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5" r:id="rId2"/>
  </p:sldMasterIdLst>
  <p:notesMasterIdLst>
    <p:notesMasterId r:id="rId30"/>
  </p:notesMasterIdLst>
  <p:sldIdLst>
    <p:sldId id="258" r:id="rId3"/>
    <p:sldId id="6014" r:id="rId4"/>
    <p:sldId id="335" r:id="rId5"/>
    <p:sldId id="336" r:id="rId6"/>
    <p:sldId id="5504" r:id="rId7"/>
    <p:sldId id="6039" r:id="rId8"/>
    <p:sldId id="361" r:id="rId9"/>
    <p:sldId id="6016" r:id="rId10"/>
    <p:sldId id="5992" r:id="rId11"/>
    <p:sldId id="5978" r:id="rId12"/>
    <p:sldId id="5993" r:id="rId13"/>
    <p:sldId id="5970" r:id="rId14"/>
    <p:sldId id="385" r:id="rId15"/>
    <p:sldId id="6023" r:id="rId16"/>
    <p:sldId id="6026" r:id="rId17"/>
    <p:sldId id="5985" r:id="rId18"/>
    <p:sldId id="6028" r:id="rId19"/>
    <p:sldId id="413" r:id="rId20"/>
    <p:sldId id="5886" r:id="rId21"/>
    <p:sldId id="6032" r:id="rId22"/>
    <p:sldId id="5942" r:id="rId23"/>
    <p:sldId id="6038" r:id="rId24"/>
    <p:sldId id="256" r:id="rId25"/>
    <p:sldId id="6040" r:id="rId26"/>
    <p:sldId id="6037" r:id="rId27"/>
    <p:sldId id="5991" r:id="rId28"/>
    <p:sldId id="602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Rg st="1" end="23"/>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A241"/>
    <a:srgbClr val="78BC4E"/>
    <a:srgbClr val="00C55F"/>
    <a:srgbClr val="00BD6C"/>
    <a:srgbClr val="FFFF00"/>
    <a:srgbClr val="45E383"/>
    <a:srgbClr val="00E750"/>
    <a:srgbClr val="D6DCE5"/>
    <a:srgbClr val="FF9800"/>
    <a:srgbClr val="FFF2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40"/>
    <p:restoredTop sz="91332"/>
  </p:normalViewPr>
  <p:slideViewPr>
    <p:cSldViewPr snapToGrid="0">
      <p:cViewPr varScale="1">
        <p:scale>
          <a:sx n="110" d="100"/>
          <a:sy n="110" d="100"/>
        </p:scale>
        <p:origin x="408" y="176"/>
      </p:cViewPr>
      <p:guideLst/>
    </p:cSldViewPr>
  </p:slideViewPr>
  <p:outlineViewPr>
    <p:cViewPr>
      <p:scale>
        <a:sx n="33" d="100"/>
        <a:sy n="33" d="100"/>
      </p:scale>
      <p:origin x="0" y="-7840"/>
    </p:cViewPr>
  </p:outlineViewPr>
  <p:notesTextViewPr>
    <p:cViewPr>
      <p:scale>
        <a:sx n="75" d="100"/>
        <a:sy n="75" d="100"/>
      </p:scale>
      <p:origin x="0" y="0"/>
    </p:cViewPr>
  </p:notesTextViewPr>
  <p:sorterViewPr>
    <p:cViewPr>
      <p:scale>
        <a:sx n="1" d="1"/>
        <a:sy n="1" d="1"/>
      </p:scale>
      <p:origin x="0" y="0"/>
    </p:cViewPr>
  </p:sorterViewPr>
  <p:notesViewPr>
    <p:cSldViewPr snapToGrid="0">
      <p:cViewPr varScale="1">
        <p:scale>
          <a:sx n="85" d="100"/>
          <a:sy n="85" d="100"/>
        </p:scale>
        <p:origin x="1632"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6E3B6153-9BB3-CE4F-A040-092173F66C82}" type="datetimeFigureOut">
              <a:rPr lang="en-US" smtClean="0"/>
              <a:t>3/25/26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B71CFD-E39B-B347-A282-0BC7B51948B0}" type="slidenum">
              <a:rPr lang="en-US" smtClean="0"/>
              <a:t>‹#›</a:t>
            </a:fld>
            <a:endParaRPr lang="en-US"/>
          </a:p>
        </p:txBody>
      </p:sp>
    </p:spTree>
    <p:extLst>
      <p:ext uri="{BB962C8B-B14F-4D97-AF65-F5344CB8AC3E}">
        <p14:creationId xmlns:p14="http://schemas.microsoft.com/office/powerpoint/2010/main" val="2566101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theme of this workshop is "Vector </a:t>
            </a:r>
            <a:r>
              <a:rPr lang="en-US" dirty="0" err="1"/>
              <a:t>Quarkonia</a:t>
            </a:r>
            <a:r>
              <a:rPr lang="en-US" dirty="0"/>
              <a:t> as Pressure Gauges".  </a:t>
            </a:r>
          </a:p>
          <a:p>
            <a:endParaRPr lang="en-US" dirty="0"/>
          </a:p>
          <a:p>
            <a:r>
              <a:rPr lang="en-US" dirty="0"/>
              <a:t>In the sense of the Vector Dominance Model, the photon is like the  "Mother of all Vector </a:t>
            </a:r>
            <a:r>
              <a:rPr lang="en-US" dirty="0" err="1"/>
              <a:t>quarkonia</a:t>
            </a:r>
            <a:r>
              <a:rPr lang="en-US" dirty="0"/>
              <a:t>"  as the photon fluctuates in all </a:t>
            </a:r>
            <a:r>
              <a:rPr lang="en-US" dirty="0" err="1"/>
              <a:t>qq</a:t>
            </a:r>
            <a:r>
              <a:rPr lang="en-US" dirty="0"/>
              <a:t>-bar vector mesons. </a:t>
            </a:r>
          </a:p>
          <a:p>
            <a:endParaRPr lang="en-US" dirty="0"/>
          </a:p>
          <a:p>
            <a:r>
              <a:rPr lang="en-US" dirty="0"/>
              <a:t>So, in this first presentation it may be quite appropriate to begin with using the photon to measure the pressure in the proton. </a:t>
            </a:r>
          </a:p>
        </p:txBody>
      </p:sp>
      <p:sp>
        <p:nvSpPr>
          <p:cNvPr id="4" name="Slide Number Placeholder 3"/>
          <p:cNvSpPr>
            <a:spLocks noGrp="1"/>
          </p:cNvSpPr>
          <p:nvPr>
            <p:ph type="sldNum" sz="quarter" idx="5"/>
          </p:nvPr>
        </p:nvSpPr>
        <p:spPr/>
        <p:txBody>
          <a:bodyPr/>
          <a:lstStyle/>
          <a:p>
            <a:fld id="{6FB71CFD-E39B-B347-A282-0BC7B51948B0}" type="slidenum">
              <a:rPr lang="en-US" smtClean="0"/>
              <a:t>1</a:t>
            </a:fld>
            <a:endParaRPr lang="en-US"/>
          </a:p>
        </p:txBody>
      </p:sp>
    </p:spTree>
    <p:extLst>
      <p:ext uri="{BB962C8B-B14F-4D97-AF65-F5344CB8AC3E}">
        <p14:creationId xmlns:p14="http://schemas.microsoft.com/office/powerpoint/2010/main" val="55428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None/>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From the t-dependence of the GFF one can extract the corresponding radii. </a:t>
            </a: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R="0" indent="0">
              <a:spcBef>
                <a:spcPts val="0"/>
              </a:spcBef>
              <a:spcAft>
                <a:spcPts val="0"/>
              </a:spcAft>
              <a:buNone/>
            </a:pPr>
            <a:r>
              <a:rPr lang="en-US" sz="1200" kern="100" dirty="0">
                <a:latin typeface="Calibri" panose="020F0502020204030204" pitchFamily="34" charset="0"/>
                <a:ea typeface="Calibri" panose="020F0502020204030204" pitchFamily="34" charset="0"/>
                <a:cs typeface="Times New Roman" panose="02020603050405020304" pitchFamily="18" charset="0"/>
              </a:rPr>
              <a:t>The mechanical radii are displayed on the right side. The </a:t>
            </a:r>
            <a:r>
              <a:rPr lang="en-US" sz="1200" kern="100" dirty="0">
                <a:solidFill>
                  <a:schemeClr val="bg2">
                    <a:lumMod val="50000"/>
                  </a:schemeClr>
                </a:solidFill>
                <a:latin typeface="Calibri" panose="020F0502020204030204" pitchFamily="34" charset="0"/>
                <a:ea typeface="Calibri" panose="020F0502020204030204" pitchFamily="34" charset="0"/>
                <a:cs typeface="Times New Roman" panose="02020603050405020304" pitchFamily="18" charset="0"/>
              </a:rPr>
              <a:t>gray</a:t>
            </a:r>
            <a:r>
              <a:rPr lang="en-US" sz="1200" kern="100" dirty="0">
                <a:latin typeface="Calibri" panose="020F0502020204030204" pitchFamily="34" charset="0"/>
                <a:ea typeface="Calibri" panose="020F0502020204030204" pitchFamily="34" charset="0"/>
                <a:cs typeface="Times New Roman" panose="02020603050405020304" pitchFamily="18" charset="0"/>
              </a:rPr>
              <a:t> one is the quark radius from the data I described earlier.  The </a:t>
            </a:r>
            <a:r>
              <a:rPr lang="en-US" sz="1200"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red</a:t>
            </a:r>
            <a:r>
              <a:rPr lang="en-US" sz="1200" kern="100" dirty="0">
                <a:latin typeface="Calibri" panose="020F0502020204030204" pitchFamily="34" charset="0"/>
                <a:ea typeface="Calibri" panose="020F0502020204030204" pitchFamily="34" charset="0"/>
                <a:cs typeface="Times New Roman" panose="02020603050405020304" pitchFamily="18" charset="0"/>
              </a:rPr>
              <a:t> one is the quark radius from the LQCD simulation. </a:t>
            </a:r>
          </a:p>
          <a:p>
            <a:pPr marR="0" indent="0">
              <a:spcBef>
                <a:spcPts val="0"/>
              </a:spcBef>
              <a:spcAft>
                <a:spcPts val="0"/>
              </a:spcAft>
              <a:buNone/>
            </a:pP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blue point is the gluon part from LQCD (no data yet), the black one is the combined quark and gluon contribution from LQCD. </a:t>
            </a:r>
          </a:p>
          <a:p>
            <a:pPr marR="0" indent="0">
              <a:spcBef>
                <a:spcPts val="0"/>
              </a:spcBef>
              <a:spcAft>
                <a:spcPts val="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FB71CFD-E39B-B347-A282-0BC7B51948B0}" type="slidenum">
              <a:rPr lang="en-US" smtClean="0"/>
              <a:t>10</a:t>
            </a:fld>
            <a:endParaRPr lang="en-US"/>
          </a:p>
        </p:txBody>
      </p:sp>
    </p:spTree>
    <p:extLst>
      <p:ext uri="{BB962C8B-B14F-4D97-AF65-F5344CB8AC3E}">
        <p14:creationId xmlns:p14="http://schemas.microsoft.com/office/powerpoint/2010/main" val="255278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Here we depart briefly from discussion of the proton’s GFF and mention a way of accessing the gravitational structure of the </a:t>
            </a:r>
            <a:r>
              <a:rPr lang="en-US" sz="1200" dirty="0">
                <a:latin typeface="Symbol" pitchFamily="2" charset="2"/>
              </a:rPr>
              <a:t>pi</a:t>
            </a:r>
            <a:r>
              <a:rPr lang="en-US" sz="1200" baseline="30000" dirty="0">
                <a:latin typeface="Symbol" pitchFamily="2" charset="2"/>
              </a:rPr>
              <a:t>0</a:t>
            </a:r>
            <a:r>
              <a:rPr lang="en-US" sz="1200" dirty="0">
                <a:latin typeface="Symbol" pitchFamily="2" charset="2"/>
              </a:rPr>
              <a:t>.</a:t>
            </a:r>
            <a:r>
              <a:rPr lang="en-US" sz="1200" dirty="0"/>
              <a:t>   </a:t>
            </a:r>
          </a:p>
          <a:p>
            <a:r>
              <a:rPr lang="en-US" sz="1200" dirty="0"/>
              <a:t> </a:t>
            </a:r>
          </a:p>
          <a:p>
            <a:r>
              <a:rPr lang="en-US" sz="1200" dirty="0"/>
              <a:t>The process shown on the left has been studied at electron-positron colliders and is described by generalized distribution amplitudes GDAs.  </a:t>
            </a:r>
          </a:p>
          <a:p>
            <a:endParaRPr lang="en-US" sz="1200" dirty="0"/>
          </a:p>
          <a:p>
            <a:r>
              <a:rPr lang="en-US" sz="1200" dirty="0"/>
              <a:t>GDAs correspond to GPDs analytically continued from the t-channel to the s-channel.  </a:t>
            </a:r>
          </a:p>
          <a:p>
            <a:endParaRPr lang="en-US" sz="1200" dirty="0"/>
          </a:p>
          <a:p>
            <a:r>
              <a:rPr lang="en-US" sz="1200" dirty="0"/>
              <a:t>GDAs access GFF in </a:t>
            </a:r>
            <a:r>
              <a:rPr lang="en-US" sz="1200" b="1" dirty="0"/>
              <a:t>the time-like region, </a:t>
            </a:r>
            <a:r>
              <a:rPr lang="en-US" sz="1200" dirty="0"/>
              <a:t>i.e. for t &gt; 0, </a:t>
            </a:r>
          </a:p>
          <a:p>
            <a:endParaRPr lang="en-US" sz="1200" dirty="0"/>
          </a:p>
          <a:p>
            <a:r>
              <a:rPr lang="en-US" sz="1200" dirty="0"/>
              <a:t>Part of the very interesting results is the </a:t>
            </a:r>
            <a:r>
              <a:rPr lang="en-US" sz="1200" b="1" dirty="0"/>
              <a:t>different pi0 radius</a:t>
            </a:r>
            <a:r>
              <a:rPr lang="en-US" sz="1200" dirty="0"/>
              <a:t> for its </a:t>
            </a:r>
            <a:r>
              <a:rPr lang="en-US" sz="1200" b="1" dirty="0"/>
              <a:t>mass</a:t>
            </a:r>
            <a:r>
              <a:rPr lang="en-US" sz="1200" dirty="0"/>
              <a:t> and for its </a:t>
            </a:r>
            <a:r>
              <a:rPr lang="en-US" sz="1200" b="1" dirty="0"/>
              <a:t>mechanical</a:t>
            </a:r>
            <a:r>
              <a:rPr lang="en-US" sz="1200" dirty="0"/>
              <a:t> properties. </a:t>
            </a:r>
          </a:p>
          <a:p>
            <a:endParaRPr lang="en-US" sz="1200" dirty="0"/>
          </a:p>
        </p:txBody>
      </p:sp>
      <p:sp>
        <p:nvSpPr>
          <p:cNvPr id="4" name="Slide Number Placeholder 3"/>
          <p:cNvSpPr>
            <a:spLocks noGrp="1"/>
          </p:cNvSpPr>
          <p:nvPr>
            <p:ph type="sldNum" sz="quarter" idx="5"/>
          </p:nvPr>
        </p:nvSpPr>
        <p:spPr/>
        <p:txBody>
          <a:bodyPr/>
          <a:lstStyle/>
          <a:p>
            <a:fld id="{6FB71CFD-E39B-B347-A282-0BC7B51948B0}" type="slidenum">
              <a:rPr lang="en-US" smtClean="0"/>
              <a:t>11</a:t>
            </a:fld>
            <a:endParaRPr lang="en-US"/>
          </a:p>
        </p:txBody>
      </p:sp>
    </p:spTree>
    <p:extLst>
      <p:ext uri="{BB962C8B-B14F-4D97-AF65-F5344CB8AC3E}">
        <p14:creationId xmlns:p14="http://schemas.microsoft.com/office/powerpoint/2010/main" val="1885295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rial" panose="020B0604020202020204" pitchFamily="34" charset="0"/>
                <a:cs typeface="Arial" panose="020B0604020202020204" pitchFamily="34" charset="0"/>
              </a:rPr>
              <a:t>In 2018 the energy upgrade was completed . The new Hall D </a:t>
            </a:r>
            <a:r>
              <a:rPr lang="en-US" sz="800" dirty="0" err="1">
                <a:latin typeface="Arial" panose="020B0604020202020204" pitchFamily="34" charset="0"/>
                <a:cs typeface="Arial" panose="020B0604020202020204" pitchFamily="34" charset="0"/>
              </a:rPr>
              <a:t>GlueX</a:t>
            </a:r>
            <a:r>
              <a:rPr lang="en-US" sz="800" dirty="0">
                <a:latin typeface="Arial" panose="020B0604020202020204" pitchFamily="34" charset="0"/>
                <a:cs typeface="Arial" panose="020B0604020202020204" pitchFamily="34" charset="0"/>
              </a:rPr>
              <a:t> experiment was operational and a major spectrometer upgrades happened in Hall C . In Hall B  the CLAS12 became operational and the SBS spectrometer in Hall A.</a:t>
            </a:r>
          </a:p>
          <a:p>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FB71CFD-E39B-B347-A282-0BC7B51948B0}" type="slidenum">
              <a:rPr lang="en-US" smtClean="0"/>
              <a:t>12</a:t>
            </a:fld>
            <a:endParaRPr lang="en-US"/>
          </a:p>
        </p:txBody>
      </p:sp>
    </p:spTree>
    <p:extLst>
      <p:ext uri="{BB962C8B-B14F-4D97-AF65-F5344CB8AC3E}">
        <p14:creationId xmlns:p14="http://schemas.microsoft.com/office/powerpoint/2010/main" val="3780574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None/>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Among the first experiments after the energy upgrade was a result from time-like Compton scattering, the time-reversed version of DVCS shown here with the equivalent of the Bethe-Heitler process. </a:t>
            </a:r>
          </a:p>
          <a:p>
            <a:pPr marR="0" indent="0">
              <a:spcBef>
                <a:spcPts val="0"/>
              </a:spcBef>
              <a:spcAft>
                <a:spcPts val="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TCS one can define a forward-backward asymmetry of the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e+e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pair to directly accesses the real part of CFF H, shown in these two graphs at different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e+e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masses. </a:t>
            </a:r>
          </a:p>
          <a:p>
            <a:pPr marR="0" indent="0">
              <a:spcBef>
                <a:spcPts val="0"/>
              </a:spcBef>
              <a:spcAft>
                <a:spcPts val="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Both show clear and large contributions from the D-term, marked by the orange-colored areas. Their contributions are consistent with the results obtained at 6 GeV</a:t>
            </a: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I showed earlier. </a:t>
            </a:r>
          </a:p>
          <a:p>
            <a:pPr marR="0" indent="0">
              <a:spcBef>
                <a:spcPts val="0"/>
              </a:spcBef>
              <a:spcAft>
                <a:spcPts val="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Error bars are large because the TCS process is suppressed compared to DVCS and was measured as a byproduct parallel to other reactions. </a:t>
            </a:r>
            <a:endParaRPr lang="en-US" dirty="0"/>
          </a:p>
        </p:txBody>
      </p:sp>
      <p:sp>
        <p:nvSpPr>
          <p:cNvPr id="4" name="Slide Number Placeholder 3"/>
          <p:cNvSpPr>
            <a:spLocks noGrp="1"/>
          </p:cNvSpPr>
          <p:nvPr>
            <p:ph type="sldNum" sz="quarter" idx="5"/>
          </p:nvPr>
        </p:nvSpPr>
        <p:spPr/>
        <p:txBody>
          <a:bodyPr/>
          <a:lstStyle/>
          <a:p>
            <a:fld id="{9E9E7C17-068E-BA46-8309-9F454C0B31C7}" type="slidenum">
              <a:rPr lang="en-US" smtClean="0"/>
              <a:t>13</a:t>
            </a:fld>
            <a:endParaRPr lang="en-US"/>
          </a:p>
        </p:txBody>
      </p:sp>
    </p:spTree>
    <p:extLst>
      <p:ext uri="{BB962C8B-B14F-4D97-AF65-F5344CB8AC3E}">
        <p14:creationId xmlns:p14="http://schemas.microsoft.com/office/powerpoint/2010/main" val="2484539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Switching briefly to J/psi photoproduction which has been studied during the past 5 years or so, where the heavy J/psi vector meson production near threshold is used to access the gluonic part of the GFFs. </a:t>
            </a:r>
          </a:p>
          <a:p>
            <a:endParaRPr lang="en-US" dirty="0"/>
          </a:p>
          <a:p>
            <a:r>
              <a:rPr lang="en-US" dirty="0"/>
              <a:t>Here I show a series of publications from experiments in Hall C, Hall D and Hall B. </a:t>
            </a:r>
          </a:p>
          <a:p>
            <a:endParaRPr lang="en-US" dirty="0"/>
          </a:p>
          <a:p>
            <a:r>
              <a:rPr lang="en-US" dirty="0"/>
              <a:t>The next speaker will cover that part, so I will just show one of the first results covering the gluonic aspect of the GFFs.    </a:t>
            </a:r>
          </a:p>
        </p:txBody>
      </p:sp>
      <p:sp>
        <p:nvSpPr>
          <p:cNvPr id="4" name="Slide Number Placeholder 3"/>
          <p:cNvSpPr>
            <a:spLocks noGrp="1"/>
          </p:cNvSpPr>
          <p:nvPr>
            <p:ph type="sldNum" sz="quarter" idx="5"/>
          </p:nvPr>
        </p:nvSpPr>
        <p:spPr/>
        <p:txBody>
          <a:bodyPr/>
          <a:lstStyle/>
          <a:p>
            <a:fld id="{6FB71CFD-E39B-B347-A282-0BC7B51948B0}" type="slidenum">
              <a:rPr lang="en-US" smtClean="0"/>
              <a:t>14</a:t>
            </a:fld>
            <a:endParaRPr lang="en-US"/>
          </a:p>
        </p:txBody>
      </p:sp>
    </p:spTree>
    <p:extLst>
      <p:ext uri="{BB962C8B-B14F-4D97-AF65-F5344CB8AC3E}">
        <p14:creationId xmlns:p14="http://schemas.microsoft.com/office/powerpoint/2010/main" val="3179105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The graphs on the left show the t-dependence of the yield for different photon beam energies. With the help of some model approaches the gluon mass form factors A</a:t>
            </a:r>
            <a:r>
              <a:rPr lang="en-US" sz="1200" u="none" strike="noStrike" kern="100" baseline="30000" dirty="0">
                <a:effectLst/>
                <a:latin typeface="Calibri" panose="020F0502020204030204" pitchFamily="34" charset="0"/>
                <a:ea typeface="Calibri" panose="020F0502020204030204" pitchFamily="34" charset="0"/>
                <a:cs typeface="Times New Roman" panose="02020603050405020304" pitchFamily="18" charset="0"/>
              </a:rPr>
              <a:t>g</a:t>
            </a: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(t) has been extracted using a </a:t>
            </a:r>
            <a:r>
              <a:rPr lang="en-US" sz="1200" u="none" strike="noStrike" kern="100" dirty="0" err="1">
                <a:effectLst/>
                <a:latin typeface="Calibri" panose="020F0502020204030204" pitchFamily="34" charset="0"/>
                <a:ea typeface="Calibri" panose="020F0502020204030204" pitchFamily="34" charset="0"/>
                <a:cs typeface="Times New Roman" panose="02020603050405020304" pitchFamily="18" charset="0"/>
              </a:rPr>
              <a:t>tripole</a:t>
            </a: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 formulation, and the gluon D-GFF has also been determined.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Note the arrow that I added to highlight the value extracted by the group  for the gluon D-term at t=0. I will use this value in one of the next slides.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00" dirty="0">
                <a:effectLst/>
                <a:latin typeface="Calibri" panose="020F0502020204030204" pitchFamily="34" charset="0"/>
                <a:cs typeface="Times New Roman" panose="02020603050405020304" pitchFamily="18" charset="0"/>
              </a:rPr>
              <a:t>The gravity-like 2-gluon exchange diagram is assumed dominant at threshold.   </a:t>
            </a:r>
          </a:p>
        </p:txBody>
      </p:sp>
      <p:sp>
        <p:nvSpPr>
          <p:cNvPr id="4" name="Slide Number Placeholder 3"/>
          <p:cNvSpPr>
            <a:spLocks noGrp="1"/>
          </p:cNvSpPr>
          <p:nvPr>
            <p:ph type="sldNum" sz="quarter" idx="5"/>
          </p:nvPr>
        </p:nvSpPr>
        <p:spPr/>
        <p:txBody>
          <a:bodyPr/>
          <a:lstStyle/>
          <a:p>
            <a:fld id="{6FB71CFD-E39B-B347-A282-0BC7B51948B0}" type="slidenum">
              <a:rPr lang="en-US" smtClean="0"/>
              <a:t>15</a:t>
            </a:fld>
            <a:endParaRPr lang="en-US"/>
          </a:p>
        </p:txBody>
      </p:sp>
    </p:spTree>
    <p:extLst>
      <p:ext uri="{BB962C8B-B14F-4D97-AF65-F5344CB8AC3E}">
        <p14:creationId xmlns:p14="http://schemas.microsoft.com/office/powerpoint/2010/main" val="1780476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B71CFD-E39B-B347-A282-0BC7B51948B0}" type="slidenum">
              <a:rPr lang="en-US" smtClean="0"/>
              <a:t>16</a:t>
            </a:fld>
            <a:endParaRPr lang="en-US"/>
          </a:p>
        </p:txBody>
      </p:sp>
    </p:spTree>
    <p:extLst>
      <p:ext uri="{BB962C8B-B14F-4D97-AF65-F5344CB8AC3E}">
        <p14:creationId xmlns:p14="http://schemas.microsoft.com/office/powerpoint/2010/main" val="1547206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briefly summarized the achievement from different experiments at </a:t>
            </a:r>
            <a:r>
              <a:rPr lang="en-US" dirty="0" err="1"/>
              <a:t>JLab</a:t>
            </a:r>
            <a:r>
              <a:rPr lang="en-US" dirty="0"/>
              <a:t> on the gravitational structure of the proton. </a:t>
            </a:r>
          </a:p>
          <a:p>
            <a:endParaRPr lang="en-US" dirty="0"/>
          </a:p>
          <a:p>
            <a:r>
              <a:rPr lang="en-US" dirty="0"/>
              <a:t>The D-term at t=0 for both quarks and gluons have been determined. </a:t>
            </a:r>
          </a:p>
          <a:p>
            <a:endParaRPr lang="en-US" dirty="0"/>
          </a:p>
          <a:p>
            <a:r>
              <a:rPr lang="en-US" dirty="0"/>
              <a:t>We can therefore form the total D-term of the proton, which including its combined error bars is shown here. </a:t>
            </a:r>
          </a:p>
          <a:p>
            <a:endParaRPr lang="en-US" dirty="0"/>
          </a:p>
          <a:p>
            <a:r>
              <a:rPr lang="en-US" dirty="0"/>
              <a:t>The comparison with a model-independent theory prediction show excellent agreement. </a:t>
            </a:r>
          </a:p>
          <a:p>
            <a:endParaRPr lang="en-US" dirty="0"/>
          </a:p>
          <a:p>
            <a:r>
              <a:rPr lang="en-US" dirty="0"/>
              <a:t>That leads me to the statement below: The interpretation of </a:t>
            </a:r>
            <a:r>
              <a:rPr lang="en-US" dirty="0" err="1"/>
              <a:t>JLab</a:t>
            </a:r>
            <a:r>
              <a:rPr lang="en-US" dirty="0"/>
              <a:t> experiments resulted in the determination of the last fundamental global property of the  proton </a:t>
            </a:r>
            <a:r>
              <a:rPr lang="en-US" dirty="0" err="1"/>
              <a:t>ist</a:t>
            </a:r>
            <a:r>
              <a:rPr lang="en-US" dirty="0"/>
              <a:t> D-term.  </a:t>
            </a:r>
          </a:p>
          <a:p>
            <a:endParaRPr lang="en-US" dirty="0"/>
          </a:p>
        </p:txBody>
      </p:sp>
      <p:sp>
        <p:nvSpPr>
          <p:cNvPr id="4" name="Slide Number Placeholder 3"/>
          <p:cNvSpPr>
            <a:spLocks noGrp="1"/>
          </p:cNvSpPr>
          <p:nvPr>
            <p:ph type="sldNum" sz="quarter" idx="5"/>
          </p:nvPr>
        </p:nvSpPr>
        <p:spPr/>
        <p:txBody>
          <a:bodyPr/>
          <a:lstStyle/>
          <a:p>
            <a:fld id="{6FB71CFD-E39B-B347-A282-0BC7B51948B0}" type="slidenum">
              <a:rPr lang="en-US" smtClean="0"/>
              <a:t>17</a:t>
            </a:fld>
            <a:endParaRPr lang="en-US"/>
          </a:p>
        </p:txBody>
      </p:sp>
    </p:spTree>
    <p:extLst>
      <p:ext uri="{BB962C8B-B14F-4D97-AF65-F5344CB8AC3E}">
        <p14:creationId xmlns:p14="http://schemas.microsoft.com/office/powerpoint/2010/main" val="491819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None/>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 Large batches of DVCS data have been taken at energies from 6.4 to 10.6 GeV</a:t>
            </a:r>
            <a:r>
              <a:rPr lang="en-US" sz="1200" kern="100" dirty="0">
                <a:latin typeface="Calibri" panose="020F0502020204030204" pitchFamily="34" charset="0"/>
                <a:ea typeface="Calibri" panose="020F0502020204030204" pitchFamily="34" charset="0"/>
                <a:cs typeface="Times New Roman" panose="02020603050405020304" pitchFamily="18" charset="0"/>
              </a:rPr>
              <a:t> have been taken on liquid hydrogen and deuterium, the latter to study neutron CFF.</a:t>
            </a: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Data on long. </a:t>
            </a:r>
            <a:r>
              <a:rPr lang="en-US" sz="1200" kern="100" dirty="0">
                <a:latin typeface="Calibri" panose="020F0502020204030204" pitchFamily="34" charset="0"/>
                <a:ea typeface="Calibri" panose="020F0502020204030204" pitchFamily="34" charset="0"/>
                <a:cs typeface="Times New Roman" panose="02020603050405020304" pitchFamily="18" charset="0"/>
              </a:rPr>
              <a:t>p</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olarized target have been taken providing sensitivity to H-tilde. </a:t>
            </a:r>
          </a:p>
          <a:p>
            <a:pPr marR="0" indent="0">
              <a:spcBef>
                <a:spcPts val="0"/>
              </a:spcBef>
              <a:spcAft>
                <a:spcPts val="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200" kern="100" dirty="0">
                <a:latin typeface="Calibri" panose="020F0502020204030204" pitchFamily="34" charset="0"/>
                <a:ea typeface="Calibri" panose="020F0502020204030204" pitchFamily="34" charset="0"/>
                <a:cs typeface="Times New Roman" panose="02020603050405020304" pitchFamily="18" charset="0"/>
              </a:rPr>
              <a:t>- Transverse polarized is important for CFF </a:t>
            </a:r>
            <a:r>
              <a:rPr lang="en-US" sz="1200" kern="100" dirty="0">
                <a:latin typeface="Lucida Handwriting" panose="03010101010101010101" pitchFamily="66" charset="77"/>
                <a:ea typeface="Calibri" panose="020F0502020204030204" pitchFamily="34" charset="0"/>
                <a:cs typeface="Times New Roman" panose="02020603050405020304" pitchFamily="18" charset="0"/>
              </a:rPr>
              <a:t>E</a:t>
            </a:r>
            <a:r>
              <a:rPr lang="en-US" sz="1200" kern="100" dirty="0">
                <a:latin typeface="Calibri" panose="020F0502020204030204" pitchFamily="34" charset="0"/>
                <a:ea typeface="Calibri" panose="020F0502020204030204" pitchFamily="34" charset="0"/>
                <a:cs typeface="Times New Roman" panose="02020603050405020304" pitchFamily="18" charset="0"/>
              </a:rPr>
              <a:t> , conditional approval, target and detectors being developed. </a:t>
            </a:r>
          </a:p>
          <a:p>
            <a:pPr marR="0" indent="0">
              <a:spcBef>
                <a:spcPts val="0"/>
              </a:spcBef>
              <a:spcAft>
                <a:spcPts val="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DVCS on </a:t>
            </a:r>
            <a:r>
              <a:rPr lang="en-US" sz="1200" kern="100" dirty="0">
                <a:latin typeface="Calibri" panose="020F0502020204030204" pitchFamily="34" charset="0"/>
                <a:ea typeface="Calibri" panose="020F0502020204030204" pitchFamily="34" charset="0"/>
                <a:cs typeface="Times New Roman" panose="02020603050405020304" pitchFamily="18" charset="0"/>
              </a:rPr>
              <a:t>He 4 took data in 2025, sensitivity to He CFF H. </a:t>
            </a:r>
          </a:p>
          <a:p>
            <a:pPr marR="0" indent="0">
              <a:spcBef>
                <a:spcPts val="0"/>
              </a:spcBef>
              <a:spcAft>
                <a:spcPts val="0"/>
              </a:spcAft>
              <a:buNone/>
            </a:pPr>
            <a:endParaRPr lang="en-US" sz="1200" kern="100" dirty="0">
              <a:latin typeface="Calibri" panose="020F0502020204030204" pitchFamily="34" charset="0"/>
              <a:cs typeface="Times New Roman" panose="02020603050405020304" pitchFamily="18" charset="0"/>
            </a:endParaRPr>
          </a:p>
          <a:p>
            <a:pPr marR="0" indent="0">
              <a:spcBef>
                <a:spcPts val="0"/>
              </a:spcBef>
              <a:spcAft>
                <a:spcPts val="0"/>
              </a:spcAft>
              <a:buNone/>
            </a:pPr>
            <a:r>
              <a:rPr lang="en-US" sz="1200" kern="100" dirty="0">
                <a:latin typeface="Calibri" panose="020F0502020204030204" pitchFamily="34" charset="0"/>
                <a:cs typeface="Times New Roman" panose="02020603050405020304" pitchFamily="18" charset="0"/>
              </a:rPr>
              <a:t>- DVCS measurements on positrons and electron have been approved, providing charge asymmetry measurement with direct access to real part of CFF H </a:t>
            </a:r>
            <a:endParaRPr lang="en-US" dirty="0"/>
          </a:p>
          <a:p>
            <a:endParaRPr lang="en-US" dirty="0"/>
          </a:p>
        </p:txBody>
      </p:sp>
      <p:sp>
        <p:nvSpPr>
          <p:cNvPr id="4" name="Slide Number Placeholder 3"/>
          <p:cNvSpPr>
            <a:spLocks noGrp="1"/>
          </p:cNvSpPr>
          <p:nvPr>
            <p:ph type="sldNum" sz="quarter" idx="5"/>
          </p:nvPr>
        </p:nvSpPr>
        <p:spPr/>
        <p:txBody>
          <a:bodyPr/>
          <a:lstStyle/>
          <a:p>
            <a:fld id="{9E9E7C17-068E-BA46-8309-9F454C0B31C7}" type="slidenum">
              <a:rPr lang="en-US" smtClean="0"/>
              <a:t>18</a:t>
            </a:fld>
            <a:endParaRPr lang="en-US"/>
          </a:p>
        </p:txBody>
      </p:sp>
    </p:spTree>
    <p:extLst>
      <p:ext uri="{BB962C8B-B14F-4D97-AF65-F5344CB8AC3E}">
        <p14:creationId xmlns:p14="http://schemas.microsoft.com/office/powerpoint/2010/main" val="3816525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The gravitational structure of particles is prominently included as a separate sidebar as shown here. .  </a:t>
            </a:r>
          </a:p>
          <a:p>
            <a:endParaRPr lang="en-US" dirty="0"/>
          </a:p>
        </p:txBody>
      </p:sp>
      <p:sp>
        <p:nvSpPr>
          <p:cNvPr id="4" name="Slide Number Placeholder 3"/>
          <p:cNvSpPr>
            <a:spLocks noGrp="1"/>
          </p:cNvSpPr>
          <p:nvPr>
            <p:ph type="sldNum" sz="quarter" idx="5"/>
          </p:nvPr>
        </p:nvSpPr>
        <p:spPr/>
        <p:txBody>
          <a:bodyPr/>
          <a:lstStyle/>
          <a:p>
            <a:fld id="{6FB71CFD-E39B-B347-A282-0BC7B51948B0}" type="slidenum">
              <a:rPr lang="en-US" smtClean="0"/>
              <a:t>19</a:t>
            </a:fld>
            <a:endParaRPr lang="en-US"/>
          </a:p>
        </p:txBody>
      </p:sp>
    </p:spTree>
    <p:extLst>
      <p:ext uri="{BB962C8B-B14F-4D97-AF65-F5344CB8AC3E}">
        <p14:creationId xmlns:p14="http://schemas.microsoft.com/office/powerpoint/2010/main" val="3744042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gravitational structure of particles was theoretically discussed in the mid  1960's.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However, the use of gravity as a probe of mechanical properties of particles was dismissed as a practical impossibility.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 the early 1970's, researchers in gravity, among them Nobel prize winners, came out with such statements........, that pointed towards possibly defining spin-2 field to study mechanical properties of particles. </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It took another 30 years, with other steps in between, before a path towards possible measurements was outlined, and .....</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another 15 years until first results from experimental data on a mechanical property of the proton.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B71CFD-E39B-B347-A282-0BC7B51948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119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quark D-term has been extracted from the CLAS12 simulated and reconstructed data for energies up to 22 GeV. </a:t>
            </a:r>
          </a:p>
          <a:p>
            <a:endParaRPr lang="en-US" dirty="0"/>
          </a:p>
          <a:p>
            <a:r>
              <a:rPr lang="en-US" dirty="0"/>
              <a:t>The entries are limited for t-values if –t/Q2 &lt; 0.2 as a safe range to limit higher twist contributions. </a:t>
            </a:r>
          </a:p>
          <a:p>
            <a:endParaRPr lang="en-US" dirty="0"/>
          </a:p>
          <a:p>
            <a:r>
              <a:rPr lang="en-US" dirty="0"/>
              <a:t>A large range in -t is important to probe existence of possible pressure domains. </a:t>
            </a:r>
          </a:p>
          <a:p>
            <a:endParaRPr lang="en-US" dirty="0"/>
          </a:p>
          <a:p>
            <a:r>
              <a:rPr lang="en-US" dirty="0"/>
              <a:t>That is why the range in t is very important to discover those domains.  </a:t>
            </a:r>
          </a:p>
        </p:txBody>
      </p:sp>
      <p:sp>
        <p:nvSpPr>
          <p:cNvPr id="4" name="Slide Number Placeholder 3"/>
          <p:cNvSpPr>
            <a:spLocks noGrp="1"/>
          </p:cNvSpPr>
          <p:nvPr>
            <p:ph type="sldNum" sz="quarter" idx="5"/>
          </p:nvPr>
        </p:nvSpPr>
        <p:spPr/>
        <p:txBody>
          <a:bodyPr/>
          <a:lstStyle/>
          <a:p>
            <a:fld id="{6FB71CFD-E39B-B347-A282-0BC7B51948B0}" type="slidenum">
              <a:rPr lang="en-US" smtClean="0"/>
              <a:t>20</a:t>
            </a:fld>
            <a:endParaRPr lang="en-US"/>
          </a:p>
        </p:txBody>
      </p:sp>
    </p:spTree>
    <p:extLst>
      <p:ext uri="{BB962C8B-B14F-4D97-AF65-F5344CB8AC3E}">
        <p14:creationId xmlns:p14="http://schemas.microsoft.com/office/powerpoint/2010/main" val="2346063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 EIC collider will provide further extension into the gluon dominated part of the phase space. </a:t>
            </a:r>
          </a:p>
          <a:p>
            <a:endParaRPr lang="en-US" dirty="0"/>
          </a:p>
          <a:p>
            <a:r>
              <a:rPr lang="en-US" dirty="0"/>
              <a:t>DVCS simulation have been made to cover two kinematic ranges of 31.6 and 100 GeV CM energy both with polarized electrons and with transverse polarized protons of luminosity 100fb-1 for each of the two CM energies. </a:t>
            </a:r>
          </a:p>
        </p:txBody>
      </p:sp>
      <p:sp>
        <p:nvSpPr>
          <p:cNvPr id="4" name="Slide Number Placeholder 3"/>
          <p:cNvSpPr>
            <a:spLocks noGrp="1"/>
          </p:cNvSpPr>
          <p:nvPr>
            <p:ph type="sldNum" sz="quarter" idx="5"/>
          </p:nvPr>
        </p:nvSpPr>
        <p:spPr/>
        <p:txBody>
          <a:bodyPr/>
          <a:lstStyle/>
          <a:p>
            <a:fld id="{6FB71CFD-E39B-B347-A282-0BC7B51948B0}" type="slidenum">
              <a:rPr lang="en-US" smtClean="0"/>
              <a:t>21</a:t>
            </a:fld>
            <a:endParaRPr lang="en-US"/>
          </a:p>
        </p:txBody>
      </p:sp>
    </p:spTree>
    <p:extLst>
      <p:ext uri="{BB962C8B-B14F-4D97-AF65-F5344CB8AC3E}">
        <p14:creationId xmlns:p14="http://schemas.microsoft.com/office/powerpoint/2010/main" val="3024720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B71CFD-E39B-B347-A282-0BC7B51948B0}" type="slidenum">
              <a:rPr lang="en-US" smtClean="0"/>
              <a:t>22</a:t>
            </a:fld>
            <a:endParaRPr lang="en-US"/>
          </a:p>
        </p:txBody>
      </p:sp>
    </p:spTree>
    <p:extLst>
      <p:ext uri="{BB962C8B-B14F-4D97-AF65-F5344CB8AC3E}">
        <p14:creationId xmlns:p14="http://schemas.microsoft.com/office/powerpoint/2010/main" val="3856635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 of these results on the community may be illustrated best by the annual citation rate the experimental paper down right and the effect on the citation rate of the pioneering theory paper on GFF. </a:t>
            </a:r>
          </a:p>
        </p:txBody>
      </p:sp>
      <p:sp>
        <p:nvSpPr>
          <p:cNvPr id="4" name="Slide Number Placeholder 3"/>
          <p:cNvSpPr>
            <a:spLocks noGrp="1"/>
          </p:cNvSpPr>
          <p:nvPr>
            <p:ph type="sldNum" sz="quarter" idx="5"/>
          </p:nvPr>
        </p:nvSpPr>
        <p:spPr/>
        <p:txBody>
          <a:bodyPr/>
          <a:lstStyle/>
          <a:p>
            <a:fld id="{6FB71CFD-E39B-B347-A282-0BC7B51948B0}" type="slidenum">
              <a:rPr lang="en-US" smtClean="0"/>
              <a:t>23</a:t>
            </a:fld>
            <a:endParaRPr lang="en-US"/>
          </a:p>
        </p:txBody>
      </p:sp>
    </p:spTree>
    <p:extLst>
      <p:ext uri="{BB962C8B-B14F-4D97-AF65-F5344CB8AC3E}">
        <p14:creationId xmlns:p14="http://schemas.microsoft.com/office/powerpoint/2010/main" val="2010463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B71CFD-E39B-B347-A282-0BC7B51948B0}" type="slidenum">
              <a:rPr lang="en-US" smtClean="0"/>
              <a:t>25</a:t>
            </a:fld>
            <a:endParaRPr lang="en-US"/>
          </a:p>
        </p:txBody>
      </p:sp>
    </p:spTree>
    <p:extLst>
      <p:ext uri="{BB962C8B-B14F-4D97-AF65-F5344CB8AC3E}">
        <p14:creationId xmlns:p14="http://schemas.microsoft.com/office/powerpoint/2010/main" val="283688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I want to bring up briefly a possible misunderstanding when comparing the pressure inside the proton and the pressure in the core of neutron stars. </a:t>
            </a:r>
          </a:p>
          <a:p>
            <a:endParaRPr lang="en-US" dirty="0"/>
          </a:p>
          <a:p>
            <a:r>
              <a:rPr lang="en-US" dirty="0"/>
              <a:t>These pressures are of similar magnitude and have very different origins.  </a:t>
            </a:r>
          </a:p>
          <a:p>
            <a:endParaRPr lang="en-US" dirty="0"/>
          </a:p>
          <a:p>
            <a:r>
              <a:rPr lang="en-US" dirty="0"/>
              <a:t>The pressure in the core of neutron stars is the results of external gravity forces.</a:t>
            </a:r>
          </a:p>
          <a:p>
            <a:endParaRPr lang="en-US" dirty="0"/>
          </a:p>
          <a:p>
            <a:r>
              <a:rPr lang="en-US" dirty="0"/>
              <a:t>The pressure in the proton has it origin in the internal color forces of QVD. </a:t>
            </a:r>
          </a:p>
          <a:p>
            <a:endParaRPr lang="en-US" dirty="0"/>
          </a:p>
        </p:txBody>
      </p:sp>
      <p:sp>
        <p:nvSpPr>
          <p:cNvPr id="4" name="Slide Number Placeholder 3"/>
          <p:cNvSpPr>
            <a:spLocks noGrp="1"/>
          </p:cNvSpPr>
          <p:nvPr>
            <p:ph type="sldNum" sz="quarter" idx="5"/>
          </p:nvPr>
        </p:nvSpPr>
        <p:spPr/>
        <p:txBody>
          <a:bodyPr/>
          <a:lstStyle/>
          <a:p>
            <a:fld id="{6FB71CFD-E39B-B347-A282-0BC7B51948B0}" type="slidenum">
              <a:rPr lang="en-US" smtClean="0"/>
              <a:t>26</a:t>
            </a:fld>
            <a:endParaRPr lang="en-US"/>
          </a:p>
        </p:txBody>
      </p:sp>
    </p:spTree>
    <p:extLst>
      <p:ext uri="{BB962C8B-B14F-4D97-AF65-F5344CB8AC3E}">
        <p14:creationId xmlns:p14="http://schemas.microsoft.com/office/powerpoint/2010/main" val="3082932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B71CFD-E39B-B347-A282-0BC7B51948B0}" type="slidenum">
              <a:rPr lang="en-US" smtClean="0"/>
              <a:t>27</a:t>
            </a:fld>
            <a:endParaRPr lang="en-US"/>
          </a:p>
        </p:txBody>
      </p:sp>
    </p:spTree>
    <p:extLst>
      <p:ext uri="{BB962C8B-B14F-4D97-AF65-F5344CB8AC3E}">
        <p14:creationId xmlns:p14="http://schemas.microsoft.com/office/powerpoint/2010/main" val="3402075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The proton’s internal structure has been studied since the 1950’s through electromagnetic vector exchange coupling to charge and magnetic  moment, and through weak axial  interactions.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b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What more could we learn if we could use gravity as a probe ? From Newtonian gravity we knew its coupling to mass.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It took the observation of light from distant stars to be attracted by the mass of the sun to confirm Einsteins general theory of  relativity.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Gravity then probes mass and (massless) energy, angular momentum J, and pressure and forces characterized by the D term. How do we get information about these gravitational form factors? </a:t>
            </a:r>
            <a:endParaRPr lang="en-US" sz="1200" dirty="0"/>
          </a:p>
          <a:p>
            <a:endParaRPr lang="en-US" dirty="0"/>
          </a:p>
        </p:txBody>
      </p:sp>
      <p:sp>
        <p:nvSpPr>
          <p:cNvPr id="4" name="Slide Number Placeholder 3"/>
          <p:cNvSpPr>
            <a:spLocks noGrp="1"/>
          </p:cNvSpPr>
          <p:nvPr>
            <p:ph type="sldNum" sz="quarter" idx="5"/>
          </p:nvPr>
        </p:nvSpPr>
        <p:spPr/>
        <p:txBody>
          <a:bodyPr/>
          <a:lstStyle/>
          <a:p>
            <a:fld id="{6FB71CFD-E39B-B347-A282-0BC7B51948B0}" type="slidenum">
              <a:rPr lang="en-US" smtClean="0"/>
              <a:t>3</a:t>
            </a:fld>
            <a:endParaRPr lang="en-US"/>
          </a:p>
        </p:txBody>
      </p:sp>
    </p:spTree>
    <p:extLst>
      <p:ext uri="{BB962C8B-B14F-4D97-AF65-F5344CB8AC3E}">
        <p14:creationId xmlns:p14="http://schemas.microsoft.com/office/powerpoint/2010/main" val="2035859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None/>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The GFFs appear in the proton’s matrix element of the energy momentum tensor. </a:t>
            </a:r>
          </a:p>
          <a:p>
            <a:pPr marL="0" marR="0" lvl="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spcBef>
                <a:spcPts val="0"/>
              </a:spcBef>
              <a:spcAft>
                <a:spcPts val="0"/>
              </a:spcAft>
              <a:buNone/>
            </a:pPr>
            <a:r>
              <a:rPr lang="en-US" sz="1200" kern="100" dirty="0">
                <a:latin typeface="Calibri" panose="020F0502020204030204" pitchFamily="34" charset="0"/>
                <a:ea typeface="Calibri" panose="020F0502020204030204" pitchFamily="34" charset="0"/>
                <a:cs typeface="Times New Roman" panose="02020603050405020304" pitchFamily="18" charset="0"/>
              </a:rPr>
              <a:t>That contains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3 GFF M2(t), J(t), and d</a:t>
            </a:r>
            <a:r>
              <a:rPr lang="en-US" sz="1200" kern="100" baseline="-25000" dirty="0">
                <a:effectLst/>
                <a:latin typeface="Calibri" panose="020F0502020204030204" pitchFamily="34" charset="0"/>
                <a:ea typeface="Calibri" panose="020F0502020204030204" pitchFamily="34" charset="0"/>
                <a:cs typeface="Times New Roman" panose="02020603050405020304" pitchFamily="18" charset="0"/>
              </a:rPr>
              <a:t>1</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  </a:t>
            </a:r>
          </a:p>
          <a:p>
            <a:pPr marL="0" marR="0" lvl="0" indent="0">
              <a:spcBef>
                <a:spcPts val="0"/>
              </a:spcBef>
              <a:spcAft>
                <a:spcPts val="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GFFs are written here for the quark part, but </a:t>
            </a:r>
            <a:r>
              <a:rPr lang="en-US" sz="1200" kern="100" dirty="0">
                <a:latin typeface="Calibri" panose="020F0502020204030204" pitchFamily="34" charset="0"/>
                <a:ea typeface="Calibri" panose="020F0502020204030204" pitchFamily="34" charset="0"/>
                <a:cs typeface="Times New Roman" panose="02020603050405020304" pitchFamily="18" charset="0"/>
              </a:rPr>
              <a:t>they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apply to the gluon content of the proton as well. Studying the GFFs becomes a very broad program as a minimum of 6 GFFs are needed to fully describe the proton gravitational structure.  </a:t>
            </a:r>
          </a:p>
          <a:p>
            <a:pPr marL="0" marR="0" lvl="0" indent="0">
              <a:spcBef>
                <a:spcPts val="0"/>
              </a:spcBef>
              <a:spcAft>
                <a:spcPts val="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GFFs are related through these x-moments of GPDs. </a:t>
            </a:r>
          </a:p>
          <a:p>
            <a:pPr marL="0" marR="0" lvl="0" indent="0">
              <a:spcBef>
                <a:spcPts val="0"/>
              </a:spcBef>
              <a:spcAft>
                <a:spcPts val="0"/>
              </a:spcAft>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As we do not know the x-dependence of GPDs experimentally, we define different observables by integrating out the x-dependence and call them Compton Form Factors CFF.</a:t>
            </a:r>
            <a:endParaRPr lang="en-US" dirty="0"/>
          </a:p>
        </p:txBody>
      </p:sp>
      <p:sp>
        <p:nvSpPr>
          <p:cNvPr id="4" name="Slide Number Placeholder 3"/>
          <p:cNvSpPr>
            <a:spLocks noGrp="1"/>
          </p:cNvSpPr>
          <p:nvPr>
            <p:ph type="sldNum" sz="quarter" idx="5"/>
          </p:nvPr>
        </p:nvSpPr>
        <p:spPr/>
        <p:txBody>
          <a:bodyPr/>
          <a:lstStyle/>
          <a:p>
            <a:fld id="{22BC4029-8637-5849-8D36-D9FD9BC248CD}" type="slidenum">
              <a:rPr lang="en-US" smtClean="0"/>
              <a:pPr/>
              <a:t>4</a:t>
            </a:fld>
            <a:endParaRPr lang="en-US"/>
          </a:p>
        </p:txBody>
      </p:sp>
    </p:spTree>
    <p:extLst>
      <p:ext uri="{BB962C8B-B14F-4D97-AF65-F5344CB8AC3E}">
        <p14:creationId xmlns:p14="http://schemas.microsoft.com/office/powerpoint/2010/main" val="2873443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indent="0">
              <a:spcBef>
                <a:spcPts val="0"/>
              </a:spcBef>
              <a:spcAft>
                <a:spcPts val="0"/>
              </a:spcAft>
              <a:buNone/>
            </a:pPr>
            <a:endParaRPr lang="en-US" sz="1050" kern="100" dirty="0">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This is the convolution integral. The Compton FF become now complex-valued quantities and appear as the observables i</a:t>
            </a:r>
            <a:r>
              <a:rPr lang="en-US" sz="1050" kern="100" dirty="0">
                <a:latin typeface="Calibri" panose="020F0502020204030204" pitchFamily="34" charset="0"/>
                <a:ea typeface="Calibri" panose="020F0502020204030204" pitchFamily="34" charset="0"/>
                <a:cs typeface="Times New Roman" panose="02020603050405020304" pitchFamily="18" charset="0"/>
              </a:rPr>
              <a:t>n </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the DVCS process shown below: </a:t>
            </a:r>
          </a:p>
          <a:p>
            <a:pPr marL="0" marR="0" lvl="0" indent="0">
              <a:spcBef>
                <a:spcPts val="0"/>
              </a:spcBef>
              <a:spcAft>
                <a:spcPts val="0"/>
              </a:spcAft>
              <a:buNone/>
            </a:pP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spcBef>
                <a:spcPts val="0"/>
              </a:spcBef>
              <a:spcAft>
                <a:spcPts val="0"/>
              </a:spcAft>
              <a:buNone/>
            </a:pP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In addition to DVCS we have the competing Bethe-Heitler process, which interferes with the DVCS amplitude. </a:t>
            </a:r>
          </a:p>
          <a:p>
            <a:pPr marL="0" marR="0" lvl="0" indent="0">
              <a:spcBef>
                <a:spcPts val="0"/>
              </a:spcBef>
              <a:spcAft>
                <a:spcPts val="0"/>
              </a:spcAft>
              <a:buNone/>
            </a:pP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Why DVCS may be used as a gravity-like process is shown with this cartoons. Gravity couples as a spin-2 field, and DVCS with two spin-1 photons contains components of spin-2.  </a:t>
            </a:r>
          </a:p>
          <a:p>
            <a:pPr marL="0" marR="0" lvl="0" indent="0">
              <a:spcBef>
                <a:spcPts val="0"/>
              </a:spcBef>
              <a:spcAft>
                <a:spcPts val="0"/>
              </a:spcAft>
              <a:buNone/>
            </a:pP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BH is determined by the </a:t>
            </a:r>
            <a:r>
              <a:rPr lang="en-US" sz="1050" kern="100" dirty="0" err="1">
                <a:effectLst/>
                <a:latin typeface="Calibri" panose="020F0502020204030204" pitchFamily="34" charset="0"/>
                <a:ea typeface="Calibri" panose="020F0502020204030204" pitchFamily="34" charset="0"/>
                <a:cs typeface="Times New Roman" panose="02020603050405020304" pitchFamily="18" charset="0"/>
              </a:rPr>
              <a:t>e.m.</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form factors </a:t>
            </a:r>
            <a:r>
              <a:rPr lang="en-US" sz="1050" kern="100" dirty="0">
                <a:latin typeface="Calibri" panose="020F0502020204030204" pitchFamily="34" charset="0"/>
                <a:ea typeface="Calibri" panose="020F0502020204030204" pitchFamily="34" charset="0"/>
                <a:cs typeface="Times New Roman" panose="02020603050405020304" pitchFamily="18" charset="0"/>
              </a:rPr>
              <a:t>that </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are measured up to high Q</a:t>
            </a:r>
            <a:r>
              <a:rPr lang="en-US" sz="1050" kern="1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US" sz="1050" kern="100" dirty="0">
                <a:latin typeface="Calibri" panose="020F0502020204030204" pitchFamily="34" charset="0"/>
                <a:ea typeface="Calibri" panose="020F0502020204030204" pitchFamily="34" charset="0"/>
                <a:cs typeface="Times New Roman" panose="02020603050405020304" pitchFamily="18" charset="0"/>
              </a:rPr>
              <a:t> . The interference </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term contains the imaginary part of the CFF H.  </a:t>
            </a:r>
          </a:p>
          <a:p>
            <a:pPr marL="0" marR="0" lvl="0" indent="0">
              <a:spcBef>
                <a:spcPts val="0"/>
              </a:spcBef>
              <a:spcAft>
                <a:spcPts val="0"/>
              </a:spcAft>
              <a:buNone/>
            </a:pP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None/>
            </a:pPr>
            <a:r>
              <a:rPr lang="en-US" sz="1050" kern="100" dirty="0" err="1">
                <a:effectLst/>
                <a:latin typeface="Calibri" panose="020F0502020204030204" pitchFamily="34" charset="0"/>
                <a:ea typeface="Calibri" panose="020F0502020204030204" pitchFamily="34" charset="0"/>
                <a:cs typeface="Times New Roman" panose="02020603050405020304" pitchFamily="18" charset="0"/>
              </a:rPr>
              <a:t>Im</a:t>
            </a: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 H  can be experimentally extracted from the azimuthal phi dependence of the electron beam-spin asymmetry. </a:t>
            </a:r>
          </a:p>
          <a:p>
            <a:pPr marL="0" marR="0" lvl="0" indent="0">
              <a:spcBef>
                <a:spcPts val="0"/>
              </a:spcBef>
              <a:spcAft>
                <a:spcPts val="0"/>
              </a:spcAft>
              <a:buNone/>
            </a:pP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050" kern="100" dirty="0">
                <a:effectLst/>
                <a:latin typeface="Calibri" panose="020F0502020204030204" pitchFamily="34" charset="0"/>
                <a:ea typeface="Calibri" panose="020F0502020204030204" pitchFamily="34" charset="0"/>
                <a:cs typeface="Times New Roman" panose="02020603050405020304" pitchFamily="18" charset="0"/>
              </a:rPr>
              <a:t>The real part of H appears in the differential cross section.  </a:t>
            </a:r>
            <a:r>
              <a:rPr lang="en-US" sz="9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050" baseline="0" dirty="0"/>
              <a:t> </a:t>
            </a:r>
          </a:p>
          <a:p>
            <a:r>
              <a:rPr lang="en-US" sz="1050" baseline="0" dirty="0"/>
              <a:t>Here I want to note that vector </a:t>
            </a:r>
            <a:r>
              <a:rPr lang="en-US" sz="1050" baseline="0" dirty="0" err="1"/>
              <a:t>quarkonia</a:t>
            </a:r>
            <a:r>
              <a:rPr lang="en-US" sz="1050" baseline="0" dirty="0"/>
              <a:t> like s-sbar and c-cbar can be suitable gravity-like probes for gluon GFF.  </a:t>
            </a:r>
          </a:p>
          <a:p>
            <a:r>
              <a:rPr lang="en-US" sz="1050" baseline="0" dirty="0"/>
              <a:t>Click </a:t>
            </a:r>
          </a:p>
          <a:p>
            <a:pPr marR="0" indent="0">
              <a:spcBef>
                <a:spcPts val="0"/>
              </a:spcBef>
              <a:spcAft>
                <a:spcPts val="0"/>
              </a:spcAft>
              <a:buNone/>
            </a:pPr>
            <a:endParaRPr lang="en-US" sz="1050" kern="100" dirty="0">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endParaRPr lang="en-US" sz="1050" kern="100" dirty="0">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endParaRPr lang="en-US" sz="1050" kern="100" dirty="0">
              <a:latin typeface="Calibri" panose="020F0502020204030204" pitchFamily="34" charset="0"/>
              <a:ea typeface="Calibri" panose="020F0502020204030204" pitchFamily="34" charset="0"/>
              <a:cs typeface="Times New Roman" panose="02020603050405020304" pitchFamily="18" charset="0"/>
            </a:endParaRPr>
          </a:p>
          <a:p>
            <a:pPr marR="0" indent="0">
              <a:spcBef>
                <a:spcPts val="0"/>
              </a:spcBef>
              <a:spcAft>
                <a:spcPts val="0"/>
              </a:spcAft>
              <a:buNone/>
            </a:pPr>
            <a:endParaRPr lang="en-US" sz="1050" baseline="0" dirty="0"/>
          </a:p>
        </p:txBody>
      </p:sp>
      <p:sp>
        <p:nvSpPr>
          <p:cNvPr id="4" name="Slide Number Placeholder 3"/>
          <p:cNvSpPr>
            <a:spLocks noGrp="1"/>
          </p:cNvSpPr>
          <p:nvPr>
            <p:ph type="sldNum" sz="quarter" idx="10"/>
          </p:nvPr>
        </p:nvSpPr>
        <p:spPr/>
        <p:txBody>
          <a:bodyPr/>
          <a:lstStyle/>
          <a:p>
            <a:fld id="{22BC4029-8637-5849-8D36-D9FD9BC248CD}" type="slidenum">
              <a:rPr lang="en-US" smtClean="0"/>
              <a:pPr/>
              <a:t>5</a:t>
            </a:fld>
            <a:endParaRPr lang="en-US"/>
          </a:p>
        </p:txBody>
      </p:sp>
    </p:spTree>
    <p:extLst>
      <p:ext uri="{BB962C8B-B14F-4D97-AF65-F5344CB8AC3E}">
        <p14:creationId xmlns:p14="http://schemas.microsoft.com/office/powerpoint/2010/main" val="3855799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1D541-0ABE-5D47-D117-DDDE99B7AB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BB364-D99C-4F77-F742-7FEC5EBB0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FFA664-30EC-F89C-0DDB-66599C79C6F0}"/>
              </a:ext>
            </a:extLst>
          </p:cNvPr>
          <p:cNvSpPr>
            <a:spLocks noGrp="1"/>
          </p:cNvSpPr>
          <p:nvPr>
            <p:ph type="body" idx="1"/>
          </p:nvPr>
        </p:nvSpPr>
        <p:spPr/>
        <p:txBody>
          <a:bodyPr/>
          <a:lstStyle/>
          <a:p>
            <a:pPr marR="0" indent="0">
              <a:spcBef>
                <a:spcPts val="0"/>
              </a:spcBef>
              <a:spcAft>
                <a:spcPts val="0"/>
              </a:spcAft>
              <a:buNone/>
            </a:pPr>
            <a:endParaRPr lang="en-US" sz="105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AB66F38-E3FB-D0AC-27EE-E2594740D414}"/>
              </a:ext>
            </a:extLst>
          </p:cNvPr>
          <p:cNvSpPr>
            <a:spLocks noGrp="1"/>
          </p:cNvSpPr>
          <p:nvPr>
            <p:ph type="sldNum" sz="quarter" idx="10"/>
          </p:nvPr>
        </p:nvSpPr>
        <p:spPr/>
        <p:txBody>
          <a:bodyPr/>
          <a:lstStyle/>
          <a:p>
            <a:fld id="{22BC4029-8637-5849-8D36-D9FD9BC248CD}" type="slidenum">
              <a:rPr lang="en-US" smtClean="0"/>
              <a:pPr/>
              <a:t>6</a:t>
            </a:fld>
            <a:endParaRPr lang="en-US"/>
          </a:p>
        </p:txBody>
      </p:sp>
    </p:spTree>
    <p:extLst>
      <p:ext uri="{BB962C8B-B14F-4D97-AF65-F5344CB8AC3E}">
        <p14:creationId xmlns:p14="http://schemas.microsoft.com/office/powerpoint/2010/main" val="3085349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None/>
            </a:pPr>
            <a:r>
              <a:rPr lang="en-US" sz="1200" u="none" strike="noStrike" kern="100" dirty="0">
                <a:effectLst/>
                <a:latin typeface="Calibri" panose="020F0502020204030204" pitchFamily="34" charset="0"/>
                <a:ea typeface="Calibri" panose="020F0502020204030204" pitchFamily="34" charset="0"/>
                <a:cs typeface="Times New Roman" panose="02020603050405020304" pitchFamily="18" charset="0"/>
              </a:rPr>
              <a:t>Using the fixed-t dispersion relation connecting the imaginary and real part of CFF H and a parameterization for the subtraction term Ch yields the results shown in the figure and the fit parameter shown here. </a:t>
            </a: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From this we can determine the d1(t) term by relating CH(t) to the d</a:t>
            </a:r>
            <a:r>
              <a:rPr lang="en-US" sz="1200" kern="100" baseline="30000" dirty="0">
                <a:effectLst/>
                <a:latin typeface="Calibri" panose="020F0502020204030204" pitchFamily="34" charset="0"/>
                <a:ea typeface="Calibri" panose="020F0502020204030204" pitchFamily="34" charset="0"/>
                <a:cs typeface="Times New Roman" panose="02020603050405020304" pitchFamily="18" charset="0"/>
              </a:rPr>
              <a:t>q</a:t>
            </a:r>
            <a:r>
              <a:rPr lang="en-US" sz="1200" kern="100" baseline="-25000" dirty="0">
                <a:effectLst/>
                <a:latin typeface="Calibri" panose="020F0502020204030204" pitchFamily="34" charset="0"/>
                <a:ea typeface="Calibri" panose="020F0502020204030204" pitchFamily="34" charset="0"/>
                <a:cs typeface="Times New Roman" panose="02020603050405020304" pitchFamily="18" charset="0"/>
              </a:rPr>
              <a:t>1</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 GFF resulting in the first extraction of the quark D-term. </a:t>
            </a: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graph shows a comparison with two prediction, that agree with the data within the systematic uncertainties shown by the shaded band. </a:t>
            </a: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One important result is that the D-term is negative,</a:t>
            </a: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R="0" indent="0">
              <a:spcBef>
                <a:spcPts val="0"/>
              </a:spcBef>
              <a:spcAft>
                <a:spcPts val="0"/>
              </a:spcAft>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Next, we relate the D-term to the energy-stress tensor and determine the pressure and sheer stress in the proton</a:t>
            </a:r>
            <a:endParaRPr lang="en-US" dirty="0"/>
          </a:p>
        </p:txBody>
      </p:sp>
      <p:sp>
        <p:nvSpPr>
          <p:cNvPr id="4" name="Slide Number Placeholder 3"/>
          <p:cNvSpPr>
            <a:spLocks noGrp="1"/>
          </p:cNvSpPr>
          <p:nvPr>
            <p:ph type="sldNum" sz="quarter" idx="5"/>
          </p:nvPr>
        </p:nvSpPr>
        <p:spPr/>
        <p:txBody>
          <a:bodyPr/>
          <a:lstStyle/>
          <a:p>
            <a:fld id="{9E9E7C17-068E-BA46-8309-9F454C0B31C7}" type="slidenum">
              <a:rPr lang="en-US" smtClean="0"/>
              <a:t>7</a:t>
            </a:fld>
            <a:endParaRPr lang="en-US"/>
          </a:p>
        </p:txBody>
      </p:sp>
    </p:spTree>
    <p:extLst>
      <p:ext uri="{BB962C8B-B14F-4D97-AF65-F5344CB8AC3E}">
        <p14:creationId xmlns:p14="http://schemas.microsoft.com/office/powerpoint/2010/main" val="756942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1BAAC-DD83-76FF-BFCD-E404004581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5DB08-B6D6-112D-6D5A-233CFE8A39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A211C4-B2A9-FA3C-0B76-0A81DADAE1A3}"/>
              </a:ext>
            </a:extLst>
          </p:cNvPr>
          <p:cNvSpPr>
            <a:spLocks noGrp="1"/>
          </p:cNvSpPr>
          <p:nvPr>
            <p:ph type="body" idx="1"/>
          </p:nvPr>
        </p:nvSpPr>
        <p:spPr/>
        <p:txBody>
          <a:bodyPr/>
          <a:lstStyle/>
          <a:p>
            <a:r>
              <a:rPr lang="en-US" dirty="0"/>
              <a:t>To obtain the mechanical properties represented by the D-term, we need to relate it to the energy-stress tensor of mechanics. </a:t>
            </a:r>
          </a:p>
          <a:p>
            <a:endParaRPr lang="en-US" dirty="0"/>
          </a:p>
          <a:p>
            <a:r>
              <a:rPr lang="en-US" dirty="0"/>
              <a:t>The spatial 3x3 matrix contains the pressure and shear terms, the former as the trace </a:t>
            </a:r>
            <a:r>
              <a:rPr lang="en-US" dirty="0" err="1"/>
              <a:t>Tii</a:t>
            </a:r>
            <a:r>
              <a:rPr lang="en-US" dirty="0"/>
              <a:t> and the latter through the off-diagonal elements </a:t>
            </a:r>
            <a:r>
              <a:rPr lang="en-US" dirty="0" err="1"/>
              <a:t>Yij</a:t>
            </a:r>
            <a:r>
              <a:rPr lang="en-US" dirty="0"/>
              <a:t>, (I skip the details here) The pressure changes sign near r=0.5-0.6 fm. The peak value is near 10^35 Pascal, 30 orders stronger compared with atmospheric pressure.</a:t>
            </a:r>
          </a:p>
          <a:p>
            <a:endParaRPr lang="en-US" dirty="0"/>
          </a:p>
          <a:p>
            <a:r>
              <a:rPr lang="en-US" dirty="0"/>
              <a:t>This graph shows the shear stress, which is positive at all r.  The graph to the right show the tangential stress, which is more appropriate for a spherical object as the proton.  </a:t>
            </a:r>
          </a:p>
          <a:p>
            <a:endParaRPr lang="en-US" dirty="0"/>
          </a:p>
          <a:p>
            <a:r>
              <a:rPr lang="en-US" dirty="0"/>
              <a:t>We see the tangential stress to change sign near r=0.5fm. </a:t>
            </a:r>
          </a:p>
          <a:p>
            <a:endParaRPr lang="en-US" dirty="0"/>
          </a:p>
          <a:p>
            <a:r>
              <a:rPr lang="en-US" dirty="0"/>
              <a:t>For a closed mechanical system, the van Laue condition must hold. </a:t>
            </a:r>
          </a:p>
        </p:txBody>
      </p:sp>
      <p:sp>
        <p:nvSpPr>
          <p:cNvPr id="4" name="Slide Number Placeholder 3">
            <a:extLst>
              <a:ext uri="{FF2B5EF4-FFF2-40B4-BE49-F238E27FC236}">
                <a16:creationId xmlns:a16="http://schemas.microsoft.com/office/drawing/2014/main" id="{80870C91-D6CD-57C6-013A-101872DAAAC8}"/>
              </a:ext>
            </a:extLst>
          </p:cNvPr>
          <p:cNvSpPr>
            <a:spLocks noGrp="1"/>
          </p:cNvSpPr>
          <p:nvPr>
            <p:ph type="sldNum" sz="quarter" idx="5"/>
          </p:nvPr>
        </p:nvSpPr>
        <p:spPr/>
        <p:txBody>
          <a:bodyPr/>
          <a:lstStyle/>
          <a:p>
            <a:fld id="{6FB71CFD-E39B-B347-A282-0BC7B51948B0}" type="slidenum">
              <a:rPr lang="en-US" smtClean="0"/>
              <a:t>8</a:t>
            </a:fld>
            <a:endParaRPr lang="en-US"/>
          </a:p>
        </p:txBody>
      </p:sp>
    </p:spTree>
    <p:extLst>
      <p:ext uri="{BB962C8B-B14F-4D97-AF65-F5344CB8AC3E}">
        <p14:creationId xmlns:p14="http://schemas.microsoft.com/office/powerpoint/2010/main" val="3786769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learn from the forces inside the proton?</a:t>
            </a:r>
          </a:p>
          <a:p>
            <a:endParaRPr lang="en-US" dirty="0"/>
          </a:p>
          <a:p>
            <a:r>
              <a:rPr lang="en-US" dirty="0"/>
              <a:t>Let me first state that "experiments probe now what was impossible before", so I would call this "revolutionary". We learned </a:t>
            </a:r>
          </a:p>
          <a:p>
            <a:endParaRPr lang="en-US" dirty="0"/>
          </a:p>
          <a:p>
            <a:r>
              <a:rPr lang="en-US" dirty="0"/>
              <a:t>  	- How quarks are mechanically confined</a:t>
            </a:r>
          </a:p>
          <a:p>
            <a:r>
              <a:rPr lang="en-US" dirty="0"/>
              <a:t>	- How color forces of QCD generate internal stresses</a:t>
            </a:r>
          </a:p>
          <a:p>
            <a:r>
              <a:rPr lang="en-US" dirty="0"/>
              <a:t>	- How protons are mechanically stable</a:t>
            </a:r>
          </a:p>
          <a:p>
            <a:r>
              <a:rPr lang="en-US" dirty="0"/>
              <a:t>What is the role of shear force?</a:t>
            </a:r>
          </a:p>
          <a:p>
            <a:r>
              <a:rPr lang="en-US" dirty="0"/>
              <a:t>	- It balances local forces</a:t>
            </a:r>
          </a:p>
          <a:p>
            <a:r>
              <a:rPr lang="en-US" dirty="0"/>
              <a:t>	- it resists deformations and ensures mechanical stability</a:t>
            </a:r>
          </a:p>
          <a:p>
            <a:r>
              <a:rPr lang="en-US" dirty="0"/>
              <a:t>	- it plays a role similar as surface tension in liquid drops. </a:t>
            </a:r>
          </a:p>
          <a:p>
            <a:r>
              <a:rPr lang="en-US" dirty="0"/>
              <a:t>Strength of shear force ~ 0.25 GeV/</a:t>
            </a:r>
            <a:r>
              <a:rPr lang="en-US" dirty="0" err="1"/>
              <a:t>fm</a:t>
            </a:r>
            <a:endParaRPr lang="en-US" dirty="0"/>
          </a:p>
          <a:p>
            <a:r>
              <a:rPr lang="en-US" dirty="0"/>
              <a:t>	--&gt; this should be discussed in the discussion session</a:t>
            </a:r>
          </a:p>
        </p:txBody>
      </p:sp>
      <p:sp>
        <p:nvSpPr>
          <p:cNvPr id="4" name="Slide Number Placeholder 3"/>
          <p:cNvSpPr>
            <a:spLocks noGrp="1"/>
          </p:cNvSpPr>
          <p:nvPr>
            <p:ph type="sldNum" sz="quarter" idx="5"/>
          </p:nvPr>
        </p:nvSpPr>
        <p:spPr/>
        <p:txBody>
          <a:bodyPr/>
          <a:lstStyle/>
          <a:p>
            <a:fld id="{6FB71CFD-E39B-B347-A282-0BC7B51948B0}" type="slidenum">
              <a:rPr lang="en-US" smtClean="0"/>
              <a:t>9</a:t>
            </a:fld>
            <a:endParaRPr lang="en-US"/>
          </a:p>
        </p:txBody>
      </p:sp>
    </p:spTree>
    <p:extLst>
      <p:ext uri="{BB962C8B-B14F-4D97-AF65-F5344CB8AC3E}">
        <p14:creationId xmlns:p14="http://schemas.microsoft.com/office/powerpoint/2010/main" val="246344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E04F1B43-9F09-4441-8D30-F0DE1FC67A7A}" type="datetime1">
              <a:rPr lang="en-US" smtClean="0"/>
              <a:pPr/>
              <a:t>3/25/26</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264C62A-42DA-064B-B402-BD4DFBC1F791}" type="slidenum">
              <a:rPr lang="en-US" smtClean="0"/>
              <a:pPr/>
              <a:t>‹#›</a:t>
            </a:fld>
            <a:endParaRPr lang="en-US"/>
          </a:p>
        </p:txBody>
      </p:sp>
    </p:spTree>
    <p:extLst>
      <p:ext uri="{BB962C8B-B14F-4D97-AF65-F5344CB8AC3E}">
        <p14:creationId xmlns:p14="http://schemas.microsoft.com/office/powerpoint/2010/main" val="124357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A1968-6C83-9CE9-08D9-80CC73CE26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14E9B3-6A7E-DECE-25BF-0E15A7E605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A0D0D8-3B78-3263-2AF2-921541FBF48A}"/>
              </a:ext>
            </a:extLst>
          </p:cNvPr>
          <p:cNvSpPr>
            <a:spLocks noGrp="1"/>
          </p:cNvSpPr>
          <p:nvPr>
            <p:ph type="dt" sz="half" idx="10"/>
          </p:nvPr>
        </p:nvSpPr>
        <p:spPr/>
        <p:txBody>
          <a:bodyPr/>
          <a:lstStyle/>
          <a:p>
            <a:fld id="{21C38985-60BB-A844-961B-E42C0C57EE05}" type="datetimeFigureOut">
              <a:rPr lang="en-US" smtClean="0"/>
              <a:t>3/25/26</a:t>
            </a:fld>
            <a:endParaRPr lang="en-US"/>
          </a:p>
        </p:txBody>
      </p:sp>
      <p:sp>
        <p:nvSpPr>
          <p:cNvPr id="5" name="Footer Placeholder 4">
            <a:extLst>
              <a:ext uri="{FF2B5EF4-FFF2-40B4-BE49-F238E27FC236}">
                <a16:creationId xmlns:a16="http://schemas.microsoft.com/office/drawing/2014/main" id="{2B892936-9BC6-E9DC-A49F-2E056612E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C25CF-EDBF-83D9-891D-1EC056568632}"/>
              </a:ext>
            </a:extLst>
          </p:cNvPr>
          <p:cNvSpPr>
            <a:spLocks noGrp="1"/>
          </p:cNvSpPr>
          <p:nvPr>
            <p:ph type="sldNum" sz="quarter" idx="12"/>
          </p:nvPr>
        </p:nvSpPr>
        <p:spPr/>
        <p:txBody>
          <a:bodyPr/>
          <a:lstStyle/>
          <a:p>
            <a:fld id="{2EFB65A7-D4B9-ED47-B388-DC756E468527}" type="slidenum">
              <a:rPr lang="en-US" smtClean="0"/>
              <a:t>‹#›</a:t>
            </a:fld>
            <a:endParaRPr lang="en-US"/>
          </a:p>
        </p:txBody>
      </p:sp>
    </p:spTree>
    <p:extLst>
      <p:ext uri="{BB962C8B-B14F-4D97-AF65-F5344CB8AC3E}">
        <p14:creationId xmlns:p14="http://schemas.microsoft.com/office/powerpoint/2010/main" val="71934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799" y="2941864"/>
            <a:ext cx="5678108" cy="4258581"/>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3" y="1720793"/>
            <a:ext cx="5402445"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9" name="Picture Placeholder 8"/>
          <p:cNvSpPr>
            <a:spLocks noGrp="1"/>
          </p:cNvSpPr>
          <p:nvPr>
            <p:ph type="pic" sz="quarter" idx="13"/>
          </p:nvPr>
        </p:nvSpPr>
        <p:spPr>
          <a:xfrm>
            <a:off x="6008916" y="1725953"/>
            <a:ext cx="6174619" cy="3821639"/>
          </a:xfrm>
          <a:solidFill>
            <a:schemeClr val="accent2"/>
          </a:solidFill>
        </p:spPr>
        <p:txBody>
          <a:bodyPr/>
          <a:lstStyle/>
          <a:p>
            <a:r>
              <a:rPr lang="en-US"/>
              <a:t>Click icon to add picture</a:t>
            </a:r>
          </a:p>
        </p:txBody>
      </p:sp>
      <p:sp>
        <p:nvSpPr>
          <p:cNvPr id="15" name="Text Placeholder 14"/>
          <p:cNvSpPr>
            <a:spLocks noGrp="1"/>
          </p:cNvSpPr>
          <p:nvPr>
            <p:ph type="body" sz="quarter" idx="14" hasCustomPrompt="1"/>
          </p:nvPr>
        </p:nvSpPr>
        <p:spPr>
          <a:xfrm>
            <a:off x="443183" y="5126730"/>
            <a:ext cx="5402445"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444325" y="5611327"/>
            <a:ext cx="2743200" cy="365125"/>
          </a:xfrm>
          <a:prstGeom prst="rect">
            <a:avLst/>
          </a:prstGeom>
        </p:spPr>
        <p:txBody>
          <a:bodyPr/>
          <a:lstStyle>
            <a:lvl1pPr>
              <a:defRPr>
                <a:solidFill>
                  <a:schemeClr val="tx1"/>
                </a:solidFill>
              </a:defRPr>
            </a:lvl1pPr>
          </a:lstStyle>
          <a:p>
            <a:fld id="{1ED9C94B-8E86-384E-85F6-F61DB5797D9E}" type="datetime1">
              <a:rPr lang="en-US" smtClean="0">
                <a:solidFill>
                  <a:srgbClr val="000000"/>
                </a:solidFill>
              </a:rPr>
              <a:pPr/>
              <a:t>3/25/26</a:t>
            </a:fld>
            <a:endParaRPr lang="en-US">
              <a:solidFill>
                <a:srgbClr val="000000"/>
              </a:solidFill>
            </a:endParaRPr>
          </a:p>
        </p:txBody>
      </p:sp>
    </p:spTree>
    <p:extLst>
      <p:ext uri="{BB962C8B-B14F-4D97-AF65-F5344CB8AC3E}">
        <p14:creationId xmlns:p14="http://schemas.microsoft.com/office/powerpoint/2010/main" val="3233998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6E2EFC7-E664-C94B-A020-ACAEA16D8B61}" type="datetime1">
              <a:rPr lang="en-US" smtClean="0">
                <a:solidFill>
                  <a:prstClr val="black"/>
                </a:solidFill>
              </a:rPr>
              <a:pPr/>
              <a:t>3/25/26</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264C62A-42DA-064B-B402-BD4DFBC1F79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12372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6E2EFC7-E664-C94B-A020-ACAEA16D8B61}" type="datetime1">
              <a:rPr lang="en-US" smtClean="0">
                <a:solidFill>
                  <a:prstClr val="black"/>
                </a:solidFill>
              </a:rPr>
              <a:pPr/>
              <a:t>3/25/26</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264C62A-42DA-064B-B402-BD4DFBC1F79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25207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6E2EFC7-E664-C94B-A020-ACAEA16D8B61}" type="datetime1">
              <a:rPr lang="en-US" smtClean="0">
                <a:solidFill>
                  <a:prstClr val="black"/>
                </a:solidFill>
              </a:rPr>
              <a:pPr/>
              <a:t>3/25/26</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264C62A-42DA-064B-B402-BD4DFBC1F791}"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34073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dirty="0"/>
              <a:t>Click to edit Master title style</a:t>
            </a:r>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499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76039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914401"/>
            <a:ext cx="10515600" cy="5262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6070632" y="6542647"/>
            <a:ext cx="341760" cy="246221"/>
          </a:xfrm>
          <a:prstGeom prst="rect">
            <a:avLst/>
          </a:prstGeom>
        </p:spPr>
        <p:txBody>
          <a:bodyPr wrap="none">
            <a:spAutoFit/>
          </a:bodyPr>
          <a:lstStyle/>
          <a:p>
            <a:pPr defTabSz="914400">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defTabSz="914400">
                <a:defRPr/>
              </a:pPr>
              <a:t>‹#›</a:t>
            </a:fld>
            <a:endParaRPr lang="en-US" sz="1000" kern="0">
              <a:solidFill>
                <a:prstClr val="white"/>
              </a:solidFill>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B775E692-02CA-3E48-8519-2411609DF5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406028896"/>
      </p:ext>
    </p:extLst>
  </p:cSld>
  <p:clrMap bg1="lt1" tx1="dk1" bg2="lt2" tx2="dk2" accent1="accent1" accent2="accent2" accent3="accent3" accent4="accent4" accent5="accent5" accent6="accent6" hlink="hlink" folHlink="folHlink"/>
  <p:sldLayoutIdLst>
    <p:sldLayoutId id="2147483662" r:id="rId1"/>
    <p:sldLayoutId id="2147483671" r:id="rId2"/>
  </p:sldLayoutIdLst>
  <p:hf sldNum="0" hdr="0" ftr="0" dt="0"/>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76039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914401"/>
            <a:ext cx="10515600" cy="5262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6070632" y="6542647"/>
            <a:ext cx="341760" cy="246221"/>
          </a:xfrm>
          <a:prstGeom prst="rect">
            <a:avLst/>
          </a:prstGeom>
        </p:spPr>
        <p:txBody>
          <a:bodyPr wrap="none">
            <a:spAutoFit/>
          </a:bodyPr>
          <a:lstStyle/>
          <a:p>
            <a:pPr defTabSz="914400">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defTabSz="914400">
                <a:defRPr/>
              </a:pPr>
              <a:t>‹#›</a:t>
            </a:fld>
            <a:endParaRPr lang="en-US" sz="1000" ker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8313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hf hdr="0" ftr="0"/>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Calibri"/>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a:ea typeface="+mn-ea"/>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tiff"/></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39.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1.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0.png"/><Relationship Id="rId9" Type="http://schemas.openxmlformats.org/officeDocument/2006/relationships/image" Target="../media/image46.png"/><Relationship Id="rId1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13.xml"/><Relationship Id="rId7" Type="http://schemas.openxmlformats.org/officeDocument/2006/relationships/image" Target="../media/image56.tiff"/><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abs/2602.14416"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arxiv.org/abs/2602.2212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66.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hyperlink" Target="https://inspirehep.net/literature/50537"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71.tiff"/><Relationship Id="rId4" Type="http://schemas.openxmlformats.org/officeDocument/2006/relationships/image" Target="../media/image70.tiff"/></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3390/sym17091431"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hyperlink" Target="https://www.nature.com/articles/s41586-018-0060-z" TargetMode="External"/><Relationship Id="rId4" Type="http://schemas.openxmlformats.org/officeDocument/2006/relationships/image" Target="../media/image29.tif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notesSlide" Target="../notesSlides/notesSlide5.xml"/><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2.png"/><Relationship Id="rId11" Type="http://schemas.openxmlformats.org/officeDocument/2006/relationships/hyperlink" Target="https://arxiv.org/pdf/hep-ph/0210165" TargetMode="External"/><Relationship Id="rId5" Type="http://schemas.openxmlformats.org/officeDocument/2006/relationships/image" Target="../media/image11100.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8.png"/><Relationship Id="rId3" Type="http://schemas.openxmlformats.org/officeDocument/2006/relationships/notesSlide" Target="../notesSlides/notesSlide6.xml"/><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2.png"/><Relationship Id="rId11" Type="http://schemas.openxmlformats.org/officeDocument/2006/relationships/hyperlink" Target="https://arxiv.org/pdf/hep-ph/0210165" TargetMode="External"/><Relationship Id="rId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22.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notesSlide" Target="../notesSlides/notesSlide7.xml"/><Relationship Id="rId7" Type="http://schemas.openxmlformats.org/officeDocument/2006/relationships/image" Target="../media/image230.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4.png"/><Relationship Id="rId5" Type="http://schemas.openxmlformats.org/officeDocument/2006/relationships/image" Target="../media/image20.tiff"/><Relationship Id="rId10" Type="http://schemas.openxmlformats.org/officeDocument/2006/relationships/image" Target="../media/image26.png"/><Relationship Id="rId4" Type="http://schemas.openxmlformats.org/officeDocument/2006/relationships/image" Target="../media/image200.png"/><Relationship Id="rId9" Type="http://schemas.openxmlformats.org/officeDocument/2006/relationships/image" Target="../media/image250.png"/></Relationships>
</file>

<file path=ppt/slides/_rels/slide8.xml.rels><?xml version="1.0" encoding="UTF-8" standalone="yes"?>
<Relationships xmlns="http://schemas.openxmlformats.org/package/2006/relationships"><Relationship Id="rId8" Type="http://schemas.openxmlformats.org/officeDocument/2006/relationships/image" Target="../media/image29.tiff"/><Relationship Id="rId3" Type="http://schemas.openxmlformats.org/officeDocument/2006/relationships/image" Target="../media/image26.tiff"/><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20.png"/><Relationship Id="rId5" Type="http://schemas.openxmlformats.org/officeDocument/2006/relationships/image" Target="../media/image270.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959" y="11723"/>
            <a:ext cx="12177041" cy="1174795"/>
          </a:xfrm>
          <a:solidFill>
            <a:schemeClr val="bg2"/>
          </a:solidFill>
        </p:spPr>
        <p:txBody>
          <a:bodyPr/>
          <a:lstStyle/>
          <a:p>
            <a:pPr algn="ctr"/>
            <a:r>
              <a:rPr lang="en-US" sz="3600" dirty="0">
                <a:latin typeface="Cambria" panose="02040503050406030204" pitchFamily="18" charset="0"/>
                <a:cs typeface="Lucida Calligraphy"/>
              </a:rPr>
              <a:t>Pressure and forces in the proton</a:t>
            </a:r>
          </a:p>
        </p:txBody>
      </p:sp>
      <p:pic>
        <p:nvPicPr>
          <p:cNvPr id="6" name="Picture 5"/>
          <p:cNvPicPr>
            <a:picLocks noChangeAspect="1"/>
          </p:cNvPicPr>
          <p:nvPr/>
        </p:nvPicPr>
        <p:blipFill>
          <a:blip r:embed="rId3"/>
          <a:srcRect t="7736"/>
          <a:stretch>
            <a:fillRect/>
          </a:stretch>
        </p:blipFill>
        <p:spPr>
          <a:xfrm>
            <a:off x="7388143" y="1376562"/>
            <a:ext cx="4137660" cy="4935428"/>
          </a:xfrm>
          <a:prstGeom prst="rect">
            <a:avLst/>
          </a:prstGeom>
        </p:spPr>
      </p:pic>
      <p:sp>
        <p:nvSpPr>
          <p:cNvPr id="7" name="TextBox 6"/>
          <p:cNvSpPr txBox="1"/>
          <p:nvPr/>
        </p:nvSpPr>
        <p:spPr>
          <a:xfrm>
            <a:off x="9511867" y="1562463"/>
            <a:ext cx="2075414" cy="1323439"/>
          </a:xfrm>
          <a:prstGeom prst="rect">
            <a:avLst/>
          </a:prstGeom>
          <a:noFill/>
        </p:spPr>
        <p:txBody>
          <a:bodyPr wrap="square" rtlCol="0">
            <a:spAutoFit/>
          </a:bodyPr>
          <a:lstStyle/>
          <a:p>
            <a:pPr algn="r"/>
            <a:r>
              <a:rPr lang="en-US" sz="2000" b="1" dirty="0">
                <a:solidFill>
                  <a:srgbClr val="FFFF00"/>
                </a:solidFill>
                <a:latin typeface="Cambria" panose="02040503050406030204" pitchFamily="18" charset="0"/>
                <a:cs typeface="Lucida Calligraphy"/>
              </a:rPr>
              <a:t>The pressure</a:t>
            </a:r>
          </a:p>
          <a:p>
            <a:pPr algn="r"/>
            <a:r>
              <a:rPr lang="en-US" sz="2000" b="1" dirty="0">
                <a:solidFill>
                  <a:srgbClr val="FFFF00"/>
                </a:solidFill>
                <a:latin typeface="Cambria" panose="02040503050406030204" pitchFamily="18" charset="0"/>
                <a:cs typeface="Lucida Calligraphy"/>
              </a:rPr>
              <a:t>distribution</a:t>
            </a:r>
          </a:p>
          <a:p>
            <a:pPr algn="r"/>
            <a:r>
              <a:rPr lang="en-US" sz="2000" b="1" dirty="0">
                <a:solidFill>
                  <a:srgbClr val="FFFF00"/>
                </a:solidFill>
                <a:latin typeface="Cambria" panose="02040503050406030204" pitchFamily="18" charset="0"/>
                <a:cs typeface="Lucida Calligraphy"/>
              </a:rPr>
              <a:t>inside the</a:t>
            </a:r>
          </a:p>
          <a:p>
            <a:pPr algn="r"/>
            <a:r>
              <a:rPr lang="en-US" sz="2000" b="1" dirty="0">
                <a:solidFill>
                  <a:srgbClr val="FFFF00"/>
                </a:solidFill>
                <a:latin typeface="Cambria" panose="02040503050406030204" pitchFamily="18" charset="0"/>
                <a:cs typeface="Lucida Calligraphy"/>
              </a:rPr>
              <a:t> proton  </a:t>
            </a:r>
          </a:p>
        </p:txBody>
      </p:sp>
      <p:sp>
        <p:nvSpPr>
          <p:cNvPr id="8" name="TextBox 7"/>
          <p:cNvSpPr txBox="1"/>
          <p:nvPr/>
        </p:nvSpPr>
        <p:spPr>
          <a:xfrm>
            <a:off x="2662517" y="3515148"/>
            <a:ext cx="2647391" cy="830997"/>
          </a:xfrm>
          <a:prstGeom prst="rect">
            <a:avLst/>
          </a:prstGeom>
          <a:noFill/>
        </p:spPr>
        <p:txBody>
          <a:bodyPr wrap="none" rtlCol="0">
            <a:spAutoFit/>
          </a:bodyPr>
          <a:lstStyle/>
          <a:p>
            <a:pPr algn="ctr"/>
            <a:r>
              <a:rPr lang="en-US" sz="2400" b="1" i="1" dirty="0">
                <a:latin typeface="Cambria" panose="02040503050406030204" pitchFamily="18" charset="0"/>
                <a:cs typeface="Chalkboard"/>
              </a:rPr>
              <a:t>Volker D. Burkert</a:t>
            </a:r>
          </a:p>
          <a:p>
            <a:pPr algn="ctr"/>
            <a:r>
              <a:rPr lang="en-US" sz="2400" b="1" i="1" dirty="0">
                <a:latin typeface="Cambria" panose="02040503050406030204" pitchFamily="18" charset="0"/>
              </a:rPr>
              <a:t>Jefferson Lab</a:t>
            </a:r>
          </a:p>
        </p:txBody>
      </p:sp>
      <p:sp>
        <p:nvSpPr>
          <p:cNvPr id="13" name="TextBox 12">
            <a:extLst>
              <a:ext uri="{FF2B5EF4-FFF2-40B4-BE49-F238E27FC236}">
                <a16:creationId xmlns:a16="http://schemas.microsoft.com/office/drawing/2014/main" id="{508127F8-4158-451E-A461-34D8D3F3B486}"/>
              </a:ext>
            </a:extLst>
          </p:cNvPr>
          <p:cNvSpPr txBox="1"/>
          <p:nvPr/>
        </p:nvSpPr>
        <p:spPr>
          <a:xfrm>
            <a:off x="114485" y="5892413"/>
            <a:ext cx="7144007" cy="338554"/>
          </a:xfrm>
          <a:prstGeom prst="rect">
            <a:avLst/>
          </a:prstGeom>
          <a:noFill/>
        </p:spPr>
        <p:txBody>
          <a:bodyPr wrap="none" rtlCol="0">
            <a:spAutoFit/>
          </a:bodyPr>
          <a:lstStyle/>
          <a:p>
            <a:r>
              <a:rPr lang="en-US" sz="1600" b="1" i="1" dirty="0">
                <a:solidFill>
                  <a:srgbClr val="000000"/>
                </a:solidFill>
                <a:latin typeface="Cambria" panose="02040503050406030204" pitchFamily="18" charset="0"/>
              </a:rPr>
              <a:t>CNF/</a:t>
            </a:r>
            <a:r>
              <a:rPr lang="en-US" sz="1600" b="1" i="1" dirty="0" err="1">
                <a:solidFill>
                  <a:srgbClr val="000000"/>
                </a:solidFill>
                <a:latin typeface="Cambria" panose="02040503050406030204" pitchFamily="18" charset="0"/>
              </a:rPr>
              <a:t>ThCtr</a:t>
            </a:r>
            <a:r>
              <a:rPr lang="en-US" sz="1600" b="1" i="1" dirty="0">
                <a:solidFill>
                  <a:srgbClr val="000000"/>
                </a:solidFill>
                <a:latin typeface="Cambria" panose="02040503050406030204" pitchFamily="18" charset="0"/>
              </a:rPr>
              <a:t> Workshop - </a:t>
            </a:r>
            <a:r>
              <a:rPr lang="en-US" sz="1600" b="1" i="1" dirty="0">
                <a:latin typeface="Cambria" panose="02040503050406030204" pitchFamily="18" charset="0"/>
              </a:rPr>
              <a:t>Vector </a:t>
            </a:r>
            <a:r>
              <a:rPr lang="en-US" sz="1600" b="1" i="1" dirty="0" err="1">
                <a:latin typeface="Cambria" panose="02040503050406030204" pitchFamily="18" charset="0"/>
              </a:rPr>
              <a:t>Quarkonia</a:t>
            </a:r>
            <a:r>
              <a:rPr lang="en-US" sz="1600" b="1" i="1" dirty="0">
                <a:latin typeface="Cambria" panose="02040503050406030204" pitchFamily="18" charset="0"/>
              </a:rPr>
              <a:t> as Pressure Gauges, </a:t>
            </a:r>
            <a:r>
              <a:rPr lang="en-US" sz="1600" b="1" i="1" dirty="0">
                <a:solidFill>
                  <a:srgbClr val="000000"/>
                </a:solidFill>
                <a:latin typeface="Cambria" panose="02040503050406030204" pitchFamily="18" charset="0"/>
              </a:rPr>
              <a:t>3/26-27/2026</a:t>
            </a:r>
            <a:endParaRPr lang="en-US" sz="1600" b="1" i="1" dirty="0">
              <a:solidFill>
                <a:srgbClr val="000000"/>
              </a:solidFill>
              <a:latin typeface="Cambria" panose="02040503050406030204" pitchFamily="18" charset="0"/>
              <a:cs typeface="Calibri" panose="020F0502020204030204" pitchFamily="34" charset="0"/>
            </a:endParaRPr>
          </a:p>
        </p:txBody>
      </p:sp>
      <p:sp>
        <p:nvSpPr>
          <p:cNvPr id="17" name="TextBox 16">
            <a:extLst>
              <a:ext uri="{FF2B5EF4-FFF2-40B4-BE49-F238E27FC236}">
                <a16:creationId xmlns:a16="http://schemas.microsoft.com/office/drawing/2014/main" id="{CB3C03D8-DAB4-CCDF-D5E3-FD88B66FC391}"/>
              </a:ext>
            </a:extLst>
          </p:cNvPr>
          <p:cNvSpPr txBox="1"/>
          <p:nvPr/>
        </p:nvSpPr>
        <p:spPr>
          <a:xfrm>
            <a:off x="928811" y="1762517"/>
            <a:ext cx="4673336" cy="461665"/>
          </a:xfrm>
          <a:prstGeom prst="rect">
            <a:avLst/>
          </a:prstGeom>
          <a:noFill/>
        </p:spPr>
        <p:txBody>
          <a:bodyPr wrap="square" rtlCol="0">
            <a:spAutoFit/>
          </a:bodyPr>
          <a:lstStyle/>
          <a:p>
            <a:r>
              <a:rPr lang="en-US" sz="2400" b="1" i="1" dirty="0">
                <a:latin typeface="Cambria" panose="02040503050406030204" pitchFamily="18" charset="0"/>
              </a:rPr>
              <a:t>What we learn from experiment</a:t>
            </a:r>
          </a:p>
        </p:txBody>
      </p:sp>
    </p:spTree>
  </p:cSld>
  <p:clrMapOvr>
    <a:masterClrMapping/>
  </p:clrMapOvr>
  <mc:AlternateContent xmlns:mc="http://schemas.openxmlformats.org/markup-compatibility/2006" xmlns:p14="http://schemas.microsoft.com/office/powerpoint/2010/main">
    <mc:Choice Requires="p14">
      <p:transition spd="slow" p14:dur="2000" advTm="30611"/>
    </mc:Choice>
    <mc:Fallback xmlns="">
      <p:transition spd="slow" advTm="3061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CBC3-080F-0BBE-E097-5F161E9EDABE}"/>
              </a:ext>
            </a:extLst>
          </p:cNvPr>
          <p:cNvSpPr>
            <a:spLocks noGrp="1"/>
          </p:cNvSpPr>
          <p:nvPr>
            <p:ph type="title"/>
          </p:nvPr>
        </p:nvSpPr>
        <p:spPr>
          <a:xfrm>
            <a:off x="0" y="-2601"/>
            <a:ext cx="12192000" cy="760397"/>
          </a:xfrm>
          <a:solidFill>
            <a:schemeClr val="bg2"/>
          </a:solidFill>
        </p:spPr>
        <p:txBody>
          <a:bodyPr/>
          <a:lstStyle/>
          <a:p>
            <a:r>
              <a:rPr lang="en-US" dirty="0">
                <a:latin typeface="Cambria" panose="02040503050406030204" pitchFamily="18" charset="0"/>
              </a:rPr>
              <a:t>Quark-mechanical radius of proton</a:t>
            </a:r>
          </a:p>
        </p:txBody>
      </p:sp>
      <p:pic>
        <p:nvPicPr>
          <p:cNvPr id="25" name="Picture 24">
            <a:extLst>
              <a:ext uri="{FF2B5EF4-FFF2-40B4-BE49-F238E27FC236}">
                <a16:creationId xmlns:a16="http://schemas.microsoft.com/office/drawing/2014/main" id="{89124273-9CF5-0C3D-5AAB-AE5EFEC33CE5}"/>
              </a:ext>
            </a:extLst>
          </p:cNvPr>
          <p:cNvPicPr>
            <a:picLocks noChangeAspect="1"/>
          </p:cNvPicPr>
          <p:nvPr/>
        </p:nvPicPr>
        <p:blipFill>
          <a:blip r:embed="rId4"/>
          <a:stretch>
            <a:fillRect/>
          </a:stretch>
        </p:blipFill>
        <p:spPr>
          <a:xfrm>
            <a:off x="1571035" y="1673020"/>
            <a:ext cx="3636244" cy="1225967"/>
          </a:xfrm>
          <a:prstGeom prst="rect">
            <a:avLst/>
          </a:prstGeom>
          <a:noFill/>
          <a:ln w="19050">
            <a:noFill/>
          </a:ln>
        </p:spPr>
      </p:pic>
      <p:sp>
        <p:nvSpPr>
          <p:cNvPr id="28" name="TextBox 27">
            <a:extLst>
              <a:ext uri="{FF2B5EF4-FFF2-40B4-BE49-F238E27FC236}">
                <a16:creationId xmlns:a16="http://schemas.microsoft.com/office/drawing/2014/main" id="{B88DA747-C052-D154-21AC-E2A500822A83}"/>
              </a:ext>
            </a:extLst>
          </p:cNvPr>
          <p:cNvSpPr txBox="1"/>
          <p:nvPr/>
        </p:nvSpPr>
        <p:spPr>
          <a:xfrm>
            <a:off x="1810732" y="1212255"/>
            <a:ext cx="2405274" cy="400110"/>
          </a:xfrm>
          <a:prstGeom prst="rect">
            <a:avLst/>
          </a:prstGeom>
          <a:noFill/>
        </p:spPr>
        <p:txBody>
          <a:bodyPr wrap="none" rtlCol="0">
            <a:spAutoFit/>
          </a:bodyPr>
          <a:lstStyle/>
          <a:p>
            <a:r>
              <a:rPr lang="en-US" sz="2000" b="1" u="sng" dirty="0">
                <a:latin typeface="Cambria" panose="02040503050406030204" pitchFamily="18" charset="0"/>
                <a:cs typeface="Calibri" panose="020F0502020204030204" pitchFamily="34" charset="0"/>
              </a:rPr>
              <a:t>Mechanical radius:</a:t>
            </a:r>
          </a:p>
        </p:txBody>
      </p:sp>
      <p:pic>
        <p:nvPicPr>
          <p:cNvPr id="3" name="Picture 2">
            <a:extLst>
              <a:ext uri="{FF2B5EF4-FFF2-40B4-BE49-F238E27FC236}">
                <a16:creationId xmlns:a16="http://schemas.microsoft.com/office/drawing/2014/main" id="{3DBF7985-7BCE-D246-7598-D138275DADB3}"/>
              </a:ext>
            </a:extLst>
          </p:cNvPr>
          <p:cNvPicPr>
            <a:picLocks noChangeAspect="1"/>
          </p:cNvPicPr>
          <p:nvPr/>
        </p:nvPicPr>
        <p:blipFill>
          <a:blip r:embed="rId5"/>
          <a:stretch>
            <a:fillRect/>
          </a:stretch>
        </p:blipFill>
        <p:spPr>
          <a:xfrm>
            <a:off x="1664032" y="3112802"/>
            <a:ext cx="3622283" cy="1112189"/>
          </a:xfrm>
          <a:prstGeom prst="rect">
            <a:avLst/>
          </a:prstGeom>
          <a:solidFill>
            <a:schemeClr val="accent4">
              <a:lumMod val="20000"/>
              <a:lumOff val="80000"/>
            </a:schemeClr>
          </a:solidFill>
          <a:ln w="19050">
            <a:solidFill>
              <a:srgbClr val="C00000"/>
            </a:solidFill>
          </a:ln>
        </p:spPr>
      </p:pic>
      <p:grpSp>
        <p:nvGrpSpPr>
          <p:cNvPr id="5" name="Group 4">
            <a:extLst>
              <a:ext uri="{FF2B5EF4-FFF2-40B4-BE49-F238E27FC236}">
                <a16:creationId xmlns:a16="http://schemas.microsoft.com/office/drawing/2014/main" id="{F509FA51-3AE1-239F-32F7-4D6DE75A8E02}"/>
              </a:ext>
            </a:extLst>
          </p:cNvPr>
          <p:cNvGrpSpPr/>
          <p:nvPr/>
        </p:nvGrpSpPr>
        <p:grpSpPr>
          <a:xfrm>
            <a:off x="6397638" y="1353533"/>
            <a:ext cx="5313576" cy="4209670"/>
            <a:chOff x="6977930" y="1442433"/>
            <a:chExt cx="5313576" cy="4209670"/>
          </a:xfrm>
        </p:grpSpPr>
        <p:pic>
          <p:nvPicPr>
            <p:cNvPr id="8" name="Picture 7">
              <a:extLst>
                <a:ext uri="{FF2B5EF4-FFF2-40B4-BE49-F238E27FC236}">
                  <a16:creationId xmlns:a16="http://schemas.microsoft.com/office/drawing/2014/main" id="{FD7FF205-C7D8-0E93-989E-304EE8ED85AB}"/>
                </a:ext>
              </a:extLst>
            </p:cNvPr>
            <p:cNvPicPr>
              <a:picLocks noChangeAspect="1"/>
            </p:cNvPicPr>
            <p:nvPr/>
          </p:nvPicPr>
          <p:blipFill rotWithShape="1">
            <a:blip r:embed="rId6"/>
            <a:srcRect r="52753"/>
            <a:stretch/>
          </p:blipFill>
          <p:spPr>
            <a:xfrm>
              <a:off x="6977930" y="1442433"/>
              <a:ext cx="2811931" cy="4209670"/>
            </a:xfrm>
            <a:prstGeom prst="rect">
              <a:avLst/>
            </a:prstGeom>
          </p:spPr>
        </p:pic>
        <p:sp>
          <p:nvSpPr>
            <p:cNvPr id="11" name="Donut 10">
              <a:extLst>
                <a:ext uri="{FF2B5EF4-FFF2-40B4-BE49-F238E27FC236}">
                  <a16:creationId xmlns:a16="http://schemas.microsoft.com/office/drawing/2014/main" id="{D3AA7E75-D278-9587-1672-7E05415B2586}"/>
                </a:ext>
              </a:extLst>
            </p:cNvPr>
            <p:cNvSpPr/>
            <p:nvPr/>
          </p:nvSpPr>
          <p:spPr>
            <a:xfrm>
              <a:off x="7957241" y="3734153"/>
              <a:ext cx="538843" cy="914400"/>
            </a:xfrm>
            <a:prstGeom prst="donut">
              <a:avLst>
                <a:gd name="adj" fmla="val 0"/>
              </a:avLst>
            </a:prstGeom>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id="{87F2A0FE-F7F4-9319-64BC-13A5E939F255}"/>
                </a:ext>
              </a:extLst>
            </p:cNvPr>
            <p:cNvCxnSpPr>
              <a:cxnSpLocks/>
            </p:cNvCxnSpPr>
            <p:nvPr/>
          </p:nvCxnSpPr>
          <p:spPr>
            <a:xfrm>
              <a:off x="9778572" y="2402164"/>
              <a:ext cx="0" cy="2600519"/>
            </a:xfrm>
            <a:prstGeom prst="line">
              <a:avLst/>
            </a:prstGeom>
            <a:ln w="1905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D73FFF4-574A-4A82-89B8-E24AB7975BF6}"/>
                </a:ext>
              </a:extLst>
            </p:cNvPr>
            <p:cNvGrpSpPr/>
            <p:nvPr/>
          </p:nvGrpSpPr>
          <p:grpSpPr>
            <a:xfrm>
              <a:off x="7957241" y="1522264"/>
              <a:ext cx="4334265" cy="791044"/>
              <a:chOff x="7957241" y="1522264"/>
              <a:chExt cx="4334265" cy="791044"/>
            </a:xfrm>
          </p:grpSpPr>
          <p:sp>
            <p:nvSpPr>
              <p:cNvPr id="17" name="Rectangle 16">
                <a:extLst>
                  <a:ext uri="{FF2B5EF4-FFF2-40B4-BE49-F238E27FC236}">
                    <a16:creationId xmlns:a16="http://schemas.microsoft.com/office/drawing/2014/main" id="{3B42A38A-D1D5-84ED-AC87-FBE6CB477D95}"/>
                  </a:ext>
                </a:extLst>
              </p:cNvPr>
              <p:cNvSpPr/>
              <p:nvPr/>
            </p:nvSpPr>
            <p:spPr>
              <a:xfrm>
                <a:off x="7957241" y="2060431"/>
                <a:ext cx="1647044" cy="2528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34F4BA9-1251-8FBC-5AAF-CB508CA732F8}"/>
                  </a:ext>
                </a:extLst>
              </p:cNvPr>
              <p:cNvGrpSpPr/>
              <p:nvPr/>
            </p:nvGrpSpPr>
            <p:grpSpPr>
              <a:xfrm>
                <a:off x="8574206" y="1522264"/>
                <a:ext cx="3717300" cy="586960"/>
                <a:chOff x="8280130" y="1229338"/>
                <a:chExt cx="3717300" cy="586960"/>
              </a:xfrm>
            </p:grpSpPr>
            <p:sp>
              <p:nvSpPr>
                <p:cNvPr id="21" name="TextBox 20">
                  <a:extLst>
                    <a:ext uri="{FF2B5EF4-FFF2-40B4-BE49-F238E27FC236}">
                      <a16:creationId xmlns:a16="http://schemas.microsoft.com/office/drawing/2014/main" id="{14838D35-5297-26A0-1751-09984BE3A49B}"/>
                    </a:ext>
                  </a:extLst>
                </p:cNvPr>
                <p:cNvSpPr txBox="1"/>
                <p:nvPr/>
              </p:nvSpPr>
              <p:spPr>
                <a:xfrm>
                  <a:off x="8280130" y="1229338"/>
                  <a:ext cx="3322576" cy="584775"/>
                </a:xfrm>
                <a:prstGeom prst="rect">
                  <a:avLst/>
                </a:prstGeom>
                <a:solidFill>
                  <a:schemeClr val="bg1"/>
                </a:solidFill>
              </p:spPr>
              <p:txBody>
                <a:bodyPr wrap="none" rtlCol="0">
                  <a:spAutoFit/>
                </a:bodyPr>
                <a:lstStyle/>
                <a:p>
                  <a:r>
                    <a:rPr lang="en-US" sz="1600" i="1" dirty="0">
                      <a:latin typeface="Times New Roman" panose="02020603050405020304" pitchFamily="18" charset="0"/>
                      <a:cs typeface="Times New Roman" panose="02020603050405020304" pitchFamily="18" charset="0"/>
                    </a:rPr>
                    <a:t> </a:t>
                  </a:r>
                  <a:r>
                    <a:rPr lang="en-US" sz="1600" i="1" dirty="0">
                      <a:latin typeface="Cambria" panose="02040503050406030204" pitchFamily="18" charset="0"/>
                    </a:rPr>
                    <a:t>D.C. Hackett et al., PRL 132 (2024) </a:t>
                  </a:r>
                </a:p>
                <a:p>
                  <a:r>
                    <a:rPr lang="en-US" sz="1600" i="1" dirty="0">
                      <a:latin typeface="Times New Roman" panose="02020603050405020304" pitchFamily="18" charset="0"/>
                      <a:cs typeface="Times New Roman" panose="02020603050405020304" pitchFamily="18" charset="0"/>
                    </a:rPr>
                    <a:t>  </a:t>
                  </a:r>
                  <a:r>
                    <a:rPr lang="en-US" sz="1600" i="1" dirty="0"/>
                    <a:t>   </a:t>
                  </a:r>
                </a:p>
              </p:txBody>
            </p:sp>
            <p:sp>
              <p:nvSpPr>
                <p:cNvPr id="22" name="TextBox 21">
                  <a:extLst>
                    <a:ext uri="{FF2B5EF4-FFF2-40B4-BE49-F238E27FC236}">
                      <a16:creationId xmlns:a16="http://schemas.microsoft.com/office/drawing/2014/main" id="{DA979298-4150-FACE-C3DA-C6A3F483F51F}"/>
                    </a:ext>
                  </a:extLst>
                </p:cNvPr>
                <p:cNvSpPr txBox="1"/>
                <p:nvPr/>
              </p:nvSpPr>
              <p:spPr>
                <a:xfrm>
                  <a:off x="8280130" y="1477744"/>
                  <a:ext cx="3717300" cy="338554"/>
                </a:xfrm>
                <a:prstGeom prst="rect">
                  <a:avLst/>
                </a:prstGeom>
                <a:noFill/>
              </p:spPr>
              <p:txBody>
                <a:bodyPr wrap="none" rtlCol="0">
                  <a:spAutoFit/>
                </a:bodyPr>
                <a:lstStyle/>
                <a:p>
                  <a:r>
                    <a:rPr lang="en-US" sz="1600" i="1" dirty="0">
                      <a:latin typeface="Cambria" panose="02040503050406030204" pitchFamily="18" charset="0"/>
                      <a:cs typeface="Times New Roman" panose="02020603050405020304" pitchFamily="18" charset="0"/>
                    </a:rPr>
                    <a:t>VB, L. </a:t>
                  </a:r>
                  <a:r>
                    <a:rPr lang="en-US" sz="1600" i="1" dirty="0" err="1">
                      <a:latin typeface="Cambria" panose="02040503050406030204" pitchFamily="18" charset="0"/>
                      <a:cs typeface="Times New Roman" panose="02020603050405020304" pitchFamily="18" charset="0"/>
                    </a:rPr>
                    <a:t>Elouadrhiri</a:t>
                  </a:r>
                  <a:r>
                    <a:rPr lang="en-US" sz="1600" i="1" dirty="0">
                      <a:latin typeface="Cambria" panose="02040503050406030204" pitchFamily="18" charset="0"/>
                      <a:cs typeface="Times New Roman" panose="02020603050405020304" pitchFamily="18" charset="0"/>
                    </a:rPr>
                    <a:t>, F.X. Girod, 2310.11568</a:t>
                  </a:r>
                  <a:endParaRPr lang="en-US" sz="1600" i="1" dirty="0">
                    <a:solidFill>
                      <a:schemeClr val="bg2">
                        <a:lumMod val="50000"/>
                      </a:schemeClr>
                    </a:solidFill>
                  </a:endParaRPr>
                </a:p>
              </p:txBody>
            </p:sp>
          </p:grpSp>
        </p:grp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E5EDCCA-7625-AEDD-826F-B4F12BC0FCAE}"/>
                  </a:ext>
                </a:extLst>
              </p:cNvPr>
              <p:cNvSpPr txBox="1"/>
              <p:nvPr/>
            </p:nvSpPr>
            <p:spPr>
              <a:xfrm>
                <a:off x="1043952" y="4789950"/>
                <a:ext cx="4908826" cy="1015663"/>
              </a:xfrm>
              <a:prstGeom prst="rect">
                <a:avLst/>
              </a:prstGeom>
              <a:solidFill>
                <a:schemeClr val="accent4">
                  <a:lumMod val="20000"/>
                  <a:lumOff val="80000"/>
                </a:schemeClr>
              </a:solidFill>
              <a:ln>
                <a:solidFill>
                  <a:schemeClr val="tx1"/>
                </a:solidFill>
              </a:ln>
            </p:spPr>
            <p:txBody>
              <a:bodyPr wrap="square" rtlCol="0">
                <a:spAutoFit/>
              </a:bodyPr>
              <a:lstStyle/>
              <a:p>
                <a:pPr marL="342900" indent="-342900">
                  <a:buFont typeface="Wingdings" pitchFamily="2" charset="2"/>
                  <a:buChar char="à"/>
                </a:pPr>
                <a:r>
                  <a:rPr lang="en-US" sz="2000" dirty="0">
                    <a:solidFill>
                      <a:schemeClr val="tx1"/>
                    </a:solidFill>
                    <a:latin typeface="Cambria" panose="02040503050406030204" pitchFamily="18" charset="0"/>
                    <a:cs typeface="Calibri" panose="020F0502020204030204" pitchFamily="34" charset="0"/>
                  </a:rPr>
                  <a:t>Proton </a:t>
                </a:r>
                <a:r>
                  <a:rPr lang="en-US" sz="2000" b="1" dirty="0">
                    <a:solidFill>
                      <a:schemeClr val="tx1"/>
                    </a:solidFill>
                    <a:latin typeface="Cambria" panose="02040503050406030204" pitchFamily="18" charset="0"/>
                    <a:cs typeface="Calibri" panose="020F0502020204030204" pitchFamily="34" charset="0"/>
                  </a:rPr>
                  <a:t>quark mechanical radius </a:t>
                </a:r>
                <a:r>
                  <a:rPr lang="en-US" sz="2000" dirty="0">
                    <a:solidFill>
                      <a:schemeClr val="tx1"/>
                    </a:solidFill>
                    <a:latin typeface="Cambria" panose="02040503050406030204" pitchFamily="18" charset="0"/>
                    <a:cs typeface="Calibri" panose="020F0502020204030204" pitchFamily="34" charset="0"/>
                  </a:rPr>
                  <a:t>is </a:t>
                </a:r>
                <a14:m>
                  <m:oMath xmlns:m="http://schemas.openxmlformats.org/officeDocument/2006/math">
                    <m:r>
                      <a:rPr lang="en-US" sz="2000" b="0" i="1" smtClean="0">
                        <a:solidFill>
                          <a:schemeClr val="tx1"/>
                        </a:solidFill>
                        <a:latin typeface="Cambria Math" panose="02040503050406030204" pitchFamily="18" charset="0"/>
                        <a:ea typeface="Cambria Math" panose="02040503050406030204" pitchFamily="18" charset="0"/>
                      </a:rPr>
                      <m:t>≈</m:t>
                    </m:r>
                    <m:r>
                      <a:rPr lang="en-US" sz="2000" b="0" i="0" smtClean="0">
                        <a:solidFill>
                          <a:schemeClr val="tx1"/>
                        </a:solidFill>
                        <a:latin typeface="Cambria Math" panose="02040503050406030204" pitchFamily="18" charset="0"/>
                        <a:ea typeface="Cambria Math" panose="02040503050406030204" pitchFamily="18" charset="0"/>
                      </a:rPr>
                      <m:t>25</m:t>
                    </m:r>
                  </m:oMath>
                </a14:m>
                <a:r>
                  <a:rPr lang="en-US" sz="2000" dirty="0">
                    <a:solidFill>
                      <a:schemeClr val="tx1"/>
                    </a:solidFill>
                    <a:latin typeface="Cambria" panose="02040503050406030204" pitchFamily="18" charset="0"/>
                    <a:cs typeface="Calibri" panose="020F0502020204030204" pitchFamily="34" charset="0"/>
                  </a:rPr>
                  <a:t>% smaller than its </a:t>
                </a:r>
                <a:r>
                  <a:rPr lang="en-US" sz="2000" b="1" dirty="0">
                    <a:solidFill>
                      <a:schemeClr val="tx1"/>
                    </a:solidFill>
                    <a:latin typeface="Cambria" panose="02040503050406030204" pitchFamily="18" charset="0"/>
                    <a:cs typeface="Calibri" panose="020F0502020204030204" pitchFamily="34" charset="0"/>
                  </a:rPr>
                  <a:t>charge radius </a:t>
                </a:r>
                <a:endParaRPr lang="en-US" sz="2000" b="1" dirty="0">
                  <a:latin typeface="Cambria" panose="02040503050406030204" pitchFamily="18" charset="0"/>
                  <a:cs typeface="Calibri" panose="020F0502020204030204" pitchFamily="34" charset="0"/>
                </a:endParaRPr>
              </a:p>
              <a:p>
                <a:pPr marL="342900" indent="-342900">
                  <a:buFont typeface="Wingdings" pitchFamily="2" charset="2"/>
                  <a:buChar char="à"/>
                </a:pPr>
                <a:r>
                  <a:rPr lang="en-US" sz="2000" dirty="0">
                    <a:solidFill>
                      <a:schemeClr val="tx1"/>
                    </a:solidFill>
                    <a:latin typeface="Cambria" panose="02040503050406030204" pitchFamily="18" charset="0"/>
                    <a:cs typeface="Calibri" panose="020F0502020204030204" pitchFamily="34" charset="0"/>
                  </a:rPr>
                  <a:t>Agreement with Lattice QCD</a:t>
                </a:r>
              </a:p>
            </p:txBody>
          </p:sp>
        </mc:Choice>
        <mc:Fallback xmlns="">
          <p:sp>
            <p:nvSpPr>
              <p:cNvPr id="18" name="TextBox 17">
                <a:extLst>
                  <a:ext uri="{FF2B5EF4-FFF2-40B4-BE49-F238E27FC236}">
                    <a16:creationId xmlns:a16="http://schemas.microsoft.com/office/drawing/2014/main" id="{9E5EDCCA-7625-AEDD-826F-B4F12BC0FCAE}"/>
                  </a:ext>
                </a:extLst>
              </p:cNvPr>
              <p:cNvSpPr txBox="1">
                <a:spLocks noRot="1" noChangeAspect="1" noMove="1" noResize="1" noEditPoints="1" noAdjustHandles="1" noChangeArrowheads="1" noChangeShapeType="1" noTextEdit="1"/>
              </p:cNvSpPr>
              <p:nvPr/>
            </p:nvSpPr>
            <p:spPr>
              <a:xfrm>
                <a:off x="1043952" y="4789950"/>
                <a:ext cx="4908826" cy="1015663"/>
              </a:xfrm>
              <a:prstGeom prst="rect">
                <a:avLst/>
              </a:prstGeom>
              <a:blipFill>
                <a:blip r:embed="rId7"/>
                <a:stretch>
                  <a:fillRect l="-771" t="-2439" b="-9756"/>
                </a:stretch>
              </a:blipFill>
              <a:ln>
                <a:solidFill>
                  <a:schemeClr val="tx1"/>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5AEBC1C5-5992-9709-1567-D295381FCCA5}"/>
              </a:ext>
            </a:extLst>
          </p:cNvPr>
          <p:cNvSpPr txBox="1"/>
          <p:nvPr/>
        </p:nvSpPr>
        <p:spPr>
          <a:xfrm>
            <a:off x="9414508" y="2829645"/>
            <a:ext cx="2603851" cy="1631216"/>
          </a:xfrm>
          <a:prstGeom prst="rect">
            <a:avLst/>
          </a:prstGeom>
          <a:noFill/>
        </p:spPr>
        <p:txBody>
          <a:bodyPr wrap="square" rtlCol="0">
            <a:spAutoFit/>
          </a:bodyPr>
          <a:lstStyle/>
          <a:p>
            <a:r>
              <a:rPr lang="en-US" sz="2000" dirty="0">
                <a:latin typeface="Cambria" panose="02040503050406030204" pitchFamily="18" charset="0"/>
                <a:sym typeface="Wingdings" pitchFamily="2" charset="2"/>
              </a:rPr>
              <a:t> </a:t>
            </a:r>
            <a:r>
              <a:rPr lang="en-US" sz="2000" dirty="0">
                <a:latin typeface="Cambria" panose="02040503050406030204" pitchFamily="18" charset="0"/>
              </a:rPr>
              <a:t>Lattice QCD is now computing GFF, mass and mechanical radii with precision, and in wide –t range.  </a:t>
            </a:r>
          </a:p>
        </p:txBody>
      </p:sp>
    </p:spTree>
    <p:custDataLst>
      <p:tags r:id="rId1"/>
    </p:custDataLst>
    <p:extLst>
      <p:ext uri="{BB962C8B-B14F-4D97-AF65-F5344CB8AC3E}">
        <p14:creationId xmlns:p14="http://schemas.microsoft.com/office/powerpoint/2010/main" val="2625161090"/>
      </p:ext>
    </p:extLst>
  </p:cSld>
  <p:clrMapOvr>
    <a:masterClrMapping/>
  </p:clrMapOvr>
  <mc:AlternateContent xmlns:mc="http://schemas.openxmlformats.org/markup-compatibility/2006" xmlns:p14="http://schemas.microsoft.com/office/powerpoint/2010/main">
    <mc:Choice Requires="p14">
      <p:transition spd="slow" p14:dur="2000" advTm="97609"/>
    </mc:Choice>
    <mc:Fallback xmlns="">
      <p:transition spd="slow" advTm="9760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4527B-BC89-DC25-C1A6-68CF5AD05B9C}"/>
              </a:ext>
            </a:extLst>
          </p:cNvPr>
          <p:cNvSpPr>
            <a:spLocks noGrp="1"/>
          </p:cNvSpPr>
          <p:nvPr>
            <p:ph type="title"/>
          </p:nvPr>
        </p:nvSpPr>
        <p:spPr>
          <a:xfrm>
            <a:off x="0" y="13856"/>
            <a:ext cx="12192000" cy="760397"/>
          </a:xfrm>
          <a:solidFill>
            <a:schemeClr val="bg2"/>
          </a:solidFill>
          <a:ln>
            <a:solidFill>
              <a:schemeClr val="tx1"/>
            </a:solidFill>
          </a:ln>
        </p:spPr>
        <p:txBody>
          <a:bodyPr/>
          <a:lstStyle/>
          <a:p>
            <a:r>
              <a:rPr lang="en-US" sz="3600" dirty="0">
                <a:latin typeface="Symbol" pitchFamily="2" charset="2"/>
                <a:ea typeface="Tahoma" panose="020B0604030504040204" pitchFamily="34" charset="0"/>
                <a:cs typeface="Tahoma" panose="020B0604030504040204" pitchFamily="34" charset="0"/>
              </a:rPr>
              <a:t>p</a:t>
            </a:r>
            <a:r>
              <a:rPr lang="en-US" sz="3600" baseline="30000" dirty="0">
                <a:latin typeface="Symbol" pitchFamily="2" charset="2"/>
                <a:ea typeface="Tahoma" panose="020B0604030504040204" pitchFamily="34" charset="0"/>
                <a:cs typeface="Tahoma" panose="020B0604030504040204" pitchFamily="34" charset="0"/>
              </a:rPr>
              <a:t>0</a:t>
            </a:r>
            <a:r>
              <a:rPr lang="en-US" baseline="30000" dirty="0">
                <a:latin typeface="Symbol" pitchFamily="2" charset="2"/>
                <a:ea typeface="Tahoma" panose="020B0604030504040204" pitchFamily="34" charset="0"/>
                <a:cs typeface="Tahoma" panose="020B0604030504040204" pitchFamily="34" charset="0"/>
              </a:rPr>
              <a:t> </a:t>
            </a:r>
            <a:r>
              <a:rPr lang="en-US" dirty="0">
                <a:latin typeface="Symbol" pitchFamily="2" charset="2"/>
                <a:ea typeface="Tahoma" panose="020B0604030504040204" pitchFamily="34" charset="0"/>
                <a:cs typeface="Tahoma" panose="020B0604030504040204" pitchFamily="34" charset="0"/>
              </a:rPr>
              <a:t>-</a:t>
            </a:r>
            <a:r>
              <a:rPr lang="en-US" baseline="30000" dirty="0">
                <a:latin typeface="Symbol" pitchFamily="2" charset="2"/>
                <a:ea typeface="Tahoma" panose="020B0604030504040204" pitchFamily="34" charset="0"/>
                <a:cs typeface="Tahoma" panose="020B0604030504040204" pitchFamily="34" charset="0"/>
              </a:rPr>
              <a:t> </a:t>
            </a:r>
            <a:r>
              <a:rPr lang="en-US" dirty="0">
                <a:latin typeface="Cambria" panose="02040503050406030204" pitchFamily="18" charset="0"/>
                <a:ea typeface="Tahoma" panose="020B0604030504040204" pitchFamily="34" charset="0"/>
                <a:cs typeface="Tahoma" panose="020B0604030504040204" pitchFamily="34" charset="0"/>
              </a:rPr>
              <a:t>Q</a:t>
            </a:r>
            <a:r>
              <a:rPr lang="en-US" dirty="0">
                <a:latin typeface="Cambria" panose="02040503050406030204" pitchFamily="18" charset="0"/>
              </a:rPr>
              <a:t>uark</a:t>
            </a:r>
            <a:r>
              <a:rPr lang="en-US" dirty="0">
                <a:latin typeface="Cambria" panose="02040503050406030204" pitchFamily="18" charset="0"/>
                <a:ea typeface="Tahoma" panose="020B0604030504040204" pitchFamily="34" charset="0"/>
                <a:cs typeface="Tahoma" panose="020B0604030504040204" pitchFamily="34" charset="0"/>
              </a:rPr>
              <a:t> g</a:t>
            </a:r>
            <a:r>
              <a:rPr lang="en-US" dirty="0">
                <a:latin typeface="Cambria" panose="02040503050406030204" pitchFamily="18" charset="0"/>
              </a:rPr>
              <a:t>ravitational radii</a:t>
            </a:r>
            <a:endParaRPr lang="en-US" sz="3600" baseline="30000" dirty="0">
              <a:latin typeface="Cambria" panose="02040503050406030204" pitchFamily="18"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40E04753-9ABF-4634-7218-6049D15B2885}"/>
              </a:ext>
            </a:extLst>
          </p:cNvPr>
          <p:cNvSpPr txBox="1"/>
          <p:nvPr/>
        </p:nvSpPr>
        <p:spPr>
          <a:xfrm>
            <a:off x="3276724" y="1399663"/>
            <a:ext cx="7981122" cy="4678204"/>
          </a:xfrm>
          <a:prstGeom prst="rect">
            <a:avLst/>
          </a:prstGeom>
          <a:noFill/>
        </p:spPr>
        <p:txBody>
          <a:bodyPr wrap="square" rtlCol="0">
            <a:spAutoFit/>
          </a:bodyPr>
          <a:lstStyle/>
          <a:p>
            <a:pPr marL="342900" indent="-342900">
              <a:buFont typeface="Arial" panose="020B0604020202020204" pitchFamily="34" charset="0"/>
              <a:buChar char="•"/>
            </a:pPr>
            <a:r>
              <a:rPr lang="en-US" sz="2000" dirty="0">
                <a:effectLst/>
                <a:latin typeface="Cambria" panose="02040503050406030204" pitchFamily="18" charset="0"/>
                <a:cs typeface="Arial" panose="020B0604020202020204" pitchFamily="34" charset="0"/>
              </a:rPr>
              <a:t>The process </a:t>
            </a:r>
            <a:r>
              <a:rPr lang="el-GR" sz="2000" dirty="0">
                <a:solidFill>
                  <a:srgbClr val="C00000"/>
                </a:solidFill>
                <a:effectLst/>
                <a:latin typeface="CMMI10"/>
              </a:rPr>
              <a:t>γ</a:t>
            </a:r>
            <a:r>
              <a:rPr lang="en-US" sz="2000" dirty="0">
                <a:solidFill>
                  <a:srgbClr val="C00000"/>
                </a:solidFill>
                <a:effectLst/>
                <a:latin typeface="CMMI10"/>
              </a:rPr>
              <a:t>*</a:t>
            </a:r>
            <a:r>
              <a:rPr lang="el-GR" sz="2000" dirty="0">
                <a:solidFill>
                  <a:srgbClr val="C00000"/>
                </a:solidFill>
                <a:effectLst/>
                <a:latin typeface="CMMI10"/>
              </a:rPr>
              <a:t>γ</a:t>
            </a:r>
            <a:r>
              <a:rPr lang="en-US" sz="2000" dirty="0">
                <a:solidFill>
                  <a:srgbClr val="C00000"/>
                </a:solidFill>
                <a:latin typeface="CMSY7"/>
              </a:rPr>
              <a:t>*</a:t>
            </a:r>
            <a:r>
              <a:rPr lang="el-GR" sz="2000" dirty="0">
                <a:solidFill>
                  <a:srgbClr val="C00000"/>
                </a:solidFill>
                <a:effectLst/>
                <a:latin typeface="CMSY7"/>
              </a:rPr>
              <a:t> </a:t>
            </a:r>
            <a:r>
              <a:rPr lang="el-GR" sz="2000" dirty="0">
                <a:solidFill>
                  <a:srgbClr val="C00000"/>
                </a:solidFill>
                <a:effectLst/>
                <a:latin typeface="CMSY10"/>
              </a:rPr>
              <a:t>→ </a:t>
            </a:r>
            <a:r>
              <a:rPr lang="el-GR" sz="2000" dirty="0">
                <a:solidFill>
                  <a:srgbClr val="C00000"/>
                </a:solidFill>
                <a:effectLst/>
                <a:latin typeface="CMMI10"/>
              </a:rPr>
              <a:t>π</a:t>
            </a:r>
            <a:r>
              <a:rPr lang="el-GR" sz="2000" baseline="30000" dirty="0">
                <a:solidFill>
                  <a:srgbClr val="C00000"/>
                </a:solidFill>
                <a:effectLst/>
                <a:latin typeface="CMR7"/>
              </a:rPr>
              <a:t>0</a:t>
            </a:r>
            <a:r>
              <a:rPr lang="el-GR" sz="2000" dirty="0">
                <a:solidFill>
                  <a:srgbClr val="C00000"/>
                </a:solidFill>
                <a:effectLst/>
                <a:latin typeface="CMMI10"/>
              </a:rPr>
              <a:t>π</a:t>
            </a:r>
            <a:r>
              <a:rPr lang="el-GR" sz="2000" baseline="30000" dirty="0">
                <a:solidFill>
                  <a:srgbClr val="C00000"/>
                </a:solidFill>
                <a:effectLst/>
                <a:latin typeface="CMR7"/>
              </a:rPr>
              <a:t>0</a:t>
            </a:r>
            <a:r>
              <a:rPr lang="el-GR" sz="2000" dirty="0">
                <a:solidFill>
                  <a:srgbClr val="C00000"/>
                </a:solidFill>
                <a:effectLst/>
                <a:latin typeface="CMR7"/>
              </a:rPr>
              <a:t> </a:t>
            </a:r>
            <a:r>
              <a:rPr lang="en-US" sz="2000" dirty="0">
                <a:latin typeface="Cambria" panose="02040503050406030204" pitchFamily="18" charset="0"/>
              </a:rPr>
              <a:t>has</a:t>
            </a:r>
            <a:r>
              <a:rPr lang="en-US" sz="2000" dirty="0">
                <a:effectLst/>
                <a:latin typeface="Cambria" panose="02040503050406030204" pitchFamily="18" charset="0"/>
              </a:rPr>
              <a:t> </a:t>
            </a:r>
            <a:r>
              <a:rPr lang="en-US" sz="2000" dirty="0">
                <a:effectLst/>
                <a:latin typeface="Cambria" panose="02040503050406030204" pitchFamily="18" charset="0"/>
                <a:cs typeface="Arial" panose="020B0604020202020204" pitchFamily="34" charset="0"/>
              </a:rPr>
              <a:t>been studied at </a:t>
            </a:r>
            <a:r>
              <a:rPr lang="en-US" sz="2000" dirty="0" err="1">
                <a:effectLst/>
                <a:latin typeface="Cambria" panose="02040503050406030204" pitchFamily="18" charset="0"/>
                <a:cs typeface="Arial" panose="020B0604020202020204" pitchFamily="34" charset="0"/>
              </a:rPr>
              <a:t>e</a:t>
            </a:r>
            <a:r>
              <a:rPr lang="en-US" sz="2000" baseline="30000" dirty="0" err="1">
                <a:effectLst/>
                <a:latin typeface="Cambria" panose="02040503050406030204" pitchFamily="18" charset="0"/>
                <a:cs typeface="Arial" panose="020B0604020202020204" pitchFamily="34" charset="0"/>
              </a:rPr>
              <a:t>+</a:t>
            </a:r>
            <a:r>
              <a:rPr lang="en-US" sz="2000" dirty="0" err="1">
                <a:effectLst/>
                <a:latin typeface="Cambria" panose="02040503050406030204" pitchFamily="18" charset="0"/>
                <a:cs typeface="Arial" panose="020B0604020202020204" pitchFamily="34" charset="0"/>
              </a:rPr>
              <a:t>e</a:t>
            </a:r>
            <a:r>
              <a:rPr lang="en-US" sz="2000" baseline="30000" dirty="0">
                <a:effectLst/>
                <a:latin typeface="Cambria" panose="02040503050406030204" pitchFamily="18" charset="0"/>
                <a:cs typeface="Arial" panose="020B0604020202020204" pitchFamily="34" charset="0"/>
              </a:rPr>
              <a:t>-</a:t>
            </a:r>
            <a:r>
              <a:rPr lang="en-US" sz="2000" dirty="0">
                <a:effectLst/>
                <a:latin typeface="Cambria" panose="02040503050406030204" pitchFamily="18" charset="0"/>
                <a:cs typeface="Arial" panose="020B0604020202020204" pitchFamily="34" charset="0"/>
              </a:rPr>
              <a:t> colliders.  It is described in terms of generalized distribution amplitudes</a:t>
            </a:r>
            <a:r>
              <a:rPr lang="en-US" sz="2000" dirty="0">
                <a:latin typeface="Cambria" panose="02040503050406030204" pitchFamily="18" charset="0"/>
                <a:cs typeface="Arial" panose="020B0604020202020204" pitchFamily="34" charset="0"/>
              </a:rPr>
              <a:t> (GDAs) that </a:t>
            </a:r>
            <a:r>
              <a:rPr lang="en-US" sz="2000" dirty="0">
                <a:effectLst/>
                <a:latin typeface="Cambria" panose="02040503050406030204" pitchFamily="18" charset="0"/>
                <a:cs typeface="Arial" panose="020B0604020202020204" pitchFamily="34" charset="0"/>
              </a:rPr>
              <a:t>correspond to GPDs analytically continued from the t- to the s-channel. </a:t>
            </a:r>
          </a:p>
          <a:p>
            <a:pPr marL="342900" indent="-342900">
              <a:buFont typeface="Arial" panose="020B0604020202020204" pitchFamily="34" charset="0"/>
              <a:buChar char="•"/>
            </a:pPr>
            <a:endParaRPr lang="en-US" sz="800" dirty="0">
              <a:latin typeface="Cambria" panose="02040503050406030204" pitchFamily="18" charset="0"/>
              <a:cs typeface="Arial" panose="020B0604020202020204" pitchFamily="34" charset="0"/>
            </a:endParaRPr>
          </a:p>
          <a:p>
            <a:pPr marL="342900" indent="-342900">
              <a:buFont typeface="Arial" panose="020B0604020202020204" pitchFamily="34" charset="0"/>
              <a:buChar char="•"/>
            </a:pPr>
            <a:r>
              <a:rPr lang="en-US" sz="2000" dirty="0">
                <a:latin typeface="Cambria" panose="02040503050406030204" pitchFamily="18" charset="0"/>
                <a:cs typeface="Arial" panose="020B0604020202020204" pitchFamily="34" charset="0"/>
              </a:rPr>
              <a:t>GDAs a</a:t>
            </a:r>
            <a:r>
              <a:rPr lang="en-US" sz="2000" dirty="0">
                <a:effectLst/>
                <a:latin typeface="Cambria" panose="02040503050406030204" pitchFamily="18" charset="0"/>
                <a:cs typeface="Arial" panose="020B0604020202020204" pitchFamily="34" charset="0"/>
              </a:rPr>
              <a:t>ccess information on </a:t>
            </a:r>
            <a:r>
              <a:rPr lang="en-US" sz="2000" b="1" dirty="0">
                <a:effectLst/>
                <a:latin typeface="Cambria" panose="02040503050406030204" pitchFamily="18" charset="0"/>
                <a:cs typeface="Arial" panose="020B0604020202020204" pitchFamily="34" charset="0"/>
              </a:rPr>
              <a:t>GFFs</a:t>
            </a:r>
            <a:r>
              <a:rPr lang="en-US" sz="2000" dirty="0">
                <a:solidFill>
                  <a:srgbClr val="C00000"/>
                </a:solidFill>
                <a:effectLst/>
                <a:latin typeface="Cambria" panose="02040503050406030204" pitchFamily="18" charset="0"/>
                <a:cs typeface="Arial" panose="020B0604020202020204" pitchFamily="34" charset="0"/>
              </a:rPr>
              <a:t> </a:t>
            </a:r>
            <a:r>
              <a:rPr lang="en-US" sz="2000" dirty="0">
                <a:effectLst/>
                <a:latin typeface="Cambria" panose="02040503050406030204" pitchFamily="18" charset="0"/>
                <a:cs typeface="Arial" panose="020B0604020202020204" pitchFamily="34" charset="0"/>
              </a:rPr>
              <a:t>in the time-like</a:t>
            </a:r>
            <a:r>
              <a:rPr lang="en-US" sz="2000" b="1" dirty="0">
                <a:effectLst/>
                <a:latin typeface="Cambria" panose="02040503050406030204" pitchFamily="18" charset="0"/>
                <a:cs typeface="Arial" panose="020B0604020202020204" pitchFamily="34" charset="0"/>
              </a:rPr>
              <a:t> </a:t>
            </a:r>
            <a:r>
              <a:rPr lang="en-US" sz="2000" dirty="0">
                <a:effectLst/>
                <a:latin typeface="Cambria" panose="02040503050406030204" pitchFamily="18" charset="0"/>
                <a:cs typeface="Arial" panose="020B0604020202020204" pitchFamily="34" charset="0"/>
              </a:rPr>
              <a:t>region</a:t>
            </a:r>
            <a:r>
              <a:rPr lang="en-US" sz="2000" dirty="0">
                <a:latin typeface="Cambria" panose="02040503050406030204" pitchFamily="18" charset="0"/>
                <a:cs typeface="Arial" panose="020B0604020202020204" pitchFamily="34" charset="0"/>
              </a:rPr>
              <a:t> </a:t>
            </a:r>
            <a:r>
              <a:rPr lang="en-US" sz="2000" dirty="0">
                <a:effectLst/>
                <a:latin typeface="Cambria" panose="02040503050406030204" pitchFamily="18" charset="0"/>
                <a:cs typeface="Arial" panose="020B0604020202020204" pitchFamily="34" charset="0"/>
              </a:rPr>
              <a:t>(t &gt; 0) employing </a:t>
            </a:r>
            <a:r>
              <a:rPr lang="en-US" sz="2000" dirty="0">
                <a:latin typeface="Cambria" panose="02040503050406030204" pitchFamily="18" charset="0"/>
                <a:cs typeface="Arial" panose="020B0604020202020204" pitchFamily="34" charset="0"/>
              </a:rPr>
              <a:t>data from Belle.</a:t>
            </a:r>
            <a:endParaRPr lang="en-US" sz="2000" dirty="0">
              <a:latin typeface="Cambria" panose="02040503050406030204" pitchFamily="18" charset="0"/>
            </a:endParaRPr>
          </a:p>
          <a:p>
            <a:pPr marL="342900" indent="-342900">
              <a:buFont typeface="Wingdings" pitchFamily="2" charset="2"/>
              <a:buChar char="à"/>
            </a:pPr>
            <a:endParaRPr lang="en-US" sz="800" dirty="0">
              <a:effectLst/>
              <a:latin typeface="Cambria" panose="02040503050406030204" pitchFamily="18" charset="0"/>
              <a:cs typeface="Arial" panose="020B0604020202020204" pitchFamily="34" charset="0"/>
            </a:endParaRPr>
          </a:p>
          <a:p>
            <a:pPr marL="800100" lvl="1" indent="-342900">
              <a:buFont typeface="Wingdings" pitchFamily="2" charset="2"/>
              <a:buChar char="à"/>
            </a:pPr>
            <a:r>
              <a:rPr lang="en-US" sz="2000" dirty="0">
                <a:effectLst/>
                <a:latin typeface="Cambria" panose="02040503050406030204" pitchFamily="18" charset="0"/>
                <a:cs typeface="Arial" panose="020B0604020202020204" pitchFamily="34" charset="0"/>
              </a:rPr>
              <a:t>Quark D-term: </a:t>
            </a:r>
            <a:r>
              <a:rPr lang="en-US" sz="2000" dirty="0" err="1">
                <a:effectLst/>
                <a:latin typeface="Cambria" panose="02040503050406030204" pitchFamily="18" charset="0"/>
                <a:cs typeface="Arial" panose="020B0604020202020204" pitchFamily="34" charset="0"/>
              </a:rPr>
              <a:t>D</a:t>
            </a:r>
            <a:r>
              <a:rPr lang="en-US" sz="2000" baseline="30000" dirty="0" err="1">
                <a:effectLst/>
                <a:latin typeface="Cambria" panose="02040503050406030204" pitchFamily="18" charset="0"/>
                <a:cs typeface="Arial" panose="020B0604020202020204" pitchFamily="34" charset="0"/>
              </a:rPr>
              <a:t>q</a:t>
            </a:r>
            <a:r>
              <a:rPr lang="en-US" sz="2000" dirty="0">
                <a:effectLst/>
                <a:latin typeface="Cambria" panose="02040503050406030204" pitchFamily="18" charset="0"/>
                <a:cs typeface="Arial" panose="020B0604020202020204" pitchFamily="34" charset="0"/>
              </a:rPr>
              <a:t>(</a:t>
            </a:r>
            <a:r>
              <a:rPr lang="en-US" sz="2000" dirty="0">
                <a:effectLst/>
                <a:latin typeface="Symbol" pitchFamily="2" charset="2"/>
                <a:cs typeface="Arial" panose="020B0604020202020204" pitchFamily="34" charset="0"/>
              </a:rPr>
              <a:t>p</a:t>
            </a:r>
            <a:r>
              <a:rPr lang="en-US" sz="2000" baseline="30000" dirty="0">
                <a:effectLst/>
                <a:latin typeface="Symbol" pitchFamily="2" charset="2"/>
                <a:cs typeface="Arial" panose="020B0604020202020204" pitchFamily="34" charset="0"/>
              </a:rPr>
              <a:t>0</a:t>
            </a:r>
            <a:r>
              <a:rPr lang="en-US" sz="2000" dirty="0">
                <a:effectLst/>
                <a:latin typeface="Cambria" panose="02040503050406030204" pitchFamily="18" charset="0"/>
                <a:cs typeface="Arial" panose="020B0604020202020204" pitchFamily="34" charset="0"/>
              </a:rPr>
              <a:t>) ≈ −0.75</a:t>
            </a:r>
            <a:r>
              <a:rPr lang="en-US" sz="2000" b="1" dirty="0">
                <a:effectLst/>
                <a:latin typeface="Cambria" panose="02040503050406030204" pitchFamily="18" charset="0"/>
                <a:cs typeface="Arial" panose="020B0604020202020204" pitchFamily="34" charset="0"/>
              </a:rPr>
              <a:t>, </a:t>
            </a:r>
            <a:r>
              <a:rPr lang="en-US" sz="2000" dirty="0">
                <a:effectLst/>
                <a:latin typeface="Cambria" panose="02040503050406030204" pitchFamily="18" charset="0"/>
                <a:cs typeface="Arial" panose="020B0604020202020204" pitchFamily="34" charset="0"/>
              </a:rPr>
              <a:t> </a:t>
            </a:r>
          </a:p>
          <a:p>
            <a:pPr marL="342900" indent="-342900">
              <a:buFont typeface="Wingdings" pitchFamily="2" charset="2"/>
              <a:buChar char="à"/>
            </a:pPr>
            <a:endParaRPr lang="en-US" sz="800" dirty="0">
              <a:latin typeface="Cambria" panose="02040503050406030204" pitchFamily="18" charset="0"/>
              <a:cs typeface="Arial" panose="020B0604020202020204" pitchFamily="34" charset="0"/>
            </a:endParaRPr>
          </a:p>
          <a:p>
            <a:pPr marL="800100" lvl="1" indent="-342900">
              <a:buFont typeface="Wingdings" pitchFamily="2" charset="2"/>
              <a:buChar char="à"/>
            </a:pPr>
            <a:r>
              <a:rPr lang="en-US" sz="2000" dirty="0">
                <a:latin typeface="Cambria" panose="02040503050406030204" pitchFamily="18" charset="0"/>
                <a:cs typeface="Arial" panose="020B0604020202020204" pitchFamily="34" charset="0"/>
              </a:rPr>
              <a:t>Mass radius, mechanical radius. </a:t>
            </a:r>
          </a:p>
          <a:p>
            <a:endParaRPr lang="en-US" sz="800" dirty="0">
              <a:latin typeface="Cambria" panose="02040503050406030204" pitchFamily="18" charset="0"/>
              <a:cs typeface="Arial" panose="020B0604020202020204" pitchFamily="34" charset="0"/>
            </a:endParaRPr>
          </a:p>
          <a:p>
            <a:endParaRPr lang="en-US" sz="800" dirty="0">
              <a:latin typeface="Cambria" panose="02040503050406030204" pitchFamily="18" charset="0"/>
              <a:cs typeface="Arial" panose="020B0604020202020204" pitchFamily="34" charset="0"/>
            </a:endParaRPr>
          </a:p>
          <a:p>
            <a:endParaRPr lang="en-US" sz="2000" dirty="0">
              <a:latin typeface="Cambria" panose="02040503050406030204" pitchFamily="18" charset="0"/>
              <a:cs typeface="Arial" panose="020B0604020202020204" pitchFamily="34" charset="0"/>
            </a:endParaRPr>
          </a:p>
          <a:p>
            <a:endParaRPr lang="en-US" sz="2000" dirty="0">
              <a:latin typeface="Cambria" panose="02040503050406030204" pitchFamily="18" charset="0"/>
              <a:cs typeface="Arial" panose="020B0604020202020204" pitchFamily="34" charset="0"/>
            </a:endParaRPr>
          </a:p>
          <a:p>
            <a:endParaRPr lang="en-US" sz="2000" dirty="0">
              <a:latin typeface="Cambria" panose="02040503050406030204" pitchFamily="18" charset="0"/>
              <a:cs typeface="Arial" panose="020B0604020202020204" pitchFamily="34" charset="0"/>
            </a:endParaRPr>
          </a:p>
          <a:p>
            <a:pPr marL="342900" indent="-342900">
              <a:buFont typeface="Arial" panose="020B0604020202020204" pitchFamily="34" charset="0"/>
              <a:buChar char="•"/>
            </a:pPr>
            <a:r>
              <a:rPr lang="en-US" sz="2000" i="1" dirty="0">
                <a:latin typeface="Cambria" panose="02040503050406030204" pitchFamily="18" charset="0"/>
                <a:cs typeface="Arial" panose="020B0604020202020204" pitchFamily="34" charset="0"/>
              </a:rPr>
              <a:t>“Th</a:t>
            </a:r>
            <a:r>
              <a:rPr lang="en-US" i="1" dirty="0">
                <a:latin typeface="Cambria" panose="02040503050406030204" pitchFamily="18" charset="0"/>
                <a:cs typeface="Arial" panose="020B0604020202020204" pitchFamily="34" charset="0"/>
              </a:rPr>
              <a:t>e large difference relates to the different distribution of shear and pressure to the distribution of mass</a:t>
            </a:r>
            <a:r>
              <a:rPr lang="en-US" i="1" dirty="0">
                <a:latin typeface="Arial" panose="020B0604020202020204" pitchFamily="34" charset="0"/>
                <a:cs typeface="Arial" panose="020B0604020202020204" pitchFamily="34" charset="0"/>
              </a:rPr>
              <a:t>.” (</a:t>
            </a:r>
            <a:r>
              <a:rPr lang="en-US" i="1" dirty="0">
                <a:latin typeface="Cambria" panose="02040503050406030204" pitchFamily="18" charset="0"/>
                <a:cs typeface="Arial" panose="020B0604020202020204" pitchFamily="34" charset="0"/>
              </a:rPr>
              <a:t>KST)</a:t>
            </a:r>
          </a:p>
        </p:txBody>
      </p:sp>
      <p:pic>
        <p:nvPicPr>
          <p:cNvPr id="7" name="Picture 6">
            <a:extLst>
              <a:ext uri="{FF2B5EF4-FFF2-40B4-BE49-F238E27FC236}">
                <a16:creationId xmlns:a16="http://schemas.microsoft.com/office/drawing/2014/main" id="{8F65C823-07A8-F7D5-623F-BB5B99A0B58D}"/>
              </a:ext>
            </a:extLst>
          </p:cNvPr>
          <p:cNvPicPr>
            <a:picLocks noChangeAspect="1"/>
          </p:cNvPicPr>
          <p:nvPr/>
        </p:nvPicPr>
        <p:blipFill rotWithShape="1">
          <a:blip r:embed="rId3"/>
          <a:srcRect l="1696" t="3400" r="50051" b="16362"/>
          <a:stretch/>
        </p:blipFill>
        <p:spPr>
          <a:xfrm>
            <a:off x="293077" y="1542752"/>
            <a:ext cx="2837045" cy="1752783"/>
          </a:xfrm>
          <a:prstGeom prst="rect">
            <a:avLst/>
          </a:prstGeom>
          <a:ln>
            <a:noFill/>
          </a:ln>
        </p:spPr>
      </p:pic>
      <p:pic>
        <p:nvPicPr>
          <p:cNvPr id="6" name="Picture 5">
            <a:extLst>
              <a:ext uri="{FF2B5EF4-FFF2-40B4-BE49-F238E27FC236}">
                <a16:creationId xmlns:a16="http://schemas.microsoft.com/office/drawing/2014/main" id="{6511A361-B040-2230-50DC-113F66E4F8E0}"/>
              </a:ext>
            </a:extLst>
          </p:cNvPr>
          <p:cNvPicPr>
            <a:picLocks noChangeAspect="1"/>
          </p:cNvPicPr>
          <p:nvPr/>
        </p:nvPicPr>
        <p:blipFill>
          <a:blip r:embed="rId4"/>
          <a:stretch>
            <a:fillRect/>
          </a:stretch>
        </p:blipFill>
        <p:spPr>
          <a:xfrm>
            <a:off x="4846459" y="4409388"/>
            <a:ext cx="2250341" cy="377368"/>
          </a:xfrm>
          <a:prstGeom prst="rect">
            <a:avLst/>
          </a:prstGeom>
          <a:solidFill>
            <a:schemeClr val="bg1"/>
          </a:solidFill>
          <a:ln>
            <a:noFill/>
          </a:ln>
        </p:spPr>
      </p:pic>
      <p:pic>
        <p:nvPicPr>
          <p:cNvPr id="8" name="Picture 7">
            <a:extLst>
              <a:ext uri="{FF2B5EF4-FFF2-40B4-BE49-F238E27FC236}">
                <a16:creationId xmlns:a16="http://schemas.microsoft.com/office/drawing/2014/main" id="{35983BB2-85E1-CE10-7D7C-A246FFF02760}"/>
              </a:ext>
            </a:extLst>
          </p:cNvPr>
          <p:cNvPicPr>
            <a:picLocks noChangeAspect="1"/>
          </p:cNvPicPr>
          <p:nvPr/>
        </p:nvPicPr>
        <p:blipFill>
          <a:blip r:embed="rId5"/>
          <a:stretch>
            <a:fillRect/>
          </a:stretch>
        </p:blipFill>
        <p:spPr>
          <a:xfrm>
            <a:off x="4722868" y="4848994"/>
            <a:ext cx="2544417" cy="402438"/>
          </a:xfrm>
          <a:prstGeom prst="rect">
            <a:avLst/>
          </a:prstGeom>
          <a:ln>
            <a:noFill/>
          </a:ln>
        </p:spPr>
      </p:pic>
      <p:sp>
        <p:nvSpPr>
          <p:cNvPr id="9" name="TextBox 8">
            <a:extLst>
              <a:ext uri="{FF2B5EF4-FFF2-40B4-BE49-F238E27FC236}">
                <a16:creationId xmlns:a16="http://schemas.microsoft.com/office/drawing/2014/main" id="{8A8AA8D9-7A8C-34A0-9FAA-51C2C1F46615}"/>
              </a:ext>
            </a:extLst>
          </p:cNvPr>
          <p:cNvSpPr txBox="1"/>
          <p:nvPr/>
        </p:nvSpPr>
        <p:spPr>
          <a:xfrm>
            <a:off x="3131502" y="902292"/>
            <a:ext cx="5928995" cy="369332"/>
          </a:xfrm>
          <a:prstGeom prst="rect">
            <a:avLst/>
          </a:prstGeom>
          <a:noFill/>
        </p:spPr>
        <p:txBody>
          <a:bodyPr wrap="none" rtlCol="0">
            <a:spAutoFit/>
          </a:bodyPr>
          <a:lstStyle/>
          <a:p>
            <a:r>
              <a:rPr lang="en-US" i="1" dirty="0">
                <a:latin typeface="Cambria" panose="02040503050406030204" pitchFamily="18" charset="0"/>
                <a:cs typeface="Arial" panose="020B0604020202020204" pitchFamily="34" charset="0"/>
              </a:rPr>
              <a:t>S. Kumano,  Q.T. Song, O. Teryaev; PRD 97 (2018) 1, 014020 </a:t>
            </a:r>
            <a:endParaRPr lang="en-US" dirty="0"/>
          </a:p>
        </p:txBody>
      </p:sp>
      <p:cxnSp>
        <p:nvCxnSpPr>
          <p:cNvPr id="12" name="Straight Connector 11">
            <a:extLst>
              <a:ext uri="{FF2B5EF4-FFF2-40B4-BE49-F238E27FC236}">
                <a16:creationId xmlns:a16="http://schemas.microsoft.com/office/drawing/2014/main" id="{563C0755-5FB5-99C4-D2C2-DE3CDBF109E6}"/>
              </a:ext>
            </a:extLst>
          </p:cNvPr>
          <p:cNvCxnSpPr>
            <a:cxnSpLocks/>
          </p:cNvCxnSpPr>
          <p:nvPr/>
        </p:nvCxnSpPr>
        <p:spPr>
          <a:xfrm>
            <a:off x="5319216" y="4728141"/>
            <a:ext cx="3578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93D8077-3136-C310-5C8B-EFAF45462C42}"/>
              </a:ext>
            </a:extLst>
          </p:cNvPr>
          <p:cNvCxnSpPr>
            <a:cxnSpLocks/>
          </p:cNvCxnSpPr>
          <p:nvPr/>
        </p:nvCxnSpPr>
        <p:spPr>
          <a:xfrm>
            <a:off x="5325841" y="5227138"/>
            <a:ext cx="357809"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318625"/>
      </p:ext>
    </p:extLst>
  </p:cSld>
  <p:clrMapOvr>
    <a:masterClrMapping/>
  </p:clrMapOvr>
  <mc:AlternateContent xmlns:mc="http://schemas.openxmlformats.org/markup-compatibility/2006" xmlns:p14="http://schemas.microsoft.com/office/powerpoint/2010/main">
    <mc:Choice Requires="p14">
      <p:transition spd="slow" p14:dur="2000" advTm="120746"/>
    </mc:Choice>
    <mc:Fallback xmlns="">
      <p:transition spd="slow" advTm="12074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D943A-A528-A232-0077-0CAFA7F59C24}"/>
              </a:ext>
            </a:extLst>
          </p:cNvPr>
          <p:cNvSpPr>
            <a:spLocks noGrp="1"/>
          </p:cNvSpPr>
          <p:nvPr>
            <p:ph type="title"/>
          </p:nvPr>
        </p:nvSpPr>
        <p:spPr>
          <a:solidFill>
            <a:schemeClr val="bg2"/>
          </a:solidFill>
          <a:ln>
            <a:solidFill>
              <a:schemeClr val="tx1"/>
            </a:solidFill>
          </a:ln>
        </p:spPr>
        <p:txBody>
          <a:bodyPr/>
          <a:lstStyle/>
          <a:p>
            <a:r>
              <a:rPr lang="en-US" b="1" dirty="0">
                <a:latin typeface="Cambria" panose="02040503050406030204" pitchFamily="18" charset="0"/>
              </a:rPr>
              <a:t>The Jefferson Lab Energy Upgrade</a:t>
            </a:r>
            <a:endParaRPr lang="en-US" dirty="0">
              <a:latin typeface="Cambria" panose="02040503050406030204" pitchFamily="18" charset="0"/>
            </a:endParaRPr>
          </a:p>
        </p:txBody>
      </p:sp>
      <p:pic>
        <p:nvPicPr>
          <p:cNvPr id="4" name="Aerial-view-of-the-CEBAF-accelerator-complex-at-Jefferson-Laboratory-showing-the.png" descr="Aerial-view-of-the-CEBAF-accelerator-complex-at-Jefferson-Laboratory-showing-the.png">
            <a:extLst>
              <a:ext uri="{FF2B5EF4-FFF2-40B4-BE49-F238E27FC236}">
                <a16:creationId xmlns:a16="http://schemas.microsoft.com/office/drawing/2014/main" id="{58EB995F-E034-5270-C64E-C35AB8470A95}"/>
              </a:ext>
            </a:extLst>
          </p:cNvPr>
          <p:cNvPicPr>
            <a:picLocks noChangeAspect="1"/>
          </p:cNvPicPr>
          <p:nvPr/>
        </p:nvPicPr>
        <p:blipFill>
          <a:blip r:embed="rId3"/>
          <a:stretch>
            <a:fillRect/>
          </a:stretch>
        </p:blipFill>
        <p:spPr>
          <a:xfrm>
            <a:off x="15970" y="809595"/>
            <a:ext cx="4068963" cy="5701146"/>
          </a:xfrm>
          <a:prstGeom prst="rect">
            <a:avLst/>
          </a:prstGeom>
          <a:ln w="12700">
            <a:miter lim="400000"/>
          </a:ln>
        </p:spPr>
      </p:pic>
      <p:grpSp>
        <p:nvGrpSpPr>
          <p:cNvPr id="5" name="Group 4">
            <a:extLst>
              <a:ext uri="{FF2B5EF4-FFF2-40B4-BE49-F238E27FC236}">
                <a16:creationId xmlns:a16="http://schemas.microsoft.com/office/drawing/2014/main" id="{5C5AA99C-7D74-F127-2BDC-9D7C850D7D5B}"/>
              </a:ext>
            </a:extLst>
          </p:cNvPr>
          <p:cNvGrpSpPr/>
          <p:nvPr/>
        </p:nvGrpSpPr>
        <p:grpSpPr>
          <a:xfrm>
            <a:off x="4576269" y="1027367"/>
            <a:ext cx="7358766" cy="5159749"/>
            <a:chOff x="907884" y="716561"/>
            <a:chExt cx="7410587" cy="5376912"/>
          </a:xfrm>
          <a:noFill/>
        </p:grpSpPr>
        <p:pic>
          <p:nvPicPr>
            <p:cNvPr id="6" name="Picture 5" descr="6_GeV_Racetrack">
              <a:extLst>
                <a:ext uri="{FF2B5EF4-FFF2-40B4-BE49-F238E27FC236}">
                  <a16:creationId xmlns:a16="http://schemas.microsoft.com/office/drawing/2014/main" id="{4869809C-16FC-BE27-28CC-8EBA9F8B567C}"/>
                </a:ext>
              </a:extLst>
            </p:cNvPr>
            <p:cNvPicPr>
              <a:picLocks noChangeAspect="1" noChangeArrowheads="1"/>
            </p:cNvPicPr>
            <p:nvPr/>
          </p:nvPicPr>
          <p:blipFill>
            <a:blip r:embed="rId4"/>
            <a:srcRect/>
            <a:stretch>
              <a:fillRect/>
            </a:stretch>
          </p:blipFill>
          <p:spPr bwMode="auto">
            <a:xfrm>
              <a:off x="2311600" y="1943102"/>
              <a:ext cx="5168890" cy="3395980"/>
            </a:xfrm>
            <a:prstGeom prst="rect">
              <a:avLst/>
            </a:prstGeom>
            <a:grpFill/>
            <a:ln w="9525">
              <a:noFill/>
              <a:miter lim="800000"/>
              <a:headEnd/>
              <a:tailEnd/>
            </a:ln>
          </p:spPr>
        </p:pic>
        <p:sp>
          <p:nvSpPr>
            <p:cNvPr id="7" name="AutoShape 5">
              <a:extLst>
                <a:ext uri="{FF2B5EF4-FFF2-40B4-BE49-F238E27FC236}">
                  <a16:creationId xmlns:a16="http://schemas.microsoft.com/office/drawing/2014/main" id="{FB2269F0-4772-4A06-7ADD-E49BD100BB97}"/>
                </a:ext>
              </a:extLst>
            </p:cNvPr>
            <p:cNvSpPr>
              <a:spLocks noChangeArrowheads="1"/>
            </p:cNvSpPr>
            <p:nvPr/>
          </p:nvSpPr>
          <p:spPr bwMode="auto">
            <a:xfrm rot="5400000">
              <a:off x="5072516" y="2681651"/>
              <a:ext cx="386142" cy="844350"/>
            </a:xfrm>
            <a:prstGeom prst="parallelogram">
              <a:avLst>
                <a:gd name="adj" fmla="val 47911"/>
              </a:avLst>
            </a:prstGeom>
            <a:grpFill/>
            <a:ln w="19050">
              <a:noFill/>
              <a:miter lim="800000"/>
              <a:headEnd/>
              <a:tailEnd/>
            </a:ln>
          </p:spPr>
          <p:txBody>
            <a:bodyPr anchor="ctr">
              <a:prstTxWarp prst="textNoShape">
                <a:avLst/>
              </a:prstTxWarp>
              <a:spAutoFit/>
            </a:bodyPr>
            <a:lstStyle/>
            <a:p>
              <a:endParaRPr lang="en-US">
                <a:solidFill>
                  <a:srgbClr val="000000"/>
                </a:solidFill>
              </a:endParaRPr>
            </a:p>
          </p:txBody>
        </p:sp>
        <p:pic>
          <p:nvPicPr>
            <p:cNvPr id="8" name="Picture 7" descr="12_GeV_mods_Arc-10_overlay">
              <a:extLst>
                <a:ext uri="{FF2B5EF4-FFF2-40B4-BE49-F238E27FC236}">
                  <a16:creationId xmlns:a16="http://schemas.microsoft.com/office/drawing/2014/main" id="{5A9A6A94-60E6-3175-9E92-F7C0CA1BA7D8}"/>
                </a:ext>
              </a:extLst>
            </p:cNvPr>
            <p:cNvPicPr>
              <a:picLocks noChangeAspect="1" noChangeArrowheads="1"/>
            </p:cNvPicPr>
            <p:nvPr/>
          </p:nvPicPr>
          <p:blipFill>
            <a:blip r:embed="rId5"/>
            <a:srcRect/>
            <a:stretch>
              <a:fillRect/>
            </a:stretch>
          </p:blipFill>
          <p:spPr bwMode="auto">
            <a:xfrm>
              <a:off x="2329814" y="3068646"/>
              <a:ext cx="2611120" cy="1357623"/>
            </a:xfrm>
            <a:prstGeom prst="rect">
              <a:avLst/>
            </a:prstGeom>
            <a:grpFill/>
            <a:ln w="9525">
              <a:noFill/>
              <a:miter lim="800000"/>
              <a:headEnd/>
              <a:tailEnd/>
            </a:ln>
          </p:spPr>
        </p:pic>
        <p:pic>
          <p:nvPicPr>
            <p:cNvPr id="9" name="Picture 8" descr="12_GeV_mods_NL-cryomodules_overlay">
              <a:extLst>
                <a:ext uri="{FF2B5EF4-FFF2-40B4-BE49-F238E27FC236}">
                  <a16:creationId xmlns:a16="http://schemas.microsoft.com/office/drawing/2014/main" id="{5447A0EB-BC86-E859-92E6-BF92A5C9DDEC}"/>
                </a:ext>
              </a:extLst>
            </p:cNvPr>
            <p:cNvPicPr>
              <a:picLocks noChangeAspect="1" noChangeArrowheads="1"/>
            </p:cNvPicPr>
            <p:nvPr/>
          </p:nvPicPr>
          <p:blipFill>
            <a:blip r:embed="rId6"/>
            <a:srcRect/>
            <a:stretch>
              <a:fillRect/>
            </a:stretch>
          </p:blipFill>
          <p:spPr bwMode="auto">
            <a:xfrm>
              <a:off x="4180829" y="1943107"/>
              <a:ext cx="1056640" cy="888996"/>
            </a:xfrm>
            <a:prstGeom prst="rect">
              <a:avLst/>
            </a:prstGeom>
            <a:grpFill/>
            <a:ln w="9525">
              <a:noFill/>
              <a:miter lim="800000"/>
              <a:headEnd/>
              <a:tailEnd/>
            </a:ln>
          </p:spPr>
        </p:pic>
        <p:pic>
          <p:nvPicPr>
            <p:cNvPr id="10" name="Picture 9" descr="12_GeV_mods_SL-cryomodules_overlay">
              <a:extLst>
                <a:ext uri="{FF2B5EF4-FFF2-40B4-BE49-F238E27FC236}">
                  <a16:creationId xmlns:a16="http://schemas.microsoft.com/office/drawing/2014/main" id="{1E62A4A2-8E6B-81EA-02D8-B8FFD82F5E8A}"/>
                </a:ext>
              </a:extLst>
            </p:cNvPr>
            <p:cNvPicPr>
              <a:picLocks noChangeAspect="1" noChangeArrowheads="1"/>
            </p:cNvPicPr>
            <p:nvPr/>
          </p:nvPicPr>
          <p:blipFill>
            <a:blip r:embed="rId7"/>
            <a:srcRect/>
            <a:stretch>
              <a:fillRect/>
            </a:stretch>
          </p:blipFill>
          <p:spPr bwMode="auto">
            <a:xfrm>
              <a:off x="4934904" y="3395674"/>
              <a:ext cx="1436359" cy="986787"/>
            </a:xfrm>
            <a:prstGeom prst="rect">
              <a:avLst/>
            </a:prstGeom>
            <a:grpFill/>
            <a:ln w="9525">
              <a:noFill/>
              <a:miter lim="800000"/>
              <a:headEnd/>
              <a:tailEnd/>
            </a:ln>
          </p:spPr>
        </p:pic>
        <p:sp>
          <p:nvSpPr>
            <p:cNvPr id="11" name="Text Box 10">
              <a:extLst>
                <a:ext uri="{FF2B5EF4-FFF2-40B4-BE49-F238E27FC236}">
                  <a16:creationId xmlns:a16="http://schemas.microsoft.com/office/drawing/2014/main" id="{15528151-EDDF-B4B4-4DA2-CBFD708A1167}"/>
                </a:ext>
              </a:extLst>
            </p:cNvPr>
            <p:cNvSpPr txBox="1">
              <a:spLocks noChangeArrowheads="1"/>
            </p:cNvSpPr>
            <p:nvPr/>
          </p:nvSpPr>
          <p:spPr bwMode="auto">
            <a:xfrm>
              <a:off x="5346008" y="2638424"/>
              <a:ext cx="895806" cy="245819"/>
            </a:xfrm>
            <a:prstGeom prst="rect">
              <a:avLst/>
            </a:prstGeom>
            <a:grpFill/>
            <a:ln w="19050">
              <a:noFill/>
              <a:miter lim="800000"/>
              <a:headEnd/>
              <a:tailEnd/>
            </a:ln>
            <a:effectLst/>
          </p:spPr>
          <p:txBody>
            <a:bodyPr wrap="square" lIns="0" tIns="0" rIns="0" bIns="0">
              <a:prstTxWarp prst="textNoShape">
                <a:avLst/>
              </a:prstTxWarp>
              <a:spAutoFit/>
            </a:bodyPr>
            <a:lstStyle/>
            <a:p>
              <a:pPr defTabSz="992188">
                <a:spcBef>
                  <a:spcPct val="50000"/>
                </a:spcBef>
                <a:defRPr/>
              </a:pPr>
              <a:r>
                <a:rPr lang="en-US" sz="1600" b="1" i="1" dirty="0">
                  <a:solidFill>
                    <a:srgbClr val="000000"/>
                  </a:solidFill>
                  <a:effectLst>
                    <a:outerShdw blurRad="38100" dist="38100" dir="2700000" algn="tl">
                      <a:srgbClr val="000000"/>
                    </a:outerShdw>
                  </a:effectLst>
                  <a:latin typeface="Times New Roman" charset="0"/>
                </a:rPr>
                <a:t>CHL-2</a:t>
              </a:r>
            </a:p>
          </p:txBody>
        </p:sp>
        <p:pic>
          <p:nvPicPr>
            <p:cNvPr id="12" name="Picture 11" descr="12_GeV_mods_CHL_overlay">
              <a:extLst>
                <a:ext uri="{FF2B5EF4-FFF2-40B4-BE49-F238E27FC236}">
                  <a16:creationId xmlns:a16="http://schemas.microsoft.com/office/drawing/2014/main" id="{E3D058D2-E31B-6DE6-E24D-B9647FE73218}"/>
                </a:ext>
              </a:extLst>
            </p:cNvPr>
            <p:cNvPicPr>
              <a:picLocks noChangeAspect="1" noChangeArrowheads="1"/>
            </p:cNvPicPr>
            <p:nvPr/>
          </p:nvPicPr>
          <p:blipFill>
            <a:blip r:embed="rId8"/>
            <a:srcRect/>
            <a:stretch>
              <a:fillRect/>
            </a:stretch>
          </p:blipFill>
          <p:spPr bwMode="auto">
            <a:xfrm>
              <a:off x="5084119" y="2945124"/>
              <a:ext cx="225175" cy="306699"/>
            </a:xfrm>
            <a:prstGeom prst="rect">
              <a:avLst/>
            </a:prstGeom>
            <a:grpFill/>
            <a:ln w="9525">
              <a:noFill/>
              <a:miter lim="800000"/>
              <a:headEnd/>
              <a:tailEnd/>
            </a:ln>
          </p:spPr>
        </p:pic>
        <p:pic>
          <p:nvPicPr>
            <p:cNvPr id="13" name="Picture 12" descr="12_GeV_mods_arrow_overlay">
              <a:extLst>
                <a:ext uri="{FF2B5EF4-FFF2-40B4-BE49-F238E27FC236}">
                  <a16:creationId xmlns:a16="http://schemas.microsoft.com/office/drawing/2014/main" id="{81299645-5A00-47CC-DE66-7537F4AF63AB}"/>
                </a:ext>
              </a:extLst>
            </p:cNvPr>
            <p:cNvPicPr>
              <a:picLocks noChangeAspect="1" noChangeArrowheads="1"/>
            </p:cNvPicPr>
            <p:nvPr/>
          </p:nvPicPr>
          <p:blipFill>
            <a:blip r:embed="rId9"/>
            <a:srcRect/>
            <a:stretch>
              <a:fillRect/>
            </a:stretch>
          </p:blipFill>
          <p:spPr bwMode="auto">
            <a:xfrm>
              <a:off x="5308070" y="2748698"/>
              <a:ext cx="272903" cy="330822"/>
            </a:xfrm>
            <a:prstGeom prst="rect">
              <a:avLst/>
            </a:prstGeom>
            <a:grpFill/>
            <a:ln w="9525">
              <a:noFill/>
              <a:miter lim="800000"/>
              <a:headEnd/>
              <a:tailEnd/>
            </a:ln>
          </p:spPr>
        </p:pic>
        <p:pic>
          <p:nvPicPr>
            <p:cNvPr id="14" name="Picture 13" descr="12_GeV_mods_HallD-beamline_overlay">
              <a:extLst>
                <a:ext uri="{FF2B5EF4-FFF2-40B4-BE49-F238E27FC236}">
                  <a16:creationId xmlns:a16="http://schemas.microsoft.com/office/drawing/2014/main" id="{0BAABC97-BD1C-2978-9E27-F2E575A33CD5}"/>
                </a:ext>
              </a:extLst>
            </p:cNvPr>
            <p:cNvPicPr>
              <a:picLocks noChangeAspect="1" noChangeArrowheads="1"/>
            </p:cNvPicPr>
            <p:nvPr/>
          </p:nvPicPr>
          <p:blipFill>
            <a:blip r:embed="rId10"/>
            <a:srcRect/>
            <a:stretch>
              <a:fillRect/>
            </a:stretch>
          </p:blipFill>
          <p:spPr bwMode="auto">
            <a:xfrm>
              <a:off x="5356022" y="1629095"/>
              <a:ext cx="745491" cy="969010"/>
            </a:xfrm>
            <a:prstGeom prst="rect">
              <a:avLst/>
            </a:prstGeom>
            <a:grpFill/>
            <a:ln w="9525">
              <a:noFill/>
              <a:miter lim="800000"/>
              <a:headEnd/>
              <a:tailEnd/>
            </a:ln>
          </p:spPr>
        </p:pic>
        <p:pic>
          <p:nvPicPr>
            <p:cNvPr id="15" name="Picture 20" descr="12_GeV_mods_Hall-D_overlay">
              <a:extLst>
                <a:ext uri="{FF2B5EF4-FFF2-40B4-BE49-F238E27FC236}">
                  <a16:creationId xmlns:a16="http://schemas.microsoft.com/office/drawing/2014/main" id="{1467AF83-E17D-9187-EE86-A4769FBDA508}"/>
                </a:ext>
              </a:extLst>
            </p:cNvPr>
            <p:cNvPicPr>
              <a:picLocks noChangeAspect="1" noChangeArrowheads="1"/>
            </p:cNvPicPr>
            <p:nvPr/>
          </p:nvPicPr>
          <p:blipFill>
            <a:blip r:embed="rId11"/>
            <a:srcRect/>
            <a:stretch>
              <a:fillRect/>
            </a:stretch>
          </p:blipFill>
          <p:spPr bwMode="auto">
            <a:xfrm>
              <a:off x="6111057" y="1072955"/>
              <a:ext cx="1156892" cy="695977"/>
            </a:xfrm>
            <a:prstGeom prst="rect">
              <a:avLst/>
            </a:prstGeom>
            <a:grpFill/>
            <a:ln w="9525">
              <a:noFill/>
              <a:miter lim="800000"/>
              <a:headEnd/>
              <a:tailEnd/>
            </a:ln>
          </p:spPr>
        </p:pic>
        <p:pic>
          <p:nvPicPr>
            <p:cNvPr id="16" name="Picture 4">
              <a:extLst>
                <a:ext uri="{FF2B5EF4-FFF2-40B4-BE49-F238E27FC236}">
                  <a16:creationId xmlns:a16="http://schemas.microsoft.com/office/drawing/2014/main" id="{85B25305-0137-A269-926A-24046C90C35E}"/>
                </a:ext>
              </a:extLst>
            </p:cNvPr>
            <p:cNvPicPr>
              <a:picLocks noChangeAspect="1" noChangeArrowheads="1"/>
            </p:cNvPicPr>
            <p:nvPr/>
          </p:nvPicPr>
          <p:blipFill>
            <a:blip r:embed="rId12"/>
            <a:srcRect l="16599" b="8859"/>
            <a:stretch>
              <a:fillRect/>
            </a:stretch>
          </p:blipFill>
          <p:spPr bwMode="auto">
            <a:xfrm>
              <a:off x="7309060" y="783462"/>
              <a:ext cx="1009411" cy="702597"/>
            </a:xfrm>
            <a:prstGeom prst="rect">
              <a:avLst/>
            </a:prstGeom>
            <a:grpFill/>
            <a:ln w="9525">
              <a:noFill/>
              <a:miter lim="800000"/>
              <a:headEnd/>
              <a:tailEnd/>
            </a:ln>
          </p:spPr>
        </p:pic>
        <p:sp>
          <p:nvSpPr>
            <p:cNvPr id="17" name="TextBox 16">
              <a:extLst>
                <a:ext uri="{FF2B5EF4-FFF2-40B4-BE49-F238E27FC236}">
                  <a16:creationId xmlns:a16="http://schemas.microsoft.com/office/drawing/2014/main" id="{6A9867F3-3E6B-841F-EDAD-1413C95C01E4}"/>
                </a:ext>
              </a:extLst>
            </p:cNvPr>
            <p:cNvSpPr txBox="1"/>
            <p:nvPr/>
          </p:nvSpPr>
          <p:spPr>
            <a:xfrm>
              <a:off x="7183514" y="1669282"/>
              <a:ext cx="857511" cy="384876"/>
            </a:xfrm>
            <a:prstGeom prst="rect">
              <a:avLst/>
            </a:prstGeom>
            <a:grpFill/>
            <a:ln>
              <a:noFill/>
            </a:ln>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GlueX</a:t>
              </a:r>
            </a:p>
          </p:txBody>
        </p:sp>
        <p:pic>
          <p:nvPicPr>
            <p:cNvPr id="18" name="Picture 3">
              <a:extLst>
                <a:ext uri="{FF2B5EF4-FFF2-40B4-BE49-F238E27FC236}">
                  <a16:creationId xmlns:a16="http://schemas.microsoft.com/office/drawing/2014/main" id="{DE264987-2F87-0DE8-0601-2DCB05A90517}"/>
                </a:ext>
              </a:extLst>
            </p:cNvPr>
            <p:cNvPicPr>
              <a:picLocks noChangeAspect="1" noChangeArrowheads="1"/>
            </p:cNvPicPr>
            <p:nvPr/>
          </p:nvPicPr>
          <p:blipFill>
            <a:blip r:embed="rId13" cstate="print"/>
            <a:srcRect l="5313" t="17673" r="10429" b="24149"/>
            <a:stretch>
              <a:fillRect/>
            </a:stretch>
          </p:blipFill>
          <p:spPr bwMode="auto">
            <a:xfrm>
              <a:off x="1057894" y="3522145"/>
              <a:ext cx="1155683" cy="616210"/>
            </a:xfrm>
            <a:prstGeom prst="rect">
              <a:avLst/>
            </a:prstGeom>
            <a:grpFill/>
            <a:ln w="3175" cap="flat" cmpd="sng" algn="ctr">
              <a:noFill/>
              <a:prstDash val="solid"/>
              <a:miter lim="800000"/>
              <a:headEnd type="none" w="med" len="med"/>
              <a:tailEnd type="none" w="med" len="med"/>
            </a:ln>
          </p:spPr>
        </p:pic>
        <p:sp>
          <p:nvSpPr>
            <p:cNvPr id="19" name="TextBox 18">
              <a:extLst>
                <a:ext uri="{FF2B5EF4-FFF2-40B4-BE49-F238E27FC236}">
                  <a16:creationId xmlns:a16="http://schemas.microsoft.com/office/drawing/2014/main" id="{8FADC23E-77E8-9D0D-7CF6-E7872DE2EFF3}"/>
                </a:ext>
              </a:extLst>
            </p:cNvPr>
            <p:cNvSpPr txBox="1"/>
            <p:nvPr/>
          </p:nvSpPr>
          <p:spPr>
            <a:xfrm>
              <a:off x="1001083" y="3084008"/>
              <a:ext cx="1569414" cy="384876"/>
            </a:xfrm>
            <a:prstGeom prst="rect">
              <a:avLst/>
            </a:prstGeom>
            <a:grpFill/>
            <a:ln>
              <a:noFill/>
            </a:ln>
          </p:spPr>
          <p:txBody>
            <a:bodyPr wrap="none" rtlCol="0">
              <a:spAutoFit/>
            </a:bodyPr>
            <a:lstStyle/>
            <a:p>
              <a:r>
                <a:rPr lang="en-US" b="1" dirty="0">
                  <a:latin typeface="Arial" panose="020B0604020202020204" pitchFamily="34" charset="0"/>
                  <a:cs typeface="Arial" panose="020B0604020202020204" pitchFamily="34" charset="0"/>
                </a:rPr>
                <a:t>HRS</a:t>
              </a:r>
              <a:r>
                <a:rPr lang="en-US" b="1" baseline="30000" dirty="0">
                  <a:latin typeface="Arial" panose="020B0604020202020204" pitchFamily="34" charset="0"/>
                  <a:cs typeface="Arial" panose="020B0604020202020204" pitchFamily="34" charset="0"/>
                </a:rPr>
                <a:t>2</a:t>
              </a:r>
              <a:r>
                <a:rPr lang="en-US" b="1" dirty="0">
                  <a:latin typeface="Arial" panose="020B0604020202020204" pitchFamily="34" charset="0"/>
                  <a:cs typeface="Arial" panose="020B0604020202020204" pitchFamily="34" charset="0"/>
                </a:rPr>
                <a:t> + </a:t>
              </a:r>
              <a:r>
                <a:rPr lang="en-US" b="1" dirty="0">
                  <a:solidFill>
                    <a:srgbClr val="FF0000"/>
                  </a:solidFill>
                  <a:latin typeface="Arial" panose="020B0604020202020204" pitchFamily="34" charset="0"/>
                  <a:cs typeface="Arial" panose="020B0604020202020204" pitchFamily="34" charset="0"/>
                </a:rPr>
                <a:t>SBS</a:t>
              </a:r>
              <a:r>
                <a:rPr lang="en-US" dirty="0">
                  <a:latin typeface="Arial" panose="020B0604020202020204" pitchFamily="34" charset="0"/>
                  <a:cs typeface="Arial" panose="020B0604020202020204" pitchFamily="34" charset="0"/>
                </a:rPr>
                <a:t> </a:t>
              </a:r>
            </a:p>
          </p:txBody>
        </p:sp>
        <p:pic>
          <p:nvPicPr>
            <p:cNvPr id="20" name="Picture 2">
              <a:extLst>
                <a:ext uri="{FF2B5EF4-FFF2-40B4-BE49-F238E27FC236}">
                  <a16:creationId xmlns:a16="http://schemas.microsoft.com/office/drawing/2014/main" id="{35917154-5EB7-062C-7C50-A0485E41D657}"/>
                </a:ext>
              </a:extLst>
            </p:cNvPr>
            <p:cNvPicPr>
              <a:picLocks noChangeAspect="1" noChangeArrowheads="1"/>
            </p:cNvPicPr>
            <p:nvPr/>
          </p:nvPicPr>
          <p:blipFill>
            <a:blip r:embed="rId14" cstate="print"/>
            <a:srcRect l="5543"/>
            <a:stretch>
              <a:fillRect/>
            </a:stretch>
          </p:blipFill>
          <p:spPr bwMode="auto">
            <a:xfrm>
              <a:off x="4066529" y="4853282"/>
              <a:ext cx="849320" cy="690880"/>
            </a:xfrm>
            <a:prstGeom prst="rect">
              <a:avLst/>
            </a:prstGeom>
            <a:grpFill/>
            <a:ln w="9525">
              <a:noFill/>
              <a:miter lim="800000"/>
              <a:headEnd/>
              <a:tailEnd/>
            </a:ln>
            <a:effectLst>
              <a:outerShdw blurRad="330200" dist="152400" dir="2040000">
                <a:srgbClr val="000000">
                  <a:alpha val="43000"/>
                </a:srgbClr>
              </a:outerShdw>
            </a:effectLst>
          </p:spPr>
        </p:pic>
        <p:sp>
          <p:nvSpPr>
            <p:cNvPr id="21" name="TextBox 20">
              <a:extLst>
                <a:ext uri="{FF2B5EF4-FFF2-40B4-BE49-F238E27FC236}">
                  <a16:creationId xmlns:a16="http://schemas.microsoft.com/office/drawing/2014/main" id="{33A19225-758D-D9FB-0F94-FC7BD9513A60}"/>
                </a:ext>
              </a:extLst>
            </p:cNvPr>
            <p:cNvSpPr txBox="1"/>
            <p:nvPr/>
          </p:nvSpPr>
          <p:spPr>
            <a:xfrm>
              <a:off x="3784184" y="5568898"/>
              <a:ext cx="1638829" cy="384876"/>
            </a:xfrm>
            <a:prstGeom prst="rect">
              <a:avLst/>
            </a:prstGeom>
            <a:grpFill/>
            <a:ln>
              <a:noFill/>
            </a:ln>
          </p:spPr>
          <p:txBody>
            <a:bodyPr wrap="none" rtlCol="0">
              <a:spAutoFit/>
            </a:bodyPr>
            <a:lstStyle/>
            <a:p>
              <a:r>
                <a:rPr lang="en-US" b="1" dirty="0">
                  <a:latin typeface="Arial" panose="020B0604020202020204" pitchFamily="34" charset="0"/>
                  <a:cs typeface="Arial" panose="020B0604020202020204" pitchFamily="34" charset="0"/>
                </a:rPr>
                <a:t>HMS + </a:t>
              </a:r>
              <a:r>
                <a:rPr lang="en-US" b="1" dirty="0">
                  <a:solidFill>
                    <a:srgbClr val="FF0000"/>
                  </a:solidFill>
                  <a:latin typeface="Arial" panose="020B0604020202020204" pitchFamily="34" charset="0"/>
                  <a:cs typeface="Arial" panose="020B0604020202020204" pitchFamily="34" charset="0"/>
                </a:rPr>
                <a:t>SHMS</a:t>
              </a:r>
            </a:p>
          </p:txBody>
        </p:sp>
        <p:sp>
          <p:nvSpPr>
            <p:cNvPr id="22" name="TextBox 21">
              <a:extLst>
                <a:ext uri="{FF2B5EF4-FFF2-40B4-BE49-F238E27FC236}">
                  <a16:creationId xmlns:a16="http://schemas.microsoft.com/office/drawing/2014/main" id="{6975DF53-8C59-0A2C-8681-4270786B1588}"/>
                </a:ext>
              </a:extLst>
            </p:cNvPr>
            <p:cNvSpPr txBox="1"/>
            <p:nvPr/>
          </p:nvSpPr>
          <p:spPr>
            <a:xfrm>
              <a:off x="1538276" y="5708597"/>
              <a:ext cx="1077056" cy="384876"/>
            </a:xfrm>
            <a:prstGeom prst="rect">
              <a:avLst/>
            </a:prstGeom>
            <a:grpFill/>
            <a:ln>
              <a:noFill/>
            </a:ln>
          </p:spPr>
          <p:txBody>
            <a:bodyPr wrap="none" rtlCol="0">
              <a:spAutoFit/>
            </a:bodyPr>
            <a:lstStyle/>
            <a:p>
              <a:r>
                <a:rPr lang="en-US" b="1" dirty="0">
                  <a:solidFill>
                    <a:srgbClr val="FF0000"/>
                  </a:solidFill>
                  <a:effectLst>
                    <a:outerShdw blurRad="25400" dist="25400" dir="2700000">
                      <a:srgbClr val="000000"/>
                    </a:outerShdw>
                  </a:effectLst>
                  <a:latin typeface="Arial" panose="020B0604020202020204" pitchFamily="34" charset="0"/>
                  <a:cs typeface="Arial" panose="020B0604020202020204" pitchFamily="34" charset="0"/>
                </a:rPr>
                <a:t>CLAS12</a:t>
              </a:r>
            </a:p>
          </p:txBody>
        </p:sp>
        <p:pic>
          <p:nvPicPr>
            <p:cNvPr id="23" name="Picture 22">
              <a:extLst>
                <a:ext uri="{FF2B5EF4-FFF2-40B4-BE49-F238E27FC236}">
                  <a16:creationId xmlns:a16="http://schemas.microsoft.com/office/drawing/2014/main" id="{900FD6AA-E8CF-8AAF-121F-17DA3064728D}"/>
                </a:ext>
              </a:extLst>
            </p:cNvPr>
            <p:cNvPicPr>
              <a:picLocks noChangeAspect="1"/>
            </p:cNvPicPr>
            <p:nvPr/>
          </p:nvPicPr>
          <p:blipFill>
            <a:blip r:embed="rId15"/>
            <a:srcRect l="11514" r="-345"/>
            <a:stretch>
              <a:fillRect/>
            </a:stretch>
          </p:blipFill>
          <p:spPr>
            <a:xfrm>
              <a:off x="1640510" y="4515554"/>
              <a:ext cx="1006539" cy="951738"/>
            </a:xfrm>
            <a:prstGeom prst="rect">
              <a:avLst/>
            </a:prstGeom>
            <a:grpFill/>
            <a:ln w="3175" cap="flat" cmpd="sng" algn="ctr">
              <a:noFill/>
              <a:prstDash val="solid"/>
              <a:round/>
              <a:headEnd type="none" w="med" len="med"/>
              <a:tailEnd type="none" w="med" len="med"/>
            </a:ln>
          </p:spPr>
        </p:pic>
        <p:sp>
          <p:nvSpPr>
            <p:cNvPr id="24" name="TextBox 23">
              <a:extLst>
                <a:ext uri="{FF2B5EF4-FFF2-40B4-BE49-F238E27FC236}">
                  <a16:creationId xmlns:a16="http://schemas.microsoft.com/office/drawing/2014/main" id="{7B9EFD3D-6A83-71CD-9493-CDB251D886F2}"/>
                </a:ext>
              </a:extLst>
            </p:cNvPr>
            <p:cNvSpPr txBox="1"/>
            <p:nvPr/>
          </p:nvSpPr>
          <p:spPr>
            <a:xfrm>
              <a:off x="907884" y="716561"/>
              <a:ext cx="2889518" cy="1635724"/>
            </a:xfrm>
            <a:prstGeom prst="rect">
              <a:avLst/>
            </a:prstGeom>
            <a:grpFill/>
            <a:ln w="28575" cap="flat" cmpd="sng" algn="ctr">
              <a:noFill/>
              <a:prstDash val="solid"/>
              <a:round/>
              <a:headEnd type="none" w="med" len="med"/>
              <a:tailEnd type="none" w="med" len="med"/>
            </a:ln>
          </p:spPr>
          <p:txBody>
            <a:bodyPr wrap="none" rtlCol="0">
              <a:spAutoFit/>
            </a:bodyPr>
            <a:lstStyle/>
            <a:p>
              <a:pPr marL="285750" indent="-285750">
                <a:buFont typeface="Arial" panose="020B0604020202020204" pitchFamily="34" charset="0"/>
                <a:buChar char="•"/>
              </a:pPr>
              <a:r>
                <a:rPr lang="en-US" sz="1600" b="1" dirty="0">
                  <a:latin typeface="Cambria" panose="02040503050406030204" pitchFamily="18" charset="0"/>
                  <a:cs typeface="Calibri" panose="020F0502020204030204" pitchFamily="34" charset="0"/>
                </a:rPr>
                <a:t>Maximum energy 12 GeV</a:t>
              </a:r>
            </a:p>
            <a:p>
              <a:pPr marL="285750" indent="-285750">
                <a:buFont typeface="Arial" panose="020B0604020202020204" pitchFamily="34" charset="0"/>
                <a:buChar char="•"/>
              </a:pPr>
              <a:r>
                <a:rPr lang="en-US" sz="1600" b="1" dirty="0">
                  <a:latin typeface="Cambria" panose="02040503050406030204" pitchFamily="18" charset="0"/>
                  <a:cs typeface="Calibri" panose="020F0502020204030204" pitchFamily="34" charset="0"/>
                </a:rPr>
                <a:t>New Experimental Hall D </a:t>
              </a:r>
            </a:p>
            <a:p>
              <a:pPr marL="285750" indent="-285750">
                <a:buFont typeface="Arial" panose="020B0604020202020204" pitchFamily="34" charset="0"/>
                <a:buChar char="•"/>
              </a:pPr>
              <a:r>
                <a:rPr lang="en-US" sz="1600" b="1" dirty="0">
                  <a:latin typeface="Cambria" panose="02040503050406030204" pitchFamily="18" charset="0"/>
                  <a:cs typeface="Calibri" panose="020F0502020204030204" pitchFamily="34" charset="0"/>
                </a:rPr>
                <a:t>CLAS12 in Hall B</a:t>
              </a:r>
            </a:p>
            <a:p>
              <a:pPr marL="285750" indent="-285750">
                <a:buFont typeface="Arial" panose="020B0604020202020204" pitchFamily="34" charset="0"/>
                <a:buChar char="•"/>
              </a:pPr>
              <a:r>
                <a:rPr lang="en-US" sz="1600" b="1" dirty="0">
                  <a:latin typeface="Cambria" panose="02040503050406030204" pitchFamily="18" charset="0"/>
                  <a:cs typeface="Calibri" panose="020F0502020204030204" pitchFamily="34" charset="0"/>
                </a:rPr>
                <a:t>SHMS in Hall  C</a:t>
              </a:r>
            </a:p>
            <a:p>
              <a:pPr marL="285750" indent="-285750">
                <a:buFont typeface="Arial" panose="020B0604020202020204" pitchFamily="34" charset="0"/>
                <a:buChar char="•"/>
              </a:pPr>
              <a:r>
                <a:rPr lang="en-US" sz="1600" b="1" dirty="0">
                  <a:latin typeface="Cambria" panose="02040503050406030204" pitchFamily="18" charset="0"/>
                  <a:cs typeface="Calibri" panose="020F0502020204030204" pitchFamily="34" charset="0"/>
                </a:rPr>
                <a:t>SBS in Hall A </a:t>
              </a:r>
            </a:p>
            <a:p>
              <a:pPr marL="285750" indent="-285750">
                <a:buFont typeface="Arial" panose="020B0604020202020204" pitchFamily="34" charset="0"/>
                <a:buChar char="•"/>
              </a:pPr>
              <a:r>
                <a:rPr lang="en-US" sz="1600" b="1" dirty="0">
                  <a:solidFill>
                    <a:srgbClr val="67A241"/>
                  </a:solidFill>
                  <a:latin typeface="Cambria" panose="02040503050406030204" pitchFamily="18" charset="0"/>
                  <a:cs typeface="Calibri" panose="020F0502020204030204" pitchFamily="34" charset="0"/>
                </a:rPr>
                <a:t>Plans for positron beam </a:t>
              </a:r>
            </a:p>
          </p:txBody>
        </p:sp>
      </p:grpSp>
    </p:spTree>
    <p:extLst>
      <p:ext uri="{BB962C8B-B14F-4D97-AF65-F5344CB8AC3E}">
        <p14:creationId xmlns:p14="http://schemas.microsoft.com/office/powerpoint/2010/main" val="816192436"/>
      </p:ext>
    </p:extLst>
  </p:cSld>
  <p:clrMapOvr>
    <a:masterClrMapping/>
  </p:clrMapOvr>
  <mc:AlternateContent xmlns:mc="http://schemas.openxmlformats.org/markup-compatibility/2006" xmlns:p14="http://schemas.microsoft.com/office/powerpoint/2010/main">
    <mc:Choice Requires="p14">
      <p:transition spd="slow" p14:dur="2000" advTm="25055"/>
    </mc:Choice>
    <mc:Fallback xmlns="">
      <p:transition spd="slow" advTm="2505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69396-4447-D241-988F-B3A23DE61816}"/>
              </a:ext>
            </a:extLst>
          </p:cNvPr>
          <p:cNvSpPr>
            <a:spLocks noGrp="1"/>
          </p:cNvSpPr>
          <p:nvPr>
            <p:ph type="title"/>
          </p:nvPr>
        </p:nvSpPr>
        <p:spPr>
          <a:xfrm>
            <a:off x="0" y="-34598"/>
            <a:ext cx="12192000" cy="760397"/>
          </a:xfrm>
          <a:solidFill>
            <a:schemeClr val="bg2"/>
          </a:solidFill>
          <a:ln>
            <a:solidFill>
              <a:schemeClr val="tx1"/>
            </a:solidFill>
          </a:ln>
        </p:spPr>
        <p:txBody>
          <a:bodyPr>
            <a:normAutofit/>
          </a:bodyPr>
          <a:lstStyle/>
          <a:p>
            <a:r>
              <a:rPr lang="en-US" sz="3600" dirty="0">
                <a:latin typeface="Cambria" panose="02040503050406030204" pitchFamily="18" charset="0"/>
                <a:cs typeface="Calibri" panose="020F0502020204030204" pitchFamily="34" charset="0"/>
              </a:rPr>
              <a:t>The D-term in TCS  </a:t>
            </a:r>
            <a:r>
              <a:rPr lang="en-US" sz="3600" dirty="0" err="1">
                <a:latin typeface="Symbol" pitchFamily="2" charset="2"/>
                <a:cs typeface="Calibri" panose="020F0502020204030204" pitchFamily="34" charset="0"/>
              </a:rPr>
              <a:t>g</a:t>
            </a:r>
            <a:r>
              <a:rPr lang="en-US" sz="3600" dirty="0" err="1">
                <a:latin typeface="Calibri" panose="020F0502020204030204" pitchFamily="34" charset="0"/>
                <a:cs typeface="Calibri" panose="020F0502020204030204" pitchFamily="34" charset="0"/>
              </a:rPr>
              <a:t>p</a:t>
            </a:r>
            <a:r>
              <a:rPr lang="en-US" sz="3600" dirty="0">
                <a:latin typeface="Cambria" panose="02040503050406030204" pitchFamily="18" charset="0"/>
                <a:cs typeface="Calibri" panose="020F0502020204030204" pitchFamily="34" charset="0"/>
              </a:rPr>
              <a:t>    </a:t>
            </a:r>
            <a:r>
              <a:rPr lang="en-US" sz="3600" dirty="0" err="1">
                <a:latin typeface="Cambria" panose="02040503050406030204" pitchFamily="18" charset="0"/>
                <a:cs typeface="Calibri" panose="020F0502020204030204" pitchFamily="34" charset="0"/>
              </a:rPr>
              <a:t>e</a:t>
            </a:r>
            <a:r>
              <a:rPr lang="en-US" sz="3600" baseline="30000" dirty="0" err="1">
                <a:latin typeface="Cambria" panose="02040503050406030204" pitchFamily="18" charset="0"/>
                <a:cs typeface="Calibri" panose="020F0502020204030204" pitchFamily="34" charset="0"/>
              </a:rPr>
              <a:t>+</a:t>
            </a:r>
            <a:r>
              <a:rPr lang="en-US" sz="3600" dirty="0" err="1">
                <a:latin typeface="Cambria" panose="02040503050406030204" pitchFamily="18" charset="0"/>
                <a:cs typeface="Calibri" panose="020F0502020204030204" pitchFamily="34" charset="0"/>
              </a:rPr>
              <a:t>e</a:t>
            </a:r>
            <a:r>
              <a:rPr lang="en-US" sz="3600" baseline="30000" dirty="0" err="1">
                <a:latin typeface="Cambria" panose="02040503050406030204" pitchFamily="18" charset="0"/>
                <a:cs typeface="Calibri" panose="020F0502020204030204" pitchFamily="34" charset="0"/>
              </a:rPr>
              <a:t>-</a:t>
            </a:r>
            <a:r>
              <a:rPr lang="en-US" sz="3600" dirty="0" err="1">
                <a:latin typeface="Cambria" panose="02040503050406030204" pitchFamily="18" charset="0"/>
                <a:cs typeface="Calibri" panose="020F0502020204030204" pitchFamily="34" charset="0"/>
              </a:rPr>
              <a:t>p</a:t>
            </a:r>
            <a:endParaRPr lang="en-US" sz="3600" dirty="0">
              <a:latin typeface="Cambria" panose="02040503050406030204" pitchFamily="18" charset="0"/>
              <a:cs typeface="Calibri" panose="020F0502020204030204" pitchFamily="34" charset="0"/>
            </a:endParaRPr>
          </a:p>
        </p:txBody>
      </p:sp>
      <p:pic>
        <p:nvPicPr>
          <p:cNvPr id="23" name="Picture 22">
            <a:extLst>
              <a:ext uri="{FF2B5EF4-FFF2-40B4-BE49-F238E27FC236}">
                <a16:creationId xmlns:a16="http://schemas.microsoft.com/office/drawing/2014/main" id="{7CD84994-EE5C-FF41-8404-E52407B3D599}"/>
              </a:ext>
            </a:extLst>
          </p:cNvPr>
          <p:cNvPicPr>
            <a:picLocks noChangeAspect="1"/>
          </p:cNvPicPr>
          <p:nvPr/>
        </p:nvPicPr>
        <p:blipFill>
          <a:blip r:embed="rId4">
            <a:extLst>
              <a:ext uri="{28A0092B-C50C-407E-A947-70E740481C1C}">
                <a14:useLocalDpi xmlns:a14="http://schemas.microsoft.com/office/drawing/2010/main" val="0"/>
              </a:ext>
            </a:extLst>
          </a:blip>
          <a:srcRect l="57500" t="51989" r="5694" b="15971"/>
          <a:stretch>
            <a:fillRect/>
          </a:stretch>
        </p:blipFill>
        <p:spPr>
          <a:xfrm>
            <a:off x="11154485" y="64051"/>
            <a:ext cx="983579" cy="604991"/>
          </a:xfrm>
          <a:prstGeom prst="rect">
            <a:avLst/>
          </a:prstGeom>
          <a:ln w="3175" cap="flat" cmpd="sng" algn="ctr">
            <a:solidFill>
              <a:srgbClr val="000000"/>
            </a:solidFill>
            <a:prstDash val="solid"/>
            <a:round/>
            <a:headEnd type="none" w="med" len="med"/>
            <a:tailEnd type="none" w="med" len="med"/>
          </a:ln>
        </p:spPr>
      </p:pic>
      <p:cxnSp>
        <p:nvCxnSpPr>
          <p:cNvPr id="11" name="Straight Arrow Connector 10">
            <a:extLst>
              <a:ext uri="{FF2B5EF4-FFF2-40B4-BE49-F238E27FC236}">
                <a16:creationId xmlns:a16="http://schemas.microsoft.com/office/drawing/2014/main" id="{AEE57C0B-90B6-7D17-EC5A-07C7FE09121F}"/>
              </a:ext>
            </a:extLst>
          </p:cNvPr>
          <p:cNvCxnSpPr>
            <a:cxnSpLocks/>
          </p:cNvCxnSpPr>
          <p:nvPr/>
        </p:nvCxnSpPr>
        <p:spPr>
          <a:xfrm>
            <a:off x="7652183" y="362608"/>
            <a:ext cx="28997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28B5058-16D8-C28B-8489-1DF81D681B6D}"/>
              </a:ext>
            </a:extLst>
          </p:cNvPr>
          <p:cNvGrpSpPr/>
          <p:nvPr/>
        </p:nvGrpSpPr>
        <p:grpSpPr>
          <a:xfrm>
            <a:off x="472417" y="2987286"/>
            <a:ext cx="4958331" cy="3237201"/>
            <a:chOff x="322733" y="1362384"/>
            <a:chExt cx="3809616" cy="2402642"/>
          </a:xfrm>
        </p:grpSpPr>
        <p:pic>
          <p:nvPicPr>
            <p:cNvPr id="29" name="Picture 28">
              <a:extLst>
                <a:ext uri="{FF2B5EF4-FFF2-40B4-BE49-F238E27FC236}">
                  <a16:creationId xmlns:a16="http://schemas.microsoft.com/office/drawing/2014/main" id="{4F495FFA-E2BE-8AB9-CB89-10D5AD36BC30}"/>
                </a:ext>
              </a:extLst>
            </p:cNvPr>
            <p:cNvPicPr>
              <a:picLocks noChangeAspect="1"/>
            </p:cNvPicPr>
            <p:nvPr/>
          </p:nvPicPr>
          <p:blipFill>
            <a:blip r:embed="rId5"/>
            <a:stretch>
              <a:fillRect/>
            </a:stretch>
          </p:blipFill>
          <p:spPr>
            <a:xfrm>
              <a:off x="322733" y="1362384"/>
              <a:ext cx="3809616" cy="2402642"/>
            </a:xfrm>
            <a:prstGeom prst="rect">
              <a:avLst/>
            </a:prstGeom>
          </p:spPr>
        </p:pic>
        <p:sp>
          <p:nvSpPr>
            <p:cNvPr id="27" name="TextBox 26">
              <a:extLst>
                <a:ext uri="{FF2B5EF4-FFF2-40B4-BE49-F238E27FC236}">
                  <a16:creationId xmlns:a16="http://schemas.microsoft.com/office/drawing/2014/main" id="{12B2AC04-EBEC-026D-76F0-7F554FECD2A8}"/>
                </a:ext>
              </a:extLst>
            </p:cNvPr>
            <p:cNvSpPr txBox="1"/>
            <p:nvPr/>
          </p:nvSpPr>
          <p:spPr>
            <a:xfrm>
              <a:off x="2048280" y="2823418"/>
              <a:ext cx="986724" cy="309195"/>
            </a:xfrm>
            <a:prstGeom prst="rect">
              <a:avLst/>
            </a:prstGeom>
            <a:noFill/>
          </p:spPr>
          <p:txBody>
            <a:bodyPr wrap="none" rtlCol="0">
              <a:spAutoFit/>
            </a:bodyPr>
            <a:lstStyle/>
            <a:p>
              <a:r>
                <a:rPr lang="en-US" sz="1200" dirty="0">
                  <a:latin typeface="Cambria" panose="02040503050406030204" pitchFamily="18" charset="0"/>
                </a:rPr>
                <a:t>M(</a:t>
              </a:r>
              <a:r>
                <a:rPr lang="en-US" sz="1200" dirty="0" err="1">
                  <a:latin typeface="Cambria" panose="02040503050406030204" pitchFamily="18" charset="0"/>
                </a:rPr>
                <a:t>e</a:t>
              </a:r>
              <a:r>
                <a:rPr lang="en-US" sz="1200" baseline="30000" dirty="0" err="1">
                  <a:latin typeface="Cambria" panose="02040503050406030204" pitchFamily="18" charset="0"/>
                </a:rPr>
                <a:t>+</a:t>
              </a:r>
              <a:r>
                <a:rPr lang="en-US" sz="1200" dirty="0" err="1">
                  <a:latin typeface="Cambria" panose="02040503050406030204" pitchFamily="18" charset="0"/>
                </a:rPr>
                <a:t>e</a:t>
              </a:r>
              <a:r>
                <a:rPr lang="en-US" sz="1200" baseline="30000" dirty="0">
                  <a:latin typeface="Cambria" panose="02040503050406030204" pitchFamily="18" charset="0"/>
                </a:rPr>
                <a:t>-</a:t>
              </a:r>
              <a:r>
                <a:rPr lang="en-US" sz="1200" dirty="0">
                  <a:latin typeface="Cambria" panose="02040503050406030204" pitchFamily="18" charset="0"/>
                </a:rPr>
                <a:t>)cut</a:t>
              </a:r>
            </a:p>
          </p:txBody>
        </p:sp>
        <p:sp>
          <p:nvSpPr>
            <p:cNvPr id="10" name="TextBox 9">
              <a:extLst>
                <a:ext uri="{FF2B5EF4-FFF2-40B4-BE49-F238E27FC236}">
                  <a16:creationId xmlns:a16="http://schemas.microsoft.com/office/drawing/2014/main" id="{F04F4C40-A994-D5FA-A348-F2BE7A31D7BA}"/>
                </a:ext>
              </a:extLst>
            </p:cNvPr>
            <p:cNvSpPr txBox="1"/>
            <p:nvPr/>
          </p:nvSpPr>
          <p:spPr>
            <a:xfrm>
              <a:off x="1043646" y="2041145"/>
              <a:ext cx="348491" cy="343551"/>
            </a:xfrm>
            <a:prstGeom prst="rect">
              <a:avLst/>
            </a:prstGeom>
            <a:noFill/>
          </p:spPr>
          <p:txBody>
            <a:bodyPr wrap="none" rtlCol="0">
              <a:spAutoFit/>
            </a:bodyPr>
            <a:lstStyle/>
            <a:p>
              <a:r>
                <a:rPr lang="en-US" sz="1400" dirty="0">
                  <a:latin typeface="Symbol" pitchFamily="2" charset="2"/>
                </a:rPr>
                <a:t>w</a:t>
              </a:r>
            </a:p>
          </p:txBody>
        </p:sp>
        <p:sp>
          <p:nvSpPr>
            <p:cNvPr id="12" name="TextBox 11">
              <a:extLst>
                <a:ext uri="{FF2B5EF4-FFF2-40B4-BE49-F238E27FC236}">
                  <a16:creationId xmlns:a16="http://schemas.microsoft.com/office/drawing/2014/main" id="{1A64FF80-AF25-0B60-8576-E032DBBEB89D}"/>
                </a:ext>
              </a:extLst>
            </p:cNvPr>
            <p:cNvSpPr txBox="1"/>
            <p:nvPr/>
          </p:nvSpPr>
          <p:spPr>
            <a:xfrm>
              <a:off x="1332799" y="2018354"/>
              <a:ext cx="314040" cy="343551"/>
            </a:xfrm>
            <a:prstGeom prst="rect">
              <a:avLst/>
            </a:prstGeom>
            <a:noFill/>
          </p:spPr>
          <p:txBody>
            <a:bodyPr wrap="none" rtlCol="0">
              <a:spAutoFit/>
            </a:bodyPr>
            <a:lstStyle/>
            <a:p>
              <a:r>
                <a:rPr lang="en-US" sz="1400" dirty="0">
                  <a:latin typeface="Symbol" pitchFamily="2" charset="2"/>
                </a:rPr>
                <a:t>f</a:t>
              </a:r>
            </a:p>
          </p:txBody>
        </p:sp>
        <p:sp>
          <p:nvSpPr>
            <p:cNvPr id="13" name="TextBox 12">
              <a:extLst>
                <a:ext uri="{FF2B5EF4-FFF2-40B4-BE49-F238E27FC236}">
                  <a16:creationId xmlns:a16="http://schemas.microsoft.com/office/drawing/2014/main" id="{71FABC1E-A12E-28AC-1561-A13BEBBC88E5}"/>
                </a:ext>
              </a:extLst>
            </p:cNvPr>
            <p:cNvSpPr txBox="1"/>
            <p:nvPr/>
          </p:nvSpPr>
          <p:spPr>
            <a:xfrm>
              <a:off x="3462306" y="1711050"/>
              <a:ext cx="491729" cy="343551"/>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J/</a:t>
              </a:r>
              <a:r>
                <a:rPr lang="en-US" sz="1400" dirty="0">
                  <a:latin typeface="Symbol" pitchFamily="2" charset="2"/>
                  <a:cs typeface="Calibri" panose="020F0502020204030204" pitchFamily="34" charset="0"/>
                </a:rPr>
                <a:t>y</a:t>
              </a:r>
            </a:p>
          </p:txBody>
        </p:sp>
        <p:cxnSp>
          <p:nvCxnSpPr>
            <p:cNvPr id="43" name="Straight Arrow Connector 42">
              <a:extLst>
                <a:ext uri="{FF2B5EF4-FFF2-40B4-BE49-F238E27FC236}">
                  <a16:creationId xmlns:a16="http://schemas.microsoft.com/office/drawing/2014/main" id="{E4ECB517-C624-C115-E5DA-7C0244998FB8}"/>
                </a:ext>
              </a:extLst>
            </p:cNvPr>
            <p:cNvCxnSpPr/>
            <p:nvPr/>
          </p:nvCxnSpPr>
          <p:spPr>
            <a:xfrm>
              <a:off x="1983361" y="2696474"/>
              <a:ext cx="526898"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FF8EC5E-7F78-2630-D0D2-7D488C99238F}"/>
                </a:ext>
              </a:extLst>
            </p:cNvPr>
            <p:cNvCxnSpPr>
              <a:cxnSpLocks/>
            </p:cNvCxnSpPr>
            <p:nvPr/>
          </p:nvCxnSpPr>
          <p:spPr>
            <a:xfrm flipV="1">
              <a:off x="2541346" y="2680783"/>
              <a:ext cx="1132896" cy="1570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5F6F44F3-DE80-F405-A631-853D7C93BC05}"/>
              </a:ext>
            </a:extLst>
          </p:cNvPr>
          <p:cNvGrpSpPr/>
          <p:nvPr/>
        </p:nvGrpSpPr>
        <p:grpSpPr>
          <a:xfrm>
            <a:off x="6480790" y="1245783"/>
            <a:ext cx="4954853" cy="4460560"/>
            <a:chOff x="4460786" y="1516716"/>
            <a:chExt cx="4559701" cy="4289504"/>
          </a:xfrm>
        </p:grpSpPr>
        <p:pic>
          <p:nvPicPr>
            <p:cNvPr id="31" name="Picture 30">
              <a:extLst>
                <a:ext uri="{FF2B5EF4-FFF2-40B4-BE49-F238E27FC236}">
                  <a16:creationId xmlns:a16="http://schemas.microsoft.com/office/drawing/2014/main" id="{671951FC-5EDD-B922-BDFD-17145D4CA0AA}"/>
                </a:ext>
              </a:extLst>
            </p:cNvPr>
            <p:cNvPicPr>
              <a:picLocks noChangeAspect="1"/>
            </p:cNvPicPr>
            <p:nvPr/>
          </p:nvPicPr>
          <p:blipFill>
            <a:blip r:embed="rId6"/>
            <a:stretch>
              <a:fillRect/>
            </a:stretch>
          </p:blipFill>
          <p:spPr>
            <a:xfrm>
              <a:off x="4460786" y="1535272"/>
              <a:ext cx="3265226" cy="2114126"/>
            </a:xfrm>
            <a:prstGeom prst="rect">
              <a:avLst/>
            </a:prstGeom>
          </p:spPr>
        </p:pic>
        <p:pic>
          <p:nvPicPr>
            <p:cNvPr id="32" name="Picture 31">
              <a:extLst>
                <a:ext uri="{FF2B5EF4-FFF2-40B4-BE49-F238E27FC236}">
                  <a16:creationId xmlns:a16="http://schemas.microsoft.com/office/drawing/2014/main" id="{F889C4EC-8491-D7B5-3F35-ABF91A87F15D}"/>
                </a:ext>
              </a:extLst>
            </p:cNvPr>
            <p:cNvPicPr>
              <a:picLocks noChangeAspect="1"/>
            </p:cNvPicPr>
            <p:nvPr/>
          </p:nvPicPr>
          <p:blipFill>
            <a:blip r:embed="rId7"/>
            <a:stretch>
              <a:fillRect/>
            </a:stretch>
          </p:blipFill>
          <p:spPr>
            <a:xfrm>
              <a:off x="4472896" y="3613473"/>
              <a:ext cx="3405738" cy="2192747"/>
            </a:xfrm>
            <a:prstGeom prst="rect">
              <a:avLst/>
            </a:prstGeom>
          </p:spPr>
        </p:pic>
        <p:sp>
          <p:nvSpPr>
            <p:cNvPr id="34" name="TextBox 33">
              <a:extLst>
                <a:ext uri="{FF2B5EF4-FFF2-40B4-BE49-F238E27FC236}">
                  <a16:creationId xmlns:a16="http://schemas.microsoft.com/office/drawing/2014/main" id="{119C69D8-4A75-8816-3136-B20AD630964A}"/>
                </a:ext>
              </a:extLst>
            </p:cNvPr>
            <p:cNvSpPr txBox="1"/>
            <p:nvPr/>
          </p:nvSpPr>
          <p:spPr>
            <a:xfrm>
              <a:off x="8373483" y="3741236"/>
              <a:ext cx="647004" cy="355169"/>
            </a:xfrm>
            <a:prstGeom prst="rect">
              <a:avLst/>
            </a:prstGeom>
            <a:solidFill>
              <a:srgbClr val="FFEECB"/>
            </a:solidFill>
            <a:ln>
              <a:solidFill>
                <a:srgbClr val="C00000"/>
              </a:solidFill>
            </a:ln>
          </p:spPr>
          <p:txBody>
            <a:bodyPr wrap="square" rtlCol="0">
              <a:spAutoFit/>
            </a:bodyPr>
            <a:lstStyle/>
            <a:p>
              <a:r>
                <a:rPr lang="en-US" i="1" dirty="0" err="1">
                  <a:latin typeface="Cambria" panose="02040503050406030204" pitchFamily="18" charset="0"/>
                  <a:cs typeface="Calibri" panose="020F0502020204030204" pitchFamily="34" charset="0"/>
                </a:rPr>
                <a:t>D</a:t>
              </a:r>
              <a:r>
                <a:rPr lang="en-US" i="1" baseline="30000" dirty="0" err="1">
                  <a:latin typeface="Cambria" panose="02040503050406030204" pitchFamily="18" charset="0"/>
                  <a:cs typeface="Calibri" panose="020F0502020204030204" pitchFamily="34" charset="0"/>
                </a:rPr>
                <a:t>q</a:t>
              </a:r>
              <a:r>
                <a:rPr lang="en-US" i="1" dirty="0">
                  <a:latin typeface="Cambria" panose="02040503050406030204" pitchFamily="18" charset="0"/>
                  <a:cs typeface="Calibri" panose="020F0502020204030204" pitchFamily="34" charset="0"/>
                </a:rPr>
                <a:t>(t)</a:t>
              </a:r>
            </a:p>
          </p:txBody>
        </p:sp>
        <p:cxnSp>
          <p:nvCxnSpPr>
            <p:cNvPr id="35" name="Straight Arrow Connector 34">
              <a:extLst>
                <a:ext uri="{FF2B5EF4-FFF2-40B4-BE49-F238E27FC236}">
                  <a16:creationId xmlns:a16="http://schemas.microsoft.com/office/drawing/2014/main" id="{72B00F28-226A-C469-5D6E-3FD903234225}"/>
                </a:ext>
              </a:extLst>
            </p:cNvPr>
            <p:cNvCxnSpPr>
              <a:cxnSpLocks/>
              <a:stCxn id="34" idx="2"/>
            </p:cNvCxnSpPr>
            <p:nvPr/>
          </p:nvCxnSpPr>
          <p:spPr>
            <a:xfrm flipH="1">
              <a:off x="7502141" y="4096405"/>
              <a:ext cx="1194845" cy="4877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DD262D3-7C66-2D2B-EC78-B8119BDDBB1C}"/>
                </a:ext>
              </a:extLst>
            </p:cNvPr>
            <p:cNvCxnSpPr>
              <a:cxnSpLocks/>
              <a:stCxn id="34" idx="0"/>
            </p:cNvCxnSpPr>
            <p:nvPr/>
          </p:nvCxnSpPr>
          <p:spPr>
            <a:xfrm flipH="1" flipV="1">
              <a:off x="6372206" y="2350973"/>
              <a:ext cx="2324779" cy="13902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664144D-CEDE-C8FF-F5E0-A312A1939D78}"/>
                </a:ext>
              </a:extLst>
            </p:cNvPr>
            <p:cNvSpPr/>
            <p:nvPr/>
          </p:nvSpPr>
          <p:spPr>
            <a:xfrm>
              <a:off x="5221264" y="1516716"/>
              <a:ext cx="866215" cy="266377"/>
            </a:xfrm>
            <a:prstGeom prst="rect">
              <a:avLst/>
            </a:prstGeom>
            <a:solidFill>
              <a:schemeClr val="bg1"/>
            </a:solidFill>
            <a:ln>
              <a:solidFill>
                <a:schemeClr val="tx1"/>
              </a:solidFill>
            </a:ln>
          </p:spPr>
          <p:txBody>
            <a:bodyPr wrap="none">
              <a:spAutoFit/>
            </a:bodyPr>
            <a:lstStyle/>
            <a:p>
              <a:r>
                <a:rPr lang="da" sz="1200" dirty="0">
                  <a:latin typeface="Calibri" panose="020F0502020204030204" pitchFamily="34" charset="0"/>
                  <a:cs typeface="Calibri" panose="020F0502020204030204" pitchFamily="34" charset="0"/>
                </a:rPr>
                <a:t>M</a:t>
              </a:r>
              <a:r>
                <a:rPr lang="da" sz="1200" baseline="30000" dirty="0">
                  <a:latin typeface="Calibri" panose="020F0502020204030204" pitchFamily="34" charset="0"/>
                  <a:cs typeface="Calibri" panose="020F0502020204030204" pitchFamily="34" charset="0"/>
                </a:rPr>
                <a:t>2</a:t>
              </a:r>
              <a:r>
                <a:rPr lang="da" sz="1200" dirty="0">
                  <a:latin typeface="Calibri" panose="020F0502020204030204" pitchFamily="34" charset="0"/>
                  <a:cs typeface="Calibri" panose="020F0502020204030204" pitchFamily="34" charset="0"/>
                </a:rPr>
                <a:t> = 3 GeV</a:t>
              </a:r>
              <a:r>
                <a:rPr lang="da" sz="1200" baseline="30000" dirty="0">
                  <a:latin typeface="Calibri" panose="020F0502020204030204" pitchFamily="34" charset="0"/>
                  <a:cs typeface="Calibri" panose="020F0502020204030204" pitchFamily="34" charset="0"/>
                </a:rPr>
                <a:t>2</a:t>
              </a:r>
            </a:p>
          </p:txBody>
        </p:sp>
        <p:sp>
          <p:nvSpPr>
            <p:cNvPr id="22" name="Rectangle 21">
              <a:extLst>
                <a:ext uri="{FF2B5EF4-FFF2-40B4-BE49-F238E27FC236}">
                  <a16:creationId xmlns:a16="http://schemas.microsoft.com/office/drawing/2014/main" id="{AD169F11-610C-822D-1F41-B8E401E293EE}"/>
                </a:ext>
              </a:extLst>
            </p:cNvPr>
            <p:cNvSpPr/>
            <p:nvPr/>
          </p:nvSpPr>
          <p:spPr>
            <a:xfrm>
              <a:off x="6513587" y="3850194"/>
              <a:ext cx="911946" cy="266377"/>
            </a:xfrm>
            <a:prstGeom prst="rect">
              <a:avLst/>
            </a:prstGeom>
            <a:solidFill>
              <a:schemeClr val="bg1"/>
            </a:solidFill>
            <a:ln>
              <a:solidFill>
                <a:schemeClr val="tx1"/>
              </a:solidFill>
            </a:ln>
          </p:spPr>
          <p:txBody>
            <a:bodyPr wrap="none">
              <a:spAutoFit/>
            </a:bodyPr>
            <a:lstStyle/>
            <a:p>
              <a:r>
                <a:rPr lang="da" sz="1200" dirty="0">
                  <a:latin typeface="Calibri" panose="020F0502020204030204" pitchFamily="34" charset="0"/>
                  <a:cs typeface="Calibri" panose="020F0502020204030204" pitchFamily="34" charset="0"/>
                </a:rPr>
                <a:t>M</a:t>
              </a:r>
              <a:r>
                <a:rPr lang="da" sz="1200" baseline="30000" dirty="0">
                  <a:latin typeface="Calibri" panose="020F0502020204030204" pitchFamily="34" charset="0"/>
                  <a:cs typeface="Calibri" panose="020F0502020204030204" pitchFamily="34" charset="0"/>
                </a:rPr>
                <a:t>2 </a:t>
              </a:r>
              <a:r>
                <a:rPr lang="da" sz="1200" dirty="0">
                  <a:latin typeface="Calibri" panose="020F0502020204030204" pitchFamily="34" charset="0"/>
                  <a:cs typeface="Calibri" panose="020F0502020204030204" pitchFamily="34" charset="0"/>
                </a:rPr>
                <a:t>= 5 GeV</a:t>
              </a:r>
              <a:r>
                <a:rPr lang="da" sz="1200" baseline="30000" dirty="0">
                  <a:latin typeface="Calibri" panose="020F0502020204030204" pitchFamily="34" charset="0"/>
                  <a:cs typeface="Calibri" panose="020F0502020204030204" pitchFamily="34" charset="0"/>
                </a:rPr>
                <a:t>2</a:t>
              </a:r>
              <a:r>
                <a:rPr lang="da" sz="1200" dirty="0">
                  <a:latin typeface="Calibri" panose="020F0502020204030204" pitchFamily="34" charset="0"/>
                  <a:cs typeface="Calibri" panose="020F0502020204030204" pitchFamily="34" charset="0"/>
                </a:rPr>
                <a:t> </a:t>
              </a:r>
            </a:p>
          </p:txBody>
        </p:sp>
        <p:sp>
          <p:nvSpPr>
            <p:cNvPr id="3" name="Freeform 2">
              <a:extLst>
                <a:ext uri="{FF2B5EF4-FFF2-40B4-BE49-F238E27FC236}">
                  <a16:creationId xmlns:a16="http://schemas.microsoft.com/office/drawing/2014/main" id="{7BF22D8D-80AD-7370-894F-C856807CD6D1}"/>
                </a:ext>
              </a:extLst>
            </p:cNvPr>
            <p:cNvSpPr/>
            <p:nvPr/>
          </p:nvSpPr>
          <p:spPr>
            <a:xfrm>
              <a:off x="4927002" y="2246130"/>
              <a:ext cx="2474259" cy="418102"/>
            </a:xfrm>
            <a:custGeom>
              <a:avLst/>
              <a:gdLst>
                <a:gd name="connsiteX0" fmla="*/ 0 w 4615030"/>
                <a:gd name="connsiteY0" fmla="*/ 806824 h 806824"/>
                <a:gd name="connsiteX1" fmla="*/ 1215614 w 4615030"/>
                <a:gd name="connsiteY1" fmla="*/ 623944 h 806824"/>
                <a:gd name="connsiteX2" fmla="*/ 1215614 w 4615030"/>
                <a:gd name="connsiteY2" fmla="*/ 623944 h 806824"/>
                <a:gd name="connsiteX3" fmla="*/ 2883049 w 4615030"/>
                <a:gd name="connsiteY3" fmla="*/ 441064 h 806824"/>
                <a:gd name="connsiteX4" fmla="*/ 2883049 w 4615030"/>
                <a:gd name="connsiteY4" fmla="*/ 441064 h 806824"/>
                <a:gd name="connsiteX5" fmla="*/ 4077148 w 4615030"/>
                <a:gd name="connsiteY5" fmla="*/ 376518 h 806824"/>
                <a:gd name="connsiteX6" fmla="*/ 4077148 w 4615030"/>
                <a:gd name="connsiteY6" fmla="*/ 376518 h 806824"/>
                <a:gd name="connsiteX7" fmla="*/ 4615030 w 4615030"/>
                <a:gd name="connsiteY7" fmla="*/ 365760 h 806824"/>
                <a:gd name="connsiteX8" fmla="*/ 4615030 w 4615030"/>
                <a:gd name="connsiteY8" fmla="*/ 365760 h 806824"/>
                <a:gd name="connsiteX9" fmla="*/ 4615030 w 4615030"/>
                <a:gd name="connsiteY9" fmla="*/ 0 h 806824"/>
                <a:gd name="connsiteX10" fmla="*/ 4615030 w 4615030"/>
                <a:gd name="connsiteY10" fmla="*/ 0 h 806824"/>
                <a:gd name="connsiteX11" fmla="*/ 3603811 w 4615030"/>
                <a:gd name="connsiteY11" fmla="*/ 32273 h 806824"/>
                <a:gd name="connsiteX12" fmla="*/ 3603811 w 4615030"/>
                <a:gd name="connsiteY12" fmla="*/ 32273 h 806824"/>
                <a:gd name="connsiteX13" fmla="*/ 2388197 w 4615030"/>
                <a:gd name="connsiteY13" fmla="*/ 139850 h 806824"/>
                <a:gd name="connsiteX14" fmla="*/ 2388197 w 4615030"/>
                <a:gd name="connsiteY14" fmla="*/ 139850 h 806824"/>
                <a:gd name="connsiteX15" fmla="*/ 1420009 w 4615030"/>
                <a:gd name="connsiteY15" fmla="*/ 290457 h 806824"/>
                <a:gd name="connsiteX16" fmla="*/ 1420009 w 4615030"/>
                <a:gd name="connsiteY16" fmla="*/ 290457 h 806824"/>
                <a:gd name="connsiteX17" fmla="*/ 527124 w 4615030"/>
                <a:gd name="connsiteY17" fmla="*/ 430306 h 806824"/>
                <a:gd name="connsiteX18" fmla="*/ 527124 w 4615030"/>
                <a:gd name="connsiteY18" fmla="*/ 430306 h 806824"/>
                <a:gd name="connsiteX19" fmla="*/ 10757 w 4615030"/>
                <a:gd name="connsiteY19" fmla="*/ 548640 h 806824"/>
                <a:gd name="connsiteX20" fmla="*/ 10757 w 4615030"/>
                <a:gd name="connsiteY20" fmla="*/ 548640 h 806824"/>
                <a:gd name="connsiteX21" fmla="*/ 0 w 4615030"/>
                <a:gd name="connsiteY21" fmla="*/ 806824 h 80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15030" h="806824">
                  <a:moveTo>
                    <a:pt x="0" y="806824"/>
                  </a:moveTo>
                  <a:lnTo>
                    <a:pt x="1215614" y="623944"/>
                  </a:lnTo>
                  <a:lnTo>
                    <a:pt x="1215614" y="623944"/>
                  </a:lnTo>
                  <a:lnTo>
                    <a:pt x="2883049" y="441064"/>
                  </a:lnTo>
                  <a:lnTo>
                    <a:pt x="2883049" y="441064"/>
                  </a:lnTo>
                  <a:lnTo>
                    <a:pt x="4077148" y="376518"/>
                  </a:lnTo>
                  <a:lnTo>
                    <a:pt x="4077148" y="376518"/>
                  </a:lnTo>
                  <a:lnTo>
                    <a:pt x="4615030" y="365760"/>
                  </a:lnTo>
                  <a:lnTo>
                    <a:pt x="4615030" y="365760"/>
                  </a:lnTo>
                  <a:lnTo>
                    <a:pt x="4615030" y="0"/>
                  </a:lnTo>
                  <a:lnTo>
                    <a:pt x="4615030" y="0"/>
                  </a:lnTo>
                  <a:lnTo>
                    <a:pt x="3603811" y="32273"/>
                  </a:lnTo>
                  <a:lnTo>
                    <a:pt x="3603811" y="32273"/>
                  </a:lnTo>
                  <a:lnTo>
                    <a:pt x="2388197" y="139850"/>
                  </a:lnTo>
                  <a:lnTo>
                    <a:pt x="2388197" y="139850"/>
                  </a:lnTo>
                  <a:lnTo>
                    <a:pt x="1420009" y="290457"/>
                  </a:lnTo>
                  <a:lnTo>
                    <a:pt x="1420009" y="290457"/>
                  </a:lnTo>
                  <a:lnTo>
                    <a:pt x="527124" y="430306"/>
                  </a:lnTo>
                  <a:lnTo>
                    <a:pt x="527124" y="430306"/>
                  </a:lnTo>
                  <a:lnTo>
                    <a:pt x="10757" y="548640"/>
                  </a:lnTo>
                  <a:lnTo>
                    <a:pt x="10757" y="548640"/>
                  </a:lnTo>
                  <a:lnTo>
                    <a:pt x="0" y="806824"/>
                  </a:lnTo>
                  <a:close/>
                </a:path>
              </a:pathLst>
            </a:custGeom>
            <a:solidFill>
              <a:schemeClr val="accent4">
                <a:lumMod val="20000"/>
                <a:lumOff val="80000"/>
                <a:alpha val="50000"/>
              </a:schemeClr>
            </a:solidFill>
            <a:ln>
              <a:solidFill>
                <a:srgbClr val="D1C752">
                  <a:alpha val="41961"/>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654056CF-B918-0229-7F09-82CB490C99D8}"/>
                </a:ext>
              </a:extLst>
            </p:cNvPr>
            <p:cNvSpPr/>
            <p:nvPr/>
          </p:nvSpPr>
          <p:spPr>
            <a:xfrm>
              <a:off x="5224499" y="4465136"/>
              <a:ext cx="2277641" cy="369333"/>
            </a:xfrm>
            <a:custGeom>
              <a:avLst/>
              <a:gdLst>
                <a:gd name="connsiteX0" fmla="*/ 0 w 3722146"/>
                <a:gd name="connsiteY0" fmla="*/ 408791 h 634701"/>
                <a:gd name="connsiteX1" fmla="*/ 925158 w 3722146"/>
                <a:gd name="connsiteY1" fmla="*/ 225911 h 634701"/>
                <a:gd name="connsiteX2" fmla="*/ 925158 w 3722146"/>
                <a:gd name="connsiteY2" fmla="*/ 225911 h 634701"/>
                <a:gd name="connsiteX3" fmla="*/ 2398955 w 3722146"/>
                <a:gd name="connsiteY3" fmla="*/ 75304 h 634701"/>
                <a:gd name="connsiteX4" fmla="*/ 2398955 w 3722146"/>
                <a:gd name="connsiteY4" fmla="*/ 75304 h 634701"/>
                <a:gd name="connsiteX5" fmla="*/ 3334871 w 3722146"/>
                <a:gd name="connsiteY5" fmla="*/ 10758 h 634701"/>
                <a:gd name="connsiteX6" fmla="*/ 3334871 w 3722146"/>
                <a:gd name="connsiteY6" fmla="*/ 10758 h 634701"/>
                <a:gd name="connsiteX7" fmla="*/ 3711388 w 3722146"/>
                <a:gd name="connsiteY7" fmla="*/ 0 h 634701"/>
                <a:gd name="connsiteX8" fmla="*/ 3711388 w 3722146"/>
                <a:gd name="connsiteY8" fmla="*/ 0 h 634701"/>
                <a:gd name="connsiteX9" fmla="*/ 3722146 w 3722146"/>
                <a:gd name="connsiteY9" fmla="*/ 344245 h 634701"/>
                <a:gd name="connsiteX10" fmla="*/ 3722146 w 3722146"/>
                <a:gd name="connsiteY10" fmla="*/ 344245 h 634701"/>
                <a:gd name="connsiteX11" fmla="*/ 2581835 w 3722146"/>
                <a:gd name="connsiteY11" fmla="*/ 430306 h 634701"/>
                <a:gd name="connsiteX12" fmla="*/ 2581835 w 3722146"/>
                <a:gd name="connsiteY12" fmla="*/ 430306 h 634701"/>
                <a:gd name="connsiteX13" fmla="*/ 1506071 w 3722146"/>
                <a:gd name="connsiteY13" fmla="*/ 516367 h 634701"/>
                <a:gd name="connsiteX14" fmla="*/ 1506071 w 3722146"/>
                <a:gd name="connsiteY14" fmla="*/ 516367 h 634701"/>
                <a:gd name="connsiteX15" fmla="*/ 96819 w 3722146"/>
                <a:gd name="connsiteY15" fmla="*/ 634701 h 634701"/>
                <a:gd name="connsiteX16" fmla="*/ 96819 w 3722146"/>
                <a:gd name="connsiteY16" fmla="*/ 634701 h 634701"/>
                <a:gd name="connsiteX17" fmla="*/ 107576 w 3722146"/>
                <a:gd name="connsiteY17" fmla="*/ 387275 h 634701"/>
                <a:gd name="connsiteX18" fmla="*/ 107576 w 3722146"/>
                <a:gd name="connsiteY18" fmla="*/ 387275 h 634701"/>
                <a:gd name="connsiteX19" fmla="*/ 96819 w 3722146"/>
                <a:gd name="connsiteY19" fmla="*/ 408791 h 634701"/>
                <a:gd name="connsiteX20" fmla="*/ 96819 w 3722146"/>
                <a:gd name="connsiteY20" fmla="*/ 408791 h 634701"/>
                <a:gd name="connsiteX21" fmla="*/ 0 w 3722146"/>
                <a:gd name="connsiteY21" fmla="*/ 408791 h 6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22146" h="634701">
                  <a:moveTo>
                    <a:pt x="0" y="408791"/>
                  </a:moveTo>
                  <a:lnTo>
                    <a:pt x="925158" y="225911"/>
                  </a:lnTo>
                  <a:lnTo>
                    <a:pt x="925158" y="225911"/>
                  </a:lnTo>
                  <a:lnTo>
                    <a:pt x="2398955" y="75304"/>
                  </a:lnTo>
                  <a:lnTo>
                    <a:pt x="2398955" y="75304"/>
                  </a:lnTo>
                  <a:lnTo>
                    <a:pt x="3334871" y="10758"/>
                  </a:lnTo>
                  <a:lnTo>
                    <a:pt x="3334871" y="10758"/>
                  </a:lnTo>
                  <a:lnTo>
                    <a:pt x="3711388" y="0"/>
                  </a:lnTo>
                  <a:lnTo>
                    <a:pt x="3711388" y="0"/>
                  </a:lnTo>
                  <a:lnTo>
                    <a:pt x="3722146" y="344245"/>
                  </a:lnTo>
                  <a:lnTo>
                    <a:pt x="3722146" y="344245"/>
                  </a:lnTo>
                  <a:lnTo>
                    <a:pt x="2581835" y="430306"/>
                  </a:lnTo>
                  <a:lnTo>
                    <a:pt x="2581835" y="430306"/>
                  </a:lnTo>
                  <a:lnTo>
                    <a:pt x="1506071" y="516367"/>
                  </a:lnTo>
                  <a:lnTo>
                    <a:pt x="1506071" y="516367"/>
                  </a:lnTo>
                  <a:lnTo>
                    <a:pt x="96819" y="634701"/>
                  </a:lnTo>
                  <a:lnTo>
                    <a:pt x="96819" y="634701"/>
                  </a:lnTo>
                  <a:lnTo>
                    <a:pt x="107576" y="387275"/>
                  </a:lnTo>
                  <a:lnTo>
                    <a:pt x="107576" y="387275"/>
                  </a:lnTo>
                  <a:lnTo>
                    <a:pt x="96819" y="408791"/>
                  </a:lnTo>
                  <a:lnTo>
                    <a:pt x="96819" y="408791"/>
                  </a:lnTo>
                  <a:lnTo>
                    <a:pt x="0" y="408791"/>
                  </a:lnTo>
                  <a:close/>
                </a:path>
              </a:pathLst>
            </a:custGeom>
            <a:solidFill>
              <a:srgbClr val="FFF2CC">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2B93CB32-86D8-2880-9F32-F1B9F0BEAF37}"/>
              </a:ext>
            </a:extLst>
          </p:cNvPr>
          <p:cNvSpPr txBox="1"/>
          <p:nvPr/>
        </p:nvSpPr>
        <p:spPr>
          <a:xfrm>
            <a:off x="6210896" y="5745642"/>
            <a:ext cx="5174270" cy="646331"/>
          </a:xfrm>
          <a:prstGeom prst="rect">
            <a:avLst/>
          </a:prstGeom>
          <a:solidFill>
            <a:schemeClr val="accent4">
              <a:lumMod val="20000"/>
              <a:lumOff val="80000"/>
            </a:schemeClr>
          </a:solidFill>
          <a:ln>
            <a:solidFill>
              <a:schemeClr val="tx1"/>
            </a:solidFill>
          </a:ln>
        </p:spPr>
        <p:txBody>
          <a:bodyPr wrap="square" rtlCol="0">
            <a:spAutoFit/>
          </a:bodyPr>
          <a:lstStyle/>
          <a:p>
            <a:r>
              <a:rPr lang="en-US" b="1" i="1" dirty="0">
                <a:latin typeface="Cambria" panose="02040503050406030204" pitchFamily="18" charset="0"/>
                <a:cs typeface="Calibri" panose="020F0502020204030204" pitchFamily="34" charset="0"/>
              </a:rPr>
              <a:t>A</a:t>
            </a:r>
            <a:r>
              <a:rPr lang="en-US" b="1" i="1" baseline="-25000" dirty="0">
                <a:latin typeface="Cambria" panose="02040503050406030204" pitchFamily="18" charset="0"/>
                <a:cs typeface="Calibri" panose="020F0502020204030204" pitchFamily="34" charset="0"/>
              </a:rPr>
              <a:t>FB</a:t>
            </a:r>
            <a:r>
              <a:rPr lang="en-US" b="1" dirty="0">
                <a:latin typeface="Cambria" panose="02040503050406030204" pitchFamily="18" charset="0"/>
                <a:cs typeface="Calibri" panose="020F0502020204030204" pitchFamily="34" charset="0"/>
              </a:rPr>
              <a:t> confirms contribution of the D-term to </a:t>
            </a:r>
            <a:r>
              <a:rPr lang="en-US" b="1" dirty="0" err="1">
                <a:latin typeface="Cambria" panose="02040503050406030204" pitchFamily="18" charset="0"/>
                <a:cs typeface="Calibri" panose="020F0502020204030204" pitchFamily="34" charset="0"/>
              </a:rPr>
              <a:t>ReH</a:t>
            </a:r>
            <a:r>
              <a:rPr lang="en-US" b="1" dirty="0">
                <a:latin typeface="Cambria" panose="02040503050406030204" pitchFamily="18" charset="0"/>
                <a:cs typeface="Calibri" panose="020F0502020204030204" pitchFamily="34" charset="0"/>
              </a:rPr>
              <a:t> consistent with the measured value from DVCS.  </a:t>
            </a:r>
          </a:p>
        </p:txBody>
      </p:sp>
      <p:sp>
        <p:nvSpPr>
          <p:cNvPr id="21" name="TextBox 20">
            <a:extLst>
              <a:ext uri="{FF2B5EF4-FFF2-40B4-BE49-F238E27FC236}">
                <a16:creationId xmlns:a16="http://schemas.microsoft.com/office/drawing/2014/main" id="{F9524032-71FD-CF2A-C514-136B920FF0A4}"/>
              </a:ext>
            </a:extLst>
          </p:cNvPr>
          <p:cNvSpPr txBox="1"/>
          <p:nvPr/>
        </p:nvSpPr>
        <p:spPr>
          <a:xfrm>
            <a:off x="997777" y="901015"/>
            <a:ext cx="4340260" cy="307777"/>
          </a:xfrm>
          <a:prstGeom prst="rect">
            <a:avLst/>
          </a:prstGeom>
          <a:noFill/>
        </p:spPr>
        <p:txBody>
          <a:bodyPr wrap="square" rtlCol="0">
            <a:spAutoFit/>
          </a:bodyPr>
          <a:lstStyle/>
          <a:p>
            <a:r>
              <a:rPr lang="en-US" sz="1400" i="1" dirty="0">
                <a:latin typeface="Cambria" panose="02040503050406030204" pitchFamily="18" charset="0"/>
                <a:cs typeface="Calibri" panose="020F0502020204030204" pitchFamily="34" charset="0"/>
              </a:rPr>
              <a:t>P. </a:t>
            </a:r>
            <a:r>
              <a:rPr lang="en-US" sz="1400" i="1" dirty="0" err="1">
                <a:latin typeface="Cambria" panose="02040503050406030204" pitchFamily="18" charset="0"/>
                <a:cs typeface="Calibri" panose="020F0502020204030204" pitchFamily="34" charset="0"/>
              </a:rPr>
              <a:t>Chatagnon</a:t>
            </a:r>
            <a:r>
              <a:rPr lang="en-US" sz="1400" i="1" dirty="0">
                <a:latin typeface="Cambria" panose="02040503050406030204" pitchFamily="18" charset="0"/>
                <a:cs typeface="Calibri" panose="020F0502020204030204" pitchFamily="34" charset="0"/>
              </a:rPr>
              <a:t> et al. (CLAS), PRL</a:t>
            </a:r>
            <a:r>
              <a:rPr lang="en-US" sz="1400" dirty="0">
                <a:latin typeface="Cambria" panose="02040503050406030204" pitchFamily="18" charset="0"/>
                <a:cs typeface="Calibri" panose="020F0502020204030204" pitchFamily="34" charset="0"/>
              </a:rPr>
              <a:t> 127 (2021) 26, 262501</a:t>
            </a:r>
          </a:p>
        </p:txBody>
      </p:sp>
      <p:pic>
        <p:nvPicPr>
          <p:cNvPr id="25" name="Picture 24">
            <a:extLst>
              <a:ext uri="{FF2B5EF4-FFF2-40B4-BE49-F238E27FC236}">
                <a16:creationId xmlns:a16="http://schemas.microsoft.com/office/drawing/2014/main" id="{38F6B18D-BCB3-707B-6716-536AE7D42F51}"/>
              </a:ext>
            </a:extLst>
          </p:cNvPr>
          <p:cNvPicPr>
            <a:picLocks noChangeAspect="1"/>
          </p:cNvPicPr>
          <p:nvPr/>
        </p:nvPicPr>
        <p:blipFill>
          <a:blip r:embed="rId8"/>
          <a:stretch>
            <a:fillRect/>
          </a:stretch>
        </p:blipFill>
        <p:spPr>
          <a:xfrm>
            <a:off x="1232768" y="1286278"/>
            <a:ext cx="3870278" cy="1848859"/>
          </a:xfrm>
          <a:prstGeom prst="rect">
            <a:avLst/>
          </a:prstGeom>
        </p:spPr>
      </p:pic>
      <p:sp>
        <p:nvSpPr>
          <p:cNvPr id="7" name="TextBox 6">
            <a:extLst>
              <a:ext uri="{FF2B5EF4-FFF2-40B4-BE49-F238E27FC236}">
                <a16:creationId xmlns:a16="http://schemas.microsoft.com/office/drawing/2014/main" id="{614EFA17-CBE6-0C63-38AC-1D78B357642C}"/>
              </a:ext>
            </a:extLst>
          </p:cNvPr>
          <p:cNvSpPr txBox="1"/>
          <p:nvPr/>
        </p:nvSpPr>
        <p:spPr>
          <a:xfrm>
            <a:off x="6958151" y="848489"/>
            <a:ext cx="2848280" cy="338554"/>
          </a:xfrm>
          <a:prstGeom prst="rect">
            <a:avLst/>
          </a:prstGeom>
          <a:noFill/>
        </p:spPr>
        <p:txBody>
          <a:bodyPr wrap="none" rtlCol="0">
            <a:spAutoFit/>
          </a:bodyPr>
          <a:lstStyle/>
          <a:p>
            <a:r>
              <a:rPr lang="en-US" sz="1600" i="1" dirty="0">
                <a:latin typeface="Cambria" panose="02040503050406030204" pitchFamily="18" charset="0"/>
                <a:cs typeface="Calibri" panose="020F0502020204030204" pitchFamily="34" charset="0"/>
              </a:rPr>
              <a:t>Forward-Backward asymmetry</a:t>
            </a:r>
          </a:p>
        </p:txBody>
      </p:sp>
      <p:sp>
        <p:nvSpPr>
          <p:cNvPr id="8" name="TextBox 7">
            <a:extLst>
              <a:ext uri="{FF2B5EF4-FFF2-40B4-BE49-F238E27FC236}">
                <a16:creationId xmlns:a16="http://schemas.microsoft.com/office/drawing/2014/main" id="{72A77766-1EBE-B77A-4FEE-6515EFEA895F}"/>
              </a:ext>
            </a:extLst>
          </p:cNvPr>
          <p:cNvSpPr txBox="1"/>
          <p:nvPr/>
        </p:nvSpPr>
        <p:spPr>
          <a:xfrm>
            <a:off x="10139312" y="1538010"/>
            <a:ext cx="1245854"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-t/M</a:t>
            </a:r>
            <a:r>
              <a:rPr lang="en-US" baseline="30000" dirty="0">
                <a:latin typeface="Calibri" panose="020F0502020204030204" pitchFamily="34" charset="0"/>
                <a:cs typeface="Calibri" panose="020F0502020204030204" pitchFamily="34" charset="0"/>
              </a:rPr>
              <a:t>2 </a:t>
            </a:r>
            <a:r>
              <a:rPr lang="en-US" dirty="0">
                <a:latin typeface="Calibri" panose="020F0502020204030204" pitchFamily="34" charset="0"/>
                <a:cs typeface="Calibri" panose="020F0502020204030204" pitchFamily="34" charset="0"/>
              </a:rPr>
              <a:t>&lt; 0.2 </a:t>
            </a:r>
          </a:p>
        </p:txBody>
      </p:sp>
    </p:spTree>
    <p:custDataLst>
      <p:tags r:id="rId1"/>
    </p:custDataLst>
    <p:extLst>
      <p:ext uri="{BB962C8B-B14F-4D97-AF65-F5344CB8AC3E}">
        <p14:creationId xmlns:p14="http://schemas.microsoft.com/office/powerpoint/2010/main" val="2811404289"/>
      </p:ext>
    </p:extLst>
  </p:cSld>
  <p:clrMapOvr>
    <a:masterClrMapping/>
  </p:clrMapOvr>
  <mc:AlternateContent xmlns:mc="http://schemas.openxmlformats.org/markup-compatibility/2006" xmlns:p14="http://schemas.microsoft.com/office/powerpoint/2010/main">
    <mc:Choice Requires="p14">
      <p:transition spd="slow" p14:dur="2000" advTm="137140"/>
    </mc:Choice>
    <mc:Fallback xmlns="">
      <p:transition spd="slow" advTm="1371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50CD-12E0-C36C-BBCA-05D2CB232522}"/>
              </a:ext>
            </a:extLst>
          </p:cNvPr>
          <p:cNvSpPr>
            <a:spLocks noGrp="1"/>
          </p:cNvSpPr>
          <p:nvPr>
            <p:ph type="title"/>
          </p:nvPr>
        </p:nvSpPr>
        <p:spPr>
          <a:solidFill>
            <a:schemeClr val="bg2"/>
          </a:solidFill>
        </p:spPr>
        <p:txBody>
          <a:bodyPr/>
          <a:lstStyle/>
          <a:p>
            <a:r>
              <a:rPr lang="en-US" dirty="0">
                <a:latin typeface="Cambria" panose="02040503050406030204" pitchFamily="18" charset="0"/>
              </a:rPr>
              <a:t>Exploring </a:t>
            </a:r>
            <a:r>
              <a:rPr lang="en-US" dirty="0"/>
              <a:t>the gluon GFFs </a:t>
            </a:r>
            <a:r>
              <a:rPr lang="en-US" dirty="0">
                <a:latin typeface="Cambria" panose="02040503050406030204" pitchFamily="18" charset="0"/>
              </a:rPr>
              <a:t>in</a:t>
            </a:r>
            <a:r>
              <a:rPr lang="en-US" i="1" dirty="0">
                <a:latin typeface="Cambria" panose="02040503050406030204" pitchFamily="18" charset="0"/>
              </a:rPr>
              <a:t> </a:t>
            </a:r>
            <a:r>
              <a:rPr lang="en-US" dirty="0">
                <a:latin typeface="Cambria" panose="02040503050406030204" pitchFamily="18" charset="0"/>
              </a:rPr>
              <a:t>J/</a:t>
            </a:r>
            <a:r>
              <a:rPr lang="en-US" dirty="0">
                <a:latin typeface="Symbol" pitchFamily="2" charset="2"/>
              </a:rPr>
              <a:t>y</a:t>
            </a:r>
            <a:r>
              <a:rPr lang="en-US" dirty="0"/>
              <a:t> production </a:t>
            </a:r>
          </a:p>
        </p:txBody>
      </p:sp>
      <p:sp>
        <p:nvSpPr>
          <p:cNvPr id="3" name="Content Placeholder 2">
            <a:extLst>
              <a:ext uri="{FF2B5EF4-FFF2-40B4-BE49-F238E27FC236}">
                <a16:creationId xmlns:a16="http://schemas.microsoft.com/office/drawing/2014/main" id="{547D8215-DA47-3FBF-131F-B847270C10DC}"/>
              </a:ext>
            </a:extLst>
          </p:cNvPr>
          <p:cNvSpPr>
            <a:spLocks noGrp="1"/>
          </p:cNvSpPr>
          <p:nvPr>
            <p:ph idx="1"/>
          </p:nvPr>
        </p:nvSpPr>
        <p:spPr>
          <a:xfrm>
            <a:off x="838200" y="1655181"/>
            <a:ext cx="10515600" cy="3059722"/>
          </a:xfrm>
        </p:spPr>
        <p:txBody>
          <a:bodyPr>
            <a:normAutofit/>
          </a:bodyPr>
          <a:lstStyle/>
          <a:p>
            <a:pPr>
              <a:buFont typeface="Wingdings" pitchFamily="2" charset="2"/>
              <a:buChar char="à"/>
            </a:pPr>
            <a:r>
              <a:rPr lang="en-US" sz="2800" b="1" dirty="0">
                <a:latin typeface="Cambria" panose="02040503050406030204" pitchFamily="18" charset="0"/>
                <a:sym typeface="Wingdings" pitchFamily="2" charset="2"/>
              </a:rPr>
              <a:t>Near threshold J/</a:t>
            </a:r>
            <a:r>
              <a:rPr lang="en-US" sz="2800" b="1" dirty="0">
                <a:latin typeface="Symbol" pitchFamily="2" charset="2"/>
                <a:sym typeface="Wingdings" pitchFamily="2" charset="2"/>
              </a:rPr>
              <a:t>y</a:t>
            </a:r>
            <a:r>
              <a:rPr lang="en-US" sz="2800" b="1" dirty="0">
                <a:latin typeface="Cambria" panose="02040503050406030204" pitchFamily="18" charset="0"/>
                <a:sym typeface="Wingdings" pitchFamily="2" charset="2"/>
              </a:rPr>
              <a:t> photoproduction</a:t>
            </a:r>
            <a:endParaRPr lang="en-US" sz="800" b="1" i="1" dirty="0">
              <a:latin typeface="Cambria" panose="02040503050406030204" pitchFamily="18" charset="0"/>
            </a:endParaRPr>
          </a:p>
          <a:p>
            <a:r>
              <a:rPr lang="en-US" sz="2400" dirty="0">
                <a:latin typeface="Cambria" panose="02040503050406030204" pitchFamily="18" charset="0"/>
              </a:rPr>
              <a:t>B. Duran, Z-E Meziani, S. Josten et al., Nature 615 (2023) 7954 (Hall C)</a:t>
            </a:r>
          </a:p>
          <a:p>
            <a:r>
              <a:rPr lang="en-US" sz="2400" dirty="0">
                <a:latin typeface="Cambria" panose="02040503050406030204" pitchFamily="18" charset="0"/>
              </a:rPr>
              <a:t>S. Adhikari et al.,  </a:t>
            </a:r>
            <a:r>
              <a:rPr lang="en-US" sz="2400" dirty="0" err="1">
                <a:latin typeface="Cambria" panose="02040503050406030204" pitchFamily="18" charset="0"/>
              </a:rPr>
              <a:t>Phys.Rev.C</a:t>
            </a:r>
            <a:r>
              <a:rPr lang="en-US" sz="2400" dirty="0">
                <a:latin typeface="Cambria" panose="02040503050406030204" pitchFamily="18" charset="0"/>
              </a:rPr>
              <a:t> 108 (2023) 2, 025201 (Hall D) </a:t>
            </a:r>
          </a:p>
          <a:p>
            <a:r>
              <a:rPr lang="en-US" sz="2400" dirty="0">
                <a:latin typeface="Cambria" panose="02040503050406030204" pitchFamily="18" charset="0"/>
              </a:rPr>
              <a:t>L. Pentchev and E. </a:t>
            </a:r>
            <a:r>
              <a:rPr lang="en-US" sz="2400" dirty="0" err="1">
                <a:latin typeface="Cambria" panose="02040503050406030204" pitchFamily="18" charset="0"/>
              </a:rPr>
              <a:t>Chudakov</a:t>
            </a:r>
            <a:r>
              <a:rPr lang="en-US" sz="2400" dirty="0">
                <a:latin typeface="Cambria" panose="02040503050406030204" pitchFamily="18" charset="0"/>
              </a:rPr>
              <a:t> (2025) , </a:t>
            </a:r>
            <a:r>
              <a:rPr lang="en-US" sz="2400" dirty="0" err="1">
                <a:latin typeface="Cambria" panose="02040503050406030204" pitchFamily="18" charset="0"/>
              </a:rPr>
              <a:t>Phys.Rev.D</a:t>
            </a:r>
            <a:r>
              <a:rPr lang="en-US" sz="2400" dirty="0">
                <a:latin typeface="Cambria" panose="02040503050406030204" pitchFamily="18" charset="0"/>
              </a:rPr>
              <a:t> 112, 052009 (2025) (Hall D) </a:t>
            </a:r>
          </a:p>
          <a:p>
            <a:r>
              <a:rPr lang="en-US" sz="2400" dirty="0">
                <a:latin typeface="Cambria" panose="02040503050406030204" pitchFamily="18" charset="0"/>
              </a:rPr>
              <a:t>S. Joosten et al.,  </a:t>
            </a:r>
            <a:r>
              <a:rPr lang="en-US" sz="2400" dirty="0">
                <a:latin typeface="Cambria" panose="02040503050406030204" pitchFamily="18" charset="0"/>
                <a:hlinkClick r:id="rId3">
                  <a:extLst>
                    <a:ext uri="{A12FA001-AC4F-418D-AE19-62706E023703}">
                      <ahyp:hlinkClr xmlns:ahyp="http://schemas.microsoft.com/office/drawing/2018/hyperlinkcolor" val="tx"/>
                    </a:ext>
                  </a:extLst>
                </a:hlinkClick>
              </a:rPr>
              <a:t>2602.14416</a:t>
            </a:r>
            <a:r>
              <a:rPr lang="en-US" sz="2400" dirty="0">
                <a:latin typeface="Cambria" panose="02040503050406030204" pitchFamily="18" charset="0"/>
              </a:rPr>
              <a:t>  (2026) (Hall C) </a:t>
            </a:r>
          </a:p>
          <a:p>
            <a:r>
              <a:rPr lang="en-US" sz="2400" dirty="0">
                <a:latin typeface="Cambria" panose="02040503050406030204" pitchFamily="18" charset="0"/>
              </a:rPr>
              <a:t>P. </a:t>
            </a:r>
            <a:r>
              <a:rPr lang="en-US" sz="2400" dirty="0" err="1">
                <a:latin typeface="Cambria" panose="02040503050406030204" pitchFamily="18" charset="0"/>
              </a:rPr>
              <a:t>Chatagnon</a:t>
            </a:r>
            <a:r>
              <a:rPr lang="en-US" sz="2400" dirty="0">
                <a:latin typeface="Cambria" panose="02040503050406030204" pitchFamily="18" charset="0"/>
              </a:rPr>
              <a:t>  et al.,  </a:t>
            </a:r>
            <a:r>
              <a:rPr lang="en-US" sz="2400" u="sng" dirty="0">
                <a:latin typeface="Cambria" panose="02040503050406030204" pitchFamily="18" charset="0"/>
                <a:hlinkClick r:id="rId4">
                  <a:extLst>
                    <a:ext uri="{A12FA001-AC4F-418D-AE19-62706E023703}">
                      <ahyp:hlinkClr xmlns:ahyp="http://schemas.microsoft.com/office/drawing/2018/hyperlinkcolor" val="tx"/>
                    </a:ext>
                  </a:extLst>
                </a:hlinkClick>
              </a:rPr>
              <a:t>2602.22128</a:t>
            </a:r>
            <a:r>
              <a:rPr lang="en-US" sz="2400" dirty="0">
                <a:latin typeface="Cambria" panose="02040503050406030204" pitchFamily="18" charset="0"/>
              </a:rPr>
              <a:t>  (2026) (Hall B)</a:t>
            </a:r>
          </a:p>
        </p:txBody>
      </p:sp>
    </p:spTree>
    <p:extLst>
      <p:ext uri="{BB962C8B-B14F-4D97-AF65-F5344CB8AC3E}">
        <p14:creationId xmlns:p14="http://schemas.microsoft.com/office/powerpoint/2010/main" val="3075466987"/>
      </p:ext>
    </p:extLst>
  </p:cSld>
  <p:clrMapOvr>
    <a:masterClrMapping/>
  </p:clrMapOvr>
  <mc:AlternateContent xmlns:mc="http://schemas.openxmlformats.org/markup-compatibility/2006" xmlns:p14="http://schemas.microsoft.com/office/powerpoint/2010/main">
    <mc:Choice Requires="p14">
      <p:transition spd="slow" p14:dur="2000" advTm="44393"/>
    </mc:Choice>
    <mc:Fallback xmlns="">
      <p:transition spd="slow" advTm="4439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D9F6-1406-4F85-16BB-7A5D2A37CC77}"/>
              </a:ext>
            </a:extLst>
          </p:cNvPr>
          <p:cNvSpPr>
            <a:spLocks noGrp="1"/>
          </p:cNvSpPr>
          <p:nvPr>
            <p:ph type="title"/>
          </p:nvPr>
        </p:nvSpPr>
        <p:spPr>
          <a:xfrm>
            <a:off x="13855" y="1"/>
            <a:ext cx="12192000" cy="760397"/>
          </a:xfrm>
          <a:solidFill>
            <a:schemeClr val="bg2"/>
          </a:solidFill>
        </p:spPr>
        <p:txBody>
          <a:bodyPr/>
          <a:lstStyle/>
          <a:p>
            <a:r>
              <a:rPr lang="en-US" dirty="0">
                <a:latin typeface="Cambria" panose="02040503050406030204" pitchFamily="18" charset="0"/>
              </a:rPr>
              <a:t>Gluon GFF A</a:t>
            </a:r>
            <a:r>
              <a:rPr lang="en-US" baseline="30000" dirty="0">
                <a:latin typeface="Cambria" panose="02040503050406030204" pitchFamily="18" charset="0"/>
              </a:rPr>
              <a:t>g</a:t>
            </a:r>
            <a:r>
              <a:rPr lang="en-US" dirty="0">
                <a:latin typeface="Cambria" panose="02040503050406030204" pitchFamily="18" charset="0"/>
              </a:rPr>
              <a:t>(t) and D</a:t>
            </a:r>
            <a:r>
              <a:rPr lang="en-US" baseline="30000" dirty="0">
                <a:latin typeface="Cambria" panose="02040503050406030204" pitchFamily="18" charset="0"/>
              </a:rPr>
              <a:t>g</a:t>
            </a:r>
            <a:r>
              <a:rPr lang="en-US" dirty="0">
                <a:latin typeface="Cambria" panose="02040503050406030204" pitchFamily="18" charset="0"/>
              </a:rPr>
              <a:t>(t)  </a:t>
            </a:r>
          </a:p>
        </p:txBody>
      </p:sp>
      <p:sp>
        <p:nvSpPr>
          <p:cNvPr id="21" name="TextBox 20">
            <a:extLst>
              <a:ext uri="{FF2B5EF4-FFF2-40B4-BE49-F238E27FC236}">
                <a16:creationId xmlns:a16="http://schemas.microsoft.com/office/drawing/2014/main" id="{E5A25187-DAA6-9CEC-425F-DF2E75BA1FEA}"/>
              </a:ext>
            </a:extLst>
          </p:cNvPr>
          <p:cNvSpPr txBox="1"/>
          <p:nvPr/>
        </p:nvSpPr>
        <p:spPr>
          <a:xfrm>
            <a:off x="4893341" y="5771113"/>
            <a:ext cx="3837486" cy="584775"/>
          </a:xfrm>
          <a:prstGeom prst="rect">
            <a:avLst/>
          </a:prstGeom>
          <a:noFill/>
        </p:spPr>
        <p:txBody>
          <a:bodyPr wrap="square" rtlCol="0">
            <a:spAutoFit/>
          </a:bodyPr>
          <a:lstStyle/>
          <a:p>
            <a:r>
              <a:rPr lang="en-US" sz="1600" dirty="0">
                <a:latin typeface="Cambria" panose="02040503050406030204" pitchFamily="18" charset="0"/>
                <a:cs typeface="Calibri" panose="020F0502020204030204" pitchFamily="34" charset="0"/>
              </a:rPr>
              <a:t>Gluonic GFF A</a:t>
            </a:r>
            <a:r>
              <a:rPr lang="en-US" sz="1600" baseline="-25000" dirty="0">
                <a:latin typeface="Cambria" panose="02040503050406030204" pitchFamily="18" charset="0"/>
                <a:cs typeface="Calibri" panose="020F0502020204030204" pitchFamily="34" charset="0"/>
              </a:rPr>
              <a:t>g</a:t>
            </a:r>
            <a:r>
              <a:rPr lang="en-US" sz="1600" baseline="30000" dirty="0">
                <a:latin typeface="Cambria" panose="02040503050406030204" pitchFamily="18" charset="0"/>
                <a:cs typeface="Calibri" panose="020F0502020204030204" pitchFamily="34" charset="0"/>
              </a:rPr>
              <a:t> </a:t>
            </a:r>
            <a:r>
              <a:rPr lang="en-US" sz="1600" dirty="0">
                <a:latin typeface="Cambria" panose="02040503050406030204" pitchFamily="18" charset="0"/>
                <a:cs typeface="Calibri" panose="020F0502020204030204" pitchFamily="34" charset="0"/>
              </a:rPr>
              <a:t> and D</a:t>
            </a:r>
            <a:r>
              <a:rPr lang="en-US" sz="1600" baseline="-25000" dirty="0">
                <a:latin typeface="Cambria" panose="02040503050406030204" pitchFamily="18" charset="0"/>
                <a:cs typeface="Calibri" panose="020F0502020204030204" pitchFamily="34" charset="0"/>
              </a:rPr>
              <a:t>g  </a:t>
            </a:r>
            <a:r>
              <a:rPr lang="en-US" sz="1600" dirty="0">
                <a:latin typeface="Cambria" panose="02040503050406030204" pitchFamily="18" charset="0"/>
                <a:cs typeface="Calibri" panose="020F0502020204030204" pitchFamily="34" charset="0"/>
              </a:rPr>
              <a:t>using holographic QCD, Lattice QCD and the GPD approach. </a:t>
            </a:r>
          </a:p>
        </p:txBody>
      </p:sp>
      <p:grpSp>
        <p:nvGrpSpPr>
          <p:cNvPr id="45" name="Group 44">
            <a:extLst>
              <a:ext uri="{FF2B5EF4-FFF2-40B4-BE49-F238E27FC236}">
                <a16:creationId xmlns:a16="http://schemas.microsoft.com/office/drawing/2014/main" id="{A71BBDC2-D7EE-F4CA-B9FC-8443EF9D0ED0}"/>
              </a:ext>
            </a:extLst>
          </p:cNvPr>
          <p:cNvGrpSpPr/>
          <p:nvPr/>
        </p:nvGrpSpPr>
        <p:grpSpPr>
          <a:xfrm>
            <a:off x="126576" y="1476406"/>
            <a:ext cx="4105429" cy="3882565"/>
            <a:chOff x="1584455" y="969915"/>
            <a:chExt cx="4105429" cy="3882565"/>
          </a:xfrm>
        </p:grpSpPr>
        <p:pic>
          <p:nvPicPr>
            <p:cNvPr id="14" name="Picture 13">
              <a:extLst>
                <a:ext uri="{FF2B5EF4-FFF2-40B4-BE49-F238E27FC236}">
                  <a16:creationId xmlns:a16="http://schemas.microsoft.com/office/drawing/2014/main" id="{26BD71C2-54D6-32E5-06A7-6AC115513B4D}"/>
                </a:ext>
              </a:extLst>
            </p:cNvPr>
            <p:cNvPicPr>
              <a:picLocks noChangeAspect="1"/>
            </p:cNvPicPr>
            <p:nvPr/>
          </p:nvPicPr>
          <p:blipFill>
            <a:blip r:embed="rId3"/>
            <a:srcRect l="6302"/>
            <a:stretch>
              <a:fillRect/>
            </a:stretch>
          </p:blipFill>
          <p:spPr>
            <a:xfrm>
              <a:off x="1584455" y="969915"/>
              <a:ext cx="4105429" cy="3882565"/>
            </a:xfrm>
            <a:prstGeom prst="rect">
              <a:avLst/>
            </a:prstGeom>
          </p:spPr>
        </p:pic>
        <p:cxnSp>
          <p:nvCxnSpPr>
            <p:cNvPr id="18" name="Straight Connector 17">
              <a:extLst>
                <a:ext uri="{FF2B5EF4-FFF2-40B4-BE49-F238E27FC236}">
                  <a16:creationId xmlns:a16="http://schemas.microsoft.com/office/drawing/2014/main" id="{5F975D6E-BEAB-32BE-CDD1-79043F2FDEE8}"/>
                </a:ext>
              </a:extLst>
            </p:cNvPr>
            <p:cNvCxnSpPr/>
            <p:nvPr/>
          </p:nvCxnSpPr>
          <p:spPr>
            <a:xfrm>
              <a:off x="2565652" y="1346205"/>
              <a:ext cx="0" cy="3151905"/>
            </a:xfrm>
            <a:prstGeom prst="line">
              <a:avLst/>
            </a:prstGeom>
            <a:ln w="12700">
              <a:no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F596576-FD71-903F-DC8C-F1681275911B}"/>
                </a:ext>
              </a:extLst>
            </p:cNvPr>
            <p:cNvCxnSpPr>
              <a:cxnSpLocks/>
            </p:cNvCxnSpPr>
            <p:nvPr/>
          </p:nvCxnSpPr>
          <p:spPr>
            <a:xfrm>
              <a:off x="1967348" y="1052704"/>
              <a:ext cx="3519053"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2C55304-F51C-3ACF-DD46-F24A58E7C97E}"/>
                </a:ext>
              </a:extLst>
            </p:cNvPr>
            <p:cNvCxnSpPr>
              <a:cxnSpLocks/>
            </p:cNvCxnSpPr>
            <p:nvPr/>
          </p:nvCxnSpPr>
          <p:spPr>
            <a:xfrm flipV="1">
              <a:off x="5514107" y="1036538"/>
              <a:ext cx="0" cy="3433861"/>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ED8CECAF-1452-493D-9E0A-17490AB3612F}"/>
              </a:ext>
            </a:extLst>
          </p:cNvPr>
          <p:cNvSpPr txBox="1"/>
          <p:nvPr/>
        </p:nvSpPr>
        <p:spPr>
          <a:xfrm>
            <a:off x="524126" y="947135"/>
            <a:ext cx="3501023" cy="307777"/>
          </a:xfrm>
          <a:prstGeom prst="rect">
            <a:avLst/>
          </a:prstGeom>
          <a:noFill/>
        </p:spPr>
        <p:txBody>
          <a:bodyPr wrap="none" rtlCol="0">
            <a:spAutoFit/>
          </a:bodyPr>
          <a:lstStyle/>
          <a:p>
            <a:r>
              <a:rPr lang="en-US" sz="1400" b="0" i="1" u="none" strike="noStrike" dirty="0">
                <a:effectLst/>
                <a:latin typeface="Cambria" panose="02040503050406030204" pitchFamily="18" charset="0"/>
              </a:rPr>
              <a:t>B. Duran et al., Nature 615 (2023) 7954, 813</a:t>
            </a:r>
          </a:p>
        </p:txBody>
      </p:sp>
      <p:grpSp>
        <p:nvGrpSpPr>
          <p:cNvPr id="6" name="Group 5">
            <a:extLst>
              <a:ext uri="{FF2B5EF4-FFF2-40B4-BE49-F238E27FC236}">
                <a16:creationId xmlns:a16="http://schemas.microsoft.com/office/drawing/2014/main" id="{674B3097-8012-72E0-8F77-F898181A054F}"/>
              </a:ext>
            </a:extLst>
          </p:cNvPr>
          <p:cNvGrpSpPr/>
          <p:nvPr/>
        </p:nvGrpSpPr>
        <p:grpSpPr>
          <a:xfrm>
            <a:off x="4104086" y="943253"/>
            <a:ext cx="4774634" cy="4863473"/>
            <a:chOff x="6758136" y="931678"/>
            <a:chExt cx="4774634" cy="4863473"/>
          </a:xfrm>
        </p:grpSpPr>
        <p:pic>
          <p:nvPicPr>
            <p:cNvPr id="49" name="Picture 48">
              <a:extLst>
                <a:ext uri="{FF2B5EF4-FFF2-40B4-BE49-F238E27FC236}">
                  <a16:creationId xmlns:a16="http://schemas.microsoft.com/office/drawing/2014/main" id="{74AED958-3EBA-7488-1814-421A3A51F190}"/>
                </a:ext>
              </a:extLst>
            </p:cNvPr>
            <p:cNvPicPr>
              <a:picLocks noChangeAspect="1"/>
            </p:cNvPicPr>
            <p:nvPr/>
          </p:nvPicPr>
          <p:blipFill>
            <a:blip r:embed="rId4"/>
            <a:stretch>
              <a:fillRect/>
            </a:stretch>
          </p:blipFill>
          <p:spPr>
            <a:xfrm>
              <a:off x="6758136" y="1262495"/>
              <a:ext cx="4774634" cy="4532656"/>
            </a:xfrm>
            <a:prstGeom prst="rect">
              <a:avLst/>
            </a:prstGeom>
          </p:spPr>
        </p:pic>
        <p:sp>
          <p:nvSpPr>
            <p:cNvPr id="50" name="Rectangle 49">
              <a:extLst>
                <a:ext uri="{FF2B5EF4-FFF2-40B4-BE49-F238E27FC236}">
                  <a16:creationId xmlns:a16="http://schemas.microsoft.com/office/drawing/2014/main" id="{16CA68E5-020C-36F6-C13E-A32CCE338372}"/>
                </a:ext>
              </a:extLst>
            </p:cNvPr>
            <p:cNvSpPr/>
            <p:nvPr/>
          </p:nvSpPr>
          <p:spPr>
            <a:xfrm>
              <a:off x="7356569" y="1253338"/>
              <a:ext cx="4157431" cy="980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E7FF015-FA61-D44A-903D-63F9700C8D26}"/>
                </a:ext>
              </a:extLst>
            </p:cNvPr>
            <p:cNvGrpSpPr/>
            <p:nvPr/>
          </p:nvGrpSpPr>
          <p:grpSpPr>
            <a:xfrm>
              <a:off x="7502010" y="3827974"/>
              <a:ext cx="1551913" cy="307777"/>
              <a:chOff x="7502010" y="3713671"/>
              <a:chExt cx="1551913" cy="307777"/>
            </a:xfrm>
          </p:grpSpPr>
          <p:sp>
            <p:nvSpPr>
              <p:cNvPr id="52" name="Left Arrow 51">
                <a:extLst>
                  <a:ext uri="{FF2B5EF4-FFF2-40B4-BE49-F238E27FC236}">
                    <a16:creationId xmlns:a16="http://schemas.microsoft.com/office/drawing/2014/main" id="{3368C79C-512B-371E-6BD7-132DD5161A3F}"/>
                  </a:ext>
                </a:extLst>
              </p:cNvPr>
              <p:cNvSpPr/>
              <p:nvPr/>
            </p:nvSpPr>
            <p:spPr>
              <a:xfrm>
                <a:off x="7502010" y="3827969"/>
                <a:ext cx="519764" cy="71168"/>
              </a:xfrm>
              <a:prstGeom prst="leftArrow">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2BE8F49D-75D3-1534-88B9-C845022C4CE5}"/>
                      </a:ext>
                    </a:extLst>
                  </p:cNvPr>
                  <p:cNvSpPr txBox="1"/>
                  <p:nvPr/>
                </p:nvSpPr>
                <p:spPr>
                  <a:xfrm>
                    <a:off x="8026078" y="3713671"/>
                    <a:ext cx="1027845" cy="307777"/>
                  </a:xfrm>
                  <a:prstGeom prst="rect">
                    <a:avLst/>
                  </a:prstGeom>
                  <a:noFill/>
                  <a:ln>
                    <a:solidFill>
                      <a:srgbClr val="000000"/>
                    </a:solidFill>
                  </a:ln>
                </p:spPr>
                <p:txBody>
                  <a:bodyPr wrap="none" rtlCol="0">
                    <a:spAutoFit/>
                  </a:bodyPr>
                  <a:lstStyle/>
                  <a:p>
                    <a:r>
                      <a:rPr lang="en-US" sz="1400" dirty="0">
                        <a:solidFill>
                          <a:schemeClr val="tx1"/>
                        </a:solidFill>
                        <a:latin typeface="Calibri" panose="020F0502020204030204" pitchFamily="34" charset="0"/>
                        <a:cs typeface="Calibri" panose="020F0502020204030204" pitchFamily="34" charset="0"/>
                      </a:rPr>
                      <a:t>-1.80</a:t>
                    </a:r>
                    <a14:m>
                      <m:oMath xmlns:m="http://schemas.openxmlformats.org/officeDocument/2006/math">
                        <m:r>
                          <a:rPr lang="en-US" sz="1400" b="0" i="1" smtClean="0">
                            <a:solidFill>
                              <a:schemeClr val="tx1"/>
                            </a:solidFill>
                            <a:latin typeface="Cambria Math" panose="02040503050406030204" pitchFamily="18" charset="0"/>
                            <a:ea typeface="Cambria Math" panose="02040503050406030204" pitchFamily="18" charset="0"/>
                          </a:rPr>
                          <m:t>±0.55</m:t>
                        </m:r>
                      </m:oMath>
                    </a14:m>
                    <a:endParaRPr lang="en-US" sz="1400" dirty="0">
                      <a:solidFill>
                        <a:schemeClr val="tx1"/>
                      </a:solidFill>
                      <a:latin typeface="Calibri" panose="020F0502020204030204" pitchFamily="34" charset="0"/>
                      <a:cs typeface="Calibri" panose="020F0502020204030204" pitchFamily="34" charset="0"/>
                    </a:endParaRPr>
                  </a:p>
                </p:txBody>
              </p:sp>
            </mc:Choice>
            <mc:Fallback xmlns="">
              <p:sp>
                <p:nvSpPr>
                  <p:cNvPr id="53" name="TextBox 52">
                    <a:extLst>
                      <a:ext uri="{FF2B5EF4-FFF2-40B4-BE49-F238E27FC236}">
                        <a16:creationId xmlns:a16="http://schemas.microsoft.com/office/drawing/2014/main" id="{2BE8F49D-75D3-1534-88B9-C845022C4CE5}"/>
                      </a:ext>
                    </a:extLst>
                  </p:cNvPr>
                  <p:cNvSpPr txBox="1">
                    <a:spLocks noRot="1" noChangeAspect="1" noMove="1" noResize="1" noEditPoints="1" noAdjustHandles="1" noChangeArrowheads="1" noChangeShapeType="1" noTextEdit="1"/>
                  </p:cNvSpPr>
                  <p:nvPr/>
                </p:nvSpPr>
                <p:spPr>
                  <a:xfrm>
                    <a:off x="8026078" y="3713671"/>
                    <a:ext cx="1027845" cy="307777"/>
                  </a:xfrm>
                  <a:prstGeom prst="rect">
                    <a:avLst/>
                  </a:prstGeom>
                  <a:blipFill>
                    <a:blip r:embed="rId5"/>
                    <a:stretch>
                      <a:fillRect l="-1205" b="-19231"/>
                    </a:stretch>
                  </a:blipFill>
                  <a:ln>
                    <a:solidFill>
                      <a:srgbClr val="000000"/>
                    </a:solidFill>
                  </a:ln>
                </p:spPr>
                <p:txBody>
                  <a:bodyPr/>
                  <a:lstStyle/>
                  <a:p>
                    <a:r>
                      <a:rPr lang="en-US">
                        <a:noFill/>
                      </a:rPr>
                      <a:t> </a:t>
                    </a:r>
                  </a:p>
                </p:txBody>
              </p:sp>
            </mc:Fallback>
          </mc:AlternateContent>
        </p:grpSp>
        <p:sp>
          <p:nvSpPr>
            <p:cNvPr id="55" name="TextBox 54">
              <a:extLst>
                <a:ext uri="{FF2B5EF4-FFF2-40B4-BE49-F238E27FC236}">
                  <a16:creationId xmlns:a16="http://schemas.microsoft.com/office/drawing/2014/main" id="{0031FDAF-6ED0-2263-22BB-53FC10D095CF}"/>
                </a:ext>
              </a:extLst>
            </p:cNvPr>
            <p:cNvSpPr txBox="1"/>
            <p:nvPr/>
          </p:nvSpPr>
          <p:spPr>
            <a:xfrm>
              <a:off x="7535217" y="931678"/>
              <a:ext cx="3805324" cy="307777"/>
            </a:xfrm>
            <a:prstGeom prst="rect">
              <a:avLst/>
            </a:prstGeom>
            <a:noFill/>
          </p:spPr>
          <p:txBody>
            <a:bodyPr wrap="square" rtlCol="0">
              <a:spAutoFit/>
            </a:bodyPr>
            <a:lstStyle/>
            <a:p>
              <a:pPr algn="l"/>
              <a:r>
                <a:rPr lang="en-US" sz="1400" b="0" i="1" u="none" strike="noStrike" dirty="0">
                  <a:effectLst/>
                  <a:latin typeface="Cambria" panose="02040503050406030204" pitchFamily="18" charset="0"/>
                </a:rPr>
                <a:t>D.C. Hackett et al., PRL   </a:t>
              </a:r>
              <a:r>
                <a:rPr lang="en-US" sz="1400" b="0" i="0" u="none" strike="noStrike" dirty="0">
                  <a:effectLst/>
                  <a:latin typeface="Cambria" panose="02040503050406030204" pitchFamily="18" charset="0"/>
                </a:rPr>
                <a:t>132  (2024) 25, 251904</a:t>
              </a:r>
            </a:p>
          </p:txBody>
        </p:sp>
        <p:sp>
          <p:nvSpPr>
            <p:cNvPr id="5" name="Rectangle 4">
              <a:extLst>
                <a:ext uri="{FF2B5EF4-FFF2-40B4-BE49-F238E27FC236}">
                  <a16:creationId xmlns:a16="http://schemas.microsoft.com/office/drawing/2014/main" id="{8739F9DE-B080-B9FE-76FB-000E1D2F977F}"/>
                </a:ext>
              </a:extLst>
            </p:cNvPr>
            <p:cNvSpPr/>
            <p:nvPr/>
          </p:nvSpPr>
          <p:spPr>
            <a:xfrm>
              <a:off x="6912356" y="1102106"/>
              <a:ext cx="431341" cy="4274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E054A4AF-8697-60EF-38D2-CF3324CBDAC8}"/>
              </a:ext>
            </a:extLst>
          </p:cNvPr>
          <p:cNvSpPr txBox="1"/>
          <p:nvPr/>
        </p:nvSpPr>
        <p:spPr>
          <a:xfrm>
            <a:off x="291927" y="5534999"/>
            <a:ext cx="4105429" cy="830997"/>
          </a:xfrm>
          <a:prstGeom prst="rect">
            <a:avLst/>
          </a:prstGeom>
          <a:noFill/>
        </p:spPr>
        <p:txBody>
          <a:bodyPr wrap="square" rtlCol="0">
            <a:spAutoFit/>
          </a:bodyPr>
          <a:lstStyle/>
          <a:p>
            <a:r>
              <a:rPr lang="en-US" sz="1600" dirty="0">
                <a:latin typeface="Cambria" panose="02040503050406030204" pitchFamily="18" charset="0"/>
                <a:cs typeface="Calibri" panose="020F0502020204030204" pitchFamily="34" charset="0"/>
              </a:rPr>
              <a:t>Yields of </a:t>
            </a:r>
            <a:r>
              <a:rPr lang="en-US" sz="1600" dirty="0">
                <a:latin typeface="Calibri" panose="020F0502020204030204" pitchFamily="34" charset="0"/>
                <a:cs typeface="Calibri" panose="020F0502020204030204" pitchFamily="34" charset="0"/>
              </a:rPr>
              <a:t>J/</a:t>
            </a:r>
            <a:r>
              <a:rPr lang="en-US" sz="1600" dirty="0">
                <a:latin typeface="Symbol" pitchFamily="2" charset="2"/>
                <a:cs typeface="Calibri" panose="020F0502020204030204" pitchFamily="34" charset="0"/>
              </a:rPr>
              <a:t>y</a:t>
            </a:r>
            <a:r>
              <a:rPr lang="en-US" sz="1600" dirty="0">
                <a:latin typeface="Calibri" panose="020F0502020204030204" pitchFamily="34" charset="0"/>
                <a:cs typeface="Calibri" panose="020F0502020204030204" pitchFamily="34" charset="0"/>
              </a:rPr>
              <a:t> </a:t>
            </a:r>
            <a:r>
              <a:rPr lang="en-US" sz="1600" dirty="0">
                <a:latin typeface="Cambria" panose="02040503050406030204" pitchFamily="18" charset="0"/>
                <a:cs typeface="Calibri" panose="020F0502020204030204" pitchFamily="34" charset="0"/>
              </a:rPr>
              <a:t>photoproduction near threshold for different energies vs |t|, fitted with model approaches to determine GFF A</a:t>
            </a:r>
            <a:r>
              <a:rPr lang="en-US" sz="1600" baseline="30000" dirty="0">
                <a:latin typeface="Cambria" panose="02040503050406030204" pitchFamily="18" charset="0"/>
                <a:cs typeface="Calibri" panose="020F0502020204030204" pitchFamily="34" charset="0"/>
              </a:rPr>
              <a:t>g</a:t>
            </a:r>
            <a:r>
              <a:rPr lang="en-US" sz="1600" dirty="0">
                <a:latin typeface="Cambria" panose="02040503050406030204" pitchFamily="18" charset="0"/>
                <a:cs typeface="Calibri" panose="020F0502020204030204" pitchFamily="34" charset="0"/>
              </a:rPr>
              <a:t>(t) and D</a:t>
            </a:r>
            <a:r>
              <a:rPr lang="en-US" sz="1600" baseline="30000" dirty="0">
                <a:latin typeface="Cambria" panose="02040503050406030204" pitchFamily="18" charset="0"/>
                <a:cs typeface="Calibri" panose="020F0502020204030204" pitchFamily="34" charset="0"/>
              </a:rPr>
              <a:t>g</a:t>
            </a:r>
            <a:r>
              <a:rPr lang="en-US" sz="1600" dirty="0">
                <a:latin typeface="Cambria" panose="02040503050406030204" pitchFamily="18" charset="0"/>
                <a:cs typeface="Calibri" panose="020F0502020204030204" pitchFamily="34" charset="0"/>
              </a:rPr>
              <a:t>(t)</a:t>
            </a:r>
          </a:p>
        </p:txBody>
      </p:sp>
      <p:sp>
        <p:nvSpPr>
          <p:cNvPr id="24" name="TextBox 23">
            <a:extLst>
              <a:ext uri="{FF2B5EF4-FFF2-40B4-BE49-F238E27FC236}">
                <a16:creationId xmlns:a16="http://schemas.microsoft.com/office/drawing/2014/main" id="{A99B2B4C-D9A8-6960-938F-DE5537CB7153}"/>
              </a:ext>
            </a:extLst>
          </p:cNvPr>
          <p:cNvSpPr txBox="1"/>
          <p:nvPr/>
        </p:nvSpPr>
        <p:spPr>
          <a:xfrm>
            <a:off x="8823042" y="3953847"/>
            <a:ext cx="3398341" cy="646331"/>
          </a:xfrm>
          <a:prstGeom prst="rect">
            <a:avLst/>
          </a:prstGeom>
          <a:noFill/>
        </p:spPr>
        <p:txBody>
          <a:bodyPr wrap="square" rtlCol="0">
            <a:spAutoFit/>
          </a:bodyPr>
          <a:lstStyle/>
          <a:p>
            <a:pPr algn="ctr"/>
            <a:r>
              <a:rPr lang="en-US" dirty="0">
                <a:solidFill>
                  <a:srgbClr val="211E1E"/>
                </a:solidFill>
                <a:effectLst/>
                <a:latin typeface="AdvOT483a8203"/>
              </a:rPr>
              <a:t>Exclusive </a:t>
            </a:r>
            <a:r>
              <a:rPr lang="en-US" dirty="0">
                <a:solidFill>
                  <a:srgbClr val="211E1E"/>
                </a:solidFill>
                <a:effectLst/>
                <a:latin typeface="AdvTTd0b5fdba.I"/>
              </a:rPr>
              <a:t>J/</a:t>
            </a:r>
            <a:r>
              <a:rPr lang="en-US" dirty="0">
                <a:solidFill>
                  <a:srgbClr val="211E1E"/>
                </a:solidFill>
                <a:latin typeface="Symbol" pitchFamily="2" charset="2"/>
              </a:rPr>
              <a:t>y</a:t>
            </a:r>
            <a:r>
              <a:rPr lang="el-GR" dirty="0">
                <a:solidFill>
                  <a:srgbClr val="211E1E"/>
                </a:solidFill>
                <a:effectLst/>
                <a:latin typeface="AdvTTd877c31c+03"/>
              </a:rPr>
              <a:t> </a:t>
            </a:r>
            <a:r>
              <a:rPr lang="en-US" dirty="0">
                <a:solidFill>
                  <a:srgbClr val="211E1E"/>
                </a:solidFill>
                <a:effectLst/>
                <a:latin typeface="AdvOT483a8203"/>
              </a:rPr>
              <a:t>photo-production at threshold sensitive to gluon GFFs. </a:t>
            </a:r>
            <a:endParaRPr lang="en-US" dirty="0"/>
          </a:p>
        </p:txBody>
      </p:sp>
      <p:grpSp>
        <p:nvGrpSpPr>
          <p:cNvPr id="26" name="Group 25">
            <a:extLst>
              <a:ext uri="{FF2B5EF4-FFF2-40B4-BE49-F238E27FC236}">
                <a16:creationId xmlns:a16="http://schemas.microsoft.com/office/drawing/2014/main" id="{73A4CDAD-715F-47BD-01A6-E752F1ABC0C2}"/>
              </a:ext>
            </a:extLst>
          </p:cNvPr>
          <p:cNvGrpSpPr/>
          <p:nvPr/>
        </p:nvGrpSpPr>
        <p:grpSpPr>
          <a:xfrm>
            <a:off x="8949520" y="1765746"/>
            <a:ext cx="2845083" cy="1903429"/>
            <a:chOff x="13855" y="2031964"/>
            <a:chExt cx="2982558" cy="1940381"/>
          </a:xfrm>
        </p:grpSpPr>
        <p:grpSp>
          <p:nvGrpSpPr>
            <p:cNvPr id="27" name="Group 26">
              <a:extLst>
                <a:ext uri="{FF2B5EF4-FFF2-40B4-BE49-F238E27FC236}">
                  <a16:creationId xmlns:a16="http://schemas.microsoft.com/office/drawing/2014/main" id="{E37769F6-6280-AAA9-FBC3-384321F490B6}"/>
                </a:ext>
              </a:extLst>
            </p:cNvPr>
            <p:cNvGrpSpPr/>
            <p:nvPr/>
          </p:nvGrpSpPr>
          <p:grpSpPr>
            <a:xfrm>
              <a:off x="13855" y="2031964"/>
              <a:ext cx="2982558" cy="1940381"/>
              <a:chOff x="-78909" y="2031964"/>
              <a:chExt cx="2982558" cy="1940381"/>
            </a:xfrm>
          </p:grpSpPr>
          <p:pic>
            <p:nvPicPr>
              <p:cNvPr id="29" name="Picture 1" descr="page8image1936443088">
                <a:extLst>
                  <a:ext uri="{FF2B5EF4-FFF2-40B4-BE49-F238E27FC236}">
                    <a16:creationId xmlns:a16="http://schemas.microsoft.com/office/drawing/2014/main" id="{80E43701-30F0-9ABD-CD63-7BF1000AA2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1584"/>
              <a:stretch/>
            </p:blipFill>
            <p:spPr bwMode="auto">
              <a:xfrm>
                <a:off x="610067" y="2031964"/>
                <a:ext cx="2293582" cy="194038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F73580A-C7D7-7796-AF91-DD044B9F80AC}"/>
                  </a:ext>
                </a:extLst>
              </p:cNvPr>
              <p:cNvSpPr txBox="1"/>
              <p:nvPr/>
            </p:nvSpPr>
            <p:spPr>
              <a:xfrm>
                <a:off x="-78909" y="2789962"/>
                <a:ext cx="1006686" cy="523220"/>
              </a:xfrm>
              <a:prstGeom prst="rect">
                <a:avLst/>
              </a:prstGeom>
              <a:noFill/>
            </p:spPr>
            <p:txBody>
              <a:bodyPr wrap="none" rtlCol="0">
                <a:spAutoFit/>
              </a:bodyPr>
              <a:lstStyle/>
              <a:p>
                <a:pPr algn="ctr"/>
                <a:r>
                  <a:rPr lang="en-US" sz="1400" dirty="0">
                    <a:latin typeface="Calibri" panose="020F0502020204030204" pitchFamily="34" charset="0"/>
                    <a:cs typeface="Calibri" panose="020F0502020204030204" pitchFamily="34" charset="0"/>
                  </a:rPr>
                  <a:t>Gravity-like</a:t>
                </a:r>
              </a:p>
              <a:p>
                <a:pPr algn="ctr"/>
                <a:r>
                  <a:rPr lang="en-US" sz="1400" dirty="0">
                    <a:latin typeface="Calibri" panose="020F0502020204030204" pitchFamily="34" charset="0"/>
                    <a:cs typeface="Calibri" panose="020F0502020204030204" pitchFamily="34" charset="0"/>
                  </a:rPr>
                  <a:t>exchange</a:t>
                </a:r>
              </a:p>
            </p:txBody>
          </p:sp>
          <p:sp>
            <p:nvSpPr>
              <p:cNvPr id="31" name="TextBox 30">
                <a:extLst>
                  <a:ext uri="{FF2B5EF4-FFF2-40B4-BE49-F238E27FC236}">
                    <a16:creationId xmlns:a16="http://schemas.microsoft.com/office/drawing/2014/main" id="{34AE815D-5FA3-D1D1-CB1E-FB444371C7DC}"/>
                  </a:ext>
                </a:extLst>
              </p:cNvPr>
              <p:cNvSpPr txBox="1"/>
              <p:nvPr/>
            </p:nvSpPr>
            <p:spPr>
              <a:xfrm>
                <a:off x="1611085" y="2332383"/>
                <a:ext cx="285656" cy="369332"/>
              </a:xfrm>
              <a:prstGeom prst="rect">
                <a:avLst/>
              </a:prstGeom>
              <a:noFill/>
            </p:spPr>
            <p:txBody>
              <a:bodyPr wrap="none" rtlCol="0">
                <a:spAutoFit/>
              </a:bodyPr>
              <a:lstStyle/>
              <a:p>
                <a:r>
                  <a:rPr lang="en-US" dirty="0">
                    <a:latin typeface="Cambria" panose="02040503050406030204" pitchFamily="18" charset="0"/>
                  </a:rPr>
                  <a:t>c</a:t>
                </a:r>
              </a:p>
            </p:txBody>
          </p:sp>
          <p:sp>
            <p:nvSpPr>
              <p:cNvPr id="32" name="TextBox 31">
                <a:extLst>
                  <a:ext uri="{FF2B5EF4-FFF2-40B4-BE49-F238E27FC236}">
                    <a16:creationId xmlns:a16="http://schemas.microsoft.com/office/drawing/2014/main" id="{4821C418-995C-EA86-4866-E65A8BC5362C}"/>
                  </a:ext>
                </a:extLst>
              </p:cNvPr>
              <p:cNvSpPr txBox="1"/>
              <p:nvPr/>
            </p:nvSpPr>
            <p:spPr>
              <a:xfrm>
                <a:off x="1657467" y="2829338"/>
                <a:ext cx="285656" cy="369332"/>
              </a:xfrm>
              <a:prstGeom prst="rect">
                <a:avLst/>
              </a:prstGeom>
              <a:noFill/>
            </p:spPr>
            <p:txBody>
              <a:bodyPr wrap="none" rtlCol="0">
                <a:spAutoFit/>
              </a:bodyPr>
              <a:lstStyle/>
              <a:p>
                <a:r>
                  <a:rPr lang="en-US" dirty="0">
                    <a:latin typeface="Cambria" panose="02040503050406030204" pitchFamily="18" charset="0"/>
                  </a:rPr>
                  <a:t>c</a:t>
                </a:r>
              </a:p>
            </p:txBody>
          </p:sp>
          <p:sp>
            <p:nvSpPr>
              <p:cNvPr id="33" name="TextBox 32">
                <a:extLst>
                  <a:ext uri="{FF2B5EF4-FFF2-40B4-BE49-F238E27FC236}">
                    <a16:creationId xmlns:a16="http://schemas.microsoft.com/office/drawing/2014/main" id="{5971058E-2B91-B340-6742-00F53E47B91F}"/>
                  </a:ext>
                </a:extLst>
              </p:cNvPr>
              <p:cNvSpPr txBox="1"/>
              <p:nvPr/>
            </p:nvSpPr>
            <p:spPr>
              <a:xfrm rot="10800000">
                <a:off x="1672165" y="2866851"/>
                <a:ext cx="300082" cy="369332"/>
              </a:xfrm>
              <a:prstGeom prst="rect">
                <a:avLst/>
              </a:prstGeom>
              <a:noFill/>
            </p:spPr>
            <p:txBody>
              <a:bodyPr wrap="none" rtlCol="0">
                <a:spAutoFit/>
              </a:bodyPr>
              <a:lstStyle/>
              <a:p>
                <a:r>
                  <a:rPr lang="en-US" dirty="0"/>
                  <a:t>_</a:t>
                </a:r>
              </a:p>
            </p:txBody>
          </p:sp>
        </p:grpSp>
        <p:cxnSp>
          <p:nvCxnSpPr>
            <p:cNvPr id="28" name="Straight Arrow Connector 27">
              <a:extLst>
                <a:ext uri="{FF2B5EF4-FFF2-40B4-BE49-F238E27FC236}">
                  <a16:creationId xmlns:a16="http://schemas.microsoft.com/office/drawing/2014/main" id="{2BD1DD27-5628-940B-65FC-B1760FFDE60E}"/>
                </a:ext>
              </a:extLst>
            </p:cNvPr>
            <p:cNvCxnSpPr>
              <a:cxnSpLocks/>
            </p:cNvCxnSpPr>
            <p:nvPr/>
          </p:nvCxnSpPr>
          <p:spPr>
            <a:xfrm>
              <a:off x="932364" y="3051572"/>
              <a:ext cx="41463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75EF301F-713C-14C8-8A16-3E1453030173}"/>
              </a:ext>
            </a:extLst>
          </p:cNvPr>
          <p:cNvSpPr txBox="1"/>
          <p:nvPr/>
        </p:nvSpPr>
        <p:spPr>
          <a:xfrm>
            <a:off x="8906842" y="957612"/>
            <a:ext cx="3257495" cy="307777"/>
          </a:xfrm>
          <a:prstGeom prst="rect">
            <a:avLst/>
          </a:prstGeom>
          <a:noFill/>
        </p:spPr>
        <p:txBody>
          <a:bodyPr wrap="none" rtlCol="0">
            <a:spAutoFit/>
          </a:bodyPr>
          <a:lstStyle/>
          <a:p>
            <a:r>
              <a:rPr lang="en-US" sz="1400" i="1" dirty="0">
                <a:latin typeface="Cambria" panose="02040503050406030204" pitchFamily="18" charset="0"/>
              </a:rPr>
              <a:t>D. E. </a:t>
            </a:r>
            <a:r>
              <a:rPr lang="en-US" sz="1400" i="1" dirty="0" err="1">
                <a:latin typeface="Cambria" panose="02040503050406030204" pitchFamily="18" charset="0"/>
              </a:rPr>
              <a:t>Kharzeev</a:t>
            </a:r>
            <a:r>
              <a:rPr lang="en-US" sz="1400" i="1" dirty="0">
                <a:latin typeface="Cambria" panose="02040503050406030204" pitchFamily="18" charset="0"/>
              </a:rPr>
              <a:t>, PRD 104, 054015 (2021)</a:t>
            </a:r>
          </a:p>
        </p:txBody>
      </p:sp>
    </p:spTree>
    <p:extLst>
      <p:ext uri="{BB962C8B-B14F-4D97-AF65-F5344CB8AC3E}">
        <p14:creationId xmlns:p14="http://schemas.microsoft.com/office/powerpoint/2010/main" val="1000216828"/>
      </p:ext>
    </p:extLst>
  </p:cSld>
  <p:clrMapOvr>
    <a:masterClrMapping/>
  </p:clrMapOvr>
  <mc:AlternateContent xmlns:mc="http://schemas.openxmlformats.org/markup-compatibility/2006" xmlns:p14="http://schemas.microsoft.com/office/powerpoint/2010/main">
    <mc:Choice Requires="p14">
      <p:transition spd="slow" p14:dur="2000" advTm="99677"/>
    </mc:Choice>
    <mc:Fallback xmlns="">
      <p:transition spd="slow" advTm="9967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4FDD-9E4C-ABCB-2CC7-611D62468D69}"/>
              </a:ext>
            </a:extLst>
          </p:cNvPr>
          <p:cNvSpPr>
            <a:spLocks noGrp="1"/>
          </p:cNvSpPr>
          <p:nvPr>
            <p:ph type="title"/>
          </p:nvPr>
        </p:nvSpPr>
        <p:spPr>
          <a:solidFill>
            <a:schemeClr val="bg2"/>
          </a:solidFill>
        </p:spPr>
        <p:txBody>
          <a:bodyPr/>
          <a:lstStyle/>
          <a:p>
            <a:endParaRPr lang="en-US" dirty="0"/>
          </a:p>
        </p:txBody>
      </p:sp>
      <p:sp>
        <p:nvSpPr>
          <p:cNvPr id="5" name="TextBox 4">
            <a:extLst>
              <a:ext uri="{FF2B5EF4-FFF2-40B4-BE49-F238E27FC236}">
                <a16:creationId xmlns:a16="http://schemas.microsoft.com/office/drawing/2014/main" id="{66A0B379-7018-D5E6-0F54-E0DB3CA2BC38}"/>
              </a:ext>
            </a:extLst>
          </p:cNvPr>
          <p:cNvSpPr txBox="1"/>
          <p:nvPr/>
        </p:nvSpPr>
        <p:spPr>
          <a:xfrm>
            <a:off x="1800099" y="1215962"/>
            <a:ext cx="8456756" cy="3416320"/>
          </a:xfrm>
          <a:prstGeom prst="rect">
            <a:avLst/>
          </a:prstGeom>
          <a:noFill/>
        </p:spPr>
        <p:txBody>
          <a:bodyPr wrap="square" rtlCol="0">
            <a:spAutoFit/>
          </a:bodyPr>
          <a:lstStyle/>
          <a:p>
            <a:pPr algn="ctr"/>
            <a:r>
              <a:rPr lang="en-US" sz="3600" dirty="0">
                <a:latin typeface="AdvOT483a8203"/>
              </a:rPr>
              <a:t>“t</a:t>
            </a:r>
            <a:r>
              <a:rPr lang="en-US" sz="3600" dirty="0">
                <a:effectLst/>
                <a:latin typeface="AdvOT483a8203"/>
              </a:rPr>
              <a:t>he measurements of this (mass) distribution, combined with measurements of other </a:t>
            </a:r>
            <a:r>
              <a:rPr lang="en-US" sz="3600" dirty="0">
                <a:effectLst/>
                <a:latin typeface="AdvOT483a8203+20"/>
              </a:rPr>
              <a:t>“</a:t>
            </a:r>
            <a:r>
              <a:rPr lang="en-US" sz="3600" dirty="0">
                <a:effectLst/>
                <a:latin typeface="AdvOT483a8203"/>
              </a:rPr>
              <a:t>mechanical</a:t>
            </a:r>
            <a:r>
              <a:rPr lang="en-US" sz="3600" dirty="0">
                <a:effectLst/>
                <a:latin typeface="AdvOT483a8203+20"/>
              </a:rPr>
              <a:t>” </a:t>
            </a:r>
            <a:r>
              <a:rPr lang="en-US" sz="3600" dirty="0">
                <a:effectLst/>
                <a:latin typeface="AdvOT483a8203"/>
              </a:rPr>
              <a:t>properties of the proton, such as the pressure distribution, will definitely advance</a:t>
            </a:r>
            <a:r>
              <a:rPr lang="en-US" sz="3600" dirty="0">
                <a:latin typeface="AdvOT483a8203"/>
              </a:rPr>
              <a:t> </a:t>
            </a:r>
            <a:r>
              <a:rPr lang="en-US" sz="3600" dirty="0">
                <a:effectLst/>
                <a:latin typeface="AdvOT483a8203"/>
              </a:rPr>
              <a:t>our understanding of the quantum origin of mass”</a:t>
            </a:r>
            <a:r>
              <a:rPr lang="en-US" sz="3600" dirty="0">
                <a:latin typeface="AdvOT483a8203"/>
              </a:rPr>
              <a:t> </a:t>
            </a:r>
            <a:r>
              <a:rPr lang="en-US" sz="3600" dirty="0">
                <a:effectLst/>
                <a:latin typeface="AdvOT483a8203"/>
              </a:rPr>
              <a:t> </a:t>
            </a:r>
          </a:p>
        </p:txBody>
      </p:sp>
      <p:sp>
        <p:nvSpPr>
          <p:cNvPr id="6" name="TextBox 5">
            <a:extLst>
              <a:ext uri="{FF2B5EF4-FFF2-40B4-BE49-F238E27FC236}">
                <a16:creationId xmlns:a16="http://schemas.microsoft.com/office/drawing/2014/main" id="{B3B1F62D-F9A9-5CE6-CE39-9FD6FED303B8}"/>
              </a:ext>
            </a:extLst>
          </p:cNvPr>
          <p:cNvSpPr txBox="1"/>
          <p:nvPr/>
        </p:nvSpPr>
        <p:spPr>
          <a:xfrm>
            <a:off x="8428229" y="4826236"/>
            <a:ext cx="2841483" cy="523220"/>
          </a:xfrm>
          <a:prstGeom prst="rect">
            <a:avLst/>
          </a:prstGeom>
          <a:noFill/>
        </p:spPr>
        <p:txBody>
          <a:bodyPr wrap="none" rtlCol="0">
            <a:spAutoFit/>
          </a:bodyPr>
          <a:lstStyle/>
          <a:p>
            <a:r>
              <a:rPr lang="en-US" sz="2800" i="1">
                <a:latin typeface="Calibri" panose="020F0502020204030204" pitchFamily="34" charset="0"/>
                <a:cs typeface="Calibri" panose="020F0502020204030204" pitchFamily="34" charset="0"/>
              </a:rPr>
              <a:t>Dmitri E. </a:t>
            </a:r>
            <a:r>
              <a:rPr lang="en-US" sz="2800" i="1" dirty="0" err="1">
                <a:latin typeface="Calibri" panose="020F0502020204030204" pitchFamily="34" charset="0"/>
                <a:cs typeface="Calibri" panose="020F0502020204030204" pitchFamily="34" charset="0"/>
              </a:rPr>
              <a:t>Kharzeev</a:t>
            </a:r>
            <a:endParaRPr lang="en-US" sz="2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8794395"/>
      </p:ext>
    </p:extLst>
  </p:cSld>
  <p:clrMapOvr>
    <a:masterClrMapping/>
  </p:clrMapOvr>
  <mc:AlternateContent xmlns:mc="http://schemas.openxmlformats.org/markup-compatibility/2006" xmlns:p14="http://schemas.microsoft.com/office/powerpoint/2010/main">
    <mc:Choice Requires="p14">
      <p:transition spd="slow" p14:dur="2000" advTm="23651"/>
    </mc:Choice>
    <mc:Fallback xmlns="">
      <p:transition spd="slow" advTm="2365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BD3D3-9E8C-30E1-C10D-5CBBAC0E83ED}"/>
              </a:ext>
            </a:extLst>
          </p:cNvPr>
          <p:cNvSpPr>
            <a:spLocks noGrp="1"/>
          </p:cNvSpPr>
          <p:nvPr>
            <p:ph type="title"/>
          </p:nvPr>
        </p:nvSpPr>
        <p:spPr>
          <a:xfrm>
            <a:off x="0" y="6840"/>
            <a:ext cx="12192000" cy="760397"/>
          </a:xfrm>
          <a:solidFill>
            <a:schemeClr val="bg2"/>
          </a:solidFill>
        </p:spPr>
        <p:txBody>
          <a:bodyPr/>
          <a:lstStyle/>
          <a:p>
            <a:r>
              <a:rPr lang="en-US" dirty="0">
                <a:latin typeface="Cambria" panose="02040503050406030204" pitchFamily="18" charset="0"/>
              </a:rPr>
              <a:t>The proton’s global D-term</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6D5DF0A2-4EA0-2330-EC2C-32E8A27EFF70}"/>
                  </a:ext>
                </a:extLst>
              </p:cNvPr>
              <p:cNvSpPr txBox="1"/>
              <p:nvPr/>
            </p:nvSpPr>
            <p:spPr>
              <a:xfrm>
                <a:off x="4203909" y="4043704"/>
                <a:ext cx="2941831" cy="461665"/>
              </a:xfrm>
              <a:prstGeom prst="rect">
                <a:avLst/>
              </a:prstGeom>
              <a:solidFill>
                <a:schemeClr val="accent4">
                  <a:lumMod val="20000"/>
                  <a:lumOff val="80000"/>
                </a:schemeClr>
              </a:solidFill>
              <a:ln w="19050">
                <a:solidFill>
                  <a:schemeClr val="tx1"/>
                </a:solidFill>
              </a:ln>
            </p:spPr>
            <p:txBody>
              <a:bodyPr wrap="none" rtlCol="0">
                <a:spAutoFit/>
              </a:bodyPr>
              <a:lstStyle/>
              <a:p>
                <a:r>
                  <a:rPr lang="en-US" sz="2400" b="1" dirty="0" err="1">
                    <a:latin typeface="Cambria" panose="02040503050406030204" pitchFamily="18" charset="0"/>
                    <a:cs typeface="Calibri" panose="020F0502020204030204" pitchFamily="34" charset="0"/>
                  </a:rPr>
                  <a:t>D</a:t>
                </a:r>
                <a:r>
                  <a:rPr lang="en-US" sz="2400" b="1" baseline="30000" dirty="0" err="1">
                    <a:latin typeface="Cambria" panose="02040503050406030204" pitchFamily="18" charset="0"/>
                    <a:cs typeface="Calibri" panose="020F0502020204030204" pitchFamily="34" charset="0"/>
                  </a:rPr>
                  <a:t>pr</a:t>
                </a:r>
                <a:r>
                  <a:rPr lang="en-US" sz="2400" b="1" dirty="0">
                    <a:latin typeface="Cambria" panose="02040503050406030204" pitchFamily="18" charset="0"/>
                    <a:cs typeface="Calibri" panose="020F0502020204030204" pitchFamily="34" charset="0"/>
                  </a:rPr>
                  <a:t>(0) = -3.43</a:t>
                </a:r>
                <a14:m>
                  <m:oMath xmlns:m="http://schemas.openxmlformats.org/officeDocument/2006/math">
                    <m:r>
                      <a:rPr lang="en-US" sz="2400" b="1" i="1" smtClean="0">
                        <a:latin typeface="Cambria Math" panose="02040503050406030204" pitchFamily="18" charset="0"/>
                        <a:ea typeface="Cambria Math" panose="02040503050406030204" pitchFamily="18" charset="0"/>
                        <a:cs typeface="Calibri" panose="020F0502020204030204" pitchFamily="34" charset="0"/>
                      </a:rPr>
                      <m:t>±</m:t>
                    </m:r>
                  </m:oMath>
                </a14:m>
                <a:r>
                  <a:rPr lang="en-US" sz="2400" b="1" dirty="0">
                    <a:latin typeface="Cambria" panose="02040503050406030204" pitchFamily="18" charset="0"/>
                    <a:cs typeface="Calibri" panose="020F0502020204030204" pitchFamily="34" charset="0"/>
                  </a:rPr>
                  <a:t>0.62</a:t>
                </a:r>
              </a:p>
            </p:txBody>
          </p:sp>
        </mc:Choice>
        <mc:Fallback>
          <p:sp>
            <p:nvSpPr>
              <p:cNvPr id="4" name="TextBox 3">
                <a:extLst>
                  <a:ext uri="{FF2B5EF4-FFF2-40B4-BE49-F238E27FC236}">
                    <a16:creationId xmlns:a16="http://schemas.microsoft.com/office/drawing/2014/main" id="{6D5DF0A2-4EA0-2330-EC2C-32E8A27EFF70}"/>
                  </a:ext>
                </a:extLst>
              </p:cNvPr>
              <p:cNvSpPr txBox="1">
                <a:spLocks noRot="1" noChangeAspect="1" noMove="1" noResize="1" noEditPoints="1" noAdjustHandles="1" noChangeArrowheads="1" noChangeShapeType="1" noTextEdit="1"/>
              </p:cNvSpPr>
              <p:nvPr/>
            </p:nvSpPr>
            <p:spPr>
              <a:xfrm>
                <a:off x="4203909" y="4043704"/>
                <a:ext cx="2941831" cy="461665"/>
              </a:xfrm>
              <a:prstGeom prst="rect">
                <a:avLst/>
              </a:prstGeom>
              <a:blipFill>
                <a:blip r:embed="rId3"/>
                <a:stretch>
                  <a:fillRect l="-2991" t="-7692" r="-1709" b="-23077"/>
                </a:stretch>
              </a:blipFill>
              <a:ln w="19050">
                <a:solidFill>
                  <a:schemeClr val="tx1"/>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D5E961A7-CB68-7A5B-842A-E9BF485BF79F}"/>
              </a:ext>
            </a:extLst>
          </p:cNvPr>
          <p:cNvSpPr txBox="1"/>
          <p:nvPr/>
        </p:nvSpPr>
        <p:spPr>
          <a:xfrm>
            <a:off x="2729606" y="1548799"/>
            <a:ext cx="6715125" cy="830997"/>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The proton gravitational formfactors </a:t>
            </a:r>
            <a:r>
              <a:rPr lang="en-US" sz="2400" dirty="0" err="1">
                <a:latin typeface="Calibri" panose="020F0502020204030204" pitchFamily="34" charset="0"/>
                <a:cs typeface="Calibri" panose="020F0502020204030204" pitchFamily="34" charset="0"/>
              </a:rPr>
              <a:t>D</a:t>
            </a:r>
            <a:r>
              <a:rPr lang="en-US" sz="2400" baseline="30000" dirty="0" err="1">
                <a:latin typeface="Calibri" panose="020F0502020204030204" pitchFamily="34" charset="0"/>
                <a:cs typeface="Calibri" panose="020F0502020204030204" pitchFamily="34" charset="0"/>
              </a:rPr>
              <a:t>q</a:t>
            </a:r>
            <a:r>
              <a:rPr lang="en-US" sz="2400" dirty="0">
                <a:latin typeface="Calibri" panose="020F0502020204030204" pitchFamily="34" charset="0"/>
                <a:cs typeface="Calibri" panose="020F0502020204030204" pitchFamily="34" charset="0"/>
              </a:rPr>
              <a:t>(0) and D</a:t>
            </a:r>
            <a:r>
              <a:rPr lang="en-US" sz="2400" baseline="30000" dirty="0">
                <a:latin typeface="Calibri" panose="020F0502020204030204" pitchFamily="34" charset="0"/>
                <a:cs typeface="Calibri" panose="020F0502020204030204" pitchFamily="34" charset="0"/>
              </a:rPr>
              <a:t>g</a:t>
            </a:r>
            <a:r>
              <a:rPr lang="en-US" sz="2400" dirty="0">
                <a:latin typeface="Calibri" panose="020F0502020204030204" pitchFamily="34" charset="0"/>
                <a:cs typeface="Calibri" panose="020F0502020204030204" pitchFamily="34" charset="0"/>
              </a:rPr>
              <a:t>(0) have been determined experimentally as follows: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8931BC3-0069-B3D1-9E95-14E8EA212D64}"/>
                  </a:ext>
                </a:extLst>
              </p:cNvPr>
              <p:cNvSpPr txBox="1"/>
              <p:nvPr/>
            </p:nvSpPr>
            <p:spPr>
              <a:xfrm>
                <a:off x="4293948" y="2491245"/>
                <a:ext cx="3567744" cy="461665"/>
              </a:xfrm>
              <a:prstGeom prst="rect">
                <a:avLst/>
              </a:prstGeom>
              <a:noFill/>
            </p:spPr>
            <p:txBody>
              <a:bodyPr wrap="square" rtlCol="0">
                <a:spAutoFit/>
              </a:bodyPr>
              <a:lstStyle/>
              <a:p>
                <a:r>
                  <a:rPr lang="en-US" sz="2400" b="1" dirty="0" err="1">
                    <a:latin typeface="Calibri" panose="020F0502020204030204" pitchFamily="34" charset="0"/>
                    <a:cs typeface="Calibri" panose="020F0502020204030204" pitchFamily="34" charset="0"/>
                  </a:rPr>
                  <a:t>D</a:t>
                </a:r>
                <a:r>
                  <a:rPr lang="en-US" sz="2400" b="1" baseline="30000" dirty="0" err="1">
                    <a:latin typeface="Calibri" panose="020F0502020204030204" pitchFamily="34" charset="0"/>
                    <a:cs typeface="Calibri" panose="020F0502020204030204" pitchFamily="34" charset="0"/>
                  </a:rPr>
                  <a:t>q</a:t>
                </a:r>
                <a:r>
                  <a:rPr lang="en-US" sz="2400" b="1" dirty="0">
                    <a:latin typeface="Calibri" panose="020F0502020204030204" pitchFamily="34" charset="0"/>
                    <a:cs typeface="Calibri" panose="020F0502020204030204" pitchFamily="34" charset="0"/>
                  </a:rPr>
                  <a:t>(0) = -1.63 </a:t>
                </a:r>
                <a14:m>
                  <m:oMath xmlns:m="http://schemas.openxmlformats.org/officeDocument/2006/math">
                    <m:r>
                      <a:rPr lang="en-US" sz="2400" b="1" i="1" smtClean="0">
                        <a:latin typeface="Cambria Math" panose="02040503050406030204" pitchFamily="18" charset="0"/>
                        <a:ea typeface="Cambria Math" panose="02040503050406030204" pitchFamily="18" charset="0"/>
                        <a:cs typeface="Calibri" panose="020F0502020204030204" pitchFamily="34" charset="0"/>
                      </a:rPr>
                      <m:t>±</m:t>
                    </m:r>
                  </m:oMath>
                </a14:m>
                <a:r>
                  <a:rPr lang="en-US" sz="2400" b="1" dirty="0">
                    <a:latin typeface="Calibri" panose="020F0502020204030204" pitchFamily="34" charset="0"/>
                    <a:cs typeface="Calibri" panose="020F0502020204030204" pitchFamily="34" charset="0"/>
                  </a:rPr>
                  <a:t> 0.29  </a:t>
                </a:r>
                <a:r>
                  <a:rPr lang="en-US" sz="2400" dirty="0">
                    <a:latin typeface="Calibri" panose="020F0502020204030204" pitchFamily="34" charset="0"/>
                    <a:cs typeface="Calibri" panose="020F0502020204030204" pitchFamily="34" charset="0"/>
                  </a:rPr>
                  <a:t>(BEG)</a:t>
                </a:r>
              </a:p>
            </p:txBody>
          </p:sp>
        </mc:Choice>
        <mc:Fallback xmlns="">
          <p:sp>
            <p:nvSpPr>
              <p:cNvPr id="8" name="TextBox 7">
                <a:extLst>
                  <a:ext uri="{FF2B5EF4-FFF2-40B4-BE49-F238E27FC236}">
                    <a16:creationId xmlns:a16="http://schemas.microsoft.com/office/drawing/2014/main" id="{48931BC3-0069-B3D1-9E95-14E8EA212D64}"/>
                  </a:ext>
                </a:extLst>
              </p:cNvPr>
              <p:cNvSpPr txBox="1">
                <a:spLocks noRot="1" noChangeAspect="1" noMove="1" noResize="1" noEditPoints="1" noAdjustHandles="1" noChangeArrowheads="1" noChangeShapeType="1" noTextEdit="1"/>
              </p:cNvSpPr>
              <p:nvPr/>
            </p:nvSpPr>
            <p:spPr>
              <a:xfrm>
                <a:off x="4293948" y="2491245"/>
                <a:ext cx="3567744" cy="461665"/>
              </a:xfrm>
              <a:prstGeom prst="rect">
                <a:avLst/>
              </a:prstGeom>
              <a:blipFill>
                <a:blip r:embed="rId4"/>
                <a:stretch>
                  <a:fillRect l="-2473" t="-8108" r="-353"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A1D2E92-680A-6642-814A-1C32B193B6BC}"/>
                  </a:ext>
                </a:extLst>
              </p:cNvPr>
              <p:cNvSpPr txBox="1"/>
              <p:nvPr/>
            </p:nvSpPr>
            <p:spPr>
              <a:xfrm>
                <a:off x="4296214" y="3013188"/>
                <a:ext cx="4558418"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D</a:t>
                </a:r>
                <a:r>
                  <a:rPr lang="en-US" sz="2400" b="1" baseline="30000" dirty="0">
                    <a:latin typeface="Calibri" panose="020F0502020204030204" pitchFamily="34" charset="0"/>
                    <a:cs typeface="Calibri" panose="020F0502020204030204" pitchFamily="34" charset="0"/>
                  </a:rPr>
                  <a:t>g</a:t>
                </a:r>
                <a:r>
                  <a:rPr lang="en-US" sz="2400" b="1" dirty="0">
                    <a:latin typeface="Calibri" panose="020F0502020204030204" pitchFamily="34" charset="0"/>
                    <a:cs typeface="Calibri" panose="020F0502020204030204" pitchFamily="34" charset="0"/>
                  </a:rPr>
                  <a:t>(0) = -1.80 </a:t>
                </a:r>
                <a14:m>
                  <m:oMath xmlns:m="http://schemas.openxmlformats.org/officeDocument/2006/math">
                    <m:r>
                      <a:rPr lang="en-US" sz="2400" b="1" i="1" smtClean="0">
                        <a:latin typeface="Cambria Math" panose="02040503050406030204" pitchFamily="18" charset="0"/>
                        <a:ea typeface="Cambria Math" panose="02040503050406030204" pitchFamily="18" charset="0"/>
                        <a:cs typeface="Calibri" panose="020F0502020204030204" pitchFamily="34" charset="0"/>
                      </a:rPr>
                      <m:t>±</m:t>
                    </m:r>
                  </m:oMath>
                </a14:m>
                <a:r>
                  <a:rPr lang="en-US" sz="2400" b="1" dirty="0">
                    <a:latin typeface="Calibri" panose="020F0502020204030204" pitchFamily="34" charset="0"/>
                    <a:cs typeface="Calibri" panose="020F0502020204030204" pitchFamily="34" charset="0"/>
                  </a:rPr>
                  <a:t> 0.55  </a:t>
                </a:r>
                <a:r>
                  <a:rPr lang="en-US" sz="2400" dirty="0">
                    <a:latin typeface="Calibri" panose="020F0502020204030204" pitchFamily="34" charset="0"/>
                    <a:cs typeface="Calibri" panose="020F0502020204030204" pitchFamily="34" charset="0"/>
                  </a:rPr>
                  <a:t>(Duran et al.)</a:t>
                </a:r>
              </a:p>
            </p:txBody>
          </p:sp>
        </mc:Choice>
        <mc:Fallback xmlns="">
          <p:sp>
            <p:nvSpPr>
              <p:cNvPr id="9" name="TextBox 8">
                <a:extLst>
                  <a:ext uri="{FF2B5EF4-FFF2-40B4-BE49-F238E27FC236}">
                    <a16:creationId xmlns:a16="http://schemas.microsoft.com/office/drawing/2014/main" id="{3A1D2E92-680A-6642-814A-1C32B193B6BC}"/>
                  </a:ext>
                </a:extLst>
              </p:cNvPr>
              <p:cNvSpPr txBox="1">
                <a:spLocks noRot="1" noChangeAspect="1" noMove="1" noResize="1" noEditPoints="1" noAdjustHandles="1" noChangeArrowheads="1" noChangeShapeType="1" noTextEdit="1"/>
              </p:cNvSpPr>
              <p:nvPr/>
            </p:nvSpPr>
            <p:spPr>
              <a:xfrm>
                <a:off x="4296214" y="3013188"/>
                <a:ext cx="4558418" cy="461665"/>
              </a:xfrm>
              <a:prstGeom prst="rect">
                <a:avLst/>
              </a:prstGeom>
              <a:blipFill>
                <a:blip r:embed="rId5"/>
                <a:stretch>
                  <a:fillRect l="-2222" t="-8108" b="-29730"/>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D9436358-CEEB-2726-816A-748CAD29FEC2}"/>
              </a:ext>
            </a:extLst>
          </p:cNvPr>
          <p:cNvSpPr txBox="1"/>
          <p:nvPr/>
        </p:nvSpPr>
        <p:spPr>
          <a:xfrm>
            <a:off x="1760625" y="3529350"/>
            <a:ext cx="8771504" cy="461665"/>
          </a:xfrm>
          <a:prstGeom prst="rect">
            <a:avLst/>
          </a:prstGeom>
          <a:noFill/>
        </p:spPr>
        <p:txBody>
          <a:bodyPr wrap="none" rtlCol="0">
            <a:spAutoFit/>
          </a:bodyPr>
          <a:lstStyle/>
          <a:p>
            <a:r>
              <a:rPr lang="en-US" sz="2400" dirty="0">
                <a:latin typeface="Calibri" panose="020F0502020204030204" pitchFamily="34" charset="0"/>
                <a:cs typeface="Calibri" panose="020F0502020204030204" pitchFamily="34" charset="0"/>
              </a:rPr>
              <a:t>The total gravitational formfactor of the proton </a:t>
            </a:r>
            <a:r>
              <a:rPr lang="en-US" sz="2400" b="1" dirty="0" err="1">
                <a:latin typeface="Calibri" panose="020F0502020204030204" pitchFamily="34" charset="0"/>
                <a:cs typeface="Calibri" panose="020F0502020204030204" pitchFamily="34" charset="0"/>
              </a:rPr>
              <a:t>D</a:t>
            </a:r>
            <a:r>
              <a:rPr lang="en-US" sz="2400" b="1" baseline="30000" dirty="0" err="1">
                <a:latin typeface="Calibri" panose="020F0502020204030204" pitchFamily="34" charset="0"/>
                <a:cs typeface="Calibri" panose="020F0502020204030204" pitchFamily="34" charset="0"/>
              </a:rPr>
              <a:t>pr</a:t>
            </a:r>
            <a:r>
              <a:rPr lang="en-US" sz="2400" b="1" dirty="0">
                <a:latin typeface="Calibri" panose="020F0502020204030204" pitchFamily="34" charset="0"/>
                <a:cs typeface="Calibri" panose="020F0502020204030204" pitchFamily="34" charset="0"/>
              </a:rPr>
              <a:t>(0)</a:t>
            </a:r>
            <a:r>
              <a:rPr lang="en-US" sz="2400" dirty="0">
                <a:latin typeface="Calibri" panose="020F0502020204030204" pitchFamily="34" charset="0"/>
                <a:cs typeface="Calibri" panose="020F0502020204030204" pitchFamily="34" charset="0"/>
              </a:rPr>
              <a:t> =  </a:t>
            </a:r>
            <a:r>
              <a:rPr lang="en-US" sz="2400" dirty="0" err="1">
                <a:latin typeface="Calibri" panose="020F0502020204030204" pitchFamily="34" charset="0"/>
                <a:cs typeface="Calibri" panose="020F0502020204030204" pitchFamily="34" charset="0"/>
              </a:rPr>
              <a:t>D</a:t>
            </a:r>
            <a:r>
              <a:rPr lang="en-US" sz="2400" baseline="30000" dirty="0" err="1">
                <a:latin typeface="Calibri" panose="020F0502020204030204" pitchFamily="34" charset="0"/>
                <a:cs typeface="Calibri" panose="020F0502020204030204" pitchFamily="34" charset="0"/>
              </a:rPr>
              <a:t>q</a:t>
            </a:r>
            <a:r>
              <a:rPr lang="en-US" sz="2400" dirty="0">
                <a:latin typeface="Calibri" panose="020F0502020204030204" pitchFamily="34" charset="0"/>
                <a:cs typeface="Calibri" panose="020F0502020204030204" pitchFamily="34" charset="0"/>
              </a:rPr>
              <a:t>(0) + D</a:t>
            </a:r>
            <a:r>
              <a:rPr lang="en-US" sz="2400" baseline="30000" dirty="0">
                <a:latin typeface="Calibri" panose="020F0502020204030204" pitchFamily="34" charset="0"/>
                <a:cs typeface="Calibri" panose="020F0502020204030204" pitchFamily="34" charset="0"/>
              </a:rPr>
              <a:t>g</a:t>
            </a:r>
            <a:r>
              <a:rPr lang="en-US" sz="2400" dirty="0">
                <a:latin typeface="Calibri" panose="020F0502020204030204" pitchFamily="34" charset="0"/>
                <a:cs typeface="Calibri" panose="020F0502020204030204" pitchFamily="34" charset="0"/>
              </a:rPr>
              <a:t>(0)</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6D2677F2-7244-0F50-DF80-C38AFF4E4091}"/>
                  </a:ext>
                </a:extLst>
              </p:cNvPr>
              <p:cNvSpPr txBox="1"/>
              <p:nvPr/>
            </p:nvSpPr>
            <p:spPr>
              <a:xfrm>
                <a:off x="4265110" y="4638620"/>
                <a:ext cx="2969083" cy="461665"/>
              </a:xfrm>
              <a:prstGeom prst="rect">
                <a:avLst/>
              </a:prstGeom>
              <a:noFill/>
            </p:spPr>
            <p:txBody>
              <a:bodyPr wrap="none" rtlCol="0">
                <a:spAutoFit/>
              </a:bodyPr>
              <a:lstStyle/>
              <a:p>
                <a:r>
                  <a:rPr lang="en-US" sz="2400" b="1" dirty="0">
                    <a:solidFill>
                      <a:schemeClr val="accent6">
                        <a:lumMod val="75000"/>
                      </a:schemeClr>
                    </a:solidFill>
                    <a:effectLst/>
                    <a:latin typeface="Cambria" panose="02040503050406030204" pitchFamily="18" charset="0"/>
                  </a:rPr>
                  <a:t>D</a:t>
                </a:r>
                <a:r>
                  <a:rPr lang="en-US" sz="2400" b="1" baseline="30000" dirty="0" err="1">
                    <a:solidFill>
                      <a:schemeClr val="accent6">
                        <a:lumMod val="75000"/>
                      </a:schemeClr>
                    </a:solidFill>
                    <a:latin typeface="Cambria" panose="02040503050406030204" pitchFamily="18" charset="0"/>
                  </a:rPr>
                  <a:t>th</a:t>
                </a:r>
                <a:r>
                  <a:rPr lang="en-US" sz="2400" b="1" dirty="0">
                    <a:solidFill>
                      <a:schemeClr val="accent6">
                        <a:lumMod val="75000"/>
                      </a:schemeClr>
                    </a:solidFill>
                    <a:effectLst/>
                    <a:latin typeface="Cambria" panose="02040503050406030204" pitchFamily="18" charset="0"/>
                  </a:rPr>
                  <a:t>(0) = -3.38</a:t>
                </a:r>
                <a14:m>
                  <m:oMath xmlns:m="http://schemas.openxmlformats.org/officeDocument/2006/math">
                    <m:r>
                      <a:rPr lang="en-US" sz="2400" b="1" i="1" smtClean="0">
                        <a:solidFill>
                          <a:schemeClr val="accent6">
                            <a:lumMod val="75000"/>
                          </a:schemeClr>
                        </a:solidFill>
                        <a:effectLst/>
                        <a:latin typeface="Cambria Math" panose="02040503050406030204" pitchFamily="18" charset="0"/>
                        <a:ea typeface="Cambria Math" panose="02040503050406030204" pitchFamily="18" charset="0"/>
                      </a:rPr>
                      <m:t>±</m:t>
                    </m:r>
                    <m:r>
                      <a:rPr lang="en-US" sz="2400" b="1" i="1" smtClean="0">
                        <a:solidFill>
                          <a:schemeClr val="accent6">
                            <a:lumMod val="75000"/>
                          </a:schemeClr>
                        </a:solidFill>
                        <a:effectLst/>
                        <a:latin typeface="Cambria Math" panose="02040503050406030204" pitchFamily="18" charset="0"/>
                        <a:ea typeface="Cambria Math" panose="02040503050406030204" pitchFamily="18" charset="0"/>
                      </a:rPr>
                      <m:t>𝟎</m:t>
                    </m:r>
                    <m:r>
                      <a:rPr lang="en-US" sz="2400" b="1" i="1" smtClean="0">
                        <a:solidFill>
                          <a:schemeClr val="accent6">
                            <a:lumMod val="75000"/>
                          </a:schemeClr>
                        </a:solidFill>
                        <a:effectLst/>
                        <a:latin typeface="Cambria Math" panose="02040503050406030204" pitchFamily="18" charset="0"/>
                        <a:ea typeface="Cambria Math" panose="02040503050406030204" pitchFamily="18" charset="0"/>
                      </a:rPr>
                      <m:t>.</m:t>
                    </m:r>
                    <m:r>
                      <a:rPr lang="en-US" sz="2400" b="1" i="1" smtClean="0">
                        <a:solidFill>
                          <a:schemeClr val="accent6">
                            <a:lumMod val="75000"/>
                          </a:schemeClr>
                        </a:solidFill>
                        <a:effectLst/>
                        <a:latin typeface="Cambria Math" panose="02040503050406030204" pitchFamily="18" charset="0"/>
                        <a:ea typeface="Cambria Math" panose="02040503050406030204" pitchFamily="18" charset="0"/>
                      </a:rPr>
                      <m:t>𝟑𝟓</m:t>
                    </m:r>
                  </m:oMath>
                </a14:m>
                <a:endParaRPr lang="en-US" sz="2400" b="1" dirty="0">
                  <a:solidFill>
                    <a:schemeClr val="accent6">
                      <a:lumMod val="75000"/>
                    </a:schemeClr>
                  </a:solidFill>
                  <a:effectLst/>
                  <a:latin typeface="Cambria" panose="02040503050406030204" pitchFamily="18" charset="0"/>
                </a:endParaRPr>
              </a:p>
            </p:txBody>
          </p:sp>
        </mc:Choice>
        <mc:Fallback>
          <p:sp>
            <p:nvSpPr>
              <p:cNvPr id="3" name="TextBox 2">
                <a:extLst>
                  <a:ext uri="{FF2B5EF4-FFF2-40B4-BE49-F238E27FC236}">
                    <a16:creationId xmlns:a16="http://schemas.microsoft.com/office/drawing/2014/main" id="{6D2677F2-7244-0F50-DF80-C38AFF4E4091}"/>
                  </a:ext>
                </a:extLst>
              </p:cNvPr>
              <p:cNvSpPr txBox="1">
                <a:spLocks noRot="1" noChangeAspect="1" noMove="1" noResize="1" noEditPoints="1" noAdjustHandles="1" noChangeArrowheads="1" noChangeShapeType="1" noTextEdit="1"/>
              </p:cNvSpPr>
              <p:nvPr/>
            </p:nvSpPr>
            <p:spPr>
              <a:xfrm>
                <a:off x="4265110" y="4638620"/>
                <a:ext cx="2969083" cy="461665"/>
              </a:xfrm>
              <a:prstGeom prst="rect">
                <a:avLst/>
              </a:prstGeom>
              <a:blipFill>
                <a:blip r:embed="rId6"/>
                <a:stretch>
                  <a:fillRect l="-3419" t="-10811" b="-27027"/>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788187E1-7B29-8EA9-B818-66B031F5160C}"/>
              </a:ext>
            </a:extLst>
          </p:cNvPr>
          <p:cNvSpPr txBox="1"/>
          <p:nvPr/>
        </p:nvSpPr>
        <p:spPr>
          <a:xfrm>
            <a:off x="7904249" y="4966933"/>
            <a:ext cx="3138890" cy="523220"/>
          </a:xfrm>
          <a:prstGeom prst="rect">
            <a:avLst/>
          </a:prstGeom>
          <a:noFill/>
        </p:spPr>
        <p:txBody>
          <a:bodyPr wrap="square" rtlCol="0">
            <a:spAutoFit/>
          </a:bodyPr>
          <a:lstStyle/>
          <a:p>
            <a:r>
              <a:rPr lang="en-US" sz="1400" i="1" dirty="0">
                <a:effectLst/>
                <a:latin typeface="Calibri" panose="020F0502020204030204" pitchFamily="34" charset="0"/>
                <a:cs typeface="Calibri" panose="020F0502020204030204" pitchFamily="34" charset="0"/>
              </a:rPr>
              <a:t>X.H. Cao,  F.-K. Guo,  Q.Z. Li, D. Liang Yao, Nature </a:t>
            </a:r>
            <a:r>
              <a:rPr lang="en-US" sz="1400" i="1" dirty="0">
                <a:latin typeface="Calibri" panose="020F0502020204030204" pitchFamily="34" charset="0"/>
                <a:cs typeface="Calibri" panose="020F0502020204030204" pitchFamily="34" charset="0"/>
              </a:rPr>
              <a:t>C</a:t>
            </a:r>
            <a:r>
              <a:rPr lang="en-US" sz="1400" i="1" dirty="0">
                <a:effectLst/>
                <a:latin typeface="Calibri" panose="020F0502020204030204" pitchFamily="34" charset="0"/>
                <a:cs typeface="Calibri" panose="020F0502020204030204" pitchFamily="34" charset="0"/>
              </a:rPr>
              <a:t>ommunications, July 2025.</a:t>
            </a:r>
            <a:endParaRPr lang="en-US" sz="1400" i="1"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8B27888-0C87-05C8-5C6F-7CCF04753A8F}"/>
              </a:ext>
            </a:extLst>
          </p:cNvPr>
          <p:cNvSpPr txBox="1"/>
          <p:nvPr/>
        </p:nvSpPr>
        <p:spPr>
          <a:xfrm>
            <a:off x="7687181" y="4715595"/>
            <a:ext cx="3655549" cy="338554"/>
          </a:xfrm>
          <a:prstGeom prst="rect">
            <a:avLst/>
          </a:prstGeom>
          <a:noFill/>
        </p:spPr>
        <p:txBody>
          <a:bodyPr wrap="square" rtlCol="0">
            <a:spAutoFit/>
          </a:bodyPr>
          <a:lstStyle/>
          <a:p>
            <a:r>
              <a:rPr lang="en-US" sz="1600" dirty="0">
                <a:latin typeface="Cambria" panose="02040503050406030204" pitchFamily="18" charset="0"/>
                <a:cs typeface="Calibri" panose="020F0502020204030204" pitchFamily="34" charset="0"/>
              </a:rPr>
              <a:t>Model-independent theory prediction</a:t>
            </a:r>
          </a:p>
        </p:txBody>
      </p:sp>
    </p:spTree>
    <p:extLst>
      <p:ext uri="{BB962C8B-B14F-4D97-AF65-F5344CB8AC3E}">
        <p14:creationId xmlns:p14="http://schemas.microsoft.com/office/powerpoint/2010/main" val="339492929"/>
      </p:ext>
    </p:extLst>
  </p:cSld>
  <p:clrMapOvr>
    <a:masterClrMapping/>
  </p:clrMapOvr>
  <mc:AlternateContent xmlns:mc="http://schemas.openxmlformats.org/markup-compatibility/2006" xmlns:p14="http://schemas.microsoft.com/office/powerpoint/2010/main">
    <mc:Choice Requires="p14">
      <p:transition spd="slow" p14:dur="2000" advTm="73706"/>
    </mc:Choice>
    <mc:Fallback xmlns="">
      <p:transition spd="slow" advTm="7370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54A7B-E3FB-D84E-9361-B2CE33D97487}"/>
              </a:ext>
            </a:extLst>
          </p:cNvPr>
          <p:cNvSpPr>
            <a:spLocks noGrp="1"/>
          </p:cNvSpPr>
          <p:nvPr>
            <p:ph type="title"/>
          </p:nvPr>
        </p:nvSpPr>
        <p:spPr>
          <a:xfrm>
            <a:off x="0" y="-28142"/>
            <a:ext cx="12192000" cy="760397"/>
          </a:xfrm>
          <a:solidFill>
            <a:schemeClr val="bg2"/>
          </a:solidFill>
          <a:ln>
            <a:solidFill>
              <a:schemeClr val="tx1"/>
            </a:solidFill>
          </a:ln>
        </p:spPr>
        <p:txBody>
          <a:bodyPr>
            <a:normAutofit/>
          </a:bodyPr>
          <a:lstStyle/>
          <a:p>
            <a:r>
              <a:rPr lang="en-US" sz="3600" dirty="0">
                <a:latin typeface="Cambria" panose="02040503050406030204" pitchFamily="18" charset="0"/>
                <a:cs typeface="Calibri" panose="020F0502020204030204" pitchFamily="34" charset="0"/>
              </a:rPr>
              <a:t>Ongoing experimental program</a:t>
            </a:r>
          </a:p>
        </p:txBody>
      </p:sp>
      <p:sp>
        <p:nvSpPr>
          <p:cNvPr id="21" name="TextBox 20">
            <a:extLst>
              <a:ext uri="{FF2B5EF4-FFF2-40B4-BE49-F238E27FC236}">
                <a16:creationId xmlns:a16="http://schemas.microsoft.com/office/drawing/2014/main" id="{80D6A3A5-48B4-4F16-C12F-30E8EB26DD19}"/>
              </a:ext>
            </a:extLst>
          </p:cNvPr>
          <p:cNvSpPr txBox="1"/>
          <p:nvPr/>
        </p:nvSpPr>
        <p:spPr>
          <a:xfrm>
            <a:off x="1518018" y="2299372"/>
            <a:ext cx="8262590" cy="369332"/>
          </a:xfrm>
          <a:prstGeom prst="rect">
            <a:avLst/>
          </a:prstGeom>
          <a:noFill/>
        </p:spPr>
        <p:txBody>
          <a:bodyPr wrap="square" rtlCol="0">
            <a:spAutoFit/>
          </a:bodyPr>
          <a:lstStyle/>
          <a:p>
            <a:r>
              <a:rPr lang="en-US" b="1" dirty="0">
                <a:latin typeface="Cambria" panose="02040503050406030204" pitchFamily="18" charset="0"/>
                <a:cs typeface="Calibri" panose="020F0502020204030204" pitchFamily="34" charset="0"/>
              </a:rPr>
              <a:t>LD</a:t>
            </a:r>
            <a:r>
              <a:rPr lang="en-US" b="1" baseline="-25000" dirty="0">
                <a:latin typeface="Cambria" panose="02040503050406030204" pitchFamily="18" charset="0"/>
                <a:cs typeface="Calibri" panose="020F0502020204030204" pitchFamily="34" charset="0"/>
              </a:rPr>
              <a:t>2</a:t>
            </a:r>
            <a:r>
              <a:rPr lang="en-US" b="1" dirty="0">
                <a:latin typeface="Cambria" panose="02040503050406030204" pitchFamily="18" charset="0"/>
                <a:cs typeface="Calibri" panose="020F0502020204030204" pitchFamily="34" charset="0"/>
              </a:rPr>
              <a:t>, </a:t>
            </a:r>
            <a:r>
              <a:rPr lang="en-US" i="1" dirty="0">
                <a:latin typeface="Cambria" panose="02040503050406030204" pitchFamily="18" charset="0"/>
                <a:cs typeface="Calibri" panose="020F0502020204030204" pitchFamily="34" charset="0"/>
              </a:rPr>
              <a:t>neutron</a:t>
            </a:r>
            <a:r>
              <a:rPr lang="en-US" b="1" dirty="0">
                <a:latin typeface="Cambria" panose="02040503050406030204" pitchFamily="18" charset="0"/>
                <a:cs typeface="Calibri" panose="020F0502020204030204" pitchFamily="34" charset="0"/>
              </a:rPr>
              <a:t> </a:t>
            </a:r>
            <a:r>
              <a:rPr lang="en-US" i="1" dirty="0">
                <a:latin typeface="Cambria" panose="02040503050406030204" pitchFamily="18" charset="0"/>
                <a:cs typeface="Calibri" panose="020F0502020204030204" pitchFamily="34" charset="0"/>
              </a:rPr>
              <a:t>BSA published,</a:t>
            </a:r>
            <a:r>
              <a:rPr lang="en-US" dirty="0">
                <a:latin typeface="Cambria" panose="02040503050406030204" pitchFamily="18" charset="0"/>
                <a:cs typeface="Calibri" panose="020F0502020204030204" pitchFamily="34" charset="0"/>
              </a:rPr>
              <a:t> </a:t>
            </a:r>
            <a:r>
              <a:rPr lang="en-US" i="1" dirty="0">
                <a:latin typeface="Cambria" panose="02040503050406030204" pitchFamily="18" charset="0"/>
              </a:rPr>
              <a:t>PRL 133 (2024), 21, 211903, proton BSA in preparation</a:t>
            </a:r>
            <a:endParaRPr lang="en-US" b="1" dirty="0">
              <a:latin typeface="Cambria" panose="02040503050406030204" pitchFamily="18" charset="0"/>
              <a:cs typeface="Calibri" panose="020F0502020204030204" pitchFamily="34" charset="0"/>
            </a:endParaRPr>
          </a:p>
        </p:txBody>
      </p:sp>
      <p:sp>
        <p:nvSpPr>
          <p:cNvPr id="26" name="TextBox 25">
            <a:extLst>
              <a:ext uri="{FF2B5EF4-FFF2-40B4-BE49-F238E27FC236}">
                <a16:creationId xmlns:a16="http://schemas.microsoft.com/office/drawing/2014/main" id="{A68209F7-A505-651E-760C-A00771503475}"/>
              </a:ext>
            </a:extLst>
          </p:cNvPr>
          <p:cNvSpPr txBox="1"/>
          <p:nvPr/>
        </p:nvSpPr>
        <p:spPr>
          <a:xfrm>
            <a:off x="1545403" y="2689830"/>
            <a:ext cx="5526730" cy="369332"/>
          </a:xfrm>
          <a:prstGeom prst="rect">
            <a:avLst/>
          </a:prstGeom>
          <a:noFill/>
          <a:ln>
            <a:noFill/>
          </a:ln>
        </p:spPr>
        <p:txBody>
          <a:bodyPr wrap="square" rtlCol="0">
            <a:spAutoFit/>
          </a:bodyPr>
          <a:lstStyle/>
          <a:p>
            <a:r>
              <a:rPr lang="en-US" b="1" dirty="0">
                <a:latin typeface="Cambria" panose="02040503050406030204" pitchFamily="18" charset="0"/>
                <a:cs typeface="Calibri" panose="020F0502020204030204" pitchFamily="34" charset="0"/>
              </a:rPr>
              <a:t>Long. pol. NH</a:t>
            </a:r>
            <a:r>
              <a:rPr lang="en-US" b="1" baseline="-25000" dirty="0">
                <a:latin typeface="Cambria" panose="02040503050406030204" pitchFamily="18" charset="0"/>
                <a:cs typeface="Calibri" panose="020F0502020204030204" pitchFamily="34" charset="0"/>
              </a:rPr>
              <a:t>3</a:t>
            </a:r>
            <a:r>
              <a:rPr lang="en-US" b="1" dirty="0">
                <a:latin typeface="Cambria" panose="02040503050406030204" pitchFamily="18" charset="0"/>
                <a:cs typeface="Calibri" panose="020F0502020204030204" pitchFamily="34" charset="0"/>
              </a:rPr>
              <a:t>, ND</a:t>
            </a:r>
            <a:r>
              <a:rPr lang="en-US" b="1" baseline="-25000" dirty="0">
                <a:latin typeface="Cambria" panose="02040503050406030204" pitchFamily="18" charset="0"/>
                <a:cs typeface="Calibri" panose="020F0502020204030204" pitchFamily="34" charset="0"/>
              </a:rPr>
              <a:t>3</a:t>
            </a:r>
            <a:r>
              <a:rPr lang="en-US" b="1" dirty="0">
                <a:latin typeface="Cambria" panose="02040503050406030204" pitchFamily="18" charset="0"/>
                <a:cs typeface="Calibri" panose="020F0502020204030204" pitchFamily="34" charset="0"/>
              </a:rPr>
              <a:t> , </a:t>
            </a:r>
            <a:r>
              <a:rPr lang="en-US" i="1" dirty="0">
                <a:latin typeface="Cambria" panose="02040503050406030204" pitchFamily="18" charset="0"/>
                <a:cs typeface="Calibri" panose="020F0502020204030204" pitchFamily="34" charset="0"/>
              </a:rPr>
              <a:t>CFF</a:t>
            </a:r>
            <a:r>
              <a:rPr lang="en-US" i="1" dirty="0">
                <a:solidFill>
                  <a:srgbClr val="FF0000"/>
                </a:solidFill>
                <a:latin typeface="Cambria" panose="02040503050406030204" pitchFamily="18" charset="0"/>
                <a:cs typeface="Calibri" panose="020F0502020204030204" pitchFamily="34" charset="0"/>
              </a:rPr>
              <a:t> </a:t>
            </a:r>
            <a:r>
              <a:rPr lang="en-US" b="1" dirty="0">
                <a:solidFill>
                  <a:srgbClr val="7030A0"/>
                </a:solidFill>
                <a:latin typeface="Lucida Handwriting" panose="03010101010101010101" pitchFamily="66" charset="77"/>
              </a:rPr>
              <a:t>H</a:t>
            </a:r>
            <a:r>
              <a:rPr lang="en-US" b="1" i="1" dirty="0">
                <a:solidFill>
                  <a:srgbClr val="7030A0"/>
                </a:solidFill>
                <a:latin typeface="Cambria" panose="02040503050406030204" pitchFamily="18" charset="0"/>
              </a:rPr>
              <a:t> , </a:t>
            </a:r>
            <a:r>
              <a:rPr lang="en-US" i="1" dirty="0">
                <a:latin typeface="Cambria" panose="02040503050406030204" pitchFamily="18" charset="0"/>
              </a:rPr>
              <a:t>analysis in progress</a:t>
            </a:r>
          </a:p>
        </p:txBody>
      </p:sp>
      <p:sp>
        <p:nvSpPr>
          <p:cNvPr id="27" name="Rectangle 37">
            <a:extLst>
              <a:ext uri="{FF2B5EF4-FFF2-40B4-BE49-F238E27FC236}">
                <a16:creationId xmlns:a16="http://schemas.microsoft.com/office/drawing/2014/main" id="{563D12F3-BDA7-A122-7F18-534D658682DB}"/>
              </a:ext>
            </a:extLst>
          </p:cNvPr>
          <p:cNvSpPr>
            <a:spLocks noChangeArrowheads="1"/>
          </p:cNvSpPr>
          <p:nvPr/>
        </p:nvSpPr>
        <p:spPr bwMode="auto">
          <a:xfrm>
            <a:off x="4103866" y="2497024"/>
            <a:ext cx="261290" cy="369332"/>
          </a:xfrm>
          <a:prstGeom prst="rect">
            <a:avLst/>
          </a:prstGeom>
          <a:noFill/>
          <a:ln w="9525">
            <a:noFill/>
            <a:miter lim="800000"/>
            <a:headEnd/>
            <a:tailEnd/>
          </a:ln>
        </p:spPr>
        <p:txBody>
          <a:bodyPr wrap="none" lIns="0" tIns="0" rIns="0" bIns="0">
            <a:prstTxWarp prst="textNoShape">
              <a:avLst/>
            </a:prstTxWarp>
            <a:spAutoFit/>
          </a:bodyPr>
          <a:lstStyle/>
          <a:p>
            <a:pPr eaLnBrk="1" hangingPunct="1"/>
            <a:r>
              <a:rPr lang="en-US" sz="2400" b="1" dirty="0">
                <a:solidFill>
                  <a:srgbClr val="FF0000"/>
                </a:solidFill>
                <a:latin typeface="Times New Roman" charset="0"/>
              </a:rPr>
              <a:t>  </a:t>
            </a:r>
            <a:r>
              <a:rPr lang="en-US" sz="1600" b="1" dirty="0">
                <a:solidFill>
                  <a:srgbClr val="7030A0"/>
                </a:solidFill>
                <a:latin typeface="Times New Roman" charset="0"/>
              </a:rPr>
              <a:t>~</a:t>
            </a:r>
            <a:endParaRPr lang="en-US" sz="1600" b="1" dirty="0">
              <a:solidFill>
                <a:srgbClr val="7030A0"/>
              </a:solidFill>
              <a:latin typeface="Tahoma" charset="0"/>
            </a:endParaRPr>
          </a:p>
        </p:txBody>
      </p:sp>
      <p:sp>
        <p:nvSpPr>
          <p:cNvPr id="28" name="TextBox 27">
            <a:extLst>
              <a:ext uri="{FF2B5EF4-FFF2-40B4-BE49-F238E27FC236}">
                <a16:creationId xmlns:a16="http://schemas.microsoft.com/office/drawing/2014/main" id="{AF543C2F-F7A8-3829-7721-A2075D3BAE69}"/>
              </a:ext>
            </a:extLst>
          </p:cNvPr>
          <p:cNvSpPr txBox="1"/>
          <p:nvPr/>
        </p:nvSpPr>
        <p:spPr>
          <a:xfrm>
            <a:off x="1533678" y="1684854"/>
            <a:ext cx="9899579" cy="646331"/>
          </a:xfrm>
          <a:prstGeom prst="rect">
            <a:avLst/>
          </a:prstGeom>
          <a:noFill/>
        </p:spPr>
        <p:txBody>
          <a:bodyPr wrap="square" rtlCol="0">
            <a:spAutoFit/>
          </a:bodyPr>
          <a:lstStyle/>
          <a:p>
            <a:r>
              <a:rPr lang="en-US" b="1" dirty="0">
                <a:latin typeface="Cambria" panose="02040503050406030204" pitchFamily="18" charset="0"/>
                <a:cs typeface="Calibri" panose="020F0502020204030204" pitchFamily="34" charset="0"/>
              </a:rPr>
              <a:t>L</a:t>
            </a:r>
            <a:r>
              <a:rPr lang="en-US" b="1" u="none" strike="noStrike" dirty="0">
                <a:effectLst/>
                <a:latin typeface="Cambria" panose="02040503050406030204" pitchFamily="18" charset="0"/>
                <a:cs typeface="Calibri" panose="020F0502020204030204" pitchFamily="34" charset="0"/>
              </a:rPr>
              <a:t>H</a:t>
            </a:r>
            <a:r>
              <a:rPr lang="en-US" b="1" u="none" strike="noStrike" baseline="-25000" dirty="0">
                <a:effectLst/>
                <a:latin typeface="Cambria" panose="02040503050406030204" pitchFamily="18" charset="0"/>
                <a:cs typeface="Calibri" panose="020F0502020204030204" pitchFamily="34" charset="0"/>
              </a:rPr>
              <a:t>2</a:t>
            </a:r>
            <a:r>
              <a:rPr lang="en-US" b="1" u="none" strike="noStrike" dirty="0">
                <a:effectLst/>
                <a:latin typeface="Cambria" panose="02040503050406030204" pitchFamily="18" charset="0"/>
                <a:cs typeface="Calibri" panose="020F0502020204030204" pitchFamily="34" charset="0"/>
              </a:rPr>
              <a:t>, 4 different beam energies</a:t>
            </a:r>
            <a:r>
              <a:rPr lang="en-US" u="none" strike="noStrike" dirty="0">
                <a:effectLst/>
                <a:latin typeface="Cambria" panose="02040503050406030204" pitchFamily="18" charset="0"/>
                <a:cs typeface="Calibri" panose="020F0502020204030204" pitchFamily="34" charset="0"/>
              </a:rPr>
              <a:t>,  </a:t>
            </a:r>
            <a:r>
              <a:rPr lang="en-US" i="1" strike="noStrike" dirty="0">
                <a:effectLst/>
                <a:latin typeface="Cambria" panose="02040503050406030204" pitchFamily="18" charset="0"/>
                <a:cs typeface="Calibri" panose="020F0502020204030204" pitchFamily="34" charset="0"/>
              </a:rPr>
              <a:t>BSA for highest energy published, </a:t>
            </a:r>
            <a:r>
              <a:rPr lang="en-US" i="1" dirty="0">
                <a:latin typeface="Cambria" panose="02040503050406030204" pitchFamily="18" charset="0"/>
              </a:rPr>
              <a:t>PRL</a:t>
            </a:r>
            <a:r>
              <a:rPr lang="en-US" dirty="0">
                <a:latin typeface="Cambria" panose="02040503050406030204" pitchFamily="18" charset="0"/>
              </a:rPr>
              <a:t> 130 (2023) 21, 211902</a:t>
            </a:r>
            <a:r>
              <a:rPr lang="en-US" i="1" strike="noStrike" dirty="0">
                <a:effectLst/>
                <a:latin typeface="Cambria" panose="02040503050406030204" pitchFamily="18" charset="0"/>
                <a:cs typeface="Calibri" panose="020F0502020204030204" pitchFamily="34" charset="0"/>
              </a:rPr>
              <a:t>), cross sections  </a:t>
            </a:r>
            <a:r>
              <a:rPr lang="en-US" i="1" dirty="0">
                <a:latin typeface="Calibri" panose="020F0502020204030204" pitchFamily="34" charset="0"/>
                <a:cs typeface="Calibri" panose="020F0502020204030204" pitchFamily="34" charset="0"/>
              </a:rPr>
              <a:t>in review</a:t>
            </a:r>
          </a:p>
        </p:txBody>
      </p:sp>
      <p:sp>
        <p:nvSpPr>
          <p:cNvPr id="39" name="TextBox 38">
            <a:extLst>
              <a:ext uri="{FF2B5EF4-FFF2-40B4-BE49-F238E27FC236}">
                <a16:creationId xmlns:a16="http://schemas.microsoft.com/office/drawing/2014/main" id="{B61E4FE5-C153-3D16-AE8A-8DB99553909A}"/>
              </a:ext>
            </a:extLst>
          </p:cNvPr>
          <p:cNvSpPr txBox="1"/>
          <p:nvPr/>
        </p:nvSpPr>
        <p:spPr>
          <a:xfrm>
            <a:off x="1541759" y="3058233"/>
            <a:ext cx="10357161" cy="369332"/>
          </a:xfrm>
          <a:prstGeom prst="rect">
            <a:avLst/>
          </a:prstGeom>
          <a:noFill/>
          <a:ln>
            <a:noFill/>
          </a:ln>
        </p:spPr>
        <p:txBody>
          <a:bodyPr wrap="square" rtlCol="0">
            <a:spAutoFit/>
          </a:bodyPr>
          <a:lstStyle/>
          <a:p>
            <a:r>
              <a:rPr lang="en-US" b="1" dirty="0">
                <a:latin typeface="Cambria" panose="02040503050406030204" pitchFamily="18" charset="0"/>
                <a:cs typeface="Calibri" panose="020F0502020204030204" pitchFamily="34" charset="0"/>
              </a:rPr>
              <a:t>Trans. Pol. NH</a:t>
            </a:r>
            <a:r>
              <a:rPr lang="en-US" b="1" baseline="-25000" dirty="0">
                <a:latin typeface="Cambria" panose="02040503050406030204" pitchFamily="18" charset="0"/>
                <a:cs typeface="Calibri" panose="020F0502020204030204" pitchFamily="34" charset="0"/>
              </a:rPr>
              <a:t>3</a:t>
            </a:r>
            <a:r>
              <a:rPr lang="en-US" b="1" dirty="0">
                <a:latin typeface="Cambria" panose="02040503050406030204" pitchFamily="18" charset="0"/>
                <a:cs typeface="Calibri" panose="020F0502020204030204" pitchFamily="34" charset="0"/>
              </a:rPr>
              <a:t> , </a:t>
            </a:r>
            <a:r>
              <a:rPr lang="en-US" dirty="0">
                <a:latin typeface="Cambria" panose="02040503050406030204" pitchFamily="18" charset="0"/>
                <a:cs typeface="Calibri" panose="020F0502020204030204" pitchFamily="34" charset="0"/>
              </a:rPr>
              <a:t>New</a:t>
            </a:r>
            <a:r>
              <a:rPr lang="en-US" b="1" dirty="0">
                <a:latin typeface="Cambria" panose="02040503050406030204" pitchFamily="18" charset="0"/>
                <a:cs typeface="Calibri" panose="020F0502020204030204" pitchFamily="34" charset="0"/>
              </a:rPr>
              <a:t> </a:t>
            </a:r>
            <a:r>
              <a:rPr lang="en-US" dirty="0">
                <a:latin typeface="Cambria" panose="02040503050406030204" pitchFamily="18" charset="0"/>
                <a:cs typeface="Calibri" panose="020F0502020204030204" pitchFamily="34" charset="0"/>
              </a:rPr>
              <a:t>target and beamline in design. </a:t>
            </a:r>
            <a:r>
              <a:rPr lang="en-US" i="1" dirty="0">
                <a:latin typeface="Cambria" panose="02040503050406030204" pitchFamily="18" charset="0"/>
                <a:cs typeface="Calibri" panose="020F0502020204030204" pitchFamily="34" charset="0"/>
              </a:rPr>
              <a:t>Sensitivity to CFF</a:t>
            </a:r>
            <a:r>
              <a:rPr lang="en-US" i="1" dirty="0">
                <a:solidFill>
                  <a:schemeClr val="accent6">
                    <a:lumMod val="75000"/>
                  </a:schemeClr>
                </a:solidFill>
                <a:latin typeface="Cambria" panose="02040503050406030204" pitchFamily="18" charset="0"/>
                <a:cs typeface="Calibri" panose="020F0502020204030204" pitchFamily="34" charset="0"/>
              </a:rPr>
              <a:t> </a:t>
            </a:r>
            <a:r>
              <a:rPr lang="en-US" b="1" dirty="0">
                <a:solidFill>
                  <a:srgbClr val="7030A0"/>
                </a:solidFill>
                <a:latin typeface="Lucida Handwriting" panose="03010101010101010101" pitchFamily="66" charset="77"/>
              </a:rPr>
              <a:t>E</a:t>
            </a:r>
            <a:r>
              <a:rPr lang="en-US" b="1" i="1" baseline="-25000" dirty="0">
                <a:solidFill>
                  <a:srgbClr val="7030A0"/>
                </a:solidFill>
                <a:latin typeface="Calibri" panose="020F0502020204030204" pitchFamily="34" charset="0"/>
                <a:cs typeface="Calibri" panose="020F0502020204030204" pitchFamily="34" charset="0"/>
              </a:rPr>
              <a:t>p</a:t>
            </a:r>
            <a:r>
              <a:rPr lang="en-US" b="1" i="1" baseline="-25000" dirty="0">
                <a:solidFill>
                  <a:srgbClr val="1B33C0"/>
                </a:solidFill>
                <a:latin typeface="Calibri" panose="020F0502020204030204" pitchFamily="34" charset="0"/>
                <a:cs typeface="Calibri" panose="020F0502020204030204" pitchFamily="34" charset="0"/>
              </a:rPr>
              <a:t> </a:t>
            </a:r>
            <a:r>
              <a:rPr lang="en-US" b="1" i="1" baseline="-25000" dirty="0">
                <a:solidFill>
                  <a:srgbClr val="1B33C0"/>
                </a:solidFill>
                <a:latin typeface="Cambria" panose="02040503050406030204" pitchFamily="18" charset="0"/>
                <a:cs typeface="Calibri" panose="020F0502020204030204" pitchFamily="34" charset="0"/>
                <a:sym typeface="Wingdings" pitchFamily="2" charset="2"/>
              </a:rPr>
              <a:t> </a:t>
            </a:r>
            <a:r>
              <a:rPr lang="en-US" b="1" i="1" dirty="0">
                <a:solidFill>
                  <a:srgbClr val="1B33C0"/>
                </a:solidFill>
                <a:latin typeface="Cambria" panose="02040503050406030204" pitchFamily="18" charset="0"/>
                <a:cs typeface="Calibri" panose="020F0502020204030204" pitchFamily="34" charset="0"/>
                <a:sym typeface="Wingdings" pitchFamily="2" charset="2"/>
              </a:rPr>
              <a:t>, </a:t>
            </a:r>
            <a:r>
              <a:rPr lang="en-US" i="1" dirty="0">
                <a:latin typeface="Cambria" panose="02040503050406030204" pitchFamily="18" charset="0"/>
                <a:cs typeface="Calibri" panose="020F0502020204030204" pitchFamily="34" charset="0"/>
                <a:sym typeface="Wingdings" pitchFamily="2" charset="2"/>
              </a:rPr>
              <a:t>essential for GFF</a:t>
            </a:r>
            <a:r>
              <a:rPr lang="en-US" b="1" dirty="0">
                <a:latin typeface="Cambria" panose="02040503050406030204" pitchFamily="18" charset="0"/>
                <a:cs typeface="Calibri" panose="020F0502020204030204" pitchFamily="34" charset="0"/>
                <a:sym typeface="Wingdings" pitchFamily="2" charset="2"/>
              </a:rPr>
              <a:t> </a:t>
            </a:r>
            <a:r>
              <a:rPr lang="en-US" b="1" dirty="0" err="1">
                <a:solidFill>
                  <a:srgbClr val="7030A0"/>
                </a:solidFill>
                <a:latin typeface="Lucida Handwriting" panose="03010101010101010101" pitchFamily="66" charset="77"/>
                <a:cs typeface="Calibri" panose="020F0502020204030204" pitchFamily="34" charset="0"/>
                <a:sym typeface="Wingdings" pitchFamily="2" charset="2"/>
              </a:rPr>
              <a:t>J</a:t>
            </a:r>
            <a:r>
              <a:rPr lang="en-US" b="1" i="1" baseline="30000" dirty="0" err="1">
                <a:solidFill>
                  <a:srgbClr val="7030A0"/>
                </a:solidFill>
                <a:latin typeface="Cambria" panose="02040503050406030204" pitchFamily="18" charset="0"/>
                <a:cs typeface="Calibri" panose="020F0502020204030204" pitchFamily="34" charset="0"/>
                <a:sym typeface="Wingdings" pitchFamily="2" charset="2"/>
              </a:rPr>
              <a:t>q</a:t>
            </a:r>
            <a:r>
              <a:rPr lang="en-US" b="1" i="1" dirty="0">
                <a:solidFill>
                  <a:srgbClr val="7030A0"/>
                </a:solidFill>
                <a:latin typeface="Cambria" panose="02040503050406030204" pitchFamily="18" charset="0"/>
                <a:cs typeface="Calibri" panose="020F0502020204030204" pitchFamily="34" charset="0"/>
                <a:sym typeface="Wingdings" pitchFamily="2" charset="2"/>
              </a:rPr>
              <a:t>(t)</a:t>
            </a:r>
            <a:endParaRPr lang="en-US" b="1" i="1" baseline="-25000" dirty="0">
              <a:solidFill>
                <a:srgbClr val="7030A0"/>
              </a:solidFill>
              <a:latin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C003C38E-A19F-D233-E1B5-B58D90882EF5}"/>
              </a:ext>
            </a:extLst>
          </p:cNvPr>
          <p:cNvSpPr txBox="1"/>
          <p:nvPr/>
        </p:nvSpPr>
        <p:spPr>
          <a:xfrm>
            <a:off x="1518314" y="3496780"/>
            <a:ext cx="7944363" cy="369332"/>
          </a:xfrm>
          <a:prstGeom prst="rect">
            <a:avLst/>
          </a:prstGeom>
          <a:noFill/>
        </p:spPr>
        <p:txBody>
          <a:bodyPr wrap="square" rtlCol="0">
            <a:spAutoFit/>
          </a:bodyPr>
          <a:lstStyle/>
          <a:p>
            <a:r>
              <a:rPr lang="en-US" b="1" baseline="30000" dirty="0">
                <a:latin typeface="Cambria" panose="02040503050406030204" pitchFamily="18" charset="0"/>
                <a:cs typeface="Calibri" panose="020F0502020204030204" pitchFamily="34" charset="0"/>
              </a:rPr>
              <a:t> 4</a:t>
            </a:r>
            <a:r>
              <a:rPr lang="en-US" b="1" dirty="0">
                <a:latin typeface="Cambria" panose="02040503050406030204" pitchFamily="18" charset="0"/>
                <a:cs typeface="Calibri" panose="020F0502020204030204" pitchFamily="34" charset="0"/>
              </a:rPr>
              <a:t>He gas</a:t>
            </a:r>
            <a:r>
              <a:rPr lang="en-US" b="1" i="1" dirty="0">
                <a:latin typeface="Cambria" panose="02040503050406030204" pitchFamily="18" charset="0"/>
                <a:cs typeface="Calibri" panose="020F0502020204030204" pitchFamily="34" charset="0"/>
              </a:rPr>
              <a:t>, A</a:t>
            </a:r>
            <a:r>
              <a:rPr lang="en-US" b="1" i="1" baseline="-25000" dirty="0">
                <a:latin typeface="Cambria" panose="02040503050406030204" pitchFamily="18" charset="0"/>
                <a:cs typeface="Calibri" panose="020F0502020204030204" pitchFamily="34" charset="0"/>
              </a:rPr>
              <a:t>LU</a:t>
            </a:r>
            <a:r>
              <a:rPr lang="en-US" b="1" i="1" dirty="0">
                <a:latin typeface="Cambria" panose="02040503050406030204" pitchFamily="18" charset="0"/>
                <a:cs typeface="Calibri" panose="020F0502020204030204" pitchFamily="34" charset="0"/>
              </a:rPr>
              <a:t> , </a:t>
            </a:r>
            <a:r>
              <a:rPr lang="en-US" i="1" dirty="0">
                <a:latin typeface="Cambria" panose="02040503050406030204" pitchFamily="18" charset="0"/>
                <a:cs typeface="Calibri" panose="020F0502020204030204" pitchFamily="34" charset="0"/>
              </a:rPr>
              <a:t>BSA, cross sections, CFF</a:t>
            </a:r>
            <a:r>
              <a:rPr lang="en-US" i="1" dirty="0">
                <a:latin typeface="Symbol" pitchFamily="2" charset="2"/>
                <a:cs typeface="Calibri" panose="020F0502020204030204" pitchFamily="34" charset="0"/>
              </a:rPr>
              <a:t> </a:t>
            </a:r>
            <a:r>
              <a:rPr lang="en-US" b="1" dirty="0" err="1">
                <a:solidFill>
                  <a:srgbClr val="7030A0"/>
                </a:solidFill>
                <a:latin typeface="Lucida Handwriting" panose="03010101010101010101" pitchFamily="66" charset="77"/>
                <a:cs typeface="Calibri" panose="020F0502020204030204" pitchFamily="34" charset="0"/>
              </a:rPr>
              <a:t>H</a:t>
            </a:r>
            <a:r>
              <a:rPr lang="en-US" b="1" i="1" baseline="-25000" dirty="0" err="1">
                <a:solidFill>
                  <a:srgbClr val="7030A0"/>
                </a:solidFill>
                <a:latin typeface="Cambria" panose="02040503050406030204" pitchFamily="18" charset="0"/>
                <a:cs typeface="Calibri" panose="020F0502020204030204" pitchFamily="34" charset="0"/>
              </a:rPr>
              <a:t>He</a:t>
            </a:r>
            <a:r>
              <a:rPr lang="en-US" b="1" i="1" baseline="-25000" dirty="0">
                <a:solidFill>
                  <a:srgbClr val="7030A0"/>
                </a:solidFill>
                <a:latin typeface="Cambria" panose="02040503050406030204" pitchFamily="18" charset="0"/>
                <a:cs typeface="Calibri" panose="020F0502020204030204" pitchFamily="34" charset="0"/>
              </a:rPr>
              <a:t>  </a:t>
            </a:r>
            <a:r>
              <a:rPr lang="en-US" i="1" dirty="0">
                <a:latin typeface="Cambria" panose="02040503050406030204" pitchFamily="18" charset="0"/>
                <a:cs typeface="Calibri" panose="020F0502020204030204" pitchFamily="34" charset="0"/>
              </a:rPr>
              <a:t>analysis in progress  (ALERT) </a:t>
            </a:r>
          </a:p>
        </p:txBody>
      </p:sp>
      <p:sp>
        <p:nvSpPr>
          <p:cNvPr id="8" name="TextBox 7">
            <a:extLst>
              <a:ext uri="{FF2B5EF4-FFF2-40B4-BE49-F238E27FC236}">
                <a16:creationId xmlns:a16="http://schemas.microsoft.com/office/drawing/2014/main" id="{2B446520-C571-C281-0727-409BB8780117}"/>
              </a:ext>
            </a:extLst>
          </p:cNvPr>
          <p:cNvSpPr txBox="1"/>
          <p:nvPr/>
        </p:nvSpPr>
        <p:spPr>
          <a:xfrm>
            <a:off x="1375483" y="3964961"/>
            <a:ext cx="5326260" cy="369332"/>
          </a:xfrm>
          <a:prstGeom prst="rect">
            <a:avLst/>
          </a:prstGeom>
          <a:noFill/>
        </p:spPr>
        <p:txBody>
          <a:bodyPr wrap="square" rtlCol="0">
            <a:spAutoFit/>
          </a:bodyPr>
          <a:lstStyle/>
          <a:p>
            <a:r>
              <a:rPr lang="en-US" b="1" dirty="0">
                <a:latin typeface="Cambria" panose="02040503050406030204" pitchFamily="18" charset="0"/>
                <a:cs typeface="Calibri" panose="020F0502020204030204" pitchFamily="34" charset="0"/>
              </a:rPr>
              <a:t>   LH</a:t>
            </a:r>
            <a:r>
              <a:rPr lang="en-US" b="1" baseline="-25000" dirty="0">
                <a:latin typeface="Cambria" panose="02040503050406030204" pitchFamily="18" charset="0"/>
                <a:cs typeface="Calibri" panose="020F0502020204030204" pitchFamily="34" charset="0"/>
              </a:rPr>
              <a:t>2</a:t>
            </a:r>
            <a:r>
              <a:rPr lang="en-US" b="1" dirty="0">
                <a:latin typeface="Cambria" panose="02040503050406030204" pitchFamily="18" charset="0"/>
                <a:cs typeface="Calibri" panose="020F0502020204030204" pitchFamily="34" charset="0"/>
              </a:rPr>
              <a:t> </a:t>
            </a:r>
            <a:r>
              <a:rPr lang="en-US" i="1" dirty="0">
                <a:latin typeface="Cambria" panose="02040503050406030204" pitchFamily="18" charset="0"/>
                <a:cs typeface="Calibri" panose="020F0502020204030204" pitchFamily="34" charset="0"/>
              </a:rPr>
              <a:t>high </a:t>
            </a:r>
            <a:r>
              <a:rPr lang="en-US" i="1" dirty="0" err="1">
                <a:latin typeface="Cambria" panose="02040503050406030204" pitchFamily="18" charset="0"/>
                <a:cs typeface="Calibri" panose="020F0502020204030204" pitchFamily="34" charset="0"/>
              </a:rPr>
              <a:t>x</a:t>
            </a:r>
            <a:r>
              <a:rPr lang="en-US" i="1" baseline="-25000" dirty="0" err="1">
                <a:latin typeface="Cambria" panose="02040503050406030204" pitchFamily="18" charset="0"/>
                <a:cs typeface="Calibri" panose="020F0502020204030204" pitchFamily="34" charset="0"/>
              </a:rPr>
              <a:t>B</a:t>
            </a:r>
            <a:r>
              <a:rPr lang="en-US" i="1" dirty="0">
                <a:latin typeface="Cambria" panose="02040503050406030204" pitchFamily="18" charset="0"/>
                <a:cs typeface="Calibri" panose="020F0502020204030204" pitchFamily="34" charset="0"/>
              </a:rPr>
              <a:t>, BSA &amp; CFF, </a:t>
            </a:r>
            <a:r>
              <a:rPr lang="en-US" i="1" dirty="0">
                <a:latin typeface="Cambria" panose="02040503050406030204" pitchFamily="18" charset="0"/>
              </a:rPr>
              <a:t>PRL 128 (2022) 25, 252002 </a:t>
            </a:r>
          </a:p>
        </p:txBody>
      </p:sp>
      <p:sp>
        <p:nvSpPr>
          <p:cNvPr id="13" name="TextBox 12">
            <a:extLst>
              <a:ext uri="{FF2B5EF4-FFF2-40B4-BE49-F238E27FC236}">
                <a16:creationId xmlns:a16="http://schemas.microsoft.com/office/drawing/2014/main" id="{295D3BAF-DF0B-3C6B-AB4A-EC820F120530}"/>
              </a:ext>
            </a:extLst>
          </p:cNvPr>
          <p:cNvSpPr txBox="1"/>
          <p:nvPr/>
        </p:nvSpPr>
        <p:spPr>
          <a:xfrm>
            <a:off x="758733" y="1659916"/>
            <a:ext cx="933269" cy="369332"/>
          </a:xfrm>
          <a:prstGeom prst="rect">
            <a:avLst/>
          </a:prstGeom>
          <a:noFill/>
        </p:spPr>
        <p:txBody>
          <a:bodyPr wrap="none" rtlCol="0">
            <a:spAutoFit/>
          </a:bodyPr>
          <a:lstStyle/>
          <a:p>
            <a:r>
              <a:rPr lang="en-US" b="1" dirty="0">
                <a:latin typeface="Cambria" panose="02040503050406030204" pitchFamily="18" charset="0"/>
              </a:rPr>
              <a:t>Hall B: </a:t>
            </a:r>
          </a:p>
        </p:txBody>
      </p:sp>
      <p:sp>
        <p:nvSpPr>
          <p:cNvPr id="32" name="TextBox 31">
            <a:extLst>
              <a:ext uri="{FF2B5EF4-FFF2-40B4-BE49-F238E27FC236}">
                <a16:creationId xmlns:a16="http://schemas.microsoft.com/office/drawing/2014/main" id="{7ABEFCC4-10A2-C0E0-3885-C03667E6CDA0}"/>
              </a:ext>
            </a:extLst>
          </p:cNvPr>
          <p:cNvSpPr txBox="1"/>
          <p:nvPr/>
        </p:nvSpPr>
        <p:spPr>
          <a:xfrm>
            <a:off x="512555" y="3934183"/>
            <a:ext cx="1183337" cy="369332"/>
          </a:xfrm>
          <a:prstGeom prst="rect">
            <a:avLst/>
          </a:prstGeom>
          <a:noFill/>
        </p:spPr>
        <p:txBody>
          <a:bodyPr wrap="none" rtlCol="0">
            <a:spAutoFit/>
          </a:bodyPr>
          <a:lstStyle/>
          <a:p>
            <a:r>
              <a:rPr lang="en-US" b="1" dirty="0">
                <a:latin typeface="Cambria" panose="02040503050406030204" pitchFamily="18" charset="0"/>
              </a:rPr>
              <a:t>Hall A/C: </a:t>
            </a:r>
          </a:p>
        </p:txBody>
      </p:sp>
      <p:sp>
        <p:nvSpPr>
          <p:cNvPr id="38" name="TextBox 37">
            <a:extLst>
              <a:ext uri="{FF2B5EF4-FFF2-40B4-BE49-F238E27FC236}">
                <a16:creationId xmlns:a16="http://schemas.microsoft.com/office/drawing/2014/main" id="{AEE6F592-D79A-9A9E-C40A-3E548B43FF2C}"/>
              </a:ext>
            </a:extLst>
          </p:cNvPr>
          <p:cNvSpPr txBox="1"/>
          <p:nvPr/>
        </p:nvSpPr>
        <p:spPr>
          <a:xfrm>
            <a:off x="521168" y="4391381"/>
            <a:ext cx="1263663" cy="369332"/>
          </a:xfrm>
          <a:prstGeom prst="rect">
            <a:avLst/>
          </a:prstGeom>
          <a:noFill/>
        </p:spPr>
        <p:txBody>
          <a:bodyPr wrap="square" rtlCol="0">
            <a:spAutoFit/>
          </a:bodyPr>
          <a:lstStyle/>
          <a:p>
            <a:r>
              <a:rPr lang="en-US" b="1" dirty="0">
                <a:latin typeface="Cambria" panose="02040503050406030204" pitchFamily="18" charset="0"/>
              </a:rPr>
              <a:t>Hall B/C:    </a:t>
            </a:r>
          </a:p>
        </p:txBody>
      </p:sp>
      <p:sp>
        <p:nvSpPr>
          <p:cNvPr id="43" name="TextBox 42">
            <a:extLst>
              <a:ext uri="{FF2B5EF4-FFF2-40B4-BE49-F238E27FC236}">
                <a16:creationId xmlns:a16="http://schemas.microsoft.com/office/drawing/2014/main" id="{D9CF71CB-AC8E-DD91-564D-74589AD9688F}"/>
              </a:ext>
            </a:extLst>
          </p:cNvPr>
          <p:cNvSpPr txBox="1"/>
          <p:nvPr/>
        </p:nvSpPr>
        <p:spPr>
          <a:xfrm>
            <a:off x="1536464" y="4406852"/>
            <a:ext cx="7112140" cy="369332"/>
          </a:xfrm>
          <a:prstGeom prst="rect">
            <a:avLst/>
          </a:prstGeom>
          <a:noFill/>
        </p:spPr>
        <p:txBody>
          <a:bodyPr wrap="none" rtlCol="0">
            <a:spAutoFit/>
          </a:bodyPr>
          <a:lstStyle/>
          <a:p>
            <a:r>
              <a:rPr lang="en-US" b="1" dirty="0">
                <a:latin typeface="Cambria" panose="02040503050406030204" pitchFamily="18" charset="0"/>
              </a:rPr>
              <a:t>LH</a:t>
            </a:r>
            <a:r>
              <a:rPr lang="en-US" b="1" baseline="-25000" dirty="0">
                <a:latin typeface="Cambria" panose="02040503050406030204" pitchFamily="18" charset="0"/>
              </a:rPr>
              <a:t>2</a:t>
            </a:r>
            <a:r>
              <a:rPr lang="en-US" b="1" dirty="0">
                <a:latin typeface="Cambria" panose="02040503050406030204" pitchFamily="18" charset="0"/>
              </a:rPr>
              <a:t>, </a:t>
            </a:r>
            <a:r>
              <a:rPr lang="en-US" i="1" dirty="0">
                <a:latin typeface="Cambria" panose="02040503050406030204" pitchFamily="18" charset="0"/>
              </a:rPr>
              <a:t>positron beam, charge asymmetry A</a:t>
            </a:r>
            <a:r>
              <a:rPr lang="en-US" i="1" baseline="-25000" dirty="0">
                <a:latin typeface="Cambria" panose="02040503050406030204" pitchFamily="18" charset="0"/>
              </a:rPr>
              <a:t>C. </a:t>
            </a:r>
            <a:r>
              <a:rPr lang="en-US" i="1" dirty="0">
                <a:latin typeface="Cambria" panose="02040503050406030204" pitchFamily="18" charset="0"/>
              </a:rPr>
              <a:t>measures </a:t>
            </a:r>
            <a:r>
              <a:rPr lang="en-US" i="1" dirty="0" err="1">
                <a:latin typeface="Cambria" panose="02040503050406030204" pitchFamily="18" charset="0"/>
              </a:rPr>
              <a:t>Re</a:t>
            </a:r>
            <a:r>
              <a:rPr lang="en-US" dirty="0" err="1">
                <a:solidFill>
                  <a:srgbClr val="7030A0"/>
                </a:solidFill>
                <a:latin typeface="Lucida Handwriting" panose="03010101010101010101" pitchFamily="66" charset="77"/>
              </a:rPr>
              <a:t>H</a:t>
            </a:r>
            <a:r>
              <a:rPr lang="en-US" dirty="0">
                <a:solidFill>
                  <a:srgbClr val="7030A0"/>
                </a:solidFill>
                <a:latin typeface="Cambria" panose="02040503050406030204" pitchFamily="18" charset="0"/>
              </a:rPr>
              <a:t> </a:t>
            </a:r>
            <a:r>
              <a:rPr lang="en-US" i="1" dirty="0">
                <a:latin typeface="Cambria" panose="02040503050406030204" pitchFamily="18" charset="0"/>
              </a:rPr>
              <a:t>CFF directly</a:t>
            </a:r>
            <a:r>
              <a:rPr lang="en-US" sz="1600" i="1" dirty="0">
                <a:latin typeface="Cambria" panose="02040503050406030204" pitchFamily="18" charset="0"/>
              </a:rPr>
              <a:t>. </a:t>
            </a:r>
          </a:p>
        </p:txBody>
      </p:sp>
    </p:spTree>
    <p:extLst>
      <p:ext uri="{BB962C8B-B14F-4D97-AF65-F5344CB8AC3E}">
        <p14:creationId xmlns:p14="http://schemas.microsoft.com/office/powerpoint/2010/main" val="436358418"/>
      </p:ext>
    </p:extLst>
  </p:cSld>
  <p:clrMapOvr>
    <a:masterClrMapping/>
  </p:clrMapOvr>
  <mc:AlternateContent xmlns:mc="http://schemas.openxmlformats.org/markup-compatibility/2006" xmlns:p14="http://schemas.microsoft.com/office/powerpoint/2010/main">
    <mc:Choice Requires="p14">
      <p:transition spd="slow" p14:dur="2000" advTm="77596"/>
    </mc:Choice>
    <mc:Fallback xmlns="">
      <p:transition spd="slow" advTm="7759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616C1-A7F9-152E-86C7-BA79D7A8B63E}"/>
              </a:ext>
            </a:extLst>
          </p:cNvPr>
          <p:cNvSpPr>
            <a:spLocks noGrp="1"/>
          </p:cNvSpPr>
          <p:nvPr>
            <p:ph type="title"/>
          </p:nvPr>
        </p:nvSpPr>
        <p:spPr>
          <a:solidFill>
            <a:schemeClr val="bg2"/>
          </a:solidFill>
        </p:spPr>
        <p:txBody>
          <a:bodyPr/>
          <a:lstStyle/>
          <a:p>
            <a:r>
              <a:rPr lang="en-US" dirty="0">
                <a:latin typeface="Cambria" panose="02040503050406030204" pitchFamily="18" charset="0"/>
              </a:rPr>
              <a:t>NSAC LRP 2023</a:t>
            </a:r>
          </a:p>
        </p:txBody>
      </p:sp>
      <p:sp>
        <p:nvSpPr>
          <p:cNvPr id="3" name="Content Placeholder 2">
            <a:extLst>
              <a:ext uri="{FF2B5EF4-FFF2-40B4-BE49-F238E27FC236}">
                <a16:creationId xmlns:a16="http://schemas.microsoft.com/office/drawing/2014/main" id="{39ABF90A-C9AD-1DA6-8183-111CFCC25C4A}"/>
              </a:ext>
            </a:extLst>
          </p:cNvPr>
          <p:cNvSpPr>
            <a:spLocks noGrp="1"/>
          </p:cNvSpPr>
          <p:nvPr>
            <p:ph idx="1"/>
          </p:nvPr>
        </p:nvSpPr>
        <p:spPr>
          <a:xfrm>
            <a:off x="119742" y="4319602"/>
            <a:ext cx="3113314" cy="1275655"/>
          </a:xfrm>
        </p:spPr>
        <p:txBody>
          <a:bodyPr>
            <a:normAutofit lnSpcReduction="10000"/>
          </a:bodyPr>
          <a:lstStyle/>
          <a:p>
            <a:pPr marL="0" indent="0">
              <a:buNone/>
            </a:pPr>
            <a:r>
              <a:rPr kumimoji="0" lang="en-US" altLang="en-US" sz="1200" b="0" i="1" u="none" strike="noStrike" cap="none" normalizeH="0" baseline="0" dirty="0">
                <a:ln>
                  <a:noFill/>
                </a:ln>
                <a:solidFill>
                  <a:srgbClr val="006093"/>
                </a:solidFill>
                <a:effectLst/>
                <a:latin typeface="Calibri" panose="020F0502020204030204" pitchFamily="34" charset="0"/>
                <a:cs typeface="Calibri" panose="020F0502020204030204" pitchFamily="34" charset="0"/>
              </a:rPr>
              <a:t>Figure 1: Pressure distribution in the proton weighted as r2 p(r). The peak pressure at r = 0 corresponds to 1035 Pascal. The green shaded bands represent uncertainties if only initial world data (dark) or more recent high statistics data (light) are included. The red band represent projections of future experiments [S10].</a:t>
            </a:r>
            <a:endParaRPr kumimoji="0" lang="en-US" altLang="en-US"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pic>
        <p:nvPicPr>
          <p:cNvPr id="3073" name="Picture 1" descr="page22image14027824">
            <a:extLst>
              <a:ext uri="{FF2B5EF4-FFF2-40B4-BE49-F238E27FC236}">
                <a16:creationId xmlns:a16="http://schemas.microsoft.com/office/drawing/2014/main" id="{ADBF19CE-94D1-B9A0-0D9D-E9BE3D6F8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42" y="1404257"/>
            <a:ext cx="2984500" cy="279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2CCC1E5-7A5F-81E6-1A15-55177F1AFE81}"/>
              </a:ext>
            </a:extLst>
          </p:cNvPr>
          <p:cNvPicPr>
            <a:picLocks noChangeAspect="1"/>
          </p:cNvPicPr>
          <p:nvPr/>
        </p:nvPicPr>
        <p:blipFill>
          <a:blip r:embed="rId4"/>
          <a:stretch>
            <a:fillRect/>
          </a:stretch>
        </p:blipFill>
        <p:spPr>
          <a:xfrm>
            <a:off x="3191328" y="1524001"/>
            <a:ext cx="3117715" cy="3646714"/>
          </a:xfrm>
          <a:prstGeom prst="rect">
            <a:avLst/>
          </a:prstGeom>
        </p:spPr>
      </p:pic>
      <p:pic>
        <p:nvPicPr>
          <p:cNvPr id="7" name="Picture 6">
            <a:extLst>
              <a:ext uri="{FF2B5EF4-FFF2-40B4-BE49-F238E27FC236}">
                <a16:creationId xmlns:a16="http://schemas.microsoft.com/office/drawing/2014/main" id="{9B2239CA-2185-EE38-BB4D-1D62B665D078}"/>
              </a:ext>
            </a:extLst>
          </p:cNvPr>
          <p:cNvPicPr>
            <a:picLocks noChangeAspect="1"/>
          </p:cNvPicPr>
          <p:nvPr/>
        </p:nvPicPr>
        <p:blipFill>
          <a:blip r:embed="rId5"/>
          <a:stretch>
            <a:fillRect/>
          </a:stretch>
        </p:blipFill>
        <p:spPr>
          <a:xfrm>
            <a:off x="6426204" y="1524001"/>
            <a:ext cx="5667828" cy="3816895"/>
          </a:xfrm>
          <a:prstGeom prst="rect">
            <a:avLst/>
          </a:prstGeom>
        </p:spPr>
      </p:pic>
      <p:sp>
        <p:nvSpPr>
          <p:cNvPr id="8" name="TextBox 7">
            <a:extLst>
              <a:ext uri="{FF2B5EF4-FFF2-40B4-BE49-F238E27FC236}">
                <a16:creationId xmlns:a16="http://schemas.microsoft.com/office/drawing/2014/main" id="{B5073BD6-5EC9-CD79-1452-0A10EA228D69}"/>
              </a:ext>
            </a:extLst>
          </p:cNvPr>
          <p:cNvSpPr txBox="1"/>
          <p:nvPr/>
        </p:nvSpPr>
        <p:spPr>
          <a:xfrm>
            <a:off x="1741714" y="903514"/>
            <a:ext cx="4719562" cy="646331"/>
          </a:xfrm>
          <a:prstGeom prst="rect">
            <a:avLst/>
          </a:prstGeom>
          <a:noFill/>
        </p:spPr>
        <p:txBody>
          <a:bodyPr wrap="none" rtlCol="0">
            <a:spAutoFit/>
          </a:bodyPr>
          <a:lstStyle/>
          <a:p>
            <a:r>
              <a:rPr kumimoji="0" lang="en-US" altLang="en-US" sz="1800" b="1" i="0" u="none" strike="noStrike" cap="none" normalizeH="0" baseline="0" dirty="0">
                <a:ln>
                  <a:noFill/>
                </a:ln>
                <a:solidFill>
                  <a:srgbClr val="006093"/>
                </a:solidFill>
                <a:effectLst/>
                <a:latin typeface="Roboto" panose="02000000000000000000" pitchFamily="2" charset="0"/>
              </a:rPr>
              <a:t>Sidebar 3.2 The Pressure Inside the Proton </a:t>
            </a:r>
            <a:endParaRPr kumimoji="0" lang="en-US" altLang="en-US" sz="1200" b="0" i="0" u="none" strike="noStrike" cap="none" normalizeH="0" baseline="0" dirty="0">
              <a:ln>
                <a:noFill/>
              </a:ln>
              <a:solidFill>
                <a:schemeClr val="tx1"/>
              </a:solidFill>
              <a:effectLst/>
            </a:endParaRPr>
          </a:p>
          <a:p>
            <a:endParaRPr lang="en-US" dirty="0"/>
          </a:p>
        </p:txBody>
      </p:sp>
    </p:spTree>
    <p:extLst>
      <p:ext uri="{BB962C8B-B14F-4D97-AF65-F5344CB8AC3E}">
        <p14:creationId xmlns:p14="http://schemas.microsoft.com/office/powerpoint/2010/main" val="1681465759"/>
      </p:ext>
    </p:extLst>
  </p:cSld>
  <p:clrMapOvr>
    <a:masterClrMapping/>
  </p:clrMapOvr>
  <mc:AlternateContent xmlns:mc="http://schemas.openxmlformats.org/markup-compatibility/2006" xmlns:p14="http://schemas.microsoft.com/office/powerpoint/2010/main">
    <mc:Choice Requires="p14">
      <p:transition spd="slow" p14:dur="2000" advTm="12270"/>
    </mc:Choice>
    <mc:Fallback xmlns="">
      <p:transition spd="slow" advTm="1227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B7F0-7A95-67E3-2868-73E5B3849DD3}"/>
              </a:ext>
            </a:extLst>
          </p:cNvPr>
          <p:cNvSpPr>
            <a:spLocks noGrp="1"/>
          </p:cNvSpPr>
          <p:nvPr>
            <p:ph type="title"/>
          </p:nvPr>
        </p:nvSpPr>
        <p:spPr>
          <a:xfrm>
            <a:off x="0" y="-30445"/>
            <a:ext cx="12192000" cy="760397"/>
          </a:xfrm>
          <a:solidFill>
            <a:schemeClr val="bg2"/>
          </a:solidFill>
        </p:spPr>
        <p:txBody>
          <a:bodyPr>
            <a:normAutofit/>
          </a:bodyPr>
          <a:lstStyle/>
          <a:p>
            <a:r>
              <a:rPr lang="en-US" sz="3600" dirty="0">
                <a:latin typeface="Cambria" panose="02040503050406030204" pitchFamily="18" charset="0"/>
              </a:rPr>
              <a:t>Short Prehistory  </a:t>
            </a:r>
          </a:p>
        </p:txBody>
      </p:sp>
      <p:sp>
        <p:nvSpPr>
          <p:cNvPr id="4" name="Date Placeholder 3">
            <a:extLst>
              <a:ext uri="{FF2B5EF4-FFF2-40B4-BE49-F238E27FC236}">
                <a16:creationId xmlns:a16="http://schemas.microsoft.com/office/drawing/2014/main" id="{FB1ABE5F-C721-52A7-2C49-8FF5F4FD32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E2EFC7-E664-C94B-A020-ACAEA16D8B61}" type="datetime1">
              <a:rPr kumimoji="0" lang="en-US" sz="1800" b="0" i="0" u="none" strike="noStrike" kern="1200" cap="none" spc="0" normalizeH="0" baseline="0" noProof="0" smtClean="0">
                <a:ln>
                  <a:noFill/>
                </a:ln>
                <a:solidFill>
                  <a:prstClr val="black"/>
                </a:solidFill>
                <a:effectLst/>
                <a:uLnTx/>
                <a:uFillTx/>
                <a:latin typeface="Garamo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3/25/26</a:t>
            </a:fld>
            <a:endParaRPr kumimoji="0" lang="en-US" sz="1800" b="0" i="0" u="none" strike="noStrike" kern="1200" cap="none" spc="0" normalizeH="0" baseline="0" noProof="0">
              <a:ln>
                <a:noFill/>
              </a:ln>
              <a:solidFill>
                <a:prstClr val="black"/>
              </a:solidFill>
              <a:effectLst/>
              <a:uLnTx/>
              <a:uFillTx/>
              <a:latin typeface="Garamond"/>
              <a:ea typeface="+mn-ea"/>
              <a:cs typeface="+mn-cs"/>
            </a:endParaRPr>
          </a:p>
        </p:txBody>
      </p:sp>
      <p:sp>
        <p:nvSpPr>
          <p:cNvPr id="5" name="Slide Number Placeholder 4">
            <a:extLst>
              <a:ext uri="{FF2B5EF4-FFF2-40B4-BE49-F238E27FC236}">
                <a16:creationId xmlns:a16="http://schemas.microsoft.com/office/drawing/2014/main" id="{0938AD63-03C8-FC9D-676D-40D06D0AF3F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64C62A-42DA-064B-B402-BD4DFBC1F791}" type="slidenum">
              <a:rPr kumimoji="0" lang="en-US" sz="1800" b="0" i="0" u="none" strike="noStrike" kern="1200" cap="none" spc="0" normalizeH="0" baseline="0" noProof="0" smtClean="0">
                <a:ln>
                  <a:noFill/>
                </a:ln>
                <a:solidFill>
                  <a:prstClr val="black"/>
                </a:solidFill>
                <a:effectLst/>
                <a:uLnTx/>
                <a:uFillTx/>
                <a:latin typeface="Garamon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a:ln>
                <a:noFill/>
              </a:ln>
              <a:solidFill>
                <a:prstClr val="black"/>
              </a:solidFill>
              <a:effectLst/>
              <a:uLnTx/>
              <a:uFillTx/>
              <a:latin typeface="Garamond"/>
              <a:ea typeface="+mn-ea"/>
              <a:cs typeface="+mn-cs"/>
            </a:endParaRPr>
          </a:p>
        </p:txBody>
      </p:sp>
      <p:sp>
        <p:nvSpPr>
          <p:cNvPr id="6" name="TextBox 5">
            <a:extLst>
              <a:ext uri="{FF2B5EF4-FFF2-40B4-BE49-F238E27FC236}">
                <a16:creationId xmlns:a16="http://schemas.microsoft.com/office/drawing/2014/main" id="{93B8FB1A-472E-8003-576D-F61454A209BC}"/>
              </a:ext>
            </a:extLst>
          </p:cNvPr>
          <p:cNvSpPr txBox="1"/>
          <p:nvPr/>
        </p:nvSpPr>
        <p:spPr>
          <a:xfrm>
            <a:off x="354456" y="1514489"/>
            <a:ext cx="513194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sng"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rPr>
              <a:t>Gravitational Interaction of Fermions,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err="1">
                <a:ln>
                  <a:noFill/>
                </a:ln>
                <a:solidFill>
                  <a:prstClr val="black"/>
                </a:solidFill>
                <a:effectLst/>
                <a:uLnTx/>
                <a:uFillTx/>
                <a:latin typeface="Cambria" panose="02040503050406030204" pitchFamily="18" charset="0"/>
                <a:cs typeface="Calibri" panose="020F0502020204030204" pitchFamily="34" charset="0"/>
              </a:rPr>
              <a:t>I.Yu</a:t>
            </a:r>
            <a:r>
              <a:rPr kumimoji="0" lang="en-US" b="0" i="1" u="none"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rPr>
              <a:t>. </a:t>
            </a:r>
            <a:r>
              <a:rPr kumimoji="0" lang="en-US" b="0" i="1" u="none" strike="noStrike" kern="1200" cap="none" spc="0" normalizeH="0" baseline="0" noProof="0" dirty="0" err="1">
                <a:ln>
                  <a:noFill/>
                </a:ln>
                <a:solidFill>
                  <a:prstClr val="black"/>
                </a:solidFill>
                <a:effectLst/>
                <a:uLnTx/>
                <a:uFillTx/>
                <a:latin typeface="Cambria" panose="02040503050406030204" pitchFamily="18" charset="0"/>
                <a:cs typeface="Calibri" panose="020F0502020204030204" pitchFamily="34" charset="0"/>
              </a:rPr>
              <a:t>Kobzarev</a:t>
            </a:r>
            <a:r>
              <a:rPr kumimoji="0" lang="en-US" b="0" i="1" u="none"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rPr>
              <a:t>, L.B. Okun, Sov. Phys. JETP 16 (</a:t>
            </a:r>
            <a:r>
              <a:rPr kumimoji="0" lang="en-US" b="0" i="1" u="none" strike="noStrike" kern="1200" cap="none" spc="0" normalizeH="0" baseline="0" noProof="0" dirty="0">
                <a:ln>
                  <a:noFill/>
                </a:ln>
                <a:solidFill>
                  <a:srgbClr val="FF0000"/>
                </a:solidFill>
                <a:effectLst/>
                <a:uLnTx/>
                <a:uFillTx/>
                <a:latin typeface="Cambria" panose="02040503050406030204" pitchFamily="18" charset="0"/>
                <a:cs typeface="Calibri" panose="020F0502020204030204" pitchFamily="34" charset="0"/>
              </a:rPr>
              <a:t>1963</a:t>
            </a:r>
            <a:r>
              <a:rPr kumimoji="0" lang="en-US" b="0" i="1" u="none"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rPr>
              <a:t>)</a:t>
            </a:r>
          </a:p>
        </p:txBody>
      </p:sp>
      <p:sp>
        <p:nvSpPr>
          <p:cNvPr id="7" name="TextBox 6">
            <a:extLst>
              <a:ext uri="{FF2B5EF4-FFF2-40B4-BE49-F238E27FC236}">
                <a16:creationId xmlns:a16="http://schemas.microsoft.com/office/drawing/2014/main" id="{8432328F-A602-D443-D0B9-08AB28EB4DCB}"/>
              </a:ext>
            </a:extLst>
          </p:cNvPr>
          <p:cNvSpPr txBox="1"/>
          <p:nvPr/>
        </p:nvSpPr>
        <p:spPr>
          <a:xfrm>
            <a:off x="354455" y="2762772"/>
            <a:ext cx="61389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Energy-Momentum Structure Form Factors of Particles</a:t>
            </a:r>
            <a:r>
              <a:rPr kumimoji="0" lang="en-US" b="0" i="1" u="none"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rPr>
              <a:t>Heinz Pagels, Phys. Rev. 144 (</a:t>
            </a:r>
            <a:r>
              <a:rPr kumimoji="0" lang="en-US" b="0" i="1" u="none" strike="noStrike" kern="1200" cap="none" spc="0" normalizeH="0" baseline="0" noProof="0" dirty="0">
                <a:ln>
                  <a:noFill/>
                </a:ln>
                <a:solidFill>
                  <a:srgbClr val="FF0000"/>
                </a:solidFill>
                <a:effectLst/>
                <a:uLnTx/>
                <a:uFillTx/>
                <a:latin typeface="Cambria" panose="02040503050406030204" pitchFamily="18" charset="0"/>
                <a:cs typeface="Calibri" panose="020F0502020204030204" pitchFamily="34" charset="0"/>
              </a:rPr>
              <a:t>1966</a:t>
            </a:r>
            <a:r>
              <a:rPr kumimoji="0" lang="en-US" b="0" i="1" u="none"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rPr>
              <a:t>) 1250</a:t>
            </a:r>
          </a:p>
        </p:txBody>
      </p:sp>
      <p:sp>
        <p:nvSpPr>
          <p:cNvPr id="8" name="TextBox 7">
            <a:extLst>
              <a:ext uri="{FF2B5EF4-FFF2-40B4-BE49-F238E27FC236}">
                <a16:creationId xmlns:a16="http://schemas.microsoft.com/office/drawing/2014/main" id="{4960D467-971A-AC27-43BA-B68FFA617AA7}"/>
              </a:ext>
            </a:extLst>
          </p:cNvPr>
          <p:cNvSpPr txBox="1"/>
          <p:nvPr/>
        </p:nvSpPr>
        <p:spPr>
          <a:xfrm>
            <a:off x="6343431" y="2744880"/>
            <a:ext cx="515347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sng"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rPr>
              <a:t>Generalized </a:t>
            </a:r>
            <a:r>
              <a:rPr kumimoji="0" lang="en-US" b="0" i="1" u="sng" strike="noStrike" kern="1200" cap="none" spc="0" normalizeH="0" baseline="0" noProof="0" dirty="0" err="1">
                <a:ln>
                  <a:noFill/>
                </a:ln>
                <a:solidFill>
                  <a:prstClr val="black"/>
                </a:solidFill>
                <a:effectLst/>
                <a:uLnTx/>
                <a:uFillTx/>
                <a:latin typeface="Cambria" panose="02040503050406030204" pitchFamily="18" charset="0"/>
                <a:cs typeface="Calibri" panose="020F0502020204030204" pitchFamily="34" charset="0"/>
              </a:rPr>
              <a:t>parton</a:t>
            </a:r>
            <a:r>
              <a:rPr kumimoji="0" lang="en-US" b="0" i="1" u="sng"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rPr>
              <a:t> distributions and strong forces inside nucleons and nuclei,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rPr>
              <a:t>M.V. Polyakov, </a:t>
            </a:r>
            <a:r>
              <a:rPr kumimoji="0" lang="en-US" b="0" i="1" u="none" strike="noStrike" kern="1200" cap="none" spc="0" normalizeH="0" baseline="0" noProof="0" dirty="0" err="1">
                <a:ln>
                  <a:noFill/>
                </a:ln>
                <a:solidFill>
                  <a:prstClr val="black"/>
                </a:solidFill>
                <a:effectLst/>
                <a:uLnTx/>
                <a:uFillTx/>
                <a:latin typeface="Cambria" panose="02040503050406030204" pitchFamily="18" charset="0"/>
                <a:cs typeface="Calibri" panose="020F0502020204030204" pitchFamily="34" charset="0"/>
              </a:rPr>
              <a:t>Phys.Lett.B</a:t>
            </a:r>
            <a:r>
              <a:rPr kumimoji="0" lang="en-US" b="0" i="1" u="none"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rPr>
              <a:t> 555 (</a:t>
            </a:r>
            <a:r>
              <a:rPr kumimoji="0" lang="en-US" b="0" i="1" u="none" strike="noStrike" kern="1200" cap="none" spc="0" normalizeH="0" baseline="0" noProof="0" dirty="0">
                <a:ln>
                  <a:noFill/>
                </a:ln>
                <a:solidFill>
                  <a:srgbClr val="FF0000"/>
                </a:solidFill>
                <a:effectLst/>
                <a:uLnTx/>
                <a:uFillTx/>
                <a:latin typeface="Cambria" panose="02040503050406030204" pitchFamily="18" charset="0"/>
                <a:cs typeface="Calibri" panose="020F0502020204030204" pitchFamily="34" charset="0"/>
              </a:rPr>
              <a:t>2003</a:t>
            </a:r>
            <a:r>
              <a:rPr kumimoji="0" lang="en-US" b="0" i="1" u="none"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rPr>
              <a:t>) 57-62</a:t>
            </a:r>
          </a:p>
        </p:txBody>
      </p:sp>
      <p:sp>
        <p:nvSpPr>
          <p:cNvPr id="9" name="TextBox 8">
            <a:extLst>
              <a:ext uri="{FF2B5EF4-FFF2-40B4-BE49-F238E27FC236}">
                <a16:creationId xmlns:a16="http://schemas.microsoft.com/office/drawing/2014/main" id="{F6FE639D-B946-F1B7-7D51-98ED032E09EE}"/>
              </a:ext>
            </a:extLst>
          </p:cNvPr>
          <p:cNvSpPr txBox="1"/>
          <p:nvPr/>
        </p:nvSpPr>
        <p:spPr>
          <a:xfrm>
            <a:off x="6379007" y="4304085"/>
            <a:ext cx="431855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sng" strike="noStrike" kern="1200" cap="none" spc="0" normalizeH="0" baseline="0" noProof="0" dirty="0">
                <a:ln>
                  <a:noFill/>
                </a:ln>
                <a:effectLst/>
                <a:uLnTx/>
                <a:uFillTx/>
                <a:latin typeface="Cambria" panose="02040503050406030204" pitchFamily="18" charset="0"/>
                <a:cs typeface="Calibri" panose="020F0502020204030204" pitchFamily="34" charset="0"/>
              </a:rPr>
              <a:t>The pressure distribution inside the proton,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effectLst/>
                <a:uLnTx/>
                <a:uFillTx/>
                <a:latin typeface="Cambria" panose="02040503050406030204" pitchFamily="18" charset="0"/>
                <a:cs typeface="Calibri" panose="020F0502020204030204" pitchFamily="34" charset="0"/>
              </a:rPr>
              <a:t>V.D. Burkert, L. </a:t>
            </a:r>
            <a:r>
              <a:rPr kumimoji="0" lang="en-US" b="0" i="1" u="none" strike="noStrike" kern="1200" cap="none" spc="0" normalizeH="0" baseline="0" noProof="0" dirty="0" err="1">
                <a:ln>
                  <a:noFill/>
                </a:ln>
                <a:effectLst/>
                <a:uLnTx/>
                <a:uFillTx/>
                <a:latin typeface="Cambria" panose="02040503050406030204" pitchFamily="18" charset="0"/>
                <a:cs typeface="Calibri" panose="020F0502020204030204" pitchFamily="34" charset="0"/>
              </a:rPr>
              <a:t>Elouadrhiri</a:t>
            </a:r>
            <a:r>
              <a:rPr kumimoji="0" lang="en-US" b="0" i="1" u="none" strike="noStrike" kern="1200" cap="none" spc="0" normalizeH="0" baseline="0" noProof="0" dirty="0">
                <a:ln>
                  <a:noFill/>
                </a:ln>
                <a:effectLst/>
                <a:uLnTx/>
                <a:uFillTx/>
                <a:latin typeface="Cambria" panose="02040503050406030204" pitchFamily="18" charset="0"/>
                <a:cs typeface="Calibri" panose="020F0502020204030204" pitchFamily="34" charset="0"/>
              </a:rPr>
              <a:t>, F.X. </a:t>
            </a:r>
            <a:r>
              <a:rPr kumimoji="0" lang="en-US" b="0" i="1" u="none" strike="noStrike" kern="1200" cap="none" spc="0" normalizeH="0" baseline="0" noProof="0" dirty="0" err="1">
                <a:ln>
                  <a:noFill/>
                </a:ln>
                <a:effectLst/>
                <a:uLnTx/>
                <a:uFillTx/>
                <a:latin typeface="Cambria" panose="02040503050406030204" pitchFamily="18" charset="0"/>
                <a:cs typeface="Calibri" panose="020F0502020204030204" pitchFamily="34" charset="0"/>
              </a:rPr>
              <a:t>Girod</a:t>
            </a:r>
            <a:r>
              <a:rPr kumimoji="0" lang="en-US" b="0" i="1" u="none" strike="noStrike" kern="1200" cap="none" spc="0" normalizeH="0" baseline="0" noProof="0" dirty="0">
                <a:ln>
                  <a:noFill/>
                </a:ln>
                <a:effectLst/>
                <a:uLnTx/>
                <a:uFillTx/>
                <a:latin typeface="Cambria" panose="020405030504060302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effectLst/>
                <a:uLnTx/>
                <a:uFillTx/>
                <a:latin typeface="Cambria" panose="02040503050406030204" pitchFamily="18" charset="0"/>
                <a:cs typeface="Calibri" panose="020F0502020204030204" pitchFamily="34" charset="0"/>
              </a:rPr>
              <a:t>Nature 557, 7705  </a:t>
            </a:r>
            <a:r>
              <a:rPr kumimoji="0" lang="en-US" b="0" i="1" u="none" strike="noStrike" kern="1200" cap="none" spc="0" normalizeH="0" baseline="0" noProof="0" dirty="0">
                <a:ln>
                  <a:noFill/>
                </a:ln>
                <a:solidFill>
                  <a:srgbClr val="FF0000"/>
                </a:solidFill>
                <a:effectLst/>
                <a:uLnTx/>
                <a:uFillTx/>
                <a:latin typeface="Cambria" panose="02040503050406030204" pitchFamily="18" charset="0"/>
                <a:cs typeface="Calibri" panose="020F0502020204030204" pitchFamily="34" charset="0"/>
              </a:rPr>
              <a:t>(2018) </a:t>
            </a:r>
            <a:r>
              <a:rPr kumimoji="0" lang="en-US" b="0" i="1" u="none" strike="noStrike" kern="1200" cap="none" spc="0" normalizeH="0" baseline="0" noProof="0" dirty="0">
                <a:ln>
                  <a:noFill/>
                </a:ln>
                <a:effectLst/>
                <a:uLnTx/>
                <a:uFillTx/>
                <a:latin typeface="Cambria" panose="02040503050406030204" pitchFamily="18" charset="0"/>
                <a:cs typeface="Calibri" panose="020F0502020204030204" pitchFamily="34" charset="0"/>
              </a:rPr>
              <a:t>396-399</a:t>
            </a:r>
          </a:p>
        </p:txBody>
      </p:sp>
      <p:sp>
        <p:nvSpPr>
          <p:cNvPr id="3" name="TextBox 2">
            <a:extLst>
              <a:ext uri="{FF2B5EF4-FFF2-40B4-BE49-F238E27FC236}">
                <a16:creationId xmlns:a16="http://schemas.microsoft.com/office/drawing/2014/main" id="{8E1704E0-DC63-96F9-7D8C-C45ED76D5305}"/>
              </a:ext>
            </a:extLst>
          </p:cNvPr>
          <p:cNvSpPr txBox="1"/>
          <p:nvPr/>
        </p:nvSpPr>
        <p:spPr>
          <a:xfrm>
            <a:off x="354455" y="3952174"/>
            <a:ext cx="5319816" cy="1200329"/>
          </a:xfrm>
          <a:prstGeom prst="rect">
            <a:avLst/>
          </a:prstGeom>
          <a:noFill/>
        </p:spPr>
        <p:txBody>
          <a:bodyPr wrap="square" rtlCol="0">
            <a:spAutoFit/>
          </a:bodyPr>
          <a:lstStyle/>
          <a:p>
            <a:r>
              <a:rPr lang="en-US" i="1" dirty="0">
                <a:solidFill>
                  <a:srgbClr val="7030A0"/>
                </a:solidFill>
                <a:latin typeface="Cambria" panose="02040503050406030204" pitchFamily="18" charset="0"/>
                <a:cs typeface="Times New Roman"/>
              </a:rPr>
              <a:t>“… there is very little hope of learning anything about the detailed mechanical structure of a particle, because of the extreme weakness of the gravitational interaction”  </a:t>
            </a:r>
            <a:r>
              <a:rPr lang="en-US" i="1" dirty="0">
                <a:latin typeface="Cambria" panose="02040503050406030204" pitchFamily="18" charset="0"/>
                <a:cs typeface="Times New Roman"/>
              </a:rPr>
              <a:t>H. Pagels</a:t>
            </a:r>
          </a:p>
        </p:txBody>
      </p:sp>
      <p:sp>
        <p:nvSpPr>
          <p:cNvPr id="11" name="TextBox 10">
            <a:extLst>
              <a:ext uri="{FF2B5EF4-FFF2-40B4-BE49-F238E27FC236}">
                <a16:creationId xmlns:a16="http://schemas.microsoft.com/office/drawing/2014/main" id="{9972190C-076A-86ED-562B-8AAFFE193A9F}"/>
              </a:ext>
            </a:extLst>
          </p:cNvPr>
          <p:cNvSpPr txBox="1"/>
          <p:nvPr/>
        </p:nvSpPr>
        <p:spPr>
          <a:xfrm>
            <a:off x="6388588" y="1446280"/>
            <a:ext cx="5234274" cy="923330"/>
          </a:xfrm>
          <a:prstGeom prst="rect">
            <a:avLst/>
          </a:prstGeom>
          <a:noFill/>
        </p:spPr>
        <p:txBody>
          <a:bodyPr wrap="square" rtlCol="0">
            <a:spAutoFit/>
          </a:bodyPr>
          <a:lstStyle/>
          <a:p>
            <a:r>
              <a:rPr lang="en-US" i="1" dirty="0">
                <a:solidFill>
                  <a:srgbClr val="7030A0"/>
                </a:solidFill>
                <a:latin typeface="Cambria" panose="02040503050406030204" pitchFamily="18" charset="0"/>
              </a:rPr>
              <a:t>… any massless spin-2 field gives rise to a force indistinguishable from gravitation…  </a:t>
            </a:r>
            <a:endParaRPr lang="en-US" sz="800" i="1" dirty="0">
              <a:solidFill>
                <a:srgbClr val="7030A0"/>
              </a:solidFill>
              <a:latin typeface="Cambria" panose="02040503050406030204" pitchFamily="18" charset="0"/>
            </a:endParaRPr>
          </a:p>
          <a:p>
            <a:r>
              <a:rPr lang="en-US" i="1" u="sng" dirty="0">
                <a:latin typeface="Cambria" panose="02040503050406030204" pitchFamily="18" charset="0"/>
              </a:rPr>
              <a:t>S. Weinberg</a:t>
            </a:r>
            <a:r>
              <a:rPr lang="en-US" i="1" dirty="0">
                <a:latin typeface="Cambria" panose="02040503050406030204" pitchFamily="18" charset="0"/>
              </a:rPr>
              <a:t>, </a:t>
            </a:r>
            <a:r>
              <a:rPr lang="en-US" i="1" dirty="0">
                <a:solidFill>
                  <a:srgbClr val="FF0000"/>
                </a:solidFill>
                <a:latin typeface="Cambria" panose="02040503050406030204" pitchFamily="18" charset="0"/>
              </a:rPr>
              <a:t>1972,  </a:t>
            </a:r>
            <a:r>
              <a:rPr lang="en-US" i="1" dirty="0">
                <a:latin typeface="Cambria" panose="02040503050406030204" pitchFamily="18" charset="0"/>
              </a:rPr>
              <a:t>Misner, K. </a:t>
            </a:r>
            <a:r>
              <a:rPr lang="en-US" i="1" u="sng" dirty="0">
                <a:latin typeface="Cambria" panose="02040503050406030204" pitchFamily="18" charset="0"/>
              </a:rPr>
              <a:t>Thorne</a:t>
            </a:r>
            <a:r>
              <a:rPr lang="en-US" i="1" dirty="0">
                <a:latin typeface="Cambria" panose="02040503050406030204" pitchFamily="18" charset="0"/>
              </a:rPr>
              <a:t>, </a:t>
            </a:r>
            <a:r>
              <a:rPr lang="en-US" i="1" dirty="0" err="1">
                <a:latin typeface="Cambria" panose="02040503050406030204" pitchFamily="18" charset="0"/>
              </a:rPr>
              <a:t>Weehler</a:t>
            </a:r>
            <a:r>
              <a:rPr lang="en-US" i="1" dirty="0">
                <a:latin typeface="Cambria" panose="02040503050406030204" pitchFamily="18" charset="0"/>
              </a:rPr>
              <a:t>, </a:t>
            </a:r>
            <a:r>
              <a:rPr lang="en-US" i="1" dirty="0">
                <a:solidFill>
                  <a:srgbClr val="FF0000"/>
                </a:solidFill>
                <a:latin typeface="Cambria" panose="02040503050406030204" pitchFamily="18" charset="0"/>
              </a:rPr>
              <a:t>1973</a:t>
            </a:r>
            <a:endParaRPr lang="en-US" i="1" dirty="0">
              <a:latin typeface="Cambria" panose="02040503050406030204" pitchFamily="18" charset="0"/>
            </a:endParaRPr>
          </a:p>
        </p:txBody>
      </p:sp>
      <p:sp>
        <p:nvSpPr>
          <p:cNvPr id="17" name="TextBox 16">
            <a:extLst>
              <a:ext uri="{FF2B5EF4-FFF2-40B4-BE49-F238E27FC236}">
                <a16:creationId xmlns:a16="http://schemas.microsoft.com/office/drawing/2014/main" id="{4D4B2236-2E5C-3816-AFB2-31BF6FE1117F}"/>
              </a:ext>
            </a:extLst>
          </p:cNvPr>
          <p:cNvSpPr txBox="1"/>
          <p:nvPr/>
        </p:nvSpPr>
        <p:spPr>
          <a:xfrm>
            <a:off x="6388588" y="3941564"/>
            <a:ext cx="3163558" cy="369332"/>
          </a:xfrm>
          <a:prstGeom prst="rect">
            <a:avLst/>
          </a:prstGeom>
          <a:noFill/>
        </p:spPr>
        <p:txBody>
          <a:bodyPr wrap="none" rtlCol="0">
            <a:spAutoFit/>
          </a:bodyPr>
          <a:lstStyle/>
          <a:p>
            <a:r>
              <a:rPr lang="en-US" i="1" dirty="0">
                <a:solidFill>
                  <a:srgbClr val="7030A0"/>
                </a:solidFill>
                <a:latin typeface="Cambria" panose="02040503050406030204" pitchFamily="18" charset="0"/>
              </a:rPr>
              <a:t>First experiment-based result.</a:t>
            </a:r>
          </a:p>
        </p:txBody>
      </p:sp>
    </p:spTree>
    <p:custDataLst>
      <p:tags r:id="rId1"/>
    </p:custDataLst>
    <p:extLst>
      <p:ext uri="{BB962C8B-B14F-4D97-AF65-F5344CB8AC3E}">
        <p14:creationId xmlns:p14="http://schemas.microsoft.com/office/powerpoint/2010/main" val="3265528578"/>
      </p:ext>
    </p:extLst>
  </p:cSld>
  <p:clrMapOvr>
    <a:masterClrMapping/>
  </p:clrMapOvr>
  <mc:AlternateContent xmlns:mc="http://schemas.openxmlformats.org/markup-compatibility/2006" xmlns:p14="http://schemas.microsoft.com/office/powerpoint/2010/main">
    <mc:Choice Requires="p14">
      <p:transition spd="slow" p14:dur="2000" advTm="68429"/>
    </mc:Choice>
    <mc:Fallback xmlns="">
      <p:transition spd="slow" advTm="6842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93CDD-98E3-9141-ADDF-766517B26FA8}"/>
              </a:ext>
            </a:extLst>
          </p:cNvPr>
          <p:cNvSpPr>
            <a:spLocks noGrp="1"/>
          </p:cNvSpPr>
          <p:nvPr>
            <p:ph type="title"/>
          </p:nvPr>
        </p:nvSpPr>
        <p:spPr>
          <a:solidFill>
            <a:schemeClr val="bg2"/>
          </a:solidFill>
          <a:ln>
            <a:solidFill>
              <a:schemeClr val="tx1"/>
            </a:solidFill>
          </a:ln>
        </p:spPr>
        <p:txBody>
          <a:bodyPr/>
          <a:lstStyle/>
          <a:p>
            <a:r>
              <a:rPr lang="en-US" dirty="0">
                <a:latin typeface="Cambria" panose="02040503050406030204" pitchFamily="18" charset="0"/>
              </a:rPr>
              <a:t>The proton’s </a:t>
            </a:r>
            <a:r>
              <a:rPr lang="en-US" dirty="0" err="1">
                <a:latin typeface="Cambria" panose="02040503050406030204" pitchFamily="18" charset="0"/>
              </a:rPr>
              <a:t>D</a:t>
            </a:r>
            <a:r>
              <a:rPr lang="en-US" baseline="30000" dirty="0" err="1">
                <a:latin typeface="Cambria" panose="02040503050406030204" pitchFamily="18" charset="0"/>
              </a:rPr>
              <a:t>q</a:t>
            </a:r>
            <a:r>
              <a:rPr lang="en-US" dirty="0">
                <a:latin typeface="Cambria" panose="02040503050406030204" pitchFamily="18" charset="0"/>
              </a:rPr>
              <a:t>(t) and pressure at 22 GeV  </a:t>
            </a:r>
          </a:p>
        </p:txBody>
      </p:sp>
      <p:pic>
        <p:nvPicPr>
          <p:cNvPr id="6" name="Picture 5">
            <a:extLst>
              <a:ext uri="{FF2B5EF4-FFF2-40B4-BE49-F238E27FC236}">
                <a16:creationId xmlns:a16="http://schemas.microsoft.com/office/drawing/2014/main" id="{2AB75A3F-3BF0-7B48-8393-6896D5911CB0}"/>
              </a:ext>
            </a:extLst>
          </p:cNvPr>
          <p:cNvPicPr>
            <a:picLocks noChangeAspect="1"/>
          </p:cNvPicPr>
          <p:nvPr/>
        </p:nvPicPr>
        <p:blipFill>
          <a:blip r:embed="rId3"/>
          <a:stretch>
            <a:fillRect/>
          </a:stretch>
        </p:blipFill>
        <p:spPr>
          <a:xfrm>
            <a:off x="609600" y="1674417"/>
            <a:ext cx="5337479" cy="4032632"/>
          </a:xfrm>
          <a:prstGeom prst="rect">
            <a:avLst/>
          </a:prstGeom>
        </p:spPr>
      </p:pic>
      <p:sp>
        <p:nvSpPr>
          <p:cNvPr id="7" name="TextBox 6">
            <a:extLst>
              <a:ext uri="{FF2B5EF4-FFF2-40B4-BE49-F238E27FC236}">
                <a16:creationId xmlns:a16="http://schemas.microsoft.com/office/drawing/2014/main" id="{1DE01968-73ED-7E4E-9281-2440D57E9362}"/>
              </a:ext>
            </a:extLst>
          </p:cNvPr>
          <p:cNvSpPr txBox="1"/>
          <p:nvPr/>
        </p:nvSpPr>
        <p:spPr>
          <a:xfrm>
            <a:off x="906503" y="1099597"/>
            <a:ext cx="4743671" cy="400110"/>
          </a:xfrm>
          <a:prstGeom prst="rect">
            <a:avLst/>
          </a:prstGeom>
          <a:noFill/>
        </p:spPr>
        <p:txBody>
          <a:bodyPr wrap="none" rtlCol="0">
            <a:spAutoFit/>
          </a:bodyPr>
          <a:lstStyle/>
          <a:p>
            <a:r>
              <a:rPr lang="en-US" sz="2000" dirty="0">
                <a:latin typeface="Calibri" panose="020F0502020204030204" pitchFamily="34" charset="0"/>
                <a:cs typeface="Calibri" panose="020F0502020204030204" pitchFamily="34" charset="0"/>
              </a:rPr>
              <a:t>Fitting the dispersion relation to </a:t>
            </a:r>
            <a:r>
              <a:rPr lang="en-US" sz="2000" dirty="0" err="1">
                <a:latin typeface="Calibri" panose="020F0502020204030204" pitchFamily="34" charset="0"/>
                <a:cs typeface="Calibri" panose="020F0502020204030204" pitchFamily="34" charset="0"/>
              </a:rPr>
              <a:t>Im</a:t>
            </a:r>
            <a:r>
              <a:rPr lang="en-US" dirty="0" err="1">
                <a:solidFill>
                  <a:srgbClr val="FF0000"/>
                </a:solidFill>
                <a:latin typeface="Lucida Handwriting" panose="03010101010101010101" pitchFamily="66" charset="77"/>
              </a:rPr>
              <a:t>H</a:t>
            </a:r>
            <a:r>
              <a:rPr lang="en-US" sz="2000" dirty="0">
                <a:latin typeface="Calibri" panose="020F0502020204030204" pitchFamily="34" charset="0"/>
                <a:cs typeface="Calibri" panose="020F0502020204030204" pitchFamily="34" charset="0"/>
              </a:rPr>
              <a:t>,</a:t>
            </a:r>
            <a:r>
              <a:rPr lang="en-US" sz="2000" dirty="0"/>
              <a:t> </a:t>
            </a:r>
            <a:r>
              <a:rPr lang="en-US" sz="2000" dirty="0" err="1">
                <a:latin typeface="Calibri" panose="020F0502020204030204" pitchFamily="34" charset="0"/>
                <a:cs typeface="Calibri" panose="020F0502020204030204" pitchFamily="34" charset="0"/>
              </a:rPr>
              <a:t>Re</a:t>
            </a:r>
            <a:r>
              <a:rPr lang="en-US" dirty="0" err="1">
                <a:solidFill>
                  <a:srgbClr val="FF0000"/>
                </a:solidFill>
                <a:latin typeface="Lucida Handwriting" panose="03010101010101010101" pitchFamily="66" charset="77"/>
              </a:rPr>
              <a:t>H</a:t>
            </a:r>
            <a:endParaRPr lang="en-US" sz="2000" dirty="0">
              <a:solidFill>
                <a:srgbClr val="FF0000"/>
              </a:solidFill>
              <a:latin typeface="Cambria" panose="02040503050406030204" pitchFamily="18"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4B7B8D54-5F8F-9643-BA52-C81E68F715D7}"/>
              </a:ext>
            </a:extLst>
          </p:cNvPr>
          <p:cNvCxnSpPr>
            <a:cxnSpLocks/>
          </p:cNvCxnSpPr>
          <p:nvPr/>
        </p:nvCxnSpPr>
        <p:spPr>
          <a:xfrm>
            <a:off x="1977722" y="2129425"/>
            <a:ext cx="0" cy="2956142"/>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EFA85A7-1F01-8344-8544-0DE8EF90E21F}"/>
              </a:ext>
            </a:extLst>
          </p:cNvPr>
          <p:cNvSpPr txBox="1"/>
          <p:nvPr/>
        </p:nvSpPr>
        <p:spPr>
          <a:xfrm rot="16200000">
            <a:off x="1664976" y="4511559"/>
            <a:ext cx="625492" cy="307777"/>
          </a:xfrm>
          <a:prstGeom prst="rect">
            <a:avLst/>
          </a:prstGeom>
          <a:solidFill>
            <a:schemeClr val="bg1"/>
          </a:solidFill>
          <a:ln w="3175">
            <a:solidFill>
              <a:schemeClr val="tx1"/>
            </a:solidFill>
          </a:ln>
        </p:spPr>
        <p:txBody>
          <a:bodyPr wrap="none" rtlCol="0">
            <a:spAutoFit/>
          </a:bodyPr>
          <a:lstStyle/>
          <a:p>
            <a:r>
              <a:rPr lang="en-US" sz="1400" b="1" dirty="0">
                <a:latin typeface="Calibri" panose="020F0502020204030204" pitchFamily="34" charset="0"/>
                <a:cs typeface="Calibri" panose="020F0502020204030204" pitchFamily="34" charset="0"/>
                <a:sym typeface="Wingdings" pitchFamily="2" charset="2"/>
              </a:rPr>
              <a:t>6 GeV</a:t>
            </a:r>
            <a:endParaRPr lang="en-US" sz="1400" b="1" dirty="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EB1A6470-7229-A446-AB33-11C2F50EABF1}"/>
              </a:ext>
            </a:extLst>
          </p:cNvPr>
          <p:cNvCxnSpPr>
            <a:cxnSpLocks/>
          </p:cNvCxnSpPr>
          <p:nvPr/>
        </p:nvCxnSpPr>
        <p:spPr>
          <a:xfrm flipH="1">
            <a:off x="2925836" y="2129425"/>
            <a:ext cx="8350" cy="308349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A8893E6-664D-7748-95DE-C087CC914BF6}"/>
              </a:ext>
            </a:extLst>
          </p:cNvPr>
          <p:cNvSpPr txBox="1"/>
          <p:nvPr/>
        </p:nvSpPr>
        <p:spPr>
          <a:xfrm rot="16200000">
            <a:off x="2575755" y="4359159"/>
            <a:ext cx="716863" cy="307777"/>
          </a:xfrm>
          <a:prstGeom prst="rect">
            <a:avLst/>
          </a:prstGeom>
          <a:solidFill>
            <a:schemeClr val="bg1"/>
          </a:solidFill>
          <a:ln>
            <a:solidFill>
              <a:schemeClr val="tx1"/>
            </a:solidFill>
          </a:ln>
        </p:spPr>
        <p:txBody>
          <a:bodyPr wrap="none" rtlCol="0">
            <a:spAutoFit/>
          </a:bodyPr>
          <a:lstStyle/>
          <a:p>
            <a:r>
              <a:rPr lang="en-US" sz="1400" b="1" dirty="0">
                <a:latin typeface="Calibri" panose="020F0502020204030204" pitchFamily="34" charset="0"/>
                <a:cs typeface="Calibri" panose="020F0502020204030204" pitchFamily="34" charset="0"/>
                <a:sym typeface="Wingdings" pitchFamily="2" charset="2"/>
              </a:rPr>
              <a:t>11 GeV</a:t>
            </a:r>
            <a:endParaRPr lang="en-US" sz="1400" b="1" dirty="0">
              <a:latin typeface="Calibri" panose="020F0502020204030204" pitchFamily="34" charset="0"/>
              <a:cs typeface="Calibri" panose="020F0502020204030204" pitchFamily="34" charset="0"/>
            </a:endParaRPr>
          </a:p>
        </p:txBody>
      </p:sp>
      <p:cxnSp>
        <p:nvCxnSpPr>
          <p:cNvPr id="27" name="Straight Connector 26">
            <a:extLst>
              <a:ext uri="{FF2B5EF4-FFF2-40B4-BE49-F238E27FC236}">
                <a16:creationId xmlns:a16="http://schemas.microsoft.com/office/drawing/2014/main" id="{1CF115B1-7244-C845-94A4-895396C74ADE}"/>
              </a:ext>
            </a:extLst>
          </p:cNvPr>
          <p:cNvCxnSpPr>
            <a:cxnSpLocks/>
          </p:cNvCxnSpPr>
          <p:nvPr/>
        </p:nvCxnSpPr>
        <p:spPr>
          <a:xfrm flipH="1">
            <a:off x="4628884" y="2283807"/>
            <a:ext cx="8350" cy="308150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D03177F-8A7F-F14B-9A98-521EB4B96456}"/>
              </a:ext>
            </a:extLst>
          </p:cNvPr>
          <p:cNvSpPr txBox="1"/>
          <p:nvPr/>
        </p:nvSpPr>
        <p:spPr>
          <a:xfrm>
            <a:off x="2993709" y="2891956"/>
            <a:ext cx="1297150" cy="400110"/>
          </a:xfrm>
          <a:prstGeom prst="rect">
            <a:avLst/>
          </a:prstGeom>
          <a:solidFill>
            <a:schemeClr val="bg1"/>
          </a:solidFill>
        </p:spPr>
        <p:txBody>
          <a:bodyPr wrap="none" rtlCol="0">
            <a:spAutoFit/>
          </a:bodyPr>
          <a:lstStyle/>
          <a:p>
            <a:r>
              <a:rPr lang="en-US" sz="2000" dirty="0">
                <a:latin typeface="Calibri" panose="020F0502020204030204" pitchFamily="34" charset="0"/>
                <a:cs typeface="Calibri" panose="020F0502020204030204" pitchFamily="34" charset="0"/>
              </a:rPr>
              <a:t>-t/Q</a:t>
            </a:r>
            <a:r>
              <a:rPr lang="en-US" sz="2000" baseline="30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&lt; 0.2</a:t>
            </a:r>
          </a:p>
        </p:txBody>
      </p:sp>
      <p:sp>
        <p:nvSpPr>
          <p:cNvPr id="3" name="TextBox 2">
            <a:extLst>
              <a:ext uri="{FF2B5EF4-FFF2-40B4-BE49-F238E27FC236}">
                <a16:creationId xmlns:a16="http://schemas.microsoft.com/office/drawing/2014/main" id="{6BA9370A-98C4-0E0A-73C3-09C594045C0F}"/>
              </a:ext>
            </a:extLst>
          </p:cNvPr>
          <p:cNvSpPr txBox="1"/>
          <p:nvPr/>
        </p:nvSpPr>
        <p:spPr>
          <a:xfrm>
            <a:off x="6785159" y="1062896"/>
            <a:ext cx="1276311" cy="369332"/>
          </a:xfrm>
          <a:prstGeom prst="rect">
            <a:avLst/>
          </a:prstGeom>
          <a:noFill/>
          <a:ln>
            <a:solidFill>
              <a:schemeClr val="tx1"/>
            </a:solidFill>
          </a:ln>
        </p:spPr>
        <p:txBody>
          <a:bodyPr wrap="none" rtlCol="0">
            <a:spAutoFit/>
          </a:bodyPr>
          <a:lstStyle/>
          <a:p>
            <a:r>
              <a:rPr lang="en-US" dirty="0">
                <a:latin typeface="Cambria" panose="02040503050406030204" pitchFamily="18" charset="0"/>
              </a:rPr>
              <a:t>-t/Q</a:t>
            </a:r>
            <a:r>
              <a:rPr lang="en-US" baseline="30000" dirty="0">
                <a:latin typeface="Cambria" panose="02040503050406030204" pitchFamily="18" charset="0"/>
              </a:rPr>
              <a:t>2</a:t>
            </a:r>
            <a:r>
              <a:rPr lang="en-US" dirty="0">
                <a:latin typeface="Cambria" panose="02040503050406030204" pitchFamily="18" charset="0"/>
              </a:rPr>
              <a:t> &lt;  0.2</a:t>
            </a:r>
          </a:p>
        </p:txBody>
      </p:sp>
      <p:pic>
        <p:nvPicPr>
          <p:cNvPr id="8" name="Picture 7">
            <a:extLst>
              <a:ext uri="{FF2B5EF4-FFF2-40B4-BE49-F238E27FC236}">
                <a16:creationId xmlns:a16="http://schemas.microsoft.com/office/drawing/2014/main" id="{688A086F-8F16-4C4E-A248-057CD80DFED7}"/>
              </a:ext>
            </a:extLst>
          </p:cNvPr>
          <p:cNvPicPr>
            <a:picLocks noChangeAspect="1"/>
          </p:cNvPicPr>
          <p:nvPr/>
        </p:nvPicPr>
        <p:blipFill>
          <a:blip r:embed="rId4"/>
          <a:stretch>
            <a:fillRect/>
          </a:stretch>
        </p:blipFill>
        <p:spPr>
          <a:xfrm>
            <a:off x="6358269" y="1674417"/>
            <a:ext cx="5138454" cy="3922803"/>
          </a:xfrm>
          <a:prstGeom prst="rect">
            <a:avLst/>
          </a:prstGeom>
        </p:spPr>
      </p:pic>
      <p:sp>
        <p:nvSpPr>
          <p:cNvPr id="13" name="Rectangle 12">
            <a:extLst>
              <a:ext uri="{FF2B5EF4-FFF2-40B4-BE49-F238E27FC236}">
                <a16:creationId xmlns:a16="http://schemas.microsoft.com/office/drawing/2014/main" id="{7F9A573D-6828-B14B-B1B6-C6F45B3E25A4}"/>
              </a:ext>
            </a:extLst>
          </p:cNvPr>
          <p:cNvSpPr/>
          <p:nvPr/>
        </p:nvSpPr>
        <p:spPr>
          <a:xfrm>
            <a:off x="6358269" y="1997240"/>
            <a:ext cx="244278" cy="116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981ED9-2A73-684B-97B3-D9F1A119A825}"/>
              </a:ext>
            </a:extLst>
          </p:cNvPr>
          <p:cNvSpPr txBox="1"/>
          <p:nvPr/>
        </p:nvSpPr>
        <p:spPr>
          <a:xfrm>
            <a:off x="6376073" y="2241418"/>
            <a:ext cx="409086" cy="253916"/>
          </a:xfrm>
          <a:prstGeom prst="rect">
            <a:avLst/>
          </a:prstGeom>
          <a:noFill/>
        </p:spPr>
        <p:txBody>
          <a:bodyPr wrap="none" rtlCol="0">
            <a:spAutoFit/>
          </a:bodyPr>
          <a:lstStyle/>
          <a:p>
            <a:r>
              <a:rPr lang="en-US" sz="1050" dirty="0">
                <a:latin typeface="Calibri" panose="020F0502020204030204" pitchFamily="34" charset="0"/>
                <a:cs typeface="Calibri" panose="020F0502020204030204" pitchFamily="34" charset="0"/>
              </a:rPr>
              <a:t>10</a:t>
            </a:r>
            <a:r>
              <a:rPr lang="en-US" sz="1050" baseline="30000" dirty="0">
                <a:latin typeface="Calibri" panose="020F0502020204030204" pitchFamily="34" charset="0"/>
                <a:cs typeface="Calibri" panose="020F0502020204030204" pitchFamily="34" charset="0"/>
              </a:rPr>
              <a:t>-3</a:t>
            </a:r>
          </a:p>
        </p:txBody>
      </p:sp>
      <p:pic>
        <p:nvPicPr>
          <p:cNvPr id="12" name="Picture 11">
            <a:extLst>
              <a:ext uri="{FF2B5EF4-FFF2-40B4-BE49-F238E27FC236}">
                <a16:creationId xmlns:a16="http://schemas.microsoft.com/office/drawing/2014/main" id="{0F603EB1-1E47-C445-A810-A7EA2D51207D}"/>
              </a:ext>
            </a:extLst>
          </p:cNvPr>
          <p:cNvPicPr>
            <a:picLocks noChangeAspect="1"/>
          </p:cNvPicPr>
          <p:nvPr/>
        </p:nvPicPr>
        <p:blipFill>
          <a:blip r:embed="rId5"/>
          <a:stretch>
            <a:fillRect/>
          </a:stretch>
        </p:blipFill>
        <p:spPr>
          <a:xfrm>
            <a:off x="6332147" y="2556537"/>
            <a:ext cx="330200" cy="1155700"/>
          </a:xfrm>
          <a:prstGeom prst="rect">
            <a:avLst/>
          </a:prstGeom>
        </p:spPr>
      </p:pic>
      <p:sp>
        <p:nvSpPr>
          <p:cNvPr id="31" name="Curved Right Arrow 30">
            <a:extLst>
              <a:ext uri="{FF2B5EF4-FFF2-40B4-BE49-F238E27FC236}">
                <a16:creationId xmlns:a16="http://schemas.microsoft.com/office/drawing/2014/main" id="{8405992A-E7D0-C849-8AD8-C0D357277EE4}"/>
              </a:ext>
            </a:extLst>
          </p:cNvPr>
          <p:cNvSpPr/>
          <p:nvPr/>
        </p:nvSpPr>
        <p:spPr>
          <a:xfrm rot="16200000">
            <a:off x="5796685" y="1657751"/>
            <a:ext cx="369332" cy="238045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6774EC0D-E4BF-A34A-AE14-4DA4BB0769EA}"/>
              </a:ext>
            </a:extLst>
          </p:cNvPr>
          <p:cNvSpPr txBox="1"/>
          <p:nvPr/>
        </p:nvSpPr>
        <p:spPr>
          <a:xfrm>
            <a:off x="5260844" y="1942150"/>
            <a:ext cx="1168757" cy="646331"/>
          </a:xfrm>
          <a:prstGeom prst="rect">
            <a:avLst/>
          </a:prstGeom>
          <a:solidFill>
            <a:schemeClr val="bg1"/>
          </a:solidFill>
          <a:ln>
            <a:solidFill>
              <a:schemeClr val="tx1"/>
            </a:solidFill>
          </a:ln>
        </p:spPr>
        <p:txBody>
          <a:bodyPr wrap="square" rtlCol="0">
            <a:spAutoFit/>
          </a:bodyPr>
          <a:lstStyle/>
          <a:p>
            <a:pPr algn="ctr"/>
            <a:r>
              <a:rPr lang="en-US" b="1" dirty="0">
                <a:latin typeface="Calibri" panose="020F0502020204030204" pitchFamily="34" charset="0"/>
                <a:cs typeface="Calibri" panose="020F0502020204030204" pitchFamily="34" charset="0"/>
              </a:rPr>
              <a:t>Fourier </a:t>
            </a:r>
          </a:p>
          <a:p>
            <a:pPr algn="ctr"/>
            <a:r>
              <a:rPr lang="en-US" b="1" dirty="0">
                <a:latin typeface="Calibri" panose="020F0502020204030204" pitchFamily="34" charset="0"/>
                <a:cs typeface="Calibri" panose="020F0502020204030204" pitchFamily="34" charset="0"/>
              </a:rPr>
              <a:t>transform</a:t>
            </a:r>
          </a:p>
        </p:txBody>
      </p:sp>
      <p:sp>
        <p:nvSpPr>
          <p:cNvPr id="9" name="TextBox 8">
            <a:extLst>
              <a:ext uri="{FF2B5EF4-FFF2-40B4-BE49-F238E27FC236}">
                <a16:creationId xmlns:a16="http://schemas.microsoft.com/office/drawing/2014/main" id="{81EEA42E-0EEB-9C55-E0DE-A1A04D6F82AE}"/>
              </a:ext>
            </a:extLst>
          </p:cNvPr>
          <p:cNvSpPr txBox="1"/>
          <p:nvPr/>
        </p:nvSpPr>
        <p:spPr>
          <a:xfrm>
            <a:off x="7816122" y="2390783"/>
            <a:ext cx="713657" cy="307777"/>
          </a:xfrm>
          <a:prstGeom prst="rect">
            <a:avLst/>
          </a:prstGeom>
          <a:solidFill>
            <a:srgbClr val="FFC000"/>
          </a:solidFill>
          <a:ln>
            <a:solidFill>
              <a:schemeClr val="tx1"/>
            </a:solidFill>
          </a:ln>
        </p:spPr>
        <p:txBody>
          <a:bodyPr wrap="none" rtlCol="0">
            <a:spAutoFit/>
          </a:bodyPr>
          <a:lstStyle/>
          <a:p>
            <a:r>
              <a:rPr lang="en-US" sz="1400" dirty="0">
                <a:latin typeface="Calibri" panose="020F0502020204030204" pitchFamily="34" charset="0"/>
                <a:cs typeface="Calibri" panose="020F0502020204030204" pitchFamily="34" charset="0"/>
              </a:rPr>
              <a:t>22 GeV</a:t>
            </a:r>
          </a:p>
        </p:txBody>
      </p:sp>
      <p:sp>
        <p:nvSpPr>
          <p:cNvPr id="23" name="TextBox 22">
            <a:extLst>
              <a:ext uri="{FF2B5EF4-FFF2-40B4-BE49-F238E27FC236}">
                <a16:creationId xmlns:a16="http://schemas.microsoft.com/office/drawing/2014/main" id="{449E8040-6541-6C4D-A148-05D2BF559477}"/>
              </a:ext>
            </a:extLst>
          </p:cNvPr>
          <p:cNvSpPr txBox="1"/>
          <p:nvPr/>
        </p:nvSpPr>
        <p:spPr>
          <a:xfrm rot="16200000">
            <a:off x="4278803" y="4010519"/>
            <a:ext cx="716863" cy="307777"/>
          </a:xfrm>
          <a:prstGeom prst="rect">
            <a:avLst/>
          </a:prstGeom>
          <a:solidFill>
            <a:srgbClr val="FFC000"/>
          </a:solidFill>
          <a:ln>
            <a:solidFill>
              <a:schemeClr val="tx1"/>
            </a:solidFill>
          </a:ln>
        </p:spPr>
        <p:txBody>
          <a:bodyPr wrap="none" rtlCol="0">
            <a:spAutoFit/>
          </a:bodyPr>
          <a:lstStyle/>
          <a:p>
            <a:r>
              <a:rPr lang="en-US" sz="1400" b="1" dirty="0">
                <a:latin typeface="Calibri" panose="020F0502020204030204" pitchFamily="34" charset="0"/>
                <a:cs typeface="Calibri" panose="020F0502020204030204" pitchFamily="34" charset="0"/>
                <a:sym typeface="Wingdings" pitchFamily="2" charset="2"/>
              </a:rPr>
              <a:t>22 GeV</a:t>
            </a:r>
            <a:endParaRPr lang="en-US" sz="1400" b="1"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18FBC85-AA17-500F-6864-023591A03ADA}"/>
              </a:ext>
            </a:extLst>
          </p:cNvPr>
          <p:cNvSpPr txBox="1"/>
          <p:nvPr/>
        </p:nvSpPr>
        <p:spPr>
          <a:xfrm>
            <a:off x="774649" y="5822305"/>
            <a:ext cx="10754611" cy="461665"/>
          </a:xfrm>
          <a:prstGeom prst="rect">
            <a:avLst/>
          </a:prstGeom>
          <a:solidFill>
            <a:srgbClr val="FFFF00"/>
          </a:solidFill>
          <a:ln w="28575">
            <a:solidFill>
              <a:schemeClr val="tx1"/>
            </a:solidFill>
          </a:ln>
        </p:spPr>
        <p:txBody>
          <a:bodyPr wrap="none" rtlCol="0">
            <a:spAutoFit/>
          </a:bodyPr>
          <a:lstStyle/>
          <a:p>
            <a:r>
              <a:rPr lang="en-US" sz="2400" dirty="0">
                <a:latin typeface="Calibri" panose="020F0502020204030204" pitchFamily="34" charset="0"/>
                <a:cs typeface="Calibri" panose="020F0502020204030204" pitchFamily="34" charset="0"/>
              </a:rPr>
              <a:t>22 GeV will cover a large range in -t and may discover existence of pressure domains.</a:t>
            </a:r>
          </a:p>
        </p:txBody>
      </p:sp>
    </p:spTree>
    <p:extLst>
      <p:ext uri="{BB962C8B-B14F-4D97-AF65-F5344CB8AC3E}">
        <p14:creationId xmlns:p14="http://schemas.microsoft.com/office/powerpoint/2010/main" val="1693986526"/>
      </p:ext>
    </p:extLst>
  </p:cSld>
  <p:clrMapOvr>
    <a:masterClrMapping/>
  </p:clrMapOvr>
  <mc:AlternateContent xmlns:mc="http://schemas.openxmlformats.org/markup-compatibility/2006" xmlns:p14="http://schemas.microsoft.com/office/powerpoint/2010/main">
    <mc:Choice Requires="p14">
      <p:transition spd="slow" p14:dur="2000" advTm="39099"/>
    </mc:Choice>
    <mc:Fallback xmlns="">
      <p:transition spd="slow" advTm="39099"/>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30F70-7C9E-3E69-26E3-AFD7891FBD4C}"/>
              </a:ext>
            </a:extLst>
          </p:cNvPr>
          <p:cNvSpPr>
            <a:spLocks noGrp="1"/>
          </p:cNvSpPr>
          <p:nvPr>
            <p:ph type="title"/>
          </p:nvPr>
        </p:nvSpPr>
        <p:spPr>
          <a:solidFill>
            <a:schemeClr val="bg2"/>
          </a:solidFill>
        </p:spPr>
        <p:txBody>
          <a:bodyPr/>
          <a:lstStyle/>
          <a:p>
            <a:r>
              <a:rPr lang="en-US" dirty="0">
                <a:latin typeface="Cambria" panose="02040503050406030204" pitchFamily="18" charset="0"/>
              </a:rPr>
              <a:t>US Electron Ion Collider</a:t>
            </a:r>
          </a:p>
        </p:txBody>
      </p:sp>
      <p:pic>
        <p:nvPicPr>
          <p:cNvPr id="1025" name="Picture 1" descr="page11image2255901744">
            <a:extLst>
              <a:ext uri="{FF2B5EF4-FFF2-40B4-BE49-F238E27FC236}">
                <a16:creationId xmlns:a16="http://schemas.microsoft.com/office/drawing/2014/main" id="{EEEB651A-60DC-F630-3FE2-E9E3D1B00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521" y="1020721"/>
            <a:ext cx="5983355" cy="32979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2F4825-8985-2D44-7E52-13354AD1660C}"/>
              </a:ext>
            </a:extLst>
          </p:cNvPr>
          <p:cNvSpPr txBox="1"/>
          <p:nvPr/>
        </p:nvSpPr>
        <p:spPr>
          <a:xfrm>
            <a:off x="1610477" y="4741893"/>
            <a:ext cx="4485523" cy="830997"/>
          </a:xfrm>
          <a:prstGeom prst="rect">
            <a:avLst/>
          </a:prstGeom>
          <a:noFill/>
        </p:spPr>
        <p:txBody>
          <a:bodyPr wrap="none" rtlCol="0">
            <a:spAutoFit/>
          </a:bodyPr>
          <a:lstStyle/>
          <a:p>
            <a:r>
              <a:rPr lang="en-US" sz="2400" b="1" dirty="0">
                <a:latin typeface="Arial" panose="020B0604020202020204" pitchFamily="34" charset="0"/>
                <a:cs typeface="Arial" panose="020B0604020202020204" pitchFamily="34" charset="0"/>
              </a:rPr>
              <a:t>CM Energy: 25 – 140 GeV</a:t>
            </a:r>
          </a:p>
          <a:p>
            <a:r>
              <a:rPr lang="en-US" sz="2400" b="1" dirty="0">
                <a:latin typeface="Arial" panose="020B0604020202020204" pitchFamily="34" charset="0"/>
                <a:cs typeface="Arial" panose="020B0604020202020204" pitchFamily="34" charset="0"/>
              </a:rPr>
              <a:t>Luminosity: up to 10</a:t>
            </a:r>
            <a:r>
              <a:rPr lang="en-US" sz="2400" b="1" baseline="30000" dirty="0">
                <a:latin typeface="Arial" panose="020B0604020202020204" pitchFamily="34" charset="0"/>
                <a:cs typeface="Arial" panose="020B0604020202020204" pitchFamily="34" charset="0"/>
              </a:rPr>
              <a:t>34</a:t>
            </a:r>
            <a:r>
              <a:rPr lang="en-US" sz="2400" b="1" dirty="0">
                <a:latin typeface="Arial" panose="020B0604020202020204" pitchFamily="34" charset="0"/>
                <a:cs typeface="Arial" panose="020B0604020202020204" pitchFamily="34" charset="0"/>
              </a:rPr>
              <a:t>s</a:t>
            </a:r>
            <a:r>
              <a:rPr lang="en-US" sz="2400" b="1" baseline="30000" dirty="0">
                <a:latin typeface="Arial" panose="020B0604020202020204" pitchFamily="34" charset="0"/>
                <a:cs typeface="Arial" panose="020B0604020202020204" pitchFamily="34" charset="0"/>
              </a:rPr>
              <a:t>-1</a:t>
            </a:r>
            <a:r>
              <a:rPr lang="en-US" sz="2400" b="1" dirty="0">
                <a:latin typeface="Arial" panose="020B0604020202020204" pitchFamily="34" charset="0"/>
                <a:cs typeface="Arial" panose="020B0604020202020204" pitchFamily="34" charset="0"/>
              </a:rPr>
              <a:t>cm</a:t>
            </a:r>
            <a:r>
              <a:rPr lang="en-US" sz="2400" b="1" baseline="30000" dirty="0">
                <a:latin typeface="Arial" panose="020B0604020202020204" pitchFamily="34" charset="0"/>
                <a:cs typeface="Arial" panose="020B0604020202020204" pitchFamily="34" charset="0"/>
              </a:rPr>
              <a:t>-2</a:t>
            </a:r>
            <a:r>
              <a:rPr lang="en-US" sz="2400" b="1" dirty="0">
                <a:latin typeface="Arial" panose="020B0604020202020204" pitchFamily="34" charset="0"/>
                <a:cs typeface="Arial" panose="020B0604020202020204" pitchFamily="34" charset="0"/>
              </a:rPr>
              <a:t> </a:t>
            </a:r>
          </a:p>
        </p:txBody>
      </p:sp>
      <p:pic>
        <p:nvPicPr>
          <p:cNvPr id="6" name="Content Placeholder 5">
            <a:extLst>
              <a:ext uri="{FF2B5EF4-FFF2-40B4-BE49-F238E27FC236}">
                <a16:creationId xmlns:a16="http://schemas.microsoft.com/office/drawing/2014/main" id="{FEFC2E7C-DD3C-D2B4-AD28-4645B96ACCE9}"/>
              </a:ext>
            </a:extLst>
          </p:cNvPr>
          <p:cNvPicPr>
            <a:picLocks noGrp="1" noChangeAspect="1"/>
          </p:cNvPicPr>
          <p:nvPr>
            <p:ph idx="1"/>
          </p:nvPr>
        </p:nvPicPr>
        <p:blipFill rotWithShape="1">
          <a:blip r:embed="rId4"/>
          <a:srcRect l="2713" t="11079" r="51206" b="38668"/>
          <a:stretch>
            <a:fillRect/>
          </a:stretch>
        </p:blipFill>
        <p:spPr>
          <a:xfrm>
            <a:off x="7738549" y="1399362"/>
            <a:ext cx="3931225" cy="2348965"/>
          </a:xfrm>
          <a:prstGeom prst="rect">
            <a:avLst/>
          </a:prstGeom>
        </p:spPr>
      </p:pic>
      <p:pic>
        <p:nvPicPr>
          <p:cNvPr id="7" name="Picture 6">
            <a:extLst>
              <a:ext uri="{FF2B5EF4-FFF2-40B4-BE49-F238E27FC236}">
                <a16:creationId xmlns:a16="http://schemas.microsoft.com/office/drawing/2014/main" id="{7389F2D8-1D97-2C96-1949-25A7DEE64896}"/>
              </a:ext>
            </a:extLst>
          </p:cNvPr>
          <p:cNvPicPr>
            <a:picLocks noChangeAspect="1"/>
          </p:cNvPicPr>
          <p:nvPr/>
        </p:nvPicPr>
        <p:blipFill rotWithShape="1">
          <a:blip r:embed="rId4"/>
          <a:srcRect l="53496" t="9163" b="38668"/>
          <a:stretch>
            <a:fillRect/>
          </a:stretch>
        </p:blipFill>
        <p:spPr>
          <a:xfrm>
            <a:off x="7812699" y="3660150"/>
            <a:ext cx="3931225" cy="2416345"/>
          </a:xfrm>
          <a:prstGeom prst="rect">
            <a:avLst/>
          </a:prstGeom>
        </p:spPr>
      </p:pic>
      <p:sp>
        <p:nvSpPr>
          <p:cNvPr id="9" name="TextBox 8">
            <a:extLst>
              <a:ext uri="{FF2B5EF4-FFF2-40B4-BE49-F238E27FC236}">
                <a16:creationId xmlns:a16="http://schemas.microsoft.com/office/drawing/2014/main" id="{43ED2E63-D000-46EF-1CA3-8B96A0FA4EA8}"/>
              </a:ext>
            </a:extLst>
          </p:cNvPr>
          <p:cNvSpPr txBox="1"/>
          <p:nvPr/>
        </p:nvSpPr>
        <p:spPr>
          <a:xfrm>
            <a:off x="7844565" y="801400"/>
            <a:ext cx="3824486"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Simulated DVCS CFF on protons at the EIC at CM 31.6 GeV and at 100 GeV. </a:t>
            </a:r>
          </a:p>
        </p:txBody>
      </p:sp>
      <p:sp>
        <p:nvSpPr>
          <p:cNvPr id="10" name="TextBox 9">
            <a:extLst>
              <a:ext uri="{FF2B5EF4-FFF2-40B4-BE49-F238E27FC236}">
                <a16:creationId xmlns:a16="http://schemas.microsoft.com/office/drawing/2014/main" id="{49068C44-0108-F8BA-397E-0D417AFA3428}"/>
              </a:ext>
            </a:extLst>
          </p:cNvPr>
          <p:cNvSpPr txBox="1"/>
          <p:nvPr/>
        </p:nvSpPr>
        <p:spPr>
          <a:xfrm>
            <a:off x="8361153" y="6056600"/>
            <a:ext cx="3182731" cy="307777"/>
          </a:xfrm>
          <a:prstGeom prst="rect">
            <a:avLst/>
          </a:prstGeom>
          <a:noFill/>
        </p:spPr>
        <p:txBody>
          <a:bodyPr wrap="none" rtlCol="0">
            <a:spAutoFit/>
          </a:bodyPr>
          <a:lstStyle/>
          <a:p>
            <a:r>
              <a:rPr lang="en-US" sz="1400" i="1" dirty="0" err="1">
                <a:latin typeface="Cambria" panose="02040503050406030204" pitchFamily="18" charset="0"/>
              </a:rPr>
              <a:t>Prog.Part.Nucl.Phys</a:t>
            </a:r>
            <a:r>
              <a:rPr lang="en-US" sz="1400" i="1" dirty="0">
                <a:latin typeface="Cambria" panose="02040503050406030204" pitchFamily="18" charset="0"/>
              </a:rPr>
              <a:t>. 131 (2023) 104032</a:t>
            </a:r>
          </a:p>
        </p:txBody>
      </p:sp>
    </p:spTree>
    <p:extLst>
      <p:ext uri="{BB962C8B-B14F-4D97-AF65-F5344CB8AC3E}">
        <p14:creationId xmlns:p14="http://schemas.microsoft.com/office/powerpoint/2010/main" val="2612822501"/>
      </p:ext>
    </p:extLst>
  </p:cSld>
  <p:clrMapOvr>
    <a:masterClrMapping/>
  </p:clrMapOvr>
  <mc:AlternateContent xmlns:mc="http://schemas.openxmlformats.org/markup-compatibility/2006" xmlns:p14="http://schemas.microsoft.com/office/powerpoint/2010/main">
    <mc:Choice Requires="p14">
      <p:transition spd="slow" p14:dur="2000" advTm="45163"/>
    </mc:Choice>
    <mc:Fallback xmlns="">
      <p:transition spd="slow" advTm="4516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469B8-A21D-B88A-D492-B5256B51BFCA}"/>
              </a:ext>
            </a:extLst>
          </p:cNvPr>
          <p:cNvSpPr>
            <a:spLocks noGrp="1"/>
          </p:cNvSpPr>
          <p:nvPr>
            <p:ph type="title"/>
          </p:nvPr>
        </p:nvSpPr>
        <p:spPr>
          <a:xfrm>
            <a:off x="0" y="11575"/>
            <a:ext cx="12192000" cy="760397"/>
          </a:xfrm>
          <a:solidFill>
            <a:schemeClr val="bg2"/>
          </a:solidFill>
        </p:spPr>
        <p:txBody>
          <a:bodyPr/>
          <a:lstStyle/>
          <a:p>
            <a:r>
              <a:rPr lang="en-US" dirty="0">
                <a:solidFill>
                  <a:schemeClr val="accent6">
                    <a:lumMod val="75000"/>
                  </a:schemeClr>
                </a:solidFill>
                <a:latin typeface="Cambria" panose="02040503050406030204" pitchFamily="18" charset="0"/>
              </a:rPr>
              <a:t>Outlook</a:t>
            </a:r>
          </a:p>
        </p:txBody>
      </p:sp>
      <p:sp>
        <p:nvSpPr>
          <p:cNvPr id="7" name="TextBox 6">
            <a:extLst>
              <a:ext uri="{FF2B5EF4-FFF2-40B4-BE49-F238E27FC236}">
                <a16:creationId xmlns:a16="http://schemas.microsoft.com/office/drawing/2014/main" id="{05D95B8F-C412-7282-6384-D2EF684169BF}"/>
              </a:ext>
            </a:extLst>
          </p:cNvPr>
          <p:cNvSpPr txBox="1"/>
          <p:nvPr/>
        </p:nvSpPr>
        <p:spPr>
          <a:xfrm>
            <a:off x="1750644" y="1862645"/>
            <a:ext cx="8631848" cy="3539430"/>
          </a:xfrm>
          <a:prstGeom prst="rect">
            <a:avLst/>
          </a:prstGeom>
          <a:noFill/>
        </p:spPr>
        <p:txBody>
          <a:bodyPr wrap="square" rtlCol="0">
            <a:spAutoFit/>
          </a:bodyPr>
          <a:lstStyle/>
          <a:p>
            <a:pPr algn="ctr"/>
            <a:r>
              <a:rPr lang="en-US" sz="2800" dirty="0">
                <a:solidFill>
                  <a:schemeClr val="accent6">
                    <a:lumMod val="75000"/>
                  </a:schemeClr>
                </a:solidFill>
                <a:latin typeface="Cambria" panose="02040503050406030204" pitchFamily="18" charset="0"/>
              </a:rPr>
              <a:t>The first results of a mechanical property of the proton have inspired a broad experimental and theoretical program of studying the gravitational properties of hadrons. </a:t>
            </a:r>
          </a:p>
          <a:p>
            <a:pPr marL="285750" indent="-285750" algn="ctr">
              <a:buFont typeface="Arial" panose="020B0604020202020204" pitchFamily="34" charset="0"/>
              <a:buChar char="•"/>
            </a:pPr>
            <a:endParaRPr lang="en-US" sz="2800" dirty="0">
              <a:solidFill>
                <a:schemeClr val="accent6">
                  <a:lumMod val="75000"/>
                </a:schemeClr>
              </a:solidFill>
              <a:latin typeface="Cambria" panose="02040503050406030204" pitchFamily="18" charset="0"/>
            </a:endParaRPr>
          </a:p>
          <a:p>
            <a:pPr algn="ctr"/>
            <a:r>
              <a:rPr lang="en-US" sz="2800" dirty="0">
                <a:solidFill>
                  <a:schemeClr val="accent6">
                    <a:lumMod val="75000"/>
                  </a:schemeClr>
                </a:solidFill>
                <a:latin typeface="Cambria" panose="02040503050406030204" pitchFamily="18" charset="0"/>
              </a:rPr>
              <a:t>This workshop is very timely and should inspire the new generation of scientists to advance the research in this new field. </a:t>
            </a:r>
          </a:p>
        </p:txBody>
      </p:sp>
    </p:spTree>
    <p:extLst>
      <p:ext uri="{BB962C8B-B14F-4D97-AF65-F5344CB8AC3E}">
        <p14:creationId xmlns:p14="http://schemas.microsoft.com/office/powerpoint/2010/main" val="649617202"/>
      </p:ext>
    </p:extLst>
  </p:cSld>
  <p:clrMapOvr>
    <a:masterClrMapping/>
  </p:clrMapOvr>
  <mc:AlternateContent xmlns:mc="http://schemas.openxmlformats.org/markup-compatibility/2006" xmlns:p14="http://schemas.microsoft.com/office/powerpoint/2010/main">
    <mc:Choice Requires="p14">
      <p:transition spd="slow" p14:dur="2000" advTm="24968"/>
    </mc:Choice>
    <mc:Fallback xmlns="">
      <p:transition spd="slow" advTm="2496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7AFBE8-AF2A-BF37-7535-423A8AD70267}"/>
              </a:ext>
            </a:extLst>
          </p:cNvPr>
          <p:cNvPicPr>
            <a:picLocks noChangeAspect="1"/>
          </p:cNvPicPr>
          <p:nvPr/>
        </p:nvPicPr>
        <p:blipFill>
          <a:blip r:embed="rId3"/>
          <a:stretch>
            <a:fillRect/>
          </a:stretch>
        </p:blipFill>
        <p:spPr>
          <a:xfrm>
            <a:off x="7230310" y="3926862"/>
            <a:ext cx="3213100" cy="2186585"/>
          </a:xfrm>
          <a:prstGeom prst="rect">
            <a:avLst/>
          </a:prstGeom>
          <a:ln>
            <a:noFill/>
          </a:ln>
        </p:spPr>
      </p:pic>
      <p:pic>
        <p:nvPicPr>
          <p:cNvPr id="10" name="Picture 9">
            <a:extLst>
              <a:ext uri="{FF2B5EF4-FFF2-40B4-BE49-F238E27FC236}">
                <a16:creationId xmlns:a16="http://schemas.microsoft.com/office/drawing/2014/main" id="{818E1B6F-FCCF-0729-A60B-0E33A5B5A56D}"/>
              </a:ext>
            </a:extLst>
          </p:cNvPr>
          <p:cNvPicPr>
            <a:picLocks noChangeAspect="1"/>
          </p:cNvPicPr>
          <p:nvPr/>
        </p:nvPicPr>
        <p:blipFill>
          <a:blip r:embed="rId4"/>
          <a:stretch>
            <a:fillRect/>
          </a:stretch>
        </p:blipFill>
        <p:spPr>
          <a:xfrm>
            <a:off x="7602665" y="1537932"/>
            <a:ext cx="2799311" cy="1981200"/>
          </a:xfrm>
          <a:prstGeom prst="rect">
            <a:avLst/>
          </a:prstGeom>
        </p:spPr>
      </p:pic>
      <p:pic>
        <p:nvPicPr>
          <p:cNvPr id="12" name="Picture 11">
            <a:extLst>
              <a:ext uri="{FF2B5EF4-FFF2-40B4-BE49-F238E27FC236}">
                <a16:creationId xmlns:a16="http://schemas.microsoft.com/office/drawing/2014/main" id="{4F12563F-BC1D-06B2-78F2-72BAC41E515B}"/>
              </a:ext>
            </a:extLst>
          </p:cNvPr>
          <p:cNvPicPr>
            <a:picLocks noChangeAspect="1"/>
          </p:cNvPicPr>
          <p:nvPr/>
        </p:nvPicPr>
        <p:blipFill>
          <a:blip r:embed="rId5"/>
          <a:stretch>
            <a:fillRect/>
          </a:stretch>
        </p:blipFill>
        <p:spPr>
          <a:xfrm>
            <a:off x="2263717" y="4247097"/>
            <a:ext cx="3732624" cy="2019300"/>
          </a:xfrm>
          <a:prstGeom prst="rect">
            <a:avLst/>
          </a:prstGeom>
        </p:spPr>
      </p:pic>
      <p:pic>
        <p:nvPicPr>
          <p:cNvPr id="11" name="Picture 10">
            <a:extLst>
              <a:ext uri="{FF2B5EF4-FFF2-40B4-BE49-F238E27FC236}">
                <a16:creationId xmlns:a16="http://schemas.microsoft.com/office/drawing/2014/main" id="{4F213AAB-5803-F62C-4E2C-0A4224FE330D}"/>
              </a:ext>
            </a:extLst>
          </p:cNvPr>
          <p:cNvPicPr>
            <a:picLocks noChangeAspect="1"/>
          </p:cNvPicPr>
          <p:nvPr/>
        </p:nvPicPr>
        <p:blipFill>
          <a:blip r:embed="rId6"/>
          <a:stretch>
            <a:fillRect/>
          </a:stretch>
        </p:blipFill>
        <p:spPr>
          <a:xfrm>
            <a:off x="2015111" y="1449397"/>
            <a:ext cx="3941950" cy="2006600"/>
          </a:xfrm>
          <a:prstGeom prst="rect">
            <a:avLst/>
          </a:prstGeom>
        </p:spPr>
      </p:pic>
      <p:sp>
        <p:nvSpPr>
          <p:cNvPr id="39" name="TextBox 38">
            <a:extLst>
              <a:ext uri="{FF2B5EF4-FFF2-40B4-BE49-F238E27FC236}">
                <a16:creationId xmlns:a16="http://schemas.microsoft.com/office/drawing/2014/main" id="{C8BF62FB-E2D1-E157-2334-36185237E1AB}"/>
              </a:ext>
            </a:extLst>
          </p:cNvPr>
          <p:cNvSpPr txBox="1"/>
          <p:nvPr/>
        </p:nvSpPr>
        <p:spPr>
          <a:xfrm>
            <a:off x="14990" y="-94995"/>
            <a:ext cx="12192000" cy="830997"/>
          </a:xfrm>
          <a:prstGeom prst="rect">
            <a:avLst/>
          </a:prstGeom>
          <a:solidFill>
            <a:schemeClr val="bg2"/>
          </a:solidFill>
        </p:spPr>
        <p:txBody>
          <a:bodyPr wrap="square" rtlCol="0">
            <a:spAutoFit/>
          </a:bodyPr>
          <a:lstStyle/>
          <a:p>
            <a:pPr algn="ctr"/>
            <a:endParaRPr lang="en-US" sz="800" dirty="0">
              <a:latin typeface="Cambria" panose="02040503050406030204" pitchFamily="18" charset="0"/>
            </a:endParaRPr>
          </a:p>
          <a:p>
            <a:pPr algn="ctr"/>
            <a:r>
              <a:rPr lang="en-US" sz="3200" dirty="0">
                <a:latin typeface="Cambria" panose="02040503050406030204" pitchFamily="18" charset="0"/>
              </a:rPr>
              <a:t>Citations of pioneering theory papers on proton GFF and </a:t>
            </a:r>
            <a:r>
              <a:rPr lang="en-US" sz="3200" dirty="0">
                <a:solidFill>
                  <a:srgbClr val="67A241"/>
                </a:solidFill>
                <a:latin typeface="Cambria" panose="02040503050406030204" pitchFamily="18" charset="0"/>
              </a:rPr>
              <a:t>BEG</a:t>
            </a:r>
            <a:r>
              <a:rPr lang="en-US" sz="3200" dirty="0">
                <a:solidFill>
                  <a:srgbClr val="00B050"/>
                </a:solidFill>
                <a:latin typeface="Cambria" panose="02040503050406030204" pitchFamily="18" charset="0"/>
              </a:rPr>
              <a:t> </a:t>
            </a:r>
            <a:r>
              <a:rPr lang="en-US" sz="3200" dirty="0">
                <a:latin typeface="Cambria" panose="02040503050406030204" pitchFamily="18" charset="0"/>
              </a:rPr>
              <a:t>result</a:t>
            </a:r>
          </a:p>
          <a:p>
            <a:pPr algn="ctr"/>
            <a:endParaRPr lang="en-US" sz="800" dirty="0">
              <a:latin typeface="Cambria" panose="02040503050406030204" pitchFamily="18" charset="0"/>
            </a:endParaRPr>
          </a:p>
        </p:txBody>
      </p:sp>
      <p:sp>
        <p:nvSpPr>
          <p:cNvPr id="13" name="TextBox 12">
            <a:extLst>
              <a:ext uri="{FF2B5EF4-FFF2-40B4-BE49-F238E27FC236}">
                <a16:creationId xmlns:a16="http://schemas.microsoft.com/office/drawing/2014/main" id="{FC37795A-D036-4C93-8A9B-1254D4442D2A}"/>
              </a:ext>
            </a:extLst>
          </p:cNvPr>
          <p:cNvSpPr txBox="1"/>
          <p:nvPr/>
        </p:nvSpPr>
        <p:spPr>
          <a:xfrm>
            <a:off x="5745356" y="6150206"/>
            <a:ext cx="1836465" cy="338554"/>
          </a:xfrm>
          <a:prstGeom prst="rect">
            <a:avLst/>
          </a:prstGeom>
          <a:noFill/>
        </p:spPr>
        <p:txBody>
          <a:bodyPr wrap="none" rtlCol="0">
            <a:spAutoFit/>
          </a:bodyPr>
          <a:lstStyle/>
          <a:p>
            <a:r>
              <a:rPr lang="en-US" sz="1600" dirty="0"/>
              <a:t>Updated 3/22/2026</a:t>
            </a:r>
          </a:p>
        </p:txBody>
      </p:sp>
      <p:grpSp>
        <p:nvGrpSpPr>
          <p:cNvPr id="46" name="Group 45">
            <a:extLst>
              <a:ext uri="{FF2B5EF4-FFF2-40B4-BE49-F238E27FC236}">
                <a16:creationId xmlns:a16="http://schemas.microsoft.com/office/drawing/2014/main" id="{E4F7612C-15F4-AAA8-A5E4-D7AE893E2E1D}"/>
              </a:ext>
            </a:extLst>
          </p:cNvPr>
          <p:cNvGrpSpPr/>
          <p:nvPr/>
        </p:nvGrpSpPr>
        <p:grpSpPr>
          <a:xfrm>
            <a:off x="1918805" y="897277"/>
            <a:ext cx="4061406" cy="2623351"/>
            <a:chOff x="1020418" y="883437"/>
            <a:chExt cx="4061406" cy="2623351"/>
          </a:xfrm>
        </p:grpSpPr>
        <p:cxnSp>
          <p:nvCxnSpPr>
            <p:cNvPr id="19" name="Straight Arrow Connector 18">
              <a:extLst>
                <a:ext uri="{FF2B5EF4-FFF2-40B4-BE49-F238E27FC236}">
                  <a16:creationId xmlns:a16="http://schemas.microsoft.com/office/drawing/2014/main" id="{848E90DC-33C2-D917-7CE4-FBAB46F3CD9E}"/>
                </a:ext>
              </a:extLst>
            </p:cNvPr>
            <p:cNvCxnSpPr>
              <a:cxnSpLocks/>
            </p:cNvCxnSpPr>
            <p:nvPr/>
          </p:nvCxnSpPr>
          <p:spPr>
            <a:xfrm>
              <a:off x="4431678" y="1695591"/>
              <a:ext cx="0" cy="50705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CFB23CE6-6003-A276-D289-96FE94D79C1A}"/>
                </a:ext>
              </a:extLst>
            </p:cNvPr>
            <p:cNvSpPr/>
            <p:nvPr/>
          </p:nvSpPr>
          <p:spPr>
            <a:xfrm>
              <a:off x="1404730" y="1019796"/>
              <a:ext cx="3442239" cy="3693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DE23D2E-C122-92C4-C397-74A1764A1B16}"/>
                </a:ext>
              </a:extLst>
            </p:cNvPr>
            <p:cNvSpPr txBox="1"/>
            <p:nvPr/>
          </p:nvSpPr>
          <p:spPr>
            <a:xfrm>
              <a:off x="1152937" y="966788"/>
              <a:ext cx="1348126" cy="307777"/>
            </a:xfrm>
            <a:prstGeom prst="rect">
              <a:avLst/>
            </a:prstGeom>
            <a:solidFill>
              <a:schemeClr val="bg1"/>
            </a:solidFill>
          </p:spPr>
          <p:txBody>
            <a:bodyPr wrap="none" rtlCol="0">
              <a:spAutoFit/>
            </a:bodyPr>
            <a:lstStyle/>
            <a:p>
              <a:r>
                <a:rPr lang="en-US" sz="1400" u="sng" dirty="0">
                  <a:latin typeface="Cambria" panose="02040503050406030204" pitchFamily="18" charset="0"/>
                </a:rPr>
                <a:t>H. Pagels, 1966</a:t>
              </a:r>
            </a:p>
          </p:txBody>
        </p:sp>
        <p:sp>
          <p:nvSpPr>
            <p:cNvPr id="36" name="TextBox 35">
              <a:extLst>
                <a:ext uri="{FF2B5EF4-FFF2-40B4-BE49-F238E27FC236}">
                  <a16:creationId xmlns:a16="http://schemas.microsoft.com/office/drawing/2014/main" id="{9716433C-6CF3-C7C2-3EED-20CA93C38E79}"/>
                </a:ext>
              </a:extLst>
            </p:cNvPr>
            <p:cNvSpPr txBox="1"/>
            <p:nvPr/>
          </p:nvSpPr>
          <p:spPr>
            <a:xfrm>
              <a:off x="2866765" y="1555607"/>
              <a:ext cx="832279" cy="338554"/>
            </a:xfrm>
            <a:prstGeom prst="rect">
              <a:avLst/>
            </a:prstGeom>
            <a:noFill/>
            <a:ln>
              <a:solidFill>
                <a:schemeClr val="tx1"/>
              </a:solidFill>
            </a:ln>
          </p:spPr>
          <p:txBody>
            <a:bodyPr wrap="none" rtlCol="0">
              <a:spAutoFit/>
            </a:bodyPr>
            <a:lstStyle/>
            <a:p>
              <a:r>
                <a:rPr lang="en-US" sz="1600" dirty="0">
                  <a:latin typeface="Cambria" panose="02040503050406030204" pitchFamily="18" charset="0"/>
                </a:rPr>
                <a:t>248 cit</a:t>
              </a:r>
              <a:r>
                <a:rPr lang="en-US" sz="1600" dirty="0"/>
                <a:t>.</a:t>
              </a:r>
            </a:p>
          </p:txBody>
        </p:sp>
        <p:sp>
          <p:nvSpPr>
            <p:cNvPr id="40" name="Frame 39">
              <a:extLst>
                <a:ext uri="{FF2B5EF4-FFF2-40B4-BE49-F238E27FC236}">
                  <a16:creationId xmlns:a16="http://schemas.microsoft.com/office/drawing/2014/main" id="{2EE74A34-7CDF-F0DE-C12E-031AFA14EF4D}"/>
                </a:ext>
              </a:extLst>
            </p:cNvPr>
            <p:cNvSpPr/>
            <p:nvPr/>
          </p:nvSpPr>
          <p:spPr>
            <a:xfrm>
              <a:off x="1020418" y="883437"/>
              <a:ext cx="4061406" cy="2623351"/>
            </a:xfrm>
            <a:prstGeom prst="frame">
              <a:avLst>
                <a:gd name="adj1" fmla="val 5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7" name="Group 46">
            <a:extLst>
              <a:ext uri="{FF2B5EF4-FFF2-40B4-BE49-F238E27FC236}">
                <a16:creationId xmlns:a16="http://schemas.microsoft.com/office/drawing/2014/main" id="{D5F670A7-BAE5-DF25-8E30-B3725FD23C73}"/>
              </a:ext>
            </a:extLst>
          </p:cNvPr>
          <p:cNvGrpSpPr/>
          <p:nvPr/>
        </p:nvGrpSpPr>
        <p:grpSpPr>
          <a:xfrm>
            <a:off x="1911986" y="3726787"/>
            <a:ext cx="4070908" cy="2462315"/>
            <a:chOff x="1027046" y="3756997"/>
            <a:chExt cx="4070908" cy="2462315"/>
          </a:xfrm>
        </p:grpSpPr>
        <p:sp>
          <p:nvSpPr>
            <p:cNvPr id="32" name="TextBox 31">
              <a:extLst>
                <a:ext uri="{FF2B5EF4-FFF2-40B4-BE49-F238E27FC236}">
                  <a16:creationId xmlns:a16="http://schemas.microsoft.com/office/drawing/2014/main" id="{3AF32DA7-1842-5F98-D9B8-FE7E5C45AFE6}"/>
                </a:ext>
              </a:extLst>
            </p:cNvPr>
            <p:cNvSpPr txBox="1"/>
            <p:nvPr/>
          </p:nvSpPr>
          <p:spPr>
            <a:xfrm>
              <a:off x="1236164" y="3869634"/>
              <a:ext cx="1848839" cy="307777"/>
            </a:xfrm>
            <a:prstGeom prst="rect">
              <a:avLst/>
            </a:prstGeom>
            <a:noFill/>
          </p:spPr>
          <p:txBody>
            <a:bodyPr wrap="none" rtlCol="0">
              <a:spAutoFit/>
            </a:bodyPr>
            <a:lstStyle/>
            <a:p>
              <a:r>
                <a:rPr lang="en-US" sz="1400" u="sng" dirty="0" err="1">
                  <a:latin typeface="Cambria" panose="02040503050406030204" pitchFamily="18" charset="0"/>
                </a:rPr>
                <a:t>Kobzarev</a:t>
              </a:r>
              <a:r>
                <a:rPr lang="en-US" sz="1400" u="sng" dirty="0">
                  <a:latin typeface="Cambria" panose="02040503050406030204" pitchFamily="18" charset="0"/>
                </a:rPr>
                <a:t>, Okun, 1962</a:t>
              </a:r>
            </a:p>
          </p:txBody>
        </p:sp>
        <p:sp>
          <p:nvSpPr>
            <p:cNvPr id="33" name="TextBox 32">
              <a:extLst>
                <a:ext uri="{FF2B5EF4-FFF2-40B4-BE49-F238E27FC236}">
                  <a16:creationId xmlns:a16="http://schemas.microsoft.com/office/drawing/2014/main" id="{90249B3C-6FFC-E1B1-3D07-796AEDC58CE0}"/>
                </a:ext>
              </a:extLst>
            </p:cNvPr>
            <p:cNvSpPr txBox="1"/>
            <p:nvPr/>
          </p:nvSpPr>
          <p:spPr>
            <a:xfrm>
              <a:off x="2830015" y="4379996"/>
              <a:ext cx="832279" cy="338554"/>
            </a:xfrm>
            <a:prstGeom prst="rect">
              <a:avLst/>
            </a:prstGeom>
            <a:noFill/>
            <a:ln>
              <a:solidFill>
                <a:schemeClr val="tx1"/>
              </a:solidFill>
            </a:ln>
          </p:spPr>
          <p:txBody>
            <a:bodyPr wrap="none" rtlCol="0">
              <a:spAutoFit/>
            </a:bodyPr>
            <a:lstStyle/>
            <a:p>
              <a:r>
                <a:rPr lang="en-US" sz="1600" dirty="0">
                  <a:latin typeface="Cambria" panose="02040503050406030204" pitchFamily="18" charset="0"/>
                </a:rPr>
                <a:t>228 cit</a:t>
              </a:r>
              <a:r>
                <a:rPr lang="en-US" sz="1600" dirty="0"/>
                <a:t>.</a:t>
              </a:r>
            </a:p>
          </p:txBody>
        </p:sp>
        <p:cxnSp>
          <p:nvCxnSpPr>
            <p:cNvPr id="38" name="Straight Arrow Connector 37">
              <a:extLst>
                <a:ext uri="{FF2B5EF4-FFF2-40B4-BE49-F238E27FC236}">
                  <a16:creationId xmlns:a16="http://schemas.microsoft.com/office/drawing/2014/main" id="{A2472A91-8E8D-BE1B-9291-FC15AF94A4D0}"/>
                </a:ext>
              </a:extLst>
            </p:cNvPr>
            <p:cNvCxnSpPr>
              <a:cxnSpLocks/>
            </p:cNvCxnSpPr>
            <p:nvPr/>
          </p:nvCxnSpPr>
          <p:spPr>
            <a:xfrm>
              <a:off x="4461851" y="4508026"/>
              <a:ext cx="0" cy="50705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1" name="Frame 40">
              <a:extLst>
                <a:ext uri="{FF2B5EF4-FFF2-40B4-BE49-F238E27FC236}">
                  <a16:creationId xmlns:a16="http://schemas.microsoft.com/office/drawing/2014/main" id="{17036D1B-65FC-287F-8A12-F99D6487582B}"/>
                </a:ext>
              </a:extLst>
            </p:cNvPr>
            <p:cNvSpPr/>
            <p:nvPr/>
          </p:nvSpPr>
          <p:spPr>
            <a:xfrm>
              <a:off x="1027046" y="3756997"/>
              <a:ext cx="4070908" cy="2462315"/>
            </a:xfrm>
            <a:prstGeom prst="frame">
              <a:avLst>
                <a:gd name="adj1" fmla="val 5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43">
            <a:extLst>
              <a:ext uri="{FF2B5EF4-FFF2-40B4-BE49-F238E27FC236}">
                <a16:creationId xmlns:a16="http://schemas.microsoft.com/office/drawing/2014/main" id="{CE9581CA-556E-09A3-BCAD-31570343F0A3}"/>
              </a:ext>
            </a:extLst>
          </p:cNvPr>
          <p:cNvGrpSpPr/>
          <p:nvPr/>
        </p:nvGrpSpPr>
        <p:grpSpPr>
          <a:xfrm>
            <a:off x="7153080" y="890013"/>
            <a:ext cx="3347829" cy="2623351"/>
            <a:chOff x="7414372" y="876810"/>
            <a:chExt cx="3347829" cy="2623351"/>
          </a:xfrm>
        </p:grpSpPr>
        <p:cxnSp>
          <p:nvCxnSpPr>
            <p:cNvPr id="7" name="Straight Arrow Connector 6">
              <a:extLst>
                <a:ext uri="{FF2B5EF4-FFF2-40B4-BE49-F238E27FC236}">
                  <a16:creationId xmlns:a16="http://schemas.microsoft.com/office/drawing/2014/main" id="{8558F1CF-0CFB-36F8-809C-4CD6A68A0E46}"/>
                </a:ext>
              </a:extLst>
            </p:cNvPr>
            <p:cNvCxnSpPr>
              <a:cxnSpLocks/>
            </p:cNvCxnSpPr>
            <p:nvPr/>
          </p:nvCxnSpPr>
          <p:spPr>
            <a:xfrm>
              <a:off x="9618524" y="1717260"/>
              <a:ext cx="0" cy="57993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980A5B2-BD91-F709-665F-BC7FF569D2DA}"/>
                </a:ext>
              </a:extLst>
            </p:cNvPr>
            <p:cNvSpPr txBox="1"/>
            <p:nvPr/>
          </p:nvSpPr>
          <p:spPr>
            <a:xfrm>
              <a:off x="7616908" y="977080"/>
              <a:ext cx="1507913" cy="292388"/>
            </a:xfrm>
            <a:prstGeom prst="rect">
              <a:avLst/>
            </a:prstGeom>
            <a:noFill/>
          </p:spPr>
          <p:txBody>
            <a:bodyPr wrap="none" rtlCol="0">
              <a:spAutoFit/>
            </a:bodyPr>
            <a:lstStyle/>
            <a:p>
              <a:r>
                <a:rPr lang="en-US" sz="1300" u="sng" dirty="0">
                  <a:latin typeface="Cambria" panose="02040503050406030204" pitchFamily="18" charset="0"/>
                </a:rPr>
                <a:t>M. Polyakov, 2003</a:t>
              </a:r>
            </a:p>
          </p:txBody>
        </p:sp>
        <p:sp>
          <p:nvSpPr>
            <p:cNvPr id="37" name="TextBox 36">
              <a:extLst>
                <a:ext uri="{FF2B5EF4-FFF2-40B4-BE49-F238E27FC236}">
                  <a16:creationId xmlns:a16="http://schemas.microsoft.com/office/drawing/2014/main" id="{07FF10B3-38E7-D30F-435F-3AB347CCC846}"/>
                </a:ext>
              </a:extLst>
            </p:cNvPr>
            <p:cNvSpPr txBox="1"/>
            <p:nvPr/>
          </p:nvSpPr>
          <p:spPr>
            <a:xfrm>
              <a:off x="7779282" y="1434815"/>
              <a:ext cx="832087" cy="338554"/>
            </a:xfrm>
            <a:prstGeom prst="rect">
              <a:avLst/>
            </a:prstGeom>
            <a:noFill/>
            <a:ln>
              <a:solidFill>
                <a:schemeClr val="tx1"/>
              </a:solidFill>
            </a:ln>
          </p:spPr>
          <p:txBody>
            <a:bodyPr wrap="none" rtlCol="0">
              <a:spAutoFit/>
            </a:bodyPr>
            <a:lstStyle/>
            <a:p>
              <a:r>
                <a:rPr lang="en-US" sz="1600" dirty="0">
                  <a:latin typeface="Cambria" panose="02040503050406030204" pitchFamily="18" charset="0"/>
                </a:rPr>
                <a:t>470 cit.</a:t>
              </a:r>
            </a:p>
          </p:txBody>
        </p:sp>
        <p:sp>
          <p:nvSpPr>
            <p:cNvPr id="42" name="Frame 41">
              <a:extLst>
                <a:ext uri="{FF2B5EF4-FFF2-40B4-BE49-F238E27FC236}">
                  <a16:creationId xmlns:a16="http://schemas.microsoft.com/office/drawing/2014/main" id="{58DA8E5F-394B-001A-E59B-989B81498AEC}"/>
                </a:ext>
              </a:extLst>
            </p:cNvPr>
            <p:cNvSpPr/>
            <p:nvPr/>
          </p:nvSpPr>
          <p:spPr>
            <a:xfrm>
              <a:off x="7414372" y="876810"/>
              <a:ext cx="3347829" cy="2623351"/>
            </a:xfrm>
            <a:prstGeom prst="frame">
              <a:avLst>
                <a:gd name="adj1" fmla="val 51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 name="TextBox 2">
            <a:extLst>
              <a:ext uri="{FF2B5EF4-FFF2-40B4-BE49-F238E27FC236}">
                <a16:creationId xmlns:a16="http://schemas.microsoft.com/office/drawing/2014/main" id="{36C22547-E606-1F80-91DF-80543A99E541}"/>
              </a:ext>
            </a:extLst>
          </p:cNvPr>
          <p:cNvSpPr txBox="1"/>
          <p:nvPr/>
        </p:nvSpPr>
        <p:spPr>
          <a:xfrm>
            <a:off x="9038921" y="1403493"/>
            <a:ext cx="652743" cy="369332"/>
          </a:xfrm>
          <a:prstGeom prst="rect">
            <a:avLst/>
          </a:prstGeom>
          <a:noFill/>
        </p:spPr>
        <p:txBody>
          <a:bodyPr wrap="none" rtlCol="0">
            <a:spAutoFit/>
          </a:bodyPr>
          <a:lstStyle/>
          <a:p>
            <a:r>
              <a:rPr lang="en-US" dirty="0"/>
              <a:t>2018</a:t>
            </a:r>
          </a:p>
        </p:txBody>
      </p:sp>
      <p:sp>
        <p:nvSpPr>
          <p:cNvPr id="6" name="TextBox 5">
            <a:extLst>
              <a:ext uri="{FF2B5EF4-FFF2-40B4-BE49-F238E27FC236}">
                <a16:creationId xmlns:a16="http://schemas.microsoft.com/office/drawing/2014/main" id="{E6C933C3-7F56-A16A-F022-E5AFC1333835}"/>
              </a:ext>
            </a:extLst>
          </p:cNvPr>
          <p:cNvSpPr txBox="1"/>
          <p:nvPr/>
        </p:nvSpPr>
        <p:spPr>
          <a:xfrm>
            <a:off x="5000656" y="1405211"/>
            <a:ext cx="652743" cy="369332"/>
          </a:xfrm>
          <a:prstGeom prst="rect">
            <a:avLst/>
          </a:prstGeom>
          <a:solidFill>
            <a:schemeClr val="bg1"/>
          </a:solidFill>
        </p:spPr>
        <p:txBody>
          <a:bodyPr wrap="none" rtlCol="0">
            <a:spAutoFit/>
          </a:bodyPr>
          <a:lstStyle/>
          <a:p>
            <a:r>
              <a:rPr lang="en-US" dirty="0"/>
              <a:t>2018</a:t>
            </a:r>
          </a:p>
        </p:txBody>
      </p:sp>
      <p:sp>
        <p:nvSpPr>
          <p:cNvPr id="9" name="TextBox 8">
            <a:extLst>
              <a:ext uri="{FF2B5EF4-FFF2-40B4-BE49-F238E27FC236}">
                <a16:creationId xmlns:a16="http://schemas.microsoft.com/office/drawing/2014/main" id="{F7E87899-F08D-1F04-8323-147D85D404F3}"/>
              </a:ext>
            </a:extLst>
          </p:cNvPr>
          <p:cNvSpPr txBox="1"/>
          <p:nvPr/>
        </p:nvSpPr>
        <p:spPr>
          <a:xfrm>
            <a:off x="4997765" y="4024734"/>
            <a:ext cx="652743" cy="369332"/>
          </a:xfrm>
          <a:prstGeom prst="rect">
            <a:avLst/>
          </a:prstGeom>
          <a:noFill/>
        </p:spPr>
        <p:txBody>
          <a:bodyPr wrap="none" rtlCol="0">
            <a:spAutoFit/>
          </a:bodyPr>
          <a:lstStyle/>
          <a:p>
            <a:r>
              <a:rPr lang="en-US" dirty="0"/>
              <a:t>2018</a:t>
            </a:r>
          </a:p>
        </p:txBody>
      </p:sp>
      <p:cxnSp>
        <p:nvCxnSpPr>
          <p:cNvPr id="8" name="Straight Arrow Connector 7">
            <a:extLst>
              <a:ext uri="{FF2B5EF4-FFF2-40B4-BE49-F238E27FC236}">
                <a16:creationId xmlns:a16="http://schemas.microsoft.com/office/drawing/2014/main" id="{5CC2F754-57F9-422F-63CA-268A30D579E8}"/>
              </a:ext>
            </a:extLst>
          </p:cNvPr>
          <p:cNvCxnSpPr>
            <a:cxnSpLocks/>
          </p:cNvCxnSpPr>
          <p:nvPr/>
        </p:nvCxnSpPr>
        <p:spPr>
          <a:xfrm>
            <a:off x="9411394" y="4366636"/>
            <a:ext cx="0" cy="61649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939A68D-E3D6-3CE3-A2C9-52C7CEEC54C1}"/>
              </a:ext>
            </a:extLst>
          </p:cNvPr>
          <p:cNvSpPr txBox="1"/>
          <p:nvPr/>
        </p:nvSpPr>
        <p:spPr>
          <a:xfrm>
            <a:off x="9130879" y="4024734"/>
            <a:ext cx="652743" cy="369332"/>
          </a:xfrm>
          <a:prstGeom prst="rect">
            <a:avLst/>
          </a:prstGeom>
          <a:noFill/>
        </p:spPr>
        <p:txBody>
          <a:bodyPr wrap="none" rtlCol="0">
            <a:spAutoFit/>
          </a:bodyPr>
          <a:lstStyle/>
          <a:p>
            <a:r>
              <a:rPr lang="en-US" dirty="0"/>
              <a:t>2018</a:t>
            </a:r>
          </a:p>
        </p:txBody>
      </p:sp>
      <p:sp>
        <p:nvSpPr>
          <p:cNvPr id="28" name="TextBox 27">
            <a:extLst>
              <a:ext uri="{FF2B5EF4-FFF2-40B4-BE49-F238E27FC236}">
                <a16:creationId xmlns:a16="http://schemas.microsoft.com/office/drawing/2014/main" id="{79C850C7-260F-B22A-8128-B4F270B28CCC}"/>
              </a:ext>
            </a:extLst>
          </p:cNvPr>
          <p:cNvSpPr txBox="1"/>
          <p:nvPr/>
        </p:nvSpPr>
        <p:spPr>
          <a:xfrm>
            <a:off x="8328342" y="5104944"/>
            <a:ext cx="832087" cy="338554"/>
          </a:xfrm>
          <a:prstGeom prst="rect">
            <a:avLst/>
          </a:prstGeom>
          <a:solidFill>
            <a:schemeClr val="bg1"/>
          </a:solidFill>
          <a:ln>
            <a:solidFill>
              <a:schemeClr val="tx1"/>
            </a:solidFill>
          </a:ln>
        </p:spPr>
        <p:txBody>
          <a:bodyPr wrap="none" rtlCol="0">
            <a:spAutoFit/>
          </a:bodyPr>
          <a:lstStyle/>
          <a:p>
            <a:r>
              <a:rPr lang="en-US" sz="1600" dirty="0">
                <a:latin typeface="Cambria" panose="02040503050406030204" pitchFamily="18" charset="0"/>
              </a:rPr>
              <a:t>331 cit.</a:t>
            </a:r>
          </a:p>
        </p:txBody>
      </p:sp>
      <p:sp>
        <p:nvSpPr>
          <p:cNvPr id="43" name="Frame 42">
            <a:extLst>
              <a:ext uri="{FF2B5EF4-FFF2-40B4-BE49-F238E27FC236}">
                <a16:creationId xmlns:a16="http://schemas.microsoft.com/office/drawing/2014/main" id="{8C170F27-CD26-8239-9DBB-43FF4B3F4864}"/>
              </a:ext>
            </a:extLst>
          </p:cNvPr>
          <p:cNvSpPr/>
          <p:nvPr/>
        </p:nvSpPr>
        <p:spPr>
          <a:xfrm>
            <a:off x="7183744" y="3678113"/>
            <a:ext cx="3347829" cy="2523689"/>
          </a:xfrm>
          <a:prstGeom prst="frame">
            <a:avLst>
              <a:gd name="adj1" fmla="val 1520"/>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4" name="Rectangle 13">
            <a:extLst>
              <a:ext uri="{FF2B5EF4-FFF2-40B4-BE49-F238E27FC236}">
                <a16:creationId xmlns:a16="http://schemas.microsoft.com/office/drawing/2014/main" id="{746EF0DD-CFA4-9A12-AB00-3275B764A60C}"/>
              </a:ext>
            </a:extLst>
          </p:cNvPr>
          <p:cNvSpPr/>
          <p:nvPr/>
        </p:nvSpPr>
        <p:spPr>
          <a:xfrm>
            <a:off x="7517990" y="5354590"/>
            <a:ext cx="462378"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DEF6830-2933-78A6-585E-F3E79518D28E}"/>
              </a:ext>
            </a:extLst>
          </p:cNvPr>
          <p:cNvPicPr>
            <a:picLocks noChangeAspect="1"/>
          </p:cNvPicPr>
          <p:nvPr/>
        </p:nvPicPr>
        <p:blipFill>
          <a:blip r:embed="rId7"/>
          <a:stretch>
            <a:fillRect/>
          </a:stretch>
        </p:blipFill>
        <p:spPr>
          <a:xfrm>
            <a:off x="7299377" y="4010863"/>
            <a:ext cx="962540" cy="901542"/>
          </a:xfrm>
          <a:prstGeom prst="rect">
            <a:avLst/>
          </a:prstGeom>
        </p:spPr>
      </p:pic>
      <p:sp>
        <p:nvSpPr>
          <p:cNvPr id="34" name="TextBox 33">
            <a:extLst>
              <a:ext uri="{FF2B5EF4-FFF2-40B4-BE49-F238E27FC236}">
                <a16:creationId xmlns:a16="http://schemas.microsoft.com/office/drawing/2014/main" id="{86C332BC-D368-6B7E-BA62-7BF665596808}"/>
              </a:ext>
            </a:extLst>
          </p:cNvPr>
          <p:cNvSpPr txBox="1"/>
          <p:nvPr/>
        </p:nvSpPr>
        <p:spPr>
          <a:xfrm>
            <a:off x="7782905" y="3735016"/>
            <a:ext cx="2660501" cy="292388"/>
          </a:xfrm>
          <a:prstGeom prst="rect">
            <a:avLst/>
          </a:prstGeom>
          <a:solidFill>
            <a:schemeClr val="bg1"/>
          </a:solidFill>
          <a:ln>
            <a:noFill/>
          </a:ln>
        </p:spPr>
        <p:txBody>
          <a:bodyPr wrap="square" rtlCol="0">
            <a:spAutoFit/>
          </a:bodyPr>
          <a:lstStyle/>
          <a:p>
            <a:r>
              <a:rPr lang="en-US" sz="1300" u="sng" dirty="0">
                <a:solidFill>
                  <a:srgbClr val="67A241"/>
                </a:solidFill>
                <a:latin typeface="Cambria" panose="02040503050406030204" pitchFamily="18" charset="0"/>
              </a:rPr>
              <a:t>B</a:t>
            </a:r>
            <a:r>
              <a:rPr lang="en-US" sz="1300" u="sng" dirty="0">
                <a:latin typeface="Cambria" panose="02040503050406030204" pitchFamily="18" charset="0"/>
              </a:rPr>
              <a:t>urkert, </a:t>
            </a:r>
            <a:r>
              <a:rPr lang="en-US" sz="1300" u="sng" dirty="0" err="1">
                <a:solidFill>
                  <a:srgbClr val="67A241"/>
                </a:solidFill>
                <a:latin typeface="Cambria" panose="02040503050406030204" pitchFamily="18" charset="0"/>
              </a:rPr>
              <a:t>E</a:t>
            </a:r>
            <a:r>
              <a:rPr lang="en-US" sz="1300" u="sng" dirty="0" err="1">
                <a:latin typeface="Cambria" panose="02040503050406030204" pitchFamily="18" charset="0"/>
              </a:rPr>
              <a:t>louadrhiri</a:t>
            </a:r>
            <a:r>
              <a:rPr lang="en-US" sz="1300" u="sng" dirty="0">
                <a:latin typeface="Cambria" panose="02040503050406030204" pitchFamily="18" charset="0"/>
              </a:rPr>
              <a:t>, </a:t>
            </a:r>
            <a:r>
              <a:rPr lang="en-US" sz="1300" u="sng" dirty="0">
                <a:solidFill>
                  <a:srgbClr val="67A241"/>
                </a:solidFill>
                <a:latin typeface="Cambria" panose="02040503050406030204" pitchFamily="18" charset="0"/>
              </a:rPr>
              <a:t>G</a:t>
            </a:r>
            <a:r>
              <a:rPr lang="en-US" sz="1300" u="sng" dirty="0">
                <a:latin typeface="Cambria" panose="02040503050406030204" pitchFamily="18" charset="0"/>
              </a:rPr>
              <a:t>irod, 2018</a:t>
            </a:r>
          </a:p>
        </p:txBody>
      </p:sp>
    </p:spTree>
    <p:extLst>
      <p:ext uri="{BB962C8B-B14F-4D97-AF65-F5344CB8AC3E}">
        <p14:creationId xmlns:p14="http://schemas.microsoft.com/office/powerpoint/2010/main" val="3746466922"/>
      </p:ext>
    </p:extLst>
  </p:cSld>
  <p:clrMapOvr>
    <a:masterClrMapping/>
  </p:clrMapOvr>
  <mc:AlternateContent xmlns:mc="http://schemas.openxmlformats.org/markup-compatibility/2006" xmlns:p14="http://schemas.microsoft.com/office/powerpoint/2010/main">
    <mc:Choice Requires="p14">
      <p:transition spd="slow" p14:dur="2000" advTm="81413"/>
    </mc:Choice>
    <mc:Fallback xmlns="">
      <p:transition spd="slow" advTm="8141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299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0B5DF-F7C5-B69E-92DF-5AAD033A4832}"/>
              </a:ext>
            </a:extLst>
          </p:cNvPr>
          <p:cNvSpPr>
            <a:spLocks noGrp="1"/>
          </p:cNvSpPr>
          <p:nvPr>
            <p:ph type="title"/>
          </p:nvPr>
        </p:nvSpPr>
        <p:spPr>
          <a:solidFill>
            <a:schemeClr val="bg2"/>
          </a:solidFill>
        </p:spPr>
        <p:txBody>
          <a:bodyPr/>
          <a:lstStyle/>
          <a:p>
            <a:r>
              <a:rPr lang="en-US" dirty="0"/>
              <a:t>Questions for Discussion</a:t>
            </a:r>
          </a:p>
        </p:txBody>
      </p:sp>
      <p:sp>
        <p:nvSpPr>
          <p:cNvPr id="3" name="Content Placeholder 2">
            <a:extLst>
              <a:ext uri="{FF2B5EF4-FFF2-40B4-BE49-F238E27FC236}">
                <a16:creationId xmlns:a16="http://schemas.microsoft.com/office/drawing/2014/main" id="{C81D15B6-80C4-0ED3-328D-A532CE9404FC}"/>
              </a:ext>
            </a:extLst>
          </p:cNvPr>
          <p:cNvSpPr>
            <a:spLocks noGrp="1"/>
          </p:cNvSpPr>
          <p:nvPr>
            <p:ph idx="1"/>
          </p:nvPr>
        </p:nvSpPr>
        <p:spPr>
          <a:xfrm>
            <a:off x="838200" y="914401"/>
            <a:ext cx="6969369" cy="5262563"/>
          </a:xfrm>
        </p:spPr>
        <p:txBody>
          <a:bodyPr/>
          <a:lstStyle/>
          <a:p>
            <a:r>
              <a:rPr lang="en-US" dirty="0">
                <a:latin typeface="Cambria" panose="02040503050406030204" pitchFamily="18" charset="0"/>
              </a:rPr>
              <a:t> LQCD computation for higher order terms in the </a:t>
            </a:r>
            <a:r>
              <a:rPr lang="en-US" dirty="0" err="1">
                <a:latin typeface="Cambria" panose="02040503050406030204" pitchFamily="18" charset="0"/>
              </a:rPr>
              <a:t>Gegenbauer</a:t>
            </a:r>
            <a:r>
              <a:rPr lang="en-US" dirty="0">
                <a:latin typeface="Cambria" panose="02040503050406030204" pitchFamily="18" charset="0"/>
              </a:rPr>
              <a:t> expansion of CFFs</a:t>
            </a:r>
          </a:p>
          <a:p>
            <a:endParaRPr lang="en-US" dirty="0"/>
          </a:p>
          <a:p>
            <a:endParaRPr lang="en-US" dirty="0"/>
          </a:p>
          <a:p>
            <a:endParaRPr lang="en-US" dirty="0"/>
          </a:p>
          <a:p>
            <a:pPr marL="0" indent="0">
              <a:buNone/>
            </a:pPr>
            <a:endParaRPr lang="en-US" dirty="0"/>
          </a:p>
          <a:p>
            <a:r>
              <a:rPr lang="en-US" dirty="0"/>
              <a:t> Interpretation of radial and sheer stress -  is the mechanical stress </a:t>
            </a:r>
            <a:r>
              <a:rPr lang="en-US" b="1" dirty="0">
                <a:solidFill>
                  <a:srgbClr val="67A241"/>
                </a:solidFill>
              </a:rPr>
              <a:t>~0.250GeV/</a:t>
            </a:r>
            <a:r>
              <a:rPr lang="en-US" b="1" dirty="0" err="1">
                <a:solidFill>
                  <a:srgbClr val="67A241"/>
                </a:solidFill>
              </a:rPr>
              <a:t>fm</a:t>
            </a:r>
            <a:r>
              <a:rPr lang="en-US" b="1" dirty="0">
                <a:solidFill>
                  <a:srgbClr val="67A241"/>
                </a:solidFill>
              </a:rPr>
              <a:t> </a:t>
            </a:r>
            <a:r>
              <a:rPr lang="en-US" dirty="0"/>
              <a:t>(from DVCS) or is it </a:t>
            </a:r>
            <a:r>
              <a:rPr lang="en-US" b="1" dirty="0">
                <a:solidFill>
                  <a:schemeClr val="accent2">
                    <a:lumMod val="75000"/>
                  </a:schemeClr>
                </a:solidFill>
              </a:rPr>
              <a:t>~ 1 GeV/</a:t>
            </a:r>
            <a:r>
              <a:rPr lang="en-US" b="1" dirty="0" err="1">
                <a:solidFill>
                  <a:schemeClr val="accent2">
                    <a:lumMod val="75000"/>
                  </a:schemeClr>
                </a:solidFill>
              </a:rPr>
              <a:t>fm</a:t>
            </a:r>
            <a:r>
              <a:rPr lang="en-US" b="1" dirty="0">
                <a:solidFill>
                  <a:schemeClr val="accent2">
                    <a:lumMod val="75000"/>
                  </a:schemeClr>
                </a:solidFill>
              </a:rPr>
              <a:t> </a:t>
            </a:r>
            <a:r>
              <a:rPr lang="en-US" dirty="0"/>
              <a:t>as from glue flux tube and from Lorentz forces? </a:t>
            </a:r>
          </a:p>
          <a:p>
            <a:endParaRPr lang="en-US" dirty="0"/>
          </a:p>
          <a:p>
            <a:r>
              <a:rPr lang="en-US" dirty="0"/>
              <a:t> Pressure in astrophysical objects</a:t>
            </a:r>
          </a:p>
        </p:txBody>
      </p:sp>
      <p:grpSp>
        <p:nvGrpSpPr>
          <p:cNvPr id="4" name="Group 3">
            <a:extLst>
              <a:ext uri="{FF2B5EF4-FFF2-40B4-BE49-F238E27FC236}">
                <a16:creationId xmlns:a16="http://schemas.microsoft.com/office/drawing/2014/main" id="{C1F5D4EC-785B-B0D8-67B5-E6D2474804FF}"/>
              </a:ext>
            </a:extLst>
          </p:cNvPr>
          <p:cNvGrpSpPr/>
          <p:nvPr/>
        </p:nvGrpSpPr>
        <p:grpSpPr>
          <a:xfrm>
            <a:off x="2167747" y="1752687"/>
            <a:ext cx="3723100" cy="1418848"/>
            <a:chOff x="364736" y="3111739"/>
            <a:chExt cx="3723100" cy="1418848"/>
          </a:xfrm>
        </p:grpSpPr>
        <p:pic>
          <p:nvPicPr>
            <p:cNvPr id="5" name="Picture 4">
              <a:extLst>
                <a:ext uri="{FF2B5EF4-FFF2-40B4-BE49-F238E27FC236}">
                  <a16:creationId xmlns:a16="http://schemas.microsoft.com/office/drawing/2014/main" id="{779D144A-AAA2-6EDE-0844-570686EB5D42}"/>
                </a:ext>
              </a:extLst>
            </p:cNvPr>
            <p:cNvPicPr>
              <a:picLocks noChangeAspect="1"/>
            </p:cNvPicPr>
            <p:nvPr/>
          </p:nvPicPr>
          <p:blipFill>
            <a:blip r:embed="rId3"/>
            <a:stretch>
              <a:fillRect/>
            </a:stretch>
          </p:blipFill>
          <p:spPr>
            <a:xfrm>
              <a:off x="364736" y="3111739"/>
              <a:ext cx="3723100" cy="1418848"/>
            </a:xfrm>
            <a:prstGeom prst="rect">
              <a:avLst/>
            </a:prstGeom>
            <a:solidFill>
              <a:schemeClr val="tx2">
                <a:lumMod val="20000"/>
                <a:lumOff val="80000"/>
              </a:schemeClr>
            </a:solidFill>
            <a:ln w="12700">
              <a:solidFill>
                <a:schemeClr val="tx1"/>
              </a:solidFill>
            </a:ln>
          </p:spPr>
        </p:pic>
        <p:sp>
          <p:nvSpPr>
            <p:cNvPr id="6" name="TextBox 5">
              <a:extLst>
                <a:ext uri="{FF2B5EF4-FFF2-40B4-BE49-F238E27FC236}">
                  <a16:creationId xmlns:a16="http://schemas.microsoft.com/office/drawing/2014/main" id="{040F5290-41C3-A94F-CC57-B4D90BE30696}"/>
                </a:ext>
              </a:extLst>
            </p:cNvPr>
            <p:cNvSpPr txBox="1"/>
            <p:nvPr/>
          </p:nvSpPr>
          <p:spPr>
            <a:xfrm>
              <a:off x="1697286" y="3363867"/>
              <a:ext cx="907621" cy="369332"/>
            </a:xfrm>
            <a:prstGeom prst="rect">
              <a:avLst/>
            </a:prstGeom>
            <a:solidFill>
              <a:schemeClr val="bg1"/>
            </a:solidFill>
          </p:spPr>
          <p:txBody>
            <a:bodyPr wrap="none" rtlCol="0">
              <a:spAutoFit/>
            </a:bodyPr>
            <a:lstStyle/>
            <a:p>
              <a:r>
                <a:rPr lang="en-US" dirty="0">
                  <a:latin typeface="Lucida Handwriting" panose="03010101010101010101" pitchFamily="66" charset="77"/>
                </a:rPr>
                <a:t>C</a:t>
              </a:r>
              <a:r>
                <a:rPr lang="en-US" baseline="-25000" dirty="0">
                  <a:latin typeface="Lucida Handwriting" panose="03010101010101010101" pitchFamily="66" charset="77"/>
                </a:rPr>
                <a:t>H</a:t>
              </a:r>
              <a:r>
                <a:rPr lang="en-US" sz="1800" i="1" dirty="0">
                  <a:latin typeface="Cambria" panose="02040503050406030204" pitchFamily="18" charset="0"/>
                </a:rPr>
                <a:t>(t) =</a:t>
              </a:r>
              <a:endParaRPr lang="en-US" dirty="0"/>
            </a:p>
          </p:txBody>
        </p:sp>
        <p:sp>
          <p:nvSpPr>
            <p:cNvPr id="7" name="TextBox 6">
              <a:extLst>
                <a:ext uri="{FF2B5EF4-FFF2-40B4-BE49-F238E27FC236}">
                  <a16:creationId xmlns:a16="http://schemas.microsoft.com/office/drawing/2014/main" id="{EDD5B245-493B-AEB7-3FE9-6CA21DE9A9C0}"/>
                </a:ext>
              </a:extLst>
            </p:cNvPr>
            <p:cNvSpPr txBox="1"/>
            <p:nvPr/>
          </p:nvSpPr>
          <p:spPr>
            <a:xfrm>
              <a:off x="815762" y="3346347"/>
              <a:ext cx="853119" cy="369332"/>
            </a:xfrm>
            <a:prstGeom prst="rect">
              <a:avLst/>
            </a:prstGeom>
            <a:noFill/>
          </p:spPr>
          <p:txBody>
            <a:bodyPr wrap="none" rtlCol="0">
              <a:spAutoFit/>
            </a:bodyPr>
            <a:lstStyle/>
            <a:p>
              <a:r>
                <a:rPr lang="en-US" i="1" dirty="0">
                  <a:latin typeface="Cambria" panose="02040503050406030204" pitchFamily="18" charset="0"/>
                  <a:cs typeface="Times New Roman" panose="02020603050405020304" pitchFamily="18" charset="0"/>
                </a:rPr>
                <a:t>z= x/</a:t>
              </a:r>
              <a:r>
                <a:rPr lang="en-US" i="1" dirty="0">
                  <a:latin typeface="Symbol" pitchFamily="2" charset="2"/>
                </a:rPr>
                <a:t>x</a:t>
              </a:r>
              <a:r>
                <a:rPr lang="en-US" i="1" dirty="0">
                  <a:latin typeface="Cambria" panose="02040503050406030204" pitchFamily="18" charset="0"/>
                </a:rPr>
                <a:t> </a:t>
              </a:r>
              <a:endParaRPr lang="en-US" dirty="0">
                <a:latin typeface="Cambria" panose="02040503050406030204" pitchFamily="18" charset="0"/>
              </a:endParaRPr>
            </a:p>
          </p:txBody>
        </p:sp>
      </p:grpSp>
    </p:spTree>
    <p:extLst>
      <p:ext uri="{BB962C8B-B14F-4D97-AF65-F5344CB8AC3E}">
        <p14:creationId xmlns:p14="http://schemas.microsoft.com/office/powerpoint/2010/main" val="3252918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E0B1C-AE1D-ABC1-1E0E-7EE65E07D402}"/>
              </a:ext>
            </a:extLst>
          </p:cNvPr>
          <p:cNvSpPr>
            <a:spLocks noGrp="1"/>
          </p:cNvSpPr>
          <p:nvPr>
            <p:ph type="title"/>
          </p:nvPr>
        </p:nvSpPr>
        <p:spPr>
          <a:solidFill>
            <a:schemeClr val="bg2"/>
          </a:solidFill>
        </p:spPr>
        <p:txBody>
          <a:bodyPr/>
          <a:lstStyle/>
          <a:p>
            <a:r>
              <a:rPr lang="en-US" dirty="0">
                <a:latin typeface="Cambria" panose="02040503050406030204" pitchFamily="18" charset="0"/>
              </a:rPr>
              <a:t>Pressure in the proton and in astrophysical structures</a:t>
            </a:r>
          </a:p>
        </p:txBody>
      </p:sp>
      <p:sp>
        <p:nvSpPr>
          <p:cNvPr id="3" name="Content Placeholder 2">
            <a:extLst>
              <a:ext uri="{FF2B5EF4-FFF2-40B4-BE49-F238E27FC236}">
                <a16:creationId xmlns:a16="http://schemas.microsoft.com/office/drawing/2014/main" id="{4FF50814-009E-3DC6-1ECA-70D3B405B40A}"/>
              </a:ext>
            </a:extLst>
          </p:cNvPr>
          <p:cNvSpPr>
            <a:spLocks noGrp="1"/>
          </p:cNvSpPr>
          <p:nvPr>
            <p:ph idx="1"/>
          </p:nvPr>
        </p:nvSpPr>
        <p:spPr>
          <a:xfrm>
            <a:off x="838200" y="1148576"/>
            <a:ext cx="10515600" cy="4560848"/>
          </a:xfrm>
        </p:spPr>
        <p:txBody>
          <a:bodyPr>
            <a:normAutofit fontScale="92500" lnSpcReduction="20000"/>
          </a:bodyPr>
          <a:lstStyle/>
          <a:p>
            <a:r>
              <a:rPr lang="en-US" sz="2400" dirty="0">
                <a:latin typeface="Cambria" panose="02040503050406030204" pitchFamily="18" charset="0"/>
              </a:rPr>
              <a:t>The extreme pressure and forces measured inside the proton has been compared (by us) with the estimated pressure in the core of neutron stars. </a:t>
            </a:r>
          </a:p>
          <a:p>
            <a:r>
              <a:rPr lang="en-US" sz="2400" dirty="0">
                <a:latin typeface="Cambria" panose="02040503050406030204" pitchFamily="18" charset="0"/>
              </a:rPr>
              <a:t>While these two pressures are of similar magnitude, their respective origins are completely different </a:t>
            </a:r>
          </a:p>
          <a:p>
            <a:pPr lvl="1"/>
            <a:r>
              <a:rPr lang="en-US" sz="2400" dirty="0">
                <a:latin typeface="Cambria" panose="02040503050406030204" pitchFamily="18" charset="0"/>
              </a:rPr>
              <a:t>The pressure in the core of neutron stars is the result of </a:t>
            </a:r>
            <a:r>
              <a:rPr lang="en-US" sz="2400" b="1" dirty="0">
                <a:solidFill>
                  <a:schemeClr val="accent6">
                    <a:lumMod val="75000"/>
                  </a:schemeClr>
                </a:solidFill>
                <a:latin typeface="Cambria" panose="02040503050406030204" pitchFamily="18" charset="0"/>
              </a:rPr>
              <a:t>external</a:t>
            </a:r>
            <a:r>
              <a:rPr lang="en-US" sz="2400" dirty="0">
                <a:solidFill>
                  <a:srgbClr val="C00000"/>
                </a:solidFill>
                <a:latin typeface="Cambria" panose="02040503050406030204" pitchFamily="18" charset="0"/>
              </a:rPr>
              <a:t> </a:t>
            </a:r>
            <a:r>
              <a:rPr lang="en-US" sz="2400" b="1" dirty="0">
                <a:latin typeface="Cambria" panose="02040503050406030204" pitchFamily="18" charset="0"/>
              </a:rPr>
              <a:t>gravity</a:t>
            </a:r>
            <a:r>
              <a:rPr lang="en-US" sz="2400" dirty="0">
                <a:latin typeface="Cambria" panose="02040503050406030204" pitchFamily="18" charset="0"/>
              </a:rPr>
              <a:t> </a:t>
            </a:r>
            <a:r>
              <a:rPr lang="en-US" sz="2400" b="1" dirty="0">
                <a:latin typeface="Cambria" panose="02040503050406030204" pitchFamily="18" charset="0"/>
              </a:rPr>
              <a:t>forces </a:t>
            </a:r>
            <a:r>
              <a:rPr lang="en-US" sz="2400" dirty="0">
                <a:latin typeface="Cambria" panose="02040503050406030204" pitchFamily="18" charset="0"/>
              </a:rPr>
              <a:t>in massive, dying stars </a:t>
            </a:r>
            <a:r>
              <a:rPr lang="en-US" sz="2400" b="1" dirty="0">
                <a:latin typeface="Cambria" panose="02040503050406030204" pitchFamily="18" charset="0"/>
              </a:rPr>
              <a:t>crushing </a:t>
            </a:r>
            <a:r>
              <a:rPr lang="en-US" sz="2400" dirty="0">
                <a:latin typeface="Cambria" panose="02040503050406030204" pitchFamily="18" charset="0"/>
              </a:rPr>
              <a:t>the atomic repulsive pressure.</a:t>
            </a:r>
          </a:p>
          <a:p>
            <a:pPr lvl="1"/>
            <a:r>
              <a:rPr lang="en-US" sz="2400" dirty="0">
                <a:latin typeface="Cambria" panose="02040503050406030204" pitchFamily="18" charset="0"/>
              </a:rPr>
              <a:t>The origin of the pressure distribution in nucleons is due to the </a:t>
            </a:r>
            <a:r>
              <a:rPr lang="en-US" sz="2400" b="1" dirty="0">
                <a:solidFill>
                  <a:srgbClr val="C00000"/>
                </a:solidFill>
                <a:latin typeface="Cambria" panose="02040503050406030204" pitchFamily="18" charset="0"/>
              </a:rPr>
              <a:t>internal </a:t>
            </a:r>
            <a:r>
              <a:rPr lang="en-US" sz="2400" b="1" dirty="0">
                <a:latin typeface="Cambria" panose="02040503050406030204" pitchFamily="18" charset="0"/>
              </a:rPr>
              <a:t>color forces </a:t>
            </a:r>
            <a:r>
              <a:rPr lang="en-US" sz="2400" dirty="0">
                <a:latin typeface="Cambria" panose="02040503050406030204" pitchFamily="18" charset="0"/>
              </a:rPr>
              <a:t>of QCD</a:t>
            </a:r>
          </a:p>
          <a:p>
            <a:pPr marL="457200" lvl="1" indent="0">
              <a:buNone/>
            </a:pPr>
            <a:endParaRPr lang="en-US" sz="2400" dirty="0">
              <a:latin typeface="Cambria" panose="02040503050406030204" pitchFamily="18" charset="0"/>
            </a:endParaRPr>
          </a:p>
          <a:p>
            <a:pPr marL="457200" lvl="1" indent="0">
              <a:buNone/>
            </a:pPr>
            <a:r>
              <a:rPr lang="en-US" sz="2400" dirty="0">
                <a:latin typeface="Cambria" panose="02040503050406030204" pitchFamily="18" charset="0"/>
                <a:sym typeface="Wingdings" pitchFamily="2" charset="2"/>
              </a:rPr>
              <a:t> </a:t>
            </a:r>
            <a:r>
              <a:rPr lang="en-US" sz="2400" dirty="0">
                <a:latin typeface="Cambria" panose="02040503050406030204" pitchFamily="18" charset="0"/>
              </a:rPr>
              <a:t>In </a:t>
            </a:r>
            <a:r>
              <a:rPr lang="en-US" sz="2400" b="1" dirty="0">
                <a:latin typeface="Cambria" panose="02040503050406030204" pitchFamily="18" charset="0"/>
              </a:rPr>
              <a:t>black holes</a:t>
            </a:r>
            <a:r>
              <a:rPr lang="en-US" sz="2400" dirty="0">
                <a:latin typeface="Cambria" panose="02040503050406030204" pitchFamily="18" charset="0"/>
              </a:rPr>
              <a:t>, the gravitational pressure </a:t>
            </a:r>
            <a:r>
              <a:rPr lang="en-US" sz="2400" b="1" dirty="0">
                <a:latin typeface="Cambria" panose="02040503050406030204" pitchFamily="18" charset="0"/>
              </a:rPr>
              <a:t>may</a:t>
            </a:r>
            <a:r>
              <a:rPr lang="en-US" sz="2400" dirty="0">
                <a:latin typeface="Cambria" panose="02040503050406030204" pitchFamily="18" charset="0"/>
              </a:rPr>
              <a:t> overcome </a:t>
            </a:r>
            <a:r>
              <a:rPr lang="en-US" sz="2400" b="1" dirty="0">
                <a:latin typeface="Cambria" panose="02040503050406030204" pitchFamily="18" charset="0"/>
              </a:rPr>
              <a:t>color</a:t>
            </a:r>
            <a:r>
              <a:rPr lang="en-US" sz="2400" b="1" dirty="0">
                <a:solidFill>
                  <a:srgbClr val="C00000"/>
                </a:solidFill>
                <a:latin typeface="Cambria" panose="02040503050406030204" pitchFamily="18" charset="0"/>
              </a:rPr>
              <a:t> </a:t>
            </a:r>
            <a:r>
              <a:rPr lang="en-US" sz="2400" b="1" dirty="0">
                <a:latin typeface="Cambria" panose="02040503050406030204" pitchFamily="18" charset="0"/>
              </a:rPr>
              <a:t>forces</a:t>
            </a:r>
            <a:r>
              <a:rPr lang="en-US" sz="2400" dirty="0">
                <a:latin typeface="Cambria" panose="02040503050406030204" pitchFamily="18" charset="0"/>
              </a:rPr>
              <a:t> leading to a singularity, i.e. </a:t>
            </a:r>
            <a:r>
              <a:rPr lang="en-US" sz="2400" dirty="0" err="1">
                <a:latin typeface="Cambria" panose="02040503050406030204" pitchFamily="18" charset="0"/>
              </a:rPr>
              <a:t>R</a:t>
            </a:r>
            <a:r>
              <a:rPr lang="en-US" sz="2400" baseline="-25000" dirty="0" err="1">
                <a:latin typeface="Cambria" panose="02040503050406030204" pitchFamily="18" charset="0"/>
              </a:rPr>
              <a:t>black</a:t>
            </a:r>
            <a:r>
              <a:rPr lang="en-US" sz="2400" baseline="-25000" dirty="0">
                <a:latin typeface="Cambria" panose="02040503050406030204" pitchFamily="18" charset="0"/>
              </a:rPr>
              <a:t>-hole</a:t>
            </a:r>
            <a:r>
              <a:rPr lang="en-US" sz="2400" dirty="0">
                <a:latin typeface="Cambria" panose="02040503050406030204" pitchFamily="18" charset="0"/>
              </a:rPr>
              <a:t> = 0.  </a:t>
            </a:r>
          </a:p>
          <a:p>
            <a:pPr marL="457200" lvl="1" indent="0">
              <a:buNone/>
            </a:pPr>
            <a:r>
              <a:rPr lang="en-US" sz="2400" dirty="0">
                <a:latin typeface="Cambria" panose="02040503050406030204" pitchFamily="18" charset="0"/>
              </a:rPr>
              <a:t> </a:t>
            </a:r>
          </a:p>
          <a:p>
            <a:pPr marL="457200" lvl="1" indent="0">
              <a:buNone/>
            </a:pPr>
            <a:r>
              <a:rPr lang="en-US" sz="2400" dirty="0">
                <a:latin typeface="Cambria" panose="02040503050406030204" pitchFamily="18" charset="0"/>
                <a:sym typeface="Wingdings" pitchFamily="2" charset="2"/>
              </a:rPr>
              <a:t> </a:t>
            </a:r>
            <a:r>
              <a:rPr lang="en-US" sz="2400" dirty="0">
                <a:latin typeface="Cambria" panose="02040503050406030204" pitchFamily="18" charset="0"/>
              </a:rPr>
              <a:t>This view has been challenged based on the </a:t>
            </a:r>
            <a:r>
              <a:rPr lang="en-US" sz="2400" b="1" dirty="0">
                <a:latin typeface="Cambria" panose="02040503050406030204" pitchFamily="18" charset="0"/>
              </a:rPr>
              <a:t>repulsive pressure </a:t>
            </a:r>
            <a:r>
              <a:rPr lang="en-US" sz="2400" dirty="0">
                <a:latin typeface="Cambria" panose="02040503050406030204" pitchFamily="18" charset="0"/>
              </a:rPr>
              <a:t>in the core of protons. </a:t>
            </a:r>
            <a:endParaRPr lang="en-US" sz="2200" i="1" dirty="0">
              <a:latin typeface="Cambria" panose="02040503050406030204" pitchFamily="18" charset="0"/>
            </a:endParaRPr>
          </a:p>
          <a:p>
            <a:pPr marL="457200" lvl="1" indent="0">
              <a:buNone/>
            </a:pPr>
            <a:endParaRPr lang="en-US" sz="900" i="1" dirty="0">
              <a:latin typeface="Cambria" panose="02040503050406030204" pitchFamily="18" charset="0"/>
            </a:endParaRPr>
          </a:p>
          <a:p>
            <a:pPr marL="457200" lvl="1" indent="0">
              <a:buNone/>
            </a:pPr>
            <a:r>
              <a:rPr lang="en-US" sz="2200" i="1" dirty="0">
                <a:latin typeface="Cambria" panose="02040503050406030204" pitchFamily="18" charset="0"/>
              </a:rPr>
              <a:t>T-H Pei, The Black Hole with a Finite-Sized Core </a:t>
            </a:r>
            <a:r>
              <a:rPr lang="en-US" sz="2200" dirty="0">
                <a:latin typeface="Cambria" panose="02040503050406030204" pitchFamily="18" charset="0"/>
              </a:rPr>
              <a:t>Structure in: </a:t>
            </a:r>
            <a:r>
              <a:rPr lang="en-US" sz="2200" i="1" dirty="0">
                <a:latin typeface="Cambria" panose="02040503050406030204" pitchFamily="18" charset="0"/>
              </a:rPr>
              <a:t>Symmetry 2025, 17, 1431 </a:t>
            </a:r>
            <a:r>
              <a:rPr lang="en-US" sz="2200" dirty="0">
                <a:hlinkClick r:id="rId3"/>
              </a:rPr>
              <a:t>https://doi.org/10.3390/sym17091431</a:t>
            </a:r>
            <a:r>
              <a:rPr lang="en-US" sz="2200" dirty="0"/>
              <a:t> </a:t>
            </a:r>
          </a:p>
          <a:p>
            <a:pPr marL="457200" lvl="1" indent="0">
              <a:buNone/>
            </a:pPr>
            <a:endParaRPr lang="en-US" sz="2400" dirty="0"/>
          </a:p>
        </p:txBody>
      </p:sp>
    </p:spTree>
    <p:extLst>
      <p:ext uri="{BB962C8B-B14F-4D97-AF65-F5344CB8AC3E}">
        <p14:creationId xmlns:p14="http://schemas.microsoft.com/office/powerpoint/2010/main" val="3129970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C202A-B9FC-FD94-A0F8-BB8690A10D94}"/>
              </a:ext>
            </a:extLst>
          </p:cNvPr>
          <p:cNvSpPr>
            <a:spLocks noGrp="1"/>
          </p:cNvSpPr>
          <p:nvPr>
            <p:ph type="title"/>
          </p:nvPr>
        </p:nvSpPr>
        <p:spPr>
          <a:solidFill>
            <a:schemeClr val="bg2"/>
          </a:solidFill>
        </p:spPr>
        <p:txBody>
          <a:bodyPr/>
          <a:lstStyle/>
          <a:p>
            <a:r>
              <a:rPr lang="en-US" dirty="0"/>
              <a:t>Quark pressure in the proton</a:t>
            </a:r>
          </a:p>
        </p:txBody>
      </p:sp>
      <p:pic>
        <p:nvPicPr>
          <p:cNvPr id="4" name="Picture 3">
            <a:extLst>
              <a:ext uri="{FF2B5EF4-FFF2-40B4-BE49-F238E27FC236}">
                <a16:creationId xmlns:a16="http://schemas.microsoft.com/office/drawing/2014/main" id="{E2A2CD96-CF87-AA23-73B4-61AB62EDC4AA}"/>
              </a:ext>
            </a:extLst>
          </p:cNvPr>
          <p:cNvPicPr>
            <a:picLocks noChangeAspect="1"/>
          </p:cNvPicPr>
          <p:nvPr/>
        </p:nvPicPr>
        <p:blipFill rotWithShape="1">
          <a:blip r:embed="rId3"/>
          <a:srcRect r="49156"/>
          <a:stretch/>
        </p:blipFill>
        <p:spPr>
          <a:xfrm>
            <a:off x="281935" y="1136327"/>
            <a:ext cx="5079564" cy="4832514"/>
          </a:xfrm>
          <a:prstGeom prst="rect">
            <a:avLst/>
          </a:prstGeom>
        </p:spPr>
      </p:pic>
      <p:sp>
        <p:nvSpPr>
          <p:cNvPr id="5" name="TextBox 4">
            <a:extLst>
              <a:ext uri="{FF2B5EF4-FFF2-40B4-BE49-F238E27FC236}">
                <a16:creationId xmlns:a16="http://schemas.microsoft.com/office/drawing/2014/main" id="{E306E2B9-8B77-AD2B-6844-303A8CD45EEC}"/>
              </a:ext>
            </a:extLst>
          </p:cNvPr>
          <p:cNvSpPr txBox="1"/>
          <p:nvPr/>
        </p:nvSpPr>
        <p:spPr>
          <a:xfrm>
            <a:off x="2007535" y="936051"/>
            <a:ext cx="213391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Pressure-full range</a:t>
            </a:r>
          </a:p>
        </p:txBody>
      </p:sp>
      <p:sp>
        <p:nvSpPr>
          <p:cNvPr id="6" name="TextBox 5">
            <a:extLst>
              <a:ext uri="{FF2B5EF4-FFF2-40B4-BE49-F238E27FC236}">
                <a16:creationId xmlns:a16="http://schemas.microsoft.com/office/drawing/2014/main" id="{E52B9255-6E82-A33C-8C66-B047856BA774}"/>
              </a:ext>
            </a:extLst>
          </p:cNvPr>
          <p:cNvSpPr txBox="1"/>
          <p:nvPr/>
        </p:nvSpPr>
        <p:spPr>
          <a:xfrm>
            <a:off x="2085472" y="2440085"/>
            <a:ext cx="2895344" cy="338554"/>
          </a:xfrm>
          <a:prstGeom prst="rect">
            <a:avLst/>
          </a:prstGeom>
          <a:solidFill>
            <a:schemeClr val="bg1"/>
          </a:solidFill>
          <a:ln>
            <a:noFill/>
          </a:ln>
        </p:spPr>
        <p:txBody>
          <a:bodyPr wrap="none" rtlCol="0">
            <a:spAutoFit/>
          </a:bodyPr>
          <a:lstStyle/>
          <a:p>
            <a:r>
              <a:rPr lang="en-US" sz="1600" b="1" u="sng" dirty="0">
                <a:latin typeface="Arial" panose="020B0604020202020204" pitchFamily="34" charset="0"/>
                <a:cs typeface="Arial" panose="020B0604020202020204" pitchFamily="34" charset="0"/>
              </a:rPr>
              <a:t>Peak pressure 0.73 GeV/fm</a:t>
            </a:r>
            <a:r>
              <a:rPr lang="en-US" sz="1600" b="1" u="sng" baseline="30000" dirty="0">
                <a:latin typeface="Arial" panose="020B0604020202020204" pitchFamily="34" charset="0"/>
                <a:cs typeface="Arial" panose="020B0604020202020204" pitchFamily="34" charset="0"/>
              </a:rPr>
              <a:t>3</a:t>
            </a:r>
          </a:p>
        </p:txBody>
      </p:sp>
      <p:sp>
        <p:nvSpPr>
          <p:cNvPr id="7" name="TextBox 6">
            <a:extLst>
              <a:ext uri="{FF2B5EF4-FFF2-40B4-BE49-F238E27FC236}">
                <a16:creationId xmlns:a16="http://schemas.microsoft.com/office/drawing/2014/main" id="{717B4D12-875A-7447-90C2-5853C0C43AEB}"/>
              </a:ext>
            </a:extLst>
          </p:cNvPr>
          <p:cNvSpPr txBox="1"/>
          <p:nvPr/>
        </p:nvSpPr>
        <p:spPr>
          <a:xfrm>
            <a:off x="453791" y="5803164"/>
            <a:ext cx="5881162" cy="369332"/>
          </a:xfrm>
          <a:prstGeom prst="rect">
            <a:avLst/>
          </a:prstGeom>
          <a:noFill/>
        </p:spPr>
        <p:txBody>
          <a:bodyPr wrap="none" rtlCol="0">
            <a:spAutoFit/>
          </a:bodyPr>
          <a:lstStyle/>
          <a:p>
            <a:r>
              <a:rPr lang="en-US" b="1" dirty="0">
                <a:latin typeface="Cambria" panose="02040503050406030204" pitchFamily="18" charset="0"/>
                <a:cs typeface="Arial" panose="020B0604020202020204" pitchFamily="34" charset="0"/>
              </a:rPr>
              <a:t>Peak pressure at r=0 corresponds to </a:t>
            </a:r>
            <a:r>
              <a:rPr lang="en-US" b="1" dirty="0">
                <a:solidFill>
                  <a:srgbClr val="FF0000"/>
                </a:solidFill>
                <a:latin typeface="Cambria" panose="02040503050406030204" pitchFamily="18" charset="0"/>
                <a:cs typeface="Arial" panose="020B0604020202020204" pitchFamily="34" charset="0"/>
              </a:rPr>
              <a:t>~1.2x10</a:t>
            </a:r>
            <a:r>
              <a:rPr lang="en-US" b="1" baseline="30000" dirty="0">
                <a:solidFill>
                  <a:srgbClr val="FF0000"/>
                </a:solidFill>
                <a:latin typeface="Cambria" panose="02040503050406030204" pitchFamily="18" charset="0"/>
                <a:cs typeface="Arial" panose="020B0604020202020204" pitchFamily="34" charset="0"/>
              </a:rPr>
              <a:t>35</a:t>
            </a:r>
            <a:r>
              <a:rPr lang="en-US" b="1" dirty="0">
                <a:solidFill>
                  <a:srgbClr val="FF0000"/>
                </a:solidFill>
                <a:latin typeface="Cambria" panose="02040503050406030204" pitchFamily="18" charset="0"/>
                <a:cs typeface="Arial" panose="020B0604020202020204" pitchFamily="34" charset="0"/>
              </a:rPr>
              <a:t> Pascal </a:t>
            </a:r>
          </a:p>
        </p:txBody>
      </p:sp>
      <p:cxnSp>
        <p:nvCxnSpPr>
          <p:cNvPr id="8" name="Straight Connector 7">
            <a:extLst>
              <a:ext uri="{FF2B5EF4-FFF2-40B4-BE49-F238E27FC236}">
                <a16:creationId xmlns:a16="http://schemas.microsoft.com/office/drawing/2014/main" id="{EFAC49F6-F542-67DD-E850-FD3292AE3792}"/>
              </a:ext>
            </a:extLst>
          </p:cNvPr>
          <p:cNvCxnSpPr/>
          <p:nvPr/>
        </p:nvCxnSpPr>
        <p:spPr>
          <a:xfrm>
            <a:off x="1095943" y="1741428"/>
            <a:ext cx="3868615"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C5066AE-F9DA-F809-302C-88DEA6665B28}"/>
              </a:ext>
            </a:extLst>
          </p:cNvPr>
          <p:cNvGrpSpPr/>
          <p:nvPr/>
        </p:nvGrpSpPr>
        <p:grpSpPr>
          <a:xfrm>
            <a:off x="5975183" y="1174079"/>
            <a:ext cx="5763026" cy="4905301"/>
            <a:chOff x="131584" y="1166514"/>
            <a:chExt cx="5763026" cy="4905301"/>
          </a:xfrm>
        </p:grpSpPr>
        <p:pic>
          <p:nvPicPr>
            <p:cNvPr id="10" name="Picture 9">
              <a:extLst>
                <a:ext uri="{FF2B5EF4-FFF2-40B4-BE49-F238E27FC236}">
                  <a16:creationId xmlns:a16="http://schemas.microsoft.com/office/drawing/2014/main" id="{26C99234-C8E1-CF48-37E7-5C5E2C6E3453}"/>
                </a:ext>
              </a:extLst>
            </p:cNvPr>
            <p:cNvPicPr>
              <a:picLocks noChangeAspect="1"/>
            </p:cNvPicPr>
            <p:nvPr/>
          </p:nvPicPr>
          <p:blipFill>
            <a:blip r:embed="rId4"/>
            <a:stretch>
              <a:fillRect/>
            </a:stretch>
          </p:blipFill>
          <p:spPr>
            <a:xfrm>
              <a:off x="131584" y="1166514"/>
              <a:ext cx="5763026" cy="4905301"/>
            </a:xfrm>
            <a:prstGeom prst="rect">
              <a:avLst/>
            </a:prstGeom>
          </p:spPr>
        </p:pic>
        <p:cxnSp>
          <p:nvCxnSpPr>
            <p:cNvPr id="11" name="Straight Connector 10">
              <a:extLst>
                <a:ext uri="{FF2B5EF4-FFF2-40B4-BE49-F238E27FC236}">
                  <a16:creationId xmlns:a16="http://schemas.microsoft.com/office/drawing/2014/main" id="{B6417DD8-B7D7-ABF9-3DEC-C22962B2F7C8}"/>
                </a:ext>
              </a:extLst>
            </p:cNvPr>
            <p:cNvCxnSpPr/>
            <p:nvPr/>
          </p:nvCxnSpPr>
          <p:spPr>
            <a:xfrm>
              <a:off x="4006792" y="1835729"/>
              <a:ext cx="557331" cy="0"/>
            </a:xfrm>
            <a:prstGeom prst="line">
              <a:avLst/>
            </a:prstGeom>
            <a:ln w="28575">
              <a:solidFill>
                <a:srgbClr val="C42888"/>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79039D4-FFFA-02D3-B8BA-202DA0E288B0}"/>
                </a:ext>
              </a:extLst>
            </p:cNvPr>
            <p:cNvSpPr txBox="1"/>
            <p:nvPr/>
          </p:nvSpPr>
          <p:spPr>
            <a:xfrm>
              <a:off x="4592989" y="1617876"/>
              <a:ext cx="715494" cy="371912"/>
            </a:xfrm>
            <a:prstGeom prst="rect">
              <a:avLst/>
            </a:prstGeom>
            <a:noFill/>
          </p:spPr>
          <p:txBody>
            <a:bodyPr wrap="none" rtlCol="0">
              <a:spAutoFit/>
            </a:bodyPr>
            <a:lstStyle/>
            <a:p>
              <a:r>
                <a:rPr lang="en-US" sz="1600" err="1">
                  <a:latin typeface="Symbol" pitchFamily="2" charset="2"/>
                </a:rPr>
                <a:t>c</a:t>
              </a:r>
              <a:r>
                <a:rPr lang="en-US" sz="1600" err="1">
                  <a:latin typeface="Cambria" panose="02040503050406030204" pitchFamily="18" charset="0"/>
                </a:rPr>
                <a:t>QSM</a:t>
              </a:r>
              <a:endParaRPr lang="en-US" sz="1600">
                <a:latin typeface="Cambria" panose="02040503050406030204" pitchFamily="18" charset="0"/>
              </a:endParaRPr>
            </a:p>
          </p:txBody>
        </p:sp>
        <p:cxnSp>
          <p:nvCxnSpPr>
            <p:cNvPr id="13" name="Straight Connector 12">
              <a:extLst>
                <a:ext uri="{FF2B5EF4-FFF2-40B4-BE49-F238E27FC236}">
                  <a16:creationId xmlns:a16="http://schemas.microsoft.com/office/drawing/2014/main" id="{AED483DB-44EA-299B-B676-D11D9F7A0CAD}"/>
                </a:ext>
              </a:extLst>
            </p:cNvPr>
            <p:cNvCxnSpPr/>
            <p:nvPr/>
          </p:nvCxnSpPr>
          <p:spPr>
            <a:xfrm>
              <a:off x="3995180" y="2125074"/>
              <a:ext cx="557331"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42DC2D5-F0FC-00D7-ED81-FA436D7ECC85}"/>
                </a:ext>
              </a:extLst>
            </p:cNvPr>
            <p:cNvSpPr txBox="1"/>
            <p:nvPr/>
          </p:nvSpPr>
          <p:spPr>
            <a:xfrm>
              <a:off x="4592989" y="1927504"/>
              <a:ext cx="923334" cy="40572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Data fit</a:t>
              </a:r>
            </a:p>
          </p:txBody>
        </p:sp>
        <p:sp>
          <p:nvSpPr>
            <p:cNvPr id="15" name="Left Arrow 14">
              <a:extLst>
                <a:ext uri="{FF2B5EF4-FFF2-40B4-BE49-F238E27FC236}">
                  <a16:creationId xmlns:a16="http://schemas.microsoft.com/office/drawing/2014/main" id="{E8AB304C-FB42-3746-15EB-FFD45505AAB5}"/>
                </a:ext>
              </a:extLst>
            </p:cNvPr>
            <p:cNvSpPr/>
            <p:nvPr/>
          </p:nvSpPr>
          <p:spPr>
            <a:xfrm>
              <a:off x="4097398" y="3802672"/>
              <a:ext cx="1127836" cy="174106"/>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930F87C-D8FF-7A62-67C5-40CFAE04C029}"/>
                </a:ext>
              </a:extLst>
            </p:cNvPr>
            <p:cNvSpPr txBox="1"/>
            <p:nvPr/>
          </p:nvSpPr>
          <p:spPr>
            <a:xfrm>
              <a:off x="4199019" y="2905582"/>
              <a:ext cx="1127836" cy="710014"/>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confining </a:t>
              </a:r>
            </a:p>
            <a:p>
              <a:r>
                <a:rPr lang="en-US" dirty="0">
                  <a:latin typeface="Calibri" panose="020F0502020204030204" pitchFamily="34" charset="0"/>
                  <a:cs typeface="Calibri" panose="020F0502020204030204" pitchFamily="34" charset="0"/>
                </a:rPr>
                <a:t>pressure </a:t>
              </a:r>
            </a:p>
          </p:txBody>
        </p:sp>
        <p:sp>
          <p:nvSpPr>
            <p:cNvPr id="17" name="Left Arrow 16">
              <a:extLst>
                <a:ext uri="{FF2B5EF4-FFF2-40B4-BE49-F238E27FC236}">
                  <a16:creationId xmlns:a16="http://schemas.microsoft.com/office/drawing/2014/main" id="{D8D61AB3-72A0-2B81-B1C3-9ACB0EA72BE9}"/>
                </a:ext>
              </a:extLst>
            </p:cNvPr>
            <p:cNvSpPr/>
            <p:nvPr/>
          </p:nvSpPr>
          <p:spPr>
            <a:xfrm rot="10800000">
              <a:off x="2093458" y="2583290"/>
              <a:ext cx="961353" cy="207523"/>
            </a:xfrm>
            <a:prstGeom prst="leftArrow">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0905AE2-76CB-53D5-3CDA-95A88A420FE0}"/>
                </a:ext>
              </a:extLst>
            </p:cNvPr>
            <p:cNvSpPr txBox="1"/>
            <p:nvPr/>
          </p:nvSpPr>
          <p:spPr>
            <a:xfrm>
              <a:off x="2348878" y="1634126"/>
              <a:ext cx="1109441" cy="710014"/>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repulsive </a:t>
              </a:r>
            </a:p>
            <a:p>
              <a:r>
                <a:rPr lang="en-US" dirty="0">
                  <a:latin typeface="Calibri" panose="020F0502020204030204" pitchFamily="34" charset="0"/>
                  <a:cs typeface="Calibri" panose="020F0502020204030204" pitchFamily="34" charset="0"/>
                </a:rPr>
                <a:t>pressure</a:t>
              </a:r>
            </a:p>
          </p:txBody>
        </p:sp>
        <p:grpSp>
          <p:nvGrpSpPr>
            <p:cNvPr id="19" name="Group 18">
              <a:extLst>
                <a:ext uri="{FF2B5EF4-FFF2-40B4-BE49-F238E27FC236}">
                  <a16:creationId xmlns:a16="http://schemas.microsoft.com/office/drawing/2014/main" id="{E0277EDD-C08E-365C-9554-B6D7A17E8FDA}"/>
                </a:ext>
              </a:extLst>
            </p:cNvPr>
            <p:cNvGrpSpPr/>
            <p:nvPr/>
          </p:nvGrpSpPr>
          <p:grpSpPr>
            <a:xfrm>
              <a:off x="1717566" y="4610501"/>
              <a:ext cx="921697" cy="802366"/>
              <a:chOff x="1677194" y="4326484"/>
              <a:chExt cx="902811" cy="730400"/>
            </a:xfrm>
          </p:grpSpPr>
          <p:sp>
            <p:nvSpPr>
              <p:cNvPr id="20" name="Down Arrow 19">
                <a:extLst>
                  <a:ext uri="{FF2B5EF4-FFF2-40B4-BE49-F238E27FC236}">
                    <a16:creationId xmlns:a16="http://schemas.microsoft.com/office/drawing/2014/main" id="{67358176-656F-CF8A-C707-610F7C06C123}"/>
                  </a:ext>
                </a:extLst>
              </p:cNvPr>
              <p:cNvSpPr/>
              <p:nvPr/>
            </p:nvSpPr>
            <p:spPr>
              <a:xfrm rot="10800000">
                <a:off x="2170183" y="4326484"/>
                <a:ext cx="250186" cy="67319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978A0B8-649B-B051-7ADE-ED396F09DA00}"/>
                  </a:ext>
                </a:extLst>
              </p:cNvPr>
              <p:cNvSpPr txBox="1"/>
              <p:nvPr/>
            </p:nvSpPr>
            <p:spPr>
              <a:xfrm>
                <a:off x="1677194" y="4718330"/>
                <a:ext cx="902811" cy="338554"/>
              </a:xfrm>
              <a:prstGeom prst="rect">
                <a:avLst/>
              </a:prstGeom>
              <a:solidFill>
                <a:schemeClr val="bg1"/>
              </a:solidFill>
              <a:ln>
                <a:solidFill>
                  <a:schemeClr val="tx1"/>
                </a:solidFill>
              </a:ln>
            </p:spPr>
            <p:txBody>
              <a:bodyPr wrap="none" rtlCol="0">
                <a:spAutoFit/>
              </a:bodyPr>
              <a:lstStyle/>
              <a:p>
                <a:r>
                  <a:rPr lang="en-US" sz="1600" dirty="0">
                    <a:latin typeface="Calibri" panose="020F0502020204030204" pitchFamily="34" charset="0"/>
                    <a:cs typeface="Calibri" panose="020F0502020204030204" pitchFamily="34" charset="0"/>
                  </a:rPr>
                  <a:t>p(0.6fm)</a:t>
                </a:r>
              </a:p>
            </p:txBody>
          </p:sp>
        </p:grpSp>
      </p:grpSp>
      <p:sp>
        <p:nvSpPr>
          <p:cNvPr id="22" name="TextBox 21">
            <a:extLst>
              <a:ext uri="{FF2B5EF4-FFF2-40B4-BE49-F238E27FC236}">
                <a16:creationId xmlns:a16="http://schemas.microsoft.com/office/drawing/2014/main" id="{3629C5A1-60DF-5033-B94C-F45EC73B4B17}"/>
              </a:ext>
            </a:extLst>
          </p:cNvPr>
          <p:cNvSpPr txBox="1"/>
          <p:nvPr/>
        </p:nvSpPr>
        <p:spPr>
          <a:xfrm>
            <a:off x="6906715" y="1015067"/>
            <a:ext cx="4453207" cy="307777"/>
          </a:xfrm>
          <a:prstGeom prst="rect">
            <a:avLst/>
          </a:prstGeom>
          <a:noFill/>
        </p:spPr>
        <p:txBody>
          <a:bodyPr wrap="square">
            <a:spAutoFit/>
          </a:bodyPr>
          <a:lstStyle/>
          <a:p>
            <a:r>
              <a:rPr lang="en-US" sz="1400" dirty="0">
                <a:hlinkClick r:id="rId5"/>
              </a:rPr>
              <a:t>https://www.nature.com/articles/s41586-018-0060-z</a:t>
            </a:r>
            <a:endParaRPr lang="en-US" sz="1400" dirty="0"/>
          </a:p>
        </p:txBody>
      </p:sp>
    </p:spTree>
    <p:extLst>
      <p:ext uri="{BB962C8B-B14F-4D97-AF65-F5344CB8AC3E}">
        <p14:creationId xmlns:p14="http://schemas.microsoft.com/office/powerpoint/2010/main" val="298759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5F8F8-C767-2E4A-9936-BE0A3E95A246}"/>
              </a:ext>
            </a:extLst>
          </p:cNvPr>
          <p:cNvSpPr>
            <a:spLocks noGrp="1"/>
          </p:cNvSpPr>
          <p:nvPr>
            <p:ph type="title"/>
          </p:nvPr>
        </p:nvSpPr>
        <p:spPr>
          <a:xfrm>
            <a:off x="0" y="-13854"/>
            <a:ext cx="12192000" cy="760397"/>
          </a:xfrm>
          <a:solidFill>
            <a:schemeClr val="bg2"/>
          </a:solidFill>
          <a:ln>
            <a:solidFill>
              <a:schemeClr val="tx1"/>
            </a:solidFill>
          </a:ln>
        </p:spPr>
        <p:txBody>
          <a:bodyPr>
            <a:normAutofit/>
          </a:bodyPr>
          <a:lstStyle/>
          <a:p>
            <a:r>
              <a:rPr lang="en-US" sz="3600" dirty="0">
                <a:latin typeface="Cambria" panose="02040503050406030204" pitchFamily="18" charset="0"/>
              </a:rPr>
              <a:t>Probing the strong interaction</a:t>
            </a:r>
          </a:p>
        </p:txBody>
      </p:sp>
      <p:sp>
        <p:nvSpPr>
          <p:cNvPr id="4" name="Date Placeholder 3">
            <a:extLst>
              <a:ext uri="{FF2B5EF4-FFF2-40B4-BE49-F238E27FC236}">
                <a16:creationId xmlns:a16="http://schemas.microsoft.com/office/drawing/2014/main" id="{541F392B-4FB6-F242-9494-7DD9118D34D0}"/>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6E2EFC7-E664-C94B-A020-ACAEA16D8B61}" type="datetime1">
              <a:rPr kumimoji="0" lang="en-US" sz="1800" b="0" i="0" u="none" strike="noStrike" kern="1200" cap="none" spc="0" normalizeH="0" baseline="0" noProof="0">
                <a:ln>
                  <a:noFill/>
                </a:ln>
                <a:solidFill>
                  <a:prstClr val="black"/>
                </a:solidFill>
                <a:effectLst/>
                <a:uLnTx/>
                <a:uFillTx/>
                <a:latin typeface="Garamond"/>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3/25/26</a:t>
            </a:fld>
            <a:endParaRPr kumimoji="0" lang="en-US" sz="1800" b="0" i="0" u="none" strike="noStrike" kern="1200" cap="none" spc="0" normalizeH="0" baseline="0" noProof="0">
              <a:ln>
                <a:noFill/>
              </a:ln>
              <a:solidFill>
                <a:prstClr val="black"/>
              </a:solidFill>
              <a:effectLst/>
              <a:uLnTx/>
              <a:uFillTx/>
              <a:latin typeface="Garamond"/>
              <a:ea typeface="+mn-ea"/>
              <a:cs typeface="+mn-cs"/>
            </a:endParaRPr>
          </a:p>
        </p:txBody>
      </p:sp>
      <p:sp>
        <p:nvSpPr>
          <p:cNvPr id="5" name="Slide Number Placeholder 4">
            <a:extLst>
              <a:ext uri="{FF2B5EF4-FFF2-40B4-BE49-F238E27FC236}">
                <a16:creationId xmlns:a16="http://schemas.microsoft.com/office/drawing/2014/main" id="{4E8D167A-C014-684D-975D-4079808FA809}"/>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64C62A-42DA-064B-B402-BD4DFBC1F791}" type="slidenum">
              <a:rPr kumimoji="0" lang="en-US" sz="1800" b="0" i="0" u="none" strike="noStrike" kern="1200" cap="none" spc="0" normalizeH="0" baseline="0" noProof="0">
                <a:ln>
                  <a:noFill/>
                </a:ln>
                <a:solidFill>
                  <a:prstClr val="black"/>
                </a:solidFill>
                <a:effectLst/>
                <a:uLnTx/>
                <a:uFillTx/>
                <a:latin typeface="Garamond"/>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prstClr val="black"/>
              </a:solidFill>
              <a:effectLst/>
              <a:uLnTx/>
              <a:uFillTx/>
              <a:latin typeface="Garamond"/>
              <a:ea typeface="+mn-ea"/>
              <a:cs typeface="+mn-cs"/>
            </a:endParaRPr>
          </a:p>
        </p:txBody>
      </p:sp>
      <p:sp>
        <p:nvSpPr>
          <p:cNvPr id="125" name="TextBox 124">
            <a:extLst>
              <a:ext uri="{FF2B5EF4-FFF2-40B4-BE49-F238E27FC236}">
                <a16:creationId xmlns:a16="http://schemas.microsoft.com/office/drawing/2014/main" id="{6A6D1AF4-FB45-A84F-BF4D-E69293475511}"/>
              </a:ext>
            </a:extLst>
          </p:cNvPr>
          <p:cNvSpPr txBox="1"/>
          <p:nvPr/>
        </p:nvSpPr>
        <p:spPr>
          <a:xfrm>
            <a:off x="144235" y="854856"/>
            <a:ext cx="12047765" cy="830997"/>
          </a:xfrm>
          <a:prstGeom prst="rect">
            <a:avLst/>
          </a:prstGeom>
          <a:noFill/>
        </p:spPr>
        <p:txBody>
          <a:bodyPr wrap="square" rtlCol="0">
            <a:spAutoFit/>
          </a:bodyPr>
          <a:lstStyle/>
          <a:p>
            <a:pPr marL="342900" marR="0" lvl="0" indent="-342900"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rPr>
              <a:t>The proton’s internal </a:t>
            </a:r>
            <a:r>
              <a:rPr lang="en-US" sz="2400" b="1" dirty="0">
                <a:solidFill>
                  <a:prstClr val="black"/>
                </a:solidFill>
                <a:latin typeface="Cambria" panose="02040503050406030204" pitchFamily="18" charset="0"/>
                <a:cs typeface="Calibri" panose="020F0502020204030204" pitchFamily="34" charset="0"/>
              </a:rPr>
              <a:t>structure</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rPr>
              <a:t> has been studied </a:t>
            </a:r>
            <a:r>
              <a:rPr lang="en-US" sz="2400" b="1" dirty="0">
                <a:solidFill>
                  <a:prstClr val="black"/>
                </a:solidFill>
                <a:latin typeface="Cambria" panose="02040503050406030204" pitchFamily="18" charset="0"/>
                <a:cs typeface="Calibri" panose="020F0502020204030204" pitchFamily="34" charset="0"/>
              </a:rPr>
              <a:t>through</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rPr>
              <a:t> </a:t>
            </a:r>
            <a:r>
              <a:rPr kumimoji="0" lang="en-US" sz="2400" b="1" i="1" u="none" strike="noStrike" kern="1200" cap="none" spc="0" normalizeH="0" baseline="0" noProof="0" dirty="0">
                <a:ln>
                  <a:noFill/>
                </a:ln>
                <a:effectLst/>
                <a:uLnTx/>
                <a:uFillTx/>
                <a:latin typeface="Cambria" panose="02040503050406030204" pitchFamily="18" charset="0"/>
                <a:cs typeface="Calibri" panose="020F0502020204030204" pitchFamily="34" charset="0"/>
              </a:rPr>
              <a:t>electromagnetic</a:t>
            </a:r>
            <a:r>
              <a:rPr kumimoji="0" lang="en-US" sz="2400" b="1" i="1" u="none" strike="noStrike" kern="1200" cap="none" spc="0" normalizeH="0" baseline="0" noProof="0" dirty="0">
                <a:ln>
                  <a:noFill/>
                </a:ln>
                <a:solidFill>
                  <a:schemeClr val="accent4">
                    <a:lumMod val="75000"/>
                  </a:schemeClr>
                </a:solidFill>
                <a:effectLst/>
                <a:uLnTx/>
                <a:uFillTx/>
                <a:latin typeface="Cambria" panose="02040503050406030204" pitchFamily="18" charset="0"/>
                <a:cs typeface="Calibri" panose="020F0502020204030204" pitchFamily="34" charset="0"/>
              </a:rPr>
              <a:t> </a:t>
            </a:r>
            <a:r>
              <a:rPr kumimoji="0" lang="en-US" sz="2400" b="1" i="1" u="none" strike="noStrike" kern="1200" cap="none" spc="0" normalizeH="0" baseline="0" noProof="0" dirty="0">
                <a:ln>
                  <a:noFill/>
                </a:ln>
                <a:effectLst/>
                <a:uLnTx/>
                <a:uFillTx/>
                <a:latin typeface="Cambria" panose="02040503050406030204" pitchFamily="18" charset="0"/>
                <a:cs typeface="Calibri" panose="020F0502020204030204" pitchFamily="34" charset="0"/>
              </a:rPr>
              <a:t>and weak </a:t>
            </a:r>
            <a:r>
              <a:rPr lang="en-US" sz="2400" b="1" dirty="0">
                <a:solidFill>
                  <a:prstClr val="black"/>
                </a:solidFill>
                <a:latin typeface="Cambria" panose="02040503050406030204" pitchFamily="18" charset="0"/>
                <a:cs typeface="Calibri" panose="020F0502020204030204" pitchFamily="34" charset="0"/>
              </a:rPr>
              <a:t>interaction for over 70 years.</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rPr>
              <a:t> </a:t>
            </a:r>
          </a:p>
        </p:txBody>
      </p:sp>
      <p:sp>
        <p:nvSpPr>
          <p:cNvPr id="7" name="TextBox 6">
            <a:extLst>
              <a:ext uri="{FF2B5EF4-FFF2-40B4-BE49-F238E27FC236}">
                <a16:creationId xmlns:a16="http://schemas.microsoft.com/office/drawing/2014/main" id="{643938A3-5AD3-4A46-9111-ECF7B3ED3AB7}"/>
              </a:ext>
            </a:extLst>
          </p:cNvPr>
          <p:cNvSpPr txBox="1"/>
          <p:nvPr/>
        </p:nvSpPr>
        <p:spPr>
          <a:xfrm>
            <a:off x="164890" y="1787918"/>
            <a:ext cx="12027110" cy="461665"/>
          </a:xfrm>
          <a:prstGeom prst="rect">
            <a:avLst/>
          </a:prstGeom>
          <a:noFill/>
        </p:spPr>
        <p:txBody>
          <a:bodyPr wrap="square" rtlCol="0">
            <a:spAutoFit/>
          </a:bodyPr>
          <a:lstStyle/>
          <a:p>
            <a:pPr marL="342900" lvl="0" indent="-342900">
              <a:buFont typeface="Arial" panose="020B0604020202020204" pitchFamily="34" charset="0"/>
              <a:buChar char="•"/>
              <a:defRPr/>
            </a:pPr>
            <a:r>
              <a:rPr kumimoji="0" lang="en-US" sz="2400" b="1" i="0" u="none" strike="noStrike" kern="1200" cap="none" spc="0" normalizeH="0" baseline="0" noProof="0" dirty="0">
                <a:ln>
                  <a:noFill/>
                </a:ln>
                <a:effectLst/>
                <a:uLnTx/>
                <a:uFillTx/>
                <a:latin typeface="Cambria" panose="02040503050406030204" pitchFamily="18" charset="0"/>
                <a:cs typeface="Calibri" panose="020F0502020204030204" pitchFamily="34" charset="0"/>
              </a:rPr>
              <a:t>What more could we learn if gravity could be used as</a:t>
            </a:r>
            <a:r>
              <a:rPr kumimoji="0" lang="en-US" sz="2400" b="1" i="0" u="none" strike="noStrike" kern="1200" cap="none" spc="0" normalizeH="0" noProof="0" dirty="0">
                <a:ln>
                  <a:noFill/>
                </a:ln>
                <a:effectLst/>
                <a:uLnTx/>
                <a:uFillTx/>
                <a:latin typeface="Cambria" panose="02040503050406030204" pitchFamily="18" charset="0"/>
                <a:cs typeface="Calibri" panose="020F0502020204030204" pitchFamily="34" charset="0"/>
              </a:rPr>
              <a:t> a probe</a:t>
            </a:r>
            <a:r>
              <a:rPr kumimoji="0" lang="en-US" sz="2400" b="1" i="0" u="none" strike="noStrike" kern="1200" cap="none" spc="0" normalizeH="0" baseline="0" noProof="0" dirty="0">
                <a:ln>
                  <a:noFill/>
                </a:ln>
                <a:effectLst/>
                <a:uLnTx/>
                <a:uFillTx/>
                <a:latin typeface="Cambria" panose="02040503050406030204" pitchFamily="18" charset="0"/>
                <a:cs typeface="Calibri" panose="020F0502020204030204" pitchFamily="34" charset="0"/>
              </a:rPr>
              <a:t>?  </a:t>
            </a:r>
          </a:p>
        </p:txBody>
      </p:sp>
      <p:sp>
        <p:nvSpPr>
          <p:cNvPr id="9" name="TextBox 8">
            <a:extLst>
              <a:ext uri="{FF2B5EF4-FFF2-40B4-BE49-F238E27FC236}">
                <a16:creationId xmlns:a16="http://schemas.microsoft.com/office/drawing/2014/main" id="{6DE47FF6-BB31-AF4C-A994-11FFE416269B}"/>
              </a:ext>
            </a:extLst>
          </p:cNvPr>
          <p:cNvSpPr txBox="1"/>
          <p:nvPr/>
        </p:nvSpPr>
        <p:spPr>
          <a:xfrm>
            <a:off x="2238695" y="4674026"/>
            <a:ext cx="24237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aramond"/>
                <a:ea typeface="+mn-ea"/>
                <a:cs typeface="+mn-cs"/>
              </a:rPr>
              <a:t> </a:t>
            </a:r>
          </a:p>
        </p:txBody>
      </p:sp>
      <p:grpSp>
        <p:nvGrpSpPr>
          <p:cNvPr id="10" name="Group 9">
            <a:extLst>
              <a:ext uri="{FF2B5EF4-FFF2-40B4-BE49-F238E27FC236}">
                <a16:creationId xmlns:a16="http://schemas.microsoft.com/office/drawing/2014/main" id="{1E822CBB-F0A2-084E-A1DA-3B93D5EADAD9}"/>
              </a:ext>
            </a:extLst>
          </p:cNvPr>
          <p:cNvGrpSpPr/>
          <p:nvPr/>
        </p:nvGrpSpPr>
        <p:grpSpPr>
          <a:xfrm>
            <a:off x="1265808" y="3211463"/>
            <a:ext cx="3093067" cy="857559"/>
            <a:chOff x="2137314" y="3121119"/>
            <a:chExt cx="3093067" cy="857559"/>
          </a:xfrm>
        </p:grpSpPr>
        <p:sp>
          <p:nvSpPr>
            <p:cNvPr id="15" name="TextBox 14">
              <a:extLst>
                <a:ext uri="{FF2B5EF4-FFF2-40B4-BE49-F238E27FC236}">
                  <a16:creationId xmlns:a16="http://schemas.microsoft.com/office/drawing/2014/main" id="{5E1C6EAF-28F9-AD41-8298-058EC71A1AF6}"/>
                </a:ext>
              </a:extLst>
            </p:cNvPr>
            <p:cNvSpPr txBox="1"/>
            <p:nvPr/>
          </p:nvSpPr>
          <p:spPr>
            <a:xfrm>
              <a:off x="4156606" y="3609346"/>
              <a:ext cx="8831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
                  <a:ea typeface="+mn-ea"/>
                  <a:cs typeface="Cambria"/>
                </a:rPr>
                <a:t>Vector </a:t>
              </a:r>
            </a:p>
          </p:txBody>
        </p:sp>
        <p:sp>
          <p:nvSpPr>
            <p:cNvPr id="6" name="Oval 5">
              <a:extLst>
                <a:ext uri="{FF2B5EF4-FFF2-40B4-BE49-F238E27FC236}">
                  <a16:creationId xmlns:a16="http://schemas.microsoft.com/office/drawing/2014/main" id="{7D87B5B6-E3F7-DB41-B004-2D02393C87B9}"/>
                </a:ext>
              </a:extLst>
            </p:cNvPr>
            <p:cNvSpPr/>
            <p:nvPr/>
          </p:nvSpPr>
          <p:spPr>
            <a:xfrm>
              <a:off x="2137314" y="3121119"/>
              <a:ext cx="1983338" cy="78018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Electro-magnetism</a:t>
              </a: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cxnSp>
          <p:nvCxnSpPr>
            <p:cNvPr id="19" name="Straight Arrow Connector 18">
              <a:extLst>
                <a:ext uri="{FF2B5EF4-FFF2-40B4-BE49-F238E27FC236}">
                  <a16:creationId xmlns:a16="http://schemas.microsoft.com/office/drawing/2014/main" id="{29B9313B-2B53-D841-8687-068E8F5138C7}"/>
                </a:ext>
              </a:extLst>
            </p:cNvPr>
            <p:cNvCxnSpPr>
              <a:cxnSpLocks/>
              <a:stCxn id="6" idx="6"/>
              <a:endCxn id="37" idx="1"/>
            </p:cNvCxnSpPr>
            <p:nvPr/>
          </p:nvCxnSpPr>
          <p:spPr>
            <a:xfrm>
              <a:off x="4120652" y="3511210"/>
              <a:ext cx="1109729" cy="21912"/>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2E62FBD9-5684-274A-5F19-B0AFA78F683D}"/>
              </a:ext>
            </a:extLst>
          </p:cNvPr>
          <p:cNvGrpSpPr/>
          <p:nvPr/>
        </p:nvGrpSpPr>
        <p:grpSpPr>
          <a:xfrm>
            <a:off x="4367436" y="4333016"/>
            <a:ext cx="1801976" cy="1479156"/>
            <a:chOff x="5238942" y="4503928"/>
            <a:chExt cx="1801976" cy="1479156"/>
          </a:xfrm>
        </p:grpSpPr>
        <p:cxnSp>
          <p:nvCxnSpPr>
            <p:cNvPr id="24" name="Straight Arrow Connector 23">
              <a:extLst>
                <a:ext uri="{FF2B5EF4-FFF2-40B4-BE49-F238E27FC236}">
                  <a16:creationId xmlns:a16="http://schemas.microsoft.com/office/drawing/2014/main" id="{84B8EA92-A4FF-0C4A-A0DB-76D6F31BC7CA}"/>
                </a:ext>
              </a:extLst>
            </p:cNvPr>
            <p:cNvCxnSpPr>
              <a:cxnSpLocks/>
              <a:stCxn id="14" idx="0"/>
              <a:endCxn id="37" idx="2"/>
            </p:cNvCxnSpPr>
            <p:nvPr/>
          </p:nvCxnSpPr>
          <p:spPr>
            <a:xfrm flipH="1" flipV="1">
              <a:off x="6131369" y="4651534"/>
              <a:ext cx="8561" cy="724167"/>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9584F0A-1F98-FF4E-B730-ECF4A3CEF5D9}"/>
                </a:ext>
              </a:extLst>
            </p:cNvPr>
            <p:cNvSpPr txBox="1"/>
            <p:nvPr/>
          </p:nvSpPr>
          <p:spPr>
            <a:xfrm rot="16200000">
              <a:off x="5296643" y="4866471"/>
              <a:ext cx="109441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Axial</a:t>
              </a:r>
            </a:p>
          </p:txBody>
        </p:sp>
        <p:sp>
          <p:nvSpPr>
            <p:cNvPr id="14" name="Oval 13">
              <a:extLst>
                <a:ext uri="{FF2B5EF4-FFF2-40B4-BE49-F238E27FC236}">
                  <a16:creationId xmlns:a16="http://schemas.microsoft.com/office/drawing/2014/main" id="{4C992368-086D-D941-B121-25E22028BABB}"/>
                </a:ext>
              </a:extLst>
            </p:cNvPr>
            <p:cNvSpPr/>
            <p:nvPr/>
          </p:nvSpPr>
          <p:spPr>
            <a:xfrm>
              <a:off x="5238942" y="5375701"/>
              <a:ext cx="1801976" cy="607383"/>
            </a:xfrm>
            <a:prstGeom prst="ellipse">
              <a:avLst/>
            </a:prstGeom>
            <a:solidFill>
              <a:srgbClr val="FFFFA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Weak interaction</a:t>
              </a:r>
            </a:p>
          </p:txBody>
        </p:sp>
        <p:sp>
          <p:nvSpPr>
            <p:cNvPr id="95" name="TextBox 94">
              <a:extLst>
                <a:ext uri="{FF2B5EF4-FFF2-40B4-BE49-F238E27FC236}">
                  <a16:creationId xmlns:a16="http://schemas.microsoft.com/office/drawing/2014/main" id="{20C82A25-4846-F54D-A738-968757621AFC}"/>
                </a:ext>
              </a:extLst>
            </p:cNvPr>
            <p:cNvSpPr txBox="1"/>
            <p:nvPr/>
          </p:nvSpPr>
          <p:spPr>
            <a:xfrm>
              <a:off x="6229084" y="4828605"/>
              <a:ext cx="789532" cy="369332"/>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a:t>
              </a:r>
              <a:r>
                <a:rPr kumimoji="0" lang="en-US" sz="18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A</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a:t>
              </a:r>
              <a:r>
                <a:rPr kumimoji="0" lang="en-US" sz="1800" b="1" i="0" u="none" strike="noStrike" kern="1200" cap="none" spc="0" normalizeH="0" baseline="-25000" noProof="0" dirty="0" err="1">
                  <a:ln>
                    <a:noFill/>
                  </a:ln>
                  <a:solidFill>
                    <a:prstClr val="black"/>
                  </a:solidFill>
                  <a:effectLst/>
                  <a:uLnTx/>
                  <a:uFillTx/>
                  <a:latin typeface="Cambria" panose="02040503050406030204" pitchFamily="18" charset="0"/>
                  <a:ea typeface="+mn-ea"/>
                  <a:cs typeface="+mn-cs"/>
                </a:rPr>
                <a:t>P</a:t>
              </a:r>
              <a:endParaRPr kumimoji="0" lang="en-US" sz="1800" b="1" i="0" u="none" strike="noStrike" kern="1200" cap="none" spc="0" normalizeH="0" baseline="0" noProof="0" dirty="0">
                <a:ln>
                  <a:noFill/>
                </a:ln>
                <a:solidFill>
                  <a:prstClr val="black"/>
                </a:solidFill>
                <a:effectLst/>
                <a:uLnTx/>
                <a:uFillTx/>
                <a:latin typeface="Symbol" pitchFamily="2" charset="2"/>
                <a:ea typeface="+mn-ea"/>
                <a:cs typeface="+mn-cs"/>
              </a:endParaRPr>
            </a:p>
          </p:txBody>
        </p:sp>
      </p:grpSp>
      <p:pic>
        <p:nvPicPr>
          <p:cNvPr id="37" name="Picture 36">
            <a:extLst>
              <a:ext uri="{FF2B5EF4-FFF2-40B4-BE49-F238E27FC236}">
                <a16:creationId xmlns:a16="http://schemas.microsoft.com/office/drawing/2014/main" id="{BC42BFA6-5CF9-4D4C-95BE-3700C5A45F6A}"/>
              </a:ext>
            </a:extLst>
          </p:cNvPr>
          <p:cNvPicPr>
            <a:picLocks noChangeAspect="1"/>
          </p:cNvPicPr>
          <p:nvPr/>
        </p:nvPicPr>
        <p:blipFill>
          <a:blip r:embed="rId4"/>
          <a:stretch>
            <a:fillRect/>
          </a:stretch>
        </p:blipFill>
        <p:spPr>
          <a:xfrm>
            <a:off x="4358875" y="2766310"/>
            <a:ext cx="1801976" cy="1714312"/>
          </a:xfrm>
          <a:prstGeom prst="rect">
            <a:avLst/>
          </a:prstGeom>
        </p:spPr>
      </p:pic>
      <p:sp>
        <p:nvSpPr>
          <p:cNvPr id="16" name="TextBox 15">
            <a:extLst>
              <a:ext uri="{FF2B5EF4-FFF2-40B4-BE49-F238E27FC236}">
                <a16:creationId xmlns:a16="http://schemas.microsoft.com/office/drawing/2014/main" id="{3E8FF0A2-7022-A346-B923-96BBA56477DF}"/>
              </a:ext>
            </a:extLst>
          </p:cNvPr>
          <p:cNvSpPr txBox="1"/>
          <p:nvPr/>
        </p:nvSpPr>
        <p:spPr>
          <a:xfrm>
            <a:off x="1308961" y="4201124"/>
            <a:ext cx="211628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Electric charge:       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Magnetic moment: </a:t>
            </a:r>
            <a:r>
              <a:rPr kumimoji="0" lang="en-US" sz="1600" b="1" i="1" u="none" strike="noStrike" kern="1200" cap="none" spc="0" normalizeH="0" baseline="0" noProof="0" dirty="0">
                <a:ln>
                  <a:noFill/>
                </a:ln>
                <a:solidFill>
                  <a:prstClr val="black"/>
                </a:solidFill>
                <a:effectLst/>
                <a:uLnTx/>
                <a:uFillTx/>
                <a:latin typeface="Symbol" pitchFamily="2" charset="2"/>
                <a:ea typeface="+mn-ea"/>
                <a:cs typeface="+mn-cs"/>
              </a:rPr>
              <a:t>m</a:t>
            </a:r>
            <a:r>
              <a:rPr kumimoji="0" lang="en-US" sz="16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grpSp>
        <p:nvGrpSpPr>
          <p:cNvPr id="12" name="Group 11">
            <a:extLst>
              <a:ext uri="{FF2B5EF4-FFF2-40B4-BE49-F238E27FC236}">
                <a16:creationId xmlns:a16="http://schemas.microsoft.com/office/drawing/2014/main" id="{607D87FC-2F60-7F4B-B353-5260BFBCEA8C}"/>
              </a:ext>
            </a:extLst>
          </p:cNvPr>
          <p:cNvGrpSpPr/>
          <p:nvPr/>
        </p:nvGrpSpPr>
        <p:grpSpPr>
          <a:xfrm>
            <a:off x="6150852" y="3272834"/>
            <a:ext cx="2484554" cy="827974"/>
            <a:chOff x="7373125" y="3139551"/>
            <a:chExt cx="2484554" cy="827974"/>
          </a:xfrm>
        </p:grpSpPr>
        <p:sp>
          <p:nvSpPr>
            <p:cNvPr id="8" name="Oval 7">
              <a:extLst>
                <a:ext uri="{FF2B5EF4-FFF2-40B4-BE49-F238E27FC236}">
                  <a16:creationId xmlns:a16="http://schemas.microsoft.com/office/drawing/2014/main" id="{52709A0A-809E-AD4B-8EF0-EE8DBA0D7AF4}"/>
                </a:ext>
              </a:extLst>
            </p:cNvPr>
            <p:cNvSpPr/>
            <p:nvPr/>
          </p:nvSpPr>
          <p:spPr>
            <a:xfrm>
              <a:off x="8316027" y="3139551"/>
              <a:ext cx="1541652" cy="700571"/>
            </a:xfrm>
            <a:prstGeom prst="ellipse">
              <a:avLst/>
            </a:prstGeom>
            <a:solidFill>
              <a:srgbClr val="00E750">
                <a:alpha val="50196"/>
              </a:srgb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Gravity-like</a:t>
              </a:r>
            </a:p>
          </p:txBody>
        </p:sp>
        <p:cxnSp>
          <p:nvCxnSpPr>
            <p:cNvPr id="21" name="Straight Arrow Connector 20">
              <a:extLst>
                <a:ext uri="{FF2B5EF4-FFF2-40B4-BE49-F238E27FC236}">
                  <a16:creationId xmlns:a16="http://schemas.microsoft.com/office/drawing/2014/main" id="{739047B4-BD20-9A40-AC75-20C963CCA3B1}"/>
                </a:ext>
              </a:extLst>
            </p:cNvPr>
            <p:cNvCxnSpPr>
              <a:cxnSpLocks/>
              <a:stCxn id="8" idx="2"/>
            </p:cNvCxnSpPr>
            <p:nvPr/>
          </p:nvCxnSpPr>
          <p:spPr>
            <a:xfrm flipH="1">
              <a:off x="7391685" y="3489837"/>
              <a:ext cx="924342" cy="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0EB2DBE-2186-124E-9898-7E53AA3B4FC5}"/>
                </a:ext>
              </a:extLst>
            </p:cNvPr>
            <p:cNvSpPr txBox="1"/>
            <p:nvPr/>
          </p:nvSpPr>
          <p:spPr>
            <a:xfrm>
              <a:off x="7373125" y="3598193"/>
              <a:ext cx="94327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Tensor </a:t>
              </a:r>
            </a:p>
          </p:txBody>
        </p:sp>
      </p:grpSp>
      <p:sp>
        <p:nvSpPr>
          <p:cNvPr id="17" name="TextBox 16">
            <a:extLst>
              <a:ext uri="{FF2B5EF4-FFF2-40B4-BE49-F238E27FC236}">
                <a16:creationId xmlns:a16="http://schemas.microsoft.com/office/drawing/2014/main" id="{D30553EC-E744-2A42-98C0-B92518513B55}"/>
              </a:ext>
            </a:extLst>
          </p:cNvPr>
          <p:cNvSpPr txBox="1"/>
          <p:nvPr/>
        </p:nvSpPr>
        <p:spPr>
          <a:xfrm>
            <a:off x="7193770" y="4133744"/>
            <a:ext cx="20184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dirty="0">
                <a:solidFill>
                  <a:prstClr val="black"/>
                </a:solidFill>
                <a:latin typeface="Cambria" panose="02040503050406030204" pitchFamily="18" charset="0"/>
                <a:cs typeface="Calibri" panose="020F0502020204030204" pitchFamily="34" charset="0"/>
              </a:rPr>
              <a:t>M</a:t>
            </a:r>
            <a:r>
              <a:rPr kumimoji="0" lang="en-US" sz="1600" b="1" i="1" u="none"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rPr>
              <a:t>ass/e</a:t>
            </a:r>
            <a:r>
              <a:rPr lang="en-US" sz="1600" b="1" i="1" dirty="0" err="1">
                <a:solidFill>
                  <a:prstClr val="black"/>
                </a:solidFill>
                <a:latin typeface="Cambria" panose="02040503050406030204" pitchFamily="18" charset="0"/>
                <a:cs typeface="Calibri" panose="020F0502020204030204" pitchFamily="34" charset="0"/>
              </a:rPr>
              <a:t>nergy</a:t>
            </a:r>
            <a:r>
              <a:rPr lang="en-US" sz="1600" b="1" i="1" dirty="0">
                <a:solidFill>
                  <a:prstClr val="black"/>
                </a:solidFill>
                <a:latin typeface="Cambria" panose="02040503050406030204" pitchFamily="18" charset="0"/>
                <a:cs typeface="Calibri" panose="020F0502020204030204" pitchFamily="34" charset="0"/>
              </a:rPr>
              <a:t> </a:t>
            </a:r>
            <a:r>
              <a:rPr lang="en-US" sz="1600" b="1" i="1" dirty="0">
                <a:solidFill>
                  <a:schemeClr val="accent6">
                    <a:lumMod val="75000"/>
                  </a:schemeClr>
                </a:solidFill>
                <a:latin typeface="Cambria" panose="02040503050406030204" pitchFamily="18" charset="0"/>
                <a:cs typeface="Calibri" panose="020F0502020204030204" pitchFamily="34" charset="0"/>
              </a:rPr>
              <a:t>M</a:t>
            </a:r>
            <a:endParaRPr kumimoji="0" lang="en-US" sz="1600" b="1" i="1" u="none" strike="noStrike" kern="1200" cap="none" spc="0" normalizeH="0" baseline="0" noProof="0" dirty="0">
              <a:ln>
                <a:noFill/>
              </a:ln>
              <a:solidFill>
                <a:schemeClr val="accent6">
                  <a:lumMod val="75000"/>
                </a:schemeClr>
              </a:solidFill>
              <a:effectLst/>
              <a:uLnTx/>
              <a:uFillTx/>
              <a:latin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dirty="0">
                <a:solidFill>
                  <a:prstClr val="black"/>
                </a:solidFill>
                <a:latin typeface="Cambria" panose="02040503050406030204" pitchFamily="18" charset="0"/>
                <a:cs typeface="Calibri" panose="020F0502020204030204" pitchFamily="34" charset="0"/>
              </a:rPr>
              <a:t>S</a:t>
            </a:r>
            <a:r>
              <a:rPr kumimoji="0" lang="en-US" sz="1600" b="1" i="1" u="none" strike="noStrike" kern="1200" cap="none" spc="0" normalizeH="0" baseline="0" noProof="0" dirty="0">
                <a:ln>
                  <a:noFill/>
                </a:ln>
                <a:solidFill>
                  <a:prstClr val="black"/>
                </a:solidFill>
                <a:effectLst/>
                <a:uLnTx/>
                <a:uFillTx/>
                <a:latin typeface="Cambria" panose="02040503050406030204" pitchFamily="18" charset="0"/>
                <a:cs typeface="Calibri" panose="020F0502020204030204" pitchFamily="34" charset="0"/>
              </a:rPr>
              <a:t>pin</a:t>
            </a:r>
            <a:r>
              <a:rPr kumimoji="0" lang="en-US" sz="1600" b="1" i="1" u="none" strike="noStrike" kern="1200" cap="none" spc="0" normalizeH="0" baseline="0" noProof="0" dirty="0">
                <a:ln>
                  <a:noFill/>
                </a:ln>
                <a:solidFill>
                  <a:srgbClr val="00B050"/>
                </a:solidFill>
                <a:effectLst/>
                <a:uLnTx/>
                <a:uFillTx/>
                <a:latin typeface="Cambria" panose="02040503050406030204" pitchFamily="18" charset="0"/>
                <a:cs typeface="Calibri" panose="020F0502020204030204" pitchFamily="34" charset="0"/>
              </a:rPr>
              <a:t> </a:t>
            </a:r>
            <a:r>
              <a:rPr kumimoji="0" lang="en-US" sz="1600" b="1" i="1" u="none" strike="noStrike" kern="1200" cap="none" spc="0" normalizeH="0" baseline="0" noProof="0" dirty="0">
                <a:ln>
                  <a:noFill/>
                </a:ln>
                <a:solidFill>
                  <a:schemeClr val="accent6">
                    <a:lumMod val="75000"/>
                  </a:schemeClr>
                </a:solidFill>
                <a:effectLst/>
                <a:uLnTx/>
                <a:uFillTx/>
                <a:latin typeface="Cambria" panose="02040503050406030204" pitchFamily="18" charset="0"/>
                <a:cs typeface="Calibri" panose="020F0502020204030204" pitchFamily="34" charset="0"/>
              </a:rPr>
              <a:t>J</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dirty="0">
                <a:latin typeface="Cambria" panose="02040503050406030204" pitchFamily="18" charset="0"/>
                <a:cs typeface="Calibri" panose="020F0502020204030204" pitchFamily="34" charset="0"/>
              </a:rPr>
              <a:t>Forces/pressure </a:t>
            </a:r>
            <a:r>
              <a:rPr lang="en-US" sz="1600" b="1" i="1" dirty="0">
                <a:solidFill>
                  <a:schemeClr val="accent6">
                    <a:lumMod val="75000"/>
                  </a:schemeClr>
                </a:solidFill>
                <a:latin typeface="Cambria" panose="02040503050406030204" pitchFamily="18" charset="0"/>
                <a:cs typeface="Calibri" panose="020F0502020204030204" pitchFamily="34" charset="0"/>
              </a:rPr>
              <a:t>D</a:t>
            </a:r>
            <a:r>
              <a:rPr lang="en-US" sz="1600" b="1" i="1" dirty="0">
                <a:latin typeface="Cambria" panose="02040503050406030204" pitchFamily="18" charset="0"/>
                <a:cs typeface="Calibri" panose="020F0502020204030204" pitchFamily="34" charset="0"/>
              </a:rPr>
              <a:t> </a:t>
            </a:r>
            <a:endParaRPr kumimoji="0" lang="en-US" sz="1600" b="1" i="1" u="none" strike="noStrike" kern="1200" cap="none" spc="0" normalizeH="0" baseline="0" noProof="0" dirty="0">
              <a:ln>
                <a:noFill/>
              </a:ln>
              <a:effectLst/>
              <a:uLnTx/>
              <a:uFillTx/>
              <a:latin typeface="Cambria" panose="020405030504060302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43ADCDC5-55AD-914B-A144-EF49B5D9B3DE}"/>
              </a:ext>
            </a:extLst>
          </p:cNvPr>
          <p:cNvSpPr txBox="1"/>
          <p:nvPr/>
        </p:nvSpPr>
        <p:spPr>
          <a:xfrm>
            <a:off x="4818387" y="2813265"/>
            <a:ext cx="1011476" cy="369332"/>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ambria" panose="02040503050406030204" pitchFamily="18" charset="0"/>
                <a:cs typeface="Arial" panose="020B0604020202020204" pitchFamily="34" charset="0"/>
              </a:rPr>
              <a:t>Proton</a:t>
            </a:r>
          </a:p>
        </p:txBody>
      </p:sp>
      <p:grpSp>
        <p:nvGrpSpPr>
          <p:cNvPr id="25" name="Group 24">
            <a:extLst>
              <a:ext uri="{FF2B5EF4-FFF2-40B4-BE49-F238E27FC236}">
                <a16:creationId xmlns:a16="http://schemas.microsoft.com/office/drawing/2014/main" id="{DCFDAB34-84D6-B987-854F-E7AF308D2161}"/>
              </a:ext>
            </a:extLst>
          </p:cNvPr>
          <p:cNvGrpSpPr/>
          <p:nvPr/>
        </p:nvGrpSpPr>
        <p:grpSpPr>
          <a:xfrm>
            <a:off x="9458011" y="2343164"/>
            <a:ext cx="2725427" cy="3273121"/>
            <a:chOff x="9340781" y="2612793"/>
            <a:chExt cx="2725427" cy="3273121"/>
          </a:xfrm>
        </p:grpSpPr>
        <p:grpSp>
          <p:nvGrpSpPr>
            <p:cNvPr id="33" name="Group 32">
              <a:extLst>
                <a:ext uri="{FF2B5EF4-FFF2-40B4-BE49-F238E27FC236}">
                  <a16:creationId xmlns:a16="http://schemas.microsoft.com/office/drawing/2014/main" id="{E245DED0-DB4F-6730-8146-5EE18EAD7EAA}"/>
                </a:ext>
              </a:extLst>
            </p:cNvPr>
            <p:cNvGrpSpPr/>
            <p:nvPr/>
          </p:nvGrpSpPr>
          <p:grpSpPr>
            <a:xfrm>
              <a:off x="9617987" y="2612793"/>
              <a:ext cx="1921147" cy="2382890"/>
              <a:chOff x="9577916" y="2988467"/>
              <a:chExt cx="2547834" cy="3315505"/>
            </a:xfrm>
          </p:grpSpPr>
          <p:pic>
            <p:nvPicPr>
              <p:cNvPr id="34" name="Picture 33">
                <a:extLst>
                  <a:ext uri="{FF2B5EF4-FFF2-40B4-BE49-F238E27FC236}">
                    <a16:creationId xmlns:a16="http://schemas.microsoft.com/office/drawing/2014/main" id="{7CD4EE7A-FB40-9C1A-AA79-55090FBD36AE}"/>
                  </a:ext>
                </a:extLst>
              </p:cNvPr>
              <p:cNvPicPr>
                <a:picLocks noChangeAspect="1"/>
              </p:cNvPicPr>
              <p:nvPr/>
            </p:nvPicPr>
            <p:blipFill>
              <a:blip r:embed="rId5"/>
              <a:stretch>
                <a:fillRect/>
              </a:stretch>
            </p:blipFill>
            <p:spPr>
              <a:xfrm>
                <a:off x="10224062" y="3334122"/>
                <a:ext cx="1300672" cy="1412158"/>
              </a:xfrm>
              <a:prstGeom prst="rect">
                <a:avLst/>
              </a:prstGeom>
              <a:ln>
                <a:noFill/>
              </a:ln>
            </p:spPr>
          </p:pic>
          <p:pic>
            <p:nvPicPr>
              <p:cNvPr id="35" name="Picture 34">
                <a:extLst>
                  <a:ext uri="{FF2B5EF4-FFF2-40B4-BE49-F238E27FC236}">
                    <a16:creationId xmlns:a16="http://schemas.microsoft.com/office/drawing/2014/main" id="{BAFDC463-6F34-F51C-3F97-4052C2C4D14E}"/>
                  </a:ext>
                </a:extLst>
              </p:cNvPr>
              <p:cNvPicPr>
                <a:picLocks noChangeAspect="1"/>
              </p:cNvPicPr>
              <p:nvPr/>
            </p:nvPicPr>
            <p:blipFill>
              <a:blip r:embed="rId6"/>
              <a:stretch>
                <a:fillRect/>
              </a:stretch>
            </p:blipFill>
            <p:spPr>
              <a:xfrm>
                <a:off x="9577916" y="4814813"/>
                <a:ext cx="2547834" cy="1489159"/>
              </a:xfrm>
              <a:prstGeom prst="rect">
                <a:avLst/>
              </a:prstGeom>
              <a:ln>
                <a:noFill/>
              </a:ln>
            </p:spPr>
          </p:pic>
          <p:sp>
            <p:nvSpPr>
              <p:cNvPr id="36" name="TextBox 35">
                <a:extLst>
                  <a:ext uri="{FF2B5EF4-FFF2-40B4-BE49-F238E27FC236}">
                    <a16:creationId xmlns:a16="http://schemas.microsoft.com/office/drawing/2014/main" id="{078117C7-2700-05F7-A217-0F006FEE8404}"/>
                  </a:ext>
                </a:extLst>
              </p:cNvPr>
              <p:cNvSpPr txBox="1"/>
              <p:nvPr/>
            </p:nvSpPr>
            <p:spPr>
              <a:xfrm>
                <a:off x="9946655" y="2988467"/>
                <a:ext cx="1822282" cy="440231"/>
              </a:xfrm>
              <a:prstGeom prst="rect">
                <a:avLst/>
              </a:prstGeom>
              <a:solidFill>
                <a:schemeClr val="bg1"/>
              </a:solidFill>
              <a:ln>
                <a:noFill/>
              </a:ln>
            </p:spPr>
            <p:txBody>
              <a:bodyPr wrap="square" rtlCol="0">
                <a:spAutoFit/>
              </a:bodyPr>
              <a:lstStyle/>
              <a:p>
                <a:r>
                  <a:rPr lang="en-US" sz="1400" dirty="0">
                    <a:latin typeface="Calibri" panose="020F0502020204030204" pitchFamily="34" charset="0"/>
                    <a:cs typeface="Calibri" panose="020F0502020204030204" pitchFamily="34" charset="0"/>
                  </a:rPr>
                  <a:t>March 29, 1919</a:t>
                </a:r>
              </a:p>
            </p:txBody>
          </p:sp>
        </p:grpSp>
        <p:sp>
          <p:nvSpPr>
            <p:cNvPr id="18" name="TextBox 17">
              <a:extLst>
                <a:ext uri="{FF2B5EF4-FFF2-40B4-BE49-F238E27FC236}">
                  <a16:creationId xmlns:a16="http://schemas.microsoft.com/office/drawing/2014/main" id="{F323E7B6-7008-1DF0-C6B2-697738C91E1C}"/>
                </a:ext>
              </a:extLst>
            </p:cNvPr>
            <p:cNvSpPr txBox="1"/>
            <p:nvPr/>
          </p:nvSpPr>
          <p:spPr>
            <a:xfrm>
              <a:off x="9340781" y="5054917"/>
              <a:ext cx="2725427" cy="830997"/>
            </a:xfrm>
            <a:prstGeom prst="rect">
              <a:avLst/>
            </a:prstGeom>
            <a:noFill/>
          </p:spPr>
          <p:txBody>
            <a:bodyPr wrap="square" rtlCol="0">
              <a:spAutoFit/>
            </a:bodyPr>
            <a:lstStyle/>
            <a:p>
              <a:r>
                <a:rPr lang="en-US" sz="1600" i="1" dirty="0">
                  <a:solidFill>
                    <a:srgbClr val="7030A0"/>
                  </a:solidFill>
                  <a:latin typeface="Cambria" panose="02040503050406030204" pitchFamily="18" charset="0"/>
                </a:rPr>
                <a:t>Gravity couples to starlight, massless energy, confirming</a:t>
              </a:r>
            </a:p>
            <a:p>
              <a:r>
                <a:rPr lang="en-US" sz="1600" i="1" dirty="0">
                  <a:solidFill>
                    <a:srgbClr val="7030A0"/>
                  </a:solidFill>
                  <a:latin typeface="Cambria" panose="02040503050406030204" pitchFamily="18" charset="0"/>
                </a:rPr>
                <a:t>theory of general relativity.</a:t>
              </a:r>
            </a:p>
          </p:txBody>
        </p:sp>
      </p:grpSp>
    </p:spTree>
    <p:custDataLst>
      <p:tags r:id="rId1"/>
    </p:custDataLst>
    <p:extLst>
      <p:ext uri="{BB962C8B-B14F-4D97-AF65-F5344CB8AC3E}">
        <p14:creationId xmlns:p14="http://schemas.microsoft.com/office/powerpoint/2010/main" val="3777593357"/>
      </p:ext>
    </p:extLst>
  </p:cSld>
  <p:clrMapOvr>
    <a:masterClrMapping/>
  </p:clrMapOvr>
  <mc:AlternateContent xmlns:mc="http://schemas.openxmlformats.org/markup-compatibility/2006" xmlns:p14="http://schemas.microsoft.com/office/powerpoint/2010/main">
    <mc:Choice Requires="p14">
      <p:transition spd="slow" p14:dur="2000" advTm="57149"/>
    </mc:Choice>
    <mc:Fallback xmlns="">
      <p:transition spd="slow" advTm="571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145"/>
            <a:ext cx="12192000" cy="707886"/>
          </a:xfrm>
          <a:solidFill>
            <a:schemeClr val="bg2">
              <a:lumMod val="90000"/>
            </a:schemeClr>
          </a:solidFill>
          <a:ln>
            <a:solidFill>
              <a:schemeClr val="tx1"/>
            </a:solidFill>
          </a:ln>
        </p:spPr>
        <p:txBody>
          <a:bodyPr>
            <a:noAutofit/>
          </a:bodyPr>
          <a:lstStyle/>
          <a:p>
            <a:r>
              <a:rPr lang="en-US" sz="3600" dirty="0">
                <a:latin typeface="Cambria" panose="02040503050406030204" pitchFamily="18" charset="0"/>
              </a:rPr>
              <a:t>GPDs – </a:t>
            </a:r>
            <a:r>
              <a:rPr lang="en-US" sz="3600" dirty="0" err="1">
                <a:latin typeface="Cambria" panose="02040503050406030204" pitchFamily="18" charset="0"/>
              </a:rPr>
              <a:t>GFFs</a:t>
            </a:r>
            <a:r>
              <a:rPr lang="en-US" sz="3600" dirty="0">
                <a:latin typeface="Cambria" panose="02040503050406030204" pitchFamily="18" charset="0"/>
              </a:rPr>
              <a:t> Relations</a:t>
            </a:r>
          </a:p>
        </p:txBody>
      </p:sp>
      <p:pic>
        <p:nvPicPr>
          <p:cNvPr id="29" name="Picture 3"/>
          <p:cNvPicPr>
            <a:picLocks noChangeAspect="1" noChangeArrowheads="1"/>
          </p:cNvPicPr>
          <p:nvPr/>
        </p:nvPicPr>
        <p:blipFill>
          <a:blip r:embed="rId3"/>
          <a:srcRect b="48573"/>
          <a:stretch>
            <a:fillRect/>
          </a:stretch>
        </p:blipFill>
        <p:spPr bwMode="auto">
          <a:xfrm>
            <a:off x="1422564" y="1841005"/>
            <a:ext cx="9514989" cy="923329"/>
          </a:xfrm>
          <a:prstGeom prst="rect">
            <a:avLst/>
          </a:prstGeom>
          <a:noFill/>
          <a:ln w="9525">
            <a:solidFill>
              <a:schemeClr val="tx1"/>
            </a:solidFill>
            <a:miter lim="800000"/>
            <a:headEnd/>
            <a:tailEnd/>
          </a:ln>
        </p:spPr>
      </p:pic>
      <p:sp>
        <p:nvSpPr>
          <p:cNvPr id="34" name="Text Box 6"/>
          <p:cNvSpPr txBox="1">
            <a:spLocks noChangeArrowheads="1"/>
          </p:cNvSpPr>
          <p:nvPr/>
        </p:nvSpPr>
        <p:spPr bwMode="auto">
          <a:xfrm>
            <a:off x="2020891" y="1027868"/>
            <a:ext cx="8595932" cy="707886"/>
          </a:xfrm>
          <a:prstGeom prst="rect">
            <a:avLst/>
          </a:prstGeom>
          <a:noFill/>
          <a:ln w="9525">
            <a:noFill/>
            <a:miter lim="800000"/>
            <a:headEnd/>
            <a:tailEnd/>
          </a:ln>
        </p:spPr>
        <p:txBody>
          <a:bodyPr wrap="square">
            <a:prstTxWarp prst="textNoShape">
              <a:avLst/>
            </a:prstTxWarp>
            <a:spAutoFit/>
          </a:bodyPr>
          <a:lstStyle/>
          <a:p>
            <a:pPr algn="ctr" eaLnBrk="1" hangingPunct="1"/>
            <a:r>
              <a:rPr lang="en-US" sz="2000" b="1" dirty="0">
                <a:latin typeface="Cambria" panose="02040503050406030204" pitchFamily="18" charset="0"/>
                <a:cs typeface="Arial" panose="020B0604020202020204" pitchFamily="34" charset="0"/>
              </a:rPr>
              <a:t>Proton QCD matrix element of the Energy-Momentum Tensor contains three  gravitational form factors (GFF) and can be written as</a:t>
            </a:r>
            <a:r>
              <a:rPr lang="en-US" sz="2000" b="1" dirty="0">
                <a:latin typeface="Arial" panose="020B0604020202020204" pitchFamily="34" charset="0"/>
                <a:cs typeface="Arial" panose="020B0604020202020204" pitchFamily="34" charset="0"/>
              </a:rPr>
              <a:t>: </a:t>
            </a:r>
          </a:p>
        </p:txBody>
      </p:sp>
      <p:grpSp>
        <p:nvGrpSpPr>
          <p:cNvPr id="3" name="Group 2">
            <a:extLst>
              <a:ext uri="{FF2B5EF4-FFF2-40B4-BE49-F238E27FC236}">
                <a16:creationId xmlns:a16="http://schemas.microsoft.com/office/drawing/2014/main" id="{1B67FE60-9FAE-7648-AFB8-C97736D5CD5F}"/>
              </a:ext>
            </a:extLst>
          </p:cNvPr>
          <p:cNvGrpSpPr/>
          <p:nvPr/>
        </p:nvGrpSpPr>
        <p:grpSpPr>
          <a:xfrm>
            <a:off x="3662017" y="3979622"/>
            <a:ext cx="5191760" cy="1432560"/>
            <a:chOff x="935308" y="4132812"/>
            <a:chExt cx="5191760" cy="1432560"/>
          </a:xfrm>
        </p:grpSpPr>
        <p:pic>
          <p:nvPicPr>
            <p:cNvPr id="4" name="Picture 3"/>
            <p:cNvPicPr>
              <a:picLocks noChangeAspect="1"/>
            </p:cNvPicPr>
            <p:nvPr/>
          </p:nvPicPr>
          <p:blipFill>
            <a:blip r:embed="rId4"/>
            <a:stretch>
              <a:fillRect/>
            </a:stretch>
          </p:blipFill>
          <p:spPr>
            <a:xfrm>
              <a:off x="935308" y="4132812"/>
              <a:ext cx="5191760" cy="1432560"/>
            </a:xfrm>
            <a:prstGeom prst="rect">
              <a:avLst/>
            </a:prstGeom>
            <a:solidFill>
              <a:srgbClr val="CCFFCC"/>
            </a:solidFill>
            <a:ln w="19050" cap="flat" cmpd="sng" algn="ctr">
              <a:solidFill>
                <a:schemeClr val="tx1"/>
              </a:solidFill>
              <a:prstDash val="solid"/>
              <a:round/>
              <a:headEnd type="none" w="med" len="med"/>
              <a:tailEnd type="none" w="med" len="med"/>
            </a:ln>
          </p:spPr>
        </p:pic>
        <p:cxnSp>
          <p:nvCxnSpPr>
            <p:cNvPr id="12" name="Straight Connector 11"/>
            <p:cNvCxnSpPr/>
            <p:nvPr/>
          </p:nvCxnSpPr>
          <p:spPr>
            <a:xfrm>
              <a:off x="1792290" y="4762380"/>
              <a:ext cx="228600" cy="1588"/>
            </a:xfrm>
            <a:prstGeom prst="line">
              <a:avLst/>
            </a:prstGeom>
            <a:ln w="19050" cap="flat" cmpd="sng" algn="ctr">
              <a:solidFill>
                <a:srgbClr val="008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880200" y="4760792"/>
              <a:ext cx="228600" cy="1588"/>
            </a:xfrm>
            <a:prstGeom prst="line">
              <a:avLst/>
            </a:prstGeom>
            <a:ln w="19050" cap="flat" cmpd="sng" algn="ctr">
              <a:solidFill>
                <a:srgbClr val="008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294197" y="4759204"/>
              <a:ext cx="228600" cy="1588"/>
            </a:xfrm>
            <a:prstGeom prst="line">
              <a:avLst/>
            </a:prstGeom>
            <a:ln w="19050" cap="flat" cmpd="sng" algn="ctr">
              <a:solidFill>
                <a:srgbClr val="FF0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241515" y="5375156"/>
              <a:ext cx="228600" cy="1588"/>
            </a:xfrm>
            <a:prstGeom prst="line">
              <a:avLst/>
            </a:prstGeom>
            <a:ln w="19050" cap="flat" cmpd="sng" algn="ctr">
              <a:solidFill>
                <a:srgbClr val="FF0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360530" y="5375156"/>
              <a:ext cx="228600" cy="1588"/>
            </a:xfrm>
            <a:prstGeom prst="line">
              <a:avLst/>
            </a:prstGeom>
            <a:ln w="19050" cap="flat" cmpd="sng" algn="ctr">
              <a:solidFill>
                <a:srgbClr val="FF0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946582" y="5373568"/>
              <a:ext cx="228600" cy="1588"/>
            </a:xfrm>
            <a:prstGeom prst="line">
              <a:avLst/>
            </a:prstGeom>
            <a:ln w="19050" cap="flat" cmpd="sng" algn="ctr">
              <a:solidFill>
                <a:srgbClr val="008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35" name="TextBox 34"/>
          <p:cNvSpPr txBox="1"/>
          <p:nvPr/>
        </p:nvSpPr>
        <p:spPr>
          <a:xfrm>
            <a:off x="3662017" y="2884456"/>
            <a:ext cx="3675761" cy="923330"/>
          </a:xfrm>
          <a:prstGeom prst="rect">
            <a:avLst/>
          </a:prstGeom>
          <a:noFill/>
        </p:spPr>
        <p:txBody>
          <a:bodyPr wrap="square" rtlCol="0">
            <a:spAutoFit/>
          </a:bodyPr>
          <a:lstStyle/>
          <a:p>
            <a:r>
              <a:rPr lang="en-US" i="1" dirty="0">
                <a:solidFill>
                  <a:srgbClr val="FF0000"/>
                </a:solidFill>
                <a:latin typeface="Cambria" panose="02040503050406030204" pitchFamily="18" charset="0"/>
                <a:cs typeface="Times New Roman" panose="02020603050405020304" pitchFamily="18" charset="0"/>
              </a:rPr>
              <a:t>       M</a:t>
            </a:r>
            <a:r>
              <a:rPr lang="en-US" baseline="-25000" dirty="0">
                <a:solidFill>
                  <a:srgbClr val="FF0000"/>
                </a:solidFill>
                <a:latin typeface="Cambria" panose="02040503050406030204" pitchFamily="18" charset="0"/>
                <a:cs typeface="Times New Roman" panose="02020603050405020304" pitchFamily="18" charset="0"/>
              </a:rPr>
              <a:t>2</a:t>
            </a:r>
            <a:r>
              <a:rPr lang="en-US" dirty="0">
                <a:solidFill>
                  <a:srgbClr val="FF0000"/>
                </a:solidFill>
                <a:latin typeface="Cambria" panose="02040503050406030204" pitchFamily="18" charset="0"/>
                <a:cs typeface="Times New Roman" panose="02020603050405020304" pitchFamily="18" charset="0"/>
              </a:rPr>
              <a:t>(</a:t>
            </a:r>
            <a:r>
              <a:rPr lang="en-US" i="1" dirty="0">
                <a:solidFill>
                  <a:srgbClr val="FF0000"/>
                </a:solidFill>
                <a:latin typeface="Cambria" panose="02040503050406030204" pitchFamily="18" charset="0"/>
                <a:cs typeface="Times New Roman" panose="02020603050405020304" pitchFamily="18" charset="0"/>
              </a:rPr>
              <a:t>t</a:t>
            </a:r>
            <a:r>
              <a:rPr lang="en-US" dirty="0">
                <a:solidFill>
                  <a:srgbClr val="FF0000"/>
                </a:solidFill>
                <a:latin typeface="Cambria" panose="02040503050406030204" pitchFamily="18" charset="0"/>
                <a:cs typeface="Times New Roman" panose="02020603050405020304" pitchFamily="18" charset="0"/>
              </a:rPr>
              <a:t>)</a:t>
            </a:r>
            <a:r>
              <a:rPr lang="en-US" dirty="0">
                <a:solidFill>
                  <a:srgbClr val="FF0000"/>
                </a:solidFill>
                <a:latin typeface="Cambria" panose="02040503050406030204" pitchFamily="18" charset="0"/>
                <a:cs typeface="Arial" panose="020B0604020202020204" pitchFamily="34" charset="0"/>
              </a:rPr>
              <a:t> </a:t>
            </a:r>
            <a:r>
              <a:rPr lang="en-US" dirty="0">
                <a:latin typeface="Cambria" panose="02040503050406030204" pitchFamily="18" charset="0"/>
                <a:cs typeface="Arial" panose="020B0604020202020204" pitchFamily="34" charset="0"/>
              </a:rPr>
              <a:t>:  Mass &amp; energy</a:t>
            </a:r>
            <a:endParaRPr lang="en-US" i="1" dirty="0">
              <a:solidFill>
                <a:srgbClr val="FF0000"/>
              </a:solidFill>
              <a:latin typeface="Cambria" panose="02040503050406030204" pitchFamily="18" charset="0"/>
              <a:cs typeface="Arial" panose="020B0604020202020204" pitchFamily="34" charset="0"/>
            </a:endParaRPr>
          </a:p>
          <a:p>
            <a:r>
              <a:rPr lang="en-US" i="1" dirty="0">
                <a:solidFill>
                  <a:srgbClr val="FF0000"/>
                </a:solidFill>
                <a:latin typeface="Cambria" panose="02040503050406030204" pitchFamily="18" charset="0"/>
                <a:cs typeface="Times New Roman" panose="02020603050405020304" pitchFamily="18" charset="0"/>
              </a:rPr>
              <a:t>          J </a:t>
            </a:r>
            <a:r>
              <a:rPr lang="en-US" dirty="0">
                <a:solidFill>
                  <a:srgbClr val="FF0000"/>
                </a:solidFill>
                <a:latin typeface="Cambria" panose="02040503050406030204" pitchFamily="18" charset="0"/>
                <a:cs typeface="Times New Roman" panose="02020603050405020304" pitchFamily="18" charset="0"/>
              </a:rPr>
              <a:t>(</a:t>
            </a:r>
            <a:r>
              <a:rPr lang="en-US" i="1" dirty="0">
                <a:solidFill>
                  <a:srgbClr val="FF0000"/>
                </a:solidFill>
                <a:latin typeface="Cambria" panose="02040503050406030204" pitchFamily="18" charset="0"/>
                <a:cs typeface="Times New Roman" panose="02020603050405020304" pitchFamily="18" charset="0"/>
              </a:rPr>
              <a:t>t</a:t>
            </a:r>
            <a:r>
              <a:rPr lang="en-US" dirty="0">
                <a:solidFill>
                  <a:srgbClr val="FF0000"/>
                </a:solidFill>
                <a:latin typeface="Cambria" panose="02040503050406030204" pitchFamily="18" charset="0"/>
                <a:cs typeface="Times New Roman" panose="02020603050405020304" pitchFamily="18" charset="0"/>
              </a:rPr>
              <a:t>) </a:t>
            </a:r>
            <a:r>
              <a:rPr lang="en-US" dirty="0">
                <a:latin typeface="Cambria" panose="02040503050406030204" pitchFamily="18" charset="0"/>
                <a:cs typeface="Arial" panose="020B0604020202020204" pitchFamily="34" charset="0"/>
              </a:rPr>
              <a:t>:  Angular momentum </a:t>
            </a:r>
          </a:p>
          <a:p>
            <a:r>
              <a:rPr lang="en-US" i="1" dirty="0">
                <a:solidFill>
                  <a:srgbClr val="FF0000"/>
                </a:solidFill>
                <a:latin typeface="Cambria" panose="02040503050406030204" pitchFamily="18" charset="0"/>
                <a:cs typeface="Arial" panose="020B0604020202020204" pitchFamily="34" charset="0"/>
              </a:rPr>
              <a:t>         </a:t>
            </a:r>
            <a:r>
              <a:rPr lang="en-US" i="1" dirty="0">
                <a:solidFill>
                  <a:srgbClr val="FF0000"/>
                </a:solidFill>
                <a:latin typeface="Cambria" panose="02040503050406030204" pitchFamily="18" charset="0"/>
                <a:cs typeface="Times New Roman" panose="02020603050405020304" pitchFamily="18" charset="0"/>
              </a:rPr>
              <a:t>d</a:t>
            </a:r>
            <a:r>
              <a:rPr lang="en-US" baseline="-25000" dirty="0">
                <a:solidFill>
                  <a:srgbClr val="FF0000"/>
                </a:solidFill>
                <a:latin typeface="Cambria" panose="02040503050406030204" pitchFamily="18" charset="0"/>
                <a:cs typeface="Times New Roman" panose="02020603050405020304" pitchFamily="18" charset="0"/>
              </a:rPr>
              <a:t>1</a:t>
            </a:r>
            <a:r>
              <a:rPr lang="en-US" dirty="0">
                <a:solidFill>
                  <a:srgbClr val="FF0000"/>
                </a:solidFill>
                <a:latin typeface="Cambria" panose="02040503050406030204" pitchFamily="18" charset="0"/>
                <a:cs typeface="Times New Roman" panose="02020603050405020304" pitchFamily="18" charset="0"/>
              </a:rPr>
              <a:t>(</a:t>
            </a:r>
            <a:r>
              <a:rPr lang="en-US" i="1" dirty="0">
                <a:solidFill>
                  <a:srgbClr val="FF0000"/>
                </a:solidFill>
                <a:latin typeface="Cambria" panose="02040503050406030204" pitchFamily="18" charset="0"/>
                <a:cs typeface="Times New Roman" panose="02020603050405020304" pitchFamily="18" charset="0"/>
              </a:rPr>
              <a:t>t</a:t>
            </a:r>
            <a:r>
              <a:rPr lang="en-US" dirty="0">
                <a:solidFill>
                  <a:srgbClr val="FF0000"/>
                </a:solidFill>
                <a:latin typeface="Cambria" panose="02040503050406030204" pitchFamily="18" charset="0"/>
                <a:cs typeface="Times New Roman" panose="02020603050405020304" pitchFamily="18" charset="0"/>
              </a:rPr>
              <a:t>) </a:t>
            </a:r>
            <a:r>
              <a:rPr lang="en-US" dirty="0">
                <a:latin typeface="Cambria" panose="02040503050406030204" pitchFamily="18" charset="0"/>
                <a:cs typeface="Arial" panose="020B0604020202020204" pitchFamily="34" charset="0"/>
              </a:rPr>
              <a:t>:  </a:t>
            </a:r>
            <a:r>
              <a:rPr lang="en-US" dirty="0">
                <a:latin typeface="Cambria" panose="02040503050406030204" pitchFamily="18" charset="0"/>
                <a:cs typeface="Calibri" panose="020F0502020204030204" pitchFamily="34" charset="0"/>
              </a:rPr>
              <a:t>Pressure, shear stress </a:t>
            </a:r>
          </a:p>
        </p:txBody>
      </p:sp>
      <p:sp>
        <p:nvSpPr>
          <p:cNvPr id="7" name="TextBox 6"/>
          <p:cNvSpPr txBox="1"/>
          <p:nvPr/>
        </p:nvSpPr>
        <p:spPr>
          <a:xfrm>
            <a:off x="4890988" y="3840670"/>
            <a:ext cx="2641877" cy="307777"/>
          </a:xfrm>
          <a:prstGeom prst="rect">
            <a:avLst/>
          </a:prstGeom>
          <a:solidFill>
            <a:schemeClr val="bg1"/>
          </a:solidFill>
          <a:ln>
            <a:noFill/>
          </a:ln>
        </p:spPr>
        <p:txBody>
          <a:bodyPr wrap="none" rtlCol="0">
            <a:spAutoFit/>
          </a:bodyPr>
          <a:lstStyle/>
          <a:p>
            <a:r>
              <a:rPr lang="en-US" sz="1400" i="1" dirty="0">
                <a:latin typeface="Cambria"/>
                <a:cs typeface="Cambria"/>
              </a:rPr>
              <a:t>X. </a:t>
            </a:r>
            <a:r>
              <a:rPr lang="en-US" sz="1400" i="1" dirty="0" err="1">
                <a:latin typeface="Cambria"/>
                <a:cs typeface="Cambria"/>
              </a:rPr>
              <a:t>Ji</a:t>
            </a:r>
            <a:r>
              <a:rPr lang="en-US" sz="1400" i="1" dirty="0">
                <a:latin typeface="Cambria"/>
                <a:cs typeface="Cambria"/>
              </a:rPr>
              <a:t>, Phys. Rev. D55, 7114 (1997) </a:t>
            </a:r>
          </a:p>
        </p:txBody>
      </p:sp>
      <p:sp>
        <p:nvSpPr>
          <p:cNvPr id="5" name="Rectangle 4">
            <a:extLst>
              <a:ext uri="{FF2B5EF4-FFF2-40B4-BE49-F238E27FC236}">
                <a16:creationId xmlns:a16="http://schemas.microsoft.com/office/drawing/2014/main" id="{FA486C46-C6D8-568E-E752-BF67FCB280AC}"/>
              </a:ext>
            </a:extLst>
          </p:cNvPr>
          <p:cNvSpPr/>
          <p:nvPr/>
        </p:nvSpPr>
        <p:spPr>
          <a:xfrm>
            <a:off x="3105473" y="5581562"/>
            <a:ext cx="6199262" cy="707886"/>
          </a:xfrm>
          <a:prstGeom prst="rect">
            <a:avLst/>
          </a:prstGeom>
        </p:spPr>
        <p:txBody>
          <a:bodyPr wrap="square">
            <a:spAutoFit/>
          </a:bodyPr>
          <a:lstStyle/>
          <a:p>
            <a:pPr algn="ctr"/>
            <a:r>
              <a:rPr lang="en-US" sz="2000" dirty="0">
                <a:latin typeface="Cambria" panose="02040503050406030204" pitchFamily="18" charset="0"/>
                <a:cs typeface="Arial" panose="020B0604020202020204" pitchFamily="34" charset="0"/>
              </a:rPr>
              <a:t>GPDs not directly accessible </a:t>
            </a:r>
            <a:r>
              <a:rPr lang="en-US" sz="2000" dirty="0">
                <a:latin typeface="Cambria" panose="02040503050406030204" pitchFamily="18" charset="0"/>
                <a:cs typeface="Arial" panose="020B0604020202020204" pitchFamily="34" charset="0"/>
                <a:sym typeface="Wingdings" pitchFamily="2" charset="2"/>
              </a:rPr>
              <a:t></a:t>
            </a:r>
            <a:r>
              <a:rPr lang="en-US" sz="2000" dirty="0">
                <a:latin typeface="Cambria" panose="02040503050406030204" pitchFamily="18" charset="0"/>
                <a:cs typeface="Arial" panose="020B0604020202020204" pitchFamily="34" charset="0"/>
              </a:rPr>
              <a:t> integrate over the x-dependence </a:t>
            </a:r>
            <a:r>
              <a:rPr lang="en-US" sz="2000" dirty="0">
                <a:latin typeface="Cambria" panose="02040503050406030204" pitchFamily="18" charset="0"/>
                <a:cs typeface="Arial" panose="020B0604020202020204" pitchFamily="34" charset="0"/>
                <a:sym typeface="Wingdings" pitchFamily="2" charset="2"/>
              </a:rPr>
              <a:t> Compton FFs (CFFs)</a:t>
            </a:r>
            <a:r>
              <a:rPr lang="en-US" sz="2000" dirty="0">
                <a:latin typeface="Cambria" panose="02040503050406030204" pitchFamily="18" charset="0"/>
                <a:cs typeface="Arial" panose="020B0604020202020204" pitchFamily="34" charset="0"/>
              </a:rPr>
              <a:t> </a:t>
            </a:r>
          </a:p>
        </p:txBody>
      </p:sp>
      <p:sp>
        <p:nvSpPr>
          <p:cNvPr id="6" name="TextBox 5">
            <a:extLst>
              <a:ext uri="{FF2B5EF4-FFF2-40B4-BE49-F238E27FC236}">
                <a16:creationId xmlns:a16="http://schemas.microsoft.com/office/drawing/2014/main" id="{357DA814-4CE8-BF89-1A04-1D90BFF8584A}"/>
              </a:ext>
            </a:extLst>
          </p:cNvPr>
          <p:cNvSpPr txBox="1"/>
          <p:nvPr/>
        </p:nvSpPr>
        <p:spPr>
          <a:xfrm>
            <a:off x="7595748" y="3133922"/>
            <a:ext cx="2831874" cy="369332"/>
          </a:xfrm>
          <a:prstGeom prst="rect">
            <a:avLst/>
          </a:prstGeom>
          <a:noFill/>
          <a:ln>
            <a:noFill/>
          </a:ln>
        </p:spPr>
        <p:txBody>
          <a:bodyPr wrap="square" rtlCol="0">
            <a:spAutoFit/>
          </a:bodyPr>
          <a:lstStyle/>
          <a:p>
            <a:r>
              <a:rPr lang="en-US" dirty="0">
                <a:solidFill>
                  <a:srgbClr val="7030A0"/>
                </a:solidFill>
                <a:latin typeface="Cambria" panose="02040503050406030204" pitchFamily="18" charset="0"/>
                <a:cs typeface="Arial" panose="020B0604020202020204" pitchFamily="34" charset="0"/>
              </a:rPr>
              <a:t>3 quark + 3 gluon GFFs</a:t>
            </a:r>
          </a:p>
        </p:txBody>
      </p:sp>
      <p:grpSp>
        <p:nvGrpSpPr>
          <p:cNvPr id="50" name="Group 49">
            <a:extLst>
              <a:ext uri="{FF2B5EF4-FFF2-40B4-BE49-F238E27FC236}">
                <a16:creationId xmlns:a16="http://schemas.microsoft.com/office/drawing/2014/main" id="{75EF67BC-2F2D-ECE4-6256-2CA09FAD66EA}"/>
              </a:ext>
            </a:extLst>
          </p:cNvPr>
          <p:cNvGrpSpPr/>
          <p:nvPr/>
        </p:nvGrpSpPr>
        <p:grpSpPr>
          <a:xfrm>
            <a:off x="9927435" y="3938712"/>
            <a:ext cx="1398923" cy="1814773"/>
            <a:chOff x="10478613" y="3708077"/>
            <a:chExt cx="1398923" cy="1814773"/>
          </a:xfrm>
        </p:grpSpPr>
        <p:pic>
          <p:nvPicPr>
            <p:cNvPr id="48" name="Picture 47">
              <a:extLst>
                <a:ext uri="{FF2B5EF4-FFF2-40B4-BE49-F238E27FC236}">
                  <a16:creationId xmlns:a16="http://schemas.microsoft.com/office/drawing/2014/main" id="{C2990446-E31D-17AC-F51A-C24DF23F8F74}"/>
                </a:ext>
              </a:extLst>
            </p:cNvPr>
            <p:cNvPicPr>
              <a:picLocks noChangeAspect="1"/>
            </p:cNvPicPr>
            <p:nvPr/>
          </p:nvPicPr>
          <p:blipFill rotWithShape="1">
            <a:blip r:embed="rId5"/>
            <a:srcRect l="18881" t="1258" r="3593" b="-1258"/>
            <a:stretch/>
          </p:blipFill>
          <p:spPr>
            <a:xfrm>
              <a:off x="10478613" y="3708077"/>
              <a:ext cx="1300672" cy="1258294"/>
            </a:xfrm>
            <a:prstGeom prst="rect">
              <a:avLst/>
            </a:prstGeom>
            <a:ln w="3175">
              <a:solidFill>
                <a:schemeClr val="tx1"/>
              </a:solidFill>
            </a:ln>
          </p:spPr>
        </p:pic>
        <p:sp>
          <p:nvSpPr>
            <p:cNvPr id="49" name="TextBox 48">
              <a:extLst>
                <a:ext uri="{FF2B5EF4-FFF2-40B4-BE49-F238E27FC236}">
                  <a16:creationId xmlns:a16="http://schemas.microsoft.com/office/drawing/2014/main" id="{32FD2206-D375-201B-41C6-CE52B48626DB}"/>
                </a:ext>
              </a:extLst>
            </p:cNvPr>
            <p:cNvSpPr txBox="1"/>
            <p:nvPr/>
          </p:nvSpPr>
          <p:spPr>
            <a:xfrm>
              <a:off x="10508571" y="4999630"/>
              <a:ext cx="1368965" cy="523220"/>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rPr>
                <a:t>Maxim Polyakov</a:t>
              </a:r>
            </a:p>
            <a:p>
              <a:pPr algn="ctr"/>
              <a:r>
                <a:rPr lang="en-US" sz="1400" dirty="0">
                  <a:latin typeface="Calibri" panose="020F0502020204030204" pitchFamily="34" charset="0"/>
                  <a:cs typeface="Calibri" panose="020F0502020204030204" pitchFamily="34" charset="0"/>
                </a:rPr>
                <a:t>1966 - 2021</a:t>
              </a:r>
            </a:p>
          </p:txBody>
        </p:sp>
      </p:grpSp>
      <p:cxnSp>
        <p:nvCxnSpPr>
          <p:cNvPr id="58" name="Straight Connector 57">
            <a:extLst>
              <a:ext uri="{FF2B5EF4-FFF2-40B4-BE49-F238E27FC236}">
                <a16:creationId xmlns:a16="http://schemas.microsoft.com/office/drawing/2014/main" id="{A44DA4DC-381C-3C19-E884-8B199E3F634B}"/>
              </a:ext>
            </a:extLst>
          </p:cNvPr>
          <p:cNvCxnSpPr>
            <a:cxnSpLocks/>
          </p:cNvCxnSpPr>
          <p:nvPr/>
        </p:nvCxnSpPr>
        <p:spPr>
          <a:xfrm>
            <a:off x="3662017" y="4779029"/>
            <a:ext cx="519176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8291"/>
      </p:ext>
    </p:extLst>
  </p:cSld>
  <p:clrMapOvr>
    <a:masterClrMapping/>
  </p:clrMapOvr>
  <mc:AlternateContent xmlns:mc="http://schemas.openxmlformats.org/markup-compatibility/2006" xmlns:p14="http://schemas.microsoft.com/office/powerpoint/2010/main">
    <mc:Choice Requires="p14">
      <p:transition spd="slow" p14:dur="2000" advTm="80643"/>
    </mc:Choice>
    <mc:Fallback xmlns="">
      <p:transition spd="slow" advTm="8064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526"/>
            <a:ext cx="12192000" cy="692405"/>
          </a:xfrm>
          <a:solidFill>
            <a:schemeClr val="bg2"/>
          </a:solidFill>
          <a:ln>
            <a:solidFill>
              <a:schemeClr val="tx1"/>
            </a:solidFill>
          </a:ln>
        </p:spPr>
        <p:txBody>
          <a:bodyPr>
            <a:noAutofit/>
          </a:bodyPr>
          <a:lstStyle/>
          <a:p>
            <a:r>
              <a:rPr lang="en-US" sz="3600" dirty="0">
                <a:latin typeface="Calibri" panose="020F0502020204030204" pitchFamily="34" charset="0"/>
                <a:cs typeface="Calibri" panose="020F0502020204030204" pitchFamily="34" charset="0"/>
              </a:rPr>
              <a:t> </a:t>
            </a:r>
            <a:r>
              <a:rPr lang="en-US" sz="3600" dirty="0">
                <a:latin typeface="Cambria" panose="02040503050406030204" pitchFamily="18" charset="0"/>
                <a:cs typeface="Calibri" panose="020F0502020204030204" pitchFamily="34" charset="0"/>
              </a:rPr>
              <a:t>Compton FFs &amp; DVCS </a:t>
            </a:r>
          </a:p>
        </p:txBody>
      </p:sp>
      <p:grpSp>
        <p:nvGrpSpPr>
          <p:cNvPr id="113" name="Group 112">
            <a:extLst>
              <a:ext uri="{FF2B5EF4-FFF2-40B4-BE49-F238E27FC236}">
                <a16:creationId xmlns:a16="http://schemas.microsoft.com/office/drawing/2014/main" id="{AFBA9152-7A46-044B-BE8C-24BAB64583AB}"/>
              </a:ext>
            </a:extLst>
          </p:cNvPr>
          <p:cNvGrpSpPr/>
          <p:nvPr/>
        </p:nvGrpSpPr>
        <p:grpSpPr>
          <a:xfrm>
            <a:off x="367454" y="3066013"/>
            <a:ext cx="3449882" cy="3204661"/>
            <a:chOff x="2084166" y="1220527"/>
            <a:chExt cx="4047790" cy="3020492"/>
          </a:xfrm>
        </p:grpSpPr>
        <p:pic>
          <p:nvPicPr>
            <p:cNvPr id="114" name="Picture 113">
              <a:extLst>
                <a:ext uri="{FF2B5EF4-FFF2-40B4-BE49-F238E27FC236}">
                  <a16:creationId xmlns:a16="http://schemas.microsoft.com/office/drawing/2014/main" id="{2BF9B70F-F261-5540-B1D6-BD929CB68C5A}"/>
                </a:ext>
              </a:extLst>
            </p:cNvPr>
            <p:cNvPicPr>
              <a:picLocks noChangeAspect="1"/>
            </p:cNvPicPr>
            <p:nvPr/>
          </p:nvPicPr>
          <p:blipFill>
            <a:blip r:embed="rId4"/>
            <a:stretch>
              <a:fillRect/>
            </a:stretch>
          </p:blipFill>
          <p:spPr>
            <a:xfrm>
              <a:off x="2258789" y="1220527"/>
              <a:ext cx="3873167" cy="3020492"/>
            </a:xfrm>
            <a:prstGeom prst="rect">
              <a:avLst/>
            </a:prstGeom>
            <a:ln>
              <a:noFill/>
            </a:ln>
          </p:spPr>
        </p:pic>
        <p:grpSp>
          <p:nvGrpSpPr>
            <p:cNvPr id="115" name="Group 114">
              <a:extLst>
                <a:ext uri="{FF2B5EF4-FFF2-40B4-BE49-F238E27FC236}">
                  <a16:creationId xmlns:a16="http://schemas.microsoft.com/office/drawing/2014/main" id="{C0DEEB25-907B-2C48-A154-9A2C819BAED1}"/>
                </a:ext>
              </a:extLst>
            </p:cNvPr>
            <p:cNvGrpSpPr/>
            <p:nvPr/>
          </p:nvGrpSpPr>
          <p:grpSpPr>
            <a:xfrm>
              <a:off x="2084166" y="2255853"/>
              <a:ext cx="3926770" cy="1860166"/>
              <a:chOff x="2084166" y="2240355"/>
              <a:chExt cx="3926770" cy="1860166"/>
            </a:xfrm>
          </p:grpSpPr>
          <p:cxnSp>
            <p:nvCxnSpPr>
              <p:cNvPr id="116" name="Straight Connector 115">
                <a:extLst>
                  <a:ext uri="{FF2B5EF4-FFF2-40B4-BE49-F238E27FC236}">
                    <a16:creationId xmlns:a16="http://schemas.microsoft.com/office/drawing/2014/main" id="{59CA1000-7269-7F45-9D23-A69E590DE700}"/>
                  </a:ext>
                </a:extLst>
              </p:cNvPr>
              <p:cNvCxnSpPr>
                <a:cxnSpLocks/>
              </p:cNvCxnSpPr>
              <p:nvPr/>
            </p:nvCxnSpPr>
            <p:spPr>
              <a:xfrm>
                <a:off x="3293738" y="2817704"/>
                <a:ext cx="2553534" cy="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17" name="TextBox 116">
                <a:extLst>
                  <a:ext uri="{FF2B5EF4-FFF2-40B4-BE49-F238E27FC236}">
                    <a16:creationId xmlns:a16="http://schemas.microsoft.com/office/drawing/2014/main" id="{02C6D4DA-A1D0-B147-BD53-7BAF2B2C5D3E}"/>
                  </a:ext>
                </a:extLst>
              </p:cNvPr>
              <p:cNvSpPr txBox="1"/>
              <p:nvPr/>
            </p:nvSpPr>
            <p:spPr>
              <a:xfrm>
                <a:off x="2166147" y="2240355"/>
                <a:ext cx="1182633" cy="270177"/>
              </a:xfrm>
              <a:prstGeom prst="rect">
                <a:avLst/>
              </a:prstGeom>
              <a:noFill/>
            </p:spPr>
            <p:txBody>
              <a:bodyPr wrap="none" rtlCol="0">
                <a:spAutoFit/>
              </a:bodyPr>
              <a:lstStyle/>
              <a:p>
                <a:r>
                  <a:rPr lang="en-US" sz="1400" i="1" dirty="0">
                    <a:solidFill>
                      <a:srgbClr val="800000"/>
                    </a:solidFill>
                    <a:latin typeface="Calibri" panose="020F0502020204030204" pitchFamily="34" charset="0"/>
                    <a:cs typeface="Calibri" panose="020F0502020204030204" pitchFamily="34" charset="0"/>
                  </a:rPr>
                  <a:t>hard scattering</a:t>
                </a:r>
              </a:p>
            </p:txBody>
          </p:sp>
          <p:sp>
            <p:nvSpPr>
              <p:cNvPr id="118" name="TextBox 117">
                <a:extLst>
                  <a:ext uri="{FF2B5EF4-FFF2-40B4-BE49-F238E27FC236}">
                    <a16:creationId xmlns:a16="http://schemas.microsoft.com/office/drawing/2014/main" id="{2AEF7F0B-040D-C14A-AC71-0219B707E7CA}"/>
                  </a:ext>
                </a:extLst>
              </p:cNvPr>
              <p:cNvSpPr txBox="1"/>
              <p:nvPr/>
            </p:nvSpPr>
            <p:spPr>
              <a:xfrm>
                <a:off x="2285478" y="3195665"/>
                <a:ext cx="1481906" cy="317501"/>
              </a:xfrm>
              <a:prstGeom prst="rect">
                <a:avLst/>
              </a:prstGeom>
              <a:noFill/>
            </p:spPr>
            <p:txBody>
              <a:bodyPr wrap="square" rtlCol="0">
                <a:spAutoFit/>
              </a:bodyPr>
              <a:lstStyle/>
              <a:p>
                <a:r>
                  <a:rPr lang="en-US" sz="1400" i="1" dirty="0">
                    <a:solidFill>
                      <a:srgbClr val="800000"/>
                    </a:solidFill>
                    <a:latin typeface="Calibri" panose="020F0502020204030204" pitchFamily="34" charset="0"/>
                    <a:cs typeface="Calibri" panose="020F0502020204030204" pitchFamily="34" charset="0"/>
                  </a:rPr>
                  <a:t>soft part </a:t>
                </a:r>
              </a:p>
            </p:txBody>
          </p:sp>
          <p:sp>
            <p:nvSpPr>
              <p:cNvPr id="119" name="TextBox 118">
                <a:extLst>
                  <a:ext uri="{FF2B5EF4-FFF2-40B4-BE49-F238E27FC236}">
                    <a16:creationId xmlns:a16="http://schemas.microsoft.com/office/drawing/2014/main" id="{DB640CDD-1FD1-FF42-AE49-2C84F137714E}"/>
                  </a:ext>
                </a:extLst>
              </p:cNvPr>
              <p:cNvSpPr txBox="1"/>
              <p:nvPr/>
            </p:nvSpPr>
            <p:spPr>
              <a:xfrm>
                <a:off x="2862764" y="3700411"/>
                <a:ext cx="327334" cy="400110"/>
              </a:xfrm>
              <a:prstGeom prst="rect">
                <a:avLst/>
              </a:prstGeom>
              <a:solidFill>
                <a:srgbClr val="FFFFFF"/>
              </a:solidFill>
            </p:spPr>
            <p:txBody>
              <a:bodyPr wrap="none" rtlCol="0">
                <a:spAutoFit/>
              </a:bodyPr>
              <a:lstStyle/>
              <a:p>
                <a:r>
                  <a:rPr lang="en-US" sz="2000">
                    <a:solidFill>
                      <a:schemeClr val="accent6">
                        <a:lumMod val="75000"/>
                      </a:schemeClr>
                    </a:solidFill>
                    <a:latin typeface="Cambria"/>
                    <a:cs typeface="Cambria"/>
                  </a:rPr>
                  <a:t>p</a:t>
                </a:r>
              </a:p>
            </p:txBody>
          </p:sp>
          <p:sp>
            <p:nvSpPr>
              <p:cNvPr id="120" name="TextBox 119">
                <a:extLst>
                  <a:ext uri="{FF2B5EF4-FFF2-40B4-BE49-F238E27FC236}">
                    <a16:creationId xmlns:a16="http://schemas.microsoft.com/office/drawing/2014/main" id="{21E38D46-27CB-4B43-8652-D97A81877CF1}"/>
                  </a:ext>
                </a:extLst>
              </p:cNvPr>
              <p:cNvSpPr txBox="1"/>
              <p:nvPr/>
            </p:nvSpPr>
            <p:spPr>
              <a:xfrm>
                <a:off x="5683602" y="3295418"/>
                <a:ext cx="327334" cy="400110"/>
              </a:xfrm>
              <a:prstGeom prst="rect">
                <a:avLst/>
              </a:prstGeom>
              <a:solidFill>
                <a:srgbClr val="FFFFFF"/>
              </a:solidFill>
            </p:spPr>
            <p:txBody>
              <a:bodyPr wrap="none" rtlCol="0">
                <a:spAutoFit/>
              </a:bodyPr>
              <a:lstStyle/>
              <a:p>
                <a:r>
                  <a:rPr lang="en-US" sz="2000">
                    <a:solidFill>
                      <a:schemeClr val="accent6">
                        <a:lumMod val="75000"/>
                      </a:schemeClr>
                    </a:solidFill>
                    <a:latin typeface="Cambria"/>
                    <a:cs typeface="Cambria"/>
                  </a:rPr>
                  <a:t>p</a:t>
                </a:r>
              </a:p>
            </p:txBody>
          </p:sp>
          <p:sp>
            <p:nvSpPr>
              <p:cNvPr id="121" name="TextBox 120">
                <a:extLst>
                  <a:ext uri="{FF2B5EF4-FFF2-40B4-BE49-F238E27FC236}">
                    <a16:creationId xmlns:a16="http://schemas.microsoft.com/office/drawing/2014/main" id="{C4E5CDEA-56FF-D14A-A16F-601957C2EEE8}"/>
                  </a:ext>
                </a:extLst>
              </p:cNvPr>
              <p:cNvSpPr txBox="1"/>
              <p:nvPr/>
            </p:nvSpPr>
            <p:spPr>
              <a:xfrm>
                <a:off x="2084166" y="2657187"/>
                <a:ext cx="1009902" cy="270177"/>
              </a:xfrm>
              <a:prstGeom prst="rect">
                <a:avLst/>
              </a:prstGeom>
              <a:solidFill>
                <a:schemeClr val="bg1"/>
              </a:solidFill>
            </p:spPr>
            <p:txBody>
              <a:bodyPr wrap="none" rtlCol="0">
                <a:spAutoFit/>
              </a:bodyPr>
              <a:lstStyle/>
              <a:p>
                <a:r>
                  <a:rPr lang="en-US" sz="1400" i="1" dirty="0">
                    <a:solidFill>
                      <a:srgbClr val="800000"/>
                    </a:solidFill>
                    <a:latin typeface="Calibri" panose="020F0502020204030204" pitchFamily="34" charset="0"/>
                    <a:cs typeface="Calibri" panose="020F0502020204030204" pitchFamily="34" charset="0"/>
                  </a:rPr>
                  <a:t>factorization</a:t>
                </a:r>
              </a:p>
            </p:txBody>
          </p:sp>
        </p:grpSp>
      </p:grpSp>
      <p:grpSp>
        <p:nvGrpSpPr>
          <p:cNvPr id="122" name="Group 121">
            <a:extLst>
              <a:ext uri="{FF2B5EF4-FFF2-40B4-BE49-F238E27FC236}">
                <a16:creationId xmlns:a16="http://schemas.microsoft.com/office/drawing/2014/main" id="{BACE788C-78D3-4940-917D-AE29183D4E7F}"/>
              </a:ext>
            </a:extLst>
          </p:cNvPr>
          <p:cNvGrpSpPr/>
          <p:nvPr/>
        </p:nvGrpSpPr>
        <p:grpSpPr>
          <a:xfrm>
            <a:off x="4359397" y="5123701"/>
            <a:ext cx="1182488" cy="795754"/>
            <a:chOff x="6898524" y="3695700"/>
            <a:chExt cx="1182488" cy="795754"/>
          </a:xfrm>
        </p:grpSpPr>
        <mc:AlternateContent xmlns:mc="http://schemas.openxmlformats.org/markup-compatibility/2006" xmlns:a14="http://schemas.microsoft.com/office/drawing/2010/main">
          <mc:Choice Requires="a14">
            <p:sp>
              <p:nvSpPr>
                <p:cNvPr id="123" name="Text Box 2119">
                  <a:extLst>
                    <a:ext uri="{FF2B5EF4-FFF2-40B4-BE49-F238E27FC236}">
                      <a16:creationId xmlns:a16="http://schemas.microsoft.com/office/drawing/2014/main" id="{845CD3C6-4DDC-304F-92BA-4AADE207FF60}"/>
                    </a:ext>
                  </a:extLst>
                </p:cNvPr>
                <p:cNvSpPr txBox="1">
                  <a:spLocks noChangeArrowheads="1"/>
                </p:cNvSpPr>
                <p:nvPr/>
              </p:nvSpPr>
              <p:spPr bwMode="auto">
                <a:xfrm>
                  <a:off x="6898524" y="3954464"/>
                  <a:ext cx="543739" cy="338554"/>
                </a:xfrm>
                <a:prstGeom prst="rect">
                  <a:avLst/>
                </a:prstGeom>
                <a:noFill/>
                <a:ln w="9525">
                  <a:noFill/>
                  <a:miter lim="800000"/>
                  <a:headEnd/>
                  <a:tailEnd/>
                </a:ln>
                <a:effectLst/>
              </p:spPr>
              <p:txBody>
                <a:bodyPr wrap="none">
                  <a:prstTxWarp prst="textNoShape">
                    <a:avLst/>
                  </a:prstTxWarp>
                  <a:spAutoFit/>
                </a:bodyPr>
                <a:lstStyle/>
                <a:p>
                  <a:r>
                    <a:rPr lang="en-US" sz="1600" b="1" i="1" dirty="0">
                      <a:latin typeface="Symbol" pitchFamily="2" charset="2"/>
                      <a:cs typeface="Symbol" charset="2"/>
                    </a:rPr>
                    <a:t>x </a:t>
                  </a:r>
                  <a:r>
                    <a:rPr lang="en-US" sz="1600" dirty="0">
                      <a:latin typeface="Symbol" pitchFamily="2" charset="2"/>
                    </a:rPr>
                    <a:t>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endParaRPr lang="en-US" sz="1600" dirty="0">
                    <a:latin typeface="Tahoma" pitchFamily="-102" charset="0"/>
                  </a:endParaRPr>
                </a:p>
              </p:txBody>
            </p:sp>
          </mc:Choice>
          <mc:Fallback xmlns="">
            <p:sp>
              <p:nvSpPr>
                <p:cNvPr id="123" name="Text Box 2119">
                  <a:extLst>
                    <a:ext uri="{FF2B5EF4-FFF2-40B4-BE49-F238E27FC236}">
                      <a16:creationId xmlns:a16="http://schemas.microsoft.com/office/drawing/2014/main" id="{845CD3C6-4DDC-304F-92BA-4AADE207FF60}"/>
                    </a:ext>
                  </a:extLst>
                </p:cNvPr>
                <p:cNvSpPr txBox="1">
                  <a:spLocks noRot="1" noChangeAspect="1" noMove="1" noResize="1" noEditPoints="1" noAdjustHandles="1" noChangeArrowheads="1" noChangeShapeType="1" noTextEdit="1"/>
                </p:cNvSpPr>
                <p:nvPr/>
              </p:nvSpPr>
              <p:spPr bwMode="auto">
                <a:xfrm>
                  <a:off x="6898524" y="3954464"/>
                  <a:ext cx="543739" cy="338554"/>
                </a:xfrm>
                <a:prstGeom prst="rect">
                  <a:avLst/>
                </a:prstGeom>
                <a:blipFill>
                  <a:blip r:embed="rId5"/>
                  <a:stretch>
                    <a:fillRect l="-6977" t="-7407" b="-22222"/>
                  </a:stretch>
                </a:blipFill>
                <a:ln w="9525">
                  <a:noFill/>
                  <a:miter lim="800000"/>
                  <a:headEnd/>
                  <a:tailEnd/>
                </a:ln>
                <a:effectLst/>
              </p:spPr>
              <p:txBody>
                <a:bodyPr/>
                <a:lstStyle/>
                <a:p>
                  <a:r>
                    <a:rPr lang="en-US">
                      <a:noFill/>
                    </a:rPr>
                    <a:t> </a:t>
                  </a:r>
                </a:p>
              </p:txBody>
            </p:sp>
          </mc:Fallback>
        </mc:AlternateContent>
        <p:sp>
          <p:nvSpPr>
            <p:cNvPr id="124" name="Text Box 2120">
              <a:extLst>
                <a:ext uri="{FF2B5EF4-FFF2-40B4-BE49-F238E27FC236}">
                  <a16:creationId xmlns:a16="http://schemas.microsoft.com/office/drawing/2014/main" id="{4CE8B572-288F-9343-B7F3-CF8916B0771C}"/>
                </a:ext>
              </a:extLst>
            </p:cNvPr>
            <p:cNvSpPr txBox="1">
              <a:spLocks noChangeArrowheads="1"/>
            </p:cNvSpPr>
            <p:nvPr/>
          </p:nvSpPr>
          <p:spPr bwMode="auto">
            <a:xfrm>
              <a:off x="7543800" y="3695700"/>
              <a:ext cx="370614" cy="338554"/>
            </a:xfrm>
            <a:prstGeom prst="rect">
              <a:avLst/>
            </a:prstGeom>
            <a:noFill/>
            <a:ln w="9525">
              <a:noFill/>
              <a:miter lim="800000"/>
              <a:headEnd/>
              <a:tailEnd/>
            </a:ln>
            <a:effectLst/>
          </p:spPr>
          <p:txBody>
            <a:bodyPr wrap="none">
              <a:prstTxWarp prst="textNoShape">
                <a:avLst/>
              </a:prstTxWarp>
              <a:spAutoFit/>
            </a:bodyPr>
            <a:lstStyle/>
            <a:p>
              <a:r>
                <a:rPr lang="en-US" sz="1600" b="1" i="1" dirty="0" err="1">
                  <a:latin typeface="Cambria" panose="02040503050406030204" pitchFamily="18" charset="0"/>
                  <a:cs typeface="Times New Roman" panose="02020603050405020304" pitchFamily="18" charset="0"/>
                </a:rPr>
                <a:t>x</a:t>
              </a:r>
              <a:r>
                <a:rPr lang="en-US" sz="1600" b="1" baseline="-25000" dirty="0" err="1">
                  <a:latin typeface="Cambria" panose="02040503050406030204" pitchFamily="18" charset="0"/>
                </a:rPr>
                <a:t>B</a:t>
              </a:r>
              <a:endParaRPr lang="en-US" sz="1600" b="1" dirty="0">
                <a:latin typeface="Cambria" panose="02040503050406030204" pitchFamily="18" charset="0"/>
              </a:endParaRPr>
            </a:p>
          </p:txBody>
        </p:sp>
        <p:sp>
          <p:nvSpPr>
            <p:cNvPr id="125" name="Line 2121">
              <a:extLst>
                <a:ext uri="{FF2B5EF4-FFF2-40B4-BE49-F238E27FC236}">
                  <a16:creationId xmlns:a16="http://schemas.microsoft.com/office/drawing/2014/main" id="{C8F5D103-4F73-D941-BD70-47FD474C4095}"/>
                </a:ext>
              </a:extLst>
            </p:cNvPr>
            <p:cNvSpPr>
              <a:spLocks noChangeShapeType="1"/>
            </p:cNvSpPr>
            <p:nvPr/>
          </p:nvSpPr>
          <p:spPr bwMode="auto">
            <a:xfrm>
              <a:off x="7394575" y="4122738"/>
              <a:ext cx="685800" cy="0"/>
            </a:xfrm>
            <a:prstGeom prst="line">
              <a:avLst/>
            </a:prstGeom>
            <a:noFill/>
            <a:ln w="19050">
              <a:solidFill>
                <a:schemeClr val="tx1"/>
              </a:solidFill>
              <a:miter lim="800000"/>
              <a:headEnd/>
              <a:tailEnd/>
            </a:ln>
            <a:effectLst/>
          </p:spPr>
          <p:txBody>
            <a:bodyPr wrap="none" anchor="ctr">
              <a:prstTxWarp prst="textNoShape">
                <a:avLst/>
              </a:prstTxWarp>
            </a:bodyPr>
            <a:lstStyle/>
            <a:p>
              <a:endParaRPr lang="en-US"/>
            </a:p>
          </p:txBody>
        </p:sp>
        <p:sp>
          <p:nvSpPr>
            <p:cNvPr id="126" name="Text Box 2122">
              <a:extLst>
                <a:ext uri="{FF2B5EF4-FFF2-40B4-BE49-F238E27FC236}">
                  <a16:creationId xmlns:a16="http://schemas.microsoft.com/office/drawing/2014/main" id="{99B974FD-1115-214C-A30A-F4027C0879DD}"/>
                </a:ext>
              </a:extLst>
            </p:cNvPr>
            <p:cNvSpPr txBox="1">
              <a:spLocks noChangeArrowheads="1"/>
            </p:cNvSpPr>
            <p:nvPr/>
          </p:nvSpPr>
          <p:spPr bwMode="auto">
            <a:xfrm>
              <a:off x="7391400" y="4152900"/>
              <a:ext cx="689612" cy="338554"/>
            </a:xfrm>
            <a:prstGeom prst="rect">
              <a:avLst/>
            </a:prstGeom>
            <a:noFill/>
            <a:ln w="9525">
              <a:noFill/>
              <a:miter lim="800000"/>
              <a:headEnd/>
              <a:tailEnd/>
            </a:ln>
            <a:effectLst/>
          </p:spPr>
          <p:txBody>
            <a:bodyPr wrap="none">
              <a:prstTxWarp prst="textNoShape">
                <a:avLst/>
              </a:prstTxWarp>
              <a:spAutoFit/>
            </a:bodyPr>
            <a:lstStyle/>
            <a:p>
              <a:r>
                <a:rPr lang="en-US" sz="1600" b="1" dirty="0">
                  <a:latin typeface="Cambria" panose="02040503050406030204" pitchFamily="18" charset="0"/>
                </a:rPr>
                <a:t>2</a:t>
              </a:r>
              <a:r>
                <a:rPr lang="en-US" sz="1600" b="1" dirty="0">
                  <a:latin typeface="Tahoma" pitchFamily="-102" charset="0"/>
                </a:rPr>
                <a:t> -</a:t>
              </a:r>
              <a:r>
                <a:rPr lang="en-US" sz="1600" b="1" dirty="0">
                  <a:latin typeface="Cambria" panose="02040503050406030204" pitchFamily="18" charset="0"/>
                </a:rPr>
                <a:t> </a:t>
              </a:r>
              <a:r>
                <a:rPr lang="en-US" sz="1600" b="1" i="1" dirty="0" err="1">
                  <a:latin typeface="Cambria" panose="02040503050406030204" pitchFamily="18" charset="0"/>
                </a:rPr>
                <a:t>x</a:t>
              </a:r>
              <a:r>
                <a:rPr lang="en-US" sz="1600" b="1" baseline="-25000" dirty="0" err="1">
                  <a:latin typeface="Cambria" panose="02040503050406030204" pitchFamily="18" charset="0"/>
                </a:rPr>
                <a:t>B</a:t>
              </a:r>
              <a:endParaRPr lang="en-US" sz="1600" b="1" dirty="0">
                <a:latin typeface="Cambria" panose="02040503050406030204" pitchFamily="18" charset="0"/>
              </a:endParaRPr>
            </a:p>
          </p:txBody>
        </p:sp>
      </p:grpSp>
      <p:sp>
        <p:nvSpPr>
          <p:cNvPr id="127" name="TextBox 126">
            <a:extLst>
              <a:ext uri="{FF2B5EF4-FFF2-40B4-BE49-F238E27FC236}">
                <a16:creationId xmlns:a16="http://schemas.microsoft.com/office/drawing/2014/main" id="{5E09CBE5-9F8F-F645-A48C-D392C78A3916}"/>
              </a:ext>
            </a:extLst>
          </p:cNvPr>
          <p:cNvSpPr txBox="1"/>
          <p:nvPr/>
        </p:nvSpPr>
        <p:spPr>
          <a:xfrm>
            <a:off x="287177" y="816594"/>
            <a:ext cx="2840450" cy="307777"/>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X. Ji, PRD 55 (1997) 7114</a:t>
            </a:r>
          </a:p>
        </p:txBody>
      </p:sp>
      <p:sp>
        <p:nvSpPr>
          <p:cNvPr id="3" name="TextBox 2">
            <a:extLst>
              <a:ext uri="{FF2B5EF4-FFF2-40B4-BE49-F238E27FC236}">
                <a16:creationId xmlns:a16="http://schemas.microsoft.com/office/drawing/2014/main" id="{BA6295E1-C8C5-B84F-B02E-7BC62667C1B4}"/>
              </a:ext>
            </a:extLst>
          </p:cNvPr>
          <p:cNvSpPr txBox="1"/>
          <p:nvPr/>
        </p:nvSpPr>
        <p:spPr>
          <a:xfrm>
            <a:off x="2202922" y="783311"/>
            <a:ext cx="3022540" cy="307777"/>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A. </a:t>
            </a:r>
            <a:r>
              <a:rPr lang="en-US" sz="1400" i="1" dirty="0" err="1">
                <a:latin typeface="Calibri" panose="020F0502020204030204" pitchFamily="34" charset="0"/>
                <a:cs typeface="Calibri" panose="020F0502020204030204" pitchFamily="34" charset="0"/>
              </a:rPr>
              <a:t>Radyushkin</a:t>
            </a:r>
            <a:r>
              <a:rPr lang="en-US" sz="1400" i="1" dirty="0">
                <a:latin typeface="Calibri" panose="020F0502020204030204" pitchFamily="34" charset="0"/>
                <a:cs typeface="Calibri" panose="020F0502020204030204" pitchFamily="34" charset="0"/>
              </a:rPr>
              <a:t>, PRD</a:t>
            </a:r>
            <a:r>
              <a:rPr lang="en-US" sz="1400" dirty="0">
                <a:latin typeface="Calibri" panose="020F0502020204030204" pitchFamily="34" charset="0"/>
                <a:cs typeface="Calibri" panose="020F0502020204030204" pitchFamily="34" charset="0"/>
              </a:rPr>
              <a:t> 56 (1997) 5524</a:t>
            </a:r>
          </a:p>
        </p:txBody>
      </p:sp>
      <p:pic>
        <p:nvPicPr>
          <p:cNvPr id="5" name="Picture 2" descr="page3image2212134128">
            <a:extLst>
              <a:ext uri="{FF2B5EF4-FFF2-40B4-BE49-F238E27FC236}">
                <a16:creationId xmlns:a16="http://schemas.microsoft.com/office/drawing/2014/main" id="{07BD3952-6F5A-530F-C91F-82F931170E0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636" t="12866" b="21431"/>
          <a:stretch/>
        </p:blipFill>
        <p:spPr bwMode="auto">
          <a:xfrm>
            <a:off x="3678009" y="3495050"/>
            <a:ext cx="2497119" cy="1278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C3EB598-9A23-FF49-2987-A717A32D7162}"/>
              </a:ext>
            </a:extLst>
          </p:cNvPr>
          <p:cNvSpPr txBox="1"/>
          <p:nvPr/>
        </p:nvSpPr>
        <p:spPr>
          <a:xfrm>
            <a:off x="846203" y="3069759"/>
            <a:ext cx="737253" cy="400110"/>
          </a:xfrm>
          <a:prstGeom prst="rect">
            <a:avLst/>
          </a:prstGeom>
          <a:noFill/>
        </p:spPr>
        <p:txBody>
          <a:bodyPr wrap="none" rtlCol="0">
            <a:spAutoFit/>
          </a:bodyPr>
          <a:lstStyle/>
          <a:p>
            <a:r>
              <a:rPr lang="en-US" sz="2000" u="sng" dirty="0">
                <a:latin typeface="Calibri" panose="020F0502020204030204" pitchFamily="34" charset="0"/>
                <a:cs typeface="Calibri" panose="020F0502020204030204" pitchFamily="34" charset="0"/>
              </a:rPr>
              <a:t>DVCS</a:t>
            </a:r>
          </a:p>
        </p:txBody>
      </p:sp>
      <p:cxnSp>
        <p:nvCxnSpPr>
          <p:cNvPr id="9" name="Straight Connector 8">
            <a:extLst>
              <a:ext uri="{FF2B5EF4-FFF2-40B4-BE49-F238E27FC236}">
                <a16:creationId xmlns:a16="http://schemas.microsoft.com/office/drawing/2014/main" id="{70A3B5C9-D582-9929-D6C5-708C68BA327D}"/>
              </a:ext>
            </a:extLst>
          </p:cNvPr>
          <p:cNvCxnSpPr>
            <a:cxnSpLocks/>
          </p:cNvCxnSpPr>
          <p:nvPr/>
        </p:nvCxnSpPr>
        <p:spPr>
          <a:xfrm>
            <a:off x="6309101" y="1088150"/>
            <a:ext cx="0" cy="529224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5E6AE2-6087-AEBC-39A1-E9A1401FC028}"/>
              </a:ext>
            </a:extLst>
          </p:cNvPr>
          <p:cNvSpPr txBox="1"/>
          <p:nvPr/>
        </p:nvSpPr>
        <p:spPr>
          <a:xfrm>
            <a:off x="3984458" y="4780864"/>
            <a:ext cx="2040430"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Elastic Form Factors</a:t>
            </a:r>
          </a:p>
        </p:txBody>
      </p:sp>
      <p:sp>
        <p:nvSpPr>
          <p:cNvPr id="4" name="TextBox 3">
            <a:extLst>
              <a:ext uri="{FF2B5EF4-FFF2-40B4-BE49-F238E27FC236}">
                <a16:creationId xmlns:a16="http://schemas.microsoft.com/office/drawing/2014/main" id="{FCEDDDC8-4E09-D927-43AF-641D096F56B7}"/>
              </a:ext>
            </a:extLst>
          </p:cNvPr>
          <p:cNvSpPr txBox="1"/>
          <p:nvPr/>
        </p:nvSpPr>
        <p:spPr>
          <a:xfrm>
            <a:off x="4042125" y="3028773"/>
            <a:ext cx="1590756" cy="400110"/>
          </a:xfrm>
          <a:prstGeom prst="rect">
            <a:avLst/>
          </a:prstGeom>
          <a:noFill/>
        </p:spPr>
        <p:txBody>
          <a:bodyPr wrap="none" rtlCol="0">
            <a:spAutoFit/>
          </a:bodyPr>
          <a:lstStyle/>
          <a:p>
            <a:r>
              <a:rPr lang="en-US" sz="2000" u="sng" dirty="0">
                <a:latin typeface="Calibri" panose="020F0502020204030204" pitchFamily="34" charset="0"/>
                <a:cs typeface="Calibri" panose="020F0502020204030204" pitchFamily="34" charset="0"/>
              </a:rPr>
              <a:t>Bethe-</a:t>
            </a:r>
            <a:r>
              <a:rPr lang="en-US" sz="2000" u="sng" dirty="0" err="1">
                <a:latin typeface="Calibri" panose="020F0502020204030204" pitchFamily="34" charset="0"/>
                <a:cs typeface="Calibri" panose="020F0502020204030204" pitchFamily="34" charset="0"/>
              </a:rPr>
              <a:t>Heitler</a:t>
            </a:r>
            <a:endParaRPr lang="en-US" sz="2000" u="sng"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2F99FB8-F8BC-F6CF-BE55-3348AA87F723}"/>
              </a:ext>
            </a:extLst>
          </p:cNvPr>
          <p:cNvPicPr>
            <a:picLocks noChangeAspect="1"/>
          </p:cNvPicPr>
          <p:nvPr/>
        </p:nvPicPr>
        <p:blipFill rotWithShape="1">
          <a:blip r:embed="rId7"/>
          <a:srcRect l="38008" t="57059" r="10231" b="19467"/>
          <a:stretch/>
        </p:blipFill>
        <p:spPr>
          <a:xfrm>
            <a:off x="6759176" y="4244252"/>
            <a:ext cx="4937010" cy="1485440"/>
          </a:xfrm>
          <a:prstGeom prst="rect">
            <a:avLst/>
          </a:prstGeom>
          <a:solidFill>
            <a:schemeClr val="accent4">
              <a:lumMod val="20000"/>
              <a:lumOff val="80000"/>
            </a:schemeClr>
          </a:solidFill>
          <a:ln>
            <a:solidFill>
              <a:srgbClr val="C00000"/>
            </a:solidFill>
          </a:ln>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C614A19-8877-0ACE-D115-7C1F1CFD4C2B}"/>
                  </a:ext>
                </a:extLst>
              </p:cNvPr>
              <p:cNvSpPr txBox="1"/>
              <p:nvPr/>
            </p:nvSpPr>
            <p:spPr>
              <a:xfrm>
                <a:off x="7035983" y="3620396"/>
                <a:ext cx="4562541"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DVCS-BH interference term contains </a:t>
                </a:r>
                <a14:m>
                  <m:oMath xmlns:m="http://schemas.openxmlformats.org/officeDocument/2006/math">
                    <m:r>
                      <a:rPr lang="en-US" i="1" smtClean="0">
                        <a:latin typeface="Cambria Math" panose="02040503050406030204" pitchFamily="18" charset="0"/>
                        <a:ea typeface="Cambria Math" panose="02040503050406030204" pitchFamily="18" charset="0"/>
                        <a:cs typeface="Calibri" panose="020F0502020204030204" pitchFamily="34" charset="0"/>
                      </a:rPr>
                      <m:t>ℑ</m:t>
                    </m:r>
                    <m:r>
                      <a:rPr lang="en-US" b="0" i="1" smtClean="0">
                        <a:latin typeface="Cambria Math" panose="02040503050406030204" pitchFamily="18" charset="0"/>
                        <a:ea typeface="Cambria Math" panose="02040503050406030204" pitchFamily="18" charset="0"/>
                        <a:cs typeface="Calibri" panose="020F0502020204030204" pitchFamily="34" charset="0"/>
                      </a:rPr>
                      <m:t>𝑚</m:t>
                    </m:r>
                  </m:oMath>
                </a14:m>
                <a:r>
                  <a:rPr lang="en-US" dirty="0">
                    <a:solidFill>
                      <a:srgbClr val="FF0000"/>
                    </a:solidFill>
                    <a:latin typeface="Lucida Handwriting" panose="03010101010101010101" pitchFamily="66" charset="77"/>
                    <a:cs typeface="Calibri" panose="020F0502020204030204" pitchFamily="34" charset="0"/>
                  </a:rPr>
                  <a:t>H</a:t>
                </a:r>
                <a:r>
                  <a:rPr lang="en-US" dirty="0">
                    <a:latin typeface="Calibri" panose="020F0502020204030204" pitchFamily="34" charset="0"/>
                    <a:cs typeface="Calibri" panose="020F0502020204030204" pitchFamily="34" charset="0"/>
                  </a:rPr>
                  <a:t> in the beam polarization asymmetry A</a:t>
                </a:r>
                <a:r>
                  <a:rPr lang="en-US" baseline="-25000" dirty="0">
                    <a:latin typeface="Calibri" panose="020F0502020204030204" pitchFamily="34" charset="0"/>
                    <a:cs typeface="Calibri" panose="020F0502020204030204" pitchFamily="34" charset="0"/>
                  </a:rPr>
                  <a:t>LU </a:t>
                </a:r>
                <a:r>
                  <a:rPr lang="en-US" dirty="0">
                    <a:latin typeface="Calibri" panose="020F0502020204030204" pitchFamily="34" charset="0"/>
                    <a:cs typeface="Calibri" panose="020F0502020204030204" pitchFamily="34" charset="0"/>
                  </a:rPr>
                  <a:t>.</a:t>
                </a:r>
              </a:p>
            </p:txBody>
          </p:sp>
        </mc:Choice>
        <mc:Fallback xmlns="">
          <p:sp>
            <p:nvSpPr>
              <p:cNvPr id="15" name="TextBox 14">
                <a:extLst>
                  <a:ext uri="{FF2B5EF4-FFF2-40B4-BE49-F238E27FC236}">
                    <a16:creationId xmlns:a16="http://schemas.microsoft.com/office/drawing/2014/main" id="{2C614A19-8877-0ACE-D115-7C1F1CFD4C2B}"/>
                  </a:ext>
                </a:extLst>
              </p:cNvPr>
              <p:cNvSpPr txBox="1">
                <a:spLocks noRot="1" noChangeAspect="1" noMove="1" noResize="1" noEditPoints="1" noAdjustHandles="1" noChangeArrowheads="1" noChangeShapeType="1" noTextEdit="1"/>
              </p:cNvSpPr>
              <p:nvPr/>
            </p:nvSpPr>
            <p:spPr>
              <a:xfrm>
                <a:off x="7035983" y="3620396"/>
                <a:ext cx="4562541" cy="646331"/>
              </a:xfrm>
              <a:prstGeom prst="rect">
                <a:avLst/>
              </a:prstGeom>
              <a:blipFill>
                <a:blip r:embed="rId8"/>
                <a:stretch>
                  <a:fillRect l="-554" t="-7843"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01DBA0B-1EDB-9BF6-B428-DA5664AC7EDA}"/>
                  </a:ext>
                </a:extLst>
              </p:cNvPr>
              <p:cNvSpPr txBox="1"/>
              <p:nvPr/>
            </p:nvSpPr>
            <p:spPr>
              <a:xfrm>
                <a:off x="6549107" y="5902620"/>
                <a:ext cx="5415819" cy="400110"/>
              </a:xfrm>
              <a:prstGeom prst="rect">
                <a:avLst/>
              </a:prstGeom>
              <a:solidFill>
                <a:schemeClr val="accent4">
                  <a:lumMod val="20000"/>
                  <a:lumOff val="80000"/>
                </a:schemeClr>
              </a:solidFill>
              <a:ln>
                <a:solidFill>
                  <a:schemeClr val="tx1"/>
                </a:solidFill>
              </a:ln>
            </p:spPr>
            <p:txBody>
              <a:bodyPr wrap="square" rtlCol="0">
                <a:spAutoFit/>
              </a:bodyPr>
              <a:lstStyle/>
              <a:p>
                <a:pPr marL="342900" indent="-342900">
                  <a:buFont typeface="Wingdings" pitchFamily="2" charset="2"/>
                  <a:buChar char="à"/>
                </a:pPr>
                <a14:m>
                  <m:oMath xmlns:m="http://schemas.openxmlformats.org/officeDocument/2006/math">
                    <m:r>
                      <a:rPr lang="en-US"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ℜ</m:t>
                    </m:r>
                    <m:r>
                      <a:rPr lang="en-US" b="0"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𝑒</m:t>
                    </m:r>
                  </m:oMath>
                </a14:m>
                <a:r>
                  <a:rPr lang="en-US" dirty="0">
                    <a:solidFill>
                      <a:srgbClr val="FF0000"/>
                    </a:solidFill>
                    <a:latin typeface="Lucida Handwriting" panose="03010101010101010101" pitchFamily="66" charset="77"/>
                    <a:cs typeface="Calibri" panose="020F0502020204030204" pitchFamily="34" charset="0"/>
                  </a:rPr>
                  <a:t>H</a:t>
                </a:r>
                <a:r>
                  <a:rPr lang="en-US" sz="2000" dirty="0">
                    <a:latin typeface="Lucida Handwriting" panose="03010101010101010101" pitchFamily="66" charset="77"/>
                    <a:cs typeface="Calibri" panose="020F0502020204030204" pitchFamily="34" charset="0"/>
                  </a:rPr>
                  <a:t> </a:t>
                </a:r>
                <a:r>
                  <a:rPr lang="en-US" sz="2000" dirty="0">
                    <a:latin typeface="Calibri" panose="020F0502020204030204" pitchFamily="34" charset="0"/>
                    <a:cs typeface="Calibri" panose="020F0502020204030204" pitchFamily="34" charset="0"/>
                  </a:rPr>
                  <a:t>appears in the differential cross section.   </a:t>
                </a:r>
              </a:p>
            </p:txBody>
          </p:sp>
        </mc:Choice>
        <mc:Fallback xmlns="">
          <p:sp>
            <p:nvSpPr>
              <p:cNvPr id="16" name="TextBox 15">
                <a:extLst>
                  <a:ext uri="{FF2B5EF4-FFF2-40B4-BE49-F238E27FC236}">
                    <a16:creationId xmlns:a16="http://schemas.microsoft.com/office/drawing/2014/main" id="{A01DBA0B-1EDB-9BF6-B428-DA5664AC7EDA}"/>
                  </a:ext>
                </a:extLst>
              </p:cNvPr>
              <p:cNvSpPr txBox="1">
                <a:spLocks noRot="1" noChangeAspect="1" noMove="1" noResize="1" noEditPoints="1" noAdjustHandles="1" noChangeArrowheads="1" noChangeShapeType="1" noTextEdit="1"/>
              </p:cNvSpPr>
              <p:nvPr/>
            </p:nvSpPr>
            <p:spPr>
              <a:xfrm>
                <a:off x="6549107" y="5902620"/>
                <a:ext cx="5415819" cy="400110"/>
              </a:xfrm>
              <a:prstGeom prst="rect">
                <a:avLst/>
              </a:prstGeom>
              <a:blipFill>
                <a:blip r:embed="rId9"/>
                <a:stretch>
                  <a:fillRect l="-701" t="-9091" r="-701" b="-21212"/>
                </a:stretch>
              </a:blipFill>
              <a:ln>
                <a:solidFill>
                  <a:schemeClr val="tx1"/>
                </a:solid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24B9E2DB-499A-61B2-37AE-8B150A2E4EEF}"/>
              </a:ext>
            </a:extLst>
          </p:cNvPr>
          <p:cNvPicPr>
            <a:picLocks noChangeAspect="1"/>
          </p:cNvPicPr>
          <p:nvPr/>
        </p:nvPicPr>
        <p:blipFill>
          <a:blip r:embed="rId10"/>
          <a:stretch>
            <a:fillRect/>
          </a:stretch>
        </p:blipFill>
        <p:spPr>
          <a:xfrm>
            <a:off x="466796" y="1267905"/>
            <a:ext cx="5371508" cy="764485"/>
          </a:xfrm>
          <a:prstGeom prst="rect">
            <a:avLst/>
          </a:prstGeom>
          <a:noFill/>
          <a:ln>
            <a:noFill/>
          </a:ln>
        </p:spPr>
      </p:pic>
      <p:sp>
        <p:nvSpPr>
          <p:cNvPr id="8" name="TextBox 7">
            <a:extLst>
              <a:ext uri="{FF2B5EF4-FFF2-40B4-BE49-F238E27FC236}">
                <a16:creationId xmlns:a16="http://schemas.microsoft.com/office/drawing/2014/main" id="{C9DD2F2E-E8A0-4F5D-0694-1FD95012956A}"/>
              </a:ext>
            </a:extLst>
          </p:cNvPr>
          <p:cNvSpPr txBox="1"/>
          <p:nvPr/>
        </p:nvSpPr>
        <p:spPr>
          <a:xfrm>
            <a:off x="516283" y="2142199"/>
            <a:ext cx="5254070"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Complex valued Compton Form Factors </a:t>
            </a:r>
            <a:r>
              <a:rPr lang="en-US" b="1" dirty="0">
                <a:latin typeface="Lucida Handwriting" panose="03010101010101010101" pitchFamily="66" charset="77"/>
                <a:cs typeface="Calibri" panose="020F0502020204030204" pitchFamily="34" charset="0"/>
              </a:rPr>
              <a:t>H</a:t>
            </a:r>
            <a:r>
              <a:rPr lang="en-US" dirty="0">
                <a:latin typeface="Lucida Handwriting" panose="03010101010101010101" pitchFamily="66" charset="77"/>
                <a:cs typeface="Calibri" panose="020F0502020204030204" pitchFamily="34" charset="0"/>
              </a:rPr>
              <a:t> </a:t>
            </a:r>
            <a:r>
              <a:rPr lang="en-US" sz="2000" dirty="0">
                <a:latin typeface="Calibri" panose="020F0502020204030204" pitchFamily="34" charset="0"/>
                <a:cs typeface="Calibri" panose="020F0502020204030204" pitchFamily="34" charset="0"/>
              </a:rPr>
              <a:t>and</a:t>
            </a:r>
            <a:r>
              <a:rPr lang="en-US" dirty="0">
                <a:latin typeface="Calibri" panose="020F0502020204030204" pitchFamily="34" charset="0"/>
                <a:cs typeface="Calibri" panose="020F0502020204030204" pitchFamily="34" charset="0"/>
              </a:rPr>
              <a:t> </a:t>
            </a:r>
            <a:r>
              <a:rPr lang="en-US" b="1" dirty="0">
                <a:latin typeface="Lucida Handwriting" panose="03010101010101010101" pitchFamily="66" charset="77"/>
                <a:cs typeface="Calibri" panose="020F0502020204030204" pitchFamily="34" charset="0"/>
              </a:rPr>
              <a:t>E</a:t>
            </a:r>
            <a:r>
              <a:rPr lang="en-US" dirty="0">
                <a:latin typeface="Lucida Handwriting" panose="03010101010101010101" pitchFamily="66" charset="77"/>
                <a:cs typeface="Calibri" panose="020F0502020204030204" pitchFamily="34" charset="0"/>
              </a:rPr>
              <a:t> </a:t>
            </a:r>
            <a:r>
              <a:rPr lang="en-US" sz="2000" dirty="0">
                <a:latin typeface="Calibri" panose="020F0502020204030204" pitchFamily="34" charset="0"/>
                <a:cs typeface="Calibri" panose="020F0502020204030204" pitchFamily="34" charset="0"/>
              </a:rPr>
              <a:t>appear in the DVCS observables.  </a:t>
            </a:r>
          </a:p>
        </p:txBody>
      </p:sp>
      <p:grpSp>
        <p:nvGrpSpPr>
          <p:cNvPr id="78" name="Group 77">
            <a:extLst>
              <a:ext uri="{FF2B5EF4-FFF2-40B4-BE49-F238E27FC236}">
                <a16:creationId xmlns:a16="http://schemas.microsoft.com/office/drawing/2014/main" id="{8EC86F2F-1650-D43F-51AA-C29187A26B8D}"/>
              </a:ext>
            </a:extLst>
          </p:cNvPr>
          <p:cNvGrpSpPr/>
          <p:nvPr/>
        </p:nvGrpSpPr>
        <p:grpSpPr>
          <a:xfrm>
            <a:off x="6072964" y="-1423584"/>
            <a:ext cx="4665060" cy="841964"/>
            <a:chOff x="4840512" y="935307"/>
            <a:chExt cx="4665060" cy="841964"/>
          </a:xfrm>
        </p:grpSpPr>
        <p:sp>
          <p:nvSpPr>
            <p:cNvPr id="79" name="TextBox 78">
              <a:extLst>
                <a:ext uri="{FF2B5EF4-FFF2-40B4-BE49-F238E27FC236}">
                  <a16:creationId xmlns:a16="http://schemas.microsoft.com/office/drawing/2014/main" id="{5B83C772-C0FA-EF37-CDE2-F2E15961069D}"/>
                </a:ext>
              </a:extLst>
            </p:cNvPr>
            <p:cNvSpPr txBox="1"/>
            <p:nvPr/>
          </p:nvSpPr>
          <p:spPr>
            <a:xfrm>
              <a:off x="5350566" y="1438717"/>
              <a:ext cx="3779207" cy="338554"/>
            </a:xfrm>
            <a:prstGeom prst="rect">
              <a:avLst/>
            </a:prstGeom>
            <a:noFill/>
          </p:spPr>
          <p:txBody>
            <a:bodyPr wrap="square">
              <a:spAutoFit/>
            </a:bodyPr>
            <a:lstStyle/>
            <a:p>
              <a:r>
                <a:rPr lang="en-US" sz="1600" dirty="0">
                  <a:hlinkClick r:id="rId11"/>
                </a:rPr>
                <a:t>https://arxiv.org/pdf/hep-ph/0210165</a:t>
              </a:r>
              <a:endParaRPr lang="en-US" sz="1600" dirty="0"/>
            </a:p>
          </p:txBody>
        </p:sp>
        <p:sp>
          <p:nvSpPr>
            <p:cNvPr id="80" name="TextBox 79">
              <a:extLst>
                <a:ext uri="{FF2B5EF4-FFF2-40B4-BE49-F238E27FC236}">
                  <a16:creationId xmlns:a16="http://schemas.microsoft.com/office/drawing/2014/main" id="{79DFDFBE-5FC9-F461-EF57-6F37E11DD2C6}"/>
                </a:ext>
              </a:extLst>
            </p:cNvPr>
            <p:cNvSpPr txBox="1"/>
            <p:nvPr/>
          </p:nvSpPr>
          <p:spPr>
            <a:xfrm>
              <a:off x="5055540" y="935307"/>
              <a:ext cx="373756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M.V. Polyakov, </a:t>
              </a:r>
              <a:r>
                <a:rPr lang="en-US" sz="1400" i="1" dirty="0" err="1">
                  <a:effectLst/>
                  <a:latin typeface="Arial" panose="020B0604020202020204" pitchFamily="34" charset="0"/>
                  <a:cs typeface="Arial" panose="020B0604020202020204" pitchFamily="34" charset="0"/>
                </a:rPr>
                <a:t>Phys.Lett.B</a:t>
              </a:r>
              <a:r>
                <a:rPr lang="en-US" sz="1400" dirty="0">
                  <a:effectLst/>
                  <a:latin typeface="Arial" panose="020B0604020202020204" pitchFamily="34" charset="0"/>
                  <a:cs typeface="Arial" panose="020B0604020202020204" pitchFamily="34" charset="0"/>
                </a:rPr>
                <a:t> 555 (2003) 57-62</a:t>
              </a:r>
            </a:p>
          </p:txBody>
        </p:sp>
        <p:sp>
          <p:nvSpPr>
            <p:cNvPr id="81" name="TextBox 80">
              <a:extLst>
                <a:ext uri="{FF2B5EF4-FFF2-40B4-BE49-F238E27FC236}">
                  <a16:creationId xmlns:a16="http://schemas.microsoft.com/office/drawing/2014/main" id="{797C5618-2235-0DB9-045B-AAD66F16944B}"/>
                </a:ext>
              </a:extLst>
            </p:cNvPr>
            <p:cNvSpPr txBox="1"/>
            <p:nvPr/>
          </p:nvSpPr>
          <p:spPr>
            <a:xfrm>
              <a:off x="4840512" y="1182931"/>
              <a:ext cx="4665060" cy="307777"/>
            </a:xfrm>
            <a:prstGeom prst="rect">
              <a:avLst/>
            </a:prstGeom>
            <a:noFill/>
          </p:spPr>
          <p:txBody>
            <a:bodyPr wrap="none" rtlCol="0">
              <a:spAutoFit/>
            </a:bodyPr>
            <a:lstStyle/>
            <a:p>
              <a:r>
                <a:rPr lang="en-US" sz="1400" b="1" i="1" dirty="0">
                  <a:latin typeface="Arial" panose="020B0604020202020204" pitchFamily="34" charset="0"/>
                  <a:cs typeface="Arial" panose="020B0604020202020204" pitchFamily="34" charset="0"/>
                </a:rPr>
                <a:t>GPDs and strong forces inside nucleons and nuclei. </a:t>
              </a:r>
            </a:p>
          </p:txBody>
        </p:sp>
      </p:grpSp>
      <p:grpSp>
        <p:nvGrpSpPr>
          <p:cNvPr id="85" name="Group 84">
            <a:extLst>
              <a:ext uri="{FF2B5EF4-FFF2-40B4-BE49-F238E27FC236}">
                <a16:creationId xmlns:a16="http://schemas.microsoft.com/office/drawing/2014/main" id="{408267A7-2282-4DD9-07EC-501A28F68E46}"/>
              </a:ext>
            </a:extLst>
          </p:cNvPr>
          <p:cNvGrpSpPr/>
          <p:nvPr/>
        </p:nvGrpSpPr>
        <p:grpSpPr>
          <a:xfrm>
            <a:off x="6650283" y="1466556"/>
            <a:ext cx="1634317" cy="1371656"/>
            <a:chOff x="8459941" y="1550516"/>
            <a:chExt cx="1714710" cy="1605732"/>
          </a:xfrm>
        </p:grpSpPr>
        <p:grpSp>
          <p:nvGrpSpPr>
            <p:cNvPr id="101" name="Group 100">
              <a:extLst>
                <a:ext uri="{FF2B5EF4-FFF2-40B4-BE49-F238E27FC236}">
                  <a16:creationId xmlns:a16="http://schemas.microsoft.com/office/drawing/2014/main" id="{F62B6BAC-C1D2-FA0B-3922-F78404D67093}"/>
                </a:ext>
              </a:extLst>
            </p:cNvPr>
            <p:cNvGrpSpPr/>
            <p:nvPr/>
          </p:nvGrpSpPr>
          <p:grpSpPr>
            <a:xfrm>
              <a:off x="8459941" y="1550516"/>
              <a:ext cx="1714710" cy="1605732"/>
              <a:chOff x="7203205" y="2982369"/>
              <a:chExt cx="1078385" cy="1342305"/>
            </a:xfrm>
          </p:grpSpPr>
          <p:grpSp>
            <p:nvGrpSpPr>
              <p:cNvPr id="105" name="Group 104">
                <a:extLst>
                  <a:ext uri="{FF2B5EF4-FFF2-40B4-BE49-F238E27FC236}">
                    <a16:creationId xmlns:a16="http://schemas.microsoft.com/office/drawing/2014/main" id="{DCA8B14A-08FA-1805-157E-54559BE97FF4}"/>
                  </a:ext>
                </a:extLst>
              </p:cNvPr>
              <p:cNvGrpSpPr/>
              <p:nvPr/>
            </p:nvGrpSpPr>
            <p:grpSpPr>
              <a:xfrm rot="5400000">
                <a:off x="6995190" y="3262692"/>
                <a:ext cx="1269997" cy="853967"/>
                <a:chOff x="7467769" y="2732674"/>
                <a:chExt cx="1269997" cy="853967"/>
              </a:xfrm>
            </p:grpSpPr>
            <p:pic>
              <p:nvPicPr>
                <p:cNvPr id="109" name="Picture 108">
                  <a:extLst>
                    <a:ext uri="{FF2B5EF4-FFF2-40B4-BE49-F238E27FC236}">
                      <a16:creationId xmlns:a16="http://schemas.microsoft.com/office/drawing/2014/main" id="{73A6A228-1315-9AF4-669F-1A3A15C9F3F4}"/>
                    </a:ext>
                  </a:extLst>
                </p:cNvPr>
                <p:cNvPicPr>
                  <a:picLocks noChangeAspect="1"/>
                </p:cNvPicPr>
                <p:nvPr/>
              </p:nvPicPr>
              <p:blipFill>
                <a:blip r:embed="rId12"/>
                <a:srcRect l="4115" r="41305" b="18033"/>
                <a:stretch>
                  <a:fillRect/>
                </a:stretch>
              </p:blipFill>
              <p:spPr>
                <a:xfrm rot="16200000">
                  <a:off x="7681666" y="2530541"/>
                  <a:ext cx="842203" cy="1269997"/>
                </a:xfrm>
                <a:prstGeom prst="rect">
                  <a:avLst/>
                </a:prstGeom>
              </p:spPr>
            </p:pic>
            <p:sp>
              <p:nvSpPr>
                <p:cNvPr id="110" name="TextBox 109">
                  <a:extLst>
                    <a:ext uri="{FF2B5EF4-FFF2-40B4-BE49-F238E27FC236}">
                      <a16:creationId xmlns:a16="http://schemas.microsoft.com/office/drawing/2014/main" id="{4EACB5EE-5341-338D-1D3B-65C42BD0A7BF}"/>
                    </a:ext>
                  </a:extLst>
                </p:cNvPr>
                <p:cNvSpPr txBox="1"/>
                <p:nvPr/>
              </p:nvSpPr>
              <p:spPr>
                <a:xfrm rot="16046163">
                  <a:off x="7702243" y="3188679"/>
                  <a:ext cx="327334" cy="369332"/>
                </a:xfrm>
                <a:prstGeom prst="rect">
                  <a:avLst/>
                </a:prstGeom>
                <a:solidFill>
                  <a:srgbClr val="FFFFFF"/>
                </a:solidFill>
              </p:spPr>
              <p:txBody>
                <a:bodyPr wrap="none" rtlCol="0">
                  <a:spAutoFit/>
                </a:bodyPr>
                <a:lstStyle/>
                <a:p>
                  <a:r>
                    <a:rPr lang="en-US" i="1" dirty="0">
                      <a:solidFill>
                        <a:srgbClr val="FF0000"/>
                      </a:solidFill>
                      <a:latin typeface="Cambria" panose="02040503050406030204" pitchFamily="18" charset="0"/>
                      <a:cs typeface="Times New Roman"/>
                    </a:rPr>
                    <a:t>G</a:t>
                  </a:r>
                </a:p>
              </p:txBody>
            </p:sp>
            <p:sp>
              <p:nvSpPr>
                <p:cNvPr id="111" name="Rectangle 110">
                  <a:extLst>
                    <a:ext uri="{FF2B5EF4-FFF2-40B4-BE49-F238E27FC236}">
                      <a16:creationId xmlns:a16="http://schemas.microsoft.com/office/drawing/2014/main" id="{CC9F8178-37C7-44DD-EA97-6517501186DB}"/>
                    </a:ext>
                  </a:extLst>
                </p:cNvPr>
                <p:cNvSpPr/>
                <p:nvPr/>
              </p:nvSpPr>
              <p:spPr>
                <a:xfrm>
                  <a:off x="7803185" y="2732674"/>
                  <a:ext cx="655016" cy="45719"/>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7" name="TextBox 106">
                <a:extLst>
                  <a:ext uri="{FF2B5EF4-FFF2-40B4-BE49-F238E27FC236}">
                    <a16:creationId xmlns:a16="http://schemas.microsoft.com/office/drawing/2014/main" id="{CFB588ED-EEA2-026A-5FA5-3A50CCE23501}"/>
                  </a:ext>
                </a:extLst>
              </p:cNvPr>
              <p:cNvSpPr txBox="1"/>
              <p:nvPr/>
            </p:nvSpPr>
            <p:spPr>
              <a:xfrm>
                <a:off x="7963804" y="3935221"/>
                <a:ext cx="306494" cy="369332"/>
              </a:xfrm>
              <a:prstGeom prst="rect">
                <a:avLst/>
              </a:prstGeom>
              <a:noFill/>
            </p:spPr>
            <p:txBody>
              <a:bodyPr wrap="none" rtlCol="0">
                <a:spAutoFit/>
              </a:bodyPr>
              <a:lstStyle/>
              <a:p>
                <a:r>
                  <a:rPr lang="en-US" i="1" err="1">
                    <a:latin typeface="Cambria" panose="02040503050406030204" pitchFamily="18" charset="0"/>
                    <a:cs typeface="Times New Roman"/>
                  </a:rPr>
                  <a:t>p</a:t>
                </a:r>
                <a:endParaRPr lang="en-US" i="1">
                  <a:latin typeface="Cambria" panose="02040503050406030204" pitchFamily="18" charset="0"/>
                  <a:cs typeface="Times New Roman"/>
                </a:endParaRPr>
              </a:p>
            </p:txBody>
          </p:sp>
          <p:sp>
            <p:nvSpPr>
              <p:cNvPr id="108" name="TextBox 107">
                <a:extLst>
                  <a:ext uri="{FF2B5EF4-FFF2-40B4-BE49-F238E27FC236}">
                    <a16:creationId xmlns:a16="http://schemas.microsoft.com/office/drawing/2014/main" id="{D1013B3A-732D-B1C5-D2FD-933D1C8B8909}"/>
                  </a:ext>
                </a:extLst>
              </p:cNvPr>
              <p:cNvSpPr txBox="1"/>
              <p:nvPr/>
            </p:nvSpPr>
            <p:spPr>
              <a:xfrm>
                <a:off x="7975096" y="2982369"/>
                <a:ext cx="306494" cy="369332"/>
              </a:xfrm>
              <a:prstGeom prst="rect">
                <a:avLst/>
              </a:prstGeom>
              <a:noFill/>
            </p:spPr>
            <p:txBody>
              <a:bodyPr wrap="none" rtlCol="0">
                <a:spAutoFit/>
              </a:bodyPr>
              <a:lstStyle/>
              <a:p>
                <a:r>
                  <a:rPr lang="en-US" i="1" err="1">
                    <a:latin typeface="Cambria" panose="02040503050406030204" pitchFamily="18" charset="0"/>
                    <a:cs typeface="Times New Roman"/>
                  </a:rPr>
                  <a:t>p</a:t>
                </a:r>
                <a:endParaRPr lang="en-US" i="1">
                  <a:latin typeface="Cambria" panose="02040503050406030204" pitchFamily="18" charset="0"/>
                  <a:cs typeface="Times New Roman"/>
                </a:endParaRPr>
              </a:p>
            </p:txBody>
          </p:sp>
        </p:grpSp>
        <p:sp>
          <p:nvSpPr>
            <p:cNvPr id="102" name="TextBox 101">
              <a:extLst>
                <a:ext uri="{FF2B5EF4-FFF2-40B4-BE49-F238E27FC236}">
                  <a16:creationId xmlns:a16="http://schemas.microsoft.com/office/drawing/2014/main" id="{5DDD5787-54C9-017B-1398-ACD81F4ECF87}"/>
                </a:ext>
              </a:extLst>
            </p:cNvPr>
            <p:cNvSpPr txBox="1"/>
            <p:nvPr/>
          </p:nvSpPr>
          <p:spPr>
            <a:xfrm>
              <a:off x="8532961" y="2467216"/>
              <a:ext cx="542892" cy="451591"/>
            </a:xfrm>
            <a:prstGeom prst="rect">
              <a:avLst/>
            </a:prstGeom>
            <a:noFill/>
          </p:spPr>
          <p:txBody>
            <a:bodyPr wrap="none" rtlCol="0">
              <a:spAutoFit/>
            </a:bodyPr>
            <a:lstStyle/>
            <a:p>
              <a:r>
                <a:rPr lang="en-US" sz="1600" dirty="0">
                  <a:solidFill>
                    <a:srgbClr val="FF0000"/>
                  </a:solidFill>
                  <a:latin typeface="Cambria" panose="02040503050406030204" pitchFamily="18" charset="0"/>
                </a:rPr>
                <a:t>J=2</a:t>
              </a:r>
            </a:p>
          </p:txBody>
        </p:sp>
        <p:sp>
          <p:nvSpPr>
            <p:cNvPr id="103" name="Oval 102">
              <a:extLst>
                <a:ext uri="{FF2B5EF4-FFF2-40B4-BE49-F238E27FC236}">
                  <a16:creationId xmlns:a16="http://schemas.microsoft.com/office/drawing/2014/main" id="{C300936F-75FD-99DE-F0D6-297BA43D6890}"/>
                </a:ext>
              </a:extLst>
            </p:cNvPr>
            <p:cNvSpPr>
              <a:spLocks noChangeAspect="1"/>
            </p:cNvSpPr>
            <p:nvPr/>
          </p:nvSpPr>
          <p:spPr>
            <a:xfrm>
              <a:off x="9554925" y="2290975"/>
              <a:ext cx="154380" cy="1890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A3838072-D9C9-8C37-3BF2-4406D8DCA491}"/>
              </a:ext>
            </a:extLst>
          </p:cNvPr>
          <p:cNvGrpSpPr/>
          <p:nvPr/>
        </p:nvGrpSpPr>
        <p:grpSpPr>
          <a:xfrm>
            <a:off x="8499695" y="1464256"/>
            <a:ext cx="1498027" cy="1466399"/>
            <a:chOff x="7190438" y="4592761"/>
            <a:chExt cx="1113736" cy="1511758"/>
          </a:xfrm>
        </p:grpSpPr>
        <p:grpSp>
          <p:nvGrpSpPr>
            <p:cNvPr id="91" name="Group 90">
              <a:extLst>
                <a:ext uri="{FF2B5EF4-FFF2-40B4-BE49-F238E27FC236}">
                  <a16:creationId xmlns:a16="http://schemas.microsoft.com/office/drawing/2014/main" id="{01B6C687-E47C-2A49-58BB-F4031FB90421}"/>
                </a:ext>
              </a:extLst>
            </p:cNvPr>
            <p:cNvGrpSpPr/>
            <p:nvPr/>
          </p:nvGrpSpPr>
          <p:grpSpPr>
            <a:xfrm>
              <a:off x="7190438" y="4613347"/>
              <a:ext cx="832765" cy="1491172"/>
              <a:chOff x="7590325" y="914494"/>
              <a:chExt cx="832765" cy="1491172"/>
            </a:xfrm>
          </p:grpSpPr>
          <p:grpSp>
            <p:nvGrpSpPr>
              <p:cNvPr id="96" name="Group 95">
                <a:extLst>
                  <a:ext uri="{FF2B5EF4-FFF2-40B4-BE49-F238E27FC236}">
                    <a16:creationId xmlns:a16="http://schemas.microsoft.com/office/drawing/2014/main" id="{A1234F3A-4995-535E-A78A-E780FC86F48B}"/>
                  </a:ext>
                </a:extLst>
              </p:cNvPr>
              <p:cNvGrpSpPr/>
              <p:nvPr/>
            </p:nvGrpSpPr>
            <p:grpSpPr>
              <a:xfrm>
                <a:off x="7590325" y="914494"/>
                <a:ext cx="832765" cy="1491172"/>
                <a:chOff x="7262264" y="834381"/>
                <a:chExt cx="832765" cy="1491172"/>
              </a:xfrm>
            </p:grpSpPr>
            <p:pic>
              <p:nvPicPr>
                <p:cNvPr id="99" name="Picture 98">
                  <a:extLst>
                    <a:ext uri="{FF2B5EF4-FFF2-40B4-BE49-F238E27FC236}">
                      <a16:creationId xmlns:a16="http://schemas.microsoft.com/office/drawing/2014/main" id="{C7C4AA71-B834-1F62-6838-45075BF3B499}"/>
                    </a:ext>
                  </a:extLst>
                </p:cNvPr>
                <p:cNvPicPr>
                  <a:picLocks noChangeAspect="1"/>
                </p:cNvPicPr>
                <p:nvPr/>
              </p:nvPicPr>
              <p:blipFill>
                <a:blip r:embed="rId13"/>
                <a:srcRect l="6951" r="41888" b="16085"/>
                <a:stretch>
                  <a:fillRect/>
                </a:stretch>
              </p:blipFill>
              <p:spPr>
                <a:xfrm>
                  <a:off x="7266601" y="834381"/>
                  <a:ext cx="828428" cy="1230907"/>
                </a:xfrm>
                <a:prstGeom prst="rect">
                  <a:avLst/>
                </a:prstGeom>
              </p:spPr>
            </p:pic>
            <p:pic>
              <p:nvPicPr>
                <p:cNvPr id="100" name="Picture 99">
                  <a:extLst>
                    <a:ext uri="{FF2B5EF4-FFF2-40B4-BE49-F238E27FC236}">
                      <a16:creationId xmlns:a16="http://schemas.microsoft.com/office/drawing/2014/main" id="{1F74C180-AD70-6A1F-FCAD-3F642858F9C6}"/>
                    </a:ext>
                  </a:extLst>
                </p:cNvPr>
                <p:cNvPicPr>
                  <a:picLocks noChangeAspect="1"/>
                </p:cNvPicPr>
                <p:nvPr/>
              </p:nvPicPr>
              <p:blipFill>
                <a:blip r:embed="rId13"/>
                <a:srcRect l="6951" t="26528" r="42353" b="16085"/>
                <a:stretch>
                  <a:fillRect/>
                </a:stretch>
              </p:blipFill>
              <p:spPr>
                <a:xfrm>
                  <a:off x="7262264" y="1483774"/>
                  <a:ext cx="820896" cy="841779"/>
                </a:xfrm>
                <a:prstGeom prst="rect">
                  <a:avLst/>
                </a:prstGeom>
              </p:spPr>
            </p:pic>
          </p:grpSp>
          <p:sp>
            <p:nvSpPr>
              <p:cNvPr id="97" name="TextBox 96">
                <a:extLst>
                  <a:ext uri="{FF2B5EF4-FFF2-40B4-BE49-F238E27FC236}">
                    <a16:creationId xmlns:a16="http://schemas.microsoft.com/office/drawing/2014/main" id="{80A38910-520D-B803-31DD-43F5A262112A}"/>
                  </a:ext>
                </a:extLst>
              </p:cNvPr>
              <p:cNvSpPr txBox="1"/>
              <p:nvPr/>
            </p:nvSpPr>
            <p:spPr>
              <a:xfrm>
                <a:off x="7660377" y="1097766"/>
                <a:ext cx="295274" cy="369332"/>
              </a:xfrm>
              <a:prstGeom prst="rect">
                <a:avLst/>
              </a:prstGeom>
              <a:solidFill>
                <a:schemeClr val="bg1"/>
              </a:solidFill>
            </p:spPr>
            <p:txBody>
              <a:bodyPr wrap="none" rtlCol="0">
                <a:spAutoFit/>
              </a:bodyPr>
              <a:lstStyle/>
              <a:p>
                <a:r>
                  <a:rPr lang="en-US" i="1" dirty="0" err="1">
                    <a:solidFill>
                      <a:srgbClr val="FF0000"/>
                    </a:solidFill>
                    <a:latin typeface="Cambria" panose="02040503050406030204" pitchFamily="18" charset="0"/>
                    <a:cs typeface="Symbol" charset="2"/>
                  </a:rPr>
                  <a:t>γ</a:t>
                </a:r>
                <a:endParaRPr lang="en-US" i="1" dirty="0">
                  <a:solidFill>
                    <a:srgbClr val="FF0000"/>
                  </a:solidFill>
                  <a:latin typeface="Cambria" panose="02040503050406030204" pitchFamily="18" charset="0"/>
                  <a:cs typeface="Symbol" charset="2"/>
                </a:endParaRPr>
              </a:p>
            </p:txBody>
          </p:sp>
          <p:sp>
            <p:nvSpPr>
              <p:cNvPr id="98" name="TextBox 97">
                <a:extLst>
                  <a:ext uri="{FF2B5EF4-FFF2-40B4-BE49-F238E27FC236}">
                    <a16:creationId xmlns:a16="http://schemas.microsoft.com/office/drawing/2014/main" id="{9123EF17-943A-DE31-5E18-890B84B022AD}"/>
                  </a:ext>
                </a:extLst>
              </p:cNvPr>
              <p:cNvSpPr txBox="1"/>
              <p:nvPr/>
            </p:nvSpPr>
            <p:spPr>
              <a:xfrm>
                <a:off x="7637532" y="1733945"/>
                <a:ext cx="305733" cy="380756"/>
              </a:xfrm>
              <a:prstGeom prst="rect">
                <a:avLst/>
              </a:prstGeom>
              <a:noFill/>
            </p:spPr>
            <p:txBody>
              <a:bodyPr wrap="square" rtlCol="0">
                <a:spAutoFit/>
              </a:bodyPr>
              <a:lstStyle/>
              <a:p>
                <a:r>
                  <a:rPr lang="en-US" b="1" i="1" dirty="0" err="1">
                    <a:solidFill>
                      <a:srgbClr val="FF0000"/>
                    </a:solidFill>
                    <a:latin typeface="Symbol" pitchFamily="2" charset="2"/>
                    <a:cs typeface="Symbol" charset="2"/>
                  </a:rPr>
                  <a:t>g</a:t>
                </a:r>
                <a:r>
                  <a:rPr lang="en-US" b="1" i="1" baseline="-25000" dirty="0" err="1">
                    <a:solidFill>
                      <a:srgbClr val="FF0000"/>
                    </a:solidFill>
                    <a:latin typeface="Cambria" panose="02040503050406030204" pitchFamily="18" charset="0"/>
                    <a:cs typeface="Symbol" charset="2"/>
                  </a:rPr>
                  <a:t>v</a:t>
                </a:r>
                <a:r>
                  <a:rPr lang="en-US" b="1" i="1" baseline="-25000" dirty="0">
                    <a:solidFill>
                      <a:srgbClr val="FF0000"/>
                    </a:solidFill>
                    <a:latin typeface="Cambria" panose="02040503050406030204" pitchFamily="18" charset="0"/>
                    <a:cs typeface="Symbol" charset="2"/>
                  </a:rPr>
                  <a:t> </a:t>
                </a:r>
              </a:p>
            </p:txBody>
          </p:sp>
        </p:grpSp>
        <p:sp>
          <p:nvSpPr>
            <p:cNvPr id="93" name="Rectangle 92">
              <a:extLst>
                <a:ext uri="{FF2B5EF4-FFF2-40B4-BE49-F238E27FC236}">
                  <a16:creationId xmlns:a16="http://schemas.microsoft.com/office/drawing/2014/main" id="{4D33C9F5-F4AC-23D0-75EF-1F1E3B53AD30}"/>
                </a:ext>
              </a:extLst>
            </p:cNvPr>
            <p:cNvSpPr/>
            <p:nvPr/>
          </p:nvSpPr>
          <p:spPr>
            <a:xfrm>
              <a:off x="7260490" y="5298350"/>
              <a:ext cx="356513" cy="11785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FFFCB0AC-D57F-1B3C-96F3-A28CEE2CC07C}"/>
                </a:ext>
              </a:extLst>
            </p:cNvPr>
            <p:cNvSpPr txBox="1"/>
            <p:nvPr/>
          </p:nvSpPr>
          <p:spPr>
            <a:xfrm>
              <a:off x="7986388" y="4592761"/>
              <a:ext cx="306494" cy="369332"/>
            </a:xfrm>
            <a:prstGeom prst="rect">
              <a:avLst/>
            </a:prstGeom>
            <a:noFill/>
          </p:spPr>
          <p:txBody>
            <a:bodyPr wrap="none" rtlCol="0">
              <a:spAutoFit/>
            </a:bodyPr>
            <a:lstStyle/>
            <a:p>
              <a:r>
                <a:rPr lang="en-US" i="1" err="1">
                  <a:latin typeface="Cambria" panose="02040503050406030204" pitchFamily="18" charset="0"/>
                  <a:cs typeface="Times New Roman"/>
                </a:rPr>
                <a:t>p</a:t>
              </a:r>
              <a:endParaRPr lang="en-US" i="1">
                <a:latin typeface="Cambria" panose="02040503050406030204" pitchFamily="18" charset="0"/>
                <a:cs typeface="Times New Roman"/>
              </a:endParaRPr>
            </a:p>
          </p:txBody>
        </p:sp>
        <p:sp>
          <p:nvSpPr>
            <p:cNvPr id="95" name="TextBox 94">
              <a:extLst>
                <a:ext uri="{FF2B5EF4-FFF2-40B4-BE49-F238E27FC236}">
                  <a16:creationId xmlns:a16="http://schemas.microsoft.com/office/drawing/2014/main" id="{81080809-F41C-46A2-F848-F39F0138B21E}"/>
                </a:ext>
              </a:extLst>
            </p:cNvPr>
            <p:cNvSpPr txBox="1"/>
            <p:nvPr/>
          </p:nvSpPr>
          <p:spPr>
            <a:xfrm>
              <a:off x="7997680" y="5697559"/>
              <a:ext cx="306494" cy="369332"/>
            </a:xfrm>
            <a:prstGeom prst="rect">
              <a:avLst/>
            </a:prstGeom>
            <a:noFill/>
          </p:spPr>
          <p:txBody>
            <a:bodyPr wrap="none" rtlCol="0">
              <a:spAutoFit/>
            </a:bodyPr>
            <a:lstStyle/>
            <a:p>
              <a:r>
                <a:rPr lang="en-US" i="1" err="1">
                  <a:latin typeface="Cambria" panose="02040503050406030204" pitchFamily="18" charset="0"/>
                  <a:cs typeface="Times New Roman"/>
                </a:rPr>
                <a:t>p</a:t>
              </a:r>
              <a:endParaRPr lang="en-US" i="1">
                <a:latin typeface="Cambria" panose="02040503050406030204" pitchFamily="18" charset="0"/>
                <a:cs typeface="Times New Roman"/>
              </a:endParaRPr>
            </a:p>
          </p:txBody>
        </p:sp>
      </p:grpSp>
      <p:sp>
        <p:nvSpPr>
          <p:cNvPr id="88" name="Oval 87">
            <a:extLst>
              <a:ext uri="{FF2B5EF4-FFF2-40B4-BE49-F238E27FC236}">
                <a16:creationId xmlns:a16="http://schemas.microsoft.com/office/drawing/2014/main" id="{27DF233C-F6AF-1AE1-1709-76A202B9417E}"/>
              </a:ext>
            </a:extLst>
          </p:cNvPr>
          <p:cNvSpPr>
            <a:spLocks noChangeAspect="1"/>
          </p:cNvSpPr>
          <p:nvPr/>
        </p:nvSpPr>
        <p:spPr>
          <a:xfrm>
            <a:off x="9387433" y="1963890"/>
            <a:ext cx="262242" cy="4434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BCBF1964-0AD3-06A4-5ACF-D5480DB8674D}"/>
              </a:ext>
            </a:extLst>
          </p:cNvPr>
          <p:cNvSpPr txBox="1"/>
          <p:nvPr/>
        </p:nvSpPr>
        <p:spPr>
          <a:xfrm>
            <a:off x="8447969" y="2049544"/>
            <a:ext cx="474810" cy="338554"/>
          </a:xfrm>
          <a:prstGeom prst="rect">
            <a:avLst/>
          </a:prstGeom>
          <a:noFill/>
        </p:spPr>
        <p:txBody>
          <a:bodyPr wrap="none" rtlCol="0">
            <a:spAutoFit/>
          </a:bodyPr>
          <a:lstStyle/>
          <a:p>
            <a:r>
              <a:rPr lang="en-US" sz="1600" dirty="0">
                <a:solidFill>
                  <a:srgbClr val="FF0000"/>
                </a:solidFill>
                <a:latin typeface="Cambria" panose="02040503050406030204" pitchFamily="18" charset="0"/>
              </a:rPr>
              <a:t>J=2</a:t>
            </a:r>
          </a:p>
        </p:txBody>
      </p:sp>
      <p:grpSp>
        <p:nvGrpSpPr>
          <p:cNvPr id="134" name="Group 133">
            <a:extLst>
              <a:ext uri="{FF2B5EF4-FFF2-40B4-BE49-F238E27FC236}">
                <a16:creationId xmlns:a16="http://schemas.microsoft.com/office/drawing/2014/main" id="{1EDAF86F-EA4A-C116-B96A-F240A2331E66}"/>
              </a:ext>
            </a:extLst>
          </p:cNvPr>
          <p:cNvGrpSpPr/>
          <p:nvPr/>
        </p:nvGrpSpPr>
        <p:grpSpPr>
          <a:xfrm>
            <a:off x="10403523" y="1433777"/>
            <a:ext cx="1498027" cy="1466399"/>
            <a:chOff x="7190438" y="4592761"/>
            <a:chExt cx="1113736" cy="1511758"/>
          </a:xfrm>
        </p:grpSpPr>
        <p:grpSp>
          <p:nvGrpSpPr>
            <p:cNvPr id="135" name="Group 134">
              <a:extLst>
                <a:ext uri="{FF2B5EF4-FFF2-40B4-BE49-F238E27FC236}">
                  <a16:creationId xmlns:a16="http://schemas.microsoft.com/office/drawing/2014/main" id="{1AE68C1A-2741-0FAB-E3CB-54061603C6A1}"/>
                </a:ext>
              </a:extLst>
            </p:cNvPr>
            <p:cNvGrpSpPr/>
            <p:nvPr/>
          </p:nvGrpSpPr>
          <p:grpSpPr>
            <a:xfrm>
              <a:off x="7190438" y="4613347"/>
              <a:ext cx="832765" cy="1491172"/>
              <a:chOff x="7590325" y="914494"/>
              <a:chExt cx="832765" cy="1491172"/>
            </a:xfrm>
          </p:grpSpPr>
          <p:grpSp>
            <p:nvGrpSpPr>
              <p:cNvPr id="139" name="Group 138">
                <a:extLst>
                  <a:ext uri="{FF2B5EF4-FFF2-40B4-BE49-F238E27FC236}">
                    <a16:creationId xmlns:a16="http://schemas.microsoft.com/office/drawing/2014/main" id="{6E294C39-53B1-C8A6-1988-B5314E58F4E9}"/>
                  </a:ext>
                </a:extLst>
              </p:cNvPr>
              <p:cNvGrpSpPr/>
              <p:nvPr/>
            </p:nvGrpSpPr>
            <p:grpSpPr>
              <a:xfrm>
                <a:off x="7590325" y="914494"/>
                <a:ext cx="832765" cy="1491172"/>
                <a:chOff x="7262264" y="834381"/>
                <a:chExt cx="832765" cy="1491172"/>
              </a:xfrm>
            </p:grpSpPr>
            <p:pic>
              <p:nvPicPr>
                <p:cNvPr id="142" name="Picture 141">
                  <a:extLst>
                    <a:ext uri="{FF2B5EF4-FFF2-40B4-BE49-F238E27FC236}">
                      <a16:creationId xmlns:a16="http://schemas.microsoft.com/office/drawing/2014/main" id="{44094A55-F06D-BCD3-370A-A0A79A911CBD}"/>
                    </a:ext>
                  </a:extLst>
                </p:cNvPr>
                <p:cNvPicPr>
                  <a:picLocks noChangeAspect="1"/>
                </p:cNvPicPr>
                <p:nvPr/>
              </p:nvPicPr>
              <p:blipFill>
                <a:blip r:embed="rId13"/>
                <a:srcRect l="6951" r="41888" b="16085"/>
                <a:stretch>
                  <a:fillRect/>
                </a:stretch>
              </p:blipFill>
              <p:spPr>
                <a:xfrm>
                  <a:off x="7266601" y="834381"/>
                  <a:ext cx="828428" cy="1230907"/>
                </a:xfrm>
                <a:prstGeom prst="rect">
                  <a:avLst/>
                </a:prstGeom>
              </p:spPr>
            </p:pic>
            <p:pic>
              <p:nvPicPr>
                <p:cNvPr id="143" name="Picture 142">
                  <a:extLst>
                    <a:ext uri="{FF2B5EF4-FFF2-40B4-BE49-F238E27FC236}">
                      <a16:creationId xmlns:a16="http://schemas.microsoft.com/office/drawing/2014/main" id="{1202CF06-F872-A2E8-18AD-A09892A6408E}"/>
                    </a:ext>
                  </a:extLst>
                </p:cNvPr>
                <p:cNvPicPr>
                  <a:picLocks noChangeAspect="1"/>
                </p:cNvPicPr>
                <p:nvPr/>
              </p:nvPicPr>
              <p:blipFill>
                <a:blip r:embed="rId13"/>
                <a:srcRect l="6951" t="26528" r="42353" b="16085"/>
                <a:stretch>
                  <a:fillRect/>
                </a:stretch>
              </p:blipFill>
              <p:spPr>
                <a:xfrm>
                  <a:off x="7262264" y="1483774"/>
                  <a:ext cx="820896" cy="841779"/>
                </a:xfrm>
                <a:prstGeom prst="rect">
                  <a:avLst/>
                </a:prstGeom>
              </p:spPr>
            </p:pic>
          </p:grpSp>
          <p:sp>
            <p:nvSpPr>
              <p:cNvPr id="140" name="TextBox 139">
                <a:extLst>
                  <a:ext uri="{FF2B5EF4-FFF2-40B4-BE49-F238E27FC236}">
                    <a16:creationId xmlns:a16="http://schemas.microsoft.com/office/drawing/2014/main" id="{C1C262A4-3DF4-16F2-B851-AE06D7C33435}"/>
                  </a:ext>
                </a:extLst>
              </p:cNvPr>
              <p:cNvSpPr txBox="1"/>
              <p:nvPr/>
            </p:nvSpPr>
            <p:spPr>
              <a:xfrm>
                <a:off x="7746897" y="1097766"/>
                <a:ext cx="137342" cy="380756"/>
              </a:xfrm>
              <a:prstGeom prst="rect">
                <a:avLst/>
              </a:prstGeom>
              <a:solidFill>
                <a:srgbClr val="FFFFFF"/>
              </a:solidFill>
            </p:spPr>
            <p:txBody>
              <a:bodyPr wrap="none" rtlCol="0">
                <a:spAutoFit/>
              </a:bodyPr>
              <a:lstStyle/>
              <a:p>
                <a:endParaRPr lang="en-US" i="1" dirty="0">
                  <a:solidFill>
                    <a:srgbClr val="FF0000"/>
                  </a:solidFill>
                  <a:latin typeface="Cambria" panose="02040503050406030204" pitchFamily="18" charset="0"/>
                  <a:cs typeface="Symbol" charset="2"/>
                </a:endParaRPr>
              </a:p>
            </p:txBody>
          </p:sp>
          <p:sp>
            <p:nvSpPr>
              <p:cNvPr id="141" name="TextBox 140">
                <a:extLst>
                  <a:ext uri="{FF2B5EF4-FFF2-40B4-BE49-F238E27FC236}">
                    <a16:creationId xmlns:a16="http://schemas.microsoft.com/office/drawing/2014/main" id="{CDD254C5-B213-FEE4-8AE5-22AC57D86C54}"/>
                  </a:ext>
                </a:extLst>
              </p:cNvPr>
              <p:cNvSpPr txBox="1"/>
              <p:nvPr/>
            </p:nvSpPr>
            <p:spPr>
              <a:xfrm>
                <a:off x="7670694" y="1848904"/>
                <a:ext cx="137342" cy="285567"/>
              </a:xfrm>
              <a:prstGeom prst="rect">
                <a:avLst/>
              </a:prstGeom>
              <a:solidFill>
                <a:srgbClr val="FFFFFF"/>
              </a:solidFill>
            </p:spPr>
            <p:txBody>
              <a:bodyPr wrap="none" rtlCol="0">
                <a:spAutoFit/>
              </a:bodyPr>
              <a:lstStyle/>
              <a:p>
                <a:endParaRPr lang="en-US" i="1" baseline="-25000" dirty="0">
                  <a:solidFill>
                    <a:srgbClr val="FF0000"/>
                  </a:solidFill>
                  <a:latin typeface="Cambria" panose="02040503050406030204" pitchFamily="18" charset="0"/>
                  <a:cs typeface="Symbol" charset="2"/>
                </a:endParaRPr>
              </a:p>
            </p:txBody>
          </p:sp>
        </p:grpSp>
        <p:sp>
          <p:nvSpPr>
            <p:cNvPr id="136" name="Rectangle 135">
              <a:extLst>
                <a:ext uri="{FF2B5EF4-FFF2-40B4-BE49-F238E27FC236}">
                  <a16:creationId xmlns:a16="http://schemas.microsoft.com/office/drawing/2014/main" id="{A288BAA6-DCEC-15C1-AAD7-CDAC1E9A6322}"/>
                </a:ext>
              </a:extLst>
            </p:cNvPr>
            <p:cNvSpPr/>
            <p:nvPr/>
          </p:nvSpPr>
          <p:spPr>
            <a:xfrm>
              <a:off x="7260490" y="5298350"/>
              <a:ext cx="356513" cy="11785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TextBox 136">
              <a:extLst>
                <a:ext uri="{FF2B5EF4-FFF2-40B4-BE49-F238E27FC236}">
                  <a16:creationId xmlns:a16="http://schemas.microsoft.com/office/drawing/2014/main" id="{D7E54C1C-45BA-60BE-47A2-DE7BB8583F2E}"/>
                </a:ext>
              </a:extLst>
            </p:cNvPr>
            <p:cNvSpPr txBox="1"/>
            <p:nvPr/>
          </p:nvSpPr>
          <p:spPr>
            <a:xfrm>
              <a:off x="7986388" y="4592761"/>
              <a:ext cx="306494" cy="369332"/>
            </a:xfrm>
            <a:prstGeom prst="rect">
              <a:avLst/>
            </a:prstGeom>
            <a:noFill/>
          </p:spPr>
          <p:txBody>
            <a:bodyPr wrap="none" rtlCol="0">
              <a:spAutoFit/>
            </a:bodyPr>
            <a:lstStyle/>
            <a:p>
              <a:r>
                <a:rPr lang="en-US" i="1" err="1">
                  <a:latin typeface="Cambria" panose="02040503050406030204" pitchFamily="18" charset="0"/>
                  <a:cs typeface="Times New Roman"/>
                </a:rPr>
                <a:t>p</a:t>
              </a:r>
              <a:endParaRPr lang="en-US" i="1">
                <a:latin typeface="Cambria" panose="02040503050406030204" pitchFamily="18" charset="0"/>
                <a:cs typeface="Times New Roman"/>
              </a:endParaRPr>
            </a:p>
          </p:txBody>
        </p:sp>
        <p:sp>
          <p:nvSpPr>
            <p:cNvPr id="138" name="TextBox 137">
              <a:extLst>
                <a:ext uri="{FF2B5EF4-FFF2-40B4-BE49-F238E27FC236}">
                  <a16:creationId xmlns:a16="http://schemas.microsoft.com/office/drawing/2014/main" id="{7F216E5F-E2E7-BCD9-ACA7-E6349F3FEDE4}"/>
                </a:ext>
              </a:extLst>
            </p:cNvPr>
            <p:cNvSpPr txBox="1"/>
            <p:nvPr/>
          </p:nvSpPr>
          <p:spPr>
            <a:xfrm>
              <a:off x="7997680" y="5697559"/>
              <a:ext cx="306494" cy="369332"/>
            </a:xfrm>
            <a:prstGeom prst="rect">
              <a:avLst/>
            </a:prstGeom>
            <a:noFill/>
          </p:spPr>
          <p:txBody>
            <a:bodyPr wrap="none" rtlCol="0">
              <a:spAutoFit/>
            </a:bodyPr>
            <a:lstStyle/>
            <a:p>
              <a:r>
                <a:rPr lang="en-US" i="1" err="1">
                  <a:latin typeface="Cambria" panose="02040503050406030204" pitchFamily="18" charset="0"/>
                  <a:cs typeface="Times New Roman"/>
                </a:rPr>
                <a:t>p</a:t>
              </a:r>
              <a:endParaRPr lang="en-US" i="1">
                <a:latin typeface="Cambria" panose="02040503050406030204" pitchFamily="18" charset="0"/>
                <a:cs typeface="Times New Roman"/>
              </a:endParaRPr>
            </a:p>
          </p:txBody>
        </p:sp>
      </p:grpSp>
      <p:sp>
        <p:nvSpPr>
          <p:cNvPr id="144" name="Oval 143">
            <a:extLst>
              <a:ext uri="{FF2B5EF4-FFF2-40B4-BE49-F238E27FC236}">
                <a16:creationId xmlns:a16="http://schemas.microsoft.com/office/drawing/2014/main" id="{770B189A-B75E-D76A-11C0-8E76AAA0D6CA}"/>
              </a:ext>
            </a:extLst>
          </p:cNvPr>
          <p:cNvSpPr>
            <a:spLocks noChangeAspect="1"/>
          </p:cNvSpPr>
          <p:nvPr/>
        </p:nvSpPr>
        <p:spPr>
          <a:xfrm>
            <a:off x="11291261" y="1933411"/>
            <a:ext cx="262242" cy="4434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TextBox 144">
            <a:extLst>
              <a:ext uri="{FF2B5EF4-FFF2-40B4-BE49-F238E27FC236}">
                <a16:creationId xmlns:a16="http://schemas.microsoft.com/office/drawing/2014/main" id="{E461F4AF-9430-D08B-1CD1-852BB6812B1C}"/>
              </a:ext>
            </a:extLst>
          </p:cNvPr>
          <p:cNvSpPr txBox="1"/>
          <p:nvPr/>
        </p:nvSpPr>
        <p:spPr>
          <a:xfrm>
            <a:off x="10396401" y="2007913"/>
            <a:ext cx="474810" cy="338554"/>
          </a:xfrm>
          <a:prstGeom prst="rect">
            <a:avLst/>
          </a:prstGeom>
          <a:noFill/>
        </p:spPr>
        <p:txBody>
          <a:bodyPr wrap="none" rtlCol="0">
            <a:spAutoFit/>
          </a:bodyPr>
          <a:lstStyle/>
          <a:p>
            <a:r>
              <a:rPr lang="en-US" sz="1600" dirty="0">
                <a:solidFill>
                  <a:srgbClr val="FF0000"/>
                </a:solidFill>
                <a:latin typeface="Cambria" panose="02040503050406030204" pitchFamily="18" charset="0"/>
              </a:rPr>
              <a:t>J=2</a:t>
            </a:r>
          </a:p>
        </p:txBody>
      </p:sp>
      <p:sp>
        <p:nvSpPr>
          <p:cNvPr id="148" name="TextBox 147">
            <a:extLst>
              <a:ext uri="{FF2B5EF4-FFF2-40B4-BE49-F238E27FC236}">
                <a16:creationId xmlns:a16="http://schemas.microsoft.com/office/drawing/2014/main" id="{AA4815DF-9173-81FB-295A-26D678068946}"/>
              </a:ext>
            </a:extLst>
          </p:cNvPr>
          <p:cNvSpPr txBox="1"/>
          <p:nvPr/>
        </p:nvSpPr>
        <p:spPr>
          <a:xfrm>
            <a:off x="10531021" y="2249629"/>
            <a:ext cx="375424" cy="369332"/>
          </a:xfrm>
          <a:prstGeom prst="rect">
            <a:avLst/>
          </a:prstGeom>
          <a:noFill/>
        </p:spPr>
        <p:txBody>
          <a:bodyPr wrap="none" rtlCol="0">
            <a:spAutoFit/>
          </a:bodyPr>
          <a:lstStyle/>
          <a:p>
            <a:r>
              <a:rPr lang="en-US" i="1" dirty="0" err="1">
                <a:solidFill>
                  <a:srgbClr val="FF0000"/>
                </a:solidFill>
                <a:latin typeface="Cambria" panose="02040503050406030204" pitchFamily="18" charset="0"/>
              </a:rPr>
              <a:t>g</a:t>
            </a:r>
            <a:r>
              <a:rPr lang="en-US" i="1" baseline="-25000" dirty="0" err="1">
                <a:solidFill>
                  <a:srgbClr val="FF0000"/>
                </a:solidFill>
                <a:latin typeface="Cambria" panose="02040503050406030204" pitchFamily="18" charset="0"/>
              </a:rPr>
              <a:t>v</a:t>
            </a:r>
            <a:endParaRPr lang="en-US" i="1" baseline="-25000" dirty="0">
              <a:solidFill>
                <a:srgbClr val="FF0000"/>
              </a:solidFill>
              <a:latin typeface="Cambria" panose="02040503050406030204" pitchFamily="18" charset="0"/>
            </a:endParaRPr>
          </a:p>
        </p:txBody>
      </p:sp>
      <p:sp>
        <p:nvSpPr>
          <p:cNvPr id="147" name="TextBox 146">
            <a:extLst>
              <a:ext uri="{FF2B5EF4-FFF2-40B4-BE49-F238E27FC236}">
                <a16:creationId xmlns:a16="http://schemas.microsoft.com/office/drawing/2014/main" id="{B466578C-79EB-C8BC-7CC7-B9FB0A88BFE6}"/>
              </a:ext>
            </a:extLst>
          </p:cNvPr>
          <p:cNvSpPr txBox="1"/>
          <p:nvPr/>
        </p:nvSpPr>
        <p:spPr>
          <a:xfrm>
            <a:off x="10512324" y="1614107"/>
            <a:ext cx="375424" cy="369332"/>
          </a:xfrm>
          <a:prstGeom prst="rect">
            <a:avLst/>
          </a:prstGeom>
          <a:noFill/>
        </p:spPr>
        <p:txBody>
          <a:bodyPr wrap="none" rtlCol="0">
            <a:spAutoFit/>
          </a:bodyPr>
          <a:lstStyle/>
          <a:p>
            <a:r>
              <a:rPr lang="en-US" i="1" dirty="0" err="1">
                <a:solidFill>
                  <a:srgbClr val="FF0000"/>
                </a:solidFill>
                <a:latin typeface="Cambria" panose="02040503050406030204" pitchFamily="18" charset="0"/>
              </a:rPr>
              <a:t>g</a:t>
            </a:r>
            <a:r>
              <a:rPr lang="en-US" i="1" baseline="-25000" dirty="0" err="1">
                <a:solidFill>
                  <a:srgbClr val="FF0000"/>
                </a:solidFill>
                <a:latin typeface="Cambria" panose="02040503050406030204" pitchFamily="18" charset="0"/>
              </a:rPr>
              <a:t>v</a:t>
            </a:r>
            <a:endParaRPr lang="en-US" i="1" baseline="-25000" dirty="0">
              <a:solidFill>
                <a:srgbClr val="FF0000"/>
              </a:solidFill>
              <a:latin typeface="Cambria" panose="02040503050406030204" pitchFamily="18" charset="0"/>
            </a:endParaRPr>
          </a:p>
        </p:txBody>
      </p:sp>
      <p:sp>
        <p:nvSpPr>
          <p:cNvPr id="150" name="TextBox 149">
            <a:extLst>
              <a:ext uri="{FF2B5EF4-FFF2-40B4-BE49-F238E27FC236}">
                <a16:creationId xmlns:a16="http://schemas.microsoft.com/office/drawing/2014/main" id="{298B7B21-D8E7-F078-7D8A-5ACC85208972}"/>
              </a:ext>
            </a:extLst>
          </p:cNvPr>
          <p:cNvSpPr txBox="1"/>
          <p:nvPr/>
        </p:nvSpPr>
        <p:spPr>
          <a:xfrm>
            <a:off x="7693929" y="835578"/>
            <a:ext cx="3067315" cy="369332"/>
          </a:xfrm>
          <a:prstGeom prst="rect">
            <a:avLst/>
          </a:prstGeom>
          <a:noFill/>
        </p:spPr>
        <p:txBody>
          <a:bodyPr wrap="none" rtlCol="0">
            <a:spAutoFit/>
          </a:bodyPr>
          <a:lstStyle/>
          <a:p>
            <a:r>
              <a:rPr lang="en-US" u="sng" dirty="0">
                <a:latin typeface="Calibri" panose="020F0502020204030204" pitchFamily="34" charset="0"/>
                <a:cs typeface="Calibri" panose="020F0502020204030204" pitchFamily="34" charset="0"/>
              </a:rPr>
              <a:t>Gravity &amp; gravity-like couplings</a:t>
            </a:r>
          </a:p>
        </p:txBody>
      </p:sp>
      <p:sp>
        <p:nvSpPr>
          <p:cNvPr id="10" name="Donut 9">
            <a:extLst>
              <a:ext uri="{FF2B5EF4-FFF2-40B4-BE49-F238E27FC236}">
                <a16:creationId xmlns:a16="http://schemas.microsoft.com/office/drawing/2014/main" id="{A96EDC17-1F4A-0758-132C-7213613DF1C4}"/>
              </a:ext>
            </a:extLst>
          </p:cNvPr>
          <p:cNvSpPr/>
          <p:nvPr/>
        </p:nvSpPr>
        <p:spPr>
          <a:xfrm>
            <a:off x="8447597" y="1358135"/>
            <a:ext cx="1738659" cy="1662831"/>
          </a:xfrm>
          <a:prstGeom prst="donut">
            <a:avLst>
              <a:gd name="adj" fmla="val 159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a:extLst>
              <a:ext uri="{FF2B5EF4-FFF2-40B4-BE49-F238E27FC236}">
                <a16:creationId xmlns:a16="http://schemas.microsoft.com/office/drawing/2014/main" id="{B9C96ED6-4018-6E0E-F3E1-743997FB8833}"/>
              </a:ext>
            </a:extLst>
          </p:cNvPr>
          <p:cNvSpPr/>
          <p:nvPr/>
        </p:nvSpPr>
        <p:spPr>
          <a:xfrm>
            <a:off x="10331064" y="1364693"/>
            <a:ext cx="1812030" cy="1643438"/>
          </a:xfrm>
          <a:prstGeom prst="donut">
            <a:avLst>
              <a:gd name="adj" fmla="val 112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5B2FA421-6385-1879-6207-9955D676D288}"/>
              </a:ext>
            </a:extLst>
          </p:cNvPr>
          <p:cNvSpPr txBox="1"/>
          <p:nvPr/>
        </p:nvSpPr>
        <p:spPr>
          <a:xfrm>
            <a:off x="8866837" y="3059551"/>
            <a:ext cx="651717" cy="338554"/>
          </a:xfrm>
          <a:prstGeom prst="rect">
            <a:avLst/>
          </a:prstGeom>
          <a:noFill/>
        </p:spPr>
        <p:txBody>
          <a:bodyPr wrap="none" rtlCol="0">
            <a:spAutoFit/>
          </a:bodyPr>
          <a:lstStyle/>
          <a:p>
            <a:r>
              <a:rPr lang="en-US" sz="1600" u="sng" dirty="0">
                <a:solidFill>
                  <a:schemeClr val="accent5">
                    <a:lumMod val="75000"/>
                  </a:schemeClr>
                </a:solidFill>
                <a:latin typeface="Cambria" panose="02040503050406030204" pitchFamily="18" charset="0"/>
              </a:rPr>
              <a:t>DVCS</a:t>
            </a:r>
          </a:p>
        </p:txBody>
      </p:sp>
      <p:sp>
        <p:nvSpPr>
          <p:cNvPr id="18" name="TextBox 17">
            <a:extLst>
              <a:ext uri="{FF2B5EF4-FFF2-40B4-BE49-F238E27FC236}">
                <a16:creationId xmlns:a16="http://schemas.microsoft.com/office/drawing/2014/main" id="{70E367B6-AFF8-0BA6-152A-8436503995A7}"/>
              </a:ext>
            </a:extLst>
          </p:cNvPr>
          <p:cNvSpPr txBox="1"/>
          <p:nvPr/>
        </p:nvSpPr>
        <p:spPr>
          <a:xfrm>
            <a:off x="10749207" y="3029856"/>
            <a:ext cx="692818" cy="338554"/>
          </a:xfrm>
          <a:prstGeom prst="rect">
            <a:avLst/>
          </a:prstGeom>
          <a:noFill/>
        </p:spPr>
        <p:txBody>
          <a:bodyPr wrap="none" rtlCol="0">
            <a:spAutoFit/>
          </a:bodyPr>
          <a:lstStyle/>
          <a:p>
            <a:r>
              <a:rPr lang="en-US" sz="1600" u="sng" dirty="0">
                <a:solidFill>
                  <a:schemeClr val="accent5">
                    <a:lumMod val="75000"/>
                  </a:schemeClr>
                </a:solidFill>
                <a:latin typeface="Symbol" pitchFamily="2" charset="2"/>
              </a:rPr>
              <a:t>f,</a:t>
            </a:r>
            <a:r>
              <a:rPr lang="en-US" sz="1600" u="sng" dirty="0">
                <a:solidFill>
                  <a:schemeClr val="accent5">
                    <a:lumMod val="75000"/>
                  </a:schemeClr>
                </a:solidFill>
                <a:latin typeface="Cambria" panose="02040503050406030204" pitchFamily="18" charset="0"/>
              </a:rPr>
              <a:t> J/</a:t>
            </a:r>
            <a:r>
              <a:rPr lang="en-US" sz="1600" u="sng" dirty="0">
                <a:solidFill>
                  <a:schemeClr val="accent5">
                    <a:lumMod val="75000"/>
                  </a:schemeClr>
                </a:solidFill>
                <a:latin typeface="Symbol" pitchFamily="2" charset="2"/>
              </a:rPr>
              <a:t>y</a:t>
            </a:r>
          </a:p>
        </p:txBody>
      </p:sp>
      <p:sp>
        <p:nvSpPr>
          <p:cNvPr id="19" name="TextBox 18">
            <a:extLst>
              <a:ext uri="{FF2B5EF4-FFF2-40B4-BE49-F238E27FC236}">
                <a16:creationId xmlns:a16="http://schemas.microsoft.com/office/drawing/2014/main" id="{E03959C1-870C-281E-89A8-08866BD0A6F0}"/>
              </a:ext>
            </a:extLst>
          </p:cNvPr>
          <p:cNvSpPr txBox="1"/>
          <p:nvPr/>
        </p:nvSpPr>
        <p:spPr>
          <a:xfrm>
            <a:off x="6973765" y="3028820"/>
            <a:ext cx="823110" cy="338554"/>
          </a:xfrm>
          <a:prstGeom prst="rect">
            <a:avLst/>
          </a:prstGeom>
          <a:noFill/>
        </p:spPr>
        <p:txBody>
          <a:bodyPr wrap="none" rtlCol="0">
            <a:spAutoFit/>
          </a:bodyPr>
          <a:lstStyle/>
          <a:p>
            <a:r>
              <a:rPr lang="en-US" sz="1600" u="sng" dirty="0">
                <a:solidFill>
                  <a:schemeClr val="accent5">
                    <a:lumMod val="75000"/>
                  </a:schemeClr>
                </a:solidFill>
                <a:latin typeface="Cambria" panose="02040503050406030204" pitchFamily="18" charset="0"/>
              </a:rPr>
              <a:t>Gravity</a:t>
            </a: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6941FA91-DE7A-343D-D9BE-65E0AAC85B10}"/>
                  </a:ext>
                </a:extLst>
              </p:cNvPr>
              <p:cNvSpPr txBox="1"/>
              <p:nvPr/>
            </p:nvSpPr>
            <p:spPr>
              <a:xfrm>
                <a:off x="8026758" y="5264155"/>
                <a:ext cx="456024"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cs typeface="Calibri" panose="020F0502020204030204" pitchFamily="34" charset="0"/>
                        </a:rPr>
                        <m:t>ℑ</m:t>
                      </m:r>
                      <m:r>
                        <a:rPr lang="en-US" sz="1800" b="0" i="1" smtClean="0">
                          <a:latin typeface="Cambria Math" panose="02040503050406030204" pitchFamily="18" charset="0"/>
                          <a:ea typeface="Cambria Math" panose="02040503050406030204" pitchFamily="18" charset="0"/>
                          <a:cs typeface="Calibri" panose="020F0502020204030204" pitchFamily="34" charset="0"/>
                        </a:rPr>
                        <m:t>𝑚</m:t>
                      </m:r>
                    </m:oMath>
                  </m:oMathPara>
                </a14:m>
                <a:endParaRPr lang="en-US" dirty="0"/>
              </a:p>
            </p:txBody>
          </p:sp>
        </mc:Choice>
        <mc:Fallback>
          <p:sp>
            <p:nvSpPr>
              <p:cNvPr id="21" name="TextBox 20">
                <a:extLst>
                  <a:ext uri="{FF2B5EF4-FFF2-40B4-BE49-F238E27FC236}">
                    <a16:creationId xmlns:a16="http://schemas.microsoft.com/office/drawing/2014/main" id="{6941FA91-DE7A-343D-D9BE-65E0AAC85B10}"/>
                  </a:ext>
                </a:extLst>
              </p:cNvPr>
              <p:cNvSpPr txBox="1">
                <a:spLocks noRot="1" noChangeAspect="1" noMove="1" noResize="1" noEditPoints="1" noAdjustHandles="1" noChangeArrowheads="1" noChangeShapeType="1" noTextEdit="1"/>
              </p:cNvSpPr>
              <p:nvPr/>
            </p:nvSpPr>
            <p:spPr>
              <a:xfrm>
                <a:off x="8026758" y="5264155"/>
                <a:ext cx="456024" cy="369332"/>
              </a:xfrm>
              <a:prstGeom prst="rect">
                <a:avLst/>
              </a:prstGeom>
              <a:blipFill>
                <a:blip r:embed="rId14"/>
                <a:stretch>
                  <a:fillRect r="-8108"/>
                </a:stretch>
              </a:blipFill>
            </p:spPr>
            <p:txBody>
              <a:bodyPr/>
              <a:lstStyle/>
              <a:p>
                <a:r>
                  <a:rPr lang="en-US">
                    <a:noFill/>
                  </a:rPr>
                  <a:t> </a:t>
                </a:r>
              </a:p>
            </p:txBody>
          </p:sp>
        </mc:Fallback>
      </mc:AlternateContent>
      <p:sp>
        <p:nvSpPr>
          <p:cNvPr id="23" name="Oval 22">
            <a:extLst>
              <a:ext uri="{FF2B5EF4-FFF2-40B4-BE49-F238E27FC236}">
                <a16:creationId xmlns:a16="http://schemas.microsoft.com/office/drawing/2014/main" id="{848A1265-4880-C847-D9A1-47E19DDDD0F9}"/>
              </a:ext>
            </a:extLst>
          </p:cNvPr>
          <p:cNvSpPr/>
          <p:nvPr/>
        </p:nvSpPr>
        <p:spPr>
          <a:xfrm>
            <a:off x="10288556" y="1299077"/>
            <a:ext cx="1903444" cy="209105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68795303"/>
      </p:ext>
    </p:extLst>
  </p:cSld>
  <p:clrMapOvr>
    <a:masterClrMapping/>
  </p:clrMapOvr>
  <mc:AlternateContent xmlns:mc="http://schemas.openxmlformats.org/markup-compatibility/2006" xmlns:p14="http://schemas.microsoft.com/office/powerpoint/2010/main">
    <mc:Choice Requires="p14">
      <p:transition spd="slow" p14:dur="2000" advTm="100951"/>
    </mc:Choice>
    <mc:Fallback xmlns="">
      <p:transition spd="slow" advTm="100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1"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8A6F7-B942-7B94-E870-C7CA74F0C9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CD3424-2296-F0D7-22BF-ACAB367E12D3}"/>
              </a:ext>
            </a:extLst>
          </p:cNvPr>
          <p:cNvSpPr>
            <a:spLocks noGrp="1"/>
          </p:cNvSpPr>
          <p:nvPr>
            <p:ph type="title"/>
          </p:nvPr>
        </p:nvSpPr>
        <p:spPr>
          <a:xfrm>
            <a:off x="0" y="12526"/>
            <a:ext cx="12192000" cy="692405"/>
          </a:xfrm>
          <a:solidFill>
            <a:schemeClr val="bg2"/>
          </a:solidFill>
          <a:ln>
            <a:solidFill>
              <a:schemeClr val="tx1"/>
            </a:solidFill>
          </a:ln>
        </p:spPr>
        <p:txBody>
          <a:bodyPr>
            <a:noAutofit/>
          </a:bodyPr>
          <a:lstStyle/>
          <a:p>
            <a:r>
              <a:rPr lang="en-US" sz="3600" dirty="0">
                <a:latin typeface="Calibri" panose="020F0502020204030204" pitchFamily="34" charset="0"/>
                <a:cs typeface="Calibri" panose="020F0502020204030204" pitchFamily="34" charset="0"/>
              </a:rPr>
              <a:t> </a:t>
            </a:r>
            <a:r>
              <a:rPr lang="en-US" sz="3600" dirty="0">
                <a:latin typeface="Cambria" panose="02040503050406030204" pitchFamily="18" charset="0"/>
                <a:cs typeface="Calibri" panose="020F0502020204030204" pitchFamily="34" charset="0"/>
              </a:rPr>
              <a:t>Compton FFs &amp;</a:t>
            </a:r>
            <a:r>
              <a:rPr lang="en-US" sz="3600" dirty="0">
                <a:latin typeface="Calibri" panose="020F0502020204030204" pitchFamily="34" charset="0"/>
                <a:cs typeface="Calibri" panose="020F0502020204030204" pitchFamily="34" charset="0"/>
              </a:rPr>
              <a:t> </a:t>
            </a:r>
            <a:r>
              <a:rPr lang="en-US" sz="3600" dirty="0">
                <a:latin typeface="Cambria" panose="02040503050406030204" pitchFamily="18" charset="0"/>
                <a:cs typeface="Calibri" panose="020F0502020204030204" pitchFamily="34" charset="0"/>
              </a:rPr>
              <a:t>DVCS </a:t>
            </a:r>
          </a:p>
        </p:txBody>
      </p:sp>
      <p:grpSp>
        <p:nvGrpSpPr>
          <p:cNvPr id="113" name="Group 112">
            <a:extLst>
              <a:ext uri="{FF2B5EF4-FFF2-40B4-BE49-F238E27FC236}">
                <a16:creationId xmlns:a16="http://schemas.microsoft.com/office/drawing/2014/main" id="{85AD3891-FA74-8D4F-2F06-D4D36C0E64C8}"/>
              </a:ext>
            </a:extLst>
          </p:cNvPr>
          <p:cNvGrpSpPr/>
          <p:nvPr/>
        </p:nvGrpSpPr>
        <p:grpSpPr>
          <a:xfrm>
            <a:off x="367454" y="3066013"/>
            <a:ext cx="3449882" cy="3204661"/>
            <a:chOff x="2084166" y="1220527"/>
            <a:chExt cx="4047790" cy="3020492"/>
          </a:xfrm>
        </p:grpSpPr>
        <p:pic>
          <p:nvPicPr>
            <p:cNvPr id="114" name="Picture 113">
              <a:extLst>
                <a:ext uri="{FF2B5EF4-FFF2-40B4-BE49-F238E27FC236}">
                  <a16:creationId xmlns:a16="http://schemas.microsoft.com/office/drawing/2014/main" id="{3743C117-758B-114A-7873-6CC16C9CC2C4}"/>
                </a:ext>
              </a:extLst>
            </p:cNvPr>
            <p:cNvPicPr>
              <a:picLocks noChangeAspect="1"/>
            </p:cNvPicPr>
            <p:nvPr/>
          </p:nvPicPr>
          <p:blipFill>
            <a:blip r:embed="rId4"/>
            <a:stretch>
              <a:fillRect/>
            </a:stretch>
          </p:blipFill>
          <p:spPr>
            <a:xfrm>
              <a:off x="2258789" y="1220527"/>
              <a:ext cx="3873167" cy="3020492"/>
            </a:xfrm>
            <a:prstGeom prst="rect">
              <a:avLst/>
            </a:prstGeom>
            <a:ln>
              <a:noFill/>
            </a:ln>
          </p:spPr>
        </p:pic>
        <p:grpSp>
          <p:nvGrpSpPr>
            <p:cNvPr id="115" name="Group 114">
              <a:extLst>
                <a:ext uri="{FF2B5EF4-FFF2-40B4-BE49-F238E27FC236}">
                  <a16:creationId xmlns:a16="http://schemas.microsoft.com/office/drawing/2014/main" id="{608994AE-D038-DC43-7248-0B2B08FF0353}"/>
                </a:ext>
              </a:extLst>
            </p:cNvPr>
            <p:cNvGrpSpPr/>
            <p:nvPr/>
          </p:nvGrpSpPr>
          <p:grpSpPr>
            <a:xfrm>
              <a:off x="2084166" y="2255853"/>
              <a:ext cx="3926770" cy="1860166"/>
              <a:chOff x="2084166" y="2240355"/>
              <a:chExt cx="3926770" cy="1860166"/>
            </a:xfrm>
          </p:grpSpPr>
          <p:cxnSp>
            <p:nvCxnSpPr>
              <p:cNvPr id="116" name="Straight Connector 115">
                <a:extLst>
                  <a:ext uri="{FF2B5EF4-FFF2-40B4-BE49-F238E27FC236}">
                    <a16:creationId xmlns:a16="http://schemas.microsoft.com/office/drawing/2014/main" id="{F725FAC7-4C02-6254-85F5-FF366ACDA18E}"/>
                  </a:ext>
                </a:extLst>
              </p:cNvPr>
              <p:cNvCxnSpPr>
                <a:cxnSpLocks/>
              </p:cNvCxnSpPr>
              <p:nvPr/>
            </p:nvCxnSpPr>
            <p:spPr>
              <a:xfrm>
                <a:off x="3293738" y="2817704"/>
                <a:ext cx="2553534" cy="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17" name="TextBox 116">
                <a:extLst>
                  <a:ext uri="{FF2B5EF4-FFF2-40B4-BE49-F238E27FC236}">
                    <a16:creationId xmlns:a16="http://schemas.microsoft.com/office/drawing/2014/main" id="{D001A380-010A-3300-3F02-5686D8CA8612}"/>
                  </a:ext>
                </a:extLst>
              </p:cNvPr>
              <p:cNvSpPr txBox="1"/>
              <p:nvPr/>
            </p:nvSpPr>
            <p:spPr>
              <a:xfrm>
                <a:off x="2166147" y="2240355"/>
                <a:ext cx="1182633" cy="270177"/>
              </a:xfrm>
              <a:prstGeom prst="rect">
                <a:avLst/>
              </a:prstGeom>
              <a:noFill/>
            </p:spPr>
            <p:txBody>
              <a:bodyPr wrap="none" rtlCol="0">
                <a:spAutoFit/>
              </a:bodyPr>
              <a:lstStyle/>
              <a:p>
                <a:r>
                  <a:rPr lang="en-US" sz="1400" i="1" dirty="0">
                    <a:solidFill>
                      <a:srgbClr val="800000"/>
                    </a:solidFill>
                    <a:latin typeface="Calibri" panose="020F0502020204030204" pitchFamily="34" charset="0"/>
                    <a:cs typeface="Calibri" panose="020F0502020204030204" pitchFamily="34" charset="0"/>
                  </a:rPr>
                  <a:t>hard scattering</a:t>
                </a:r>
              </a:p>
            </p:txBody>
          </p:sp>
          <p:sp>
            <p:nvSpPr>
              <p:cNvPr id="118" name="TextBox 117">
                <a:extLst>
                  <a:ext uri="{FF2B5EF4-FFF2-40B4-BE49-F238E27FC236}">
                    <a16:creationId xmlns:a16="http://schemas.microsoft.com/office/drawing/2014/main" id="{DC332A0B-026B-DE42-854A-17C4A2B76A45}"/>
                  </a:ext>
                </a:extLst>
              </p:cNvPr>
              <p:cNvSpPr txBox="1"/>
              <p:nvPr/>
            </p:nvSpPr>
            <p:spPr>
              <a:xfrm>
                <a:off x="2285478" y="3195665"/>
                <a:ext cx="1481906" cy="317501"/>
              </a:xfrm>
              <a:prstGeom prst="rect">
                <a:avLst/>
              </a:prstGeom>
              <a:noFill/>
            </p:spPr>
            <p:txBody>
              <a:bodyPr wrap="square" rtlCol="0">
                <a:spAutoFit/>
              </a:bodyPr>
              <a:lstStyle/>
              <a:p>
                <a:r>
                  <a:rPr lang="en-US" sz="1400" i="1" dirty="0">
                    <a:solidFill>
                      <a:srgbClr val="800000"/>
                    </a:solidFill>
                    <a:latin typeface="Calibri" panose="020F0502020204030204" pitchFamily="34" charset="0"/>
                    <a:cs typeface="Calibri" panose="020F0502020204030204" pitchFamily="34" charset="0"/>
                  </a:rPr>
                  <a:t>soft part </a:t>
                </a:r>
              </a:p>
            </p:txBody>
          </p:sp>
          <p:sp>
            <p:nvSpPr>
              <p:cNvPr id="119" name="TextBox 118">
                <a:extLst>
                  <a:ext uri="{FF2B5EF4-FFF2-40B4-BE49-F238E27FC236}">
                    <a16:creationId xmlns:a16="http://schemas.microsoft.com/office/drawing/2014/main" id="{635B3B97-E82B-FCF3-96CF-6D3AE0441142}"/>
                  </a:ext>
                </a:extLst>
              </p:cNvPr>
              <p:cNvSpPr txBox="1"/>
              <p:nvPr/>
            </p:nvSpPr>
            <p:spPr>
              <a:xfrm>
                <a:off x="2862764" y="3700411"/>
                <a:ext cx="327334" cy="400110"/>
              </a:xfrm>
              <a:prstGeom prst="rect">
                <a:avLst/>
              </a:prstGeom>
              <a:solidFill>
                <a:srgbClr val="FFFFFF"/>
              </a:solidFill>
            </p:spPr>
            <p:txBody>
              <a:bodyPr wrap="none" rtlCol="0">
                <a:spAutoFit/>
              </a:bodyPr>
              <a:lstStyle/>
              <a:p>
                <a:r>
                  <a:rPr lang="en-US" sz="2000">
                    <a:solidFill>
                      <a:schemeClr val="accent6">
                        <a:lumMod val="75000"/>
                      </a:schemeClr>
                    </a:solidFill>
                    <a:latin typeface="Cambria"/>
                    <a:cs typeface="Cambria"/>
                  </a:rPr>
                  <a:t>p</a:t>
                </a:r>
              </a:p>
            </p:txBody>
          </p:sp>
          <p:sp>
            <p:nvSpPr>
              <p:cNvPr id="120" name="TextBox 119">
                <a:extLst>
                  <a:ext uri="{FF2B5EF4-FFF2-40B4-BE49-F238E27FC236}">
                    <a16:creationId xmlns:a16="http://schemas.microsoft.com/office/drawing/2014/main" id="{E4461CD3-23E0-9E03-0785-9289883D8BCD}"/>
                  </a:ext>
                </a:extLst>
              </p:cNvPr>
              <p:cNvSpPr txBox="1"/>
              <p:nvPr/>
            </p:nvSpPr>
            <p:spPr>
              <a:xfrm>
                <a:off x="5683602" y="3295418"/>
                <a:ext cx="327334" cy="400110"/>
              </a:xfrm>
              <a:prstGeom prst="rect">
                <a:avLst/>
              </a:prstGeom>
              <a:solidFill>
                <a:srgbClr val="FFFFFF"/>
              </a:solidFill>
            </p:spPr>
            <p:txBody>
              <a:bodyPr wrap="none" rtlCol="0">
                <a:spAutoFit/>
              </a:bodyPr>
              <a:lstStyle/>
              <a:p>
                <a:r>
                  <a:rPr lang="en-US" sz="2000">
                    <a:solidFill>
                      <a:schemeClr val="accent6">
                        <a:lumMod val="75000"/>
                      </a:schemeClr>
                    </a:solidFill>
                    <a:latin typeface="Cambria"/>
                    <a:cs typeface="Cambria"/>
                  </a:rPr>
                  <a:t>p</a:t>
                </a:r>
              </a:p>
            </p:txBody>
          </p:sp>
          <p:sp>
            <p:nvSpPr>
              <p:cNvPr id="121" name="TextBox 120">
                <a:extLst>
                  <a:ext uri="{FF2B5EF4-FFF2-40B4-BE49-F238E27FC236}">
                    <a16:creationId xmlns:a16="http://schemas.microsoft.com/office/drawing/2014/main" id="{3F929F8C-EB2A-608D-D51A-4C23CE829736}"/>
                  </a:ext>
                </a:extLst>
              </p:cNvPr>
              <p:cNvSpPr txBox="1"/>
              <p:nvPr/>
            </p:nvSpPr>
            <p:spPr>
              <a:xfrm>
                <a:off x="2084166" y="2657187"/>
                <a:ext cx="1009902" cy="270177"/>
              </a:xfrm>
              <a:prstGeom prst="rect">
                <a:avLst/>
              </a:prstGeom>
              <a:solidFill>
                <a:schemeClr val="bg1"/>
              </a:solidFill>
            </p:spPr>
            <p:txBody>
              <a:bodyPr wrap="none" rtlCol="0">
                <a:spAutoFit/>
              </a:bodyPr>
              <a:lstStyle/>
              <a:p>
                <a:r>
                  <a:rPr lang="en-US" sz="1400" i="1" dirty="0">
                    <a:solidFill>
                      <a:srgbClr val="800000"/>
                    </a:solidFill>
                    <a:latin typeface="Calibri" panose="020F0502020204030204" pitchFamily="34" charset="0"/>
                    <a:cs typeface="Calibri" panose="020F0502020204030204" pitchFamily="34" charset="0"/>
                  </a:rPr>
                  <a:t>factorization</a:t>
                </a:r>
              </a:p>
            </p:txBody>
          </p:sp>
        </p:grpSp>
      </p:grpSp>
      <p:grpSp>
        <p:nvGrpSpPr>
          <p:cNvPr id="122" name="Group 121">
            <a:extLst>
              <a:ext uri="{FF2B5EF4-FFF2-40B4-BE49-F238E27FC236}">
                <a16:creationId xmlns:a16="http://schemas.microsoft.com/office/drawing/2014/main" id="{1405D5D4-34CA-D819-900A-A3592780BB46}"/>
              </a:ext>
            </a:extLst>
          </p:cNvPr>
          <p:cNvGrpSpPr/>
          <p:nvPr/>
        </p:nvGrpSpPr>
        <p:grpSpPr>
          <a:xfrm>
            <a:off x="4359397" y="5123701"/>
            <a:ext cx="1182488" cy="795754"/>
            <a:chOff x="6898524" y="3695700"/>
            <a:chExt cx="1182488" cy="795754"/>
          </a:xfrm>
        </p:grpSpPr>
        <mc:AlternateContent xmlns:mc="http://schemas.openxmlformats.org/markup-compatibility/2006" xmlns:a14="http://schemas.microsoft.com/office/drawing/2010/main">
          <mc:Choice Requires="a14">
            <p:sp>
              <p:nvSpPr>
                <p:cNvPr id="123" name="Text Box 2119">
                  <a:extLst>
                    <a:ext uri="{FF2B5EF4-FFF2-40B4-BE49-F238E27FC236}">
                      <a16:creationId xmlns:a16="http://schemas.microsoft.com/office/drawing/2014/main" id="{54D6AAB1-483E-B975-6298-F84E91A7673F}"/>
                    </a:ext>
                  </a:extLst>
                </p:cNvPr>
                <p:cNvSpPr txBox="1">
                  <a:spLocks noChangeArrowheads="1"/>
                </p:cNvSpPr>
                <p:nvPr/>
              </p:nvSpPr>
              <p:spPr bwMode="auto">
                <a:xfrm>
                  <a:off x="6898524" y="3954464"/>
                  <a:ext cx="543739" cy="338554"/>
                </a:xfrm>
                <a:prstGeom prst="rect">
                  <a:avLst/>
                </a:prstGeom>
                <a:noFill/>
                <a:ln w="9525">
                  <a:noFill/>
                  <a:miter lim="800000"/>
                  <a:headEnd/>
                  <a:tailEnd/>
                </a:ln>
                <a:effectLst/>
              </p:spPr>
              <p:txBody>
                <a:bodyPr wrap="none">
                  <a:prstTxWarp prst="textNoShape">
                    <a:avLst/>
                  </a:prstTxWarp>
                  <a:spAutoFit/>
                </a:bodyPr>
                <a:lstStyle/>
                <a:p>
                  <a:r>
                    <a:rPr lang="en-US" sz="1600" b="1" i="1" dirty="0">
                      <a:latin typeface="Symbol" pitchFamily="2" charset="2"/>
                      <a:cs typeface="Symbol" charset="2"/>
                    </a:rPr>
                    <a:t>x </a:t>
                  </a:r>
                  <a:r>
                    <a:rPr lang="en-US" sz="1600" dirty="0">
                      <a:latin typeface="Symbol" pitchFamily="2" charset="2"/>
                    </a:rPr>
                    <a:t>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oMath>
                  </a14:m>
                  <a:endParaRPr lang="en-US" sz="1600" dirty="0">
                    <a:latin typeface="Tahoma" pitchFamily="-102" charset="0"/>
                  </a:endParaRPr>
                </a:p>
              </p:txBody>
            </p:sp>
          </mc:Choice>
          <mc:Fallback xmlns="">
            <p:sp>
              <p:nvSpPr>
                <p:cNvPr id="123" name="Text Box 2119">
                  <a:extLst>
                    <a:ext uri="{FF2B5EF4-FFF2-40B4-BE49-F238E27FC236}">
                      <a16:creationId xmlns:a16="http://schemas.microsoft.com/office/drawing/2014/main" id="{54D6AAB1-483E-B975-6298-F84E91A7673F}"/>
                    </a:ext>
                  </a:extLst>
                </p:cNvPr>
                <p:cNvSpPr txBox="1">
                  <a:spLocks noRot="1" noChangeAspect="1" noMove="1" noResize="1" noEditPoints="1" noAdjustHandles="1" noChangeArrowheads="1" noChangeShapeType="1" noTextEdit="1"/>
                </p:cNvSpPr>
                <p:nvPr/>
              </p:nvSpPr>
              <p:spPr bwMode="auto">
                <a:xfrm>
                  <a:off x="6898524" y="3954464"/>
                  <a:ext cx="543739" cy="338554"/>
                </a:xfrm>
                <a:prstGeom prst="rect">
                  <a:avLst/>
                </a:prstGeom>
                <a:blipFill>
                  <a:blip r:embed="rId5"/>
                  <a:stretch>
                    <a:fillRect l="-6977" t="-3571" b="-21429"/>
                  </a:stretch>
                </a:blipFill>
                <a:ln w="9525">
                  <a:noFill/>
                  <a:miter lim="800000"/>
                  <a:headEnd/>
                  <a:tailEnd/>
                </a:ln>
                <a:effectLst/>
              </p:spPr>
              <p:txBody>
                <a:bodyPr/>
                <a:lstStyle/>
                <a:p>
                  <a:r>
                    <a:rPr lang="en-US">
                      <a:noFill/>
                    </a:rPr>
                    <a:t> </a:t>
                  </a:r>
                </a:p>
              </p:txBody>
            </p:sp>
          </mc:Fallback>
        </mc:AlternateContent>
        <p:sp>
          <p:nvSpPr>
            <p:cNvPr id="124" name="Text Box 2120">
              <a:extLst>
                <a:ext uri="{FF2B5EF4-FFF2-40B4-BE49-F238E27FC236}">
                  <a16:creationId xmlns:a16="http://schemas.microsoft.com/office/drawing/2014/main" id="{2221D474-685C-860F-52E8-2FB3DDA0F308}"/>
                </a:ext>
              </a:extLst>
            </p:cNvPr>
            <p:cNvSpPr txBox="1">
              <a:spLocks noChangeArrowheads="1"/>
            </p:cNvSpPr>
            <p:nvPr/>
          </p:nvSpPr>
          <p:spPr bwMode="auto">
            <a:xfrm>
              <a:off x="7543800" y="3695700"/>
              <a:ext cx="370614" cy="338554"/>
            </a:xfrm>
            <a:prstGeom prst="rect">
              <a:avLst/>
            </a:prstGeom>
            <a:noFill/>
            <a:ln w="9525">
              <a:noFill/>
              <a:miter lim="800000"/>
              <a:headEnd/>
              <a:tailEnd/>
            </a:ln>
            <a:effectLst/>
          </p:spPr>
          <p:txBody>
            <a:bodyPr wrap="none">
              <a:prstTxWarp prst="textNoShape">
                <a:avLst/>
              </a:prstTxWarp>
              <a:spAutoFit/>
            </a:bodyPr>
            <a:lstStyle/>
            <a:p>
              <a:r>
                <a:rPr lang="en-US" sz="1600" b="1" i="1" dirty="0" err="1">
                  <a:latin typeface="Cambria" panose="02040503050406030204" pitchFamily="18" charset="0"/>
                  <a:cs typeface="Times New Roman" panose="02020603050405020304" pitchFamily="18" charset="0"/>
                </a:rPr>
                <a:t>x</a:t>
              </a:r>
              <a:r>
                <a:rPr lang="en-US" sz="1600" b="1" baseline="-25000" dirty="0" err="1">
                  <a:latin typeface="Cambria" panose="02040503050406030204" pitchFamily="18" charset="0"/>
                </a:rPr>
                <a:t>B</a:t>
              </a:r>
              <a:endParaRPr lang="en-US" sz="1600" b="1" dirty="0">
                <a:latin typeface="Cambria" panose="02040503050406030204" pitchFamily="18" charset="0"/>
              </a:endParaRPr>
            </a:p>
          </p:txBody>
        </p:sp>
        <p:sp>
          <p:nvSpPr>
            <p:cNvPr id="125" name="Line 2121">
              <a:extLst>
                <a:ext uri="{FF2B5EF4-FFF2-40B4-BE49-F238E27FC236}">
                  <a16:creationId xmlns:a16="http://schemas.microsoft.com/office/drawing/2014/main" id="{08C98CFC-1E52-07AC-7DA0-FC04A78FFFEE}"/>
                </a:ext>
              </a:extLst>
            </p:cNvPr>
            <p:cNvSpPr>
              <a:spLocks noChangeShapeType="1"/>
            </p:cNvSpPr>
            <p:nvPr/>
          </p:nvSpPr>
          <p:spPr bwMode="auto">
            <a:xfrm>
              <a:off x="7394575" y="4122738"/>
              <a:ext cx="685800" cy="0"/>
            </a:xfrm>
            <a:prstGeom prst="line">
              <a:avLst/>
            </a:prstGeom>
            <a:noFill/>
            <a:ln w="19050">
              <a:solidFill>
                <a:schemeClr val="tx1"/>
              </a:solidFill>
              <a:miter lim="800000"/>
              <a:headEnd/>
              <a:tailEnd/>
            </a:ln>
            <a:effectLst/>
          </p:spPr>
          <p:txBody>
            <a:bodyPr wrap="none" anchor="ctr">
              <a:prstTxWarp prst="textNoShape">
                <a:avLst/>
              </a:prstTxWarp>
            </a:bodyPr>
            <a:lstStyle/>
            <a:p>
              <a:endParaRPr lang="en-US"/>
            </a:p>
          </p:txBody>
        </p:sp>
        <p:sp>
          <p:nvSpPr>
            <p:cNvPr id="126" name="Text Box 2122">
              <a:extLst>
                <a:ext uri="{FF2B5EF4-FFF2-40B4-BE49-F238E27FC236}">
                  <a16:creationId xmlns:a16="http://schemas.microsoft.com/office/drawing/2014/main" id="{18F1AD08-8029-B8F7-B2EB-1A124E79FC8F}"/>
                </a:ext>
              </a:extLst>
            </p:cNvPr>
            <p:cNvSpPr txBox="1">
              <a:spLocks noChangeArrowheads="1"/>
            </p:cNvSpPr>
            <p:nvPr/>
          </p:nvSpPr>
          <p:spPr bwMode="auto">
            <a:xfrm>
              <a:off x="7391400" y="4152900"/>
              <a:ext cx="689612" cy="338554"/>
            </a:xfrm>
            <a:prstGeom prst="rect">
              <a:avLst/>
            </a:prstGeom>
            <a:noFill/>
            <a:ln w="9525">
              <a:noFill/>
              <a:miter lim="800000"/>
              <a:headEnd/>
              <a:tailEnd/>
            </a:ln>
            <a:effectLst/>
          </p:spPr>
          <p:txBody>
            <a:bodyPr wrap="none">
              <a:prstTxWarp prst="textNoShape">
                <a:avLst/>
              </a:prstTxWarp>
              <a:spAutoFit/>
            </a:bodyPr>
            <a:lstStyle/>
            <a:p>
              <a:r>
                <a:rPr lang="en-US" sz="1600" b="1" dirty="0">
                  <a:latin typeface="Cambria" panose="02040503050406030204" pitchFamily="18" charset="0"/>
                </a:rPr>
                <a:t>2</a:t>
              </a:r>
              <a:r>
                <a:rPr lang="en-US" sz="1600" b="1" dirty="0">
                  <a:latin typeface="Tahoma" pitchFamily="-102" charset="0"/>
                </a:rPr>
                <a:t> -</a:t>
              </a:r>
              <a:r>
                <a:rPr lang="en-US" sz="1600" b="1" dirty="0">
                  <a:latin typeface="Cambria" panose="02040503050406030204" pitchFamily="18" charset="0"/>
                </a:rPr>
                <a:t> </a:t>
              </a:r>
              <a:r>
                <a:rPr lang="en-US" sz="1600" b="1" i="1" dirty="0" err="1">
                  <a:latin typeface="Cambria" panose="02040503050406030204" pitchFamily="18" charset="0"/>
                </a:rPr>
                <a:t>x</a:t>
              </a:r>
              <a:r>
                <a:rPr lang="en-US" sz="1600" b="1" baseline="-25000" dirty="0" err="1">
                  <a:latin typeface="Cambria" panose="02040503050406030204" pitchFamily="18" charset="0"/>
                </a:rPr>
                <a:t>B</a:t>
              </a:r>
              <a:endParaRPr lang="en-US" sz="1600" b="1" dirty="0">
                <a:latin typeface="Cambria" panose="02040503050406030204" pitchFamily="18" charset="0"/>
              </a:endParaRPr>
            </a:p>
          </p:txBody>
        </p:sp>
      </p:grpSp>
      <p:sp>
        <p:nvSpPr>
          <p:cNvPr id="127" name="TextBox 126">
            <a:extLst>
              <a:ext uri="{FF2B5EF4-FFF2-40B4-BE49-F238E27FC236}">
                <a16:creationId xmlns:a16="http://schemas.microsoft.com/office/drawing/2014/main" id="{6BBE301E-F5DE-7488-57D4-72CEA06D8758}"/>
              </a:ext>
            </a:extLst>
          </p:cNvPr>
          <p:cNvSpPr txBox="1"/>
          <p:nvPr/>
        </p:nvSpPr>
        <p:spPr>
          <a:xfrm>
            <a:off x="287177" y="816594"/>
            <a:ext cx="2840450" cy="307777"/>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X. Ji, PRD 55 (1997) 7114</a:t>
            </a:r>
          </a:p>
        </p:txBody>
      </p:sp>
      <p:sp>
        <p:nvSpPr>
          <p:cNvPr id="3" name="TextBox 2">
            <a:extLst>
              <a:ext uri="{FF2B5EF4-FFF2-40B4-BE49-F238E27FC236}">
                <a16:creationId xmlns:a16="http://schemas.microsoft.com/office/drawing/2014/main" id="{C942F693-D696-425E-892B-EA5E9C52A4DB}"/>
              </a:ext>
            </a:extLst>
          </p:cNvPr>
          <p:cNvSpPr txBox="1"/>
          <p:nvPr/>
        </p:nvSpPr>
        <p:spPr>
          <a:xfrm>
            <a:off x="2202922" y="783311"/>
            <a:ext cx="3022540" cy="307777"/>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rPr>
              <a:t>A. </a:t>
            </a:r>
            <a:r>
              <a:rPr lang="en-US" sz="1400" i="1" dirty="0" err="1">
                <a:latin typeface="Calibri" panose="020F0502020204030204" pitchFamily="34" charset="0"/>
                <a:cs typeface="Calibri" panose="020F0502020204030204" pitchFamily="34" charset="0"/>
              </a:rPr>
              <a:t>Radyushkin</a:t>
            </a:r>
            <a:r>
              <a:rPr lang="en-US" sz="1400" i="1" dirty="0">
                <a:latin typeface="Calibri" panose="020F0502020204030204" pitchFamily="34" charset="0"/>
                <a:cs typeface="Calibri" panose="020F0502020204030204" pitchFamily="34" charset="0"/>
              </a:rPr>
              <a:t>, PRD</a:t>
            </a:r>
            <a:r>
              <a:rPr lang="en-US" sz="1400" dirty="0">
                <a:latin typeface="Calibri" panose="020F0502020204030204" pitchFamily="34" charset="0"/>
                <a:cs typeface="Calibri" panose="020F0502020204030204" pitchFamily="34" charset="0"/>
              </a:rPr>
              <a:t> 56 (1997) 5524</a:t>
            </a:r>
          </a:p>
        </p:txBody>
      </p:sp>
      <p:pic>
        <p:nvPicPr>
          <p:cNvPr id="5" name="Picture 2" descr="page3image2212134128">
            <a:extLst>
              <a:ext uri="{FF2B5EF4-FFF2-40B4-BE49-F238E27FC236}">
                <a16:creationId xmlns:a16="http://schemas.microsoft.com/office/drawing/2014/main" id="{76690966-A3D2-35CB-47C3-4C6DDFD45D2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636" t="12866" b="21431"/>
          <a:stretch/>
        </p:blipFill>
        <p:spPr bwMode="auto">
          <a:xfrm>
            <a:off x="3678009" y="3495050"/>
            <a:ext cx="2497119" cy="12788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CA5D6D9-E035-A438-FCEC-833C9C917D49}"/>
              </a:ext>
            </a:extLst>
          </p:cNvPr>
          <p:cNvSpPr txBox="1"/>
          <p:nvPr/>
        </p:nvSpPr>
        <p:spPr>
          <a:xfrm>
            <a:off x="846203" y="3069759"/>
            <a:ext cx="737253" cy="400110"/>
          </a:xfrm>
          <a:prstGeom prst="rect">
            <a:avLst/>
          </a:prstGeom>
          <a:noFill/>
        </p:spPr>
        <p:txBody>
          <a:bodyPr wrap="none" rtlCol="0">
            <a:spAutoFit/>
          </a:bodyPr>
          <a:lstStyle/>
          <a:p>
            <a:r>
              <a:rPr lang="en-US" sz="2000" u="sng" dirty="0">
                <a:latin typeface="Calibri" panose="020F0502020204030204" pitchFamily="34" charset="0"/>
                <a:cs typeface="Calibri" panose="020F0502020204030204" pitchFamily="34" charset="0"/>
              </a:rPr>
              <a:t>DVCS</a:t>
            </a:r>
          </a:p>
        </p:txBody>
      </p:sp>
      <p:cxnSp>
        <p:nvCxnSpPr>
          <p:cNvPr id="9" name="Straight Connector 8">
            <a:extLst>
              <a:ext uri="{FF2B5EF4-FFF2-40B4-BE49-F238E27FC236}">
                <a16:creationId xmlns:a16="http://schemas.microsoft.com/office/drawing/2014/main" id="{FDDF7776-C940-417E-33D1-C6B584EDAAF7}"/>
              </a:ext>
            </a:extLst>
          </p:cNvPr>
          <p:cNvCxnSpPr>
            <a:cxnSpLocks/>
          </p:cNvCxnSpPr>
          <p:nvPr/>
        </p:nvCxnSpPr>
        <p:spPr>
          <a:xfrm>
            <a:off x="6309101" y="1088150"/>
            <a:ext cx="0" cy="529224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E73E2ED-5418-0F77-3A96-7FBCF6865CCD}"/>
              </a:ext>
            </a:extLst>
          </p:cNvPr>
          <p:cNvSpPr txBox="1"/>
          <p:nvPr/>
        </p:nvSpPr>
        <p:spPr>
          <a:xfrm>
            <a:off x="3984458" y="4780864"/>
            <a:ext cx="2040430"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Elastic Form Factors</a:t>
            </a:r>
          </a:p>
        </p:txBody>
      </p:sp>
      <p:sp>
        <p:nvSpPr>
          <p:cNvPr id="4" name="TextBox 3">
            <a:extLst>
              <a:ext uri="{FF2B5EF4-FFF2-40B4-BE49-F238E27FC236}">
                <a16:creationId xmlns:a16="http://schemas.microsoft.com/office/drawing/2014/main" id="{4D9D7CC5-7A09-6D4C-C2BC-61FA086EE179}"/>
              </a:ext>
            </a:extLst>
          </p:cNvPr>
          <p:cNvSpPr txBox="1"/>
          <p:nvPr/>
        </p:nvSpPr>
        <p:spPr>
          <a:xfrm>
            <a:off x="4042125" y="3028773"/>
            <a:ext cx="1590756" cy="400110"/>
          </a:xfrm>
          <a:prstGeom prst="rect">
            <a:avLst/>
          </a:prstGeom>
          <a:noFill/>
        </p:spPr>
        <p:txBody>
          <a:bodyPr wrap="none" rtlCol="0">
            <a:spAutoFit/>
          </a:bodyPr>
          <a:lstStyle/>
          <a:p>
            <a:r>
              <a:rPr lang="en-US" sz="2000" u="sng" dirty="0">
                <a:latin typeface="Calibri" panose="020F0502020204030204" pitchFamily="34" charset="0"/>
                <a:cs typeface="Calibri" panose="020F0502020204030204" pitchFamily="34" charset="0"/>
              </a:rPr>
              <a:t>Bethe-</a:t>
            </a:r>
            <a:r>
              <a:rPr lang="en-US" sz="2000" u="sng" dirty="0" err="1">
                <a:latin typeface="Calibri" panose="020F0502020204030204" pitchFamily="34" charset="0"/>
                <a:cs typeface="Calibri" panose="020F0502020204030204" pitchFamily="34" charset="0"/>
              </a:rPr>
              <a:t>Heitler</a:t>
            </a:r>
            <a:endParaRPr lang="en-US" sz="2000" u="sng"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801AC019-40EB-202E-0E91-C20A26753EE6}"/>
              </a:ext>
            </a:extLst>
          </p:cNvPr>
          <p:cNvPicPr>
            <a:picLocks noChangeAspect="1"/>
          </p:cNvPicPr>
          <p:nvPr/>
        </p:nvPicPr>
        <p:blipFill rotWithShape="1">
          <a:blip r:embed="rId7"/>
          <a:srcRect l="38008" t="57059" r="10231" b="19467"/>
          <a:stretch/>
        </p:blipFill>
        <p:spPr>
          <a:xfrm>
            <a:off x="6759176" y="4244252"/>
            <a:ext cx="4937010" cy="1485440"/>
          </a:xfrm>
          <a:prstGeom prst="rect">
            <a:avLst/>
          </a:prstGeom>
          <a:solidFill>
            <a:schemeClr val="accent4">
              <a:lumMod val="20000"/>
              <a:lumOff val="80000"/>
            </a:schemeClr>
          </a:solidFill>
          <a:ln>
            <a:solidFill>
              <a:srgbClr val="C00000"/>
            </a:solidFill>
          </a:ln>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BA5E8B8-2B63-A1E8-A60D-E7937B00C132}"/>
                  </a:ext>
                </a:extLst>
              </p:cNvPr>
              <p:cNvSpPr txBox="1"/>
              <p:nvPr/>
            </p:nvSpPr>
            <p:spPr>
              <a:xfrm>
                <a:off x="7035983" y="3620396"/>
                <a:ext cx="4562541"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DVCS-BH interference term contains </a:t>
                </a:r>
                <a14:m>
                  <m:oMath xmlns:m="http://schemas.openxmlformats.org/officeDocument/2006/math">
                    <m:r>
                      <a:rPr lang="en-US" i="1" smtClean="0">
                        <a:latin typeface="Cambria Math" panose="02040503050406030204" pitchFamily="18" charset="0"/>
                        <a:ea typeface="Cambria Math" panose="02040503050406030204" pitchFamily="18" charset="0"/>
                        <a:cs typeface="Calibri" panose="020F0502020204030204" pitchFamily="34" charset="0"/>
                      </a:rPr>
                      <m:t>ℑ</m:t>
                    </m:r>
                    <m:r>
                      <a:rPr lang="en-US" b="0" i="1" smtClean="0">
                        <a:latin typeface="Cambria Math" panose="02040503050406030204" pitchFamily="18" charset="0"/>
                        <a:ea typeface="Cambria Math" panose="02040503050406030204" pitchFamily="18" charset="0"/>
                        <a:cs typeface="Calibri" panose="020F0502020204030204" pitchFamily="34" charset="0"/>
                      </a:rPr>
                      <m:t>𝑚</m:t>
                    </m:r>
                  </m:oMath>
                </a14:m>
                <a:r>
                  <a:rPr lang="en-US" dirty="0">
                    <a:solidFill>
                      <a:srgbClr val="FF0000"/>
                    </a:solidFill>
                    <a:latin typeface="Lucida Handwriting" panose="03010101010101010101" pitchFamily="66" charset="77"/>
                    <a:cs typeface="Calibri" panose="020F0502020204030204" pitchFamily="34" charset="0"/>
                  </a:rPr>
                  <a:t>H</a:t>
                </a:r>
                <a:r>
                  <a:rPr lang="en-US" dirty="0">
                    <a:latin typeface="Calibri" panose="020F0502020204030204" pitchFamily="34" charset="0"/>
                    <a:cs typeface="Calibri" panose="020F0502020204030204" pitchFamily="34" charset="0"/>
                  </a:rPr>
                  <a:t> in the beam polarization asymmetry A</a:t>
                </a:r>
                <a:r>
                  <a:rPr lang="en-US" baseline="-25000" dirty="0">
                    <a:latin typeface="Calibri" panose="020F0502020204030204" pitchFamily="34" charset="0"/>
                    <a:cs typeface="Calibri" panose="020F0502020204030204" pitchFamily="34" charset="0"/>
                  </a:rPr>
                  <a:t>LU </a:t>
                </a:r>
                <a:r>
                  <a:rPr lang="en-US" dirty="0">
                    <a:latin typeface="Calibri" panose="020F0502020204030204" pitchFamily="34" charset="0"/>
                    <a:cs typeface="Calibri" panose="020F0502020204030204" pitchFamily="34" charset="0"/>
                  </a:rPr>
                  <a:t>.</a:t>
                </a:r>
              </a:p>
            </p:txBody>
          </p:sp>
        </mc:Choice>
        <mc:Fallback xmlns="">
          <p:sp>
            <p:nvSpPr>
              <p:cNvPr id="15" name="TextBox 14">
                <a:extLst>
                  <a:ext uri="{FF2B5EF4-FFF2-40B4-BE49-F238E27FC236}">
                    <a16:creationId xmlns:a16="http://schemas.microsoft.com/office/drawing/2014/main" id="{9BA5E8B8-2B63-A1E8-A60D-E7937B00C132}"/>
                  </a:ext>
                </a:extLst>
              </p:cNvPr>
              <p:cNvSpPr txBox="1">
                <a:spLocks noRot="1" noChangeAspect="1" noMove="1" noResize="1" noEditPoints="1" noAdjustHandles="1" noChangeArrowheads="1" noChangeShapeType="1" noTextEdit="1"/>
              </p:cNvSpPr>
              <p:nvPr/>
            </p:nvSpPr>
            <p:spPr>
              <a:xfrm>
                <a:off x="7035983" y="3620396"/>
                <a:ext cx="4562541" cy="646331"/>
              </a:xfrm>
              <a:prstGeom prst="rect">
                <a:avLst/>
              </a:prstGeom>
              <a:blipFill>
                <a:blip r:embed="rId8"/>
                <a:stretch>
                  <a:fillRect l="-554" t="-7843" b="-137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4DDA02B-65B2-0468-E057-100B05F00BBD}"/>
                  </a:ext>
                </a:extLst>
              </p:cNvPr>
              <p:cNvSpPr txBox="1"/>
              <p:nvPr/>
            </p:nvSpPr>
            <p:spPr>
              <a:xfrm>
                <a:off x="6549107" y="5902620"/>
                <a:ext cx="5415819" cy="400110"/>
              </a:xfrm>
              <a:prstGeom prst="rect">
                <a:avLst/>
              </a:prstGeom>
              <a:solidFill>
                <a:schemeClr val="accent4">
                  <a:lumMod val="20000"/>
                  <a:lumOff val="80000"/>
                </a:schemeClr>
              </a:solidFill>
              <a:ln>
                <a:solidFill>
                  <a:schemeClr val="tx1"/>
                </a:solidFill>
              </a:ln>
            </p:spPr>
            <p:txBody>
              <a:bodyPr wrap="square" rtlCol="0">
                <a:spAutoFit/>
              </a:bodyPr>
              <a:lstStyle/>
              <a:p>
                <a:pPr marL="342900" indent="-342900">
                  <a:buFont typeface="Wingdings" pitchFamily="2" charset="2"/>
                  <a:buChar char="à"/>
                </a:pPr>
                <a14:m>
                  <m:oMath xmlns:m="http://schemas.openxmlformats.org/officeDocument/2006/math">
                    <m:r>
                      <a:rPr lang="en-US"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ℜ</m:t>
                    </m:r>
                    <m:r>
                      <a:rPr lang="en-US" b="0" i="1"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𝑒</m:t>
                    </m:r>
                  </m:oMath>
                </a14:m>
                <a:r>
                  <a:rPr lang="en-US" dirty="0">
                    <a:solidFill>
                      <a:srgbClr val="FF0000"/>
                    </a:solidFill>
                    <a:latin typeface="Lucida Handwriting" panose="03010101010101010101" pitchFamily="66" charset="77"/>
                    <a:cs typeface="Calibri" panose="020F0502020204030204" pitchFamily="34" charset="0"/>
                  </a:rPr>
                  <a:t>H</a:t>
                </a:r>
                <a:r>
                  <a:rPr lang="en-US" sz="2000" dirty="0">
                    <a:latin typeface="Lucida Handwriting" panose="03010101010101010101" pitchFamily="66" charset="77"/>
                    <a:cs typeface="Calibri" panose="020F0502020204030204" pitchFamily="34" charset="0"/>
                  </a:rPr>
                  <a:t> </a:t>
                </a:r>
                <a:r>
                  <a:rPr lang="en-US" sz="2000" dirty="0">
                    <a:latin typeface="Calibri" panose="020F0502020204030204" pitchFamily="34" charset="0"/>
                    <a:cs typeface="Calibri" panose="020F0502020204030204" pitchFamily="34" charset="0"/>
                  </a:rPr>
                  <a:t>appears in the differential cross section.   </a:t>
                </a:r>
              </a:p>
            </p:txBody>
          </p:sp>
        </mc:Choice>
        <mc:Fallback xmlns="">
          <p:sp>
            <p:nvSpPr>
              <p:cNvPr id="16" name="TextBox 15">
                <a:extLst>
                  <a:ext uri="{FF2B5EF4-FFF2-40B4-BE49-F238E27FC236}">
                    <a16:creationId xmlns:a16="http://schemas.microsoft.com/office/drawing/2014/main" id="{A4DDA02B-65B2-0468-E057-100B05F00BBD}"/>
                  </a:ext>
                </a:extLst>
              </p:cNvPr>
              <p:cNvSpPr txBox="1">
                <a:spLocks noRot="1" noChangeAspect="1" noMove="1" noResize="1" noEditPoints="1" noAdjustHandles="1" noChangeArrowheads="1" noChangeShapeType="1" noTextEdit="1"/>
              </p:cNvSpPr>
              <p:nvPr/>
            </p:nvSpPr>
            <p:spPr>
              <a:xfrm>
                <a:off x="6549107" y="5902620"/>
                <a:ext cx="5415819" cy="400110"/>
              </a:xfrm>
              <a:prstGeom prst="rect">
                <a:avLst/>
              </a:prstGeom>
              <a:blipFill>
                <a:blip r:embed="rId9"/>
                <a:stretch>
                  <a:fillRect l="-701" t="-9091" r="-701" b="-21212"/>
                </a:stretch>
              </a:blipFill>
              <a:ln>
                <a:solidFill>
                  <a:schemeClr val="tx1"/>
                </a:solid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287DDD5D-BC00-F35A-FBE8-D091BCE831C9}"/>
              </a:ext>
            </a:extLst>
          </p:cNvPr>
          <p:cNvPicPr>
            <a:picLocks noChangeAspect="1"/>
          </p:cNvPicPr>
          <p:nvPr/>
        </p:nvPicPr>
        <p:blipFill>
          <a:blip r:embed="rId10"/>
          <a:stretch>
            <a:fillRect/>
          </a:stretch>
        </p:blipFill>
        <p:spPr>
          <a:xfrm>
            <a:off x="466796" y="1267905"/>
            <a:ext cx="5371508" cy="764485"/>
          </a:xfrm>
          <a:prstGeom prst="rect">
            <a:avLst/>
          </a:prstGeom>
          <a:noFill/>
          <a:ln>
            <a:noFill/>
          </a:ln>
        </p:spPr>
      </p:pic>
      <p:sp>
        <p:nvSpPr>
          <p:cNvPr id="8" name="TextBox 7">
            <a:extLst>
              <a:ext uri="{FF2B5EF4-FFF2-40B4-BE49-F238E27FC236}">
                <a16:creationId xmlns:a16="http://schemas.microsoft.com/office/drawing/2014/main" id="{BE946FA3-3B76-AD0F-B2CF-494CEAC9D222}"/>
              </a:ext>
            </a:extLst>
          </p:cNvPr>
          <p:cNvSpPr txBox="1"/>
          <p:nvPr/>
        </p:nvSpPr>
        <p:spPr>
          <a:xfrm>
            <a:off x="516283" y="2142199"/>
            <a:ext cx="5254070" cy="707886"/>
          </a:xfrm>
          <a:prstGeom prst="rect">
            <a:avLst/>
          </a:prstGeom>
          <a:noFill/>
        </p:spPr>
        <p:txBody>
          <a:bodyPr wrap="square" rtlCol="0">
            <a:spAutoFit/>
          </a:bodyPr>
          <a:lstStyle/>
          <a:p>
            <a:pPr algn="ctr"/>
            <a:r>
              <a:rPr lang="en-US" sz="2000" dirty="0">
                <a:latin typeface="Calibri" panose="020F0502020204030204" pitchFamily="34" charset="0"/>
                <a:cs typeface="Calibri" panose="020F0502020204030204" pitchFamily="34" charset="0"/>
              </a:rPr>
              <a:t>Complex valued Compton Form Factors </a:t>
            </a:r>
            <a:r>
              <a:rPr lang="en-US" b="1" dirty="0">
                <a:latin typeface="Lucida Handwriting" panose="03010101010101010101" pitchFamily="66" charset="77"/>
                <a:cs typeface="Calibri" panose="020F0502020204030204" pitchFamily="34" charset="0"/>
              </a:rPr>
              <a:t>H</a:t>
            </a:r>
            <a:r>
              <a:rPr lang="en-US" dirty="0">
                <a:latin typeface="Lucida Handwriting" panose="03010101010101010101" pitchFamily="66" charset="77"/>
                <a:cs typeface="Calibri" panose="020F0502020204030204" pitchFamily="34" charset="0"/>
              </a:rPr>
              <a:t> </a:t>
            </a:r>
            <a:r>
              <a:rPr lang="en-US" sz="2000" dirty="0">
                <a:latin typeface="Calibri" panose="020F0502020204030204" pitchFamily="34" charset="0"/>
                <a:cs typeface="Calibri" panose="020F0502020204030204" pitchFamily="34" charset="0"/>
              </a:rPr>
              <a:t>and</a:t>
            </a:r>
            <a:r>
              <a:rPr lang="en-US" dirty="0">
                <a:latin typeface="Calibri" panose="020F0502020204030204" pitchFamily="34" charset="0"/>
                <a:cs typeface="Calibri" panose="020F0502020204030204" pitchFamily="34" charset="0"/>
              </a:rPr>
              <a:t> </a:t>
            </a:r>
            <a:r>
              <a:rPr lang="en-US" b="1" dirty="0">
                <a:latin typeface="Lucida Handwriting" panose="03010101010101010101" pitchFamily="66" charset="77"/>
                <a:cs typeface="Calibri" panose="020F0502020204030204" pitchFamily="34" charset="0"/>
              </a:rPr>
              <a:t>E</a:t>
            </a:r>
            <a:r>
              <a:rPr lang="en-US" dirty="0">
                <a:latin typeface="Lucida Handwriting" panose="03010101010101010101" pitchFamily="66" charset="77"/>
                <a:cs typeface="Calibri" panose="020F0502020204030204" pitchFamily="34" charset="0"/>
              </a:rPr>
              <a:t> </a:t>
            </a:r>
            <a:r>
              <a:rPr lang="en-US" sz="2000" dirty="0">
                <a:latin typeface="Calibri" panose="020F0502020204030204" pitchFamily="34" charset="0"/>
                <a:cs typeface="Calibri" panose="020F0502020204030204" pitchFamily="34" charset="0"/>
              </a:rPr>
              <a:t>appear in the DVCS observables.  </a:t>
            </a:r>
          </a:p>
        </p:txBody>
      </p:sp>
      <p:grpSp>
        <p:nvGrpSpPr>
          <p:cNvPr id="78" name="Group 77">
            <a:extLst>
              <a:ext uri="{FF2B5EF4-FFF2-40B4-BE49-F238E27FC236}">
                <a16:creationId xmlns:a16="http://schemas.microsoft.com/office/drawing/2014/main" id="{F7363007-7256-B7E5-6EDB-88286D662C84}"/>
              </a:ext>
            </a:extLst>
          </p:cNvPr>
          <p:cNvGrpSpPr/>
          <p:nvPr/>
        </p:nvGrpSpPr>
        <p:grpSpPr>
          <a:xfrm>
            <a:off x="6072964" y="-1423584"/>
            <a:ext cx="4665060" cy="841964"/>
            <a:chOff x="4840512" y="935307"/>
            <a:chExt cx="4665060" cy="841964"/>
          </a:xfrm>
        </p:grpSpPr>
        <p:sp>
          <p:nvSpPr>
            <p:cNvPr id="79" name="TextBox 78">
              <a:extLst>
                <a:ext uri="{FF2B5EF4-FFF2-40B4-BE49-F238E27FC236}">
                  <a16:creationId xmlns:a16="http://schemas.microsoft.com/office/drawing/2014/main" id="{088D4207-8F15-BCB9-7A45-DC1A1BEE2759}"/>
                </a:ext>
              </a:extLst>
            </p:cNvPr>
            <p:cNvSpPr txBox="1"/>
            <p:nvPr/>
          </p:nvSpPr>
          <p:spPr>
            <a:xfrm>
              <a:off x="5350566" y="1438717"/>
              <a:ext cx="3779207" cy="338554"/>
            </a:xfrm>
            <a:prstGeom prst="rect">
              <a:avLst/>
            </a:prstGeom>
            <a:noFill/>
          </p:spPr>
          <p:txBody>
            <a:bodyPr wrap="square">
              <a:spAutoFit/>
            </a:bodyPr>
            <a:lstStyle/>
            <a:p>
              <a:r>
                <a:rPr lang="en-US" sz="1600" dirty="0">
                  <a:hlinkClick r:id="rId11"/>
                </a:rPr>
                <a:t>https://arxiv.org/pdf/hep-ph/0210165</a:t>
              </a:r>
              <a:endParaRPr lang="en-US" sz="1600" dirty="0"/>
            </a:p>
          </p:txBody>
        </p:sp>
        <p:sp>
          <p:nvSpPr>
            <p:cNvPr id="80" name="TextBox 79">
              <a:extLst>
                <a:ext uri="{FF2B5EF4-FFF2-40B4-BE49-F238E27FC236}">
                  <a16:creationId xmlns:a16="http://schemas.microsoft.com/office/drawing/2014/main" id="{9D0FAF14-D6B5-B420-A5E7-7751E2E10E83}"/>
                </a:ext>
              </a:extLst>
            </p:cNvPr>
            <p:cNvSpPr txBox="1"/>
            <p:nvPr/>
          </p:nvSpPr>
          <p:spPr>
            <a:xfrm>
              <a:off x="5055540" y="935307"/>
              <a:ext cx="3737562"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M.V. Polyakov, </a:t>
              </a:r>
              <a:r>
                <a:rPr lang="en-US" sz="1400" i="1" dirty="0" err="1">
                  <a:effectLst/>
                  <a:latin typeface="Arial" panose="020B0604020202020204" pitchFamily="34" charset="0"/>
                  <a:cs typeface="Arial" panose="020B0604020202020204" pitchFamily="34" charset="0"/>
                </a:rPr>
                <a:t>Phys.Lett.B</a:t>
              </a:r>
              <a:r>
                <a:rPr lang="en-US" sz="1400" dirty="0">
                  <a:effectLst/>
                  <a:latin typeface="Arial" panose="020B0604020202020204" pitchFamily="34" charset="0"/>
                  <a:cs typeface="Arial" panose="020B0604020202020204" pitchFamily="34" charset="0"/>
                </a:rPr>
                <a:t> 555 (2003) 57-62</a:t>
              </a:r>
            </a:p>
          </p:txBody>
        </p:sp>
        <p:sp>
          <p:nvSpPr>
            <p:cNvPr id="81" name="TextBox 80">
              <a:extLst>
                <a:ext uri="{FF2B5EF4-FFF2-40B4-BE49-F238E27FC236}">
                  <a16:creationId xmlns:a16="http://schemas.microsoft.com/office/drawing/2014/main" id="{7363EB27-029A-4693-56B5-264F23E024D5}"/>
                </a:ext>
              </a:extLst>
            </p:cNvPr>
            <p:cNvSpPr txBox="1"/>
            <p:nvPr/>
          </p:nvSpPr>
          <p:spPr>
            <a:xfrm>
              <a:off x="4840512" y="1182931"/>
              <a:ext cx="4665060" cy="307777"/>
            </a:xfrm>
            <a:prstGeom prst="rect">
              <a:avLst/>
            </a:prstGeom>
            <a:noFill/>
          </p:spPr>
          <p:txBody>
            <a:bodyPr wrap="none" rtlCol="0">
              <a:spAutoFit/>
            </a:bodyPr>
            <a:lstStyle/>
            <a:p>
              <a:r>
                <a:rPr lang="en-US" sz="1400" b="1" i="1" dirty="0">
                  <a:latin typeface="Arial" panose="020B0604020202020204" pitchFamily="34" charset="0"/>
                  <a:cs typeface="Arial" panose="020B0604020202020204" pitchFamily="34" charset="0"/>
                </a:rPr>
                <a:t>GPDs and strong forces inside nucleons and nuclei. </a:t>
              </a:r>
            </a:p>
          </p:txBody>
        </p:sp>
      </p:grpSp>
      <p:grpSp>
        <p:nvGrpSpPr>
          <p:cNvPr id="85" name="Group 84">
            <a:extLst>
              <a:ext uri="{FF2B5EF4-FFF2-40B4-BE49-F238E27FC236}">
                <a16:creationId xmlns:a16="http://schemas.microsoft.com/office/drawing/2014/main" id="{5173662A-A6FA-E175-D84C-B72E867588FC}"/>
              </a:ext>
            </a:extLst>
          </p:cNvPr>
          <p:cNvGrpSpPr/>
          <p:nvPr/>
        </p:nvGrpSpPr>
        <p:grpSpPr>
          <a:xfrm>
            <a:off x="6650283" y="1466556"/>
            <a:ext cx="1634317" cy="1371656"/>
            <a:chOff x="8459941" y="1550516"/>
            <a:chExt cx="1714710" cy="1605732"/>
          </a:xfrm>
        </p:grpSpPr>
        <p:grpSp>
          <p:nvGrpSpPr>
            <p:cNvPr id="101" name="Group 100">
              <a:extLst>
                <a:ext uri="{FF2B5EF4-FFF2-40B4-BE49-F238E27FC236}">
                  <a16:creationId xmlns:a16="http://schemas.microsoft.com/office/drawing/2014/main" id="{5EDC4FAA-9E27-84C4-1558-EB0558E62FCA}"/>
                </a:ext>
              </a:extLst>
            </p:cNvPr>
            <p:cNvGrpSpPr/>
            <p:nvPr/>
          </p:nvGrpSpPr>
          <p:grpSpPr>
            <a:xfrm>
              <a:off x="8459941" y="1550516"/>
              <a:ext cx="1714710" cy="1605732"/>
              <a:chOff x="7203205" y="2982369"/>
              <a:chExt cx="1078385" cy="1342305"/>
            </a:xfrm>
          </p:grpSpPr>
          <p:grpSp>
            <p:nvGrpSpPr>
              <p:cNvPr id="105" name="Group 104">
                <a:extLst>
                  <a:ext uri="{FF2B5EF4-FFF2-40B4-BE49-F238E27FC236}">
                    <a16:creationId xmlns:a16="http://schemas.microsoft.com/office/drawing/2014/main" id="{C83F8C73-14F9-7AFC-32E2-C7341B7937ED}"/>
                  </a:ext>
                </a:extLst>
              </p:cNvPr>
              <p:cNvGrpSpPr/>
              <p:nvPr/>
            </p:nvGrpSpPr>
            <p:grpSpPr>
              <a:xfrm rot="5400000">
                <a:off x="6995190" y="3262692"/>
                <a:ext cx="1269997" cy="853967"/>
                <a:chOff x="7467769" y="2732674"/>
                <a:chExt cx="1269997" cy="853967"/>
              </a:xfrm>
            </p:grpSpPr>
            <p:pic>
              <p:nvPicPr>
                <p:cNvPr id="109" name="Picture 108">
                  <a:extLst>
                    <a:ext uri="{FF2B5EF4-FFF2-40B4-BE49-F238E27FC236}">
                      <a16:creationId xmlns:a16="http://schemas.microsoft.com/office/drawing/2014/main" id="{9C3D3734-6599-01D3-208D-852DD23C043F}"/>
                    </a:ext>
                  </a:extLst>
                </p:cNvPr>
                <p:cNvPicPr>
                  <a:picLocks noChangeAspect="1"/>
                </p:cNvPicPr>
                <p:nvPr/>
              </p:nvPicPr>
              <p:blipFill>
                <a:blip r:embed="rId12"/>
                <a:srcRect l="4115" r="41305" b="18033"/>
                <a:stretch>
                  <a:fillRect/>
                </a:stretch>
              </p:blipFill>
              <p:spPr>
                <a:xfrm rot="16200000">
                  <a:off x="7681666" y="2530541"/>
                  <a:ext cx="842203" cy="1269997"/>
                </a:xfrm>
                <a:prstGeom prst="rect">
                  <a:avLst/>
                </a:prstGeom>
              </p:spPr>
            </p:pic>
            <p:sp>
              <p:nvSpPr>
                <p:cNvPr id="110" name="TextBox 109">
                  <a:extLst>
                    <a:ext uri="{FF2B5EF4-FFF2-40B4-BE49-F238E27FC236}">
                      <a16:creationId xmlns:a16="http://schemas.microsoft.com/office/drawing/2014/main" id="{BE518DF4-0A7C-997E-1258-1ED86D9A1B99}"/>
                    </a:ext>
                  </a:extLst>
                </p:cNvPr>
                <p:cNvSpPr txBox="1"/>
                <p:nvPr/>
              </p:nvSpPr>
              <p:spPr>
                <a:xfrm rot="16046163">
                  <a:off x="7702243" y="3188679"/>
                  <a:ext cx="327334" cy="369332"/>
                </a:xfrm>
                <a:prstGeom prst="rect">
                  <a:avLst/>
                </a:prstGeom>
                <a:solidFill>
                  <a:srgbClr val="FFFFFF"/>
                </a:solidFill>
              </p:spPr>
              <p:txBody>
                <a:bodyPr wrap="none" rtlCol="0">
                  <a:spAutoFit/>
                </a:bodyPr>
                <a:lstStyle/>
                <a:p>
                  <a:r>
                    <a:rPr lang="en-US" i="1" dirty="0">
                      <a:solidFill>
                        <a:srgbClr val="FF0000"/>
                      </a:solidFill>
                      <a:latin typeface="Cambria" panose="02040503050406030204" pitchFamily="18" charset="0"/>
                      <a:cs typeface="Times New Roman"/>
                    </a:rPr>
                    <a:t>G</a:t>
                  </a:r>
                </a:p>
              </p:txBody>
            </p:sp>
            <p:sp>
              <p:nvSpPr>
                <p:cNvPr id="111" name="Rectangle 110">
                  <a:extLst>
                    <a:ext uri="{FF2B5EF4-FFF2-40B4-BE49-F238E27FC236}">
                      <a16:creationId xmlns:a16="http://schemas.microsoft.com/office/drawing/2014/main" id="{8E7C261F-3D65-276B-7C12-A955B14F1EC6}"/>
                    </a:ext>
                  </a:extLst>
                </p:cNvPr>
                <p:cNvSpPr/>
                <p:nvPr/>
              </p:nvSpPr>
              <p:spPr>
                <a:xfrm>
                  <a:off x="7803185" y="2732674"/>
                  <a:ext cx="655016" cy="45719"/>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7" name="TextBox 106">
                <a:extLst>
                  <a:ext uri="{FF2B5EF4-FFF2-40B4-BE49-F238E27FC236}">
                    <a16:creationId xmlns:a16="http://schemas.microsoft.com/office/drawing/2014/main" id="{E325E7D7-74A6-9407-EC2B-FF756BC66DB8}"/>
                  </a:ext>
                </a:extLst>
              </p:cNvPr>
              <p:cNvSpPr txBox="1"/>
              <p:nvPr/>
            </p:nvSpPr>
            <p:spPr>
              <a:xfrm>
                <a:off x="7963804" y="3935221"/>
                <a:ext cx="306494" cy="369332"/>
              </a:xfrm>
              <a:prstGeom prst="rect">
                <a:avLst/>
              </a:prstGeom>
              <a:noFill/>
            </p:spPr>
            <p:txBody>
              <a:bodyPr wrap="none" rtlCol="0">
                <a:spAutoFit/>
              </a:bodyPr>
              <a:lstStyle/>
              <a:p>
                <a:r>
                  <a:rPr lang="en-US" i="1" err="1">
                    <a:latin typeface="Cambria" panose="02040503050406030204" pitchFamily="18" charset="0"/>
                    <a:cs typeface="Times New Roman"/>
                  </a:rPr>
                  <a:t>p</a:t>
                </a:r>
                <a:endParaRPr lang="en-US" i="1">
                  <a:latin typeface="Cambria" panose="02040503050406030204" pitchFamily="18" charset="0"/>
                  <a:cs typeface="Times New Roman"/>
                </a:endParaRPr>
              </a:p>
            </p:txBody>
          </p:sp>
          <p:sp>
            <p:nvSpPr>
              <p:cNvPr id="108" name="TextBox 107">
                <a:extLst>
                  <a:ext uri="{FF2B5EF4-FFF2-40B4-BE49-F238E27FC236}">
                    <a16:creationId xmlns:a16="http://schemas.microsoft.com/office/drawing/2014/main" id="{E223456F-CE03-5D9F-E6BC-7CDEC57A30B9}"/>
                  </a:ext>
                </a:extLst>
              </p:cNvPr>
              <p:cNvSpPr txBox="1"/>
              <p:nvPr/>
            </p:nvSpPr>
            <p:spPr>
              <a:xfrm>
                <a:off x="7975096" y="2982369"/>
                <a:ext cx="306494" cy="369332"/>
              </a:xfrm>
              <a:prstGeom prst="rect">
                <a:avLst/>
              </a:prstGeom>
              <a:noFill/>
            </p:spPr>
            <p:txBody>
              <a:bodyPr wrap="none" rtlCol="0">
                <a:spAutoFit/>
              </a:bodyPr>
              <a:lstStyle/>
              <a:p>
                <a:r>
                  <a:rPr lang="en-US" i="1" err="1">
                    <a:latin typeface="Cambria" panose="02040503050406030204" pitchFamily="18" charset="0"/>
                    <a:cs typeface="Times New Roman"/>
                  </a:rPr>
                  <a:t>p</a:t>
                </a:r>
                <a:endParaRPr lang="en-US" i="1">
                  <a:latin typeface="Cambria" panose="02040503050406030204" pitchFamily="18" charset="0"/>
                  <a:cs typeface="Times New Roman"/>
                </a:endParaRPr>
              </a:p>
            </p:txBody>
          </p:sp>
        </p:grpSp>
        <p:sp>
          <p:nvSpPr>
            <p:cNvPr id="102" name="TextBox 101">
              <a:extLst>
                <a:ext uri="{FF2B5EF4-FFF2-40B4-BE49-F238E27FC236}">
                  <a16:creationId xmlns:a16="http://schemas.microsoft.com/office/drawing/2014/main" id="{D0EEDD81-D5D0-D842-4419-6C3FDEE1425E}"/>
                </a:ext>
              </a:extLst>
            </p:cNvPr>
            <p:cNvSpPr txBox="1"/>
            <p:nvPr/>
          </p:nvSpPr>
          <p:spPr>
            <a:xfrm>
              <a:off x="8532961" y="2467216"/>
              <a:ext cx="542892" cy="451591"/>
            </a:xfrm>
            <a:prstGeom prst="rect">
              <a:avLst/>
            </a:prstGeom>
            <a:noFill/>
          </p:spPr>
          <p:txBody>
            <a:bodyPr wrap="none" rtlCol="0">
              <a:spAutoFit/>
            </a:bodyPr>
            <a:lstStyle/>
            <a:p>
              <a:r>
                <a:rPr lang="en-US" sz="1600" dirty="0">
                  <a:solidFill>
                    <a:srgbClr val="FF0000"/>
                  </a:solidFill>
                  <a:latin typeface="Cambria" panose="02040503050406030204" pitchFamily="18" charset="0"/>
                </a:rPr>
                <a:t>J=2</a:t>
              </a:r>
            </a:p>
          </p:txBody>
        </p:sp>
        <p:sp>
          <p:nvSpPr>
            <p:cNvPr id="103" name="Oval 102">
              <a:extLst>
                <a:ext uri="{FF2B5EF4-FFF2-40B4-BE49-F238E27FC236}">
                  <a16:creationId xmlns:a16="http://schemas.microsoft.com/office/drawing/2014/main" id="{88901036-6911-A4FB-1230-F7006383B157}"/>
                </a:ext>
              </a:extLst>
            </p:cNvPr>
            <p:cNvSpPr>
              <a:spLocks noChangeAspect="1"/>
            </p:cNvSpPr>
            <p:nvPr/>
          </p:nvSpPr>
          <p:spPr>
            <a:xfrm>
              <a:off x="9554925" y="2290975"/>
              <a:ext cx="154380" cy="18906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B2BF2E07-AD68-7633-CB6A-4507C71416D4}"/>
              </a:ext>
            </a:extLst>
          </p:cNvPr>
          <p:cNvGrpSpPr/>
          <p:nvPr/>
        </p:nvGrpSpPr>
        <p:grpSpPr>
          <a:xfrm>
            <a:off x="8499695" y="1464256"/>
            <a:ext cx="1498027" cy="1466399"/>
            <a:chOff x="7190438" y="4592761"/>
            <a:chExt cx="1113736" cy="1511758"/>
          </a:xfrm>
        </p:grpSpPr>
        <p:grpSp>
          <p:nvGrpSpPr>
            <p:cNvPr id="91" name="Group 90">
              <a:extLst>
                <a:ext uri="{FF2B5EF4-FFF2-40B4-BE49-F238E27FC236}">
                  <a16:creationId xmlns:a16="http://schemas.microsoft.com/office/drawing/2014/main" id="{B95D5878-909B-5DEA-FC0D-36723E1CD9D5}"/>
                </a:ext>
              </a:extLst>
            </p:cNvPr>
            <p:cNvGrpSpPr/>
            <p:nvPr/>
          </p:nvGrpSpPr>
          <p:grpSpPr>
            <a:xfrm>
              <a:off x="7190438" y="4613347"/>
              <a:ext cx="832765" cy="1491172"/>
              <a:chOff x="7590325" y="914494"/>
              <a:chExt cx="832765" cy="1491172"/>
            </a:xfrm>
          </p:grpSpPr>
          <p:grpSp>
            <p:nvGrpSpPr>
              <p:cNvPr id="96" name="Group 95">
                <a:extLst>
                  <a:ext uri="{FF2B5EF4-FFF2-40B4-BE49-F238E27FC236}">
                    <a16:creationId xmlns:a16="http://schemas.microsoft.com/office/drawing/2014/main" id="{26719267-7ADE-92C7-A75A-5B778CC4A151}"/>
                  </a:ext>
                </a:extLst>
              </p:cNvPr>
              <p:cNvGrpSpPr/>
              <p:nvPr/>
            </p:nvGrpSpPr>
            <p:grpSpPr>
              <a:xfrm>
                <a:off x="7590325" y="914494"/>
                <a:ext cx="832765" cy="1491172"/>
                <a:chOff x="7262264" y="834381"/>
                <a:chExt cx="832765" cy="1491172"/>
              </a:xfrm>
            </p:grpSpPr>
            <p:pic>
              <p:nvPicPr>
                <p:cNvPr id="99" name="Picture 98">
                  <a:extLst>
                    <a:ext uri="{FF2B5EF4-FFF2-40B4-BE49-F238E27FC236}">
                      <a16:creationId xmlns:a16="http://schemas.microsoft.com/office/drawing/2014/main" id="{3A846008-5455-BF18-5D7D-0C365C7E41AD}"/>
                    </a:ext>
                  </a:extLst>
                </p:cNvPr>
                <p:cNvPicPr>
                  <a:picLocks noChangeAspect="1"/>
                </p:cNvPicPr>
                <p:nvPr/>
              </p:nvPicPr>
              <p:blipFill>
                <a:blip r:embed="rId13"/>
                <a:srcRect l="6951" r="41888" b="16085"/>
                <a:stretch>
                  <a:fillRect/>
                </a:stretch>
              </p:blipFill>
              <p:spPr>
                <a:xfrm>
                  <a:off x="7266601" y="834381"/>
                  <a:ext cx="828428" cy="1230907"/>
                </a:xfrm>
                <a:prstGeom prst="rect">
                  <a:avLst/>
                </a:prstGeom>
              </p:spPr>
            </p:pic>
            <p:pic>
              <p:nvPicPr>
                <p:cNvPr id="100" name="Picture 99">
                  <a:extLst>
                    <a:ext uri="{FF2B5EF4-FFF2-40B4-BE49-F238E27FC236}">
                      <a16:creationId xmlns:a16="http://schemas.microsoft.com/office/drawing/2014/main" id="{456C1524-4037-468F-91E5-6683D677386B}"/>
                    </a:ext>
                  </a:extLst>
                </p:cNvPr>
                <p:cNvPicPr>
                  <a:picLocks noChangeAspect="1"/>
                </p:cNvPicPr>
                <p:nvPr/>
              </p:nvPicPr>
              <p:blipFill>
                <a:blip r:embed="rId13"/>
                <a:srcRect l="6951" t="26528" r="42353" b="16085"/>
                <a:stretch>
                  <a:fillRect/>
                </a:stretch>
              </p:blipFill>
              <p:spPr>
                <a:xfrm>
                  <a:off x="7262264" y="1483774"/>
                  <a:ext cx="820896" cy="841779"/>
                </a:xfrm>
                <a:prstGeom prst="rect">
                  <a:avLst/>
                </a:prstGeom>
              </p:spPr>
            </p:pic>
          </p:grpSp>
          <p:sp>
            <p:nvSpPr>
              <p:cNvPr id="97" name="TextBox 96">
                <a:extLst>
                  <a:ext uri="{FF2B5EF4-FFF2-40B4-BE49-F238E27FC236}">
                    <a16:creationId xmlns:a16="http://schemas.microsoft.com/office/drawing/2014/main" id="{EA2E6BC3-4D7A-A181-82FE-26A5CEAB65F4}"/>
                  </a:ext>
                </a:extLst>
              </p:cNvPr>
              <p:cNvSpPr txBox="1"/>
              <p:nvPr/>
            </p:nvSpPr>
            <p:spPr>
              <a:xfrm>
                <a:off x="7660377" y="1097766"/>
                <a:ext cx="295274" cy="369332"/>
              </a:xfrm>
              <a:prstGeom prst="rect">
                <a:avLst/>
              </a:prstGeom>
              <a:solidFill>
                <a:schemeClr val="bg1"/>
              </a:solidFill>
            </p:spPr>
            <p:txBody>
              <a:bodyPr wrap="none" rtlCol="0">
                <a:spAutoFit/>
              </a:bodyPr>
              <a:lstStyle/>
              <a:p>
                <a:r>
                  <a:rPr lang="en-US" i="1" dirty="0" err="1">
                    <a:solidFill>
                      <a:srgbClr val="FF0000"/>
                    </a:solidFill>
                    <a:latin typeface="Cambria" panose="02040503050406030204" pitchFamily="18" charset="0"/>
                    <a:cs typeface="Symbol" charset="2"/>
                  </a:rPr>
                  <a:t>γ</a:t>
                </a:r>
                <a:endParaRPr lang="en-US" i="1" dirty="0">
                  <a:solidFill>
                    <a:srgbClr val="FF0000"/>
                  </a:solidFill>
                  <a:latin typeface="Cambria" panose="02040503050406030204" pitchFamily="18" charset="0"/>
                  <a:cs typeface="Symbol" charset="2"/>
                </a:endParaRPr>
              </a:p>
            </p:txBody>
          </p:sp>
          <p:sp>
            <p:nvSpPr>
              <p:cNvPr id="98" name="TextBox 97">
                <a:extLst>
                  <a:ext uri="{FF2B5EF4-FFF2-40B4-BE49-F238E27FC236}">
                    <a16:creationId xmlns:a16="http://schemas.microsoft.com/office/drawing/2014/main" id="{B804E41C-6331-17FB-153E-CA412C007C93}"/>
                  </a:ext>
                </a:extLst>
              </p:cNvPr>
              <p:cNvSpPr txBox="1"/>
              <p:nvPr/>
            </p:nvSpPr>
            <p:spPr>
              <a:xfrm>
                <a:off x="7637532" y="1733945"/>
                <a:ext cx="305733" cy="380756"/>
              </a:xfrm>
              <a:prstGeom prst="rect">
                <a:avLst/>
              </a:prstGeom>
              <a:noFill/>
            </p:spPr>
            <p:txBody>
              <a:bodyPr wrap="square" rtlCol="0">
                <a:spAutoFit/>
              </a:bodyPr>
              <a:lstStyle/>
              <a:p>
                <a:r>
                  <a:rPr lang="en-US" b="1" i="1" dirty="0" err="1">
                    <a:solidFill>
                      <a:srgbClr val="FF0000"/>
                    </a:solidFill>
                    <a:latin typeface="Symbol" pitchFamily="2" charset="2"/>
                    <a:cs typeface="Symbol" charset="2"/>
                  </a:rPr>
                  <a:t>g</a:t>
                </a:r>
                <a:r>
                  <a:rPr lang="en-US" b="1" i="1" baseline="-25000" dirty="0" err="1">
                    <a:solidFill>
                      <a:srgbClr val="FF0000"/>
                    </a:solidFill>
                    <a:latin typeface="Cambria" panose="02040503050406030204" pitchFamily="18" charset="0"/>
                    <a:cs typeface="Symbol" charset="2"/>
                  </a:rPr>
                  <a:t>v</a:t>
                </a:r>
                <a:r>
                  <a:rPr lang="en-US" b="1" i="1" baseline="-25000" dirty="0">
                    <a:solidFill>
                      <a:srgbClr val="FF0000"/>
                    </a:solidFill>
                    <a:latin typeface="Cambria" panose="02040503050406030204" pitchFamily="18" charset="0"/>
                    <a:cs typeface="Symbol" charset="2"/>
                  </a:rPr>
                  <a:t> </a:t>
                </a:r>
              </a:p>
            </p:txBody>
          </p:sp>
        </p:grpSp>
        <p:sp>
          <p:nvSpPr>
            <p:cNvPr id="93" name="Rectangle 92">
              <a:extLst>
                <a:ext uri="{FF2B5EF4-FFF2-40B4-BE49-F238E27FC236}">
                  <a16:creationId xmlns:a16="http://schemas.microsoft.com/office/drawing/2014/main" id="{2DE784DC-0E6A-942F-0E5F-288FA79A8CEE}"/>
                </a:ext>
              </a:extLst>
            </p:cNvPr>
            <p:cNvSpPr/>
            <p:nvPr/>
          </p:nvSpPr>
          <p:spPr>
            <a:xfrm>
              <a:off x="7260490" y="5298350"/>
              <a:ext cx="356513" cy="11785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848962E7-119D-96E5-47B4-B968B7F7F2BD}"/>
                </a:ext>
              </a:extLst>
            </p:cNvPr>
            <p:cNvSpPr txBox="1"/>
            <p:nvPr/>
          </p:nvSpPr>
          <p:spPr>
            <a:xfrm>
              <a:off x="7986388" y="4592761"/>
              <a:ext cx="306494" cy="369332"/>
            </a:xfrm>
            <a:prstGeom prst="rect">
              <a:avLst/>
            </a:prstGeom>
            <a:noFill/>
          </p:spPr>
          <p:txBody>
            <a:bodyPr wrap="none" rtlCol="0">
              <a:spAutoFit/>
            </a:bodyPr>
            <a:lstStyle/>
            <a:p>
              <a:r>
                <a:rPr lang="en-US" i="1" err="1">
                  <a:latin typeface="Cambria" panose="02040503050406030204" pitchFamily="18" charset="0"/>
                  <a:cs typeface="Times New Roman"/>
                </a:rPr>
                <a:t>p</a:t>
              </a:r>
              <a:endParaRPr lang="en-US" i="1">
                <a:latin typeface="Cambria" panose="02040503050406030204" pitchFamily="18" charset="0"/>
                <a:cs typeface="Times New Roman"/>
              </a:endParaRPr>
            </a:p>
          </p:txBody>
        </p:sp>
        <p:sp>
          <p:nvSpPr>
            <p:cNvPr id="95" name="TextBox 94">
              <a:extLst>
                <a:ext uri="{FF2B5EF4-FFF2-40B4-BE49-F238E27FC236}">
                  <a16:creationId xmlns:a16="http://schemas.microsoft.com/office/drawing/2014/main" id="{7B2188A4-CF3A-2036-D1BD-0F1EF78261F8}"/>
                </a:ext>
              </a:extLst>
            </p:cNvPr>
            <p:cNvSpPr txBox="1"/>
            <p:nvPr/>
          </p:nvSpPr>
          <p:spPr>
            <a:xfrm>
              <a:off x="7997680" y="5697559"/>
              <a:ext cx="306494" cy="369332"/>
            </a:xfrm>
            <a:prstGeom prst="rect">
              <a:avLst/>
            </a:prstGeom>
            <a:noFill/>
          </p:spPr>
          <p:txBody>
            <a:bodyPr wrap="none" rtlCol="0">
              <a:spAutoFit/>
            </a:bodyPr>
            <a:lstStyle/>
            <a:p>
              <a:r>
                <a:rPr lang="en-US" i="1" err="1">
                  <a:latin typeface="Cambria" panose="02040503050406030204" pitchFamily="18" charset="0"/>
                  <a:cs typeface="Times New Roman"/>
                </a:rPr>
                <a:t>p</a:t>
              </a:r>
              <a:endParaRPr lang="en-US" i="1">
                <a:latin typeface="Cambria" panose="02040503050406030204" pitchFamily="18" charset="0"/>
                <a:cs typeface="Times New Roman"/>
              </a:endParaRPr>
            </a:p>
          </p:txBody>
        </p:sp>
      </p:grpSp>
      <p:sp>
        <p:nvSpPr>
          <p:cNvPr id="88" name="Oval 87">
            <a:extLst>
              <a:ext uri="{FF2B5EF4-FFF2-40B4-BE49-F238E27FC236}">
                <a16:creationId xmlns:a16="http://schemas.microsoft.com/office/drawing/2014/main" id="{E43998EB-06B4-AB54-F083-9A1A93406793}"/>
              </a:ext>
            </a:extLst>
          </p:cNvPr>
          <p:cNvSpPr>
            <a:spLocks noChangeAspect="1"/>
          </p:cNvSpPr>
          <p:nvPr/>
        </p:nvSpPr>
        <p:spPr>
          <a:xfrm>
            <a:off x="9387433" y="1963890"/>
            <a:ext cx="262242" cy="4434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820EE06F-DE86-245C-D3D4-4E5F4E0CDDE2}"/>
              </a:ext>
            </a:extLst>
          </p:cNvPr>
          <p:cNvSpPr txBox="1"/>
          <p:nvPr/>
        </p:nvSpPr>
        <p:spPr>
          <a:xfrm>
            <a:off x="8447969" y="2049544"/>
            <a:ext cx="474810" cy="338554"/>
          </a:xfrm>
          <a:prstGeom prst="rect">
            <a:avLst/>
          </a:prstGeom>
          <a:noFill/>
        </p:spPr>
        <p:txBody>
          <a:bodyPr wrap="none" rtlCol="0">
            <a:spAutoFit/>
          </a:bodyPr>
          <a:lstStyle/>
          <a:p>
            <a:r>
              <a:rPr lang="en-US" sz="1600" dirty="0">
                <a:solidFill>
                  <a:srgbClr val="FF0000"/>
                </a:solidFill>
                <a:latin typeface="Cambria" panose="02040503050406030204" pitchFamily="18" charset="0"/>
              </a:rPr>
              <a:t>J=2</a:t>
            </a:r>
          </a:p>
        </p:txBody>
      </p:sp>
      <p:grpSp>
        <p:nvGrpSpPr>
          <p:cNvPr id="134" name="Group 133">
            <a:extLst>
              <a:ext uri="{FF2B5EF4-FFF2-40B4-BE49-F238E27FC236}">
                <a16:creationId xmlns:a16="http://schemas.microsoft.com/office/drawing/2014/main" id="{5B760E72-9D7F-E86A-DC48-C5CB57389B42}"/>
              </a:ext>
            </a:extLst>
          </p:cNvPr>
          <p:cNvGrpSpPr/>
          <p:nvPr/>
        </p:nvGrpSpPr>
        <p:grpSpPr>
          <a:xfrm>
            <a:off x="10403523" y="1433777"/>
            <a:ext cx="1498027" cy="1466399"/>
            <a:chOff x="7190438" y="4592761"/>
            <a:chExt cx="1113736" cy="1511758"/>
          </a:xfrm>
        </p:grpSpPr>
        <p:grpSp>
          <p:nvGrpSpPr>
            <p:cNvPr id="135" name="Group 134">
              <a:extLst>
                <a:ext uri="{FF2B5EF4-FFF2-40B4-BE49-F238E27FC236}">
                  <a16:creationId xmlns:a16="http://schemas.microsoft.com/office/drawing/2014/main" id="{05029C87-7959-6174-3D71-078424CEB401}"/>
                </a:ext>
              </a:extLst>
            </p:cNvPr>
            <p:cNvGrpSpPr/>
            <p:nvPr/>
          </p:nvGrpSpPr>
          <p:grpSpPr>
            <a:xfrm>
              <a:off x="7190438" y="4613347"/>
              <a:ext cx="832765" cy="1491172"/>
              <a:chOff x="7590325" y="914494"/>
              <a:chExt cx="832765" cy="1491172"/>
            </a:xfrm>
          </p:grpSpPr>
          <p:grpSp>
            <p:nvGrpSpPr>
              <p:cNvPr id="139" name="Group 138">
                <a:extLst>
                  <a:ext uri="{FF2B5EF4-FFF2-40B4-BE49-F238E27FC236}">
                    <a16:creationId xmlns:a16="http://schemas.microsoft.com/office/drawing/2014/main" id="{F48DCF21-D2C7-564D-BF48-834483C3517E}"/>
                  </a:ext>
                </a:extLst>
              </p:cNvPr>
              <p:cNvGrpSpPr/>
              <p:nvPr/>
            </p:nvGrpSpPr>
            <p:grpSpPr>
              <a:xfrm>
                <a:off x="7590325" y="914494"/>
                <a:ext cx="832765" cy="1491172"/>
                <a:chOff x="7262264" y="834381"/>
                <a:chExt cx="832765" cy="1491172"/>
              </a:xfrm>
            </p:grpSpPr>
            <p:pic>
              <p:nvPicPr>
                <p:cNvPr id="142" name="Picture 141">
                  <a:extLst>
                    <a:ext uri="{FF2B5EF4-FFF2-40B4-BE49-F238E27FC236}">
                      <a16:creationId xmlns:a16="http://schemas.microsoft.com/office/drawing/2014/main" id="{E4677663-EA61-5A03-80A4-6A33946610DD}"/>
                    </a:ext>
                  </a:extLst>
                </p:cNvPr>
                <p:cNvPicPr>
                  <a:picLocks noChangeAspect="1"/>
                </p:cNvPicPr>
                <p:nvPr/>
              </p:nvPicPr>
              <p:blipFill>
                <a:blip r:embed="rId13"/>
                <a:srcRect l="6951" r="41888" b="16085"/>
                <a:stretch>
                  <a:fillRect/>
                </a:stretch>
              </p:blipFill>
              <p:spPr>
                <a:xfrm>
                  <a:off x="7266601" y="834381"/>
                  <a:ext cx="828428" cy="1230907"/>
                </a:xfrm>
                <a:prstGeom prst="rect">
                  <a:avLst/>
                </a:prstGeom>
              </p:spPr>
            </p:pic>
            <p:pic>
              <p:nvPicPr>
                <p:cNvPr id="143" name="Picture 142">
                  <a:extLst>
                    <a:ext uri="{FF2B5EF4-FFF2-40B4-BE49-F238E27FC236}">
                      <a16:creationId xmlns:a16="http://schemas.microsoft.com/office/drawing/2014/main" id="{90A2E762-DCE9-857C-2CB0-BFC256FF5BA0}"/>
                    </a:ext>
                  </a:extLst>
                </p:cNvPr>
                <p:cNvPicPr>
                  <a:picLocks noChangeAspect="1"/>
                </p:cNvPicPr>
                <p:nvPr/>
              </p:nvPicPr>
              <p:blipFill>
                <a:blip r:embed="rId13"/>
                <a:srcRect l="6951" t="26528" r="42353" b="16085"/>
                <a:stretch>
                  <a:fillRect/>
                </a:stretch>
              </p:blipFill>
              <p:spPr>
                <a:xfrm>
                  <a:off x="7262264" y="1483774"/>
                  <a:ext cx="820896" cy="841779"/>
                </a:xfrm>
                <a:prstGeom prst="rect">
                  <a:avLst/>
                </a:prstGeom>
              </p:spPr>
            </p:pic>
          </p:grpSp>
          <p:sp>
            <p:nvSpPr>
              <p:cNvPr id="140" name="TextBox 139">
                <a:extLst>
                  <a:ext uri="{FF2B5EF4-FFF2-40B4-BE49-F238E27FC236}">
                    <a16:creationId xmlns:a16="http://schemas.microsoft.com/office/drawing/2014/main" id="{1AD7C3E3-2896-5781-6BF7-E60597C02848}"/>
                  </a:ext>
                </a:extLst>
              </p:cNvPr>
              <p:cNvSpPr txBox="1"/>
              <p:nvPr/>
            </p:nvSpPr>
            <p:spPr>
              <a:xfrm>
                <a:off x="7746897" y="1097766"/>
                <a:ext cx="137342" cy="380756"/>
              </a:xfrm>
              <a:prstGeom prst="rect">
                <a:avLst/>
              </a:prstGeom>
              <a:solidFill>
                <a:srgbClr val="FFFFFF"/>
              </a:solidFill>
            </p:spPr>
            <p:txBody>
              <a:bodyPr wrap="none" rtlCol="0">
                <a:spAutoFit/>
              </a:bodyPr>
              <a:lstStyle/>
              <a:p>
                <a:endParaRPr lang="en-US" i="1" dirty="0">
                  <a:solidFill>
                    <a:srgbClr val="FF0000"/>
                  </a:solidFill>
                  <a:latin typeface="Cambria" panose="02040503050406030204" pitchFamily="18" charset="0"/>
                  <a:cs typeface="Symbol" charset="2"/>
                </a:endParaRPr>
              </a:p>
            </p:txBody>
          </p:sp>
          <p:sp>
            <p:nvSpPr>
              <p:cNvPr id="141" name="TextBox 140">
                <a:extLst>
                  <a:ext uri="{FF2B5EF4-FFF2-40B4-BE49-F238E27FC236}">
                    <a16:creationId xmlns:a16="http://schemas.microsoft.com/office/drawing/2014/main" id="{A282CBF8-E6DA-5CA4-00A3-DA7A5B28A3FD}"/>
                  </a:ext>
                </a:extLst>
              </p:cNvPr>
              <p:cNvSpPr txBox="1"/>
              <p:nvPr/>
            </p:nvSpPr>
            <p:spPr>
              <a:xfrm>
                <a:off x="7670694" y="1848904"/>
                <a:ext cx="137342" cy="285567"/>
              </a:xfrm>
              <a:prstGeom prst="rect">
                <a:avLst/>
              </a:prstGeom>
              <a:solidFill>
                <a:srgbClr val="FFFFFF"/>
              </a:solidFill>
            </p:spPr>
            <p:txBody>
              <a:bodyPr wrap="none" rtlCol="0">
                <a:spAutoFit/>
              </a:bodyPr>
              <a:lstStyle/>
              <a:p>
                <a:endParaRPr lang="en-US" i="1" baseline="-25000" dirty="0">
                  <a:solidFill>
                    <a:srgbClr val="FF0000"/>
                  </a:solidFill>
                  <a:latin typeface="Cambria" panose="02040503050406030204" pitchFamily="18" charset="0"/>
                  <a:cs typeface="Symbol" charset="2"/>
                </a:endParaRPr>
              </a:p>
            </p:txBody>
          </p:sp>
        </p:grpSp>
        <p:sp>
          <p:nvSpPr>
            <p:cNvPr id="136" name="Rectangle 135">
              <a:extLst>
                <a:ext uri="{FF2B5EF4-FFF2-40B4-BE49-F238E27FC236}">
                  <a16:creationId xmlns:a16="http://schemas.microsoft.com/office/drawing/2014/main" id="{C8A4502F-F29E-6691-89FC-173F1BAF1E98}"/>
                </a:ext>
              </a:extLst>
            </p:cNvPr>
            <p:cNvSpPr/>
            <p:nvPr/>
          </p:nvSpPr>
          <p:spPr>
            <a:xfrm>
              <a:off x="7260490" y="5298350"/>
              <a:ext cx="356513" cy="11785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TextBox 136">
              <a:extLst>
                <a:ext uri="{FF2B5EF4-FFF2-40B4-BE49-F238E27FC236}">
                  <a16:creationId xmlns:a16="http://schemas.microsoft.com/office/drawing/2014/main" id="{73D96581-D418-F73E-2A6D-D498A5D81AD5}"/>
                </a:ext>
              </a:extLst>
            </p:cNvPr>
            <p:cNvSpPr txBox="1"/>
            <p:nvPr/>
          </p:nvSpPr>
          <p:spPr>
            <a:xfrm>
              <a:off x="7986388" y="4592761"/>
              <a:ext cx="306494" cy="369332"/>
            </a:xfrm>
            <a:prstGeom prst="rect">
              <a:avLst/>
            </a:prstGeom>
            <a:noFill/>
          </p:spPr>
          <p:txBody>
            <a:bodyPr wrap="none" rtlCol="0">
              <a:spAutoFit/>
            </a:bodyPr>
            <a:lstStyle/>
            <a:p>
              <a:r>
                <a:rPr lang="en-US" i="1" err="1">
                  <a:latin typeface="Cambria" panose="02040503050406030204" pitchFamily="18" charset="0"/>
                  <a:cs typeface="Times New Roman"/>
                </a:rPr>
                <a:t>p</a:t>
              </a:r>
              <a:endParaRPr lang="en-US" i="1">
                <a:latin typeface="Cambria" panose="02040503050406030204" pitchFamily="18" charset="0"/>
                <a:cs typeface="Times New Roman"/>
              </a:endParaRPr>
            </a:p>
          </p:txBody>
        </p:sp>
        <p:sp>
          <p:nvSpPr>
            <p:cNvPr id="138" name="TextBox 137">
              <a:extLst>
                <a:ext uri="{FF2B5EF4-FFF2-40B4-BE49-F238E27FC236}">
                  <a16:creationId xmlns:a16="http://schemas.microsoft.com/office/drawing/2014/main" id="{0E9FD575-179E-54A6-8E8A-FAC43BA5A425}"/>
                </a:ext>
              </a:extLst>
            </p:cNvPr>
            <p:cNvSpPr txBox="1"/>
            <p:nvPr/>
          </p:nvSpPr>
          <p:spPr>
            <a:xfrm>
              <a:off x="7997680" y="5697559"/>
              <a:ext cx="306494" cy="369332"/>
            </a:xfrm>
            <a:prstGeom prst="rect">
              <a:avLst/>
            </a:prstGeom>
            <a:noFill/>
          </p:spPr>
          <p:txBody>
            <a:bodyPr wrap="none" rtlCol="0">
              <a:spAutoFit/>
            </a:bodyPr>
            <a:lstStyle/>
            <a:p>
              <a:r>
                <a:rPr lang="en-US" i="1" err="1">
                  <a:latin typeface="Cambria" panose="02040503050406030204" pitchFamily="18" charset="0"/>
                  <a:cs typeface="Times New Roman"/>
                </a:rPr>
                <a:t>p</a:t>
              </a:r>
              <a:endParaRPr lang="en-US" i="1">
                <a:latin typeface="Cambria" panose="02040503050406030204" pitchFamily="18" charset="0"/>
                <a:cs typeface="Times New Roman"/>
              </a:endParaRPr>
            </a:p>
          </p:txBody>
        </p:sp>
      </p:grpSp>
      <p:sp>
        <p:nvSpPr>
          <p:cNvPr id="144" name="Oval 143">
            <a:extLst>
              <a:ext uri="{FF2B5EF4-FFF2-40B4-BE49-F238E27FC236}">
                <a16:creationId xmlns:a16="http://schemas.microsoft.com/office/drawing/2014/main" id="{5834D012-D721-0AD2-8DC0-7E66C1C66A0E}"/>
              </a:ext>
            </a:extLst>
          </p:cNvPr>
          <p:cNvSpPr>
            <a:spLocks noChangeAspect="1"/>
          </p:cNvSpPr>
          <p:nvPr/>
        </p:nvSpPr>
        <p:spPr>
          <a:xfrm>
            <a:off x="11291261" y="1933411"/>
            <a:ext cx="262242" cy="44348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TextBox 144">
            <a:extLst>
              <a:ext uri="{FF2B5EF4-FFF2-40B4-BE49-F238E27FC236}">
                <a16:creationId xmlns:a16="http://schemas.microsoft.com/office/drawing/2014/main" id="{711C4624-2AA1-7DEC-FCFE-CB643D3EF394}"/>
              </a:ext>
            </a:extLst>
          </p:cNvPr>
          <p:cNvSpPr txBox="1"/>
          <p:nvPr/>
        </p:nvSpPr>
        <p:spPr>
          <a:xfrm>
            <a:off x="10396401" y="2007913"/>
            <a:ext cx="474810" cy="338554"/>
          </a:xfrm>
          <a:prstGeom prst="rect">
            <a:avLst/>
          </a:prstGeom>
          <a:noFill/>
        </p:spPr>
        <p:txBody>
          <a:bodyPr wrap="none" rtlCol="0">
            <a:spAutoFit/>
          </a:bodyPr>
          <a:lstStyle/>
          <a:p>
            <a:r>
              <a:rPr lang="en-US" sz="1600" dirty="0">
                <a:solidFill>
                  <a:srgbClr val="FF0000"/>
                </a:solidFill>
                <a:latin typeface="Cambria" panose="02040503050406030204" pitchFamily="18" charset="0"/>
              </a:rPr>
              <a:t>J=2</a:t>
            </a:r>
          </a:p>
        </p:txBody>
      </p:sp>
      <p:sp>
        <p:nvSpPr>
          <p:cNvPr id="148" name="TextBox 147">
            <a:extLst>
              <a:ext uri="{FF2B5EF4-FFF2-40B4-BE49-F238E27FC236}">
                <a16:creationId xmlns:a16="http://schemas.microsoft.com/office/drawing/2014/main" id="{6A30B50E-8665-9EAA-307D-43FA6BA66D19}"/>
              </a:ext>
            </a:extLst>
          </p:cNvPr>
          <p:cNvSpPr txBox="1"/>
          <p:nvPr/>
        </p:nvSpPr>
        <p:spPr>
          <a:xfrm>
            <a:off x="10531021" y="2249629"/>
            <a:ext cx="375424" cy="369332"/>
          </a:xfrm>
          <a:prstGeom prst="rect">
            <a:avLst/>
          </a:prstGeom>
          <a:noFill/>
        </p:spPr>
        <p:txBody>
          <a:bodyPr wrap="none" rtlCol="0">
            <a:spAutoFit/>
          </a:bodyPr>
          <a:lstStyle/>
          <a:p>
            <a:r>
              <a:rPr lang="en-US" i="1" dirty="0" err="1">
                <a:solidFill>
                  <a:srgbClr val="FF0000"/>
                </a:solidFill>
                <a:latin typeface="Cambria" panose="02040503050406030204" pitchFamily="18" charset="0"/>
              </a:rPr>
              <a:t>g</a:t>
            </a:r>
            <a:r>
              <a:rPr lang="en-US" i="1" baseline="-25000" dirty="0" err="1">
                <a:solidFill>
                  <a:srgbClr val="FF0000"/>
                </a:solidFill>
                <a:latin typeface="Cambria" panose="02040503050406030204" pitchFamily="18" charset="0"/>
              </a:rPr>
              <a:t>v</a:t>
            </a:r>
            <a:endParaRPr lang="en-US" i="1" baseline="-25000" dirty="0">
              <a:solidFill>
                <a:srgbClr val="FF0000"/>
              </a:solidFill>
              <a:latin typeface="Cambria" panose="02040503050406030204" pitchFamily="18" charset="0"/>
            </a:endParaRPr>
          </a:p>
        </p:txBody>
      </p:sp>
      <p:sp>
        <p:nvSpPr>
          <p:cNvPr id="147" name="TextBox 146">
            <a:extLst>
              <a:ext uri="{FF2B5EF4-FFF2-40B4-BE49-F238E27FC236}">
                <a16:creationId xmlns:a16="http://schemas.microsoft.com/office/drawing/2014/main" id="{1BF5599E-DEC8-9601-99B0-37BBB13691EE}"/>
              </a:ext>
            </a:extLst>
          </p:cNvPr>
          <p:cNvSpPr txBox="1"/>
          <p:nvPr/>
        </p:nvSpPr>
        <p:spPr>
          <a:xfrm>
            <a:off x="10512324" y="1614107"/>
            <a:ext cx="375424" cy="369332"/>
          </a:xfrm>
          <a:prstGeom prst="rect">
            <a:avLst/>
          </a:prstGeom>
          <a:noFill/>
        </p:spPr>
        <p:txBody>
          <a:bodyPr wrap="none" rtlCol="0">
            <a:spAutoFit/>
          </a:bodyPr>
          <a:lstStyle/>
          <a:p>
            <a:r>
              <a:rPr lang="en-US" i="1" dirty="0" err="1">
                <a:solidFill>
                  <a:srgbClr val="FF0000"/>
                </a:solidFill>
                <a:latin typeface="Cambria" panose="02040503050406030204" pitchFamily="18" charset="0"/>
              </a:rPr>
              <a:t>g</a:t>
            </a:r>
            <a:r>
              <a:rPr lang="en-US" i="1" baseline="-25000" dirty="0" err="1">
                <a:solidFill>
                  <a:srgbClr val="FF0000"/>
                </a:solidFill>
                <a:latin typeface="Cambria" panose="02040503050406030204" pitchFamily="18" charset="0"/>
              </a:rPr>
              <a:t>v</a:t>
            </a:r>
            <a:endParaRPr lang="en-US" i="1" baseline="-25000" dirty="0">
              <a:solidFill>
                <a:srgbClr val="FF0000"/>
              </a:solidFill>
              <a:latin typeface="Cambria" panose="02040503050406030204" pitchFamily="18" charset="0"/>
            </a:endParaRPr>
          </a:p>
        </p:txBody>
      </p:sp>
      <p:sp>
        <p:nvSpPr>
          <p:cNvPr id="150" name="TextBox 149">
            <a:extLst>
              <a:ext uri="{FF2B5EF4-FFF2-40B4-BE49-F238E27FC236}">
                <a16:creationId xmlns:a16="http://schemas.microsoft.com/office/drawing/2014/main" id="{2C8A9029-FDFA-4491-5DFB-593900312301}"/>
              </a:ext>
            </a:extLst>
          </p:cNvPr>
          <p:cNvSpPr txBox="1"/>
          <p:nvPr/>
        </p:nvSpPr>
        <p:spPr>
          <a:xfrm>
            <a:off x="7693929" y="835578"/>
            <a:ext cx="3067315" cy="369332"/>
          </a:xfrm>
          <a:prstGeom prst="rect">
            <a:avLst/>
          </a:prstGeom>
          <a:noFill/>
        </p:spPr>
        <p:txBody>
          <a:bodyPr wrap="none" rtlCol="0">
            <a:spAutoFit/>
          </a:bodyPr>
          <a:lstStyle/>
          <a:p>
            <a:r>
              <a:rPr lang="en-US" u="sng" dirty="0">
                <a:latin typeface="Calibri" panose="020F0502020204030204" pitchFamily="34" charset="0"/>
                <a:cs typeface="Calibri" panose="020F0502020204030204" pitchFamily="34" charset="0"/>
              </a:rPr>
              <a:t>Gravity &amp; gravity-like couplings</a:t>
            </a:r>
          </a:p>
        </p:txBody>
      </p:sp>
      <p:sp>
        <p:nvSpPr>
          <p:cNvPr id="10" name="Donut 9">
            <a:extLst>
              <a:ext uri="{FF2B5EF4-FFF2-40B4-BE49-F238E27FC236}">
                <a16:creationId xmlns:a16="http://schemas.microsoft.com/office/drawing/2014/main" id="{66BE50C4-A872-DFF4-7391-2B545F87F6CA}"/>
              </a:ext>
            </a:extLst>
          </p:cNvPr>
          <p:cNvSpPr/>
          <p:nvPr/>
        </p:nvSpPr>
        <p:spPr>
          <a:xfrm>
            <a:off x="8447597" y="1358135"/>
            <a:ext cx="1738659" cy="1662831"/>
          </a:xfrm>
          <a:prstGeom prst="donut">
            <a:avLst>
              <a:gd name="adj" fmla="val 159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a:extLst>
              <a:ext uri="{FF2B5EF4-FFF2-40B4-BE49-F238E27FC236}">
                <a16:creationId xmlns:a16="http://schemas.microsoft.com/office/drawing/2014/main" id="{A625BA26-324E-ABC9-70BD-8F4A22BBC5DA}"/>
              </a:ext>
            </a:extLst>
          </p:cNvPr>
          <p:cNvSpPr/>
          <p:nvPr/>
        </p:nvSpPr>
        <p:spPr>
          <a:xfrm>
            <a:off x="10331064" y="1364693"/>
            <a:ext cx="1812030" cy="1643438"/>
          </a:xfrm>
          <a:prstGeom prst="donut">
            <a:avLst>
              <a:gd name="adj" fmla="val 112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8AFE1127-FE15-DD9E-B365-06A9C3083960}"/>
              </a:ext>
            </a:extLst>
          </p:cNvPr>
          <p:cNvSpPr txBox="1"/>
          <p:nvPr/>
        </p:nvSpPr>
        <p:spPr>
          <a:xfrm>
            <a:off x="8866837" y="3059551"/>
            <a:ext cx="651717" cy="338554"/>
          </a:xfrm>
          <a:prstGeom prst="rect">
            <a:avLst/>
          </a:prstGeom>
          <a:noFill/>
        </p:spPr>
        <p:txBody>
          <a:bodyPr wrap="none" rtlCol="0">
            <a:spAutoFit/>
          </a:bodyPr>
          <a:lstStyle/>
          <a:p>
            <a:r>
              <a:rPr lang="en-US" sz="1600" u="sng" dirty="0">
                <a:solidFill>
                  <a:schemeClr val="accent5">
                    <a:lumMod val="75000"/>
                  </a:schemeClr>
                </a:solidFill>
                <a:latin typeface="Cambria" panose="02040503050406030204" pitchFamily="18" charset="0"/>
              </a:rPr>
              <a:t>DVCS</a:t>
            </a:r>
          </a:p>
        </p:txBody>
      </p:sp>
      <p:sp>
        <p:nvSpPr>
          <p:cNvPr id="18" name="TextBox 17">
            <a:extLst>
              <a:ext uri="{FF2B5EF4-FFF2-40B4-BE49-F238E27FC236}">
                <a16:creationId xmlns:a16="http://schemas.microsoft.com/office/drawing/2014/main" id="{3C31E613-33EB-818F-68AF-49C77A06AD12}"/>
              </a:ext>
            </a:extLst>
          </p:cNvPr>
          <p:cNvSpPr txBox="1"/>
          <p:nvPr/>
        </p:nvSpPr>
        <p:spPr>
          <a:xfrm>
            <a:off x="10749207" y="3029856"/>
            <a:ext cx="692818" cy="338554"/>
          </a:xfrm>
          <a:prstGeom prst="rect">
            <a:avLst/>
          </a:prstGeom>
          <a:noFill/>
        </p:spPr>
        <p:txBody>
          <a:bodyPr wrap="none" rtlCol="0">
            <a:spAutoFit/>
          </a:bodyPr>
          <a:lstStyle/>
          <a:p>
            <a:r>
              <a:rPr lang="en-US" sz="1600" u="sng" dirty="0">
                <a:solidFill>
                  <a:schemeClr val="accent5">
                    <a:lumMod val="75000"/>
                  </a:schemeClr>
                </a:solidFill>
                <a:latin typeface="Symbol" pitchFamily="2" charset="2"/>
              </a:rPr>
              <a:t>f,</a:t>
            </a:r>
            <a:r>
              <a:rPr lang="en-US" sz="1600" u="sng" dirty="0">
                <a:solidFill>
                  <a:schemeClr val="accent5">
                    <a:lumMod val="75000"/>
                  </a:schemeClr>
                </a:solidFill>
                <a:latin typeface="Cambria" panose="02040503050406030204" pitchFamily="18" charset="0"/>
              </a:rPr>
              <a:t> J/</a:t>
            </a:r>
            <a:r>
              <a:rPr lang="en-US" sz="1600" u="sng" dirty="0">
                <a:solidFill>
                  <a:schemeClr val="accent5">
                    <a:lumMod val="75000"/>
                  </a:schemeClr>
                </a:solidFill>
                <a:latin typeface="Symbol" pitchFamily="2" charset="2"/>
              </a:rPr>
              <a:t>y</a:t>
            </a:r>
          </a:p>
        </p:txBody>
      </p:sp>
      <p:sp>
        <p:nvSpPr>
          <p:cNvPr id="19" name="TextBox 18">
            <a:extLst>
              <a:ext uri="{FF2B5EF4-FFF2-40B4-BE49-F238E27FC236}">
                <a16:creationId xmlns:a16="http://schemas.microsoft.com/office/drawing/2014/main" id="{F399F532-C8DD-C45B-9966-9BE360005289}"/>
              </a:ext>
            </a:extLst>
          </p:cNvPr>
          <p:cNvSpPr txBox="1"/>
          <p:nvPr/>
        </p:nvSpPr>
        <p:spPr>
          <a:xfrm>
            <a:off x="6973765" y="3028820"/>
            <a:ext cx="823110" cy="338554"/>
          </a:xfrm>
          <a:prstGeom prst="rect">
            <a:avLst/>
          </a:prstGeom>
          <a:noFill/>
        </p:spPr>
        <p:txBody>
          <a:bodyPr wrap="none" rtlCol="0">
            <a:spAutoFit/>
          </a:bodyPr>
          <a:lstStyle/>
          <a:p>
            <a:r>
              <a:rPr lang="en-US" sz="1600" u="sng" dirty="0">
                <a:solidFill>
                  <a:schemeClr val="accent5">
                    <a:lumMod val="75000"/>
                  </a:schemeClr>
                </a:solidFill>
                <a:latin typeface="Cambria" panose="02040503050406030204" pitchFamily="18" charset="0"/>
              </a:rPr>
              <a:t>Gravity</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DCA4ACC-B7BD-73AE-B001-DFF91F37ED6F}"/>
                  </a:ext>
                </a:extLst>
              </p:cNvPr>
              <p:cNvSpPr txBox="1"/>
              <p:nvPr/>
            </p:nvSpPr>
            <p:spPr>
              <a:xfrm>
                <a:off x="7980458" y="5264155"/>
                <a:ext cx="456024"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cs typeface="Calibri" panose="020F0502020204030204" pitchFamily="34" charset="0"/>
                        </a:rPr>
                        <m:t>ℑ</m:t>
                      </m:r>
                      <m:r>
                        <a:rPr lang="en-US" sz="1800" b="0" i="1" smtClean="0">
                          <a:latin typeface="Cambria Math" panose="02040503050406030204" pitchFamily="18" charset="0"/>
                          <a:ea typeface="Cambria Math" panose="02040503050406030204" pitchFamily="18" charset="0"/>
                          <a:cs typeface="Calibri" panose="020F0502020204030204" pitchFamily="34" charset="0"/>
                        </a:rPr>
                        <m:t>𝑚</m:t>
                      </m:r>
                    </m:oMath>
                  </m:oMathPara>
                </a14:m>
                <a:endParaRPr lang="en-US" dirty="0"/>
              </a:p>
            </p:txBody>
          </p:sp>
        </mc:Choice>
        <mc:Fallback xmlns="">
          <p:sp>
            <p:nvSpPr>
              <p:cNvPr id="21" name="TextBox 20">
                <a:extLst>
                  <a:ext uri="{FF2B5EF4-FFF2-40B4-BE49-F238E27FC236}">
                    <a16:creationId xmlns:a16="http://schemas.microsoft.com/office/drawing/2014/main" id="{EDCA4ACC-B7BD-73AE-B001-DFF91F37ED6F}"/>
                  </a:ext>
                </a:extLst>
              </p:cNvPr>
              <p:cNvSpPr txBox="1">
                <a:spLocks noRot="1" noChangeAspect="1" noMove="1" noResize="1" noEditPoints="1" noAdjustHandles="1" noChangeArrowheads="1" noChangeShapeType="1" noTextEdit="1"/>
              </p:cNvSpPr>
              <p:nvPr/>
            </p:nvSpPr>
            <p:spPr>
              <a:xfrm>
                <a:off x="7980458" y="5264155"/>
                <a:ext cx="456024" cy="369332"/>
              </a:xfrm>
              <a:prstGeom prst="rect">
                <a:avLst/>
              </a:prstGeom>
              <a:blipFill>
                <a:blip r:embed="rId14"/>
                <a:stretch>
                  <a:fillRect r="-8108"/>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344037306"/>
      </p:ext>
    </p:extLst>
  </p:cSld>
  <p:clrMapOvr>
    <a:masterClrMapping/>
  </p:clrMapOvr>
  <mc:AlternateContent xmlns:mc="http://schemas.openxmlformats.org/markup-compatibility/2006" xmlns:p14="http://schemas.microsoft.com/office/powerpoint/2010/main">
    <mc:Choice Requires="p14">
      <p:transition spd="slow" p14:dur="2000" advTm="12271"/>
    </mc:Choice>
    <mc:Fallback xmlns="">
      <p:transition spd="slow" advTm="12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860281E-B377-2506-BDF8-9047C53EB32B}"/>
                  </a:ext>
                </a:extLst>
              </p:cNvPr>
              <p:cNvSpPr txBox="1"/>
              <p:nvPr/>
            </p:nvSpPr>
            <p:spPr>
              <a:xfrm>
                <a:off x="568974" y="2774008"/>
                <a:ext cx="3100665" cy="1169551"/>
              </a:xfrm>
              <a:prstGeom prst="rect">
                <a:avLst/>
              </a:prstGeom>
              <a:solidFill>
                <a:schemeClr val="accent4">
                  <a:lumMod val="20000"/>
                  <a:lumOff val="80000"/>
                </a:schemeClr>
              </a:solidFill>
              <a:ln w="12700">
                <a:solidFill>
                  <a:schemeClr val="tx1"/>
                </a:solidFill>
              </a:ln>
            </p:spPr>
            <p:txBody>
              <a:bodyPr wrap="square" rtlCol="0">
                <a:spAutoFit/>
              </a:bodyPr>
              <a:lstStyle/>
              <a:p>
                <a:r>
                  <a:rPr lang="en-US" dirty="0">
                    <a:solidFill>
                      <a:schemeClr val="tx1"/>
                    </a:solidFill>
                    <a:latin typeface="Lucida Handwriting" panose="03010101010101010101" pitchFamily="66" charset="77"/>
                  </a:rPr>
                  <a:t>C</a:t>
                </a:r>
                <a:r>
                  <a:rPr lang="en-US" baseline="-25000" dirty="0">
                    <a:solidFill>
                      <a:schemeClr val="tx1"/>
                    </a:solidFill>
                    <a:latin typeface="Lucida Handwriting" panose="03010101010101010101" pitchFamily="66" charset="77"/>
                  </a:rPr>
                  <a:t>H</a:t>
                </a:r>
                <a:r>
                  <a:rPr lang="en-US" i="1" dirty="0">
                    <a:solidFill>
                      <a:schemeClr val="tx1"/>
                    </a:solidFill>
                    <a:latin typeface="Cambria" panose="02040503050406030204" pitchFamily="18" charset="0"/>
                    <a:cs typeface="Arial" panose="020B0604020202020204" pitchFamily="34" charset="0"/>
                  </a:rPr>
                  <a:t>(</a:t>
                </a:r>
                <a:r>
                  <a:rPr lang="en-US" dirty="0">
                    <a:solidFill>
                      <a:schemeClr val="tx1"/>
                    </a:solidFill>
                    <a:latin typeface="Cambria" panose="02040503050406030204" pitchFamily="18" charset="0"/>
                    <a:cs typeface="Arial" panose="020B0604020202020204" pitchFamily="34" charset="0"/>
                  </a:rPr>
                  <a:t>0) = -2.27 </a:t>
                </a:r>
                <a14:m>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 0.16</m:t>
                    </m:r>
                    <m:r>
                      <a:rPr lang="en-US" b="0" i="1">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dirty="0">
                    <a:solidFill>
                      <a:schemeClr val="tx1"/>
                    </a:solidFill>
                    <a:latin typeface="Cambria" panose="02040503050406030204" pitchFamily="18" charset="0"/>
                    <a:cs typeface="Arial" panose="020B0604020202020204" pitchFamily="34" charset="0"/>
                  </a:rPr>
                  <a:t> 0.33</a:t>
                </a:r>
              </a:p>
              <a:p>
                <a:endParaRPr lang="en-US" sz="800"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Cambria" panose="02040503050406030204" pitchFamily="18" charset="0"/>
                    <a:cs typeface="Arial" panose="020B0604020202020204" pitchFamily="34" charset="0"/>
                  </a:rPr>
                  <a:t> M</a:t>
                </a:r>
                <a:r>
                  <a:rPr lang="en-US" baseline="30000" dirty="0">
                    <a:solidFill>
                      <a:schemeClr val="tx1"/>
                    </a:solidFill>
                    <a:latin typeface="Cambria" panose="02040503050406030204" pitchFamily="18" charset="0"/>
                    <a:cs typeface="Arial" panose="020B0604020202020204" pitchFamily="34" charset="0"/>
                  </a:rPr>
                  <a:t>2</a:t>
                </a:r>
                <a:r>
                  <a:rPr lang="en-US" dirty="0">
                    <a:solidFill>
                      <a:schemeClr val="tx1"/>
                    </a:solidFill>
                    <a:latin typeface="Cambria" panose="02040503050406030204" pitchFamily="18" charset="0"/>
                    <a:cs typeface="Arial" panose="020B0604020202020204" pitchFamily="34" charset="0"/>
                  </a:rPr>
                  <a:t> = 1.02  </a:t>
                </a:r>
                <a14:m>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 </m:t>
                    </m:r>
                  </m:oMath>
                </a14:m>
                <a:r>
                  <a:rPr lang="en-US" dirty="0">
                    <a:solidFill>
                      <a:schemeClr val="tx1"/>
                    </a:solidFill>
                    <a:latin typeface="Cambria" panose="02040503050406030204" pitchFamily="18" charset="0"/>
                    <a:cs typeface="Arial" panose="020B0604020202020204" pitchFamily="34" charset="0"/>
                  </a:rPr>
                  <a:t>0.13 GeV</a:t>
                </a:r>
                <a:r>
                  <a:rPr lang="en-US" baseline="30000" dirty="0">
                    <a:solidFill>
                      <a:schemeClr val="tx1"/>
                    </a:solidFill>
                    <a:latin typeface="Cambria" panose="02040503050406030204" pitchFamily="18" charset="0"/>
                    <a:cs typeface="Arial" panose="020B0604020202020204" pitchFamily="34" charset="0"/>
                  </a:rPr>
                  <a:t>2</a:t>
                </a:r>
                <a:endParaRPr lang="en-US" baseline="30000" dirty="0">
                  <a:solidFill>
                    <a:schemeClr val="tx1"/>
                  </a:solidFill>
                  <a:latin typeface="Cambria" panose="02040503050406030204" pitchFamily="18" charset="0"/>
                  <a:ea typeface="Cambria Math" panose="02040503050406030204" pitchFamily="18" charset="0"/>
                  <a:cs typeface="Arial" panose="020B0604020202020204" pitchFamily="34" charset="0"/>
                </a:endParaRPr>
              </a:p>
              <a:p>
                <a:endParaRPr lang="en-US" sz="800" dirty="0">
                  <a:solidFill>
                    <a:schemeClr val="tx1"/>
                  </a:solidFill>
                  <a:latin typeface="Cambria" panose="02040503050406030204" pitchFamily="18" charset="0"/>
                  <a:ea typeface="Cambria Math" panose="02040503050406030204" pitchFamily="18" charset="0"/>
                  <a:cs typeface="Arial" panose="020B0604020202020204" pitchFamily="34" charset="0"/>
                </a:endParaRPr>
              </a:p>
              <a:p>
                <a:r>
                  <a:rPr lang="en-US" dirty="0">
                    <a:solidFill>
                      <a:schemeClr val="tx1"/>
                    </a:solidFill>
                    <a:latin typeface="Symbol" pitchFamily="2" charset="2"/>
                    <a:cs typeface="Arial" panose="020B0604020202020204" pitchFamily="34" charset="0"/>
                  </a:rPr>
                  <a:t>        a </a:t>
                </a:r>
                <a:r>
                  <a:rPr lang="en-US" dirty="0">
                    <a:solidFill>
                      <a:schemeClr val="tx1"/>
                    </a:solidFill>
                    <a:latin typeface="Cambria" panose="02040503050406030204" pitchFamily="18" charset="0"/>
                    <a:cs typeface="Arial" panose="020B0604020202020204" pitchFamily="34" charset="0"/>
                  </a:rPr>
                  <a:t>=  2.76 </a:t>
                </a:r>
                <a14:m>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dirty="0">
                    <a:solidFill>
                      <a:schemeClr val="tx1"/>
                    </a:solidFill>
                    <a:latin typeface="Cambria" panose="02040503050406030204" pitchFamily="18" charset="0"/>
                    <a:cs typeface="Arial" panose="020B0604020202020204" pitchFamily="34" charset="0"/>
                  </a:rPr>
                  <a:t> 0.23</a:t>
                </a:r>
              </a:p>
            </p:txBody>
          </p:sp>
        </mc:Choice>
        <mc:Fallback xmlns="">
          <p:sp>
            <p:nvSpPr>
              <p:cNvPr id="17" name="TextBox 16">
                <a:extLst>
                  <a:ext uri="{FF2B5EF4-FFF2-40B4-BE49-F238E27FC236}">
                    <a16:creationId xmlns:a16="http://schemas.microsoft.com/office/drawing/2014/main" id="{C860281E-B377-2506-BDF8-9047C53EB32B}"/>
                  </a:ext>
                </a:extLst>
              </p:cNvPr>
              <p:cNvSpPr txBox="1">
                <a:spLocks noRot="1" noChangeAspect="1" noMove="1" noResize="1" noEditPoints="1" noAdjustHandles="1" noChangeArrowheads="1" noChangeShapeType="1" noTextEdit="1"/>
              </p:cNvSpPr>
              <p:nvPr/>
            </p:nvSpPr>
            <p:spPr>
              <a:xfrm>
                <a:off x="568974" y="2774008"/>
                <a:ext cx="3100665" cy="1169551"/>
              </a:xfrm>
              <a:prstGeom prst="rect">
                <a:avLst/>
              </a:prstGeom>
              <a:blipFill>
                <a:blip r:embed="rId4"/>
                <a:stretch>
                  <a:fillRect l="-1626" t="-3158" b="-6316"/>
                </a:stretch>
              </a:blipFill>
              <a:ln w="12700">
                <a:solidFill>
                  <a:schemeClr val="tx1"/>
                </a:solidFill>
              </a:ln>
            </p:spPr>
            <p:txBody>
              <a:bodyPr/>
              <a:lstStyle/>
              <a:p>
                <a:r>
                  <a:rPr lang="en-US">
                    <a:noFill/>
                  </a:rPr>
                  <a:t> </a:t>
                </a:r>
              </a:p>
            </p:txBody>
          </p:sp>
        </mc:Fallback>
      </mc:AlternateContent>
      <p:sp>
        <p:nvSpPr>
          <p:cNvPr id="11" name="Title 1">
            <a:extLst>
              <a:ext uri="{FF2B5EF4-FFF2-40B4-BE49-F238E27FC236}">
                <a16:creationId xmlns:a16="http://schemas.microsoft.com/office/drawing/2014/main" id="{9DA0DEB4-B5D1-EB4C-85F1-E6A76393F97D}"/>
              </a:ext>
            </a:extLst>
          </p:cNvPr>
          <p:cNvSpPr txBox="1">
            <a:spLocks/>
          </p:cNvSpPr>
          <p:nvPr/>
        </p:nvSpPr>
        <p:spPr>
          <a:xfrm>
            <a:off x="0" y="-5042"/>
            <a:ext cx="12192000" cy="760397"/>
          </a:xfrm>
          <a:prstGeom prst="rect">
            <a:avLst/>
          </a:prstGeom>
          <a:solidFill>
            <a:schemeClr val="bg2"/>
          </a:solidFill>
          <a:ln>
            <a:solidFill>
              <a:schemeClr val="tx1"/>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3600" dirty="0">
                <a:latin typeface="Cambria" panose="02040503050406030204" pitchFamily="18" charset="0"/>
                <a:cs typeface="Calibri" panose="020F0502020204030204" pitchFamily="34" charset="0"/>
              </a:rPr>
              <a:t>First extraction of </a:t>
            </a:r>
            <a:r>
              <a:rPr lang="en-US" sz="3600" dirty="0">
                <a:latin typeface="Lucida Handwriting" panose="03010101010101010101" pitchFamily="66" charset="77"/>
                <a:cs typeface="Cambria"/>
              </a:rPr>
              <a:t>C</a:t>
            </a:r>
            <a:r>
              <a:rPr lang="en-US" sz="3600" baseline="-25000" dirty="0">
                <a:latin typeface="Lucida Handwriting" panose="03010101010101010101" pitchFamily="66" charset="77"/>
                <a:cs typeface="Cambria"/>
              </a:rPr>
              <a:t>H</a:t>
            </a:r>
            <a:r>
              <a:rPr lang="en-US" sz="3600" b="0" dirty="0">
                <a:latin typeface="Cambria"/>
                <a:cs typeface="Cambria"/>
              </a:rPr>
              <a:t>(</a:t>
            </a:r>
            <a:r>
              <a:rPr lang="en-US" sz="3600" i="1" dirty="0">
                <a:latin typeface="Cambria"/>
                <a:cs typeface="Cambria"/>
              </a:rPr>
              <a:t>t</a:t>
            </a:r>
            <a:r>
              <a:rPr lang="en-US" sz="3600" b="0" dirty="0">
                <a:latin typeface="Cambria"/>
                <a:cs typeface="Cambria"/>
              </a:rPr>
              <a:t>)</a:t>
            </a:r>
            <a:r>
              <a:rPr lang="en-US" sz="3600" dirty="0">
                <a:latin typeface="Cambria"/>
                <a:cs typeface="Cambria"/>
              </a:rPr>
              <a:t> </a:t>
            </a:r>
            <a:r>
              <a:rPr lang="en-US" sz="3600" dirty="0">
                <a:latin typeface="Cambria" panose="02040503050406030204" pitchFamily="18" charset="0"/>
                <a:cs typeface="Calibri" panose="020F0502020204030204" pitchFamily="34" charset="0"/>
              </a:rPr>
              <a:t>and the proton </a:t>
            </a:r>
            <a:r>
              <a:rPr lang="en-US" sz="3600" i="1" dirty="0">
                <a:latin typeface="Cambria" panose="02040503050406030204" pitchFamily="18" charset="0"/>
                <a:cs typeface="Calibri" panose="020F0502020204030204" pitchFamily="34" charset="0"/>
              </a:rPr>
              <a:t>D</a:t>
            </a:r>
            <a:r>
              <a:rPr lang="en-US" sz="3600" dirty="0">
                <a:latin typeface="Cambria" panose="02040503050406030204" pitchFamily="18" charset="0"/>
                <a:cs typeface="Calibri" panose="020F0502020204030204" pitchFamily="34" charset="0"/>
              </a:rPr>
              <a:t>-term</a:t>
            </a:r>
          </a:p>
        </p:txBody>
      </p:sp>
      <p:grpSp>
        <p:nvGrpSpPr>
          <p:cNvPr id="16" name="Group 15">
            <a:extLst>
              <a:ext uri="{FF2B5EF4-FFF2-40B4-BE49-F238E27FC236}">
                <a16:creationId xmlns:a16="http://schemas.microsoft.com/office/drawing/2014/main" id="{D4D4D206-3C01-6209-4749-88751FE0913F}"/>
              </a:ext>
            </a:extLst>
          </p:cNvPr>
          <p:cNvGrpSpPr/>
          <p:nvPr/>
        </p:nvGrpSpPr>
        <p:grpSpPr>
          <a:xfrm>
            <a:off x="396362" y="1620772"/>
            <a:ext cx="6228542" cy="803825"/>
            <a:chOff x="5863809" y="1364408"/>
            <a:chExt cx="5500255" cy="691070"/>
          </a:xfrm>
        </p:grpSpPr>
        <p:pic>
          <p:nvPicPr>
            <p:cNvPr id="7" name="Picture 6">
              <a:extLst>
                <a:ext uri="{FF2B5EF4-FFF2-40B4-BE49-F238E27FC236}">
                  <a16:creationId xmlns:a16="http://schemas.microsoft.com/office/drawing/2014/main" id="{CBCCDE31-4BB7-103F-6342-16D78A4CCC23}"/>
                </a:ext>
              </a:extLst>
            </p:cNvPr>
            <p:cNvPicPr>
              <a:picLocks noChangeAspect="1"/>
            </p:cNvPicPr>
            <p:nvPr/>
          </p:nvPicPr>
          <p:blipFill rotWithShape="1">
            <a:blip r:embed="rId5"/>
            <a:srcRect r="70595" b="58576"/>
            <a:stretch/>
          </p:blipFill>
          <p:spPr>
            <a:xfrm>
              <a:off x="5863809" y="1364408"/>
              <a:ext cx="1418801" cy="525500"/>
            </a:xfrm>
            <a:prstGeom prst="rect">
              <a:avLst/>
            </a:prstGeom>
            <a:ln>
              <a:noFill/>
            </a:ln>
          </p:spPr>
        </p:pic>
        <p:pic>
          <p:nvPicPr>
            <p:cNvPr id="9" name="Picture 8">
              <a:extLst>
                <a:ext uri="{FF2B5EF4-FFF2-40B4-BE49-F238E27FC236}">
                  <a16:creationId xmlns:a16="http://schemas.microsoft.com/office/drawing/2014/main" id="{DDDA4F97-33DB-B6A7-85DE-523A7CA1BC95}"/>
                </a:ext>
              </a:extLst>
            </p:cNvPr>
            <p:cNvPicPr>
              <a:picLocks noChangeAspect="1"/>
            </p:cNvPicPr>
            <p:nvPr/>
          </p:nvPicPr>
          <p:blipFill rotWithShape="1">
            <a:blip r:embed="rId5"/>
            <a:srcRect l="7705" t="40917"/>
            <a:stretch/>
          </p:blipFill>
          <p:spPr>
            <a:xfrm>
              <a:off x="7346064" y="1379209"/>
              <a:ext cx="4018000" cy="676269"/>
            </a:xfrm>
            <a:prstGeom prst="rect">
              <a:avLst/>
            </a:prstGeom>
            <a:ln>
              <a:noFill/>
            </a:ln>
          </p:spPr>
        </p:pic>
        <p:sp>
          <p:nvSpPr>
            <p:cNvPr id="10" name="Rectangle 9">
              <a:extLst>
                <a:ext uri="{FF2B5EF4-FFF2-40B4-BE49-F238E27FC236}">
                  <a16:creationId xmlns:a16="http://schemas.microsoft.com/office/drawing/2014/main" id="{6EC0C725-BEBE-70D6-053A-8C62589C9067}"/>
                </a:ext>
              </a:extLst>
            </p:cNvPr>
            <p:cNvSpPr/>
            <p:nvPr/>
          </p:nvSpPr>
          <p:spPr>
            <a:xfrm>
              <a:off x="7507602" y="1580791"/>
              <a:ext cx="425712" cy="409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CB088E7-791D-E94F-D146-6B5E4ABC2854}"/>
                </a:ext>
              </a:extLst>
            </p:cNvPr>
            <p:cNvSpPr txBox="1"/>
            <p:nvPr/>
          </p:nvSpPr>
          <p:spPr>
            <a:xfrm>
              <a:off x="7238533" y="1537426"/>
              <a:ext cx="876380" cy="343985"/>
            </a:xfrm>
            <a:prstGeom prst="rect">
              <a:avLst/>
            </a:prstGeom>
            <a:solidFill>
              <a:schemeClr val="bg1"/>
            </a:solidFill>
            <a:ln>
              <a:noFill/>
            </a:ln>
          </p:spPr>
          <p:txBody>
            <a:bodyPr wrap="square">
              <a:spAutoFit/>
            </a:bodyPr>
            <a:lstStyle/>
            <a:p>
              <a:r>
                <a:rPr lang="en-US" sz="2000" dirty="0">
                  <a:latin typeface="Lucida Handwriting" panose="03010101010101010101" pitchFamily="66" charset="77"/>
                </a:rPr>
                <a:t>C</a:t>
              </a:r>
              <a:r>
                <a:rPr lang="en-US" sz="2000" baseline="-25000" dirty="0">
                  <a:latin typeface="Lucida Handwriting" panose="03010101010101010101" pitchFamily="66" charset="77"/>
                </a:rPr>
                <a:t>H</a:t>
              </a:r>
              <a:r>
                <a:rPr lang="en-US" sz="2000" dirty="0">
                  <a:latin typeface="Cambria" panose="02040503050406030204" pitchFamily="18" charset="0"/>
                </a:rPr>
                <a:t>(t)</a:t>
              </a:r>
              <a:r>
                <a:rPr lang="en-US" sz="2000" i="1" dirty="0">
                  <a:latin typeface="Cambria" panose="02040503050406030204" pitchFamily="18" charset="0"/>
                </a:rPr>
                <a:t> +</a:t>
              </a:r>
              <a:endParaRPr lang="en-US" sz="2000" dirty="0"/>
            </a:p>
          </p:txBody>
        </p:sp>
      </p:grpSp>
      <p:sp>
        <p:nvSpPr>
          <p:cNvPr id="13" name="TextBox 12">
            <a:extLst>
              <a:ext uri="{FF2B5EF4-FFF2-40B4-BE49-F238E27FC236}">
                <a16:creationId xmlns:a16="http://schemas.microsoft.com/office/drawing/2014/main" id="{DEBBC3C9-11AB-72BB-BE08-9096D7654B6E}"/>
              </a:ext>
            </a:extLst>
          </p:cNvPr>
          <p:cNvSpPr txBox="1"/>
          <p:nvPr/>
        </p:nvSpPr>
        <p:spPr>
          <a:xfrm>
            <a:off x="547424" y="1130247"/>
            <a:ext cx="3803798" cy="369332"/>
          </a:xfrm>
          <a:prstGeom prst="rect">
            <a:avLst/>
          </a:prstGeom>
          <a:noFill/>
        </p:spPr>
        <p:txBody>
          <a:bodyPr wrap="none" rtlCol="0">
            <a:spAutoFit/>
          </a:bodyPr>
          <a:lstStyle/>
          <a:p>
            <a:r>
              <a:rPr lang="en-US" u="sng" dirty="0">
                <a:latin typeface="Calibri" panose="020F0502020204030204" pitchFamily="34" charset="0"/>
                <a:cs typeface="Calibri" panose="020F0502020204030204" pitchFamily="34" charset="0"/>
              </a:rPr>
              <a:t>Fixed-t subtracted Dispersion Relation:</a:t>
            </a:r>
          </a:p>
        </p:txBody>
      </p:sp>
      <p:pic>
        <p:nvPicPr>
          <p:cNvPr id="15" name="Content Placeholder 3">
            <a:extLst>
              <a:ext uri="{FF2B5EF4-FFF2-40B4-BE49-F238E27FC236}">
                <a16:creationId xmlns:a16="http://schemas.microsoft.com/office/drawing/2014/main" id="{121E0130-2DA6-BB88-277A-486F024B4D2C}"/>
              </a:ext>
            </a:extLst>
          </p:cNvPr>
          <p:cNvPicPr>
            <a:picLocks noGrp="1" noChangeAspect="1"/>
          </p:cNvPicPr>
          <p:nvPr>
            <p:ph idx="1"/>
          </p:nvPr>
        </p:nvPicPr>
        <p:blipFill>
          <a:blip r:embed="rId6"/>
          <a:stretch>
            <a:fillRect/>
          </a:stretch>
        </p:blipFill>
        <p:spPr>
          <a:xfrm>
            <a:off x="7542021" y="1730903"/>
            <a:ext cx="4446931" cy="4558370"/>
          </a:xfrm>
        </p:spPr>
      </p:pic>
      <p:sp>
        <p:nvSpPr>
          <p:cNvPr id="19" name="TextBox 18">
            <a:extLst>
              <a:ext uri="{FF2B5EF4-FFF2-40B4-BE49-F238E27FC236}">
                <a16:creationId xmlns:a16="http://schemas.microsoft.com/office/drawing/2014/main" id="{1DC245FF-B214-57E4-9E71-0D801E508ABF}"/>
              </a:ext>
            </a:extLst>
          </p:cNvPr>
          <p:cNvSpPr txBox="1"/>
          <p:nvPr/>
        </p:nvSpPr>
        <p:spPr>
          <a:xfrm>
            <a:off x="7952167" y="913291"/>
            <a:ext cx="3803798" cy="692497"/>
          </a:xfrm>
          <a:prstGeom prst="rect">
            <a:avLst/>
          </a:prstGeom>
          <a:noFill/>
        </p:spPr>
        <p:txBody>
          <a:bodyPr wrap="square">
            <a:spAutoFit/>
          </a:bodyPr>
          <a:lstStyle/>
          <a:p>
            <a:r>
              <a:rPr lang="en-US" sz="1300" i="1" u="none" strike="noStrike" dirty="0">
                <a:solidFill>
                  <a:srgbClr val="222222"/>
                </a:solidFill>
                <a:effectLst/>
                <a:latin typeface="Cambria" panose="02040503050406030204" pitchFamily="18" charset="0"/>
                <a:cs typeface="Calibri" panose="020F0502020204030204" pitchFamily="34" charset="0"/>
              </a:rPr>
              <a:t>V</a:t>
            </a:r>
            <a:r>
              <a:rPr lang="en-US" sz="1300" i="1" dirty="0">
                <a:solidFill>
                  <a:srgbClr val="222222"/>
                </a:solidFill>
                <a:latin typeface="Cambria" panose="02040503050406030204" pitchFamily="18" charset="0"/>
                <a:cs typeface="Calibri" panose="020F0502020204030204" pitchFamily="34" charset="0"/>
              </a:rPr>
              <a:t>B,</a:t>
            </a:r>
            <a:r>
              <a:rPr lang="en-US" sz="1300" i="1" u="none" strike="noStrike" dirty="0">
                <a:solidFill>
                  <a:srgbClr val="222222"/>
                </a:solidFill>
                <a:effectLst/>
                <a:latin typeface="Cambria" panose="02040503050406030204" pitchFamily="18" charset="0"/>
                <a:cs typeface="Calibri" panose="020F0502020204030204" pitchFamily="34" charset="0"/>
              </a:rPr>
              <a:t> L. </a:t>
            </a:r>
            <a:r>
              <a:rPr lang="en-US" sz="1300" i="1" u="none" strike="noStrike" dirty="0" err="1">
                <a:solidFill>
                  <a:srgbClr val="222222"/>
                </a:solidFill>
                <a:effectLst/>
                <a:latin typeface="Cambria" panose="02040503050406030204" pitchFamily="18" charset="0"/>
                <a:cs typeface="Calibri" panose="020F0502020204030204" pitchFamily="34" charset="0"/>
              </a:rPr>
              <a:t>Elouadrhiri</a:t>
            </a:r>
            <a:r>
              <a:rPr lang="en-US" sz="1300" i="1" u="none" strike="noStrike" dirty="0">
                <a:solidFill>
                  <a:srgbClr val="222222"/>
                </a:solidFill>
                <a:effectLst/>
                <a:latin typeface="Cambria" panose="02040503050406030204" pitchFamily="18" charset="0"/>
                <a:cs typeface="Calibri" panose="020F0502020204030204" pitchFamily="34" charset="0"/>
              </a:rPr>
              <a:t>, F.X. Girod, Nature 557, 396 (2018) </a:t>
            </a:r>
          </a:p>
          <a:p>
            <a:r>
              <a:rPr lang="en-US" sz="1300" i="1" dirty="0">
                <a:solidFill>
                  <a:srgbClr val="C00000"/>
                </a:solidFill>
                <a:latin typeface="Cambria" panose="02040503050406030204" pitchFamily="18" charset="0"/>
                <a:cs typeface="Calibri" panose="020F0502020204030204" pitchFamily="34" charset="0"/>
              </a:rPr>
              <a:t>B. Pasquini, et al, PLB 739 (2014) 133, </a:t>
            </a:r>
          </a:p>
          <a:p>
            <a:r>
              <a:rPr lang="en-US" sz="1300" b="0" i="1" u="none" strike="noStrike" dirty="0">
                <a:solidFill>
                  <a:schemeClr val="accent5">
                    <a:lumMod val="75000"/>
                  </a:schemeClr>
                </a:solidFill>
                <a:effectLst/>
                <a:latin typeface="Cambria" panose="02040503050406030204" pitchFamily="18" charset="0"/>
                <a:cs typeface="Calibri" panose="020F0502020204030204" pitchFamily="34" charset="0"/>
              </a:rPr>
              <a:t>K. </a:t>
            </a:r>
            <a:r>
              <a:rPr lang="en-US" sz="1300" b="0" i="1" u="none" strike="noStrike" dirty="0" err="1">
                <a:solidFill>
                  <a:schemeClr val="accent5">
                    <a:lumMod val="75000"/>
                  </a:schemeClr>
                </a:solidFill>
                <a:effectLst/>
                <a:latin typeface="Cambria" panose="02040503050406030204" pitchFamily="18" charset="0"/>
                <a:cs typeface="Calibri" panose="020F0502020204030204" pitchFamily="34" charset="0"/>
              </a:rPr>
              <a:t>Goeke</a:t>
            </a:r>
            <a:r>
              <a:rPr lang="en-US" sz="1300" b="0" i="1" u="none" strike="noStrike" dirty="0">
                <a:solidFill>
                  <a:schemeClr val="accent5">
                    <a:lumMod val="75000"/>
                  </a:schemeClr>
                </a:solidFill>
                <a:effectLst/>
                <a:latin typeface="Cambria" panose="02040503050406030204" pitchFamily="18" charset="0"/>
                <a:cs typeface="Calibri" panose="020F0502020204030204" pitchFamily="34" charset="0"/>
              </a:rPr>
              <a:t> et al., </a:t>
            </a:r>
            <a:r>
              <a:rPr lang="en-US" sz="1300" b="0" i="1" u="none" strike="noStrike" dirty="0" err="1">
                <a:solidFill>
                  <a:schemeClr val="accent5">
                    <a:lumMod val="75000"/>
                  </a:schemeClr>
                </a:solidFill>
                <a:effectLst/>
                <a:latin typeface="Cambria" panose="02040503050406030204" pitchFamily="18" charset="0"/>
                <a:cs typeface="Calibri" panose="020F0502020204030204" pitchFamily="34" charset="0"/>
              </a:rPr>
              <a:t>Phys.Rev.D</a:t>
            </a:r>
            <a:r>
              <a:rPr lang="en-US" sz="1300" b="0" i="1" u="none" strike="noStrike" dirty="0">
                <a:solidFill>
                  <a:schemeClr val="accent5">
                    <a:lumMod val="75000"/>
                  </a:schemeClr>
                </a:solidFill>
                <a:effectLst/>
                <a:latin typeface="Cambria" panose="02040503050406030204" pitchFamily="18" charset="0"/>
                <a:cs typeface="Calibri" panose="020F0502020204030204" pitchFamily="34" charset="0"/>
              </a:rPr>
              <a:t> 75 (2007) 094021</a:t>
            </a:r>
          </a:p>
        </p:txBody>
      </p:sp>
      <p:sp>
        <p:nvSpPr>
          <p:cNvPr id="22" name="TextBox 21">
            <a:extLst>
              <a:ext uri="{FF2B5EF4-FFF2-40B4-BE49-F238E27FC236}">
                <a16:creationId xmlns:a16="http://schemas.microsoft.com/office/drawing/2014/main" id="{57F1412E-C5B0-CA96-2CB5-14640A8AFBA1}"/>
              </a:ext>
            </a:extLst>
          </p:cNvPr>
          <p:cNvSpPr txBox="1"/>
          <p:nvPr/>
        </p:nvSpPr>
        <p:spPr>
          <a:xfrm>
            <a:off x="4257495" y="5279740"/>
            <a:ext cx="3204339" cy="461665"/>
          </a:xfrm>
          <a:prstGeom prst="rect">
            <a:avLst/>
          </a:prstGeom>
          <a:noFill/>
        </p:spPr>
        <p:txBody>
          <a:bodyPr wrap="none" rtlCol="0">
            <a:spAutoFit/>
          </a:bodyPr>
          <a:lstStyle/>
          <a:p>
            <a:r>
              <a:rPr lang="en-US" sz="2400" b="1" dirty="0">
                <a:latin typeface="Calibri" panose="020F0502020204030204" pitchFamily="34" charset="0"/>
                <a:cs typeface="Calibri" panose="020F0502020204030204" pitchFamily="34" charset="0"/>
                <a:sym typeface="Wingdings" pitchFamily="2" charset="2"/>
              </a:rPr>
              <a:t> </a:t>
            </a:r>
            <a:r>
              <a:rPr lang="en-US" sz="2000" b="1" dirty="0">
                <a:latin typeface="Cambria" panose="02040503050406030204" pitchFamily="18" charset="0"/>
                <a:cs typeface="Calibri" panose="020F0502020204030204" pitchFamily="34" charset="0"/>
              </a:rPr>
              <a:t>The D-term is negative</a:t>
            </a:r>
          </a:p>
        </p:txBody>
      </p:sp>
      <p:sp>
        <p:nvSpPr>
          <p:cNvPr id="24" name="Rectangle 23">
            <a:extLst>
              <a:ext uri="{FF2B5EF4-FFF2-40B4-BE49-F238E27FC236}">
                <a16:creationId xmlns:a16="http://schemas.microsoft.com/office/drawing/2014/main" id="{C630B454-47C5-AD3F-994F-E612E4997409}"/>
              </a:ext>
            </a:extLst>
          </p:cNvPr>
          <p:cNvSpPr/>
          <p:nvPr/>
        </p:nvSpPr>
        <p:spPr>
          <a:xfrm>
            <a:off x="8440922" y="2226203"/>
            <a:ext cx="1984917" cy="2092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0986F17-0BC2-8541-868A-E97C34792AAE}"/>
                  </a:ext>
                </a:extLst>
              </p:cNvPr>
              <p:cNvSpPr txBox="1"/>
              <p:nvPr/>
            </p:nvSpPr>
            <p:spPr>
              <a:xfrm>
                <a:off x="4295728" y="4003554"/>
                <a:ext cx="3167855" cy="369332"/>
              </a:xfrm>
              <a:prstGeom prst="rect">
                <a:avLst/>
              </a:prstGeom>
              <a:solidFill>
                <a:schemeClr val="accent4">
                  <a:lumMod val="20000"/>
                  <a:lumOff val="80000"/>
                </a:schemeClr>
              </a:solidFill>
              <a:ln w="19050">
                <a:solidFill>
                  <a:schemeClr val="tx1"/>
                </a:solidFill>
              </a:ln>
            </p:spPr>
            <p:txBody>
              <a:bodyPr wrap="none" rtlCol="0">
                <a:spAutoFit/>
              </a:bodyPr>
              <a:lstStyle/>
              <a:p>
                <a:r>
                  <a:rPr lang="en-US" b="1" i="1" dirty="0">
                    <a:latin typeface="Cambria" panose="02040503050406030204" pitchFamily="18" charset="0"/>
                    <a:cs typeface="Calibri" panose="020F0502020204030204" pitchFamily="34" charset="0"/>
                  </a:rPr>
                  <a:t>d</a:t>
                </a:r>
                <a:r>
                  <a:rPr lang="en-US" b="1" baseline="-25000" dirty="0">
                    <a:latin typeface="Cambria" panose="02040503050406030204" pitchFamily="18" charset="0"/>
                    <a:cs typeface="Calibri" panose="020F0502020204030204" pitchFamily="34" charset="0"/>
                  </a:rPr>
                  <a:t>1</a:t>
                </a:r>
                <a:r>
                  <a:rPr lang="en-US" b="1" i="1" baseline="30000" dirty="0">
                    <a:latin typeface="Cambria" panose="02040503050406030204" pitchFamily="18" charset="0"/>
                    <a:cs typeface="Calibri" panose="020F0502020204030204" pitchFamily="34" charset="0"/>
                  </a:rPr>
                  <a:t>Q</a:t>
                </a:r>
                <a:r>
                  <a:rPr lang="en-US" b="1" dirty="0">
                    <a:latin typeface="Cambria" panose="02040503050406030204" pitchFamily="18" charset="0"/>
                    <a:cs typeface="Calibri" panose="020F0502020204030204" pitchFamily="34" charset="0"/>
                  </a:rPr>
                  <a:t>(0) = - 2.04</a:t>
                </a:r>
                <a14:m>
                  <m:oMath xmlns:m="http://schemas.openxmlformats.org/officeDocument/2006/math">
                    <m:r>
                      <a:rPr lang="en-US" b="1" i="1" smtClean="0">
                        <a:latin typeface="Cambria Math" panose="02040503050406030204" pitchFamily="18" charset="0"/>
                        <a:ea typeface="Cambria Math" panose="02040503050406030204" pitchFamily="18" charset="0"/>
                      </a:rPr>
                      <m:t>± </m:t>
                    </m:r>
                    <m:r>
                      <a:rPr lang="en-US" b="1" i="1" smtClean="0">
                        <a:latin typeface="Cambria Math" panose="02040503050406030204" pitchFamily="18" charset="0"/>
                        <a:ea typeface="Cambria Math" panose="02040503050406030204" pitchFamily="18" charset="0"/>
                      </a:rPr>
                      <m:t>𝟎</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𝟏𝟒</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𝟎</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𝟑𝟎</m:t>
                    </m:r>
                  </m:oMath>
                </a14:m>
                <a:endParaRPr lang="en-US" b="0" dirty="0">
                  <a:latin typeface="Cambria" panose="02040503050406030204" pitchFamily="18" charset="0"/>
                  <a:ea typeface="Cambria Math" panose="02040503050406030204" pitchFamily="18" charset="0"/>
                </a:endParaRPr>
              </a:p>
            </p:txBody>
          </p:sp>
        </mc:Choice>
        <mc:Fallback xmlns="">
          <p:sp>
            <p:nvSpPr>
              <p:cNvPr id="21" name="TextBox 20">
                <a:extLst>
                  <a:ext uri="{FF2B5EF4-FFF2-40B4-BE49-F238E27FC236}">
                    <a16:creationId xmlns:a16="http://schemas.microsoft.com/office/drawing/2014/main" id="{40986F17-0BC2-8541-868A-E97C34792AAE}"/>
                  </a:ext>
                </a:extLst>
              </p:cNvPr>
              <p:cNvSpPr txBox="1">
                <a:spLocks noRot="1" noChangeAspect="1" noMove="1" noResize="1" noEditPoints="1" noAdjustHandles="1" noChangeArrowheads="1" noChangeShapeType="1" noTextEdit="1"/>
              </p:cNvSpPr>
              <p:nvPr/>
            </p:nvSpPr>
            <p:spPr>
              <a:xfrm>
                <a:off x="4295728" y="4003554"/>
                <a:ext cx="3167855" cy="369332"/>
              </a:xfrm>
              <a:prstGeom prst="rect">
                <a:avLst/>
              </a:prstGeom>
              <a:blipFill>
                <a:blip r:embed="rId7"/>
                <a:stretch>
                  <a:fillRect l="-1190" t="-6250" b="-21875"/>
                </a:stretch>
              </a:blipFill>
              <a:ln w="19050">
                <a:solidFill>
                  <a:schemeClr val="tx1"/>
                </a:solidFill>
              </a:ln>
            </p:spPr>
            <p:txBody>
              <a:bodyPr/>
              <a:lstStyle/>
              <a:p>
                <a:r>
                  <a:rPr lang="en-US">
                    <a:noFill/>
                  </a:rPr>
                  <a:t> </a:t>
                </a:r>
              </a:p>
            </p:txBody>
          </p:sp>
        </mc:Fallback>
      </mc:AlternateContent>
      <p:sp>
        <p:nvSpPr>
          <p:cNvPr id="31" name="Right Brace 30">
            <a:extLst>
              <a:ext uri="{FF2B5EF4-FFF2-40B4-BE49-F238E27FC236}">
                <a16:creationId xmlns:a16="http://schemas.microsoft.com/office/drawing/2014/main" id="{76833299-5B0C-0A88-1A20-E269D181A156}"/>
              </a:ext>
            </a:extLst>
          </p:cNvPr>
          <p:cNvSpPr/>
          <p:nvPr/>
        </p:nvSpPr>
        <p:spPr>
          <a:xfrm>
            <a:off x="6685471" y="1729625"/>
            <a:ext cx="340109" cy="611242"/>
          </a:xfrm>
          <a:prstGeom prst="rightBrace">
            <a:avLst>
              <a:gd name="adj1" fmla="val 13004"/>
              <a:gd name="adj2" fmla="val 50000"/>
            </a:avLst>
          </a:prstGeom>
          <a:solidFill>
            <a:schemeClr val="bg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32">
            <a:extLst>
              <a:ext uri="{FF2B5EF4-FFF2-40B4-BE49-F238E27FC236}">
                <a16:creationId xmlns:a16="http://schemas.microsoft.com/office/drawing/2014/main" id="{80C40B5D-454F-2B6F-3BBF-9ECF6528B74A}"/>
              </a:ext>
            </a:extLst>
          </p:cNvPr>
          <p:cNvGrpSpPr/>
          <p:nvPr/>
        </p:nvGrpSpPr>
        <p:grpSpPr>
          <a:xfrm>
            <a:off x="230810" y="4366934"/>
            <a:ext cx="3723100" cy="1418848"/>
            <a:chOff x="364736" y="3111739"/>
            <a:chExt cx="3723100" cy="1418848"/>
          </a:xfrm>
        </p:grpSpPr>
        <p:pic>
          <p:nvPicPr>
            <p:cNvPr id="18" name="Picture 17">
              <a:extLst>
                <a:ext uri="{FF2B5EF4-FFF2-40B4-BE49-F238E27FC236}">
                  <a16:creationId xmlns:a16="http://schemas.microsoft.com/office/drawing/2014/main" id="{93799742-1F13-5D46-BDB0-5D65DE6FD511}"/>
                </a:ext>
              </a:extLst>
            </p:cNvPr>
            <p:cNvPicPr>
              <a:picLocks noChangeAspect="1"/>
            </p:cNvPicPr>
            <p:nvPr/>
          </p:nvPicPr>
          <p:blipFill>
            <a:blip r:embed="rId8"/>
            <a:stretch>
              <a:fillRect/>
            </a:stretch>
          </p:blipFill>
          <p:spPr>
            <a:xfrm>
              <a:off x="364736" y="3111739"/>
              <a:ext cx="3723100" cy="1418848"/>
            </a:xfrm>
            <a:prstGeom prst="rect">
              <a:avLst/>
            </a:prstGeom>
            <a:solidFill>
              <a:schemeClr val="tx2">
                <a:lumMod val="20000"/>
                <a:lumOff val="80000"/>
              </a:schemeClr>
            </a:solidFill>
            <a:ln w="12700">
              <a:solidFill>
                <a:schemeClr val="tx1"/>
              </a:solidFill>
            </a:ln>
          </p:spPr>
        </p:pic>
        <p:sp>
          <p:nvSpPr>
            <p:cNvPr id="30" name="TextBox 29">
              <a:extLst>
                <a:ext uri="{FF2B5EF4-FFF2-40B4-BE49-F238E27FC236}">
                  <a16:creationId xmlns:a16="http://schemas.microsoft.com/office/drawing/2014/main" id="{9A3DB5AB-FC4A-E43E-27F8-8176834CF9AB}"/>
                </a:ext>
              </a:extLst>
            </p:cNvPr>
            <p:cNvSpPr txBox="1"/>
            <p:nvPr/>
          </p:nvSpPr>
          <p:spPr>
            <a:xfrm>
              <a:off x="1697286" y="3363867"/>
              <a:ext cx="907621" cy="369332"/>
            </a:xfrm>
            <a:prstGeom prst="rect">
              <a:avLst/>
            </a:prstGeom>
            <a:solidFill>
              <a:schemeClr val="bg1"/>
            </a:solidFill>
          </p:spPr>
          <p:txBody>
            <a:bodyPr wrap="none" rtlCol="0">
              <a:spAutoFit/>
            </a:bodyPr>
            <a:lstStyle/>
            <a:p>
              <a:r>
                <a:rPr lang="en-US" dirty="0">
                  <a:latin typeface="Lucida Handwriting" panose="03010101010101010101" pitchFamily="66" charset="77"/>
                </a:rPr>
                <a:t>C</a:t>
              </a:r>
              <a:r>
                <a:rPr lang="en-US" baseline="-25000" dirty="0">
                  <a:latin typeface="Lucida Handwriting" panose="03010101010101010101" pitchFamily="66" charset="77"/>
                </a:rPr>
                <a:t>H</a:t>
              </a:r>
              <a:r>
                <a:rPr lang="en-US" sz="1800" i="1" dirty="0">
                  <a:latin typeface="Cambria" panose="02040503050406030204" pitchFamily="18" charset="0"/>
                </a:rPr>
                <a:t>(t) =</a:t>
              </a:r>
              <a:endParaRPr lang="en-US" dirty="0"/>
            </a:p>
          </p:txBody>
        </p:sp>
        <p:sp>
          <p:nvSpPr>
            <p:cNvPr id="14" name="TextBox 13">
              <a:extLst>
                <a:ext uri="{FF2B5EF4-FFF2-40B4-BE49-F238E27FC236}">
                  <a16:creationId xmlns:a16="http://schemas.microsoft.com/office/drawing/2014/main" id="{BCFA229B-5695-4F4A-95EA-8362974B39BB}"/>
                </a:ext>
              </a:extLst>
            </p:cNvPr>
            <p:cNvSpPr txBox="1"/>
            <p:nvPr/>
          </p:nvSpPr>
          <p:spPr>
            <a:xfrm>
              <a:off x="815762" y="3346347"/>
              <a:ext cx="853119" cy="369332"/>
            </a:xfrm>
            <a:prstGeom prst="rect">
              <a:avLst/>
            </a:prstGeom>
            <a:noFill/>
          </p:spPr>
          <p:txBody>
            <a:bodyPr wrap="none" rtlCol="0">
              <a:spAutoFit/>
            </a:bodyPr>
            <a:lstStyle/>
            <a:p>
              <a:r>
                <a:rPr lang="en-US" i="1" dirty="0">
                  <a:latin typeface="Cambria" panose="02040503050406030204" pitchFamily="18" charset="0"/>
                  <a:cs typeface="Times New Roman" panose="02020603050405020304" pitchFamily="18" charset="0"/>
                </a:rPr>
                <a:t>z= x/</a:t>
              </a:r>
              <a:r>
                <a:rPr lang="en-US" i="1" dirty="0">
                  <a:latin typeface="Symbol" pitchFamily="2" charset="2"/>
                </a:rPr>
                <a:t>x</a:t>
              </a:r>
              <a:r>
                <a:rPr lang="en-US" i="1" dirty="0">
                  <a:latin typeface="Cambria" panose="02040503050406030204" pitchFamily="18" charset="0"/>
                </a:rPr>
                <a:t> </a:t>
              </a:r>
              <a:endParaRPr lang="en-US" dirty="0">
                <a:latin typeface="Cambria" panose="02040503050406030204" pitchFamily="18" charset="0"/>
              </a:endParaRPr>
            </a:p>
          </p:txBody>
        </p:sp>
      </p:gr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402F311-F3E9-DD7D-0FD3-D278DAC39C1C}"/>
                  </a:ext>
                </a:extLst>
              </p:cNvPr>
              <p:cNvSpPr txBox="1"/>
              <p:nvPr/>
            </p:nvSpPr>
            <p:spPr>
              <a:xfrm>
                <a:off x="4276362" y="4578646"/>
                <a:ext cx="3155031" cy="369332"/>
              </a:xfrm>
              <a:prstGeom prst="rect">
                <a:avLst/>
              </a:prstGeom>
              <a:solidFill>
                <a:schemeClr val="accent6">
                  <a:lumMod val="20000"/>
                  <a:lumOff val="80000"/>
                </a:schemeClr>
              </a:solidFill>
              <a:ln w="19050">
                <a:solidFill>
                  <a:schemeClr val="tx1"/>
                </a:solidFill>
              </a:ln>
            </p:spPr>
            <p:txBody>
              <a:bodyPr wrap="none" rtlCol="0">
                <a:spAutoFit/>
              </a:bodyPr>
              <a:lstStyle/>
              <a:p>
                <a:r>
                  <a:rPr lang="en-US" b="1" i="1" dirty="0">
                    <a:latin typeface="Cambria" panose="02040503050406030204" pitchFamily="18" charset="0"/>
                    <a:cs typeface="Calibri" panose="020F0502020204030204" pitchFamily="34" charset="0"/>
                  </a:rPr>
                  <a:t>D</a:t>
                </a:r>
                <a:r>
                  <a:rPr lang="en-US" b="1" i="1" baseline="30000" dirty="0">
                    <a:latin typeface="Cambria" panose="02040503050406030204" pitchFamily="18" charset="0"/>
                    <a:cs typeface="Calibri" panose="020F0502020204030204" pitchFamily="34" charset="0"/>
                  </a:rPr>
                  <a:t>Q</a:t>
                </a:r>
                <a:r>
                  <a:rPr lang="en-US" b="1" dirty="0">
                    <a:latin typeface="Cambria" panose="02040503050406030204" pitchFamily="18" charset="0"/>
                    <a:cs typeface="Calibri" panose="020F0502020204030204" pitchFamily="34" charset="0"/>
                  </a:rPr>
                  <a:t>(0) = - 1.6</a:t>
                </a:r>
                <a14:m>
                  <m:oMath xmlns:m="http://schemas.openxmlformats.org/officeDocument/2006/math">
                    <m:r>
                      <a:rPr lang="en-US" b="1" i="0" smtClean="0">
                        <a:latin typeface="Cambria Math" panose="02040503050406030204" pitchFamily="18" charset="0"/>
                        <a:ea typeface="Cambria Math" panose="02040503050406030204" pitchFamily="18" charset="0"/>
                      </a:rPr>
                      <m:t>𝟑</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𝟎</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𝟏𝟏</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𝟎</m:t>
                    </m:r>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𝟐𝟒</m:t>
                    </m:r>
                  </m:oMath>
                </a14:m>
                <a:endParaRPr lang="en-US" b="0" dirty="0">
                  <a:latin typeface="Cambria" panose="02040503050406030204" pitchFamily="18" charset="0"/>
                  <a:ea typeface="Cambria Math" panose="02040503050406030204" pitchFamily="18" charset="0"/>
                </a:endParaRPr>
              </a:p>
            </p:txBody>
          </p:sp>
        </mc:Choice>
        <mc:Fallback xmlns="">
          <p:sp>
            <p:nvSpPr>
              <p:cNvPr id="34" name="TextBox 33">
                <a:extLst>
                  <a:ext uri="{FF2B5EF4-FFF2-40B4-BE49-F238E27FC236}">
                    <a16:creationId xmlns:a16="http://schemas.microsoft.com/office/drawing/2014/main" id="{6402F311-F3E9-DD7D-0FD3-D278DAC39C1C}"/>
                  </a:ext>
                </a:extLst>
              </p:cNvPr>
              <p:cNvSpPr txBox="1">
                <a:spLocks noRot="1" noChangeAspect="1" noMove="1" noResize="1" noEditPoints="1" noAdjustHandles="1" noChangeArrowheads="1" noChangeShapeType="1" noTextEdit="1"/>
              </p:cNvSpPr>
              <p:nvPr/>
            </p:nvSpPr>
            <p:spPr>
              <a:xfrm>
                <a:off x="4276362" y="4578646"/>
                <a:ext cx="3155031" cy="369332"/>
              </a:xfrm>
              <a:prstGeom prst="rect">
                <a:avLst/>
              </a:prstGeom>
              <a:blipFill>
                <a:blip r:embed="rId9"/>
                <a:stretch>
                  <a:fillRect l="-1594" t="-6452" b="-22581"/>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5FA710FC-595C-6779-BC0F-31D01EED03BC}"/>
                  </a:ext>
                </a:extLst>
              </p:cNvPr>
              <p:cNvSpPr txBox="1"/>
              <p:nvPr/>
            </p:nvSpPr>
            <p:spPr>
              <a:xfrm>
                <a:off x="10278494" y="4196496"/>
                <a:ext cx="1271502" cy="369332"/>
              </a:xfrm>
              <a:prstGeom prst="rect">
                <a:avLst/>
              </a:prstGeom>
              <a:noFill/>
              <a:ln>
                <a:solidFill>
                  <a:schemeClr val="tx1"/>
                </a:solidFill>
              </a:ln>
            </p:spPr>
            <p:txBody>
              <a:bodyPr wrap="none" rtlCol="0">
                <a:spAutoFit/>
              </a:bodyPr>
              <a:lstStyle/>
              <a:p>
                <a:r>
                  <a:rPr lang="en-US" dirty="0"/>
                  <a:t>-t</a:t>
                </a:r>
                <a:r>
                  <a:rPr lang="en-US" dirty="0">
                    <a:latin typeface="Calibri" panose="020F0502020204030204" pitchFamily="34" charset="0"/>
                    <a:cs typeface="Calibri" panose="020F0502020204030204" pitchFamily="34" charset="0"/>
                  </a:rPr>
                  <a:t>/Q</a:t>
                </a:r>
                <a:r>
                  <a:rPr lang="en-US" baseline="30000" dirty="0">
                    <a:latin typeface="Calibri" panose="020F0502020204030204" pitchFamily="34" charset="0"/>
                    <a:cs typeface="Calibri" panose="020F0502020204030204" pitchFamily="34" charset="0"/>
                  </a:rPr>
                  <a:t>2</a:t>
                </a:r>
                <a:r>
                  <a:rPr lang="en-US" dirty="0">
                    <a:latin typeface="Calibri" panose="020F0502020204030204" pitchFamily="34" charset="0"/>
                    <a:cs typeface="Calibri" panose="020F0502020204030204" pitchFamily="34" charset="0"/>
                  </a:rPr>
                  <a:t> </a:t>
                </a:r>
                <a14:m>
                  <m:oMath xmlns:m="http://schemas.openxmlformats.org/officeDocument/2006/math">
                    <m:r>
                      <a:rPr lang="en-US" i="1" smtClean="0">
                        <a:latin typeface="Cambria Math" panose="02040503050406030204" pitchFamily="18" charset="0"/>
                        <a:ea typeface="Cambria Math" panose="02040503050406030204" pitchFamily="18" charset="0"/>
                        <a:cs typeface="Calibri" panose="020F0502020204030204" pitchFamily="34" charset="0"/>
                      </a:rPr>
                      <m:t>≤</m:t>
                    </m:r>
                  </m:oMath>
                </a14:m>
                <a:r>
                  <a:rPr lang="en-US" dirty="0">
                    <a:latin typeface="Calibri" panose="020F0502020204030204" pitchFamily="34" charset="0"/>
                    <a:cs typeface="Calibri" panose="020F0502020204030204" pitchFamily="34" charset="0"/>
                  </a:rPr>
                  <a:t> 0.2 </a:t>
                </a:r>
              </a:p>
            </p:txBody>
          </p:sp>
        </mc:Choice>
        <mc:Fallback xmlns="">
          <p:sp>
            <p:nvSpPr>
              <p:cNvPr id="35" name="TextBox 34">
                <a:extLst>
                  <a:ext uri="{FF2B5EF4-FFF2-40B4-BE49-F238E27FC236}">
                    <a16:creationId xmlns:a16="http://schemas.microsoft.com/office/drawing/2014/main" id="{5FA710FC-595C-6779-BC0F-31D01EED03BC}"/>
                  </a:ext>
                </a:extLst>
              </p:cNvPr>
              <p:cNvSpPr txBox="1">
                <a:spLocks noRot="1" noChangeAspect="1" noMove="1" noResize="1" noEditPoints="1" noAdjustHandles="1" noChangeArrowheads="1" noChangeShapeType="1" noTextEdit="1"/>
              </p:cNvSpPr>
              <p:nvPr/>
            </p:nvSpPr>
            <p:spPr>
              <a:xfrm>
                <a:off x="10278494" y="4196496"/>
                <a:ext cx="1271502" cy="369332"/>
              </a:xfrm>
              <a:prstGeom prst="rect">
                <a:avLst/>
              </a:prstGeom>
              <a:blipFill>
                <a:blip r:embed="rId10"/>
                <a:stretch>
                  <a:fillRect l="-2913" t="-3226" r="-1942" b="-25806"/>
                </a:stretch>
              </a:blipFill>
              <a:ln>
                <a:solidFill>
                  <a:schemeClr val="tx1"/>
                </a:solidFill>
              </a:ln>
            </p:spPr>
            <p:txBody>
              <a:bodyPr/>
              <a:lstStyle/>
              <a:p>
                <a:r>
                  <a:rPr lang="en-US">
                    <a:noFill/>
                  </a:rPr>
                  <a:t> </a:t>
                </a:r>
              </a:p>
            </p:txBody>
          </p:sp>
        </mc:Fallback>
      </mc:AlternateContent>
      <p:sp>
        <p:nvSpPr>
          <p:cNvPr id="36" name="Donut 35">
            <a:extLst>
              <a:ext uri="{FF2B5EF4-FFF2-40B4-BE49-F238E27FC236}">
                <a16:creationId xmlns:a16="http://schemas.microsoft.com/office/drawing/2014/main" id="{2F83C08C-C459-6461-9D17-5A2EA29768D3}"/>
              </a:ext>
            </a:extLst>
          </p:cNvPr>
          <p:cNvSpPr/>
          <p:nvPr/>
        </p:nvSpPr>
        <p:spPr>
          <a:xfrm>
            <a:off x="3062088" y="5084659"/>
            <a:ext cx="652707" cy="700863"/>
          </a:xfrm>
          <a:prstGeom prst="donut">
            <a:avLst>
              <a:gd name="adj" fmla="val 370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8" name="Straight Arrow Connector 37">
            <a:extLst>
              <a:ext uri="{FF2B5EF4-FFF2-40B4-BE49-F238E27FC236}">
                <a16:creationId xmlns:a16="http://schemas.microsoft.com/office/drawing/2014/main" id="{77CAB869-E8F7-9CC6-3AD9-302267CAFE05}"/>
              </a:ext>
            </a:extLst>
          </p:cNvPr>
          <p:cNvCxnSpPr>
            <a:cxnSpLocks/>
            <a:stCxn id="36" idx="7"/>
            <a:endCxn id="21" idx="1"/>
          </p:cNvCxnSpPr>
          <p:nvPr/>
        </p:nvCxnSpPr>
        <p:spPr>
          <a:xfrm flipV="1">
            <a:off x="3619208" y="4188220"/>
            <a:ext cx="676520" cy="9990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26261707"/>
      </p:ext>
    </p:extLst>
  </p:cSld>
  <p:clrMapOvr>
    <a:masterClrMapping/>
  </p:clrMapOvr>
  <mc:AlternateContent xmlns:mc="http://schemas.openxmlformats.org/markup-compatibility/2006" xmlns:p14="http://schemas.microsoft.com/office/powerpoint/2010/main">
    <mc:Choice Requires="p14">
      <p:transition spd="slow" p14:dur="2000" advTm="99548"/>
    </mc:Choice>
    <mc:Fallback xmlns="">
      <p:transition spd="slow" advTm="9954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66870-9C03-3F9B-67EC-D9B7AD4683BB}"/>
            </a:ext>
          </a:extLst>
        </p:cNvPr>
        <p:cNvGrpSpPr/>
        <p:nvPr/>
      </p:nvGrpSpPr>
      <p:grpSpPr>
        <a:xfrm>
          <a:off x="0" y="0"/>
          <a:ext cx="0" cy="0"/>
          <a:chOff x="0" y="0"/>
          <a:chExt cx="0" cy="0"/>
        </a:xfrm>
      </p:grpSpPr>
      <p:grpSp>
        <p:nvGrpSpPr>
          <p:cNvPr id="35" name="Group 34">
            <a:extLst>
              <a:ext uri="{FF2B5EF4-FFF2-40B4-BE49-F238E27FC236}">
                <a16:creationId xmlns:a16="http://schemas.microsoft.com/office/drawing/2014/main" id="{A1EDBBFE-8DDD-DF30-C502-77A64D9F6531}"/>
              </a:ext>
            </a:extLst>
          </p:cNvPr>
          <p:cNvGrpSpPr/>
          <p:nvPr/>
        </p:nvGrpSpPr>
        <p:grpSpPr>
          <a:xfrm>
            <a:off x="3953972" y="914843"/>
            <a:ext cx="4132414" cy="3368833"/>
            <a:chOff x="3833657" y="3091254"/>
            <a:chExt cx="3836307" cy="3070742"/>
          </a:xfrm>
        </p:grpSpPr>
        <p:pic>
          <p:nvPicPr>
            <p:cNvPr id="5" name="Picture 4">
              <a:extLst>
                <a:ext uri="{FF2B5EF4-FFF2-40B4-BE49-F238E27FC236}">
                  <a16:creationId xmlns:a16="http://schemas.microsoft.com/office/drawing/2014/main" id="{03FFD770-11BF-10AE-DD39-512A75839526}"/>
                </a:ext>
              </a:extLst>
            </p:cNvPr>
            <p:cNvPicPr>
              <a:picLocks noChangeAspect="1"/>
            </p:cNvPicPr>
            <p:nvPr/>
          </p:nvPicPr>
          <p:blipFill>
            <a:blip r:embed="rId3"/>
            <a:stretch>
              <a:fillRect/>
            </a:stretch>
          </p:blipFill>
          <p:spPr>
            <a:xfrm>
              <a:off x="3833657" y="3091254"/>
              <a:ext cx="3836307" cy="3070742"/>
            </a:xfrm>
            <a:prstGeom prst="rect">
              <a:avLst/>
            </a:prstGeom>
          </p:spPr>
        </p:pic>
        <p:cxnSp>
          <p:nvCxnSpPr>
            <p:cNvPr id="11" name="Straight Connector 10">
              <a:extLst>
                <a:ext uri="{FF2B5EF4-FFF2-40B4-BE49-F238E27FC236}">
                  <a16:creationId xmlns:a16="http://schemas.microsoft.com/office/drawing/2014/main" id="{37312243-A60A-AE7C-217A-CABA401615F9}"/>
                </a:ext>
              </a:extLst>
            </p:cNvPr>
            <p:cNvCxnSpPr>
              <a:cxnSpLocks/>
            </p:cNvCxnSpPr>
            <p:nvPr/>
          </p:nvCxnSpPr>
          <p:spPr>
            <a:xfrm>
              <a:off x="6089763" y="3990465"/>
              <a:ext cx="498739" cy="0"/>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60D35FB-35A6-B582-6032-EEEADE993B0E}"/>
                </a:ext>
              </a:extLst>
            </p:cNvPr>
            <p:cNvSpPr txBox="1"/>
            <p:nvPr/>
          </p:nvSpPr>
          <p:spPr>
            <a:xfrm>
              <a:off x="6609830" y="3863817"/>
              <a:ext cx="606779" cy="264805"/>
            </a:xfrm>
            <a:prstGeom prst="rect">
              <a:avLst/>
            </a:prstGeom>
            <a:noFill/>
          </p:spPr>
          <p:txBody>
            <a:bodyPr wrap="square" rtlCol="0">
              <a:spAutoFit/>
            </a:bodyPr>
            <a:lstStyle/>
            <a:p>
              <a:r>
                <a:rPr lang="en-US" sz="1200" dirty="0" err="1">
                  <a:latin typeface="Symbol" pitchFamily="2" charset="2"/>
                  <a:cs typeface="Times New Roman" panose="02020603050405020304" pitchFamily="18" charset="0"/>
                </a:rPr>
                <a:t>c</a:t>
              </a:r>
              <a:r>
                <a:rPr lang="en-US" sz="1200" dirty="0" err="1">
                  <a:latin typeface="Cambria" panose="02040503050406030204" pitchFamily="18" charset="0"/>
                </a:rPr>
                <a:t>QSM</a:t>
              </a:r>
              <a:endParaRPr lang="en-US" sz="1200" dirty="0">
                <a:latin typeface="Cambria" panose="02040503050406030204" pitchFamily="18" charset="0"/>
              </a:endParaRPr>
            </a:p>
          </p:txBody>
        </p:sp>
        <p:cxnSp>
          <p:nvCxnSpPr>
            <p:cNvPr id="20" name="Straight Connector 19">
              <a:extLst>
                <a:ext uri="{FF2B5EF4-FFF2-40B4-BE49-F238E27FC236}">
                  <a16:creationId xmlns:a16="http://schemas.microsoft.com/office/drawing/2014/main" id="{C11BC57A-88E3-4E30-35DE-572933247955}"/>
                </a:ext>
              </a:extLst>
            </p:cNvPr>
            <p:cNvCxnSpPr>
              <a:cxnSpLocks/>
            </p:cNvCxnSpPr>
            <p:nvPr/>
          </p:nvCxnSpPr>
          <p:spPr>
            <a:xfrm>
              <a:off x="6089763" y="3726119"/>
              <a:ext cx="49874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6FDE674-B7A5-6D9F-CFD2-C5C9BD5F8CF7}"/>
                </a:ext>
              </a:extLst>
            </p:cNvPr>
            <p:cNvSpPr txBox="1"/>
            <p:nvPr/>
          </p:nvSpPr>
          <p:spPr>
            <a:xfrm>
              <a:off x="6572559" y="3612247"/>
              <a:ext cx="902500" cy="264805"/>
            </a:xfrm>
            <a:prstGeom prst="rect">
              <a:avLst/>
            </a:prstGeom>
            <a:noFill/>
          </p:spPr>
          <p:txBody>
            <a:bodyPr wrap="square" rtlCol="0">
              <a:spAutoFit/>
            </a:bodyPr>
            <a:lstStyle/>
            <a:p>
              <a:r>
                <a:rPr lang="en-US" sz="1200" dirty="0">
                  <a:latin typeface="Cambria" panose="02040503050406030204" pitchFamily="18" charset="0"/>
                </a:rPr>
                <a:t>this result</a:t>
              </a:r>
            </a:p>
          </p:txBody>
        </p:sp>
      </p:grpSp>
      <p:sp>
        <p:nvSpPr>
          <p:cNvPr id="2" name="Title 1">
            <a:extLst>
              <a:ext uri="{FF2B5EF4-FFF2-40B4-BE49-F238E27FC236}">
                <a16:creationId xmlns:a16="http://schemas.microsoft.com/office/drawing/2014/main" id="{88B09107-CE93-459A-013A-1D02F05CBB26}"/>
              </a:ext>
            </a:extLst>
          </p:cNvPr>
          <p:cNvSpPr>
            <a:spLocks noGrp="1"/>
          </p:cNvSpPr>
          <p:nvPr>
            <p:ph type="title"/>
          </p:nvPr>
        </p:nvSpPr>
        <p:spPr>
          <a:xfrm>
            <a:off x="0" y="-34725"/>
            <a:ext cx="12192000" cy="760397"/>
          </a:xfrm>
          <a:solidFill>
            <a:schemeClr val="bg2"/>
          </a:solidFill>
        </p:spPr>
        <p:txBody>
          <a:bodyPr>
            <a:normAutofit/>
          </a:bodyPr>
          <a:lstStyle/>
          <a:p>
            <a:r>
              <a:rPr lang="en-US" sz="3600" dirty="0">
                <a:latin typeface="Cambria" panose="02040503050406030204" pitchFamily="18" charset="0"/>
              </a:rPr>
              <a:t>Proton pressure and shear</a:t>
            </a:r>
            <a:endParaRPr lang="en-US" sz="3600" baseline="-25000" dirty="0">
              <a:latin typeface="Cambria" panose="02040503050406030204" pitchFamily="18" charset="0"/>
            </a:endParaRPr>
          </a:p>
        </p:txBody>
      </p:sp>
      <p:pic>
        <p:nvPicPr>
          <p:cNvPr id="9" name="Picture 8">
            <a:extLst>
              <a:ext uri="{FF2B5EF4-FFF2-40B4-BE49-F238E27FC236}">
                <a16:creationId xmlns:a16="http://schemas.microsoft.com/office/drawing/2014/main" id="{F895F3B9-EE84-6C75-1636-A0827378AAC2}"/>
              </a:ext>
            </a:extLst>
          </p:cNvPr>
          <p:cNvPicPr>
            <a:picLocks noChangeAspect="1"/>
          </p:cNvPicPr>
          <p:nvPr/>
        </p:nvPicPr>
        <p:blipFill>
          <a:blip r:embed="rId4"/>
          <a:stretch>
            <a:fillRect/>
          </a:stretch>
        </p:blipFill>
        <p:spPr>
          <a:xfrm>
            <a:off x="8183103" y="2454021"/>
            <a:ext cx="3645799" cy="3493758"/>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C899A1C-E506-C69B-6883-2E7BB3B76C34}"/>
                  </a:ext>
                </a:extLst>
              </p:cNvPr>
              <p:cNvSpPr txBox="1"/>
              <p:nvPr/>
            </p:nvSpPr>
            <p:spPr>
              <a:xfrm>
                <a:off x="5563108" y="4703365"/>
                <a:ext cx="1919299" cy="400110"/>
              </a:xfrm>
              <a:prstGeom prst="rect">
                <a:avLst/>
              </a:prstGeom>
              <a:noFill/>
            </p:spPr>
            <p:txBody>
              <a:bodyPr wrap="square" rtlCol="0">
                <a:spAutoFit/>
              </a:bodyPr>
              <a:lstStyle/>
              <a:p>
                <a:pPr algn="ctr"/>
                <a14:m>
                  <m:oMath xmlns:m="http://schemas.openxmlformats.org/officeDocument/2006/math">
                    <m:r>
                      <a:rPr lang="en-US" sz="2000" b="1" i="0" dirty="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   </m:t>
                    </m:r>
                    <m:r>
                      <a:rPr lang="en-US" sz="2000" b="1" i="0" dirty="0" smtClean="0">
                        <a:solidFill>
                          <a:srgbClr val="C0000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000" b="1" dirty="0">
                    <a:solidFill>
                      <a:srgbClr val="C00000"/>
                    </a:solidFill>
                    <a:latin typeface="Cambria" panose="02040503050406030204" pitchFamily="18" charset="0"/>
                    <a:cs typeface="Calibri" panose="020F0502020204030204" pitchFamily="34" charset="0"/>
                  </a:rPr>
                  <a:t> 40,000 N </a:t>
                </a:r>
                <a:endParaRPr lang="en-US" sz="2000" b="1" dirty="0">
                  <a:solidFill>
                    <a:schemeClr val="tx1"/>
                  </a:solidFill>
                  <a:latin typeface="Cambria" panose="02040503050406030204" pitchFamily="18" charset="0"/>
                  <a:cs typeface="Calibri" panose="020F0502020204030204" pitchFamily="34" charset="0"/>
                </a:endParaRPr>
              </a:p>
            </p:txBody>
          </p:sp>
        </mc:Choice>
        <mc:Fallback xmlns="">
          <p:sp>
            <p:nvSpPr>
              <p:cNvPr id="10" name="TextBox 9">
                <a:extLst>
                  <a:ext uri="{FF2B5EF4-FFF2-40B4-BE49-F238E27FC236}">
                    <a16:creationId xmlns:a16="http://schemas.microsoft.com/office/drawing/2014/main" id="{9C899A1C-E506-C69B-6883-2E7BB3B76C34}"/>
                  </a:ext>
                </a:extLst>
              </p:cNvPr>
              <p:cNvSpPr txBox="1">
                <a:spLocks noRot="1" noChangeAspect="1" noMove="1" noResize="1" noEditPoints="1" noAdjustHandles="1" noChangeArrowheads="1" noChangeShapeType="1" noTextEdit="1"/>
              </p:cNvSpPr>
              <p:nvPr/>
            </p:nvSpPr>
            <p:spPr>
              <a:xfrm>
                <a:off x="5563108" y="4703365"/>
                <a:ext cx="1919299" cy="400110"/>
              </a:xfrm>
              <a:prstGeom prst="rect">
                <a:avLst/>
              </a:prstGeom>
              <a:blipFill>
                <a:blip r:embed="rId5"/>
                <a:stretch>
                  <a:fillRect t="-9375" b="-28125"/>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E8B303AD-DDBF-504F-FE53-70B4A456CF1F}"/>
              </a:ext>
            </a:extLst>
          </p:cNvPr>
          <p:cNvPicPr>
            <a:picLocks noChangeAspect="1"/>
          </p:cNvPicPr>
          <p:nvPr/>
        </p:nvPicPr>
        <p:blipFill rotWithShape="1">
          <a:blip r:embed="rId6"/>
          <a:srcRect t="1" r="16959" b="-593"/>
          <a:stretch/>
        </p:blipFill>
        <p:spPr>
          <a:xfrm>
            <a:off x="218133" y="770666"/>
            <a:ext cx="3627112" cy="2067112"/>
          </a:xfrm>
          <a:prstGeom prst="rect">
            <a:avLst/>
          </a:prstGeom>
          <a:ln>
            <a:noFill/>
          </a:ln>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8683E26-859D-C3E4-4D72-88A90A4A35A6}"/>
                  </a:ext>
                </a:extLst>
              </p:cNvPr>
              <p:cNvSpPr txBox="1"/>
              <p:nvPr/>
            </p:nvSpPr>
            <p:spPr>
              <a:xfrm>
                <a:off x="4122420" y="5942897"/>
                <a:ext cx="4751572" cy="411844"/>
              </a:xfrm>
              <a:prstGeom prst="rect">
                <a:avLst/>
              </a:prstGeom>
              <a:noFill/>
            </p:spPr>
            <p:txBody>
              <a:bodyPr wrap="square" rtlCol="0">
                <a:spAutoFit/>
              </a:bodyPr>
              <a:lstStyle/>
              <a:p>
                <a:pPr algn="ctr"/>
                <a:r>
                  <a:rPr lang="en-US" sz="2000" b="1" dirty="0">
                    <a:ea typeface="Cambria Math" panose="02040503050406030204" pitchFamily="18" charset="0"/>
                  </a:rPr>
                  <a:t>V</a:t>
                </a:r>
                <a:r>
                  <a:rPr lang="en-US" sz="2000" b="1" dirty="0">
                    <a:solidFill>
                      <a:schemeClr val="tx1"/>
                    </a:solidFill>
                    <a:ea typeface="Cambria Math" panose="02040503050406030204" pitchFamily="18" charset="0"/>
                  </a:rPr>
                  <a:t>an Laue condition: </a:t>
                </a:r>
                <a14:m>
                  <m:oMath xmlns:m="http://schemas.openxmlformats.org/officeDocument/2006/math">
                    <m:r>
                      <a:rPr lang="en-US" sz="2000" b="1" i="1" smtClean="0">
                        <a:solidFill>
                          <a:schemeClr val="tx1"/>
                        </a:solidFill>
                        <a:latin typeface="Cambria Math" panose="02040503050406030204" pitchFamily="18" charset="0"/>
                        <a:ea typeface="Cambria Math" panose="02040503050406030204" pitchFamily="18" charset="0"/>
                      </a:rPr>
                      <m:t>∫</m:t>
                    </m:r>
                    <m:r>
                      <a:rPr lang="en-US" sz="2000" b="1" i="1" smtClean="0">
                        <a:solidFill>
                          <a:schemeClr val="tx1"/>
                        </a:solidFill>
                        <a:latin typeface="Cambria Math" panose="02040503050406030204" pitchFamily="18" charset="0"/>
                        <a:ea typeface="Cambria Math" panose="02040503050406030204" pitchFamily="18" charset="0"/>
                      </a:rPr>
                      <m:t>𝒓</m:t>
                    </m:r>
                    <m:r>
                      <a:rPr lang="en-US" sz="2000" b="1" i="1" baseline="30000" smtClean="0">
                        <a:solidFill>
                          <a:schemeClr val="tx1"/>
                        </a:solidFill>
                        <a:latin typeface="Cambria Math" panose="02040503050406030204" pitchFamily="18" charset="0"/>
                        <a:ea typeface="Cambria Math" panose="02040503050406030204" pitchFamily="18" charset="0"/>
                      </a:rPr>
                      <m:t>𝟐</m:t>
                    </m:r>
                    <m:r>
                      <a:rPr lang="en-US" sz="2000" b="1" i="1" smtClean="0">
                        <a:solidFill>
                          <a:schemeClr val="tx1"/>
                        </a:solidFill>
                        <a:latin typeface="Cambria Math" panose="02040503050406030204" pitchFamily="18" charset="0"/>
                        <a:ea typeface="Cambria Math" panose="02040503050406030204" pitchFamily="18" charset="0"/>
                      </a:rPr>
                      <m:t>𝒑</m:t>
                    </m:r>
                    <m:d>
                      <m:dPr>
                        <m:ctrlPr>
                          <a:rPr lang="en-US" sz="2000" b="1" i="1" smtClean="0">
                            <a:solidFill>
                              <a:schemeClr val="tx1"/>
                            </a:solidFill>
                            <a:latin typeface="Cambria Math" panose="02040503050406030204" pitchFamily="18" charset="0"/>
                            <a:ea typeface="Cambria Math" panose="02040503050406030204" pitchFamily="18" charset="0"/>
                          </a:rPr>
                        </m:ctrlPr>
                      </m:dPr>
                      <m:e>
                        <m:r>
                          <a:rPr lang="en-US" sz="2000" b="1" i="1" smtClean="0">
                            <a:solidFill>
                              <a:schemeClr val="tx1"/>
                            </a:solidFill>
                            <a:latin typeface="Cambria Math" panose="02040503050406030204" pitchFamily="18" charset="0"/>
                            <a:ea typeface="Cambria Math" panose="02040503050406030204" pitchFamily="18" charset="0"/>
                          </a:rPr>
                          <m:t>𝒓</m:t>
                        </m:r>
                      </m:e>
                    </m:d>
                    <m:r>
                      <a:rPr lang="en-US" sz="2000" b="1" i="1" smtClean="0">
                        <a:solidFill>
                          <a:schemeClr val="tx1"/>
                        </a:solidFill>
                        <a:latin typeface="Cambria Math" panose="02040503050406030204" pitchFamily="18" charset="0"/>
                        <a:ea typeface="Cambria Math" panose="02040503050406030204" pitchFamily="18" charset="0"/>
                      </a:rPr>
                      <m:t>𝒅𝒓</m:t>
                    </m:r>
                  </m:oMath>
                </a14:m>
                <a:r>
                  <a:rPr lang="en-US" sz="2000" b="1" dirty="0">
                    <a:solidFill>
                      <a:schemeClr val="tx1"/>
                    </a:solidFill>
                    <a:latin typeface="Cambria" panose="02040503050406030204" pitchFamily="18" charset="0"/>
                    <a:cs typeface="Calibri" panose="020F0502020204030204" pitchFamily="34" charset="0"/>
                  </a:rPr>
                  <a:t> = </a:t>
                </a:r>
                <a:r>
                  <a:rPr lang="en-US" sz="2000" b="1" i="1" dirty="0">
                    <a:solidFill>
                      <a:schemeClr val="tx1"/>
                    </a:solidFill>
                    <a:latin typeface="Cambria" panose="02040503050406030204" pitchFamily="18" charset="0"/>
                    <a:cs typeface="Calibri" panose="020F0502020204030204" pitchFamily="34" charset="0"/>
                  </a:rPr>
                  <a:t>0</a:t>
                </a:r>
                <a:endParaRPr lang="en-US" sz="2000" b="1" dirty="0">
                  <a:solidFill>
                    <a:schemeClr val="tx1"/>
                  </a:solidFill>
                  <a:latin typeface="Cambria" panose="02040503050406030204" pitchFamily="18" charset="0"/>
                </a:endParaRPr>
              </a:p>
            </p:txBody>
          </p:sp>
        </mc:Choice>
        <mc:Fallback xmlns="">
          <p:sp>
            <p:nvSpPr>
              <p:cNvPr id="31" name="TextBox 30">
                <a:extLst>
                  <a:ext uri="{FF2B5EF4-FFF2-40B4-BE49-F238E27FC236}">
                    <a16:creationId xmlns:a16="http://schemas.microsoft.com/office/drawing/2014/main" id="{E8683E26-859D-C3E4-4D72-88A90A4A35A6}"/>
                  </a:ext>
                </a:extLst>
              </p:cNvPr>
              <p:cNvSpPr txBox="1">
                <a:spLocks noRot="1" noChangeAspect="1" noMove="1" noResize="1" noEditPoints="1" noAdjustHandles="1" noChangeArrowheads="1" noChangeShapeType="1" noTextEdit="1"/>
              </p:cNvSpPr>
              <p:nvPr/>
            </p:nvSpPr>
            <p:spPr>
              <a:xfrm>
                <a:off x="4122420" y="5942897"/>
                <a:ext cx="4751572" cy="411844"/>
              </a:xfrm>
              <a:prstGeom prst="rect">
                <a:avLst/>
              </a:prstGeom>
              <a:blipFill>
                <a:blip r:embed="rId7"/>
                <a:stretch>
                  <a:fillRect t="-6061" b="-27273"/>
                </a:stretch>
              </a:blipFill>
            </p:spPr>
            <p:txBody>
              <a:bodyPr/>
              <a:lstStyle/>
              <a:p>
                <a:r>
                  <a:rPr lang="en-US">
                    <a:noFill/>
                  </a:rPr>
                  <a:t> </a:t>
                </a:r>
              </a:p>
            </p:txBody>
          </p:sp>
        </mc:Fallback>
      </mc:AlternateContent>
      <p:grpSp>
        <p:nvGrpSpPr>
          <p:cNvPr id="44" name="Group 43">
            <a:extLst>
              <a:ext uri="{FF2B5EF4-FFF2-40B4-BE49-F238E27FC236}">
                <a16:creationId xmlns:a16="http://schemas.microsoft.com/office/drawing/2014/main" id="{DE57B5C6-F68F-2D89-A823-A035E3B25AB3}"/>
              </a:ext>
            </a:extLst>
          </p:cNvPr>
          <p:cNvGrpSpPr/>
          <p:nvPr/>
        </p:nvGrpSpPr>
        <p:grpSpPr>
          <a:xfrm>
            <a:off x="322362" y="3238309"/>
            <a:ext cx="3822668" cy="3138785"/>
            <a:chOff x="5009828" y="3555227"/>
            <a:chExt cx="3492381" cy="2815953"/>
          </a:xfrm>
        </p:grpSpPr>
        <p:pic>
          <p:nvPicPr>
            <p:cNvPr id="18" name="Picture 17">
              <a:extLst>
                <a:ext uri="{FF2B5EF4-FFF2-40B4-BE49-F238E27FC236}">
                  <a16:creationId xmlns:a16="http://schemas.microsoft.com/office/drawing/2014/main" id="{F8382586-2999-828E-8454-EA0B1E8F2056}"/>
                </a:ext>
              </a:extLst>
            </p:cNvPr>
            <p:cNvPicPr>
              <a:picLocks noChangeAspect="1"/>
            </p:cNvPicPr>
            <p:nvPr/>
          </p:nvPicPr>
          <p:blipFill>
            <a:blip r:embed="rId8"/>
            <a:stretch>
              <a:fillRect/>
            </a:stretch>
          </p:blipFill>
          <p:spPr>
            <a:xfrm>
              <a:off x="5009828" y="3555227"/>
              <a:ext cx="3492381" cy="2815953"/>
            </a:xfrm>
            <a:prstGeom prst="rect">
              <a:avLst/>
            </a:prstGeom>
          </p:spPr>
        </p:pic>
        <p:sp>
          <p:nvSpPr>
            <p:cNvPr id="34" name="Right Arrow 33">
              <a:extLst>
                <a:ext uri="{FF2B5EF4-FFF2-40B4-BE49-F238E27FC236}">
                  <a16:creationId xmlns:a16="http://schemas.microsoft.com/office/drawing/2014/main" id="{A704DC4F-D7AA-7518-B24E-A2DD2EC699BA}"/>
                </a:ext>
              </a:extLst>
            </p:cNvPr>
            <p:cNvSpPr/>
            <p:nvPr/>
          </p:nvSpPr>
          <p:spPr>
            <a:xfrm>
              <a:off x="6260320" y="4131338"/>
              <a:ext cx="582401" cy="138383"/>
            </a:xfrm>
            <a:prstGeom prst="rightArrow">
              <a:avLst/>
            </a:prstGeom>
            <a:solidFill>
              <a:schemeClr val="accent5">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Arrow 36">
              <a:extLst>
                <a:ext uri="{FF2B5EF4-FFF2-40B4-BE49-F238E27FC236}">
                  <a16:creationId xmlns:a16="http://schemas.microsoft.com/office/drawing/2014/main" id="{114F32B0-9E44-546C-0664-3ECDC4349372}"/>
                </a:ext>
              </a:extLst>
            </p:cNvPr>
            <p:cNvSpPr/>
            <p:nvPr/>
          </p:nvSpPr>
          <p:spPr>
            <a:xfrm rot="10800000">
              <a:off x="7394773" y="4788095"/>
              <a:ext cx="582401" cy="138383"/>
            </a:xfrm>
            <a:prstGeom prst="rightArrow">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614E734B-61B6-1EAD-443F-8E1CEF848017}"/>
                </a:ext>
              </a:extLst>
            </p:cNvPr>
            <p:cNvSpPr txBox="1"/>
            <p:nvPr/>
          </p:nvSpPr>
          <p:spPr>
            <a:xfrm>
              <a:off x="6181223" y="4203138"/>
              <a:ext cx="818956" cy="300888"/>
            </a:xfrm>
            <a:prstGeom prst="rect">
              <a:avLst/>
            </a:prstGeom>
            <a:noFill/>
          </p:spPr>
          <p:txBody>
            <a:bodyPr wrap="square" rtlCol="0">
              <a:spAutoFit/>
            </a:bodyPr>
            <a:lstStyle/>
            <a:p>
              <a:r>
                <a:rPr lang="en-US" sz="1400" dirty="0">
                  <a:latin typeface="Cambria" panose="02040503050406030204" pitchFamily="18" charset="0"/>
                </a:rPr>
                <a:t>repulsive</a:t>
              </a:r>
            </a:p>
          </p:txBody>
        </p:sp>
        <p:sp>
          <p:nvSpPr>
            <p:cNvPr id="41" name="TextBox 40">
              <a:extLst>
                <a:ext uri="{FF2B5EF4-FFF2-40B4-BE49-F238E27FC236}">
                  <a16:creationId xmlns:a16="http://schemas.microsoft.com/office/drawing/2014/main" id="{FB3EB061-F97B-5DCD-1AA9-BCF4998A4618}"/>
                </a:ext>
              </a:extLst>
            </p:cNvPr>
            <p:cNvSpPr txBox="1"/>
            <p:nvPr/>
          </p:nvSpPr>
          <p:spPr>
            <a:xfrm>
              <a:off x="7291893" y="4869598"/>
              <a:ext cx="1141793" cy="278586"/>
            </a:xfrm>
            <a:prstGeom prst="rect">
              <a:avLst/>
            </a:prstGeom>
            <a:noFill/>
          </p:spPr>
          <p:txBody>
            <a:bodyPr wrap="square" rtlCol="0">
              <a:spAutoFit/>
            </a:bodyPr>
            <a:lstStyle/>
            <a:p>
              <a:r>
                <a:rPr lang="en-US" sz="1400" dirty="0">
                  <a:latin typeface="Cambria" panose="02040503050406030204" pitchFamily="18" charset="0"/>
                </a:rPr>
                <a:t>confining</a:t>
              </a:r>
            </a:p>
          </p:txBody>
        </p:sp>
      </p:gr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62F4102A-FE1D-B4BC-C024-3677838E892E}"/>
                  </a:ext>
                </a:extLst>
              </p:cNvPr>
              <p:cNvSpPr txBox="1"/>
              <p:nvPr/>
            </p:nvSpPr>
            <p:spPr>
              <a:xfrm>
                <a:off x="4195654" y="5144613"/>
                <a:ext cx="4132414" cy="646331"/>
              </a:xfrm>
              <a:prstGeom prst="rect">
                <a:avLst/>
              </a:prstGeom>
              <a:noFill/>
            </p:spPr>
            <p:txBody>
              <a:bodyPr wrap="square" rtlCol="0">
                <a:spAutoFit/>
              </a:bodyPr>
              <a:lstStyle/>
              <a:p>
                <a:pPr algn="ctr"/>
                <a:r>
                  <a:rPr lang="en-US" sz="2000" b="1" dirty="0">
                    <a:solidFill>
                      <a:schemeClr val="tx1"/>
                    </a:solidFill>
                    <a:latin typeface="Cambria" panose="02040503050406030204" pitchFamily="18" charset="0"/>
                    <a:cs typeface="Calibri" panose="020F0502020204030204" pitchFamily="34" charset="0"/>
                  </a:rPr>
                  <a:t>Peak pressure</a:t>
                </a:r>
                <a14:m>
                  <m:oMath xmlns:m="http://schemas.openxmlformats.org/officeDocument/2006/math">
                    <m:r>
                      <a:rPr lang="en-US" sz="2000" b="1" i="0" smtClean="0">
                        <a:solidFill>
                          <a:schemeClr val="tx1"/>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000" b="1" dirty="0">
                    <a:solidFill>
                      <a:schemeClr val="tx1"/>
                    </a:solidFill>
                    <a:latin typeface="Cambria" panose="02040503050406030204" pitchFamily="18" charset="0"/>
                    <a:cs typeface="Calibri" panose="020F0502020204030204" pitchFamily="34" charset="0"/>
                  </a:rPr>
                  <a:t>1.2 x 10</a:t>
                </a:r>
                <a:r>
                  <a:rPr lang="en-US" sz="2000" b="1" baseline="30000" dirty="0">
                    <a:solidFill>
                      <a:schemeClr val="tx1"/>
                    </a:solidFill>
                    <a:latin typeface="Cambria" panose="02040503050406030204" pitchFamily="18" charset="0"/>
                    <a:cs typeface="Calibri" panose="020F0502020204030204" pitchFamily="34" charset="0"/>
                  </a:rPr>
                  <a:t>35  </a:t>
                </a:r>
                <a:r>
                  <a:rPr lang="en-US" sz="2000" b="1" dirty="0">
                    <a:solidFill>
                      <a:schemeClr val="tx1"/>
                    </a:solidFill>
                    <a:latin typeface="Cambria" panose="02040503050406030204" pitchFamily="18" charset="0"/>
                    <a:cs typeface="Calibri" panose="020F0502020204030204" pitchFamily="34" charset="0"/>
                  </a:rPr>
                  <a:t>Pa </a:t>
                </a:r>
              </a:p>
              <a:p>
                <a:pPr algn="ctr"/>
                <a:r>
                  <a:rPr lang="en-US" sz="1600" i="1" dirty="0">
                    <a:latin typeface="Cambria" panose="02040503050406030204" pitchFamily="18" charset="0"/>
                    <a:cs typeface="Calibri" panose="020F0502020204030204" pitchFamily="34" charset="0"/>
                  </a:rPr>
                  <a:t>(atmospheric pressure =  10</a:t>
                </a:r>
                <a:r>
                  <a:rPr lang="en-US" sz="1600" i="1" baseline="30000" dirty="0">
                    <a:latin typeface="Cambria" panose="02040503050406030204" pitchFamily="18" charset="0"/>
                    <a:cs typeface="Calibri" panose="020F0502020204030204" pitchFamily="34" charset="0"/>
                  </a:rPr>
                  <a:t>5 </a:t>
                </a:r>
                <a:r>
                  <a:rPr lang="en-US" sz="1600" i="1" dirty="0">
                    <a:latin typeface="Cambria" panose="02040503050406030204" pitchFamily="18" charset="0"/>
                    <a:cs typeface="Calibri" panose="020F0502020204030204" pitchFamily="34" charset="0"/>
                  </a:rPr>
                  <a:t>Pa)</a:t>
                </a:r>
              </a:p>
            </p:txBody>
          </p:sp>
        </mc:Choice>
        <mc:Fallback xmlns="">
          <p:sp>
            <p:nvSpPr>
              <p:cNvPr id="43" name="TextBox 42">
                <a:extLst>
                  <a:ext uri="{FF2B5EF4-FFF2-40B4-BE49-F238E27FC236}">
                    <a16:creationId xmlns:a16="http://schemas.microsoft.com/office/drawing/2014/main" id="{62F4102A-FE1D-B4BC-C024-3677838E892E}"/>
                  </a:ext>
                </a:extLst>
              </p:cNvPr>
              <p:cNvSpPr txBox="1">
                <a:spLocks noRot="1" noChangeAspect="1" noMove="1" noResize="1" noEditPoints="1" noAdjustHandles="1" noChangeArrowheads="1" noChangeShapeType="1" noTextEdit="1"/>
              </p:cNvSpPr>
              <p:nvPr/>
            </p:nvSpPr>
            <p:spPr>
              <a:xfrm>
                <a:off x="4195654" y="5144613"/>
                <a:ext cx="4132414" cy="646331"/>
              </a:xfrm>
              <a:prstGeom prst="rect">
                <a:avLst/>
              </a:prstGeom>
              <a:blipFill>
                <a:blip r:embed="rId9"/>
                <a:stretch>
                  <a:fillRect t="-5769" b="-11538"/>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C89E4BB9-B35B-C7C4-A705-BB0BD65EA34B}"/>
              </a:ext>
            </a:extLst>
          </p:cNvPr>
          <p:cNvPicPr>
            <a:picLocks noChangeAspect="1"/>
          </p:cNvPicPr>
          <p:nvPr/>
        </p:nvPicPr>
        <p:blipFill>
          <a:blip r:embed="rId10"/>
          <a:stretch>
            <a:fillRect/>
          </a:stretch>
        </p:blipFill>
        <p:spPr>
          <a:xfrm>
            <a:off x="666039" y="2837778"/>
            <a:ext cx="2955518" cy="543355"/>
          </a:xfrm>
          <a:prstGeom prst="rect">
            <a:avLst/>
          </a:prstGeom>
          <a:ln>
            <a:noFill/>
          </a:ln>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DDA82B3-5324-7200-FB22-4773E86D47F9}"/>
                  </a:ext>
                </a:extLst>
              </p:cNvPr>
              <p:cNvSpPr txBox="1"/>
              <p:nvPr/>
            </p:nvSpPr>
            <p:spPr>
              <a:xfrm>
                <a:off x="4578871" y="4088934"/>
                <a:ext cx="3345377" cy="707886"/>
              </a:xfrm>
              <a:prstGeom prst="rect">
                <a:avLst/>
              </a:prstGeom>
              <a:noFill/>
            </p:spPr>
            <p:txBody>
              <a:bodyPr wrap="square">
                <a:spAutoFit/>
              </a:bodyPr>
              <a:lstStyle/>
              <a:p>
                <a:pPr algn="ctr"/>
                <a:r>
                  <a:rPr lang="en-US" sz="2000" b="1" dirty="0">
                    <a:solidFill>
                      <a:schemeClr val="tx1"/>
                    </a:solidFill>
                    <a:latin typeface="Cambria" panose="02040503050406030204" pitchFamily="18" charset="0"/>
                    <a:cs typeface="Arial" panose="020B0604020202020204" pitchFamily="34" charset="0"/>
                  </a:rPr>
                  <a:t>Shear stress at r = 0.6 </a:t>
                </a:r>
                <a:r>
                  <a:rPr lang="en-US" sz="2000" b="1" dirty="0" err="1">
                    <a:solidFill>
                      <a:schemeClr val="tx1"/>
                    </a:solidFill>
                    <a:latin typeface="Cambria" panose="02040503050406030204" pitchFamily="18" charset="0"/>
                    <a:cs typeface="Arial" panose="020B0604020202020204" pitchFamily="34" charset="0"/>
                  </a:rPr>
                  <a:t>fm</a:t>
                </a:r>
                <a:r>
                  <a:rPr lang="en-US" sz="2000" b="1" dirty="0">
                    <a:solidFill>
                      <a:schemeClr val="tx1"/>
                    </a:solidFill>
                    <a:latin typeface="Cambria" panose="02040503050406030204" pitchFamily="18" charset="0"/>
                    <a:cs typeface="Arial" panose="020B0604020202020204" pitchFamily="34" charset="0"/>
                  </a:rPr>
                  <a:t>: 4</a:t>
                </a:r>
                <a:r>
                  <a:rPr lang="en-US" sz="2000" b="1" dirty="0">
                    <a:solidFill>
                      <a:schemeClr val="tx1"/>
                    </a:solidFill>
                    <a:latin typeface="Symbol" pitchFamily="2" charset="2"/>
                    <a:cs typeface="Arial" panose="020B0604020202020204" pitchFamily="34" charset="0"/>
                  </a:rPr>
                  <a:t>p</a:t>
                </a:r>
                <a:r>
                  <a:rPr lang="en-US" sz="2000" b="1" dirty="0">
                    <a:solidFill>
                      <a:schemeClr val="tx1"/>
                    </a:solidFill>
                    <a:latin typeface="Cambria" panose="02040503050406030204" pitchFamily="18" charset="0"/>
                    <a:cs typeface="Arial" panose="020B0604020202020204" pitchFamily="34" charset="0"/>
                  </a:rPr>
                  <a:t>r</a:t>
                </a:r>
                <a:r>
                  <a:rPr lang="en-US" sz="2000" b="1" baseline="30000" dirty="0">
                    <a:solidFill>
                      <a:schemeClr val="tx1"/>
                    </a:solidFill>
                    <a:latin typeface="Cambria" panose="02040503050406030204" pitchFamily="18" charset="0"/>
                    <a:cs typeface="Arial" panose="020B0604020202020204" pitchFamily="34" charset="0"/>
                  </a:rPr>
                  <a:t>2</a:t>
                </a:r>
                <a:r>
                  <a:rPr lang="en-US" sz="2000" b="1" dirty="0">
                    <a:solidFill>
                      <a:schemeClr val="tx1"/>
                    </a:solidFill>
                    <a:latin typeface="Cambria" panose="02040503050406030204" pitchFamily="18" charset="0"/>
                    <a:cs typeface="Arial" panose="020B0604020202020204" pitchFamily="34" charset="0"/>
                  </a:rPr>
                  <a:t>s(r) </a:t>
                </a:r>
                <a14:m>
                  <m:oMath xmlns:m="http://schemas.openxmlformats.org/officeDocument/2006/math">
                    <m:r>
                      <a:rPr lang="en-US" sz="2000" b="1" i="0"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2000" b="1" dirty="0">
                    <a:solidFill>
                      <a:srgbClr val="C00000"/>
                    </a:solidFill>
                    <a:latin typeface="Cambria" panose="02040503050406030204" pitchFamily="18" charset="0"/>
                    <a:cs typeface="Arial" panose="020B0604020202020204" pitchFamily="34" charset="0"/>
                  </a:rPr>
                  <a:t> 0.25 GeV/</a:t>
                </a:r>
                <a:r>
                  <a:rPr lang="en-US" sz="2000" b="1" dirty="0" err="1">
                    <a:solidFill>
                      <a:srgbClr val="C00000"/>
                    </a:solidFill>
                    <a:latin typeface="Cambria" panose="02040503050406030204" pitchFamily="18" charset="0"/>
                    <a:cs typeface="Arial" panose="020B0604020202020204" pitchFamily="34" charset="0"/>
                  </a:rPr>
                  <a:t>fm</a:t>
                </a:r>
                <a:endParaRPr lang="en-US" sz="2000" b="1" dirty="0">
                  <a:solidFill>
                    <a:schemeClr val="tx1"/>
                  </a:solidFill>
                  <a:latin typeface="Cambria" panose="02040503050406030204" pitchFamily="18"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4DDA82B3-5324-7200-FB22-4773E86D47F9}"/>
                  </a:ext>
                </a:extLst>
              </p:cNvPr>
              <p:cNvSpPr txBox="1">
                <a:spLocks noRot="1" noChangeAspect="1" noMove="1" noResize="1" noEditPoints="1" noAdjustHandles="1" noChangeArrowheads="1" noChangeShapeType="1" noTextEdit="1"/>
              </p:cNvSpPr>
              <p:nvPr/>
            </p:nvSpPr>
            <p:spPr>
              <a:xfrm>
                <a:off x="4578871" y="4088934"/>
                <a:ext cx="3345377" cy="707886"/>
              </a:xfrm>
              <a:prstGeom prst="rect">
                <a:avLst/>
              </a:prstGeom>
              <a:blipFill>
                <a:blip r:embed="rId11"/>
                <a:stretch>
                  <a:fillRect t="-5357" b="-16071"/>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47A16033-57A3-9500-0392-CBD9489BBABB}"/>
              </a:ext>
            </a:extLst>
          </p:cNvPr>
          <p:cNvSpPr txBox="1"/>
          <p:nvPr/>
        </p:nvSpPr>
        <p:spPr>
          <a:xfrm>
            <a:off x="8920974" y="1439901"/>
            <a:ext cx="2259145" cy="400110"/>
          </a:xfrm>
          <a:prstGeom prst="rect">
            <a:avLst/>
          </a:prstGeom>
          <a:noFill/>
        </p:spPr>
        <p:txBody>
          <a:bodyPr wrap="none" rtlCol="0">
            <a:spAutoFit/>
          </a:bodyPr>
          <a:lstStyle/>
          <a:p>
            <a:r>
              <a:rPr lang="en-US" sz="2000" b="1" u="sng" dirty="0">
                <a:latin typeface="Cambria" panose="02040503050406030204" pitchFamily="18" charset="0"/>
              </a:rPr>
              <a:t>Tangential stress</a:t>
            </a:r>
          </a:p>
        </p:txBody>
      </p:sp>
      <p:sp>
        <p:nvSpPr>
          <p:cNvPr id="14" name="TextBox 13">
            <a:extLst>
              <a:ext uri="{FF2B5EF4-FFF2-40B4-BE49-F238E27FC236}">
                <a16:creationId xmlns:a16="http://schemas.microsoft.com/office/drawing/2014/main" id="{A073B937-B411-D92A-9B65-09B67CBFA79A}"/>
              </a:ext>
            </a:extLst>
          </p:cNvPr>
          <p:cNvSpPr txBox="1"/>
          <p:nvPr/>
        </p:nvSpPr>
        <p:spPr>
          <a:xfrm>
            <a:off x="8873992" y="1814687"/>
            <a:ext cx="2438488" cy="400110"/>
          </a:xfrm>
          <a:prstGeom prst="rect">
            <a:avLst/>
          </a:prstGeom>
          <a:noFill/>
        </p:spPr>
        <p:txBody>
          <a:bodyPr wrap="none" rtlCol="0">
            <a:spAutoFit/>
          </a:bodyPr>
          <a:lstStyle/>
          <a:p>
            <a:r>
              <a:rPr lang="en-US" sz="2000" b="1" dirty="0">
                <a:latin typeface="Cambria" panose="02040503050406030204" pitchFamily="18" charset="0"/>
              </a:rPr>
              <a:t>p</a:t>
            </a:r>
            <a:r>
              <a:rPr lang="en-US" sz="2000" b="1" baseline="-25000" dirty="0">
                <a:latin typeface="Cambria" panose="02040503050406030204" pitchFamily="18" charset="0"/>
              </a:rPr>
              <a:t>t</a:t>
            </a:r>
            <a:r>
              <a:rPr lang="en-US" sz="2000" b="1" dirty="0">
                <a:latin typeface="Cambria" panose="02040503050406030204" pitchFamily="18" charset="0"/>
              </a:rPr>
              <a:t> = -</a:t>
            </a:r>
            <a:r>
              <a:rPr lang="en-US" b="1" dirty="0">
                <a:latin typeface="Cambria" panose="02040503050406030204" pitchFamily="18" charset="0"/>
              </a:rPr>
              <a:t>1/3 </a:t>
            </a:r>
            <a:r>
              <a:rPr lang="en-US" sz="2000" b="1" dirty="0">
                <a:latin typeface="Cambria" panose="02040503050406030204" pitchFamily="18" charset="0"/>
              </a:rPr>
              <a:t>s(r) + p(r) </a:t>
            </a:r>
          </a:p>
        </p:txBody>
      </p:sp>
    </p:spTree>
    <p:extLst>
      <p:ext uri="{BB962C8B-B14F-4D97-AF65-F5344CB8AC3E}">
        <p14:creationId xmlns:p14="http://schemas.microsoft.com/office/powerpoint/2010/main" val="1102375043"/>
      </p:ext>
    </p:extLst>
  </p:cSld>
  <p:clrMapOvr>
    <a:masterClrMapping/>
  </p:clrMapOvr>
  <mc:AlternateContent xmlns:mc="http://schemas.openxmlformats.org/markup-compatibility/2006" xmlns:p14="http://schemas.microsoft.com/office/powerpoint/2010/main">
    <mc:Choice Requires="p14">
      <p:transition spd="slow" p14:dur="2000" advTm="148836"/>
    </mc:Choice>
    <mc:Fallback xmlns="">
      <p:transition spd="slow" advTm="14883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6BE56-5342-8C68-0923-CF98B7969DC3}"/>
              </a:ext>
            </a:extLst>
          </p:cNvPr>
          <p:cNvSpPr>
            <a:spLocks noGrp="1"/>
          </p:cNvSpPr>
          <p:nvPr>
            <p:ph type="title"/>
          </p:nvPr>
        </p:nvSpPr>
        <p:spPr>
          <a:solidFill>
            <a:schemeClr val="bg2"/>
          </a:solidFill>
        </p:spPr>
        <p:txBody>
          <a:bodyPr/>
          <a:lstStyle/>
          <a:p>
            <a:r>
              <a:rPr lang="en-US" dirty="0">
                <a:latin typeface="Cambria" panose="02040503050406030204" pitchFamily="18" charset="0"/>
              </a:rPr>
              <a:t>Forces in the proton – what do we learn?</a:t>
            </a:r>
          </a:p>
        </p:txBody>
      </p:sp>
      <p:sp>
        <p:nvSpPr>
          <p:cNvPr id="3" name="Content Placeholder 2">
            <a:extLst>
              <a:ext uri="{FF2B5EF4-FFF2-40B4-BE49-F238E27FC236}">
                <a16:creationId xmlns:a16="http://schemas.microsoft.com/office/drawing/2014/main" id="{EA3ED180-30B4-688A-0383-DCFDAD70FABB}"/>
              </a:ext>
            </a:extLst>
          </p:cNvPr>
          <p:cNvSpPr>
            <a:spLocks noGrp="1"/>
          </p:cNvSpPr>
          <p:nvPr>
            <p:ph idx="1"/>
          </p:nvPr>
        </p:nvSpPr>
        <p:spPr>
          <a:xfrm>
            <a:off x="192708" y="1003607"/>
            <a:ext cx="11806583" cy="5330932"/>
          </a:xfrm>
        </p:spPr>
        <p:txBody>
          <a:bodyPr>
            <a:noAutofit/>
          </a:bodyPr>
          <a:lstStyle/>
          <a:p>
            <a:pPr lvl="1"/>
            <a:r>
              <a:rPr lang="en-US" sz="2200" b="1" dirty="0">
                <a:latin typeface="Cambria" panose="02040503050406030204" pitchFamily="18" charset="0"/>
                <a:sym typeface="Wingdings" pitchFamily="2" charset="2"/>
              </a:rPr>
              <a:t>Experiments probe now what was impossible before (revolutionary!</a:t>
            </a:r>
            <a:r>
              <a:rPr lang="en-US" sz="2400" b="1" dirty="0">
                <a:latin typeface="Cambria" panose="02040503050406030204" pitchFamily="18" charset="0"/>
                <a:sym typeface="Wingdings" pitchFamily="2" charset="2"/>
              </a:rPr>
              <a:t>)</a:t>
            </a:r>
            <a:endParaRPr lang="en-US" sz="300" b="1" dirty="0">
              <a:latin typeface="Cambria" panose="02040503050406030204" pitchFamily="18" charset="0"/>
              <a:sym typeface="Wingdings" pitchFamily="2" charset="2"/>
            </a:endParaRPr>
          </a:p>
          <a:p>
            <a:pPr lvl="2"/>
            <a:r>
              <a:rPr lang="en-US" sz="2200" dirty="0">
                <a:solidFill>
                  <a:schemeClr val="accent5">
                    <a:lumMod val="75000"/>
                  </a:schemeClr>
                </a:solidFill>
                <a:latin typeface="Cambria" panose="02040503050406030204" pitchFamily="18" charset="0"/>
                <a:sym typeface="Wingdings" pitchFamily="2" charset="2"/>
              </a:rPr>
              <a:t>How quarks are mechanically confined</a:t>
            </a:r>
          </a:p>
          <a:p>
            <a:pPr lvl="2"/>
            <a:r>
              <a:rPr lang="en-US" sz="2200" dirty="0">
                <a:solidFill>
                  <a:schemeClr val="accent5">
                    <a:lumMod val="75000"/>
                  </a:schemeClr>
                </a:solidFill>
                <a:latin typeface="Cambria" panose="02040503050406030204" pitchFamily="18" charset="0"/>
                <a:sym typeface="Wingdings" pitchFamily="2" charset="2"/>
              </a:rPr>
              <a:t>How color forces of QCD generate internal stresses</a:t>
            </a:r>
          </a:p>
          <a:p>
            <a:pPr lvl="2"/>
            <a:r>
              <a:rPr lang="en-US" sz="2200" dirty="0">
                <a:solidFill>
                  <a:schemeClr val="accent5">
                    <a:lumMod val="75000"/>
                  </a:schemeClr>
                </a:solidFill>
                <a:latin typeface="Cambria" panose="02040503050406030204" pitchFamily="18" charset="0"/>
                <a:sym typeface="Wingdings" pitchFamily="2" charset="2"/>
              </a:rPr>
              <a:t>How protons are mechanically stable</a:t>
            </a:r>
            <a:r>
              <a:rPr lang="en-US" sz="2400" dirty="0">
                <a:solidFill>
                  <a:schemeClr val="accent5">
                    <a:lumMod val="75000"/>
                  </a:schemeClr>
                </a:solidFill>
                <a:latin typeface="Cambria" panose="02040503050406030204" pitchFamily="18" charset="0"/>
                <a:sym typeface="Wingdings" pitchFamily="2" charset="2"/>
              </a:rPr>
              <a:t> </a:t>
            </a:r>
            <a:endParaRPr lang="en-US" sz="300" dirty="0">
              <a:solidFill>
                <a:schemeClr val="accent6"/>
              </a:solidFill>
              <a:latin typeface="Cambria" panose="02040503050406030204" pitchFamily="18" charset="0"/>
              <a:sym typeface="Wingdings" pitchFamily="2" charset="2"/>
            </a:endParaRPr>
          </a:p>
          <a:p>
            <a:pPr lvl="1"/>
            <a:r>
              <a:rPr lang="en-US" sz="2200" b="1" dirty="0">
                <a:latin typeface="Cambria" panose="02040503050406030204" pitchFamily="18" charset="0"/>
              </a:rPr>
              <a:t>The role of shear forces</a:t>
            </a:r>
          </a:p>
          <a:p>
            <a:pPr lvl="2"/>
            <a:r>
              <a:rPr lang="en-US" sz="2200" dirty="0">
                <a:solidFill>
                  <a:schemeClr val="accent5">
                    <a:lumMod val="75000"/>
                  </a:schemeClr>
                </a:solidFill>
                <a:latin typeface="Cambria" panose="02040503050406030204" pitchFamily="18" charset="0"/>
                <a:sym typeface="Wingdings" pitchFamily="2" charset="2"/>
              </a:rPr>
              <a:t>They b</a:t>
            </a:r>
            <a:r>
              <a:rPr lang="en-US" sz="2200" dirty="0">
                <a:solidFill>
                  <a:schemeClr val="accent5">
                    <a:lumMod val="75000"/>
                  </a:schemeClr>
                </a:solidFill>
                <a:latin typeface="Cambria" panose="02040503050406030204" pitchFamily="18" charset="0"/>
              </a:rPr>
              <a:t>alance local forces </a:t>
            </a:r>
          </a:p>
          <a:p>
            <a:pPr lvl="2"/>
            <a:r>
              <a:rPr lang="en-US" sz="2200" dirty="0">
                <a:solidFill>
                  <a:schemeClr val="accent5">
                    <a:lumMod val="75000"/>
                  </a:schemeClr>
                </a:solidFill>
                <a:latin typeface="Cambria" panose="02040503050406030204" pitchFamily="18" charset="0"/>
              </a:rPr>
              <a:t>They resist deformations and ensures mechanical stability</a:t>
            </a:r>
          </a:p>
          <a:p>
            <a:pPr lvl="2"/>
            <a:r>
              <a:rPr lang="en-US" sz="2200" dirty="0">
                <a:solidFill>
                  <a:schemeClr val="accent5">
                    <a:lumMod val="75000"/>
                  </a:schemeClr>
                </a:solidFill>
                <a:latin typeface="Cambria" panose="02040503050406030204" pitchFamily="18" charset="0"/>
              </a:rPr>
              <a:t>They play a role similar as surface tension in a liquid drop (Maxim Polyakov)</a:t>
            </a:r>
            <a:r>
              <a:rPr lang="en-US" sz="2400" dirty="0">
                <a:solidFill>
                  <a:schemeClr val="accent5">
                    <a:lumMod val="75000"/>
                  </a:schemeClr>
                </a:solidFill>
                <a:latin typeface="Cambria" panose="02040503050406030204" pitchFamily="18" charset="0"/>
              </a:rPr>
              <a:t>. </a:t>
            </a:r>
            <a:endParaRPr lang="en-US" sz="300" dirty="0">
              <a:solidFill>
                <a:schemeClr val="accent5">
                  <a:lumMod val="75000"/>
                </a:schemeClr>
              </a:solidFill>
              <a:latin typeface="Cambria" panose="02040503050406030204" pitchFamily="18" charset="0"/>
            </a:endParaRPr>
          </a:p>
          <a:p>
            <a:pPr lvl="1"/>
            <a:r>
              <a:rPr lang="en-US" sz="2400" b="1" dirty="0">
                <a:latin typeface="Cambria" panose="02040503050406030204" pitchFamily="18" charset="0"/>
              </a:rPr>
              <a:t> </a:t>
            </a:r>
            <a:r>
              <a:rPr lang="en-US" sz="2200" b="1" dirty="0">
                <a:latin typeface="Cambria" panose="02040503050406030204" pitchFamily="18" charset="0"/>
              </a:rPr>
              <a:t>Strength of mechanical shear forces </a:t>
            </a:r>
          </a:p>
          <a:p>
            <a:pPr lvl="2"/>
            <a:r>
              <a:rPr lang="en-US" sz="2200" dirty="0">
                <a:solidFill>
                  <a:schemeClr val="accent5">
                    <a:lumMod val="75000"/>
                  </a:schemeClr>
                </a:solidFill>
                <a:latin typeface="Cambria" panose="02040503050406030204" pitchFamily="18" charset="0"/>
              </a:rPr>
              <a:t> </a:t>
            </a:r>
            <a:r>
              <a:rPr lang="en-US" sz="2200" b="1" dirty="0">
                <a:solidFill>
                  <a:schemeClr val="accent5">
                    <a:lumMod val="75000"/>
                  </a:schemeClr>
                </a:solidFill>
                <a:latin typeface="Cambria" panose="02040503050406030204" pitchFamily="18" charset="0"/>
              </a:rPr>
              <a:t>~ 0.25 GeV/</a:t>
            </a:r>
            <a:r>
              <a:rPr lang="en-US" sz="2200" b="1" dirty="0" err="1">
                <a:solidFill>
                  <a:schemeClr val="accent5">
                    <a:lumMod val="75000"/>
                  </a:schemeClr>
                </a:solidFill>
                <a:latin typeface="Cambria" panose="02040503050406030204" pitchFamily="18" charset="0"/>
              </a:rPr>
              <a:t>fm</a:t>
            </a:r>
            <a:endParaRPr lang="en-US" sz="2200" dirty="0">
              <a:solidFill>
                <a:schemeClr val="accent2">
                  <a:lumMod val="50000"/>
                </a:schemeClr>
              </a:solidFill>
              <a:latin typeface="Cambria" panose="02040503050406030204" pitchFamily="18" charset="0"/>
            </a:endParaRPr>
          </a:p>
          <a:p>
            <a:pPr lvl="2"/>
            <a:r>
              <a:rPr lang="en-US" sz="2200" dirty="0">
                <a:solidFill>
                  <a:schemeClr val="accent2">
                    <a:lumMod val="50000"/>
                  </a:schemeClr>
                </a:solidFill>
                <a:latin typeface="Cambria" panose="02040503050406030204" pitchFamily="18" charset="0"/>
              </a:rPr>
              <a:t>Color forces on quarks ~</a:t>
            </a:r>
            <a:r>
              <a:rPr lang="en-US" sz="2200" b="1" dirty="0">
                <a:solidFill>
                  <a:schemeClr val="accent2">
                    <a:lumMod val="50000"/>
                  </a:schemeClr>
                </a:solidFill>
                <a:latin typeface="Cambria" panose="02040503050406030204" pitchFamily="18" charset="0"/>
              </a:rPr>
              <a:t>1 GeV/</a:t>
            </a:r>
            <a:r>
              <a:rPr lang="en-US" sz="2200" b="1" dirty="0" err="1">
                <a:solidFill>
                  <a:schemeClr val="accent2">
                    <a:lumMod val="50000"/>
                  </a:schemeClr>
                </a:solidFill>
                <a:latin typeface="Cambria" panose="02040503050406030204" pitchFamily="18" charset="0"/>
              </a:rPr>
              <a:t>fm</a:t>
            </a:r>
            <a:r>
              <a:rPr lang="en-US" sz="2200" b="1" dirty="0">
                <a:solidFill>
                  <a:schemeClr val="accent2">
                    <a:lumMod val="50000"/>
                  </a:schemeClr>
                </a:solidFill>
                <a:latin typeface="Cambria" panose="02040503050406030204" pitchFamily="18" charset="0"/>
              </a:rPr>
              <a:t> </a:t>
            </a:r>
            <a:r>
              <a:rPr lang="en-US" sz="2200" dirty="0">
                <a:solidFill>
                  <a:schemeClr val="accent2">
                    <a:lumMod val="50000"/>
                  </a:schemeClr>
                </a:solidFill>
                <a:latin typeface="Cambria" panose="02040503050406030204" pitchFamily="18" charset="0"/>
              </a:rPr>
              <a:t>similar to </a:t>
            </a:r>
            <a:r>
              <a:rPr lang="en-US" sz="2200" b="1" dirty="0">
                <a:solidFill>
                  <a:schemeClr val="accent2">
                    <a:lumMod val="50000"/>
                  </a:schemeClr>
                </a:solidFill>
                <a:latin typeface="Cambria" panose="02040503050406030204" pitchFamily="18" charset="0"/>
              </a:rPr>
              <a:t>flux tube </a:t>
            </a:r>
            <a:r>
              <a:rPr lang="en-US" sz="2200" dirty="0">
                <a:solidFill>
                  <a:schemeClr val="accent2">
                    <a:lumMod val="50000"/>
                  </a:schemeClr>
                </a:solidFill>
                <a:latin typeface="Cambria" panose="02040503050406030204" pitchFamily="18" charset="0"/>
              </a:rPr>
              <a:t>forces from LQCD of stationary quarks, </a:t>
            </a:r>
            <a:r>
              <a:rPr lang="en-US" sz="2200" i="1" dirty="0">
                <a:solidFill>
                  <a:schemeClr val="accent2">
                    <a:lumMod val="50000"/>
                  </a:schemeClr>
                </a:solidFill>
                <a:latin typeface="Cambria" panose="02040503050406030204" pitchFamily="18" charset="0"/>
              </a:rPr>
              <a:t>X. Ji, C. Yang, research.1155. </a:t>
            </a:r>
          </a:p>
          <a:p>
            <a:pPr marL="914400" lvl="2" indent="0">
              <a:buNone/>
            </a:pPr>
            <a:endParaRPr lang="en-US" sz="2200" i="1" dirty="0">
              <a:latin typeface="Cambria" panose="02040503050406030204" pitchFamily="18" charset="0"/>
              <a:sym typeface="Wingdings" pitchFamily="2" charset="2"/>
            </a:endParaRPr>
          </a:p>
          <a:p>
            <a:pPr marL="914400" lvl="2" indent="0">
              <a:buNone/>
            </a:pPr>
            <a:r>
              <a:rPr lang="en-US" sz="2200" i="1" dirty="0">
                <a:latin typeface="Cambria" panose="02040503050406030204" pitchFamily="18" charset="0"/>
                <a:sym typeface="Wingdings" pitchFamily="2" charset="2"/>
              </a:rPr>
              <a:t> </a:t>
            </a:r>
            <a:r>
              <a:rPr lang="en-US" sz="2200" dirty="0">
                <a:latin typeface="Cambria" panose="02040503050406030204" pitchFamily="18" charset="0"/>
                <a:sym typeface="Wingdings" pitchFamily="2" charset="2"/>
              </a:rPr>
              <a:t>Discussion session</a:t>
            </a:r>
            <a:r>
              <a:rPr lang="en-US" sz="2200" dirty="0">
                <a:latin typeface="Cambria" panose="02040503050406030204" pitchFamily="18" charset="0"/>
              </a:rPr>
              <a:t>  </a:t>
            </a:r>
            <a:endParaRPr lang="en-US" sz="2200" b="1" dirty="0">
              <a:latin typeface="Cambria" panose="02040503050406030204" pitchFamily="18" charset="0"/>
            </a:endParaRPr>
          </a:p>
        </p:txBody>
      </p:sp>
      <p:sp>
        <p:nvSpPr>
          <p:cNvPr id="4" name="TextBox 3">
            <a:extLst>
              <a:ext uri="{FF2B5EF4-FFF2-40B4-BE49-F238E27FC236}">
                <a16:creationId xmlns:a16="http://schemas.microsoft.com/office/drawing/2014/main" id="{669E335D-DF7A-A6C7-B28C-DF2C16DAFCC2}"/>
              </a:ext>
            </a:extLst>
          </p:cNvPr>
          <p:cNvSpPr txBox="1"/>
          <p:nvPr/>
        </p:nvSpPr>
        <p:spPr>
          <a:xfrm>
            <a:off x="-477078" y="633453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64054539"/>
      </p:ext>
    </p:extLst>
  </p:cSld>
  <p:clrMapOvr>
    <a:masterClrMapping/>
  </p:clrMapOvr>
  <mc:AlternateContent xmlns:mc="http://schemas.openxmlformats.org/markup-compatibility/2006" xmlns:p14="http://schemas.microsoft.com/office/powerpoint/2010/main">
    <mc:Choice Requires="p14">
      <p:transition spd="slow" p14:dur="2000" advTm="97609"/>
    </mc:Choice>
    <mc:Fallback xmlns="">
      <p:transition spd="slow" advTm="9760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0.4|10.1|5.1"/>
</p:tagLst>
</file>

<file path=ppt/tags/tag2.xml><?xml version="1.0" encoding="utf-8"?>
<p:tagLst xmlns:a="http://schemas.openxmlformats.org/drawingml/2006/main" xmlns:r="http://schemas.openxmlformats.org/officeDocument/2006/relationships" xmlns:p="http://schemas.openxmlformats.org/presentationml/2006/main">
  <p:tag name="TIMING" val="|12.7|10.7"/>
</p:tagLst>
</file>

<file path=ppt/tags/tag3.xml><?xml version="1.0" encoding="utf-8"?>
<p:tagLst xmlns:a="http://schemas.openxmlformats.org/drawingml/2006/main" xmlns:r="http://schemas.openxmlformats.org/officeDocument/2006/relationships" xmlns:p="http://schemas.openxmlformats.org/presentationml/2006/main">
  <p:tag name="TIMING" val="|53.4|25.3"/>
</p:tagLst>
</file>

<file path=ppt/tags/tag4.xml><?xml version="1.0" encoding="utf-8"?>
<p:tagLst xmlns:a="http://schemas.openxmlformats.org/drawingml/2006/main" xmlns:r="http://schemas.openxmlformats.org/officeDocument/2006/relationships" xmlns:p="http://schemas.openxmlformats.org/presentationml/2006/main">
  <p:tag name="TIMING" val="|53.4|25.3"/>
</p:tagLst>
</file>

<file path=ppt/tags/tag5.xml><?xml version="1.0" encoding="utf-8"?>
<p:tagLst xmlns:a="http://schemas.openxmlformats.org/drawingml/2006/main" xmlns:r="http://schemas.openxmlformats.org/officeDocument/2006/relationships" xmlns:p="http://schemas.openxmlformats.org/presentationml/2006/main">
  <p:tag name="TIMING" val="|115.7"/>
</p:tagLst>
</file>

<file path=ppt/tags/tag6.xml><?xml version="1.0" encoding="utf-8"?>
<p:tagLst xmlns:a="http://schemas.openxmlformats.org/drawingml/2006/main" xmlns:r="http://schemas.openxmlformats.org/officeDocument/2006/relationships" xmlns:p="http://schemas.openxmlformats.org/presentationml/2006/main">
  <p:tag name="TIMING" val="|12.7|97.9"/>
</p:tagLst>
</file>

<file path=ppt/tags/tag7.xml><?xml version="1.0" encoding="utf-8"?>
<p:tagLst xmlns:a="http://schemas.openxmlformats.org/drawingml/2006/main" xmlns:r="http://schemas.openxmlformats.org/officeDocument/2006/relationships" xmlns:p="http://schemas.openxmlformats.org/presentationml/2006/main">
  <p:tag name="TIMING" val="|85.9"/>
</p:tagLst>
</file>

<file path=ppt/theme/theme1.xml><?xml version="1.0" encoding="utf-8"?>
<a:theme xmlns:a="http://schemas.openxmlformats.org/drawingml/2006/main" name="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6C26031-065E-FD4A-A754-D25CB1B4CED2}" vid="{3EBB1A7F-D3DD-604E-8741-1884666B38C8}"/>
    </a:ext>
  </a:extLst>
</a:theme>
</file>

<file path=ppt/theme/theme2.xml><?xml version="1.0" encoding="utf-8"?>
<a:theme xmlns:a="http://schemas.openxmlformats.org/drawingml/2006/main" name="1_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6C26031-065E-FD4A-A754-D25CB1B4CED2}" vid="{3EBB1A7F-D3DD-604E-8741-1884666B38C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217220</TotalTime>
  <Words>4400</Words>
  <Application>Microsoft Macintosh PowerPoint</Application>
  <PresentationFormat>Widescreen</PresentationFormat>
  <Paragraphs>516</Paragraphs>
  <Slides>27</Slides>
  <Notes>26</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27</vt:i4>
      </vt:variant>
    </vt:vector>
  </HeadingPairs>
  <TitlesOfParts>
    <vt:vector size="48" baseType="lpstr">
      <vt:lpstr>AdvOT483a8203</vt:lpstr>
      <vt:lpstr>AdvOT483a8203+20</vt:lpstr>
      <vt:lpstr>AdvTTd0b5fdba.I</vt:lpstr>
      <vt:lpstr>AdvTTd877c31c+03</vt:lpstr>
      <vt:lpstr>Arial</vt:lpstr>
      <vt:lpstr>Calibri</vt:lpstr>
      <vt:lpstr>Cambria</vt:lpstr>
      <vt:lpstr>Cambria Math</vt:lpstr>
      <vt:lpstr>CMMI10</vt:lpstr>
      <vt:lpstr>CMR7</vt:lpstr>
      <vt:lpstr>CMSY10</vt:lpstr>
      <vt:lpstr>CMSY7</vt:lpstr>
      <vt:lpstr>Garamond</vt:lpstr>
      <vt:lpstr>Lucida Handwriting</vt:lpstr>
      <vt:lpstr>Roboto</vt:lpstr>
      <vt:lpstr>Symbol</vt:lpstr>
      <vt:lpstr>Tahoma</vt:lpstr>
      <vt:lpstr>Times New Roman</vt:lpstr>
      <vt:lpstr>Wingdings</vt:lpstr>
      <vt:lpstr>JLab_presentation</vt:lpstr>
      <vt:lpstr>1_JLab_presentation</vt:lpstr>
      <vt:lpstr>Pressure and forces in the proton</vt:lpstr>
      <vt:lpstr>Short Prehistory  </vt:lpstr>
      <vt:lpstr>Probing the strong interaction</vt:lpstr>
      <vt:lpstr>GPDs – GFFs Relations</vt:lpstr>
      <vt:lpstr> Compton FFs &amp; DVCS </vt:lpstr>
      <vt:lpstr> Compton FFs &amp; DVCS </vt:lpstr>
      <vt:lpstr>PowerPoint Presentation</vt:lpstr>
      <vt:lpstr>Proton pressure and shear</vt:lpstr>
      <vt:lpstr>Forces in the proton – what do we learn?</vt:lpstr>
      <vt:lpstr>Quark-mechanical radius of proton</vt:lpstr>
      <vt:lpstr>p0 - Quark gravitational radii</vt:lpstr>
      <vt:lpstr>The Jefferson Lab Energy Upgrade</vt:lpstr>
      <vt:lpstr>The D-term in TCS  gp    e+e-p</vt:lpstr>
      <vt:lpstr>Exploring the gluon GFFs in J/y production </vt:lpstr>
      <vt:lpstr>Gluon GFF Ag(t) and Dg(t)  </vt:lpstr>
      <vt:lpstr>PowerPoint Presentation</vt:lpstr>
      <vt:lpstr>The proton’s global D-term</vt:lpstr>
      <vt:lpstr>Ongoing experimental program</vt:lpstr>
      <vt:lpstr>NSAC LRP 2023</vt:lpstr>
      <vt:lpstr>The proton’s Dq(t) and pressure at 22 GeV  </vt:lpstr>
      <vt:lpstr>US Electron Ion Collider</vt:lpstr>
      <vt:lpstr>Outlook</vt:lpstr>
      <vt:lpstr>PowerPoint Presentation</vt:lpstr>
      <vt:lpstr>PowerPoint Presentation</vt:lpstr>
      <vt:lpstr>Questions for Discussion</vt:lpstr>
      <vt:lpstr>Pressure in the proton and in astrophysical structures</vt:lpstr>
      <vt:lpstr>Quark pressure in the proton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nature of baryons in the light of electroproduction experiments</dc:title>
  <dc:creator>Volker Burkert</dc:creator>
  <cp:lastModifiedBy>Volker Burkert</cp:lastModifiedBy>
  <cp:revision>547</cp:revision>
  <cp:lastPrinted>2026-03-25T17:21:54Z</cp:lastPrinted>
  <dcterms:created xsi:type="dcterms:W3CDTF">2024-04-15T01:03:47Z</dcterms:created>
  <dcterms:modified xsi:type="dcterms:W3CDTF">2026-03-26T12:09:02Z</dcterms:modified>
</cp:coreProperties>
</file>