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5" r:id="rId4"/>
    <p:sldMasterId id="2147483701" r:id="rId5"/>
  </p:sldMasterIdLst>
  <p:notesMasterIdLst>
    <p:notesMasterId r:id="rId36"/>
  </p:notesMasterIdLst>
  <p:handoutMasterIdLst>
    <p:handoutMasterId r:id="rId37"/>
  </p:handoutMasterIdLst>
  <p:sldIdLst>
    <p:sldId id="5408" r:id="rId6"/>
    <p:sldId id="5870" r:id="rId7"/>
    <p:sldId id="2147478639" r:id="rId8"/>
    <p:sldId id="5948" r:id="rId9"/>
    <p:sldId id="38902" r:id="rId10"/>
    <p:sldId id="38900" r:id="rId11"/>
    <p:sldId id="38904" r:id="rId12"/>
    <p:sldId id="2147478632" r:id="rId13"/>
    <p:sldId id="2147478633" r:id="rId14"/>
    <p:sldId id="282" r:id="rId15"/>
    <p:sldId id="2147478637" r:id="rId16"/>
    <p:sldId id="2147478635" r:id="rId17"/>
    <p:sldId id="260" r:id="rId18"/>
    <p:sldId id="261" r:id="rId19"/>
    <p:sldId id="262" r:id="rId20"/>
    <p:sldId id="263" r:id="rId21"/>
    <p:sldId id="273" r:id="rId22"/>
    <p:sldId id="290" r:id="rId23"/>
    <p:sldId id="276" r:id="rId24"/>
    <p:sldId id="277" r:id="rId25"/>
    <p:sldId id="280" r:id="rId26"/>
    <p:sldId id="293" r:id="rId27"/>
    <p:sldId id="305" r:id="rId28"/>
    <p:sldId id="256" r:id="rId29"/>
    <p:sldId id="38921" r:id="rId30"/>
    <p:sldId id="292" r:id="rId31"/>
    <p:sldId id="291" r:id="rId32"/>
    <p:sldId id="294" r:id="rId33"/>
    <p:sldId id="2147478640" r:id="rId34"/>
    <p:sldId id="5846" r:id="rId35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CA9BA12-75F3-999B-6336-4F962A2E6D06}" name="Matthew Cahill" initials="MC" userId="S::cahill@jlab.org::45bf416e-bc26-4c6a-b4ed-5d6267bd8ebc" providerId="AD"/>
  <p188:author id="{68731784-5840-F617-78C0-5362B2CCDEE0}" name="Jianwei Qiu" initials="JQ" userId="S::jqiu@JLAB.ORG::801aee4f-01be-445a-9d95-e46e4ef9bf4b" providerId="AD"/>
  <p188:author id="{5D57699C-63BE-E7E2-5E97-1E29C8038EAB}" name="Amber Boehnlein" initials="AB" userId="S::amber@jlab.org::9ee83fe6-ab0c-4884-84a0-de44469ed02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76"/>
    <p:restoredTop sz="90882"/>
  </p:normalViewPr>
  <p:slideViewPr>
    <p:cSldViewPr>
      <p:cViewPr varScale="1">
        <p:scale>
          <a:sx n="99" d="100"/>
          <a:sy n="99" d="100"/>
        </p:scale>
        <p:origin x="184" y="2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131" d="100"/>
          <a:sy n="131" d="100"/>
        </p:scale>
        <p:origin x="708" y="12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/Users/deandj/Dropbox/JLAB/LDRD/FY23%20FY24%20FY25%20FY26%20LDRD%20proposal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/Users/deandj/Dropbox/JLAB/LDRD/FY23%20FY24%20FY25%20FY26%20LDRD%20proposals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/Users/deandj/Dropbox/JLAB/LDRD/FY23%20FY24%20FY25%20FY26%20LDRD%20proposals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/Users/deandj/Dropbox/JLAB/LDRD/FY23%20FY24%20FY25%20FY26%20LDRD%20proposal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FY</a:t>
            </a:r>
            <a:r>
              <a:rPr lang="en-US" sz="1800" baseline="0"/>
              <a:t> 2023</a:t>
            </a:r>
            <a:endParaRPr lang="en-US" sz="1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EC0-484F-9D86-0EF77DFC8FAA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EC0-484F-9D86-0EF77DFC8FAA}"/>
              </c:ext>
            </c:extLst>
          </c:dPt>
          <c:dPt>
            <c:idx val="2"/>
            <c:bubble3D val="0"/>
            <c:spPr>
              <a:solidFill>
                <a:srgbClr val="2ABDDA">
                  <a:lumMod val="60000"/>
                  <a:lumOff val="4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EC0-484F-9D86-0EF77DFC8FAA}"/>
              </c:ext>
            </c:extLst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EC0-484F-9D86-0EF77DFC8FAA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EC0-484F-9D86-0EF77DFC8FAA}"/>
              </c:ext>
            </c:extLst>
          </c:dPt>
          <c:cat>
            <c:strRef>
              <c:f>'FY23'!$D$25:$D$29</c:f>
              <c:strCache>
                <c:ptCount val="5"/>
                <c:pt idx="0">
                  <c:v>Accelerator</c:v>
                </c:pt>
                <c:pt idx="1">
                  <c:v>Physics</c:v>
                </c:pt>
                <c:pt idx="2">
                  <c:v>Data</c:v>
                </c:pt>
                <c:pt idx="3">
                  <c:v>Computation</c:v>
                </c:pt>
                <c:pt idx="4">
                  <c:v>Detectors</c:v>
                </c:pt>
              </c:strCache>
            </c:strRef>
          </c:cat>
          <c:val>
            <c:numRef>
              <c:f>'FY23'!$E$25:$E$29</c:f>
              <c:numCache>
                <c:formatCode>"$"#,##0_);[Red]\("$"#,##0\)</c:formatCode>
                <c:ptCount val="5"/>
                <c:pt idx="0">
                  <c:v>652000</c:v>
                </c:pt>
                <c:pt idx="1">
                  <c:v>183000</c:v>
                </c:pt>
                <c:pt idx="2">
                  <c:v>180000</c:v>
                </c:pt>
                <c:pt idx="3">
                  <c:v>664620</c:v>
                </c:pt>
                <c:pt idx="4">
                  <c:v>283537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EC0-484F-9D86-0EF77DFC8F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FY</a:t>
            </a:r>
            <a:r>
              <a:rPr lang="en-US" sz="1600" baseline="0"/>
              <a:t> 2024</a:t>
            </a:r>
            <a:endParaRPr lang="en-US" sz="16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E8D-7344-B7B7-3418C80D147E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E8D-7344-B7B7-3418C80D147E}"/>
              </c:ext>
            </c:extLst>
          </c:dPt>
          <c:dPt>
            <c:idx val="2"/>
            <c:bubble3D val="0"/>
            <c:spPr>
              <a:solidFill>
                <a:srgbClr val="2ABDDA">
                  <a:lumMod val="60000"/>
                  <a:lumOff val="4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E8D-7344-B7B7-3418C80D147E}"/>
              </c:ext>
            </c:extLst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E8D-7344-B7B7-3418C80D147E}"/>
              </c:ext>
            </c:extLst>
          </c:dPt>
          <c:dPt>
            <c:idx val="4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E8D-7344-B7B7-3418C80D147E}"/>
              </c:ext>
            </c:extLst>
          </c:dPt>
          <c:cat>
            <c:strRef>
              <c:f>'FY24'!$C$15:$C$19</c:f>
              <c:strCache>
                <c:ptCount val="5"/>
                <c:pt idx="0">
                  <c:v>Accelerator</c:v>
                </c:pt>
                <c:pt idx="1">
                  <c:v>Physics</c:v>
                </c:pt>
                <c:pt idx="2">
                  <c:v>Data</c:v>
                </c:pt>
                <c:pt idx="3">
                  <c:v>Computation</c:v>
                </c:pt>
                <c:pt idx="4">
                  <c:v>Detectors</c:v>
                </c:pt>
              </c:strCache>
            </c:strRef>
          </c:cat>
          <c:val>
            <c:numRef>
              <c:f>'FY24'!$D$15:$D$19</c:f>
              <c:numCache>
                <c:formatCode>_("$"* #,##0.00_);_("$"* \(#,##0.00\);_("$"* "-"??_);_(@_)</c:formatCode>
                <c:ptCount val="5"/>
                <c:pt idx="0">
                  <c:v>661610</c:v>
                </c:pt>
                <c:pt idx="1">
                  <c:v>414492</c:v>
                </c:pt>
                <c:pt idx="2">
                  <c:v>482643</c:v>
                </c:pt>
                <c:pt idx="3">
                  <c:v>380624</c:v>
                </c:pt>
                <c:pt idx="4">
                  <c:v>497072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E8D-7344-B7B7-3418C80D14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FY 2025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167-CB46-BF07-904F6134E5C5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167-CB46-BF07-904F6134E5C5}"/>
              </c:ext>
            </c:extLst>
          </c:dPt>
          <c:dPt>
            <c:idx val="2"/>
            <c:bubble3D val="0"/>
            <c:spPr>
              <a:solidFill>
                <a:srgbClr val="2ABDDA">
                  <a:lumMod val="60000"/>
                  <a:lumOff val="4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167-CB46-BF07-904F6134E5C5}"/>
              </c:ext>
            </c:extLst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167-CB46-BF07-904F6134E5C5}"/>
              </c:ext>
            </c:extLst>
          </c:dPt>
          <c:dPt>
            <c:idx val="4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167-CB46-BF07-904F6134E5C5}"/>
              </c:ext>
            </c:extLst>
          </c:dPt>
          <c:cat>
            <c:strRef>
              <c:f>'FY25'!$F$21:$F$25</c:f>
              <c:strCache>
                <c:ptCount val="5"/>
                <c:pt idx="0">
                  <c:v>Accelerator</c:v>
                </c:pt>
                <c:pt idx="1">
                  <c:v>Physics</c:v>
                </c:pt>
                <c:pt idx="2">
                  <c:v>Data</c:v>
                </c:pt>
                <c:pt idx="3">
                  <c:v>Computation</c:v>
                </c:pt>
                <c:pt idx="4">
                  <c:v>Detectors</c:v>
                </c:pt>
              </c:strCache>
            </c:strRef>
          </c:cat>
          <c:val>
            <c:numRef>
              <c:f>'FY25'!$G$21:$G$25</c:f>
              <c:numCache>
                <c:formatCode>_("$"* #,##0.00_);_("$"* \(#,##0.00\);_("$"* "-"??_);_(@_)</c:formatCode>
                <c:ptCount val="5"/>
                <c:pt idx="0">
                  <c:v>1023.5</c:v>
                </c:pt>
                <c:pt idx="1">
                  <c:v>277.60000000000002</c:v>
                </c:pt>
                <c:pt idx="2">
                  <c:v>966.4</c:v>
                </c:pt>
                <c:pt idx="3">
                  <c:v>244.4</c:v>
                </c:pt>
                <c:pt idx="4">
                  <c:v>457.29999999999995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167-CB46-BF07-904F6134E5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FY</a:t>
            </a:r>
            <a:r>
              <a:rPr lang="en-US" sz="1800" baseline="0"/>
              <a:t> 2026</a:t>
            </a:r>
            <a:endParaRPr lang="en-US" sz="1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739-884F-8348-E938C1332C07}"/>
              </c:ext>
            </c:extLst>
          </c:dPt>
          <c:dPt>
            <c:idx val="1"/>
            <c:bubble3D val="0"/>
            <c:spPr>
              <a:solidFill>
                <a:srgbClr val="2ABDDA">
                  <a:lumMod val="60000"/>
                  <a:lumOff val="4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739-884F-8348-E938C1332C07}"/>
              </c:ext>
            </c:extLst>
          </c:dPt>
          <c:dPt>
            <c:idx val="2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739-884F-8348-E938C1332C07}"/>
              </c:ext>
            </c:extLst>
          </c:dPt>
          <c:dPt>
            <c:idx val="3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739-884F-8348-E938C1332C07}"/>
              </c:ext>
            </c:extLst>
          </c:dPt>
          <c:cat>
            <c:strRef>
              <c:f>'FY26'!$C$28:$C$31</c:f>
              <c:strCache>
                <c:ptCount val="4"/>
                <c:pt idx="0">
                  <c:v>Physics R&amp;D (detectors)</c:v>
                </c:pt>
                <c:pt idx="1">
                  <c:v>Data Science and AI-Driven Innovation</c:v>
                </c:pt>
                <c:pt idx="2">
                  <c:v>Computation</c:v>
                </c:pt>
                <c:pt idx="3">
                  <c:v>Applied Science and Accelerator Technology</c:v>
                </c:pt>
              </c:strCache>
            </c:strRef>
          </c:cat>
          <c:val>
            <c:numRef>
              <c:f>'FY26'!$D$28:$D$31</c:f>
              <c:numCache>
                <c:formatCode>General</c:formatCode>
                <c:ptCount val="4"/>
                <c:pt idx="0">
                  <c:v>449.26</c:v>
                </c:pt>
                <c:pt idx="1">
                  <c:v>1617.6000000000001</c:v>
                </c:pt>
                <c:pt idx="2">
                  <c:v>230.2</c:v>
                </c:pt>
                <c:pt idx="3">
                  <c:v>1082.33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739-884F-8348-E938C1332C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6739EF-DE78-4BD6-8C9F-F201D8ACEAC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FC33AD-92BB-44BB-BA05-02A7C3F212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45D0D0-0137-4454-BC41-5693ABE6EB37}" type="datetimeFigureOut">
              <a:rPr lang="en-US" smtClean="0"/>
              <a:t>3/18/26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8B6196-9405-4755-9223-248295672D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D36A6E-BEC1-44F1-A3BD-E9C2CC433E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6D98E-0F18-4F0C-8B8D-ADBD80845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1679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31459-2223-604B-9133-6BCC57EA3391}" type="datetimeFigureOut">
              <a:rPr lang="en-US" smtClean="0"/>
              <a:t>3/18/26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C6B486-E18D-8C49-8AB8-D9329548D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37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945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c9b36f851e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60463"/>
            <a:ext cx="5572125" cy="3133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c9b36f851e_0_9:notes"/>
          <p:cNvSpPr txBox="1">
            <a:spLocks noGrp="1"/>
          </p:cNvSpPr>
          <p:nvPr>
            <p:ph type="body" idx="1"/>
          </p:nvPr>
        </p:nvSpPr>
        <p:spPr>
          <a:xfrm>
            <a:off x="698500" y="4467781"/>
            <a:ext cx="5588000" cy="3655609"/>
          </a:xfrm>
          <a:prstGeom prst="rect">
            <a:avLst/>
          </a:prstGeom>
        </p:spPr>
        <p:txBody>
          <a:bodyPr spcFirstLastPara="1" wrap="square" lIns="92943" tIns="46459" rIns="92943" bIns="46459" anchor="t" anchorCtr="0">
            <a:noAutofit/>
          </a:bodyPr>
          <a:lstStyle/>
          <a:p>
            <a:endParaRPr/>
          </a:p>
        </p:txBody>
      </p:sp>
      <p:sp>
        <p:nvSpPr>
          <p:cNvPr id="196" name="Google Shape;196;g3c9b36f851e_0_9:notes"/>
          <p:cNvSpPr txBox="1">
            <a:spLocks noGrp="1"/>
          </p:cNvSpPr>
          <p:nvPr>
            <p:ph type="sldNum" idx="12"/>
          </p:nvPr>
        </p:nvSpPr>
        <p:spPr>
          <a:xfrm>
            <a:off x="3956550" y="8817904"/>
            <a:ext cx="3026833" cy="465708"/>
          </a:xfrm>
          <a:prstGeom prst="rect">
            <a:avLst/>
          </a:prstGeom>
        </p:spPr>
        <p:txBody>
          <a:bodyPr spcFirstLastPara="1" wrap="square" lIns="92943" tIns="46459" rIns="92943" bIns="46459" anchor="b" anchorCtr="0">
            <a:noAutofit/>
          </a:bodyPr>
          <a:lstStyle/>
          <a:p>
            <a:pPr defTabSz="929579">
              <a:buClr>
                <a:srgbClr val="000000"/>
              </a:buClr>
              <a:defRPr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29579">
                <a:buClr>
                  <a:srgbClr val="000000"/>
                </a:buClr>
                <a:defRPr/>
              </a:pPr>
              <a:t>14</a:t>
            </a:fld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c9b36f851e_0_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60463"/>
            <a:ext cx="5572125" cy="3133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c9b36f851e_0_647:notes"/>
          <p:cNvSpPr txBox="1">
            <a:spLocks noGrp="1"/>
          </p:cNvSpPr>
          <p:nvPr>
            <p:ph type="body" idx="1"/>
          </p:nvPr>
        </p:nvSpPr>
        <p:spPr>
          <a:xfrm>
            <a:off x="698500" y="4467781"/>
            <a:ext cx="5588000" cy="3655609"/>
          </a:xfrm>
          <a:prstGeom prst="rect">
            <a:avLst/>
          </a:prstGeom>
        </p:spPr>
        <p:txBody>
          <a:bodyPr spcFirstLastPara="1" wrap="square" lIns="92943" tIns="46459" rIns="92943" bIns="46459" anchor="t" anchorCtr="0">
            <a:noAutofit/>
          </a:bodyPr>
          <a:lstStyle/>
          <a:p>
            <a:endParaRPr/>
          </a:p>
        </p:txBody>
      </p:sp>
      <p:sp>
        <p:nvSpPr>
          <p:cNvPr id="242" name="Google Shape;242;g3c9b36f851e_0_647:notes"/>
          <p:cNvSpPr txBox="1">
            <a:spLocks noGrp="1"/>
          </p:cNvSpPr>
          <p:nvPr>
            <p:ph type="sldNum" idx="12"/>
          </p:nvPr>
        </p:nvSpPr>
        <p:spPr>
          <a:xfrm>
            <a:off x="3956550" y="8817904"/>
            <a:ext cx="3026833" cy="465708"/>
          </a:xfrm>
          <a:prstGeom prst="rect">
            <a:avLst/>
          </a:prstGeom>
        </p:spPr>
        <p:txBody>
          <a:bodyPr spcFirstLastPara="1" wrap="square" lIns="92943" tIns="46459" rIns="92943" bIns="46459" anchor="b" anchorCtr="0">
            <a:noAutofit/>
          </a:bodyPr>
          <a:lstStyle/>
          <a:p>
            <a:pPr defTabSz="929579">
              <a:buClr>
                <a:srgbClr val="000000"/>
              </a:buClr>
              <a:defRPr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29579">
                <a:buClr>
                  <a:srgbClr val="000000"/>
                </a:buClr>
                <a:defRPr/>
              </a:pPr>
              <a:t>15</a:t>
            </a:fld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c919db116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g3c919db1162_0_0:notes"/>
          <p:cNvSpPr txBox="1">
            <a:spLocks noGrp="1"/>
          </p:cNvSpPr>
          <p:nvPr>
            <p:ph type="body" idx="1"/>
          </p:nvPr>
        </p:nvSpPr>
        <p:spPr>
          <a:xfrm>
            <a:off x="931334" y="4409758"/>
            <a:ext cx="5122333" cy="4177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43" tIns="46459" rIns="92943" bIns="46459" anchor="t" anchorCtr="0">
            <a:noAutofit/>
          </a:bodyPr>
          <a:lstStyle/>
          <a:p>
            <a:pPr>
              <a:buSzPts val="1400"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3c919db1162_0_214:notes"/>
          <p:cNvSpPr txBox="1">
            <a:spLocks noGrp="1"/>
          </p:cNvSpPr>
          <p:nvPr>
            <p:ph type="body" idx="1"/>
          </p:nvPr>
        </p:nvSpPr>
        <p:spPr>
          <a:xfrm>
            <a:off x="698500" y="4467781"/>
            <a:ext cx="5588000" cy="3655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43" tIns="46459" rIns="92943" bIns="46459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451" name="Google Shape;451;g3c919db1162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60463"/>
            <a:ext cx="5572125" cy="3133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16D37-31A6-1DFA-EE7A-363607BC9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E05344-CCBB-F5C0-C3EB-CDD858A69B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B4622F-3CA6-2AA0-644B-99124B138F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B1DC2-2B4D-0BCC-A388-3EE92A260F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04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4C2F7-554E-EAE6-1257-437408733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DA27A5-7AA4-A55D-FE3D-9BC92E56AF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A72714-FB28-9985-5F38-33A7341882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2EE231-90D6-1E42-6ABB-C72CE71F92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9579">
              <a:defRPr/>
            </a:pPr>
            <a:fld id="{AEC6B486-E18D-8C49-8AB8-D9329548D07C}" type="slidenum">
              <a:rPr lang="en-US">
                <a:solidFill>
                  <a:prstClr val="black"/>
                </a:solidFill>
              </a:rPr>
              <a:pPr defTabSz="929579">
                <a:defRPr/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7234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B78F2-1833-E417-B765-131CD63CE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9C21DC-259A-B799-99A0-64D6723B92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273135-F545-EA9F-4967-8FD6522ABD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471B93-5422-E875-D62A-65E46F1881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9579">
              <a:defRPr/>
            </a:pPr>
            <a:fld id="{AEC6B486-E18D-8C49-8AB8-D9329548D07C}" type="slidenum">
              <a:rPr lang="en-US">
                <a:solidFill>
                  <a:prstClr val="black"/>
                </a:solidFill>
              </a:rPr>
              <a:pPr defTabSz="929579"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3570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579D6-BAEA-3DAD-6DFE-0582DEB35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A6AE18-3D11-0323-38B0-C9E6DC079D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60F944-8CF1-634B-3695-3F82EA5559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1B95AA-D281-4BB0-7D88-6B1F9C50F5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8853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3926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1A786-E105-D2FC-2FB1-8E20663AC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0B0502-1ED3-0C6B-4A44-EA25A183E9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2E923B-1A0D-CFFA-94A8-97E6074966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E99B11-5CE1-A7EA-0929-0F07D24919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614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854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CB504-B1EC-A781-196E-69B6741FB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5DEE36-2076-364B-0A15-0C9CDA66BF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2C343F-052F-7D82-9034-6FCF6D5495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A3E08C-37C6-1C06-61A5-BD2BED02AE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7131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7777E-7806-1567-0A59-65F9890D7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CDAD63-5946-249F-135B-7822D8F1FF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A1F72F-10BB-6176-B16E-DA11CFD130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7404C4-D2D4-35ED-341A-80E1EF6B9D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189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94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05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ACF27-8E61-3562-8494-9D4DE4ED6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350D6A-7B10-6B22-F68F-34F7FB3E39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7B623B-E423-3B95-7B49-2C75C16B22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3F601D-7C43-B8B1-B9EF-7AC6B03179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9579">
              <a:defRPr/>
            </a:pPr>
            <a:fld id="{493BBF43-A868-D94C-A9CC-39C296714D2B}" type="slidenum">
              <a:rPr lang="en-US">
                <a:solidFill>
                  <a:prstClr val="black"/>
                </a:solidFill>
              </a:rPr>
              <a:pPr defTabSz="929579"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814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4A34B-9D50-1B9B-77DE-48E6A83B6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8B1D2D-484A-5228-488A-DBE4DAAE6B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B4D775-2DC7-1049-92D5-FAE404EA00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BFAC5-EA51-FAF9-B396-2B04A2EC45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9579">
              <a:defRPr/>
            </a:pPr>
            <a:fld id="{AEC6B486-E18D-8C49-8AB8-D9329548D07C}" type="slidenum">
              <a:rPr lang="en-US">
                <a:solidFill>
                  <a:prstClr val="black"/>
                </a:solidFill>
              </a:rPr>
              <a:pPr defTabSz="929579"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938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9579">
              <a:defRPr/>
            </a:pPr>
            <a:fld id="{493BBF43-A868-D94C-A9CC-39C296714D2B}" type="slidenum">
              <a:rPr lang="en-US">
                <a:solidFill>
                  <a:prstClr val="black"/>
                </a:solidFill>
              </a:rPr>
              <a:pPr defTabSz="929579"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276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64F4D-2217-A481-CA47-8C009410A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0A01DA-4D26-B97C-3273-C98E8BE06B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58B4D4-C1C4-6084-9289-A7EAA8F59E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F80DB7-AE0B-53A3-E9D1-B8ED8A2336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9579">
              <a:defRPr/>
            </a:pPr>
            <a:fld id="{AEC6B486-E18D-8C49-8AB8-D9329548D07C}" type="slidenum">
              <a:rPr lang="en-US">
                <a:solidFill>
                  <a:prstClr val="black"/>
                </a:solidFill>
              </a:rPr>
              <a:pPr defTabSz="929579"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427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60463"/>
            <a:ext cx="5572125" cy="3133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5:notes"/>
          <p:cNvSpPr txBox="1">
            <a:spLocks noGrp="1"/>
          </p:cNvSpPr>
          <p:nvPr>
            <p:ph type="body" idx="1"/>
          </p:nvPr>
        </p:nvSpPr>
        <p:spPr>
          <a:xfrm>
            <a:off x="698500" y="4467781"/>
            <a:ext cx="5588000" cy="3655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43" tIns="46459" rIns="92943" bIns="46459" anchor="t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r>
              <a:rPr lang="en-US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Guidelines: 6-8 bullets per slide; Use sentence fragments for bullets</a:t>
            </a:r>
            <a:endParaRPr/>
          </a:p>
          <a:p>
            <a:pPr>
              <a:buClr>
                <a:srgbClr val="000000"/>
              </a:buClr>
              <a:buSzPts val="1200"/>
            </a:pPr>
            <a:r>
              <a:rPr lang="en-US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change the photo: Right-click on photo and select change photo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chemeClr val="dk1"/>
              </a:buClr>
              <a:buSzPts val="1200"/>
            </a:pPr>
            <a:endParaRPr b="0" i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/>
          </a:p>
        </p:txBody>
      </p:sp>
      <p:sp>
        <p:nvSpPr>
          <p:cNvPr id="185" name="Google Shape;185;p5:notes"/>
          <p:cNvSpPr txBox="1">
            <a:spLocks noGrp="1"/>
          </p:cNvSpPr>
          <p:nvPr>
            <p:ph type="sldNum" idx="12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43" tIns="46459" rIns="92943" bIns="46459" anchor="b" anchorCtr="0">
            <a:noAutofit/>
          </a:bodyPr>
          <a:lstStyle/>
          <a:p>
            <a:pPr defTabSz="929579">
              <a:buClr>
                <a:srgbClr val="000000"/>
              </a:buClr>
              <a:defRPr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29579">
                <a:buClr>
                  <a:srgbClr val="000000"/>
                </a:buClr>
                <a:defRPr/>
              </a:pPr>
              <a:t>13</a:t>
            </a:fld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339094" y="6343229"/>
            <a:ext cx="2693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rgbClr val="A91B1B"/>
                </a:solidFill>
              </a:rPr>
              <a:t>TJNAF is managed by Jefferson Science Associates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94" y="610558"/>
            <a:ext cx="11561038" cy="484748"/>
          </a:xfrm>
        </p:spPr>
        <p:txBody>
          <a:bodyPr/>
          <a:lstStyle>
            <a:lvl1pPr algn="l">
              <a:defRPr sz="3000" b="1" baseline="0">
                <a:solidFill>
                  <a:srgbClr val="A91B1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39094" y="4070981"/>
            <a:ext cx="11154058" cy="124697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Presenter 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 Science and Technology Review of Jefferson Lab July 19-21, 2022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87600A-EF28-8598-7119-16CFCE73073A}"/>
              </a:ext>
            </a:extLst>
          </p:cNvPr>
          <p:cNvCxnSpPr/>
          <p:nvPr userDrawn="1"/>
        </p:nvCxnSpPr>
        <p:spPr>
          <a:xfrm>
            <a:off x="0" y="6076045"/>
            <a:ext cx="12165686" cy="0"/>
          </a:xfrm>
          <a:prstGeom prst="line">
            <a:avLst/>
          </a:prstGeom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EDE0BA-7F27-4138-812D-2F936ACA9383}"/>
              </a:ext>
            </a:extLst>
          </p:cNvPr>
          <p:cNvCxnSpPr/>
          <p:nvPr userDrawn="1"/>
        </p:nvCxnSpPr>
        <p:spPr>
          <a:xfrm>
            <a:off x="1" y="6063449"/>
            <a:ext cx="12192000" cy="0"/>
          </a:xfrm>
          <a:prstGeom prst="line">
            <a:avLst/>
          </a:prstGeom>
          <a:ln w="76200">
            <a:solidFill>
              <a:srgbClr val="BE1D1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4" name="Picture 3" descr="A red circle in the middle of a black background&#10;&#10;Description automatically generated">
            <a:extLst>
              <a:ext uri="{FF2B5EF4-FFF2-40B4-BE49-F238E27FC236}">
                <a16:creationId xmlns:a16="http://schemas.microsoft.com/office/drawing/2014/main" id="{0E6BE28D-32FC-851D-CD9E-A40C397166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2997" y="6323586"/>
            <a:ext cx="1725109" cy="54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13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ody Slide - 2 Photo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781DD4-0FE1-4B66-B426-2552A18EAB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33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CE706-4B35-C75F-F853-8250E8C71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0" cy="60760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39094" y="6343229"/>
            <a:ext cx="2693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rgbClr val="A91B1B"/>
                </a:solidFill>
              </a:rPr>
              <a:t>TJNAF is managed by Jefferson Science Associates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94" y="610558"/>
            <a:ext cx="11561038" cy="484748"/>
          </a:xfrm>
        </p:spPr>
        <p:txBody>
          <a:bodyPr/>
          <a:lstStyle>
            <a:lvl1pPr algn="l">
              <a:defRPr sz="3000" b="1" baseline="0">
                <a:solidFill>
                  <a:srgbClr val="A91B1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39094" y="4070981"/>
            <a:ext cx="11154058" cy="124697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Presenter 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 Science and Technology Review of Jefferson Lab July 19-21, 2022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E4473CD-026D-1725-068D-08E702E0F6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6358" y="6476356"/>
            <a:ext cx="1759328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87600A-EF28-8598-7119-16CFCE73073A}"/>
              </a:ext>
            </a:extLst>
          </p:cNvPr>
          <p:cNvCxnSpPr/>
          <p:nvPr userDrawn="1"/>
        </p:nvCxnSpPr>
        <p:spPr>
          <a:xfrm>
            <a:off x="0" y="6076045"/>
            <a:ext cx="12165686" cy="0"/>
          </a:xfrm>
          <a:prstGeom prst="line">
            <a:avLst/>
          </a:prstGeom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EDE0BA-7F27-4138-812D-2F936ACA9383}"/>
              </a:ext>
            </a:extLst>
          </p:cNvPr>
          <p:cNvCxnSpPr/>
          <p:nvPr userDrawn="1"/>
        </p:nvCxnSpPr>
        <p:spPr>
          <a:xfrm>
            <a:off x="1" y="6063449"/>
            <a:ext cx="12192000" cy="0"/>
          </a:xfrm>
          <a:prstGeom prst="line">
            <a:avLst/>
          </a:prstGeom>
          <a:ln w="76200">
            <a:solidFill>
              <a:srgbClr val="BE1D1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8231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3" y="161927"/>
            <a:ext cx="11425236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9CE46E7-6323-DC6D-B5A9-2715ED47195A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4044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2" y="223423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562" y="1444752"/>
            <a:ext cx="559003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562" y="2270334"/>
            <a:ext cx="5590038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333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0334"/>
            <a:ext cx="5533375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2C4858A-275D-2E7B-F3E0-4127DCDF3EE9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871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48" y="251239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A72E877-54EF-3AC0-E7D3-14415E9DB3C2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06789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9F7382-5E1C-4B4F-A2BE-730A0DABBE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4DCB94-70F6-43B1-8C3E-93DF33027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CLAS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9AB88-57ED-48FA-ADF8-90F697909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BB82A-85AA-4495-AB6C-1CAA31F5E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687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3" y="161927"/>
            <a:ext cx="11425236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771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2" y="223423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562" y="1444752"/>
            <a:ext cx="559003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562" y="2270334"/>
            <a:ext cx="5590038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333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0334"/>
            <a:ext cx="5533375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453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48" y="251239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6674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581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ody Slide - No Photos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3F0606B-4EF8-C644-338C-2B63D06C1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3B0BD89-A704-0E29-46BD-5C54BB397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1044706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0905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Slide - 2 Photos">
  <p:cSld name="Body Slide - 2 Photo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3"/>
          <p:cNvSpPr txBox="1"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3"/>
          <p:cNvSpPr>
            <a:spLocks noGrp="1"/>
          </p:cNvSpPr>
          <p:nvPr>
            <p:ph type="pic" idx="2"/>
          </p:nvPr>
        </p:nvSpPr>
        <p:spPr>
          <a:xfrm>
            <a:off x="6246796" y="549107"/>
            <a:ext cx="5945204" cy="276398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6" name="Google Shape;26;p23"/>
          <p:cNvSpPr txBox="1">
            <a:spLocks noGrp="1"/>
          </p:cNvSpPr>
          <p:nvPr>
            <p:ph type="body" idx="1"/>
          </p:nvPr>
        </p:nvSpPr>
        <p:spPr>
          <a:xfrm>
            <a:off x="309093" y="1319201"/>
            <a:ext cx="5785319" cy="4891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8" name="Google Shape;28;p23"/>
          <p:cNvSpPr>
            <a:spLocks noGrp="1"/>
          </p:cNvSpPr>
          <p:nvPr>
            <p:ph type="pic" idx="3"/>
          </p:nvPr>
        </p:nvSpPr>
        <p:spPr>
          <a:xfrm>
            <a:off x="6246796" y="3446653"/>
            <a:ext cx="5945204" cy="276398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347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991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ody Slide - 1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869AEF-C002-4444-8791-56AEEFBFD8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83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6659" y="289937"/>
            <a:ext cx="11378099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563" y="1508761"/>
            <a:ext cx="1152352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5915507" y="658336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366659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256"/>
          <p:cNvSpPr txBox="1">
            <a:spLocks noChangeArrowheads="1"/>
          </p:cNvSpPr>
          <p:nvPr userDrawn="1"/>
        </p:nvSpPr>
        <p:spPr>
          <a:xfrm>
            <a:off x="376310" y="6510173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March 18, 2026</a:t>
            </a:r>
          </a:p>
        </p:txBody>
      </p:sp>
      <p:pic>
        <p:nvPicPr>
          <p:cNvPr id="2" name="Picture 1" descr="A red circle in the middle of a black background&#10;&#10;Description automatically generated">
            <a:extLst>
              <a:ext uri="{FF2B5EF4-FFF2-40B4-BE49-F238E27FC236}">
                <a16:creationId xmlns:a16="http://schemas.microsoft.com/office/drawing/2014/main" id="{3869421E-355C-B3CE-94D8-A85B0359923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312997" y="6323586"/>
            <a:ext cx="1725109" cy="54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12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11" r:id="rId6"/>
    <p:sldLayoutId id="2147483712" r:id="rId7"/>
    <p:sldLayoutId id="2147483713" r:id="rId8"/>
    <p:sldLayoutId id="2147483715" r:id="rId9"/>
    <p:sldLayoutId id="2147483716" r:id="rId10"/>
  </p:sldLayoutIdLst>
  <p:hf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rgbClr val="A91B1B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6659" y="289937"/>
            <a:ext cx="11378099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563" y="1508761"/>
            <a:ext cx="1152352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6296147" y="6616535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366659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256"/>
          <p:cNvSpPr txBox="1">
            <a:spLocks noChangeArrowheads="1"/>
          </p:cNvSpPr>
          <p:nvPr userDrawn="1"/>
        </p:nvSpPr>
        <p:spPr>
          <a:xfrm>
            <a:off x="376310" y="6510173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August 7, 2024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EEE5F2E-7E8F-2854-69EA-9AF07A7E36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4612" y="6468740"/>
            <a:ext cx="1759328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21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8" r:id="rId5"/>
  </p:sldLayoutIdLst>
  <p:hf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rgbClr val="A91B1B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american-science-cloud.github.io/amsc-site/" TargetMode="Externa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11" Type="http://schemas.openxmlformats.org/officeDocument/2006/relationships/image" Target="../media/image57.png"/><Relationship Id="rId5" Type="http://schemas.openxmlformats.org/officeDocument/2006/relationships/image" Target="../media/image51.jpeg"/><Relationship Id="rId10" Type="http://schemas.openxmlformats.org/officeDocument/2006/relationships/image" Target="../media/image56.png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hyperlink" Target="https://www.energy.gov/science/articles/under-secretary-gils-letter-community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science.osti.gov/ascr/Funding-Opportunities/-/media/grants/pdf/lab-announcements/2025/LAB-25-3560-000001.pdf" TargetMode="External"/><Relationship Id="rId5" Type="http://schemas.openxmlformats.org/officeDocument/2006/relationships/hyperlink" Target="https://science.osti.gov/ascr/Funding-Opportunities/-/media/grants/pdf/lab-announcements/2025/LAB-25-3555.pdf" TargetMode="Externa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A3F64-61F1-2087-8E80-D1D1F9D9FA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094" y="610558"/>
            <a:ext cx="11561038" cy="511358"/>
          </a:xfrm>
        </p:spPr>
        <p:txBody>
          <a:bodyPr>
            <a:noAutofit/>
          </a:bodyPr>
          <a:lstStyle/>
          <a:p>
            <a:r>
              <a:rPr lang="en-US" sz="3600" dirty="0"/>
              <a:t>Jefferson Lab Updates and the Genesis Mission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CA0EDF-94CE-2AF9-7B53-6BB60DC62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9094" y="2692942"/>
            <a:ext cx="11154058" cy="2585323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David J. Dean</a:t>
            </a:r>
          </a:p>
          <a:p>
            <a:r>
              <a:rPr lang="en-US" i="1" dirty="0"/>
              <a:t>Deputy Director for Science and Technology</a:t>
            </a:r>
          </a:p>
          <a:p>
            <a:endParaRPr lang="en-US" dirty="0"/>
          </a:p>
          <a:p>
            <a:r>
              <a:rPr lang="en-US" b="1" dirty="0"/>
              <a:t>Presented To: </a:t>
            </a:r>
          </a:p>
          <a:p>
            <a:r>
              <a:rPr lang="en-US" dirty="0"/>
              <a:t>JLUO Meeting Denver, 2026</a:t>
            </a:r>
          </a:p>
          <a:p>
            <a:endParaRPr lang="en-US" dirty="0"/>
          </a:p>
          <a:p>
            <a:r>
              <a:rPr lang="en-US" dirty="0"/>
              <a:t>March 18, 2026</a:t>
            </a:r>
          </a:p>
        </p:txBody>
      </p:sp>
    </p:spTree>
    <p:extLst>
      <p:ext uri="{BB962C8B-B14F-4D97-AF65-F5344CB8AC3E}">
        <p14:creationId xmlns:p14="http://schemas.microsoft.com/office/powerpoint/2010/main" val="1563369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A8304D-0AD8-38CC-8003-044839CF0C2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16876" y="6361349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February 25, 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6EA8B-4A3D-A33C-8004-D71E3F8836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BE87E-F0DE-A44C-894B-E142BEB21E4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566A27E-06A2-4B8C-2C35-38C61B891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382768"/>
            <a:ext cx="11044707" cy="678664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Partnerships are Critical to the Success of Genesis</a:t>
            </a:r>
            <a:endParaRPr lang="en-US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05881A-6838-B9BD-A9E8-8937C2542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9861311" cy="479837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b="1" dirty="0">
                <a:latin typeface="Arial"/>
                <a:ea typeface="Calibri"/>
                <a:cs typeface="Arial"/>
              </a:rPr>
              <a:t>Public-Private Collaboration is </a:t>
            </a:r>
          </a:p>
          <a:p>
            <a:r>
              <a:rPr lang="en-US" sz="2400" b="1" dirty="0">
                <a:latin typeface="Arial"/>
                <a:ea typeface="Calibri"/>
                <a:cs typeface="Arial"/>
              </a:rPr>
              <a:t>essential for scaling AI infrastructure</a:t>
            </a:r>
            <a:r>
              <a:rPr lang="en-US" sz="2400" dirty="0">
                <a:latin typeface="Arial"/>
                <a:ea typeface="Calibri"/>
                <a:cs typeface="Arial"/>
              </a:rPr>
              <a:t>.</a:t>
            </a:r>
            <a:endParaRPr lang="en-US" sz="2400" dirty="0">
              <a:latin typeface="Arial"/>
              <a:cs typeface="Arial"/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2400" b="1" dirty="0">
                <a:latin typeface="Arial"/>
                <a:ea typeface="Calibri"/>
                <a:cs typeface="Arial"/>
              </a:rPr>
              <a:t>Partnerships are mutually beneficial</a:t>
            </a:r>
            <a:r>
              <a:rPr lang="en-US" sz="2400" dirty="0">
                <a:latin typeface="Arial"/>
                <a:ea typeface="Calibri"/>
                <a:cs typeface="Arial"/>
              </a:rPr>
              <a:t>: </a:t>
            </a:r>
          </a:p>
          <a:p>
            <a:pPr marL="342900" indent="-342900">
              <a:buChar char="•"/>
            </a:pPr>
            <a:r>
              <a:rPr lang="en-US" dirty="0">
                <a:latin typeface="Arial"/>
                <a:ea typeface="Calibri"/>
                <a:cs typeface="Arial"/>
              </a:rPr>
              <a:t>Access to AI models</a:t>
            </a:r>
          </a:p>
          <a:p>
            <a:pPr marL="342900" indent="-342900">
              <a:buChar char="•"/>
            </a:pPr>
            <a:r>
              <a:rPr lang="en-US" dirty="0">
                <a:latin typeface="Arial"/>
                <a:ea typeface="Calibri"/>
                <a:cs typeface="Arial"/>
              </a:rPr>
              <a:t>Shared HPC resources</a:t>
            </a:r>
          </a:p>
          <a:p>
            <a:pPr marL="342900" indent="-342900">
              <a:buChar char="•"/>
            </a:pPr>
            <a:r>
              <a:rPr lang="en-US" dirty="0">
                <a:latin typeface="Arial"/>
                <a:ea typeface="Calibri"/>
                <a:cs typeface="Arial"/>
              </a:rPr>
              <a:t>Workforce development</a:t>
            </a:r>
            <a:endParaRPr lang="en-US" dirty="0">
              <a:latin typeface="Arial"/>
              <a:cs typeface="Arial"/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2400" b="1" dirty="0">
                <a:latin typeface="Arial"/>
                <a:ea typeface="Calibri"/>
                <a:cs typeface="Arial"/>
              </a:rPr>
              <a:t>Challenges --&gt; Opportunities</a:t>
            </a:r>
            <a:r>
              <a:rPr lang="en-US" sz="2400" dirty="0">
                <a:latin typeface="Arial"/>
                <a:ea typeface="Calibri"/>
                <a:cs typeface="Arial"/>
              </a:rPr>
              <a:t>: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ea typeface="Calibri"/>
                <a:cs typeface="Arial"/>
              </a:rPr>
              <a:t>Moving at the speed of business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ea typeface="Calibri"/>
                <a:cs typeface="Arial"/>
              </a:rPr>
              <a:t>All-lab collaborations, working from the same pages (literally)</a:t>
            </a:r>
          </a:p>
          <a:p>
            <a:pPr marL="285750" indent="-285750">
              <a:buChar char="•"/>
            </a:pPr>
            <a:r>
              <a:rPr lang="en-US" dirty="0">
                <a:latin typeface="Arial"/>
                <a:ea typeface="Calibri"/>
                <a:cs typeface="Arial"/>
              </a:rPr>
              <a:t>Open science = open doors – understanding risk and reward</a:t>
            </a:r>
          </a:p>
          <a:p>
            <a:endParaRPr lang="en-US" sz="1800" dirty="0">
              <a:latin typeface="Calibri"/>
              <a:ea typeface="Calibri"/>
              <a:cs typeface="Calibri"/>
            </a:endParaRPr>
          </a:p>
          <a:p>
            <a:endParaRPr lang="en-US" dirty="0"/>
          </a:p>
        </p:txBody>
      </p:sp>
      <p:pic>
        <p:nvPicPr>
          <p:cNvPr id="7" name="Picture 2" descr="No alternative text description for this image">
            <a:extLst>
              <a:ext uri="{FF2B5EF4-FFF2-40B4-BE49-F238E27FC236}">
                <a16:creationId xmlns:a16="http://schemas.microsoft.com/office/drawing/2014/main" id="{46DE03F3-C334-4642-BD4B-4C7FBDBC1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7" t="7784" b="20490"/>
          <a:stretch/>
        </p:blipFill>
        <p:spPr bwMode="auto">
          <a:xfrm>
            <a:off x="6008004" y="1716657"/>
            <a:ext cx="5746255" cy="30636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1EF4B7-10D9-4FDB-8AD3-0064C2D18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93" y="1148681"/>
            <a:ext cx="10540898" cy="4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08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97EF1-8861-3585-8EAD-3010B8FF8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F0CB0F-6779-315F-05BD-F39129356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86" y="314814"/>
            <a:ext cx="10515600" cy="86445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JLab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has important roles at all levels of Genesis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8880638-0B39-F4F3-3E77-26C82DDF5A8C}"/>
              </a:ext>
            </a:extLst>
          </p:cNvPr>
          <p:cNvGrpSpPr/>
          <p:nvPr/>
        </p:nvGrpSpPr>
        <p:grpSpPr>
          <a:xfrm>
            <a:off x="3056902" y="4467621"/>
            <a:ext cx="1964089" cy="1063638"/>
            <a:chOff x="4328160" y="4982095"/>
            <a:chExt cx="1734687" cy="8737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24097C7-1816-6A0B-49CD-03E27D1E5BC7}"/>
                </a:ext>
              </a:extLst>
            </p:cNvPr>
            <p:cNvSpPr/>
            <p:nvPr/>
          </p:nvSpPr>
          <p:spPr>
            <a:xfrm>
              <a:off x="4328160" y="4982095"/>
              <a:ext cx="1712422" cy="8700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2" descr="Home">
              <a:extLst>
                <a:ext uri="{FF2B5EF4-FFF2-40B4-BE49-F238E27FC236}">
                  <a16:creationId xmlns:a16="http://schemas.microsoft.com/office/drawing/2014/main" id="{5D48F114-AEC0-7B0B-6261-CCA86099FC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5648" y="4992262"/>
              <a:ext cx="1727199" cy="8636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207E600-41AF-2BF4-208A-45BD0F87D05A}"/>
              </a:ext>
            </a:extLst>
          </p:cNvPr>
          <p:cNvSpPr/>
          <p:nvPr/>
        </p:nvSpPr>
        <p:spPr>
          <a:xfrm>
            <a:off x="5269415" y="4476062"/>
            <a:ext cx="1938880" cy="10591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Scientific User Facilities (incl. CEBAF)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960701-04E5-C0B2-35D8-DE47ADC8151C}"/>
              </a:ext>
            </a:extLst>
          </p:cNvPr>
          <p:cNvSpPr/>
          <p:nvPr/>
        </p:nvSpPr>
        <p:spPr>
          <a:xfrm>
            <a:off x="9644024" y="4467621"/>
            <a:ext cx="1938880" cy="10591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QCD (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FemtoMind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69C787-AAB4-CA8D-4AEB-47FC0EA5C770}"/>
              </a:ext>
            </a:extLst>
          </p:cNvPr>
          <p:cNvSpPr/>
          <p:nvPr/>
        </p:nvSpPr>
        <p:spPr>
          <a:xfrm>
            <a:off x="7456719" y="4467621"/>
            <a:ext cx="1938880" cy="10591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HAIDIS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(Hardware-enabled AI Distributed Inverse Solver)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69918B-43EC-60F5-2069-18CC484367D7}"/>
              </a:ext>
            </a:extLst>
          </p:cNvPr>
          <p:cNvSpPr/>
          <p:nvPr/>
        </p:nvSpPr>
        <p:spPr>
          <a:xfrm>
            <a:off x="5116925" y="1637005"/>
            <a:ext cx="1938880" cy="10591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 for Particle Physics and Cosmology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C7285F-9D0E-B60A-C554-E22D7278FB7E}"/>
              </a:ext>
            </a:extLst>
          </p:cNvPr>
          <p:cNvSpPr/>
          <p:nvPr/>
        </p:nvSpPr>
        <p:spPr>
          <a:xfrm>
            <a:off x="7584001" y="1637005"/>
            <a:ext cx="1938880" cy="10591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 for Accelerators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5A78F7-3B9B-4A33-0341-182CC26FA4F2}"/>
              </a:ext>
            </a:extLst>
          </p:cNvPr>
          <p:cNvSpPr/>
          <p:nvPr/>
        </p:nvSpPr>
        <p:spPr>
          <a:xfrm>
            <a:off x="6015561" y="3090209"/>
            <a:ext cx="2537880" cy="10591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Leadership in Data, Workflows, AI Safety, &amp; Industry Partnerships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757295-5DB2-83BE-23B9-291026453A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2362"/>
          <a:stretch>
            <a:fillRect/>
          </a:stretch>
        </p:blipFill>
        <p:spPr>
          <a:xfrm>
            <a:off x="233489" y="4410798"/>
            <a:ext cx="2135531" cy="1281978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E23DFE-B0B6-69D0-D24F-7803654960D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1313"/>
          <a:stretch>
            <a:fillRect/>
          </a:stretch>
        </p:blipFill>
        <p:spPr>
          <a:xfrm>
            <a:off x="233489" y="2945072"/>
            <a:ext cx="2135530" cy="1281978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7553D8-48FB-42F5-EB39-1E1EBFEC87AC}"/>
              </a:ext>
            </a:extLst>
          </p:cNvPr>
          <p:cNvSpPr/>
          <p:nvPr/>
        </p:nvSpPr>
        <p:spPr>
          <a:xfrm>
            <a:off x="233489" y="1972677"/>
            <a:ext cx="2135530" cy="587014"/>
          </a:xfrm>
          <a:prstGeom prst="rect">
            <a:avLst/>
          </a:prstGeom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 Teams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5F878294-4328-4921-8A69-5C5DBA1E8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February 25, 2026</a:t>
            </a:r>
            <a:endParaRPr lang="en-US" sz="1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2DB30A-3185-475A-B13C-0EBEBC712B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586" y="1148971"/>
            <a:ext cx="10540898" cy="4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920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2B4D53-F497-6EB5-A0CA-FC26C72F3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wide Genesis symposium – ~160 participants</a:t>
            </a:r>
          </a:p>
        </p:txBody>
      </p:sp>
      <p:pic>
        <p:nvPicPr>
          <p:cNvPr id="6" name="Picture 5" descr="A person giving a presentation&#10;&#10;AI-generated content may be incorrect.">
            <a:extLst>
              <a:ext uri="{FF2B5EF4-FFF2-40B4-BE49-F238E27FC236}">
                <a16:creationId xmlns:a16="http://schemas.microsoft.com/office/drawing/2014/main" id="{FD5B2658-6B67-F155-AC32-DFE04F265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914400"/>
            <a:ext cx="8229600" cy="537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29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5"/>
          <p:cNvSpPr txBox="1">
            <a:spLocks noGrp="1"/>
          </p:cNvSpPr>
          <p:nvPr>
            <p:ph type="title"/>
          </p:nvPr>
        </p:nvSpPr>
        <p:spPr>
          <a:xfrm>
            <a:off x="310681" y="307968"/>
            <a:ext cx="7080719" cy="67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r>
              <a:rPr lang="en-US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Core idea of the </a:t>
            </a:r>
            <a:r>
              <a:rPr lang="en-US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FemtoMind</a:t>
            </a:r>
            <a:r>
              <a:rPr lang="en-US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Project</a:t>
            </a:r>
            <a:endParaRPr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8" name="Google Shape;188;p5"/>
          <p:cNvSpPr txBox="1">
            <a:spLocks noGrp="1"/>
          </p:cNvSpPr>
          <p:nvPr>
            <p:ph type="body" idx="1"/>
          </p:nvPr>
        </p:nvSpPr>
        <p:spPr>
          <a:xfrm>
            <a:off x="309101" y="1319200"/>
            <a:ext cx="6409500" cy="48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/>
              <a:t>Develop a scalable, cloud-native computational interface for QCD phenomenology:</a:t>
            </a:r>
            <a:endParaRPr b="1" dirty="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dirty="0"/>
              <a:t>Integrate global analyses, perturbative &amp; lattice QCD, and related toolkits into a unified, AI-enabled workflow for </a:t>
            </a:r>
            <a:r>
              <a:rPr lang="en-US" dirty="0" err="1"/>
              <a:t>femtoscale</a:t>
            </a:r>
            <a:r>
              <a:rPr lang="en-US" dirty="0"/>
              <a:t> science 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/>
              <a:t>Transformative impact</a:t>
            </a:r>
            <a:endParaRPr b="1" dirty="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dirty="0"/>
              <a:t>Lower barrier to HPC, accelerate theory-data integration, and enable community-wide access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/>
              <a:t>Supports DOE Missions:</a:t>
            </a:r>
            <a:endParaRPr b="1" dirty="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dirty="0"/>
              <a:t>HEP &amp; NP programs, and major experiments (</a:t>
            </a:r>
            <a:r>
              <a:rPr lang="en-US" dirty="0" err="1"/>
              <a:t>JLab</a:t>
            </a:r>
            <a:r>
              <a:rPr lang="en-US" dirty="0"/>
              <a:t>, EIC, DUNE, HL-LHC)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dirty="0"/>
          </a:p>
        </p:txBody>
      </p:sp>
      <p:pic>
        <p:nvPicPr>
          <p:cNvPr id="192" name="Google Shape;192;p5"/>
          <p:cNvPicPr preferRelativeResize="0"/>
          <p:nvPr/>
        </p:nvPicPr>
        <p:blipFill rotWithShape="1">
          <a:blip r:embed="rId3">
            <a:alphaModFix/>
          </a:blip>
          <a:srcRect l="7049" t="31405" r="57878" b="8105"/>
          <a:stretch/>
        </p:blipFill>
        <p:spPr>
          <a:xfrm>
            <a:off x="6867300" y="1210625"/>
            <a:ext cx="4801725" cy="47247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3B8C4B-5C8D-474F-8327-8C44EE4E1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29" y="998248"/>
            <a:ext cx="10540898" cy="4267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c9b36f851e_0_9"/>
          <p:cNvSpPr/>
          <p:nvPr/>
        </p:nvSpPr>
        <p:spPr>
          <a:xfrm rot="10800000">
            <a:off x="2707325" y="5631366"/>
            <a:ext cx="7912800" cy="682800"/>
          </a:xfrm>
          <a:prstGeom prst="uturnArrow">
            <a:avLst>
              <a:gd name="adj1" fmla="val 19025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83E3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9" name="Google Shape;199;g3c9b36f851e_0_9"/>
          <p:cNvSpPr/>
          <p:nvPr/>
        </p:nvSpPr>
        <p:spPr>
          <a:xfrm rot="-6596588">
            <a:off x="1401760" y="2939005"/>
            <a:ext cx="557460" cy="557460"/>
          </a:xfrm>
          <a:prstGeom prst="ellipse">
            <a:avLst/>
          </a:prstGeom>
          <a:solidFill>
            <a:srgbClr val="D786E4"/>
          </a:solidFill>
          <a:ln>
            <a:noFill/>
          </a:ln>
        </p:spPr>
        <p:txBody>
          <a:bodyPr spcFirstLastPara="1" wrap="square" lIns="66075" tIns="66075" rIns="66075" bIns="660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g3c9b36f851e_0_9"/>
          <p:cNvSpPr/>
          <p:nvPr/>
        </p:nvSpPr>
        <p:spPr>
          <a:xfrm rot="-6599386">
            <a:off x="384349" y="1419267"/>
            <a:ext cx="318379" cy="318379"/>
          </a:xfrm>
          <a:prstGeom prst="ellipse">
            <a:avLst/>
          </a:prstGeom>
          <a:solidFill>
            <a:srgbClr val="D786E4"/>
          </a:solidFill>
          <a:ln>
            <a:noFill/>
          </a:ln>
        </p:spPr>
        <p:txBody>
          <a:bodyPr spcFirstLastPara="1" wrap="square" lIns="66075" tIns="66075" rIns="66075" bIns="660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1" name="Google Shape;201;g3c9b36f851e_0_9"/>
          <p:cNvSpPr/>
          <p:nvPr/>
        </p:nvSpPr>
        <p:spPr>
          <a:xfrm rot="-6598620">
            <a:off x="1870451" y="1062419"/>
            <a:ext cx="1215279" cy="1215279"/>
          </a:xfrm>
          <a:prstGeom prst="ellipse">
            <a:avLst/>
          </a:prstGeom>
          <a:solidFill>
            <a:srgbClr val="D786E4"/>
          </a:solidFill>
          <a:ln>
            <a:noFill/>
          </a:ln>
        </p:spPr>
        <p:txBody>
          <a:bodyPr spcFirstLastPara="1" wrap="square" lIns="66075" tIns="66075" rIns="66075" bIns="660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2" name="Google Shape;202;g3c9b36f851e_0_9"/>
          <p:cNvSpPr/>
          <p:nvPr/>
        </p:nvSpPr>
        <p:spPr>
          <a:xfrm rot="-6597866">
            <a:off x="632403" y="1997921"/>
            <a:ext cx="454655" cy="454655"/>
          </a:xfrm>
          <a:prstGeom prst="ellipse">
            <a:avLst/>
          </a:prstGeom>
          <a:solidFill>
            <a:srgbClr val="701C7F"/>
          </a:solidFill>
          <a:ln>
            <a:noFill/>
          </a:ln>
        </p:spPr>
        <p:txBody>
          <a:bodyPr spcFirstLastPara="1" wrap="square" lIns="66075" tIns="66075" rIns="66075" bIns="660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3" name="Google Shape;203;g3c9b36f851e_0_9"/>
          <p:cNvSpPr/>
          <p:nvPr/>
        </p:nvSpPr>
        <p:spPr>
          <a:xfrm rot="-6597701">
            <a:off x="1070212" y="1206999"/>
            <a:ext cx="198144" cy="198144"/>
          </a:xfrm>
          <a:prstGeom prst="ellipse">
            <a:avLst/>
          </a:prstGeom>
          <a:solidFill>
            <a:srgbClr val="D786E4"/>
          </a:solidFill>
          <a:ln>
            <a:noFill/>
          </a:ln>
        </p:spPr>
        <p:txBody>
          <a:bodyPr spcFirstLastPara="1" wrap="square" lIns="66075" tIns="66075" rIns="66075" bIns="660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4" name="Google Shape;204;g3c9b36f851e_0_9"/>
          <p:cNvSpPr/>
          <p:nvPr/>
        </p:nvSpPr>
        <p:spPr>
          <a:xfrm rot="-6598839">
            <a:off x="795597" y="2098208"/>
            <a:ext cx="866725" cy="866725"/>
          </a:xfrm>
          <a:prstGeom prst="ellipse">
            <a:avLst/>
          </a:prstGeom>
          <a:solidFill>
            <a:srgbClr val="D786E4"/>
          </a:solidFill>
          <a:ln>
            <a:noFill/>
          </a:ln>
        </p:spPr>
        <p:txBody>
          <a:bodyPr spcFirstLastPara="1" wrap="square" lIns="66075" tIns="66075" rIns="66075" bIns="660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6" name="Google Shape;206;g3c9b36f851e_0_9"/>
          <p:cNvSpPr/>
          <p:nvPr/>
        </p:nvSpPr>
        <p:spPr>
          <a:xfrm>
            <a:off x="0" y="-12275"/>
            <a:ext cx="12222600" cy="7383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sssss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7" name="Google Shape;207;g3c9b36f851e_0_9"/>
          <p:cNvSpPr txBox="1"/>
          <p:nvPr/>
        </p:nvSpPr>
        <p:spPr>
          <a:xfrm>
            <a:off x="151623" y="64825"/>
            <a:ext cx="8650800" cy="6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78575" rIns="78575" bIns="785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 QCD theory </a:t>
            </a:r>
            <a:r>
              <a:rPr kumimoji="0" lang="en-US" sz="27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infrastructure </a:t>
            </a:r>
            <a:r>
              <a:rPr kumimoji="0" lang="en-US" sz="27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of today …</a:t>
            </a:r>
            <a:r>
              <a:rPr kumimoji="0" lang="en-US" sz="27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 </a:t>
            </a:r>
            <a:endParaRPr kumimoji="0" sz="27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" name="Google Shape;208;g3c9b36f851e_0_9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8008" y="3668716"/>
            <a:ext cx="836650" cy="10411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9" name="Google Shape;209;g3c9b36f851e_0_9"/>
          <p:cNvSpPr/>
          <p:nvPr/>
        </p:nvSpPr>
        <p:spPr>
          <a:xfrm>
            <a:off x="5674836" y="3690275"/>
            <a:ext cx="650700" cy="910200"/>
          </a:xfrm>
          <a:prstGeom prst="snip1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-----------------------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10" name="Google Shape;210;g3c9b36f851e_0_9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7758" y="3436587"/>
            <a:ext cx="1313901" cy="12025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1" name="Google Shape;211;g3c9b36f851e_0_9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9786" y="3484406"/>
            <a:ext cx="1675443" cy="110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g3c9b36f851e_0_9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0299" y="3668722"/>
            <a:ext cx="1964841" cy="1202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3" name="Google Shape;213;g3c9b36f851e_0_9"/>
          <p:cNvGrpSpPr/>
          <p:nvPr/>
        </p:nvGrpSpPr>
        <p:grpSpPr>
          <a:xfrm>
            <a:off x="7122790" y="4726877"/>
            <a:ext cx="1776356" cy="1219570"/>
            <a:chOff x="5130375" y="2422675"/>
            <a:chExt cx="1332300" cy="914700"/>
          </a:xfrm>
        </p:grpSpPr>
        <p:sp>
          <p:nvSpPr>
            <p:cNvPr id="214" name="Google Shape;214;g3c9b36f851e_0_9"/>
            <p:cNvSpPr/>
            <p:nvPr/>
          </p:nvSpPr>
          <p:spPr>
            <a:xfrm>
              <a:off x="5130375" y="2707675"/>
              <a:ext cx="1332300" cy="629700"/>
            </a:xfrm>
            <a:prstGeom prst="rect">
              <a:avLst/>
            </a:prstGeom>
            <a:solidFill>
              <a:srgbClr val="1B786F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Days/weeks to process depending on resource availability</a:t>
              </a:r>
              <a:endParaRPr kumimoji="0" sz="1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g3c9b36f851e_0_9"/>
            <p:cNvSpPr/>
            <p:nvPr/>
          </p:nvSpPr>
          <p:spPr>
            <a:xfrm>
              <a:off x="5130375" y="2422675"/>
              <a:ext cx="1332300" cy="285000"/>
            </a:xfrm>
            <a:prstGeom prst="round1Rect">
              <a:avLst>
                <a:gd name="adj" fmla="val 50000"/>
              </a:avLst>
            </a:prstGeom>
            <a:solidFill>
              <a:srgbClr val="155B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Queue</a:t>
              </a:r>
              <a:endPara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6" name="Google Shape;216;g3c9b36f851e_0_9"/>
          <p:cNvGrpSpPr/>
          <p:nvPr/>
        </p:nvGrpSpPr>
        <p:grpSpPr>
          <a:xfrm>
            <a:off x="4688010" y="4726880"/>
            <a:ext cx="1776356" cy="1219570"/>
            <a:chOff x="3360561" y="-14143"/>
            <a:chExt cx="1332300" cy="914700"/>
          </a:xfrm>
        </p:grpSpPr>
        <p:sp>
          <p:nvSpPr>
            <p:cNvPr id="217" name="Google Shape;217;g3c9b36f851e_0_9"/>
            <p:cNvSpPr/>
            <p:nvPr/>
          </p:nvSpPr>
          <p:spPr>
            <a:xfrm>
              <a:off x="3360561" y="270857"/>
              <a:ext cx="1332300" cy="629700"/>
            </a:xfrm>
            <a:prstGeom prst="rect">
              <a:avLst/>
            </a:prstGeom>
            <a:solidFill>
              <a:srgbClr val="1B786F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Code/analysis setups per computing campaign</a:t>
              </a:r>
              <a:endParaRPr kumimoji="0" sz="1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g3c9b36f851e_0_9"/>
            <p:cNvSpPr/>
            <p:nvPr/>
          </p:nvSpPr>
          <p:spPr>
            <a:xfrm>
              <a:off x="3360561" y="-14143"/>
              <a:ext cx="1332300" cy="285000"/>
            </a:xfrm>
            <a:prstGeom prst="round1Rect">
              <a:avLst>
                <a:gd name="adj" fmla="val 50000"/>
              </a:avLst>
            </a:prstGeom>
            <a:solidFill>
              <a:srgbClr val="155B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Submit computing tasks</a:t>
              </a:r>
              <a:endPara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9" name="Google Shape;219;g3c9b36f851e_0_9"/>
          <p:cNvGrpSpPr/>
          <p:nvPr/>
        </p:nvGrpSpPr>
        <p:grpSpPr>
          <a:xfrm>
            <a:off x="2064529" y="4726872"/>
            <a:ext cx="1776363" cy="1041179"/>
            <a:chOff x="2465775" y="2422675"/>
            <a:chExt cx="1332305" cy="780904"/>
          </a:xfrm>
        </p:grpSpPr>
        <p:sp>
          <p:nvSpPr>
            <p:cNvPr id="220" name="Google Shape;220;g3c9b36f851e_0_9"/>
            <p:cNvSpPr/>
            <p:nvPr/>
          </p:nvSpPr>
          <p:spPr>
            <a:xfrm>
              <a:off x="2465780" y="2707679"/>
              <a:ext cx="1332300" cy="495900"/>
            </a:xfrm>
            <a:prstGeom prst="rect">
              <a:avLst/>
            </a:prstGeom>
            <a:solidFill>
              <a:srgbClr val="1B786F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Typically multiple computing campaigns lead by one key person</a:t>
              </a:r>
              <a:endParaRPr kumimoji="0" sz="1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g3c9b36f851e_0_9"/>
            <p:cNvSpPr/>
            <p:nvPr/>
          </p:nvSpPr>
          <p:spPr>
            <a:xfrm>
              <a:off x="2465775" y="2422675"/>
              <a:ext cx="1332300" cy="285000"/>
            </a:xfrm>
            <a:prstGeom prst="round1Rect">
              <a:avLst>
                <a:gd name="adj" fmla="val 50000"/>
              </a:avLst>
            </a:prstGeom>
            <a:solidFill>
              <a:srgbClr val="155B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Research plan </a:t>
              </a:r>
              <a:endPara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g3c9b36f851e_0_9"/>
          <p:cNvSpPr/>
          <p:nvPr/>
        </p:nvSpPr>
        <p:spPr>
          <a:xfrm>
            <a:off x="3993111" y="5111712"/>
            <a:ext cx="542700" cy="27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3E3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3" name="Google Shape;223;g3c9b36f851e_0_9"/>
          <p:cNvSpPr/>
          <p:nvPr/>
        </p:nvSpPr>
        <p:spPr>
          <a:xfrm>
            <a:off x="6522249" y="5111700"/>
            <a:ext cx="542700" cy="27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3E3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" name="Google Shape;224;g3c9b36f851e_0_9"/>
          <p:cNvSpPr/>
          <p:nvPr/>
        </p:nvSpPr>
        <p:spPr>
          <a:xfrm>
            <a:off x="9052899" y="5111700"/>
            <a:ext cx="542700" cy="27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3E3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25" name="Google Shape;225;g3c9b36f851e_0_9"/>
          <p:cNvGrpSpPr/>
          <p:nvPr/>
        </p:nvGrpSpPr>
        <p:grpSpPr>
          <a:xfrm>
            <a:off x="9749315" y="4724115"/>
            <a:ext cx="1776356" cy="1219570"/>
            <a:chOff x="5130375" y="2422675"/>
            <a:chExt cx="1332300" cy="914700"/>
          </a:xfrm>
        </p:grpSpPr>
        <p:sp>
          <p:nvSpPr>
            <p:cNvPr id="226" name="Google Shape;226;g3c9b36f851e_0_9"/>
            <p:cNvSpPr/>
            <p:nvPr/>
          </p:nvSpPr>
          <p:spPr>
            <a:xfrm>
              <a:off x="5130375" y="2707675"/>
              <a:ext cx="1332300" cy="629700"/>
            </a:xfrm>
            <a:prstGeom prst="rect">
              <a:avLst/>
            </a:prstGeom>
            <a:solidFill>
              <a:srgbClr val="1B786F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Multi days to weeks of compute processing availability</a:t>
              </a:r>
              <a:endParaRPr kumimoji="0" sz="1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g3c9b36f851e_0_9"/>
            <p:cNvSpPr/>
            <p:nvPr/>
          </p:nvSpPr>
          <p:spPr>
            <a:xfrm>
              <a:off x="5130375" y="2422675"/>
              <a:ext cx="1332300" cy="285000"/>
            </a:xfrm>
            <a:prstGeom prst="round1Rect">
              <a:avLst>
                <a:gd name="adj" fmla="val 50000"/>
              </a:avLst>
            </a:prstGeom>
            <a:solidFill>
              <a:srgbClr val="155B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Jobs @ HPC</a:t>
              </a:r>
              <a:endPara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8" name="Google Shape;228;g3c9b36f851e_0_9"/>
          <p:cNvGrpSpPr/>
          <p:nvPr/>
        </p:nvGrpSpPr>
        <p:grpSpPr>
          <a:xfrm>
            <a:off x="1922686" y="1714296"/>
            <a:ext cx="1763533" cy="1763533"/>
            <a:chOff x="4447194" y="1815766"/>
            <a:chExt cx="2440200" cy="2440200"/>
          </a:xfrm>
        </p:grpSpPr>
        <p:sp>
          <p:nvSpPr>
            <p:cNvPr id="229" name="Google Shape;229;g3c9b36f851e_0_9"/>
            <p:cNvSpPr/>
            <p:nvPr/>
          </p:nvSpPr>
          <p:spPr>
            <a:xfrm>
              <a:off x="4447194" y="1815766"/>
              <a:ext cx="2440200" cy="2440200"/>
            </a:xfrm>
            <a:prstGeom prst="ellipse">
              <a:avLst/>
            </a:prstGeom>
            <a:solidFill>
              <a:srgbClr val="561561"/>
            </a:solidFill>
            <a:ln>
              <a:noFill/>
            </a:ln>
            <a:effectLst>
              <a:outerShdw blurRad="165204" dist="36712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66075" tIns="66075" rIns="66075" bIns="6607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g3c9b36f851e_0_9"/>
            <p:cNvSpPr txBox="1"/>
            <p:nvPr/>
          </p:nvSpPr>
          <p:spPr>
            <a:xfrm>
              <a:off x="4735950" y="2504275"/>
              <a:ext cx="1862700" cy="116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075" tIns="66075" rIns="66075" bIns="660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New experimental </a:t>
              </a:r>
              <a:endParaRPr kumimoji="0" sz="12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data to analyze</a:t>
              </a:r>
              <a:endParaRPr kumimoji="0" sz="12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31" name="Google Shape;231;g3c9b36f851e_0_9"/>
          <p:cNvGrpSpPr/>
          <p:nvPr/>
        </p:nvGrpSpPr>
        <p:grpSpPr>
          <a:xfrm>
            <a:off x="1286522" y="1395071"/>
            <a:ext cx="1028980" cy="1028980"/>
            <a:chOff x="3490737" y="1374053"/>
            <a:chExt cx="1423800" cy="1423800"/>
          </a:xfrm>
        </p:grpSpPr>
        <p:sp>
          <p:nvSpPr>
            <p:cNvPr id="232" name="Google Shape;232;g3c9b36f851e_0_9"/>
            <p:cNvSpPr/>
            <p:nvPr/>
          </p:nvSpPr>
          <p:spPr>
            <a:xfrm>
              <a:off x="3490737" y="1374053"/>
              <a:ext cx="1423800" cy="1423800"/>
            </a:xfrm>
            <a:prstGeom prst="ellipse">
              <a:avLst/>
            </a:prstGeom>
            <a:solidFill>
              <a:srgbClr val="701C7F"/>
            </a:solidFill>
            <a:ln>
              <a:noFill/>
            </a:ln>
            <a:effectLst>
              <a:outerShdw blurRad="165204" dist="36712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66075" tIns="66075" rIns="66075" bIns="6607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g3c9b36f851e_0_9"/>
            <p:cNvSpPr txBox="1"/>
            <p:nvPr/>
          </p:nvSpPr>
          <p:spPr>
            <a:xfrm>
              <a:off x="3618891" y="1593643"/>
              <a:ext cx="1157700" cy="94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075" tIns="66075" rIns="66075" bIns="660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904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Impact studies for new experiments</a:t>
              </a:r>
              <a:endParaRPr kumimoji="0" sz="904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34" name="Google Shape;234;g3c9b36f851e_0_9"/>
          <p:cNvSpPr txBox="1"/>
          <p:nvPr/>
        </p:nvSpPr>
        <p:spPr>
          <a:xfrm>
            <a:off x="879323" y="2190169"/>
            <a:ext cx="699300" cy="6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075" tIns="66075" rIns="66075" bIns="660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4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/>
                <a:ea typeface="Roboto"/>
                <a:cs typeface="Roboto"/>
                <a:sym typeface="Roboto"/>
              </a:rPr>
              <a:t>New theory calculation available</a:t>
            </a:r>
            <a:endParaRPr kumimoji="0" sz="904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5" name="Google Shape;235;g3c9b36f851e_0_9"/>
          <p:cNvSpPr txBox="1"/>
          <p:nvPr/>
        </p:nvSpPr>
        <p:spPr>
          <a:xfrm>
            <a:off x="288625" y="3221175"/>
            <a:ext cx="16755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Research Opportunities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6" name="Google Shape;236;g3c9b36f851e_0_9"/>
          <p:cNvSpPr/>
          <p:nvPr/>
        </p:nvSpPr>
        <p:spPr>
          <a:xfrm rot="5400000">
            <a:off x="388275" y="3999125"/>
            <a:ext cx="1762500" cy="1213200"/>
          </a:xfrm>
          <a:prstGeom prst="bentUpArrow">
            <a:avLst>
              <a:gd name="adj1" fmla="val 12580"/>
              <a:gd name="adj2" fmla="val 10107"/>
              <a:gd name="adj3" fmla="val 22622"/>
            </a:avLst>
          </a:prstGeom>
          <a:solidFill>
            <a:srgbClr val="83E3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7" name="Google Shape;237;g3c9b36f851e_0_9"/>
          <p:cNvSpPr txBox="1"/>
          <p:nvPr/>
        </p:nvSpPr>
        <p:spPr>
          <a:xfrm>
            <a:off x="3154199" y="6309350"/>
            <a:ext cx="7236600" cy="2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analyze results, make plots, consistency checks, only doable by expert domain scientist  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8" name="Google Shape;238;g3c9b36f851e_0_9"/>
          <p:cNvSpPr txBox="1"/>
          <p:nvPr/>
        </p:nvSpPr>
        <p:spPr>
          <a:xfrm>
            <a:off x="4343975" y="926525"/>
            <a:ext cx="7345800" cy="22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 rate of data availability is faster than theory/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pheno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analysis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Bottlenecks are limiting scalability of non-linear workflows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Typically one person takes the heavy lifting of the end-to-end analysis (grads,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pdocs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 supervised by staff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Unable/impractical to reproduce the end-to-end analysis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Theory/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pheno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analysis take multi-years to complete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Overall, small bandwidth to process research opportunities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c9b36f851e_0_647"/>
          <p:cNvSpPr/>
          <p:nvPr/>
        </p:nvSpPr>
        <p:spPr>
          <a:xfrm rot="10800000">
            <a:off x="2707325" y="5631366"/>
            <a:ext cx="7912800" cy="682800"/>
          </a:xfrm>
          <a:prstGeom prst="uturnArrow">
            <a:avLst>
              <a:gd name="adj1" fmla="val 19025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83E3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g3c9b36f851e_0_647"/>
          <p:cNvSpPr/>
          <p:nvPr/>
        </p:nvSpPr>
        <p:spPr>
          <a:xfrm rot="-6596774">
            <a:off x="1401723" y="2938898"/>
            <a:ext cx="557545" cy="557545"/>
          </a:xfrm>
          <a:prstGeom prst="ellipse">
            <a:avLst/>
          </a:prstGeom>
          <a:solidFill>
            <a:srgbClr val="D786E4"/>
          </a:solidFill>
          <a:ln>
            <a:noFill/>
          </a:ln>
        </p:spPr>
        <p:txBody>
          <a:bodyPr spcFirstLastPara="1" wrap="square" lIns="66075" tIns="66075" rIns="66075" bIns="660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g3c9b36f851e_0_647"/>
          <p:cNvSpPr/>
          <p:nvPr/>
        </p:nvSpPr>
        <p:spPr>
          <a:xfrm rot="-6600370">
            <a:off x="384305" y="1419320"/>
            <a:ext cx="318308" cy="318308"/>
          </a:xfrm>
          <a:prstGeom prst="ellipse">
            <a:avLst/>
          </a:prstGeom>
          <a:solidFill>
            <a:srgbClr val="D786E4"/>
          </a:solidFill>
          <a:ln>
            <a:noFill/>
          </a:ln>
        </p:spPr>
        <p:txBody>
          <a:bodyPr spcFirstLastPara="1" wrap="square" lIns="66075" tIns="66075" rIns="66075" bIns="660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g3c9b36f851e_0_647"/>
          <p:cNvSpPr/>
          <p:nvPr/>
        </p:nvSpPr>
        <p:spPr>
          <a:xfrm rot="-6598696">
            <a:off x="1870443" y="1062466"/>
            <a:ext cx="1215230" cy="1215230"/>
          </a:xfrm>
          <a:prstGeom prst="ellipse">
            <a:avLst/>
          </a:prstGeom>
          <a:solidFill>
            <a:srgbClr val="D786E4"/>
          </a:solidFill>
          <a:ln>
            <a:noFill/>
          </a:ln>
        </p:spPr>
        <p:txBody>
          <a:bodyPr spcFirstLastPara="1" wrap="square" lIns="66075" tIns="66075" rIns="66075" bIns="660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g3c9b36f851e_0_647"/>
          <p:cNvSpPr/>
          <p:nvPr/>
        </p:nvSpPr>
        <p:spPr>
          <a:xfrm rot="-6597242">
            <a:off x="632490" y="1998140"/>
            <a:ext cx="454484" cy="454484"/>
          </a:xfrm>
          <a:prstGeom prst="ellipse">
            <a:avLst/>
          </a:prstGeom>
          <a:solidFill>
            <a:srgbClr val="701C7F"/>
          </a:solidFill>
          <a:ln>
            <a:noFill/>
          </a:ln>
        </p:spPr>
        <p:txBody>
          <a:bodyPr spcFirstLastPara="1" wrap="square" lIns="66075" tIns="66075" rIns="66075" bIns="660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g3c9b36f851e_0_647"/>
          <p:cNvSpPr/>
          <p:nvPr/>
        </p:nvSpPr>
        <p:spPr>
          <a:xfrm rot="-6594984">
            <a:off x="1070311" y="1207037"/>
            <a:ext cx="198151" cy="198151"/>
          </a:xfrm>
          <a:prstGeom prst="ellipse">
            <a:avLst/>
          </a:prstGeom>
          <a:solidFill>
            <a:srgbClr val="D786E4"/>
          </a:solidFill>
          <a:ln>
            <a:noFill/>
          </a:ln>
        </p:spPr>
        <p:txBody>
          <a:bodyPr spcFirstLastPara="1" wrap="square" lIns="66075" tIns="66075" rIns="66075" bIns="660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g3c9b36f851e_0_647"/>
          <p:cNvSpPr/>
          <p:nvPr/>
        </p:nvSpPr>
        <p:spPr>
          <a:xfrm rot="-6598681">
            <a:off x="812146" y="2083206"/>
            <a:ext cx="866652" cy="866652"/>
          </a:xfrm>
          <a:prstGeom prst="ellipse">
            <a:avLst/>
          </a:prstGeom>
          <a:solidFill>
            <a:srgbClr val="D786E4"/>
          </a:solidFill>
          <a:ln>
            <a:noFill/>
          </a:ln>
        </p:spPr>
        <p:txBody>
          <a:bodyPr spcFirstLastPara="1" wrap="square" lIns="66075" tIns="66075" rIns="66075" bIns="660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" name="Google Shape;252;g3c9b36f851e_0_647"/>
          <p:cNvSpPr/>
          <p:nvPr/>
        </p:nvSpPr>
        <p:spPr>
          <a:xfrm>
            <a:off x="0" y="-12275"/>
            <a:ext cx="12222600" cy="7383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sssss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3" name="Google Shape;253;g3c9b36f851e_0_647"/>
          <p:cNvSpPr txBox="1"/>
          <p:nvPr/>
        </p:nvSpPr>
        <p:spPr>
          <a:xfrm>
            <a:off x="151623" y="64825"/>
            <a:ext cx="8650800" cy="6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78575" rIns="78575" bIns="785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 QCD theory </a:t>
            </a:r>
            <a:r>
              <a:rPr kumimoji="0" lang="en-US" sz="27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infrastructure </a:t>
            </a:r>
            <a:r>
              <a:rPr kumimoji="0" lang="en-US" sz="27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of tomorrow</a:t>
            </a:r>
            <a:r>
              <a:rPr kumimoji="0" lang="en-US" sz="27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 </a:t>
            </a:r>
            <a:endParaRPr kumimoji="0" sz="27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g3c9b36f851e_0_647"/>
          <p:cNvSpPr/>
          <p:nvPr/>
        </p:nvSpPr>
        <p:spPr>
          <a:xfrm>
            <a:off x="5674836" y="3690275"/>
            <a:ext cx="650700" cy="910200"/>
          </a:xfrm>
          <a:prstGeom prst="snip1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-----------------------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55" name="Google Shape;255;g3c9b36f851e_0_647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9786" y="3484406"/>
            <a:ext cx="1675443" cy="11068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6" name="Google Shape;256;g3c9b36f851e_0_647"/>
          <p:cNvGrpSpPr/>
          <p:nvPr/>
        </p:nvGrpSpPr>
        <p:grpSpPr>
          <a:xfrm>
            <a:off x="7122790" y="4726877"/>
            <a:ext cx="1776356" cy="1219570"/>
            <a:chOff x="5130375" y="2422675"/>
            <a:chExt cx="1332300" cy="914700"/>
          </a:xfrm>
        </p:grpSpPr>
        <p:sp>
          <p:nvSpPr>
            <p:cNvPr id="257" name="Google Shape;257;g3c9b36f851e_0_647"/>
            <p:cNvSpPr/>
            <p:nvPr/>
          </p:nvSpPr>
          <p:spPr>
            <a:xfrm>
              <a:off x="5130375" y="2707675"/>
              <a:ext cx="1332300" cy="629700"/>
            </a:xfrm>
            <a:prstGeom prst="rect">
              <a:avLst/>
            </a:prstGeom>
            <a:solidFill>
              <a:srgbClr val="1B786F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AI optimizes queue process by matching  the computing needs to hardware  availability</a:t>
              </a:r>
              <a:endParaRPr kumimoji="0" sz="1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g3c9b36f851e_0_647"/>
            <p:cNvSpPr/>
            <p:nvPr/>
          </p:nvSpPr>
          <p:spPr>
            <a:xfrm>
              <a:off x="5130375" y="2422675"/>
              <a:ext cx="1332300" cy="285000"/>
            </a:xfrm>
            <a:prstGeom prst="round1Rect">
              <a:avLst>
                <a:gd name="adj" fmla="val 50000"/>
              </a:avLst>
            </a:prstGeom>
            <a:solidFill>
              <a:srgbClr val="155B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Queue</a:t>
              </a:r>
              <a:endPara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9" name="Google Shape;259;g3c9b36f851e_0_647"/>
          <p:cNvGrpSpPr/>
          <p:nvPr/>
        </p:nvGrpSpPr>
        <p:grpSpPr>
          <a:xfrm>
            <a:off x="4688010" y="4726880"/>
            <a:ext cx="1776356" cy="1219570"/>
            <a:chOff x="3360561" y="-14143"/>
            <a:chExt cx="1332300" cy="914700"/>
          </a:xfrm>
        </p:grpSpPr>
        <p:sp>
          <p:nvSpPr>
            <p:cNvPr id="260" name="Google Shape;260;g3c9b36f851e_0_647"/>
            <p:cNvSpPr/>
            <p:nvPr/>
          </p:nvSpPr>
          <p:spPr>
            <a:xfrm>
              <a:off x="3360561" y="270857"/>
              <a:ext cx="1332300" cy="629700"/>
            </a:xfrm>
            <a:prstGeom prst="rect">
              <a:avLst/>
            </a:prstGeom>
            <a:solidFill>
              <a:srgbClr val="1B786F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Code/analysis setups per computing campaign all orchestrated by AI</a:t>
              </a:r>
              <a:endParaRPr kumimoji="0" sz="1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g3c9b36f851e_0_647"/>
            <p:cNvSpPr/>
            <p:nvPr/>
          </p:nvSpPr>
          <p:spPr>
            <a:xfrm>
              <a:off x="3360561" y="-14143"/>
              <a:ext cx="1332300" cy="285000"/>
            </a:xfrm>
            <a:prstGeom prst="round1Rect">
              <a:avLst>
                <a:gd name="adj" fmla="val 50000"/>
              </a:avLst>
            </a:prstGeom>
            <a:solidFill>
              <a:srgbClr val="155B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Submit computing tasks</a:t>
              </a:r>
              <a:endPara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2" name="Google Shape;262;g3c9b36f851e_0_647"/>
          <p:cNvGrpSpPr/>
          <p:nvPr/>
        </p:nvGrpSpPr>
        <p:grpSpPr>
          <a:xfrm>
            <a:off x="2064529" y="4726872"/>
            <a:ext cx="1776363" cy="1041179"/>
            <a:chOff x="2465775" y="2422675"/>
            <a:chExt cx="1332305" cy="780904"/>
          </a:xfrm>
        </p:grpSpPr>
        <p:sp>
          <p:nvSpPr>
            <p:cNvPr id="263" name="Google Shape;263;g3c9b36f851e_0_647"/>
            <p:cNvSpPr/>
            <p:nvPr/>
          </p:nvSpPr>
          <p:spPr>
            <a:xfrm>
              <a:off x="2465780" y="2707679"/>
              <a:ext cx="1332300" cy="495900"/>
            </a:xfrm>
            <a:prstGeom prst="rect">
              <a:avLst/>
            </a:prstGeom>
            <a:solidFill>
              <a:srgbClr val="1B786F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Everyone will be contributing </a:t>
              </a:r>
              <a:endParaRPr kumimoji="0" sz="1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g3c9b36f851e_0_647"/>
            <p:cNvSpPr/>
            <p:nvPr/>
          </p:nvSpPr>
          <p:spPr>
            <a:xfrm>
              <a:off x="2465775" y="2422675"/>
              <a:ext cx="1332300" cy="285000"/>
            </a:xfrm>
            <a:prstGeom prst="round1Rect">
              <a:avLst>
                <a:gd name="adj" fmla="val 50000"/>
              </a:avLst>
            </a:prstGeom>
            <a:solidFill>
              <a:srgbClr val="155B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Research plan </a:t>
              </a:r>
              <a:endPara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5" name="Google Shape;265;g3c9b36f851e_0_647"/>
          <p:cNvSpPr/>
          <p:nvPr/>
        </p:nvSpPr>
        <p:spPr>
          <a:xfrm>
            <a:off x="3993111" y="5111712"/>
            <a:ext cx="542700" cy="27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3E3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6" name="Google Shape;266;g3c9b36f851e_0_647"/>
          <p:cNvSpPr/>
          <p:nvPr/>
        </p:nvSpPr>
        <p:spPr>
          <a:xfrm>
            <a:off x="6522249" y="5111700"/>
            <a:ext cx="542700" cy="27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3E3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7" name="Google Shape;267;g3c9b36f851e_0_647"/>
          <p:cNvSpPr/>
          <p:nvPr/>
        </p:nvSpPr>
        <p:spPr>
          <a:xfrm>
            <a:off x="9052899" y="5111700"/>
            <a:ext cx="542700" cy="27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3E3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68" name="Google Shape;268;g3c9b36f851e_0_647"/>
          <p:cNvGrpSpPr/>
          <p:nvPr/>
        </p:nvGrpSpPr>
        <p:grpSpPr>
          <a:xfrm>
            <a:off x="9749315" y="4724115"/>
            <a:ext cx="1776356" cy="1219570"/>
            <a:chOff x="5130375" y="2422675"/>
            <a:chExt cx="1332300" cy="914700"/>
          </a:xfrm>
        </p:grpSpPr>
        <p:sp>
          <p:nvSpPr>
            <p:cNvPr id="269" name="Google Shape;269;g3c9b36f851e_0_647"/>
            <p:cNvSpPr/>
            <p:nvPr/>
          </p:nvSpPr>
          <p:spPr>
            <a:xfrm>
              <a:off x="5130375" y="2707675"/>
              <a:ext cx="1332300" cy="629700"/>
            </a:xfrm>
            <a:prstGeom prst="rect">
              <a:avLst/>
            </a:prstGeom>
            <a:solidFill>
              <a:srgbClr val="1B786F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Multi days to weeks of compute processing availability</a:t>
              </a:r>
              <a:endParaRPr kumimoji="0" sz="1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g3c9b36f851e_0_647"/>
            <p:cNvSpPr/>
            <p:nvPr/>
          </p:nvSpPr>
          <p:spPr>
            <a:xfrm>
              <a:off x="5130375" y="2422675"/>
              <a:ext cx="1332300" cy="285000"/>
            </a:xfrm>
            <a:prstGeom prst="round1Rect">
              <a:avLst>
                <a:gd name="adj" fmla="val 50000"/>
              </a:avLst>
            </a:prstGeom>
            <a:solidFill>
              <a:srgbClr val="155B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Jobs @ HPC</a:t>
              </a:r>
              <a:endPara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g3c9b36f851e_0_647"/>
          <p:cNvGrpSpPr/>
          <p:nvPr/>
        </p:nvGrpSpPr>
        <p:grpSpPr>
          <a:xfrm>
            <a:off x="1922686" y="1714296"/>
            <a:ext cx="1763533" cy="1763533"/>
            <a:chOff x="4447194" y="1815766"/>
            <a:chExt cx="2440200" cy="2440200"/>
          </a:xfrm>
        </p:grpSpPr>
        <p:sp>
          <p:nvSpPr>
            <p:cNvPr id="272" name="Google Shape;272;g3c9b36f851e_0_647"/>
            <p:cNvSpPr/>
            <p:nvPr/>
          </p:nvSpPr>
          <p:spPr>
            <a:xfrm>
              <a:off x="4447194" y="1815766"/>
              <a:ext cx="2440200" cy="2440200"/>
            </a:xfrm>
            <a:prstGeom prst="ellipse">
              <a:avLst/>
            </a:prstGeom>
            <a:solidFill>
              <a:srgbClr val="561561"/>
            </a:solidFill>
            <a:ln>
              <a:noFill/>
            </a:ln>
            <a:effectLst>
              <a:outerShdw blurRad="165204" dist="36712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66075" tIns="66075" rIns="66075" bIns="6607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73;g3c9b36f851e_0_647"/>
            <p:cNvSpPr txBox="1"/>
            <p:nvPr/>
          </p:nvSpPr>
          <p:spPr>
            <a:xfrm>
              <a:off x="4735950" y="2504275"/>
              <a:ext cx="1862700" cy="116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075" tIns="66075" rIns="66075" bIns="660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7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New experimental </a:t>
              </a:r>
              <a:endParaRPr kumimoji="0" sz="127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7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data to analyze</a:t>
              </a:r>
              <a:endParaRPr kumimoji="0" sz="127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74" name="Google Shape;274;g3c9b36f851e_0_647"/>
          <p:cNvGrpSpPr/>
          <p:nvPr/>
        </p:nvGrpSpPr>
        <p:grpSpPr>
          <a:xfrm>
            <a:off x="1286522" y="1395071"/>
            <a:ext cx="1028980" cy="1028980"/>
            <a:chOff x="3490737" y="1374053"/>
            <a:chExt cx="1423800" cy="1423800"/>
          </a:xfrm>
        </p:grpSpPr>
        <p:sp>
          <p:nvSpPr>
            <p:cNvPr id="275" name="Google Shape;275;g3c9b36f851e_0_647"/>
            <p:cNvSpPr/>
            <p:nvPr/>
          </p:nvSpPr>
          <p:spPr>
            <a:xfrm>
              <a:off x="3490737" y="1374053"/>
              <a:ext cx="1423800" cy="1423800"/>
            </a:xfrm>
            <a:prstGeom prst="ellipse">
              <a:avLst/>
            </a:prstGeom>
            <a:solidFill>
              <a:srgbClr val="701C7F"/>
            </a:solidFill>
            <a:ln>
              <a:noFill/>
            </a:ln>
            <a:effectLst>
              <a:outerShdw blurRad="165204" dist="36712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66075" tIns="66075" rIns="66075" bIns="6607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g3c9b36f851e_0_647"/>
            <p:cNvSpPr txBox="1"/>
            <p:nvPr/>
          </p:nvSpPr>
          <p:spPr>
            <a:xfrm>
              <a:off x="3618114" y="1599737"/>
              <a:ext cx="1170486" cy="944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075" tIns="66075" rIns="66075" bIns="660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Impact studies for new experiments</a:t>
              </a:r>
              <a:endPara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77" name="Google Shape;277;g3c9b36f851e_0_647"/>
          <p:cNvSpPr txBox="1"/>
          <p:nvPr/>
        </p:nvSpPr>
        <p:spPr>
          <a:xfrm>
            <a:off x="796394" y="2188914"/>
            <a:ext cx="820423" cy="6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075" tIns="66075" rIns="66075" bIns="660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/>
                <a:ea typeface="Roboto"/>
                <a:cs typeface="Roboto"/>
                <a:sym typeface="Roboto"/>
              </a:rPr>
              <a:t>New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/>
                <a:ea typeface="Roboto"/>
                <a:cs typeface="Roboto"/>
                <a:sym typeface="Roboto"/>
              </a:rPr>
              <a:t>theory calculation available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8" name="Google Shape;278;g3c9b36f851e_0_647"/>
          <p:cNvSpPr txBox="1"/>
          <p:nvPr/>
        </p:nvSpPr>
        <p:spPr>
          <a:xfrm>
            <a:off x="288625" y="3221175"/>
            <a:ext cx="16755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Research Opportunities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9" name="Google Shape;279;g3c9b36f851e_0_647"/>
          <p:cNvSpPr/>
          <p:nvPr/>
        </p:nvSpPr>
        <p:spPr>
          <a:xfrm rot="5400000">
            <a:off x="388275" y="3999125"/>
            <a:ext cx="1762500" cy="1213200"/>
          </a:xfrm>
          <a:prstGeom prst="bentUpArrow">
            <a:avLst>
              <a:gd name="adj1" fmla="val 12580"/>
              <a:gd name="adj2" fmla="val 10107"/>
              <a:gd name="adj3" fmla="val 22622"/>
            </a:avLst>
          </a:prstGeom>
          <a:solidFill>
            <a:srgbClr val="83E3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" name="Google Shape;280;g3c9b36f851e_0_647"/>
          <p:cNvSpPr txBox="1"/>
          <p:nvPr/>
        </p:nvSpPr>
        <p:spPr>
          <a:xfrm>
            <a:off x="3154199" y="6309350"/>
            <a:ext cx="7236600" cy="2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analyze results, make plots, consistency checks, only doable by expert domain scientist  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1" name="Google Shape;281;g3c9b36f851e_0_647"/>
          <p:cNvSpPr txBox="1"/>
          <p:nvPr/>
        </p:nvSpPr>
        <p:spPr>
          <a:xfrm>
            <a:off x="4271816" y="926525"/>
            <a:ext cx="7345800" cy="26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AI will help with designing the research plan (co-scientist)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AI will prep all the codes/setups for large scale computing (codex)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AI will match the compute task to resource availability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AI will remove the need of having ONE person leading the end-to-end analysis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AI agents will learn from domain scientist how to reproduce the end-to-end analysis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AI will make analysis take less time to complete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AI will increase the bandwidth to process research opportunities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82" name="Google Shape;282;g3c9b36f851e_0_647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4887" y="3739678"/>
            <a:ext cx="592470" cy="974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3c9b36f851e_0_647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7220" y="3739678"/>
            <a:ext cx="592470" cy="974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g3c9b36f851e_0_647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3013" y="3739680"/>
            <a:ext cx="592470" cy="974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3c9b36f851e_0_647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0478" y="3771791"/>
            <a:ext cx="862425" cy="7893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6" name="Google Shape;286;g3c9b36f851e_0_647"/>
          <p:cNvPicPr preferRelativeResize="0"/>
          <p:nvPr/>
        </p:nvPicPr>
        <p:blipFill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2500" y="3682600"/>
            <a:ext cx="862425" cy="9255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7" name="Google Shape;287;g3c9b36f851e_0_647"/>
          <p:cNvPicPr preferRelativeResize="0"/>
          <p:nvPr/>
        </p:nvPicPr>
        <p:blipFill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4948" y="3645876"/>
            <a:ext cx="970178" cy="10411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8" name="Google Shape;288;g3c9b36f851e_0_647"/>
          <p:cNvPicPr preferRelativeResize="0"/>
          <p:nvPr/>
        </p:nvPicPr>
        <p:blipFill>
          <a:blip r:embed="rId8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0462" y="3964383"/>
            <a:ext cx="488920" cy="52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c919db1162_0_0"/>
          <p:cNvSpPr/>
          <p:nvPr/>
        </p:nvSpPr>
        <p:spPr>
          <a:xfrm>
            <a:off x="0" y="-12275"/>
            <a:ext cx="12222600" cy="7383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4" name="Google Shape;294;g3c919db1162_0_0"/>
          <p:cNvSpPr/>
          <p:nvPr/>
        </p:nvSpPr>
        <p:spPr>
          <a:xfrm>
            <a:off x="7001950" y="1124000"/>
            <a:ext cx="5159400" cy="5497200"/>
          </a:xfrm>
          <a:prstGeom prst="bevel">
            <a:avLst>
              <a:gd name="adj" fmla="val 12500"/>
            </a:avLst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5" name="Google Shape;295;g3c919db1162_0_0" descr="Ai, Machine learning, and NLP Natural Language Processing cognitive computing technology concept. (Provided by Getty Images)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3325" y="913073"/>
            <a:ext cx="3252900" cy="278999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g3c919db1162_0_0"/>
          <p:cNvSpPr/>
          <p:nvPr/>
        </p:nvSpPr>
        <p:spPr>
          <a:xfrm>
            <a:off x="7293075" y="926725"/>
            <a:ext cx="4822200" cy="47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7" name="Google Shape;297;g3c919db1162_0_0"/>
          <p:cNvSpPr txBox="1"/>
          <p:nvPr/>
        </p:nvSpPr>
        <p:spPr>
          <a:xfrm>
            <a:off x="7895719" y="550547"/>
            <a:ext cx="1198500" cy="2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78575" rIns="78575" bIns="785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1C506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g3c919db1162_0_0"/>
          <p:cNvSpPr txBox="1"/>
          <p:nvPr/>
        </p:nvSpPr>
        <p:spPr>
          <a:xfrm>
            <a:off x="5153976" y="1920638"/>
            <a:ext cx="13350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2150" tIns="52150" rIns="52150" bIns="521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92"/>
              <a:buFont typeface="Arial"/>
              <a:buNone/>
              <a:tabLst/>
              <a:defRPr/>
            </a:pPr>
            <a:endParaRPr kumimoji="0" sz="1592" b="0" i="0" u="none" strike="noStrike" kern="0" cap="none" spc="0" normalizeH="0" baseline="0" noProof="0">
              <a:ln>
                <a:noFill/>
              </a:ln>
              <a:solidFill>
                <a:srgbClr val="1C506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g3c919db1162_0_0"/>
          <p:cNvSpPr txBox="1"/>
          <p:nvPr/>
        </p:nvSpPr>
        <p:spPr>
          <a:xfrm>
            <a:off x="5967098" y="2501466"/>
            <a:ext cx="1474500" cy="1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2150" tIns="52150" rIns="52150" bIns="521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92"/>
              <a:buFont typeface="Arial"/>
              <a:buNone/>
              <a:tabLst/>
              <a:defRPr/>
            </a:pPr>
            <a:r>
              <a:rPr kumimoji="0" lang="en-US" sz="1592" b="1" i="0" u="none" strike="noStrike" kern="0" cap="none" spc="0" normalizeH="0" baseline="0" noProof="0" dirty="0">
                <a:ln>
                  <a:noFill/>
                </a:ln>
                <a:solidFill>
                  <a:srgbClr val="1C50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Arial"/>
              </a:rPr>
              <a:t>Compute Orchestration</a:t>
            </a:r>
            <a:endParaRPr kumimoji="0" sz="1592" b="1" i="0" u="none" strike="noStrike" kern="0" cap="none" spc="0" normalizeH="0" baseline="0" noProof="0" dirty="0">
              <a:ln>
                <a:noFill/>
              </a:ln>
              <a:solidFill>
                <a:srgbClr val="1C50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g3c919db1162_0_0"/>
          <p:cNvSpPr txBox="1"/>
          <p:nvPr/>
        </p:nvSpPr>
        <p:spPr>
          <a:xfrm>
            <a:off x="151623" y="64825"/>
            <a:ext cx="8650800" cy="6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78575" rIns="78575" bIns="785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AI-ready infrastructure for QCD Discovery Science  </a:t>
            </a:r>
            <a:endParaRPr kumimoji="0" sz="27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" name="Google Shape;301;g3c919db1162_0_0" descr="Ai, Machine learning, and NLP Natural Language Processing cognitive computing technology concept. (Provided by Getty Images)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3313" y="1171847"/>
            <a:ext cx="3362666" cy="29069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2" name="Google Shape;302;g3c919db1162_0_0"/>
          <p:cNvSpPr/>
          <p:nvPr/>
        </p:nvSpPr>
        <p:spPr>
          <a:xfrm>
            <a:off x="5483248" y="1702210"/>
            <a:ext cx="2247900" cy="2247900"/>
          </a:xfrm>
          <a:prstGeom prst="donut">
            <a:avLst>
              <a:gd name="adj" fmla="val 16067"/>
            </a:avLst>
          </a:prstGeom>
          <a:solidFill>
            <a:srgbClr val="000000">
              <a:alpha val="10590"/>
            </a:srgbClr>
          </a:solidFill>
          <a:ln>
            <a:noFill/>
          </a:ln>
        </p:spPr>
        <p:txBody>
          <a:bodyPr spcFirstLastPara="1" wrap="square" lIns="80900" tIns="80900" rIns="80900" bIns="80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g3c919db1162_0_0"/>
          <p:cNvSpPr/>
          <p:nvPr/>
        </p:nvSpPr>
        <p:spPr>
          <a:xfrm rot="1800110">
            <a:off x="5414555" y="1631997"/>
            <a:ext cx="2381268" cy="2381268"/>
          </a:xfrm>
          <a:prstGeom prst="blockArc">
            <a:avLst>
              <a:gd name="adj1" fmla="val 14414370"/>
              <a:gd name="adj2" fmla="val 694"/>
              <a:gd name="adj3" fmla="val 9562"/>
            </a:avLst>
          </a:prstGeom>
          <a:solidFill>
            <a:srgbClr val="085630"/>
          </a:solidFill>
          <a:ln>
            <a:noFill/>
          </a:ln>
          <a:effectLst>
            <a:outerShdw blurRad="63222" dist="8430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80900" tIns="80900" rIns="80900" bIns="80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g3c919db1162_0_0"/>
          <p:cNvSpPr/>
          <p:nvPr/>
        </p:nvSpPr>
        <p:spPr>
          <a:xfrm rot="-1800110" flipH="1">
            <a:off x="5416557" y="1631997"/>
            <a:ext cx="2381268" cy="2381268"/>
          </a:xfrm>
          <a:prstGeom prst="blockArc">
            <a:avLst>
              <a:gd name="adj1" fmla="val 14348563"/>
              <a:gd name="adj2" fmla="val 21472873"/>
              <a:gd name="adj3" fmla="val 9381"/>
            </a:avLst>
          </a:prstGeom>
          <a:solidFill>
            <a:srgbClr val="65F0AC"/>
          </a:solidFill>
          <a:ln>
            <a:noFill/>
          </a:ln>
          <a:effectLst>
            <a:outerShdw blurRad="63222" dist="8430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80900" tIns="80900" rIns="80900" bIns="80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9"/>
              <a:buFont typeface="Arial"/>
              <a:buNone/>
              <a:tabLst/>
              <a:defRPr/>
            </a:pPr>
            <a:endParaRPr kumimoji="0" sz="92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g3c919db1162_0_0"/>
          <p:cNvSpPr/>
          <p:nvPr/>
        </p:nvSpPr>
        <p:spPr>
          <a:xfrm rot="-8100000">
            <a:off x="6443776" y="1580055"/>
            <a:ext cx="321168" cy="321168"/>
          </a:xfrm>
          <a:prstGeom prst="rtTriangle">
            <a:avLst/>
          </a:prstGeom>
          <a:solidFill>
            <a:srgbClr val="65F0AC"/>
          </a:solidFill>
          <a:ln>
            <a:noFill/>
          </a:ln>
        </p:spPr>
        <p:txBody>
          <a:bodyPr spcFirstLastPara="1" wrap="square" lIns="80900" tIns="80900" rIns="80900" bIns="80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g3c919db1162_0_0"/>
          <p:cNvSpPr/>
          <p:nvPr/>
        </p:nvSpPr>
        <p:spPr>
          <a:xfrm rot="-9000640" flipH="1">
            <a:off x="5415543" y="1630543"/>
            <a:ext cx="2380968" cy="2380968"/>
          </a:xfrm>
          <a:prstGeom prst="blockArc">
            <a:avLst>
              <a:gd name="adj1" fmla="val 14316164"/>
              <a:gd name="adj2" fmla="val 21502663"/>
              <a:gd name="adj3" fmla="val 9415"/>
            </a:avLst>
          </a:prstGeom>
          <a:solidFill>
            <a:srgbClr val="0E945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80900" tIns="80900" rIns="80900" bIns="80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9"/>
              <a:buFont typeface="Arial"/>
              <a:buNone/>
              <a:tabLst/>
              <a:defRPr/>
            </a:pPr>
            <a:endParaRPr kumimoji="0" sz="92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g3c919db1162_0_0"/>
          <p:cNvSpPr/>
          <p:nvPr/>
        </p:nvSpPr>
        <p:spPr>
          <a:xfrm rot="-1027073">
            <a:off x="7345188" y="3139566"/>
            <a:ext cx="416867" cy="416867"/>
          </a:xfrm>
          <a:prstGeom prst="rtTriangle">
            <a:avLst/>
          </a:prstGeom>
          <a:solidFill>
            <a:srgbClr val="085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g3c919db1162_0_0"/>
          <p:cNvSpPr/>
          <p:nvPr/>
        </p:nvSpPr>
        <p:spPr>
          <a:xfrm rot="6359354">
            <a:off x="5403954" y="3105677"/>
            <a:ext cx="484649" cy="484649"/>
          </a:xfrm>
          <a:prstGeom prst="rtTriangle">
            <a:avLst/>
          </a:prstGeom>
          <a:solidFill>
            <a:srgbClr val="0E945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" name="Google Shape;309;g3c919db1162_0_0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363" y="4239500"/>
            <a:ext cx="1537225" cy="19130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0" name="Google Shape;310;g3c919db1162_0_0"/>
          <p:cNvSpPr txBox="1"/>
          <p:nvPr/>
        </p:nvSpPr>
        <p:spPr>
          <a:xfrm>
            <a:off x="7322765" y="602900"/>
            <a:ext cx="47628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endParaRPr kumimoji="0" sz="2200" b="1" i="0" u="none" strike="noStrike" kern="0" cap="none" spc="0" normalizeH="0" baseline="0" noProof="0">
              <a:ln>
                <a:noFill/>
              </a:ln>
              <a:solidFill>
                <a:srgbClr val="112A4D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1" name="Google Shape;311;g3c919db1162_0_0"/>
          <p:cNvSpPr txBox="1"/>
          <p:nvPr/>
        </p:nvSpPr>
        <p:spPr>
          <a:xfrm>
            <a:off x="7769957" y="1288847"/>
            <a:ext cx="4231200" cy="41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12A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/>
                <a:ea typeface="Roboto"/>
                <a:cs typeface="Roboto"/>
                <a:sym typeface="Roboto"/>
              </a:rPr>
              <a:t>Our project scope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12A4D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:  </a:t>
            </a:r>
            <a:endParaRPr kumimoji="0" sz="2200" b="1" i="0" u="none" strike="noStrike" kern="0" cap="none" spc="0" normalizeH="0" baseline="0" noProof="0" dirty="0">
              <a:ln>
                <a:noFill/>
              </a:ln>
              <a:solidFill>
                <a:srgbClr val="112A4D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endParaRPr kumimoji="0" sz="2200" b="1" i="0" u="none" strike="noStrike" kern="0" cap="none" spc="0" normalizeH="0" baseline="0" noProof="0" dirty="0">
              <a:ln>
                <a:noFill/>
              </a:ln>
              <a:solidFill>
                <a:srgbClr val="112A4D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112A4D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LQCD simulation MCP server: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112A4D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Chroma, Grid, ...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112A4D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tabLst/>
              <a:defRPr/>
            </a:pP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112A4D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112A4D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pQCD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112A4D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MCP server: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112A4D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collection of curated numerical libraries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112A4D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tabLst/>
              <a:defRPr/>
            </a:pP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112A4D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112A4D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QCD data/simulation database: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112A4D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LQCD gauge simulation, </a:t>
            </a:r>
            <a:b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112A4D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</a:b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112A4D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experimental data from experiments  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112A4D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tabLst/>
              <a:defRPr/>
            </a:pP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112A4D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112A4D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Agentic workflows: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112A4D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112A4D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slurm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112A4D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orchestrator, data transfer …</a:t>
            </a:r>
            <a:b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112A4D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</a:b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112A4D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lvl="0">
              <a:buClr>
                <a:srgbClr val="000000"/>
              </a:buClr>
              <a:buSzPts val="2200"/>
              <a:defRPr/>
            </a:pPr>
            <a:r>
              <a:rPr lang="en-US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Roboto"/>
                <a:cs typeface="Roboto"/>
                <a:sym typeface="Roboto"/>
              </a:rPr>
              <a:t>First MCP for HPC proxy running!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112A4D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2" name="Google Shape;312;g3c919db1162_0_0"/>
          <p:cNvSpPr txBox="1"/>
          <p:nvPr/>
        </p:nvSpPr>
        <p:spPr>
          <a:xfrm>
            <a:off x="1006930" y="3654620"/>
            <a:ext cx="13350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2150" tIns="52150" rIns="52150" bIns="521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92"/>
              <a:buFont typeface="Arial"/>
              <a:buNone/>
              <a:tabLst/>
              <a:defRPr/>
            </a:pPr>
            <a:endParaRPr kumimoji="0" sz="1592" b="0" i="0" u="none" strike="noStrike" kern="0" cap="none" spc="0" normalizeH="0" baseline="0" noProof="0">
              <a:ln>
                <a:noFill/>
              </a:ln>
              <a:solidFill>
                <a:srgbClr val="1C506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g3c919db1162_0_0"/>
          <p:cNvSpPr txBox="1"/>
          <p:nvPr/>
        </p:nvSpPr>
        <p:spPr>
          <a:xfrm>
            <a:off x="2012317" y="4112614"/>
            <a:ext cx="14745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2150" tIns="52150" rIns="52150" bIns="521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92"/>
              <a:buFont typeface="Arial"/>
              <a:buNone/>
              <a:tabLst/>
              <a:defRPr/>
            </a:pPr>
            <a:r>
              <a:rPr kumimoji="0" lang="en-US" sz="1592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Arial"/>
              </a:rPr>
              <a:t>QCD Discovery Science </a:t>
            </a:r>
            <a:endParaRPr kumimoji="0" sz="1592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92"/>
              <a:buFont typeface="Arial"/>
              <a:buNone/>
              <a:tabLst/>
              <a:defRPr/>
            </a:pPr>
            <a:endParaRPr kumimoji="0" sz="1592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g3c919db1162_0_0"/>
          <p:cNvSpPr/>
          <p:nvPr/>
        </p:nvSpPr>
        <p:spPr>
          <a:xfrm>
            <a:off x="1336202" y="3436191"/>
            <a:ext cx="2247900" cy="2247900"/>
          </a:xfrm>
          <a:prstGeom prst="donut">
            <a:avLst>
              <a:gd name="adj" fmla="val 16067"/>
            </a:avLst>
          </a:prstGeom>
          <a:solidFill>
            <a:srgbClr val="000000">
              <a:alpha val="10590"/>
            </a:srgbClr>
          </a:solidFill>
          <a:ln>
            <a:noFill/>
          </a:ln>
        </p:spPr>
        <p:txBody>
          <a:bodyPr spcFirstLastPara="1" wrap="square" lIns="80900" tIns="80900" rIns="80900" bIns="80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g3c919db1162_0_0"/>
          <p:cNvSpPr/>
          <p:nvPr/>
        </p:nvSpPr>
        <p:spPr>
          <a:xfrm rot="1800110">
            <a:off x="1267509" y="3365979"/>
            <a:ext cx="2381268" cy="2381268"/>
          </a:xfrm>
          <a:prstGeom prst="blockArc">
            <a:avLst>
              <a:gd name="adj1" fmla="val 14414370"/>
              <a:gd name="adj2" fmla="val 694"/>
              <a:gd name="adj3" fmla="val 9562"/>
            </a:avLst>
          </a:prstGeom>
          <a:solidFill>
            <a:srgbClr val="C27BA0"/>
          </a:solidFill>
          <a:ln>
            <a:noFill/>
          </a:ln>
          <a:effectLst>
            <a:outerShdw blurRad="63222" dist="8430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80900" tIns="80900" rIns="80900" bIns="80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g3c919db1162_0_0"/>
          <p:cNvSpPr/>
          <p:nvPr/>
        </p:nvSpPr>
        <p:spPr>
          <a:xfrm rot="-1800110" flipH="1">
            <a:off x="1269511" y="3365979"/>
            <a:ext cx="2381268" cy="2381268"/>
          </a:xfrm>
          <a:prstGeom prst="blockArc">
            <a:avLst>
              <a:gd name="adj1" fmla="val 14348563"/>
              <a:gd name="adj2" fmla="val 21472873"/>
              <a:gd name="adj3" fmla="val 9381"/>
            </a:avLst>
          </a:prstGeom>
          <a:solidFill>
            <a:srgbClr val="EAD1DC"/>
          </a:solidFill>
          <a:ln>
            <a:noFill/>
          </a:ln>
          <a:effectLst>
            <a:outerShdw blurRad="63222" dist="8430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80900" tIns="80900" rIns="80900" bIns="80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9"/>
              <a:buFont typeface="Arial"/>
              <a:buNone/>
              <a:tabLst/>
              <a:defRPr/>
            </a:pPr>
            <a:endParaRPr kumimoji="0" sz="92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g3c919db1162_0_0"/>
          <p:cNvSpPr/>
          <p:nvPr/>
        </p:nvSpPr>
        <p:spPr>
          <a:xfrm rot="-8100000">
            <a:off x="2296731" y="3314037"/>
            <a:ext cx="321168" cy="321168"/>
          </a:xfrm>
          <a:prstGeom prst="rtTriangle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80900" tIns="80900" rIns="80900" bIns="80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g3c919db1162_0_0"/>
          <p:cNvSpPr/>
          <p:nvPr/>
        </p:nvSpPr>
        <p:spPr>
          <a:xfrm rot="-9000640" flipH="1">
            <a:off x="1268497" y="3364525"/>
            <a:ext cx="2380968" cy="2380968"/>
          </a:xfrm>
          <a:prstGeom prst="blockArc">
            <a:avLst>
              <a:gd name="adj1" fmla="val 14316164"/>
              <a:gd name="adj2" fmla="val 21502663"/>
              <a:gd name="adj3" fmla="val 9415"/>
            </a:avLst>
          </a:prstGeom>
          <a:solidFill>
            <a:srgbClr val="A64D7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80900" tIns="80900" rIns="80900" bIns="80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9"/>
              <a:buFont typeface="Arial"/>
              <a:buNone/>
              <a:tabLst/>
              <a:defRPr/>
            </a:pPr>
            <a:endParaRPr kumimoji="0" sz="92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g3c919db1162_0_0"/>
          <p:cNvSpPr/>
          <p:nvPr/>
        </p:nvSpPr>
        <p:spPr>
          <a:xfrm rot="6359354">
            <a:off x="1287629" y="4824302"/>
            <a:ext cx="484649" cy="484649"/>
          </a:xfrm>
          <a:prstGeom prst="rtTriangle">
            <a:avLst/>
          </a:prstGeom>
          <a:solidFill>
            <a:srgbClr val="A64D7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g3c919db1162_0_0"/>
          <p:cNvSpPr/>
          <p:nvPr/>
        </p:nvSpPr>
        <p:spPr>
          <a:xfrm rot="-1027073">
            <a:off x="3198138" y="4858191"/>
            <a:ext cx="416867" cy="416867"/>
          </a:xfrm>
          <a:prstGeom prst="rtTriangle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g3c919db1162_0_0"/>
          <p:cNvSpPr txBox="1"/>
          <p:nvPr/>
        </p:nvSpPr>
        <p:spPr>
          <a:xfrm>
            <a:off x="2572657" y="913075"/>
            <a:ext cx="3916320" cy="9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/>
                <a:ea typeface="Roboto"/>
                <a:cs typeface="Roboto"/>
                <a:sym typeface="Roboto"/>
              </a:rPr>
              <a:t>AI research assistant </a:t>
            </a:r>
            <a:endParaRPr kumimoji="0" sz="1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/>
                <a:ea typeface="Roboto"/>
                <a:cs typeface="Roboto"/>
                <a:sym typeface="Roboto"/>
              </a:rPr>
              <a:t>(Google co-scientist, </a:t>
            </a:r>
            <a:r>
              <a:rPr kumimoji="0" lang="en-US" sz="17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/>
                <a:ea typeface="Roboto"/>
                <a:cs typeface="Roboto"/>
                <a:sym typeface="Roboto"/>
              </a:rPr>
              <a:t>Argoloom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/>
                <a:ea typeface="Roboto"/>
                <a:cs typeface="Roboto"/>
                <a:sym typeface="Roboto"/>
              </a:rPr>
              <a:t>, </a:t>
            </a:r>
            <a:endParaRPr kumimoji="0" sz="1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/>
                <a:ea typeface="Roboto"/>
                <a:cs typeface="Roboto"/>
                <a:sym typeface="Roboto"/>
              </a:rPr>
              <a:t>URSA)</a:t>
            </a:r>
            <a:endParaRPr kumimoji="0" sz="1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2" name="Google Shape;322;g3c919db1162_0_0"/>
          <p:cNvSpPr txBox="1"/>
          <p:nvPr/>
        </p:nvSpPr>
        <p:spPr>
          <a:xfrm>
            <a:off x="3731300" y="4245400"/>
            <a:ext cx="2992800" cy="23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BF9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Femtoscale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BF9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imaging, </a:t>
            </a:r>
            <a:b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BF9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</a:b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821282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BSM searches, </a:t>
            </a:r>
            <a:b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112A4D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</a:b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Prediction of rare processes,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112A4D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b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112A4D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</a:b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42719B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Origin of confinement and visible matter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112A4D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</a:t>
            </a:r>
            <a:endParaRPr kumimoji="0" sz="1700" b="0" i="0" u="none" strike="noStrike" kern="0" cap="none" spc="0" normalizeH="0" baseline="0" noProof="0" dirty="0">
              <a:ln>
                <a:noFill/>
              </a:ln>
              <a:solidFill>
                <a:srgbClr val="112A4D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Critical inputs for HNP experimental program (LHC/DUNE/CEBAF…)</a:t>
            </a:r>
            <a:endParaRPr kumimoji="0" sz="17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tabLst/>
              <a:defRPr/>
            </a:pPr>
            <a:endParaRPr kumimoji="0" sz="1700" b="0" i="0" u="none" strike="noStrike" kern="0" cap="none" spc="0" normalizeH="0" baseline="0" noProof="0" dirty="0">
              <a:ln>
                <a:noFill/>
              </a:ln>
              <a:solidFill>
                <a:srgbClr val="112A4D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c919db1162_0_214"/>
          <p:cNvSpPr txBox="1">
            <a:spLocks noGrp="1"/>
          </p:cNvSpPr>
          <p:nvPr>
            <p:ph type="title"/>
          </p:nvPr>
        </p:nvSpPr>
        <p:spPr>
          <a:xfrm>
            <a:off x="314693" y="446885"/>
            <a:ext cx="11492400" cy="4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2A4D"/>
              </a:buClr>
              <a:buSzPts val="3200"/>
              <a:buFont typeface="Roboto"/>
              <a:buNone/>
            </a:pPr>
            <a:r>
              <a:rPr lang="en-US" sz="3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Roboto"/>
                <a:cs typeface="Roboto"/>
                <a:sym typeface="Roboto"/>
              </a:rPr>
              <a:t>QCD </a:t>
            </a:r>
            <a:r>
              <a:rPr lang="en-US" sz="3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 Infrastructure for the Intelligence Frontier</a:t>
            </a:r>
            <a:endParaRPr sz="36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4" name="Google Shape;454;g3c919db1162_0_214"/>
          <p:cNvSpPr txBox="1"/>
          <p:nvPr/>
        </p:nvSpPr>
        <p:spPr>
          <a:xfrm>
            <a:off x="1575325" y="5957135"/>
            <a:ext cx="10040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12A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/>
                <a:ea typeface="Roboto"/>
                <a:cs typeface="Roboto"/>
                <a:sym typeface="Roboto"/>
              </a:rPr>
              <a:t>New frontiers in high-energy/nuclear physics (e.g. many-particle systems) come within reach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5" name="Google Shape;455;g3c919db1162_0_214"/>
          <p:cNvSpPr/>
          <p:nvPr/>
        </p:nvSpPr>
        <p:spPr>
          <a:xfrm>
            <a:off x="575975" y="5941741"/>
            <a:ext cx="903332" cy="36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001D2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57" name="Google Shape;457;g3c919db1162_0_214" descr="DUNE | Neutrin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6269" y="1227960"/>
            <a:ext cx="2400150" cy="10250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8" name="Google Shape;458;g3c919db1162_0_214" descr="The neutrinos pass through a detector on the Fermilab site, then through 1,300 kilometers (800 miles) of earth and then the enormous liquid-argon detectors underground in South Dakota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4693" y="2458237"/>
            <a:ext cx="5781308" cy="145631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9" name="Google Shape;459;g3c919db1162_0_2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27443" y="1124256"/>
            <a:ext cx="5690414" cy="159055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0" name="Google Shape;460;g3c919db1162_0_2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0262" y="4119775"/>
            <a:ext cx="4163124" cy="16866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1" name="Google Shape;461;g3c919db1162_0_2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05319" y="3016754"/>
            <a:ext cx="3356750" cy="26243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7349AD-4E70-4179-80CE-A1EF20D267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892" y="986891"/>
            <a:ext cx="10540898" cy="4267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F97BE-3EEB-6277-AD58-56ACF776E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42174E7-6691-FD45-582D-541E54E05ED4}"/>
              </a:ext>
            </a:extLst>
          </p:cNvPr>
          <p:cNvSpPr/>
          <p:nvPr/>
        </p:nvSpPr>
        <p:spPr>
          <a:xfrm>
            <a:off x="7560650" y="1232337"/>
            <a:ext cx="4630682" cy="29402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A200A3-4F10-0250-00FD-FFE307A6EDF3}"/>
              </a:ext>
            </a:extLst>
          </p:cNvPr>
          <p:cNvSpPr/>
          <p:nvPr/>
        </p:nvSpPr>
        <p:spPr>
          <a:xfrm>
            <a:off x="7566561" y="4283984"/>
            <a:ext cx="4625439" cy="10627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AB7229-BBF2-CFA7-18E7-E3296D512688}"/>
              </a:ext>
            </a:extLst>
          </p:cNvPr>
          <p:cNvSpPr txBox="1"/>
          <p:nvPr/>
        </p:nvSpPr>
        <p:spPr>
          <a:xfrm>
            <a:off x="7566561" y="4283984"/>
            <a:ext cx="4558623" cy="10627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r>
              <a:rPr lang="en-US" sz="1600" i="1" dirty="0">
                <a:solidFill>
                  <a:srgbClr val="FFFFFF"/>
                </a:solidFill>
                <a:latin typeface="Arial"/>
                <a:cs typeface="Arial"/>
              </a:rPr>
              <a:t>Schematic representation of HAIDIS: Data coming from an experiment located at Jefferson Lab is sent via EJFAT to Perlmutter where SAGIPS extracts unknown observables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F78A075-8C61-CD01-C1F7-B98F7C630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81" y="-1"/>
            <a:ext cx="7247122" cy="1027289"/>
          </a:xfrm>
        </p:spPr>
        <p:txBody>
          <a:bodyPr/>
          <a:lstStyle/>
          <a:p>
            <a:r>
              <a:rPr lang="en-US" b="0">
                <a:latin typeface="Arial"/>
                <a:cs typeface="Arial"/>
              </a:rPr>
              <a:t>Hardware-Accelerated AI-Based Distributed Inverse Solver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BB8C6A-ABC6-D365-6B5E-1545E73B80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8191" y="1031147"/>
            <a:ext cx="7045011" cy="5733547"/>
          </a:xfrm>
          <a:ln>
            <a:noFill/>
          </a:ln>
        </p:spPr>
        <p:txBody>
          <a:bodyPr/>
          <a:lstStyle/>
          <a:p>
            <a:pPr marL="125413" indent="-11113"/>
            <a:r>
              <a:rPr lang="en-US" sz="1800" b="1"/>
              <a:t>Motivation</a:t>
            </a:r>
          </a:p>
          <a:p>
            <a:pPr marL="125413" indent="-11113"/>
            <a:r>
              <a:rPr lang="en-US" sz="1800"/>
              <a:t>Extracting fundamental physics observables from large-scale nuclear physics data sets is time consuming, typically tailored to one specific experiment, and invasive of the data set.</a:t>
            </a:r>
          </a:p>
          <a:p>
            <a:pPr marL="114300"/>
            <a:r>
              <a:rPr lang="en-US" sz="1800" b="1"/>
              <a:t>Approach</a:t>
            </a:r>
            <a:endParaRPr lang="en-US" sz="1800"/>
          </a:p>
          <a:p>
            <a:pPr marL="400050" indent="-285750">
              <a:buFont typeface="Arial" panose="020B0604020202020204" pitchFamily="34" charset="0"/>
              <a:buChar char="•"/>
            </a:pPr>
            <a:r>
              <a:rPr lang="en-US" sz="1800"/>
              <a:t>Combine streaming data service (EJFAT) among different facilities with scalable inverse problem solver (SAGIPS)​.</a:t>
            </a:r>
          </a:p>
          <a:p>
            <a:pPr marL="400050" indent="-285750">
              <a:buFont typeface="Arial" panose="020B0604020202020204" pitchFamily="34" charset="0"/>
              <a:buChar char="•"/>
            </a:pPr>
            <a:r>
              <a:rPr lang="en-US" sz="1800"/>
              <a:t>Efficiently feed continuous data stream into solver.</a:t>
            </a:r>
          </a:p>
          <a:p>
            <a:pPr marL="400050" indent="-285750">
              <a:buFont typeface="Arial" panose="020B0604020202020204" pitchFamily="34" charset="0"/>
              <a:buChar char="•"/>
            </a:pPr>
            <a:r>
              <a:rPr lang="en-US" sz="1800"/>
              <a:t>Explore solution space via generative AI.</a:t>
            </a:r>
          </a:p>
          <a:p>
            <a:pPr marL="400050" indent="-285750">
              <a:buFont typeface="Arial" panose="020B0604020202020204" pitchFamily="34" charset="0"/>
              <a:buChar char="•"/>
            </a:pPr>
            <a:r>
              <a:rPr lang="en-US" sz="1800"/>
              <a:t>Use full computational representation of experimental pipeline​.</a:t>
            </a:r>
          </a:p>
          <a:p>
            <a:pPr marL="125413" indent="-11113"/>
            <a:r>
              <a:rPr lang="en-US" sz="1800" b="1"/>
              <a:t>Impact</a:t>
            </a:r>
          </a:p>
          <a:p>
            <a:pPr marL="400050" indent="-285750">
              <a:buFont typeface="Arial" panose="020B0604020202020204" pitchFamily="34" charset="0"/>
              <a:buChar char="•"/>
            </a:pPr>
            <a:r>
              <a:rPr lang="en-US" sz="1800"/>
              <a:t>Extract physics observables non-invasively.​</a:t>
            </a:r>
          </a:p>
          <a:p>
            <a:pPr marL="400050" indent="-285750">
              <a:buFont typeface="Arial" panose="020B0604020202020204" pitchFamily="34" charset="0"/>
              <a:buChar char="•"/>
            </a:pPr>
            <a:r>
              <a:rPr lang="en-US" sz="1800"/>
              <a:t>Analyze multiple datasets across facilities simultaneously. ​</a:t>
            </a:r>
          </a:p>
          <a:p>
            <a:pPr marL="400050" indent="-285750">
              <a:buFont typeface="Arial" panose="020B0604020202020204" pitchFamily="34" charset="0"/>
              <a:buChar char="•"/>
            </a:pPr>
            <a:r>
              <a:rPr lang="en-US" sz="1800"/>
              <a:t>Reduce time to scientific discovery across domains while enhancing the quality of extracted results.</a:t>
            </a:r>
          </a:p>
          <a:p>
            <a:pPr marL="125413" indent="-11113"/>
            <a:endParaRPr lang="en-US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7E7018-4F09-F921-8B8A-E521C490411C}"/>
              </a:ext>
            </a:extLst>
          </p:cNvPr>
          <p:cNvSpPr txBox="1"/>
          <p:nvPr/>
        </p:nvSpPr>
        <p:spPr>
          <a:xfrm>
            <a:off x="7362095" y="5355551"/>
            <a:ext cx="4634197" cy="10515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25095" indent="-10795">
              <a:spcBef>
                <a:spcPts val="1000"/>
              </a:spcBef>
            </a:pPr>
            <a:r>
              <a:rPr lang="en-US" b="1">
                <a:latin typeface="Arial"/>
                <a:cs typeface="Arial"/>
              </a:rPr>
              <a:t>S&amp;T Challenge</a:t>
            </a:r>
            <a:endParaRPr lang="en-US">
              <a:latin typeface="Arial"/>
              <a:cs typeface="Arial"/>
            </a:endParaRPr>
          </a:p>
          <a:p>
            <a:pPr marL="125095" indent="-10795">
              <a:spcBef>
                <a:spcPts val="1000"/>
              </a:spcBef>
            </a:pPr>
            <a:r>
              <a:rPr lang="en-US">
                <a:latin typeface="Arial"/>
                <a:cs typeface="Arial"/>
              </a:rPr>
              <a:t>Aligns with “Unifying Physics from Quarks to Cosmos”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56D5203-791B-E2FD-76EF-36AF8CFF116A}"/>
              </a:ext>
            </a:extLst>
          </p:cNvPr>
          <p:cNvCxnSpPr>
            <a:cxnSpLocks/>
          </p:cNvCxnSpPr>
          <p:nvPr/>
        </p:nvCxnSpPr>
        <p:spPr>
          <a:xfrm>
            <a:off x="302658" y="1003986"/>
            <a:ext cx="6920544" cy="16821"/>
          </a:xfrm>
          <a:prstGeom prst="line">
            <a:avLst/>
          </a:prstGeom>
          <a:ln w="349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B825AC6-05EC-26E0-037C-FF5D3028C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364" y="1371490"/>
            <a:ext cx="4629958" cy="266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935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DA1C0-A0F4-E2D4-DDC5-F03FAEB15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Left Arrow 21">
            <a:extLst>
              <a:ext uri="{FF2B5EF4-FFF2-40B4-BE49-F238E27FC236}">
                <a16:creationId xmlns:a16="http://schemas.microsoft.com/office/drawing/2014/main" id="{DA5DCF4D-A98F-C44F-FCCC-04BDA84F4C97}"/>
              </a:ext>
            </a:extLst>
          </p:cNvPr>
          <p:cNvSpPr/>
          <p:nvPr/>
        </p:nvSpPr>
        <p:spPr>
          <a:xfrm rot="4843058">
            <a:off x="7119770" y="2947511"/>
            <a:ext cx="872286" cy="416484"/>
          </a:xfrm>
          <a:prstGeom prst="leftArrow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Left Arrow 22">
            <a:extLst>
              <a:ext uri="{FF2B5EF4-FFF2-40B4-BE49-F238E27FC236}">
                <a16:creationId xmlns:a16="http://schemas.microsoft.com/office/drawing/2014/main" id="{A16D8CCB-6434-51DA-2BB1-1C53DB60E423}"/>
              </a:ext>
            </a:extLst>
          </p:cNvPr>
          <p:cNvSpPr/>
          <p:nvPr/>
        </p:nvSpPr>
        <p:spPr>
          <a:xfrm rot="18479059">
            <a:off x="6892710" y="3863699"/>
            <a:ext cx="1012431" cy="416484"/>
          </a:xfrm>
          <a:prstGeom prst="leftArrow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98D1817-FA54-000B-2C13-01718C029B91}"/>
              </a:ext>
            </a:extLst>
          </p:cNvPr>
          <p:cNvSpPr/>
          <p:nvPr/>
        </p:nvSpPr>
        <p:spPr>
          <a:xfrm>
            <a:off x="7730836" y="2945072"/>
            <a:ext cx="2743200" cy="1281978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1200" dirty="0">
                <a:solidFill>
                  <a:srgbClr val="0070C0"/>
                </a:solidFill>
                <a:latin typeface="Calibri" panose="020F0502020204030204"/>
              </a:rPr>
              <a:t>AI Accelerator Control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42774B3-9A96-CADE-63BC-F10AFACCE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38" y="179883"/>
            <a:ext cx="11264923" cy="86445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JLab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has important roles at all levels of Genesis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D8207E2-6E00-0D88-27F1-890478F6EB24}"/>
              </a:ext>
            </a:extLst>
          </p:cNvPr>
          <p:cNvGrpSpPr/>
          <p:nvPr/>
        </p:nvGrpSpPr>
        <p:grpSpPr>
          <a:xfrm>
            <a:off x="3056902" y="4467621"/>
            <a:ext cx="1964089" cy="1063638"/>
            <a:chOff x="4328160" y="4982095"/>
            <a:chExt cx="1734687" cy="8737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720C731-032F-33DC-3FAC-3B6519C7F108}"/>
                </a:ext>
              </a:extLst>
            </p:cNvPr>
            <p:cNvSpPr/>
            <p:nvPr/>
          </p:nvSpPr>
          <p:spPr>
            <a:xfrm>
              <a:off x="4328160" y="4982095"/>
              <a:ext cx="1712422" cy="8700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2" descr="Home">
              <a:extLst>
                <a:ext uri="{FF2B5EF4-FFF2-40B4-BE49-F238E27FC236}">
                  <a16:creationId xmlns:a16="http://schemas.microsoft.com/office/drawing/2014/main" id="{1CD6AB67-5440-B3EC-2BE5-274B287EE4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5648" y="4992262"/>
              <a:ext cx="1727199" cy="8636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A4605C48-E2AA-394E-2800-B4E98B7AB68D}"/>
              </a:ext>
            </a:extLst>
          </p:cNvPr>
          <p:cNvSpPr/>
          <p:nvPr/>
        </p:nvSpPr>
        <p:spPr>
          <a:xfrm>
            <a:off x="5269415" y="4476062"/>
            <a:ext cx="1938880" cy="1059132"/>
          </a:xfrm>
          <a:prstGeom prst="rect">
            <a:avLst/>
          </a:prstGeom>
          <a:solidFill>
            <a:schemeClr val="bg1"/>
          </a:solidFill>
          <a:ln w="508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Scientific User Facilities (incl. CEBAF)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C882F5-32F4-BF05-68A5-B245E76E29F7}"/>
              </a:ext>
            </a:extLst>
          </p:cNvPr>
          <p:cNvSpPr/>
          <p:nvPr/>
        </p:nvSpPr>
        <p:spPr>
          <a:xfrm>
            <a:off x="9644024" y="4467621"/>
            <a:ext cx="1938880" cy="10591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QCD (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FemtoMind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B3D291-8697-E71A-7A18-4A29366A8B92}"/>
              </a:ext>
            </a:extLst>
          </p:cNvPr>
          <p:cNvSpPr/>
          <p:nvPr/>
        </p:nvSpPr>
        <p:spPr>
          <a:xfrm>
            <a:off x="7456719" y="4467621"/>
            <a:ext cx="1938880" cy="10591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HAIDIS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(Hardware-enabled AI Distributed Inverse Solver)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9BD993-5218-D9B6-6EF0-7ECE49A46038}"/>
              </a:ext>
            </a:extLst>
          </p:cNvPr>
          <p:cNvSpPr/>
          <p:nvPr/>
        </p:nvSpPr>
        <p:spPr>
          <a:xfrm>
            <a:off x="4087534" y="1637005"/>
            <a:ext cx="1938880" cy="10591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 for Particle Physics and Cosmology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A44E1E-8167-73A9-BE94-7A4D978E3BDD}"/>
              </a:ext>
            </a:extLst>
          </p:cNvPr>
          <p:cNvSpPr/>
          <p:nvPr/>
        </p:nvSpPr>
        <p:spPr>
          <a:xfrm>
            <a:off x="6586473" y="1637005"/>
            <a:ext cx="1938880" cy="1059132"/>
          </a:xfrm>
          <a:prstGeom prst="rect">
            <a:avLst/>
          </a:prstGeom>
          <a:solidFill>
            <a:schemeClr val="bg1"/>
          </a:solidFill>
          <a:ln w="508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 for Accelerators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2EE744-E227-1370-210E-3F9D278CF033}"/>
              </a:ext>
            </a:extLst>
          </p:cNvPr>
          <p:cNvSpPr/>
          <p:nvPr/>
        </p:nvSpPr>
        <p:spPr>
          <a:xfrm>
            <a:off x="3788034" y="3090209"/>
            <a:ext cx="2537880" cy="1059132"/>
          </a:xfrm>
          <a:prstGeom prst="rect">
            <a:avLst/>
          </a:prstGeom>
          <a:solidFill>
            <a:schemeClr val="bg1"/>
          </a:solidFill>
          <a:ln w="508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Leadership in Data, Workflows, AI Safety, &amp; Industry Partnerships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15EEE6-2DB3-BC3F-854E-4AFC108D7E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2362"/>
          <a:stretch>
            <a:fillRect/>
          </a:stretch>
        </p:blipFill>
        <p:spPr>
          <a:xfrm>
            <a:off x="233489" y="4410798"/>
            <a:ext cx="2135531" cy="1281978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BB9A71-F3FE-EEBB-3E04-7FB4B68ADEA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1313"/>
          <a:stretch>
            <a:fillRect/>
          </a:stretch>
        </p:blipFill>
        <p:spPr>
          <a:xfrm>
            <a:off x="233489" y="2945072"/>
            <a:ext cx="2135530" cy="1281978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D806E2-BD5A-F379-22C9-F491403DE4F9}"/>
              </a:ext>
            </a:extLst>
          </p:cNvPr>
          <p:cNvSpPr/>
          <p:nvPr/>
        </p:nvSpPr>
        <p:spPr>
          <a:xfrm>
            <a:off x="233489" y="1972677"/>
            <a:ext cx="2135530" cy="587014"/>
          </a:xfrm>
          <a:prstGeom prst="rect">
            <a:avLst/>
          </a:prstGeom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Model Teams</a:t>
            </a:r>
          </a:p>
        </p:txBody>
      </p:sp>
      <p:sp>
        <p:nvSpPr>
          <p:cNvPr id="20" name="Left Arrow 19">
            <a:extLst>
              <a:ext uri="{FF2B5EF4-FFF2-40B4-BE49-F238E27FC236}">
                <a16:creationId xmlns:a16="http://schemas.microsoft.com/office/drawing/2014/main" id="{35314B3D-E65B-209D-BE07-9DDDEE3CD19B}"/>
              </a:ext>
            </a:extLst>
          </p:cNvPr>
          <p:cNvSpPr/>
          <p:nvPr/>
        </p:nvSpPr>
        <p:spPr>
          <a:xfrm>
            <a:off x="6325914" y="3429000"/>
            <a:ext cx="1419015" cy="416484"/>
          </a:xfrm>
          <a:prstGeom prst="leftArrow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F937C9-AF74-1DFE-68C2-023B00B3E40E}"/>
              </a:ext>
            </a:extLst>
          </p:cNvPr>
          <p:cNvSpPr txBox="1"/>
          <p:nvPr/>
        </p:nvSpPr>
        <p:spPr>
          <a:xfrm>
            <a:off x="499280" y="5845033"/>
            <a:ext cx="1178319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Todd’s role in Genesis today: PI for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NARAD (Nuclear AI-Ready Accelerator Data)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funded </a:t>
            </a:r>
            <a:r>
              <a:rPr kumimoji="0" lang="en-US" sz="18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AmSC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Data Provider Project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Close relationship with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MOAT (Multi-Office Accelerator Team)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funded </a:t>
            </a:r>
            <a:r>
              <a:rPr kumimoji="0" lang="en-US" sz="18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ModCon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Model Team;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NP/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JLab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POC Chris Tennant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221EA701-A5EB-4A2D-AADA-41D6B6321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6E874E5-3DE3-4E00-BA0E-93163047A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1BE87E-F0DE-A44C-894B-E142BEB21E42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60C6875-7C4F-4299-BDDF-C06DC36ACE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585" y="922722"/>
            <a:ext cx="10540898" cy="4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78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313878-9EDE-BFF1-2AA1-67741295C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E4A207-FC79-E1B5-69A8-805D3E2E3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1FC82-1177-8E7A-553D-514A149D8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981" y="2362200"/>
            <a:ext cx="11620399" cy="2133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Brief update on </a:t>
            </a:r>
            <a:r>
              <a:rPr lang="en-US" dirty="0" err="1">
                <a:solidFill>
                  <a:schemeClr val="bg1"/>
                </a:solidFill>
              </a:rPr>
              <a:t>JLab</a:t>
            </a:r>
            <a:r>
              <a:rPr lang="en-US" dirty="0">
                <a:solidFill>
                  <a:schemeClr val="bg1"/>
                </a:solidFill>
              </a:rPr>
              <a:t> status</a:t>
            </a:r>
          </a:p>
          <a:p>
            <a:r>
              <a:rPr lang="en-US" dirty="0">
                <a:solidFill>
                  <a:schemeClr val="bg1"/>
                </a:solidFill>
              </a:rPr>
              <a:t>Discussion of Genesis Mission activities at Jefferson Lab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E85029-909A-A435-01B2-3D7A0B41B6D2}"/>
              </a:ext>
            </a:extLst>
          </p:cNvPr>
          <p:cNvSpPr txBox="1"/>
          <p:nvPr/>
        </p:nvSpPr>
        <p:spPr>
          <a:xfrm>
            <a:off x="685800" y="5715000"/>
            <a:ext cx="108204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800" dirty="0"/>
              <a:t>Provide an update on AI activities funded through NP, other SC programs, and LDRD funding and the potential short- and long-term benefits to the CEBAF accelerator and CEBAF science program.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891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53DD79-646E-08BB-CECE-CD46AA1CC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 Science Cloud (</a:t>
            </a:r>
            <a:r>
              <a:rPr lang="en-US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AmSC</a:t>
            </a: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and NARAD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987CF-9EBE-B9D5-3F2B-61D3E06238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5786906" cy="489143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latin typeface="Arial"/>
                <a:cs typeface="Arial"/>
              </a:rPr>
              <a:t>AmSC</a:t>
            </a:r>
            <a:r>
              <a:rPr lang="en-US" dirty="0">
                <a:latin typeface="Arial"/>
                <a:cs typeface="Arial"/>
              </a:rPr>
              <a:t> will be a </a:t>
            </a:r>
            <a:r>
              <a:rPr lang="en-US" b="1" dirty="0">
                <a:latin typeface="Arial"/>
                <a:cs typeface="Arial"/>
              </a:rPr>
              <a:t>secure, federated, and science-optimized cloud infrastructure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cs typeface="Arial"/>
              </a:rPr>
              <a:t>integrates DOE computing, experimental facilities, data resources, and networks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latin typeface="Arial"/>
                <a:cs typeface="Arial"/>
              </a:rPr>
              <a:t>AmSC</a:t>
            </a:r>
            <a:r>
              <a:rPr lang="en-US" dirty="0">
                <a:latin typeface="Arial"/>
                <a:cs typeface="Arial"/>
              </a:rPr>
              <a:t> will provide: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C00000"/>
                </a:solidFill>
              </a:rPr>
              <a:t>Data Services: FAIR and AI-ready assets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latin typeface="Arial"/>
                <a:cs typeface="Arial"/>
              </a:rPr>
              <a:t>Model Services </a:t>
            </a:r>
            <a:r>
              <a:rPr lang="en-US" sz="1800" dirty="0">
                <a:latin typeface="Arial"/>
                <a:cs typeface="Arial"/>
              </a:rPr>
              <a:t>for science discovery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latin typeface="Arial"/>
                <a:cs typeface="Arial"/>
              </a:rPr>
              <a:t>At-Scale Computing Services:</a:t>
            </a:r>
            <a:r>
              <a:rPr lang="en-US" sz="1800" dirty="0">
                <a:latin typeface="Arial"/>
                <a:cs typeface="Arial"/>
              </a:rPr>
              <a:t> DOE leadership-class computing access for</a:t>
            </a:r>
            <a:br>
              <a:rPr lang="en-US" sz="1800" dirty="0">
                <a:latin typeface="Arial"/>
                <a:cs typeface="Arial"/>
              </a:rPr>
            </a:br>
            <a:r>
              <a:rPr lang="en-US" sz="1800" dirty="0">
                <a:latin typeface="Arial"/>
                <a:cs typeface="Arial"/>
              </a:rPr>
              <a:t>extreme-scale model training and inference</a:t>
            </a:r>
            <a:endParaRPr lang="en-US" dirty="0"/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latin typeface="Arial"/>
                <a:cs typeface="Arial"/>
              </a:rPr>
              <a:t>Infrastructure Services:</a:t>
            </a:r>
            <a:r>
              <a:rPr lang="en-US" sz="1800" dirty="0">
                <a:latin typeface="Arial"/>
                <a:cs typeface="Arial"/>
              </a:rPr>
              <a:t> Secure, uniform, federated access to compute, storage, and networking across DOE and cloud partners.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5B98D5-FC1C-C4DD-A1DA-EBFBA1E1E3C1}"/>
              </a:ext>
            </a:extLst>
          </p:cNvPr>
          <p:cNvSpPr txBox="1"/>
          <p:nvPr/>
        </p:nvSpPr>
        <p:spPr>
          <a:xfrm>
            <a:off x="309093" y="238699"/>
            <a:ext cx="513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https://american-science-cloud.github.io/amsc-site/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E81143-3202-FFD1-F077-A97CC7AED70E}"/>
              </a:ext>
            </a:extLst>
          </p:cNvPr>
          <p:cNvSpPr txBox="1"/>
          <p:nvPr/>
        </p:nvSpPr>
        <p:spPr>
          <a:xfrm>
            <a:off x="6233596" y="1359413"/>
            <a:ext cx="5463043" cy="48474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NARAD: Nuclear AI-Ready Accelerator Data</a:t>
            </a:r>
          </a:p>
          <a:p>
            <a:pPr marL="350520" marR="0" lvl="0" indent="-2838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0520" marR="0" lvl="0" indent="-2838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Long-Term Objective: Make DOE accelerator facility control and operations data </a:t>
            </a:r>
            <a:r>
              <a:rPr kumimoji="0" lang="en-US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interoperably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“AI-Ready”</a:t>
            </a:r>
          </a:p>
          <a:p>
            <a:pPr marL="350520" marR="0" lvl="0" indent="-2838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0520" marR="0" lvl="0" indent="-2838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Develop</a:t>
            </a:r>
          </a:p>
          <a:p>
            <a:pPr marL="807720" marR="0" lvl="1" indent="-2838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Middle layer abstraction infrastructure</a:t>
            </a:r>
          </a:p>
          <a:p>
            <a:pPr marL="807720" marR="0" lvl="1" indent="-2838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Associated standards for accelerator description, interrogation, operations, and ontology</a:t>
            </a:r>
          </a:p>
          <a:p>
            <a:pPr marL="807720" marR="0" lvl="1" indent="-2838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0520" marR="0" lvl="0" indent="-2838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Managed through DOE NP, with partners</a:t>
            </a:r>
          </a:p>
          <a:p>
            <a:pPr marL="4000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BES and HEP (BNL, LBNL, PNNL)</a:t>
            </a:r>
          </a:p>
          <a:p>
            <a:pPr marL="4000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0520" marR="0" lvl="0" indent="-2838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Fundamentally synergistic with MOAT</a:t>
            </a:r>
          </a:p>
          <a:p>
            <a:pPr marL="807720" marR="0" lvl="1" indent="-2838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MOAT will provide the AI/models that use NARAD</a:t>
            </a:r>
          </a:p>
        </p:txBody>
      </p:sp>
      <p:sp>
        <p:nvSpPr>
          <p:cNvPr id="12" name="Left Arrow 11">
            <a:extLst>
              <a:ext uri="{FF2B5EF4-FFF2-40B4-BE49-F238E27FC236}">
                <a16:creationId xmlns:a16="http://schemas.microsoft.com/office/drawing/2014/main" id="{2733FB8F-4C82-7995-44D1-5A96A0B62E8D}"/>
              </a:ext>
            </a:extLst>
          </p:cNvPr>
          <p:cNvSpPr/>
          <p:nvPr/>
        </p:nvSpPr>
        <p:spPr>
          <a:xfrm rot="7538757">
            <a:off x="5103045" y="2210669"/>
            <a:ext cx="1579703" cy="278178"/>
          </a:xfrm>
          <a:prstGeom prst="leftArrow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7380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C0FEA-9707-346C-256F-680BE7A17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F62985-820A-43FD-5486-FB2178DDF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455749"/>
            <a:ext cx="11494980" cy="67866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MOAT, NARAD, and Accelerator Operations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FD23A-D72A-58AD-5DAE-ACA2694968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134413"/>
            <a:ext cx="6051788" cy="4891433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spcBef>
                <a:spcPts val="0"/>
              </a:spcBef>
              <a:buSzPts val="2000"/>
            </a:pPr>
            <a:r>
              <a:rPr lang="en-US" b="1" dirty="0">
                <a:latin typeface="Arial"/>
                <a:cs typeface="Arial"/>
              </a:rPr>
              <a:t>Agentic AI workflows</a:t>
            </a:r>
          </a:p>
          <a:p>
            <a:pPr marL="457200" lvl="0" indent="-330200">
              <a:spcBef>
                <a:spcPts val="600"/>
              </a:spcBef>
              <a:buSzPts val="1600"/>
              <a:buChar char="●"/>
            </a:pPr>
            <a:r>
              <a:rPr lang="en-US" sz="1800" dirty="0">
                <a:latin typeface="Arial"/>
                <a:cs typeface="Arial"/>
              </a:rPr>
              <a:t>Operator Q/A </a:t>
            </a:r>
            <a:r>
              <a:rPr lang="en-US" sz="1600" dirty="0">
                <a:latin typeface="Arial"/>
                <a:cs typeface="Arial"/>
              </a:rPr>
              <a:t>(backend interface to information sources)</a:t>
            </a:r>
          </a:p>
          <a:p>
            <a:pPr marL="457200" indent="-330200">
              <a:spcBef>
                <a:spcPts val="0"/>
              </a:spcBef>
              <a:buSzPts val="1600"/>
              <a:buChar char="●"/>
            </a:pPr>
            <a:r>
              <a:rPr lang="en-US" sz="1800" dirty="0">
                <a:latin typeface="Arial"/>
                <a:cs typeface="Arial"/>
              </a:rPr>
              <a:t>Verbal triggering of tasks </a:t>
            </a:r>
            <a:r>
              <a:rPr lang="en-US" sz="1600" dirty="0">
                <a:latin typeface="Arial"/>
                <a:cs typeface="Arial"/>
              </a:rPr>
              <a:t>(e.g. tuning tasks)</a:t>
            </a:r>
          </a:p>
          <a:p>
            <a:pPr marL="457200" indent="-330200">
              <a:spcBef>
                <a:spcPts val="0"/>
              </a:spcBef>
              <a:buSzPts val="1600"/>
              <a:buChar char="●"/>
            </a:pPr>
            <a:r>
              <a:rPr lang="en-US" sz="1800" dirty="0">
                <a:latin typeface="Arial"/>
                <a:cs typeface="Arial"/>
              </a:rPr>
              <a:t>Report generation tools </a:t>
            </a:r>
            <a:r>
              <a:rPr lang="en-US" sz="1600" dirty="0">
                <a:latin typeface="Arial"/>
                <a:cs typeface="Arial"/>
              </a:rPr>
              <a:t>(metrics, shift summary)</a:t>
            </a:r>
          </a:p>
          <a:p>
            <a:pPr marL="457200" indent="-330200">
              <a:spcBef>
                <a:spcPts val="0"/>
              </a:spcBef>
              <a:buSzPts val="1600"/>
              <a:buChar char="●"/>
            </a:pPr>
            <a:r>
              <a:rPr lang="en-US" sz="1800" dirty="0">
                <a:latin typeface="Arial"/>
                <a:cs typeface="Arial"/>
              </a:rPr>
              <a:t>Access and use other tools (</a:t>
            </a:r>
            <a:r>
              <a:rPr lang="en-US" sz="1600" dirty="0">
                <a:latin typeface="Arial"/>
                <a:cs typeface="Arial"/>
              </a:rPr>
              <a:t>e.g., monitor accelerator performance → trigger AI/ML subsystem optimization)</a:t>
            </a:r>
          </a:p>
          <a:p>
            <a:pPr lvl="0">
              <a:spcBef>
                <a:spcPts val="1200"/>
              </a:spcBef>
              <a:buSzPts val="2000"/>
            </a:pPr>
            <a:r>
              <a:rPr lang="en-US" b="1" dirty="0">
                <a:latin typeface="Arial"/>
                <a:cs typeface="Arial"/>
              </a:rPr>
              <a:t>Digital twins with physics and AI/ML models</a:t>
            </a:r>
          </a:p>
          <a:p>
            <a:pPr marL="457200" lvl="0" indent="-330200">
              <a:spcBef>
                <a:spcPts val="600"/>
              </a:spcBef>
              <a:buSzPts val="1600"/>
              <a:buChar char="●"/>
            </a:pPr>
            <a:r>
              <a:rPr lang="en-US" sz="1800" dirty="0">
                <a:latin typeface="Arial"/>
                <a:cs typeface="Arial"/>
              </a:rPr>
              <a:t>Insight into operation (virtual diagnostics, speculative tuning)</a:t>
            </a:r>
          </a:p>
          <a:p>
            <a:pPr marL="457200" lvl="0" indent="-330200">
              <a:spcBef>
                <a:spcPts val="0"/>
              </a:spcBef>
              <a:buSzPts val="1600"/>
              <a:buChar char="●"/>
            </a:pPr>
            <a:r>
              <a:rPr lang="en-US" sz="1800" dirty="0">
                <a:latin typeface="Arial"/>
                <a:cs typeface="Arial"/>
              </a:rPr>
              <a:t>Continual adaptation to maintain accuracy</a:t>
            </a:r>
          </a:p>
          <a:p>
            <a:pPr marL="457200" lvl="0" indent="-330200">
              <a:spcBef>
                <a:spcPts val="0"/>
              </a:spcBef>
              <a:buSzPts val="1600"/>
              <a:buChar char="●"/>
            </a:pPr>
            <a:r>
              <a:rPr lang="en-US" sz="1800" dirty="0">
                <a:latin typeface="Arial"/>
                <a:cs typeface="Arial"/>
              </a:rPr>
              <a:t>Enable precise model-based control, rapid setup / stabilization (e.g., feedforward corrections, RL)</a:t>
            </a:r>
          </a:p>
          <a:p>
            <a:pPr lvl="0">
              <a:spcBef>
                <a:spcPts val="1200"/>
              </a:spcBef>
              <a:buSzPts val="2000"/>
            </a:pPr>
            <a:r>
              <a:rPr lang="en-US" b="1" dirty="0">
                <a:latin typeface="Arial"/>
                <a:cs typeface="Arial"/>
              </a:rPr>
              <a:t>AI/ML tools for individual tasks</a:t>
            </a:r>
          </a:p>
          <a:p>
            <a:pPr marL="457200" lvl="0" indent="-330200">
              <a:spcBef>
                <a:spcPts val="600"/>
              </a:spcBef>
              <a:buSzPts val="1600"/>
              <a:buChar char="●"/>
            </a:pPr>
            <a:r>
              <a:rPr lang="en-US" sz="1800" dirty="0">
                <a:latin typeface="Arial"/>
                <a:cs typeface="Arial"/>
              </a:rPr>
              <a:t>AI/ML optimization/control</a:t>
            </a:r>
          </a:p>
          <a:p>
            <a:pPr marL="457200" lvl="0" indent="-330200">
              <a:spcBef>
                <a:spcPts val="0"/>
              </a:spcBef>
              <a:buSzPts val="1600"/>
              <a:buChar char="●"/>
            </a:pPr>
            <a:r>
              <a:rPr lang="en-US" sz="1800" dirty="0">
                <a:latin typeface="Arial"/>
                <a:cs typeface="Arial"/>
              </a:rPr>
              <a:t>Anomaly detection (e.g. </a:t>
            </a:r>
            <a:r>
              <a:rPr lang="en-US" sz="1800" dirty="0" err="1">
                <a:latin typeface="Arial"/>
                <a:cs typeface="Arial"/>
              </a:rPr>
              <a:t>JLab</a:t>
            </a:r>
            <a:r>
              <a:rPr lang="en-US" sz="1800" dirty="0">
                <a:latin typeface="Arial"/>
                <a:cs typeface="Arial"/>
              </a:rPr>
              <a:t> SRF experience)</a:t>
            </a:r>
          </a:p>
        </p:txBody>
      </p:sp>
      <p:pic>
        <p:nvPicPr>
          <p:cNvPr id="50" name="Picture 49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60D8AA25-6529-B702-370B-8E8905442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710" y="1286933"/>
            <a:ext cx="5609325" cy="47389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9F12FF3-068B-BE1C-0FF4-119E67EAD05A}"/>
              </a:ext>
            </a:extLst>
          </p:cNvPr>
          <p:cNvSpPr txBox="1"/>
          <p:nvPr/>
        </p:nvSpPr>
        <p:spPr>
          <a:xfrm>
            <a:off x="8019912" y="6032919"/>
            <a:ext cx="247292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MOAT Team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C13733-74DB-44CD-BEE8-EE70B7A46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066862"/>
            <a:ext cx="10540898" cy="4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234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F7D9A-1562-3034-3EEC-B65C6149A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32D04C9A-1407-5DDE-41F0-1EB6E3F8709F}"/>
              </a:ext>
            </a:extLst>
          </p:cNvPr>
          <p:cNvSpPr txBox="1"/>
          <p:nvPr/>
        </p:nvSpPr>
        <p:spPr>
          <a:xfrm>
            <a:off x="7298776" y="4953000"/>
            <a:ext cx="4893222" cy="1589261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no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Three of the nation’s most powerful particle accelerators rely on superconducting radiofrequency (SRF) accelerator technology</a:t>
            </a:r>
            <a:r>
              <a:rPr lang="en-US" sz="1600" dirty="0">
                <a:solidFill>
                  <a:schemeClr val="bg1"/>
                </a:solidFill>
              </a:rPr>
              <a:t>, including the Continuous Electron Beam Accelerator Facility, shown here. This research is ensuring such machines operate at peak efficiency now and into the future.</a:t>
            </a:r>
            <a:endParaRPr lang="en-US" sz="16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56C4F18B-6176-9842-BE90-73FA68FAF1B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/>
          <a:stretch/>
        </p:blipFill>
        <p:spPr>
          <a:xfrm>
            <a:off x="7557803" y="1387823"/>
            <a:ext cx="4634195" cy="3359683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EBB3D28-B493-E441-1A42-69F0DB9A8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81" y="-1"/>
            <a:ext cx="7247122" cy="1027289"/>
          </a:xfrm>
        </p:spPr>
        <p:txBody>
          <a:bodyPr/>
          <a:lstStyle/>
          <a:p>
            <a:r>
              <a:rPr lang="en-US" b="0" dirty="0">
                <a:solidFill>
                  <a:srgbClr val="000000"/>
                </a:solidFill>
                <a:latin typeface="Arial"/>
                <a:cs typeface="Arial"/>
              </a:rPr>
              <a:t>Unleashing AI for More Powerful and Efficient Particle Accelerators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ADB2BC-6D00-C7DC-1342-F83477CF95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8191" y="1122256"/>
            <a:ext cx="7045011" cy="573354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25095" indent="-10795"/>
            <a:r>
              <a:rPr lang="en-US" sz="1800" b="1" dirty="0"/>
              <a:t>Motivation</a:t>
            </a:r>
            <a:endParaRPr lang="en-US" sz="1800"/>
          </a:p>
          <a:p>
            <a:pPr marL="125095" indent="-10795"/>
            <a:r>
              <a:rPr lang="en-US" sz="1800" dirty="0">
                <a:latin typeface="Arial"/>
                <a:cs typeface="Arial"/>
              </a:rPr>
              <a:t>Powerful research particle accelerators provide insight into our visible universe, but these highly sophisticated machines are difficult to operate and maintain at peak efficiency.</a:t>
            </a:r>
            <a:endParaRPr lang="en-US" sz="1800" dirty="0"/>
          </a:p>
          <a:p>
            <a:pPr marL="114300"/>
            <a:r>
              <a:rPr lang="en-US" sz="1800" b="1" dirty="0"/>
              <a:t>Approach</a:t>
            </a:r>
            <a:endParaRPr lang="en-US" sz="1800" dirty="0"/>
          </a:p>
          <a:p>
            <a:pPr marL="4000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Identifying and predicting faults before they interrupt operations.</a:t>
            </a:r>
          </a:p>
          <a:p>
            <a:pPr marL="4000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cs typeface="Arial"/>
              </a:rPr>
              <a:t>Lowering levels of a damaging type of radiation.</a:t>
            </a:r>
            <a:endParaRPr lang="en-US" sz="1800" dirty="0"/>
          </a:p>
          <a:p>
            <a:pPr marL="4000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cs typeface="Arial"/>
              </a:rPr>
              <a:t>Load-balancing components to prevent anomalies.</a:t>
            </a:r>
            <a:endParaRPr lang="en-US" sz="1800" dirty="0"/>
          </a:p>
          <a:p>
            <a:pPr marL="114300"/>
            <a:r>
              <a:rPr lang="en-US" sz="1800" b="1" dirty="0">
                <a:latin typeface="Arial"/>
                <a:cs typeface="Arial"/>
              </a:rPr>
              <a:t>Impact</a:t>
            </a:r>
            <a:endParaRPr lang="en-US" sz="1800" dirty="0"/>
          </a:p>
          <a:p>
            <a:pPr marL="4000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cs typeface="Arial"/>
              </a:rPr>
              <a:t>Increasing uptime and reliability of research accelerators. </a:t>
            </a:r>
          </a:p>
          <a:p>
            <a:pPr marL="4000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cs typeface="Arial"/>
              </a:rPr>
              <a:t>Revolutionizing design of next-gen machines for applications in medical care, materials science, and energy production. </a:t>
            </a:r>
          </a:p>
          <a:p>
            <a:pPr marL="114300"/>
            <a:r>
              <a:rPr lang="en-US" sz="1800" b="1" dirty="0">
                <a:latin typeface="Arial"/>
                <a:cs typeface="Arial"/>
              </a:rPr>
              <a:t>S&amp;T Challenge</a:t>
            </a:r>
            <a:endParaRPr lang="en-US" sz="1800" dirty="0">
              <a:latin typeface="Arial"/>
              <a:cs typeface="Arial"/>
            </a:endParaRPr>
          </a:p>
          <a:p>
            <a:pPr marL="125095" indent="-10795"/>
            <a:r>
              <a:rPr lang="en-US" sz="1800" dirty="0">
                <a:latin typeface="Arial"/>
                <a:cs typeface="Arial"/>
              </a:rPr>
              <a:t>Aligns with “</a:t>
            </a:r>
            <a:r>
              <a:rPr lang="en-US" sz="1800" dirty="0">
                <a:latin typeface="Arial"/>
                <a:ea typeface="Calibri"/>
                <a:cs typeface="Arial"/>
              </a:rPr>
              <a:t>Enhancing Particle Accelerators for Discovery</a:t>
            </a:r>
            <a:r>
              <a:rPr lang="en-US" sz="1800" dirty="0">
                <a:latin typeface="Arial"/>
                <a:cs typeface="Arial"/>
              </a:rPr>
              <a:t>” and "Unifying Physics from Quarks to the Cosmos"</a:t>
            </a:r>
            <a:endParaRPr lang="en-US" sz="18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00AECB-70B9-A19E-D0AC-1476D61D8725}"/>
              </a:ext>
            </a:extLst>
          </p:cNvPr>
          <p:cNvCxnSpPr>
            <a:cxnSpLocks/>
          </p:cNvCxnSpPr>
          <p:nvPr/>
        </p:nvCxnSpPr>
        <p:spPr>
          <a:xfrm>
            <a:off x="302658" y="1003986"/>
            <a:ext cx="6920544" cy="16821"/>
          </a:xfrm>
          <a:prstGeom prst="line">
            <a:avLst/>
          </a:prstGeom>
          <a:ln w="349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506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711D83F-17FB-4913-A6A9-7E2D83898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33201"/>
            <a:ext cx="11044237" cy="67945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HPDF and Genesis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E79DD5-40B2-424C-AB00-FAA5FBCF3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73" y="1395808"/>
            <a:ext cx="7230483" cy="40663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09CBC0-CADA-442E-A212-51060E02F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3486" y="1395808"/>
            <a:ext cx="3261643" cy="40663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E858F3-BA25-4F54-9ACF-BC60AE7A1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6762" y="4867165"/>
            <a:ext cx="908383" cy="499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56DC3F-330A-47E9-9033-386D5C972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1112651"/>
            <a:ext cx="11250706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936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FE6901E-BA3B-88AD-6A6D-C90EC5E54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379711"/>
            <a:ext cx="5785319" cy="678664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the HPDF Project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01E8C9E-5256-E009-8329-5BD20352020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Project to develop the software and hardware infrastructure for a </a:t>
            </a:r>
            <a:r>
              <a:rPr lang="en-US" b="1" dirty="0"/>
              <a:t>data focused </a:t>
            </a:r>
            <a:r>
              <a:rPr lang="en-US" dirty="0"/>
              <a:t>ASCR facility</a:t>
            </a:r>
          </a:p>
          <a:p>
            <a:endParaRPr lang="en-US" dirty="0"/>
          </a:p>
          <a:p>
            <a:r>
              <a:rPr lang="en-US" dirty="0"/>
              <a:t>Envisaged as a distributed facility across many sites with a resilient two site “hub” providing key tools and services upon which science relies</a:t>
            </a:r>
          </a:p>
          <a:p>
            <a:endParaRPr lang="en-US" dirty="0"/>
          </a:p>
          <a:p>
            <a:r>
              <a:rPr lang="en-US" dirty="0"/>
              <a:t>We are at the pre-CD-1 phase of the project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Developing and documenting conceptual design (high level </a:t>
            </a:r>
            <a:r>
              <a:rPr lang="en-US" dirty="0" err="1"/>
              <a:t>sw</a:t>
            </a:r>
            <a:r>
              <a:rPr lang="en-US" dirty="0"/>
              <a:t> design is on the right)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Requirements gathering and partnerships to refine design and scope</a:t>
            </a:r>
          </a:p>
          <a:p>
            <a:endParaRPr lang="en-US" dirty="0"/>
          </a:p>
        </p:txBody>
      </p:sp>
      <p:pic>
        <p:nvPicPr>
          <p:cNvPr id="21" name="Picture Placeholder 20" descr="Graphical user interface&#10;&#10;AI-generated content may be incorrect.">
            <a:extLst>
              <a:ext uri="{FF2B5EF4-FFF2-40B4-BE49-F238E27FC236}">
                <a16:creationId xmlns:a16="http://schemas.microsoft.com/office/drawing/2014/main" id="{D284660D-162F-8234-DE5C-E0787B5BB0D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1518" b="-1936"/>
          <a:stretch>
            <a:fillRect/>
          </a:stretch>
        </p:blipFill>
        <p:spPr>
          <a:xfrm>
            <a:off x="6094412" y="622336"/>
            <a:ext cx="5945204" cy="55166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54DB4F-F02D-4D24-8F83-36B6D0CFB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70498"/>
            <a:ext cx="5584420" cy="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195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8E0CC2-9599-438B-4CB5-C5B6AE9AF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11" y="277317"/>
            <a:ext cx="11044707" cy="6786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HPDF Provides Data Services and Integration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0B5BC2-B773-3496-C386-4B2557BA35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238" t="852" r="8869" b="16939"/>
          <a:stretch>
            <a:fillRect/>
          </a:stretch>
        </p:blipFill>
        <p:spPr>
          <a:xfrm>
            <a:off x="4398265" y="1747570"/>
            <a:ext cx="2087462" cy="264147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1026" name="Picture 2" descr="Installation work for the new CLAS12 detector in Jefferson Lab’s Experimental Hall B continues. Here, a segment of the pre-shower calorimeter, or PCAL, is installed.">
            <a:extLst>
              <a:ext uri="{FF2B5EF4-FFF2-40B4-BE49-F238E27FC236}">
                <a16:creationId xmlns:a16="http://schemas.microsoft.com/office/drawing/2014/main" id="{2E0B5C0A-DB92-6083-03CB-C31E0C717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82" y="2830362"/>
            <a:ext cx="2087461" cy="8349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291CD53-B0CB-349C-5895-3A720EF54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9775">
            <a:off x="1392166" y="1345755"/>
            <a:ext cx="1718489" cy="11460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Linac Coherent Light Source Undulator Hall.">
            <a:extLst>
              <a:ext uri="{FF2B5EF4-FFF2-40B4-BE49-F238E27FC236}">
                <a16:creationId xmlns:a16="http://schemas.microsoft.com/office/drawing/2014/main" id="{52A46654-CCB5-B902-310C-5F8BFF7A2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5804">
            <a:off x="500291" y="4107772"/>
            <a:ext cx="2645245" cy="10580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20B872-8A72-175E-DFDC-DFDE73C39602}"/>
              </a:ext>
            </a:extLst>
          </p:cNvPr>
          <p:cNvSpPr txBox="1"/>
          <p:nvPr/>
        </p:nvSpPr>
        <p:spPr>
          <a:xfrm rot="20612599">
            <a:off x="1113654" y="5151937"/>
            <a:ext cx="206165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Office of Science Facilities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(28 total)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BB6AD2-BC1F-ED9C-AA5C-1449C8D8CE1E}"/>
              </a:ext>
            </a:extLst>
          </p:cNvPr>
          <p:cNvSpPr txBox="1"/>
          <p:nvPr/>
        </p:nvSpPr>
        <p:spPr>
          <a:xfrm>
            <a:off x="4158376" y="1267439"/>
            <a:ext cx="2567241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HPDF Data &amp; Workflow Services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HPDF Platform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3FB219E-7365-9720-1F1B-38DCDA0A8CE4}"/>
              </a:ext>
            </a:extLst>
          </p:cNvPr>
          <p:cNvCxnSpPr/>
          <p:nvPr/>
        </p:nvCxnSpPr>
        <p:spPr>
          <a:xfrm>
            <a:off x="3310128" y="1918794"/>
            <a:ext cx="996696" cy="531798"/>
          </a:xfrm>
          <a:prstGeom prst="straightConnector1">
            <a:avLst/>
          </a:prstGeom>
          <a:ln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886D074-42C3-F3FB-17F3-751C9655CCF8}"/>
              </a:ext>
            </a:extLst>
          </p:cNvPr>
          <p:cNvCxnSpPr>
            <a:cxnSpLocks/>
          </p:cNvCxnSpPr>
          <p:nvPr/>
        </p:nvCxnSpPr>
        <p:spPr>
          <a:xfrm flipV="1">
            <a:off x="3237110" y="3893112"/>
            <a:ext cx="1069714" cy="365956"/>
          </a:xfrm>
          <a:prstGeom prst="straightConnector1">
            <a:avLst/>
          </a:prstGeom>
          <a:ln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92697BC-E66A-4635-EB84-B9C6C1907061}"/>
              </a:ext>
            </a:extLst>
          </p:cNvPr>
          <p:cNvCxnSpPr>
            <a:cxnSpLocks/>
          </p:cNvCxnSpPr>
          <p:nvPr/>
        </p:nvCxnSpPr>
        <p:spPr>
          <a:xfrm>
            <a:off x="3115056" y="3116841"/>
            <a:ext cx="1191768" cy="37077"/>
          </a:xfrm>
          <a:prstGeom prst="straightConnector1">
            <a:avLst/>
          </a:prstGeom>
          <a:ln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Advanced Computing | Argonne National Laboratory">
            <a:extLst>
              <a:ext uri="{FF2B5EF4-FFF2-40B4-BE49-F238E27FC236}">
                <a16:creationId xmlns:a16="http://schemas.microsoft.com/office/drawing/2014/main" id="{B07768E1-1738-C34A-9628-A5802F71E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989" y="4452518"/>
            <a:ext cx="1240288" cy="6976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ORNL celebrates launch of Frontier – the world's fastest supercomputer">
            <a:extLst>
              <a:ext uri="{FF2B5EF4-FFF2-40B4-BE49-F238E27FC236}">
                <a16:creationId xmlns:a16="http://schemas.microsoft.com/office/drawing/2014/main" id="{AA8BFDA4-041D-609F-EE85-E340076CC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769" y="4468810"/>
            <a:ext cx="996696" cy="6650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ive Ways Berkeley Lab's NERSC is Revolutionizing Scientific Research -  Berkeley Lab – Berkeley Lab News Center">
            <a:extLst>
              <a:ext uri="{FF2B5EF4-FFF2-40B4-BE49-F238E27FC236}">
                <a16:creationId xmlns:a16="http://schemas.microsoft.com/office/drawing/2014/main" id="{C48038C6-8961-7DF0-AB4F-A32F9CA75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454" y="4452518"/>
            <a:ext cx="1069313" cy="7146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Materials Graph Library (MatGL), an open-source graph deep learning library  for materials science and chemistry | npj Computational Materials">
            <a:extLst>
              <a:ext uri="{FF2B5EF4-FFF2-40B4-BE49-F238E27FC236}">
                <a16:creationId xmlns:a16="http://schemas.microsoft.com/office/drawing/2014/main" id="{5E056561-7633-17C1-C244-54A717B22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907" y="1331605"/>
            <a:ext cx="1928811" cy="18442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Materials Science – Jyotirmoy Mandal">
            <a:extLst>
              <a:ext uri="{FF2B5EF4-FFF2-40B4-BE49-F238E27FC236}">
                <a16:creationId xmlns:a16="http://schemas.microsoft.com/office/drawing/2014/main" id="{3815EE4F-07C5-ED27-2577-04220227C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007" y="2743384"/>
            <a:ext cx="1928811" cy="17088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Reaction performance prediction with an extrapolative and interpretable  graph model based on chemical knowledge | Nature Communications">
            <a:extLst>
              <a:ext uri="{FF2B5EF4-FFF2-40B4-BE49-F238E27FC236}">
                <a16:creationId xmlns:a16="http://schemas.microsoft.com/office/drawing/2014/main" id="{C6EC04BB-3727-7A43-87C8-4EC184487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141" y="3962860"/>
            <a:ext cx="2763373" cy="12042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421E0D4-418F-0951-A634-11A5B1BF5504}"/>
              </a:ext>
            </a:extLst>
          </p:cNvPr>
          <p:cNvSpPr txBox="1"/>
          <p:nvPr/>
        </p:nvSpPr>
        <p:spPr>
          <a:xfrm>
            <a:off x="4487054" y="5167158"/>
            <a:ext cx="2116157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ASCR Computing Facilities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70CCAF-892F-E902-9318-CAE817C9457A}"/>
              </a:ext>
            </a:extLst>
          </p:cNvPr>
          <p:cNvSpPr txBox="1"/>
          <p:nvPr/>
        </p:nvSpPr>
        <p:spPr>
          <a:xfrm>
            <a:off x="368110" y="5802451"/>
            <a:ext cx="112796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HPDF seamlessly integrates secure, agile, and distributed hardware at scale into a user-centric data infrastructure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combination ASCR facilities (including HPDF) provides an AI powerhouse for DOE science instruments and facilities</a:t>
            </a: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32439A3E-B01D-6B09-A429-E94620AFA995}"/>
              </a:ext>
            </a:extLst>
          </p:cNvPr>
          <p:cNvSpPr/>
          <p:nvPr/>
        </p:nvSpPr>
        <p:spPr>
          <a:xfrm>
            <a:off x="6753110" y="2609057"/>
            <a:ext cx="1773673" cy="1052644"/>
          </a:xfrm>
          <a:prstGeom prst="rightArrow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Impactful Science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F5A4F5-B901-4BC4-B74A-F69D2C4459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8717" y="996838"/>
            <a:ext cx="11254191" cy="4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95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74B37-7EB4-31E3-0BC0-75777D288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BE5AED33-252E-B4DC-370B-E28C7F09245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/>
          <a:stretch/>
        </p:blipFill>
        <p:spPr>
          <a:xfrm>
            <a:off x="7688020" y="1218770"/>
            <a:ext cx="4506281" cy="3598399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C810FCF-5CB9-301B-371B-04D58C5CF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81" y="-1"/>
            <a:ext cx="7247122" cy="1027289"/>
          </a:xfrm>
        </p:spPr>
        <p:txBody>
          <a:bodyPr/>
          <a:lstStyle/>
          <a:p>
            <a:r>
              <a:rPr lang="en-US" b="0" dirty="0">
                <a:latin typeface="Arial"/>
                <a:cs typeface="Arial"/>
              </a:rPr>
              <a:t>Automating Particle Detector Calibration with </a:t>
            </a:r>
            <a:r>
              <a:rPr lang="en-US" b="0" dirty="0" err="1">
                <a:latin typeface="Arial"/>
                <a:cs typeface="Arial"/>
              </a:rPr>
              <a:t>RoboCDC</a:t>
            </a:r>
            <a:endParaRPr lang="en-US" dirty="0" err="1">
              <a:latin typeface="Arial"/>
              <a:cs typeface="Arial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3AD25B0-C641-BCE3-6908-696124DB47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8191" y="1122256"/>
            <a:ext cx="7045011" cy="573354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25095" indent="-10795"/>
            <a:r>
              <a:rPr lang="en-US" sz="1800" b="1" dirty="0"/>
              <a:t>Motivation</a:t>
            </a:r>
            <a:endParaRPr lang="en-US" dirty="0"/>
          </a:p>
          <a:p>
            <a:pPr marL="125095" indent="-10795"/>
            <a:r>
              <a:rPr lang="en-US" sz="1800" dirty="0">
                <a:latin typeface="Arial"/>
                <a:ea typeface="Calibri"/>
                <a:cs typeface="Arial"/>
              </a:rPr>
              <a:t>Drift Chamber detectors are a core technology used in accelerator-based nuclear physics experiments, but accelerator beam and atmospheric conditions affect their operation.</a:t>
            </a:r>
            <a:endParaRPr lang="en-US" dirty="0"/>
          </a:p>
          <a:p>
            <a:pPr marL="114300"/>
            <a:r>
              <a:rPr lang="en-US" sz="1800" b="1" dirty="0"/>
              <a:t>Approach</a:t>
            </a:r>
            <a:endParaRPr lang="en-US" sz="1800" dirty="0"/>
          </a:p>
          <a:p>
            <a:pPr marL="4000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Automate fine adjustments of the detector's high voltage input using AI to stabilize operation, vastly reducing the need for calibration of the data after it is acquired.</a:t>
            </a:r>
            <a:endParaRPr lang="en-US" sz="1800" dirty="0">
              <a:solidFill>
                <a:srgbClr val="000000"/>
              </a:solidFill>
            </a:endParaRPr>
          </a:p>
          <a:p>
            <a:pPr marL="114300"/>
            <a:r>
              <a:rPr lang="en-US" sz="1800" b="1" dirty="0"/>
              <a:t>Impact</a:t>
            </a:r>
          </a:p>
          <a:p>
            <a:pPr marL="4000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ea typeface="Calibri"/>
                <a:cs typeface="Arial"/>
              </a:rPr>
              <a:t>Calibration time for the </a:t>
            </a:r>
            <a:r>
              <a:rPr lang="en-US" sz="1800" dirty="0" err="1">
                <a:latin typeface="Arial"/>
                <a:ea typeface="Calibri"/>
                <a:cs typeface="Arial"/>
              </a:rPr>
              <a:t>GlueX</a:t>
            </a:r>
            <a:r>
              <a:rPr lang="en-US" sz="1800" dirty="0">
                <a:latin typeface="Arial"/>
                <a:ea typeface="Calibri"/>
                <a:cs typeface="Arial"/>
              </a:rPr>
              <a:t> Central Drift Chambers reduced from months to moments.</a:t>
            </a:r>
          </a:p>
          <a:p>
            <a:pPr marL="4000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ea typeface="Calibri"/>
                <a:cs typeface="Arial"/>
              </a:rPr>
              <a:t>Better data stability along with a reduction in latency between data acquisition and physics analysis.</a:t>
            </a:r>
            <a:endParaRPr lang="en-US" dirty="0"/>
          </a:p>
          <a:p>
            <a:pPr marL="125095" indent="-10795"/>
            <a:r>
              <a:rPr lang="en-US" sz="1800" b="1" dirty="0"/>
              <a:t>S&amp;T Challenge</a:t>
            </a:r>
          </a:p>
          <a:p>
            <a:pPr marL="125095" indent="-10795"/>
            <a:r>
              <a:rPr lang="en-US" sz="1800" dirty="0">
                <a:latin typeface="Arial"/>
                <a:ea typeface="Calibri"/>
                <a:cs typeface="Arial"/>
              </a:rPr>
              <a:t>Aligns with "Achieving AI-Driven Autonomous Laboratories" and "Unifying Physics from Quarks to the Cosmos"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D46A7F-2B12-DC11-27B9-224DE14C9EFF}"/>
              </a:ext>
            </a:extLst>
          </p:cNvPr>
          <p:cNvSpPr/>
          <p:nvPr/>
        </p:nvSpPr>
        <p:spPr>
          <a:xfrm>
            <a:off x="7690324" y="4937127"/>
            <a:ext cx="4501675" cy="10524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19B5D3-AD6D-3489-3B11-608F74C24D19}"/>
              </a:ext>
            </a:extLst>
          </p:cNvPr>
          <p:cNvSpPr txBox="1"/>
          <p:nvPr/>
        </p:nvSpPr>
        <p:spPr>
          <a:xfrm>
            <a:off x="7690323" y="4937127"/>
            <a:ext cx="4418770" cy="10524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The </a:t>
            </a:r>
            <a:r>
              <a:rPr lang="en-US" sz="1600" dirty="0" err="1">
                <a:solidFill>
                  <a:schemeClr val="bg1"/>
                </a:solidFill>
              </a:rPr>
              <a:t>GlueX</a:t>
            </a:r>
            <a:r>
              <a:rPr lang="en-US" sz="1600" dirty="0">
                <a:solidFill>
                  <a:schemeClr val="bg1"/>
                </a:solidFill>
              </a:rPr>
              <a:t> Central Drift Chamber (installed inside the cylindrical red and lime-green magnets) enable studies of the particles and forces that build our visible universe.</a:t>
            </a:r>
            <a:endParaRPr lang="en-US" sz="16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0ED74CC-0D25-2FDD-DC91-8B4E40B5EC66}"/>
              </a:ext>
            </a:extLst>
          </p:cNvPr>
          <p:cNvCxnSpPr>
            <a:cxnSpLocks/>
          </p:cNvCxnSpPr>
          <p:nvPr/>
        </p:nvCxnSpPr>
        <p:spPr>
          <a:xfrm>
            <a:off x="302658" y="1003986"/>
            <a:ext cx="6920544" cy="16821"/>
          </a:xfrm>
          <a:prstGeom prst="line">
            <a:avLst/>
          </a:prstGeom>
          <a:ln w="349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33393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30375-8B1C-48A1-1807-E4846AD17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AB53DD-D896-A2B3-2E75-D551EC7B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81" y="-1"/>
            <a:ext cx="7247122" cy="1027289"/>
          </a:xfrm>
        </p:spPr>
        <p:txBody>
          <a:bodyPr/>
          <a:lstStyle/>
          <a:p>
            <a:r>
              <a:rPr lang="en-US" b="0" dirty="0"/>
              <a:t>AI Data Quality Monitoring with Hydra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730AD0D-1DB6-723A-8AF3-6C4BCB7CDC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8191" y="1122256"/>
            <a:ext cx="7045011" cy="573354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25095" indent="-10795"/>
            <a:r>
              <a:rPr lang="en-US" sz="1800" b="1" dirty="0"/>
              <a:t>Motivation</a:t>
            </a:r>
            <a:endParaRPr lang="en-US"/>
          </a:p>
          <a:p>
            <a:pPr marL="125095" indent="-10795"/>
            <a:r>
              <a:rPr lang="en-US" sz="1800" dirty="0">
                <a:latin typeface="Arial"/>
                <a:cs typeface="Arial"/>
              </a:rPr>
              <a:t>Collection of high-speed experimental nuclear physics data must be monitored to ensure proper particle detector operation during valuable research accelerator beam time.</a:t>
            </a:r>
          </a:p>
          <a:p>
            <a:pPr marL="114300"/>
            <a:r>
              <a:rPr lang="en-US" sz="1800" b="1" dirty="0"/>
              <a:t>Approach</a:t>
            </a:r>
            <a:endParaRPr lang="en-US" sz="1800" dirty="0"/>
          </a:p>
          <a:p>
            <a:pPr marL="4000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cs typeface="Arial"/>
              </a:rPr>
              <a:t>Train AI models to view monitoring plots to detect anomalies with high precision and at high rates.</a:t>
            </a:r>
          </a:p>
          <a:p>
            <a:pPr marL="4000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Visually identify location of anomalies by inspecting inner layers of AI models</a:t>
            </a:r>
            <a:r>
              <a:rPr lang="en-US" sz="1800" dirty="0">
                <a:latin typeface="Arial"/>
                <a:cs typeface="Arial"/>
              </a:rPr>
              <a:t>.</a:t>
            </a:r>
            <a:endParaRPr lang="en-US" sz="1800"/>
          </a:p>
          <a:p>
            <a:pPr marL="114300"/>
            <a:r>
              <a:rPr lang="en-US" sz="1800" b="1" dirty="0"/>
              <a:t>Impact</a:t>
            </a:r>
          </a:p>
          <a:p>
            <a:pPr marL="4000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cs typeface="Arial"/>
              </a:rPr>
              <a:t>Problems identified much quicker (minutes vs. hours) and much more consistently compared to current monitoring.</a:t>
            </a:r>
          </a:p>
          <a:p>
            <a:pPr marL="400050" indent="-285750">
              <a:buChar char="•"/>
            </a:pPr>
            <a:r>
              <a:rPr lang="en-US" sz="1800" dirty="0">
                <a:latin typeface="Arial"/>
                <a:cs typeface="Arial"/>
              </a:rPr>
              <a:t>Allows scientists to focus on new data rather than operations.</a:t>
            </a:r>
          </a:p>
          <a:p>
            <a:pPr marL="125095" indent="-10795"/>
            <a:r>
              <a:rPr lang="en-US" sz="1800" b="1" dirty="0"/>
              <a:t>S&amp;T Challenge</a:t>
            </a:r>
          </a:p>
          <a:p>
            <a:pPr marL="125095" indent="-10795"/>
            <a:r>
              <a:rPr lang="en-US" sz="1800" dirty="0">
                <a:latin typeface="Arial"/>
                <a:cs typeface="Arial"/>
              </a:rPr>
              <a:t>Aligns with “</a:t>
            </a:r>
            <a:r>
              <a:rPr lang="en-US" sz="1800" dirty="0">
                <a:latin typeface="Arial"/>
                <a:ea typeface="Calibri"/>
                <a:cs typeface="Arial"/>
              </a:rPr>
              <a:t>Achieving AI-Driven Autonomous Laboratories</a:t>
            </a:r>
            <a:r>
              <a:rPr lang="en-US" sz="1800" dirty="0">
                <a:latin typeface="Arial"/>
                <a:cs typeface="Arial"/>
              </a:rPr>
              <a:t>” and "Unifying Physics from Quarks to the Cosmos"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CE98BD-7EB2-FC15-62C3-365625076A83}"/>
              </a:ext>
            </a:extLst>
          </p:cNvPr>
          <p:cNvSpPr/>
          <p:nvPr/>
        </p:nvSpPr>
        <p:spPr>
          <a:xfrm>
            <a:off x="7557802" y="4937127"/>
            <a:ext cx="4634197" cy="13423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AD4B60-C4A2-7640-A408-2F976AC221DA}"/>
              </a:ext>
            </a:extLst>
          </p:cNvPr>
          <p:cNvSpPr txBox="1"/>
          <p:nvPr/>
        </p:nvSpPr>
        <p:spPr>
          <a:xfrm>
            <a:off x="7557802" y="4937127"/>
            <a:ext cx="4576139" cy="13423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The Experimental Physics Software and Computing Infrastructure (EPSCI) group develops and maintains Hydra, an AI-driven monitoring framework for image-based data quality management in particle accelerator and experimental facilities.</a:t>
            </a:r>
            <a:endParaRPr lang="en-US" sz="16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F4BA4DA-658A-04DD-00F6-5EB6A39C753B}"/>
              </a:ext>
            </a:extLst>
          </p:cNvPr>
          <p:cNvCxnSpPr>
            <a:cxnSpLocks/>
          </p:cNvCxnSpPr>
          <p:nvPr/>
        </p:nvCxnSpPr>
        <p:spPr>
          <a:xfrm>
            <a:off x="302658" y="1003986"/>
            <a:ext cx="6920544" cy="16821"/>
          </a:xfrm>
          <a:prstGeom prst="line">
            <a:avLst/>
          </a:prstGeom>
          <a:ln w="349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CA73263-70B2-D79C-CCEB-3789CFDAE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2831" y="769555"/>
            <a:ext cx="3591581" cy="1955580"/>
          </a:xfrm>
          <a:prstGeom prst="rect">
            <a:avLst/>
          </a:prstGeo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201AC6A-C4F1-D791-790C-3DAB7CF306E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l="11153" r="11153"/>
          <a:stretch/>
        </p:blipFill>
        <p:spPr>
          <a:xfrm>
            <a:off x="8229401" y="2825045"/>
            <a:ext cx="3591581" cy="19555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3F3A6E-2601-081D-4CF8-F33ED781E9D2}"/>
              </a:ext>
            </a:extLst>
          </p:cNvPr>
          <p:cNvSpPr txBox="1"/>
          <p:nvPr/>
        </p:nvSpPr>
        <p:spPr>
          <a:xfrm rot="16200000">
            <a:off x="6358759" y="911893"/>
            <a:ext cx="338257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  <a:latin typeface="Arial"/>
                <a:ea typeface="Calibri"/>
                <a:cs typeface="Arial"/>
              </a:rPr>
              <a:t>Good Monitoring Image</a:t>
            </a:r>
            <a:endParaRPr lang="en-US" sz="1400">
              <a:solidFill>
                <a:schemeClr val="accent2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3A3BE5-0F1D-3349-21B4-1C3227479EC2}"/>
              </a:ext>
            </a:extLst>
          </p:cNvPr>
          <p:cNvSpPr txBox="1"/>
          <p:nvPr/>
        </p:nvSpPr>
        <p:spPr>
          <a:xfrm rot="16200000">
            <a:off x="6866758" y="3373065"/>
            <a:ext cx="236657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  <a:latin typeface="Arial"/>
                <a:ea typeface="Calibri"/>
                <a:cs typeface="Arial"/>
              </a:rPr>
              <a:t>Bad Monitoring Image</a:t>
            </a:r>
          </a:p>
        </p:txBody>
      </p:sp>
    </p:spTree>
    <p:extLst>
      <p:ext uri="{BB962C8B-B14F-4D97-AF65-F5344CB8AC3E}">
        <p14:creationId xmlns:p14="http://schemas.microsoft.com/office/powerpoint/2010/main" val="2496557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B7983-E3C3-0E96-21A0-83AFB7408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60EB68D-5DF8-EEDF-B189-4D991257933D}"/>
              </a:ext>
            </a:extLst>
          </p:cNvPr>
          <p:cNvSpPr/>
          <p:nvPr/>
        </p:nvSpPr>
        <p:spPr>
          <a:xfrm>
            <a:off x="7566560" y="4648093"/>
            <a:ext cx="4625439" cy="13423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2660F3-B909-8C0D-487D-A0D1741DF3CE}"/>
              </a:ext>
            </a:extLst>
          </p:cNvPr>
          <p:cNvSpPr txBox="1"/>
          <p:nvPr/>
        </p:nvSpPr>
        <p:spPr>
          <a:xfrm>
            <a:off x="7566560" y="4648093"/>
            <a:ext cx="4549864" cy="13423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These data plots show what the raw data look like compared to real signal hits as cleaned manually by a nuclear physicist (orange) and the same raw data that have background hits removed by a trained AI model (teal).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784C9859-7ABF-F671-5286-1BDEDFA02A1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/>
          <a:stretch/>
        </p:blipFill>
        <p:spPr>
          <a:xfrm>
            <a:off x="7557803" y="1585061"/>
            <a:ext cx="4634195" cy="2965207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15661F7-8FCD-6307-A4D0-07956FB9C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81" y="-1"/>
            <a:ext cx="7247122" cy="1027289"/>
          </a:xfrm>
        </p:spPr>
        <p:txBody>
          <a:bodyPr/>
          <a:lstStyle/>
          <a:p>
            <a:r>
              <a:rPr lang="en-US" b="0" dirty="0">
                <a:solidFill>
                  <a:srgbClr val="000000"/>
                </a:solidFill>
                <a:latin typeface="Arial"/>
                <a:cs typeface="Arial"/>
              </a:rPr>
              <a:t>Clean Particle Tracking in Nuclear Physics Experiments</a:t>
            </a:r>
            <a:endParaRPr lang="en-US" b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B907CC3-D347-6676-50F0-54C27C305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8191" y="1122256"/>
            <a:ext cx="7045011" cy="573354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25095" indent="-10795"/>
            <a:r>
              <a:rPr lang="en-US" sz="1800" b="1" dirty="0"/>
              <a:t>Motivation</a:t>
            </a:r>
            <a:endParaRPr lang="en-US" sz="1800"/>
          </a:p>
          <a:p>
            <a:pPr marL="125095" indent="-10795"/>
            <a:r>
              <a:rPr lang="en-US" sz="1800" dirty="0">
                <a:latin typeface="Arial"/>
                <a:ea typeface="Calibri"/>
                <a:cs typeface="Arial"/>
              </a:rPr>
              <a:t>In nuclear physics experiments, sensitive particle detectors collect hits from both real particles and so-called background particles that are not of interest. It is imperative to remove these background hits for maximum efficiency and resolution.</a:t>
            </a:r>
            <a:endParaRPr lang="en-US" dirty="0"/>
          </a:p>
          <a:p>
            <a:pPr marL="114300"/>
            <a:r>
              <a:rPr lang="en-US" sz="1800" b="1" dirty="0"/>
              <a:t>Approach</a:t>
            </a:r>
            <a:endParaRPr lang="en-US" sz="1800" dirty="0"/>
          </a:p>
          <a:p>
            <a:pPr marL="4000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Train an AI auto-encoder model to filter identified background hits, while allowing all real signal hits </a:t>
            </a:r>
            <a:r>
              <a:rPr lang="en-US" sz="1800" dirty="0">
                <a:latin typeface="Arial"/>
                <a:ea typeface="Calibri"/>
                <a:cs typeface="Arial"/>
              </a:rPr>
              <a:t>from tracks to pass</a:t>
            </a:r>
            <a:r>
              <a:rPr lang="en-US" sz="1800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.</a:t>
            </a:r>
            <a:r>
              <a:rPr lang="en-US" sz="1800" dirty="0">
                <a:latin typeface="Arial"/>
                <a:ea typeface="Calibri"/>
                <a:cs typeface="Arial"/>
              </a:rPr>
              <a:t> </a:t>
            </a:r>
          </a:p>
          <a:p>
            <a:pPr marL="4000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ea typeface="Calibri"/>
                <a:cs typeface="Arial"/>
              </a:rPr>
              <a:t>Identify real particle tracks through the detector using a second AI model.</a:t>
            </a:r>
            <a:endParaRPr lang="en-US" dirty="0"/>
          </a:p>
          <a:p>
            <a:pPr marL="114300"/>
            <a:r>
              <a:rPr lang="en-US" sz="1800" b="1" dirty="0">
                <a:latin typeface="Arial"/>
                <a:cs typeface="Arial"/>
              </a:rPr>
              <a:t>Impact</a:t>
            </a:r>
            <a:endParaRPr lang="en-US" sz="1800" dirty="0"/>
          </a:p>
          <a:p>
            <a:pPr marL="4000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cs typeface="Arial"/>
              </a:rPr>
              <a:t>Delivers cleaner data sets for analysis, saving research time. </a:t>
            </a:r>
          </a:p>
          <a:p>
            <a:pPr marL="4000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ea typeface="Calibri"/>
                <a:cs typeface="Arial"/>
              </a:rPr>
              <a:t>Strengthens the link between AI model development and scientific outcomes.</a:t>
            </a:r>
            <a:r>
              <a:rPr lang="en-US" sz="1800" dirty="0">
                <a:latin typeface="Arial"/>
                <a:cs typeface="Arial"/>
              </a:rPr>
              <a:t> </a:t>
            </a:r>
          </a:p>
          <a:p>
            <a:pPr marL="114300"/>
            <a:r>
              <a:rPr lang="en-US" sz="1800" b="1" dirty="0">
                <a:latin typeface="Arial"/>
                <a:cs typeface="Arial"/>
              </a:rPr>
              <a:t>S&amp;T Challenge</a:t>
            </a:r>
            <a:endParaRPr lang="en-US" sz="1800" dirty="0">
              <a:latin typeface="Arial"/>
              <a:cs typeface="Arial"/>
            </a:endParaRPr>
          </a:p>
          <a:p>
            <a:pPr marL="125095" indent="-10795"/>
            <a:r>
              <a:rPr lang="en-US" sz="1800" dirty="0">
                <a:latin typeface="Arial"/>
                <a:cs typeface="Arial"/>
              </a:rPr>
              <a:t>Aligns with "Unifying Physics from Quarks to the Cosmos"</a:t>
            </a:r>
            <a:endParaRPr lang="en-US" sz="18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2C5266B-6D59-6486-F669-7DFF25EE8C78}"/>
              </a:ext>
            </a:extLst>
          </p:cNvPr>
          <p:cNvCxnSpPr>
            <a:cxnSpLocks/>
          </p:cNvCxnSpPr>
          <p:nvPr/>
        </p:nvCxnSpPr>
        <p:spPr>
          <a:xfrm>
            <a:off x="302658" y="1003986"/>
            <a:ext cx="6920544" cy="16821"/>
          </a:xfrm>
          <a:prstGeom prst="line">
            <a:avLst/>
          </a:prstGeom>
          <a:ln w="349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0361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9405F46-149A-E69E-315A-E733E2A9D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Genesis Call 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88E7402-4F21-8225-4268-2C9F3266A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254" y="2665124"/>
            <a:ext cx="6095999" cy="2897373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Institution can lead one proposal per focus area. Can partner on many</a:t>
            </a:r>
          </a:p>
          <a:p>
            <a:pPr>
              <a:lnSpc>
                <a:spcPct val="120000"/>
              </a:lnSpc>
            </a:pPr>
            <a:r>
              <a:rPr lang="en-US" dirty="0"/>
              <a:t>Focus areas where NP is involved:</a:t>
            </a:r>
          </a:p>
          <a:p>
            <a:pPr lvl="1">
              <a:lnSpc>
                <a:spcPct val="120000"/>
              </a:lnSpc>
            </a:pPr>
            <a:r>
              <a:rPr lang="en-US"/>
              <a:t>Quantum </a:t>
            </a:r>
            <a:r>
              <a:rPr lang="en-US" dirty="0"/>
              <a:t>Advantage for nuclear and hadronic systems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AI for control of quantum systems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AI for quantum imaging and sensing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AI driven accelerator facilities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Foundational models of particle interactions and particle physics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Expedited discovery from high-complexity and </a:t>
            </a:r>
            <a:r>
              <a:rPr lang="en-US" dirty="0" err="1"/>
              <a:t>petascale</a:t>
            </a:r>
            <a:r>
              <a:rPr lang="en-US" dirty="0"/>
              <a:t> data sets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F849DB-7221-FB69-DBDA-462D8AAE1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378901"/>
            <a:ext cx="4724400" cy="59509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84C219-246E-0D22-5B23-C84FEF01A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628465"/>
            <a:ext cx="6096000" cy="19025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64C210-642C-FD81-9516-4D944B7FA98C}"/>
              </a:ext>
            </a:extLst>
          </p:cNvPr>
          <p:cNvSpPr txBox="1"/>
          <p:nvPr/>
        </p:nvSpPr>
        <p:spPr>
          <a:xfrm>
            <a:off x="488827" y="5489598"/>
            <a:ext cx="5956545" cy="8402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Please contact Doug, </a:t>
            </a:r>
            <a:r>
              <a:rPr lang="en-US" dirty="0" err="1"/>
              <a:t>Jianwei</a:t>
            </a:r>
            <a:r>
              <a:rPr lang="en-US" dirty="0"/>
              <a:t>, Mike </a:t>
            </a:r>
            <a:r>
              <a:rPr lang="en-US" dirty="0" err="1"/>
              <a:t>Spata</a:t>
            </a:r>
            <a:r>
              <a:rPr lang="en-US" dirty="0"/>
              <a:t>, Laura Biven if you would like to lead a proposal and have </a:t>
            </a:r>
            <a:r>
              <a:rPr lang="en-US" dirty="0" err="1"/>
              <a:t>JLab</a:t>
            </a:r>
            <a:r>
              <a:rPr lang="en-US" dirty="0"/>
              <a:t> as partner</a:t>
            </a:r>
          </a:p>
        </p:txBody>
      </p:sp>
    </p:spTree>
    <p:extLst>
      <p:ext uri="{BB962C8B-B14F-4D97-AF65-F5344CB8AC3E}">
        <p14:creationId xmlns:p14="http://schemas.microsoft.com/office/powerpoint/2010/main" val="1337572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962E0-E1C7-5218-B82C-A43E7019B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News from Jefferson 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9AAA8-CC25-AD71-7896-5BFB48853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563" y="1069831"/>
            <a:ext cx="11372771" cy="4718338"/>
          </a:xfrm>
        </p:spPr>
        <p:txBody>
          <a:bodyPr/>
          <a:lstStyle/>
          <a:p>
            <a:r>
              <a:rPr lang="en-US" dirty="0"/>
              <a:t>We await the contract competition outcome</a:t>
            </a:r>
          </a:p>
          <a:p>
            <a:pPr lvl="1"/>
            <a:r>
              <a:rPr lang="en-US" dirty="0"/>
              <a:t>March 31 is the last possible day for an announcement. </a:t>
            </a:r>
          </a:p>
          <a:p>
            <a:pPr lvl="1"/>
            <a:r>
              <a:rPr lang="en-US" dirty="0"/>
              <a:t>Transition period of 60 days. New contract starts on June 1. </a:t>
            </a:r>
          </a:p>
          <a:p>
            <a:r>
              <a:rPr lang="en-US" dirty="0"/>
              <a:t>The contract change will not affect normal operations at the laboratory nor will it affect our mission</a:t>
            </a:r>
          </a:p>
          <a:p>
            <a:r>
              <a:rPr lang="en-US" dirty="0"/>
              <a:t>We are about ready to start running physics on March 27. </a:t>
            </a:r>
          </a:p>
          <a:p>
            <a:pPr lvl="1"/>
            <a:r>
              <a:rPr lang="en-US" dirty="0"/>
              <a:t>Low-energy run followed by high-energy run. </a:t>
            </a:r>
          </a:p>
          <a:p>
            <a:r>
              <a:rPr lang="en-US" dirty="0"/>
              <a:t>We have no information on the FY2027 President’s Budget Request</a:t>
            </a:r>
          </a:p>
          <a:p>
            <a:r>
              <a:rPr lang="en-US" dirty="0"/>
              <a:t>We look forward to a smooth transition as HEP and NP merge. </a:t>
            </a:r>
          </a:p>
        </p:txBody>
      </p:sp>
    </p:spTree>
    <p:extLst>
      <p:ext uri="{BB962C8B-B14F-4D97-AF65-F5344CB8AC3E}">
        <p14:creationId xmlns:p14="http://schemas.microsoft.com/office/powerpoint/2010/main" val="5651750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ata Science Concepts: The fundamentals of Data Science">
            <a:extLst>
              <a:ext uri="{FF2B5EF4-FFF2-40B4-BE49-F238E27FC236}">
                <a16:creationId xmlns:a16="http://schemas.microsoft.com/office/drawing/2014/main" id="{C294D5D0-C5A8-370A-F149-3B0155228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4254745-C754-F94C-C088-A0476123D636}"/>
              </a:ext>
            </a:extLst>
          </p:cNvPr>
          <p:cNvSpPr/>
          <p:nvPr/>
        </p:nvSpPr>
        <p:spPr>
          <a:xfrm>
            <a:off x="3733800" y="2967335"/>
            <a:ext cx="39421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Discussion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8743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CB04F-0434-FB73-8BC7-DFD2E8CF0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111" y="412097"/>
            <a:ext cx="11504904" cy="484748"/>
          </a:xfrm>
        </p:spPr>
        <p:txBody>
          <a:bodyPr/>
          <a:lstStyle/>
          <a:p>
            <a:r>
              <a:rPr lang="en-US" dirty="0"/>
              <a:t>Cross cutting team developed a strategy for AI at the Lab</a:t>
            </a:r>
            <a:endParaRPr lang="en-US" sz="2800" dirty="0"/>
          </a:p>
        </p:txBody>
      </p:sp>
      <p:sp>
        <p:nvSpPr>
          <p:cNvPr id="31" name="Rectangle: Rounded Corners 5">
            <a:extLst>
              <a:ext uri="{FF2B5EF4-FFF2-40B4-BE49-F238E27FC236}">
                <a16:creationId xmlns:a16="http://schemas.microsoft.com/office/drawing/2014/main" id="{89FA6D67-8EE8-B789-EB0D-D315AB67AC53}"/>
              </a:ext>
            </a:extLst>
          </p:cNvPr>
          <p:cNvSpPr/>
          <p:nvPr/>
        </p:nvSpPr>
        <p:spPr>
          <a:xfrm>
            <a:off x="4594289" y="2572552"/>
            <a:ext cx="1492274" cy="1132964"/>
          </a:xfrm>
          <a:prstGeom prst="roundRect">
            <a:avLst/>
          </a:prstGeom>
          <a:solidFill>
            <a:srgbClr val="376C8A"/>
          </a:solidFill>
          <a:ln w="38100">
            <a:noFill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Arial"/>
              </a:rPr>
              <a:t>Integrated Compute-Detector Systems for Streaming Data</a:t>
            </a:r>
          </a:p>
        </p:txBody>
      </p:sp>
      <p:sp>
        <p:nvSpPr>
          <p:cNvPr id="32" name="Rectangle: Rounded Corners 6">
            <a:extLst>
              <a:ext uri="{FF2B5EF4-FFF2-40B4-BE49-F238E27FC236}">
                <a16:creationId xmlns:a16="http://schemas.microsoft.com/office/drawing/2014/main" id="{1ED5293B-2525-8696-762F-A84F0E8803D2}"/>
              </a:ext>
            </a:extLst>
          </p:cNvPr>
          <p:cNvSpPr/>
          <p:nvPr/>
        </p:nvSpPr>
        <p:spPr>
          <a:xfrm>
            <a:off x="9620350" y="2574599"/>
            <a:ext cx="1492274" cy="1132964"/>
          </a:xfrm>
          <a:prstGeom prst="roundRect">
            <a:avLst/>
          </a:prstGeom>
          <a:solidFill>
            <a:srgbClr val="376C8A"/>
          </a:solidFill>
          <a:ln w="38100">
            <a:noFill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Arial"/>
              </a:rPr>
              <a:t>Autonomous Accelerator Operations</a:t>
            </a:r>
          </a:p>
        </p:txBody>
      </p:sp>
      <p:sp>
        <p:nvSpPr>
          <p:cNvPr id="33" name="Rectangle: Rounded Corners 7">
            <a:extLst>
              <a:ext uri="{FF2B5EF4-FFF2-40B4-BE49-F238E27FC236}">
                <a16:creationId xmlns:a16="http://schemas.microsoft.com/office/drawing/2014/main" id="{6701DAEA-90D6-2145-D748-16A70B0F5FF1}"/>
              </a:ext>
            </a:extLst>
          </p:cNvPr>
          <p:cNvSpPr/>
          <p:nvPr/>
        </p:nvSpPr>
        <p:spPr>
          <a:xfrm>
            <a:off x="2925500" y="2581662"/>
            <a:ext cx="1492274" cy="1132964"/>
          </a:xfrm>
          <a:prstGeom prst="roundRect">
            <a:avLst/>
          </a:prstGeom>
          <a:solidFill>
            <a:srgbClr val="376C8A"/>
          </a:solidFill>
          <a:ln w="38100">
            <a:noFill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Arial"/>
              </a:rPr>
              <a:t>Femtoscale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Arial"/>
              </a:rPr>
              <a:t> Imaging</a:t>
            </a:r>
          </a:p>
        </p:txBody>
      </p:sp>
      <p:sp>
        <p:nvSpPr>
          <p:cNvPr id="34" name="Rectangle: Rounded Corners 8">
            <a:extLst>
              <a:ext uri="{FF2B5EF4-FFF2-40B4-BE49-F238E27FC236}">
                <a16:creationId xmlns:a16="http://schemas.microsoft.com/office/drawing/2014/main" id="{CF50CD93-0114-F08B-BC6B-A91C162C30EA}"/>
              </a:ext>
            </a:extLst>
          </p:cNvPr>
          <p:cNvSpPr/>
          <p:nvPr/>
        </p:nvSpPr>
        <p:spPr>
          <a:xfrm>
            <a:off x="7941714" y="2572552"/>
            <a:ext cx="1492274" cy="1132964"/>
          </a:xfrm>
          <a:prstGeom prst="roundRect">
            <a:avLst/>
          </a:prstGeom>
          <a:solidFill>
            <a:srgbClr val="376C8A"/>
          </a:solidFill>
          <a:ln w="38100">
            <a:noFill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Arial"/>
              </a:rPr>
              <a:t>HPDF:  Reconfigurable Optimization and Design</a:t>
            </a:r>
          </a:p>
        </p:txBody>
      </p:sp>
      <p:sp>
        <p:nvSpPr>
          <p:cNvPr id="35" name="Rectangle: Rounded Corners 14">
            <a:extLst>
              <a:ext uri="{FF2B5EF4-FFF2-40B4-BE49-F238E27FC236}">
                <a16:creationId xmlns:a16="http://schemas.microsoft.com/office/drawing/2014/main" id="{2F12D5A5-F6CF-C854-AEEA-95357CF8A09B}"/>
              </a:ext>
            </a:extLst>
          </p:cNvPr>
          <p:cNvSpPr/>
          <p:nvPr/>
        </p:nvSpPr>
        <p:spPr>
          <a:xfrm>
            <a:off x="1256711" y="2579321"/>
            <a:ext cx="1492274" cy="1132964"/>
          </a:xfrm>
          <a:prstGeom prst="roundRect">
            <a:avLst/>
          </a:prstGeom>
          <a:solidFill>
            <a:srgbClr val="376C8A"/>
          </a:solidFill>
          <a:ln w="38100">
            <a:noFill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Arial"/>
              </a:rPr>
              <a:t>Data as a Catalyst for AI Innovation</a:t>
            </a: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" name="Rectangle: Rounded Corners 15">
            <a:extLst>
              <a:ext uri="{FF2B5EF4-FFF2-40B4-BE49-F238E27FC236}">
                <a16:creationId xmlns:a16="http://schemas.microsoft.com/office/drawing/2014/main" id="{EC8EC9B7-B733-78D5-293A-590BF6022228}"/>
              </a:ext>
            </a:extLst>
          </p:cNvPr>
          <p:cNvSpPr/>
          <p:nvPr/>
        </p:nvSpPr>
        <p:spPr>
          <a:xfrm>
            <a:off x="6263078" y="2580791"/>
            <a:ext cx="1492274" cy="1132964"/>
          </a:xfrm>
          <a:prstGeom prst="roundRect">
            <a:avLst/>
          </a:prstGeom>
          <a:solidFill>
            <a:srgbClr val="376C8A"/>
          </a:solidFill>
          <a:ln w="38100">
            <a:noFill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Arial"/>
              </a:rPr>
              <a:t>HPDF:  Multiscale Data Management Orchestration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553891-F910-DA92-608F-A0F2B27326F1}"/>
              </a:ext>
            </a:extLst>
          </p:cNvPr>
          <p:cNvSpPr txBox="1"/>
          <p:nvPr/>
        </p:nvSpPr>
        <p:spPr>
          <a:xfrm rot="16200000">
            <a:off x="-120823" y="2831646"/>
            <a:ext cx="163789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en-US" b="1">
                <a:solidFill>
                  <a:srgbClr val="376C8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Scientific Opportunities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73F9371-E6C5-8B48-8DE0-7674F1A22F2F}"/>
              </a:ext>
            </a:extLst>
          </p:cNvPr>
          <p:cNvSpPr/>
          <p:nvPr/>
        </p:nvSpPr>
        <p:spPr>
          <a:xfrm>
            <a:off x="1256711" y="1227907"/>
            <a:ext cx="9855913" cy="1024969"/>
          </a:xfrm>
          <a:prstGeom prst="rect">
            <a:avLst/>
          </a:prstGeom>
          <a:solidFill>
            <a:srgbClr val="BE1D1D"/>
          </a:solidFill>
          <a:ln w="25400" cap="flat" cmpd="sng" algn="ctr">
            <a:solidFill>
              <a:srgbClr val="000000"/>
            </a:solidFill>
            <a:prstDash val="solid"/>
          </a:ln>
          <a:effectLst>
            <a:outerShdw blurRad="50800" dist="38100" dir="2700000" algn="tl" rotWithShape="0">
              <a:srgbClr val="BE1D1D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Jefferson Lab’s innovations in AI and data infrastructure lead 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world-leading advances in nuclear physics and scientific computing.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71DB43D-7DEF-8B34-CE6A-5BE76AAB6AAB}"/>
              </a:ext>
            </a:extLst>
          </p:cNvPr>
          <p:cNvSpPr txBox="1"/>
          <p:nvPr/>
        </p:nvSpPr>
        <p:spPr>
          <a:xfrm rot="16200000">
            <a:off x="296634" y="1572327"/>
            <a:ext cx="8029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>
              <a:buClr>
                <a:srgbClr val="000000"/>
              </a:buClr>
              <a:buFont typeface="Arial"/>
              <a:buNone/>
            </a:pPr>
            <a:r>
              <a:rPr lang="en-US" b="1">
                <a:solidFill>
                  <a:srgbClr val="BE1D1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Vision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83BA468-A756-5789-2EDB-30DE5F14C335}"/>
              </a:ext>
            </a:extLst>
          </p:cNvPr>
          <p:cNvSpPr txBox="1"/>
          <p:nvPr/>
        </p:nvSpPr>
        <p:spPr>
          <a:xfrm rot="16200000">
            <a:off x="-120823" y="4511550"/>
            <a:ext cx="163789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Strategic Thrusts</a:t>
            </a:r>
          </a:p>
        </p:txBody>
      </p:sp>
      <p:sp>
        <p:nvSpPr>
          <p:cNvPr id="41" name="Arrow: Left-Right 4">
            <a:extLst>
              <a:ext uri="{FF2B5EF4-FFF2-40B4-BE49-F238E27FC236}">
                <a16:creationId xmlns:a16="http://schemas.microsoft.com/office/drawing/2014/main" id="{BDE90EE8-E926-234E-5213-CFCF1D623B13}"/>
              </a:ext>
            </a:extLst>
          </p:cNvPr>
          <p:cNvSpPr/>
          <p:nvPr/>
        </p:nvSpPr>
        <p:spPr>
          <a:xfrm>
            <a:off x="1256711" y="3821569"/>
            <a:ext cx="2243991" cy="1132962"/>
          </a:xfrm>
          <a:prstGeom prst="leftRightArrow">
            <a:avLst/>
          </a:prstGeom>
          <a:solidFill>
            <a:srgbClr val="F2D9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FAIR Data Interoperability Prototypes</a:t>
            </a:r>
          </a:p>
        </p:txBody>
      </p:sp>
      <p:sp>
        <p:nvSpPr>
          <p:cNvPr id="42" name="Arrow: Left-Right 11">
            <a:extLst>
              <a:ext uri="{FF2B5EF4-FFF2-40B4-BE49-F238E27FC236}">
                <a16:creationId xmlns:a16="http://schemas.microsoft.com/office/drawing/2014/main" id="{9C870E29-18F1-BC4F-CA11-B4D06C5B5F22}"/>
              </a:ext>
            </a:extLst>
          </p:cNvPr>
          <p:cNvSpPr/>
          <p:nvPr/>
        </p:nvSpPr>
        <p:spPr>
          <a:xfrm>
            <a:off x="3671637" y="3789886"/>
            <a:ext cx="3611960" cy="1132963"/>
          </a:xfrm>
          <a:prstGeom prst="leftRightArrow">
            <a:avLst/>
          </a:prstGeom>
          <a:solidFill>
            <a:srgbClr val="F2D9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Demonstrate capabilities of streaming readout, AI, and distributed data management for </a:t>
            </a:r>
            <a:r>
              <a:rPr kumimoji="0" lang="en-US" sz="11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femtoscale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imaging</a:t>
            </a:r>
          </a:p>
        </p:txBody>
      </p:sp>
      <p:sp>
        <p:nvSpPr>
          <p:cNvPr id="43" name="Arrow: Left-Right 13">
            <a:extLst>
              <a:ext uri="{FF2B5EF4-FFF2-40B4-BE49-F238E27FC236}">
                <a16:creationId xmlns:a16="http://schemas.microsoft.com/office/drawing/2014/main" id="{3D64C1B2-1434-9798-B84D-AAF629943EEC}"/>
              </a:ext>
            </a:extLst>
          </p:cNvPr>
          <p:cNvSpPr/>
          <p:nvPr/>
        </p:nvSpPr>
        <p:spPr>
          <a:xfrm>
            <a:off x="8374274" y="3777495"/>
            <a:ext cx="2796435" cy="1132963"/>
          </a:xfrm>
          <a:prstGeom prst="leftRightArrow">
            <a:avLst/>
          </a:prstGeom>
          <a:solidFill>
            <a:srgbClr val="F2D9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MCC demonstration to showcase measurable improvements in accelerator operations </a:t>
            </a:r>
          </a:p>
        </p:txBody>
      </p:sp>
      <p:sp>
        <p:nvSpPr>
          <p:cNvPr id="44" name="Arrow: Left-Right 16">
            <a:extLst>
              <a:ext uri="{FF2B5EF4-FFF2-40B4-BE49-F238E27FC236}">
                <a16:creationId xmlns:a16="http://schemas.microsoft.com/office/drawing/2014/main" id="{7CB25AA4-1779-5622-B744-5C629E47AB42}"/>
              </a:ext>
            </a:extLst>
          </p:cNvPr>
          <p:cNvSpPr/>
          <p:nvPr/>
        </p:nvSpPr>
        <p:spPr>
          <a:xfrm>
            <a:off x="1256711" y="5018970"/>
            <a:ext cx="9937658" cy="901226"/>
          </a:xfrm>
          <a:prstGeom prst="leftRightArrow">
            <a:avLst/>
          </a:prstGeom>
          <a:solidFill>
            <a:srgbClr val="F2D9BB"/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R&amp;D projects for automated, optimized resource scheduling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997DE1-3816-C9F3-1B64-78B8332FFA80}"/>
              </a:ext>
            </a:extLst>
          </p:cNvPr>
          <p:cNvSpPr txBox="1"/>
          <p:nvPr/>
        </p:nvSpPr>
        <p:spPr>
          <a:xfrm>
            <a:off x="2075795" y="6043986"/>
            <a:ext cx="762260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Added Major Benefit: a cross lab team ready to respond to proposal calls</a:t>
            </a:r>
          </a:p>
        </p:txBody>
      </p:sp>
    </p:spTree>
    <p:extLst>
      <p:ext uri="{BB962C8B-B14F-4D97-AF65-F5344CB8AC3E}">
        <p14:creationId xmlns:p14="http://schemas.microsoft.com/office/powerpoint/2010/main" val="302162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9729E-C26F-BFCB-B615-4D0FD527C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48" y="251239"/>
            <a:ext cx="11504904" cy="877163"/>
          </a:xfrm>
        </p:spPr>
        <p:txBody>
          <a:bodyPr/>
          <a:lstStyle/>
          <a:p>
            <a:r>
              <a:rPr lang="en-US" dirty="0"/>
              <a:t>LDRD Program Areas of Emphasis</a:t>
            </a:r>
            <a:br>
              <a:rPr lang="en-US" dirty="0"/>
            </a:br>
            <a:r>
              <a:rPr lang="en-US" dirty="0"/>
              <a:t>	Move the portfolio toward data science areas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A35AFFF-2660-4E22-FCE4-A915DF028772}"/>
              </a:ext>
            </a:extLst>
          </p:cNvPr>
          <p:cNvGraphicFramePr>
            <a:graphicFrameLocks/>
          </p:cNvGraphicFramePr>
          <p:nvPr/>
        </p:nvGraphicFramePr>
        <p:xfrm>
          <a:off x="343548" y="1405869"/>
          <a:ext cx="3466452" cy="428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DCD9D19E-8B68-8CFE-1D5C-E07E7A913C95}"/>
              </a:ext>
            </a:extLst>
          </p:cNvPr>
          <p:cNvGraphicFramePr>
            <a:graphicFrameLocks/>
          </p:cNvGraphicFramePr>
          <p:nvPr/>
        </p:nvGraphicFramePr>
        <p:xfrm>
          <a:off x="3810000" y="1295678"/>
          <a:ext cx="3871951" cy="4133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03763F73-28D4-66B4-5D8C-993F30E421F2}"/>
              </a:ext>
            </a:extLst>
          </p:cNvPr>
          <p:cNvGraphicFramePr>
            <a:graphicFrameLocks/>
          </p:cNvGraphicFramePr>
          <p:nvPr/>
        </p:nvGraphicFramePr>
        <p:xfrm>
          <a:off x="7848600" y="1076812"/>
          <a:ext cx="3871952" cy="4704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044950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7603E-C42A-D875-F2F3-D89319703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LDRD Portfolio and Laboratory Strategy (FY 2026)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8B799-6637-7AD6-16C9-EB32A005E4B0}"/>
              </a:ext>
            </a:extLst>
          </p:cNvPr>
          <p:cNvSpPr txBox="1"/>
          <p:nvPr/>
        </p:nvSpPr>
        <p:spPr>
          <a:xfrm>
            <a:off x="6073140" y="5755931"/>
            <a:ext cx="557075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Holding $300k for 1-2 strategic hires in Data Science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21C6B0-7EB8-969B-CFC1-D22F1E927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40" y="663161"/>
            <a:ext cx="4144010" cy="5943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673451-2753-EEC8-0A2F-9C70956664F0}"/>
              </a:ext>
            </a:extLst>
          </p:cNvPr>
          <p:cNvSpPr txBox="1"/>
          <p:nvPr/>
        </p:nvSpPr>
        <p:spPr>
          <a:xfrm>
            <a:off x="7391400" y="6063520"/>
            <a:ext cx="260840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Overall program: $3.7M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BA5110D-F1E4-0FC1-F0B4-C1427BA8B466}"/>
              </a:ext>
            </a:extLst>
          </p:cNvPr>
          <p:cNvGraphicFramePr>
            <a:graphicFrameLocks/>
          </p:cNvGraphicFramePr>
          <p:nvPr/>
        </p:nvGraphicFramePr>
        <p:xfrm>
          <a:off x="6385193" y="1043576"/>
          <a:ext cx="4946650" cy="4324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30871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52240-E421-5CA1-9836-87C485F28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Science LDRD Return on Investment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214C8-F9A7-5147-DBF3-5BD356DB2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126" y="666979"/>
            <a:ext cx="5727055" cy="57150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Through the strategic planning in Data Science we built the laboratory team that is ready to pursue American Science Cloud activities</a:t>
            </a:r>
          </a:p>
          <a:p>
            <a:pPr>
              <a:lnSpc>
                <a:spcPct val="120000"/>
              </a:lnSpc>
            </a:pPr>
            <a:r>
              <a:rPr lang="en-US" dirty="0"/>
              <a:t>LDRD investment in Data Science: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FY23: $180k ($2M)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FY24: $483k ($2.2M)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FY25: $681k ($2.5M)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FY26: $1,617k ($3.4M)</a:t>
            </a:r>
          </a:p>
          <a:p>
            <a:pPr>
              <a:lnSpc>
                <a:spcPct val="120000"/>
              </a:lnSpc>
            </a:pPr>
            <a:r>
              <a:rPr lang="en-US" dirty="0"/>
              <a:t>American Science Cloud funding (FY26): ~$7.3M (7 of 8 funded proposals)</a:t>
            </a:r>
          </a:p>
          <a:p>
            <a:pPr>
              <a:lnSpc>
                <a:spcPct val="120000"/>
              </a:lnSpc>
            </a:pPr>
            <a:r>
              <a:rPr lang="en-US" dirty="0"/>
              <a:t>LDRD ROI (through FY25): 5.43</a:t>
            </a:r>
          </a:p>
          <a:p>
            <a:pPr>
              <a:lnSpc>
                <a:spcPct val="120000"/>
              </a:lnSpc>
            </a:pPr>
            <a:r>
              <a:rPr lang="en-US" dirty="0"/>
              <a:t>Many talented scientists: about 20</a:t>
            </a:r>
          </a:p>
          <a:p>
            <a:pPr>
              <a:lnSpc>
                <a:spcPct val="120000"/>
              </a:lnSpc>
            </a:pPr>
            <a:r>
              <a:rPr lang="en-US" dirty="0"/>
              <a:t>S&amp;T Leaders: Biven, Lawrence, Baldin, Edwards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2322B9-A9B7-FFE7-B52C-71702F9BD7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1" y="659359"/>
            <a:ext cx="4572000" cy="28392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D8EC8C-0240-A56E-D7BE-CA6A308CF6E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3227841"/>
            <a:ext cx="4779219" cy="298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37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D45B5-ABBA-AC9C-C481-6887DDB90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14C20636-1A96-104F-FE48-182A7358B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011" y="645514"/>
            <a:ext cx="10335461" cy="678664"/>
          </a:xfrm>
        </p:spPr>
        <p:txBody>
          <a:bodyPr/>
          <a:lstStyle/>
          <a:p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Genesis Mission: Prioritizing American Science and Technology Leadership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8B0DDE-262B-D731-7FD9-DD6090143BF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BE87E-F0DE-A44C-894B-E142BEB21E4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 descr="Undersecretary for Science, Dr. Dario Gil">
            <a:extLst>
              <a:ext uri="{FF2B5EF4-FFF2-40B4-BE49-F238E27FC236}">
                <a16:creationId xmlns:a16="http://schemas.microsoft.com/office/drawing/2014/main" id="{BD4DB716-7061-AFDA-9596-1479038EC1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19" t="7768" r="15346" b="14727"/>
          <a:stretch/>
        </p:blipFill>
        <p:spPr>
          <a:xfrm>
            <a:off x="8184512" y="1210614"/>
            <a:ext cx="3559253" cy="50018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BE07E3-55A6-E6B0-7A12-419DB93FB3AD}"/>
              </a:ext>
            </a:extLst>
          </p:cNvPr>
          <p:cNvSpPr txBox="1"/>
          <p:nvPr/>
        </p:nvSpPr>
        <p:spPr>
          <a:xfrm>
            <a:off x="382316" y="1517339"/>
            <a:ext cx="751993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“The Genesis Mission …platform will connect the world’s fastest supercomputers, AI systems, and next-generation quantum computers with the most exquisite scientific instruments and data in the Nation…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mission embodies our ambition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dramatically accelerate scientific discovery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to significantly increase the productivity and impact of R&amp;D in the United States, which we aim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double within a decade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 Secretary for Science, Darío Gil (December 10, 2025)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testimony before the House Committee on Science, Space, and Technology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D4A40D-0848-92E0-40D4-0AD1F1662754}"/>
              </a:ext>
            </a:extLst>
          </p:cNvPr>
          <p:cNvSpPr txBox="1"/>
          <p:nvPr/>
        </p:nvSpPr>
        <p:spPr>
          <a:xfrm>
            <a:off x="382316" y="4930294"/>
            <a:ext cx="751993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Genesis Mission will create “…the world’s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largest and highest-quality scientific data sets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train the next generation of AI systems"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⁻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https://www.energy.gov/science/articles/under-secretary-gils-letter-community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D0E43E2D-39E3-43C6-B8A3-89CDA4A67A45}"/>
              </a:ext>
            </a:extLst>
          </p:cNvPr>
          <p:cNvSpPr txBox="1">
            <a:spLocks/>
          </p:cNvSpPr>
          <p:nvPr/>
        </p:nvSpPr>
        <p:spPr>
          <a:xfrm>
            <a:off x="380999" y="6330592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February 25, 2026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0970B7-BF68-426E-B644-484435887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99" y="1375095"/>
            <a:ext cx="69798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65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56C9E-2197-767F-DCC4-B99D7E9A0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6C693B-C86B-2D2A-1CCE-01C54BEB4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86" y="267953"/>
            <a:ext cx="10515600" cy="86445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AI Mission Activities from DOE-SC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3D059E-2170-DCE5-A793-E21ED1ED69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2362"/>
          <a:stretch>
            <a:fillRect/>
          </a:stretch>
        </p:blipFill>
        <p:spPr>
          <a:xfrm>
            <a:off x="497587" y="4639874"/>
            <a:ext cx="2931412" cy="175975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916899-828E-4082-89C8-DF81344710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1313"/>
          <a:stretch>
            <a:fillRect/>
          </a:stretch>
        </p:blipFill>
        <p:spPr>
          <a:xfrm>
            <a:off x="497587" y="2535780"/>
            <a:ext cx="2931411" cy="1759753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81E169-1041-9675-96C2-38A38E3240CC}"/>
              </a:ext>
            </a:extLst>
          </p:cNvPr>
          <p:cNvSpPr/>
          <p:nvPr/>
        </p:nvSpPr>
        <p:spPr>
          <a:xfrm>
            <a:off x="497586" y="1219200"/>
            <a:ext cx="2931411" cy="1143000"/>
          </a:xfrm>
          <a:prstGeom prst="rect">
            <a:avLst/>
          </a:prstGeom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Model Teams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3FE477-8376-EBD0-E1D8-DABCC9A556B5}"/>
              </a:ext>
            </a:extLst>
          </p:cNvPr>
          <p:cNvSpPr/>
          <p:nvPr/>
        </p:nvSpPr>
        <p:spPr>
          <a:xfrm>
            <a:off x="3810000" y="4625809"/>
            <a:ext cx="7513780" cy="1759753"/>
          </a:xfrm>
          <a:prstGeom prst="rect">
            <a:avLst/>
          </a:prstGeom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AmSC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will serve as the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enabling software and hardware infrastructure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DOE’s AI data and model development efforts in furtherance of SC’s mission and in fulfillment of Section 50404 of the OBBB Act.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57572FE-3E48-BD3C-B070-F68AE3115764}"/>
              </a:ext>
            </a:extLst>
          </p:cNvPr>
          <p:cNvSpPr/>
          <p:nvPr/>
        </p:nvSpPr>
        <p:spPr>
          <a:xfrm>
            <a:off x="3809999" y="2487851"/>
            <a:ext cx="7513781" cy="1816979"/>
          </a:xfrm>
          <a:prstGeom prst="rect">
            <a:avLst/>
          </a:prstGeom>
          <a:ln w="952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Transformational AI Models Consortium will mobilize National Laboratories to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 with industry sectors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within the U.S. to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curate the scientific data of the DOE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across the National Laboratory complex so that the data is structured, cleaned, and preprocessed in a way that makes it suitable for use in artificial intelligence and machine learning models; guide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generation of new AI-ready data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accelerate DOE’s mission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develop self-improving AI models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science and engineering powered by DOE’s data and scientific capabilities; and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establish best practices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the use of those AI models across DOE’s scientific and engineering enterprise....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D0ADDBE-4518-DC62-2ADC-6DDB4929502D}"/>
              </a:ext>
            </a:extLst>
          </p:cNvPr>
          <p:cNvSpPr/>
          <p:nvPr/>
        </p:nvSpPr>
        <p:spPr>
          <a:xfrm>
            <a:off x="3810000" y="1226335"/>
            <a:ext cx="7513782" cy="1135865"/>
          </a:xfrm>
          <a:prstGeom prst="rect">
            <a:avLst/>
          </a:prstGeom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Model Teams [will]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 self-improving AI models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across various science and engineering domains as part of the consortium. These AI Model teams are expected to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span… discovery science and engineering…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 Model Team will be expected to develop an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 technology with state-of-the-art reasoning capabilities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their target domains… AI Model Teams may also develop capabilities for active experimental control for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automated laboratories and experiments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sp>
        <p:nvSpPr>
          <p:cNvPr id="3" name="TextBox 2">
            <a:hlinkClick r:id="rId5"/>
            <a:extLst>
              <a:ext uri="{FF2B5EF4-FFF2-40B4-BE49-F238E27FC236}">
                <a16:creationId xmlns:a16="http://schemas.microsoft.com/office/drawing/2014/main" id="{9CAB0D6D-1901-AD3D-0AF1-1F6DB15A9ED0}"/>
              </a:ext>
            </a:extLst>
          </p:cNvPr>
          <p:cNvSpPr txBox="1"/>
          <p:nvPr/>
        </p:nvSpPr>
        <p:spPr>
          <a:xfrm>
            <a:off x="10098809" y="6007737"/>
            <a:ext cx="21058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LAB 25-3555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583D4F-36BB-D1D1-109D-BA80417E6B8A}"/>
              </a:ext>
            </a:extLst>
          </p:cNvPr>
          <p:cNvSpPr txBox="1"/>
          <p:nvPr/>
        </p:nvSpPr>
        <p:spPr>
          <a:xfrm>
            <a:off x="10287000" y="3982119"/>
            <a:ext cx="1104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LAB 25-3560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9337A286-FF24-4720-A0C4-04E08AE74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February 25, 2026</a:t>
            </a:r>
            <a:endParaRPr lang="en-US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46A67C-2595-4B2C-9F5D-75C5CD9659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09273" y="-14667"/>
            <a:ext cx="1182727" cy="51210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25B4326-70DB-4D2B-9B16-66844B0EB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1BE87E-F0DE-A44C-894B-E142BEB21E4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6BBD33-A9A9-435B-A7CB-A3C49C9642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197" y="1015465"/>
            <a:ext cx="10540898" cy="4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335746"/>
      </p:ext>
    </p:extLst>
  </p:cSld>
  <p:clrMapOvr>
    <a:masterClrMapping/>
  </p:clrMapOvr>
</p:sld>
</file>

<file path=ppt/theme/theme1.xml><?xml version="1.0" encoding="utf-8"?>
<a:theme xmlns:a="http://schemas.openxmlformats.org/drawingml/2006/main" name="2_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" id="{C0EB04B0-D86C-9243-8720-2D2052F85E0F}" vid="{A3F60B28-C595-C340-94C0-76EB0CED3D7C}"/>
    </a:ext>
  </a:extLst>
</a:theme>
</file>

<file path=ppt/theme/theme2.xml><?xml version="1.0" encoding="utf-8"?>
<a:theme xmlns:a="http://schemas.openxmlformats.org/drawingml/2006/main" name="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" id="{C0EB04B0-D86C-9243-8720-2D2052F85E0F}" vid="{A3F60B28-C595-C340-94C0-76EB0CED3D7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6B2F93EDB7EF43B5AA317BEEBE52C0" ma:contentTypeVersion="12" ma:contentTypeDescription="Create a new document." ma:contentTypeScope="" ma:versionID="0cf2a0221b789efaff1ba92f5c675945">
  <xsd:schema xmlns:xsd="http://www.w3.org/2001/XMLSchema" xmlns:xs="http://www.w3.org/2001/XMLSchema" xmlns:p="http://schemas.microsoft.com/office/2006/metadata/properties" xmlns:ns3="7a88a02c-e9d6-4b6c-b48a-bde4fb266a17" xmlns:ns4="cfcb42d0-0ca3-42df-9bbd-c42f9305e417" targetNamespace="http://schemas.microsoft.com/office/2006/metadata/properties" ma:root="true" ma:fieldsID="3491f0742cbfd218dbf8f1fd12d9538a" ns3:_="" ns4:_="">
    <xsd:import namespace="7a88a02c-e9d6-4b6c-b48a-bde4fb266a17"/>
    <xsd:import namespace="cfcb42d0-0ca3-42df-9bbd-c42f9305e41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88a02c-e9d6-4b6c-b48a-bde4fb266a1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cb42d0-0ca3-42df-9bbd-c42f9305e4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05C97C0-C2A0-44FB-B0EB-269FD7CE8A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88a02c-e9d6-4b6c-b48a-bde4fb266a17"/>
    <ds:schemaRef ds:uri="cfcb42d0-0ca3-42df-9bbd-c42f9305e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94D2349-8184-49BB-A0BD-7E401EF228B3}">
  <ds:schemaRefs>
    <ds:schemaRef ds:uri="http://schemas.microsoft.com/office/2006/metadata/properties"/>
    <ds:schemaRef ds:uri="http://schemas.openxmlformats.org/package/2006/metadata/core-properties"/>
    <ds:schemaRef ds:uri="7a88a02c-e9d6-4b6c-b48a-bde4fb266a17"/>
    <ds:schemaRef ds:uri="http://purl.org/dc/terms/"/>
    <ds:schemaRef ds:uri="cfcb42d0-0ca3-42df-9bbd-c42f9305e417"/>
    <ds:schemaRef ds:uri="http://www.w3.org/XML/1998/namespace"/>
    <ds:schemaRef ds:uri="http://purl.org/dc/elements/1.1/"/>
    <ds:schemaRef ds:uri="http://schemas.microsoft.com/office/2006/documentManagement/types"/>
    <ds:schemaRef ds:uri="http://purl.org/dc/dcmitype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37509B9-0484-4569-B3D1-479BFC4DBC4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7250</TotalTime>
  <Words>2910</Words>
  <Application>Microsoft Macintosh PowerPoint</Application>
  <PresentationFormat>Widescreen</PresentationFormat>
  <Paragraphs>345</Paragraphs>
  <Slides>30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Arial Black</vt:lpstr>
      <vt:lpstr>Calibri</vt:lpstr>
      <vt:lpstr>Roboto</vt:lpstr>
      <vt:lpstr>2_Presentations (Wide Screen)</vt:lpstr>
      <vt:lpstr>Presentations (Wide Screen)</vt:lpstr>
      <vt:lpstr>Jefferson Lab Updates and the Genesis Mission</vt:lpstr>
      <vt:lpstr>Outline</vt:lpstr>
      <vt:lpstr>News from Jefferson Lab</vt:lpstr>
      <vt:lpstr>Cross cutting team developed a strategy for AI at the Lab</vt:lpstr>
      <vt:lpstr>LDRD Program Areas of Emphasis  Move the portfolio toward data science areas</vt:lpstr>
      <vt:lpstr>The LDRD Portfolio and Laboratory Strategy (FY 2026)</vt:lpstr>
      <vt:lpstr>Data Science LDRD Return on Investment</vt:lpstr>
      <vt:lpstr>The Genesis Mission: Prioritizing American Science and Technology Leadership</vt:lpstr>
      <vt:lpstr>The AI Mission Activities from DOE-SC</vt:lpstr>
      <vt:lpstr>Partnerships are Critical to the Success of Genesis</vt:lpstr>
      <vt:lpstr>JLab has important roles at all levels of Genesis</vt:lpstr>
      <vt:lpstr>Lab wide Genesis symposium – ~160 participants</vt:lpstr>
      <vt:lpstr>Core idea of the FemtoMind Project</vt:lpstr>
      <vt:lpstr>PowerPoint Presentation</vt:lpstr>
      <vt:lpstr>PowerPoint Presentation</vt:lpstr>
      <vt:lpstr>PowerPoint Presentation</vt:lpstr>
      <vt:lpstr>QCD AI Infrastructure for the Intelligence Frontier</vt:lpstr>
      <vt:lpstr>Hardware-Accelerated AI-Based Distributed Inverse Solver</vt:lpstr>
      <vt:lpstr>JLab has important roles at all levels of Genesis</vt:lpstr>
      <vt:lpstr>American Science Cloud (AmSC) and NARAD</vt:lpstr>
      <vt:lpstr>MOAT, NARAD, and Accelerator Operations </vt:lpstr>
      <vt:lpstr>Unleashing AI for More Powerful and Efficient Particle Accelerators</vt:lpstr>
      <vt:lpstr>HPDF and Genesis</vt:lpstr>
      <vt:lpstr>What is the HPDF Project</vt:lpstr>
      <vt:lpstr>HPDF Provides Data Services and Integration</vt:lpstr>
      <vt:lpstr>Automating Particle Detector Calibration with RoboCDC</vt:lpstr>
      <vt:lpstr>AI Data Quality Monitoring with Hydra</vt:lpstr>
      <vt:lpstr>Clean Particle Tracking in Nuclear Physics Experiments</vt:lpstr>
      <vt:lpstr>Genesis Call  </vt:lpstr>
      <vt:lpstr>PowerPoint Presentation</vt:lpstr>
    </vt:vector>
  </TitlesOfParts>
  <Company>JLAB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HPDF Capabilities and Impacts on VA and Virginia Universities</dc:title>
  <dc:creator>Deborah Dowd</dc:creator>
  <cp:lastModifiedBy>David Dean</cp:lastModifiedBy>
  <cp:revision>120</cp:revision>
  <dcterms:created xsi:type="dcterms:W3CDTF">2022-09-08T14:58:30Z</dcterms:created>
  <dcterms:modified xsi:type="dcterms:W3CDTF">2026-03-18T15:56:34Z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2022-08-25T00:00:00Z</vt:filetime>
  </property>
  <property fmtid="{D5CDD505-2E9C-101B-9397-08002B2CF9AE}" pid="3" name="Creator">
    <vt:lpwstr>Acrobat PDFMaker 22 for PowerPoint</vt:lpwstr>
  </property>
  <property fmtid="{D5CDD505-2E9C-101B-9397-08002B2CF9AE}" pid="4" name="LastSaved">
    <vt:filetime>2022-09-08T00:00:00Z</vt:filetime>
  </property>
  <property fmtid="{D5CDD505-2E9C-101B-9397-08002B2CF9AE}" pid="5" name="Producer">
    <vt:lpwstr>Adobe PDF Library 22.2.223</vt:lpwstr>
  </property>
  <property fmtid="{D5CDD505-2E9C-101B-9397-08002B2CF9AE}" pid="6" name="ContentTypeId">
    <vt:lpwstr>0x010100216B2F93EDB7EF43B5AA317BEEBE52C0</vt:lpwstr>
  </property>
</Properties>
</file>