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572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33"/>
    <p:restoredTop sz="94460"/>
  </p:normalViewPr>
  <p:slideViewPr>
    <p:cSldViewPr snapToGrid="0" snapToObjects="1">
      <p:cViewPr varScale="1">
        <p:scale>
          <a:sx n="118" d="100"/>
          <a:sy n="118" d="100"/>
        </p:scale>
        <p:origin x="3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8C6E6-708F-4C43-9240-E29B5BF3252E}" type="datetimeFigureOut">
              <a:rPr lang="en-US" smtClean="0"/>
              <a:t>7/21/26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9A83B-94F2-E044-A11C-DD40E4DA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5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988EA-EC2F-5D42-B802-DC02B36CFC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5ABFA1-FCAD-8141-A9E3-AE908C762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B349D-1258-064A-B4EA-14DEEA9C8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9A36-A052-424D-AAD8-FF44C3893A4F}" type="datetime1">
              <a:rPr lang="en-US" smtClean="0"/>
              <a:t>7/21/26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2C0DE-E83A-C942-9915-C8D6776C3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4DAF0-5401-8E45-9931-D84E5C6EA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E76C-CD05-464A-AAF1-8DC98718E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37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25EA0-FBA2-B048-B7CE-502EF9AF7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925EF6-76A8-5147-BC31-EEC3AF5540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D5DB2-C5E0-B040-B0EC-924E1C5DE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CC79D-2D70-E54B-BC57-75D3C426AE9F}" type="datetime1">
              <a:rPr lang="en-US" smtClean="0"/>
              <a:t>7/21/26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B389D-B179-554E-A8AD-409E9583D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635B1-5548-564A-A6C1-DEB57D1B2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E76C-CD05-464A-AAF1-8DC98718E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8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9A0E4A-C1FE-214E-AA11-35AC8A1315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9867CC-50E0-A54B-B63D-030EC09FAA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5CB9BE-797D-0147-B9F1-0FC83D3A9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A186-0D0E-2B40-BDA5-5C5D7847191A}" type="datetime1">
              <a:rPr lang="en-US" smtClean="0"/>
              <a:t>7/21/26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68251-30D2-224F-95A5-B0B8A7822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28915-529E-EA41-98D3-3DC7D0883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E76C-CD05-464A-AAF1-8DC98718E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053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AA0EF-4740-8D48-9781-54A18D097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B35F7-5C3F-8A41-A97F-F199C5CE2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1D278-691C-8549-BEAB-E3926870D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AA3B7-1273-0F49-9723-155DA4CA37E9}" type="datetime1">
              <a:rPr lang="en-US" smtClean="0"/>
              <a:t>7/21/26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4C867-5B56-F040-ADAB-8A0A24610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62247-F79F-4444-B6B9-0BDA604AB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E76C-CD05-464A-AAF1-8DC98718E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184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FFD4F-1E70-7147-8166-E702805A4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007DC-8D3A-4541-A6C0-CACA07F3E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F1FAE-C710-7148-800F-0DCCC17A5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26951-8F18-1242-B601-90F1F4F2D71B}" type="datetime1">
              <a:rPr lang="en-US" smtClean="0"/>
              <a:t>7/21/26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2D7AE-E096-2242-A081-53BAA8AFF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96711-CF83-E04B-889C-9C8CDAAD7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E76C-CD05-464A-AAF1-8DC98718E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26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29C80-1ECE-B34F-8543-28A14E232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046FD-19FF-D74B-9B2D-9B14290382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0E7B70-9F1B-AC45-BC46-C5E1B6A50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166EB6-7B30-F64D-A11D-7DE61C47C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9341-5EB2-4848-9F07-67E452C89DC4}" type="datetime1">
              <a:rPr lang="en-US" smtClean="0"/>
              <a:t>7/21/26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D74433-1360-E243-8BFD-A9FCC6D49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30C2C-FC8F-3E43-A540-E4C208231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E76C-CD05-464A-AAF1-8DC98718E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1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A4A9B-9B88-CF45-B06A-9F6ECEFAA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79A67A-2571-0C4C-83CF-9A88CB295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20D2E8-3AE8-8948-A540-421FDC22A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EDA79A-61CE-C94F-9201-E26D9816A7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139CD-1478-9947-B0DA-097EB4F83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D2D6B6-0C32-CB41-98F0-156804DDE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D5E-BFC4-9E4C-A950-1376DA0F611E}" type="datetime1">
              <a:rPr lang="en-US" smtClean="0"/>
              <a:t>7/21/26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603CF1-FF17-134B-879E-72B6A5D1A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BECCB8-A9EE-9748-995D-BCF0FD8DE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E76C-CD05-464A-AAF1-8DC98718E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19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C0A3B-31E1-BB47-9DEB-D41A90EAA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5615B3-1C6D-504B-8722-8ACD414D7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A3C2-AC53-EB4C-BDB0-122C0979973D}" type="datetime1">
              <a:rPr lang="en-US" smtClean="0"/>
              <a:t>7/21/26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2C58D0-7229-9B45-8B62-EE4CF8065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E6C556-7842-6C44-9C37-B8840DABD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E76C-CD05-464A-AAF1-8DC98718E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0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3224E7-0607-704F-8714-040380380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4604B-1D0E-5240-8E74-D1A20CAABE09}" type="datetime1">
              <a:rPr lang="en-US" smtClean="0"/>
              <a:t>7/21/26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E408BB-3D4A-BE4C-8F12-C39775707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45D0E5-BE26-DD48-95BD-9D21D438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E76C-CD05-464A-AAF1-8DC98718E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947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EAF64-72D2-9245-8B30-12CDD8142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0B0A2-3ECB-8546-AD2A-5073FC2C3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0589E5-0340-B545-9B3B-6D2A89EFB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DA7173-F93B-9B42-986F-526354C36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C91F9-F354-E14D-B30B-27CCAFBDAB81}" type="datetime1">
              <a:rPr lang="en-US" smtClean="0"/>
              <a:t>7/21/26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2E4E35-404A-234F-9000-3CAA33581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4424B-0448-244B-8123-0959F0547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E76C-CD05-464A-AAF1-8DC98718E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78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2CC78-4E36-9144-A36E-3C1004B11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F04355-AB3E-E04A-9BEC-1C0C2AF904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D3F222-CB5E-7848-8FB6-BE0A0B8E56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D1E0A-C8DC-214F-8BE9-C08D7849F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63462-0D5E-E340-92AC-355645D42DA4}" type="datetime1">
              <a:rPr lang="en-US" smtClean="0"/>
              <a:t>7/21/26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1A5B6-B675-9040-B505-736134980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B3DEF5-BA79-3249-BDEC-0271DD0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E76C-CD05-464A-AAF1-8DC98718E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177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80148D-102E-EE46-9340-E0C550DCC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C37A9D-B02E-5F43-B79C-469D9DD63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133B1-BD40-6347-9E65-60C16D07F2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06366-3870-0946-A106-FA6209B37640}" type="datetime1">
              <a:rPr lang="en-US" smtClean="0"/>
              <a:t>7/21/26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7BDAE-4622-0C44-9753-9F86720AD6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83945-2105-D74B-AE6A-499C049B61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5E76C-CD05-464A-AAF1-8DC98718E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13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82050-1FD3-826F-1C02-2CCF19144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1D6D15-3F3D-F2C5-BD52-AE23D558D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EF7A5-2E61-7145-951E-C71741B9B9BC}" type="slidenum">
              <a:rPr lang="en-US" smtClean="0"/>
              <a:t>1</a:t>
            </a:fld>
            <a:endParaRPr lang="en-US" dirty="0"/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EFF595B6-5A3C-D9AA-8BEC-D892CB5D70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482" y="243721"/>
            <a:ext cx="10485493" cy="68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8" tIns="42451" rIns="81638" bIns="42451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en-US" sz="2963" dirty="0">
                <a:solidFill>
                  <a:srgbClr val="006633"/>
                </a:solidFill>
                <a:latin typeface="Times New Roman" charset="0"/>
                <a:cs typeface="Arial" charset="0"/>
              </a:rPr>
              <a:t>The figure of merit for exclusives at EIC and </a:t>
            </a:r>
            <a:r>
              <a:rPr lang="en-US" sz="2963" dirty="0" err="1">
                <a:solidFill>
                  <a:srgbClr val="006633"/>
                </a:solidFill>
                <a:latin typeface="Times New Roman" charset="0"/>
                <a:cs typeface="Arial" charset="0"/>
              </a:rPr>
              <a:t>JLab</a:t>
            </a:r>
            <a:endParaRPr lang="en-US" sz="2963" dirty="0">
              <a:solidFill>
                <a:srgbClr val="006633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34B08F-C9C6-0BCE-8BB2-5EC288308287}"/>
              </a:ext>
            </a:extLst>
          </p:cNvPr>
          <p:cNvSpPr/>
          <p:nvPr/>
        </p:nvSpPr>
        <p:spPr>
          <a:xfrm>
            <a:off x="734975" y="989101"/>
            <a:ext cx="101942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Helvetica" pitchFamily="2" charset="0"/>
              </a:rPr>
              <a:t>Event rate: </a:t>
            </a:r>
            <a:r>
              <a:rPr lang="en-US" sz="2000" b="1" dirty="0">
                <a:solidFill>
                  <a:srgbClr val="0070C0"/>
                </a:solidFill>
                <a:latin typeface="Helvetica" pitchFamily="2" charset="0"/>
              </a:rPr>
              <a:t>luminosity </a:t>
            </a:r>
            <a:r>
              <a:rPr lang="en-US" sz="2000" b="1" dirty="0">
                <a:latin typeface="Helvetica" pitchFamily="2" charset="0"/>
              </a:rPr>
              <a:t>x </a:t>
            </a:r>
            <a:r>
              <a:rPr lang="en-US" sz="2000" b="1" dirty="0">
                <a:solidFill>
                  <a:srgbClr val="0070C0"/>
                </a:solidFill>
                <a:latin typeface="Helvetica" pitchFamily="2" charset="0"/>
              </a:rPr>
              <a:t>cross section </a:t>
            </a:r>
            <a:r>
              <a:rPr lang="en-US" sz="2000" b="1" dirty="0">
                <a:latin typeface="Helvetica" pitchFamily="2" charset="0"/>
              </a:rPr>
              <a:t>x</a:t>
            </a:r>
            <a:r>
              <a:rPr lang="en-US" sz="2000" b="1" dirty="0">
                <a:solidFill>
                  <a:srgbClr val="0070C0"/>
                </a:solidFill>
                <a:latin typeface="Helvetica" pitchFamily="2" charset="0"/>
              </a:rPr>
              <a:t> acceptance </a:t>
            </a:r>
            <a:r>
              <a:rPr lang="en-US" sz="2000" dirty="0">
                <a:solidFill>
                  <a:srgbClr val="92D050"/>
                </a:solidFill>
                <a:latin typeface="Helvetica" pitchFamily="2" charset="0"/>
              </a:rPr>
              <a:t>(and efficiency)</a:t>
            </a:r>
            <a:endParaRPr lang="en-US" sz="1600" dirty="0">
              <a:solidFill>
                <a:srgbClr val="92D05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99A2CA-8947-80F6-2E4B-EF7A6056A2E1}"/>
              </a:ext>
            </a:extLst>
          </p:cNvPr>
          <p:cNvSpPr/>
          <p:nvPr/>
        </p:nvSpPr>
        <p:spPr>
          <a:xfrm>
            <a:off x="727716" y="1518871"/>
            <a:ext cx="101164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Helvetica" pitchFamily="2" charset="0"/>
              </a:rPr>
              <a:t>Polarized figure of merit: </a:t>
            </a:r>
            <a:r>
              <a:rPr lang="en-US" sz="2000" b="1" dirty="0">
                <a:solidFill>
                  <a:srgbClr val="0070C0"/>
                </a:solidFill>
                <a:latin typeface="Helvetica" pitchFamily="2" charset="0"/>
              </a:rPr>
              <a:t>event rate </a:t>
            </a:r>
            <a:r>
              <a:rPr lang="en-US" sz="2000" b="1" dirty="0">
                <a:latin typeface="Helvetica" pitchFamily="2" charset="0"/>
              </a:rPr>
              <a:t>x</a:t>
            </a:r>
            <a:r>
              <a:rPr lang="en-US" sz="2000" b="1" dirty="0">
                <a:solidFill>
                  <a:srgbClr val="0070C0"/>
                </a:solidFill>
                <a:latin typeface="Helvetica" pitchFamily="2" charset="0"/>
              </a:rPr>
              <a:t> (e-polarization)</a:t>
            </a:r>
            <a:r>
              <a:rPr lang="en-US" sz="2000" b="1" baseline="30000" dirty="0">
                <a:solidFill>
                  <a:srgbClr val="C00000"/>
                </a:solidFill>
                <a:latin typeface="Helvetica" pitchFamily="2" charset="0"/>
              </a:rPr>
              <a:t>2</a:t>
            </a:r>
            <a:r>
              <a:rPr lang="en-US" sz="2000" b="1" dirty="0">
                <a:latin typeface="Helvetica" pitchFamily="2" charset="0"/>
              </a:rPr>
              <a:t> x</a:t>
            </a:r>
            <a:r>
              <a:rPr lang="en-US" sz="2000" b="1" dirty="0">
                <a:solidFill>
                  <a:srgbClr val="0070C0"/>
                </a:solidFill>
                <a:latin typeface="Helvetica" pitchFamily="2" charset="0"/>
              </a:rPr>
              <a:t> (target polarization)</a:t>
            </a:r>
            <a:r>
              <a:rPr lang="en-US" sz="2000" b="1" baseline="30000" dirty="0">
                <a:solidFill>
                  <a:srgbClr val="C00000"/>
                </a:solidFill>
                <a:latin typeface="Helvetica" pitchFamily="2" charset="0"/>
              </a:rPr>
              <a:t>2</a:t>
            </a:r>
            <a:endParaRPr lang="en-US" sz="1600" b="1" baseline="30000" dirty="0">
              <a:solidFill>
                <a:srgbClr val="C00000"/>
              </a:solidFill>
            </a:endParaRP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88EB15E4-6D21-5840-08F5-DE0DE346F924}"/>
              </a:ext>
            </a:extLst>
          </p:cNvPr>
          <p:cNvSpPr txBox="1">
            <a:spLocks/>
          </p:cNvSpPr>
          <p:nvPr/>
        </p:nvSpPr>
        <p:spPr bwMode="auto">
          <a:xfrm>
            <a:off x="932544" y="2081879"/>
            <a:ext cx="9585058" cy="130357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40" tIns="45672" rIns="91340" bIns="45672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FontTx/>
              <a:buBlip>
                <a:blip r:embed="rId2"/>
              </a:buBlip>
            </a:pPr>
            <a:r>
              <a:rPr lang="en-US" sz="1800" dirty="0">
                <a:latin typeface="Arial" charset="0"/>
                <a:cs typeface="Arial" charset="0"/>
              </a:rPr>
              <a:t>Dilution for polarized fixed targets at </a:t>
            </a:r>
            <a:r>
              <a:rPr lang="en-US" sz="1800" dirty="0" err="1">
                <a:latin typeface="Arial" charset="0"/>
                <a:cs typeface="Arial" charset="0"/>
              </a:rPr>
              <a:t>JLab</a:t>
            </a:r>
            <a:endParaRPr lang="en-US" sz="1800" dirty="0">
              <a:latin typeface="Arial" charset="0"/>
              <a:cs typeface="Arial" charset="0"/>
            </a:endParaRP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Arial" charset="0"/>
                <a:cs typeface="Arial" charset="0"/>
              </a:rPr>
              <a:t>In NH</a:t>
            </a:r>
            <a:r>
              <a:rPr lang="en-US" sz="1600" baseline="-25000" dirty="0">
                <a:latin typeface="Arial" charset="0"/>
                <a:cs typeface="Arial" charset="0"/>
              </a:rPr>
              <a:t>3</a:t>
            </a:r>
            <a:r>
              <a:rPr lang="en-US" sz="1600" dirty="0">
                <a:latin typeface="Arial" charset="0"/>
                <a:cs typeface="Arial" charset="0"/>
              </a:rPr>
              <a:t> only the hydrogen is polarized while the </a:t>
            </a:r>
            <a:r>
              <a:rPr lang="en-US" sz="1600" baseline="30000" dirty="0">
                <a:latin typeface="Arial" charset="0"/>
                <a:cs typeface="Arial" charset="0"/>
              </a:rPr>
              <a:t>14</a:t>
            </a:r>
            <a:r>
              <a:rPr lang="en-US" sz="1600" dirty="0">
                <a:latin typeface="Arial" charset="0"/>
                <a:cs typeface="Arial" charset="0"/>
              </a:rPr>
              <a:t>N is not. This means that only 3/17 of the nucleons or 3/10 of the protons are polarized. This factor enters squared in the figure of merit.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Arial" charset="0"/>
                <a:cs typeface="Arial" charset="0"/>
              </a:rPr>
              <a:t>In contrast, colliders like the EIC can use polarized proton beams with no dilution.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7127ECE-BAE2-A22E-1FFE-BE941132EA1F}"/>
              </a:ext>
            </a:extLst>
          </p:cNvPr>
          <p:cNvSpPr txBox="1">
            <a:spLocks/>
          </p:cNvSpPr>
          <p:nvPr/>
        </p:nvSpPr>
        <p:spPr bwMode="auto">
          <a:xfrm>
            <a:off x="932541" y="3365305"/>
            <a:ext cx="9911629" cy="108026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40" tIns="45672" rIns="91340" bIns="45672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FontTx/>
              <a:buBlip>
                <a:blip r:embed="rId2"/>
              </a:buBlip>
            </a:pPr>
            <a:r>
              <a:rPr lang="en-US" sz="1800" dirty="0">
                <a:latin typeface="Arial" charset="0"/>
                <a:cs typeface="Arial" charset="0"/>
              </a:rPr>
              <a:t>Transversely polarized targets require a holding field that is perpendicular to the beam direction. This leads to significant luminosity restrictions.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Arial" charset="0"/>
                <a:cs typeface="Arial" charset="0"/>
              </a:rPr>
              <a:t>The CLAS12 transversely polarized target (RGH) will be run at a luminosity </a:t>
            </a:r>
            <a:r>
              <a:rPr lang="en-US" sz="1600" i="1" dirty="0">
                <a:latin typeface="Arial" charset="0"/>
                <a:cs typeface="Arial" charset="0"/>
              </a:rPr>
              <a:t>lower</a:t>
            </a:r>
            <a:r>
              <a:rPr lang="en-US" sz="1600" dirty="0">
                <a:latin typeface="Arial" charset="0"/>
                <a:cs typeface="Arial" charset="0"/>
              </a:rPr>
              <a:t> than the EIC!</a:t>
            </a: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42F74C7B-CFF2-0A1E-A7CD-1DC71818250A}"/>
              </a:ext>
            </a:extLst>
          </p:cNvPr>
          <p:cNvSpPr txBox="1">
            <a:spLocks/>
          </p:cNvSpPr>
          <p:nvPr/>
        </p:nvSpPr>
        <p:spPr bwMode="auto">
          <a:xfrm>
            <a:off x="932541" y="4473331"/>
            <a:ext cx="9911629" cy="108026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40" tIns="45672" rIns="91340" bIns="45672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FontTx/>
              <a:buBlip>
                <a:blip r:embed="rId2"/>
              </a:buBlip>
            </a:pPr>
            <a:r>
              <a:rPr lang="en-US" sz="1800" dirty="0">
                <a:latin typeface="Arial" charset="0"/>
                <a:cs typeface="Arial" charset="0"/>
              </a:rPr>
              <a:t>After early running, the EIC will always run polarized protons, collecting equal amounts of  longitudinal and transverse data. As a comparison, the current CLAS12 plan for protons is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Arial" charset="0"/>
                <a:cs typeface="Arial" charset="0"/>
              </a:rPr>
              <a:t>Unpolarized (RGA+K). 239 days, Longitudinal (RGC) 120 days, Transverse (RGH) 110 days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18B53C7E-7DEA-7111-4F2B-8473B5B42678}"/>
              </a:ext>
            </a:extLst>
          </p:cNvPr>
          <p:cNvSpPr txBox="1">
            <a:spLocks/>
          </p:cNvSpPr>
          <p:nvPr/>
        </p:nvSpPr>
        <p:spPr bwMode="auto">
          <a:xfrm>
            <a:off x="932541" y="5624901"/>
            <a:ext cx="9911629" cy="103292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40" tIns="45672" rIns="91340" bIns="45672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FontTx/>
              <a:buBlip>
                <a:blip r:embed="rId2"/>
              </a:buBlip>
            </a:pPr>
            <a:r>
              <a:rPr lang="en-US" sz="1800" dirty="0">
                <a:latin typeface="Arial" charset="0"/>
                <a:cs typeface="Arial" charset="0"/>
              </a:rPr>
              <a:t>Any fixed target, polarized or not, gives rise to Moller electrons which cause background hits in the trackers and reduce the reconstruction efficiency (fewer events get recorded).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Arial" charset="0"/>
                <a:cs typeface="Arial" charset="0"/>
              </a:rPr>
              <a:t>The reconstruction inefficiency gets worse at higher luminosity</a:t>
            </a:r>
          </a:p>
        </p:txBody>
      </p:sp>
    </p:spTree>
    <p:extLst>
      <p:ext uri="{BB962C8B-B14F-4D97-AF65-F5344CB8AC3E}">
        <p14:creationId xmlns:p14="http://schemas.microsoft.com/office/powerpoint/2010/main" val="1372355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79183</TotalTime>
  <Words>238</Words>
  <Application>Microsoft Macintosh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Pawel Nadel-Turonski</dc:creator>
  <cp:lastModifiedBy>REU, PHYSICS</cp:lastModifiedBy>
  <cp:revision>1415</cp:revision>
  <cp:lastPrinted>2022-11-16T01:57:10Z</cp:lastPrinted>
  <dcterms:created xsi:type="dcterms:W3CDTF">2018-08-11T17:18:14Z</dcterms:created>
  <dcterms:modified xsi:type="dcterms:W3CDTF">2026-07-21T14:14:16Z</dcterms:modified>
</cp:coreProperties>
</file>