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5512" r:id="rId3"/>
    <p:sldId id="258" r:id="rId4"/>
    <p:sldId id="290" r:id="rId5"/>
    <p:sldId id="259" r:id="rId6"/>
    <p:sldId id="263" r:id="rId7"/>
    <p:sldId id="262" r:id="rId8"/>
    <p:sldId id="261" r:id="rId9"/>
    <p:sldId id="273" r:id="rId10"/>
    <p:sldId id="264" r:id="rId11"/>
    <p:sldId id="270" r:id="rId12"/>
    <p:sldId id="288" r:id="rId13"/>
    <p:sldId id="266" r:id="rId14"/>
    <p:sldId id="280" r:id="rId15"/>
    <p:sldId id="281" r:id="rId16"/>
    <p:sldId id="274" r:id="rId17"/>
    <p:sldId id="275" r:id="rId18"/>
    <p:sldId id="276" r:id="rId19"/>
    <p:sldId id="277" r:id="rId20"/>
    <p:sldId id="267" r:id="rId21"/>
    <p:sldId id="268" r:id="rId22"/>
    <p:sldId id="269" r:id="rId23"/>
    <p:sldId id="271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8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47"/>
    <p:restoredTop sz="94723"/>
  </p:normalViewPr>
  <p:slideViewPr>
    <p:cSldViewPr snapToGrid="0" snapToObjects="1">
      <p:cViewPr varScale="1">
        <p:scale>
          <a:sx n="83" d="100"/>
          <a:sy n="83" d="100"/>
        </p:scale>
        <p:origin x="4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75C26-9A43-754C-AB69-F76A2D8EECA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DC0F0-C9DE-4344-A2EF-867F90DAE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04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F679F-CC50-77A5-1051-36E681B26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C150E6-1896-537B-8778-FB64A8302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5BAD3A-768E-0DE5-C1A4-967AEA39C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75E19-A313-9ED5-4B10-4EBA8B0310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33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4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CA37B-DF0C-F8B9-2BAB-8F44E4330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A8AC2-95E3-3348-913B-6F797821B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413637-207F-9283-886C-B522954D9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DD5BC-F906-5056-BCAA-255418C303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7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50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36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28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85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88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42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27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53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15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24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99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28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7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36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324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961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38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DC0F0-C9DE-4344-A2EF-867F90DAE3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1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18DCE-A2D0-BA4A-B5F2-3A5B79A7E789}" type="datetime1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9BFBF-DEE1-0246-80BA-8D8BAC44F720}" type="datetime1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90B84-346F-BD47-8F8B-6818309B4B46}" type="datetime1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1FF6-3752-D14C-84C1-7F47BDAC67B7}" type="datetime1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54-8225-8745-89DA-860798896324}" type="datetime1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BF0C-E23F-D145-AEA2-A3BEC6F7F70C}" type="datetime1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712E8-825E-3A4B-8A58-D4CB051B22B6}" type="datetime1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E946-DE7E-3C4E-8588-50A18B2162E3}" type="datetime1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D974-C4C8-9A44-8C7F-63FE90A58700}" type="datetime1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0480-2DBA-3D48-8982-9D2B5F1D3A4A}" type="datetime1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B967-E553-8344-8CFB-E1F4C5F8800D}" type="datetime1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34A92-E8C5-A144-9FFB-F79B31AD9A1C}" type="datetime1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65E3-B1A0-F146-8FBF-5056BF7B8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2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7.jp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7.jp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7767" y="958735"/>
            <a:ext cx="7092563" cy="17907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Anti-Shadowing Exploration Opportunities with </a:t>
            </a:r>
            <a:r>
              <a:rPr lang="en-US" sz="2000" b="1" i="1" dirty="0">
                <a:solidFill>
                  <a:srgbClr val="002060"/>
                </a:solidFill>
              </a:rPr>
              <a:t>F</a:t>
            </a:r>
            <a:r>
              <a:rPr lang="en-US" sz="2000" b="1" i="1" baseline="-25000" dirty="0">
                <a:solidFill>
                  <a:srgbClr val="002060"/>
                </a:solidFill>
              </a:rPr>
              <a:t>2</a:t>
            </a:r>
            <a:r>
              <a:rPr lang="en-US" sz="2000" b="1" i="1" baseline="30000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69361"/>
            <a:ext cx="6858000" cy="1469157"/>
          </a:xfrm>
        </p:spPr>
        <p:txBody>
          <a:bodyPr>
            <a:normAutofit/>
          </a:bodyPr>
          <a:lstStyle/>
          <a:p>
            <a:r>
              <a:rPr lang="en-US" sz="1500" i="1" dirty="0">
                <a:solidFill>
                  <a:srgbClr val="C00000"/>
                </a:solidFill>
              </a:rPr>
              <a:t>N. Kalantarians</a:t>
            </a:r>
            <a:r>
              <a:rPr lang="en-US" sz="1500" dirty="0">
                <a:solidFill>
                  <a:srgbClr val="C00000"/>
                </a:solidFill>
              </a:rPr>
              <a:t> (Virginia Union Univ.)</a:t>
            </a:r>
          </a:p>
          <a:p>
            <a:r>
              <a:rPr lang="en-US" sz="1500" dirty="0" err="1">
                <a:solidFill>
                  <a:srgbClr val="002060"/>
                </a:solidFill>
              </a:rPr>
              <a:t>FemtoWorkshop</a:t>
            </a:r>
            <a:r>
              <a:rPr lang="en-US" sz="1500" dirty="0">
                <a:solidFill>
                  <a:srgbClr val="002060"/>
                </a:solidFill>
              </a:rPr>
              <a:t> 24 July 2026</a:t>
            </a:r>
          </a:p>
          <a:p>
            <a:r>
              <a:rPr lang="en-US" sz="1500" dirty="0">
                <a:solidFill>
                  <a:srgbClr val="002060"/>
                </a:solidFill>
              </a:rPr>
              <a:t>*Work supported by NSF Award 2310076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10" y="4170685"/>
            <a:ext cx="604291" cy="58213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330530" y="316530"/>
            <a:ext cx="2228850" cy="1836384"/>
            <a:chOff x="849312" y="4846637"/>
            <a:chExt cx="2971800" cy="2448512"/>
          </a:xfrm>
        </p:grpSpPr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849312" y="5597402"/>
              <a:ext cx="14748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V="1">
              <a:off x="2237403" y="4846637"/>
              <a:ext cx="1041068" cy="7507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237403" y="5503557"/>
              <a:ext cx="809720" cy="875893"/>
            </a:xfrm>
            <a:custGeom>
              <a:avLst/>
              <a:gdLst>
                <a:gd name="T0" fmla="*/ 0 w 448"/>
                <a:gd name="T1" fmla="*/ 64 h 448"/>
                <a:gd name="T2" fmla="*/ 144 w 448"/>
                <a:gd name="T3" fmla="*/ 16 h 448"/>
                <a:gd name="T4" fmla="*/ 96 w 448"/>
                <a:gd name="T5" fmla="*/ 160 h 448"/>
                <a:gd name="T6" fmla="*/ 240 w 448"/>
                <a:gd name="T7" fmla="*/ 112 h 448"/>
                <a:gd name="T8" fmla="*/ 192 w 448"/>
                <a:gd name="T9" fmla="*/ 256 h 448"/>
                <a:gd name="T10" fmla="*/ 336 w 448"/>
                <a:gd name="T11" fmla="*/ 208 h 448"/>
                <a:gd name="T12" fmla="*/ 288 w 448"/>
                <a:gd name="T13" fmla="*/ 352 h 448"/>
                <a:gd name="T14" fmla="*/ 432 w 448"/>
                <a:gd name="T15" fmla="*/ 304 h 448"/>
                <a:gd name="T16" fmla="*/ 384 w 448"/>
                <a:gd name="T17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448">
                  <a:moveTo>
                    <a:pt x="0" y="64"/>
                  </a:moveTo>
                  <a:cubicBezTo>
                    <a:pt x="64" y="32"/>
                    <a:pt x="128" y="0"/>
                    <a:pt x="144" y="16"/>
                  </a:cubicBezTo>
                  <a:cubicBezTo>
                    <a:pt x="160" y="32"/>
                    <a:pt x="80" y="144"/>
                    <a:pt x="96" y="160"/>
                  </a:cubicBezTo>
                  <a:cubicBezTo>
                    <a:pt x="112" y="176"/>
                    <a:pt x="224" y="96"/>
                    <a:pt x="240" y="112"/>
                  </a:cubicBezTo>
                  <a:cubicBezTo>
                    <a:pt x="256" y="128"/>
                    <a:pt x="176" y="240"/>
                    <a:pt x="192" y="256"/>
                  </a:cubicBezTo>
                  <a:cubicBezTo>
                    <a:pt x="208" y="272"/>
                    <a:pt x="320" y="192"/>
                    <a:pt x="336" y="208"/>
                  </a:cubicBezTo>
                  <a:cubicBezTo>
                    <a:pt x="352" y="224"/>
                    <a:pt x="272" y="336"/>
                    <a:pt x="288" y="352"/>
                  </a:cubicBezTo>
                  <a:cubicBezTo>
                    <a:pt x="304" y="368"/>
                    <a:pt x="416" y="288"/>
                    <a:pt x="432" y="304"/>
                  </a:cubicBezTo>
                  <a:cubicBezTo>
                    <a:pt x="448" y="320"/>
                    <a:pt x="392" y="424"/>
                    <a:pt x="384" y="4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2757937" y="6254322"/>
              <a:ext cx="1041068" cy="103230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graphicFrame>
          <p:nvGraphicFramePr>
            <p:cNvPr id="12" name="Object 24"/>
            <p:cNvGraphicFramePr>
              <a:graphicFrameLocks noChangeAspect="1"/>
            </p:cNvGraphicFramePr>
            <p:nvPr/>
          </p:nvGraphicFramePr>
          <p:xfrm>
            <a:off x="1196335" y="5315865"/>
            <a:ext cx="117482" cy="248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76200" imgH="139700" progId="Equation.3">
                    <p:embed/>
                  </p:oleObj>
                </mc:Choice>
                <mc:Fallback>
                  <p:oleObj name="Equation" r:id="rId3" imgW="762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6335" y="5315865"/>
                          <a:ext cx="117482" cy="248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25"/>
            <p:cNvGraphicFramePr>
              <a:graphicFrameLocks noChangeAspect="1"/>
            </p:cNvGraphicFramePr>
            <p:nvPr/>
          </p:nvGraphicFramePr>
          <p:xfrm>
            <a:off x="2757937" y="4846637"/>
            <a:ext cx="175319" cy="248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14300" imgH="139700" progId="Equation.3">
                    <p:embed/>
                  </p:oleObj>
                </mc:Choice>
                <mc:Fallback>
                  <p:oleObj name="Equation" r:id="rId5" imgW="1143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7937" y="4846637"/>
                          <a:ext cx="175319" cy="248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2931449" y="5785094"/>
            <a:ext cx="157245" cy="248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1600" imgH="139700" progId="Equation.3">
                    <p:embed/>
                  </p:oleObj>
                </mc:Choice>
                <mc:Fallback>
                  <p:oleObj name="Equation" r:id="rId7" imgW="1016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1449" y="5785094"/>
                          <a:ext cx="157245" cy="248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Arc 27"/>
            <p:cNvSpPr>
              <a:spLocks/>
            </p:cNvSpPr>
            <p:nvPr/>
          </p:nvSpPr>
          <p:spPr bwMode="auto">
            <a:xfrm>
              <a:off x="2497670" y="5411667"/>
              <a:ext cx="247616" cy="28153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0616"/>
                <a:gd name="T1" fmla="*/ 0 h 21600"/>
                <a:gd name="T2" fmla="*/ 20616 w 20616"/>
                <a:gd name="T3" fmla="*/ 15158 h 21600"/>
                <a:gd name="T4" fmla="*/ 0 w 2061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6" h="21600" fill="none" extrusionOk="0">
                  <a:moveTo>
                    <a:pt x="0" y="-1"/>
                  </a:moveTo>
                  <a:cubicBezTo>
                    <a:pt x="9447" y="-1"/>
                    <a:pt x="17799" y="6140"/>
                    <a:pt x="20616" y="15157"/>
                  </a:cubicBezTo>
                </a:path>
                <a:path w="20616" h="21600" stroke="0" extrusionOk="0">
                  <a:moveTo>
                    <a:pt x="0" y="-1"/>
                  </a:moveTo>
                  <a:cubicBezTo>
                    <a:pt x="9447" y="-1"/>
                    <a:pt x="17799" y="6140"/>
                    <a:pt x="20616" y="1515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graphicFrame>
          <p:nvGraphicFramePr>
            <p:cNvPr id="16" name="Object 28"/>
            <p:cNvGraphicFramePr>
              <a:graphicFrameLocks noChangeAspect="1"/>
            </p:cNvGraphicFramePr>
            <p:nvPr/>
          </p:nvGraphicFramePr>
          <p:xfrm>
            <a:off x="2757937" y="5222020"/>
            <a:ext cx="215082" cy="3167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700" imgH="177800" progId="Equation.3">
                    <p:embed/>
                  </p:oleObj>
                </mc:Choice>
                <mc:Fallback>
                  <p:oleObj name="Equation" r:id="rId9" imgW="139700" imgH="177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7937" y="5222020"/>
                          <a:ext cx="215082" cy="3167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Line 29"/>
            <p:cNvSpPr>
              <a:spLocks noChangeShapeType="1"/>
            </p:cNvSpPr>
            <p:nvPr/>
          </p:nvSpPr>
          <p:spPr bwMode="auto">
            <a:xfrm>
              <a:off x="2324159" y="5597402"/>
              <a:ext cx="11278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graphicFrame>
          <p:nvGraphicFramePr>
            <p:cNvPr id="18" name="Object 30"/>
            <p:cNvGraphicFramePr>
              <a:graphicFrameLocks noChangeAspect="1"/>
            </p:cNvGraphicFramePr>
            <p:nvPr/>
          </p:nvGraphicFramePr>
          <p:xfrm>
            <a:off x="3117611" y="6533904"/>
            <a:ext cx="272920" cy="2248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77800" imgH="127000" progId="Equation.3">
                    <p:embed/>
                  </p:oleObj>
                </mc:Choice>
                <mc:Fallback>
                  <p:oleObj name="Equation" r:id="rId11" imgW="177800" imgH="12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7611" y="6533904"/>
                          <a:ext cx="272920" cy="2248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9" name="Picture 18" descr="nucleus.jp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312" y="6218237"/>
              <a:ext cx="1066800" cy="1076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38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0691F-7654-BD85-959D-2EE888DF0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B1A4-97FA-BFD4-4553-BBD1E07CF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918"/>
            <a:ext cx="7886700" cy="65462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Anti-shadowing: solving a multi-decade puzzle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150B4-AFAD-EBB8-BDF3-C63328C0A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91119-3B57-266D-7E99-42B38068AAD5}"/>
              </a:ext>
            </a:extLst>
          </p:cNvPr>
          <p:cNvSpPr txBox="1">
            <a:spLocks/>
          </p:cNvSpPr>
          <p:nvPr/>
        </p:nvSpPr>
        <p:spPr>
          <a:xfrm>
            <a:off x="7442567" y="4845225"/>
            <a:ext cx="402119" cy="22752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E1C93C-5050-FC42-8F10-D22D4F119D13}" type="slidenum">
              <a:rPr lang="en-US" sz="900">
                <a:solidFill>
                  <a:srgbClr val="000000"/>
                </a:solidFill>
              </a:rPr>
              <a:pPr/>
              <a:t>2</a:t>
            </a:fld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28548B-6952-91BB-B481-E4B4CF88EB2E}"/>
              </a:ext>
            </a:extLst>
          </p:cNvPr>
          <p:cNvSpPr txBox="1"/>
          <p:nvPr/>
        </p:nvSpPr>
        <p:spPr>
          <a:xfrm>
            <a:off x="4174882" y="675369"/>
            <a:ext cx="3757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With  ~20 GeV e- can access the anti-shadowing region (x~0.1-0.3) at moderate Q</a:t>
            </a:r>
            <a:r>
              <a:rPr lang="en-US" sz="1200" b="1" baseline="30000" dirty="0">
                <a:solidFill>
                  <a:srgbClr val="00B050"/>
                </a:solidFill>
              </a:rPr>
              <a:t>2</a:t>
            </a:r>
            <a:r>
              <a:rPr lang="en-US" sz="12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C64A00-FCB2-6DDF-3AA8-27E16B037B37}"/>
              </a:ext>
            </a:extLst>
          </p:cNvPr>
          <p:cNvSpPr txBox="1"/>
          <p:nvPr/>
        </p:nvSpPr>
        <p:spPr>
          <a:xfrm>
            <a:off x="4222313" y="1497627"/>
            <a:ext cx="3602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Region extremely interesting, near-equally dominated by valence quarks, sea-quarks, and gluons → many many models!!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5279E3-3D1E-21FD-9728-AE69CF04BC33}"/>
              </a:ext>
            </a:extLst>
          </p:cNvPr>
          <p:cNvSpPr txBox="1"/>
          <p:nvPr/>
        </p:nvSpPr>
        <p:spPr>
          <a:xfrm>
            <a:off x="4230098" y="2379654"/>
            <a:ext cx="3702323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/>
              <a:t>Anti-Shadowing is the </a:t>
            </a:r>
            <a:r>
              <a:rPr lang="en-US" sz="1200" i="1" u="sng" dirty="0"/>
              <a:t>least studied </a:t>
            </a:r>
            <a:r>
              <a:rPr lang="en-US" sz="1200" dirty="0"/>
              <a:t>nuclear structure function effect experimentally – </a:t>
            </a:r>
            <a:r>
              <a:rPr lang="en-US" sz="1200" b="1" i="1" dirty="0">
                <a:solidFill>
                  <a:srgbClr val="7030A0"/>
                </a:solidFill>
              </a:rPr>
              <a:t>small effect requiring precision and high luminosity   </a:t>
            </a:r>
          </a:p>
          <a:p>
            <a:pPr marL="348854" lvl="1" indent="-129779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D36B6"/>
                </a:solidFill>
              </a:rPr>
              <a:t>flavor dependence essentially uncharted  </a:t>
            </a:r>
          </a:p>
          <a:p>
            <a:pPr marL="348854" lvl="1" indent="-129779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D36B6"/>
                </a:solidFill>
              </a:rPr>
              <a:t>spin dependence essentially uncharted (~50% differences in predictions)</a:t>
            </a:r>
          </a:p>
          <a:p>
            <a:pPr marL="348854" lvl="1" indent="-129779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D36B6"/>
                </a:solidFill>
              </a:rPr>
              <a:t>no tagged measurements</a:t>
            </a:r>
          </a:p>
          <a:p>
            <a:pPr marL="348854" lvl="1" indent="-129779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D36B6"/>
                </a:solidFill>
              </a:rPr>
              <a:t>no L/T separations</a:t>
            </a:r>
            <a:endParaRPr lang="en-US" sz="1200" dirty="0">
              <a:solidFill>
                <a:srgbClr val="0D36B6"/>
              </a:solidFill>
            </a:endParaRPr>
          </a:p>
          <a:p>
            <a:pPr marL="348854" lvl="1" indent="-129779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D36B6"/>
              </a:solidFill>
              <a:latin typeface="+mj-lt"/>
            </a:endParaRPr>
          </a:p>
          <a:p>
            <a:pPr marL="348854" lvl="1" indent="-129779">
              <a:buFont typeface="Arial" panose="020B0604020202020204" pitchFamily="34" charset="0"/>
              <a:buChar char="•"/>
            </a:pPr>
            <a:endParaRPr lang="en-US" sz="1050" dirty="0">
              <a:solidFill>
                <a:srgbClr val="0D36B6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EDECEB-8560-300B-39E9-E880EDCD0553}"/>
              </a:ext>
            </a:extLst>
          </p:cNvPr>
          <p:cNvSpPr txBox="1"/>
          <p:nvPr/>
        </p:nvSpPr>
        <p:spPr>
          <a:xfrm>
            <a:off x="4560109" y="4221979"/>
            <a:ext cx="2721008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defTabSz="514350"/>
            <a:r>
              <a:rPr lang="en-US" sz="1200" dirty="0"/>
              <a:t>A rigorous testing ground between shadowing, EMC regimes – models and theory must describe </a:t>
            </a:r>
            <a:r>
              <a:rPr lang="en-US" sz="1200" b="1" dirty="0"/>
              <a:t>ALL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B53904-4828-2229-696C-5F9423AD4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395" y="1787464"/>
            <a:ext cx="2793938" cy="1853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B6200E-9495-4D1D-8ECC-76C20318BC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51"/>
          <a:stretch/>
        </p:blipFill>
        <p:spPr>
          <a:xfrm>
            <a:off x="1183882" y="3352205"/>
            <a:ext cx="2991002" cy="17693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98578B-941B-C7AD-ECCA-B31FD18836B9}"/>
              </a:ext>
            </a:extLst>
          </p:cNvPr>
          <p:cNvSpPr txBox="1"/>
          <p:nvPr/>
        </p:nvSpPr>
        <p:spPr>
          <a:xfrm rot="21217788">
            <a:off x="1188696" y="3074083"/>
            <a:ext cx="29640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7030A0"/>
                </a:solidFill>
              </a:rPr>
              <a:t>Theory predictions for polarized structure function A/D ratios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294129-38EC-A975-5FD9-24C73111AD9E}"/>
              </a:ext>
            </a:extLst>
          </p:cNvPr>
          <p:cNvGrpSpPr/>
          <p:nvPr/>
        </p:nvGrpSpPr>
        <p:grpSpPr>
          <a:xfrm>
            <a:off x="1147215" y="627019"/>
            <a:ext cx="2823578" cy="1160447"/>
            <a:chOff x="5050429" y="711015"/>
            <a:chExt cx="4030481" cy="158108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A424783-B5E6-F6ED-578E-AC936B3E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9374" y="738581"/>
              <a:ext cx="3711536" cy="1553515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B55D759-DF50-C348-2322-040053F69603}"/>
                </a:ext>
              </a:extLst>
            </p:cNvPr>
            <p:cNvSpPr/>
            <p:nvPr/>
          </p:nvSpPr>
          <p:spPr>
            <a:xfrm>
              <a:off x="5340096" y="1174714"/>
              <a:ext cx="487680" cy="2137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69661F3-2B07-A50C-1483-9CB7B839CFE2}"/>
                </a:ext>
              </a:extLst>
            </p:cNvPr>
            <p:cNvSpPr txBox="1"/>
            <p:nvPr/>
          </p:nvSpPr>
          <p:spPr>
            <a:xfrm rot="20876654">
              <a:off x="5050429" y="823415"/>
              <a:ext cx="890016" cy="338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13" b="1" i="1" dirty="0">
                  <a:solidFill>
                    <a:srgbClr val="FF0000"/>
                  </a:solidFill>
                </a:rPr>
                <a:t>Small!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5345EB3-39D2-26A0-AB2C-61B5401F63FC}"/>
                </a:ext>
              </a:extLst>
            </p:cNvPr>
            <p:cNvSpPr/>
            <p:nvPr/>
          </p:nvSpPr>
          <p:spPr>
            <a:xfrm>
              <a:off x="5971922" y="711015"/>
              <a:ext cx="1077709" cy="1532313"/>
            </a:xfrm>
            <a:prstGeom prst="rect">
              <a:avLst/>
            </a:prstGeom>
            <a:noFill/>
            <a:ln w="381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013">
                <a:solidFill>
                  <a:srgbClr val="FFFFFF"/>
                </a:solidFill>
                <a:latin typeface="Calibri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9ACB3EF-26B5-F8E8-5512-E5DAEE0EB9DF}"/>
              </a:ext>
            </a:extLst>
          </p:cNvPr>
          <p:cNvCxnSpPr>
            <a:cxnSpLocks/>
          </p:cNvCxnSpPr>
          <p:nvPr/>
        </p:nvCxnSpPr>
        <p:spPr>
          <a:xfrm flipH="1" flipV="1">
            <a:off x="3970792" y="2837499"/>
            <a:ext cx="515483" cy="514706"/>
          </a:xfrm>
          <a:prstGeom prst="straightConnector1">
            <a:avLst/>
          </a:prstGeom>
          <a:ln w="38100">
            <a:solidFill>
              <a:srgbClr val="016BD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9371363-655D-83B0-8810-198634B83014}"/>
              </a:ext>
            </a:extLst>
          </p:cNvPr>
          <p:cNvSpPr/>
          <p:nvPr/>
        </p:nvSpPr>
        <p:spPr>
          <a:xfrm>
            <a:off x="1479787" y="4221979"/>
            <a:ext cx="837647" cy="748592"/>
          </a:xfrm>
          <a:prstGeom prst="rect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13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EMC Effect and Nuclear Dependence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3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1428047"/>
            <a:ext cx="3618719" cy="235464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96453" y="1151049"/>
            <a:ext cx="156164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/>
              <a:t>Representative EMC Ratio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174" y="2778335"/>
            <a:ext cx="3711227" cy="219405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327" y="330972"/>
            <a:ext cx="3520345" cy="247114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85913" y="4098842"/>
            <a:ext cx="2904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200" i="1" dirty="0"/>
              <a:t>Seen numerous times.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/>
              <a:t>Deuteron also has a nuclear dependence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37046" y="146886"/>
            <a:ext cx="18389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Phys. Rev. C </a:t>
            </a:r>
            <a:r>
              <a:rPr lang="en-US" sz="1050" b="1" dirty="0"/>
              <a:t>92</a:t>
            </a:r>
            <a:r>
              <a:rPr lang="en-US" sz="1050" dirty="0"/>
              <a:t> 015211 (2015)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596453" y="3782693"/>
            <a:ext cx="243498" cy="3544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4" idx="3"/>
          </p:cNvCxnSpPr>
          <p:nvPr/>
        </p:nvCxnSpPr>
        <p:spPr>
          <a:xfrm flipV="1">
            <a:off x="3890106" y="3942725"/>
            <a:ext cx="548079" cy="386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1C617D9-CB3D-A151-3680-54960E6ED354}"/>
              </a:ext>
            </a:extLst>
          </p:cNvPr>
          <p:cNvSpPr txBox="1"/>
          <p:nvPr/>
        </p:nvSpPr>
        <p:spPr>
          <a:xfrm>
            <a:off x="6026824" y="1588115"/>
            <a:ext cx="8622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BONuS6</a:t>
            </a:r>
          </a:p>
        </p:txBody>
      </p:sp>
    </p:spTree>
    <p:extLst>
      <p:ext uri="{BB962C8B-B14F-4D97-AF65-F5344CB8AC3E}">
        <p14:creationId xmlns:p14="http://schemas.microsoft.com/office/powerpoint/2010/main" val="1689378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620B5-B207-0972-D228-18F0F6AF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42483-CDF4-BEF5-C9BC-BE477487C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5462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EMC and Anti-shadowing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81472-ACEA-6381-FD5B-216AEB6E7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587675"/>
            <a:ext cx="7886700" cy="27001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SzPct val="110000"/>
            </a:pPr>
            <a:r>
              <a:rPr lang="en-US" sz="1200" dirty="0">
                <a:solidFill>
                  <a:srgbClr val="C00000"/>
                </a:solidFill>
                <a:cs typeface="Calibri" panose="020F0502020204030204" pitchFamily="34" charset="0"/>
              </a:rPr>
              <a:t>Hard probe with x in the anti-shadowing region is sensitive to the inter-nucleon distance in a nucleus</a:t>
            </a:r>
            <a:r>
              <a:rPr lang="en-US" sz="1200" i="1" dirty="0">
                <a:solidFill>
                  <a:srgbClr val="7030A0"/>
                </a:solidFill>
                <a:cs typeface="Calibri" panose="020F0502020204030204" pitchFamily="34" charset="0"/>
              </a:rPr>
              <a:t>. J. Qiu, 2023 Workshop</a:t>
            </a:r>
          </a:p>
          <a:p>
            <a:pPr>
              <a:lnSpc>
                <a:spcPct val="110000"/>
              </a:lnSpc>
              <a:buSzPct val="110000"/>
            </a:pPr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hard probe at small-x can interact with multiple nucleons (</a:t>
            </a:r>
            <a:r>
              <a:rPr lang="en-US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partons</a:t>
            </a:r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multiple nucleons) at the same impact parameter coherently</a:t>
            </a:r>
          </a:p>
          <a:p>
            <a:pPr>
              <a:lnSpc>
                <a:spcPct val="110000"/>
              </a:lnSpc>
              <a:buSzPct val="110000"/>
            </a:pPr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anti-shadowing seen in sea quarks (</a:t>
            </a:r>
            <a:r>
              <a:rPr lang="en-US" sz="1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DY, E772</a:t>
            </a:r>
            <a:r>
              <a:rPr lang="en-US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strong flavor dependence? </a:t>
            </a:r>
            <a:r>
              <a:rPr lang="en-US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Calculations needed!</a:t>
            </a:r>
          </a:p>
          <a:p>
            <a:pPr>
              <a:lnSpc>
                <a:spcPct val="110000"/>
              </a:lnSpc>
              <a:buSzPct val="110000"/>
            </a:pPr>
            <a:endParaRPr lang="en-US" sz="1400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C0861-F33D-3B41-138F-53B212A3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4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2D2B8C-B5CE-6657-DCD5-1167432E9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113729"/>
            <a:ext cx="4810067" cy="23559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E9B673-3E6B-A271-4D02-7294C732F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611" y="669040"/>
            <a:ext cx="2870200" cy="2971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E67C6A0-A70B-B68F-3559-295BD8E9E6D8}"/>
              </a:ext>
            </a:extLst>
          </p:cNvPr>
          <p:cNvSpPr txBox="1"/>
          <p:nvPr/>
        </p:nvSpPr>
        <p:spPr>
          <a:xfrm>
            <a:off x="6554457" y="470352"/>
            <a:ext cx="13324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7030A0"/>
                </a:solidFill>
              </a:rPr>
              <a:t>PRL 64, 2479 (1990)</a:t>
            </a:r>
          </a:p>
        </p:txBody>
      </p:sp>
    </p:spTree>
    <p:extLst>
      <p:ext uri="{BB962C8B-B14F-4D97-AF65-F5344CB8AC3E}">
        <p14:creationId xmlns:p14="http://schemas.microsoft.com/office/powerpoint/2010/main" val="799724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EMC data-mining effort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5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244733" y="818901"/>
            <a:ext cx="189346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/>
              <a:t>Cuts: </a:t>
            </a:r>
            <a:r>
              <a:rPr lang="en-US" sz="1013" i="1"/>
              <a:t>Q</a:t>
            </a:r>
            <a:r>
              <a:rPr lang="en-US" sz="1013" i="1" baseline="30000"/>
              <a:t>2</a:t>
            </a:r>
            <a:r>
              <a:rPr lang="en-US" sz="1013"/>
              <a:t> &gt; 2 GeV/c</a:t>
            </a:r>
            <a:r>
              <a:rPr lang="en-US" sz="1013" baseline="30000"/>
              <a:t>2</a:t>
            </a:r>
            <a:r>
              <a:rPr lang="en-US" sz="1013"/>
              <a:t>, </a:t>
            </a:r>
            <a:r>
              <a:rPr lang="en-US" sz="1013" i="1"/>
              <a:t>W</a:t>
            </a:r>
            <a:r>
              <a:rPr lang="en-US" sz="1013" i="1" baseline="30000"/>
              <a:t>2</a:t>
            </a:r>
            <a:r>
              <a:rPr lang="en-US" sz="1013"/>
              <a:t> &gt; 4 GeV</a:t>
            </a:r>
            <a:r>
              <a:rPr lang="en-US" sz="1013" baseline="30000"/>
              <a:t>2</a:t>
            </a:r>
            <a:endParaRPr lang="en-US" sz="1013" dirty="0"/>
          </a:p>
        </p:txBody>
      </p:sp>
      <p:sp>
        <p:nvSpPr>
          <p:cNvPr id="5" name="TextBox 4"/>
          <p:cNvSpPr txBox="1"/>
          <p:nvPr/>
        </p:nvSpPr>
        <p:spPr>
          <a:xfrm>
            <a:off x="224979" y="1632644"/>
            <a:ext cx="3572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400" dirty="0"/>
              <a:t>SLAC (E139) published cross-sections – Phys. Rev. D </a:t>
            </a:r>
            <a:r>
              <a:rPr lang="en-US" sz="1400" b="1" dirty="0"/>
              <a:t>49 </a:t>
            </a:r>
            <a:r>
              <a:rPr lang="en-US" sz="1400" dirty="0"/>
              <a:t>4348 (1994).</a:t>
            </a:r>
          </a:p>
          <a:p>
            <a:pPr marL="171450" indent="-171450">
              <a:buFont typeface="Arial" charset="0"/>
              <a:buChar char="•"/>
            </a:pPr>
            <a:endParaRPr lang="en-US" sz="1400" dirty="0"/>
          </a:p>
          <a:p>
            <a:pPr marL="171450" indent="-171450">
              <a:buFont typeface="Arial" charset="0"/>
              <a:buChar char="•"/>
            </a:pPr>
            <a:r>
              <a:rPr lang="en-US" sz="1400" dirty="0"/>
              <a:t>Used R1990* parameterization (assumes no nuclear dependence of R) to obtain </a:t>
            </a:r>
            <a:r>
              <a:rPr lang="en-US" sz="1400" i="1" dirty="0"/>
              <a:t>F</a:t>
            </a:r>
            <a:r>
              <a:rPr lang="en-US" sz="1400" i="1" baseline="-25000" dirty="0"/>
              <a:t>2</a:t>
            </a:r>
            <a:r>
              <a:rPr lang="en-US" sz="1400" i="1" baseline="30000" dirty="0"/>
              <a:t>A</a:t>
            </a:r>
            <a:r>
              <a:rPr lang="en-US" sz="1400" dirty="0"/>
              <a:t>. </a:t>
            </a:r>
          </a:p>
          <a:p>
            <a:endParaRPr lang="en-US" sz="1400" dirty="0"/>
          </a:p>
          <a:p>
            <a:endParaRPr lang="en-US" sz="1400" i="1" dirty="0"/>
          </a:p>
          <a:p>
            <a:r>
              <a:rPr lang="en-US" sz="1400" i="1" dirty="0"/>
              <a:t>* L. Whitlow, et al., </a:t>
            </a:r>
            <a:r>
              <a:rPr lang="is-IS" sz="1400" i="1" dirty="0"/>
              <a:t>Phys.Lett.B 282 (1992)</a:t>
            </a:r>
            <a:r>
              <a:rPr lang="en-US" sz="1400" i="1" dirty="0"/>
              <a:t>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479" y="1066800"/>
            <a:ext cx="4910765" cy="37004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64630" y="3909120"/>
            <a:ext cx="2778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Phys. Rev. C </a:t>
            </a:r>
            <a:r>
              <a:rPr lang="en-US" sz="1400" b="1" dirty="0">
                <a:solidFill>
                  <a:srgbClr val="C00000"/>
                </a:solidFill>
              </a:rPr>
              <a:t>103</a:t>
            </a:r>
            <a:r>
              <a:rPr lang="en-US" sz="1400" dirty="0">
                <a:solidFill>
                  <a:srgbClr val="C00000"/>
                </a:solidFill>
              </a:rPr>
              <a:t> 015201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7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A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</a:t>
            </a:r>
            <a:r>
              <a:rPr lang="en-US" sz="2400" b="1" dirty="0">
                <a:solidFill>
                  <a:srgbClr val="002060"/>
                </a:solidFill>
              </a:rPr>
              <a:t> ratios per nucleon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14570" y="1636444"/>
            <a:ext cx="3572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400" dirty="0"/>
              <a:t>We don’t apply </a:t>
            </a:r>
            <a:r>
              <a:rPr lang="en-US" sz="1400" dirty="0" err="1"/>
              <a:t>iso</a:t>
            </a:r>
            <a:r>
              <a:rPr lang="en-US" sz="1400" dirty="0"/>
              <a:t>-scalar corrections for this analysis.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Theory curves from I. </a:t>
            </a:r>
            <a:r>
              <a:rPr lang="en-US" sz="1400" dirty="0" err="1"/>
              <a:t>Cloet</a:t>
            </a:r>
            <a:r>
              <a:rPr lang="en-US" sz="1400" dirty="0"/>
              <a:t>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i="1" dirty="0"/>
              <a:t>F</a:t>
            </a:r>
            <a:r>
              <a:rPr lang="en-US" sz="1400" i="1" baseline="-25000" dirty="0"/>
              <a:t>2</a:t>
            </a:r>
            <a:r>
              <a:rPr lang="en-US" sz="1400" i="1" baseline="30000" dirty="0"/>
              <a:t>p</a:t>
            </a:r>
            <a:r>
              <a:rPr lang="en-US" sz="1400" dirty="0"/>
              <a:t> from NMC parameterization. Checked with CJ15 fit.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i="1" dirty="0"/>
              <a:t>F</a:t>
            </a:r>
            <a:r>
              <a:rPr lang="en-US" sz="1400" i="1" baseline="-25000" dirty="0"/>
              <a:t>2</a:t>
            </a:r>
            <a:r>
              <a:rPr lang="en-US" sz="1400" i="1" baseline="30000" dirty="0"/>
              <a:t>A</a:t>
            </a:r>
            <a:r>
              <a:rPr lang="en-US" sz="1400" i="1" dirty="0"/>
              <a:t>/ F</a:t>
            </a:r>
            <a:r>
              <a:rPr lang="en-US" sz="1400" i="1" baseline="-25000" dirty="0"/>
              <a:t>2</a:t>
            </a:r>
            <a:r>
              <a:rPr lang="en-US" sz="1400" i="1" baseline="30000" dirty="0"/>
              <a:t>p</a:t>
            </a:r>
            <a:r>
              <a:rPr lang="en-US" sz="1400" dirty="0"/>
              <a:t> seem to agree with theory.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i="1" dirty="0"/>
              <a:t>F</a:t>
            </a:r>
            <a:r>
              <a:rPr lang="en-US" sz="1400" i="1" baseline="-25000" dirty="0"/>
              <a:t>2</a:t>
            </a:r>
            <a:r>
              <a:rPr lang="en-US" sz="1400" i="1" baseline="30000" dirty="0"/>
              <a:t>A</a:t>
            </a:r>
            <a:r>
              <a:rPr lang="en-US" sz="1400" i="1" dirty="0"/>
              <a:t>/ F</a:t>
            </a:r>
            <a:r>
              <a:rPr lang="en-US" sz="1400" i="1" baseline="-25000" dirty="0"/>
              <a:t>2</a:t>
            </a:r>
            <a:r>
              <a:rPr lang="en-US" sz="1400" i="1" baseline="30000" dirty="0"/>
              <a:t>n </a:t>
            </a:r>
            <a:r>
              <a:rPr lang="en-US" sz="1400" dirty="0"/>
              <a:t>seem to have broader spread between nuclei.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Expect some spread with nuclear asymmetry.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“</a:t>
            </a:r>
            <a:r>
              <a:rPr lang="en-US" sz="1400" dirty="0" err="1"/>
              <a:t>MaGHiC</a:t>
            </a:r>
            <a:r>
              <a:rPr lang="en-US" sz="1400" dirty="0"/>
              <a:t>” Intl. </a:t>
            </a:r>
            <a:r>
              <a:rPr lang="en-US" sz="1400" dirty="0" err="1"/>
              <a:t>Journ</a:t>
            </a:r>
            <a:r>
              <a:rPr lang="en-US" sz="1400" dirty="0"/>
              <a:t>. Mod. Phys. E </a:t>
            </a:r>
            <a:r>
              <a:rPr lang="en-US" sz="1400" b="1" dirty="0"/>
              <a:t>23</a:t>
            </a:r>
            <a:r>
              <a:rPr lang="en-US" sz="1400" dirty="0"/>
              <a:t> 8 (2014).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63" y="1157990"/>
            <a:ext cx="4880336" cy="36092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202883" y="1889131"/>
            <a:ext cx="55496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/>
              <a:t>F</a:t>
            </a:r>
            <a:r>
              <a:rPr lang="en-US" sz="1013" b="1" i="1" baseline="-25000"/>
              <a:t>2</a:t>
            </a:r>
            <a:r>
              <a:rPr lang="en-US" sz="1013" b="1" i="1" baseline="30000"/>
              <a:t>A</a:t>
            </a:r>
            <a:r>
              <a:rPr lang="en-US" sz="1013" b="1" i="1"/>
              <a:t>/F</a:t>
            </a:r>
            <a:r>
              <a:rPr lang="en-US" sz="1013" b="1" i="1" baseline="-25000"/>
              <a:t>2</a:t>
            </a:r>
            <a:r>
              <a:rPr lang="en-US" sz="1013" b="1" i="1" baseline="30000"/>
              <a:t>N</a:t>
            </a:r>
            <a:endParaRPr lang="en-US" sz="1013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477130" y="4512433"/>
            <a:ext cx="29206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 err="1"/>
              <a:t>x</a:t>
            </a:r>
            <a:r>
              <a:rPr lang="en-US" sz="1013" b="1" i="1" baseline="-25000" dirty="0" err="1"/>
              <a:t>B</a:t>
            </a:r>
            <a:endParaRPr lang="en-US" sz="1013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07660" y="2054353"/>
            <a:ext cx="53412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/>
              <a:t>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A</a:t>
            </a:r>
            <a:r>
              <a:rPr lang="en-US" sz="1013" i="1" dirty="0"/>
              <a:t>/F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n</a:t>
            </a:r>
            <a:endParaRPr lang="en-US" sz="1013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03370" y="3410808"/>
            <a:ext cx="53412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/>
              <a:t>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A</a:t>
            </a:r>
            <a:r>
              <a:rPr lang="en-US" sz="1013" i="1" dirty="0"/>
              <a:t>/F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p</a:t>
            </a:r>
            <a:endParaRPr lang="en-US" sz="1013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40193" y="2675190"/>
            <a:ext cx="53412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/>
              <a:t>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A</a:t>
            </a:r>
            <a:r>
              <a:rPr lang="en-US" sz="1013" i="1" dirty="0"/>
              <a:t>/F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d</a:t>
            </a:r>
            <a:endParaRPr lang="en-US" sz="1013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885370" y="3916472"/>
            <a:ext cx="2778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Phys. Rev. C </a:t>
            </a:r>
            <a:r>
              <a:rPr lang="en-US" sz="1400" b="1" dirty="0">
                <a:solidFill>
                  <a:srgbClr val="C00000"/>
                </a:solidFill>
              </a:rPr>
              <a:t>103</a:t>
            </a:r>
            <a:r>
              <a:rPr lang="en-US" sz="1400" dirty="0">
                <a:solidFill>
                  <a:srgbClr val="C00000"/>
                </a:solidFill>
              </a:rPr>
              <a:t> 015201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5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Comparing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A</a:t>
            </a:r>
            <a:r>
              <a:rPr lang="en-US" sz="2400" b="1" dirty="0">
                <a:solidFill>
                  <a:srgbClr val="002060"/>
                </a:solidFill>
              </a:rPr>
              <a:t> per free neutron, proton.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70670" y="1463598"/>
            <a:ext cx="35725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400" dirty="0"/>
              <a:t>Typically observed nucleon spread.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Starts below 1; approximately 10%.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Large spread in A/n compared to A/p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Expect some spread with nuclear asymmetry.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400" dirty="0"/>
              <a:t>“</a:t>
            </a:r>
            <a:r>
              <a:rPr lang="en-US" sz="1400" dirty="0" err="1"/>
              <a:t>MaGHiC</a:t>
            </a:r>
            <a:r>
              <a:rPr lang="en-US" sz="1400" dirty="0"/>
              <a:t>” Intl. </a:t>
            </a:r>
            <a:r>
              <a:rPr lang="en-US" sz="1400" dirty="0" err="1"/>
              <a:t>Journ</a:t>
            </a:r>
            <a:r>
              <a:rPr lang="en-US" sz="1400" dirty="0"/>
              <a:t>. Mod. Phys. E </a:t>
            </a:r>
            <a:r>
              <a:rPr lang="en-US" sz="1400" b="1" dirty="0"/>
              <a:t>23</a:t>
            </a:r>
            <a:r>
              <a:rPr lang="en-US" sz="1400" dirty="0"/>
              <a:t> 8 (2014).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58" y="1150580"/>
            <a:ext cx="4526093" cy="34089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94039" y="1740597"/>
            <a:ext cx="61747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/>
              <a:t>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A</a:t>
            </a:r>
            <a:r>
              <a:rPr lang="en-US" sz="1013" i="1" dirty="0"/>
              <a:t>/NF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n</a:t>
            </a:r>
            <a:endParaRPr lang="en-US" sz="1013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71224" y="3830343"/>
            <a:ext cx="59503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/>
              <a:t>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A</a:t>
            </a:r>
            <a:r>
              <a:rPr lang="en-US" sz="1013" i="1" dirty="0"/>
              <a:t>/ZF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p</a:t>
            </a:r>
            <a:endParaRPr lang="en-US" sz="1013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962774" y="2855047"/>
            <a:ext cx="53412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/>
              <a:t>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A</a:t>
            </a:r>
            <a:r>
              <a:rPr lang="en-US" sz="1013" i="1" dirty="0"/>
              <a:t>/F</a:t>
            </a:r>
            <a:r>
              <a:rPr lang="en-US" sz="1013" i="1" baseline="-25000" dirty="0"/>
              <a:t>2</a:t>
            </a:r>
            <a:r>
              <a:rPr lang="en-US" sz="1013" i="1" baseline="30000" dirty="0"/>
              <a:t>d</a:t>
            </a:r>
            <a:endParaRPr lang="en-US" sz="1013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840484" y="3553225"/>
            <a:ext cx="2778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Phys. Rev. C </a:t>
            </a:r>
            <a:r>
              <a:rPr lang="en-US" sz="1400" b="1" dirty="0">
                <a:solidFill>
                  <a:srgbClr val="C00000"/>
                </a:solidFill>
              </a:rPr>
              <a:t>103</a:t>
            </a:r>
            <a:r>
              <a:rPr lang="en-US" sz="1400" dirty="0">
                <a:solidFill>
                  <a:srgbClr val="C00000"/>
                </a:solidFill>
              </a:rPr>
              <a:t> 015201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67475" y="3530261"/>
            <a:ext cx="112984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N = A - Z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69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p </a:t>
            </a:r>
            <a:r>
              <a:rPr lang="en-US" sz="2400" b="1" dirty="0">
                <a:solidFill>
                  <a:srgbClr val="002060"/>
                </a:solidFill>
              </a:rPr>
              <a:t>via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7856" y="4412192"/>
            <a:ext cx="582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i="1" dirty="0"/>
              <a:t>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n</a:t>
            </a:r>
            <a:r>
              <a:rPr lang="en-US" sz="1200" dirty="0"/>
              <a:t> from world data: S. Li’s analysis using CJ15 nuclear corrections for deuteron Phys. Rev. D </a:t>
            </a:r>
            <a:r>
              <a:rPr lang="en-US" sz="1200" b="1" dirty="0"/>
              <a:t>93</a:t>
            </a:r>
            <a:r>
              <a:rPr lang="en-US" sz="1200" dirty="0"/>
              <a:t> 114017 (2016). Data publication being drafted.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i="1" dirty="0"/>
              <a:t>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p</a:t>
            </a:r>
            <a:r>
              <a:rPr lang="en-US" sz="1200" i="1" dirty="0"/>
              <a:t> </a:t>
            </a:r>
            <a:r>
              <a:rPr lang="en-US" sz="1200" dirty="0"/>
              <a:t>(at same </a:t>
            </a:r>
            <a:r>
              <a:rPr lang="en-US" sz="1200" i="1" dirty="0"/>
              <a:t>x</a:t>
            </a:r>
            <a:r>
              <a:rPr lang="en-US" sz="1200" dirty="0"/>
              <a:t> and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) using SFTM - J. Phys. G </a:t>
            </a:r>
            <a:r>
              <a:rPr lang="en-US" sz="1200" b="1" dirty="0"/>
              <a:t>35</a:t>
            </a:r>
            <a:r>
              <a:rPr lang="en-US" sz="1200" dirty="0"/>
              <a:t> 053101 (2008).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6" y="1103808"/>
            <a:ext cx="4383218" cy="3233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29099"/>
            <a:ext cx="4471535" cy="33988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07208" y="2720646"/>
            <a:ext cx="33214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>
                <a:solidFill>
                  <a:srgbClr val="0070C0"/>
                </a:solidFill>
              </a:rPr>
              <a:t>F</a:t>
            </a:r>
            <a:r>
              <a:rPr lang="en-US" sz="1013" b="1" i="1" baseline="-25000" dirty="0">
                <a:solidFill>
                  <a:srgbClr val="0070C0"/>
                </a:solidFill>
              </a:rPr>
              <a:t>2</a:t>
            </a:r>
            <a:r>
              <a:rPr lang="en-US" sz="1013" b="1" i="1" baseline="30000" dirty="0">
                <a:solidFill>
                  <a:srgbClr val="0070C0"/>
                </a:solidFill>
              </a:rPr>
              <a:t>n</a:t>
            </a:r>
            <a:endParaRPr lang="en-US" sz="1013" b="1" i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37463" y="2023272"/>
            <a:ext cx="38585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i="1">
                <a:solidFill>
                  <a:srgbClr val="C00000"/>
                </a:solidFill>
              </a:rPr>
              <a:t>F</a:t>
            </a:r>
            <a:r>
              <a:rPr lang="en-US" sz="1013" b="1" i="1" baseline="-25000">
                <a:solidFill>
                  <a:srgbClr val="C00000"/>
                </a:solidFill>
              </a:rPr>
              <a:t>2</a:t>
            </a:r>
            <a:r>
              <a:rPr lang="en-US" sz="1013" b="1" i="1" baseline="30000">
                <a:solidFill>
                  <a:srgbClr val="C00000"/>
                </a:solidFill>
              </a:rPr>
              <a:t>p</a:t>
            </a:r>
            <a:endParaRPr lang="en-US" sz="1013" b="1" i="1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4572374" y="1680570"/>
            <a:ext cx="28725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endParaRPr lang="en-US" sz="1013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48138" y="4175155"/>
            <a:ext cx="29206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 err="1"/>
              <a:t>x</a:t>
            </a:r>
            <a:r>
              <a:rPr lang="en-US" sz="1013" b="1" i="1" baseline="-25000" dirty="0" err="1"/>
              <a:t>B</a:t>
            </a:r>
            <a:endParaRPr lang="en-US" sz="1013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332842" y="4087090"/>
            <a:ext cx="29206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 err="1"/>
              <a:t>x</a:t>
            </a:r>
            <a:r>
              <a:rPr lang="en-US" sz="1013" b="1" i="1" baseline="-25000" dirty="0" err="1"/>
              <a:t>B</a:t>
            </a:r>
            <a:endParaRPr lang="en-US" sz="1013" b="1" i="1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54200" y="1828600"/>
            <a:ext cx="53732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n</a:t>
            </a:r>
            <a:r>
              <a:rPr lang="en-US" sz="1013" b="1" i="1" dirty="0"/>
              <a:t>/F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p</a:t>
            </a:r>
            <a:endParaRPr lang="en-US" sz="1013" b="1" i="1" dirty="0"/>
          </a:p>
        </p:txBody>
      </p:sp>
    </p:spTree>
    <p:extLst>
      <p:ext uri="{BB962C8B-B14F-4D97-AF65-F5344CB8AC3E}">
        <p14:creationId xmlns:p14="http://schemas.microsoft.com/office/powerpoint/2010/main" val="727630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D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n,p </a:t>
            </a:r>
            <a:r>
              <a:rPr lang="en-US" sz="2400" b="1" dirty="0">
                <a:solidFill>
                  <a:srgbClr val="002060"/>
                </a:solidFill>
              </a:rPr>
              <a:t>via CJ15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8650" y="4324021"/>
            <a:ext cx="582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Neglecting uncertainties on purpose to highlight behavior in the plot.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There is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 dependence, in particular at large </a:t>
            </a:r>
            <a:r>
              <a:rPr lang="en-US" sz="1200" i="1" dirty="0"/>
              <a:t>x.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Phys. Rev. D </a:t>
            </a:r>
            <a:r>
              <a:rPr lang="en-US" sz="1200" b="1" dirty="0"/>
              <a:t>93</a:t>
            </a:r>
            <a:r>
              <a:rPr lang="en-US" sz="1200" dirty="0"/>
              <a:t> 114017 (2016)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5777" y="2721597"/>
            <a:ext cx="38183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C00000"/>
                </a:solidFill>
              </a:rPr>
              <a:t>D/p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4927" y="273844"/>
            <a:ext cx="38183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002060"/>
                </a:solidFill>
              </a:rPr>
              <a:t>D/n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23" y="1076107"/>
            <a:ext cx="3963048" cy="2943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402" y="81424"/>
            <a:ext cx="3193569" cy="24038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357" y="2526792"/>
            <a:ext cx="3139765" cy="234629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580" y="1035142"/>
            <a:ext cx="67999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002060"/>
                </a:solidFill>
              </a:rPr>
              <a:t>Deuteron</a:t>
            </a:r>
          </a:p>
        </p:txBody>
      </p:sp>
    </p:spTree>
    <p:extLst>
      <p:ext uri="{BB962C8B-B14F-4D97-AF65-F5344CB8AC3E}">
        <p14:creationId xmlns:p14="http://schemas.microsoft.com/office/powerpoint/2010/main" val="847695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Comparison of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A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n,p </a:t>
            </a:r>
            <a:r>
              <a:rPr lang="en-US" sz="2400" b="1" dirty="0">
                <a:solidFill>
                  <a:srgbClr val="002060"/>
                </a:solidFill>
              </a:rPr>
              <a:t>to SRC factor </a:t>
            </a:r>
            <a:r>
              <a:rPr lang="en-US" sz="2400" b="1" i="1" dirty="0">
                <a:solidFill>
                  <a:srgbClr val="002060"/>
                </a:solidFill>
              </a:rPr>
              <a:t>a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(A/d)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066" y="1632644"/>
            <a:ext cx="25775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i="1" dirty="0"/>
              <a:t>a</a:t>
            </a:r>
            <a:r>
              <a:rPr lang="en-US" sz="1200" i="1" baseline="-25000" dirty="0"/>
              <a:t>2</a:t>
            </a:r>
            <a:r>
              <a:rPr lang="en-US" sz="1200" i="1" dirty="0"/>
              <a:t>(</a:t>
            </a:r>
            <a:r>
              <a:rPr lang="en-US" sz="1200" dirty="0"/>
              <a:t>A/d) scaling factor: PRL </a:t>
            </a:r>
            <a:r>
              <a:rPr lang="en-US" sz="1200" b="1" dirty="0"/>
              <a:t>106</a:t>
            </a:r>
            <a:r>
              <a:rPr lang="en-US" sz="1200" dirty="0"/>
              <a:t> 052301 (2011). Blue points are for A/d; Red points are for A/</a:t>
            </a:r>
            <a:r>
              <a:rPr lang="en-US" sz="1200" dirty="0" err="1"/>
              <a:t>n+p</a:t>
            </a:r>
            <a:r>
              <a:rPr lang="en-US" sz="1200" dirty="0"/>
              <a:t>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Slope of near -0.08 (with deuteron point set to 0) consistent with previous studies.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Difference in these 2 sets seems to come from nuclear effects from deuteron.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i="1" dirty="0"/>
              <a:t>R</a:t>
            </a:r>
            <a:r>
              <a:rPr lang="en-US" sz="1200" i="1" baseline="30000" dirty="0"/>
              <a:t>2 </a:t>
            </a:r>
            <a:r>
              <a:rPr lang="en-US" sz="1200" dirty="0"/>
              <a:t>orth. distance regression (goodness of fit).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219" y="1015409"/>
            <a:ext cx="5042642" cy="4025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5262" y="4257854"/>
            <a:ext cx="232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C00000"/>
                </a:solidFill>
              </a:rPr>
              <a:t>a</a:t>
            </a:r>
            <a:r>
              <a:rPr lang="en-US" sz="1200" i="1" baseline="-25000" dirty="0">
                <a:solidFill>
                  <a:srgbClr val="C00000"/>
                </a:solidFill>
              </a:rPr>
              <a:t>2</a:t>
            </a:r>
            <a:r>
              <a:rPr lang="en-US" sz="1200" dirty="0">
                <a:solidFill>
                  <a:srgbClr val="C00000"/>
                </a:solidFill>
              </a:rPr>
              <a:t> probability nucleon belongs to a pair (represented as ratio for A/d)</a:t>
            </a:r>
            <a:endParaRPr lang="en-US" sz="1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9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Fitting Slopes of Ratios.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8650" y="4065176"/>
            <a:ext cx="6982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Fits done in region 0.3 &lt; </a:t>
            </a:r>
            <a:r>
              <a:rPr lang="en-US" sz="1200" i="1" dirty="0"/>
              <a:t>x &lt; </a:t>
            </a:r>
            <a:r>
              <a:rPr lang="en-US" sz="1200" dirty="0"/>
              <a:t>0.6, with 0.7 included</a:t>
            </a:r>
            <a:r>
              <a:rPr lang="en-US" sz="1200" i="1" dirty="0"/>
              <a:t> </a:t>
            </a:r>
            <a:endParaRPr lang="en-US" sz="1200" dirty="0"/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Non-negligible nuclear effects in </a:t>
            </a:r>
            <a:r>
              <a:rPr lang="en-US" sz="1200" i="1" dirty="0"/>
              <a:t>x </a:t>
            </a:r>
            <a:r>
              <a:rPr lang="en-US" sz="1200" dirty="0"/>
              <a:t>0.6-0.7 for extracting EMC Effect in meaningful way.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Not trivial to disentangle between </a:t>
            </a:r>
            <a:r>
              <a:rPr lang="en-US" sz="1200" i="1" dirty="0"/>
              <a:t>x </a:t>
            </a:r>
            <a:r>
              <a:rPr lang="en-US" sz="1200" dirty="0"/>
              <a:t>and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Inclusion of higher </a:t>
            </a:r>
            <a:r>
              <a:rPr lang="en-US" sz="1200" i="1" dirty="0"/>
              <a:t>x </a:t>
            </a:r>
            <a:r>
              <a:rPr lang="en-US" sz="1200" dirty="0"/>
              <a:t>and </a:t>
            </a:r>
            <a:r>
              <a:rPr lang="en-US" sz="1200" i="1" dirty="0"/>
              <a:t>Q</a:t>
            </a:r>
            <a:r>
              <a:rPr lang="en-US" sz="1200" i="1" baseline="30000" dirty="0"/>
              <a:t>2 </a:t>
            </a:r>
            <a:r>
              <a:rPr lang="en-US" sz="1200" dirty="0"/>
              <a:t>generates somewhat shallower slopes from rise in nuclear effects.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080717"/>
            <a:ext cx="3698023" cy="28438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55" y="1047264"/>
            <a:ext cx="3727199" cy="29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64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Summary: </a:t>
            </a:r>
            <a:r>
              <a:rPr lang="en-US" sz="2400" b="1" i="1" dirty="0">
                <a:solidFill>
                  <a:srgbClr val="002060"/>
                </a:solidFill>
              </a:rPr>
              <a:t>~20 GeV could access anti-shadowing regime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8650" y="1129517"/>
            <a:ext cx="6937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e-A (x, Q</a:t>
            </a:r>
            <a:r>
              <a:rPr lang="en-US" sz="1600" baseline="30000" dirty="0"/>
              <a:t>2</a:t>
            </a:r>
            <a:r>
              <a:rPr lang="en-US" sz="1600" dirty="0"/>
              <a:t>) “transition” range accessible for the first time in decades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High precision required: perfect for </a:t>
            </a:r>
            <a:r>
              <a:rPr lang="en-US" sz="1600" dirty="0" err="1"/>
              <a:t>JLab</a:t>
            </a:r>
            <a:r>
              <a:rPr lang="en-US" sz="1600" dirty="0"/>
              <a:t> beam, spectrometers, ability to change targets quickly,…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Polarized beam and target mapping across A, N, Z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Nuclear tagging, mirror nuclei,.. – ALL POSSIBLE at </a:t>
            </a:r>
            <a:r>
              <a:rPr lang="en-US" sz="1600" dirty="0" err="1"/>
              <a:t>Jlab</a:t>
            </a:r>
            <a:r>
              <a:rPr lang="en-US" sz="1600" dirty="0"/>
              <a:t>-EIC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D947E4-1184-B816-2DC9-8A5976CAF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33" y="2519547"/>
            <a:ext cx="3453793" cy="252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83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Backup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341772" y="1649591"/>
            <a:ext cx="2228850" cy="1836384"/>
            <a:chOff x="849312" y="4846637"/>
            <a:chExt cx="2971800" cy="2448512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849312" y="5597402"/>
              <a:ext cx="14748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2237403" y="4846637"/>
              <a:ext cx="1041068" cy="7507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237403" y="5503557"/>
              <a:ext cx="809720" cy="875893"/>
            </a:xfrm>
            <a:custGeom>
              <a:avLst/>
              <a:gdLst>
                <a:gd name="T0" fmla="*/ 0 w 448"/>
                <a:gd name="T1" fmla="*/ 64 h 448"/>
                <a:gd name="T2" fmla="*/ 144 w 448"/>
                <a:gd name="T3" fmla="*/ 16 h 448"/>
                <a:gd name="T4" fmla="*/ 96 w 448"/>
                <a:gd name="T5" fmla="*/ 160 h 448"/>
                <a:gd name="T6" fmla="*/ 240 w 448"/>
                <a:gd name="T7" fmla="*/ 112 h 448"/>
                <a:gd name="T8" fmla="*/ 192 w 448"/>
                <a:gd name="T9" fmla="*/ 256 h 448"/>
                <a:gd name="T10" fmla="*/ 336 w 448"/>
                <a:gd name="T11" fmla="*/ 208 h 448"/>
                <a:gd name="T12" fmla="*/ 288 w 448"/>
                <a:gd name="T13" fmla="*/ 352 h 448"/>
                <a:gd name="T14" fmla="*/ 432 w 448"/>
                <a:gd name="T15" fmla="*/ 304 h 448"/>
                <a:gd name="T16" fmla="*/ 384 w 448"/>
                <a:gd name="T17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448">
                  <a:moveTo>
                    <a:pt x="0" y="64"/>
                  </a:moveTo>
                  <a:cubicBezTo>
                    <a:pt x="64" y="32"/>
                    <a:pt x="128" y="0"/>
                    <a:pt x="144" y="16"/>
                  </a:cubicBezTo>
                  <a:cubicBezTo>
                    <a:pt x="160" y="32"/>
                    <a:pt x="80" y="144"/>
                    <a:pt x="96" y="160"/>
                  </a:cubicBezTo>
                  <a:cubicBezTo>
                    <a:pt x="112" y="176"/>
                    <a:pt x="224" y="96"/>
                    <a:pt x="240" y="112"/>
                  </a:cubicBezTo>
                  <a:cubicBezTo>
                    <a:pt x="256" y="128"/>
                    <a:pt x="176" y="240"/>
                    <a:pt x="192" y="256"/>
                  </a:cubicBezTo>
                  <a:cubicBezTo>
                    <a:pt x="208" y="272"/>
                    <a:pt x="320" y="192"/>
                    <a:pt x="336" y="208"/>
                  </a:cubicBezTo>
                  <a:cubicBezTo>
                    <a:pt x="352" y="224"/>
                    <a:pt x="272" y="336"/>
                    <a:pt x="288" y="352"/>
                  </a:cubicBezTo>
                  <a:cubicBezTo>
                    <a:pt x="304" y="368"/>
                    <a:pt x="416" y="288"/>
                    <a:pt x="432" y="304"/>
                  </a:cubicBezTo>
                  <a:cubicBezTo>
                    <a:pt x="448" y="320"/>
                    <a:pt x="392" y="424"/>
                    <a:pt x="384" y="4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2757937" y="6254322"/>
              <a:ext cx="1041068" cy="103230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graphicFrame>
          <p:nvGraphicFramePr>
            <p:cNvPr id="11" name="Object 24"/>
            <p:cNvGraphicFramePr>
              <a:graphicFrameLocks noChangeAspect="1"/>
            </p:cNvGraphicFramePr>
            <p:nvPr/>
          </p:nvGraphicFramePr>
          <p:xfrm>
            <a:off x="1196335" y="5315865"/>
            <a:ext cx="117482" cy="248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76200" imgH="139700" progId="Equation.3">
                    <p:embed/>
                  </p:oleObj>
                </mc:Choice>
                <mc:Fallback>
                  <p:oleObj name="Equation" r:id="rId3" imgW="762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6335" y="5315865"/>
                          <a:ext cx="117482" cy="248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25"/>
            <p:cNvGraphicFramePr>
              <a:graphicFrameLocks noChangeAspect="1"/>
            </p:cNvGraphicFramePr>
            <p:nvPr/>
          </p:nvGraphicFramePr>
          <p:xfrm>
            <a:off x="2757937" y="4846637"/>
            <a:ext cx="175319" cy="248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14300" imgH="139700" progId="Equation.3">
                    <p:embed/>
                  </p:oleObj>
                </mc:Choice>
                <mc:Fallback>
                  <p:oleObj name="Equation" r:id="rId5" imgW="1143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7937" y="4846637"/>
                          <a:ext cx="175319" cy="248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26"/>
            <p:cNvGraphicFramePr>
              <a:graphicFrameLocks noChangeAspect="1"/>
            </p:cNvGraphicFramePr>
            <p:nvPr/>
          </p:nvGraphicFramePr>
          <p:xfrm>
            <a:off x="2931449" y="5785094"/>
            <a:ext cx="157245" cy="248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1600" imgH="139700" progId="Equation.3">
                    <p:embed/>
                  </p:oleObj>
                </mc:Choice>
                <mc:Fallback>
                  <p:oleObj name="Equation" r:id="rId7" imgW="101600" imgH="139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1449" y="5785094"/>
                          <a:ext cx="157245" cy="248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Arc 27"/>
            <p:cNvSpPr>
              <a:spLocks/>
            </p:cNvSpPr>
            <p:nvPr/>
          </p:nvSpPr>
          <p:spPr bwMode="auto">
            <a:xfrm>
              <a:off x="2497670" y="5411667"/>
              <a:ext cx="247616" cy="28153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0616"/>
                <a:gd name="T1" fmla="*/ 0 h 21600"/>
                <a:gd name="T2" fmla="*/ 20616 w 20616"/>
                <a:gd name="T3" fmla="*/ 15158 h 21600"/>
                <a:gd name="T4" fmla="*/ 0 w 2061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6" h="21600" fill="none" extrusionOk="0">
                  <a:moveTo>
                    <a:pt x="0" y="-1"/>
                  </a:moveTo>
                  <a:cubicBezTo>
                    <a:pt x="9447" y="-1"/>
                    <a:pt x="17799" y="6140"/>
                    <a:pt x="20616" y="15157"/>
                  </a:cubicBezTo>
                </a:path>
                <a:path w="20616" h="21600" stroke="0" extrusionOk="0">
                  <a:moveTo>
                    <a:pt x="0" y="-1"/>
                  </a:moveTo>
                  <a:cubicBezTo>
                    <a:pt x="9447" y="-1"/>
                    <a:pt x="17799" y="6140"/>
                    <a:pt x="20616" y="1515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graphicFrame>
          <p:nvGraphicFramePr>
            <p:cNvPr id="15" name="Object 28"/>
            <p:cNvGraphicFramePr>
              <a:graphicFrameLocks noChangeAspect="1"/>
            </p:cNvGraphicFramePr>
            <p:nvPr/>
          </p:nvGraphicFramePr>
          <p:xfrm>
            <a:off x="2757937" y="5222020"/>
            <a:ext cx="215082" cy="3167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700" imgH="177800" progId="Equation.3">
                    <p:embed/>
                  </p:oleObj>
                </mc:Choice>
                <mc:Fallback>
                  <p:oleObj name="Equation" r:id="rId9" imgW="139700" imgH="177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7937" y="5222020"/>
                          <a:ext cx="215082" cy="3167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Line 29"/>
            <p:cNvSpPr>
              <a:spLocks noChangeShapeType="1"/>
            </p:cNvSpPr>
            <p:nvPr/>
          </p:nvSpPr>
          <p:spPr bwMode="auto">
            <a:xfrm>
              <a:off x="2324159" y="5597402"/>
              <a:ext cx="11278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13"/>
            </a:p>
          </p:txBody>
        </p:sp>
        <p:graphicFrame>
          <p:nvGraphicFramePr>
            <p:cNvPr id="17" name="Object 30"/>
            <p:cNvGraphicFramePr>
              <a:graphicFrameLocks noChangeAspect="1"/>
            </p:cNvGraphicFramePr>
            <p:nvPr/>
          </p:nvGraphicFramePr>
          <p:xfrm>
            <a:off x="3117611" y="6533904"/>
            <a:ext cx="272920" cy="2248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77800" imgH="127000" progId="Equation.3">
                    <p:embed/>
                  </p:oleObj>
                </mc:Choice>
                <mc:Fallback>
                  <p:oleObj name="Equation" r:id="rId11" imgW="177800" imgH="12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7611" y="6533904"/>
                          <a:ext cx="272920" cy="2248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" name="Picture 17" descr="nucleus.jp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312" y="6218237"/>
              <a:ext cx="1066800" cy="1076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9613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5462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Effect Reproduced many times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14</a:t>
            </a:fld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28650" y="992567"/>
            <a:ext cx="3770550" cy="404854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30960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1538"/>
              </a:spcAft>
              <a:buClr>
                <a:srgbClr val="000000"/>
              </a:buClr>
              <a:buSzPct val="100000"/>
              <a:buFont typeface="Times New Roman" charset="0"/>
              <a:defRPr sz="35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925"/>
              </a:spcAft>
              <a:buClr>
                <a:srgbClr val="000000"/>
              </a:buClr>
              <a:buSzPct val="100000"/>
              <a:buFont typeface="Times New Roman" charset="0"/>
              <a:defRPr sz="2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613"/>
              </a:spcAft>
              <a:buClr>
                <a:srgbClr val="000000"/>
              </a:buClr>
              <a:buSzPct val="100000"/>
              <a:buFont typeface="Times New Roman" charset="0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313"/>
              </a:spcAft>
              <a:buClr>
                <a:srgbClr val="000000"/>
              </a:buClr>
              <a:buSzPct val="100000"/>
              <a:buFont typeface="Times New Roman" charset="0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313"/>
              </a:spcAft>
              <a:buClr>
                <a:srgbClr val="000000"/>
              </a:buClr>
              <a:buSzPct val="100000"/>
              <a:buFont typeface="Times New Roman" charset="0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313"/>
              </a:spcAft>
              <a:buClr>
                <a:srgbClr val="000000"/>
              </a:buClr>
              <a:buSzPct val="100000"/>
              <a:buFont typeface="Times New Roman" charset="0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313"/>
              </a:spcAft>
              <a:buClr>
                <a:srgbClr val="000000"/>
              </a:buClr>
              <a:buSzPct val="100000"/>
              <a:buFont typeface="Times New Roman" charset="0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ts val="313"/>
              </a:spcAft>
              <a:buClr>
                <a:srgbClr val="000000"/>
              </a:buClr>
              <a:buSzPct val="100000"/>
              <a:buFont typeface="Times New Roman" charset="0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>
                <a:solidFill>
                  <a:srgbClr val="800000"/>
                </a:solidFill>
              </a:rPr>
              <a:t>PLB </a:t>
            </a:r>
            <a:r>
              <a:rPr lang="en-US" sz="1200" b="1" dirty="0">
                <a:solidFill>
                  <a:srgbClr val="800000"/>
                </a:solidFill>
              </a:rPr>
              <a:t>123</a:t>
            </a:r>
            <a:r>
              <a:rPr lang="en-US" sz="1200" dirty="0">
                <a:solidFill>
                  <a:srgbClr val="800000"/>
                </a:solidFill>
              </a:rPr>
              <a:t> (1983) 275.</a:t>
            </a:r>
          </a:p>
          <a:p>
            <a:pPr lvl="1"/>
            <a:r>
              <a:rPr lang="en-US" sz="1200" dirty="0">
                <a:solidFill>
                  <a:srgbClr val="660066"/>
                </a:solidFill>
              </a:rPr>
              <a:t>Simple Parton Counting Expects One</a:t>
            </a:r>
          </a:p>
          <a:p>
            <a:pPr lvl="1"/>
            <a:r>
              <a:rPr lang="en-US" sz="1200" b="1" dirty="0">
                <a:solidFill>
                  <a:srgbClr val="FF0000"/>
                </a:solidFill>
              </a:rPr>
              <a:t>MANY Explanations</a:t>
            </a:r>
          </a:p>
          <a:p>
            <a:r>
              <a:rPr lang="en-US" sz="1200" b="1" dirty="0"/>
              <a:t>SLAC E139 </a:t>
            </a:r>
          </a:p>
          <a:p>
            <a:pPr lvl="1"/>
            <a:r>
              <a:rPr lang="en-US" sz="1200" dirty="0">
                <a:solidFill>
                  <a:srgbClr val="800000"/>
                </a:solidFill>
              </a:rPr>
              <a:t>Phys. Rev. D </a:t>
            </a:r>
            <a:r>
              <a:rPr lang="en-US" sz="1200" b="1" dirty="0">
                <a:solidFill>
                  <a:srgbClr val="800000"/>
                </a:solidFill>
              </a:rPr>
              <a:t>49</a:t>
            </a:r>
            <a:r>
              <a:rPr lang="en-US" sz="1200" dirty="0">
                <a:solidFill>
                  <a:srgbClr val="800000"/>
                </a:solidFill>
              </a:rPr>
              <a:t> (1994) 4348.</a:t>
            </a:r>
          </a:p>
          <a:p>
            <a:pPr lvl="1"/>
            <a:r>
              <a:rPr lang="en-US" sz="1200" dirty="0">
                <a:solidFill>
                  <a:srgbClr val="660066"/>
                </a:solidFill>
              </a:rPr>
              <a:t>Precise large-x data</a:t>
            </a:r>
          </a:p>
          <a:p>
            <a:pPr lvl="1"/>
            <a:r>
              <a:rPr lang="en-US" sz="1200" dirty="0">
                <a:solidFill>
                  <a:srgbClr val="660066"/>
                </a:solidFill>
              </a:rPr>
              <a:t>Nuclei from A=4 to 197</a:t>
            </a:r>
          </a:p>
          <a:p>
            <a:r>
              <a:rPr lang="en-US" sz="1200" b="1" dirty="0"/>
              <a:t>Conclusions from SLAC data</a:t>
            </a:r>
          </a:p>
          <a:p>
            <a:pPr lvl="1"/>
            <a:r>
              <a:rPr lang="en-US" sz="1200" dirty="0">
                <a:solidFill>
                  <a:srgbClr val="660066"/>
                </a:solidFill>
              </a:rPr>
              <a:t>Nearly Q</a:t>
            </a:r>
            <a:r>
              <a:rPr lang="en-US" sz="1200" baseline="30000" dirty="0">
                <a:solidFill>
                  <a:srgbClr val="660066"/>
                </a:solidFill>
              </a:rPr>
              <a:t>2</a:t>
            </a:r>
            <a:r>
              <a:rPr lang="en-US" sz="1200" dirty="0">
                <a:solidFill>
                  <a:srgbClr val="660066"/>
                </a:solidFill>
              </a:rPr>
              <a:t>-independent</a:t>
            </a:r>
          </a:p>
          <a:p>
            <a:pPr lvl="1"/>
            <a:r>
              <a:rPr lang="en-US" sz="1200" dirty="0">
                <a:solidFill>
                  <a:srgbClr val="660066"/>
                </a:solidFill>
              </a:rPr>
              <a:t>Universal x-dependence (shape)</a:t>
            </a:r>
          </a:p>
          <a:p>
            <a:pPr lvl="1"/>
            <a:r>
              <a:rPr lang="en-US" sz="1200" dirty="0">
                <a:solidFill>
                  <a:srgbClr val="660066"/>
                </a:solidFill>
              </a:rPr>
              <a:t>Some A dependence </a:t>
            </a:r>
          </a:p>
        </p:txBody>
      </p:sp>
      <p:pic>
        <p:nvPicPr>
          <p:cNvPr id="13" name="Picture 4" descr="e139_alltar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28471"/>
            <a:ext cx="3381612" cy="407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>
            <a:off x="5497512" y="215171"/>
            <a:ext cx="3962400" cy="1588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928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54627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JLab</a:t>
            </a:r>
            <a:r>
              <a:rPr lang="en-US" sz="2400" b="1" dirty="0">
                <a:solidFill>
                  <a:srgbClr val="002060"/>
                </a:solidFill>
              </a:rPr>
              <a:t> EMC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15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497512" y="215171"/>
            <a:ext cx="3962400" cy="1588"/>
          </a:xfrm>
          <a:prstGeom prst="line">
            <a:avLst/>
          </a:prstGeom>
          <a:ln>
            <a:solidFill>
              <a:schemeClr val="tx1">
                <a:alpha val="4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q2dep_04_28_2009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054" y="1457702"/>
            <a:ext cx="4706931" cy="3309561"/>
          </a:xfrm>
          <a:prstGeom prst="rect">
            <a:avLst/>
          </a:prstGeom>
        </p:spPr>
      </p:pic>
      <p:sp>
        <p:nvSpPr>
          <p:cNvPr id="8" name="Rectangle 2"/>
          <p:cNvSpPr>
            <a:spLocks/>
          </p:cNvSpPr>
          <p:nvPr/>
        </p:nvSpPr>
        <p:spPr bwMode="auto">
          <a:xfrm>
            <a:off x="1368783" y="972282"/>
            <a:ext cx="4128729" cy="328535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400" dirty="0">
                <a:solidFill>
                  <a:srgbClr val="800000"/>
                </a:solidFill>
                <a:cs typeface="Times New Roman"/>
              </a:rPr>
              <a:t>Phy</a:t>
            </a:r>
            <a:r>
              <a:rPr lang="en-US" sz="1400" dirty="0">
                <a:solidFill>
                  <a:srgbClr val="800000"/>
                </a:solidFill>
                <a:ea typeface="Palatino" charset="0"/>
                <a:cs typeface="Times New Roman"/>
                <a:sym typeface="Palatino" charset="0"/>
              </a:rPr>
              <a:t>s, Rev. </a:t>
            </a:r>
            <a:r>
              <a:rPr lang="en-US" sz="1400" dirty="0" err="1">
                <a:solidFill>
                  <a:srgbClr val="800000"/>
                </a:solidFill>
                <a:ea typeface="Palatino" charset="0"/>
                <a:cs typeface="Times New Roman"/>
                <a:sym typeface="Palatino" charset="0"/>
              </a:rPr>
              <a:t>Lett</a:t>
            </a:r>
            <a:r>
              <a:rPr lang="en-US" sz="1400" dirty="0">
                <a:solidFill>
                  <a:srgbClr val="800000"/>
                </a:solidFill>
                <a:ea typeface="Palatino" charset="0"/>
                <a:cs typeface="Times New Roman"/>
                <a:sym typeface="Palatino" charset="0"/>
              </a:rPr>
              <a:t>. </a:t>
            </a:r>
            <a:r>
              <a:rPr lang="en-US" sz="1400" b="1" dirty="0">
                <a:solidFill>
                  <a:srgbClr val="800000"/>
                </a:solidFill>
                <a:ea typeface="Palatino" charset="0"/>
                <a:cs typeface="Times New Roman"/>
                <a:sym typeface="Palatino" charset="0"/>
              </a:rPr>
              <a:t>103 </a:t>
            </a:r>
            <a:r>
              <a:rPr lang="en-US" sz="1400" dirty="0">
                <a:solidFill>
                  <a:srgbClr val="800000"/>
                </a:solidFill>
                <a:ea typeface="Palatino" charset="0"/>
                <a:cs typeface="Times New Roman"/>
                <a:sym typeface="Palatino" charset="0"/>
              </a:rPr>
              <a:t>(2009) 202301</a:t>
            </a:r>
            <a:r>
              <a:rPr lang="en-US" sz="2000" dirty="0">
                <a:solidFill>
                  <a:srgbClr val="800000"/>
                </a:solidFill>
                <a:latin typeface="Times New Roman"/>
                <a:ea typeface="Palatino" charset="0"/>
                <a:cs typeface="Times New Roman"/>
                <a:sym typeface="Palatino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926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D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n+p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3333" y="4075482"/>
            <a:ext cx="6436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Theory-driven deuteron to sum of free neutron and proton ratio (in red) dips just below unity in EMC region.  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i="1" dirty="0"/>
              <a:t>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D</a:t>
            </a:r>
            <a:r>
              <a:rPr lang="en-US" sz="1200" i="1" dirty="0"/>
              <a:t>/2F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p</a:t>
            </a:r>
            <a:r>
              <a:rPr lang="en-US" sz="1200" i="1" dirty="0"/>
              <a:t> </a:t>
            </a:r>
            <a:r>
              <a:rPr lang="en-US" sz="1200" dirty="0"/>
              <a:t>well below unity with similar shape. </a:t>
            </a:r>
            <a:r>
              <a:rPr lang="en-US" sz="1200" i="1" dirty="0"/>
              <a:t>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D</a:t>
            </a:r>
            <a:r>
              <a:rPr lang="en-US" sz="1200" i="1" dirty="0"/>
              <a:t>/2F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n</a:t>
            </a:r>
            <a:r>
              <a:rPr lang="en-US" sz="1200" i="1" dirty="0"/>
              <a:t> </a:t>
            </a:r>
            <a:r>
              <a:rPr lang="en-US" sz="1200" dirty="0"/>
              <a:t>well above unity with positive slope.  </a:t>
            </a:r>
            <a:endParaRPr lang="en-US" sz="1200" i="1" dirty="0"/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Phys. Rev. D </a:t>
            </a:r>
            <a:r>
              <a:rPr lang="en-US" sz="1200" b="1" dirty="0"/>
              <a:t>93</a:t>
            </a:r>
            <a:r>
              <a:rPr lang="en-US" sz="1200" dirty="0"/>
              <a:t> 114017 (2016)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1365" y="984429"/>
            <a:ext cx="42511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002060"/>
                </a:solidFill>
              </a:rPr>
              <a:t>CJ15</a:t>
            </a:r>
            <a:endParaRPr lang="en-US" sz="1013" i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672" y="989475"/>
            <a:ext cx="9172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002060"/>
                </a:solidFill>
              </a:rPr>
              <a:t>Theory-driven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676" y="1179288"/>
            <a:ext cx="3606727" cy="2701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1" y="1272138"/>
            <a:ext cx="4282068" cy="269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6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Fitting Slopes of Ratios: Deuteron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4168" y="3666193"/>
            <a:ext cx="69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Linear fits to deuterium data, with cuts on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 and </a:t>
            </a:r>
            <a:r>
              <a:rPr lang="en-US" sz="1200" i="1" dirty="0" err="1"/>
              <a:t>x</a:t>
            </a:r>
            <a:r>
              <a:rPr lang="en-US" sz="1200" i="1" baseline="-25000" dirty="0" err="1"/>
              <a:t>B</a:t>
            </a:r>
            <a:r>
              <a:rPr lang="en-US" sz="1200" dirty="0"/>
              <a:t>. 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Blue points are ratio of E139 data to deuterium from CJ15.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Red points are ratio of E139 data to sum of free (CJ15) neutron and proton, without nuclear effects.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67417" y="1689966"/>
            <a:ext cx="55496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A</a:t>
            </a:r>
            <a:r>
              <a:rPr lang="en-US" sz="1013" b="1" i="1" dirty="0"/>
              <a:t>/F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N</a:t>
            </a:r>
            <a:endParaRPr lang="en-US" sz="1013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353" y="1171654"/>
            <a:ext cx="3199801" cy="24104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272" y="1147479"/>
            <a:ext cx="3147829" cy="24318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" y="1168822"/>
            <a:ext cx="3096270" cy="238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61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Fitting Slopes of Ratios: Carbon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4168" y="3666193"/>
            <a:ext cx="6982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Linear fits to deuterium data, with cuts on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 and </a:t>
            </a:r>
            <a:r>
              <a:rPr lang="en-US" sz="1200" i="1" dirty="0" err="1"/>
              <a:t>x</a:t>
            </a:r>
            <a:r>
              <a:rPr lang="en-US" sz="1200" i="1" baseline="-25000" dirty="0" err="1"/>
              <a:t>B</a:t>
            </a:r>
            <a:r>
              <a:rPr lang="en-US" sz="1200" dirty="0"/>
              <a:t>. 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Blue points are ratio of E139 data to deuterium from CJ15.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Red points are ratio of E139 data to sum of free (CJ15) neutron and proton, without nuclear effects.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E139 Carbon data didn’t go to </a:t>
            </a:r>
            <a:r>
              <a:rPr lang="en-US" sz="1200" i="1" dirty="0" err="1"/>
              <a:t>x</a:t>
            </a:r>
            <a:r>
              <a:rPr lang="en-US" sz="1200" i="1" baseline="-25000" dirty="0" err="1"/>
              <a:t>B</a:t>
            </a:r>
            <a:r>
              <a:rPr lang="en-US" sz="1200" i="1" baseline="-25000" dirty="0"/>
              <a:t> </a:t>
            </a:r>
            <a:r>
              <a:rPr lang="en-US" sz="1200" dirty="0"/>
              <a:t>&gt; 0.6. 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67417" y="1689966"/>
            <a:ext cx="55496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A</a:t>
            </a:r>
            <a:r>
              <a:rPr lang="en-US" sz="1013" b="1" i="1" dirty="0"/>
              <a:t>/F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N</a:t>
            </a:r>
            <a:endParaRPr lang="en-US" sz="1013" b="1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10" y="981307"/>
            <a:ext cx="3373181" cy="25760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633" y="921542"/>
            <a:ext cx="3492173" cy="269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1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Fitting Slopes of Ratios: Gold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4168" y="3666193"/>
            <a:ext cx="698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Linear fits to deuterium data, with cuts on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 and </a:t>
            </a:r>
            <a:r>
              <a:rPr lang="en-US" sz="1200" i="1" dirty="0" err="1"/>
              <a:t>x</a:t>
            </a:r>
            <a:r>
              <a:rPr lang="en-US" sz="1200" i="1" baseline="-25000" dirty="0" err="1"/>
              <a:t>B</a:t>
            </a:r>
            <a:r>
              <a:rPr lang="en-US" sz="1200" dirty="0"/>
              <a:t>. 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Blue points are ratio of E139 data to deuterium from CJ15.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Red points are ratio of E139 data to sum of free (CJ15) neutron and proton, without nuclear effects.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67417" y="1689966"/>
            <a:ext cx="55496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A</a:t>
            </a:r>
            <a:r>
              <a:rPr lang="en-US" sz="1013" b="1" i="1" dirty="0"/>
              <a:t>/F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N</a:t>
            </a:r>
            <a:endParaRPr lang="en-US" sz="1013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55" y="1022862"/>
            <a:ext cx="3021220" cy="23421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80" y="998174"/>
            <a:ext cx="3054179" cy="23333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003" y="978422"/>
            <a:ext cx="3087990" cy="240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76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p </a:t>
            </a:r>
            <a:r>
              <a:rPr lang="en-US" sz="2400" b="1" dirty="0">
                <a:solidFill>
                  <a:srgbClr val="002060"/>
                </a:solidFill>
              </a:rPr>
              <a:t>via CJ15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8650" y="4324021"/>
            <a:ext cx="582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Neglecting uncertainties on purpose to highlight behavior in the plot.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There is </a:t>
            </a:r>
            <a:r>
              <a:rPr lang="en-US" sz="1200" i="1" dirty="0"/>
              <a:t>Q</a:t>
            </a:r>
            <a:r>
              <a:rPr lang="en-US" sz="1200" i="1" baseline="30000" dirty="0"/>
              <a:t>2</a:t>
            </a:r>
            <a:r>
              <a:rPr lang="en-US" sz="1200" dirty="0"/>
              <a:t> dependence, in particular at large </a:t>
            </a:r>
            <a:r>
              <a:rPr lang="en-US" sz="1200" i="1" dirty="0"/>
              <a:t>x</a:t>
            </a:r>
            <a:r>
              <a:rPr lang="en-US" sz="1200" dirty="0"/>
              <a:t> and low </a:t>
            </a:r>
            <a:r>
              <a:rPr lang="en-US" sz="1200" i="1" dirty="0"/>
              <a:t>Q.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Phys. Rev. D </a:t>
            </a:r>
            <a:r>
              <a:rPr lang="en-US" sz="1200" b="1" dirty="0"/>
              <a:t>93</a:t>
            </a:r>
            <a:r>
              <a:rPr lang="en-US" sz="1200" dirty="0"/>
              <a:t> 114017 (2016)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1024528"/>
            <a:ext cx="4342739" cy="32525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281" y="191125"/>
            <a:ext cx="3105827" cy="23047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42" y="2542844"/>
            <a:ext cx="3056504" cy="22754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27413" y="2785479"/>
            <a:ext cx="54213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C00000"/>
                </a:solidFill>
              </a:rPr>
              <a:t>Proton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9547" y="632430"/>
            <a:ext cx="620683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002060"/>
                </a:solidFill>
              </a:rPr>
              <a:t>Neutron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2410" y="4047022"/>
            <a:ext cx="29206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 err="1"/>
              <a:t>x</a:t>
            </a:r>
            <a:r>
              <a:rPr lang="en-US" sz="1013" b="1" i="1" baseline="-25000" dirty="0" err="1"/>
              <a:t>B</a:t>
            </a:r>
            <a:endParaRPr lang="en-US" sz="1013" b="1" i="1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4954591" y="514230"/>
            <a:ext cx="53465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n,CJ</a:t>
            </a:r>
            <a:endParaRPr lang="en-US" sz="1013" b="1" i="1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4963042" y="2694398"/>
            <a:ext cx="55131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i="1"/>
              <a:t>F</a:t>
            </a:r>
            <a:r>
              <a:rPr lang="en-US" sz="1013" b="1" i="1" baseline="-25000"/>
              <a:t>2</a:t>
            </a:r>
            <a:r>
              <a:rPr lang="en-US" sz="1013" b="1" i="1" baseline="30000"/>
              <a:t>p,CJ</a:t>
            </a:r>
            <a:endParaRPr lang="en-US" sz="1013" b="1" i="1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228300" y="1371706"/>
            <a:ext cx="94256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i="1" dirty="0"/>
              <a:t>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n,CJ</a:t>
            </a:r>
            <a:r>
              <a:rPr lang="en-US" sz="1013" b="1" i="1" dirty="0"/>
              <a:t>/F</a:t>
            </a:r>
            <a:r>
              <a:rPr lang="en-US" sz="1013" b="1" i="1" baseline="-25000" dirty="0"/>
              <a:t>2</a:t>
            </a:r>
            <a:r>
              <a:rPr lang="en-US" sz="1013" b="1" i="1" baseline="30000" dirty="0"/>
              <a:t>p,CJ</a:t>
            </a:r>
            <a:endParaRPr lang="en-US" sz="1013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28711" y="4660461"/>
            <a:ext cx="29206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 err="1"/>
              <a:t>x</a:t>
            </a:r>
            <a:r>
              <a:rPr lang="en-US" sz="1013" b="1" i="1" baseline="-25000" dirty="0" err="1"/>
              <a:t>B</a:t>
            </a:r>
            <a:endParaRPr lang="en-US" sz="1013" b="1" i="1" dirty="0"/>
          </a:p>
        </p:txBody>
      </p:sp>
    </p:spTree>
    <p:extLst>
      <p:ext uri="{BB962C8B-B14F-4D97-AF65-F5344CB8AC3E}">
        <p14:creationId xmlns:p14="http://schemas.microsoft.com/office/powerpoint/2010/main" val="1275350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d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n,p </a:t>
            </a:r>
            <a:r>
              <a:rPr lang="en-US" sz="2400" b="1" dirty="0">
                <a:solidFill>
                  <a:srgbClr val="002060"/>
                </a:solidFill>
              </a:rPr>
              <a:t>via CJ15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64745" y="4640305"/>
            <a:ext cx="582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Phys. Rev. D </a:t>
            </a:r>
            <a:r>
              <a:rPr lang="en-US" sz="1200" b="1" dirty="0"/>
              <a:t>93</a:t>
            </a:r>
            <a:r>
              <a:rPr lang="en-US" sz="1200" dirty="0"/>
              <a:t> 114017 (2016)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3884" y="918007"/>
            <a:ext cx="36901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 dirty="0">
                <a:solidFill>
                  <a:srgbClr val="C00000"/>
                </a:solidFill>
              </a:rPr>
              <a:t>d/p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8857" y="934120"/>
            <a:ext cx="36901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i="1">
                <a:solidFill>
                  <a:srgbClr val="002060"/>
                </a:solidFill>
              </a:rPr>
              <a:t>d/n</a:t>
            </a:r>
            <a:endParaRPr lang="en-US" sz="1013" i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2" y="1150169"/>
            <a:ext cx="4233035" cy="322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99" y="1166946"/>
            <a:ext cx="4298867" cy="320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60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d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n+p </a:t>
            </a:r>
            <a:r>
              <a:rPr lang="en-US" sz="2400" b="1" dirty="0">
                <a:solidFill>
                  <a:srgbClr val="002060"/>
                </a:solidFill>
              </a:rPr>
              <a:t>via CJ15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64745" y="4640305"/>
            <a:ext cx="582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Phys. Rev. D </a:t>
            </a:r>
            <a:r>
              <a:rPr lang="en-US" sz="1200" b="1" dirty="0"/>
              <a:t>93</a:t>
            </a:r>
            <a:r>
              <a:rPr lang="en-US" sz="1200" dirty="0"/>
              <a:t> 114017 (2016)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88" y="1231809"/>
            <a:ext cx="4395816" cy="326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68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Looking at </a:t>
            </a:r>
            <a:r>
              <a:rPr lang="en-US" sz="2400" b="1" i="1" dirty="0">
                <a:solidFill>
                  <a:srgbClr val="002060"/>
                </a:solidFill>
              </a:rPr>
              <a:t>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d</a:t>
            </a:r>
            <a:r>
              <a:rPr lang="en-US" sz="2400" b="1" i="1" dirty="0">
                <a:solidFill>
                  <a:srgbClr val="002060"/>
                </a:solidFill>
              </a:rPr>
              <a:t>/F</a:t>
            </a:r>
            <a:r>
              <a:rPr 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US" sz="2400" b="1" i="1" baseline="30000" dirty="0">
                <a:solidFill>
                  <a:srgbClr val="002060"/>
                </a:solidFill>
              </a:rPr>
              <a:t>N </a:t>
            </a:r>
            <a:r>
              <a:rPr lang="en-US" sz="2400" b="1" dirty="0">
                <a:solidFill>
                  <a:srgbClr val="002060"/>
                </a:solidFill>
              </a:rPr>
              <a:t>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65E3-B1A0-F146-8FBF-5056BF7B8DE8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30187" y="1357957"/>
            <a:ext cx="2574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charset="0"/>
              <a:buChar char="•"/>
            </a:pPr>
            <a:r>
              <a:rPr lang="en-US" sz="1200" dirty="0"/>
              <a:t>Theoretical extraction of </a:t>
            </a:r>
            <a:r>
              <a:rPr lang="en-US" sz="1200" i="1" dirty="0"/>
              <a:t>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d</a:t>
            </a:r>
            <a:r>
              <a:rPr lang="en-US" sz="1200" i="1" dirty="0"/>
              <a:t>/F</a:t>
            </a:r>
            <a:r>
              <a:rPr lang="en-US" sz="1200" i="1" baseline="-25000" dirty="0"/>
              <a:t>2</a:t>
            </a:r>
            <a:r>
              <a:rPr lang="en-US" sz="1200" i="1" baseline="30000" dirty="0"/>
              <a:t>N</a:t>
            </a:r>
            <a:r>
              <a:rPr lang="en-US" sz="1200" dirty="0"/>
              <a:t>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Some </a:t>
            </a:r>
            <a:r>
              <a:rPr lang="en-US" sz="1200" i="1" dirty="0"/>
              <a:t>x</a:t>
            </a:r>
            <a:r>
              <a:rPr lang="en-US" sz="1200" dirty="0"/>
              <a:t> dependence -&gt; ~2% effect in 0.3-0.7 </a:t>
            </a:r>
            <a:r>
              <a:rPr lang="en-US" sz="1200" i="1" dirty="0"/>
              <a:t>x </a:t>
            </a:r>
            <a:r>
              <a:rPr lang="en-US" sz="1200" dirty="0"/>
              <a:t>region.</a:t>
            </a:r>
          </a:p>
          <a:p>
            <a:pPr marL="214313" indent="-214313">
              <a:buFont typeface="Arial" charset="0"/>
              <a:buChar char="•"/>
            </a:pPr>
            <a:r>
              <a:rPr lang="en-US" sz="1200" dirty="0"/>
              <a:t>Phys. Rev. D </a:t>
            </a:r>
            <a:r>
              <a:rPr lang="en-US" sz="1200" b="1" dirty="0"/>
              <a:t>93</a:t>
            </a:r>
            <a:r>
              <a:rPr lang="en-US" sz="1200" dirty="0"/>
              <a:t> 114017 (2016)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58" y="1162831"/>
            <a:ext cx="3993364" cy="313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8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41696</TotalTime>
  <Words>1322</Words>
  <Application>Microsoft Office PowerPoint</Application>
  <PresentationFormat>On-screen Show (16:9)</PresentationFormat>
  <Paragraphs>195</Paragraphs>
  <Slides>23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Palatino</vt:lpstr>
      <vt:lpstr>Times New Roman</vt:lpstr>
      <vt:lpstr>Office Theme</vt:lpstr>
      <vt:lpstr>Equation</vt:lpstr>
      <vt:lpstr>Anti-Shadowing Exploration Opportunities with F2A</vt:lpstr>
      <vt:lpstr>Anti-shadowing: solving a multi-decade puzzle</vt:lpstr>
      <vt:lpstr>EMC Effect and Nuclear Dependence</vt:lpstr>
      <vt:lpstr>EMC and Anti-shadowing</vt:lpstr>
      <vt:lpstr>EMC data-mining effort</vt:lpstr>
      <vt:lpstr>F2A/F2N ratios per nucleon</vt:lpstr>
      <vt:lpstr>Comparing F2A per free neutron, proton.</vt:lpstr>
      <vt:lpstr>Looking at F2n/F2p via data</vt:lpstr>
      <vt:lpstr>Looking at F2D/F2n,p via CJ15</vt:lpstr>
      <vt:lpstr>Comparison of F2A/F2n,p to SRC factor a2 (A/d)</vt:lpstr>
      <vt:lpstr>Fitting Slopes of Ratios.</vt:lpstr>
      <vt:lpstr>Summary: ~20 GeV could access anti-shadowing regime</vt:lpstr>
      <vt:lpstr>Backup Slides</vt:lpstr>
      <vt:lpstr>Effect Reproduced many times</vt:lpstr>
      <vt:lpstr>JLab EMC Data</vt:lpstr>
      <vt:lpstr>Looking at F2D/F2n+p</vt:lpstr>
      <vt:lpstr>Fitting Slopes of Ratios: Deuteron</vt:lpstr>
      <vt:lpstr>Fitting Slopes of Ratios: Carbon</vt:lpstr>
      <vt:lpstr>Fitting Slopes of Ratios: Gold</vt:lpstr>
      <vt:lpstr>Looking at F2n/F2p via CJ15</vt:lpstr>
      <vt:lpstr>Looking at F2d/F2n,p via CJ15</vt:lpstr>
      <vt:lpstr>Looking at F2d/F2n+p via CJ15</vt:lpstr>
      <vt:lpstr>Looking at F2d/F2N Theory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Narbe Kalantarians</dc:creator>
  <cp:lastModifiedBy>Kalantarians, Narbe</cp:lastModifiedBy>
  <cp:revision>157</cp:revision>
  <cp:lastPrinted>2024-12-12T08:34:17Z</cp:lastPrinted>
  <dcterms:created xsi:type="dcterms:W3CDTF">2019-10-10T14:11:58Z</dcterms:created>
  <dcterms:modified xsi:type="dcterms:W3CDTF">2026-07-24T13:35:31Z</dcterms:modified>
</cp:coreProperties>
</file>