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89" r:id="rId2"/>
    <p:sldId id="317" r:id="rId3"/>
    <p:sldId id="305" r:id="rId4"/>
    <p:sldId id="322" r:id="rId5"/>
    <p:sldId id="306" r:id="rId6"/>
    <p:sldId id="325" r:id="rId7"/>
    <p:sldId id="318" r:id="rId8"/>
    <p:sldId id="319" r:id="rId9"/>
    <p:sldId id="314" r:id="rId10"/>
    <p:sldId id="308" r:id="rId11"/>
    <p:sldId id="309" r:id="rId12"/>
    <p:sldId id="310" r:id="rId13"/>
    <p:sldId id="311" r:id="rId14"/>
    <p:sldId id="312" r:id="rId15"/>
    <p:sldId id="313" r:id="rId16"/>
    <p:sldId id="316" r:id="rId17"/>
    <p:sldId id="321" r:id="rId18"/>
    <p:sldId id="320" r:id="rId19"/>
    <p:sldId id="315" r:id="rId20"/>
    <p:sldId id="323" r:id="rId21"/>
    <p:sldId id="326" r:id="rId22"/>
    <p:sldId id="324" r:id="rId23"/>
    <p:sldId id="327" r:id="rId24"/>
    <p:sldId id="307" r:id="rId25"/>
    <p:sldId id="331" r:id="rId26"/>
    <p:sldId id="328" r:id="rId27"/>
    <p:sldId id="329" r:id="rId28"/>
    <p:sldId id="33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6" autoAdjust="0"/>
    <p:restoredTop sz="94660"/>
  </p:normalViewPr>
  <p:slideViewPr>
    <p:cSldViewPr snapToGrid="0">
      <p:cViewPr varScale="1">
        <p:scale>
          <a:sx n="83" d="100"/>
          <a:sy n="83" d="100"/>
        </p:scale>
        <p:origin x="390" y="54"/>
      </p:cViewPr>
      <p:guideLst/>
    </p:cSldViewPr>
  </p:slideViewPr>
  <p:notesTextViewPr>
    <p:cViewPr>
      <p:scale>
        <a:sx n="1" d="1"/>
        <a:sy n="1" d="1"/>
      </p:scale>
      <p:origin x="0" y="0"/>
    </p:cViewPr>
  </p:notesTextViewPr>
  <p:sorterViewPr>
    <p:cViewPr>
      <p:scale>
        <a:sx n="100" d="100"/>
        <a:sy n="100" d="100"/>
      </p:scale>
      <p:origin x="0" y="-12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11A35D-611C-4833-A5D2-2DD82A8278AB}" type="datetimeFigureOut">
              <a:rPr lang="en-US" smtClean="0"/>
              <a:t>7/19/2026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6797D7-044F-4A61-864A-FEBBBD363D04}" type="slidenum">
              <a:rPr lang="en-US" smtClean="0"/>
              <a:t>‹#›</a:t>
            </a:fld>
            <a:endParaRPr lang="en-US"/>
          </a:p>
        </p:txBody>
      </p:sp>
    </p:spTree>
    <p:extLst>
      <p:ext uri="{BB962C8B-B14F-4D97-AF65-F5344CB8AC3E}">
        <p14:creationId xmlns:p14="http://schemas.microsoft.com/office/powerpoint/2010/main" val="2135670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6C7AA-86AD-BEB3-BF4C-54F9FAF3F5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A6DA5A-5942-5391-17F4-CC5604FF4D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894558-4C39-B51D-662D-EBC000912F26}"/>
              </a:ext>
            </a:extLst>
          </p:cNvPr>
          <p:cNvSpPr>
            <a:spLocks noGrp="1"/>
          </p:cNvSpPr>
          <p:nvPr>
            <p:ph type="body" idx="1"/>
          </p:nvPr>
        </p:nvSpPr>
        <p:spPr/>
        <p:txBody>
          <a:bodyPr/>
          <a:lstStyle/>
          <a:p>
            <a:r>
              <a:rPr lang="en-US" b="0" i="0" u="none" strike="noStrike" dirty="0">
                <a:solidFill>
                  <a:srgbClr val="000000"/>
                </a:solidFill>
                <a:effectLst/>
                <a:latin typeface="Arial" panose="020B0604020202020204" pitchFamily="34" charset="0"/>
                <a:cs typeface="Arial" panose="020B0604020202020204" pitchFamily="34" charset="0"/>
              </a:rPr>
              <a:t>Tip: Keep titles under 60 characters for readability</a:t>
            </a:r>
          </a:p>
          <a:p>
            <a:r>
              <a:rPr lang="en-US" b="0" i="0" u="none" strike="noStrike" dirty="0">
                <a:solidFill>
                  <a:srgbClr val="000000"/>
                </a:solidFill>
                <a:effectLst/>
                <a:latin typeface="Arial" panose="020B0604020202020204" pitchFamily="34" charset="0"/>
                <a:cs typeface="Arial" panose="020B0604020202020204" pitchFamily="34" charset="0"/>
              </a:rPr>
              <a:t>To change the photo: Right-click on photo and select change photo</a:t>
            </a: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3F6D029-F3FF-09D9-212B-90FD668CEB01}"/>
              </a:ext>
            </a:extLst>
          </p:cNvPr>
          <p:cNvSpPr>
            <a:spLocks noGrp="1"/>
          </p:cNvSpPr>
          <p:nvPr>
            <p:ph type="sldNum" sz="quarter" idx="5"/>
          </p:nvPr>
        </p:nvSpPr>
        <p:spPr/>
        <p:txBody>
          <a:bodyPr/>
          <a:lstStyle/>
          <a:p>
            <a:fld id="{493BBF43-A868-D94C-A9CC-39C296714D2B}" type="slidenum">
              <a:rPr lang="en-US" smtClean="0"/>
              <a:t>1</a:t>
            </a:fld>
            <a:endParaRPr lang="en-US" dirty="0"/>
          </a:p>
        </p:txBody>
      </p:sp>
    </p:spTree>
    <p:extLst>
      <p:ext uri="{BB962C8B-B14F-4D97-AF65-F5344CB8AC3E}">
        <p14:creationId xmlns:p14="http://schemas.microsoft.com/office/powerpoint/2010/main" val="2661894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6797D7-044F-4A61-864A-FEBBBD363D04}" type="slidenum">
              <a:rPr lang="en-US" smtClean="0"/>
              <a:t>7</a:t>
            </a:fld>
            <a:endParaRPr lang="en-US"/>
          </a:p>
        </p:txBody>
      </p:sp>
    </p:spTree>
    <p:extLst>
      <p:ext uri="{BB962C8B-B14F-4D97-AF65-F5344CB8AC3E}">
        <p14:creationId xmlns:p14="http://schemas.microsoft.com/office/powerpoint/2010/main" val="4117878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CE550-B38E-38D3-24ED-851CD54E71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6B4403-97DF-ED3F-BDEC-E9EDAF6C34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78AA49-1CD5-3871-A11D-47E2A5CD505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B1BC7CA-452B-C494-CEA3-8D729F4BBB57}"/>
              </a:ext>
            </a:extLst>
          </p:cNvPr>
          <p:cNvSpPr>
            <a:spLocks noGrp="1"/>
          </p:cNvSpPr>
          <p:nvPr>
            <p:ph type="sldNum" sz="quarter" idx="5"/>
          </p:nvPr>
        </p:nvSpPr>
        <p:spPr/>
        <p:txBody>
          <a:bodyPr/>
          <a:lstStyle/>
          <a:p>
            <a:fld id="{D46797D7-044F-4A61-864A-FEBBBD363D04}" type="slidenum">
              <a:rPr lang="en-US" smtClean="0"/>
              <a:t>8</a:t>
            </a:fld>
            <a:endParaRPr lang="en-US"/>
          </a:p>
        </p:txBody>
      </p:sp>
    </p:spTree>
    <p:extLst>
      <p:ext uri="{BB962C8B-B14F-4D97-AF65-F5344CB8AC3E}">
        <p14:creationId xmlns:p14="http://schemas.microsoft.com/office/powerpoint/2010/main" val="1872783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3BA59-C257-9058-7EE5-A812F38C4D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6FF8B54-0842-237B-A7DB-FBA42036B5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F28992-391D-33FE-1781-30F3E134931A}"/>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5" name="Footer Placeholder 4">
            <a:extLst>
              <a:ext uri="{FF2B5EF4-FFF2-40B4-BE49-F238E27FC236}">
                <a16:creationId xmlns:a16="http://schemas.microsoft.com/office/drawing/2014/main" id="{94483701-C645-052A-377C-79F3285CCB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3F6D9A-6714-F93D-8E4F-84B7D61CFB6E}"/>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692459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17E5A-FB28-361E-E51B-E6D784747F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E287B0-B92B-080B-3105-865A566F27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F86246-76CF-88BA-0CBA-928BB11C187F}"/>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5" name="Footer Placeholder 4">
            <a:extLst>
              <a:ext uri="{FF2B5EF4-FFF2-40B4-BE49-F238E27FC236}">
                <a16:creationId xmlns:a16="http://schemas.microsoft.com/office/drawing/2014/main" id="{98B944D1-36EB-91E0-1BB7-E8EFEABFE7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4AE168-5ED1-54F1-EEBC-469A5E17A19F}"/>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2602468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1E3DB-9E2C-747D-4BCD-87F25FC346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90BF161-6BD3-CF9A-DFFF-07ABDE3AE5B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2317C3-8884-52C0-2FA4-963FFA3C41A8}"/>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5" name="Footer Placeholder 4">
            <a:extLst>
              <a:ext uri="{FF2B5EF4-FFF2-40B4-BE49-F238E27FC236}">
                <a16:creationId xmlns:a16="http://schemas.microsoft.com/office/drawing/2014/main" id="{9E40B959-CF7A-8346-4619-3FF1E1EECD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CF9874-C304-C011-01E9-B45453497DE2}"/>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46812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EBB54-40F0-0A69-0CF6-442E292416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CB1723-7858-1F00-46EC-2EDD2CF274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7CEE51-5EB2-F63D-8BA9-A6BEB31167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4DF5546-591E-3F67-8438-4F96B176DEB8}"/>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6" name="Footer Placeholder 5">
            <a:extLst>
              <a:ext uri="{FF2B5EF4-FFF2-40B4-BE49-F238E27FC236}">
                <a16:creationId xmlns:a16="http://schemas.microsoft.com/office/drawing/2014/main" id="{13669F83-3290-33B3-646A-C8AB5C1DC6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55D31FC-A0BC-A2E2-CF70-AC7E953050B3}"/>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1346569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1448-D367-4765-C67E-C50FC9C9059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3986E4F-D666-EAF3-0B4A-99336D8434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BE487A-2B19-0386-157D-3DBA4822F7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F172AB0-8ED5-A028-88A4-978C1A3AA5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0FAF71-23AE-1311-32DD-9FDF3E708E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187A6D2-930B-B222-902F-A98915D07AF4}"/>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8" name="Footer Placeholder 7">
            <a:extLst>
              <a:ext uri="{FF2B5EF4-FFF2-40B4-BE49-F238E27FC236}">
                <a16:creationId xmlns:a16="http://schemas.microsoft.com/office/drawing/2014/main" id="{290D0AFE-49BC-5D50-297E-2FE0E323B0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05DB2FB-676D-2AD8-EC6A-1BAD1D859E27}"/>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962845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6AC8A-BDC2-EE0E-E407-DA067A9DF13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167A843-068F-8880-F4CE-23757E5D4D43}"/>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4" name="Footer Placeholder 3">
            <a:extLst>
              <a:ext uri="{FF2B5EF4-FFF2-40B4-BE49-F238E27FC236}">
                <a16:creationId xmlns:a16="http://schemas.microsoft.com/office/drawing/2014/main" id="{D2689534-3E82-A293-6337-55E8E31611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4158649-C239-D387-12E3-83BDCB07F797}"/>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1859520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4A3997-06A8-3D09-DE5D-5D5BF1D42134}"/>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3" name="Footer Placeholder 2">
            <a:extLst>
              <a:ext uri="{FF2B5EF4-FFF2-40B4-BE49-F238E27FC236}">
                <a16:creationId xmlns:a16="http://schemas.microsoft.com/office/drawing/2014/main" id="{3235471B-CF9E-0988-59E0-59E9C688F7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F3E014-2FE6-0CB6-9C90-1348EB582C60}"/>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2912859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D27A4-59AF-1B79-3D6F-2B7BCA0073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70F9DB0-CA60-721F-8068-F9E06E5E9F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049F173-3934-AA7F-7553-7EE752EFB1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44C9EC-3F29-ED52-3F76-D10C3BA4EFD1}"/>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6" name="Footer Placeholder 5">
            <a:extLst>
              <a:ext uri="{FF2B5EF4-FFF2-40B4-BE49-F238E27FC236}">
                <a16:creationId xmlns:a16="http://schemas.microsoft.com/office/drawing/2014/main" id="{ABC39927-6B53-3FA5-EAA8-9DC9BA2B8D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9792D6-07AF-50D2-C340-9D1419B557D8}"/>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2920966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5B5FA-7CAD-011F-A6D3-23B3A284BB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CFFB108-7458-0824-AA08-9E69CFB224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358F734-6832-7E82-FD6F-F4D38FF465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F24EA6-22D4-27A9-79AD-A1A88B3F449A}"/>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6" name="Footer Placeholder 5">
            <a:extLst>
              <a:ext uri="{FF2B5EF4-FFF2-40B4-BE49-F238E27FC236}">
                <a16:creationId xmlns:a16="http://schemas.microsoft.com/office/drawing/2014/main" id="{4002E5F2-BC23-18D6-F159-CDBA38A427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FA52C7-2C28-3695-BC76-2FB1C2DDAACB}"/>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1942443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398ED-B108-7223-9A67-99E2ED808A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06BC31-F15E-F4EA-23E9-4A1CB2EC04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BBC332-B960-B0D0-6426-BE7EFAFDA5F9}"/>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5" name="Footer Placeholder 4">
            <a:extLst>
              <a:ext uri="{FF2B5EF4-FFF2-40B4-BE49-F238E27FC236}">
                <a16:creationId xmlns:a16="http://schemas.microsoft.com/office/drawing/2014/main" id="{B9853E36-93EE-4C23-8037-E6799CFF1B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F8AF2F-B0B2-BEE1-CF3A-196BDB091282}"/>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1436774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4A837F-EA68-AAB9-3C56-D0D3D97E1C8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DAD4141-4618-77D6-AAF0-6744B869BD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BABDAA-B700-3382-1B01-0DEF635A3F94}"/>
              </a:ext>
            </a:extLst>
          </p:cNvPr>
          <p:cNvSpPr>
            <a:spLocks noGrp="1"/>
          </p:cNvSpPr>
          <p:nvPr>
            <p:ph type="dt" sz="half" idx="10"/>
          </p:nvPr>
        </p:nvSpPr>
        <p:spPr/>
        <p:txBody>
          <a:bodyPr/>
          <a:lstStyle/>
          <a:p>
            <a:fld id="{25A8EAE9-C40D-46CB-9349-F91D6144D0D4}" type="datetimeFigureOut">
              <a:rPr lang="en-US" smtClean="0"/>
              <a:t>7/19/2026</a:t>
            </a:fld>
            <a:endParaRPr lang="en-US"/>
          </a:p>
        </p:txBody>
      </p:sp>
      <p:sp>
        <p:nvSpPr>
          <p:cNvPr id="5" name="Footer Placeholder 4">
            <a:extLst>
              <a:ext uri="{FF2B5EF4-FFF2-40B4-BE49-F238E27FC236}">
                <a16:creationId xmlns:a16="http://schemas.microsoft.com/office/drawing/2014/main" id="{64418EA0-2278-E135-AAD2-E8AB2D43A6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4844CF-815E-1AAC-4D35-98B03342994B}"/>
              </a:ext>
            </a:extLst>
          </p:cNvPr>
          <p:cNvSpPr>
            <a:spLocks noGrp="1"/>
          </p:cNvSpPr>
          <p:nvPr>
            <p:ph type="sldNum" sz="quarter" idx="12"/>
          </p:nvPr>
        </p:nvSpPr>
        <p:spPr/>
        <p:txBody>
          <a:bodyPr/>
          <a:lstStyle/>
          <a:p>
            <a:fld id="{80EEFAE4-2555-402F-A9D3-0F7499B8F37C}" type="slidenum">
              <a:rPr lang="en-US" smtClean="0"/>
              <a:t>‹#›</a:t>
            </a:fld>
            <a:endParaRPr lang="en-US"/>
          </a:p>
        </p:txBody>
      </p:sp>
    </p:spTree>
    <p:extLst>
      <p:ext uri="{BB962C8B-B14F-4D97-AF65-F5344CB8AC3E}">
        <p14:creationId xmlns:p14="http://schemas.microsoft.com/office/powerpoint/2010/main" val="4706048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5BF14DA4-6BD3-41D0-ED7B-F5CF63D8E02B}"/>
              </a:ext>
            </a:extLst>
          </p:cNvPr>
          <p:cNvSpPr>
            <a:spLocks noGrp="1"/>
          </p:cNvSpPr>
          <p:nvPr>
            <p:ph type="pic" sz="quarter" idx="12"/>
          </p:nvPr>
        </p:nvSpPr>
        <p:spPr>
          <a:xfrm>
            <a:off x="5387975" y="0"/>
            <a:ext cx="6804025"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8C9795D8-36C7-9AC6-7BB0-2FA187F49B59}"/>
              </a:ext>
            </a:extLst>
          </p:cNvPr>
          <p:cNvSpPr>
            <a:spLocks noGrp="1"/>
          </p:cNvSpPr>
          <p:nvPr>
            <p:ph type="ctrTitle"/>
          </p:nvPr>
        </p:nvSpPr>
        <p:spPr>
          <a:xfrm>
            <a:off x="331417" y="2125014"/>
            <a:ext cx="6297984" cy="919032"/>
          </a:xfrm>
        </p:spPr>
        <p:txBody>
          <a:bodyPr anchor="b">
            <a:noAutofit/>
          </a:bodyPr>
          <a:lstStyle>
            <a:lvl1pPr algn="l">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A76DAF6-7FAD-3329-1F2F-26D428433E30}"/>
              </a:ext>
            </a:extLst>
          </p:cNvPr>
          <p:cNvSpPr>
            <a:spLocks noGrp="1"/>
          </p:cNvSpPr>
          <p:nvPr>
            <p:ph type="subTitle" idx="1"/>
          </p:nvPr>
        </p:nvSpPr>
        <p:spPr>
          <a:xfrm>
            <a:off x="331416" y="3047266"/>
            <a:ext cx="6559241" cy="529861"/>
          </a:xfrm>
        </p:spPr>
        <p:txBody>
          <a:bodyPr>
            <a:noAutofit/>
          </a:bodyPr>
          <a:lstStyle>
            <a:lvl1pPr marL="0" indent="0" algn="l">
              <a:buNone/>
              <a:defRPr sz="28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3" name="Text Placeholder 12">
            <a:extLst>
              <a:ext uri="{FF2B5EF4-FFF2-40B4-BE49-F238E27FC236}">
                <a16:creationId xmlns:a16="http://schemas.microsoft.com/office/drawing/2014/main" id="{25E06F63-AE6B-E540-C04D-8905B2EFD5BF}"/>
              </a:ext>
            </a:extLst>
          </p:cNvPr>
          <p:cNvSpPr>
            <a:spLocks noGrp="1"/>
          </p:cNvSpPr>
          <p:nvPr>
            <p:ph type="body" sz="quarter" idx="10"/>
          </p:nvPr>
        </p:nvSpPr>
        <p:spPr>
          <a:xfrm>
            <a:off x="1096963" y="4244658"/>
            <a:ext cx="5999008" cy="529861"/>
          </a:xfrm>
        </p:spPr>
        <p:txBody>
          <a:bodyPr>
            <a:noAutofit/>
          </a:bodyPr>
          <a:lstStyle>
            <a:lvl1pPr marL="0" indent="0" algn="r">
              <a:buNone/>
              <a:defRPr sz="2400">
                <a:solidFill>
                  <a:schemeClr val="tx1">
                    <a:lumMod val="65000"/>
                    <a:lumOff val="35000"/>
                  </a:schemeClr>
                </a:solidFill>
              </a:defRPr>
            </a:lvl1pPr>
          </a:lstStyle>
          <a:p>
            <a:pPr lvl="0"/>
            <a:r>
              <a:rPr lang="en-US"/>
              <a:t>Edit Master text styles</a:t>
            </a:r>
          </a:p>
        </p:txBody>
      </p:sp>
      <p:sp>
        <p:nvSpPr>
          <p:cNvPr id="16" name="Text Placeholder 15">
            <a:extLst>
              <a:ext uri="{FF2B5EF4-FFF2-40B4-BE49-F238E27FC236}">
                <a16:creationId xmlns:a16="http://schemas.microsoft.com/office/drawing/2014/main" id="{2BCBF152-3CD9-3B8D-5C6A-83D9FE6F56E6}"/>
              </a:ext>
            </a:extLst>
          </p:cNvPr>
          <p:cNvSpPr>
            <a:spLocks noGrp="1"/>
          </p:cNvSpPr>
          <p:nvPr>
            <p:ph type="body" sz="quarter" idx="11"/>
          </p:nvPr>
        </p:nvSpPr>
        <p:spPr>
          <a:xfrm>
            <a:off x="1096963" y="4775200"/>
            <a:ext cx="5999162" cy="501650"/>
          </a:xfrm>
        </p:spPr>
        <p:txBody>
          <a:bodyPr>
            <a:noAutofit/>
          </a:bodyPr>
          <a:lstStyle>
            <a:lvl1pPr marL="0" indent="0" algn="r">
              <a:buNone/>
              <a:defRPr sz="2400">
                <a:solidFill>
                  <a:schemeClr val="tx1">
                    <a:lumMod val="65000"/>
                    <a:lumOff val="35000"/>
                  </a:schemeClr>
                </a:solidFill>
              </a:defRPr>
            </a:lvl1pPr>
          </a:lstStyle>
          <a:p>
            <a:pPr lvl="0"/>
            <a:r>
              <a:rPr lang="en-US"/>
              <a:t>Edit Master text styles</a:t>
            </a:r>
          </a:p>
        </p:txBody>
      </p:sp>
    </p:spTree>
    <p:extLst>
      <p:ext uri="{BB962C8B-B14F-4D97-AF65-F5344CB8AC3E}">
        <p14:creationId xmlns:p14="http://schemas.microsoft.com/office/powerpoint/2010/main" val="2748857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Body Slide - No Photos">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7FC8732-2197-B9C7-FC84-CA5395C6506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713982" y="80668"/>
            <a:ext cx="1355836" cy="423699"/>
          </a:xfrm>
          <a:prstGeom prst="rect">
            <a:avLst/>
          </a:prstGeom>
        </p:spPr>
      </p:pic>
      <p:sp>
        <p:nvSpPr>
          <p:cNvPr id="11" name="Title 1">
            <a:extLst>
              <a:ext uri="{FF2B5EF4-FFF2-40B4-BE49-F238E27FC236}">
                <a16:creationId xmlns:a16="http://schemas.microsoft.com/office/drawing/2014/main" id="{99465704-2370-60F7-6005-D0288DFD87A0}"/>
              </a:ext>
            </a:extLst>
          </p:cNvPr>
          <p:cNvSpPr>
            <a:spLocks noGrp="1"/>
          </p:cNvSpPr>
          <p:nvPr>
            <p:ph type="title"/>
          </p:nvPr>
        </p:nvSpPr>
        <p:spPr>
          <a:xfrm>
            <a:off x="309093" y="531951"/>
            <a:ext cx="11044707" cy="678664"/>
          </a:xfrm>
        </p:spPr>
        <p:txBody>
          <a:bodyPr anchor="b">
            <a:noAutofit/>
          </a:bodyPr>
          <a:lstStyle>
            <a:lvl1pPr>
              <a:defRPr sz="3200">
                <a:solidFill>
                  <a:schemeClr val="tx2"/>
                </a:solidFill>
              </a:defRPr>
            </a:lvl1pPr>
          </a:lstStyle>
          <a:p>
            <a:r>
              <a:rPr lang="en-US"/>
              <a:t>Click to edit Master title style</a:t>
            </a:r>
          </a:p>
        </p:txBody>
      </p:sp>
      <p:sp>
        <p:nvSpPr>
          <p:cNvPr id="12" name="Text Placeholder 3">
            <a:extLst>
              <a:ext uri="{FF2B5EF4-FFF2-40B4-BE49-F238E27FC236}">
                <a16:creationId xmlns:a16="http://schemas.microsoft.com/office/drawing/2014/main" id="{D0A29258-15C1-6FB2-52AC-108985A071C8}"/>
              </a:ext>
            </a:extLst>
          </p:cNvPr>
          <p:cNvSpPr>
            <a:spLocks noGrp="1"/>
          </p:cNvSpPr>
          <p:nvPr>
            <p:ph type="body" sz="half" idx="2"/>
          </p:nvPr>
        </p:nvSpPr>
        <p:spPr>
          <a:xfrm>
            <a:off x="309094" y="1319201"/>
            <a:ext cx="5682288" cy="4891433"/>
          </a:xfrm>
        </p:spPr>
        <p:txBody>
          <a:bodyPr>
            <a:noAutofit/>
          </a:bodyPr>
          <a:lstStyle>
            <a:lvl1pPr marL="0" indent="0">
              <a:buNone/>
              <a:defRPr sz="20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Text Placeholder 3">
            <a:extLst>
              <a:ext uri="{FF2B5EF4-FFF2-40B4-BE49-F238E27FC236}">
                <a16:creationId xmlns:a16="http://schemas.microsoft.com/office/drawing/2014/main" id="{7E85E37D-8958-2DEE-18A0-03962A83466E}"/>
              </a:ext>
            </a:extLst>
          </p:cNvPr>
          <p:cNvSpPr>
            <a:spLocks noGrp="1"/>
          </p:cNvSpPr>
          <p:nvPr>
            <p:ph type="body" sz="half" idx="13"/>
          </p:nvPr>
        </p:nvSpPr>
        <p:spPr>
          <a:xfrm>
            <a:off x="6110467" y="1322610"/>
            <a:ext cx="5682289" cy="4891433"/>
          </a:xfrm>
        </p:spPr>
        <p:txBody>
          <a:bodyPr>
            <a:noAutofit/>
          </a:bodyPr>
          <a:lstStyle>
            <a:lvl1pPr marL="0" indent="0">
              <a:buNone/>
              <a:defRPr sz="20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Footer Placeholder 5">
            <a:extLst>
              <a:ext uri="{FF2B5EF4-FFF2-40B4-BE49-F238E27FC236}">
                <a16:creationId xmlns:a16="http://schemas.microsoft.com/office/drawing/2014/main" id="{6FBE509B-CE41-57EF-59C3-275E43C033A4}"/>
              </a:ext>
            </a:extLst>
          </p:cNvPr>
          <p:cNvSpPr>
            <a:spLocks noGrp="1"/>
          </p:cNvSpPr>
          <p:nvPr>
            <p:ph type="ftr" sz="quarter" idx="11"/>
          </p:nvPr>
        </p:nvSpPr>
        <p:spPr>
          <a:xfrm>
            <a:off x="4038600" y="6330592"/>
            <a:ext cx="4114800" cy="365125"/>
          </a:xfrm>
          <a:prstGeom prst="rect">
            <a:avLst/>
          </a:prstGeom>
        </p:spPr>
        <p:txBody>
          <a:bodyPr anchor="ctr"/>
          <a:lstStyle>
            <a:lvl1pPr algn="ctr">
              <a:defRPr sz="1000">
                <a:latin typeface="Arial" panose="020B0604020202020204" pitchFamily="34" charset="0"/>
              </a:defRPr>
            </a:lvl1pPr>
          </a:lstStyle>
          <a:p>
            <a:endParaRPr lang="en-US"/>
          </a:p>
        </p:txBody>
      </p:sp>
      <p:sp>
        <p:nvSpPr>
          <p:cNvPr id="4" name="Slide Number Placeholder 6">
            <a:extLst>
              <a:ext uri="{FF2B5EF4-FFF2-40B4-BE49-F238E27FC236}">
                <a16:creationId xmlns:a16="http://schemas.microsoft.com/office/drawing/2014/main" id="{944E86B8-08A1-6B0A-9E8F-1A2C0252563D}"/>
              </a:ext>
            </a:extLst>
          </p:cNvPr>
          <p:cNvSpPr>
            <a:spLocks noGrp="1"/>
          </p:cNvSpPr>
          <p:nvPr>
            <p:ph type="sldNum" sz="quarter" idx="12"/>
          </p:nvPr>
        </p:nvSpPr>
        <p:spPr>
          <a:xfrm>
            <a:off x="9144000" y="6330592"/>
            <a:ext cx="2743200" cy="365125"/>
          </a:xfrm>
          <a:prstGeom prst="rect">
            <a:avLst/>
          </a:prstGeom>
        </p:spPr>
        <p:txBody>
          <a:bodyPr anchor="ctr"/>
          <a:lstStyle>
            <a:lvl1pPr algn="r">
              <a:defRPr sz="1000">
                <a:latin typeface="Arial" panose="020B0604020202020204" pitchFamily="34" charset="0"/>
              </a:defRPr>
            </a:lvl1pPr>
          </a:lstStyle>
          <a:p>
            <a:fld id="{7D1BE87E-F0DE-A44C-894B-E142BEB21E42}" type="slidenum">
              <a:rPr lang="en-US" smtClean="0"/>
              <a:pPr/>
              <a:t>‹#›</a:t>
            </a:fld>
            <a:endParaRPr lang="en-US"/>
          </a:p>
        </p:txBody>
      </p:sp>
      <p:sp>
        <p:nvSpPr>
          <p:cNvPr id="5" name="Date Placeholder 4">
            <a:extLst>
              <a:ext uri="{FF2B5EF4-FFF2-40B4-BE49-F238E27FC236}">
                <a16:creationId xmlns:a16="http://schemas.microsoft.com/office/drawing/2014/main" id="{1AE111C8-7DEA-F7D8-15DA-EC66E6103A5D}"/>
              </a:ext>
            </a:extLst>
          </p:cNvPr>
          <p:cNvSpPr>
            <a:spLocks noGrp="1"/>
          </p:cNvSpPr>
          <p:nvPr>
            <p:ph type="dt" sz="half" idx="10"/>
          </p:nvPr>
        </p:nvSpPr>
        <p:spPr>
          <a:xfrm>
            <a:off x="311726" y="6330592"/>
            <a:ext cx="2743200" cy="365125"/>
          </a:xfrm>
          <a:prstGeom prst="rect">
            <a:avLst/>
          </a:prstGeom>
        </p:spPr>
        <p:txBody>
          <a:bodyPr anchor="ctr"/>
          <a:lstStyle>
            <a:lvl1pPr>
              <a:defRPr sz="1000">
                <a:latin typeface="Arial" panose="020B0604020202020204" pitchFamily="34" charset="0"/>
              </a:defRPr>
            </a:lvl1pPr>
          </a:lstStyle>
          <a:p>
            <a:fld id="{8ABF4FA7-1E5E-4092-8A64-2F16A7152577}" type="datetime1">
              <a:rPr lang="en-US" smtClean="0"/>
              <a:t>7/19/2026</a:t>
            </a:fld>
            <a:endParaRPr lang="en-US"/>
          </a:p>
        </p:txBody>
      </p:sp>
      <p:pic>
        <p:nvPicPr>
          <p:cNvPr id="14" name="Picture 13">
            <a:extLst>
              <a:ext uri="{FF2B5EF4-FFF2-40B4-BE49-F238E27FC236}">
                <a16:creationId xmlns:a16="http://schemas.microsoft.com/office/drawing/2014/main" id="{1D72F205-0884-4182-ADD8-D44EB482580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713982" y="80668"/>
            <a:ext cx="1355836" cy="423699"/>
          </a:xfrm>
          <a:prstGeom prst="rect">
            <a:avLst/>
          </a:prstGeom>
        </p:spPr>
      </p:pic>
    </p:spTree>
    <p:extLst>
      <p:ext uri="{BB962C8B-B14F-4D97-AF65-F5344CB8AC3E}">
        <p14:creationId xmlns:p14="http://schemas.microsoft.com/office/powerpoint/2010/main" val="2844003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36C99F-E127-7B25-8265-F3D7E2BA06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EC947F-12AC-5DCA-5EA1-28251BEAC9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E4983E-E0EE-BF96-F438-242075E382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A8EAE9-C40D-46CB-9349-F91D6144D0D4}" type="datetimeFigureOut">
              <a:rPr lang="en-US" smtClean="0"/>
              <a:t>7/19/2026</a:t>
            </a:fld>
            <a:endParaRPr lang="en-US"/>
          </a:p>
        </p:txBody>
      </p:sp>
      <p:sp>
        <p:nvSpPr>
          <p:cNvPr id="5" name="Footer Placeholder 4">
            <a:extLst>
              <a:ext uri="{FF2B5EF4-FFF2-40B4-BE49-F238E27FC236}">
                <a16:creationId xmlns:a16="http://schemas.microsoft.com/office/drawing/2014/main" id="{78E0BC4B-7079-B32B-93D9-3C4F09C65E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2D6DD4A-DD98-C9ED-CEBA-CBD88D238D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EEFAE4-2555-402F-A9D3-0F7499B8F37C}" type="slidenum">
              <a:rPr lang="en-US" smtClean="0"/>
              <a:t>‹#›</a:t>
            </a:fld>
            <a:endParaRPr lang="en-US"/>
          </a:p>
        </p:txBody>
      </p:sp>
    </p:spTree>
    <p:extLst>
      <p:ext uri="{BB962C8B-B14F-4D97-AF65-F5344CB8AC3E}">
        <p14:creationId xmlns:p14="http://schemas.microsoft.com/office/powerpoint/2010/main" val="14999473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 Id="rId5" Type="http://schemas.openxmlformats.org/officeDocument/2006/relationships/image" Target="../media/image7.jpe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png"/><Relationship Id="rId1" Type="http://schemas.openxmlformats.org/officeDocument/2006/relationships/slideLayout" Target="../slideLayouts/slideLayout13.xml"/><Relationship Id="rId5" Type="http://schemas.openxmlformats.org/officeDocument/2006/relationships/image" Target="../media/image11.gif"/><Relationship Id="rId4" Type="http://schemas.openxmlformats.org/officeDocument/2006/relationships/image" Target="../media/image10.gif"/></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wmf"/><Relationship Id="rId2" Type="http://schemas.openxmlformats.org/officeDocument/2006/relationships/image" Target="../media/image12.emf"/><Relationship Id="rId1" Type="http://schemas.openxmlformats.org/officeDocument/2006/relationships/slideLayout" Target="../slideLayouts/slideLayout13.xml"/><Relationship Id="rId6" Type="http://schemas.openxmlformats.org/officeDocument/2006/relationships/image" Target="../media/image16.emf"/><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jpg"/><Relationship Id="rId2" Type="http://schemas.openxmlformats.org/officeDocument/2006/relationships/image" Target="../media/image18.emf"/><Relationship Id="rId1" Type="http://schemas.openxmlformats.org/officeDocument/2006/relationships/slideLayout" Target="../slideLayouts/slideLayout13.xml"/><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eg"/></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3.xml"/><Relationship Id="rId5" Type="http://schemas.openxmlformats.org/officeDocument/2006/relationships/image" Target="../media/image18.emf"/><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18.emf"/><Relationship Id="rId4" Type="http://schemas.openxmlformats.org/officeDocument/2006/relationships/image" Target="../media/image28.jpeg"/></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emf"/><Relationship Id="rId1" Type="http://schemas.openxmlformats.org/officeDocument/2006/relationships/slideLayout" Target="../slideLayouts/slideLayout13.xml"/><Relationship Id="rId4" Type="http://schemas.openxmlformats.org/officeDocument/2006/relationships/image" Target="../media/image32.emf"/></Relationships>
</file>

<file path=ppt/slides/_rels/slide10.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8" Type="http://schemas.openxmlformats.org/officeDocument/2006/relationships/image" Target="../media/image40.emf"/><Relationship Id="rId3" Type="http://schemas.openxmlformats.org/officeDocument/2006/relationships/image" Target="../media/image7.jpeg"/><Relationship Id="rId7" Type="http://schemas.openxmlformats.org/officeDocument/2006/relationships/image" Target="../media/image39.emf"/><Relationship Id="rId2" Type="http://schemas.openxmlformats.org/officeDocument/2006/relationships/image" Target="../media/image35.jpeg"/><Relationship Id="rId1" Type="http://schemas.openxmlformats.org/officeDocument/2006/relationships/slideLayout" Target="../slideLayouts/slideLayout13.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1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png"/><Relationship Id="rId1" Type="http://schemas.openxmlformats.org/officeDocument/2006/relationships/slideLayout" Target="../slideLayouts/slideLayout13.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 Id="rId9" Type="http://schemas.openxmlformats.org/officeDocument/2006/relationships/image" Target="../media/image49.png"/></Relationships>
</file>

<file path=ppt/slides/_rels/slide1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13.xml"/><Relationship Id="rId4" Type="http://schemas.openxmlformats.org/officeDocument/2006/relationships/image" Target="../media/image53.emf"/></Relationships>
</file>

<file path=ppt/slides/_rels/slide16.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65.png"/><Relationship Id="rId3" Type="http://schemas.openxmlformats.org/officeDocument/2006/relationships/image" Target="../media/image55.png"/><Relationship Id="rId7" Type="http://schemas.openxmlformats.org/officeDocument/2006/relationships/image" Target="../media/image59.jpeg"/><Relationship Id="rId12" Type="http://schemas.openxmlformats.org/officeDocument/2006/relationships/image" Target="../media/image64.png"/><Relationship Id="rId2" Type="http://schemas.openxmlformats.org/officeDocument/2006/relationships/image" Target="../media/image54.png"/><Relationship Id="rId1" Type="http://schemas.openxmlformats.org/officeDocument/2006/relationships/slideLayout" Target="../slideLayouts/slideLayout13.xml"/><Relationship Id="rId6" Type="http://schemas.openxmlformats.org/officeDocument/2006/relationships/image" Target="../media/image58.png"/><Relationship Id="rId11" Type="http://schemas.openxmlformats.org/officeDocument/2006/relationships/image" Target="../media/image63.png"/><Relationship Id="rId5" Type="http://schemas.openxmlformats.org/officeDocument/2006/relationships/image" Target="../media/image57.jpeg"/><Relationship Id="rId10" Type="http://schemas.openxmlformats.org/officeDocument/2006/relationships/image" Target="../media/image62.jpeg"/><Relationship Id="rId4" Type="http://schemas.openxmlformats.org/officeDocument/2006/relationships/image" Target="../media/image56.png"/><Relationship Id="rId9" Type="http://schemas.openxmlformats.org/officeDocument/2006/relationships/image" Target="../media/image61.png"/><Relationship Id="rId14" Type="http://schemas.openxmlformats.org/officeDocument/2006/relationships/image" Target="../media/image66.png"/></Relationships>
</file>

<file path=ppt/slides/_rels/slide17.x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image" Target="../media/image67.png"/><Relationship Id="rId1" Type="http://schemas.openxmlformats.org/officeDocument/2006/relationships/slideLayout" Target="../slideLayouts/slideLayout13.xml"/><Relationship Id="rId5" Type="http://schemas.openxmlformats.org/officeDocument/2006/relationships/image" Target="../media/image70.png"/><Relationship Id="rId4" Type="http://schemas.openxmlformats.org/officeDocument/2006/relationships/image" Target="../media/image69.png"/></Relationships>
</file>

<file path=ppt/slides/_rels/slide18.xml.rels><?xml version="1.0" encoding="UTF-8" standalone="yes"?>
<Relationships xmlns="http://schemas.openxmlformats.org/package/2006/relationships"><Relationship Id="rId2" Type="http://schemas.openxmlformats.org/officeDocument/2006/relationships/image" Target="../media/image71.em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image" Target="../media/image7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74.jp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5.png"/></Relationships>
</file>

<file path=ppt/slides/_rels/slide24.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png"/><Relationship Id="rId1" Type="http://schemas.openxmlformats.org/officeDocument/2006/relationships/slideLayout" Target="../slideLayouts/slideLayout13.xml"/><Relationship Id="rId4" Type="http://schemas.openxmlformats.org/officeDocument/2006/relationships/hyperlink" Target="https://www.youtube.com/watch?v=_2wia1SU4OU"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8" Type="http://schemas.openxmlformats.org/officeDocument/2006/relationships/image" Target="../media/image81.wmf"/><Relationship Id="rId3" Type="http://schemas.openxmlformats.org/officeDocument/2006/relationships/image" Target="../media/image9.gif"/><Relationship Id="rId7" Type="http://schemas.openxmlformats.org/officeDocument/2006/relationships/image" Target="../media/image80.png"/><Relationship Id="rId2" Type="http://schemas.openxmlformats.org/officeDocument/2006/relationships/image" Target="../media/image8.png"/><Relationship Id="rId1" Type="http://schemas.openxmlformats.org/officeDocument/2006/relationships/slideLayout" Target="../slideLayouts/slideLayout13.xml"/><Relationship Id="rId6" Type="http://schemas.openxmlformats.org/officeDocument/2006/relationships/image" Target="../media/image79.png"/><Relationship Id="rId5" Type="http://schemas.openxmlformats.org/officeDocument/2006/relationships/image" Target="../media/image11.gif"/><Relationship Id="rId4" Type="http://schemas.openxmlformats.org/officeDocument/2006/relationships/image" Target="../media/image10.gif"/></Relationships>
</file>

<file path=ppt/slides/_rels/slide27.xml.rels><?xml version="1.0" encoding="UTF-8" standalone="yes"?>
<Relationships xmlns="http://schemas.openxmlformats.org/package/2006/relationships"><Relationship Id="rId3" Type="http://schemas.openxmlformats.org/officeDocument/2006/relationships/image" Target="../media/image82.gif"/><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84.jpg"/><Relationship Id="rId7" Type="http://schemas.openxmlformats.org/officeDocument/2006/relationships/hyperlink" Target="https://www.jlab.org/physics/visualizingthequantumworld" TargetMode="External"/><Relationship Id="rId2" Type="http://schemas.openxmlformats.org/officeDocument/2006/relationships/image" Target="../media/image83.jpg"/><Relationship Id="rId1" Type="http://schemas.openxmlformats.org/officeDocument/2006/relationships/slideLayout" Target="../slideLayouts/slideLayout13.xml"/><Relationship Id="rId6" Type="http://schemas.openxmlformats.org/officeDocument/2006/relationships/image" Target="../media/image87.jpg"/><Relationship Id="rId5" Type="http://schemas.openxmlformats.org/officeDocument/2006/relationships/image" Target="../media/image86.png"/><Relationship Id="rId4" Type="http://schemas.openxmlformats.org/officeDocument/2006/relationships/image" Target="../media/image8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18706-BE92-5674-8ED0-33DF2CC72419}"/>
            </a:ext>
          </a:extLst>
        </p:cNvPr>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57EC36B1-9CD6-4BCD-A85F-D485AAE9CF2D}"/>
              </a:ext>
            </a:extLst>
          </p:cNvPr>
          <p:cNvPicPr>
            <a:picLocks noGrp="1" noChangeAspect="1"/>
          </p:cNvPicPr>
          <p:nvPr>
            <p:ph type="pic" sz="quarter" idx="12"/>
          </p:nvPr>
        </p:nvPicPr>
        <p:blipFill>
          <a:blip r:embed="rId3"/>
          <a:srcRect l="6390" r="6390"/>
          <a:stretch/>
        </p:blipFill>
        <p:spPr/>
      </p:pic>
      <p:pic>
        <p:nvPicPr>
          <p:cNvPr id="13" name="Picture 12">
            <a:extLst>
              <a:ext uri="{FF2B5EF4-FFF2-40B4-BE49-F238E27FC236}">
                <a16:creationId xmlns:a16="http://schemas.microsoft.com/office/drawing/2014/main" id="{4D2A7D87-594F-52B2-2EA3-D41B34B42A5B}"/>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0" y="5680"/>
            <a:ext cx="8663937" cy="6860009"/>
          </a:xfrm>
          <a:prstGeom prst="rect">
            <a:avLst/>
          </a:prstGeom>
        </p:spPr>
      </p:pic>
      <p:sp>
        <p:nvSpPr>
          <p:cNvPr id="2" name="Title 1">
            <a:extLst>
              <a:ext uri="{FF2B5EF4-FFF2-40B4-BE49-F238E27FC236}">
                <a16:creationId xmlns:a16="http://schemas.microsoft.com/office/drawing/2014/main" id="{7AAC87CA-8223-4766-DC0C-EF69FC2823DF}"/>
              </a:ext>
            </a:extLst>
          </p:cNvPr>
          <p:cNvSpPr>
            <a:spLocks noGrp="1"/>
          </p:cNvSpPr>
          <p:nvPr>
            <p:ph type="ctrTitle"/>
          </p:nvPr>
        </p:nvSpPr>
        <p:spPr>
          <a:xfrm>
            <a:off x="308414" y="2452818"/>
            <a:ext cx="7106332" cy="919032"/>
          </a:xfrm>
        </p:spPr>
        <p:txBody>
          <a:bodyPr>
            <a:noAutofit/>
          </a:bodyPr>
          <a:lstStyle/>
          <a:p>
            <a:r>
              <a:rPr lang="en-US" dirty="0"/>
              <a:t>Complementarity between </a:t>
            </a:r>
            <a:r>
              <a:rPr lang="en-US" dirty="0" err="1"/>
              <a:t>JLab</a:t>
            </a:r>
            <a:r>
              <a:rPr lang="en-US" dirty="0"/>
              <a:t> and EIC regarding exclusive measurements</a:t>
            </a:r>
          </a:p>
        </p:txBody>
      </p:sp>
      <p:sp>
        <p:nvSpPr>
          <p:cNvPr id="30" name="Text Placeholder 29">
            <a:extLst>
              <a:ext uri="{FF2B5EF4-FFF2-40B4-BE49-F238E27FC236}">
                <a16:creationId xmlns:a16="http://schemas.microsoft.com/office/drawing/2014/main" id="{B1FD6E6E-8348-06B4-85C7-15104B0D78ED}"/>
              </a:ext>
            </a:extLst>
          </p:cNvPr>
          <p:cNvSpPr>
            <a:spLocks noGrp="1"/>
          </p:cNvSpPr>
          <p:nvPr>
            <p:ph type="body" sz="quarter" idx="10"/>
          </p:nvPr>
        </p:nvSpPr>
        <p:spPr>
          <a:xfrm>
            <a:off x="989052" y="3549024"/>
            <a:ext cx="5999008" cy="529861"/>
          </a:xfrm>
        </p:spPr>
        <p:txBody>
          <a:bodyPr/>
          <a:lstStyle/>
          <a:p>
            <a:r>
              <a:rPr lang="en-US" dirty="0"/>
              <a:t>July 20, 2026</a:t>
            </a:r>
            <a:endParaRPr lang="en-US" sz="2400" dirty="0"/>
          </a:p>
          <a:p>
            <a:endParaRPr lang="en-US" dirty="0"/>
          </a:p>
        </p:txBody>
      </p:sp>
      <p:sp>
        <p:nvSpPr>
          <p:cNvPr id="31" name="Text Placeholder 30">
            <a:extLst>
              <a:ext uri="{FF2B5EF4-FFF2-40B4-BE49-F238E27FC236}">
                <a16:creationId xmlns:a16="http://schemas.microsoft.com/office/drawing/2014/main" id="{3CEEBFA1-2D11-2C9E-5C4A-9C08BAE97DCE}"/>
              </a:ext>
            </a:extLst>
          </p:cNvPr>
          <p:cNvSpPr>
            <a:spLocks noGrp="1"/>
          </p:cNvSpPr>
          <p:nvPr>
            <p:ph type="body" sz="quarter" idx="11"/>
          </p:nvPr>
        </p:nvSpPr>
        <p:spPr>
          <a:xfrm>
            <a:off x="988898" y="4031185"/>
            <a:ext cx="5999162" cy="501650"/>
          </a:xfrm>
        </p:spPr>
        <p:txBody>
          <a:bodyPr/>
          <a:lstStyle/>
          <a:p>
            <a:r>
              <a:rPr lang="en-US" dirty="0"/>
              <a:t>Rolf Ent</a:t>
            </a:r>
          </a:p>
          <a:p>
            <a:r>
              <a:rPr lang="en-US" sz="2400" dirty="0"/>
              <a:t>EIC </a:t>
            </a:r>
            <a:r>
              <a:rPr lang="en-US" dirty="0"/>
              <a:t>Co-Associate Director for the Experimental Program</a:t>
            </a:r>
          </a:p>
          <a:p>
            <a:r>
              <a:rPr lang="en-US" sz="2400" dirty="0" err="1"/>
              <a:t>JLab</a:t>
            </a:r>
            <a:r>
              <a:rPr lang="en-US" sz="2400" dirty="0"/>
              <a:t> EIC Group Leader</a:t>
            </a:r>
          </a:p>
          <a:p>
            <a:endParaRPr lang="en-US" dirty="0"/>
          </a:p>
        </p:txBody>
      </p:sp>
    </p:spTree>
    <p:extLst>
      <p:ext uri="{BB962C8B-B14F-4D97-AF65-F5344CB8AC3E}">
        <p14:creationId xmlns:p14="http://schemas.microsoft.com/office/powerpoint/2010/main" val="1993848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44167A-C843-BC5F-67AB-CB64BD23EA4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6F1D414-E0F5-9022-2835-557B833BE87E}"/>
              </a:ext>
            </a:extLst>
          </p:cNvPr>
          <p:cNvSpPr>
            <a:spLocks noGrp="1"/>
          </p:cNvSpPr>
          <p:nvPr>
            <p:ph type="title"/>
          </p:nvPr>
        </p:nvSpPr>
        <p:spPr>
          <a:xfrm>
            <a:off x="309093" y="121857"/>
            <a:ext cx="11044707" cy="678664"/>
          </a:xfrm>
        </p:spPr>
        <p:txBody>
          <a:bodyPr/>
          <a:lstStyle/>
          <a:p>
            <a:r>
              <a:rPr lang="en-US" dirty="0">
                <a:latin typeface="Arial"/>
                <a:cs typeface="Arial"/>
              </a:rPr>
              <a:t>The Mystery about Visible Matter</a:t>
            </a:r>
          </a:p>
        </p:txBody>
      </p:sp>
      <p:sp>
        <p:nvSpPr>
          <p:cNvPr id="14" name="Slide Number Placeholder 2">
            <a:extLst>
              <a:ext uri="{FF2B5EF4-FFF2-40B4-BE49-F238E27FC236}">
                <a16:creationId xmlns:a16="http://schemas.microsoft.com/office/drawing/2014/main" id="{6B9774EB-7564-C3B1-D063-CD00AA01BF2B}"/>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a:t>
            </a:fld>
            <a:endParaRPr lang="en-US" sz="1200" dirty="0"/>
          </a:p>
        </p:txBody>
      </p:sp>
      <p:pic>
        <p:nvPicPr>
          <p:cNvPr id="2" name="Picture 1">
            <a:extLst>
              <a:ext uri="{FF2B5EF4-FFF2-40B4-BE49-F238E27FC236}">
                <a16:creationId xmlns:a16="http://schemas.microsoft.com/office/drawing/2014/main" id="{EBFC95A1-F337-0035-DB76-55235CD9B8C6}"/>
              </a:ext>
            </a:extLst>
          </p:cNvPr>
          <p:cNvPicPr>
            <a:picLocks/>
          </p:cNvPicPr>
          <p:nvPr/>
        </p:nvPicPr>
        <p:blipFill>
          <a:blip r:embed="rId2"/>
          <a:stretch>
            <a:fillRect/>
          </a:stretch>
        </p:blipFill>
        <p:spPr>
          <a:xfrm>
            <a:off x="9430743" y="788924"/>
            <a:ext cx="2408754" cy="2323657"/>
          </a:xfrm>
          <a:prstGeom prst="rect">
            <a:avLst/>
          </a:prstGeom>
        </p:spPr>
      </p:pic>
      <p:pic>
        <p:nvPicPr>
          <p:cNvPr id="3" name="Picture 2">
            <a:extLst>
              <a:ext uri="{FF2B5EF4-FFF2-40B4-BE49-F238E27FC236}">
                <a16:creationId xmlns:a16="http://schemas.microsoft.com/office/drawing/2014/main" id="{F1C98A8E-21FF-A540-821D-2649E312B46D}"/>
              </a:ext>
            </a:extLst>
          </p:cNvPr>
          <p:cNvPicPr>
            <a:picLocks noChangeAspect="1"/>
          </p:cNvPicPr>
          <p:nvPr/>
        </p:nvPicPr>
        <p:blipFill>
          <a:blip r:embed="rId3"/>
          <a:stretch>
            <a:fillRect/>
          </a:stretch>
        </p:blipFill>
        <p:spPr>
          <a:xfrm>
            <a:off x="9423340" y="3455712"/>
            <a:ext cx="2395590" cy="1938472"/>
          </a:xfrm>
          <a:prstGeom prst="rect">
            <a:avLst/>
          </a:prstGeom>
        </p:spPr>
      </p:pic>
      <p:sp>
        <p:nvSpPr>
          <p:cNvPr id="4" name="TextBox 3">
            <a:extLst>
              <a:ext uri="{FF2B5EF4-FFF2-40B4-BE49-F238E27FC236}">
                <a16:creationId xmlns:a16="http://schemas.microsoft.com/office/drawing/2014/main" id="{8DA17E0E-D2C0-B463-FCAE-AC1FEAEDC2D2}"/>
              </a:ext>
            </a:extLst>
          </p:cNvPr>
          <p:cNvSpPr txBox="1"/>
          <p:nvPr/>
        </p:nvSpPr>
        <p:spPr>
          <a:xfrm>
            <a:off x="6297723" y="772771"/>
            <a:ext cx="2990780" cy="738664"/>
          </a:xfrm>
          <a:prstGeom prst="rect">
            <a:avLst/>
          </a:prstGeom>
          <a:noFill/>
        </p:spPr>
        <p:txBody>
          <a:bodyPr wrap="square" rtlCol="0">
            <a:spAutoFit/>
          </a:bodyPr>
          <a:lstStyle/>
          <a:p>
            <a:r>
              <a:rPr lang="en-US" sz="1400" dirty="0"/>
              <a:t>Iron atom</a:t>
            </a:r>
          </a:p>
          <a:p>
            <a:r>
              <a:rPr lang="en-US" sz="1400" dirty="0"/>
              <a:t>Ionization Energy = 7.9 </a:t>
            </a:r>
            <a:r>
              <a:rPr lang="en-US" sz="1400" dirty="0">
                <a:solidFill>
                  <a:srgbClr val="3333FF"/>
                </a:solidFill>
              </a:rPr>
              <a:t>eV</a:t>
            </a:r>
            <a:r>
              <a:rPr lang="en-US" sz="1400" dirty="0"/>
              <a:t>/electron</a:t>
            </a:r>
          </a:p>
          <a:p>
            <a:r>
              <a:rPr lang="en-US" sz="1400" b="1" dirty="0"/>
              <a:t>Binding/Mass =  0.00000001</a:t>
            </a:r>
            <a:endParaRPr lang="en-US" sz="1400" b="1" baseline="30000" dirty="0"/>
          </a:p>
        </p:txBody>
      </p:sp>
      <p:sp>
        <p:nvSpPr>
          <p:cNvPr id="5" name="TextBox 4">
            <a:extLst>
              <a:ext uri="{FF2B5EF4-FFF2-40B4-BE49-F238E27FC236}">
                <a16:creationId xmlns:a16="http://schemas.microsoft.com/office/drawing/2014/main" id="{BD9D2DEC-E1FE-7C4E-6F4F-E63372C24C42}"/>
              </a:ext>
            </a:extLst>
          </p:cNvPr>
          <p:cNvSpPr txBox="1"/>
          <p:nvPr/>
        </p:nvSpPr>
        <p:spPr>
          <a:xfrm>
            <a:off x="1028177" y="6177312"/>
            <a:ext cx="2289409" cy="307777"/>
          </a:xfrm>
          <a:prstGeom prst="rect">
            <a:avLst/>
          </a:prstGeom>
          <a:noFill/>
        </p:spPr>
        <p:txBody>
          <a:bodyPr wrap="none" rtlCol="0">
            <a:spAutoFit/>
          </a:bodyPr>
          <a:lstStyle/>
          <a:p>
            <a:r>
              <a:rPr lang="en-US" sz="1400" i="1" dirty="0"/>
              <a:t>*Binding Energy = ∞/gluon</a:t>
            </a:r>
          </a:p>
        </p:txBody>
      </p:sp>
      <p:pic>
        <p:nvPicPr>
          <p:cNvPr id="6" name="Content Placeholder 6" descr="Screen Shot 2018-07-31 at 11.56.50 AM.png">
            <a:extLst>
              <a:ext uri="{FF2B5EF4-FFF2-40B4-BE49-F238E27FC236}">
                <a16:creationId xmlns:a16="http://schemas.microsoft.com/office/drawing/2014/main" id="{5DEBDAAC-50F6-9FDA-A4FB-FF897F3A5CAC}"/>
              </a:ext>
            </a:extLst>
          </p:cNvPr>
          <p:cNvPicPr>
            <a:picLocks noChangeAspect="1"/>
          </p:cNvPicPr>
          <p:nvPr/>
        </p:nvPicPr>
        <p:blipFill>
          <a:blip r:embed="rId4">
            <a:extLst>
              <a:ext uri="{28A0092B-C50C-407E-A947-70E740481C1C}">
                <a14:useLocalDpi xmlns:a14="http://schemas.microsoft.com/office/drawing/2010/main" val="0"/>
              </a:ext>
            </a:extLst>
          </a:blip>
          <a:srcRect l="-14721" r="-14721"/>
          <a:stretch>
            <a:fillRect/>
          </a:stretch>
        </p:blipFill>
        <p:spPr>
          <a:xfrm>
            <a:off x="1795879" y="1542196"/>
            <a:ext cx="8229600" cy="4525963"/>
          </a:xfrm>
          <a:prstGeom prst="rect">
            <a:avLst/>
          </a:prstGeom>
        </p:spPr>
      </p:pic>
      <p:pic>
        <p:nvPicPr>
          <p:cNvPr id="8" name="Picture 7" descr="A scale with a bowl of food and a bowl of nuts&#10;&#10;Description automatically generated with medium confidence">
            <a:extLst>
              <a:ext uri="{FF2B5EF4-FFF2-40B4-BE49-F238E27FC236}">
                <a16:creationId xmlns:a16="http://schemas.microsoft.com/office/drawing/2014/main" id="{ADAB2E4E-1880-F04A-16C9-EEEE8E5C726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801284" y="3449515"/>
            <a:ext cx="2395590" cy="1850594"/>
          </a:xfrm>
          <a:prstGeom prst="rect">
            <a:avLst/>
          </a:prstGeom>
        </p:spPr>
      </p:pic>
      <p:sp>
        <p:nvSpPr>
          <p:cNvPr id="9" name="TextBox 8">
            <a:extLst>
              <a:ext uri="{FF2B5EF4-FFF2-40B4-BE49-F238E27FC236}">
                <a16:creationId xmlns:a16="http://schemas.microsoft.com/office/drawing/2014/main" id="{10DDCD4C-268D-FA3B-B876-833A2D2E87C6}"/>
              </a:ext>
            </a:extLst>
          </p:cNvPr>
          <p:cNvSpPr txBox="1"/>
          <p:nvPr/>
        </p:nvSpPr>
        <p:spPr>
          <a:xfrm>
            <a:off x="411316" y="5503337"/>
            <a:ext cx="2887329" cy="738664"/>
          </a:xfrm>
          <a:prstGeom prst="rect">
            <a:avLst/>
          </a:prstGeom>
          <a:noFill/>
        </p:spPr>
        <p:txBody>
          <a:bodyPr wrap="none" rtlCol="0">
            <a:spAutoFit/>
          </a:bodyPr>
          <a:lstStyle/>
          <a:p>
            <a:r>
              <a:rPr lang="en-US" sz="1400" dirty="0"/>
              <a:t>Iron = Set of 56 protons/neutrons </a:t>
            </a:r>
          </a:p>
          <a:p>
            <a:r>
              <a:rPr lang="en-US" sz="1400" dirty="0"/>
              <a:t>Binding Energy = 310 </a:t>
            </a:r>
            <a:r>
              <a:rPr lang="en-US" sz="1400" dirty="0">
                <a:solidFill>
                  <a:srgbClr val="3333FF"/>
                </a:solidFill>
              </a:rPr>
              <a:t>MeV</a:t>
            </a:r>
            <a:r>
              <a:rPr lang="en-US" sz="1400" dirty="0"/>
              <a:t>/quark*</a:t>
            </a:r>
          </a:p>
          <a:p>
            <a:r>
              <a:rPr lang="en-US" sz="1400" b="1" dirty="0"/>
              <a:t>Binding/Mass =  100</a:t>
            </a:r>
            <a:endParaRPr lang="en-US" sz="1400" b="1" baseline="30000" dirty="0"/>
          </a:p>
        </p:txBody>
      </p:sp>
      <p:sp>
        <p:nvSpPr>
          <p:cNvPr id="10" name="TextBox 9">
            <a:extLst>
              <a:ext uri="{FF2B5EF4-FFF2-40B4-BE49-F238E27FC236}">
                <a16:creationId xmlns:a16="http://schemas.microsoft.com/office/drawing/2014/main" id="{C1886B72-ED1A-2C7C-2F9B-3A885AE5130B}"/>
              </a:ext>
            </a:extLst>
          </p:cNvPr>
          <p:cNvSpPr txBox="1"/>
          <p:nvPr/>
        </p:nvSpPr>
        <p:spPr>
          <a:xfrm>
            <a:off x="9014557" y="5503337"/>
            <a:ext cx="2946640" cy="738664"/>
          </a:xfrm>
          <a:prstGeom prst="rect">
            <a:avLst/>
          </a:prstGeom>
          <a:noFill/>
        </p:spPr>
        <p:txBody>
          <a:bodyPr wrap="none" rtlCol="0">
            <a:spAutoFit/>
          </a:bodyPr>
          <a:lstStyle/>
          <a:p>
            <a:r>
              <a:rPr lang="en-US" sz="1400" dirty="0"/>
              <a:t>Iron nucleus </a:t>
            </a:r>
          </a:p>
          <a:p>
            <a:r>
              <a:rPr lang="en-US" sz="1400" dirty="0"/>
              <a:t>Binding Energy = 8.8 </a:t>
            </a:r>
            <a:r>
              <a:rPr lang="en-US" sz="1400" dirty="0">
                <a:solidFill>
                  <a:srgbClr val="3333FF"/>
                </a:solidFill>
              </a:rPr>
              <a:t>MeV</a:t>
            </a:r>
            <a:r>
              <a:rPr lang="en-US" sz="1400" dirty="0"/>
              <a:t>/nucleon</a:t>
            </a:r>
          </a:p>
          <a:p>
            <a:r>
              <a:rPr lang="en-US" sz="1400" b="1" dirty="0"/>
              <a:t>Binding/Mass =  0.01</a:t>
            </a:r>
            <a:endParaRPr lang="en-US" sz="1400" b="1" baseline="30000" dirty="0"/>
          </a:p>
        </p:txBody>
      </p:sp>
      <p:sp>
        <p:nvSpPr>
          <p:cNvPr id="11" name="TextBox 10">
            <a:extLst>
              <a:ext uri="{FF2B5EF4-FFF2-40B4-BE49-F238E27FC236}">
                <a16:creationId xmlns:a16="http://schemas.microsoft.com/office/drawing/2014/main" id="{BE1D3624-5FFC-D148-3771-F0FD6D3354E9}"/>
              </a:ext>
            </a:extLst>
          </p:cNvPr>
          <p:cNvSpPr txBox="1"/>
          <p:nvPr/>
        </p:nvSpPr>
        <p:spPr>
          <a:xfrm>
            <a:off x="352503" y="870795"/>
            <a:ext cx="2444900" cy="1077218"/>
          </a:xfrm>
          <a:prstGeom prst="rect">
            <a:avLst/>
          </a:prstGeom>
          <a:noFill/>
          <a:ln>
            <a:solidFill>
              <a:schemeClr val="tx1"/>
            </a:solidFill>
          </a:ln>
        </p:spPr>
        <p:txBody>
          <a:bodyPr wrap="none" rtlCol="0">
            <a:spAutoFit/>
          </a:bodyPr>
          <a:lstStyle/>
          <a:p>
            <a:pPr>
              <a:spcAft>
                <a:spcPts val="600"/>
              </a:spcAft>
            </a:pPr>
            <a:r>
              <a:rPr lang="en-US" dirty="0"/>
              <a:t>Atom	10</a:t>
            </a:r>
            <a:r>
              <a:rPr lang="en-US" baseline="30000" dirty="0"/>
              <a:t>-10</a:t>
            </a:r>
            <a:r>
              <a:rPr lang="en-US" dirty="0"/>
              <a:t> m</a:t>
            </a:r>
          </a:p>
          <a:p>
            <a:pPr>
              <a:spcAft>
                <a:spcPts val="600"/>
              </a:spcAft>
            </a:pPr>
            <a:r>
              <a:rPr lang="en-US" dirty="0"/>
              <a:t>Nucleus	few x 10</a:t>
            </a:r>
            <a:r>
              <a:rPr lang="en-US" baseline="30000" dirty="0"/>
              <a:t>-15</a:t>
            </a:r>
            <a:r>
              <a:rPr lang="en-US" dirty="0"/>
              <a:t> m</a:t>
            </a:r>
          </a:p>
          <a:p>
            <a:pPr>
              <a:spcAft>
                <a:spcPts val="600"/>
              </a:spcAft>
            </a:pPr>
            <a:r>
              <a:rPr lang="en-US" dirty="0"/>
              <a:t>Proton	&lt;10</a:t>
            </a:r>
            <a:r>
              <a:rPr lang="en-US" baseline="30000" dirty="0"/>
              <a:t>-15</a:t>
            </a:r>
            <a:r>
              <a:rPr lang="en-US" dirty="0"/>
              <a:t> m</a:t>
            </a:r>
          </a:p>
        </p:txBody>
      </p:sp>
    </p:spTree>
    <p:extLst>
      <p:ext uri="{BB962C8B-B14F-4D97-AF65-F5344CB8AC3E}">
        <p14:creationId xmlns:p14="http://schemas.microsoft.com/office/powerpoint/2010/main" val="139739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barn(inVertical)">
                                      <p:cBhvr>
                                        <p:cTn id="15" dur="500"/>
                                        <p:tgtEl>
                                          <p:spTgt spid="3"/>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barn(inVertical)">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barn(inVertical)">
                                      <p:cBhvr>
                                        <p:cTn id="23" dur="500"/>
                                        <p:tgtEl>
                                          <p:spTgt spid="8"/>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barn(inVertical)">
                                      <p:cBhvr>
                                        <p:cTn id="26" dur="500"/>
                                        <p:tgtEl>
                                          <p:spTgt spid="9"/>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barn(inVertical)">
                                      <p:cBhvr>
                                        <p:cTn id="2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1A2C7-BF2C-78FE-F0BC-38579506BE8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4944BC62-D6FB-C3D7-B2E4-549D4FFDD4F2}"/>
              </a:ext>
            </a:extLst>
          </p:cNvPr>
          <p:cNvSpPr>
            <a:spLocks noGrp="1"/>
          </p:cNvSpPr>
          <p:nvPr>
            <p:ph type="title"/>
          </p:nvPr>
        </p:nvSpPr>
        <p:spPr>
          <a:xfrm>
            <a:off x="309093" y="121857"/>
            <a:ext cx="11044707" cy="678664"/>
          </a:xfrm>
        </p:spPr>
        <p:txBody>
          <a:bodyPr/>
          <a:lstStyle/>
          <a:p>
            <a:r>
              <a:rPr lang="en-US" dirty="0">
                <a:latin typeface="Arial"/>
                <a:cs typeface="Arial"/>
              </a:rPr>
              <a:t>What is a Proton</a:t>
            </a:r>
          </a:p>
        </p:txBody>
      </p:sp>
      <p:sp>
        <p:nvSpPr>
          <p:cNvPr id="14" name="Slide Number Placeholder 2">
            <a:extLst>
              <a:ext uri="{FF2B5EF4-FFF2-40B4-BE49-F238E27FC236}">
                <a16:creationId xmlns:a16="http://schemas.microsoft.com/office/drawing/2014/main" id="{292D9E03-B4C6-84A4-8E22-4697C0D18650}"/>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3</a:t>
            </a:fld>
            <a:endParaRPr lang="en-US" sz="1200" dirty="0"/>
          </a:p>
        </p:txBody>
      </p:sp>
      <p:pic>
        <p:nvPicPr>
          <p:cNvPr id="2" name="Picture 1">
            <a:extLst>
              <a:ext uri="{FF2B5EF4-FFF2-40B4-BE49-F238E27FC236}">
                <a16:creationId xmlns:a16="http://schemas.microsoft.com/office/drawing/2014/main" id="{05F8BD81-AAF5-D4A6-23AF-4CE4D7D99CD9}"/>
              </a:ext>
            </a:extLst>
          </p:cNvPr>
          <p:cNvPicPr>
            <a:picLocks noChangeAspect="1"/>
          </p:cNvPicPr>
          <p:nvPr/>
        </p:nvPicPr>
        <p:blipFill>
          <a:blip r:embed="rId2"/>
          <a:stretch>
            <a:fillRect/>
          </a:stretch>
        </p:blipFill>
        <p:spPr>
          <a:xfrm>
            <a:off x="54728" y="2668898"/>
            <a:ext cx="2706072" cy="1520201"/>
          </a:xfrm>
          <a:prstGeom prst="rect">
            <a:avLst/>
          </a:prstGeom>
        </p:spPr>
      </p:pic>
      <p:pic>
        <p:nvPicPr>
          <p:cNvPr id="3" name="Google Shape;430;p68" title="VisualizationNucleon0.0001.gif">
            <a:extLst>
              <a:ext uri="{FF2B5EF4-FFF2-40B4-BE49-F238E27FC236}">
                <a16:creationId xmlns:a16="http://schemas.microsoft.com/office/drawing/2014/main" id="{54549C3A-8848-8A53-2347-B47A123999DA}"/>
              </a:ext>
            </a:extLst>
          </p:cNvPr>
          <p:cNvPicPr preferRelativeResize="0"/>
          <p:nvPr/>
        </p:nvPicPr>
        <p:blipFill>
          <a:blip r:embed="rId3">
            <a:alphaModFix/>
          </a:blip>
          <a:stretch>
            <a:fillRect/>
          </a:stretch>
        </p:blipFill>
        <p:spPr>
          <a:xfrm>
            <a:off x="3565597" y="4429441"/>
            <a:ext cx="3189733" cy="1778267"/>
          </a:xfrm>
          <a:prstGeom prst="rect">
            <a:avLst/>
          </a:prstGeom>
          <a:noFill/>
          <a:ln>
            <a:noFill/>
          </a:ln>
        </p:spPr>
      </p:pic>
      <p:pic>
        <p:nvPicPr>
          <p:cNvPr id="4" name="Google Shape;431;p68" title="VisualizationNucleon0.01.gif">
            <a:extLst>
              <a:ext uri="{FF2B5EF4-FFF2-40B4-BE49-F238E27FC236}">
                <a16:creationId xmlns:a16="http://schemas.microsoft.com/office/drawing/2014/main" id="{708304D2-8F8A-F9CC-2BC3-2E694C579D75}"/>
              </a:ext>
            </a:extLst>
          </p:cNvPr>
          <p:cNvPicPr preferRelativeResize="0"/>
          <p:nvPr/>
        </p:nvPicPr>
        <p:blipFill>
          <a:blip r:embed="rId4">
            <a:alphaModFix/>
          </a:blip>
          <a:stretch>
            <a:fillRect/>
          </a:stretch>
        </p:blipFill>
        <p:spPr>
          <a:xfrm>
            <a:off x="3565597" y="2638113"/>
            <a:ext cx="3189733" cy="1778276"/>
          </a:xfrm>
          <a:prstGeom prst="rect">
            <a:avLst/>
          </a:prstGeom>
          <a:noFill/>
          <a:ln>
            <a:noFill/>
          </a:ln>
        </p:spPr>
      </p:pic>
      <p:pic>
        <p:nvPicPr>
          <p:cNvPr id="6" name="Google Shape;433;p68" title="VisualizationNucleon0.3.gif">
            <a:extLst>
              <a:ext uri="{FF2B5EF4-FFF2-40B4-BE49-F238E27FC236}">
                <a16:creationId xmlns:a16="http://schemas.microsoft.com/office/drawing/2014/main" id="{53E2B714-CF8F-BB0B-F6F9-EBD4AA98B65D}"/>
              </a:ext>
            </a:extLst>
          </p:cNvPr>
          <p:cNvPicPr preferRelativeResize="0"/>
          <p:nvPr/>
        </p:nvPicPr>
        <p:blipFill>
          <a:blip r:embed="rId5">
            <a:alphaModFix/>
          </a:blip>
          <a:stretch>
            <a:fillRect/>
          </a:stretch>
        </p:blipFill>
        <p:spPr>
          <a:xfrm>
            <a:off x="3565237" y="847341"/>
            <a:ext cx="3189733" cy="1778279"/>
          </a:xfrm>
          <a:prstGeom prst="rect">
            <a:avLst/>
          </a:prstGeom>
          <a:noFill/>
          <a:ln>
            <a:noFill/>
          </a:ln>
        </p:spPr>
      </p:pic>
      <p:sp>
        <p:nvSpPr>
          <p:cNvPr id="10" name="Google Shape;442;p68">
            <a:extLst>
              <a:ext uri="{FF2B5EF4-FFF2-40B4-BE49-F238E27FC236}">
                <a16:creationId xmlns:a16="http://schemas.microsoft.com/office/drawing/2014/main" id="{7CB0E276-F785-E4CF-98AF-B9C1534AAC5D}"/>
              </a:ext>
            </a:extLst>
          </p:cNvPr>
          <p:cNvSpPr/>
          <p:nvPr/>
        </p:nvSpPr>
        <p:spPr>
          <a:xfrm>
            <a:off x="3584830" y="847341"/>
            <a:ext cx="3189600" cy="5360400"/>
          </a:xfrm>
          <a:prstGeom prst="rect">
            <a:avLst/>
          </a:prstGeom>
          <a:noFill/>
          <a:ln w="28575" cap="flat" cmpd="sng">
            <a:solidFill>
              <a:srgbClr val="14267B"/>
            </a:solidFill>
            <a:prstDash val="solid"/>
            <a:round/>
            <a:headEnd type="none" w="sm" len="sm"/>
            <a:tailEnd type="none" w="sm" len="sm"/>
          </a:ln>
        </p:spPr>
        <p:txBody>
          <a:bodyPr spcFirstLastPara="1" wrap="square" lIns="121900" tIns="121900" rIns="121900" bIns="121900" anchor="ctr" anchorCtr="0">
            <a:noAutofit/>
          </a:bodyPr>
          <a:lstStyle/>
          <a:p>
            <a:pPr algn="ctr"/>
            <a:endParaRPr sz="2400"/>
          </a:p>
        </p:txBody>
      </p:sp>
      <p:sp>
        <p:nvSpPr>
          <p:cNvPr id="13" name="Google Shape;440;p68">
            <a:extLst>
              <a:ext uri="{FF2B5EF4-FFF2-40B4-BE49-F238E27FC236}">
                <a16:creationId xmlns:a16="http://schemas.microsoft.com/office/drawing/2014/main" id="{47184296-D12D-38B5-D054-567EF33D487B}"/>
              </a:ext>
            </a:extLst>
          </p:cNvPr>
          <p:cNvSpPr txBox="1"/>
          <p:nvPr/>
        </p:nvSpPr>
        <p:spPr>
          <a:xfrm>
            <a:off x="3584830" y="489227"/>
            <a:ext cx="3279200" cy="410393"/>
          </a:xfrm>
          <a:prstGeom prst="rect">
            <a:avLst/>
          </a:prstGeom>
          <a:noFill/>
          <a:ln>
            <a:noFill/>
          </a:ln>
        </p:spPr>
        <p:txBody>
          <a:bodyPr spcFirstLastPara="1" wrap="square" lIns="121900" tIns="121900" rIns="121900" bIns="121900" anchor="t" anchorCtr="0">
            <a:spAutoFit/>
          </a:bodyPr>
          <a:lstStyle/>
          <a:p>
            <a:r>
              <a:rPr lang="en" sz="1067" i="1"/>
              <a:t>nucleon visualization at different Bjorken x values</a:t>
            </a:r>
            <a:endParaRPr sz="1067" i="1"/>
          </a:p>
        </p:txBody>
      </p:sp>
      <p:sp>
        <p:nvSpPr>
          <p:cNvPr id="17" name="Arrow: Right 16">
            <a:extLst>
              <a:ext uri="{FF2B5EF4-FFF2-40B4-BE49-F238E27FC236}">
                <a16:creationId xmlns:a16="http://schemas.microsoft.com/office/drawing/2014/main" id="{0C7E3CAB-2602-4F95-5BE5-8ABE0DDB388C}"/>
              </a:ext>
            </a:extLst>
          </p:cNvPr>
          <p:cNvSpPr/>
          <p:nvPr/>
        </p:nvSpPr>
        <p:spPr>
          <a:xfrm>
            <a:off x="2842609" y="3238638"/>
            <a:ext cx="640819" cy="380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1DF85C8E-179E-CBCB-3853-A50C2853D529}"/>
              </a:ext>
            </a:extLst>
          </p:cNvPr>
          <p:cNvSpPr txBox="1"/>
          <p:nvPr/>
        </p:nvSpPr>
        <p:spPr>
          <a:xfrm>
            <a:off x="3652294" y="6207708"/>
            <a:ext cx="3102676" cy="584775"/>
          </a:xfrm>
          <a:prstGeom prst="rect">
            <a:avLst/>
          </a:prstGeom>
          <a:noFill/>
        </p:spPr>
        <p:txBody>
          <a:bodyPr wrap="square" rtlCol="0">
            <a:spAutoFit/>
          </a:bodyPr>
          <a:lstStyle/>
          <a:p>
            <a:r>
              <a:rPr lang="en-US" sz="3200" dirty="0">
                <a:solidFill>
                  <a:srgbClr val="FF0000"/>
                </a:solidFill>
                <a:latin typeface="Arial" panose="020B0604020202020204" pitchFamily="34" charset="0"/>
                <a:cs typeface="Arial" panose="020B0604020202020204" pitchFamily="34" charset="0"/>
              </a:rPr>
              <a:t>Q</a:t>
            </a:r>
            <a:r>
              <a:rPr lang="en-US" sz="3200" dirty="0">
                <a:solidFill>
                  <a:srgbClr val="00B050"/>
                </a:solidFill>
                <a:latin typeface="Arial" panose="020B0604020202020204" pitchFamily="34" charset="0"/>
                <a:cs typeface="Arial" panose="020B0604020202020204" pitchFamily="34" charset="0"/>
              </a:rPr>
              <a:t>C</a:t>
            </a:r>
            <a:r>
              <a:rPr lang="en-US" sz="3200" dirty="0">
                <a:solidFill>
                  <a:srgbClr val="3333FF"/>
                </a:solidFill>
                <a:latin typeface="Arial" panose="020B0604020202020204" pitchFamily="34" charset="0"/>
                <a:cs typeface="Arial" panose="020B0604020202020204" pitchFamily="34" charset="0"/>
              </a:rPr>
              <a:t>D</a:t>
            </a:r>
            <a:r>
              <a:rPr lang="en-US" sz="3200" dirty="0">
                <a:latin typeface="Arial" panose="020B0604020202020204" pitchFamily="34" charset="0"/>
                <a:cs typeface="Arial" panose="020B0604020202020204" pitchFamily="34" charset="0"/>
              </a:rPr>
              <a:t> Dynamics</a:t>
            </a:r>
          </a:p>
        </p:txBody>
      </p:sp>
    </p:spTree>
    <p:extLst>
      <p:ext uri="{BB962C8B-B14F-4D97-AF65-F5344CB8AC3E}">
        <p14:creationId xmlns:p14="http://schemas.microsoft.com/office/powerpoint/2010/main" val="2654377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009687-3B49-C165-4965-7B7F72551C5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36DDA1A-4BC1-272F-E1D0-DE792ADB075A}"/>
              </a:ext>
            </a:extLst>
          </p:cNvPr>
          <p:cNvSpPr>
            <a:spLocks noGrp="1"/>
          </p:cNvSpPr>
          <p:nvPr>
            <p:ph type="title"/>
          </p:nvPr>
        </p:nvSpPr>
        <p:spPr>
          <a:xfrm>
            <a:off x="309093" y="121857"/>
            <a:ext cx="11044707" cy="678664"/>
          </a:xfrm>
        </p:spPr>
        <p:txBody>
          <a:bodyPr/>
          <a:lstStyle/>
          <a:p>
            <a:r>
              <a:rPr lang="en-US" dirty="0">
                <a:latin typeface="Arial"/>
                <a:cs typeface="Arial"/>
              </a:rPr>
              <a:t>The Miraculous World that is Driven by QCD</a:t>
            </a:r>
          </a:p>
        </p:txBody>
      </p:sp>
      <p:sp>
        <p:nvSpPr>
          <p:cNvPr id="14" name="Slide Number Placeholder 2">
            <a:extLst>
              <a:ext uri="{FF2B5EF4-FFF2-40B4-BE49-F238E27FC236}">
                <a16:creationId xmlns:a16="http://schemas.microsoft.com/office/drawing/2014/main" id="{4BD0B5EF-98F9-4A1E-8AB3-E1001BE28E90}"/>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4</a:t>
            </a:fld>
            <a:endParaRPr lang="en-US" sz="1200" dirty="0"/>
          </a:p>
        </p:txBody>
      </p:sp>
      <p:pic>
        <p:nvPicPr>
          <p:cNvPr id="2" name="Picture 1">
            <a:extLst>
              <a:ext uri="{FF2B5EF4-FFF2-40B4-BE49-F238E27FC236}">
                <a16:creationId xmlns:a16="http://schemas.microsoft.com/office/drawing/2014/main" id="{ADD5D4D4-2031-B91E-32DB-8F19CC593082}"/>
              </a:ext>
            </a:extLst>
          </p:cNvPr>
          <p:cNvPicPr>
            <a:picLocks noChangeAspect="1"/>
          </p:cNvPicPr>
          <p:nvPr/>
        </p:nvPicPr>
        <p:blipFill>
          <a:blip r:embed="rId2"/>
          <a:stretch>
            <a:fillRect/>
          </a:stretch>
        </p:blipFill>
        <p:spPr>
          <a:xfrm>
            <a:off x="1305065" y="3387915"/>
            <a:ext cx="2770979" cy="2803389"/>
          </a:xfrm>
          <a:prstGeom prst="rect">
            <a:avLst/>
          </a:prstGeom>
        </p:spPr>
      </p:pic>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BCBB582F-DFE9-0B5C-0B42-40591A569D3C}"/>
                  </a:ext>
                </a:extLst>
              </p:cNvPr>
              <p:cNvSpPr txBox="1"/>
              <p:nvPr/>
            </p:nvSpPr>
            <p:spPr>
              <a:xfrm>
                <a:off x="1929077" y="1933352"/>
                <a:ext cx="5571846" cy="714619"/>
              </a:xfrm>
              <a:prstGeom prst="rect">
                <a:avLst/>
              </a:prstGeom>
              <a:noFill/>
            </p:spPr>
            <p:txBody>
              <a:bodyPr wrap="none" rtlCol="0">
                <a:spAutoFit/>
              </a:bodyPr>
              <a:lstStyle/>
              <a:p>
                <a:pPr>
                  <a:lnSpc>
                    <a:spcPct val="107000"/>
                  </a:lnSpc>
                </a:pPr>
                <a14:m>
                  <m:oMathPara xmlns:m="http://schemas.openxmlformats.org/officeDocument/2006/math">
                    <m:oMathParaPr>
                      <m:jc m:val="centerGroup"/>
                    </m:oMathParaPr>
                    <m:oMath xmlns:m="http://schemas.openxmlformats.org/officeDocument/2006/math">
                      <m:sSub>
                        <m:sSubPr>
                          <m:ctrlP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ctrlPr>
                        </m:sSubPr>
                        <m:e>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𝐷</m:t>
                          </m:r>
                        </m:e>
                        <m:sub>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𝜇</m:t>
                          </m:r>
                        </m:sub>
                      </m:sSub>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m:t>
                      </m:r>
                      <m:sSub>
                        <m:sSubPr>
                          <m:ctrlP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ctrlPr>
                        </m:sSubPr>
                        <m:e>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m:t>
                          </m:r>
                        </m:e>
                        <m:sub>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𝜇</m:t>
                          </m:r>
                        </m:sub>
                      </m:sSub>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m:t>
                      </m:r>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𝑖𝑔</m:t>
                      </m:r>
                      <m:box>
                        <m:boxPr>
                          <m:ctrlP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ctrlPr>
                        </m:boxPr>
                        <m:e>
                          <m:argPr>
                            <m:argSz m:val="-1"/>
                          </m:argPr>
                          <m:f>
                            <m:fPr>
                              <m:ctrlP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ctrlPr>
                            </m:fPr>
                            <m:num>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1</m:t>
                              </m:r>
                            </m:num>
                            <m:den>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2</m:t>
                              </m:r>
                            </m:den>
                          </m:f>
                        </m:e>
                      </m:box>
                      <m:sSup>
                        <m:sSupPr>
                          <m:ctrlP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ctrlPr>
                        </m:sSupPr>
                        <m:e>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𝜆</m:t>
                          </m:r>
                        </m:e>
                        <m:sup>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𝑎</m:t>
                          </m:r>
                        </m:sup>
                      </m:sSup>
                      <m:sSubSup>
                        <m:sSubSupPr>
                          <m:ctrlP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ctrlPr>
                        </m:sSubSupPr>
                        <m:e>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𝐴</m:t>
                          </m:r>
                        </m:e>
                        <m:sub>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𝜇</m:t>
                          </m:r>
                        </m:sub>
                        <m:sup>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𝑎</m:t>
                          </m:r>
                        </m:sup>
                      </m:sSubSup>
                      <m:r>
                        <a:rPr lang="en-US" i="1">
                          <a:solidFill>
                            <a:srgbClr val="000000"/>
                          </a:solidFill>
                          <a:latin typeface="Cambria Math" panose="02040503050406030204" pitchFamily="18" charset="0"/>
                          <a:ea typeface="Calibri" panose="020F0502020204030204" pitchFamily="34" charset="0"/>
                          <a:cs typeface="Times New Roman" panose="02020603050405020304" pitchFamily="18" charset="0"/>
                        </a:rPr>
                        <m:t>, </m:t>
                      </m:r>
                      <m:sSubSup>
                        <m:sSubSup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Sup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𝐺</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𝜇𝜈</m:t>
                          </m:r>
                        </m:sub>
                        <m:sup>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𝑎</m:t>
                          </m:r>
                        </m:sup>
                      </m:sSubSup>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𝜇</m:t>
                          </m:r>
                        </m:sub>
                      </m:sSub>
                      <m:sSub>
                        <m:sSub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𝐴</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𝜈</m:t>
                          </m:r>
                        </m:sub>
                      </m:s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𝜈</m:t>
                          </m:r>
                        </m:sub>
                      </m:sSub>
                      <m:sSub>
                        <m:sSub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𝐴</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𝜇</m:t>
                          </m:r>
                        </m:sub>
                      </m:sSub>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m:t>
                      </m:r>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𝒊𝒈</m:t>
                      </m:r>
                      <m:sSup>
                        <m:sSupPr>
                          <m:ctrlP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ctrlPr>
                        </m:sSupPr>
                        <m:e>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𝒇</m:t>
                          </m:r>
                        </m:e>
                        <m:sup>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𝒂𝒃𝒄</m:t>
                          </m:r>
                        </m:sup>
                      </m:sSup>
                      <m:sSubSup>
                        <m:sSubSupPr>
                          <m:ctrlP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ctrlPr>
                        </m:sSubSupPr>
                        <m:e>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𝑨</m:t>
                          </m:r>
                        </m:e>
                        <m:sub>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𝝁</m:t>
                          </m:r>
                        </m:sub>
                        <m:sup>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𝒃</m:t>
                          </m:r>
                        </m:sup>
                      </m:sSubSup>
                      <m:sSubSup>
                        <m:sSubSupPr>
                          <m:ctrlP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ctrlPr>
                        </m:sSubSupPr>
                        <m:e>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𝑨</m:t>
                          </m:r>
                        </m:e>
                        <m:sub>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𝝂</m:t>
                          </m:r>
                        </m:sub>
                        <m:sup>
                          <m:r>
                            <a:rPr lang="en-US" b="1" i="1">
                              <a:solidFill>
                                <a:srgbClr val="0000FF"/>
                              </a:solidFill>
                              <a:latin typeface="Cambria Math" panose="02040503050406030204" pitchFamily="18" charset="0"/>
                              <a:ea typeface="Times New Roman" panose="02020603050405020304" pitchFamily="18" charset="0"/>
                              <a:cs typeface="Times New Roman" panose="02020603050405020304" pitchFamily="18" charset="0"/>
                            </a:rPr>
                            <m:t>𝒄</m:t>
                          </m:r>
                        </m:sup>
                      </m:sSubSup>
                    </m:oMath>
                  </m:oMathPara>
                </a14:m>
                <a:endParaRPr lang="en-US" sz="16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mc:Choice>
        <mc:Fallback xmlns="">
          <p:sp>
            <p:nvSpPr>
              <p:cNvPr id="4" name="TextBox 3">
                <a:extLst>
                  <a:ext uri="{FF2B5EF4-FFF2-40B4-BE49-F238E27FC236}">
                    <a16:creationId xmlns:a16="http://schemas.microsoft.com/office/drawing/2014/main" id="{BCBB582F-DFE9-0B5C-0B42-40591A569D3C}"/>
                  </a:ext>
                </a:extLst>
              </p:cNvPr>
              <p:cNvSpPr txBox="1">
                <a:spLocks noRot="1" noChangeAspect="1" noMove="1" noResize="1" noEditPoints="1" noAdjustHandles="1" noChangeArrowheads="1" noChangeShapeType="1" noTextEdit="1"/>
              </p:cNvSpPr>
              <p:nvPr/>
            </p:nvSpPr>
            <p:spPr>
              <a:xfrm>
                <a:off x="1929077" y="1933352"/>
                <a:ext cx="5571846" cy="714619"/>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833C3717-FE92-B404-45D0-63F8BBA1410B}"/>
                  </a:ext>
                </a:extLst>
              </p:cNvPr>
              <p:cNvSpPr txBox="1"/>
              <p:nvPr/>
            </p:nvSpPr>
            <p:spPr>
              <a:xfrm>
                <a:off x="1929077" y="1089564"/>
                <a:ext cx="4911409" cy="1201098"/>
              </a:xfrm>
              <a:prstGeom prst="rect">
                <a:avLst/>
              </a:prstGeom>
              <a:noFill/>
            </p:spPr>
            <p:txBody>
              <a:bodyPr wrap="none" rtlCol="0">
                <a:spAutoFit/>
              </a:bodyPr>
              <a:lstStyle/>
              <a:p>
                <a:pPr>
                  <a:spcAft>
                    <a:spcPts val="1000"/>
                  </a:spcAft>
                </a:pPr>
                <a14:m>
                  <m:oMathPara xmlns:m="http://schemas.openxmlformats.org/officeDocument/2006/math">
                    <m:oMathParaPr>
                      <m:jc m:val="centerGroup"/>
                    </m:oMathParaPr>
                    <m:oMath xmlns:m="http://schemas.openxmlformats.org/officeDocument/2006/math">
                      <m:sSub>
                        <m:sSub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𝐿</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𝑄𝐶𝐷</m:t>
                          </m:r>
                        </m:sub>
                      </m:s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nary>
                        <m:naryPr>
                          <m:chr m:val="∑"/>
                          <m:limLoc m:val="undOvr"/>
                          <m:supHide m:val="on"/>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naryPr>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𝑗</m:t>
                          </m:r>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𝑢</m:t>
                          </m:r>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𝑑</m:t>
                          </m:r>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𝑠</m:t>
                          </m:r>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sub>
                        <m:sup/>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Pr>
                            <m:e>
                              <m:acc>
                                <m:accPr>
                                  <m:chr m:val="̅"/>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acc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𝑞</m:t>
                                  </m:r>
                                </m:e>
                              </m:acc>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𝑗</m:t>
                              </m:r>
                            </m:sub>
                          </m:sSub>
                          <m:d>
                            <m:dPr>
                              <m:begChr m:val="["/>
                              <m:endChr m:val="]"/>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d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𝑖</m:t>
                              </m:r>
                              <m:sSup>
                                <m:sSup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p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𝛾</m:t>
                                  </m:r>
                                </m:e>
                                <m:sup>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𝜇</m:t>
                                  </m:r>
                                </m:sup>
                              </m:sSup>
                              <m:sSub>
                                <m:sSub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𝐷</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𝜇</m:t>
                                  </m:r>
                                </m:sub>
                              </m:s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𝑚</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𝑗</m:t>
                                  </m:r>
                                </m:sub>
                              </m:sSub>
                            </m:e>
                          </m:d>
                          <m:sSub>
                            <m:sSub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𝑞</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𝑗</m:t>
                              </m:r>
                            </m:sub>
                          </m:s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f>
                            <m:f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fPr>
                            <m:num>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1</m:t>
                              </m:r>
                            </m:num>
                            <m:den>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4</m:t>
                              </m:r>
                            </m:den>
                          </m:f>
                          <m:sSubSup>
                            <m:sSubSup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bSup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𝐺</m:t>
                              </m:r>
                            </m:e>
                            <m:sub>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𝜇𝜈</m:t>
                              </m:r>
                            </m:sub>
                            <m:sup>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𝑎</m:t>
                              </m:r>
                            </m:sup>
                          </m:sSubSup>
                          <m:sSup>
                            <m:sSupPr>
                              <m:ctrlP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ctrlPr>
                            </m:sSupPr>
                            <m:e>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𝐺</m:t>
                              </m:r>
                            </m:e>
                            <m:sup>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𝑎</m:t>
                              </m:r>
                              <m:r>
                                <a:rPr lang="en-US"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𝜇𝜈</m:t>
                              </m:r>
                            </m:sup>
                          </m:sSup>
                        </m:e>
                      </m:nary>
                    </m:oMath>
                  </m:oMathPara>
                </a14:m>
                <a:endParaRPr lang="en-US" sz="1100" i="1" dirty="0">
                  <a:solidFill>
                    <a:srgbClr val="44546A"/>
                  </a:solidFill>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mc:Choice>
        <mc:Fallback xmlns="">
          <p:sp>
            <p:nvSpPr>
              <p:cNvPr id="6" name="TextBox 5">
                <a:extLst>
                  <a:ext uri="{FF2B5EF4-FFF2-40B4-BE49-F238E27FC236}">
                    <a16:creationId xmlns:a16="http://schemas.microsoft.com/office/drawing/2014/main" id="{833C3717-FE92-B404-45D0-63F8BBA1410B}"/>
                  </a:ext>
                </a:extLst>
              </p:cNvPr>
              <p:cNvSpPr txBox="1">
                <a:spLocks noRot="1" noChangeAspect="1" noMove="1" noResize="1" noEditPoints="1" noAdjustHandles="1" noChangeArrowheads="1" noChangeShapeType="1" noTextEdit="1"/>
              </p:cNvSpPr>
              <p:nvPr/>
            </p:nvSpPr>
            <p:spPr>
              <a:xfrm>
                <a:off x="1929077" y="1089564"/>
                <a:ext cx="4911409" cy="1201098"/>
              </a:xfrm>
              <a:prstGeom prst="rect">
                <a:avLst/>
              </a:prstGeom>
              <a:blipFill>
                <a:blip r:embed="rId4"/>
                <a:stretch>
                  <a:fillRect/>
                </a:stretch>
              </a:blipFill>
            </p:spPr>
            <p:txBody>
              <a:bodyPr/>
              <a:lstStyle/>
              <a:p>
                <a:r>
                  <a:rPr lang="en-US">
                    <a:noFill/>
                  </a:rPr>
                  <a:t> </a:t>
                </a:r>
              </a:p>
            </p:txBody>
          </p:sp>
        </mc:Fallback>
      </mc:AlternateContent>
      <p:sp>
        <p:nvSpPr>
          <p:cNvPr id="10" name="Rectangle 9">
            <a:extLst>
              <a:ext uri="{FF2B5EF4-FFF2-40B4-BE49-F238E27FC236}">
                <a16:creationId xmlns:a16="http://schemas.microsoft.com/office/drawing/2014/main" id="{7DEB170D-C859-C88B-5255-83D6AEAF48C8}"/>
              </a:ext>
            </a:extLst>
          </p:cNvPr>
          <p:cNvSpPr/>
          <p:nvPr/>
        </p:nvSpPr>
        <p:spPr>
          <a:xfrm>
            <a:off x="5914370" y="1792335"/>
            <a:ext cx="1596078" cy="714619"/>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EC9CDF6-ED84-073F-9DAC-B6C73F39F6A4}"/>
              </a:ext>
            </a:extLst>
          </p:cNvPr>
          <p:cNvSpPr txBox="1"/>
          <p:nvPr/>
        </p:nvSpPr>
        <p:spPr>
          <a:xfrm>
            <a:off x="1675695" y="746255"/>
            <a:ext cx="3180166" cy="338554"/>
          </a:xfrm>
          <a:prstGeom prst="rect">
            <a:avLst/>
          </a:prstGeom>
          <a:noFill/>
        </p:spPr>
        <p:txBody>
          <a:bodyPr wrap="none" rtlCol="0">
            <a:spAutoFit/>
          </a:bodyPr>
          <a:lstStyle/>
          <a:p>
            <a:pPr algn="l"/>
            <a:r>
              <a:rPr lang="en-US" sz="1600" b="1" dirty="0">
                <a:latin typeface="Arial" panose="020B0604020202020204" pitchFamily="34" charset="0"/>
                <a:cs typeface="Arial" panose="020B0604020202020204" pitchFamily="34" charset="0"/>
              </a:rPr>
              <a:t>We know the QCD </a:t>
            </a:r>
            <a:r>
              <a:rPr lang="en-US" sz="1600" b="1" dirty="0" err="1">
                <a:latin typeface="Arial" panose="020B0604020202020204" pitchFamily="34" charset="0"/>
                <a:cs typeface="Arial" panose="020B0604020202020204" pitchFamily="34" charset="0"/>
              </a:rPr>
              <a:t>Lagrangian</a:t>
            </a:r>
            <a:r>
              <a:rPr lang="en-US" sz="1600" b="1" dirty="0">
                <a:latin typeface="Arial" panose="020B0604020202020204" pitchFamily="34" charset="0"/>
                <a:cs typeface="Arial" panose="020B0604020202020204" pitchFamily="34" charset="0"/>
              </a:rPr>
              <a:t>!</a:t>
            </a:r>
          </a:p>
        </p:txBody>
      </p:sp>
      <p:pic>
        <p:nvPicPr>
          <p:cNvPr id="17" name="Picture 16" descr="Screen Shot 2017-06-05 at 10.17.08 AM.png">
            <a:extLst>
              <a:ext uri="{FF2B5EF4-FFF2-40B4-BE49-F238E27FC236}">
                <a16:creationId xmlns:a16="http://schemas.microsoft.com/office/drawing/2014/main" id="{AEFDB13A-AD20-522A-221F-F89C1E8391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67800" y="798023"/>
            <a:ext cx="2286000" cy="2395728"/>
          </a:xfrm>
          <a:prstGeom prst="rect">
            <a:avLst/>
          </a:prstGeom>
          <a:ln>
            <a:solidFill>
              <a:schemeClr val="tx1"/>
            </a:solidFill>
          </a:ln>
        </p:spPr>
      </p:pic>
      <p:sp>
        <p:nvSpPr>
          <p:cNvPr id="18" name="TextBox 17">
            <a:extLst>
              <a:ext uri="{FF2B5EF4-FFF2-40B4-BE49-F238E27FC236}">
                <a16:creationId xmlns:a16="http://schemas.microsoft.com/office/drawing/2014/main" id="{76E74567-6194-F5D3-B1DB-570F89ED65A7}"/>
              </a:ext>
            </a:extLst>
          </p:cNvPr>
          <p:cNvSpPr txBox="1"/>
          <p:nvPr/>
        </p:nvSpPr>
        <p:spPr>
          <a:xfrm>
            <a:off x="1675695" y="2644436"/>
            <a:ext cx="3042308" cy="338554"/>
          </a:xfrm>
          <a:prstGeom prst="rect">
            <a:avLst/>
          </a:prstGeom>
          <a:noFill/>
        </p:spPr>
        <p:txBody>
          <a:bodyPr wrap="none" rtlCol="0">
            <a:spAutoFit/>
          </a:bodyPr>
          <a:lstStyle/>
          <a:p>
            <a:pPr algn="l"/>
            <a:r>
              <a:rPr lang="en-US" sz="1600" b="1" dirty="0">
                <a:latin typeface="Arial" panose="020B0604020202020204" pitchFamily="34" charset="0"/>
                <a:cs typeface="Arial" panose="020B0604020202020204" pitchFamily="34" charset="0"/>
              </a:rPr>
              <a:t>We know the consequences!</a:t>
            </a:r>
          </a:p>
        </p:txBody>
      </p:sp>
      <p:grpSp>
        <p:nvGrpSpPr>
          <p:cNvPr id="19" name="Group 18">
            <a:extLst>
              <a:ext uri="{FF2B5EF4-FFF2-40B4-BE49-F238E27FC236}">
                <a16:creationId xmlns:a16="http://schemas.microsoft.com/office/drawing/2014/main" id="{02848177-81DB-C91B-4B44-A06AA059C237}"/>
              </a:ext>
            </a:extLst>
          </p:cNvPr>
          <p:cNvGrpSpPr/>
          <p:nvPr/>
        </p:nvGrpSpPr>
        <p:grpSpPr>
          <a:xfrm>
            <a:off x="4839601" y="3231053"/>
            <a:ext cx="4001770" cy="2964577"/>
            <a:chOff x="4438536" y="3172439"/>
            <a:chExt cx="4166886" cy="3228732"/>
          </a:xfrm>
        </p:grpSpPr>
        <p:pic>
          <p:nvPicPr>
            <p:cNvPr id="20" name="Picture 19">
              <a:extLst>
                <a:ext uri="{FF2B5EF4-FFF2-40B4-BE49-F238E27FC236}">
                  <a16:creationId xmlns:a16="http://schemas.microsoft.com/office/drawing/2014/main" id="{A483F4DC-DF8F-6525-032B-8042F5C2C32A}"/>
                </a:ext>
              </a:extLst>
            </p:cNvPr>
            <p:cNvPicPr>
              <a:picLocks noChangeAspect="1"/>
            </p:cNvPicPr>
            <p:nvPr/>
          </p:nvPicPr>
          <p:blipFill>
            <a:blip r:embed="rId6"/>
            <a:stretch>
              <a:fillRect/>
            </a:stretch>
          </p:blipFill>
          <p:spPr>
            <a:xfrm>
              <a:off x="4438536" y="3197877"/>
              <a:ext cx="4166886" cy="3203294"/>
            </a:xfrm>
            <a:prstGeom prst="rect">
              <a:avLst/>
            </a:prstGeom>
          </p:spPr>
        </p:pic>
        <p:sp>
          <p:nvSpPr>
            <p:cNvPr id="21" name="TextBox 20">
              <a:extLst>
                <a:ext uri="{FF2B5EF4-FFF2-40B4-BE49-F238E27FC236}">
                  <a16:creationId xmlns:a16="http://schemas.microsoft.com/office/drawing/2014/main" id="{FA7AC0F6-1E90-5B8C-F939-2A65B065C85F}"/>
                </a:ext>
              </a:extLst>
            </p:cNvPr>
            <p:cNvSpPr txBox="1"/>
            <p:nvPr/>
          </p:nvSpPr>
          <p:spPr>
            <a:xfrm>
              <a:off x="5067093" y="3172439"/>
              <a:ext cx="2909771" cy="338554"/>
            </a:xfrm>
            <a:prstGeom prst="rect">
              <a:avLst/>
            </a:prstGeom>
            <a:noFill/>
          </p:spPr>
          <p:txBody>
            <a:bodyPr wrap="none" rtlCol="0">
              <a:spAutoFit/>
            </a:bodyPr>
            <a:lstStyle/>
            <a:p>
              <a:pPr algn="l"/>
              <a:r>
                <a:rPr lang="en-US" sz="1600" dirty="0">
                  <a:latin typeface="Arial" panose="020B0604020202020204" pitchFamily="34" charset="0"/>
                  <a:cs typeface="Arial" panose="020B0604020202020204" pitchFamily="34" charset="0"/>
                </a:rPr>
                <a:t>NSAC Long-Range Plan 2007</a:t>
              </a:r>
            </a:p>
          </p:txBody>
        </p:sp>
      </p:grpSp>
      <p:sp>
        <p:nvSpPr>
          <p:cNvPr id="22" name="TextBox 21">
            <a:extLst>
              <a:ext uri="{FF2B5EF4-FFF2-40B4-BE49-F238E27FC236}">
                <a16:creationId xmlns:a16="http://schemas.microsoft.com/office/drawing/2014/main" id="{81F23BC2-695A-6FD9-16A5-7D288DC565C3}"/>
              </a:ext>
            </a:extLst>
          </p:cNvPr>
          <p:cNvSpPr txBox="1"/>
          <p:nvPr/>
        </p:nvSpPr>
        <p:spPr>
          <a:xfrm>
            <a:off x="3130503" y="6180731"/>
            <a:ext cx="1298499" cy="584775"/>
          </a:xfrm>
          <a:prstGeom prst="rect">
            <a:avLst/>
          </a:prstGeom>
          <a:solidFill>
            <a:schemeClr val="bg1"/>
          </a:solidFill>
        </p:spPr>
        <p:txBody>
          <a:bodyPr wrap="square" rtlCol="0">
            <a:spAutoFit/>
          </a:bodyPr>
          <a:lstStyle/>
          <a:p>
            <a:pPr algn="l"/>
            <a:r>
              <a:rPr lang="en-US" sz="1600" dirty="0">
                <a:latin typeface="Arial" panose="020B0604020202020204" pitchFamily="34" charset="0"/>
                <a:cs typeface="Arial" panose="020B0604020202020204" pitchFamily="34" charset="0"/>
              </a:rPr>
              <a:t>Asymptotic Freedom</a:t>
            </a:r>
          </a:p>
        </p:txBody>
      </p:sp>
      <p:sp>
        <p:nvSpPr>
          <p:cNvPr id="23" name="TextBox 22">
            <a:extLst>
              <a:ext uri="{FF2B5EF4-FFF2-40B4-BE49-F238E27FC236}">
                <a16:creationId xmlns:a16="http://schemas.microsoft.com/office/drawing/2014/main" id="{F4A93BF0-79CC-CC61-CC94-94DFC9CB4815}"/>
              </a:ext>
            </a:extLst>
          </p:cNvPr>
          <p:cNvSpPr txBox="1"/>
          <p:nvPr/>
        </p:nvSpPr>
        <p:spPr>
          <a:xfrm>
            <a:off x="1028700" y="3061776"/>
            <a:ext cx="1298499" cy="338554"/>
          </a:xfrm>
          <a:prstGeom prst="rect">
            <a:avLst/>
          </a:prstGeom>
          <a:solidFill>
            <a:schemeClr val="bg1"/>
          </a:solidFill>
        </p:spPr>
        <p:txBody>
          <a:bodyPr wrap="square" rtlCol="0">
            <a:spAutoFit/>
          </a:bodyPr>
          <a:lstStyle/>
          <a:p>
            <a:pPr algn="l"/>
            <a:r>
              <a:rPr lang="en-US" sz="1600" dirty="0">
                <a:latin typeface="Arial" panose="020B0604020202020204" pitchFamily="34" charset="0"/>
                <a:cs typeface="Arial" panose="020B0604020202020204" pitchFamily="34" charset="0"/>
              </a:rPr>
              <a:t>Strong QCD</a:t>
            </a:r>
          </a:p>
        </p:txBody>
      </p:sp>
      <p:grpSp>
        <p:nvGrpSpPr>
          <p:cNvPr id="24" name="Group 23">
            <a:extLst>
              <a:ext uri="{FF2B5EF4-FFF2-40B4-BE49-F238E27FC236}">
                <a16:creationId xmlns:a16="http://schemas.microsoft.com/office/drawing/2014/main" id="{45B5B238-BF85-4791-4C92-B55500BD6E8A}"/>
              </a:ext>
            </a:extLst>
          </p:cNvPr>
          <p:cNvGrpSpPr/>
          <p:nvPr/>
        </p:nvGrpSpPr>
        <p:grpSpPr>
          <a:xfrm>
            <a:off x="38757" y="3510993"/>
            <a:ext cx="1208627" cy="987149"/>
            <a:chOff x="-1223840" y="3903042"/>
            <a:chExt cx="1957434" cy="1371253"/>
          </a:xfrm>
        </p:grpSpPr>
        <p:pic>
          <p:nvPicPr>
            <p:cNvPr id="25" name="Picture 3">
              <a:extLst>
                <a:ext uri="{FF2B5EF4-FFF2-40B4-BE49-F238E27FC236}">
                  <a16:creationId xmlns:a16="http://schemas.microsoft.com/office/drawing/2014/main" id="{9CF767BC-A7C0-1724-0138-13F73C61D7D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2610" t="38512" r="44133" b="28465"/>
            <a:stretch>
              <a:fillRect/>
            </a:stretch>
          </p:blipFill>
          <p:spPr bwMode="auto">
            <a:xfrm>
              <a:off x="-833437" y="4248785"/>
              <a:ext cx="1417637" cy="815975"/>
            </a:xfrm>
            <a:prstGeom prst="rect">
              <a:avLst/>
            </a:prstGeom>
            <a:noFill/>
            <a:extLst>
              <a:ext uri="{909E8E84-426E-40DD-AFC4-6F175D3DCCD1}">
                <a14:hiddenFill xmlns:a14="http://schemas.microsoft.com/office/drawing/2010/main">
                  <a:solidFill>
                    <a:srgbClr val="FFFFFF"/>
                  </a:solidFill>
                </a14:hiddenFill>
              </a:ext>
            </a:extLst>
          </p:spPr>
        </p:pic>
        <p:sp>
          <p:nvSpPr>
            <p:cNvPr id="26" name="Line 16">
              <a:extLst>
                <a:ext uri="{FF2B5EF4-FFF2-40B4-BE49-F238E27FC236}">
                  <a16:creationId xmlns:a16="http://schemas.microsoft.com/office/drawing/2014/main" id="{142F7142-5E58-BF96-252B-A096595A3B9F}"/>
                </a:ext>
              </a:extLst>
            </p:cNvPr>
            <p:cNvSpPr>
              <a:spLocks noChangeShapeType="1"/>
            </p:cNvSpPr>
            <p:nvPr/>
          </p:nvSpPr>
          <p:spPr bwMode="auto">
            <a:xfrm flipH="1">
              <a:off x="-177801" y="4061073"/>
              <a:ext cx="855418" cy="4702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Arial" panose="020B0604020202020204" pitchFamily="34" charset="0"/>
                <a:cs typeface="Arial" panose="020B0604020202020204" pitchFamily="34" charset="0"/>
              </a:endParaRPr>
            </a:p>
          </p:txBody>
        </p:sp>
        <p:sp>
          <p:nvSpPr>
            <p:cNvPr id="27" name="Text Box 17">
              <a:extLst>
                <a:ext uri="{FF2B5EF4-FFF2-40B4-BE49-F238E27FC236}">
                  <a16:creationId xmlns:a16="http://schemas.microsoft.com/office/drawing/2014/main" id="{CB0DF160-8BF7-1DF9-70B3-D1781F68E330}"/>
                </a:ext>
              </a:extLst>
            </p:cNvPr>
            <p:cNvSpPr txBox="1">
              <a:spLocks noChangeArrowheads="1"/>
            </p:cNvSpPr>
            <p:nvPr/>
          </p:nvSpPr>
          <p:spPr bwMode="auto">
            <a:xfrm>
              <a:off x="-1207379" y="4904964"/>
              <a:ext cx="312906" cy="369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dirty="0">
                  <a:latin typeface="Arial" panose="020B0604020202020204" pitchFamily="34" charset="0"/>
                  <a:cs typeface="Arial" panose="020B0604020202020204" pitchFamily="34" charset="0"/>
                </a:rPr>
                <a:t>q</a:t>
              </a:r>
            </a:p>
          </p:txBody>
        </p:sp>
        <p:sp>
          <p:nvSpPr>
            <p:cNvPr id="28" name="Text Box 18">
              <a:extLst>
                <a:ext uri="{FF2B5EF4-FFF2-40B4-BE49-F238E27FC236}">
                  <a16:creationId xmlns:a16="http://schemas.microsoft.com/office/drawing/2014/main" id="{F2AB1329-D48F-04D2-53B5-8D80C45755D2}"/>
                </a:ext>
              </a:extLst>
            </p:cNvPr>
            <p:cNvSpPr txBox="1">
              <a:spLocks noChangeArrowheads="1"/>
            </p:cNvSpPr>
            <p:nvPr/>
          </p:nvSpPr>
          <p:spPr bwMode="auto">
            <a:xfrm>
              <a:off x="-1223840" y="3903042"/>
              <a:ext cx="31290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dirty="0">
                  <a:latin typeface="Arial" panose="020B0604020202020204" pitchFamily="34" charset="0"/>
                  <a:cs typeface="Arial" panose="020B0604020202020204" pitchFamily="34" charset="0"/>
                </a:rPr>
                <a:t>q</a:t>
              </a:r>
            </a:p>
          </p:txBody>
        </p:sp>
        <p:sp>
          <p:nvSpPr>
            <p:cNvPr id="29" name="Text Box 19">
              <a:extLst>
                <a:ext uri="{FF2B5EF4-FFF2-40B4-BE49-F238E27FC236}">
                  <a16:creationId xmlns:a16="http://schemas.microsoft.com/office/drawing/2014/main" id="{AA60890A-A1BF-1B24-77BD-BCB1CF376AB1}"/>
                </a:ext>
              </a:extLst>
            </p:cNvPr>
            <p:cNvSpPr txBox="1">
              <a:spLocks noChangeArrowheads="1"/>
            </p:cNvSpPr>
            <p:nvPr/>
          </p:nvSpPr>
          <p:spPr bwMode="auto">
            <a:xfrm>
              <a:off x="420688" y="4455160"/>
              <a:ext cx="31290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a:latin typeface="Arial" panose="020B0604020202020204" pitchFamily="34" charset="0"/>
                  <a:cs typeface="Arial" panose="020B0604020202020204" pitchFamily="34" charset="0"/>
                </a:rPr>
                <a:t>g</a:t>
              </a:r>
            </a:p>
          </p:txBody>
        </p:sp>
      </p:grpSp>
      <p:sp>
        <p:nvSpPr>
          <p:cNvPr id="30" name="TextBox 29">
            <a:extLst>
              <a:ext uri="{FF2B5EF4-FFF2-40B4-BE49-F238E27FC236}">
                <a16:creationId xmlns:a16="http://schemas.microsoft.com/office/drawing/2014/main" id="{26BB76B9-E36B-3472-5D81-08A6BC77746C}"/>
              </a:ext>
            </a:extLst>
          </p:cNvPr>
          <p:cNvSpPr txBox="1"/>
          <p:nvPr/>
        </p:nvSpPr>
        <p:spPr>
          <a:xfrm>
            <a:off x="5732970" y="6273225"/>
            <a:ext cx="2057400" cy="338554"/>
          </a:xfrm>
          <a:prstGeom prst="rect">
            <a:avLst/>
          </a:prstGeom>
          <a:solidFill>
            <a:schemeClr val="bg1"/>
          </a:solidFill>
        </p:spPr>
        <p:txBody>
          <a:bodyPr wrap="square" rtlCol="0">
            <a:spAutoFit/>
          </a:bodyPr>
          <a:lstStyle/>
          <a:p>
            <a:pPr algn="l"/>
            <a:r>
              <a:rPr lang="en-US" sz="1600" dirty="0">
                <a:latin typeface="Arial" panose="020B0604020202020204" pitchFamily="34" charset="0"/>
                <a:cs typeface="Arial" panose="020B0604020202020204" pitchFamily="34" charset="0"/>
              </a:rPr>
              <a:t>Emergence of Mass</a:t>
            </a:r>
          </a:p>
        </p:txBody>
      </p:sp>
      <p:sp>
        <p:nvSpPr>
          <p:cNvPr id="31" name="TextBox 30">
            <a:extLst>
              <a:ext uri="{FF2B5EF4-FFF2-40B4-BE49-F238E27FC236}">
                <a16:creationId xmlns:a16="http://schemas.microsoft.com/office/drawing/2014/main" id="{F196ABFC-3596-4E28-D737-78DAD3A3F8F4}"/>
              </a:ext>
            </a:extLst>
          </p:cNvPr>
          <p:cNvSpPr txBox="1"/>
          <p:nvPr/>
        </p:nvSpPr>
        <p:spPr>
          <a:xfrm>
            <a:off x="8802635" y="3643932"/>
            <a:ext cx="3185551" cy="1323439"/>
          </a:xfrm>
          <a:prstGeom prst="rect">
            <a:avLst/>
          </a:prstGeom>
          <a:solidFill>
            <a:srgbClr val="0000CC"/>
          </a:solidFill>
        </p:spPr>
        <p:txBody>
          <a:bodyPr wrap="square" rtlCol="0">
            <a:spAutoFit/>
          </a:bodyPr>
          <a:lstStyle/>
          <a:p>
            <a:pPr algn="l"/>
            <a:r>
              <a:rPr lang="en-US" sz="1600" b="1" dirty="0">
                <a:solidFill>
                  <a:schemeClr val="bg1"/>
                </a:solidFill>
                <a:latin typeface="Arial" panose="020B0604020202020204" pitchFamily="34" charset="0"/>
                <a:cs typeface="Arial" panose="020B0604020202020204" pitchFamily="34" charset="0"/>
              </a:rPr>
              <a:t>Now we need to understand how this leads to the rich variety of structure of mesons, baryons and their structures that Nature has given us!</a:t>
            </a:r>
          </a:p>
        </p:txBody>
      </p:sp>
      <p:sp>
        <p:nvSpPr>
          <p:cNvPr id="32" name="TextBox 31">
            <a:extLst>
              <a:ext uri="{FF2B5EF4-FFF2-40B4-BE49-F238E27FC236}">
                <a16:creationId xmlns:a16="http://schemas.microsoft.com/office/drawing/2014/main" id="{5B1DC843-CF76-0E8C-412A-14E46664ED13}"/>
              </a:ext>
            </a:extLst>
          </p:cNvPr>
          <p:cNvSpPr txBox="1"/>
          <p:nvPr/>
        </p:nvSpPr>
        <p:spPr>
          <a:xfrm>
            <a:off x="9042776" y="5072896"/>
            <a:ext cx="2625116" cy="1200329"/>
          </a:xfrm>
          <a:prstGeom prst="rect">
            <a:avLst/>
          </a:prstGeom>
          <a:noFill/>
        </p:spPr>
        <p:txBody>
          <a:bodyPr wrap="square" rtlCol="0">
            <a:spAutoFit/>
          </a:bodyPr>
          <a:lstStyle/>
          <a:p>
            <a:pPr marL="285750" indent="-285750">
              <a:buFont typeface="Wingdings" panose="05000000000000000000" pitchFamily="2" charset="2"/>
              <a:buChar char="à"/>
            </a:pPr>
            <a:r>
              <a:rPr lang="en-US" dirty="0">
                <a:sym typeface="Wingdings" panose="05000000000000000000" pitchFamily="2" charset="2"/>
              </a:rPr>
              <a:t>Electron Scattering!</a:t>
            </a:r>
          </a:p>
          <a:p>
            <a:pPr marL="285750" indent="-285750">
              <a:buFont typeface="Wingdings" panose="05000000000000000000" pitchFamily="2" charset="2"/>
              <a:buChar char="à"/>
            </a:pPr>
            <a:r>
              <a:rPr lang="en-US" dirty="0" err="1">
                <a:sym typeface="Wingdings" panose="05000000000000000000" pitchFamily="2" charset="2"/>
              </a:rPr>
              <a:t>JLab</a:t>
            </a:r>
            <a:r>
              <a:rPr lang="en-US" dirty="0">
                <a:sym typeface="Wingdings" panose="05000000000000000000" pitchFamily="2" charset="2"/>
              </a:rPr>
              <a:t> + EIC!</a:t>
            </a:r>
          </a:p>
          <a:p>
            <a:pPr marL="285750" indent="-285750">
              <a:buFont typeface="Wingdings" panose="05000000000000000000" pitchFamily="2" charset="2"/>
              <a:buChar char="à"/>
            </a:pPr>
            <a:r>
              <a:rPr lang="en-US" dirty="0">
                <a:sym typeface="Wingdings" panose="05000000000000000000" pitchFamily="2" charset="2"/>
              </a:rPr>
              <a:t>Special role for exclusive scattering!</a:t>
            </a:r>
            <a:endParaRPr lang="en-US" dirty="0"/>
          </a:p>
        </p:txBody>
      </p:sp>
    </p:spTree>
    <p:extLst>
      <p:ext uri="{BB962C8B-B14F-4D97-AF65-F5344CB8AC3E}">
        <p14:creationId xmlns:p14="http://schemas.microsoft.com/office/powerpoint/2010/main" val="4178343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2" grpId="0" animBg="1"/>
      <p:bldP spid="23" grpId="0" animBg="1"/>
      <p:bldP spid="30" grpId="0" animBg="1"/>
      <p:bldP spid="31" grpId="0" animBg="1"/>
      <p:bldP spid="3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261A5-7A37-C84F-D374-514265AFB3E6}"/>
            </a:ext>
          </a:extLst>
        </p:cNvPr>
        <p:cNvGrpSpPr/>
        <p:nvPr/>
      </p:nvGrpSpPr>
      <p:grpSpPr>
        <a:xfrm>
          <a:off x="0" y="0"/>
          <a:ext cx="0" cy="0"/>
          <a:chOff x="0" y="0"/>
          <a:chExt cx="0" cy="0"/>
        </a:xfrm>
      </p:grpSpPr>
      <p:pic>
        <p:nvPicPr>
          <p:cNvPr id="27" name="Picture 26">
            <a:extLst>
              <a:ext uri="{FF2B5EF4-FFF2-40B4-BE49-F238E27FC236}">
                <a16:creationId xmlns:a16="http://schemas.microsoft.com/office/drawing/2014/main" id="{57330992-EBBF-31E9-7A22-98DAC31D8FC4}"/>
              </a:ext>
            </a:extLst>
          </p:cNvPr>
          <p:cNvPicPr>
            <a:picLocks noChangeAspect="1"/>
          </p:cNvPicPr>
          <p:nvPr/>
        </p:nvPicPr>
        <p:blipFill>
          <a:blip r:embed="rId2"/>
          <a:srcRect l="5779" r="1610"/>
          <a:stretch>
            <a:fillRect/>
          </a:stretch>
        </p:blipFill>
        <p:spPr>
          <a:xfrm>
            <a:off x="8552812" y="2592909"/>
            <a:ext cx="3519070" cy="3799840"/>
          </a:xfrm>
          <a:prstGeom prst="rect">
            <a:avLst/>
          </a:prstGeom>
        </p:spPr>
      </p:pic>
      <p:sp>
        <p:nvSpPr>
          <p:cNvPr id="7" name="Title 6">
            <a:extLst>
              <a:ext uri="{FF2B5EF4-FFF2-40B4-BE49-F238E27FC236}">
                <a16:creationId xmlns:a16="http://schemas.microsoft.com/office/drawing/2014/main" id="{5B7A14FE-D8DA-741F-E77E-D8CA2E58AB73}"/>
              </a:ext>
            </a:extLst>
          </p:cNvPr>
          <p:cNvSpPr>
            <a:spLocks noGrp="1"/>
          </p:cNvSpPr>
          <p:nvPr>
            <p:ph type="title"/>
          </p:nvPr>
        </p:nvSpPr>
        <p:spPr>
          <a:xfrm>
            <a:off x="309093" y="121857"/>
            <a:ext cx="11044707" cy="678664"/>
          </a:xfrm>
        </p:spPr>
        <p:txBody>
          <a:bodyPr/>
          <a:lstStyle/>
          <a:p>
            <a:r>
              <a:rPr lang="en-US" dirty="0">
                <a:latin typeface="Arial"/>
                <a:cs typeface="Arial"/>
              </a:rPr>
              <a:t>The Electron Microscopes SLAC, HERA,  </a:t>
            </a:r>
            <a:r>
              <a:rPr lang="en-US" dirty="0" err="1">
                <a:latin typeface="Arial"/>
                <a:cs typeface="Arial"/>
              </a:rPr>
              <a:t>JLab</a:t>
            </a:r>
            <a:r>
              <a:rPr lang="en-US" dirty="0">
                <a:latin typeface="Arial"/>
                <a:cs typeface="Arial"/>
              </a:rPr>
              <a:t>, EIC</a:t>
            </a:r>
          </a:p>
        </p:txBody>
      </p:sp>
      <p:sp>
        <p:nvSpPr>
          <p:cNvPr id="14" name="Slide Number Placeholder 2">
            <a:extLst>
              <a:ext uri="{FF2B5EF4-FFF2-40B4-BE49-F238E27FC236}">
                <a16:creationId xmlns:a16="http://schemas.microsoft.com/office/drawing/2014/main" id="{0714A41E-3374-52E0-A868-4E241B816291}"/>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5</a:t>
            </a:fld>
            <a:endParaRPr lang="en-US" sz="1200" dirty="0"/>
          </a:p>
        </p:txBody>
      </p:sp>
      <p:pic>
        <p:nvPicPr>
          <p:cNvPr id="3" name="Content Placeholder 5">
            <a:extLst>
              <a:ext uri="{FF2B5EF4-FFF2-40B4-BE49-F238E27FC236}">
                <a16:creationId xmlns:a16="http://schemas.microsoft.com/office/drawing/2014/main" id="{2248AF20-0499-05CB-8517-40179C156CE7}"/>
              </a:ext>
            </a:extLst>
          </p:cNvPr>
          <p:cNvPicPr>
            <a:picLocks noChangeAspect="1"/>
          </p:cNvPicPr>
          <p:nvPr/>
        </p:nvPicPr>
        <p:blipFill>
          <a:blip r:embed="rId3"/>
          <a:stretch>
            <a:fillRect/>
          </a:stretch>
        </p:blipFill>
        <p:spPr>
          <a:xfrm>
            <a:off x="416063" y="735190"/>
            <a:ext cx="1905000" cy="1905000"/>
          </a:xfrm>
          <a:prstGeom prst="rect">
            <a:avLst/>
          </a:prstGeom>
        </p:spPr>
      </p:pic>
      <p:grpSp>
        <p:nvGrpSpPr>
          <p:cNvPr id="4" name="Group 3">
            <a:extLst>
              <a:ext uri="{FF2B5EF4-FFF2-40B4-BE49-F238E27FC236}">
                <a16:creationId xmlns:a16="http://schemas.microsoft.com/office/drawing/2014/main" id="{F172095B-0869-22BE-69F2-19B5C0F5F4CB}"/>
              </a:ext>
            </a:extLst>
          </p:cNvPr>
          <p:cNvGrpSpPr/>
          <p:nvPr/>
        </p:nvGrpSpPr>
        <p:grpSpPr>
          <a:xfrm>
            <a:off x="4867917" y="3052027"/>
            <a:ext cx="3572259" cy="3357923"/>
            <a:chOff x="4881775" y="2872922"/>
            <a:chExt cx="3572259" cy="3357923"/>
          </a:xfrm>
        </p:grpSpPr>
        <p:pic>
          <p:nvPicPr>
            <p:cNvPr id="6" name="Picture 5">
              <a:extLst>
                <a:ext uri="{FF2B5EF4-FFF2-40B4-BE49-F238E27FC236}">
                  <a16:creationId xmlns:a16="http://schemas.microsoft.com/office/drawing/2014/main" id="{798CAE0F-DD08-40E2-AA91-D4A3AE9644FC}"/>
                </a:ext>
              </a:extLst>
            </p:cNvPr>
            <p:cNvPicPr>
              <a:picLocks noChangeAspect="1"/>
            </p:cNvPicPr>
            <p:nvPr/>
          </p:nvPicPr>
          <p:blipFill>
            <a:blip r:embed="rId4"/>
            <a:stretch>
              <a:fillRect/>
            </a:stretch>
          </p:blipFill>
          <p:spPr>
            <a:xfrm>
              <a:off x="4881775" y="2872922"/>
              <a:ext cx="3572259" cy="3357923"/>
            </a:xfrm>
            <a:prstGeom prst="rect">
              <a:avLst/>
            </a:prstGeom>
          </p:spPr>
        </p:pic>
        <p:sp>
          <p:nvSpPr>
            <p:cNvPr id="10" name="TextBox 9">
              <a:extLst>
                <a:ext uri="{FF2B5EF4-FFF2-40B4-BE49-F238E27FC236}">
                  <a16:creationId xmlns:a16="http://schemas.microsoft.com/office/drawing/2014/main" id="{BFCA6DAB-6C22-9E8E-2FDB-4D86C1FE2242}"/>
                </a:ext>
              </a:extLst>
            </p:cNvPr>
            <p:cNvSpPr txBox="1"/>
            <p:nvPr/>
          </p:nvSpPr>
          <p:spPr>
            <a:xfrm>
              <a:off x="4988577" y="2872922"/>
              <a:ext cx="1188146" cy="646331"/>
            </a:xfrm>
            <a:prstGeom prst="rect">
              <a:avLst/>
            </a:prstGeom>
            <a:noFill/>
          </p:spPr>
          <p:txBody>
            <a:bodyPr wrap="none" rtlCol="0">
              <a:spAutoFit/>
            </a:bodyPr>
            <a:lstStyle/>
            <a:p>
              <a:r>
                <a:rPr lang="en-US" b="1" dirty="0">
                  <a:solidFill>
                    <a:srgbClr val="FFFFFF"/>
                  </a:solidFill>
                  <a:latin typeface="Arial" panose="020B0604020202020204"/>
                </a:rPr>
                <a:t>Operating</a:t>
              </a:r>
            </a:p>
            <a:p>
              <a:r>
                <a:rPr lang="en-US" b="1" dirty="0">
                  <a:solidFill>
                    <a:srgbClr val="FFFFFF"/>
                  </a:solidFill>
                  <a:latin typeface="Arial" panose="020B0604020202020204"/>
                </a:rPr>
                <a:t>since 1995</a:t>
              </a:r>
            </a:p>
          </p:txBody>
        </p:sp>
      </p:grpSp>
      <p:grpSp>
        <p:nvGrpSpPr>
          <p:cNvPr id="13" name="Group 12">
            <a:extLst>
              <a:ext uri="{FF2B5EF4-FFF2-40B4-BE49-F238E27FC236}">
                <a16:creationId xmlns:a16="http://schemas.microsoft.com/office/drawing/2014/main" id="{7008E0FB-6642-97D3-0DC3-265A72E7ED50}"/>
              </a:ext>
            </a:extLst>
          </p:cNvPr>
          <p:cNvGrpSpPr/>
          <p:nvPr/>
        </p:nvGrpSpPr>
        <p:grpSpPr>
          <a:xfrm>
            <a:off x="171193" y="3031755"/>
            <a:ext cx="4663440" cy="3370113"/>
            <a:chOff x="0" y="2848440"/>
            <a:chExt cx="4663440" cy="3370113"/>
          </a:xfrm>
        </p:grpSpPr>
        <p:pic>
          <p:nvPicPr>
            <p:cNvPr id="16" name="Picture 15">
              <a:extLst>
                <a:ext uri="{FF2B5EF4-FFF2-40B4-BE49-F238E27FC236}">
                  <a16:creationId xmlns:a16="http://schemas.microsoft.com/office/drawing/2014/main" id="{0E21991C-AF31-CD07-59B3-47875D7EE209}"/>
                </a:ext>
              </a:extLst>
            </p:cNvPr>
            <p:cNvPicPr>
              <a:picLocks noChangeAspect="1"/>
            </p:cNvPicPr>
            <p:nvPr/>
          </p:nvPicPr>
          <p:blipFill>
            <a:blip r:embed="rId5"/>
            <a:stretch>
              <a:fillRect/>
            </a:stretch>
          </p:blipFill>
          <p:spPr>
            <a:xfrm>
              <a:off x="0" y="2848440"/>
              <a:ext cx="4663440" cy="3370113"/>
            </a:xfrm>
            <a:prstGeom prst="rect">
              <a:avLst/>
            </a:prstGeom>
          </p:spPr>
        </p:pic>
        <p:sp>
          <p:nvSpPr>
            <p:cNvPr id="17" name="TextBox 16">
              <a:extLst>
                <a:ext uri="{FF2B5EF4-FFF2-40B4-BE49-F238E27FC236}">
                  <a16:creationId xmlns:a16="http://schemas.microsoft.com/office/drawing/2014/main" id="{2D5E5EFA-63B2-E12B-3793-1469D0447869}"/>
                </a:ext>
              </a:extLst>
            </p:cNvPr>
            <p:cNvSpPr txBox="1"/>
            <p:nvPr/>
          </p:nvSpPr>
          <p:spPr>
            <a:xfrm>
              <a:off x="3376710" y="2885692"/>
              <a:ext cx="1191352" cy="369332"/>
            </a:xfrm>
            <a:prstGeom prst="rect">
              <a:avLst/>
            </a:prstGeom>
            <a:noFill/>
          </p:spPr>
          <p:txBody>
            <a:bodyPr wrap="none" rtlCol="0">
              <a:spAutoFit/>
            </a:bodyPr>
            <a:lstStyle/>
            <a:p>
              <a:r>
                <a:rPr lang="en-US" b="1" dirty="0">
                  <a:solidFill>
                    <a:srgbClr val="FFFFFF"/>
                  </a:solidFill>
                  <a:latin typeface="Arial" panose="020B0604020202020204"/>
                </a:rPr>
                <a:t>1992-2007</a:t>
              </a:r>
            </a:p>
          </p:txBody>
        </p:sp>
      </p:grpSp>
      <p:pic>
        <p:nvPicPr>
          <p:cNvPr id="18" name="Picture 17" descr="A road with trees and grass&#10;&#10;Description automatically generated with medium confidence">
            <a:extLst>
              <a:ext uri="{FF2B5EF4-FFF2-40B4-BE49-F238E27FC236}">
                <a16:creationId xmlns:a16="http://schemas.microsoft.com/office/drawing/2014/main" id="{F344C122-A45A-0BCD-D8DB-6FDA1C6AA2B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77978" y="849109"/>
            <a:ext cx="7493000" cy="1879600"/>
          </a:xfrm>
          <a:prstGeom prst="rect">
            <a:avLst/>
          </a:prstGeom>
        </p:spPr>
      </p:pic>
      <p:sp>
        <p:nvSpPr>
          <p:cNvPr id="19" name="TextBox 18">
            <a:extLst>
              <a:ext uri="{FF2B5EF4-FFF2-40B4-BE49-F238E27FC236}">
                <a16:creationId xmlns:a16="http://schemas.microsoft.com/office/drawing/2014/main" id="{3F258703-D2A3-F799-4A85-5352E7C6CE94}"/>
              </a:ext>
            </a:extLst>
          </p:cNvPr>
          <p:cNvSpPr txBox="1"/>
          <p:nvPr/>
        </p:nvSpPr>
        <p:spPr>
          <a:xfrm>
            <a:off x="2595479" y="876185"/>
            <a:ext cx="4036618" cy="369332"/>
          </a:xfrm>
          <a:prstGeom prst="rect">
            <a:avLst/>
          </a:prstGeom>
          <a:noFill/>
        </p:spPr>
        <p:txBody>
          <a:bodyPr wrap="none" rtlCol="0">
            <a:spAutoFit/>
          </a:bodyPr>
          <a:lstStyle/>
          <a:p>
            <a:r>
              <a:rPr lang="en-US" b="1" dirty="0">
                <a:solidFill>
                  <a:srgbClr val="FFFFFF"/>
                </a:solidFill>
                <a:latin typeface="Arial" panose="020B0604020202020204"/>
              </a:rPr>
              <a:t>1966-2003 (for end station experiments)</a:t>
            </a:r>
          </a:p>
        </p:txBody>
      </p:sp>
      <p:pic>
        <p:nvPicPr>
          <p:cNvPr id="20" name="Picture 19" descr="Nobel.jpg">
            <a:extLst>
              <a:ext uri="{FF2B5EF4-FFF2-40B4-BE49-F238E27FC236}">
                <a16:creationId xmlns:a16="http://schemas.microsoft.com/office/drawing/2014/main" id="{9A6BAAEB-3AA1-CBD3-EA30-FAA5D72ED2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117234" y="876185"/>
            <a:ext cx="774301" cy="716049"/>
          </a:xfrm>
          <a:prstGeom prst="rect">
            <a:avLst/>
          </a:prstGeom>
        </p:spPr>
      </p:pic>
      <p:sp>
        <p:nvSpPr>
          <p:cNvPr id="21" name="TextBox 20">
            <a:extLst>
              <a:ext uri="{FF2B5EF4-FFF2-40B4-BE49-F238E27FC236}">
                <a16:creationId xmlns:a16="http://schemas.microsoft.com/office/drawing/2014/main" id="{14DAF03B-8A61-A293-8B3D-8532268A9393}"/>
              </a:ext>
            </a:extLst>
          </p:cNvPr>
          <p:cNvSpPr txBox="1"/>
          <p:nvPr/>
        </p:nvSpPr>
        <p:spPr>
          <a:xfrm>
            <a:off x="10173993" y="1053830"/>
            <a:ext cx="652643" cy="369332"/>
          </a:xfrm>
          <a:prstGeom prst="rect">
            <a:avLst/>
          </a:prstGeom>
          <a:noFill/>
        </p:spPr>
        <p:txBody>
          <a:bodyPr wrap="none" rtlCol="0">
            <a:spAutoFit/>
          </a:bodyPr>
          <a:lstStyle/>
          <a:p>
            <a:r>
              <a:rPr lang="en-US" b="1" dirty="0">
                <a:solidFill>
                  <a:srgbClr val="000000"/>
                </a:solidFill>
                <a:latin typeface="Arial" panose="020B0604020202020204"/>
              </a:rPr>
              <a:t>1990</a:t>
            </a:r>
          </a:p>
        </p:txBody>
      </p:sp>
      <p:pic>
        <p:nvPicPr>
          <p:cNvPr id="22" name="Picture 21" descr="Nobel.jpg">
            <a:extLst>
              <a:ext uri="{FF2B5EF4-FFF2-40B4-BE49-F238E27FC236}">
                <a16:creationId xmlns:a16="http://schemas.microsoft.com/office/drawing/2014/main" id="{EC3FA775-E237-BBF9-B295-7EA11ADAAE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30969" y="2203904"/>
            <a:ext cx="751896" cy="695330"/>
          </a:xfrm>
          <a:prstGeom prst="rect">
            <a:avLst/>
          </a:prstGeom>
        </p:spPr>
      </p:pic>
      <p:sp>
        <p:nvSpPr>
          <p:cNvPr id="23" name="TextBox 22">
            <a:extLst>
              <a:ext uri="{FF2B5EF4-FFF2-40B4-BE49-F238E27FC236}">
                <a16:creationId xmlns:a16="http://schemas.microsoft.com/office/drawing/2014/main" id="{D82C3F8B-C1AC-1105-55F9-8FDFF81003D0}"/>
              </a:ext>
            </a:extLst>
          </p:cNvPr>
          <p:cNvSpPr txBox="1"/>
          <p:nvPr/>
        </p:nvSpPr>
        <p:spPr>
          <a:xfrm>
            <a:off x="1583883" y="2370705"/>
            <a:ext cx="652643" cy="369332"/>
          </a:xfrm>
          <a:prstGeom prst="rect">
            <a:avLst/>
          </a:prstGeom>
          <a:noFill/>
        </p:spPr>
        <p:txBody>
          <a:bodyPr wrap="none" rtlCol="0">
            <a:spAutoFit/>
          </a:bodyPr>
          <a:lstStyle/>
          <a:p>
            <a:r>
              <a:rPr lang="en-US" b="1" dirty="0">
                <a:solidFill>
                  <a:srgbClr val="000000"/>
                </a:solidFill>
                <a:latin typeface="Arial" panose="020B0604020202020204"/>
              </a:rPr>
              <a:t>2004</a:t>
            </a:r>
          </a:p>
        </p:txBody>
      </p:sp>
      <p:sp>
        <p:nvSpPr>
          <p:cNvPr id="25" name="TextBox 24">
            <a:extLst>
              <a:ext uri="{FF2B5EF4-FFF2-40B4-BE49-F238E27FC236}">
                <a16:creationId xmlns:a16="http://schemas.microsoft.com/office/drawing/2014/main" id="{F27DB822-A1D3-8F38-3AA9-84784560B028}"/>
              </a:ext>
            </a:extLst>
          </p:cNvPr>
          <p:cNvSpPr txBox="1"/>
          <p:nvPr/>
        </p:nvSpPr>
        <p:spPr>
          <a:xfrm>
            <a:off x="10740717" y="5908568"/>
            <a:ext cx="1088760" cy="369332"/>
          </a:xfrm>
          <a:prstGeom prst="rect">
            <a:avLst/>
          </a:prstGeom>
          <a:noFill/>
        </p:spPr>
        <p:txBody>
          <a:bodyPr wrap="none" rtlCol="0">
            <a:spAutoFit/>
          </a:bodyPr>
          <a:lstStyle/>
          <a:p>
            <a:r>
              <a:rPr lang="en-US" b="1" dirty="0">
                <a:solidFill>
                  <a:srgbClr val="000000"/>
                </a:solidFill>
                <a:latin typeface="Arial" panose="020B0604020202020204"/>
              </a:rPr>
              <a:t>c. 2035+</a:t>
            </a:r>
          </a:p>
        </p:txBody>
      </p:sp>
      <p:sp>
        <p:nvSpPr>
          <p:cNvPr id="26" name="Arrow: Right 25">
            <a:extLst>
              <a:ext uri="{FF2B5EF4-FFF2-40B4-BE49-F238E27FC236}">
                <a16:creationId xmlns:a16="http://schemas.microsoft.com/office/drawing/2014/main" id="{D7C97013-C4CD-CCC3-CF53-D2E5FE7C8A02}"/>
              </a:ext>
            </a:extLst>
          </p:cNvPr>
          <p:cNvSpPr/>
          <p:nvPr/>
        </p:nvSpPr>
        <p:spPr>
          <a:xfrm>
            <a:off x="2236526" y="6392749"/>
            <a:ext cx="7880708" cy="484632"/>
          </a:xfrm>
          <a:prstGeom prst="rightArrow">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6855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A50F9-F878-8E7A-F192-98E0C5ACAAB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D7ABAFD-FFB1-645E-9491-575C8338E309}"/>
              </a:ext>
            </a:extLst>
          </p:cNvPr>
          <p:cNvSpPr>
            <a:spLocks noGrp="1"/>
          </p:cNvSpPr>
          <p:nvPr>
            <p:ph type="title"/>
          </p:nvPr>
        </p:nvSpPr>
        <p:spPr>
          <a:xfrm>
            <a:off x="309093" y="121857"/>
            <a:ext cx="11044707" cy="678664"/>
          </a:xfrm>
        </p:spPr>
        <p:txBody>
          <a:bodyPr/>
          <a:lstStyle/>
          <a:p>
            <a:r>
              <a:rPr lang="en-US" dirty="0">
                <a:latin typeface="Arial"/>
                <a:cs typeface="Arial"/>
              </a:rPr>
              <a:t>EIC Scope</a:t>
            </a:r>
          </a:p>
        </p:txBody>
      </p:sp>
      <p:sp>
        <p:nvSpPr>
          <p:cNvPr id="14" name="Slide Number Placeholder 2">
            <a:extLst>
              <a:ext uri="{FF2B5EF4-FFF2-40B4-BE49-F238E27FC236}">
                <a16:creationId xmlns:a16="http://schemas.microsoft.com/office/drawing/2014/main" id="{BD6593E2-9484-6F4B-0058-725F1F7543B8}"/>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6</a:t>
            </a:fld>
            <a:endParaRPr lang="en-US" sz="1200" dirty="0"/>
          </a:p>
        </p:txBody>
      </p:sp>
      <p:sp>
        <p:nvSpPr>
          <p:cNvPr id="2" name="TextBox 1">
            <a:extLst>
              <a:ext uri="{FF2B5EF4-FFF2-40B4-BE49-F238E27FC236}">
                <a16:creationId xmlns:a16="http://schemas.microsoft.com/office/drawing/2014/main" id="{4582C069-5EC0-BD95-4BCE-106E5F7710ED}"/>
              </a:ext>
            </a:extLst>
          </p:cNvPr>
          <p:cNvSpPr txBox="1"/>
          <p:nvPr/>
        </p:nvSpPr>
        <p:spPr>
          <a:xfrm>
            <a:off x="7977863" y="5898243"/>
            <a:ext cx="2062103" cy="276999"/>
          </a:xfrm>
          <a:prstGeom prst="rect">
            <a:avLst/>
          </a:prstGeom>
          <a:solidFill>
            <a:srgbClr val="FFFF00"/>
          </a:solidFill>
        </p:spPr>
        <p:txBody>
          <a:bodyPr wrap="none" rtlCol="0">
            <a:spAutoFit/>
          </a:bodyPr>
          <a:lstStyle/>
          <a:p>
            <a:pPr>
              <a:defRPr/>
            </a:pPr>
            <a:r>
              <a:rPr lang="en-US" sz="1200" b="1" dirty="0">
                <a:solidFill>
                  <a:prstClr val="black"/>
                </a:solidFill>
                <a:latin typeface="Arial" panose="020B0604020202020204"/>
              </a:rPr>
              <a:t>e: 5 GeV to 9 GeV, 18 GeV</a:t>
            </a:r>
          </a:p>
        </p:txBody>
      </p:sp>
      <p:sp>
        <p:nvSpPr>
          <p:cNvPr id="3" name="TextBox 2">
            <a:extLst>
              <a:ext uri="{FF2B5EF4-FFF2-40B4-BE49-F238E27FC236}">
                <a16:creationId xmlns:a16="http://schemas.microsoft.com/office/drawing/2014/main" id="{6A611000-5F72-3C6D-3C66-2B484E7F667B}"/>
              </a:ext>
            </a:extLst>
          </p:cNvPr>
          <p:cNvSpPr txBox="1"/>
          <p:nvPr/>
        </p:nvSpPr>
        <p:spPr>
          <a:xfrm>
            <a:off x="2535910" y="5893439"/>
            <a:ext cx="2060500" cy="276999"/>
          </a:xfrm>
          <a:prstGeom prst="rect">
            <a:avLst/>
          </a:prstGeom>
          <a:solidFill>
            <a:srgbClr val="FFFF00"/>
          </a:solidFill>
        </p:spPr>
        <p:txBody>
          <a:bodyPr wrap="none" rtlCol="0">
            <a:spAutoFit/>
          </a:bodyPr>
          <a:lstStyle/>
          <a:p>
            <a:pPr>
              <a:defRPr/>
            </a:pPr>
            <a:r>
              <a:rPr lang="en-US" sz="1200" b="1" dirty="0">
                <a:solidFill>
                  <a:prstClr val="black"/>
                </a:solidFill>
                <a:latin typeface="Arial" panose="020B0604020202020204"/>
              </a:rPr>
              <a:t>p: 41 GeV, 100 to 275 GeV</a:t>
            </a:r>
          </a:p>
        </p:txBody>
      </p:sp>
      <p:grpSp>
        <p:nvGrpSpPr>
          <p:cNvPr id="4" name="Group 3">
            <a:extLst>
              <a:ext uri="{FF2B5EF4-FFF2-40B4-BE49-F238E27FC236}">
                <a16:creationId xmlns:a16="http://schemas.microsoft.com/office/drawing/2014/main" id="{85988721-2F42-A212-9913-259E75FC4FB2}"/>
              </a:ext>
            </a:extLst>
          </p:cNvPr>
          <p:cNvGrpSpPr/>
          <p:nvPr/>
        </p:nvGrpSpPr>
        <p:grpSpPr>
          <a:xfrm>
            <a:off x="4703754" y="5623894"/>
            <a:ext cx="3041295" cy="426426"/>
            <a:chOff x="3028950" y="5592518"/>
            <a:chExt cx="3041295" cy="426426"/>
          </a:xfrm>
        </p:grpSpPr>
        <p:cxnSp>
          <p:nvCxnSpPr>
            <p:cNvPr id="5" name="Straight Arrow Connector 4">
              <a:extLst>
                <a:ext uri="{FF2B5EF4-FFF2-40B4-BE49-F238E27FC236}">
                  <a16:creationId xmlns:a16="http://schemas.microsoft.com/office/drawing/2014/main" id="{D76E7ED7-31A5-F0A4-E27C-950FC37A4F83}"/>
                </a:ext>
              </a:extLst>
            </p:cNvPr>
            <p:cNvCxnSpPr/>
            <p:nvPr/>
          </p:nvCxnSpPr>
          <p:spPr>
            <a:xfrm>
              <a:off x="3028950" y="6000108"/>
              <a:ext cx="1234825" cy="0"/>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60BCED33-237C-91CF-64C8-4BC1E3D4A2F6}"/>
                </a:ext>
              </a:extLst>
            </p:cNvPr>
            <p:cNvCxnSpPr>
              <a:cxnSpLocks/>
            </p:cNvCxnSpPr>
            <p:nvPr/>
          </p:nvCxnSpPr>
          <p:spPr>
            <a:xfrm flipH="1">
              <a:off x="4722618" y="6005497"/>
              <a:ext cx="1347627" cy="13447"/>
            </a:xfrm>
            <a:prstGeom prst="straightConnector1">
              <a:avLst/>
            </a:prstGeom>
            <a:ln w="28575">
              <a:solidFill>
                <a:srgbClr val="0432FF"/>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AAF554B-7B7A-FED6-A639-E1DA357A664E}"/>
                </a:ext>
              </a:extLst>
            </p:cNvPr>
            <p:cNvSpPr txBox="1"/>
            <p:nvPr/>
          </p:nvSpPr>
          <p:spPr>
            <a:xfrm>
              <a:off x="3066684" y="5592518"/>
              <a:ext cx="1159356" cy="369332"/>
            </a:xfrm>
            <a:prstGeom prst="rect">
              <a:avLst/>
            </a:prstGeom>
            <a:noFill/>
          </p:spPr>
          <p:txBody>
            <a:bodyPr wrap="none" rtlCol="0">
              <a:spAutoFit/>
            </a:bodyPr>
            <a:lstStyle/>
            <a:p>
              <a:pPr>
                <a:defRPr/>
              </a:pPr>
              <a:r>
                <a:rPr lang="en-US" dirty="0">
                  <a:solidFill>
                    <a:prstClr val="black"/>
                  </a:solidFill>
                  <a:latin typeface="Arial" panose="020B0604020202020204"/>
                </a:rPr>
                <a:t>p/A beam</a:t>
              </a:r>
            </a:p>
          </p:txBody>
        </p:sp>
        <p:sp>
          <p:nvSpPr>
            <p:cNvPr id="9" name="TextBox 8">
              <a:extLst>
                <a:ext uri="{FF2B5EF4-FFF2-40B4-BE49-F238E27FC236}">
                  <a16:creationId xmlns:a16="http://schemas.microsoft.com/office/drawing/2014/main" id="{DDF4BB4C-DB0E-37D9-F77D-D8D6EF6D982A}"/>
                </a:ext>
              </a:extLst>
            </p:cNvPr>
            <p:cNvSpPr txBox="1"/>
            <p:nvPr/>
          </p:nvSpPr>
          <p:spPr>
            <a:xfrm>
              <a:off x="4960589" y="5592518"/>
              <a:ext cx="954107" cy="369332"/>
            </a:xfrm>
            <a:prstGeom prst="rect">
              <a:avLst/>
            </a:prstGeom>
            <a:noFill/>
          </p:spPr>
          <p:txBody>
            <a:bodyPr wrap="none" rtlCol="0">
              <a:spAutoFit/>
            </a:bodyPr>
            <a:lstStyle/>
            <a:p>
              <a:pPr>
                <a:defRPr/>
              </a:pPr>
              <a:r>
                <a:rPr lang="en-US" dirty="0">
                  <a:solidFill>
                    <a:prstClr val="black"/>
                  </a:solidFill>
                  <a:latin typeface="Arial" panose="020B0604020202020204"/>
                </a:rPr>
                <a:t>e beam</a:t>
              </a:r>
            </a:p>
          </p:txBody>
        </p:sp>
      </p:grpSp>
      <p:sp>
        <p:nvSpPr>
          <p:cNvPr id="10" name="Rectangle 9">
            <a:extLst>
              <a:ext uri="{FF2B5EF4-FFF2-40B4-BE49-F238E27FC236}">
                <a16:creationId xmlns:a16="http://schemas.microsoft.com/office/drawing/2014/main" id="{DA139904-2222-80BF-3372-AB67F83CCF03}"/>
              </a:ext>
            </a:extLst>
          </p:cNvPr>
          <p:cNvSpPr/>
          <p:nvPr/>
        </p:nvSpPr>
        <p:spPr>
          <a:xfrm>
            <a:off x="2360603" y="5528051"/>
            <a:ext cx="7853483" cy="89290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Arial" panose="020B0604020202020204"/>
            </a:endParaRPr>
          </a:p>
        </p:txBody>
      </p:sp>
      <p:sp>
        <p:nvSpPr>
          <p:cNvPr id="11" name="TextBox 10">
            <a:extLst>
              <a:ext uri="{FF2B5EF4-FFF2-40B4-BE49-F238E27FC236}">
                <a16:creationId xmlns:a16="http://schemas.microsoft.com/office/drawing/2014/main" id="{22A4E1E7-DB53-9ABE-5273-6A3FD11D25B7}"/>
              </a:ext>
            </a:extLst>
          </p:cNvPr>
          <p:cNvSpPr txBox="1"/>
          <p:nvPr/>
        </p:nvSpPr>
        <p:spPr>
          <a:xfrm>
            <a:off x="5141478" y="2655819"/>
            <a:ext cx="6875159" cy="2634567"/>
          </a:xfrm>
          <a:prstGeom prst="rect">
            <a:avLst/>
          </a:prstGeom>
          <a:noFill/>
        </p:spPr>
        <p:txBody>
          <a:bodyPr wrap="square">
            <a:spAutoFit/>
          </a:bodyPr>
          <a:lstStyle/>
          <a:p>
            <a:pPr>
              <a:lnSpc>
                <a:spcPct val="90000"/>
              </a:lnSpc>
              <a:spcBef>
                <a:spcPts val="1000"/>
              </a:spcBef>
              <a:defRPr/>
            </a:pPr>
            <a:r>
              <a:rPr lang="en-US" sz="2000" dirty="0">
                <a:solidFill>
                  <a:prstClr val="black"/>
                </a:solidFill>
                <a:latin typeface="Arial" charset="0"/>
                <a:cs typeface="Arial" charset="0"/>
              </a:rPr>
              <a:t>Project Design Goals</a:t>
            </a:r>
          </a:p>
          <a:p>
            <a:pPr marL="228600" indent="-228600">
              <a:lnSpc>
                <a:spcPct val="90000"/>
              </a:lnSpc>
              <a:spcBef>
                <a:spcPts val="1000"/>
              </a:spcBef>
              <a:buFont typeface="Arial" panose="020B0604020202020204" pitchFamily="34" charset="0"/>
              <a:buChar char="•"/>
              <a:tabLst>
                <a:tab pos="6454775" algn="r"/>
              </a:tabLst>
              <a:defRPr/>
            </a:pPr>
            <a:r>
              <a:rPr lang="en-US" dirty="0">
                <a:solidFill>
                  <a:prstClr val="black"/>
                </a:solidFill>
                <a:latin typeface="Arial" charset="0"/>
                <a:cs typeface="Arial" charset="0"/>
              </a:rPr>
              <a:t>High Luminosity: L= 10</a:t>
            </a:r>
            <a:r>
              <a:rPr lang="en-US" baseline="30000" dirty="0">
                <a:solidFill>
                  <a:prstClr val="black"/>
                </a:solidFill>
                <a:latin typeface="Arial" charset="0"/>
                <a:cs typeface="Arial" charset="0"/>
              </a:rPr>
              <a:t>33</a:t>
            </a:r>
            <a:r>
              <a:rPr lang="en-US" dirty="0">
                <a:solidFill>
                  <a:prstClr val="black"/>
                </a:solidFill>
                <a:latin typeface="Arial" charset="0"/>
                <a:cs typeface="Arial" charset="0"/>
              </a:rPr>
              <a:t> – 10</a:t>
            </a:r>
            <a:r>
              <a:rPr lang="en-US" baseline="30000" dirty="0">
                <a:solidFill>
                  <a:prstClr val="black"/>
                </a:solidFill>
                <a:latin typeface="Arial" charset="0"/>
                <a:cs typeface="Arial" charset="0"/>
              </a:rPr>
              <a:t>34</a:t>
            </a:r>
            <a:r>
              <a:rPr lang="en-US" dirty="0">
                <a:solidFill>
                  <a:prstClr val="black"/>
                </a:solidFill>
                <a:latin typeface="Arial" charset="0"/>
                <a:cs typeface="Arial" charset="0"/>
              </a:rPr>
              <a:t>cm</a:t>
            </a:r>
            <a:r>
              <a:rPr lang="en-US" baseline="30000" dirty="0">
                <a:solidFill>
                  <a:prstClr val="black"/>
                </a:solidFill>
                <a:latin typeface="Arial" charset="0"/>
                <a:cs typeface="Arial" charset="0"/>
              </a:rPr>
              <a:t>-2</a:t>
            </a:r>
            <a:r>
              <a:rPr lang="en-US" dirty="0">
                <a:solidFill>
                  <a:prstClr val="black"/>
                </a:solidFill>
                <a:latin typeface="Arial" charset="0"/>
                <a:cs typeface="Arial" charset="0"/>
              </a:rPr>
              <a:t>sec</a:t>
            </a:r>
            <a:r>
              <a:rPr lang="en-US" baseline="30000" dirty="0">
                <a:solidFill>
                  <a:prstClr val="black"/>
                </a:solidFill>
                <a:latin typeface="Arial" charset="0"/>
                <a:cs typeface="Arial" charset="0"/>
              </a:rPr>
              <a:t>-1</a:t>
            </a:r>
            <a:r>
              <a:rPr lang="en-US" dirty="0">
                <a:solidFill>
                  <a:prstClr val="black"/>
                </a:solidFill>
                <a:latin typeface="Arial" charset="0"/>
                <a:cs typeface="Arial" charset="0"/>
              </a:rPr>
              <a:t>, 10 – 100 fb</a:t>
            </a:r>
            <a:r>
              <a:rPr lang="en-US" baseline="30000" dirty="0">
                <a:solidFill>
                  <a:prstClr val="black"/>
                </a:solidFill>
                <a:latin typeface="Arial" charset="0"/>
                <a:cs typeface="Arial" charset="0"/>
              </a:rPr>
              <a:t>-1</a:t>
            </a:r>
            <a:r>
              <a:rPr lang="en-US" dirty="0">
                <a:solidFill>
                  <a:prstClr val="black"/>
                </a:solidFill>
                <a:latin typeface="Arial" charset="0"/>
                <a:cs typeface="Arial" charset="0"/>
              </a:rPr>
              <a:t>/year</a:t>
            </a:r>
          </a:p>
          <a:p>
            <a:pPr marL="228600" indent="-228600">
              <a:lnSpc>
                <a:spcPct val="90000"/>
              </a:lnSpc>
              <a:spcBef>
                <a:spcPts val="1000"/>
              </a:spcBef>
              <a:buFont typeface="Arial" panose="020B0604020202020204" pitchFamily="34" charset="0"/>
              <a:buChar char="•"/>
              <a:tabLst>
                <a:tab pos="6454775" algn="r"/>
              </a:tabLst>
              <a:defRPr/>
            </a:pPr>
            <a:r>
              <a:rPr lang="en-US" dirty="0">
                <a:solidFill>
                  <a:prstClr val="black"/>
                </a:solidFill>
                <a:latin typeface="Arial" charset="0"/>
                <a:cs typeface="Arial" charset="0"/>
              </a:rPr>
              <a:t>Highly Polarized Beams:  70%</a:t>
            </a:r>
          </a:p>
          <a:p>
            <a:pPr marL="228600" indent="-228600">
              <a:lnSpc>
                <a:spcPct val="90000"/>
              </a:lnSpc>
              <a:spcBef>
                <a:spcPts val="1000"/>
              </a:spcBef>
              <a:buFont typeface="Arial" panose="020B0604020202020204" pitchFamily="34" charset="0"/>
              <a:buChar char="•"/>
              <a:tabLst>
                <a:tab pos="6454775" algn="r"/>
              </a:tabLst>
              <a:defRPr/>
            </a:pPr>
            <a:r>
              <a:rPr lang="en-US" dirty="0">
                <a:solidFill>
                  <a:prstClr val="black"/>
                </a:solidFill>
                <a:latin typeface="Arial" charset="0"/>
                <a:cs typeface="Arial" charset="0"/>
              </a:rPr>
              <a:t>Large Center of Mass Energy Range: </a:t>
            </a:r>
            <a:r>
              <a:rPr lang="en-US" dirty="0" err="1">
                <a:solidFill>
                  <a:prstClr val="black"/>
                </a:solidFill>
                <a:latin typeface="Arial" charset="0"/>
                <a:cs typeface="Arial" charset="0"/>
              </a:rPr>
              <a:t>E</a:t>
            </a:r>
            <a:r>
              <a:rPr lang="en-US" baseline="-25000" dirty="0" err="1">
                <a:solidFill>
                  <a:prstClr val="black"/>
                </a:solidFill>
                <a:latin typeface="Arial" charset="0"/>
                <a:cs typeface="Arial" charset="0"/>
              </a:rPr>
              <a:t>cm</a:t>
            </a:r>
            <a:r>
              <a:rPr lang="en-US" dirty="0">
                <a:solidFill>
                  <a:prstClr val="black"/>
                </a:solidFill>
                <a:latin typeface="Arial" charset="0"/>
                <a:cs typeface="Arial" charset="0"/>
              </a:rPr>
              <a:t> = 29 – 140 GeV</a:t>
            </a:r>
          </a:p>
          <a:p>
            <a:pPr marL="228600" indent="-228600">
              <a:lnSpc>
                <a:spcPct val="90000"/>
              </a:lnSpc>
              <a:spcBef>
                <a:spcPts val="1000"/>
              </a:spcBef>
              <a:buFont typeface="Arial" panose="020B0604020202020204" pitchFamily="34" charset="0"/>
              <a:buChar char="•"/>
              <a:tabLst>
                <a:tab pos="6454775" algn="r"/>
              </a:tabLst>
              <a:defRPr/>
            </a:pPr>
            <a:r>
              <a:rPr lang="en-US" dirty="0">
                <a:solidFill>
                  <a:prstClr val="black"/>
                </a:solidFill>
                <a:latin typeface="Arial" charset="0"/>
                <a:cs typeface="Arial" charset="0"/>
              </a:rPr>
              <a:t>Large Ion Species Range:  protons – Uranium</a:t>
            </a:r>
          </a:p>
          <a:p>
            <a:pPr marL="228600" indent="-228600">
              <a:lnSpc>
                <a:spcPct val="90000"/>
              </a:lnSpc>
              <a:spcBef>
                <a:spcPts val="1000"/>
              </a:spcBef>
              <a:buFont typeface="Arial" panose="020B0604020202020204" pitchFamily="34" charset="0"/>
              <a:buChar char="•"/>
              <a:tabLst>
                <a:tab pos="6454775" algn="r"/>
              </a:tabLst>
              <a:defRPr/>
            </a:pPr>
            <a:r>
              <a:rPr lang="en-US" dirty="0">
                <a:solidFill>
                  <a:prstClr val="black"/>
                </a:solidFill>
                <a:latin typeface="Arial" charset="0"/>
                <a:cs typeface="Arial" charset="0"/>
              </a:rPr>
              <a:t>Large Detector Acceptance and Good Background Conditions</a:t>
            </a:r>
          </a:p>
          <a:p>
            <a:pPr marL="228600" indent="-228600">
              <a:lnSpc>
                <a:spcPct val="90000"/>
              </a:lnSpc>
              <a:spcBef>
                <a:spcPts val="1000"/>
              </a:spcBef>
              <a:buFont typeface="Arial" panose="020B0604020202020204" pitchFamily="34" charset="0"/>
              <a:buChar char="•"/>
              <a:tabLst>
                <a:tab pos="6454775" algn="r"/>
              </a:tabLst>
              <a:defRPr/>
            </a:pPr>
            <a:r>
              <a:rPr lang="en-US" dirty="0">
                <a:solidFill>
                  <a:prstClr val="black"/>
                </a:solidFill>
                <a:latin typeface="Arial" charset="0"/>
                <a:cs typeface="Arial" charset="0"/>
              </a:rPr>
              <a:t>Accommodate a Second Interaction Region (IR)</a:t>
            </a:r>
          </a:p>
        </p:txBody>
      </p:sp>
      <p:pic>
        <p:nvPicPr>
          <p:cNvPr id="12" name="Picture 11">
            <a:extLst>
              <a:ext uri="{FF2B5EF4-FFF2-40B4-BE49-F238E27FC236}">
                <a16:creationId xmlns:a16="http://schemas.microsoft.com/office/drawing/2014/main" id="{CBEA04F4-5D69-EA3A-3D50-47FD9F6C3125}"/>
              </a:ext>
            </a:extLst>
          </p:cNvPr>
          <p:cNvPicPr>
            <a:picLocks noChangeAspect="1"/>
          </p:cNvPicPr>
          <p:nvPr/>
        </p:nvPicPr>
        <p:blipFill>
          <a:blip r:embed="rId2"/>
          <a:stretch>
            <a:fillRect/>
          </a:stretch>
        </p:blipFill>
        <p:spPr>
          <a:xfrm>
            <a:off x="7531407" y="848612"/>
            <a:ext cx="1686878" cy="1692212"/>
          </a:xfrm>
          <a:prstGeom prst="rect">
            <a:avLst/>
          </a:prstGeom>
          <a:ln>
            <a:noFill/>
          </a:ln>
          <a:effectLst>
            <a:softEdge rad="112500"/>
          </a:effectLst>
        </p:spPr>
      </p:pic>
      <p:pic>
        <p:nvPicPr>
          <p:cNvPr id="13" name="Picture 12">
            <a:extLst>
              <a:ext uri="{FF2B5EF4-FFF2-40B4-BE49-F238E27FC236}">
                <a16:creationId xmlns:a16="http://schemas.microsoft.com/office/drawing/2014/main" id="{6A3EF35B-1071-D7DD-025C-C2E5510AD369}"/>
              </a:ext>
            </a:extLst>
          </p:cNvPr>
          <p:cNvPicPr>
            <a:picLocks/>
          </p:cNvPicPr>
          <p:nvPr/>
        </p:nvPicPr>
        <p:blipFill rotWithShape="1">
          <a:blip r:embed="rId3"/>
          <a:srcRect t="4402" b="5563"/>
          <a:stretch/>
        </p:blipFill>
        <p:spPr>
          <a:xfrm>
            <a:off x="5713968" y="841344"/>
            <a:ext cx="1661541" cy="1672288"/>
          </a:xfrm>
          <a:prstGeom prst="rect">
            <a:avLst/>
          </a:prstGeom>
          <a:ln>
            <a:noFill/>
          </a:ln>
          <a:effectLst>
            <a:softEdge rad="112500"/>
          </a:effectLst>
        </p:spPr>
      </p:pic>
      <p:pic>
        <p:nvPicPr>
          <p:cNvPr id="15" name="Picture 14">
            <a:extLst>
              <a:ext uri="{FF2B5EF4-FFF2-40B4-BE49-F238E27FC236}">
                <a16:creationId xmlns:a16="http://schemas.microsoft.com/office/drawing/2014/main" id="{EE788D49-86AB-6752-0C6F-37DDAB4C960C}"/>
              </a:ext>
            </a:extLst>
          </p:cNvPr>
          <p:cNvPicPr>
            <a:picLocks/>
          </p:cNvPicPr>
          <p:nvPr/>
        </p:nvPicPr>
        <p:blipFill rotWithShape="1">
          <a:blip r:embed="rId4"/>
          <a:srcRect b="18716"/>
          <a:stretch/>
        </p:blipFill>
        <p:spPr>
          <a:xfrm>
            <a:off x="9400117" y="811349"/>
            <a:ext cx="1634490" cy="1729475"/>
          </a:xfrm>
          <a:prstGeom prst="rect">
            <a:avLst/>
          </a:prstGeom>
          <a:ln>
            <a:noFill/>
          </a:ln>
          <a:effectLst>
            <a:softEdge rad="112500"/>
          </a:effectLst>
        </p:spPr>
      </p:pic>
      <p:pic>
        <p:nvPicPr>
          <p:cNvPr id="17" name="Picture 16">
            <a:extLst>
              <a:ext uri="{FF2B5EF4-FFF2-40B4-BE49-F238E27FC236}">
                <a16:creationId xmlns:a16="http://schemas.microsoft.com/office/drawing/2014/main" id="{FFEC7A1E-B9A4-D110-3235-AED09A9D9CA7}"/>
              </a:ext>
            </a:extLst>
          </p:cNvPr>
          <p:cNvPicPr>
            <a:picLocks noChangeAspect="1"/>
          </p:cNvPicPr>
          <p:nvPr/>
        </p:nvPicPr>
        <p:blipFill>
          <a:blip r:embed="rId5"/>
          <a:srcRect l="5779" r="1610"/>
          <a:stretch>
            <a:fillRect/>
          </a:stretch>
        </p:blipFill>
        <p:spPr>
          <a:xfrm>
            <a:off x="603947" y="819986"/>
            <a:ext cx="4140064" cy="4470400"/>
          </a:xfrm>
          <a:prstGeom prst="rect">
            <a:avLst/>
          </a:prstGeom>
        </p:spPr>
      </p:pic>
    </p:spTree>
    <p:extLst>
      <p:ext uri="{BB962C8B-B14F-4D97-AF65-F5344CB8AC3E}">
        <p14:creationId xmlns:p14="http://schemas.microsoft.com/office/powerpoint/2010/main" val="4261138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D91CB2-F189-4107-1F1C-CFAA294160A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5F4235D-F930-C330-5C9A-D61792867E6D}"/>
              </a:ext>
            </a:extLst>
          </p:cNvPr>
          <p:cNvSpPr>
            <a:spLocks noGrp="1"/>
          </p:cNvSpPr>
          <p:nvPr>
            <p:ph type="title"/>
          </p:nvPr>
        </p:nvSpPr>
        <p:spPr>
          <a:xfrm>
            <a:off x="309093" y="121857"/>
            <a:ext cx="11044707" cy="678664"/>
          </a:xfrm>
        </p:spPr>
        <p:txBody>
          <a:bodyPr/>
          <a:lstStyle/>
          <a:p>
            <a:r>
              <a:rPr lang="en-US" dirty="0">
                <a:latin typeface="Arial"/>
                <a:cs typeface="Arial"/>
              </a:rPr>
              <a:t>EIC Design Evolution </a:t>
            </a:r>
            <a:r>
              <a:rPr lang="en-US" dirty="0">
                <a:latin typeface="Arial"/>
                <a:cs typeface="Arial"/>
                <a:sym typeface="Wingdings" panose="05000000000000000000" pitchFamily="2" charset="2"/>
              </a:rPr>
              <a:t> EIC Design Has Converged</a:t>
            </a:r>
            <a:endParaRPr lang="en-US" dirty="0">
              <a:latin typeface="Arial"/>
              <a:cs typeface="Arial"/>
            </a:endParaRPr>
          </a:p>
        </p:txBody>
      </p:sp>
      <p:sp>
        <p:nvSpPr>
          <p:cNvPr id="14" name="Slide Number Placeholder 2">
            <a:extLst>
              <a:ext uri="{FF2B5EF4-FFF2-40B4-BE49-F238E27FC236}">
                <a16:creationId xmlns:a16="http://schemas.microsoft.com/office/drawing/2014/main" id="{F02BAE18-E55C-E695-12D6-69869EB367C9}"/>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7</a:t>
            </a:fld>
            <a:endParaRPr lang="en-US" sz="1200" dirty="0"/>
          </a:p>
        </p:txBody>
      </p:sp>
      <p:pic>
        <p:nvPicPr>
          <p:cNvPr id="2" name="Picture 1" descr="Diagram&#10;&#10;Description automatically generated">
            <a:extLst>
              <a:ext uri="{FF2B5EF4-FFF2-40B4-BE49-F238E27FC236}">
                <a16:creationId xmlns:a16="http://schemas.microsoft.com/office/drawing/2014/main" id="{08CB67D1-95F2-4331-332B-76FF34CE5426}"/>
              </a:ext>
            </a:extLst>
          </p:cNvPr>
          <p:cNvPicPr>
            <a:picLocks noChangeAspect="1"/>
          </p:cNvPicPr>
          <p:nvPr/>
        </p:nvPicPr>
        <p:blipFill>
          <a:blip r:embed="rId3"/>
          <a:srcRect r="5449"/>
          <a:stretch>
            <a:fillRect/>
          </a:stretch>
        </p:blipFill>
        <p:spPr>
          <a:xfrm>
            <a:off x="3583699" y="960932"/>
            <a:ext cx="4350060" cy="4500616"/>
          </a:xfrm>
          <a:prstGeom prst="rect">
            <a:avLst/>
          </a:prstGeom>
        </p:spPr>
      </p:pic>
      <p:pic>
        <p:nvPicPr>
          <p:cNvPr id="3" name="Picture 2" descr="A map of a circuit&#10;&#10;Description automatically generated">
            <a:extLst>
              <a:ext uri="{FF2B5EF4-FFF2-40B4-BE49-F238E27FC236}">
                <a16:creationId xmlns:a16="http://schemas.microsoft.com/office/drawing/2014/main" id="{AE150E4D-5094-ABBB-2194-6922DDC91CFC}"/>
              </a:ext>
            </a:extLst>
          </p:cNvPr>
          <p:cNvPicPr>
            <a:picLocks noChangeAspect="1"/>
          </p:cNvPicPr>
          <p:nvPr/>
        </p:nvPicPr>
        <p:blipFill>
          <a:blip r:embed="rId4"/>
          <a:stretch>
            <a:fillRect/>
          </a:stretch>
        </p:blipFill>
        <p:spPr>
          <a:xfrm>
            <a:off x="55098" y="960932"/>
            <a:ext cx="3456432" cy="4464558"/>
          </a:xfrm>
          <a:prstGeom prst="rect">
            <a:avLst/>
          </a:prstGeom>
        </p:spPr>
      </p:pic>
      <p:sp>
        <p:nvSpPr>
          <p:cNvPr id="4" name="TextBox 3">
            <a:extLst>
              <a:ext uri="{FF2B5EF4-FFF2-40B4-BE49-F238E27FC236}">
                <a16:creationId xmlns:a16="http://schemas.microsoft.com/office/drawing/2014/main" id="{97B60AA5-6E04-DB38-032F-C70C7E85C326}"/>
              </a:ext>
            </a:extLst>
          </p:cNvPr>
          <p:cNvSpPr txBox="1"/>
          <p:nvPr/>
        </p:nvSpPr>
        <p:spPr>
          <a:xfrm>
            <a:off x="5758729" y="1699751"/>
            <a:ext cx="312906" cy="369332"/>
          </a:xfrm>
          <a:prstGeom prst="rect">
            <a:avLst/>
          </a:prstGeom>
          <a:noFill/>
        </p:spPr>
        <p:txBody>
          <a:bodyPr wrap="none" rtlCol="0">
            <a:spAutoFit/>
          </a:bodyPr>
          <a:lstStyle/>
          <a:p>
            <a:r>
              <a:rPr lang="en-US" dirty="0"/>
              <a:t>1</a:t>
            </a:r>
          </a:p>
        </p:txBody>
      </p:sp>
      <p:sp>
        <p:nvSpPr>
          <p:cNvPr id="5" name="TextBox 4">
            <a:extLst>
              <a:ext uri="{FF2B5EF4-FFF2-40B4-BE49-F238E27FC236}">
                <a16:creationId xmlns:a16="http://schemas.microsoft.com/office/drawing/2014/main" id="{DC0CC5A7-233F-941F-E03B-5F9A16483017}"/>
              </a:ext>
            </a:extLst>
          </p:cNvPr>
          <p:cNvSpPr txBox="1"/>
          <p:nvPr/>
        </p:nvSpPr>
        <p:spPr>
          <a:xfrm>
            <a:off x="5602276" y="4132674"/>
            <a:ext cx="312906" cy="369332"/>
          </a:xfrm>
          <a:prstGeom prst="rect">
            <a:avLst/>
          </a:prstGeom>
          <a:noFill/>
        </p:spPr>
        <p:txBody>
          <a:bodyPr wrap="none" rtlCol="0">
            <a:spAutoFit/>
          </a:bodyPr>
          <a:lstStyle/>
          <a:p>
            <a:r>
              <a:rPr lang="en-US" dirty="0"/>
              <a:t>2</a:t>
            </a:r>
          </a:p>
        </p:txBody>
      </p:sp>
      <p:sp>
        <p:nvSpPr>
          <p:cNvPr id="6" name="TextBox 5">
            <a:extLst>
              <a:ext uri="{FF2B5EF4-FFF2-40B4-BE49-F238E27FC236}">
                <a16:creationId xmlns:a16="http://schemas.microsoft.com/office/drawing/2014/main" id="{A00CE91F-32E8-8F19-93E9-0A395B681F68}"/>
              </a:ext>
            </a:extLst>
          </p:cNvPr>
          <p:cNvSpPr txBox="1"/>
          <p:nvPr/>
        </p:nvSpPr>
        <p:spPr>
          <a:xfrm>
            <a:off x="6010920" y="2280617"/>
            <a:ext cx="312906" cy="369332"/>
          </a:xfrm>
          <a:prstGeom prst="rect">
            <a:avLst/>
          </a:prstGeom>
          <a:noFill/>
        </p:spPr>
        <p:txBody>
          <a:bodyPr wrap="none" rtlCol="0">
            <a:spAutoFit/>
          </a:bodyPr>
          <a:lstStyle/>
          <a:p>
            <a:r>
              <a:rPr lang="en-US" dirty="0"/>
              <a:t>3</a:t>
            </a:r>
          </a:p>
        </p:txBody>
      </p:sp>
      <p:sp>
        <p:nvSpPr>
          <p:cNvPr id="8" name="TextBox 7">
            <a:extLst>
              <a:ext uri="{FF2B5EF4-FFF2-40B4-BE49-F238E27FC236}">
                <a16:creationId xmlns:a16="http://schemas.microsoft.com/office/drawing/2014/main" id="{C23876C8-7EF0-75FB-C1CE-9B31038B7B29}"/>
              </a:ext>
            </a:extLst>
          </p:cNvPr>
          <p:cNvSpPr txBox="1"/>
          <p:nvPr/>
        </p:nvSpPr>
        <p:spPr>
          <a:xfrm>
            <a:off x="7041486" y="3026574"/>
            <a:ext cx="312906" cy="369332"/>
          </a:xfrm>
          <a:prstGeom prst="rect">
            <a:avLst/>
          </a:prstGeom>
          <a:noFill/>
        </p:spPr>
        <p:txBody>
          <a:bodyPr wrap="none" rtlCol="0">
            <a:spAutoFit/>
          </a:bodyPr>
          <a:lstStyle/>
          <a:p>
            <a:r>
              <a:rPr lang="en-US"/>
              <a:t>4</a:t>
            </a:r>
          </a:p>
        </p:txBody>
      </p:sp>
      <p:sp>
        <p:nvSpPr>
          <p:cNvPr id="9" name="TextBox 8">
            <a:extLst>
              <a:ext uri="{FF2B5EF4-FFF2-40B4-BE49-F238E27FC236}">
                <a16:creationId xmlns:a16="http://schemas.microsoft.com/office/drawing/2014/main" id="{ED92C454-3819-4E3A-6BB0-0D948B136B3A}"/>
              </a:ext>
            </a:extLst>
          </p:cNvPr>
          <p:cNvSpPr txBox="1"/>
          <p:nvPr/>
        </p:nvSpPr>
        <p:spPr>
          <a:xfrm>
            <a:off x="2813903" y="998591"/>
            <a:ext cx="697627" cy="369332"/>
          </a:xfrm>
          <a:prstGeom prst="rect">
            <a:avLst/>
          </a:prstGeom>
          <a:noFill/>
        </p:spPr>
        <p:txBody>
          <a:bodyPr wrap="none" rtlCol="0">
            <a:spAutoFit/>
          </a:bodyPr>
          <a:lstStyle/>
          <a:p>
            <a:r>
              <a:rPr lang="en-US" b="1" dirty="0"/>
              <a:t>2023</a:t>
            </a:r>
          </a:p>
        </p:txBody>
      </p:sp>
      <p:sp>
        <p:nvSpPr>
          <p:cNvPr id="10" name="TextBox 9">
            <a:extLst>
              <a:ext uri="{FF2B5EF4-FFF2-40B4-BE49-F238E27FC236}">
                <a16:creationId xmlns:a16="http://schemas.microsoft.com/office/drawing/2014/main" id="{8C3DC8E6-EA3D-AB32-B0B0-4A7053EB9AD8}"/>
              </a:ext>
            </a:extLst>
          </p:cNvPr>
          <p:cNvSpPr txBox="1"/>
          <p:nvPr/>
        </p:nvSpPr>
        <p:spPr>
          <a:xfrm>
            <a:off x="6167373" y="998591"/>
            <a:ext cx="697627" cy="369332"/>
          </a:xfrm>
          <a:prstGeom prst="rect">
            <a:avLst/>
          </a:prstGeom>
          <a:noFill/>
        </p:spPr>
        <p:txBody>
          <a:bodyPr wrap="none" rtlCol="0">
            <a:spAutoFit/>
          </a:bodyPr>
          <a:lstStyle/>
          <a:p>
            <a:r>
              <a:rPr lang="en-US" b="1" dirty="0"/>
              <a:t>2025</a:t>
            </a:r>
          </a:p>
        </p:txBody>
      </p:sp>
      <p:pic>
        <p:nvPicPr>
          <p:cNvPr id="12" name="Picture 11">
            <a:extLst>
              <a:ext uri="{FF2B5EF4-FFF2-40B4-BE49-F238E27FC236}">
                <a16:creationId xmlns:a16="http://schemas.microsoft.com/office/drawing/2014/main" id="{94AADC8E-69F1-0028-7FF6-25BFF06854B9}"/>
              </a:ext>
            </a:extLst>
          </p:cNvPr>
          <p:cNvPicPr>
            <a:picLocks noChangeAspect="1"/>
          </p:cNvPicPr>
          <p:nvPr/>
        </p:nvPicPr>
        <p:blipFill>
          <a:blip r:embed="rId5"/>
          <a:srcRect l="5779" r="1610"/>
          <a:stretch>
            <a:fillRect/>
          </a:stretch>
        </p:blipFill>
        <p:spPr>
          <a:xfrm>
            <a:off x="8005929" y="981338"/>
            <a:ext cx="4140064" cy="4470400"/>
          </a:xfrm>
          <a:prstGeom prst="rect">
            <a:avLst/>
          </a:prstGeom>
        </p:spPr>
      </p:pic>
      <p:sp>
        <p:nvSpPr>
          <p:cNvPr id="13" name="TextBox 12">
            <a:extLst>
              <a:ext uri="{FF2B5EF4-FFF2-40B4-BE49-F238E27FC236}">
                <a16:creationId xmlns:a16="http://schemas.microsoft.com/office/drawing/2014/main" id="{212F57FA-2C01-E82F-B509-DAF127D81877}"/>
              </a:ext>
            </a:extLst>
          </p:cNvPr>
          <p:cNvSpPr txBox="1"/>
          <p:nvPr/>
        </p:nvSpPr>
        <p:spPr>
          <a:xfrm>
            <a:off x="11140501" y="998591"/>
            <a:ext cx="678391" cy="369332"/>
          </a:xfrm>
          <a:prstGeom prst="rect">
            <a:avLst/>
          </a:prstGeom>
          <a:noFill/>
        </p:spPr>
        <p:txBody>
          <a:bodyPr wrap="none" rtlCol="0">
            <a:spAutoFit/>
          </a:bodyPr>
          <a:lstStyle/>
          <a:p>
            <a:r>
              <a:rPr lang="en-US" b="1" dirty="0"/>
              <a:t>2026</a:t>
            </a:r>
          </a:p>
        </p:txBody>
      </p:sp>
      <p:sp>
        <p:nvSpPr>
          <p:cNvPr id="15" name="TextBox 14">
            <a:extLst>
              <a:ext uri="{FF2B5EF4-FFF2-40B4-BE49-F238E27FC236}">
                <a16:creationId xmlns:a16="http://schemas.microsoft.com/office/drawing/2014/main" id="{AD237001-23A9-3474-0416-D0D9887E0102}"/>
              </a:ext>
            </a:extLst>
          </p:cNvPr>
          <p:cNvSpPr txBox="1"/>
          <p:nvPr/>
        </p:nvSpPr>
        <p:spPr>
          <a:xfrm>
            <a:off x="9103856" y="960932"/>
            <a:ext cx="312906" cy="369332"/>
          </a:xfrm>
          <a:prstGeom prst="rect">
            <a:avLst/>
          </a:prstGeom>
          <a:noFill/>
        </p:spPr>
        <p:txBody>
          <a:bodyPr wrap="none" rtlCol="0">
            <a:spAutoFit/>
          </a:bodyPr>
          <a:lstStyle/>
          <a:p>
            <a:r>
              <a:rPr lang="en-US" dirty="0"/>
              <a:t>1</a:t>
            </a:r>
          </a:p>
        </p:txBody>
      </p:sp>
      <p:sp>
        <p:nvSpPr>
          <p:cNvPr id="16" name="TextBox 15">
            <a:extLst>
              <a:ext uri="{FF2B5EF4-FFF2-40B4-BE49-F238E27FC236}">
                <a16:creationId xmlns:a16="http://schemas.microsoft.com/office/drawing/2014/main" id="{EB3EC436-3764-C1D3-9E59-14C9521977A6}"/>
              </a:ext>
            </a:extLst>
          </p:cNvPr>
          <p:cNvSpPr txBox="1"/>
          <p:nvPr/>
        </p:nvSpPr>
        <p:spPr>
          <a:xfrm>
            <a:off x="10568215" y="1515085"/>
            <a:ext cx="312906" cy="369332"/>
          </a:xfrm>
          <a:prstGeom prst="rect">
            <a:avLst/>
          </a:prstGeom>
          <a:noFill/>
        </p:spPr>
        <p:txBody>
          <a:bodyPr wrap="none" rtlCol="0">
            <a:spAutoFit/>
          </a:bodyPr>
          <a:lstStyle/>
          <a:p>
            <a:r>
              <a:rPr lang="en-US" dirty="0"/>
              <a:t>2</a:t>
            </a:r>
          </a:p>
        </p:txBody>
      </p:sp>
      <p:sp>
        <p:nvSpPr>
          <p:cNvPr id="17" name="TextBox 16">
            <a:extLst>
              <a:ext uri="{FF2B5EF4-FFF2-40B4-BE49-F238E27FC236}">
                <a16:creationId xmlns:a16="http://schemas.microsoft.com/office/drawing/2014/main" id="{4D4337A5-CB50-59AA-6DA8-ED90F984E6AB}"/>
              </a:ext>
            </a:extLst>
          </p:cNvPr>
          <p:cNvSpPr txBox="1"/>
          <p:nvPr/>
        </p:nvSpPr>
        <p:spPr>
          <a:xfrm>
            <a:off x="8425819" y="2167818"/>
            <a:ext cx="308098" cy="369332"/>
          </a:xfrm>
          <a:prstGeom prst="rect">
            <a:avLst/>
          </a:prstGeom>
          <a:noFill/>
        </p:spPr>
        <p:txBody>
          <a:bodyPr wrap="none" rtlCol="0">
            <a:spAutoFit/>
          </a:bodyPr>
          <a:lstStyle/>
          <a:p>
            <a:r>
              <a:rPr lang="en-US" dirty="0"/>
              <a:t>3</a:t>
            </a:r>
          </a:p>
        </p:txBody>
      </p:sp>
      <p:sp>
        <p:nvSpPr>
          <p:cNvPr id="18" name="TextBox 17">
            <a:extLst>
              <a:ext uri="{FF2B5EF4-FFF2-40B4-BE49-F238E27FC236}">
                <a16:creationId xmlns:a16="http://schemas.microsoft.com/office/drawing/2014/main" id="{5166D327-19EF-DE39-F8FA-3454D8E6AA0B}"/>
              </a:ext>
            </a:extLst>
          </p:cNvPr>
          <p:cNvSpPr txBox="1"/>
          <p:nvPr/>
        </p:nvSpPr>
        <p:spPr>
          <a:xfrm>
            <a:off x="3972022" y="5535814"/>
            <a:ext cx="3260508" cy="1200329"/>
          </a:xfrm>
          <a:prstGeom prst="rect">
            <a:avLst/>
          </a:prstGeom>
          <a:noFill/>
        </p:spPr>
        <p:txBody>
          <a:bodyPr wrap="none" rtlCol="0">
            <a:spAutoFit/>
          </a:bodyPr>
          <a:lstStyle/>
          <a:p>
            <a:pPr marL="342900" indent="-342900">
              <a:buAutoNum type="arabicPeriod"/>
            </a:pPr>
            <a:r>
              <a:rPr lang="en-US" dirty="0"/>
              <a:t>41-GeV bypass </a:t>
            </a:r>
            <a:r>
              <a:rPr lang="en-US" dirty="0">
                <a:sym typeface="Wingdings" panose="05000000000000000000" pitchFamily="2" charset="2"/>
              </a:rPr>
              <a:t>moved</a:t>
            </a:r>
          </a:p>
          <a:p>
            <a:pPr marL="342900" indent="-342900">
              <a:buAutoNum type="arabicPeriod"/>
            </a:pPr>
            <a:r>
              <a:rPr lang="en-US" dirty="0">
                <a:sym typeface="Wingdings" panose="05000000000000000000" pitchFamily="2" charset="2"/>
              </a:rPr>
              <a:t>Inject in Yellow Ring</a:t>
            </a:r>
          </a:p>
          <a:p>
            <a:pPr marL="342900" indent="-342900">
              <a:buAutoNum type="arabicPeriod"/>
            </a:pPr>
            <a:r>
              <a:rPr lang="en-US" dirty="0">
                <a:sym typeface="Wingdings" panose="05000000000000000000" pitchFamily="2" charset="2"/>
              </a:rPr>
              <a:t>Assume Low-Energy Cooler</a:t>
            </a:r>
          </a:p>
          <a:p>
            <a:pPr marL="342900" indent="-342900">
              <a:buAutoNum type="arabicPeriod"/>
            </a:pPr>
            <a:r>
              <a:rPr lang="en-US" dirty="0">
                <a:sym typeface="Wingdings" panose="05000000000000000000" pitchFamily="2" charset="2"/>
              </a:rPr>
              <a:t>RCS to external</a:t>
            </a:r>
            <a:endParaRPr lang="en-US" dirty="0"/>
          </a:p>
        </p:txBody>
      </p:sp>
      <p:sp>
        <p:nvSpPr>
          <p:cNvPr id="19" name="TextBox 18">
            <a:extLst>
              <a:ext uri="{FF2B5EF4-FFF2-40B4-BE49-F238E27FC236}">
                <a16:creationId xmlns:a16="http://schemas.microsoft.com/office/drawing/2014/main" id="{5307F9B4-2C21-9752-9D07-71655FD16530}"/>
              </a:ext>
            </a:extLst>
          </p:cNvPr>
          <p:cNvSpPr txBox="1"/>
          <p:nvPr/>
        </p:nvSpPr>
        <p:spPr>
          <a:xfrm>
            <a:off x="8065827" y="5523820"/>
            <a:ext cx="4020268" cy="923330"/>
          </a:xfrm>
          <a:prstGeom prst="rect">
            <a:avLst/>
          </a:prstGeom>
          <a:noFill/>
        </p:spPr>
        <p:txBody>
          <a:bodyPr wrap="none" rtlCol="0">
            <a:spAutoFit/>
          </a:bodyPr>
          <a:lstStyle/>
          <a:p>
            <a:pPr marL="342900" indent="-342900">
              <a:buAutoNum type="arabicPeriod"/>
            </a:pPr>
            <a:r>
              <a:rPr lang="en-US" dirty="0">
                <a:sym typeface="Wingdings" panose="05000000000000000000" pitchFamily="2" charset="2"/>
              </a:rPr>
              <a:t>Possible 2</a:t>
            </a:r>
            <a:r>
              <a:rPr lang="en-US" baseline="30000" dirty="0">
                <a:sym typeface="Wingdings" panose="05000000000000000000" pitchFamily="2" charset="2"/>
              </a:rPr>
              <a:t>nd</a:t>
            </a:r>
            <a:r>
              <a:rPr lang="en-US" dirty="0">
                <a:sym typeface="Wingdings" panose="05000000000000000000" pitchFamily="2" charset="2"/>
              </a:rPr>
              <a:t> detector/IR  IR12</a:t>
            </a:r>
          </a:p>
          <a:p>
            <a:pPr marL="342900" indent="-342900">
              <a:buAutoNum type="arabicPeriod"/>
            </a:pPr>
            <a:r>
              <a:rPr lang="en-US" dirty="0">
                <a:sym typeface="Wingdings" panose="05000000000000000000" pitchFamily="2" charset="2"/>
              </a:rPr>
              <a:t>Minimize Civil Construction for LEC</a:t>
            </a:r>
          </a:p>
          <a:p>
            <a:pPr marL="342900" indent="-342900">
              <a:buAutoNum type="arabicPeriod"/>
            </a:pPr>
            <a:r>
              <a:rPr lang="en-US" dirty="0">
                <a:sym typeface="Wingdings" panose="05000000000000000000" pitchFamily="2" charset="2"/>
              </a:rPr>
              <a:t>Reduce Ring Interweaves</a:t>
            </a:r>
          </a:p>
        </p:txBody>
      </p:sp>
    </p:spTree>
    <p:extLst>
      <p:ext uri="{BB962C8B-B14F-4D97-AF65-F5344CB8AC3E}">
        <p14:creationId xmlns:p14="http://schemas.microsoft.com/office/powerpoint/2010/main" val="2262903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CC05A-1F5E-8D5F-28C4-2BCEE85CF7F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FB216180-16DC-6273-BA54-6CBE00E5469D}"/>
              </a:ext>
            </a:extLst>
          </p:cNvPr>
          <p:cNvSpPr>
            <a:spLocks noGrp="1"/>
          </p:cNvSpPr>
          <p:nvPr>
            <p:ph type="title"/>
          </p:nvPr>
        </p:nvSpPr>
        <p:spPr>
          <a:xfrm>
            <a:off x="309093" y="121857"/>
            <a:ext cx="11044707" cy="678664"/>
          </a:xfrm>
        </p:spPr>
        <p:txBody>
          <a:bodyPr/>
          <a:lstStyle/>
          <a:p>
            <a:r>
              <a:rPr lang="en-US" dirty="0">
                <a:latin typeface="Arial"/>
                <a:cs typeface="Arial"/>
              </a:rPr>
              <a:t>EIC Project Evolution </a:t>
            </a:r>
            <a:r>
              <a:rPr lang="en-US" dirty="0">
                <a:latin typeface="Arial"/>
                <a:cs typeface="Arial"/>
                <a:sym typeface="Wingdings" panose="05000000000000000000" pitchFamily="2" charset="2"/>
              </a:rPr>
              <a:t> EIC Structure Has Converged</a:t>
            </a:r>
            <a:endParaRPr lang="en-US" dirty="0">
              <a:latin typeface="Arial"/>
              <a:cs typeface="Arial"/>
            </a:endParaRPr>
          </a:p>
        </p:txBody>
      </p:sp>
      <p:sp>
        <p:nvSpPr>
          <p:cNvPr id="14" name="Slide Number Placeholder 2">
            <a:extLst>
              <a:ext uri="{FF2B5EF4-FFF2-40B4-BE49-F238E27FC236}">
                <a16:creationId xmlns:a16="http://schemas.microsoft.com/office/drawing/2014/main" id="{06BB374E-7599-5F9B-2C39-FA883B6DC047}"/>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8</a:t>
            </a:fld>
            <a:endParaRPr lang="en-US" sz="1200" dirty="0"/>
          </a:p>
        </p:txBody>
      </p:sp>
      <p:pic>
        <p:nvPicPr>
          <p:cNvPr id="11" name="Picture 10">
            <a:extLst>
              <a:ext uri="{FF2B5EF4-FFF2-40B4-BE49-F238E27FC236}">
                <a16:creationId xmlns:a16="http://schemas.microsoft.com/office/drawing/2014/main" id="{29479B72-D1EF-105E-76CC-E875CE2826D5}"/>
              </a:ext>
            </a:extLst>
          </p:cNvPr>
          <p:cNvPicPr>
            <a:picLocks noChangeAspect="1"/>
          </p:cNvPicPr>
          <p:nvPr/>
        </p:nvPicPr>
        <p:blipFill>
          <a:blip r:embed="rId3"/>
          <a:stretch>
            <a:fillRect/>
          </a:stretch>
        </p:blipFill>
        <p:spPr>
          <a:xfrm>
            <a:off x="224366" y="823343"/>
            <a:ext cx="11743268" cy="5096293"/>
          </a:xfrm>
          <a:prstGeom prst="rect">
            <a:avLst/>
          </a:prstGeom>
        </p:spPr>
      </p:pic>
      <p:sp>
        <p:nvSpPr>
          <p:cNvPr id="20" name="TextBox 19">
            <a:extLst>
              <a:ext uri="{FF2B5EF4-FFF2-40B4-BE49-F238E27FC236}">
                <a16:creationId xmlns:a16="http://schemas.microsoft.com/office/drawing/2014/main" id="{B5061BE2-C1AE-DD00-0F66-3DD45F84CA61}"/>
              </a:ext>
            </a:extLst>
          </p:cNvPr>
          <p:cNvSpPr txBox="1"/>
          <p:nvPr/>
        </p:nvSpPr>
        <p:spPr>
          <a:xfrm>
            <a:off x="442302" y="5657671"/>
            <a:ext cx="8510407" cy="1200329"/>
          </a:xfrm>
          <a:prstGeom prst="rect">
            <a:avLst/>
          </a:prstGeom>
          <a:noFill/>
        </p:spPr>
        <p:txBody>
          <a:bodyPr wrap="none" rtlCol="0">
            <a:spAutoFit/>
          </a:bodyPr>
          <a:lstStyle/>
          <a:p>
            <a:pPr marL="342900" indent="-342900">
              <a:buFont typeface="Arial" panose="020B0604020202020204" pitchFamily="34" charset="0"/>
              <a:buChar char="•"/>
            </a:pPr>
            <a:r>
              <a:rPr lang="en-US" sz="2400" b="1" dirty="0"/>
              <a:t>NOT the Organizational Breakdown Structure</a:t>
            </a:r>
          </a:p>
          <a:p>
            <a:pPr marL="342900" indent="-342900">
              <a:buFont typeface="Arial" panose="020B0604020202020204" pitchFamily="34" charset="0"/>
              <a:buChar char="•"/>
            </a:pPr>
            <a:r>
              <a:rPr lang="en-US" sz="2400" b="1" dirty="0"/>
              <a:t>CD-3X (X = A, B, C, ...) Long Lead Procurements Integrated</a:t>
            </a:r>
          </a:p>
          <a:p>
            <a:pPr marL="342900" indent="-342900">
              <a:buFont typeface="Arial" panose="020B0604020202020204" pitchFamily="34" charset="0"/>
              <a:buChar char="•"/>
            </a:pPr>
            <a:r>
              <a:rPr lang="en-US" sz="2400" b="1" dirty="0"/>
              <a:t>Easy to morph out infrastructure (or other) subproject</a:t>
            </a:r>
          </a:p>
        </p:txBody>
      </p:sp>
    </p:spTree>
    <p:extLst>
      <p:ext uri="{BB962C8B-B14F-4D97-AF65-F5344CB8AC3E}">
        <p14:creationId xmlns:p14="http://schemas.microsoft.com/office/powerpoint/2010/main" val="935512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EC33C9-8F72-6219-1BF9-DC2D10D31FA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414981C-7AE1-B7FC-D4DA-8ED5B6F858ED}"/>
              </a:ext>
            </a:extLst>
          </p:cNvPr>
          <p:cNvSpPr>
            <a:spLocks noGrp="1"/>
          </p:cNvSpPr>
          <p:nvPr>
            <p:ph type="title"/>
          </p:nvPr>
        </p:nvSpPr>
        <p:spPr>
          <a:xfrm>
            <a:off x="309093" y="121857"/>
            <a:ext cx="11044707" cy="678664"/>
          </a:xfrm>
        </p:spPr>
        <p:txBody>
          <a:bodyPr/>
          <a:lstStyle/>
          <a:p>
            <a:r>
              <a:rPr lang="en-US" dirty="0">
                <a:latin typeface="Arial"/>
                <a:cs typeface="Arial"/>
              </a:rPr>
              <a:t>Nuclear </a:t>
            </a:r>
            <a:r>
              <a:rPr lang="en-US" dirty="0" err="1">
                <a:latin typeface="Arial"/>
                <a:cs typeface="Arial"/>
              </a:rPr>
              <a:t>Femtography</a:t>
            </a:r>
            <a:endParaRPr lang="en-US" dirty="0">
              <a:latin typeface="Arial"/>
              <a:cs typeface="Arial"/>
            </a:endParaRPr>
          </a:p>
        </p:txBody>
      </p:sp>
      <p:sp>
        <p:nvSpPr>
          <p:cNvPr id="14" name="Slide Number Placeholder 2">
            <a:extLst>
              <a:ext uri="{FF2B5EF4-FFF2-40B4-BE49-F238E27FC236}">
                <a16:creationId xmlns:a16="http://schemas.microsoft.com/office/drawing/2014/main" id="{7F809A34-B4B7-2561-A091-6C15E1FA790A}"/>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9</a:t>
            </a:fld>
            <a:endParaRPr lang="en-US" sz="1200" dirty="0"/>
          </a:p>
        </p:txBody>
      </p:sp>
      <p:sp>
        <p:nvSpPr>
          <p:cNvPr id="2" name="Content Placeholder 2">
            <a:extLst>
              <a:ext uri="{FF2B5EF4-FFF2-40B4-BE49-F238E27FC236}">
                <a16:creationId xmlns:a16="http://schemas.microsoft.com/office/drawing/2014/main" id="{807F0930-65E8-5338-4A2B-FB3D5C771D1B}"/>
              </a:ext>
            </a:extLst>
          </p:cNvPr>
          <p:cNvSpPr txBox="1">
            <a:spLocks/>
          </p:cNvSpPr>
          <p:nvPr/>
        </p:nvSpPr>
        <p:spPr>
          <a:xfrm>
            <a:off x="411892" y="753374"/>
            <a:ext cx="11514508" cy="538169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dirty="0">
                <a:latin typeface="Arial" panose="020B0604020202020204" pitchFamily="34" charset="0"/>
                <a:cs typeface="Arial" panose="020B0604020202020204" pitchFamily="34" charset="0"/>
              </a:rPr>
              <a:t>Motivation: in other sciences, imaging the physical systems under study has been key</a:t>
            </a:r>
          </a:p>
          <a:p>
            <a:pPr algn="l"/>
            <a:r>
              <a:rPr lang="en-US" sz="2000" dirty="0">
                <a:latin typeface="Arial" panose="020B0604020202020204" pitchFamily="34" charset="0"/>
                <a:cs typeface="Arial" panose="020B0604020202020204" pitchFamily="34" charset="0"/>
              </a:rPr>
              <a:t>to gaining new </a:t>
            </a:r>
          </a:p>
          <a:p>
            <a:pPr algn="l"/>
            <a:r>
              <a:rPr lang="en-US" sz="2000" dirty="0">
                <a:latin typeface="Arial" panose="020B0604020202020204" pitchFamily="34" charset="0"/>
                <a:cs typeface="Arial" panose="020B0604020202020204" pitchFamily="34" charset="0"/>
              </a:rPr>
              <a:t>understanding.  </a:t>
            </a:r>
          </a:p>
        </p:txBody>
      </p:sp>
      <p:pic>
        <p:nvPicPr>
          <p:cNvPr id="3" name="Picture 2">
            <a:extLst>
              <a:ext uri="{FF2B5EF4-FFF2-40B4-BE49-F238E27FC236}">
                <a16:creationId xmlns:a16="http://schemas.microsoft.com/office/drawing/2014/main" id="{CF90975D-1085-C94D-4483-10D4926D411E}"/>
              </a:ext>
            </a:extLst>
          </p:cNvPr>
          <p:cNvPicPr>
            <a:picLocks noChangeAspect="1"/>
          </p:cNvPicPr>
          <p:nvPr/>
        </p:nvPicPr>
        <p:blipFill>
          <a:blip r:embed="rId2"/>
          <a:stretch>
            <a:fillRect/>
          </a:stretch>
        </p:blipFill>
        <p:spPr>
          <a:xfrm>
            <a:off x="5456327" y="1272487"/>
            <a:ext cx="5544631" cy="4605021"/>
          </a:xfrm>
          <a:prstGeom prst="rect">
            <a:avLst/>
          </a:prstGeom>
        </p:spPr>
      </p:pic>
      <p:sp>
        <p:nvSpPr>
          <p:cNvPr id="4" name="Rectangle 3">
            <a:extLst>
              <a:ext uri="{FF2B5EF4-FFF2-40B4-BE49-F238E27FC236}">
                <a16:creationId xmlns:a16="http://schemas.microsoft.com/office/drawing/2014/main" id="{D5095007-A02A-E971-84D7-CECC0A33E7AF}"/>
              </a:ext>
            </a:extLst>
          </p:cNvPr>
          <p:cNvSpPr/>
          <p:nvPr/>
        </p:nvSpPr>
        <p:spPr>
          <a:xfrm>
            <a:off x="5904978" y="2331242"/>
            <a:ext cx="1411794" cy="564204"/>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pic>
        <p:nvPicPr>
          <p:cNvPr id="5" name="Picture 4">
            <a:extLst>
              <a:ext uri="{FF2B5EF4-FFF2-40B4-BE49-F238E27FC236}">
                <a16:creationId xmlns:a16="http://schemas.microsoft.com/office/drawing/2014/main" id="{43A13CA1-AC1E-EB45-DF70-4B37FF7EA6B0}"/>
              </a:ext>
            </a:extLst>
          </p:cNvPr>
          <p:cNvPicPr>
            <a:picLocks noChangeAspect="1"/>
          </p:cNvPicPr>
          <p:nvPr/>
        </p:nvPicPr>
        <p:blipFill rotWithShape="1">
          <a:blip r:embed="rId3"/>
          <a:srcRect l="67890" t="4405" r="17945" b="61781"/>
          <a:stretch/>
        </p:blipFill>
        <p:spPr>
          <a:xfrm>
            <a:off x="8600895" y="2252723"/>
            <a:ext cx="409024" cy="424460"/>
          </a:xfrm>
          <a:prstGeom prst="rect">
            <a:avLst/>
          </a:prstGeom>
        </p:spPr>
      </p:pic>
      <p:pic>
        <p:nvPicPr>
          <p:cNvPr id="6" name="Picture 5">
            <a:extLst>
              <a:ext uri="{FF2B5EF4-FFF2-40B4-BE49-F238E27FC236}">
                <a16:creationId xmlns:a16="http://schemas.microsoft.com/office/drawing/2014/main" id="{D6B4BE37-8B7D-CBC0-4D68-44FF7DF15632}"/>
              </a:ext>
            </a:extLst>
          </p:cNvPr>
          <p:cNvPicPr>
            <a:picLocks noChangeAspect="1"/>
          </p:cNvPicPr>
          <p:nvPr/>
        </p:nvPicPr>
        <p:blipFill rotWithShape="1">
          <a:blip r:embed="rId3"/>
          <a:srcRect r="39992" b="56360"/>
          <a:stretch/>
        </p:blipFill>
        <p:spPr>
          <a:xfrm>
            <a:off x="6455082" y="1609189"/>
            <a:ext cx="1794886" cy="567466"/>
          </a:xfrm>
          <a:prstGeom prst="rect">
            <a:avLst/>
          </a:prstGeom>
        </p:spPr>
      </p:pic>
      <p:cxnSp>
        <p:nvCxnSpPr>
          <p:cNvPr id="8" name="Straight Arrow Connector 7">
            <a:extLst>
              <a:ext uri="{FF2B5EF4-FFF2-40B4-BE49-F238E27FC236}">
                <a16:creationId xmlns:a16="http://schemas.microsoft.com/office/drawing/2014/main" id="{B7C9F91C-1AD1-C1D1-3FCF-6A583924CFA4}"/>
              </a:ext>
            </a:extLst>
          </p:cNvPr>
          <p:cNvCxnSpPr>
            <a:cxnSpLocks/>
          </p:cNvCxnSpPr>
          <p:nvPr/>
        </p:nvCxnSpPr>
        <p:spPr>
          <a:xfrm flipH="1" flipV="1">
            <a:off x="9130966" y="2736567"/>
            <a:ext cx="330740" cy="882896"/>
          </a:xfrm>
          <a:prstGeom prst="straightConnector1">
            <a:avLst/>
          </a:prstGeom>
          <a:ln w="57150">
            <a:solidFill>
              <a:srgbClr val="008000"/>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5825A52A-D19B-7E3B-D93D-4DD05A214391}"/>
              </a:ext>
            </a:extLst>
          </p:cNvPr>
          <p:cNvPicPr>
            <a:picLocks noChangeAspect="1"/>
          </p:cNvPicPr>
          <p:nvPr/>
        </p:nvPicPr>
        <p:blipFill>
          <a:blip r:embed="rId4"/>
          <a:stretch>
            <a:fillRect/>
          </a:stretch>
        </p:blipFill>
        <p:spPr>
          <a:xfrm>
            <a:off x="2681243" y="2638861"/>
            <a:ext cx="4195031" cy="1852422"/>
          </a:xfrm>
          <a:prstGeom prst="rect">
            <a:avLst/>
          </a:prstGeom>
        </p:spPr>
      </p:pic>
      <p:sp>
        <p:nvSpPr>
          <p:cNvPr id="10" name="TextBox 9">
            <a:extLst>
              <a:ext uri="{FF2B5EF4-FFF2-40B4-BE49-F238E27FC236}">
                <a16:creationId xmlns:a16="http://schemas.microsoft.com/office/drawing/2014/main" id="{55D69012-74D1-4B70-C1C6-17CE2CF9BA51}"/>
              </a:ext>
            </a:extLst>
          </p:cNvPr>
          <p:cNvSpPr txBox="1"/>
          <p:nvPr/>
        </p:nvSpPr>
        <p:spPr>
          <a:xfrm>
            <a:off x="310891" y="4816320"/>
            <a:ext cx="5283819" cy="1323439"/>
          </a:xfrm>
          <a:prstGeom prst="rect">
            <a:avLst/>
          </a:prstGeom>
          <a:noFill/>
        </p:spPr>
        <p:txBody>
          <a:bodyPr wrap="none" rtlCol="0">
            <a:spAutoFit/>
          </a:bodyPr>
          <a:lstStyle/>
          <a:p>
            <a:r>
              <a:rPr lang="en-US" sz="2000" dirty="0">
                <a:latin typeface="Arial" panose="020B0604020202020204" pitchFamily="34" charset="0"/>
                <a:cs typeface="Arial" panose="020B0604020202020204" pitchFamily="34" charset="0"/>
              </a:rPr>
              <a:t>Structure mapped in terms of</a:t>
            </a:r>
          </a:p>
          <a:p>
            <a:r>
              <a:rPr lang="en-US" sz="2000" dirty="0">
                <a:latin typeface="Arial" panose="020B0604020202020204" pitchFamily="34" charset="0"/>
                <a:cs typeface="Arial" panose="020B0604020202020204" pitchFamily="34" charset="0"/>
              </a:rPr>
              <a:t>x = momentum fraction of the quark or gluon</a:t>
            </a:r>
          </a:p>
          <a:p>
            <a:r>
              <a:rPr lang="en-US" sz="2000" b="1" dirty="0" err="1">
                <a:latin typeface="Arial" panose="020B0604020202020204" pitchFamily="34" charset="0"/>
                <a:cs typeface="Arial" panose="020B0604020202020204" pitchFamily="34" charset="0"/>
              </a:rPr>
              <a:t>b</a:t>
            </a:r>
            <a:r>
              <a:rPr lang="en-US" sz="2000" baseline="-25000" dirty="0" err="1">
                <a:latin typeface="Arial" panose="020B0604020202020204" pitchFamily="34" charset="0"/>
                <a:cs typeface="Arial" panose="020B0604020202020204" pitchFamily="34" charset="0"/>
              </a:rPr>
              <a:t>T</a:t>
            </a:r>
            <a:r>
              <a:rPr lang="en-US" sz="2000" dirty="0">
                <a:latin typeface="Arial" panose="020B0604020202020204" pitchFamily="34" charset="0"/>
                <a:cs typeface="Arial" panose="020B0604020202020204" pitchFamily="34" charset="0"/>
              </a:rPr>
              <a:t> = transverse position</a:t>
            </a:r>
          </a:p>
          <a:p>
            <a:r>
              <a:rPr lang="en-US" sz="2000" b="1" dirty="0" err="1">
                <a:latin typeface="Arial" panose="020B0604020202020204" pitchFamily="34" charset="0"/>
                <a:cs typeface="Arial" panose="020B0604020202020204" pitchFamily="34" charset="0"/>
              </a:rPr>
              <a:t>k</a:t>
            </a:r>
            <a:r>
              <a:rPr lang="en-US" sz="2000" baseline="-25000" dirty="0" err="1">
                <a:latin typeface="Arial" panose="020B0604020202020204" pitchFamily="34" charset="0"/>
                <a:cs typeface="Arial" panose="020B0604020202020204" pitchFamily="34" charset="0"/>
              </a:rPr>
              <a:t>T</a:t>
            </a:r>
            <a:r>
              <a:rPr lang="en-US" sz="2000" dirty="0">
                <a:latin typeface="Arial" panose="020B0604020202020204" pitchFamily="34" charset="0"/>
                <a:cs typeface="Arial" panose="020B0604020202020204" pitchFamily="34" charset="0"/>
              </a:rPr>
              <a:t> = transverse momentum</a:t>
            </a:r>
          </a:p>
        </p:txBody>
      </p:sp>
      <p:sp>
        <p:nvSpPr>
          <p:cNvPr id="11" name="TextBox 10">
            <a:extLst>
              <a:ext uri="{FF2B5EF4-FFF2-40B4-BE49-F238E27FC236}">
                <a16:creationId xmlns:a16="http://schemas.microsoft.com/office/drawing/2014/main" id="{F856867C-38A0-38F6-0407-2452257ECE6F}"/>
              </a:ext>
            </a:extLst>
          </p:cNvPr>
          <p:cNvSpPr txBox="1"/>
          <p:nvPr/>
        </p:nvSpPr>
        <p:spPr>
          <a:xfrm>
            <a:off x="4424224" y="6144068"/>
            <a:ext cx="7360286" cy="461665"/>
          </a:xfrm>
          <a:prstGeom prst="rect">
            <a:avLst/>
          </a:prstGeom>
          <a:solidFill>
            <a:srgbClr val="0000FF"/>
          </a:solidFill>
        </p:spPr>
        <p:txBody>
          <a:bodyPr wrap="square" rtlCol="0">
            <a:spAutoFit/>
          </a:bodyPr>
          <a:lstStyle/>
          <a:p>
            <a:pPr algn="l"/>
            <a:r>
              <a:rPr lang="en-US" sz="2400" dirty="0">
                <a:solidFill>
                  <a:schemeClr val="bg1"/>
                </a:solidFill>
                <a:latin typeface="Arial" panose="020B0604020202020204" pitchFamily="34" charset="0"/>
                <a:cs typeface="Arial" panose="020B0604020202020204" pitchFamily="34" charset="0"/>
              </a:rPr>
              <a:t>Also information on orbital angular momentum: </a:t>
            </a:r>
            <a:r>
              <a:rPr lang="en-US" sz="2400" b="1" dirty="0">
                <a:solidFill>
                  <a:schemeClr val="bg1"/>
                </a:solidFill>
                <a:latin typeface="Arial" panose="020B0604020202020204" pitchFamily="34" charset="0"/>
                <a:cs typeface="Arial" panose="020B0604020202020204" pitchFamily="34" charset="0"/>
              </a:rPr>
              <a:t>r</a:t>
            </a:r>
            <a:r>
              <a:rPr lang="en-US" sz="2400" dirty="0">
                <a:solidFill>
                  <a:schemeClr val="bg1"/>
                </a:solidFill>
                <a:latin typeface="Arial" panose="020B0604020202020204" pitchFamily="34" charset="0"/>
                <a:cs typeface="Arial" panose="020B0604020202020204" pitchFamily="34" charset="0"/>
              </a:rPr>
              <a:t> x </a:t>
            </a:r>
            <a:r>
              <a:rPr lang="en-US" sz="2400" b="1" dirty="0">
                <a:solidFill>
                  <a:schemeClr val="bg1"/>
                </a:solidFill>
                <a:latin typeface="Arial" panose="020B0604020202020204" pitchFamily="34" charset="0"/>
                <a:cs typeface="Arial" panose="020B0604020202020204" pitchFamily="34" charset="0"/>
              </a:rPr>
              <a:t>p</a:t>
            </a:r>
          </a:p>
        </p:txBody>
      </p:sp>
    </p:spTree>
    <p:extLst>
      <p:ext uri="{BB962C8B-B14F-4D97-AF65-F5344CB8AC3E}">
        <p14:creationId xmlns:p14="http://schemas.microsoft.com/office/powerpoint/2010/main" val="2338080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CA5F1-20D5-4485-1553-3DD54F9BE647}"/>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947425ED-6AA0-A0DA-7C5E-F9A2E670FE8E}"/>
              </a:ext>
            </a:extLst>
          </p:cNvPr>
          <p:cNvSpPr>
            <a:spLocks noGrp="1"/>
          </p:cNvSpPr>
          <p:nvPr>
            <p:ph type="title"/>
          </p:nvPr>
        </p:nvSpPr>
        <p:spPr>
          <a:xfrm>
            <a:off x="309093" y="121857"/>
            <a:ext cx="11044707" cy="678664"/>
          </a:xfrm>
        </p:spPr>
        <p:txBody>
          <a:bodyPr/>
          <a:lstStyle/>
          <a:p>
            <a:r>
              <a:rPr lang="en-US" dirty="0">
                <a:latin typeface="Arial"/>
                <a:cs typeface="Arial"/>
              </a:rPr>
              <a:t>Examples of Nuclear </a:t>
            </a:r>
            <a:r>
              <a:rPr lang="en-US" dirty="0" err="1">
                <a:latin typeface="Arial"/>
                <a:cs typeface="Arial"/>
              </a:rPr>
              <a:t>Femtography</a:t>
            </a:r>
            <a:endParaRPr lang="en-US" dirty="0">
              <a:latin typeface="Arial"/>
              <a:cs typeface="Arial"/>
            </a:endParaRPr>
          </a:p>
        </p:txBody>
      </p:sp>
      <p:sp>
        <p:nvSpPr>
          <p:cNvPr id="14" name="Slide Number Placeholder 2">
            <a:extLst>
              <a:ext uri="{FF2B5EF4-FFF2-40B4-BE49-F238E27FC236}">
                <a16:creationId xmlns:a16="http://schemas.microsoft.com/office/drawing/2014/main" id="{65D2DEEB-4BB0-7F5C-7D47-3506C7665AD8}"/>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10</a:t>
            </a:fld>
            <a:endParaRPr lang="en-US" sz="1200" dirty="0"/>
          </a:p>
        </p:txBody>
      </p:sp>
      <p:pic>
        <p:nvPicPr>
          <p:cNvPr id="2" name="Picture 1" descr="Screen Shot 2018-10-17 at 10.29.44 AM.png">
            <a:extLst>
              <a:ext uri="{FF2B5EF4-FFF2-40B4-BE49-F238E27FC236}">
                <a16:creationId xmlns:a16="http://schemas.microsoft.com/office/drawing/2014/main" id="{FB98D8DD-A011-C3D4-32AD-023A10608A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1222" y="758516"/>
            <a:ext cx="3360593" cy="3093879"/>
          </a:xfrm>
          <a:prstGeom prst="rect">
            <a:avLst/>
          </a:prstGeom>
        </p:spPr>
      </p:pic>
      <p:sp>
        <p:nvSpPr>
          <p:cNvPr id="3" name="TextBox 2">
            <a:extLst>
              <a:ext uri="{FF2B5EF4-FFF2-40B4-BE49-F238E27FC236}">
                <a16:creationId xmlns:a16="http://schemas.microsoft.com/office/drawing/2014/main" id="{E05B87C4-A6B3-6F98-1190-40D3F91B91D7}"/>
              </a:ext>
            </a:extLst>
          </p:cNvPr>
          <p:cNvSpPr txBox="1"/>
          <p:nvPr/>
        </p:nvSpPr>
        <p:spPr>
          <a:xfrm>
            <a:off x="4039430" y="880992"/>
            <a:ext cx="1703950" cy="646331"/>
          </a:xfrm>
          <a:prstGeom prst="rect">
            <a:avLst/>
          </a:prstGeom>
          <a:noFill/>
        </p:spPr>
        <p:txBody>
          <a:bodyPr wrap="square" rtlCol="0">
            <a:spAutoFit/>
          </a:bodyPr>
          <a:lstStyle/>
          <a:p>
            <a:r>
              <a:rPr lang="en-US" i="1" dirty="0">
                <a:latin typeface="Arial" panose="020B0604020202020204" pitchFamily="34" charset="0"/>
                <a:cs typeface="Arial" panose="020B0604020202020204" pitchFamily="34" charset="0"/>
              </a:rPr>
              <a:t>Nature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557</a:t>
            </a:r>
            <a:r>
              <a:rPr lang="en-US" dirty="0">
                <a:latin typeface="Arial" panose="020B0604020202020204" pitchFamily="34" charset="0"/>
                <a:cs typeface="Arial" panose="020B0604020202020204" pitchFamily="34" charset="0"/>
              </a:rPr>
              <a:t>, May 17, 2018</a:t>
            </a:r>
          </a:p>
        </p:txBody>
      </p:sp>
      <p:pic>
        <p:nvPicPr>
          <p:cNvPr id="4" name="Picture 3">
            <a:extLst>
              <a:ext uri="{FF2B5EF4-FFF2-40B4-BE49-F238E27FC236}">
                <a16:creationId xmlns:a16="http://schemas.microsoft.com/office/drawing/2014/main" id="{D38B4632-E853-FE02-4860-D6421AAC58B7}"/>
              </a:ext>
            </a:extLst>
          </p:cNvPr>
          <p:cNvPicPr>
            <a:picLocks noChangeAspect="1"/>
          </p:cNvPicPr>
          <p:nvPr/>
        </p:nvPicPr>
        <p:blipFill>
          <a:blip r:embed="rId3"/>
          <a:stretch>
            <a:fillRect/>
          </a:stretch>
        </p:blipFill>
        <p:spPr>
          <a:xfrm>
            <a:off x="5667576" y="1114831"/>
            <a:ext cx="6000316" cy="2444573"/>
          </a:xfrm>
          <a:prstGeom prst="rect">
            <a:avLst/>
          </a:prstGeom>
        </p:spPr>
      </p:pic>
      <p:sp>
        <p:nvSpPr>
          <p:cNvPr id="5" name="TextBox 4">
            <a:extLst>
              <a:ext uri="{FF2B5EF4-FFF2-40B4-BE49-F238E27FC236}">
                <a16:creationId xmlns:a16="http://schemas.microsoft.com/office/drawing/2014/main" id="{1195BFA3-1EA9-1F77-76FD-60F18E490F4A}"/>
              </a:ext>
            </a:extLst>
          </p:cNvPr>
          <p:cNvSpPr txBox="1"/>
          <p:nvPr/>
        </p:nvSpPr>
        <p:spPr>
          <a:xfrm>
            <a:off x="1028700" y="3810390"/>
            <a:ext cx="9410699" cy="1200329"/>
          </a:xfrm>
          <a:prstGeom prst="rect">
            <a:avLst/>
          </a:prstGeom>
          <a:noFill/>
        </p:spPr>
        <p:txBody>
          <a:bodyPr wrap="square" rtlCol="0">
            <a:spAutoFit/>
          </a:bodyPr>
          <a:lstStyle/>
          <a:p>
            <a:pPr marL="285750" indent="-285750">
              <a:buFont typeface="Arial"/>
              <a:buChar char="•"/>
            </a:pPr>
            <a:r>
              <a:rPr lang="en-US" b="1" dirty="0">
                <a:latin typeface="Arial" panose="020B0604020202020204" pitchFamily="34" charset="0"/>
                <a:cs typeface="Arial" panose="020B0604020202020204" pitchFamily="34" charset="0"/>
              </a:rPr>
              <a:t>Pressure in the Proton</a:t>
            </a:r>
          </a:p>
          <a:p>
            <a:pPr marL="742842" lvl="1" indent="-285750">
              <a:buFont typeface="Courier New" panose="02070309020205020404" pitchFamily="49" charset="0"/>
              <a:buChar char="o"/>
            </a:pPr>
            <a:r>
              <a:rPr lang="en-US" dirty="0">
                <a:latin typeface="Arial" panose="020B0604020202020204" pitchFamily="34" charset="0"/>
                <a:cs typeface="Arial" panose="020B0604020202020204" pitchFamily="34" charset="0"/>
              </a:rPr>
              <a:t>First determination using DVCS (Deeply Virtual Compton Scattering) data @ </a:t>
            </a:r>
            <a:r>
              <a:rPr lang="en-US" dirty="0" err="1">
                <a:latin typeface="Arial" panose="020B0604020202020204" pitchFamily="34" charset="0"/>
                <a:cs typeface="Arial" panose="020B0604020202020204" pitchFamily="34" charset="0"/>
              </a:rPr>
              <a:t>JLab</a:t>
            </a:r>
            <a:endParaRPr lang="en-US" dirty="0">
              <a:latin typeface="Arial" panose="020B0604020202020204" pitchFamily="34" charset="0"/>
              <a:cs typeface="Arial" panose="020B0604020202020204" pitchFamily="34" charset="0"/>
            </a:endParaRPr>
          </a:p>
          <a:p>
            <a:pPr marL="742842" lvl="1" indent="-285750">
              <a:buFont typeface="Courier New" panose="02070309020205020404" pitchFamily="49" charset="0"/>
              <a:buChar char="o"/>
            </a:pPr>
            <a:r>
              <a:rPr lang="en-US" dirty="0">
                <a:latin typeface="Arial" panose="020B0604020202020204" pitchFamily="34" charset="0"/>
                <a:cs typeface="Arial" panose="020B0604020202020204" pitchFamily="34" charset="0"/>
              </a:rPr>
              <a:t>Interior pressure in proton is &gt; pressure inside a neutron star!     </a:t>
            </a:r>
            <a:r>
              <a:rPr lang="en-US" b="1" i="1" dirty="0">
                <a:solidFill>
                  <a:srgbClr val="FF0000"/>
                </a:solidFill>
                <a:latin typeface="Arial" panose="020B0604020202020204" pitchFamily="34" charset="0"/>
                <a:cs typeface="Arial" panose="020B0604020202020204" pitchFamily="34" charset="0"/>
              </a:rPr>
              <a:t>Who knew that!</a:t>
            </a:r>
          </a:p>
          <a:p>
            <a:pPr marL="742842" indent="-285750">
              <a:buFont typeface="Courier New" panose="02070309020205020404" pitchFamily="49" charset="0"/>
              <a:buChar char="o"/>
            </a:pPr>
            <a:endParaRPr lang="en-US" b="1" i="1" dirty="0">
              <a:solidFill>
                <a:srgbClr val="FF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B14C013-B77A-06D1-306F-0F2D023F6CE1}"/>
              </a:ext>
            </a:extLst>
          </p:cNvPr>
          <p:cNvSpPr txBox="1"/>
          <p:nvPr/>
        </p:nvSpPr>
        <p:spPr>
          <a:xfrm>
            <a:off x="801222" y="5657864"/>
            <a:ext cx="10972800" cy="840230"/>
          </a:xfrm>
          <a:prstGeom prst="rect">
            <a:avLst/>
          </a:prstGeom>
          <a:solidFill>
            <a:srgbClr val="3333FF"/>
          </a:solidFill>
        </p:spPr>
        <p:txBody>
          <a:bodyPr wrap="square" rtlCol="0">
            <a:spAutoFit/>
          </a:bodyPr>
          <a:lstStyle/>
          <a:p>
            <a:pPr algn="l">
              <a:lnSpc>
                <a:spcPct val="90000"/>
              </a:lnSpc>
            </a:pPr>
            <a:r>
              <a:rPr lang="en-US" dirty="0">
                <a:solidFill>
                  <a:schemeClr val="bg1"/>
                </a:solidFill>
                <a:latin typeface="Arial" panose="020B0604020202020204" pitchFamily="34" charset="0"/>
                <a:cs typeface="Arial" panose="020B0604020202020204" pitchFamily="34" charset="0"/>
              </a:rPr>
              <a:t>Detailed </a:t>
            </a:r>
            <a:r>
              <a:rPr lang="en-US" dirty="0" err="1">
                <a:solidFill>
                  <a:schemeClr val="bg1"/>
                </a:solidFill>
                <a:latin typeface="Arial" panose="020B0604020202020204" pitchFamily="34" charset="0"/>
                <a:cs typeface="Arial" panose="020B0604020202020204" pitchFamily="34" charset="0"/>
              </a:rPr>
              <a:t>femtography</a:t>
            </a:r>
            <a:r>
              <a:rPr lang="en-US" dirty="0">
                <a:solidFill>
                  <a:schemeClr val="bg1"/>
                </a:solidFill>
                <a:latin typeface="Arial" panose="020B0604020202020204" pitchFamily="34" charset="0"/>
                <a:cs typeface="Arial" panose="020B0604020202020204" pitchFamily="34" charset="0"/>
              </a:rPr>
              <a:t> knowledge of </a:t>
            </a:r>
            <a:r>
              <a:rPr lang="en-US" b="1" dirty="0">
                <a:solidFill>
                  <a:schemeClr val="bg1"/>
                </a:solidFill>
                <a:latin typeface="Arial" panose="020B0604020202020204" pitchFamily="34" charset="0"/>
                <a:cs typeface="Arial" panose="020B0604020202020204" pitchFamily="34" charset="0"/>
              </a:rPr>
              <a:t>both quarks and gluons inside </a:t>
            </a:r>
            <a:r>
              <a:rPr lang="en-US" b="1" dirty="0" err="1">
                <a:solidFill>
                  <a:schemeClr val="bg1"/>
                </a:solidFill>
                <a:latin typeface="Arial" panose="020B0604020202020204" pitchFamily="34" charset="0"/>
                <a:cs typeface="Arial" panose="020B0604020202020204" pitchFamily="34" charset="0"/>
              </a:rPr>
              <a:t>pions</a:t>
            </a:r>
            <a:r>
              <a:rPr lang="en-US" b="1" dirty="0">
                <a:solidFill>
                  <a:schemeClr val="bg1"/>
                </a:solidFill>
                <a:latin typeface="Arial" panose="020B0604020202020204" pitchFamily="34" charset="0"/>
                <a:cs typeface="Arial" panose="020B0604020202020204" pitchFamily="34" charset="0"/>
              </a:rPr>
              <a:t>, kaons, protons, neutrons and nuclei</a:t>
            </a:r>
            <a:r>
              <a:rPr lang="en-US" dirty="0">
                <a:solidFill>
                  <a:schemeClr val="bg1"/>
                </a:solidFill>
                <a:latin typeface="Arial" panose="020B0604020202020204" pitchFamily="34" charset="0"/>
                <a:cs typeface="Arial" panose="020B0604020202020204" pitchFamily="34" charset="0"/>
              </a:rPr>
              <a:t> is </a:t>
            </a:r>
            <a:r>
              <a:rPr lang="en-US" u="sng" dirty="0">
                <a:solidFill>
                  <a:schemeClr val="bg1"/>
                </a:solidFill>
                <a:latin typeface="Arial" panose="020B0604020202020204" pitchFamily="34" charset="0"/>
                <a:cs typeface="Arial" panose="020B0604020202020204" pitchFamily="34" charset="0"/>
              </a:rPr>
              <a:t>essential</a:t>
            </a:r>
            <a:r>
              <a:rPr lang="en-US" dirty="0">
                <a:solidFill>
                  <a:schemeClr val="bg1"/>
                </a:solidFill>
                <a:latin typeface="Arial" panose="020B0604020202020204" pitchFamily="34" charset="0"/>
                <a:cs typeface="Arial" panose="020B0604020202020204" pitchFamily="34" charset="0"/>
              </a:rPr>
              <a:t> to understand the tiny quantum cosmos that binds, provides our mass, through spin our structure and order, and builds the visible universe with all its phenomena.</a:t>
            </a:r>
          </a:p>
        </p:txBody>
      </p:sp>
      <p:sp>
        <p:nvSpPr>
          <p:cNvPr id="8" name="TextBox 7">
            <a:extLst>
              <a:ext uri="{FF2B5EF4-FFF2-40B4-BE49-F238E27FC236}">
                <a16:creationId xmlns:a16="http://schemas.microsoft.com/office/drawing/2014/main" id="{5F2224C0-84CA-6A66-578E-4911DEBDBDAC}"/>
              </a:ext>
            </a:extLst>
          </p:cNvPr>
          <p:cNvSpPr txBox="1"/>
          <p:nvPr/>
        </p:nvSpPr>
        <p:spPr>
          <a:xfrm>
            <a:off x="1028700" y="4662190"/>
            <a:ext cx="9429360" cy="923330"/>
          </a:xfrm>
          <a:prstGeom prst="rect">
            <a:avLst/>
          </a:prstGeom>
          <a:noFill/>
        </p:spPr>
        <p:txBody>
          <a:bodyPr wrap="square" rtlCol="0">
            <a:spAutoFit/>
          </a:bodyPr>
          <a:lstStyle/>
          <a:p>
            <a:pPr marL="285750" indent="-285750">
              <a:buFont typeface="Arial"/>
              <a:buChar char="•"/>
            </a:pPr>
            <a:r>
              <a:rPr lang="en-US" b="1" dirty="0">
                <a:latin typeface="Arial" panose="020B0604020202020204" pitchFamily="34" charset="0"/>
                <a:cs typeface="Arial" panose="020B0604020202020204" pitchFamily="34" charset="0"/>
              </a:rPr>
              <a:t>Gluon Radius </a:t>
            </a:r>
          </a:p>
          <a:p>
            <a:pPr marL="742842" lvl="1" indent="-285750">
              <a:buFont typeface="Courier New" panose="02070309020205020404" pitchFamily="49" charset="0"/>
              <a:buChar char="o"/>
            </a:pPr>
            <a:r>
              <a:rPr lang="en-US" dirty="0">
                <a:latin typeface="Arial" panose="020B0604020202020204" pitchFamily="34" charset="0"/>
                <a:cs typeface="Arial" panose="020B0604020202020204" pitchFamily="34" charset="0"/>
              </a:rPr>
              <a:t>First determination using exclusive J/</a:t>
            </a:r>
            <a:r>
              <a:rPr lang="en-US" dirty="0">
                <a:latin typeface="Symbol" panose="05050102010706020507" pitchFamily="18" charset="2"/>
                <a:cs typeface="Arial" panose="020B0604020202020204" pitchFamily="34" charset="0"/>
              </a:rPr>
              <a:t>Y</a:t>
            </a:r>
            <a:r>
              <a:rPr lang="en-US" dirty="0">
                <a:latin typeface="Arial" panose="020B0604020202020204" pitchFamily="34" charset="0"/>
                <a:cs typeface="Arial" panose="020B0604020202020204" pitchFamily="34" charset="0"/>
              </a:rPr>
              <a:t> production data @ </a:t>
            </a:r>
            <a:r>
              <a:rPr lang="en-US" dirty="0" err="1">
                <a:latin typeface="Arial" panose="020B0604020202020204" pitchFamily="34" charset="0"/>
                <a:cs typeface="Arial" panose="020B0604020202020204" pitchFamily="34" charset="0"/>
              </a:rPr>
              <a:t>JLab</a:t>
            </a:r>
            <a:endParaRPr lang="en-US" dirty="0">
              <a:latin typeface="Arial" panose="020B0604020202020204" pitchFamily="34" charset="0"/>
              <a:cs typeface="Arial" panose="020B0604020202020204" pitchFamily="34" charset="0"/>
            </a:endParaRPr>
          </a:p>
          <a:p>
            <a:pPr marL="742842" lvl="1" indent="-285750">
              <a:buFont typeface="Courier New" panose="02070309020205020404" pitchFamily="49" charset="0"/>
              <a:buChar char="o"/>
            </a:pPr>
            <a:r>
              <a:rPr lang="en-US" dirty="0">
                <a:latin typeface="Arial" panose="020B0604020202020204" pitchFamily="34" charset="0"/>
                <a:cs typeface="Arial" panose="020B0604020202020204" pitchFamily="34" charset="0"/>
              </a:rPr>
              <a:t>Gluon Mass Radius &lt; Proton Charge Radius			</a:t>
            </a:r>
            <a:r>
              <a:rPr lang="en-US" b="1" i="1" dirty="0">
                <a:solidFill>
                  <a:srgbClr val="FF0000"/>
                </a:solidFill>
                <a:latin typeface="Arial" panose="020B0604020202020204" pitchFamily="34" charset="0"/>
                <a:cs typeface="Arial" panose="020B0604020202020204" pitchFamily="34" charset="0"/>
              </a:rPr>
              <a:t>Who knew that!</a:t>
            </a:r>
          </a:p>
        </p:txBody>
      </p:sp>
    </p:spTree>
    <p:extLst>
      <p:ext uri="{BB962C8B-B14F-4D97-AF65-F5344CB8AC3E}">
        <p14:creationId xmlns:p14="http://schemas.microsoft.com/office/powerpoint/2010/main" val="3865072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9BCFC-BD65-C1AD-1063-C5BC42ED8D8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76ECE268-FFAC-28F1-5BD7-B168FE6C86D1}"/>
              </a:ext>
            </a:extLst>
          </p:cNvPr>
          <p:cNvSpPr>
            <a:spLocks noGrp="1"/>
          </p:cNvSpPr>
          <p:nvPr>
            <p:ph type="title"/>
          </p:nvPr>
        </p:nvSpPr>
        <p:spPr>
          <a:xfrm>
            <a:off x="309093" y="121857"/>
            <a:ext cx="11044707" cy="678664"/>
          </a:xfrm>
        </p:spPr>
        <p:txBody>
          <a:bodyPr/>
          <a:lstStyle/>
          <a:p>
            <a:r>
              <a:rPr lang="en-US" dirty="0">
                <a:latin typeface="Arial"/>
                <a:cs typeface="Arial"/>
              </a:rPr>
              <a:t>EIC Science</a:t>
            </a:r>
          </a:p>
        </p:txBody>
      </p:sp>
      <p:sp>
        <p:nvSpPr>
          <p:cNvPr id="14" name="Slide Number Placeholder 2">
            <a:extLst>
              <a:ext uri="{FF2B5EF4-FFF2-40B4-BE49-F238E27FC236}">
                <a16:creationId xmlns:a16="http://schemas.microsoft.com/office/drawing/2014/main" id="{D7129C5D-0DC7-883E-74C7-089BD7D0917F}"/>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11</a:t>
            </a:fld>
            <a:endParaRPr lang="en-US" sz="1200" dirty="0"/>
          </a:p>
        </p:txBody>
      </p:sp>
      <p:pic>
        <p:nvPicPr>
          <p:cNvPr id="2" name="Picture 1">
            <a:extLst>
              <a:ext uri="{FF2B5EF4-FFF2-40B4-BE49-F238E27FC236}">
                <a16:creationId xmlns:a16="http://schemas.microsoft.com/office/drawing/2014/main" id="{4F44576C-6FA9-FEED-64C0-67F41797CEF0}"/>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a:off x="756717" y="923174"/>
            <a:ext cx="1576572" cy="1368167"/>
          </a:xfrm>
          <a:prstGeom prst="rect">
            <a:avLst/>
          </a:prstGeom>
        </p:spPr>
      </p:pic>
      <p:pic>
        <p:nvPicPr>
          <p:cNvPr id="3" name="Picture 2" descr="A scale with a bowl of food and a bowl of nuts&#10;&#10;Description automatically generated with medium confidence">
            <a:extLst>
              <a:ext uri="{FF2B5EF4-FFF2-40B4-BE49-F238E27FC236}">
                <a16:creationId xmlns:a16="http://schemas.microsoft.com/office/drawing/2014/main" id="{54F82AA5-59F1-883D-C462-1DB38E2678DD}"/>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901586" y="923174"/>
            <a:ext cx="1694335" cy="1308874"/>
          </a:xfrm>
          <a:prstGeom prst="rect">
            <a:avLst/>
          </a:prstGeom>
        </p:spPr>
      </p:pic>
      <p:pic>
        <p:nvPicPr>
          <p:cNvPr id="4" name="Picture 3" descr="Diagram&#10;&#10;Description automatically generated">
            <a:extLst>
              <a:ext uri="{FF2B5EF4-FFF2-40B4-BE49-F238E27FC236}">
                <a16:creationId xmlns:a16="http://schemas.microsoft.com/office/drawing/2014/main" id="{C0FB7DA2-4C8D-723E-9F98-71C207B1E12E}"/>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5251425" y="847876"/>
            <a:ext cx="1472100" cy="1459470"/>
          </a:xfrm>
          <a:prstGeom prst="rect">
            <a:avLst/>
          </a:prstGeom>
        </p:spPr>
      </p:pic>
      <p:pic>
        <p:nvPicPr>
          <p:cNvPr id="5" name="Picture 4" descr="A picture containing indoor&#10;&#10;Description automatically generated">
            <a:extLst>
              <a:ext uri="{FF2B5EF4-FFF2-40B4-BE49-F238E27FC236}">
                <a16:creationId xmlns:a16="http://schemas.microsoft.com/office/drawing/2014/main" id="{EA421DBE-E6AA-0A0F-9974-B4A17FB3A2ED}"/>
              </a:ext>
            </a:extLst>
          </p:cNvPr>
          <p:cNvPicPr>
            <a:picLocks noChangeAspect="1"/>
          </p:cNvPicPr>
          <p:nvPr/>
        </p:nvPicPr>
        <p:blipFill rotWithShape="1">
          <a:blip r:embed="rId5">
            <a:extLst>
              <a:ext uri="{28A0092B-C50C-407E-A947-70E740481C1C}">
                <a14:useLocalDpi xmlns:a14="http://schemas.microsoft.com/office/drawing/2010/main"/>
              </a:ext>
            </a:extLst>
          </a:blip>
          <a:srcRect/>
          <a:stretch/>
        </p:blipFill>
        <p:spPr>
          <a:xfrm>
            <a:off x="7379029" y="849621"/>
            <a:ext cx="1545792" cy="1524618"/>
          </a:xfrm>
          <a:prstGeom prst="rect">
            <a:avLst/>
          </a:prstGeom>
        </p:spPr>
      </p:pic>
      <p:pic>
        <p:nvPicPr>
          <p:cNvPr id="6" name="Picture 5" descr="A picture containing colorful&#10;&#10;Description automatically generated">
            <a:extLst>
              <a:ext uri="{FF2B5EF4-FFF2-40B4-BE49-F238E27FC236}">
                <a16:creationId xmlns:a16="http://schemas.microsoft.com/office/drawing/2014/main" id="{1A7642A1-A84A-04AC-91AB-D95B977DC7BA}"/>
              </a:ext>
            </a:extLst>
          </p:cNvPr>
          <p:cNvPicPr>
            <a:picLocks noChangeAspect="1"/>
          </p:cNvPicPr>
          <p:nvPr/>
        </p:nvPicPr>
        <p:blipFill>
          <a:blip r:embed="rId6"/>
          <a:stretch>
            <a:fillRect/>
          </a:stretch>
        </p:blipFill>
        <p:spPr>
          <a:xfrm>
            <a:off x="9638113" y="903892"/>
            <a:ext cx="1912997" cy="1476268"/>
          </a:xfrm>
          <a:prstGeom prst="rect">
            <a:avLst/>
          </a:prstGeom>
        </p:spPr>
      </p:pic>
      <p:sp>
        <p:nvSpPr>
          <p:cNvPr id="8" name="TextBox 7">
            <a:extLst>
              <a:ext uri="{FF2B5EF4-FFF2-40B4-BE49-F238E27FC236}">
                <a16:creationId xmlns:a16="http://schemas.microsoft.com/office/drawing/2014/main" id="{A23B7166-2986-285E-CA7A-8DB1DA84A543}"/>
              </a:ext>
            </a:extLst>
          </p:cNvPr>
          <p:cNvSpPr txBox="1"/>
          <p:nvPr/>
        </p:nvSpPr>
        <p:spPr>
          <a:xfrm>
            <a:off x="353680" y="2447810"/>
            <a:ext cx="2449694" cy="3539430"/>
          </a:xfrm>
          <a:prstGeom prst="rect">
            <a:avLst/>
          </a:prstGeom>
          <a:noFill/>
        </p:spPr>
        <p:txBody>
          <a:bodyPr wrap="square" lIns="91440" tIns="45720" rIns="91440" bIns="45720" anchor="t">
            <a:spAutoFit/>
          </a:bodyPr>
          <a:lstStyle/>
          <a:p>
            <a:r>
              <a:rPr lang="en-US" sz="1600" b="1" dirty="0">
                <a:solidFill>
                  <a:srgbClr val="B62466">
                    <a:lumMod val="75000"/>
                  </a:srgbClr>
                </a:solidFill>
                <a:latin typeface="Arial" panose="020B0604020202020204" pitchFamily="34" charset="0"/>
                <a:ea typeface="Comic Sans MS" charset="0"/>
                <a:cs typeface="Arial" panose="020B0604020202020204" pitchFamily="34" charset="0"/>
              </a:rPr>
              <a:t>How do quarks, gluons, and orbital angular </a:t>
            </a:r>
            <a:r>
              <a:rPr lang="en-US" sz="1600" b="1" dirty="0">
                <a:solidFill>
                  <a:srgbClr val="881B4D"/>
                </a:solidFill>
                <a:latin typeface="Arial" panose="020B0604020202020204" pitchFamily="34" charset="0"/>
                <a:ea typeface="Comic Sans MS" charset="0"/>
                <a:cs typeface="Arial" panose="020B0604020202020204" pitchFamily="34" charset="0"/>
              </a:rPr>
              <a:t>momentum</a:t>
            </a:r>
            <a:r>
              <a:rPr lang="en-US" sz="1600" b="1" dirty="0">
                <a:solidFill>
                  <a:srgbClr val="B62466">
                    <a:lumMod val="75000"/>
                  </a:srgbClr>
                </a:solidFill>
                <a:latin typeface="Arial" panose="020B0604020202020204" pitchFamily="34" charset="0"/>
                <a:ea typeface="Comic Sans MS" charset="0"/>
                <a:cs typeface="Arial" panose="020B0604020202020204" pitchFamily="34" charset="0"/>
              </a:rPr>
              <a:t> </a:t>
            </a:r>
            <a:r>
              <a:rPr lang="en-US" sz="1600" b="1" dirty="0">
                <a:solidFill>
                  <a:srgbClr val="881B4D"/>
                </a:solidFill>
                <a:latin typeface="Arial" panose="020B0604020202020204" pitchFamily="34" charset="0"/>
                <a:ea typeface="Comic Sans MS" charset="0"/>
                <a:cs typeface="Arial" panose="020B0604020202020204" pitchFamily="34" charset="0"/>
              </a:rPr>
              <a:t>contribute</a:t>
            </a:r>
            <a:r>
              <a:rPr lang="en-US" sz="1600" b="1" dirty="0">
                <a:solidFill>
                  <a:srgbClr val="B62466">
                    <a:lumMod val="75000"/>
                  </a:srgbClr>
                </a:solidFill>
                <a:latin typeface="Arial" panose="020B0604020202020204" pitchFamily="34" charset="0"/>
                <a:ea typeface="Comic Sans MS" charset="0"/>
                <a:cs typeface="Arial" panose="020B0604020202020204" pitchFamily="34" charset="0"/>
              </a:rPr>
              <a:t> to proton spin?</a:t>
            </a:r>
          </a:p>
          <a:p>
            <a:endParaRPr lang="en-US" sz="1400" dirty="0">
              <a:solidFill>
                <a:srgbClr val="000000"/>
              </a:solidFill>
              <a:latin typeface="Arial" panose="020B0604020202020204" pitchFamily="34" charset="0"/>
              <a:ea typeface="Comic Sans MS" charset="0"/>
              <a:cs typeface="Arial" panose="020B0604020202020204" pitchFamily="34" charset="0"/>
            </a:endParaRPr>
          </a:p>
          <a:p>
            <a:r>
              <a:rPr lang="en-US" sz="1300" dirty="0">
                <a:solidFill>
                  <a:srgbClr val="000000"/>
                </a:solidFill>
                <a:latin typeface="Arial" panose="020B0604020202020204" pitchFamily="34" charset="0"/>
                <a:ea typeface="Comic Sans MS" charset="0"/>
                <a:cs typeface="Arial" panose="020B0604020202020204" pitchFamily="34" charset="0"/>
              </a:rPr>
              <a:t>Spin is a fundamental property of matter. All elementary particles but Higgs carry spin.</a:t>
            </a:r>
          </a:p>
          <a:p>
            <a:endParaRPr lang="en-US" sz="1300" dirty="0">
              <a:solidFill>
                <a:srgbClr val="000000"/>
              </a:solidFill>
              <a:latin typeface="Arial" panose="020B0604020202020204" pitchFamily="34" charset="0"/>
              <a:ea typeface="Comic Sans MS" charset="0"/>
              <a:cs typeface="Arial" panose="020B0604020202020204" pitchFamily="34" charset="0"/>
            </a:endParaRPr>
          </a:p>
          <a:p>
            <a:r>
              <a:rPr lang="en-US" sz="1300" dirty="0">
                <a:solidFill>
                  <a:srgbClr val="881B4D"/>
                </a:solidFill>
                <a:latin typeface="Arial" panose="020B0604020202020204" pitchFamily="34" charset="0"/>
                <a:ea typeface="Comic Sans MS" charset="0"/>
                <a:cs typeface="Arial" panose="020B0604020202020204" pitchFamily="34" charset="0"/>
              </a:rPr>
              <a:t>Spin of composite particles</a:t>
            </a:r>
            <a:r>
              <a:rPr lang="en-US" sz="1300" dirty="0">
                <a:solidFill>
                  <a:srgbClr val="000000"/>
                </a:solidFill>
                <a:latin typeface="Arial" panose="020B0604020202020204" pitchFamily="34" charset="0"/>
                <a:ea typeface="Comic Sans MS" charset="0"/>
                <a:cs typeface="Arial" panose="020B0604020202020204" pitchFamily="34" charset="0"/>
              </a:rPr>
              <a:t> such as the proton cannot be explained by a static picture but are caused by the </a:t>
            </a:r>
            <a:r>
              <a:rPr lang="en-US" sz="1300" dirty="0">
                <a:solidFill>
                  <a:srgbClr val="881B4D"/>
                </a:solidFill>
                <a:latin typeface="Arial" panose="020B0604020202020204" pitchFamily="34" charset="0"/>
                <a:ea typeface="Comic Sans MS" charset="0"/>
                <a:cs typeface="Arial" panose="020B0604020202020204" pitchFamily="34" charset="0"/>
              </a:rPr>
              <a:t>interplay of properties and interactions of quarks and gluons inside</a:t>
            </a:r>
            <a:r>
              <a:rPr lang="en-US" sz="1300" dirty="0">
                <a:solidFill>
                  <a:srgbClr val="000000"/>
                </a:solidFill>
                <a:latin typeface="Arial" panose="020B0604020202020204" pitchFamily="34" charset="0"/>
                <a:ea typeface="Comic Sans MS" charset="0"/>
                <a:cs typeface="Arial" panose="020B0604020202020204" pitchFamily="34" charset="0"/>
              </a:rPr>
              <a:t>. </a:t>
            </a:r>
          </a:p>
        </p:txBody>
      </p:sp>
      <p:sp>
        <p:nvSpPr>
          <p:cNvPr id="9" name="TextBox 8">
            <a:extLst>
              <a:ext uri="{FF2B5EF4-FFF2-40B4-BE49-F238E27FC236}">
                <a16:creationId xmlns:a16="http://schemas.microsoft.com/office/drawing/2014/main" id="{5C6B78B5-963D-CE39-BDA1-8178C436160A}"/>
              </a:ext>
            </a:extLst>
          </p:cNvPr>
          <p:cNvSpPr txBox="1"/>
          <p:nvPr/>
        </p:nvSpPr>
        <p:spPr>
          <a:xfrm>
            <a:off x="2731492" y="2447810"/>
            <a:ext cx="2255452" cy="3508653"/>
          </a:xfrm>
          <a:prstGeom prst="rect">
            <a:avLst/>
          </a:prstGeom>
          <a:noFill/>
        </p:spPr>
        <p:txBody>
          <a:bodyPr wrap="square" lIns="91440" tIns="45720" rIns="91440" bIns="45720" anchor="t">
            <a:spAutoFit/>
          </a:bodyPr>
          <a:lstStyle/>
          <a:p>
            <a:r>
              <a:rPr lang="en-US" sz="1600" b="1" dirty="0">
                <a:solidFill>
                  <a:srgbClr val="0432FF"/>
                </a:solidFill>
                <a:latin typeface="Arial" panose="020B0604020202020204" pitchFamily="34" charset="0"/>
                <a:cs typeface="Arial" panose="020B0604020202020204" pitchFamily="34" charset="0"/>
              </a:rPr>
              <a:t>Does the mass of visible matter emerge from quark-gluon </a:t>
            </a:r>
            <a:r>
              <a:rPr lang="en-US" sz="1600" b="1" dirty="0">
                <a:solidFill>
                  <a:srgbClr val="3333FF"/>
                </a:solidFill>
                <a:latin typeface="Arial" panose="020B0604020202020204" pitchFamily="34" charset="0"/>
                <a:cs typeface="Arial" panose="020B0604020202020204" pitchFamily="34" charset="0"/>
              </a:rPr>
              <a:t>interactions</a:t>
            </a:r>
            <a:r>
              <a:rPr lang="en-US" sz="1600" b="1" dirty="0">
                <a:solidFill>
                  <a:srgbClr val="0432FF"/>
                </a:solidFill>
                <a:latin typeface="Arial" panose="020B0604020202020204" pitchFamily="34" charset="0"/>
                <a:cs typeface="Arial" panose="020B0604020202020204" pitchFamily="34" charset="0"/>
              </a:rPr>
              <a:t>?</a:t>
            </a:r>
          </a:p>
          <a:p>
            <a:endParaRPr lang="en-US" sz="1400" dirty="0">
              <a:solidFill>
                <a:srgbClr val="0432FF"/>
              </a:solidFill>
              <a:latin typeface="Arial" panose="020B0604020202020204" pitchFamily="34" charset="0"/>
              <a:cs typeface="Arial" panose="020B0604020202020204" pitchFamily="34" charset="0"/>
            </a:endParaRPr>
          </a:p>
          <a:p>
            <a:r>
              <a:rPr lang="en-US" sz="1300" dirty="0">
                <a:solidFill>
                  <a:srgbClr val="000000"/>
                </a:solidFill>
                <a:latin typeface="Arial" panose="020B0604020202020204" pitchFamily="34" charset="0"/>
                <a:cs typeface="Arial" panose="020B0604020202020204" pitchFamily="34" charset="0"/>
              </a:rPr>
              <a:t>Atom:</a:t>
            </a:r>
          </a:p>
          <a:p>
            <a:r>
              <a:rPr lang="en-US" sz="1300" dirty="0">
                <a:solidFill>
                  <a:srgbClr val="000000"/>
                </a:solidFill>
                <a:latin typeface="Arial" panose="020B0604020202020204" pitchFamily="34" charset="0"/>
                <a:cs typeface="Arial" panose="020B0604020202020204" pitchFamily="34" charset="0"/>
              </a:rPr>
              <a:t>Binding/Mass = 0.00000001</a:t>
            </a:r>
            <a:endParaRPr lang="en-US" sz="1300" baseline="30000" dirty="0">
              <a:solidFill>
                <a:srgbClr val="000000"/>
              </a:solidFill>
              <a:latin typeface="Arial" panose="020B0604020202020204" pitchFamily="34" charset="0"/>
              <a:cs typeface="Arial" panose="020B0604020202020204" pitchFamily="34" charset="0"/>
            </a:endParaRPr>
          </a:p>
          <a:p>
            <a:r>
              <a:rPr lang="en-US" sz="1300" dirty="0">
                <a:solidFill>
                  <a:srgbClr val="000000"/>
                </a:solidFill>
                <a:latin typeface="Arial" panose="020B0604020202020204" pitchFamily="34" charset="0"/>
                <a:cs typeface="Arial" panose="020B0604020202020204" pitchFamily="34" charset="0"/>
              </a:rPr>
              <a:t>Nucleus:</a:t>
            </a:r>
          </a:p>
          <a:p>
            <a:r>
              <a:rPr lang="en-US" sz="1300" dirty="0">
                <a:solidFill>
                  <a:srgbClr val="000000"/>
                </a:solidFill>
                <a:latin typeface="Arial" panose="020B0604020202020204" pitchFamily="34" charset="0"/>
                <a:cs typeface="Arial" panose="020B0604020202020204" pitchFamily="34" charset="0"/>
              </a:rPr>
              <a:t>Binding/Mass = 0.01</a:t>
            </a:r>
          </a:p>
          <a:p>
            <a:r>
              <a:rPr lang="en-US" sz="1300" dirty="0">
                <a:solidFill>
                  <a:srgbClr val="000000"/>
                </a:solidFill>
                <a:latin typeface="Arial" panose="020B0604020202020204" pitchFamily="34" charset="0"/>
                <a:cs typeface="Arial" panose="020B0604020202020204" pitchFamily="34" charset="0"/>
              </a:rPr>
              <a:t>Proton:</a:t>
            </a:r>
          </a:p>
          <a:p>
            <a:r>
              <a:rPr lang="en-US" sz="1300" dirty="0">
                <a:solidFill>
                  <a:srgbClr val="3333FF"/>
                </a:solidFill>
                <a:latin typeface="Arial" panose="020B0604020202020204" pitchFamily="34" charset="0"/>
                <a:cs typeface="Arial" panose="020B0604020202020204" pitchFamily="34" charset="0"/>
              </a:rPr>
              <a:t>Binding/Mass = 100</a:t>
            </a:r>
          </a:p>
          <a:p>
            <a:endParaRPr lang="en-US" sz="1300" dirty="0">
              <a:solidFill>
                <a:srgbClr val="000000"/>
              </a:solidFill>
              <a:latin typeface="Arial" panose="020B0604020202020204" pitchFamily="34" charset="0"/>
              <a:cs typeface="Arial" panose="020B0604020202020204" pitchFamily="34" charset="0"/>
            </a:endParaRPr>
          </a:p>
          <a:p>
            <a:r>
              <a:rPr lang="en-US" sz="1300" dirty="0">
                <a:solidFill>
                  <a:srgbClr val="000000"/>
                </a:solidFill>
                <a:latin typeface="Arial" panose="020B0604020202020204" pitchFamily="34" charset="0"/>
                <a:cs typeface="Arial" panose="020B0604020202020204" pitchFamily="34" charset="0"/>
              </a:rPr>
              <a:t>The EIC will determine an important term contributing to the </a:t>
            </a:r>
            <a:r>
              <a:rPr lang="en-US" sz="1300" dirty="0">
                <a:solidFill>
                  <a:srgbClr val="3333FF"/>
                </a:solidFill>
                <a:latin typeface="Arial" panose="020B0604020202020204" pitchFamily="34" charset="0"/>
                <a:cs typeface="Arial" panose="020B0604020202020204" pitchFamily="34" charset="0"/>
              </a:rPr>
              <a:t>proton mass</a:t>
            </a:r>
            <a:r>
              <a:rPr lang="en-US" sz="1300" dirty="0">
                <a:solidFill>
                  <a:srgbClr val="000000"/>
                </a:solidFill>
                <a:latin typeface="Arial" panose="020B0604020202020204" pitchFamily="34" charset="0"/>
                <a:cs typeface="Arial" panose="020B0604020202020204" pitchFamily="34" charset="0"/>
              </a:rPr>
              <a:t>, the so-called QCD trace anomal</a:t>
            </a:r>
            <a:r>
              <a:rPr lang="en-US" sz="1400" dirty="0">
                <a:solidFill>
                  <a:srgbClr val="000000"/>
                </a:solidFill>
                <a:latin typeface="Arial" panose="020B0604020202020204" pitchFamily="34" charset="0"/>
                <a:cs typeface="Arial" panose="020B0604020202020204" pitchFamily="34" charset="0"/>
              </a:rPr>
              <a:t>y.</a:t>
            </a:r>
          </a:p>
        </p:txBody>
      </p:sp>
      <p:sp>
        <p:nvSpPr>
          <p:cNvPr id="10" name="TextBox 9">
            <a:extLst>
              <a:ext uri="{FF2B5EF4-FFF2-40B4-BE49-F238E27FC236}">
                <a16:creationId xmlns:a16="http://schemas.microsoft.com/office/drawing/2014/main" id="{61E6B964-4886-7681-1E5E-A536D59CC00B}"/>
              </a:ext>
            </a:extLst>
          </p:cNvPr>
          <p:cNvSpPr txBox="1"/>
          <p:nvPr/>
        </p:nvSpPr>
        <p:spPr>
          <a:xfrm>
            <a:off x="4950874" y="2448812"/>
            <a:ext cx="2362134" cy="3093154"/>
          </a:xfrm>
          <a:prstGeom prst="rect">
            <a:avLst/>
          </a:prstGeom>
          <a:noFill/>
        </p:spPr>
        <p:txBody>
          <a:bodyPr wrap="square" lIns="91440" tIns="45720" rIns="91440" bIns="45720" anchor="t">
            <a:spAutoFit/>
          </a:bodyPr>
          <a:lstStyle/>
          <a:p>
            <a:r>
              <a:rPr lang="en-US" sz="1600" b="1" dirty="0">
                <a:solidFill>
                  <a:srgbClr val="00B050"/>
                </a:solidFill>
                <a:latin typeface="Arial" panose="020B0604020202020204" pitchFamily="34" charset="0"/>
                <a:cs typeface="Arial" panose="020B0604020202020204" pitchFamily="34" charset="0"/>
              </a:rPr>
              <a:t>How are quarks and gluons distributed in space and momentum inside the nucleon &amp; nuclei? </a:t>
            </a:r>
          </a:p>
          <a:p>
            <a:endParaRPr lang="en-US" sz="1400" b="1" dirty="0">
              <a:solidFill>
                <a:srgbClr val="00B050"/>
              </a:solidFill>
              <a:latin typeface="Arial" panose="020B0604020202020204" pitchFamily="34" charset="0"/>
              <a:cs typeface="Arial" panose="020B0604020202020204" pitchFamily="34" charset="0"/>
            </a:endParaRPr>
          </a:p>
          <a:p>
            <a:pPr>
              <a:spcAft>
                <a:spcPts val="600"/>
              </a:spcAft>
            </a:pPr>
            <a:r>
              <a:rPr lang="en-US" sz="1300" dirty="0">
                <a:solidFill>
                  <a:srgbClr val="000000"/>
                </a:solidFill>
                <a:latin typeface="Arial" panose="020B0604020202020204" pitchFamily="34" charset="0"/>
                <a:cs typeface="Arial" panose="020B0604020202020204" pitchFamily="34" charset="0"/>
              </a:rPr>
              <a:t>How do the nucleon properties </a:t>
            </a:r>
            <a:r>
              <a:rPr lang="en-US" sz="1300" dirty="0">
                <a:solidFill>
                  <a:srgbClr val="00B050"/>
                </a:solidFill>
                <a:latin typeface="Arial" panose="020B0604020202020204" pitchFamily="34" charset="0"/>
                <a:cs typeface="Arial" panose="020B0604020202020204" pitchFamily="34" charset="0"/>
              </a:rPr>
              <a:t>emerge from them and their interactions</a:t>
            </a:r>
            <a:r>
              <a:rPr lang="en-US" sz="1300" dirty="0">
                <a:solidFill>
                  <a:srgbClr val="000000"/>
                </a:solidFill>
                <a:latin typeface="Arial" panose="020B0604020202020204" pitchFamily="34" charset="0"/>
                <a:cs typeface="Arial" panose="020B0604020202020204" pitchFamily="34" charset="0"/>
              </a:rPr>
              <a:t>? </a:t>
            </a:r>
          </a:p>
          <a:p>
            <a:pPr>
              <a:spcAft>
                <a:spcPts val="600"/>
              </a:spcAft>
            </a:pPr>
            <a:r>
              <a:rPr lang="en-US" sz="1300" dirty="0">
                <a:solidFill>
                  <a:srgbClr val="000000"/>
                </a:solidFill>
                <a:latin typeface="Arial" panose="020B0604020202020204" pitchFamily="34" charset="0"/>
                <a:cs typeface="Arial" panose="020B0604020202020204" pitchFamily="34" charset="0"/>
              </a:rPr>
              <a:t>How can we understand their </a:t>
            </a:r>
            <a:r>
              <a:rPr lang="en-US" sz="1300" dirty="0">
                <a:solidFill>
                  <a:srgbClr val="00B050"/>
                </a:solidFill>
                <a:latin typeface="Arial" panose="020B0604020202020204" pitchFamily="34" charset="0"/>
                <a:cs typeface="Arial" panose="020B0604020202020204" pitchFamily="34" charset="0"/>
              </a:rPr>
              <a:t>dynamical origin in QCD</a:t>
            </a:r>
            <a:r>
              <a:rPr lang="en-US" sz="1300" dirty="0">
                <a:solidFill>
                  <a:srgbClr val="000000"/>
                </a:solidFill>
                <a:latin typeface="Arial" panose="020B0604020202020204" pitchFamily="34" charset="0"/>
                <a:cs typeface="Arial" panose="020B0604020202020204" pitchFamily="34" charset="0"/>
              </a:rPr>
              <a:t>?</a:t>
            </a:r>
          </a:p>
          <a:p>
            <a:pPr>
              <a:spcAft>
                <a:spcPts val="600"/>
              </a:spcAft>
            </a:pPr>
            <a:r>
              <a:rPr lang="en-US" sz="1300" dirty="0">
                <a:solidFill>
                  <a:srgbClr val="000000"/>
                </a:solidFill>
                <a:latin typeface="Arial" panose="020B0604020202020204" pitchFamily="34" charset="0"/>
                <a:cs typeface="Arial" panose="020B0604020202020204" pitchFamily="34" charset="0"/>
              </a:rPr>
              <a:t>What is the relation to </a:t>
            </a:r>
            <a:r>
              <a:rPr lang="en-US" sz="1300" dirty="0">
                <a:solidFill>
                  <a:srgbClr val="00B050"/>
                </a:solidFill>
                <a:latin typeface="Arial" panose="020B0604020202020204" pitchFamily="34" charset="0"/>
                <a:cs typeface="Arial" panose="020B0604020202020204" pitchFamily="34" charset="0"/>
              </a:rPr>
              <a:t>Confinement</a:t>
            </a:r>
            <a:r>
              <a:rPr lang="en-US" sz="1300" dirty="0">
                <a:solidFill>
                  <a:srgbClr val="000000"/>
                </a:solidFill>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B9DF7455-2932-5A12-3B28-745F588F7E29}"/>
              </a:ext>
            </a:extLst>
          </p:cNvPr>
          <p:cNvSpPr txBox="1"/>
          <p:nvPr/>
        </p:nvSpPr>
        <p:spPr>
          <a:xfrm>
            <a:off x="7313008" y="2448522"/>
            <a:ext cx="2147500" cy="3272691"/>
          </a:xfrm>
          <a:prstGeom prst="rect">
            <a:avLst/>
          </a:prstGeom>
          <a:noFill/>
        </p:spPr>
        <p:txBody>
          <a:bodyPr wrap="square" lIns="91440" tIns="45720" rIns="91440" bIns="45720" anchor="t">
            <a:spAutoFit/>
          </a:bodyPr>
          <a:lstStyle/>
          <a:p>
            <a:pPr>
              <a:spcBef>
                <a:spcPts val="225"/>
              </a:spcBef>
            </a:pPr>
            <a:r>
              <a:rPr lang="en-US" sz="1600" b="1" dirty="0">
                <a:solidFill>
                  <a:srgbClr val="00B0F0"/>
                </a:solidFill>
                <a:latin typeface="Arial" panose="020B0604020202020204" pitchFamily="34" charset="0"/>
                <a:cs typeface="Arial" panose="020B0604020202020204" pitchFamily="34" charset="0"/>
              </a:rPr>
              <a:t>How do the confined hadronic states emerge from quarks and gluons? </a:t>
            </a:r>
          </a:p>
          <a:p>
            <a:pPr>
              <a:spcBef>
                <a:spcPts val="225"/>
              </a:spcBef>
            </a:pPr>
            <a:endParaRPr lang="en-US" sz="1400" dirty="0">
              <a:solidFill>
                <a:srgbClr val="292934"/>
              </a:solidFill>
              <a:latin typeface="Arial" panose="020B0604020202020204" pitchFamily="34" charset="0"/>
              <a:cs typeface="Arial" panose="020B0604020202020204" pitchFamily="34" charset="0"/>
            </a:endParaRPr>
          </a:p>
          <a:p>
            <a:pPr>
              <a:spcAft>
                <a:spcPts val="600"/>
              </a:spcAft>
            </a:pPr>
            <a:r>
              <a:rPr lang="en-US" sz="1300" dirty="0">
                <a:solidFill>
                  <a:srgbClr val="292934"/>
                </a:solidFill>
                <a:latin typeface="Arial" panose="020B0604020202020204" pitchFamily="34" charset="0"/>
                <a:cs typeface="Arial" panose="020B0604020202020204" pitchFamily="34" charset="0"/>
              </a:rPr>
              <a:t>Is the structure of a </a:t>
            </a:r>
            <a:r>
              <a:rPr lang="en-US" sz="1300" dirty="0">
                <a:solidFill>
                  <a:srgbClr val="105B78">
                    <a:lumMod val="60000"/>
                    <a:lumOff val="40000"/>
                  </a:srgbClr>
                </a:solidFill>
                <a:latin typeface="Arial" panose="020B0604020202020204" pitchFamily="34" charset="0"/>
                <a:cs typeface="Arial" panose="020B0604020202020204" pitchFamily="34" charset="0"/>
              </a:rPr>
              <a:t>free and bound </a:t>
            </a:r>
            <a:r>
              <a:rPr lang="en-US" sz="1300" dirty="0">
                <a:solidFill>
                  <a:srgbClr val="292934"/>
                </a:solidFill>
                <a:latin typeface="Arial" panose="020B0604020202020204" pitchFamily="34" charset="0"/>
                <a:cs typeface="Arial" panose="020B0604020202020204" pitchFamily="34" charset="0"/>
              </a:rPr>
              <a:t>nucleon the same?</a:t>
            </a:r>
          </a:p>
          <a:p>
            <a:pPr>
              <a:spcAft>
                <a:spcPts val="600"/>
              </a:spcAft>
            </a:pPr>
            <a:r>
              <a:rPr lang="en-US" sz="1300" dirty="0">
                <a:solidFill>
                  <a:srgbClr val="292934"/>
                </a:solidFill>
                <a:latin typeface="Arial" panose="020B0604020202020204" pitchFamily="34" charset="0"/>
                <a:cs typeface="Arial" panose="020B0604020202020204" pitchFamily="34" charset="0"/>
              </a:rPr>
              <a:t>How do quarks and gluons </a:t>
            </a:r>
            <a:r>
              <a:rPr lang="en-US" sz="1300" dirty="0">
                <a:solidFill>
                  <a:srgbClr val="105B78">
                    <a:lumMod val="60000"/>
                    <a:lumOff val="40000"/>
                  </a:srgbClr>
                </a:solidFill>
                <a:latin typeface="Arial" panose="020B0604020202020204" pitchFamily="34" charset="0"/>
                <a:cs typeface="Arial" panose="020B0604020202020204" pitchFamily="34" charset="0"/>
              </a:rPr>
              <a:t>interact with a nuclear medium?</a:t>
            </a:r>
          </a:p>
          <a:p>
            <a:pPr>
              <a:spcAft>
                <a:spcPts val="600"/>
              </a:spcAft>
            </a:pPr>
            <a:r>
              <a:rPr lang="en-US" sz="1300" dirty="0">
                <a:solidFill>
                  <a:srgbClr val="292934"/>
                </a:solidFill>
                <a:latin typeface="Arial" panose="020B0604020202020204" pitchFamily="34" charset="0"/>
                <a:cs typeface="Arial" panose="020B0604020202020204" pitchFamily="34" charset="0"/>
              </a:rPr>
              <a:t>How do the quark-gluon interactions </a:t>
            </a:r>
            <a:r>
              <a:rPr lang="en-US" sz="1300" dirty="0">
                <a:solidFill>
                  <a:srgbClr val="105B78">
                    <a:lumMod val="60000"/>
                    <a:lumOff val="40000"/>
                  </a:srgbClr>
                </a:solidFill>
                <a:latin typeface="Arial" panose="020B0604020202020204" pitchFamily="34" charset="0"/>
                <a:cs typeface="Arial" panose="020B0604020202020204" pitchFamily="34" charset="0"/>
              </a:rPr>
              <a:t>create nuclear binding</a:t>
            </a:r>
            <a:r>
              <a:rPr lang="en-US" sz="1300" dirty="0">
                <a:solidFill>
                  <a:srgbClr val="292934"/>
                </a:solidFill>
                <a:latin typeface="Arial" panose="020B060402020202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35383835-1576-9144-3ADF-B1CA966401AA}"/>
              </a:ext>
            </a:extLst>
          </p:cNvPr>
          <p:cNvSpPr txBox="1"/>
          <p:nvPr/>
        </p:nvSpPr>
        <p:spPr>
          <a:xfrm>
            <a:off x="9546319" y="2441532"/>
            <a:ext cx="2188038" cy="2775119"/>
          </a:xfrm>
          <a:prstGeom prst="rect">
            <a:avLst/>
          </a:prstGeom>
          <a:noFill/>
        </p:spPr>
        <p:txBody>
          <a:bodyPr wrap="square" lIns="91440" tIns="45720" rIns="91440" bIns="45720" anchor="t">
            <a:spAutoFit/>
          </a:bodyPr>
          <a:lstStyle/>
          <a:p>
            <a:pPr>
              <a:spcBef>
                <a:spcPts val="225"/>
              </a:spcBef>
            </a:pPr>
            <a:r>
              <a:rPr lang="en-US" sz="1600" b="1" dirty="0">
                <a:solidFill>
                  <a:srgbClr val="FF0000"/>
                </a:solidFill>
                <a:latin typeface="Arial" panose="020B0604020202020204" pitchFamily="34" charset="0"/>
                <a:cs typeface="Arial" panose="020B0604020202020204" pitchFamily="34" charset="0"/>
              </a:rPr>
              <a:t>Does gluon density in nuclei saturate at high energy?</a:t>
            </a:r>
          </a:p>
          <a:p>
            <a:pPr>
              <a:spcBef>
                <a:spcPts val="225"/>
              </a:spcBef>
            </a:pPr>
            <a:endParaRPr lang="en-US" sz="1400" b="1" dirty="0">
              <a:solidFill>
                <a:srgbClr val="FF0000"/>
              </a:solidFill>
              <a:latin typeface="Arial" panose="020B0604020202020204" pitchFamily="34" charset="0"/>
              <a:cs typeface="Arial" panose="020B0604020202020204" pitchFamily="34" charset="0"/>
            </a:endParaRPr>
          </a:p>
          <a:p>
            <a:pPr>
              <a:spcBef>
                <a:spcPts val="225"/>
              </a:spcBef>
            </a:pPr>
            <a:endParaRPr lang="en-US" sz="1300" dirty="0">
              <a:solidFill>
                <a:srgbClr val="292934"/>
              </a:solidFill>
              <a:latin typeface="Arial" panose="020B0604020202020204" pitchFamily="34" charset="0"/>
              <a:cs typeface="Arial" panose="020B0604020202020204" pitchFamily="34" charset="0"/>
            </a:endParaRPr>
          </a:p>
          <a:p>
            <a:pPr>
              <a:spcAft>
                <a:spcPts val="600"/>
              </a:spcAft>
            </a:pPr>
            <a:r>
              <a:rPr lang="en-US" sz="1300" dirty="0">
                <a:solidFill>
                  <a:srgbClr val="292934"/>
                </a:solidFill>
                <a:latin typeface="Arial" panose="020B0604020202020204" pitchFamily="34" charset="0"/>
                <a:cs typeface="Arial" panose="020B0604020202020204" pitchFamily="34" charset="0"/>
              </a:rPr>
              <a:t>How many gluons can fit in a proton?</a:t>
            </a:r>
          </a:p>
          <a:p>
            <a:pPr>
              <a:spcAft>
                <a:spcPts val="600"/>
              </a:spcAft>
            </a:pPr>
            <a:r>
              <a:rPr lang="en-US" sz="1300" dirty="0">
                <a:solidFill>
                  <a:srgbClr val="292934"/>
                </a:solidFill>
                <a:latin typeface="Arial" panose="020B0604020202020204" pitchFamily="34" charset="0"/>
                <a:cs typeface="Arial" panose="020B0604020202020204" pitchFamily="34" charset="0"/>
              </a:rPr>
              <a:t>How does </a:t>
            </a:r>
            <a:r>
              <a:rPr lang="en-US" sz="1300" dirty="0">
                <a:solidFill>
                  <a:srgbClr val="FF0000"/>
                </a:solidFill>
                <a:latin typeface="Arial" panose="020B0604020202020204" pitchFamily="34" charset="0"/>
                <a:cs typeface="Arial" panose="020B0604020202020204" pitchFamily="34" charset="0"/>
              </a:rPr>
              <a:t>a dense nuclear environment affect </a:t>
            </a:r>
            <a:r>
              <a:rPr lang="en-US" sz="1300" dirty="0">
                <a:solidFill>
                  <a:srgbClr val="292934"/>
                </a:solidFill>
                <a:latin typeface="Arial" panose="020B0604020202020204" pitchFamily="34" charset="0"/>
                <a:cs typeface="Arial" panose="020B0604020202020204" pitchFamily="34" charset="0"/>
              </a:rPr>
              <a:t>the quarks and gluons, their correlations and interactions?</a:t>
            </a:r>
          </a:p>
        </p:txBody>
      </p:sp>
      <p:pic>
        <p:nvPicPr>
          <p:cNvPr id="13" name="Picture 12">
            <a:extLst>
              <a:ext uri="{FF2B5EF4-FFF2-40B4-BE49-F238E27FC236}">
                <a16:creationId xmlns:a16="http://schemas.microsoft.com/office/drawing/2014/main" id="{FAF92105-2FF9-F11D-2145-0B83CB783BCF}"/>
              </a:ext>
            </a:extLst>
          </p:cNvPr>
          <p:cNvPicPr>
            <a:picLocks noChangeAspect="1"/>
          </p:cNvPicPr>
          <p:nvPr/>
        </p:nvPicPr>
        <p:blipFill>
          <a:blip r:embed="rId7"/>
          <a:stretch>
            <a:fillRect/>
          </a:stretch>
        </p:blipFill>
        <p:spPr>
          <a:xfrm>
            <a:off x="9580793" y="5278023"/>
            <a:ext cx="859427" cy="518875"/>
          </a:xfrm>
          <a:prstGeom prst="rect">
            <a:avLst/>
          </a:prstGeom>
        </p:spPr>
      </p:pic>
      <p:pic>
        <p:nvPicPr>
          <p:cNvPr id="15" name="Picture 14">
            <a:extLst>
              <a:ext uri="{FF2B5EF4-FFF2-40B4-BE49-F238E27FC236}">
                <a16:creationId xmlns:a16="http://schemas.microsoft.com/office/drawing/2014/main" id="{56F7620A-3682-0D2A-D075-B2148DA45D1E}"/>
              </a:ext>
            </a:extLst>
          </p:cNvPr>
          <p:cNvPicPr>
            <a:picLocks noChangeAspect="1"/>
          </p:cNvPicPr>
          <p:nvPr/>
        </p:nvPicPr>
        <p:blipFill>
          <a:blip r:embed="rId8"/>
          <a:stretch>
            <a:fillRect/>
          </a:stretch>
        </p:blipFill>
        <p:spPr>
          <a:xfrm>
            <a:off x="10757565" y="5316820"/>
            <a:ext cx="1007230" cy="435858"/>
          </a:xfrm>
          <a:prstGeom prst="rect">
            <a:avLst/>
          </a:prstGeom>
        </p:spPr>
      </p:pic>
      <p:sp>
        <p:nvSpPr>
          <p:cNvPr id="16" name="TextBox 15">
            <a:extLst>
              <a:ext uri="{FF2B5EF4-FFF2-40B4-BE49-F238E27FC236}">
                <a16:creationId xmlns:a16="http://schemas.microsoft.com/office/drawing/2014/main" id="{14D649FB-A2D8-AE12-93D5-13A458706047}"/>
              </a:ext>
            </a:extLst>
          </p:cNvPr>
          <p:cNvSpPr txBox="1"/>
          <p:nvPr/>
        </p:nvSpPr>
        <p:spPr>
          <a:xfrm>
            <a:off x="10434084" y="5312924"/>
            <a:ext cx="846970" cy="369332"/>
          </a:xfrm>
          <a:prstGeom prst="rect">
            <a:avLst/>
          </a:prstGeom>
          <a:noFill/>
        </p:spPr>
        <p:txBody>
          <a:bodyPr wrap="square">
            <a:spAutoFit/>
          </a:bodyPr>
          <a:lstStyle/>
          <a:p>
            <a:r>
              <a:rPr lang="en-US">
                <a:solidFill>
                  <a:srgbClr val="FF0000"/>
                </a:solidFill>
                <a:latin typeface="Arial" panose="020B0604020202020204" pitchFamily="34" charset="0"/>
                <a:cs typeface="Arial" panose="020B0604020202020204" pitchFamily="34" charset="0"/>
              </a:rPr>
              <a:t>=</a:t>
            </a:r>
          </a:p>
        </p:txBody>
      </p:sp>
      <p:sp>
        <p:nvSpPr>
          <p:cNvPr id="17" name="TextBox 16">
            <a:extLst>
              <a:ext uri="{FF2B5EF4-FFF2-40B4-BE49-F238E27FC236}">
                <a16:creationId xmlns:a16="http://schemas.microsoft.com/office/drawing/2014/main" id="{91D14278-8443-1B70-EB10-11647FB00F2A}"/>
              </a:ext>
            </a:extLst>
          </p:cNvPr>
          <p:cNvSpPr txBox="1"/>
          <p:nvPr/>
        </p:nvSpPr>
        <p:spPr>
          <a:xfrm>
            <a:off x="10431661" y="5606766"/>
            <a:ext cx="325903" cy="369332"/>
          </a:xfrm>
          <a:prstGeom prst="rect">
            <a:avLst/>
          </a:prstGeom>
          <a:noFill/>
        </p:spPr>
        <p:txBody>
          <a:bodyPr wrap="square">
            <a:spAutoFit/>
          </a:bodyPr>
          <a:lstStyle/>
          <a:p>
            <a:r>
              <a:rPr lang="en-US">
                <a:solidFill>
                  <a:srgbClr val="FF0000"/>
                </a:solidFill>
                <a:latin typeface="Arial" panose="020B0604020202020204" pitchFamily="34" charset="0"/>
                <a:cs typeface="Arial" panose="020B0604020202020204" pitchFamily="34" charset="0"/>
              </a:rPr>
              <a:t>?</a:t>
            </a:r>
          </a:p>
        </p:txBody>
      </p:sp>
      <p:sp>
        <p:nvSpPr>
          <p:cNvPr id="18" name="TextBox 17">
            <a:extLst>
              <a:ext uri="{FF2B5EF4-FFF2-40B4-BE49-F238E27FC236}">
                <a16:creationId xmlns:a16="http://schemas.microsoft.com/office/drawing/2014/main" id="{73303C20-F03B-16C4-D879-DDA544DC5477}"/>
              </a:ext>
            </a:extLst>
          </p:cNvPr>
          <p:cNvSpPr txBox="1"/>
          <p:nvPr/>
        </p:nvSpPr>
        <p:spPr>
          <a:xfrm>
            <a:off x="9374156" y="5594432"/>
            <a:ext cx="850869" cy="461665"/>
          </a:xfrm>
          <a:prstGeom prst="rect">
            <a:avLst/>
          </a:prstGeom>
          <a:noFill/>
        </p:spPr>
        <p:txBody>
          <a:bodyPr wrap="square">
            <a:spAutoFit/>
          </a:bodyPr>
          <a:lstStyle/>
          <a:p>
            <a:pPr algn="ctr"/>
            <a:r>
              <a:rPr lang="en-US" sz="1200">
                <a:solidFill>
                  <a:srgbClr val="000000"/>
                </a:solidFill>
                <a:latin typeface="Arial" panose="020B0604020202020204" pitchFamily="34" charset="0"/>
                <a:cs typeface="Arial" panose="020B0604020202020204" pitchFamily="34" charset="0"/>
              </a:rPr>
              <a:t>gluon</a:t>
            </a:r>
          </a:p>
          <a:p>
            <a:pPr algn="ctr"/>
            <a:r>
              <a:rPr lang="en-US" sz="1200">
                <a:solidFill>
                  <a:srgbClr val="000000"/>
                </a:solidFill>
                <a:latin typeface="Arial" panose="020B0604020202020204" pitchFamily="34" charset="0"/>
                <a:cs typeface="Arial" panose="020B0604020202020204" pitchFamily="34" charset="0"/>
              </a:rPr>
              <a:t>splitting</a:t>
            </a:r>
          </a:p>
        </p:txBody>
      </p:sp>
      <p:sp>
        <p:nvSpPr>
          <p:cNvPr id="19" name="TextBox 18">
            <a:extLst>
              <a:ext uri="{FF2B5EF4-FFF2-40B4-BE49-F238E27FC236}">
                <a16:creationId xmlns:a16="http://schemas.microsoft.com/office/drawing/2014/main" id="{1C86AC3D-A022-7389-D48D-8B4080B06CB3}"/>
              </a:ext>
            </a:extLst>
          </p:cNvPr>
          <p:cNvSpPr txBox="1"/>
          <p:nvPr/>
        </p:nvSpPr>
        <p:spPr>
          <a:xfrm>
            <a:off x="10856456" y="5657496"/>
            <a:ext cx="1220553" cy="461665"/>
          </a:xfrm>
          <a:prstGeom prst="rect">
            <a:avLst/>
          </a:prstGeom>
          <a:noFill/>
        </p:spPr>
        <p:txBody>
          <a:bodyPr wrap="square">
            <a:spAutoFit/>
          </a:bodyPr>
          <a:lstStyle/>
          <a:p>
            <a:pPr algn="ctr"/>
            <a:r>
              <a:rPr lang="en-US" sz="1200">
                <a:solidFill>
                  <a:srgbClr val="000000"/>
                </a:solidFill>
                <a:latin typeface="Arial" panose="020B0604020202020204" pitchFamily="34" charset="0"/>
                <a:cs typeface="Arial" panose="020B0604020202020204" pitchFamily="34" charset="0"/>
              </a:rPr>
              <a:t>gluon</a:t>
            </a:r>
          </a:p>
          <a:p>
            <a:pPr algn="ctr"/>
            <a:r>
              <a:rPr lang="en-US" sz="1200">
                <a:solidFill>
                  <a:srgbClr val="000000"/>
                </a:solidFill>
                <a:latin typeface="Arial" panose="020B0604020202020204" pitchFamily="34" charset="0"/>
                <a:cs typeface="Arial" panose="020B0604020202020204" pitchFamily="34" charset="0"/>
              </a:rPr>
              <a:t>recombination</a:t>
            </a:r>
          </a:p>
        </p:txBody>
      </p:sp>
      <p:sp>
        <p:nvSpPr>
          <p:cNvPr id="20" name="TextBox 19">
            <a:extLst>
              <a:ext uri="{FF2B5EF4-FFF2-40B4-BE49-F238E27FC236}">
                <a16:creationId xmlns:a16="http://schemas.microsoft.com/office/drawing/2014/main" id="{1B8F792E-B7BD-3A5B-E6FA-3D1998F3B790}"/>
              </a:ext>
            </a:extLst>
          </p:cNvPr>
          <p:cNvSpPr txBox="1"/>
          <p:nvPr/>
        </p:nvSpPr>
        <p:spPr>
          <a:xfrm>
            <a:off x="1093597" y="4784779"/>
            <a:ext cx="902811" cy="461665"/>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432FF"/>
                </a:solidFill>
                <a:effectLst/>
                <a:uLnTx/>
                <a:uFillTx/>
                <a:latin typeface="Arial" panose="020B0604020202020204" pitchFamily="34" charset="0"/>
                <a:cs typeface="Arial" panose="020B0604020202020204" pitchFamily="34" charset="0"/>
              </a:rPr>
              <a:t>SPIN</a:t>
            </a:r>
          </a:p>
        </p:txBody>
      </p:sp>
      <p:sp>
        <p:nvSpPr>
          <p:cNvPr id="21" name="TextBox 20">
            <a:extLst>
              <a:ext uri="{FF2B5EF4-FFF2-40B4-BE49-F238E27FC236}">
                <a16:creationId xmlns:a16="http://schemas.microsoft.com/office/drawing/2014/main" id="{04CF7938-2FFB-D7EF-DC3D-41A92823CD01}"/>
              </a:ext>
            </a:extLst>
          </p:cNvPr>
          <p:cNvSpPr txBox="1"/>
          <p:nvPr/>
        </p:nvSpPr>
        <p:spPr>
          <a:xfrm>
            <a:off x="3220403" y="4779031"/>
            <a:ext cx="1056700" cy="461665"/>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432FF"/>
                </a:solidFill>
                <a:effectLst/>
                <a:uLnTx/>
                <a:uFillTx/>
                <a:latin typeface="Arial" panose="020B0604020202020204" pitchFamily="34" charset="0"/>
                <a:cs typeface="Arial" panose="020B0604020202020204" pitchFamily="34" charset="0"/>
              </a:rPr>
              <a:t>MASS</a:t>
            </a:r>
          </a:p>
        </p:txBody>
      </p:sp>
      <p:sp>
        <p:nvSpPr>
          <p:cNvPr id="22" name="TextBox 21">
            <a:extLst>
              <a:ext uri="{FF2B5EF4-FFF2-40B4-BE49-F238E27FC236}">
                <a16:creationId xmlns:a16="http://schemas.microsoft.com/office/drawing/2014/main" id="{0996765D-D7B4-D4EF-6B90-D14550C154F3}"/>
              </a:ext>
            </a:extLst>
          </p:cNvPr>
          <p:cNvSpPr txBox="1"/>
          <p:nvPr/>
        </p:nvSpPr>
        <p:spPr>
          <a:xfrm>
            <a:off x="5236732" y="4783354"/>
            <a:ext cx="1778051" cy="461665"/>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432FF"/>
                </a:solidFill>
                <a:effectLst/>
                <a:uLnTx/>
                <a:uFillTx/>
                <a:latin typeface="Arial" panose="020B0604020202020204" pitchFamily="34" charset="0"/>
                <a:cs typeface="Arial" panose="020B0604020202020204" pitchFamily="34" charset="0"/>
              </a:rPr>
              <a:t>3D-Imaging</a:t>
            </a:r>
          </a:p>
        </p:txBody>
      </p:sp>
      <p:sp>
        <p:nvSpPr>
          <p:cNvPr id="23" name="TextBox 22">
            <a:extLst>
              <a:ext uri="{FF2B5EF4-FFF2-40B4-BE49-F238E27FC236}">
                <a16:creationId xmlns:a16="http://schemas.microsoft.com/office/drawing/2014/main" id="{570D1E84-94CD-EA2F-FD54-E85E03F97E90}"/>
              </a:ext>
            </a:extLst>
          </p:cNvPr>
          <p:cNvSpPr txBox="1"/>
          <p:nvPr/>
        </p:nvSpPr>
        <p:spPr>
          <a:xfrm>
            <a:off x="7784196" y="4598687"/>
            <a:ext cx="1194559" cy="830997"/>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432FF"/>
                </a:solidFill>
                <a:effectLst/>
                <a:uLnTx/>
                <a:uFillTx/>
                <a:latin typeface="Arial" panose="020B0604020202020204" pitchFamily="34" charset="0"/>
                <a:cs typeface="Arial" panose="020B0604020202020204" pitchFamily="34" charset="0"/>
              </a:rPr>
              <a:t>QCD in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432FF"/>
                </a:solidFill>
                <a:effectLst/>
                <a:uLnTx/>
                <a:uFillTx/>
                <a:latin typeface="Arial" panose="020B0604020202020204" pitchFamily="34" charset="0"/>
                <a:cs typeface="Arial" panose="020B0604020202020204" pitchFamily="34" charset="0"/>
              </a:rPr>
              <a:t>Nuclei</a:t>
            </a:r>
          </a:p>
        </p:txBody>
      </p:sp>
      <p:sp>
        <p:nvSpPr>
          <p:cNvPr id="24" name="TextBox 23">
            <a:extLst>
              <a:ext uri="{FF2B5EF4-FFF2-40B4-BE49-F238E27FC236}">
                <a16:creationId xmlns:a16="http://schemas.microsoft.com/office/drawing/2014/main" id="{DECFD92A-FAC5-AA39-D98F-951735C0B7F2}"/>
              </a:ext>
            </a:extLst>
          </p:cNvPr>
          <p:cNvSpPr txBox="1"/>
          <p:nvPr/>
        </p:nvSpPr>
        <p:spPr>
          <a:xfrm>
            <a:off x="9864837" y="4603079"/>
            <a:ext cx="1983236" cy="830997"/>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432FF"/>
                </a:solidFill>
                <a:effectLst/>
                <a:uLnTx/>
                <a:uFillTx/>
                <a:latin typeface="Arial" panose="020B0604020202020204" pitchFamily="34" charset="0"/>
                <a:cs typeface="Arial" panose="020B0604020202020204" pitchFamily="34" charset="0"/>
              </a:rPr>
              <a:t>Dense Gluon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432FF"/>
                </a:solidFill>
                <a:effectLst/>
                <a:uLnTx/>
                <a:uFillTx/>
                <a:latin typeface="Arial" panose="020B0604020202020204" pitchFamily="34" charset="0"/>
                <a:cs typeface="Arial" panose="020B0604020202020204" pitchFamily="34" charset="0"/>
              </a:rPr>
              <a:t>Systems</a:t>
            </a:r>
          </a:p>
        </p:txBody>
      </p:sp>
    </p:spTree>
    <p:extLst>
      <p:ext uri="{BB962C8B-B14F-4D97-AF65-F5344CB8AC3E}">
        <p14:creationId xmlns:p14="http://schemas.microsoft.com/office/powerpoint/2010/main" val="351315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6DF94-0CE0-2A13-B899-0AF5DDB917C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8191BB61-3599-87CE-7042-D183659C3690}"/>
              </a:ext>
            </a:extLst>
          </p:cNvPr>
          <p:cNvSpPr>
            <a:spLocks noGrp="1"/>
          </p:cNvSpPr>
          <p:nvPr>
            <p:ph type="title"/>
          </p:nvPr>
        </p:nvSpPr>
        <p:spPr>
          <a:xfrm>
            <a:off x="309093" y="121857"/>
            <a:ext cx="11044707" cy="678664"/>
          </a:xfrm>
        </p:spPr>
        <p:txBody>
          <a:bodyPr/>
          <a:lstStyle/>
          <a:p>
            <a:r>
              <a:rPr lang="en-US" dirty="0">
                <a:latin typeface="Arial"/>
                <a:cs typeface="Arial"/>
              </a:rPr>
              <a:t>EIC Science Reach and Versatility</a:t>
            </a:r>
          </a:p>
        </p:txBody>
      </p:sp>
      <p:sp>
        <p:nvSpPr>
          <p:cNvPr id="14" name="Slide Number Placeholder 2">
            <a:extLst>
              <a:ext uri="{FF2B5EF4-FFF2-40B4-BE49-F238E27FC236}">
                <a16:creationId xmlns:a16="http://schemas.microsoft.com/office/drawing/2014/main" id="{962E512E-ED4B-88B8-3139-B813168581E9}"/>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12</a:t>
            </a:fld>
            <a:endParaRPr lang="en-US" sz="1200" dirty="0"/>
          </a:p>
        </p:txBody>
      </p:sp>
      <p:pic>
        <p:nvPicPr>
          <p:cNvPr id="2" name="Picture 1">
            <a:extLst>
              <a:ext uri="{FF2B5EF4-FFF2-40B4-BE49-F238E27FC236}">
                <a16:creationId xmlns:a16="http://schemas.microsoft.com/office/drawing/2014/main" id="{BD810418-9423-06F6-A7AB-3C2D0BFB38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0596" y="740325"/>
            <a:ext cx="8969466" cy="5832362"/>
          </a:xfrm>
          <a:prstGeom prst="rect">
            <a:avLst/>
          </a:prstGeom>
          <a:solidFill>
            <a:schemeClr val="bg1"/>
          </a:solidFill>
        </p:spPr>
      </p:pic>
      <p:grpSp>
        <p:nvGrpSpPr>
          <p:cNvPr id="3" name="Group 2">
            <a:extLst>
              <a:ext uri="{FF2B5EF4-FFF2-40B4-BE49-F238E27FC236}">
                <a16:creationId xmlns:a16="http://schemas.microsoft.com/office/drawing/2014/main" id="{0BE19D45-F1D7-2A15-DF4C-178EE50E162E}"/>
              </a:ext>
            </a:extLst>
          </p:cNvPr>
          <p:cNvGrpSpPr/>
          <p:nvPr/>
        </p:nvGrpSpPr>
        <p:grpSpPr>
          <a:xfrm>
            <a:off x="4165775" y="2623870"/>
            <a:ext cx="5166596" cy="2295898"/>
            <a:chOff x="4192356" y="2788575"/>
            <a:chExt cx="5166596" cy="2295898"/>
          </a:xfrm>
        </p:grpSpPr>
        <p:cxnSp>
          <p:nvCxnSpPr>
            <p:cNvPr id="4" name="Straight Connector 3">
              <a:extLst>
                <a:ext uri="{FF2B5EF4-FFF2-40B4-BE49-F238E27FC236}">
                  <a16:creationId xmlns:a16="http://schemas.microsoft.com/office/drawing/2014/main" id="{0E17C561-8793-7EED-75EC-27B9FAEE02E4}"/>
                </a:ext>
              </a:extLst>
            </p:cNvPr>
            <p:cNvCxnSpPr>
              <a:cxnSpLocks/>
            </p:cNvCxnSpPr>
            <p:nvPr/>
          </p:nvCxnSpPr>
          <p:spPr>
            <a:xfrm flipV="1">
              <a:off x="5086898" y="3359917"/>
              <a:ext cx="838200" cy="1461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E06046A8-864C-72FD-DE33-8189F10ACC8F}"/>
                </a:ext>
              </a:extLst>
            </p:cNvPr>
            <p:cNvGrpSpPr/>
            <p:nvPr/>
          </p:nvGrpSpPr>
          <p:grpSpPr>
            <a:xfrm>
              <a:off x="4192356" y="2788575"/>
              <a:ext cx="5166596" cy="2295898"/>
              <a:chOff x="4192356" y="2788575"/>
              <a:chExt cx="5166596" cy="2295898"/>
            </a:xfrm>
          </p:grpSpPr>
          <p:sp>
            <p:nvSpPr>
              <p:cNvPr id="6" name="TextBox 5">
                <a:extLst>
                  <a:ext uri="{FF2B5EF4-FFF2-40B4-BE49-F238E27FC236}">
                    <a16:creationId xmlns:a16="http://schemas.microsoft.com/office/drawing/2014/main" id="{BD37CCC1-5ADD-14E0-5D75-65FF7332625D}"/>
                  </a:ext>
                </a:extLst>
              </p:cNvPr>
              <p:cNvSpPr txBox="1"/>
              <p:nvPr/>
            </p:nvSpPr>
            <p:spPr>
              <a:xfrm>
                <a:off x="8933836" y="4011560"/>
                <a:ext cx="425116" cy="584775"/>
              </a:xfrm>
              <a:prstGeom prst="rect">
                <a:avLst/>
              </a:prstGeom>
              <a:noFill/>
            </p:spPr>
            <p:txBody>
              <a:bodyPr wrap="none" rtlCol="0">
                <a:spAutoFit/>
              </a:bodyPr>
              <a:lstStyle/>
              <a:p>
                <a:r>
                  <a:rPr lang="en-US" sz="3200"/>
                  <a:t>+</a:t>
                </a:r>
              </a:p>
            </p:txBody>
          </p:sp>
          <p:sp>
            <p:nvSpPr>
              <p:cNvPr id="8" name="TextBox 7">
                <a:extLst>
                  <a:ext uri="{FF2B5EF4-FFF2-40B4-BE49-F238E27FC236}">
                    <a16:creationId xmlns:a16="http://schemas.microsoft.com/office/drawing/2014/main" id="{CA52ABE6-3C0F-759B-C7C6-94C93D5277F9}"/>
                  </a:ext>
                </a:extLst>
              </p:cNvPr>
              <p:cNvSpPr txBox="1"/>
              <p:nvPr/>
            </p:nvSpPr>
            <p:spPr>
              <a:xfrm>
                <a:off x="7521364" y="2788575"/>
                <a:ext cx="425116" cy="584775"/>
              </a:xfrm>
              <a:prstGeom prst="rect">
                <a:avLst/>
              </a:prstGeom>
              <a:noFill/>
            </p:spPr>
            <p:txBody>
              <a:bodyPr wrap="none" rtlCol="0">
                <a:spAutoFit/>
              </a:bodyPr>
              <a:lstStyle/>
              <a:p>
                <a:r>
                  <a:rPr lang="en-US" sz="3200"/>
                  <a:t>+</a:t>
                </a:r>
              </a:p>
            </p:txBody>
          </p:sp>
          <p:sp>
            <p:nvSpPr>
              <p:cNvPr id="9" name="TextBox 8">
                <a:extLst>
                  <a:ext uri="{FF2B5EF4-FFF2-40B4-BE49-F238E27FC236}">
                    <a16:creationId xmlns:a16="http://schemas.microsoft.com/office/drawing/2014/main" id="{BD1183A8-6F3E-CE9E-2A96-410010BCE34F}"/>
                  </a:ext>
                </a:extLst>
              </p:cNvPr>
              <p:cNvSpPr txBox="1"/>
              <p:nvPr/>
            </p:nvSpPr>
            <p:spPr>
              <a:xfrm>
                <a:off x="5721277" y="3080201"/>
                <a:ext cx="425116" cy="584775"/>
              </a:xfrm>
              <a:prstGeom prst="rect">
                <a:avLst/>
              </a:prstGeom>
              <a:noFill/>
            </p:spPr>
            <p:txBody>
              <a:bodyPr wrap="none" rtlCol="0">
                <a:spAutoFit/>
              </a:bodyPr>
              <a:lstStyle/>
              <a:p>
                <a:r>
                  <a:rPr lang="en-US" sz="3200"/>
                  <a:t>+</a:t>
                </a:r>
              </a:p>
            </p:txBody>
          </p:sp>
          <p:sp>
            <p:nvSpPr>
              <p:cNvPr id="10" name="TextBox 9">
                <a:extLst>
                  <a:ext uri="{FF2B5EF4-FFF2-40B4-BE49-F238E27FC236}">
                    <a16:creationId xmlns:a16="http://schemas.microsoft.com/office/drawing/2014/main" id="{E2EE0C14-AB28-DCFF-66F8-B3AEB5DAE1C6}"/>
                  </a:ext>
                </a:extLst>
              </p:cNvPr>
              <p:cNvSpPr txBox="1"/>
              <p:nvPr/>
            </p:nvSpPr>
            <p:spPr>
              <a:xfrm>
                <a:off x="4839618" y="3204333"/>
                <a:ext cx="425116" cy="584775"/>
              </a:xfrm>
              <a:prstGeom prst="rect">
                <a:avLst/>
              </a:prstGeom>
              <a:noFill/>
            </p:spPr>
            <p:txBody>
              <a:bodyPr wrap="none" rtlCol="0">
                <a:spAutoFit/>
              </a:bodyPr>
              <a:lstStyle/>
              <a:p>
                <a:r>
                  <a:rPr lang="en-US" sz="3200"/>
                  <a:t>+</a:t>
                </a:r>
              </a:p>
            </p:txBody>
          </p:sp>
          <p:sp>
            <p:nvSpPr>
              <p:cNvPr id="11" name="TextBox 10">
                <a:extLst>
                  <a:ext uri="{FF2B5EF4-FFF2-40B4-BE49-F238E27FC236}">
                    <a16:creationId xmlns:a16="http://schemas.microsoft.com/office/drawing/2014/main" id="{8EDADD51-9E0C-2C59-8473-DB6BFAAA4220}"/>
                  </a:ext>
                </a:extLst>
              </p:cNvPr>
              <p:cNvSpPr txBox="1"/>
              <p:nvPr/>
            </p:nvSpPr>
            <p:spPr>
              <a:xfrm>
                <a:off x="4192356" y="4499698"/>
                <a:ext cx="425116" cy="584775"/>
              </a:xfrm>
              <a:prstGeom prst="rect">
                <a:avLst/>
              </a:prstGeom>
              <a:noFill/>
            </p:spPr>
            <p:txBody>
              <a:bodyPr wrap="none" rtlCol="0">
                <a:spAutoFit/>
              </a:bodyPr>
              <a:lstStyle/>
              <a:p>
                <a:r>
                  <a:rPr lang="en-US" sz="3200"/>
                  <a:t>+</a:t>
                </a:r>
              </a:p>
            </p:txBody>
          </p:sp>
          <p:cxnSp>
            <p:nvCxnSpPr>
              <p:cNvPr id="12" name="Straight Connector 11">
                <a:extLst>
                  <a:ext uri="{FF2B5EF4-FFF2-40B4-BE49-F238E27FC236}">
                    <a16:creationId xmlns:a16="http://schemas.microsoft.com/office/drawing/2014/main" id="{81416E99-BA79-609C-3F3E-BDED3DDDA0A4}"/>
                  </a:ext>
                </a:extLst>
              </p:cNvPr>
              <p:cNvCxnSpPr>
                <a:cxnSpLocks/>
              </p:cNvCxnSpPr>
              <p:nvPr/>
            </p:nvCxnSpPr>
            <p:spPr>
              <a:xfrm flipV="1">
                <a:off x="4398407" y="3496720"/>
                <a:ext cx="688491" cy="131355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6E780C8-CAD7-4FE1-35C9-A8400E86855A}"/>
                  </a:ext>
                </a:extLst>
              </p:cNvPr>
              <p:cNvCxnSpPr>
                <a:cxnSpLocks/>
              </p:cNvCxnSpPr>
              <p:nvPr/>
            </p:nvCxnSpPr>
            <p:spPr>
              <a:xfrm flipV="1">
                <a:off x="5927819" y="3079483"/>
                <a:ext cx="1806103" cy="28485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5A76E88-2237-3AC4-372E-88C4EBD48150}"/>
                  </a:ext>
                </a:extLst>
              </p:cNvPr>
              <p:cNvCxnSpPr>
                <a:cxnSpLocks/>
              </p:cNvCxnSpPr>
              <p:nvPr/>
            </p:nvCxnSpPr>
            <p:spPr>
              <a:xfrm>
                <a:off x="7740482" y="3063165"/>
                <a:ext cx="1405912" cy="1265050"/>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grpSp>
      </p:grpSp>
      <p:sp>
        <p:nvSpPr>
          <p:cNvPr id="16" name="TextBox 15">
            <a:extLst>
              <a:ext uri="{FF2B5EF4-FFF2-40B4-BE49-F238E27FC236}">
                <a16:creationId xmlns:a16="http://schemas.microsoft.com/office/drawing/2014/main" id="{58745190-6F92-7EA7-9485-E23C59B6AAF2}"/>
              </a:ext>
            </a:extLst>
          </p:cNvPr>
          <p:cNvSpPr txBox="1"/>
          <p:nvPr/>
        </p:nvSpPr>
        <p:spPr>
          <a:xfrm rot="16200000">
            <a:off x="-232810" y="3154858"/>
            <a:ext cx="4654955" cy="461665"/>
          </a:xfrm>
          <a:prstGeom prst="rect">
            <a:avLst/>
          </a:prstGeom>
          <a:solidFill>
            <a:schemeClr val="bg1"/>
          </a:solidFill>
        </p:spPr>
        <p:txBody>
          <a:bodyPr wrap="square" rtlCol="0">
            <a:spAutoFit/>
          </a:bodyPr>
          <a:lstStyle/>
          <a:p>
            <a:pPr algn="ctr"/>
            <a:r>
              <a:rPr lang="en-US" sz="2400" dirty="0">
                <a:latin typeface="Arial" panose="020B0604020202020204" pitchFamily="34" charset="0"/>
                <a:cs typeface="Arial" panose="020B0604020202020204" pitchFamily="34" charset="0"/>
              </a:rPr>
              <a:t>Average Luminosity (cm</a:t>
            </a:r>
            <a:r>
              <a:rPr lang="en-US" sz="2400" baseline="30000" dirty="0">
                <a:latin typeface="Arial" panose="020B0604020202020204" pitchFamily="34" charset="0"/>
                <a:cs typeface="Arial" panose="020B0604020202020204" pitchFamily="34" charset="0"/>
              </a:rPr>
              <a:t>-2</a:t>
            </a:r>
            <a:r>
              <a:rPr lang="en-US" sz="2400" dirty="0">
                <a:latin typeface="Arial" panose="020B0604020202020204" pitchFamily="34" charset="0"/>
                <a:cs typeface="Arial" panose="020B0604020202020204" pitchFamily="34" charset="0"/>
              </a:rPr>
              <a:t> s</a:t>
            </a:r>
            <a:r>
              <a:rPr lang="en-US" sz="2400" baseline="30000" dirty="0">
                <a:latin typeface="Arial" panose="020B0604020202020204" pitchFamily="34" charset="0"/>
                <a:cs typeface="Arial" panose="020B0604020202020204" pitchFamily="34" charset="0"/>
              </a:rPr>
              <a:t>-1</a:t>
            </a:r>
            <a:r>
              <a:rPr lang="en-US" sz="2400" dirty="0">
                <a:latin typeface="Arial" panose="020B0604020202020204" pitchFamily="34" charset="0"/>
                <a:cs typeface="Arial" panose="020B0604020202020204" pitchFamily="34" charset="0"/>
              </a:rPr>
              <a:t>)</a:t>
            </a:r>
          </a:p>
        </p:txBody>
      </p:sp>
      <p:sp>
        <p:nvSpPr>
          <p:cNvPr id="17" name="TextBox 16">
            <a:extLst>
              <a:ext uri="{FF2B5EF4-FFF2-40B4-BE49-F238E27FC236}">
                <a16:creationId xmlns:a16="http://schemas.microsoft.com/office/drawing/2014/main" id="{B1DFDC78-9F04-E0C7-53D3-0E59C7A46A57}"/>
              </a:ext>
            </a:extLst>
          </p:cNvPr>
          <p:cNvSpPr txBox="1"/>
          <p:nvPr/>
        </p:nvSpPr>
        <p:spPr>
          <a:xfrm>
            <a:off x="3446718" y="6062145"/>
            <a:ext cx="5788142" cy="461665"/>
          </a:xfrm>
          <a:prstGeom prst="rect">
            <a:avLst/>
          </a:prstGeom>
          <a:solidFill>
            <a:schemeClr val="bg1"/>
          </a:solidFill>
        </p:spPr>
        <p:txBody>
          <a:bodyPr wrap="square" rtlCol="0">
            <a:spAutoFit/>
          </a:bodyPr>
          <a:lstStyle/>
          <a:p>
            <a:pPr algn="ctr"/>
            <a:r>
              <a:rPr lang="en-US" sz="2400"/>
              <a:t>e-p Center-of-Mass Energy [GeV]</a:t>
            </a:r>
          </a:p>
        </p:txBody>
      </p:sp>
      <p:sp>
        <p:nvSpPr>
          <p:cNvPr id="18" name="TextBox 17">
            <a:extLst>
              <a:ext uri="{FF2B5EF4-FFF2-40B4-BE49-F238E27FC236}">
                <a16:creationId xmlns:a16="http://schemas.microsoft.com/office/drawing/2014/main" id="{7F160C84-6294-B932-552D-F12297E5E190}"/>
              </a:ext>
            </a:extLst>
          </p:cNvPr>
          <p:cNvSpPr txBox="1"/>
          <p:nvPr/>
        </p:nvSpPr>
        <p:spPr>
          <a:xfrm>
            <a:off x="5206647" y="2057255"/>
            <a:ext cx="1056700" cy="461665"/>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0432FF"/>
                </a:solidFill>
                <a:effectLst/>
                <a:uLnTx/>
                <a:uFillTx/>
                <a:latin typeface="Arial" panose="020B0604020202020204" pitchFamily="34" charset="0"/>
                <a:cs typeface="Arial" panose="020B0604020202020204" pitchFamily="34" charset="0"/>
              </a:rPr>
              <a:t>MASS</a:t>
            </a:r>
          </a:p>
        </p:txBody>
      </p:sp>
      <p:sp>
        <p:nvSpPr>
          <p:cNvPr id="19" name="TextBox 18">
            <a:extLst>
              <a:ext uri="{FF2B5EF4-FFF2-40B4-BE49-F238E27FC236}">
                <a16:creationId xmlns:a16="http://schemas.microsoft.com/office/drawing/2014/main" id="{9BF546CE-8B4C-6442-2687-8AB43D2AE79C}"/>
              </a:ext>
            </a:extLst>
          </p:cNvPr>
          <p:cNvSpPr txBox="1"/>
          <p:nvPr/>
        </p:nvSpPr>
        <p:spPr>
          <a:xfrm>
            <a:off x="6944683" y="2061578"/>
            <a:ext cx="1778051" cy="461665"/>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0432FF"/>
                </a:solidFill>
                <a:effectLst/>
                <a:uLnTx/>
                <a:uFillTx/>
                <a:latin typeface="Arial" panose="020B0604020202020204" pitchFamily="34" charset="0"/>
                <a:cs typeface="Arial" panose="020B0604020202020204" pitchFamily="34" charset="0"/>
              </a:rPr>
              <a:t>3D-Imaging</a:t>
            </a:r>
          </a:p>
        </p:txBody>
      </p:sp>
      <p:sp>
        <p:nvSpPr>
          <p:cNvPr id="20" name="TextBox 19">
            <a:extLst>
              <a:ext uri="{FF2B5EF4-FFF2-40B4-BE49-F238E27FC236}">
                <a16:creationId xmlns:a16="http://schemas.microsoft.com/office/drawing/2014/main" id="{4090CAAC-7FFB-7F47-FF34-6B4C1B2091DB}"/>
              </a:ext>
            </a:extLst>
          </p:cNvPr>
          <p:cNvSpPr txBox="1"/>
          <p:nvPr/>
        </p:nvSpPr>
        <p:spPr>
          <a:xfrm>
            <a:off x="6214259" y="3308040"/>
            <a:ext cx="902811" cy="461665"/>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0432FF"/>
                </a:solidFill>
                <a:effectLst/>
                <a:uLnTx/>
                <a:uFillTx/>
                <a:latin typeface="Arial" panose="020B0604020202020204" pitchFamily="34" charset="0"/>
                <a:cs typeface="Arial" panose="020B0604020202020204" pitchFamily="34" charset="0"/>
              </a:rPr>
              <a:t>SPIN</a:t>
            </a:r>
          </a:p>
        </p:txBody>
      </p:sp>
      <p:sp>
        <p:nvSpPr>
          <p:cNvPr id="21" name="TextBox 20">
            <a:extLst>
              <a:ext uri="{FF2B5EF4-FFF2-40B4-BE49-F238E27FC236}">
                <a16:creationId xmlns:a16="http://schemas.microsoft.com/office/drawing/2014/main" id="{683DCB8F-B897-49E2-5F59-94C7E2AF31BE}"/>
              </a:ext>
            </a:extLst>
          </p:cNvPr>
          <p:cNvSpPr txBox="1"/>
          <p:nvPr/>
        </p:nvSpPr>
        <p:spPr>
          <a:xfrm>
            <a:off x="4237155" y="4222493"/>
            <a:ext cx="1194559" cy="830997"/>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0432FF"/>
                </a:solidFill>
                <a:effectLst/>
                <a:uLnTx/>
                <a:uFillTx/>
                <a:latin typeface="Arial" panose="020B0604020202020204" pitchFamily="34" charset="0"/>
                <a:cs typeface="Arial" panose="020B0604020202020204" pitchFamily="34" charset="0"/>
              </a:rPr>
              <a:t>QCD in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0432FF"/>
                </a:solidFill>
                <a:effectLst/>
                <a:uLnTx/>
                <a:uFillTx/>
                <a:latin typeface="Arial" panose="020B0604020202020204" pitchFamily="34" charset="0"/>
                <a:cs typeface="Arial" panose="020B0604020202020204" pitchFamily="34" charset="0"/>
              </a:rPr>
              <a:t>Nuclei</a:t>
            </a:r>
          </a:p>
        </p:txBody>
      </p:sp>
      <p:sp>
        <p:nvSpPr>
          <p:cNvPr id="22" name="TextBox 21">
            <a:extLst>
              <a:ext uri="{FF2B5EF4-FFF2-40B4-BE49-F238E27FC236}">
                <a16:creationId xmlns:a16="http://schemas.microsoft.com/office/drawing/2014/main" id="{C9CA4660-0306-9A6B-6B45-91059050E67B}"/>
              </a:ext>
            </a:extLst>
          </p:cNvPr>
          <p:cNvSpPr txBox="1"/>
          <p:nvPr/>
        </p:nvSpPr>
        <p:spPr>
          <a:xfrm>
            <a:off x="6809011" y="4159640"/>
            <a:ext cx="1983236" cy="830997"/>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0432FF"/>
                </a:solidFill>
                <a:effectLst/>
                <a:uLnTx/>
                <a:uFillTx/>
                <a:latin typeface="Arial" panose="020B0604020202020204" pitchFamily="34" charset="0"/>
                <a:cs typeface="Arial" panose="020B0604020202020204" pitchFamily="34" charset="0"/>
              </a:rPr>
              <a:t>Dense Gluon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0432FF"/>
                </a:solidFill>
                <a:effectLst/>
                <a:uLnTx/>
                <a:uFillTx/>
                <a:latin typeface="Arial" panose="020B0604020202020204" pitchFamily="34" charset="0"/>
                <a:cs typeface="Arial" panose="020B0604020202020204" pitchFamily="34" charset="0"/>
              </a:rPr>
              <a:t>Systems</a:t>
            </a:r>
          </a:p>
        </p:txBody>
      </p:sp>
    </p:spTree>
    <p:extLst>
      <p:ext uri="{BB962C8B-B14F-4D97-AF65-F5344CB8AC3E}">
        <p14:creationId xmlns:p14="http://schemas.microsoft.com/office/powerpoint/2010/main" val="272493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P spid="21" grpId="0" animBg="1"/>
      <p:bldP spid="2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BB9A21-6145-4702-9CA5-F1C03192211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6D1340D-F8E0-34E2-2FF6-9F93A2A4FBF6}"/>
              </a:ext>
            </a:extLst>
          </p:cNvPr>
          <p:cNvSpPr>
            <a:spLocks noGrp="1"/>
          </p:cNvSpPr>
          <p:nvPr>
            <p:ph type="title"/>
          </p:nvPr>
        </p:nvSpPr>
        <p:spPr>
          <a:xfrm>
            <a:off x="309093" y="121857"/>
            <a:ext cx="11044707" cy="678664"/>
          </a:xfrm>
        </p:spPr>
        <p:txBody>
          <a:bodyPr/>
          <a:lstStyle/>
          <a:p>
            <a:r>
              <a:rPr lang="en-US" dirty="0">
                <a:latin typeface="Arial"/>
                <a:cs typeface="Arial"/>
              </a:rPr>
              <a:t>Far-Forward Physics at EIC</a:t>
            </a:r>
          </a:p>
        </p:txBody>
      </p:sp>
      <p:sp>
        <p:nvSpPr>
          <p:cNvPr id="14" name="Slide Number Placeholder 2">
            <a:extLst>
              <a:ext uri="{FF2B5EF4-FFF2-40B4-BE49-F238E27FC236}">
                <a16:creationId xmlns:a16="http://schemas.microsoft.com/office/drawing/2014/main" id="{91A54423-7954-CCD6-905D-0F675D89C7B1}"/>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13</a:t>
            </a:fld>
            <a:endParaRPr lang="en-US" sz="1200" dirty="0"/>
          </a:p>
        </p:txBody>
      </p:sp>
      <p:pic>
        <p:nvPicPr>
          <p:cNvPr id="2" name="Google Shape;528;p45">
            <a:extLst>
              <a:ext uri="{FF2B5EF4-FFF2-40B4-BE49-F238E27FC236}">
                <a16:creationId xmlns:a16="http://schemas.microsoft.com/office/drawing/2014/main" id="{0BDB21CD-1F6C-EAB5-A1C5-7DCA00007661}"/>
              </a:ext>
            </a:extLst>
          </p:cNvPr>
          <p:cNvPicPr preferRelativeResize="0"/>
          <p:nvPr/>
        </p:nvPicPr>
        <p:blipFill rotWithShape="1">
          <a:blip r:embed="rId2">
            <a:alphaModFix/>
          </a:blip>
          <a:srcRect/>
          <a:stretch/>
        </p:blipFill>
        <p:spPr>
          <a:xfrm>
            <a:off x="6376855" y="1205885"/>
            <a:ext cx="1837342" cy="1379091"/>
          </a:xfrm>
          <a:prstGeom prst="rect">
            <a:avLst/>
          </a:prstGeom>
          <a:noFill/>
          <a:ln>
            <a:noFill/>
          </a:ln>
        </p:spPr>
      </p:pic>
      <p:pic>
        <p:nvPicPr>
          <p:cNvPr id="3" name="Google Shape;529;p45">
            <a:extLst>
              <a:ext uri="{FF2B5EF4-FFF2-40B4-BE49-F238E27FC236}">
                <a16:creationId xmlns:a16="http://schemas.microsoft.com/office/drawing/2014/main" id="{54E15432-9976-EAF3-95F4-386392283DE9}"/>
              </a:ext>
            </a:extLst>
          </p:cNvPr>
          <p:cNvPicPr preferRelativeResize="0"/>
          <p:nvPr/>
        </p:nvPicPr>
        <p:blipFill rotWithShape="1">
          <a:blip r:embed="rId3">
            <a:alphaModFix/>
          </a:blip>
          <a:srcRect/>
          <a:stretch/>
        </p:blipFill>
        <p:spPr>
          <a:xfrm>
            <a:off x="1216109" y="1219493"/>
            <a:ext cx="1703985" cy="1312920"/>
          </a:xfrm>
          <a:prstGeom prst="rect">
            <a:avLst/>
          </a:prstGeom>
          <a:noFill/>
          <a:ln>
            <a:noFill/>
          </a:ln>
        </p:spPr>
      </p:pic>
      <p:sp>
        <p:nvSpPr>
          <p:cNvPr id="4" name="Google Shape;530;p45">
            <a:extLst>
              <a:ext uri="{FF2B5EF4-FFF2-40B4-BE49-F238E27FC236}">
                <a16:creationId xmlns:a16="http://schemas.microsoft.com/office/drawing/2014/main" id="{D5E17675-FA39-B328-7E42-0FE952B017B6}"/>
              </a:ext>
            </a:extLst>
          </p:cNvPr>
          <p:cNvSpPr/>
          <p:nvPr/>
        </p:nvSpPr>
        <p:spPr>
          <a:xfrm>
            <a:off x="1108809" y="1034828"/>
            <a:ext cx="2195303" cy="369332"/>
          </a:xfrm>
          <a:prstGeom prst="rect">
            <a:avLst/>
          </a:prstGeom>
          <a:noFill/>
          <a:ln>
            <a:noFill/>
          </a:ln>
        </p:spPr>
        <p:txBody>
          <a:bodyPr spcFirstLastPara="1" wrap="square" lIns="91433" tIns="45700" rIns="91433" bIns="45700" anchor="t" anchorCtr="0">
            <a:noAutofit/>
          </a:bodyPr>
          <a:lstStyle/>
          <a:p>
            <a:r>
              <a:rPr lang="en" sz="1200" dirty="0" err="1">
                <a:solidFill>
                  <a:srgbClr val="000000"/>
                </a:solidFill>
                <a:latin typeface="Arial" panose="020B0604020202020204"/>
                <a:ea typeface="Calibri"/>
                <a:cs typeface="Calibri"/>
                <a:sym typeface="Calibri"/>
              </a:rPr>
              <a:t>e+p</a:t>
            </a:r>
            <a:r>
              <a:rPr lang="en" sz="1200" dirty="0">
                <a:solidFill>
                  <a:srgbClr val="000000"/>
                </a:solidFill>
                <a:latin typeface="Arial" panose="020B0604020202020204"/>
                <a:ea typeface="Calibri"/>
                <a:cs typeface="Calibri"/>
                <a:sym typeface="Calibri"/>
              </a:rPr>
              <a:t> DVCS</a:t>
            </a:r>
            <a:endParaRPr sz="1200" dirty="0">
              <a:solidFill>
                <a:srgbClr val="000000"/>
              </a:solidFill>
              <a:latin typeface="Arial" panose="020B0604020202020204"/>
            </a:endParaRPr>
          </a:p>
        </p:txBody>
      </p:sp>
      <p:grpSp>
        <p:nvGrpSpPr>
          <p:cNvPr id="5" name="Google Shape;531;p45">
            <a:extLst>
              <a:ext uri="{FF2B5EF4-FFF2-40B4-BE49-F238E27FC236}">
                <a16:creationId xmlns:a16="http://schemas.microsoft.com/office/drawing/2014/main" id="{7D07E3EE-3878-ECB7-9322-704F7872D89B}"/>
              </a:ext>
            </a:extLst>
          </p:cNvPr>
          <p:cNvGrpSpPr/>
          <p:nvPr/>
        </p:nvGrpSpPr>
        <p:grpSpPr>
          <a:xfrm>
            <a:off x="8889024" y="1233361"/>
            <a:ext cx="1943285" cy="1297819"/>
            <a:chOff x="312737" y="1733550"/>
            <a:chExt cx="2354263" cy="1238535"/>
          </a:xfrm>
        </p:grpSpPr>
        <p:pic>
          <p:nvPicPr>
            <p:cNvPr id="6" name="Google Shape;532;p45">
              <a:extLst>
                <a:ext uri="{FF2B5EF4-FFF2-40B4-BE49-F238E27FC236}">
                  <a16:creationId xmlns:a16="http://schemas.microsoft.com/office/drawing/2014/main" id="{1B21E1BD-1BD6-46E0-AD76-A3D2566FEC10}"/>
                </a:ext>
              </a:extLst>
            </p:cNvPr>
            <p:cNvPicPr preferRelativeResize="0"/>
            <p:nvPr/>
          </p:nvPicPr>
          <p:blipFill rotWithShape="1">
            <a:blip r:embed="rId4">
              <a:alphaModFix/>
            </a:blip>
            <a:srcRect l="54979" t="19098" b="18323"/>
            <a:stretch/>
          </p:blipFill>
          <p:spPr>
            <a:xfrm>
              <a:off x="312737" y="1733550"/>
              <a:ext cx="2068408" cy="1238535"/>
            </a:xfrm>
            <a:prstGeom prst="rect">
              <a:avLst/>
            </a:prstGeom>
            <a:noFill/>
            <a:ln>
              <a:noFill/>
            </a:ln>
          </p:spPr>
        </p:pic>
        <p:sp>
          <p:nvSpPr>
            <p:cNvPr id="8" name="Google Shape;533;p45">
              <a:extLst>
                <a:ext uri="{FF2B5EF4-FFF2-40B4-BE49-F238E27FC236}">
                  <a16:creationId xmlns:a16="http://schemas.microsoft.com/office/drawing/2014/main" id="{46DDCC10-6C10-D9DA-885F-B23BAFEE65B9}"/>
                </a:ext>
              </a:extLst>
            </p:cNvPr>
            <p:cNvSpPr/>
            <p:nvPr/>
          </p:nvSpPr>
          <p:spPr>
            <a:xfrm>
              <a:off x="2395537" y="1828800"/>
              <a:ext cx="271463" cy="228600"/>
            </a:xfrm>
            <a:prstGeom prst="rect">
              <a:avLst/>
            </a:prstGeom>
            <a:solidFill>
              <a:srgbClr val="FFFFFF"/>
            </a:solidFill>
            <a:ln>
              <a:noFill/>
            </a:ln>
          </p:spPr>
          <p:txBody>
            <a:bodyPr spcFirstLastPara="1" wrap="square" lIns="91433" tIns="45700" rIns="91433" bIns="45700"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67" b="0" i="0" u="none" strike="noStrike" kern="0" cap="none" spc="0" normalizeH="0" baseline="0" noProof="0">
                <a:ln>
                  <a:noFill/>
                </a:ln>
                <a:solidFill>
                  <a:srgbClr val="000000"/>
                </a:solidFill>
                <a:effectLst/>
                <a:uLnTx/>
                <a:uFillTx/>
                <a:latin typeface="Arial" panose="020B0604020202020204"/>
                <a:ea typeface="Calibri"/>
                <a:cs typeface="Calibri"/>
                <a:sym typeface="Calibri"/>
              </a:endParaRPr>
            </a:p>
          </p:txBody>
        </p:sp>
        <p:sp>
          <p:nvSpPr>
            <p:cNvPr id="9" name="Google Shape;534;p45">
              <a:extLst>
                <a:ext uri="{FF2B5EF4-FFF2-40B4-BE49-F238E27FC236}">
                  <a16:creationId xmlns:a16="http://schemas.microsoft.com/office/drawing/2014/main" id="{1C128A01-A29D-AA61-462F-74D0701B4BD0}"/>
                </a:ext>
              </a:extLst>
            </p:cNvPr>
            <p:cNvSpPr txBox="1"/>
            <p:nvPr/>
          </p:nvSpPr>
          <p:spPr>
            <a:xfrm>
              <a:off x="2107684" y="1828800"/>
              <a:ext cx="476400" cy="244788"/>
            </a:xfrm>
            <a:prstGeom prst="rect">
              <a:avLst/>
            </a:prstGeom>
            <a:solidFill>
              <a:srgbClr val="FFFFFF"/>
            </a:solidFill>
            <a:ln>
              <a:noFill/>
            </a:ln>
          </p:spPr>
          <p:txBody>
            <a:bodyPr spcFirstLastPara="1" wrap="square" lIns="91433" tIns="45700" rIns="91433" bIns="45700" anchor="t" anchorCtr="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 sz="1067" b="0" i="0" u="none" strike="noStrike" kern="0" cap="none" spc="0" normalizeH="0" baseline="0" noProof="0" dirty="0">
                  <a:ln>
                    <a:noFill/>
                  </a:ln>
                  <a:solidFill>
                    <a:srgbClr val="000000"/>
                  </a:solidFill>
                  <a:effectLst/>
                  <a:uLnTx/>
                  <a:uFillTx/>
                  <a:latin typeface="Arial" panose="020B0604020202020204"/>
                  <a:ea typeface="Calibri"/>
                  <a:cs typeface="Calibri"/>
                  <a:sym typeface="Calibri"/>
                </a:rPr>
                <a:t>VM</a:t>
              </a:r>
              <a:endParaRPr kumimoji="0" sz="1067" b="0" i="0" u="none" strike="noStrike" kern="0" cap="none" spc="0" normalizeH="0" baseline="0" noProof="0" dirty="0">
                <a:ln>
                  <a:noFill/>
                </a:ln>
                <a:solidFill>
                  <a:srgbClr val="000000"/>
                </a:solidFill>
                <a:effectLst/>
                <a:uLnTx/>
                <a:uFillTx/>
                <a:latin typeface="Arial" panose="020B0604020202020204"/>
                <a:ea typeface="Calibri"/>
                <a:cs typeface="Calibri"/>
                <a:sym typeface="Calibri"/>
              </a:endParaRPr>
            </a:p>
          </p:txBody>
        </p:sp>
      </p:grpSp>
      <p:sp>
        <p:nvSpPr>
          <p:cNvPr id="10" name="Google Shape;536;p45">
            <a:extLst>
              <a:ext uri="{FF2B5EF4-FFF2-40B4-BE49-F238E27FC236}">
                <a16:creationId xmlns:a16="http://schemas.microsoft.com/office/drawing/2014/main" id="{77BDE14D-02F2-DD4B-A479-3BB6C0F49C7B}"/>
              </a:ext>
            </a:extLst>
          </p:cNvPr>
          <p:cNvSpPr/>
          <p:nvPr/>
        </p:nvSpPr>
        <p:spPr>
          <a:xfrm>
            <a:off x="903876" y="900164"/>
            <a:ext cx="2189030" cy="1839420"/>
          </a:xfrm>
          <a:prstGeom prst="roundRect">
            <a:avLst>
              <a:gd name="adj" fmla="val 7271"/>
            </a:avLst>
          </a:prstGeom>
          <a:noFill/>
          <a:ln w="38100" cap="flat" cmpd="sng">
            <a:solidFill>
              <a:srgbClr val="30519D"/>
            </a:solidFill>
            <a:prstDash val="solid"/>
            <a:miter lim="800000"/>
            <a:headEnd type="none" w="sm" len="sm"/>
            <a:tailEnd type="none" w="sm" len="sm"/>
          </a:ln>
        </p:spPr>
        <p:txBody>
          <a:bodyPr spcFirstLastPara="1" wrap="square" lIns="91433" tIns="45700" rIns="91433" bIns="45700" anchor="ctr" anchorCtr="0">
            <a:noAutofit/>
          </a:bodyPr>
          <a:lstStyle/>
          <a:p>
            <a:pPr algn="ctr"/>
            <a:endParaRPr sz="1867">
              <a:solidFill>
                <a:srgbClr val="FFFFFF"/>
              </a:solidFill>
              <a:ea typeface="Calibri"/>
              <a:cs typeface="Calibri"/>
              <a:sym typeface="Calibri"/>
            </a:endParaRPr>
          </a:p>
        </p:txBody>
      </p:sp>
      <p:sp>
        <p:nvSpPr>
          <p:cNvPr id="11" name="Google Shape;537;p45">
            <a:extLst>
              <a:ext uri="{FF2B5EF4-FFF2-40B4-BE49-F238E27FC236}">
                <a16:creationId xmlns:a16="http://schemas.microsoft.com/office/drawing/2014/main" id="{0CC69134-E7B5-AE32-8232-EE29635A6B82}"/>
              </a:ext>
            </a:extLst>
          </p:cNvPr>
          <p:cNvSpPr/>
          <p:nvPr/>
        </p:nvSpPr>
        <p:spPr>
          <a:xfrm>
            <a:off x="911738" y="3237106"/>
            <a:ext cx="2189031" cy="1743087"/>
          </a:xfrm>
          <a:prstGeom prst="roundRect">
            <a:avLst>
              <a:gd name="adj" fmla="val 7271"/>
            </a:avLst>
          </a:prstGeom>
          <a:noFill/>
          <a:ln w="38100" cap="flat" cmpd="sng">
            <a:solidFill>
              <a:srgbClr val="0070C0"/>
            </a:solidFill>
            <a:prstDash val="solid"/>
            <a:miter lim="800000"/>
            <a:headEnd type="none" w="sm" len="sm"/>
            <a:tailEnd type="none" w="sm" len="sm"/>
          </a:ln>
        </p:spPr>
        <p:txBody>
          <a:bodyPr spcFirstLastPara="1" wrap="square" lIns="91433" tIns="45700" rIns="91433" bIns="45700" anchor="ctr" anchorCtr="0">
            <a:noAutofit/>
          </a:bodyPr>
          <a:lstStyle/>
          <a:p>
            <a:pPr algn="ctr"/>
            <a:endParaRPr sz="1867">
              <a:solidFill>
                <a:srgbClr val="FFFFFF"/>
              </a:solidFill>
              <a:ea typeface="Calibri"/>
              <a:cs typeface="Calibri"/>
              <a:sym typeface="Calibri"/>
            </a:endParaRPr>
          </a:p>
        </p:txBody>
      </p:sp>
      <p:sp>
        <p:nvSpPr>
          <p:cNvPr id="12" name="Google Shape;538;p45">
            <a:extLst>
              <a:ext uri="{FF2B5EF4-FFF2-40B4-BE49-F238E27FC236}">
                <a16:creationId xmlns:a16="http://schemas.microsoft.com/office/drawing/2014/main" id="{A2BC646D-B884-332C-3AFE-181213078CD3}"/>
              </a:ext>
            </a:extLst>
          </p:cNvPr>
          <p:cNvSpPr/>
          <p:nvPr/>
        </p:nvSpPr>
        <p:spPr>
          <a:xfrm>
            <a:off x="8763614" y="895576"/>
            <a:ext cx="2157550" cy="1839420"/>
          </a:xfrm>
          <a:prstGeom prst="roundRect">
            <a:avLst>
              <a:gd name="adj" fmla="val 7271"/>
            </a:avLst>
          </a:prstGeom>
          <a:noFill/>
          <a:ln w="38100" cap="flat" cmpd="sng">
            <a:solidFill>
              <a:srgbClr val="0070C0"/>
            </a:solidFill>
            <a:prstDash val="solid"/>
            <a:miter lim="800000"/>
            <a:headEnd type="none" w="sm" len="sm"/>
            <a:tailEnd type="none" w="sm" len="sm"/>
          </a:ln>
        </p:spPr>
        <p:txBody>
          <a:bodyPr spcFirstLastPara="1" wrap="square" lIns="91433" tIns="45700" rIns="91433" bIns="45700" anchor="ctr" anchorCtr="0">
            <a:noAutofit/>
          </a:bodyPr>
          <a:lstStyle/>
          <a:p>
            <a:pPr algn="ctr"/>
            <a:endParaRPr sz="1867">
              <a:solidFill>
                <a:srgbClr val="FFFFFF"/>
              </a:solidFill>
              <a:ea typeface="Calibri"/>
              <a:cs typeface="Calibri"/>
              <a:sym typeface="Calibri"/>
            </a:endParaRPr>
          </a:p>
        </p:txBody>
      </p:sp>
      <p:sp>
        <p:nvSpPr>
          <p:cNvPr id="13" name="Google Shape;539;p45">
            <a:extLst>
              <a:ext uri="{FF2B5EF4-FFF2-40B4-BE49-F238E27FC236}">
                <a16:creationId xmlns:a16="http://schemas.microsoft.com/office/drawing/2014/main" id="{8F91687B-FFCE-6B69-F97F-797F5E8E89C5}"/>
              </a:ext>
            </a:extLst>
          </p:cNvPr>
          <p:cNvSpPr/>
          <p:nvPr/>
        </p:nvSpPr>
        <p:spPr>
          <a:xfrm>
            <a:off x="6081544" y="892181"/>
            <a:ext cx="2295525" cy="1842815"/>
          </a:xfrm>
          <a:prstGeom prst="roundRect">
            <a:avLst>
              <a:gd name="adj" fmla="val 7271"/>
            </a:avLst>
          </a:prstGeom>
          <a:noFill/>
          <a:ln w="38100" cap="flat" cmpd="sng">
            <a:solidFill>
              <a:srgbClr val="0070C0"/>
            </a:solidFill>
            <a:prstDash val="solid"/>
            <a:miter lim="800000"/>
            <a:headEnd type="none" w="sm" len="sm"/>
            <a:tailEnd type="none" w="sm" len="sm"/>
          </a:ln>
        </p:spPr>
        <p:txBody>
          <a:bodyPr spcFirstLastPara="1" wrap="square" lIns="91433" tIns="45700" rIns="91433" bIns="45700" anchor="ctr" anchorCtr="0">
            <a:noAutofit/>
          </a:bodyPr>
          <a:lstStyle/>
          <a:p>
            <a:pPr algn="ctr"/>
            <a:endParaRPr sz="1867">
              <a:solidFill>
                <a:srgbClr val="FFFFFF"/>
              </a:solidFill>
              <a:ea typeface="Calibri"/>
              <a:cs typeface="Calibri"/>
              <a:sym typeface="Calibri"/>
            </a:endParaRPr>
          </a:p>
        </p:txBody>
      </p:sp>
      <p:pic>
        <p:nvPicPr>
          <p:cNvPr id="15" name="Google Shape;540;p45">
            <a:extLst>
              <a:ext uri="{FF2B5EF4-FFF2-40B4-BE49-F238E27FC236}">
                <a16:creationId xmlns:a16="http://schemas.microsoft.com/office/drawing/2014/main" id="{4F03DA7B-03AE-DD63-7C09-7F646F191D03}"/>
              </a:ext>
            </a:extLst>
          </p:cNvPr>
          <p:cNvPicPr preferRelativeResize="0"/>
          <p:nvPr/>
        </p:nvPicPr>
        <p:blipFill rotWithShape="1">
          <a:blip r:embed="rId5">
            <a:alphaModFix/>
          </a:blip>
          <a:srcRect/>
          <a:stretch/>
        </p:blipFill>
        <p:spPr>
          <a:xfrm>
            <a:off x="3672039" y="1167931"/>
            <a:ext cx="1844364" cy="1381327"/>
          </a:xfrm>
          <a:prstGeom prst="rect">
            <a:avLst/>
          </a:prstGeom>
          <a:noFill/>
          <a:ln>
            <a:noFill/>
          </a:ln>
        </p:spPr>
      </p:pic>
      <p:sp>
        <p:nvSpPr>
          <p:cNvPr id="16" name="Google Shape;541;p45">
            <a:extLst>
              <a:ext uri="{FF2B5EF4-FFF2-40B4-BE49-F238E27FC236}">
                <a16:creationId xmlns:a16="http://schemas.microsoft.com/office/drawing/2014/main" id="{48023C99-E3A2-F6CD-BD80-70DF548DB9C9}"/>
              </a:ext>
            </a:extLst>
          </p:cNvPr>
          <p:cNvSpPr/>
          <p:nvPr/>
        </p:nvSpPr>
        <p:spPr>
          <a:xfrm>
            <a:off x="3892615" y="955309"/>
            <a:ext cx="1566640" cy="508099"/>
          </a:xfrm>
          <a:prstGeom prst="rect">
            <a:avLst/>
          </a:prstGeom>
          <a:noFill/>
          <a:ln>
            <a:noFill/>
          </a:ln>
        </p:spPr>
        <p:txBody>
          <a:bodyPr spcFirstLastPara="1" wrap="square" lIns="91433" tIns="45700" rIns="91433" bIns="45700" anchor="t" anchorCtr="0">
            <a:noAutofit/>
          </a:bodyPr>
          <a:lstStyle/>
          <a:p>
            <a:pPr algn="ctr"/>
            <a:r>
              <a:rPr lang="en" sz="1200" dirty="0" err="1">
                <a:solidFill>
                  <a:srgbClr val="000000"/>
                </a:solidFill>
                <a:latin typeface="Arial" panose="020B0604020202020204"/>
                <a:ea typeface="Calibri"/>
                <a:cs typeface="Calibri"/>
                <a:sym typeface="Calibri"/>
              </a:rPr>
              <a:t>e+d</a:t>
            </a:r>
            <a:r>
              <a:rPr lang="en" sz="1200" dirty="0">
                <a:solidFill>
                  <a:srgbClr val="000000"/>
                </a:solidFill>
                <a:latin typeface="Arial" panose="020B0604020202020204"/>
                <a:ea typeface="Calibri"/>
                <a:cs typeface="Calibri"/>
                <a:sym typeface="Calibri"/>
              </a:rPr>
              <a:t> exclusive J/Psi </a:t>
            </a:r>
          </a:p>
          <a:p>
            <a:pPr algn="ctr"/>
            <a:r>
              <a:rPr lang="en" sz="1200" dirty="0">
                <a:solidFill>
                  <a:srgbClr val="000000"/>
                </a:solidFill>
                <a:latin typeface="Arial" panose="020B0604020202020204"/>
                <a:ea typeface="Calibri"/>
                <a:cs typeface="Calibri"/>
                <a:sym typeface="Calibri"/>
              </a:rPr>
              <a:t>with </a:t>
            </a:r>
            <a:r>
              <a:rPr lang="en" sz="1200" dirty="0" err="1">
                <a:solidFill>
                  <a:srgbClr val="000000"/>
                </a:solidFill>
                <a:latin typeface="Arial" panose="020B0604020202020204"/>
                <a:ea typeface="Calibri"/>
                <a:cs typeface="Calibri"/>
                <a:sym typeface="Calibri"/>
              </a:rPr>
              <a:t>p/n</a:t>
            </a:r>
            <a:r>
              <a:rPr lang="en" sz="1200" dirty="0">
                <a:solidFill>
                  <a:srgbClr val="000000"/>
                </a:solidFill>
                <a:latin typeface="Arial" panose="020B0604020202020204"/>
                <a:ea typeface="Calibri"/>
                <a:cs typeface="Calibri"/>
                <a:sym typeface="Calibri"/>
              </a:rPr>
              <a:t> tagging</a:t>
            </a:r>
            <a:endParaRPr sz="1200" dirty="0">
              <a:solidFill>
                <a:srgbClr val="000000"/>
              </a:solidFill>
              <a:latin typeface="Arial" panose="020B0604020202020204"/>
            </a:endParaRPr>
          </a:p>
        </p:txBody>
      </p:sp>
      <p:sp>
        <p:nvSpPr>
          <p:cNvPr id="17" name="Google Shape;542;p45">
            <a:extLst>
              <a:ext uri="{FF2B5EF4-FFF2-40B4-BE49-F238E27FC236}">
                <a16:creationId xmlns:a16="http://schemas.microsoft.com/office/drawing/2014/main" id="{E391C9C2-1577-5A32-DE64-D0973ED67FA5}"/>
              </a:ext>
            </a:extLst>
          </p:cNvPr>
          <p:cNvSpPr/>
          <p:nvPr/>
        </p:nvSpPr>
        <p:spPr>
          <a:xfrm>
            <a:off x="3482112" y="892181"/>
            <a:ext cx="2212887" cy="1842815"/>
          </a:xfrm>
          <a:prstGeom prst="roundRect">
            <a:avLst>
              <a:gd name="adj" fmla="val 7271"/>
            </a:avLst>
          </a:prstGeom>
          <a:noFill/>
          <a:ln w="38100" cap="flat" cmpd="sng">
            <a:solidFill>
              <a:srgbClr val="30519D"/>
            </a:solidFill>
            <a:prstDash val="solid"/>
            <a:miter lim="800000"/>
            <a:headEnd type="none" w="sm" len="sm"/>
            <a:tailEnd type="none" w="sm" len="sm"/>
          </a:ln>
        </p:spPr>
        <p:txBody>
          <a:bodyPr spcFirstLastPara="1" wrap="square" lIns="91433" tIns="45700" rIns="91433" bIns="45700" anchor="ctr" anchorCtr="0">
            <a:noAutofit/>
          </a:bodyPr>
          <a:lstStyle/>
          <a:p>
            <a:pPr algn="ctr"/>
            <a:endParaRPr sz="1867">
              <a:solidFill>
                <a:srgbClr val="FFFFFF"/>
              </a:solidFill>
              <a:ea typeface="Calibri"/>
              <a:cs typeface="Calibri"/>
              <a:sym typeface="Calibri"/>
            </a:endParaRPr>
          </a:p>
        </p:txBody>
      </p:sp>
      <p:sp>
        <p:nvSpPr>
          <p:cNvPr id="18" name="Google Shape;544;p45">
            <a:extLst>
              <a:ext uri="{FF2B5EF4-FFF2-40B4-BE49-F238E27FC236}">
                <a16:creationId xmlns:a16="http://schemas.microsoft.com/office/drawing/2014/main" id="{710B9E5D-B023-91EF-4CCA-FAC64BB56C18}"/>
              </a:ext>
            </a:extLst>
          </p:cNvPr>
          <p:cNvSpPr/>
          <p:nvPr/>
        </p:nvSpPr>
        <p:spPr>
          <a:xfrm>
            <a:off x="6071033" y="973090"/>
            <a:ext cx="2282227" cy="304580"/>
          </a:xfrm>
          <a:prstGeom prst="rect">
            <a:avLst/>
          </a:prstGeom>
          <a:noFill/>
          <a:ln>
            <a:noFill/>
          </a:ln>
        </p:spPr>
        <p:txBody>
          <a:bodyPr spcFirstLastPara="1" wrap="square" lIns="91433" tIns="45700" rIns="91433" bIns="45700" anchor="t" anchorCtr="0">
            <a:noAutofit/>
          </a:bodyPr>
          <a:lstStyle/>
          <a:p>
            <a:r>
              <a:rPr lang="en" sz="1200" dirty="0">
                <a:solidFill>
                  <a:srgbClr val="000000"/>
                </a:solidFill>
                <a:latin typeface="Arial" panose="020B0604020202020204"/>
                <a:ea typeface="Calibri"/>
                <a:cs typeface="Calibri"/>
                <a:sym typeface="Calibri"/>
              </a:rPr>
              <a:t>spectator tagging in light nuclei</a:t>
            </a:r>
            <a:endParaRPr sz="1200" dirty="0">
              <a:solidFill>
                <a:srgbClr val="000000"/>
              </a:solidFill>
              <a:latin typeface="Arial" panose="020B0604020202020204"/>
            </a:endParaRPr>
          </a:p>
        </p:txBody>
      </p:sp>
      <p:pic>
        <p:nvPicPr>
          <p:cNvPr id="19" name="Google Shape;545;p45">
            <a:extLst>
              <a:ext uri="{FF2B5EF4-FFF2-40B4-BE49-F238E27FC236}">
                <a16:creationId xmlns:a16="http://schemas.microsoft.com/office/drawing/2014/main" id="{BD66D896-F2F3-DB89-D5BE-19F2F9495C18}"/>
              </a:ext>
            </a:extLst>
          </p:cNvPr>
          <p:cNvPicPr preferRelativeResize="0"/>
          <p:nvPr/>
        </p:nvPicPr>
        <p:blipFill rotWithShape="1">
          <a:blip r:embed="rId6">
            <a:alphaModFix/>
          </a:blip>
          <a:srcRect/>
          <a:stretch/>
        </p:blipFill>
        <p:spPr>
          <a:xfrm>
            <a:off x="3667256" y="3516018"/>
            <a:ext cx="1758525" cy="1417425"/>
          </a:xfrm>
          <a:prstGeom prst="rect">
            <a:avLst/>
          </a:prstGeom>
          <a:noFill/>
          <a:ln>
            <a:noFill/>
          </a:ln>
        </p:spPr>
      </p:pic>
      <p:sp>
        <p:nvSpPr>
          <p:cNvPr id="20" name="Google Shape;546;p45">
            <a:extLst>
              <a:ext uri="{FF2B5EF4-FFF2-40B4-BE49-F238E27FC236}">
                <a16:creationId xmlns:a16="http://schemas.microsoft.com/office/drawing/2014/main" id="{65CA7473-9278-DC3A-BFCC-EB4437B70487}"/>
              </a:ext>
            </a:extLst>
          </p:cNvPr>
          <p:cNvSpPr/>
          <p:nvPr/>
        </p:nvSpPr>
        <p:spPr>
          <a:xfrm>
            <a:off x="3362915" y="3230876"/>
            <a:ext cx="2427197" cy="1755701"/>
          </a:xfrm>
          <a:prstGeom prst="roundRect">
            <a:avLst>
              <a:gd name="adj" fmla="val 7271"/>
            </a:avLst>
          </a:prstGeom>
          <a:noFill/>
          <a:ln w="38100" cap="flat" cmpd="sng">
            <a:solidFill>
              <a:srgbClr val="0070C0"/>
            </a:solidFill>
            <a:prstDash val="solid"/>
            <a:miter lim="800000"/>
            <a:headEnd type="none" w="sm" len="sm"/>
            <a:tailEnd type="none" w="sm" len="sm"/>
          </a:ln>
        </p:spPr>
        <p:txBody>
          <a:bodyPr spcFirstLastPara="1" wrap="square" lIns="91433" tIns="45700" rIns="91433" bIns="45700" anchor="ctr" anchorCtr="0">
            <a:noAutofit/>
          </a:bodyPr>
          <a:lstStyle/>
          <a:p>
            <a:pPr algn="ctr"/>
            <a:endParaRPr sz="1867">
              <a:solidFill>
                <a:srgbClr val="FFFFFF"/>
              </a:solidFill>
              <a:ea typeface="Calibri"/>
              <a:cs typeface="Calibri"/>
              <a:sym typeface="Calibri"/>
            </a:endParaRPr>
          </a:p>
        </p:txBody>
      </p:sp>
      <p:sp>
        <p:nvSpPr>
          <p:cNvPr id="21" name="Google Shape;547;p45">
            <a:extLst>
              <a:ext uri="{FF2B5EF4-FFF2-40B4-BE49-F238E27FC236}">
                <a16:creationId xmlns:a16="http://schemas.microsoft.com/office/drawing/2014/main" id="{F5F50B42-6B1D-0746-F5F0-85A725462F65}"/>
              </a:ext>
            </a:extLst>
          </p:cNvPr>
          <p:cNvSpPr/>
          <p:nvPr/>
        </p:nvSpPr>
        <p:spPr>
          <a:xfrm>
            <a:off x="3415448" y="3278232"/>
            <a:ext cx="2374664" cy="297898"/>
          </a:xfrm>
          <a:prstGeom prst="rect">
            <a:avLst/>
          </a:prstGeom>
          <a:noFill/>
          <a:ln>
            <a:noFill/>
          </a:ln>
        </p:spPr>
        <p:txBody>
          <a:bodyPr spcFirstLastPara="1" wrap="square" lIns="91433" tIns="45700" rIns="91433" bIns="45700" anchor="t" anchorCtr="0">
            <a:noAutofit/>
          </a:bodyPr>
          <a:lstStyle/>
          <a:p>
            <a:r>
              <a:rPr lang="en" sz="1200" dirty="0">
                <a:solidFill>
                  <a:srgbClr val="000000"/>
                </a:solidFill>
                <a:latin typeface="Arial" panose="020B0604020202020204"/>
                <a:ea typeface="Calibri"/>
                <a:cs typeface="Calibri"/>
                <a:sym typeface="Calibri"/>
              </a:rPr>
              <a:t>Quasi-elastic electron scattering</a:t>
            </a:r>
            <a:endParaRPr sz="1200" dirty="0">
              <a:solidFill>
                <a:srgbClr val="000000"/>
              </a:solidFill>
              <a:latin typeface="Arial" panose="020B0604020202020204"/>
            </a:endParaRPr>
          </a:p>
        </p:txBody>
      </p:sp>
      <p:pic>
        <p:nvPicPr>
          <p:cNvPr id="22" name="Google Shape;548;p45">
            <a:extLst>
              <a:ext uri="{FF2B5EF4-FFF2-40B4-BE49-F238E27FC236}">
                <a16:creationId xmlns:a16="http://schemas.microsoft.com/office/drawing/2014/main" id="{CB617D80-F7BC-4058-BD7C-82C9529C74FE}"/>
              </a:ext>
            </a:extLst>
          </p:cNvPr>
          <p:cNvPicPr preferRelativeResize="0"/>
          <p:nvPr/>
        </p:nvPicPr>
        <p:blipFill rotWithShape="1">
          <a:blip r:embed="rId7">
            <a:alphaModFix/>
          </a:blip>
          <a:srcRect/>
          <a:stretch/>
        </p:blipFill>
        <p:spPr>
          <a:xfrm>
            <a:off x="6541797" y="3625498"/>
            <a:ext cx="1395398" cy="1568071"/>
          </a:xfrm>
          <a:prstGeom prst="rect">
            <a:avLst/>
          </a:prstGeom>
          <a:noFill/>
          <a:ln>
            <a:noFill/>
          </a:ln>
        </p:spPr>
      </p:pic>
      <p:sp>
        <p:nvSpPr>
          <p:cNvPr id="23" name="Google Shape;549;p45">
            <a:extLst>
              <a:ext uri="{FF2B5EF4-FFF2-40B4-BE49-F238E27FC236}">
                <a16:creationId xmlns:a16="http://schemas.microsoft.com/office/drawing/2014/main" id="{63C3AA21-EA34-D897-F8A6-83A2C9ABB2DB}"/>
              </a:ext>
            </a:extLst>
          </p:cNvPr>
          <p:cNvSpPr/>
          <p:nvPr/>
        </p:nvSpPr>
        <p:spPr>
          <a:xfrm>
            <a:off x="6067327" y="3177386"/>
            <a:ext cx="2334969" cy="2016183"/>
          </a:xfrm>
          <a:prstGeom prst="roundRect">
            <a:avLst>
              <a:gd name="adj" fmla="val 7271"/>
            </a:avLst>
          </a:prstGeom>
          <a:noFill/>
          <a:ln w="38100" cap="flat" cmpd="sng">
            <a:solidFill>
              <a:srgbClr val="0070C0"/>
            </a:solidFill>
            <a:prstDash val="solid"/>
            <a:miter lim="800000"/>
            <a:headEnd type="none" w="sm" len="sm"/>
            <a:tailEnd type="none" w="sm" len="sm"/>
          </a:ln>
        </p:spPr>
        <p:txBody>
          <a:bodyPr spcFirstLastPara="1" wrap="square" lIns="91433" tIns="45700" rIns="91433" bIns="45700" anchor="ctr" anchorCtr="0">
            <a:noAutofit/>
          </a:bodyPr>
          <a:lstStyle/>
          <a:p>
            <a:pPr algn="ctr"/>
            <a:endParaRPr sz="1867">
              <a:solidFill>
                <a:srgbClr val="FFFFFF"/>
              </a:solidFill>
              <a:ea typeface="Calibri"/>
              <a:cs typeface="Calibri"/>
              <a:sym typeface="Calibri"/>
            </a:endParaRPr>
          </a:p>
        </p:txBody>
      </p:sp>
      <p:sp>
        <p:nvSpPr>
          <p:cNvPr id="24" name="Google Shape;550;p45">
            <a:extLst>
              <a:ext uri="{FF2B5EF4-FFF2-40B4-BE49-F238E27FC236}">
                <a16:creationId xmlns:a16="http://schemas.microsoft.com/office/drawing/2014/main" id="{BA55BE0C-E5B1-F3D2-AAC9-35CF70E8C42B}"/>
              </a:ext>
            </a:extLst>
          </p:cNvPr>
          <p:cNvSpPr/>
          <p:nvPr/>
        </p:nvSpPr>
        <p:spPr>
          <a:xfrm>
            <a:off x="6206682" y="3221220"/>
            <a:ext cx="2209901" cy="486437"/>
          </a:xfrm>
          <a:prstGeom prst="rect">
            <a:avLst/>
          </a:prstGeom>
          <a:noFill/>
          <a:ln>
            <a:noFill/>
          </a:ln>
        </p:spPr>
        <p:txBody>
          <a:bodyPr spcFirstLastPara="1" wrap="square" lIns="91433" tIns="45700" rIns="91433" bIns="45700" anchor="t" anchorCtr="0">
            <a:noAutofit/>
          </a:bodyPr>
          <a:lstStyle/>
          <a:p>
            <a:pPr algn="ctr"/>
            <a:r>
              <a:rPr lang="en" sz="1200" dirty="0">
                <a:solidFill>
                  <a:srgbClr val="000000"/>
                </a:solidFill>
                <a:latin typeface="Arial" panose="020B0604020202020204"/>
                <a:ea typeface="Calibri"/>
                <a:cs typeface="Calibri"/>
                <a:sym typeface="Calibri"/>
              </a:rPr>
              <a:t>u-channel backward exclusive electroproduction</a:t>
            </a:r>
            <a:endParaRPr sz="1200" dirty="0">
              <a:solidFill>
                <a:srgbClr val="000000"/>
              </a:solidFill>
              <a:latin typeface="Arial" panose="020B0604020202020204"/>
            </a:endParaRPr>
          </a:p>
        </p:txBody>
      </p:sp>
      <p:pic>
        <p:nvPicPr>
          <p:cNvPr id="25" name="Google Shape;553;p45">
            <a:extLst>
              <a:ext uri="{FF2B5EF4-FFF2-40B4-BE49-F238E27FC236}">
                <a16:creationId xmlns:a16="http://schemas.microsoft.com/office/drawing/2014/main" id="{AFDBD2BD-4A80-6891-1EFD-9969F917812D}"/>
              </a:ext>
            </a:extLst>
          </p:cNvPr>
          <p:cNvPicPr preferRelativeResize="0"/>
          <p:nvPr/>
        </p:nvPicPr>
        <p:blipFill rotWithShape="1">
          <a:blip r:embed="rId8">
            <a:alphaModFix/>
          </a:blip>
          <a:srcRect/>
          <a:stretch/>
        </p:blipFill>
        <p:spPr>
          <a:xfrm>
            <a:off x="1008337" y="3633859"/>
            <a:ext cx="1928125" cy="1253465"/>
          </a:xfrm>
          <a:prstGeom prst="rect">
            <a:avLst/>
          </a:prstGeom>
          <a:noFill/>
          <a:ln>
            <a:noFill/>
          </a:ln>
        </p:spPr>
      </p:pic>
      <p:sp>
        <p:nvSpPr>
          <p:cNvPr id="26" name="Google Shape;554;p45">
            <a:extLst>
              <a:ext uri="{FF2B5EF4-FFF2-40B4-BE49-F238E27FC236}">
                <a16:creationId xmlns:a16="http://schemas.microsoft.com/office/drawing/2014/main" id="{FC484A9C-9964-F723-298C-7B796CE1C7F6}"/>
              </a:ext>
            </a:extLst>
          </p:cNvPr>
          <p:cNvSpPr/>
          <p:nvPr/>
        </p:nvSpPr>
        <p:spPr>
          <a:xfrm>
            <a:off x="1267364" y="3298598"/>
            <a:ext cx="1461930" cy="369332"/>
          </a:xfrm>
          <a:prstGeom prst="rect">
            <a:avLst/>
          </a:prstGeom>
          <a:noFill/>
          <a:ln>
            <a:noFill/>
          </a:ln>
        </p:spPr>
        <p:txBody>
          <a:bodyPr spcFirstLastPara="1" wrap="square" lIns="91433" tIns="45700" rIns="91433" bIns="45700" anchor="t" anchorCtr="0">
            <a:noAutofit/>
          </a:bodyPr>
          <a:lstStyle/>
          <a:p>
            <a:r>
              <a:rPr lang="en" sz="1200" dirty="0">
                <a:solidFill>
                  <a:srgbClr val="000000"/>
                </a:solidFill>
                <a:latin typeface="Arial" panose="020B0604020202020204"/>
                <a:ea typeface="Calibri"/>
                <a:cs typeface="Calibri"/>
                <a:sym typeface="Calibri"/>
              </a:rPr>
              <a:t>Sullivan process</a:t>
            </a:r>
            <a:endParaRPr sz="1200" dirty="0">
              <a:solidFill>
                <a:srgbClr val="000000"/>
              </a:solidFill>
              <a:latin typeface="Arial" panose="020B0604020202020204"/>
            </a:endParaRPr>
          </a:p>
        </p:txBody>
      </p:sp>
      <p:sp>
        <p:nvSpPr>
          <p:cNvPr id="27" name="TextBox 26">
            <a:extLst>
              <a:ext uri="{FF2B5EF4-FFF2-40B4-BE49-F238E27FC236}">
                <a16:creationId xmlns:a16="http://schemas.microsoft.com/office/drawing/2014/main" id="{D8C337E6-8058-34EF-BD69-87553779D47E}"/>
              </a:ext>
            </a:extLst>
          </p:cNvPr>
          <p:cNvSpPr txBox="1"/>
          <p:nvPr/>
        </p:nvSpPr>
        <p:spPr>
          <a:xfrm>
            <a:off x="9076355" y="888117"/>
            <a:ext cx="1454244" cy="430887"/>
          </a:xfrm>
          <a:prstGeom prst="rect">
            <a:avLst/>
          </a:prstGeom>
          <a:noFill/>
        </p:spPr>
        <p:txBody>
          <a:bodyPr wrap="none" rtlCol="0">
            <a:spAutoFit/>
          </a:bodyPr>
          <a:lstStyle/>
          <a:p>
            <a:r>
              <a:rPr lang="en-US" sz="1100" dirty="0">
                <a:solidFill>
                  <a:srgbClr val="000000"/>
                </a:solidFill>
                <a:latin typeface="Arial" panose="020B0604020202020204"/>
              </a:rPr>
              <a:t>coherent/incoherent</a:t>
            </a:r>
          </a:p>
          <a:p>
            <a:r>
              <a:rPr lang="en-US" sz="1100" dirty="0">
                <a:solidFill>
                  <a:srgbClr val="000000"/>
                </a:solidFill>
                <a:latin typeface="Arial" panose="020B0604020202020204"/>
              </a:rPr>
              <a:t>VM production in </a:t>
            </a:r>
            <a:r>
              <a:rPr lang="en-US" sz="1100" dirty="0" err="1">
                <a:solidFill>
                  <a:srgbClr val="000000"/>
                </a:solidFill>
                <a:latin typeface="Arial" panose="020B0604020202020204"/>
              </a:rPr>
              <a:t>eA</a:t>
            </a:r>
            <a:endParaRPr lang="en-US" sz="1100" dirty="0">
              <a:solidFill>
                <a:srgbClr val="000000"/>
              </a:solidFill>
              <a:latin typeface="Arial" panose="020B0604020202020204"/>
            </a:endParaRPr>
          </a:p>
        </p:txBody>
      </p:sp>
      <p:grpSp>
        <p:nvGrpSpPr>
          <p:cNvPr id="28" name="Group 27">
            <a:extLst>
              <a:ext uri="{FF2B5EF4-FFF2-40B4-BE49-F238E27FC236}">
                <a16:creationId xmlns:a16="http://schemas.microsoft.com/office/drawing/2014/main" id="{E718A663-0BD9-7124-DE38-4CD51A312237}"/>
              </a:ext>
            </a:extLst>
          </p:cNvPr>
          <p:cNvGrpSpPr/>
          <p:nvPr/>
        </p:nvGrpSpPr>
        <p:grpSpPr>
          <a:xfrm>
            <a:off x="8745876" y="3312254"/>
            <a:ext cx="2649349" cy="1855471"/>
            <a:chOff x="5756371" y="3805396"/>
            <a:chExt cx="3203105" cy="2486988"/>
          </a:xfrm>
        </p:grpSpPr>
        <p:pic>
          <p:nvPicPr>
            <p:cNvPr id="29" name="Picture 28">
              <a:extLst>
                <a:ext uri="{FF2B5EF4-FFF2-40B4-BE49-F238E27FC236}">
                  <a16:creationId xmlns:a16="http://schemas.microsoft.com/office/drawing/2014/main" id="{7B873A31-68F7-D167-04EF-158491F8B21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756371" y="3805396"/>
              <a:ext cx="2363758" cy="2486988"/>
            </a:xfrm>
            <a:prstGeom prst="rect">
              <a:avLst/>
            </a:prstGeom>
          </p:spPr>
        </p:pic>
        <p:sp>
          <p:nvSpPr>
            <p:cNvPr id="30" name="Right Brace 29">
              <a:extLst>
                <a:ext uri="{FF2B5EF4-FFF2-40B4-BE49-F238E27FC236}">
                  <a16:creationId xmlns:a16="http://schemas.microsoft.com/office/drawing/2014/main" id="{CE4FFA37-F8D6-D889-A505-E2BD178A0752}"/>
                </a:ext>
              </a:extLst>
            </p:cNvPr>
            <p:cNvSpPr/>
            <p:nvPr/>
          </p:nvSpPr>
          <p:spPr>
            <a:xfrm flipV="1">
              <a:off x="8029977" y="5157678"/>
              <a:ext cx="193183" cy="856756"/>
            </a:xfrm>
            <a:prstGeom prst="rightBrace">
              <a:avLst/>
            </a:prstGeom>
            <a:noFill/>
            <a:ln w="12700" cap="flat" cmpd="sng" algn="ctr">
              <a:solidFill>
                <a:srgbClr val="B2D3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00"/>
                </a:solidFill>
                <a:effectLst/>
                <a:uLnTx/>
                <a:uFillTx/>
                <a:latin typeface="Arial" panose="020B0604020202020204"/>
                <a:ea typeface="+mn-ea"/>
                <a:cs typeface="+mn-cs"/>
              </a:endParaRPr>
            </a:p>
          </p:txBody>
        </p:sp>
        <p:sp>
          <p:nvSpPr>
            <p:cNvPr id="31" name="TextBox 30">
              <a:extLst>
                <a:ext uri="{FF2B5EF4-FFF2-40B4-BE49-F238E27FC236}">
                  <a16:creationId xmlns:a16="http://schemas.microsoft.com/office/drawing/2014/main" id="{F33D824B-3B13-59E3-9294-445608A330C0}"/>
                </a:ext>
              </a:extLst>
            </p:cNvPr>
            <p:cNvSpPr txBox="1"/>
            <p:nvPr/>
          </p:nvSpPr>
          <p:spPr>
            <a:xfrm>
              <a:off x="8271078" y="5370612"/>
              <a:ext cx="688398" cy="464096"/>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825" b="0" i="0" u="none" strike="noStrike" kern="0" cap="none" spc="0" normalizeH="0" baseline="0" noProof="0" dirty="0">
                  <a:ln>
                    <a:noFill/>
                  </a:ln>
                  <a:solidFill>
                    <a:srgbClr val="000000"/>
                  </a:solidFill>
                  <a:effectLst/>
                  <a:uLnTx/>
                  <a:uFillTx/>
                  <a:latin typeface="Arial" panose="020B0604020202020204"/>
                </a:rPr>
                <a:t>Rapidity</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825" b="0" i="0" u="none" strike="noStrike" kern="0" cap="none" spc="0" normalizeH="0" baseline="0" noProof="0" dirty="0">
                  <a:ln>
                    <a:noFill/>
                  </a:ln>
                  <a:solidFill>
                    <a:srgbClr val="000000"/>
                  </a:solidFill>
                  <a:effectLst/>
                  <a:uLnTx/>
                  <a:uFillTx/>
                  <a:latin typeface="Arial" panose="020B0604020202020204"/>
                </a:rPr>
                <a:t>gap</a:t>
              </a:r>
            </a:p>
          </p:txBody>
        </p:sp>
      </p:grpSp>
      <p:sp>
        <p:nvSpPr>
          <p:cNvPr id="32" name="Rectangle 31">
            <a:extLst>
              <a:ext uri="{FF2B5EF4-FFF2-40B4-BE49-F238E27FC236}">
                <a16:creationId xmlns:a16="http://schemas.microsoft.com/office/drawing/2014/main" id="{936EA0FB-D07C-2215-D17B-01196EB49D5A}"/>
              </a:ext>
            </a:extLst>
          </p:cNvPr>
          <p:cNvSpPr/>
          <p:nvPr/>
        </p:nvSpPr>
        <p:spPr>
          <a:xfrm>
            <a:off x="9353165" y="3312254"/>
            <a:ext cx="959365" cy="276999"/>
          </a:xfrm>
          <a:prstGeom prst="rect">
            <a:avLst/>
          </a:prstGeom>
        </p:spPr>
        <p:txBody>
          <a:bodyPr wrap="none">
            <a:spAutoFit/>
          </a:bodyPr>
          <a:lstStyle/>
          <a:p>
            <a:r>
              <a:rPr lang="en-US" sz="1200" dirty="0">
                <a:solidFill>
                  <a:srgbClr val="000000"/>
                </a:solidFill>
                <a:latin typeface="Arial" panose="020B0604020202020204"/>
              </a:rPr>
              <a:t> Diffraction </a:t>
            </a:r>
          </a:p>
        </p:txBody>
      </p:sp>
      <p:sp>
        <p:nvSpPr>
          <p:cNvPr id="33" name="Rounded Rectangle 66">
            <a:extLst>
              <a:ext uri="{FF2B5EF4-FFF2-40B4-BE49-F238E27FC236}">
                <a16:creationId xmlns:a16="http://schemas.microsoft.com/office/drawing/2014/main" id="{745AD0AF-3358-E11D-F619-3671EA5AEBD1}"/>
              </a:ext>
            </a:extLst>
          </p:cNvPr>
          <p:cNvSpPr/>
          <p:nvPr/>
        </p:nvSpPr>
        <p:spPr>
          <a:xfrm>
            <a:off x="8751698" y="3203486"/>
            <a:ext cx="2617156" cy="1992156"/>
          </a:xfrm>
          <a:prstGeom prst="roundRect">
            <a:avLst>
              <a:gd name="adj" fmla="val 7271"/>
            </a:avLst>
          </a:prstGeom>
          <a:noFill/>
          <a:ln w="38100" cap="flat" cmpd="sng" algn="ctr">
            <a:solidFill>
              <a:srgbClr val="0070C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34" name="Google Shape;586;p46">
            <a:extLst>
              <a:ext uri="{FF2B5EF4-FFF2-40B4-BE49-F238E27FC236}">
                <a16:creationId xmlns:a16="http://schemas.microsoft.com/office/drawing/2014/main" id="{17842B1B-4EAD-0F1E-9E77-4584134432BE}"/>
              </a:ext>
            </a:extLst>
          </p:cNvPr>
          <p:cNvSpPr txBox="1"/>
          <p:nvPr/>
        </p:nvSpPr>
        <p:spPr>
          <a:xfrm rot="-1895422">
            <a:off x="8935562" y="1739362"/>
            <a:ext cx="1654769" cy="276959"/>
          </a:xfrm>
          <a:prstGeom prst="rect">
            <a:avLst/>
          </a:prstGeom>
          <a:solidFill>
            <a:srgbClr val="FFFFFF"/>
          </a:solidFill>
          <a:ln>
            <a:noFill/>
          </a:ln>
        </p:spPr>
        <p:txBody>
          <a:bodyPr spcFirstLastPara="1" wrap="square" lIns="91433" tIns="45700" rIns="91433" bIns="45700" anchor="t" anchorCtr="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rPr>
              <a:t>Saturation</a:t>
            </a:r>
            <a:endParaRPr kumimoji="0"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endParaRPr>
          </a:p>
        </p:txBody>
      </p:sp>
      <p:sp>
        <p:nvSpPr>
          <p:cNvPr id="35" name="Google Shape;587;p46">
            <a:extLst>
              <a:ext uri="{FF2B5EF4-FFF2-40B4-BE49-F238E27FC236}">
                <a16:creationId xmlns:a16="http://schemas.microsoft.com/office/drawing/2014/main" id="{8984A1AC-AA31-66AC-5919-1531B5E1DDE2}"/>
              </a:ext>
            </a:extLst>
          </p:cNvPr>
          <p:cNvSpPr txBox="1"/>
          <p:nvPr/>
        </p:nvSpPr>
        <p:spPr>
          <a:xfrm rot="-1681697">
            <a:off x="880376" y="1700170"/>
            <a:ext cx="2213980" cy="461624"/>
          </a:xfrm>
          <a:prstGeom prst="rect">
            <a:avLst/>
          </a:prstGeom>
          <a:solidFill>
            <a:srgbClr val="FFFFFF"/>
          </a:solidFill>
          <a:ln>
            <a:noFill/>
          </a:ln>
        </p:spPr>
        <p:txBody>
          <a:bodyPr spcFirstLastPara="1" wrap="square" lIns="91433" tIns="45700" rIns="91433" bIns="45700" anchor="t" anchorCtr="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rPr>
              <a:t>Proton spin: orbital angular momentum; imaging</a:t>
            </a:r>
            <a:endParaRPr kumimoji="0" sz="1200" b="0" i="0" u="none" strike="noStrike" kern="0" cap="none" spc="0" normalizeH="0" baseline="0" noProof="0" dirty="0">
              <a:ln>
                <a:noFill/>
              </a:ln>
              <a:solidFill>
                <a:srgbClr val="0432FF"/>
              </a:solidFill>
              <a:effectLst/>
              <a:uLnTx/>
              <a:uFillTx/>
              <a:latin typeface="Arial" panose="020B0604020202020204"/>
            </a:endParaRPr>
          </a:p>
        </p:txBody>
      </p:sp>
      <p:sp>
        <p:nvSpPr>
          <p:cNvPr id="36" name="Google Shape;588;p46">
            <a:extLst>
              <a:ext uri="{FF2B5EF4-FFF2-40B4-BE49-F238E27FC236}">
                <a16:creationId xmlns:a16="http://schemas.microsoft.com/office/drawing/2014/main" id="{BB6F58AB-7DED-ACDE-C2B0-BFBFDCA8BB43}"/>
              </a:ext>
            </a:extLst>
          </p:cNvPr>
          <p:cNvSpPr txBox="1"/>
          <p:nvPr/>
        </p:nvSpPr>
        <p:spPr>
          <a:xfrm rot="-1480456">
            <a:off x="3867084" y="1698660"/>
            <a:ext cx="1476171" cy="461624"/>
          </a:xfrm>
          <a:prstGeom prst="rect">
            <a:avLst/>
          </a:prstGeom>
          <a:solidFill>
            <a:srgbClr val="FFFFFF"/>
          </a:solidFill>
          <a:ln>
            <a:noFill/>
          </a:ln>
        </p:spPr>
        <p:txBody>
          <a:bodyPr spcFirstLastPara="1" wrap="square" lIns="91433" tIns="45700" rIns="91433" bIns="45700" anchor="t" anchorCtr="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rPr>
              <a:t>Short-Range Correlations</a:t>
            </a:r>
            <a:endParaRPr kumimoji="0" sz="1200" b="0" i="0" u="none" strike="noStrike" kern="0" cap="none" spc="0" normalizeH="0" baseline="0" noProof="0" dirty="0">
              <a:ln>
                <a:noFill/>
              </a:ln>
              <a:solidFill>
                <a:srgbClr val="0432FF"/>
              </a:solidFill>
              <a:effectLst/>
              <a:uLnTx/>
              <a:uFillTx/>
              <a:latin typeface="Arial" panose="020B0604020202020204"/>
            </a:endParaRPr>
          </a:p>
        </p:txBody>
      </p:sp>
      <p:sp>
        <p:nvSpPr>
          <p:cNvPr id="37" name="Google Shape;589;p46">
            <a:extLst>
              <a:ext uri="{FF2B5EF4-FFF2-40B4-BE49-F238E27FC236}">
                <a16:creationId xmlns:a16="http://schemas.microsoft.com/office/drawing/2014/main" id="{AB3809C2-29F2-E06A-C644-F1DE4B5317E8}"/>
              </a:ext>
            </a:extLst>
          </p:cNvPr>
          <p:cNvSpPr txBox="1"/>
          <p:nvPr/>
        </p:nvSpPr>
        <p:spPr>
          <a:xfrm rot="-1480456">
            <a:off x="6282708" y="1574996"/>
            <a:ext cx="2068635" cy="461624"/>
          </a:xfrm>
          <a:prstGeom prst="rect">
            <a:avLst/>
          </a:prstGeom>
          <a:solidFill>
            <a:srgbClr val="FFFFFF"/>
          </a:solidFill>
          <a:ln>
            <a:noFill/>
          </a:ln>
        </p:spPr>
        <p:txBody>
          <a:bodyPr spcFirstLastPara="1" wrap="square" lIns="91433" tIns="45700" rIns="91433" bIns="45700" anchor="t" anchorCtr="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rPr>
              <a:t>Free neutron structure, EMC effect, etc.</a:t>
            </a:r>
            <a:endParaRPr kumimoji="0" sz="1200" b="0" i="0" u="none" strike="noStrike" kern="0" cap="none" spc="0" normalizeH="0" baseline="0" noProof="0" dirty="0">
              <a:ln>
                <a:noFill/>
              </a:ln>
              <a:solidFill>
                <a:srgbClr val="0432FF"/>
              </a:solidFill>
              <a:effectLst/>
              <a:uLnTx/>
              <a:uFillTx/>
              <a:latin typeface="Arial" panose="020B0604020202020204"/>
            </a:endParaRPr>
          </a:p>
        </p:txBody>
      </p:sp>
      <p:sp>
        <p:nvSpPr>
          <p:cNvPr id="38" name="Google Shape;590;p46">
            <a:extLst>
              <a:ext uri="{FF2B5EF4-FFF2-40B4-BE49-F238E27FC236}">
                <a16:creationId xmlns:a16="http://schemas.microsoft.com/office/drawing/2014/main" id="{5905940B-4C6E-E891-3659-4946DE3F7E42}"/>
              </a:ext>
            </a:extLst>
          </p:cNvPr>
          <p:cNvSpPr txBox="1"/>
          <p:nvPr/>
        </p:nvSpPr>
        <p:spPr>
          <a:xfrm rot="-1480456">
            <a:off x="3451663" y="3911930"/>
            <a:ext cx="2164851" cy="276959"/>
          </a:xfrm>
          <a:prstGeom prst="rect">
            <a:avLst/>
          </a:prstGeom>
          <a:solidFill>
            <a:srgbClr val="FFFFFF"/>
          </a:solidFill>
          <a:ln>
            <a:noFill/>
          </a:ln>
        </p:spPr>
        <p:txBody>
          <a:bodyPr spcFirstLastPara="1" wrap="square" lIns="91433" tIns="45700" rIns="91433" bIns="45700" anchor="t" anchorCtr="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rPr>
              <a:t>Short-Range Correlations</a:t>
            </a:r>
            <a:endParaRPr kumimoji="0" sz="1200" b="0" i="0" u="none" strike="noStrike" kern="0" cap="none" spc="0" normalizeH="0" baseline="0" noProof="0" dirty="0">
              <a:ln>
                <a:noFill/>
              </a:ln>
              <a:solidFill>
                <a:srgbClr val="0432FF"/>
              </a:solidFill>
              <a:effectLst/>
              <a:uLnTx/>
              <a:uFillTx/>
              <a:latin typeface="Arial" panose="020B0604020202020204"/>
            </a:endParaRPr>
          </a:p>
        </p:txBody>
      </p:sp>
      <p:sp>
        <p:nvSpPr>
          <p:cNvPr id="39" name="Google Shape;592;p46">
            <a:extLst>
              <a:ext uri="{FF2B5EF4-FFF2-40B4-BE49-F238E27FC236}">
                <a16:creationId xmlns:a16="http://schemas.microsoft.com/office/drawing/2014/main" id="{826ABF4B-E4D8-D31F-4E98-4F425519E351}"/>
              </a:ext>
            </a:extLst>
          </p:cNvPr>
          <p:cNvSpPr txBox="1"/>
          <p:nvPr/>
        </p:nvSpPr>
        <p:spPr>
          <a:xfrm rot="-1480456">
            <a:off x="6076974" y="3950872"/>
            <a:ext cx="2265897" cy="461624"/>
          </a:xfrm>
          <a:prstGeom prst="rect">
            <a:avLst/>
          </a:prstGeom>
          <a:solidFill>
            <a:srgbClr val="FFFFFF"/>
          </a:solidFill>
          <a:ln>
            <a:noFill/>
          </a:ln>
        </p:spPr>
        <p:txBody>
          <a:bodyPr spcFirstLastPara="1" wrap="square" lIns="91433" tIns="45700" rIns="91433" bIns="45700" anchor="t" anchorCtr="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rPr>
              <a:t>Backward-angle collinear factorization</a:t>
            </a:r>
            <a:endParaRPr kumimoji="0" sz="1200" b="0" i="0" u="none" strike="noStrike" kern="0" cap="none" spc="0" normalizeH="0" baseline="0" noProof="0" dirty="0">
              <a:ln>
                <a:noFill/>
              </a:ln>
              <a:solidFill>
                <a:srgbClr val="0432FF"/>
              </a:solidFill>
              <a:effectLst/>
              <a:uLnTx/>
              <a:uFillTx/>
              <a:latin typeface="Arial" panose="020B0604020202020204"/>
            </a:endParaRPr>
          </a:p>
        </p:txBody>
      </p:sp>
      <p:sp>
        <p:nvSpPr>
          <p:cNvPr id="40" name="Google Shape;593;p46">
            <a:extLst>
              <a:ext uri="{FF2B5EF4-FFF2-40B4-BE49-F238E27FC236}">
                <a16:creationId xmlns:a16="http://schemas.microsoft.com/office/drawing/2014/main" id="{11745939-49B5-9BD0-1446-E5CFB5D741FB}"/>
              </a:ext>
            </a:extLst>
          </p:cNvPr>
          <p:cNvSpPr txBox="1"/>
          <p:nvPr/>
        </p:nvSpPr>
        <p:spPr>
          <a:xfrm rot="-1480456">
            <a:off x="921533" y="3819597"/>
            <a:ext cx="2084179" cy="461624"/>
          </a:xfrm>
          <a:prstGeom prst="rect">
            <a:avLst/>
          </a:prstGeom>
          <a:solidFill>
            <a:srgbClr val="FFFFFF"/>
          </a:solidFill>
          <a:ln>
            <a:noFill/>
          </a:ln>
        </p:spPr>
        <p:txBody>
          <a:bodyPr spcFirstLastPara="1" wrap="square" lIns="91433" tIns="45700" rIns="91433" bIns="45700" anchor="t" anchorCtr="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rPr>
              <a:t>𝜋/K form factors and structure functions</a:t>
            </a:r>
            <a:endParaRPr kumimoji="0" sz="1200" b="0" i="0" u="none" strike="noStrike" kern="0" cap="none" spc="0" normalizeH="0" baseline="0" noProof="0" dirty="0">
              <a:ln>
                <a:noFill/>
              </a:ln>
              <a:solidFill>
                <a:srgbClr val="0432FF"/>
              </a:solidFill>
              <a:effectLst/>
              <a:uLnTx/>
              <a:uFillTx/>
              <a:latin typeface="Arial" panose="020B0604020202020204"/>
            </a:endParaRPr>
          </a:p>
        </p:txBody>
      </p:sp>
      <p:sp>
        <p:nvSpPr>
          <p:cNvPr id="41" name="Google Shape;586;p46">
            <a:extLst>
              <a:ext uri="{FF2B5EF4-FFF2-40B4-BE49-F238E27FC236}">
                <a16:creationId xmlns:a16="http://schemas.microsoft.com/office/drawing/2014/main" id="{52C82C5D-7427-A07D-208E-18C61CF49759}"/>
              </a:ext>
            </a:extLst>
          </p:cNvPr>
          <p:cNvSpPr txBox="1"/>
          <p:nvPr/>
        </p:nvSpPr>
        <p:spPr>
          <a:xfrm rot="-1895422">
            <a:off x="8787606" y="3942434"/>
            <a:ext cx="2090485" cy="461624"/>
          </a:xfrm>
          <a:prstGeom prst="rect">
            <a:avLst/>
          </a:prstGeom>
          <a:solidFill>
            <a:srgbClr val="FFFFFF"/>
          </a:solidFill>
          <a:ln>
            <a:noFill/>
          </a:ln>
        </p:spPr>
        <p:txBody>
          <a:bodyPr spcFirstLastPara="1" wrap="square" lIns="91433" tIns="45700" rIns="91433" bIns="45700" anchor="t" anchorCtr="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rPr>
              <a:t>Saturation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rPr>
              <a:t>Nucleon/Nuclei Structure</a:t>
            </a:r>
            <a:endParaRPr kumimoji="0" sz="1200" b="0" i="0" u="none" strike="noStrike" kern="0" cap="none" spc="0" normalizeH="0" baseline="0" noProof="0" dirty="0">
              <a:ln>
                <a:noFill/>
              </a:ln>
              <a:solidFill>
                <a:srgbClr val="0432FF"/>
              </a:solidFill>
              <a:effectLst/>
              <a:uLnTx/>
              <a:uFillTx/>
              <a:latin typeface="Arial" panose="020B0604020202020204"/>
              <a:ea typeface="Calibri"/>
              <a:cs typeface="Calibri"/>
              <a:sym typeface="Calibri"/>
            </a:endParaRPr>
          </a:p>
        </p:txBody>
      </p:sp>
      <p:sp>
        <p:nvSpPr>
          <p:cNvPr id="42" name="TextBox 41">
            <a:extLst>
              <a:ext uri="{FF2B5EF4-FFF2-40B4-BE49-F238E27FC236}">
                <a16:creationId xmlns:a16="http://schemas.microsoft.com/office/drawing/2014/main" id="{2F813A73-423D-04E4-085A-FF80EE3D8615}"/>
              </a:ext>
            </a:extLst>
          </p:cNvPr>
          <p:cNvSpPr txBox="1"/>
          <p:nvPr/>
        </p:nvSpPr>
        <p:spPr>
          <a:xfrm>
            <a:off x="604748" y="5562393"/>
            <a:ext cx="11265008" cy="830997"/>
          </a:xfrm>
          <a:prstGeom prst="rect">
            <a:avLst/>
          </a:prstGeom>
          <a:noFill/>
        </p:spPr>
        <p:txBody>
          <a:bodyPr wrap="square" rtlCol="0">
            <a:spAutoFit/>
          </a:bodyPr>
          <a:lstStyle/>
          <a:p>
            <a:r>
              <a:rPr lang="en-US" sz="2400" dirty="0">
                <a:solidFill>
                  <a:srgbClr val="000000"/>
                </a:solidFill>
                <a:latin typeface="Arial" panose="020B0604020202020204"/>
              </a:rPr>
              <a:t>All these processes require the detection of protons, neutrons, photons and hadrons at small scattering angles </a:t>
            </a:r>
            <a:r>
              <a:rPr lang="en-US" sz="2400" dirty="0">
                <a:solidFill>
                  <a:srgbClr val="000000"/>
                </a:solidFill>
                <a:latin typeface="Arial" panose="020B0604020202020204"/>
                <a:sym typeface="Wingdings" panose="05000000000000000000" pitchFamily="2" charset="2"/>
              </a:rPr>
              <a:t> </a:t>
            </a:r>
            <a:r>
              <a:rPr lang="en-US" sz="2400" i="1" dirty="0">
                <a:solidFill>
                  <a:srgbClr val="3333FF"/>
                </a:solidFill>
                <a:latin typeface="Arial" panose="020B0604020202020204"/>
                <a:sym typeface="Wingdings" panose="05000000000000000000" pitchFamily="2" charset="2"/>
              </a:rPr>
              <a:t>MAJOR EIC science and detector emphasis</a:t>
            </a:r>
            <a:endParaRPr lang="en-US" sz="2400" i="1" dirty="0">
              <a:solidFill>
                <a:srgbClr val="3333FF"/>
              </a:solidFill>
              <a:latin typeface="Arial" panose="020B0604020202020204"/>
            </a:endParaRPr>
          </a:p>
        </p:txBody>
      </p:sp>
    </p:spTree>
    <p:extLst>
      <p:ext uri="{BB962C8B-B14F-4D97-AF65-F5344CB8AC3E}">
        <p14:creationId xmlns:p14="http://schemas.microsoft.com/office/powerpoint/2010/main" val="109370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barn(inVertical)">
                                      <p:cBhvr>
                                        <p:cTn id="7" dur="500"/>
                                        <p:tgtEl>
                                          <p:spTgt spid="3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6"/>
                                        </p:tgtEl>
                                        <p:attrNameLst>
                                          <p:attrName>style.visibility</p:attrName>
                                        </p:attrNameLst>
                                      </p:cBhvr>
                                      <p:to>
                                        <p:strVal val="visible"/>
                                      </p:to>
                                    </p:set>
                                    <p:animEffect transition="in" filter="barn(inVertical)">
                                      <p:cBhvr>
                                        <p:cTn id="10" dur="500"/>
                                        <p:tgtEl>
                                          <p:spTgt spid="36"/>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barn(inVertical)">
                                      <p:cBhvr>
                                        <p:cTn id="13" dur="500"/>
                                        <p:tgtEl>
                                          <p:spTgt spid="37"/>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34"/>
                                        </p:tgtEl>
                                        <p:attrNameLst>
                                          <p:attrName>style.visibility</p:attrName>
                                        </p:attrNameLst>
                                      </p:cBhvr>
                                      <p:to>
                                        <p:strVal val="visible"/>
                                      </p:to>
                                    </p:set>
                                    <p:animEffect transition="in" filter="barn(inVertical)">
                                      <p:cBhvr>
                                        <p:cTn id="16" dur="500"/>
                                        <p:tgtEl>
                                          <p:spTgt spid="34"/>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40"/>
                                        </p:tgtEl>
                                        <p:attrNameLst>
                                          <p:attrName>style.visibility</p:attrName>
                                        </p:attrNameLst>
                                      </p:cBhvr>
                                      <p:to>
                                        <p:strVal val="visible"/>
                                      </p:to>
                                    </p:set>
                                    <p:animEffect transition="in" filter="barn(inVertical)">
                                      <p:cBhvr>
                                        <p:cTn id="19" dur="500"/>
                                        <p:tgtEl>
                                          <p:spTgt spid="40"/>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38"/>
                                        </p:tgtEl>
                                        <p:attrNameLst>
                                          <p:attrName>style.visibility</p:attrName>
                                        </p:attrNameLst>
                                      </p:cBhvr>
                                      <p:to>
                                        <p:strVal val="visible"/>
                                      </p:to>
                                    </p:set>
                                    <p:animEffect transition="in" filter="barn(inVertical)">
                                      <p:cBhvr>
                                        <p:cTn id="22" dur="500"/>
                                        <p:tgtEl>
                                          <p:spTgt spid="38"/>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barn(inVertical)">
                                      <p:cBhvr>
                                        <p:cTn id="25" dur="500"/>
                                        <p:tgtEl>
                                          <p:spTgt spid="39"/>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41"/>
                                        </p:tgtEl>
                                        <p:attrNameLst>
                                          <p:attrName>style.visibility</p:attrName>
                                        </p:attrNameLst>
                                      </p:cBhvr>
                                      <p:to>
                                        <p:strVal val="visible"/>
                                      </p:to>
                                    </p:set>
                                    <p:animEffect transition="in" filter="barn(inVertical)">
                                      <p:cBhvr>
                                        <p:cTn id="28"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animBg="1"/>
      <p:bldP spid="36" grpId="0" animBg="1"/>
      <p:bldP spid="37" grpId="0" animBg="1"/>
      <p:bldP spid="38" grpId="0" animBg="1"/>
      <p:bldP spid="39" grpId="0" animBg="1"/>
      <p:bldP spid="40" grpId="0" animBg="1"/>
      <p:bldP spid="4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6CD2FE-89B8-3CE1-8249-00CCDE18662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D38C38F-6E0F-AB9F-4BC8-FA4E19312DA7}"/>
              </a:ext>
            </a:extLst>
          </p:cNvPr>
          <p:cNvSpPr>
            <a:spLocks noGrp="1"/>
          </p:cNvSpPr>
          <p:nvPr>
            <p:ph type="title"/>
          </p:nvPr>
        </p:nvSpPr>
        <p:spPr>
          <a:xfrm>
            <a:off x="309093" y="121857"/>
            <a:ext cx="11044707" cy="678664"/>
          </a:xfrm>
        </p:spPr>
        <p:txBody>
          <a:bodyPr/>
          <a:lstStyle/>
          <a:p>
            <a:r>
              <a:rPr lang="en-US" dirty="0">
                <a:latin typeface="Arial"/>
                <a:cs typeface="Arial"/>
              </a:rPr>
              <a:t>EIC Detector – What is Required for EIC Science?</a:t>
            </a:r>
          </a:p>
        </p:txBody>
      </p:sp>
      <p:sp>
        <p:nvSpPr>
          <p:cNvPr id="14" name="Slide Number Placeholder 2">
            <a:extLst>
              <a:ext uri="{FF2B5EF4-FFF2-40B4-BE49-F238E27FC236}">
                <a16:creationId xmlns:a16="http://schemas.microsoft.com/office/drawing/2014/main" id="{612C12A8-BE35-D8C9-EEF5-D195667620F2}"/>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14</a:t>
            </a:fld>
            <a:endParaRPr lang="en-US" sz="1200" dirty="0"/>
          </a:p>
        </p:txBody>
      </p:sp>
      <p:pic>
        <p:nvPicPr>
          <p:cNvPr id="2" name="Picture 1" descr="A screenshot of a video game&#10;&#10;AI-generated content may be incorrect.">
            <a:extLst>
              <a:ext uri="{FF2B5EF4-FFF2-40B4-BE49-F238E27FC236}">
                <a16:creationId xmlns:a16="http://schemas.microsoft.com/office/drawing/2014/main" id="{3E416063-2BEC-0492-DDDC-245C62FDF2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8107" y="884525"/>
            <a:ext cx="7928867" cy="4213152"/>
          </a:xfrm>
          <a:prstGeom prst="rect">
            <a:avLst/>
          </a:prstGeom>
        </p:spPr>
      </p:pic>
      <p:sp>
        <p:nvSpPr>
          <p:cNvPr id="3" name="TextBox 2">
            <a:extLst>
              <a:ext uri="{FF2B5EF4-FFF2-40B4-BE49-F238E27FC236}">
                <a16:creationId xmlns:a16="http://schemas.microsoft.com/office/drawing/2014/main" id="{50B240A7-7C56-5504-CBD4-0CC9C3E28ABF}"/>
              </a:ext>
            </a:extLst>
          </p:cNvPr>
          <p:cNvSpPr txBox="1"/>
          <p:nvPr/>
        </p:nvSpPr>
        <p:spPr>
          <a:xfrm>
            <a:off x="1866990" y="5042266"/>
            <a:ext cx="8581195" cy="307777"/>
          </a:xfrm>
          <a:prstGeom prst="rect">
            <a:avLst/>
          </a:prstGeom>
          <a:noFill/>
        </p:spPr>
        <p:txBody>
          <a:bodyPr wrap="none" rtlCol="0">
            <a:spAutoFit/>
          </a:bodyPr>
          <a:lstStyle/>
          <a:p>
            <a:r>
              <a:rPr lang="en-US" sz="1400">
                <a:solidFill>
                  <a:srgbClr val="000000"/>
                </a:solidFill>
                <a:latin typeface="Arial" panose="020B0604020202020204" pitchFamily="34" charset="0"/>
                <a:cs typeface="Arial" panose="020B0604020202020204" pitchFamily="34" charset="0"/>
              </a:rPr>
              <a:t>41GeV, 100 to 275 GeV </a:t>
            </a:r>
            <a:r>
              <a:rPr lang="en-US" sz="1400" b="1">
                <a:solidFill>
                  <a:srgbClr val="000000"/>
                </a:solidFill>
                <a:latin typeface="Arial" panose="020B0604020202020204" pitchFamily="34" charset="0"/>
                <a:cs typeface="Arial" panose="020B0604020202020204" pitchFamily="34" charset="0"/>
              </a:rPr>
              <a:t>polarized p</a:t>
            </a:r>
            <a:r>
              <a:rPr lang="en-US" sz="1400">
                <a:solidFill>
                  <a:srgbClr val="000000"/>
                </a:solidFill>
                <a:latin typeface="Arial" panose="020B0604020202020204" pitchFamily="34" charset="0"/>
                <a:cs typeface="Arial" panose="020B0604020202020204" pitchFamily="34" charset="0"/>
              </a:rPr>
              <a:t>/A </a:t>
            </a:r>
            <a:r>
              <a:rPr lang="en-US" sz="1400">
                <a:solidFill>
                  <a:srgbClr val="000000"/>
                </a:solidFill>
                <a:latin typeface="Arial" panose="020B0604020202020204" pitchFamily="34" charset="0"/>
                <a:cs typeface="Arial" panose="020B0604020202020204" pitchFamily="34" charset="0"/>
                <a:sym typeface="Wingdings" pitchFamily="2" charset="2"/>
              </a:rPr>
              <a:t>                                   </a:t>
            </a:r>
            <a:r>
              <a:rPr lang="en-US" sz="1400" b="1">
                <a:solidFill>
                  <a:srgbClr val="000000"/>
                </a:solidFill>
                <a:latin typeface="Arial" panose="020B0604020202020204" pitchFamily="34" charset="0"/>
                <a:cs typeface="Arial" panose="020B0604020202020204" pitchFamily="34" charset="0"/>
                <a:sym typeface="Wingdings" pitchFamily="2" charset="2"/>
              </a:rPr>
              <a:t>polarized </a:t>
            </a:r>
            <a:r>
              <a:rPr lang="en-US" sz="1400" b="1">
                <a:solidFill>
                  <a:srgbClr val="000000"/>
                </a:solidFill>
                <a:latin typeface="Arial" panose="020B0604020202020204" pitchFamily="34" charset="0"/>
                <a:cs typeface="Arial" panose="020B0604020202020204" pitchFamily="34" charset="0"/>
              </a:rPr>
              <a:t>electrons</a:t>
            </a:r>
            <a:r>
              <a:rPr lang="en-US" sz="1400">
                <a:solidFill>
                  <a:srgbClr val="000000"/>
                </a:solidFill>
                <a:latin typeface="Arial" panose="020B0604020202020204" pitchFamily="34" charset="0"/>
                <a:cs typeface="Arial" panose="020B0604020202020204" pitchFamily="34" charset="0"/>
              </a:rPr>
              <a:t> 5 GeV, 10 GeV, 18 GeV</a:t>
            </a:r>
          </a:p>
        </p:txBody>
      </p:sp>
      <p:sp>
        <p:nvSpPr>
          <p:cNvPr id="4" name="TextBox 3">
            <a:extLst>
              <a:ext uri="{FF2B5EF4-FFF2-40B4-BE49-F238E27FC236}">
                <a16:creationId xmlns:a16="http://schemas.microsoft.com/office/drawing/2014/main" id="{6B0F5ED8-4606-F93C-9F9E-5590ABE4F133}"/>
              </a:ext>
            </a:extLst>
          </p:cNvPr>
          <p:cNvSpPr txBox="1"/>
          <p:nvPr/>
        </p:nvSpPr>
        <p:spPr>
          <a:xfrm>
            <a:off x="279762" y="3934269"/>
            <a:ext cx="1968345" cy="738664"/>
          </a:xfrm>
          <a:prstGeom prst="rect">
            <a:avLst/>
          </a:prstGeom>
          <a:noFill/>
        </p:spPr>
        <p:txBody>
          <a:bodyPr wrap="square" rtlCol="0">
            <a:spAutoFit/>
          </a:bodyPr>
          <a:lstStyle/>
          <a:p>
            <a:pPr algn="ctr"/>
            <a:r>
              <a:rPr lang="en-US" sz="1400">
                <a:solidFill>
                  <a:srgbClr val="000000"/>
                </a:solidFill>
                <a:latin typeface="Arial" panose="020B0604020202020204" pitchFamily="34" charset="0"/>
                <a:cs typeface="Arial" panose="020B0604020202020204" pitchFamily="34" charset="0"/>
              </a:rPr>
              <a:t>Dedicated detectors to </a:t>
            </a:r>
          </a:p>
          <a:p>
            <a:pPr algn="ctr"/>
            <a:r>
              <a:rPr lang="en-US" sz="1400">
                <a:solidFill>
                  <a:srgbClr val="000000"/>
                </a:solidFill>
                <a:latin typeface="Arial" panose="020B0604020202020204" pitchFamily="34" charset="0"/>
                <a:cs typeface="Arial" panose="020B0604020202020204" pitchFamily="34" charset="0"/>
              </a:rPr>
              <a:t>measure very low</a:t>
            </a:r>
          </a:p>
          <a:p>
            <a:pPr algn="ctr"/>
            <a:r>
              <a:rPr lang="en-US" sz="1400">
                <a:solidFill>
                  <a:srgbClr val="000000"/>
                </a:solidFill>
                <a:latin typeface="Arial" panose="020B0604020202020204" pitchFamily="34" charset="0"/>
                <a:cs typeface="Arial" panose="020B0604020202020204" pitchFamily="34" charset="0"/>
              </a:rPr>
              <a:t>Q</a:t>
            </a:r>
            <a:r>
              <a:rPr lang="en-US" sz="1400" baseline="30000">
                <a:solidFill>
                  <a:srgbClr val="000000"/>
                </a:solidFill>
                <a:latin typeface="Arial" panose="020B0604020202020204" pitchFamily="34" charset="0"/>
                <a:cs typeface="Arial" panose="020B0604020202020204" pitchFamily="34" charset="0"/>
              </a:rPr>
              <a:t>2</a:t>
            </a:r>
            <a:r>
              <a:rPr lang="en-US" sz="1400">
                <a:solidFill>
                  <a:srgbClr val="000000"/>
                </a:solidFill>
                <a:latin typeface="Arial" panose="020B0604020202020204" pitchFamily="34" charset="0"/>
                <a:cs typeface="Arial" panose="020B0604020202020204" pitchFamily="34" charset="0"/>
              </a:rPr>
              <a:t> at 35 m </a:t>
            </a:r>
          </a:p>
        </p:txBody>
      </p:sp>
      <p:sp>
        <p:nvSpPr>
          <p:cNvPr id="5" name="TextBox 4">
            <a:extLst>
              <a:ext uri="{FF2B5EF4-FFF2-40B4-BE49-F238E27FC236}">
                <a16:creationId xmlns:a16="http://schemas.microsoft.com/office/drawing/2014/main" id="{666C88FB-1FF5-F1E0-310E-ACC9313F2FDB}"/>
              </a:ext>
            </a:extLst>
          </p:cNvPr>
          <p:cNvSpPr txBox="1"/>
          <p:nvPr/>
        </p:nvSpPr>
        <p:spPr>
          <a:xfrm>
            <a:off x="10175061" y="3941239"/>
            <a:ext cx="1845378" cy="738664"/>
          </a:xfrm>
          <a:prstGeom prst="rect">
            <a:avLst/>
          </a:prstGeom>
          <a:noFill/>
          <a:ln w="19050">
            <a:noFill/>
          </a:ln>
        </p:spPr>
        <p:txBody>
          <a:bodyPr wrap="none" rtlCol="0">
            <a:spAutoFit/>
          </a:bodyPr>
          <a:lstStyle/>
          <a:p>
            <a:pPr algn="ctr"/>
            <a:r>
              <a:rPr lang="en-US" sz="1400">
                <a:solidFill>
                  <a:srgbClr val="000000"/>
                </a:solidFill>
                <a:latin typeface="Arial" panose="020B0604020202020204" pitchFamily="34" charset="0"/>
                <a:cs typeface="Arial" panose="020B0604020202020204" pitchFamily="34" charset="0"/>
              </a:rPr>
              <a:t>Detectors integrated </a:t>
            </a:r>
          </a:p>
          <a:p>
            <a:pPr algn="ctr"/>
            <a:r>
              <a:rPr lang="en-US" sz="1400">
                <a:solidFill>
                  <a:srgbClr val="000000"/>
                </a:solidFill>
                <a:latin typeface="Arial" panose="020B0604020202020204" pitchFamily="34" charset="0"/>
                <a:cs typeface="Arial" panose="020B0604020202020204" pitchFamily="34" charset="0"/>
              </a:rPr>
              <a:t>along the beam line</a:t>
            </a:r>
          </a:p>
          <a:p>
            <a:pPr algn="ctr"/>
            <a:r>
              <a:rPr lang="en-US" sz="1400">
                <a:solidFill>
                  <a:srgbClr val="000000"/>
                </a:solidFill>
                <a:latin typeface="Arial" panose="020B0604020202020204" pitchFamily="34" charset="0"/>
                <a:cs typeface="Arial" panose="020B0604020202020204" pitchFamily="34" charset="0"/>
              </a:rPr>
              <a:t>up to 40 m</a:t>
            </a:r>
          </a:p>
        </p:txBody>
      </p:sp>
      <p:grpSp>
        <p:nvGrpSpPr>
          <p:cNvPr id="6" name="Group 5">
            <a:extLst>
              <a:ext uri="{FF2B5EF4-FFF2-40B4-BE49-F238E27FC236}">
                <a16:creationId xmlns:a16="http://schemas.microsoft.com/office/drawing/2014/main" id="{D8D98810-4077-280C-B73F-9F147BB28950}"/>
              </a:ext>
            </a:extLst>
          </p:cNvPr>
          <p:cNvGrpSpPr/>
          <p:nvPr/>
        </p:nvGrpSpPr>
        <p:grpSpPr>
          <a:xfrm>
            <a:off x="621478" y="1489352"/>
            <a:ext cx="1813599" cy="1006253"/>
            <a:chOff x="3041929" y="5480552"/>
            <a:chExt cx="6100911" cy="313809"/>
          </a:xfrm>
        </p:grpSpPr>
        <p:sp>
          <p:nvSpPr>
            <p:cNvPr id="8" name="TextBox 7">
              <a:extLst>
                <a:ext uri="{FF2B5EF4-FFF2-40B4-BE49-F238E27FC236}">
                  <a16:creationId xmlns:a16="http://schemas.microsoft.com/office/drawing/2014/main" id="{DDC0216C-7EC9-0613-CD0C-3F56ABB29196}"/>
                </a:ext>
              </a:extLst>
            </p:cNvPr>
            <p:cNvSpPr txBox="1"/>
            <p:nvPr/>
          </p:nvSpPr>
          <p:spPr>
            <a:xfrm>
              <a:off x="3041932" y="5480552"/>
              <a:ext cx="6100908" cy="29754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Require detection of scattered electron and produced hadrons</a:t>
              </a:r>
            </a:p>
          </p:txBody>
        </p:sp>
        <p:sp>
          <p:nvSpPr>
            <p:cNvPr id="9" name="Rectangle 8">
              <a:extLst>
                <a:ext uri="{FF2B5EF4-FFF2-40B4-BE49-F238E27FC236}">
                  <a16:creationId xmlns:a16="http://schemas.microsoft.com/office/drawing/2014/main" id="{3CCA8A1A-1501-8115-0582-2B23F6B28F52}"/>
                </a:ext>
              </a:extLst>
            </p:cNvPr>
            <p:cNvSpPr/>
            <p:nvPr/>
          </p:nvSpPr>
          <p:spPr>
            <a:xfrm>
              <a:off x="3041929" y="5480552"/>
              <a:ext cx="6100905" cy="313809"/>
            </a:xfrm>
            <a:prstGeom prst="rect">
              <a:avLst/>
            </a:prstGeom>
            <a:noFill/>
            <a:ln w="25400" cap="flat" cmpd="sng" algn="ctr">
              <a:solidFill>
                <a:srgbClr val="008F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pSp>
      <p:grpSp>
        <p:nvGrpSpPr>
          <p:cNvPr id="10" name="Group 9">
            <a:extLst>
              <a:ext uri="{FF2B5EF4-FFF2-40B4-BE49-F238E27FC236}">
                <a16:creationId xmlns:a16="http://schemas.microsoft.com/office/drawing/2014/main" id="{8A7E93A6-0FF5-C0BD-F036-55E3CF7F2010}"/>
              </a:ext>
            </a:extLst>
          </p:cNvPr>
          <p:cNvGrpSpPr/>
          <p:nvPr/>
        </p:nvGrpSpPr>
        <p:grpSpPr>
          <a:xfrm>
            <a:off x="9157424" y="1929545"/>
            <a:ext cx="2943513" cy="537057"/>
            <a:chOff x="6875047" y="5962081"/>
            <a:chExt cx="3189637" cy="417534"/>
          </a:xfrm>
        </p:grpSpPr>
        <p:sp>
          <p:nvSpPr>
            <p:cNvPr id="11" name="TextBox 10">
              <a:extLst>
                <a:ext uri="{FF2B5EF4-FFF2-40B4-BE49-F238E27FC236}">
                  <a16:creationId xmlns:a16="http://schemas.microsoft.com/office/drawing/2014/main" id="{10FFB956-3577-727D-431A-EB0FC1FE6856}"/>
                </a:ext>
              </a:extLst>
            </p:cNvPr>
            <p:cNvSpPr txBox="1"/>
            <p:nvPr/>
          </p:nvSpPr>
          <p:spPr>
            <a:xfrm>
              <a:off x="6877926" y="5962081"/>
              <a:ext cx="3186758" cy="406777"/>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Exclusive final states require the detection of all produced particles</a:t>
              </a:r>
            </a:p>
          </p:txBody>
        </p:sp>
        <p:sp>
          <p:nvSpPr>
            <p:cNvPr id="12" name="Rectangle 11">
              <a:extLst>
                <a:ext uri="{FF2B5EF4-FFF2-40B4-BE49-F238E27FC236}">
                  <a16:creationId xmlns:a16="http://schemas.microsoft.com/office/drawing/2014/main" id="{3C12207A-F502-C941-D676-C1056F6E3F75}"/>
                </a:ext>
              </a:extLst>
            </p:cNvPr>
            <p:cNvSpPr/>
            <p:nvPr/>
          </p:nvSpPr>
          <p:spPr>
            <a:xfrm>
              <a:off x="6875047" y="5967281"/>
              <a:ext cx="3100334" cy="412334"/>
            </a:xfrm>
            <a:prstGeom prst="rect">
              <a:avLst/>
            </a:prstGeom>
            <a:noFill/>
            <a:ln w="25400" cap="flat" cmpd="sng" algn="ctr">
              <a:solidFill>
                <a:srgbClr val="0432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pSp>
      <p:sp>
        <p:nvSpPr>
          <p:cNvPr id="13" name="TextBox 12">
            <a:extLst>
              <a:ext uri="{FF2B5EF4-FFF2-40B4-BE49-F238E27FC236}">
                <a16:creationId xmlns:a16="http://schemas.microsoft.com/office/drawing/2014/main" id="{698E777C-DD48-AF68-9EF4-E7E1437F4A2D}"/>
              </a:ext>
            </a:extLst>
          </p:cNvPr>
          <p:cNvSpPr txBox="1"/>
          <p:nvPr/>
        </p:nvSpPr>
        <p:spPr>
          <a:xfrm>
            <a:off x="2107654" y="5556101"/>
            <a:ext cx="723275" cy="369332"/>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432FF"/>
                </a:solidFill>
                <a:effectLst/>
                <a:uLnTx/>
                <a:uFillTx/>
                <a:latin typeface="Arial" panose="020B0604020202020204"/>
              </a:rPr>
              <a:t>SPIN</a:t>
            </a:r>
          </a:p>
        </p:txBody>
      </p:sp>
      <p:sp>
        <p:nvSpPr>
          <p:cNvPr id="15" name="TextBox 14">
            <a:extLst>
              <a:ext uri="{FF2B5EF4-FFF2-40B4-BE49-F238E27FC236}">
                <a16:creationId xmlns:a16="http://schemas.microsoft.com/office/drawing/2014/main" id="{20BD8458-946F-206A-46E0-708B5E2F0B50}"/>
              </a:ext>
            </a:extLst>
          </p:cNvPr>
          <p:cNvSpPr txBox="1"/>
          <p:nvPr/>
        </p:nvSpPr>
        <p:spPr>
          <a:xfrm>
            <a:off x="7756444" y="5556099"/>
            <a:ext cx="838691" cy="369332"/>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432FF"/>
                </a:solidFill>
                <a:effectLst/>
                <a:uLnTx/>
                <a:uFillTx/>
                <a:latin typeface="Arial" panose="020B0604020202020204"/>
              </a:rPr>
              <a:t>MASS</a:t>
            </a:r>
          </a:p>
        </p:txBody>
      </p:sp>
      <p:sp>
        <p:nvSpPr>
          <p:cNvPr id="16" name="TextBox 15">
            <a:extLst>
              <a:ext uri="{FF2B5EF4-FFF2-40B4-BE49-F238E27FC236}">
                <a16:creationId xmlns:a16="http://schemas.microsoft.com/office/drawing/2014/main" id="{DF96CF75-7A23-C703-1904-A55E73D03D43}"/>
              </a:ext>
            </a:extLst>
          </p:cNvPr>
          <p:cNvSpPr txBox="1"/>
          <p:nvPr/>
        </p:nvSpPr>
        <p:spPr>
          <a:xfrm>
            <a:off x="9261385" y="5417600"/>
            <a:ext cx="1013461" cy="646331"/>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432FF"/>
                </a:solidFill>
                <a:effectLst/>
                <a:uLnTx/>
                <a:uFillTx/>
                <a:latin typeface="Arial" panose="020B0604020202020204"/>
              </a:rPr>
              <a:t>Imaging (spatial)</a:t>
            </a:r>
          </a:p>
        </p:txBody>
      </p:sp>
      <p:sp>
        <p:nvSpPr>
          <p:cNvPr id="17" name="TextBox 16">
            <a:extLst>
              <a:ext uri="{FF2B5EF4-FFF2-40B4-BE49-F238E27FC236}">
                <a16:creationId xmlns:a16="http://schemas.microsoft.com/office/drawing/2014/main" id="{5A1B65A1-56FA-C51C-E2AA-76E724C349E6}"/>
              </a:ext>
            </a:extLst>
          </p:cNvPr>
          <p:cNvSpPr txBox="1"/>
          <p:nvPr/>
        </p:nvSpPr>
        <p:spPr>
          <a:xfrm>
            <a:off x="3634842" y="5417600"/>
            <a:ext cx="941283" cy="646331"/>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432FF"/>
                </a:solidFill>
                <a:effectLst/>
                <a:uLnTx/>
                <a:uFillTx/>
                <a:latin typeface="Arial" panose="020B0604020202020204"/>
              </a:rPr>
              <a:t>QCD in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432FF"/>
                </a:solidFill>
                <a:effectLst/>
                <a:uLnTx/>
                <a:uFillTx/>
                <a:latin typeface="Arial" panose="020B0604020202020204"/>
              </a:rPr>
              <a:t>Nuclei</a:t>
            </a:r>
          </a:p>
        </p:txBody>
      </p:sp>
      <p:sp>
        <p:nvSpPr>
          <p:cNvPr id="18" name="TextBox 17">
            <a:extLst>
              <a:ext uri="{FF2B5EF4-FFF2-40B4-BE49-F238E27FC236}">
                <a16:creationId xmlns:a16="http://schemas.microsoft.com/office/drawing/2014/main" id="{82DB7DAA-B1DC-3787-A880-C31A16203EA1}"/>
              </a:ext>
            </a:extLst>
          </p:cNvPr>
          <p:cNvSpPr txBox="1"/>
          <p:nvPr/>
        </p:nvSpPr>
        <p:spPr>
          <a:xfrm>
            <a:off x="5330406" y="5424660"/>
            <a:ext cx="1531188" cy="646331"/>
          </a:xfrm>
          <a:prstGeom prst="rect">
            <a:avLst/>
          </a:prstGeom>
          <a:gradFill flip="none" rotWithShape="1">
            <a:gsLst>
              <a:gs pos="0">
                <a:srgbClr val="B2D33A">
                  <a:lumMod val="5000"/>
                  <a:lumOff val="95000"/>
                </a:srgbClr>
              </a:gs>
              <a:gs pos="54000">
                <a:srgbClr val="B2D33A">
                  <a:lumMod val="40000"/>
                  <a:lumOff val="60000"/>
                </a:srgbClr>
              </a:gs>
              <a:gs pos="97000">
                <a:srgbClr val="B2D33A"/>
              </a:gs>
            </a:gsLst>
            <a:path path="circle">
              <a:fillToRect l="100000" t="100000"/>
            </a:path>
            <a:tileRect r="-100000" b="-100000"/>
          </a:gradFill>
        </p:spPr>
        <p:txBody>
          <a:bodyPr wrap="non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432FF"/>
                </a:solidFill>
                <a:effectLst/>
                <a:uLnTx/>
                <a:uFillTx/>
                <a:latin typeface="Arial" panose="020B0604020202020204"/>
              </a:rPr>
              <a:t>Dense Gluon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432FF"/>
                </a:solidFill>
                <a:effectLst/>
                <a:uLnTx/>
                <a:uFillTx/>
                <a:latin typeface="Arial" panose="020B0604020202020204"/>
              </a:rPr>
              <a:t>Systems</a:t>
            </a:r>
          </a:p>
        </p:txBody>
      </p:sp>
      <p:sp>
        <p:nvSpPr>
          <p:cNvPr id="19" name="Rectangle 18">
            <a:extLst>
              <a:ext uri="{FF2B5EF4-FFF2-40B4-BE49-F238E27FC236}">
                <a16:creationId xmlns:a16="http://schemas.microsoft.com/office/drawing/2014/main" id="{976FF774-C4D3-0A37-F694-69AFED3D93F7}"/>
              </a:ext>
            </a:extLst>
          </p:cNvPr>
          <p:cNvSpPr/>
          <p:nvPr/>
        </p:nvSpPr>
        <p:spPr>
          <a:xfrm>
            <a:off x="1850832" y="5397659"/>
            <a:ext cx="8753387" cy="686215"/>
          </a:xfrm>
          <a:prstGeom prst="rect">
            <a:avLst/>
          </a:prstGeom>
          <a:noFill/>
          <a:ln w="25400" cap="flat" cmpd="sng" algn="ctr">
            <a:solidFill>
              <a:srgbClr val="008F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grpSp>
        <p:nvGrpSpPr>
          <p:cNvPr id="20" name="Group 19">
            <a:extLst>
              <a:ext uri="{FF2B5EF4-FFF2-40B4-BE49-F238E27FC236}">
                <a16:creationId xmlns:a16="http://schemas.microsoft.com/office/drawing/2014/main" id="{0216DCB7-756D-7008-1F9D-5A32677AB72B}"/>
              </a:ext>
            </a:extLst>
          </p:cNvPr>
          <p:cNvGrpSpPr/>
          <p:nvPr/>
        </p:nvGrpSpPr>
        <p:grpSpPr>
          <a:xfrm>
            <a:off x="7243354" y="5397657"/>
            <a:ext cx="3360865" cy="686215"/>
            <a:chOff x="6986274" y="6439435"/>
            <a:chExt cx="3360865" cy="686215"/>
          </a:xfrm>
        </p:grpSpPr>
        <p:sp>
          <p:nvSpPr>
            <p:cNvPr id="21" name="Rectangle 20">
              <a:extLst>
                <a:ext uri="{FF2B5EF4-FFF2-40B4-BE49-F238E27FC236}">
                  <a16:creationId xmlns:a16="http://schemas.microsoft.com/office/drawing/2014/main" id="{CDABAB6C-54E3-28C9-AB99-186429554283}"/>
                </a:ext>
              </a:extLst>
            </p:cNvPr>
            <p:cNvSpPr/>
            <p:nvPr/>
          </p:nvSpPr>
          <p:spPr>
            <a:xfrm>
              <a:off x="6986274" y="6439435"/>
              <a:ext cx="3360865" cy="686215"/>
            </a:xfrm>
            <a:prstGeom prst="rect">
              <a:avLst/>
            </a:prstGeom>
            <a:solidFill>
              <a:srgbClr val="00ACDB">
                <a:alpha val="37000"/>
              </a:srgbClr>
            </a:solidFill>
            <a:ln w="25400" cap="flat" cmpd="sng" algn="ctr">
              <a:solidFill>
                <a:srgbClr val="0432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2" name="TextBox 21">
              <a:extLst>
                <a:ext uri="{FF2B5EF4-FFF2-40B4-BE49-F238E27FC236}">
                  <a16:creationId xmlns:a16="http://schemas.microsoft.com/office/drawing/2014/main" id="{680E8C34-C8B8-F7BC-5571-A4CCB54EBBFA}"/>
                </a:ext>
              </a:extLst>
            </p:cNvPr>
            <p:cNvSpPr txBox="1"/>
            <p:nvPr/>
          </p:nvSpPr>
          <p:spPr>
            <a:xfrm>
              <a:off x="8778853" y="6513237"/>
              <a:ext cx="1345177" cy="538609"/>
            </a:xfrm>
            <a:prstGeom prst="rect">
              <a:avLst/>
            </a:prstGeom>
            <a:solidFill>
              <a:srgbClr val="FFFFFF"/>
            </a:solid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IMAGING</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(Spatial)</a:t>
              </a:r>
            </a:p>
          </p:txBody>
        </p:sp>
        <p:sp>
          <p:nvSpPr>
            <p:cNvPr id="23" name="TextBox 22">
              <a:extLst>
                <a:ext uri="{FF2B5EF4-FFF2-40B4-BE49-F238E27FC236}">
                  <a16:creationId xmlns:a16="http://schemas.microsoft.com/office/drawing/2014/main" id="{297976ED-9EFB-927A-9349-9FAC05003480}"/>
                </a:ext>
              </a:extLst>
            </p:cNvPr>
            <p:cNvSpPr txBox="1"/>
            <p:nvPr/>
          </p:nvSpPr>
          <p:spPr>
            <a:xfrm>
              <a:off x="7456806" y="6597875"/>
              <a:ext cx="851515" cy="369332"/>
            </a:xfrm>
            <a:prstGeom prst="rect">
              <a:avLst/>
            </a:prstGeom>
            <a:solidFill>
              <a:srgbClr val="FFFFFF"/>
            </a:solidFill>
            <a:ln>
              <a:solidFill>
                <a:srgbClr val="000000"/>
              </a:solidFill>
            </a:ln>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MASS</a:t>
              </a:r>
            </a:p>
          </p:txBody>
        </p:sp>
      </p:grpSp>
    </p:spTree>
    <p:extLst>
      <p:ext uri="{BB962C8B-B14F-4D97-AF65-F5344CB8AC3E}">
        <p14:creationId xmlns:p14="http://schemas.microsoft.com/office/powerpoint/2010/main" val="348108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D38D7-1426-1DD9-473D-EB31329B88B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C7F7429-30DE-1344-D274-948BFEFFA1CA}"/>
              </a:ext>
            </a:extLst>
          </p:cNvPr>
          <p:cNvSpPr>
            <a:spLocks noGrp="1"/>
          </p:cNvSpPr>
          <p:nvPr>
            <p:ph type="title"/>
          </p:nvPr>
        </p:nvSpPr>
        <p:spPr>
          <a:xfrm>
            <a:off x="309093" y="121857"/>
            <a:ext cx="11044707" cy="678664"/>
          </a:xfrm>
        </p:spPr>
        <p:txBody>
          <a:bodyPr/>
          <a:lstStyle/>
          <a:p>
            <a:r>
              <a:rPr lang="en-US" dirty="0" err="1">
                <a:latin typeface="Arial"/>
                <a:cs typeface="Arial"/>
              </a:rPr>
              <a:t>ePIC</a:t>
            </a:r>
            <a:r>
              <a:rPr lang="en-US" dirty="0">
                <a:latin typeface="Arial"/>
                <a:cs typeface="Arial"/>
              </a:rPr>
              <a:t>/EIC Detector</a:t>
            </a:r>
          </a:p>
        </p:txBody>
      </p:sp>
      <p:sp>
        <p:nvSpPr>
          <p:cNvPr id="14" name="Slide Number Placeholder 2">
            <a:extLst>
              <a:ext uri="{FF2B5EF4-FFF2-40B4-BE49-F238E27FC236}">
                <a16:creationId xmlns:a16="http://schemas.microsoft.com/office/drawing/2014/main" id="{167D93C7-9036-CC00-6F25-3BCD27377807}"/>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15</a:t>
            </a:fld>
            <a:endParaRPr lang="en-US" sz="1200" dirty="0"/>
          </a:p>
        </p:txBody>
      </p:sp>
      <p:sp>
        <p:nvSpPr>
          <p:cNvPr id="3" name="Content Placeholder 2">
            <a:extLst>
              <a:ext uri="{FF2B5EF4-FFF2-40B4-BE49-F238E27FC236}">
                <a16:creationId xmlns:a16="http://schemas.microsoft.com/office/drawing/2014/main" id="{7C4F484B-5B48-5245-AF50-17D08D89E799}"/>
              </a:ext>
            </a:extLst>
          </p:cNvPr>
          <p:cNvSpPr txBox="1">
            <a:spLocks/>
          </p:cNvSpPr>
          <p:nvPr/>
        </p:nvSpPr>
        <p:spPr>
          <a:xfrm>
            <a:off x="494991" y="962360"/>
            <a:ext cx="3837635" cy="2576075"/>
          </a:xfrm>
          <a:prstGeom prst="rect">
            <a:avLst/>
          </a:prstGeom>
        </p:spPr>
        <p:txBody>
          <a:bodyPr>
            <a:noAutofit/>
          </a:bodyPr>
          <a:lstStyle>
            <a:lvl1pPr marL="171450" indent="-171450" algn="l" defTabSz="685800" rtl="0" eaLnBrk="1" latinLnBrk="0" hangingPunct="1">
              <a:lnSpc>
                <a:spcPct val="90000"/>
              </a:lnSpc>
              <a:spcBef>
                <a:spcPts val="750"/>
              </a:spcBef>
              <a:buClr>
                <a:srgbClr val="0096FF"/>
              </a:buClr>
              <a:buFont typeface="Wingdings" pitchFamily="2" charset="2"/>
              <a:buChar char="§"/>
              <a:defRPr sz="18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Clr>
                <a:srgbClr val="0096FF"/>
              </a:buClr>
              <a:buFont typeface="Wingdings" pitchFamily="2" charset="2"/>
              <a:buChar char="§"/>
              <a:defRPr sz="15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Clr>
                <a:srgbClr val="0096FF"/>
              </a:buClr>
              <a:buFont typeface="Wingdings" pitchFamily="2" charset="2"/>
              <a:buChar char="§"/>
              <a:defRPr sz="135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Clr>
                <a:srgbClr val="0096FF"/>
              </a:buClr>
              <a:buFont typeface="Wingdings" pitchFamily="2" charset="2"/>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Clr>
                <a:srgbClr val="0096FF"/>
              </a:buClr>
              <a:buFont typeface="Wingdings" pitchFamily="2" charset="2"/>
              <a:buChar char="§"/>
              <a:defRPr sz="10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spcBef>
                <a:spcPts val="0"/>
              </a:spcBef>
              <a:spcAft>
                <a:spcPts val="600"/>
              </a:spcAft>
              <a:buFont typeface="Wingdings" pitchFamily="2" charset="2"/>
              <a:buNone/>
            </a:pPr>
            <a:r>
              <a:rPr lang="en-US" sz="1600" dirty="0">
                <a:latin typeface="Arial" panose="020B0604020202020204" pitchFamily="34" charset="0"/>
                <a:cs typeface="Arial" panose="020B0604020202020204" pitchFamily="34" charset="0"/>
              </a:rPr>
              <a:t>26 subsystems over ± 40 m to measure particle momenta, energy and type</a:t>
            </a:r>
          </a:p>
          <a:p>
            <a:pPr marL="285750" indent="-285750">
              <a:spcBef>
                <a:spcPts val="0"/>
              </a:spcBef>
              <a:spcAft>
                <a:spcPts val="600"/>
              </a:spcAft>
            </a:pPr>
            <a:r>
              <a:rPr lang="en-US" sz="1600" dirty="0">
                <a:solidFill>
                  <a:srgbClr val="3333FF"/>
                </a:solidFill>
                <a:latin typeface="Arial" panose="020B0604020202020204" pitchFamily="34" charset="0"/>
                <a:cs typeface="Arial" panose="020B0604020202020204" pitchFamily="34" charset="0"/>
              </a:rPr>
              <a:t>2T Solenoid (⌀ 2.84 m) </a:t>
            </a:r>
          </a:p>
          <a:p>
            <a:pPr marL="285750" indent="-285750">
              <a:spcBef>
                <a:spcPts val="0"/>
              </a:spcBef>
              <a:spcAft>
                <a:spcPts val="600"/>
              </a:spcAft>
            </a:pPr>
            <a:r>
              <a:rPr lang="en-US" sz="1600" dirty="0">
                <a:solidFill>
                  <a:srgbClr val="3333FF"/>
                </a:solidFill>
                <a:latin typeface="Arial" panose="020B0604020202020204" pitchFamily="34" charset="0"/>
                <a:cs typeface="Arial" panose="020B0604020202020204" pitchFamily="34" charset="0"/>
              </a:rPr>
              <a:t>3 hadronic calorimeters (also serve as flux return)</a:t>
            </a:r>
          </a:p>
          <a:p>
            <a:pPr marL="285750" indent="-285750">
              <a:spcBef>
                <a:spcPts val="0"/>
              </a:spcBef>
              <a:spcAft>
                <a:spcPts val="600"/>
              </a:spcAft>
            </a:pPr>
            <a:r>
              <a:rPr lang="en-US" sz="1600" dirty="0">
                <a:solidFill>
                  <a:srgbClr val="FF40FF"/>
                </a:solidFill>
                <a:latin typeface="Arial" panose="020B0604020202020204" pitchFamily="34" charset="0"/>
                <a:cs typeface="Arial" panose="020B0604020202020204" pitchFamily="34" charset="0"/>
              </a:rPr>
              <a:t>3 electromagnetic calorimeters</a:t>
            </a:r>
          </a:p>
          <a:p>
            <a:pPr marL="285750" indent="-285750">
              <a:spcBef>
                <a:spcPts val="0"/>
              </a:spcBef>
              <a:spcAft>
                <a:spcPts val="600"/>
              </a:spcAft>
            </a:pPr>
            <a:r>
              <a:rPr lang="en-US" sz="1600" dirty="0">
                <a:solidFill>
                  <a:srgbClr val="009242"/>
                </a:solidFill>
                <a:latin typeface="Arial" panose="020B0604020202020204" pitchFamily="34" charset="0"/>
                <a:cs typeface="Arial" panose="020B0604020202020204" pitchFamily="34" charset="0"/>
              </a:rPr>
              <a:t>1 DIRC + 2 RICH detectors + barrel and forward time-of-flight detectors</a:t>
            </a:r>
          </a:p>
          <a:p>
            <a:pPr marL="285750" indent="-285750">
              <a:spcBef>
                <a:spcPts val="0"/>
              </a:spcBef>
              <a:spcAft>
                <a:spcPts val="600"/>
              </a:spcAft>
            </a:pPr>
            <a:r>
              <a:rPr lang="en-US" sz="1600" dirty="0">
                <a:solidFill>
                  <a:srgbClr val="FFC000"/>
                </a:solidFill>
                <a:latin typeface="Arial" panose="020B0604020202020204" pitchFamily="34" charset="0"/>
                <a:cs typeface="Arial" panose="020B0604020202020204" pitchFamily="34" charset="0"/>
              </a:rPr>
              <a:t>Various Silicon and Micro-pattern gas tracking detectors</a:t>
            </a:r>
            <a:endParaRPr lang="en-US" sz="1600" dirty="0">
              <a:latin typeface="Arial" panose="020B0604020202020204" pitchFamily="34" charset="0"/>
              <a:cs typeface="Arial" panose="020B0604020202020204" pitchFamily="34" charset="0"/>
            </a:endParaRPr>
          </a:p>
          <a:p>
            <a:pPr marL="0" indent="0">
              <a:lnSpc>
                <a:spcPct val="100000"/>
              </a:lnSpc>
              <a:spcBef>
                <a:spcPts val="0"/>
              </a:spcBef>
              <a:spcAft>
                <a:spcPts val="600"/>
              </a:spcAft>
              <a:buFont typeface="Wingdings" pitchFamily="2" charset="2"/>
              <a:buNone/>
            </a:pPr>
            <a:endParaRPr lang="en-US" sz="1600" dirty="0"/>
          </a:p>
        </p:txBody>
      </p:sp>
      <p:pic>
        <p:nvPicPr>
          <p:cNvPr id="4" name="Picture 3">
            <a:extLst>
              <a:ext uri="{FF2B5EF4-FFF2-40B4-BE49-F238E27FC236}">
                <a16:creationId xmlns:a16="http://schemas.microsoft.com/office/drawing/2014/main" id="{D9E31152-0592-0BC0-B171-A4B17F46B69C}"/>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0" y="4285407"/>
            <a:ext cx="12192000" cy="2498436"/>
          </a:xfrm>
          <a:prstGeom prst="rect">
            <a:avLst/>
          </a:prstGeom>
        </p:spPr>
      </p:pic>
      <p:pic>
        <p:nvPicPr>
          <p:cNvPr id="5" name="Picture 4" descr="A picture containing icon&#10;&#10;Description automatically generated">
            <a:extLst>
              <a:ext uri="{FF2B5EF4-FFF2-40B4-BE49-F238E27FC236}">
                <a16:creationId xmlns:a16="http://schemas.microsoft.com/office/drawing/2014/main" id="{1C30B378-9936-B4A6-18E4-43E744D6F6CA}"/>
              </a:ext>
            </a:extLst>
          </p:cNvPr>
          <p:cNvPicPr>
            <a:picLocks noChangeAspect="1"/>
          </p:cNvPicPr>
          <p:nvPr/>
        </p:nvPicPr>
        <p:blipFill>
          <a:blip r:embed="rId3"/>
          <a:stretch>
            <a:fillRect/>
          </a:stretch>
        </p:blipFill>
        <p:spPr>
          <a:xfrm>
            <a:off x="6630075" y="5795409"/>
            <a:ext cx="736033" cy="529535"/>
          </a:xfrm>
          <a:prstGeom prst="rect">
            <a:avLst/>
          </a:prstGeom>
        </p:spPr>
      </p:pic>
      <p:cxnSp>
        <p:nvCxnSpPr>
          <p:cNvPr id="6" name="Straight Arrow Connector 5">
            <a:extLst>
              <a:ext uri="{FF2B5EF4-FFF2-40B4-BE49-F238E27FC236}">
                <a16:creationId xmlns:a16="http://schemas.microsoft.com/office/drawing/2014/main" id="{193F3005-021F-7E2D-EB22-4D2F157D1A29}"/>
              </a:ext>
            </a:extLst>
          </p:cNvPr>
          <p:cNvCxnSpPr>
            <a:cxnSpLocks/>
          </p:cNvCxnSpPr>
          <p:nvPr/>
        </p:nvCxnSpPr>
        <p:spPr>
          <a:xfrm flipV="1">
            <a:off x="3694145" y="4893847"/>
            <a:ext cx="1630843" cy="196542"/>
          </a:xfrm>
          <a:prstGeom prst="straightConnector1">
            <a:avLst/>
          </a:prstGeom>
          <a:ln w="38100">
            <a:solidFill>
              <a:srgbClr val="FF93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9DB73A8-8BC3-BC1D-ABE3-084F8D2C2135}"/>
              </a:ext>
            </a:extLst>
          </p:cNvPr>
          <p:cNvCxnSpPr>
            <a:cxnSpLocks/>
          </p:cNvCxnSpPr>
          <p:nvPr/>
        </p:nvCxnSpPr>
        <p:spPr>
          <a:xfrm flipH="1">
            <a:off x="7502279" y="4519302"/>
            <a:ext cx="1901402" cy="227402"/>
          </a:xfrm>
          <a:prstGeom prst="straightConnector1">
            <a:avLst/>
          </a:prstGeom>
          <a:ln w="38100">
            <a:solidFill>
              <a:srgbClr val="FF85FF"/>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BA214CD-004F-0948-6E9B-B502245FA95D}"/>
              </a:ext>
            </a:extLst>
          </p:cNvPr>
          <p:cNvSpPr txBox="1"/>
          <p:nvPr/>
        </p:nvSpPr>
        <p:spPr>
          <a:xfrm rot="21264767">
            <a:off x="7424397" y="4300267"/>
            <a:ext cx="1646605" cy="369332"/>
          </a:xfrm>
          <a:prstGeom prst="rect">
            <a:avLst/>
          </a:prstGeom>
          <a:noFill/>
        </p:spPr>
        <p:txBody>
          <a:bodyPr wrap="none" rtlCol="0">
            <a:spAutoFit/>
          </a:bodyPr>
          <a:lstStyle/>
          <a:p>
            <a:pPr algn="l"/>
            <a:r>
              <a:rPr lang="en-US">
                <a:latin typeface="Arial" panose="020B0604020202020204" pitchFamily="34" charset="0"/>
                <a:cs typeface="Arial" panose="020B0604020202020204" pitchFamily="34" charset="0"/>
              </a:rPr>
              <a:t>electron beam</a:t>
            </a:r>
          </a:p>
        </p:txBody>
      </p:sp>
      <p:sp>
        <p:nvSpPr>
          <p:cNvPr id="10" name="TextBox 9">
            <a:extLst>
              <a:ext uri="{FF2B5EF4-FFF2-40B4-BE49-F238E27FC236}">
                <a16:creationId xmlns:a16="http://schemas.microsoft.com/office/drawing/2014/main" id="{4DCCDB7A-9544-2921-1670-0568DB9FB5F3}"/>
              </a:ext>
            </a:extLst>
          </p:cNvPr>
          <p:cNvSpPr txBox="1"/>
          <p:nvPr/>
        </p:nvSpPr>
        <p:spPr>
          <a:xfrm rot="21240000">
            <a:off x="3903653" y="4604425"/>
            <a:ext cx="1231234" cy="369332"/>
          </a:xfrm>
          <a:prstGeom prst="rect">
            <a:avLst/>
          </a:prstGeom>
          <a:noFill/>
        </p:spPr>
        <p:txBody>
          <a:bodyPr wrap="square" rtlCol="0">
            <a:spAutoFit/>
          </a:bodyPr>
          <a:lstStyle/>
          <a:p>
            <a:pPr algn="l"/>
            <a:r>
              <a:rPr lang="en-US">
                <a:latin typeface="Arial" panose="020B0604020202020204" pitchFamily="34" charset="0"/>
                <a:cs typeface="Arial" panose="020B0604020202020204" pitchFamily="34" charset="0"/>
              </a:rPr>
              <a:t>p/A beam</a:t>
            </a:r>
          </a:p>
        </p:txBody>
      </p:sp>
      <p:sp>
        <p:nvSpPr>
          <p:cNvPr id="11" name="Line">
            <a:extLst>
              <a:ext uri="{FF2B5EF4-FFF2-40B4-BE49-F238E27FC236}">
                <a16:creationId xmlns:a16="http://schemas.microsoft.com/office/drawing/2014/main" id="{8BC8CC3E-C8F3-E920-D9F4-F9F385D01B0F}"/>
              </a:ext>
            </a:extLst>
          </p:cNvPr>
          <p:cNvSpPr/>
          <p:nvPr/>
        </p:nvSpPr>
        <p:spPr>
          <a:xfrm>
            <a:off x="3021980" y="5081531"/>
            <a:ext cx="629905" cy="729353"/>
          </a:xfrm>
          <a:prstGeom prst="line">
            <a:avLst/>
          </a:prstGeom>
          <a:ln w="19050">
            <a:solidFill>
              <a:schemeClr val="tx1"/>
            </a:solidFill>
            <a:miter lim="400000"/>
            <a:tailEnd type="triangle"/>
          </a:ln>
        </p:spPr>
        <p:txBody>
          <a:bodyPr lIns="50800" tIns="50800" rIns="50800" bIns="50800" anchor="ctr"/>
          <a:lstStyle/>
          <a:p>
            <a:endParaRPr>
              <a:latin typeface="Arial" panose="020B0604020202020204" pitchFamily="34" charset="0"/>
              <a:cs typeface="Arial" panose="020B0604020202020204" pitchFamily="34" charset="0"/>
            </a:endParaRPr>
          </a:p>
        </p:txBody>
      </p:sp>
      <p:sp>
        <p:nvSpPr>
          <p:cNvPr id="12" name="Line">
            <a:extLst>
              <a:ext uri="{FF2B5EF4-FFF2-40B4-BE49-F238E27FC236}">
                <a16:creationId xmlns:a16="http://schemas.microsoft.com/office/drawing/2014/main" id="{7C2DFA56-BF11-B556-DD22-4BCE88D96FB9}"/>
              </a:ext>
            </a:extLst>
          </p:cNvPr>
          <p:cNvSpPr/>
          <p:nvPr/>
        </p:nvSpPr>
        <p:spPr>
          <a:xfrm>
            <a:off x="1990805" y="5081531"/>
            <a:ext cx="73567" cy="944528"/>
          </a:xfrm>
          <a:prstGeom prst="line">
            <a:avLst/>
          </a:prstGeom>
          <a:ln w="19050">
            <a:solidFill>
              <a:schemeClr val="tx1"/>
            </a:solidFill>
            <a:miter lim="400000"/>
            <a:tailEnd type="triangle"/>
          </a:ln>
        </p:spPr>
        <p:txBody>
          <a:bodyPr lIns="50800" tIns="50800" rIns="50800" bIns="50800" anchor="ctr"/>
          <a:lstStyle/>
          <a:p>
            <a:endParaRPr>
              <a:latin typeface="Arial" panose="020B0604020202020204" pitchFamily="34" charset="0"/>
              <a:cs typeface="Arial" panose="020B0604020202020204" pitchFamily="34" charset="0"/>
            </a:endParaRPr>
          </a:p>
        </p:txBody>
      </p:sp>
      <p:sp>
        <p:nvSpPr>
          <p:cNvPr id="13" name="Line">
            <a:extLst>
              <a:ext uri="{FF2B5EF4-FFF2-40B4-BE49-F238E27FC236}">
                <a16:creationId xmlns:a16="http://schemas.microsoft.com/office/drawing/2014/main" id="{8C393B5E-B7C8-CB3B-A270-4C6F9EAC2D0F}"/>
              </a:ext>
            </a:extLst>
          </p:cNvPr>
          <p:cNvSpPr/>
          <p:nvPr/>
        </p:nvSpPr>
        <p:spPr>
          <a:xfrm flipH="1">
            <a:off x="319230" y="5081531"/>
            <a:ext cx="198231" cy="1000506"/>
          </a:xfrm>
          <a:prstGeom prst="line">
            <a:avLst/>
          </a:prstGeom>
          <a:ln w="19050">
            <a:solidFill>
              <a:schemeClr val="tx1"/>
            </a:solidFill>
            <a:miter lim="400000"/>
            <a:tailEnd type="triangle"/>
          </a:ln>
        </p:spPr>
        <p:txBody>
          <a:bodyPr lIns="50800" tIns="50800" rIns="50800" bIns="50800" anchor="ctr"/>
          <a:lstStyle/>
          <a:p>
            <a:endParaRPr>
              <a:latin typeface="Arial" panose="020B0604020202020204" pitchFamily="34" charset="0"/>
              <a:cs typeface="Arial" panose="020B0604020202020204" pitchFamily="34" charset="0"/>
            </a:endParaRPr>
          </a:p>
        </p:txBody>
      </p:sp>
      <p:sp>
        <p:nvSpPr>
          <p:cNvPr id="15" name="TextBox 33">
            <a:extLst>
              <a:ext uri="{FF2B5EF4-FFF2-40B4-BE49-F238E27FC236}">
                <a16:creationId xmlns:a16="http://schemas.microsoft.com/office/drawing/2014/main" id="{EE0D8AC4-BEE5-0CF0-D485-B585DCAC608D}"/>
              </a:ext>
            </a:extLst>
          </p:cNvPr>
          <p:cNvSpPr txBox="1"/>
          <p:nvPr/>
        </p:nvSpPr>
        <p:spPr>
          <a:xfrm>
            <a:off x="314186" y="4591754"/>
            <a:ext cx="936051" cy="553996"/>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square" tIns="91439" bIns="91439">
            <a:spAutoFit/>
          </a:bodyPr>
          <a:lstStyle>
            <a:lvl1pPr defTabSz="1828800">
              <a:lnSpc>
                <a:spcPct val="100000"/>
              </a:lnSpc>
              <a:spcBef>
                <a:spcPts val="0"/>
              </a:spcBef>
              <a:defRPr sz="3000" b="1">
                <a:latin typeface="Arial"/>
                <a:ea typeface="Arial"/>
                <a:cs typeface="Arial"/>
                <a:sym typeface="Arial"/>
              </a:defRPr>
            </a:lvl1pPr>
          </a:lstStyle>
          <a:p>
            <a:r>
              <a:rPr sz="1200" b="0">
                <a:latin typeface="Arial" panose="020B0604020202020204" pitchFamily="34" charset="0"/>
                <a:cs typeface="Arial" panose="020B0604020202020204" pitchFamily="34" charset="0"/>
              </a:rPr>
              <a:t>Luminosity</a:t>
            </a:r>
            <a:r>
              <a:rPr lang="en-US" sz="1200" b="0">
                <a:latin typeface="Arial" panose="020B0604020202020204" pitchFamily="34" charset="0"/>
                <a:cs typeface="Arial" panose="020B0604020202020204" pitchFamily="34" charset="0"/>
              </a:rPr>
              <a:t> </a:t>
            </a:r>
          </a:p>
          <a:p>
            <a:r>
              <a:rPr lang="en-US" sz="1200" b="0">
                <a:latin typeface="Arial" panose="020B0604020202020204" pitchFamily="34" charset="0"/>
                <a:cs typeface="Arial" panose="020B0604020202020204" pitchFamily="34" charset="0"/>
              </a:rPr>
              <a:t>S</a:t>
            </a:r>
            <a:r>
              <a:rPr sz="1200" b="0">
                <a:latin typeface="Arial" panose="020B0604020202020204" pitchFamily="34" charset="0"/>
                <a:cs typeface="Arial" panose="020B0604020202020204" pitchFamily="34" charset="0"/>
              </a:rPr>
              <a:t>ystem </a:t>
            </a:r>
          </a:p>
        </p:txBody>
      </p:sp>
      <p:sp>
        <p:nvSpPr>
          <p:cNvPr id="16" name="TextBox 33">
            <a:extLst>
              <a:ext uri="{FF2B5EF4-FFF2-40B4-BE49-F238E27FC236}">
                <a16:creationId xmlns:a16="http://schemas.microsoft.com/office/drawing/2014/main" id="{ACE70033-16D0-4F34-A0B6-9BDA6C9FB0AD}"/>
              </a:ext>
            </a:extLst>
          </p:cNvPr>
          <p:cNvSpPr txBox="1"/>
          <p:nvPr/>
        </p:nvSpPr>
        <p:spPr>
          <a:xfrm>
            <a:off x="1854226" y="4789091"/>
            <a:ext cx="1780505" cy="369330"/>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square" tIns="91439" bIns="91439">
            <a:spAutoFit/>
          </a:bodyPr>
          <a:lstStyle>
            <a:lvl1pPr defTabSz="1828800">
              <a:lnSpc>
                <a:spcPct val="100000"/>
              </a:lnSpc>
              <a:spcBef>
                <a:spcPts val="0"/>
              </a:spcBef>
              <a:defRPr sz="3000" b="1">
                <a:latin typeface="Arial"/>
                <a:ea typeface="Arial"/>
                <a:cs typeface="Arial"/>
                <a:sym typeface="Arial"/>
              </a:defRPr>
            </a:lvl1pPr>
          </a:lstStyle>
          <a:p>
            <a:r>
              <a:rPr sz="1200" b="0">
                <a:latin typeface="Arial" panose="020B0604020202020204" pitchFamily="34" charset="0"/>
                <a:cs typeface="Arial" panose="020B0604020202020204" pitchFamily="34" charset="0"/>
              </a:rPr>
              <a:t>Low-Q2 </a:t>
            </a:r>
            <a:r>
              <a:rPr lang="en-US" sz="1200" b="0">
                <a:latin typeface="Arial" panose="020B0604020202020204" pitchFamily="34" charset="0"/>
                <a:cs typeface="Arial" panose="020B0604020202020204" pitchFamily="34" charset="0"/>
              </a:rPr>
              <a:t>T</a:t>
            </a:r>
            <a:r>
              <a:rPr sz="1200" b="0">
                <a:latin typeface="Arial" panose="020B0604020202020204" pitchFamily="34" charset="0"/>
                <a:cs typeface="Arial" panose="020B0604020202020204" pitchFamily="34" charset="0"/>
              </a:rPr>
              <a:t>aggers</a:t>
            </a:r>
          </a:p>
        </p:txBody>
      </p:sp>
      <p:sp>
        <p:nvSpPr>
          <p:cNvPr id="17" name="TextBox 33">
            <a:extLst>
              <a:ext uri="{FF2B5EF4-FFF2-40B4-BE49-F238E27FC236}">
                <a16:creationId xmlns:a16="http://schemas.microsoft.com/office/drawing/2014/main" id="{71B1D03C-5C07-7B3F-6F52-CA69A51B185B}"/>
              </a:ext>
            </a:extLst>
          </p:cNvPr>
          <p:cNvSpPr txBox="1"/>
          <p:nvPr/>
        </p:nvSpPr>
        <p:spPr>
          <a:xfrm>
            <a:off x="9847373" y="4061134"/>
            <a:ext cx="1883701" cy="369330"/>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square" tIns="91439" bIns="91439">
            <a:spAutoFit/>
          </a:bodyPr>
          <a:lstStyle>
            <a:lvl1pPr defTabSz="1828800">
              <a:lnSpc>
                <a:spcPct val="100000"/>
              </a:lnSpc>
              <a:spcBef>
                <a:spcPts val="0"/>
              </a:spcBef>
              <a:defRPr sz="3000" b="1">
                <a:latin typeface="Arial"/>
                <a:ea typeface="Arial"/>
                <a:cs typeface="Arial"/>
                <a:sym typeface="Arial"/>
              </a:defRPr>
            </a:lvl1pPr>
          </a:lstStyle>
          <a:p>
            <a:r>
              <a:rPr lang="en-US" sz="1200" b="0">
                <a:latin typeface="Arial" panose="020B0604020202020204" pitchFamily="34" charset="0"/>
                <a:cs typeface="Arial" panose="020B0604020202020204" pitchFamily="34" charset="0"/>
              </a:rPr>
              <a:t>Zero Degree Calorimeter</a:t>
            </a:r>
            <a:endParaRPr sz="1200" b="0">
              <a:latin typeface="Arial" panose="020B0604020202020204" pitchFamily="34" charset="0"/>
              <a:cs typeface="Arial" panose="020B0604020202020204" pitchFamily="34" charset="0"/>
            </a:endParaRPr>
          </a:p>
        </p:txBody>
      </p:sp>
      <p:sp>
        <p:nvSpPr>
          <p:cNvPr id="18" name="Line">
            <a:extLst>
              <a:ext uri="{FF2B5EF4-FFF2-40B4-BE49-F238E27FC236}">
                <a16:creationId xmlns:a16="http://schemas.microsoft.com/office/drawing/2014/main" id="{6291E3B9-B0FA-79FC-7A1D-2EA3D2CB85DF}"/>
              </a:ext>
            </a:extLst>
          </p:cNvPr>
          <p:cNvSpPr/>
          <p:nvPr/>
        </p:nvSpPr>
        <p:spPr>
          <a:xfrm flipH="1" flipV="1">
            <a:off x="9754840" y="5029173"/>
            <a:ext cx="357697" cy="543466"/>
          </a:xfrm>
          <a:prstGeom prst="line">
            <a:avLst/>
          </a:prstGeom>
          <a:ln w="19050">
            <a:solidFill>
              <a:schemeClr val="tx1"/>
            </a:solidFill>
            <a:miter lim="400000"/>
            <a:tailEnd type="triangle"/>
          </a:ln>
        </p:spPr>
        <p:txBody>
          <a:bodyPr lIns="50800" tIns="50800" rIns="50800" bIns="50800" anchor="ctr"/>
          <a:lstStyle/>
          <a:p>
            <a:endParaRPr>
              <a:latin typeface="Arial" panose="020B0604020202020204" pitchFamily="34" charset="0"/>
              <a:cs typeface="Arial" panose="020B0604020202020204" pitchFamily="34" charset="0"/>
            </a:endParaRPr>
          </a:p>
        </p:txBody>
      </p:sp>
      <p:sp>
        <p:nvSpPr>
          <p:cNvPr id="19" name="Line">
            <a:extLst>
              <a:ext uri="{FF2B5EF4-FFF2-40B4-BE49-F238E27FC236}">
                <a16:creationId xmlns:a16="http://schemas.microsoft.com/office/drawing/2014/main" id="{5B5DE132-80EF-7268-AA3F-CEE6551C8920}"/>
              </a:ext>
            </a:extLst>
          </p:cNvPr>
          <p:cNvSpPr/>
          <p:nvPr/>
        </p:nvSpPr>
        <p:spPr>
          <a:xfrm>
            <a:off x="10691115" y="4332007"/>
            <a:ext cx="361757" cy="553996"/>
          </a:xfrm>
          <a:prstGeom prst="line">
            <a:avLst/>
          </a:prstGeom>
          <a:ln w="19050">
            <a:solidFill>
              <a:schemeClr val="tx1"/>
            </a:solidFill>
            <a:miter lim="400000"/>
            <a:tailEnd type="triangle"/>
          </a:ln>
        </p:spPr>
        <p:txBody>
          <a:bodyPr lIns="50800" tIns="50800" rIns="50800" bIns="50800" anchor="ctr"/>
          <a:lstStyle/>
          <a:p>
            <a:endParaRPr>
              <a:latin typeface="Arial" panose="020B0604020202020204" pitchFamily="34" charset="0"/>
              <a:cs typeface="Arial" panose="020B0604020202020204" pitchFamily="34" charset="0"/>
            </a:endParaRPr>
          </a:p>
        </p:txBody>
      </p:sp>
      <p:sp>
        <p:nvSpPr>
          <p:cNvPr id="20" name="TextBox 5">
            <a:extLst>
              <a:ext uri="{FF2B5EF4-FFF2-40B4-BE49-F238E27FC236}">
                <a16:creationId xmlns:a16="http://schemas.microsoft.com/office/drawing/2014/main" id="{8E5D2922-DC3B-E265-EF47-EA6AD9321DDC}"/>
              </a:ext>
            </a:extLst>
          </p:cNvPr>
          <p:cNvSpPr txBox="1"/>
          <p:nvPr/>
        </p:nvSpPr>
        <p:spPr>
          <a:xfrm>
            <a:off x="7570558" y="5646080"/>
            <a:ext cx="1106393" cy="553996"/>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none" tIns="91439" bIns="91439">
            <a:spAutoFit/>
          </a:bodyPr>
          <a:lstStyle>
            <a:lvl1pPr defTabSz="1828800">
              <a:lnSpc>
                <a:spcPct val="100000"/>
              </a:lnSpc>
              <a:spcBef>
                <a:spcPts val="0"/>
              </a:spcBef>
              <a:defRPr sz="3000" b="1">
                <a:solidFill>
                  <a:srgbClr val="010101"/>
                </a:solidFill>
                <a:latin typeface="Arial"/>
                <a:ea typeface="Arial"/>
                <a:cs typeface="Arial"/>
                <a:sym typeface="Arial"/>
              </a:defRPr>
            </a:lvl1pPr>
          </a:lstStyle>
          <a:p>
            <a:r>
              <a:rPr sz="1200" b="0">
                <a:latin typeface="Arial" panose="020B0604020202020204" pitchFamily="34" charset="0"/>
                <a:cs typeface="Arial" panose="020B0604020202020204" pitchFamily="34" charset="0"/>
              </a:rPr>
              <a:t>B0 </a:t>
            </a:r>
            <a:r>
              <a:rPr lang="en-US" sz="1200" b="0">
                <a:latin typeface="Arial" panose="020B0604020202020204" pitchFamily="34" charset="0"/>
                <a:cs typeface="Arial" panose="020B0604020202020204" pitchFamily="34" charset="0"/>
              </a:rPr>
              <a:t>M</a:t>
            </a:r>
            <a:r>
              <a:rPr sz="1200" b="0">
                <a:latin typeface="Arial" panose="020B0604020202020204" pitchFamily="34" charset="0"/>
                <a:cs typeface="Arial" panose="020B0604020202020204" pitchFamily="34" charset="0"/>
              </a:rPr>
              <a:t>agnet</a:t>
            </a:r>
            <a:r>
              <a:rPr lang="en-US" sz="1200" b="0">
                <a:latin typeface="Arial" panose="020B0604020202020204" pitchFamily="34" charset="0"/>
                <a:cs typeface="Arial" panose="020B0604020202020204" pitchFamily="34" charset="0"/>
              </a:rPr>
              <a:t> </a:t>
            </a:r>
          </a:p>
          <a:p>
            <a:r>
              <a:rPr lang="en-US" sz="1200" b="0">
                <a:latin typeface="Arial" panose="020B0604020202020204" pitchFamily="34" charset="0"/>
                <a:cs typeface="Arial" panose="020B0604020202020204" pitchFamily="34" charset="0"/>
              </a:rPr>
              <a:t>Spectrometer</a:t>
            </a:r>
            <a:endParaRPr sz="1200" b="0">
              <a:latin typeface="Arial" panose="020B0604020202020204" pitchFamily="34" charset="0"/>
              <a:cs typeface="Arial" panose="020B0604020202020204" pitchFamily="34" charset="0"/>
            </a:endParaRPr>
          </a:p>
        </p:txBody>
      </p:sp>
      <p:sp>
        <p:nvSpPr>
          <p:cNvPr id="21" name="Line">
            <a:extLst>
              <a:ext uri="{FF2B5EF4-FFF2-40B4-BE49-F238E27FC236}">
                <a16:creationId xmlns:a16="http://schemas.microsoft.com/office/drawing/2014/main" id="{E8DE9AA2-7655-64F8-382C-B8F7B0C68344}"/>
              </a:ext>
            </a:extLst>
          </p:cNvPr>
          <p:cNvSpPr/>
          <p:nvPr/>
        </p:nvSpPr>
        <p:spPr>
          <a:xfrm flipH="1" flipV="1">
            <a:off x="7502279" y="5366213"/>
            <a:ext cx="629904" cy="364677"/>
          </a:xfrm>
          <a:prstGeom prst="line">
            <a:avLst/>
          </a:prstGeom>
          <a:ln w="19050">
            <a:solidFill>
              <a:schemeClr val="tx1"/>
            </a:solidFill>
            <a:miter lim="400000"/>
            <a:tailEnd type="triangle"/>
          </a:ln>
        </p:spPr>
        <p:txBody>
          <a:bodyPr lIns="50800" tIns="50800" rIns="50800" bIns="50800" anchor="ctr"/>
          <a:lstStyle/>
          <a:p>
            <a:endParaRPr>
              <a:latin typeface="Arial" panose="020B0604020202020204" pitchFamily="34" charset="0"/>
              <a:cs typeface="Arial" panose="020B0604020202020204" pitchFamily="34" charset="0"/>
            </a:endParaRPr>
          </a:p>
        </p:txBody>
      </p:sp>
      <p:sp>
        <p:nvSpPr>
          <p:cNvPr id="22" name="TextBox 33">
            <a:extLst>
              <a:ext uri="{FF2B5EF4-FFF2-40B4-BE49-F238E27FC236}">
                <a16:creationId xmlns:a16="http://schemas.microsoft.com/office/drawing/2014/main" id="{48F916F2-F5C8-1D71-4516-D8FBE2E5D3A1}"/>
              </a:ext>
            </a:extLst>
          </p:cNvPr>
          <p:cNvSpPr txBox="1"/>
          <p:nvPr/>
        </p:nvSpPr>
        <p:spPr>
          <a:xfrm>
            <a:off x="9691977" y="5477198"/>
            <a:ext cx="2524682" cy="553996"/>
          </a:xfrm>
          <a:prstGeom prst="rect">
            <a:avLst/>
          </a:prstGeom>
          <a:ln w="12700">
            <a:noFill/>
            <a:prstDash val="solid"/>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square" tIns="91439" bIns="91439">
            <a:spAutoFit/>
          </a:bodyPr>
          <a:lstStyle>
            <a:lvl1pPr defTabSz="1828800">
              <a:lnSpc>
                <a:spcPct val="100000"/>
              </a:lnSpc>
              <a:spcBef>
                <a:spcPts val="0"/>
              </a:spcBef>
              <a:defRPr sz="3000" b="1">
                <a:latin typeface="Arial"/>
                <a:ea typeface="Arial"/>
                <a:cs typeface="Arial"/>
                <a:sym typeface="Arial"/>
              </a:defRPr>
            </a:lvl1pPr>
          </a:lstStyle>
          <a:p>
            <a:r>
              <a:rPr sz="1200" b="0">
                <a:latin typeface="Arial" panose="020B0604020202020204" pitchFamily="34" charset="0"/>
                <a:cs typeface="Arial" panose="020B0604020202020204" pitchFamily="34" charset="0"/>
              </a:rPr>
              <a:t>Roman Pots </a:t>
            </a:r>
            <a:r>
              <a:rPr lang="en-US" sz="1200" b="0">
                <a:latin typeface="Arial" panose="020B0604020202020204" pitchFamily="34" charset="0"/>
                <a:cs typeface="Arial" panose="020B0604020202020204" pitchFamily="34" charset="0"/>
              </a:rPr>
              <a:t>(RPs) </a:t>
            </a:r>
            <a:r>
              <a:rPr sz="1200" b="0">
                <a:latin typeface="Arial" panose="020B0604020202020204" pitchFamily="34" charset="0"/>
                <a:cs typeface="Arial" panose="020B0604020202020204" pitchFamily="34" charset="0"/>
              </a:rPr>
              <a:t>and </a:t>
            </a:r>
            <a:endParaRPr lang="en-US" sz="1200" b="0">
              <a:latin typeface="Arial" panose="020B0604020202020204" pitchFamily="34" charset="0"/>
              <a:cs typeface="Arial" panose="020B0604020202020204" pitchFamily="34" charset="0"/>
            </a:endParaRPr>
          </a:p>
          <a:p>
            <a:r>
              <a:rPr sz="1200" b="0">
                <a:latin typeface="Arial" panose="020B0604020202020204" pitchFamily="34" charset="0"/>
                <a:cs typeface="Arial" panose="020B0604020202020204" pitchFamily="34" charset="0"/>
              </a:rPr>
              <a:t>Off-Momentum </a:t>
            </a:r>
            <a:r>
              <a:rPr lang="en-US" sz="1200" b="0">
                <a:latin typeface="Arial" panose="020B0604020202020204" pitchFamily="34" charset="0"/>
                <a:cs typeface="Arial" panose="020B0604020202020204" pitchFamily="34" charset="0"/>
              </a:rPr>
              <a:t>D</a:t>
            </a:r>
            <a:r>
              <a:rPr sz="1200" b="0">
                <a:latin typeface="Arial" panose="020B0604020202020204" pitchFamily="34" charset="0"/>
                <a:cs typeface="Arial" panose="020B0604020202020204" pitchFamily="34" charset="0"/>
              </a:rPr>
              <a:t>etectors</a:t>
            </a:r>
            <a:r>
              <a:rPr lang="en-US" sz="1200" b="0">
                <a:latin typeface="Arial" panose="020B0604020202020204" pitchFamily="34" charset="0"/>
                <a:cs typeface="Arial" panose="020B0604020202020204" pitchFamily="34" charset="0"/>
              </a:rPr>
              <a:t> (OMDs)</a:t>
            </a:r>
            <a:r>
              <a:rPr sz="1200" b="0">
                <a:latin typeface="Arial" panose="020B0604020202020204" pitchFamily="34" charset="0"/>
                <a:cs typeface="Arial" panose="020B0604020202020204" pitchFamily="34" charset="0"/>
              </a:rPr>
              <a:t> </a:t>
            </a:r>
          </a:p>
        </p:txBody>
      </p:sp>
      <p:sp>
        <p:nvSpPr>
          <p:cNvPr id="23" name="Line">
            <a:extLst>
              <a:ext uri="{FF2B5EF4-FFF2-40B4-BE49-F238E27FC236}">
                <a16:creationId xmlns:a16="http://schemas.microsoft.com/office/drawing/2014/main" id="{FCD3E659-0286-7510-B747-B27DD5480AC3}"/>
              </a:ext>
            </a:extLst>
          </p:cNvPr>
          <p:cNvSpPr/>
          <p:nvPr/>
        </p:nvSpPr>
        <p:spPr>
          <a:xfrm flipV="1">
            <a:off x="10597481" y="4977277"/>
            <a:ext cx="213273" cy="595361"/>
          </a:xfrm>
          <a:prstGeom prst="line">
            <a:avLst/>
          </a:prstGeom>
          <a:ln w="19050">
            <a:solidFill>
              <a:schemeClr val="tx1"/>
            </a:solidFill>
            <a:miter lim="400000"/>
            <a:tailEnd type="triangle"/>
          </a:ln>
        </p:spPr>
        <p:txBody>
          <a:bodyPr lIns="50800" tIns="50800" rIns="50800" bIns="50800" anchor="ctr"/>
          <a:lstStyle/>
          <a:p>
            <a:endParaRPr>
              <a:latin typeface="Arial" panose="020B0604020202020204" pitchFamily="34" charset="0"/>
              <a:cs typeface="Arial" panose="020B0604020202020204" pitchFamily="34" charset="0"/>
            </a:endParaRPr>
          </a:p>
        </p:txBody>
      </p:sp>
      <p:grpSp>
        <p:nvGrpSpPr>
          <p:cNvPr id="24" name="Group 23">
            <a:extLst>
              <a:ext uri="{FF2B5EF4-FFF2-40B4-BE49-F238E27FC236}">
                <a16:creationId xmlns:a16="http://schemas.microsoft.com/office/drawing/2014/main" id="{54CDF7BC-62E8-F488-6639-4CBDC559DD48}"/>
              </a:ext>
            </a:extLst>
          </p:cNvPr>
          <p:cNvGrpSpPr>
            <a:grpSpLocks noChangeAspect="1"/>
          </p:cNvGrpSpPr>
          <p:nvPr/>
        </p:nvGrpSpPr>
        <p:grpSpPr>
          <a:xfrm>
            <a:off x="4427283" y="627327"/>
            <a:ext cx="4091507" cy="3504330"/>
            <a:chOff x="4752917" y="490042"/>
            <a:chExt cx="6819178" cy="5840550"/>
          </a:xfrm>
        </p:grpSpPr>
        <p:pic>
          <p:nvPicPr>
            <p:cNvPr id="25" name="Picture 24">
              <a:extLst>
                <a:ext uri="{FF2B5EF4-FFF2-40B4-BE49-F238E27FC236}">
                  <a16:creationId xmlns:a16="http://schemas.microsoft.com/office/drawing/2014/main" id="{0DDFC8C2-76EC-F3CF-AA6C-5EDE39AB5958}"/>
                </a:ext>
              </a:extLst>
            </p:cNvPr>
            <p:cNvPicPr>
              <a:picLocks noChangeAspect="1"/>
            </p:cNvPicPr>
            <p:nvPr/>
          </p:nvPicPr>
          <p:blipFill>
            <a:blip r:embed="rId4"/>
            <a:stretch>
              <a:fillRect/>
            </a:stretch>
          </p:blipFill>
          <p:spPr>
            <a:xfrm>
              <a:off x="4861661" y="919413"/>
              <a:ext cx="6710434" cy="5411179"/>
            </a:xfrm>
            <a:prstGeom prst="rect">
              <a:avLst/>
            </a:prstGeom>
          </p:spPr>
        </p:pic>
        <p:sp>
          <p:nvSpPr>
            <p:cNvPr id="26" name="TextBox 25">
              <a:extLst>
                <a:ext uri="{FF2B5EF4-FFF2-40B4-BE49-F238E27FC236}">
                  <a16:creationId xmlns:a16="http://schemas.microsoft.com/office/drawing/2014/main" id="{DACF75DC-AAA1-B9E5-EF0E-93AFFE0E1572}"/>
                </a:ext>
              </a:extLst>
            </p:cNvPr>
            <p:cNvSpPr txBox="1"/>
            <p:nvPr/>
          </p:nvSpPr>
          <p:spPr>
            <a:xfrm>
              <a:off x="7493445" y="2295114"/>
              <a:ext cx="882187" cy="359073"/>
            </a:xfrm>
            <a:prstGeom prst="rect">
              <a:avLst/>
            </a:prstGeom>
            <a:noFill/>
          </p:spPr>
          <p:txBody>
            <a:bodyPr wrap="none" rtlCol="0">
              <a:spAutoFit/>
            </a:bodyPr>
            <a:lstStyle/>
            <a:p>
              <a:r>
                <a:rPr lang="en-US" sz="800">
                  <a:solidFill>
                    <a:srgbClr val="0432FF"/>
                  </a:solidFill>
                </a:rPr>
                <a:t>Magnet</a:t>
              </a:r>
            </a:p>
          </p:txBody>
        </p:sp>
        <p:sp>
          <p:nvSpPr>
            <p:cNvPr id="27" name="Rectangle 26">
              <a:extLst>
                <a:ext uri="{FF2B5EF4-FFF2-40B4-BE49-F238E27FC236}">
                  <a16:creationId xmlns:a16="http://schemas.microsoft.com/office/drawing/2014/main" id="{D3ECBCFF-5FD4-7BE1-B794-91ADF1468A31}"/>
                </a:ext>
              </a:extLst>
            </p:cNvPr>
            <p:cNvSpPr/>
            <p:nvPr/>
          </p:nvSpPr>
          <p:spPr>
            <a:xfrm>
              <a:off x="10228524" y="1132702"/>
              <a:ext cx="1171891" cy="4451750"/>
            </a:xfrm>
            <a:prstGeom prst="rect">
              <a:avLst/>
            </a:prstGeom>
            <a:noFill/>
            <a:ln w="50800">
              <a:solidFill>
                <a:srgbClr val="0432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8" name="Rectangle 27">
              <a:extLst>
                <a:ext uri="{FF2B5EF4-FFF2-40B4-BE49-F238E27FC236}">
                  <a16:creationId xmlns:a16="http://schemas.microsoft.com/office/drawing/2014/main" id="{ABB6981F-131E-3E89-C1E6-E6B7002CF690}"/>
                </a:ext>
              </a:extLst>
            </p:cNvPr>
            <p:cNvSpPr/>
            <p:nvPr/>
          </p:nvSpPr>
          <p:spPr>
            <a:xfrm>
              <a:off x="4909520" y="1114467"/>
              <a:ext cx="923829" cy="4474203"/>
            </a:xfrm>
            <a:prstGeom prst="rect">
              <a:avLst/>
            </a:prstGeom>
            <a:noFill/>
            <a:ln w="50800">
              <a:solidFill>
                <a:srgbClr val="0432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9" name="Rectangle 28">
              <a:extLst>
                <a:ext uri="{FF2B5EF4-FFF2-40B4-BE49-F238E27FC236}">
                  <a16:creationId xmlns:a16="http://schemas.microsoft.com/office/drawing/2014/main" id="{0528B3BE-3DF1-5325-DEB1-0D21283A9D46}"/>
                </a:ext>
              </a:extLst>
            </p:cNvPr>
            <p:cNvSpPr/>
            <p:nvPr/>
          </p:nvSpPr>
          <p:spPr>
            <a:xfrm>
              <a:off x="5881208" y="1529332"/>
              <a:ext cx="4330988" cy="588981"/>
            </a:xfrm>
            <a:prstGeom prst="rect">
              <a:avLst/>
            </a:prstGeom>
            <a:noFill/>
            <a:ln w="50800">
              <a:solidFill>
                <a:srgbClr val="0432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800"/>
            </a:p>
          </p:txBody>
        </p:sp>
        <p:cxnSp>
          <p:nvCxnSpPr>
            <p:cNvPr id="30" name="Straight Arrow Connector 29">
              <a:extLst>
                <a:ext uri="{FF2B5EF4-FFF2-40B4-BE49-F238E27FC236}">
                  <a16:creationId xmlns:a16="http://schemas.microsoft.com/office/drawing/2014/main" id="{4C54DE74-A26B-AFD3-08FC-F7DC3199C50B}"/>
                </a:ext>
              </a:extLst>
            </p:cNvPr>
            <p:cNvCxnSpPr>
              <a:cxnSpLocks/>
            </p:cNvCxnSpPr>
            <p:nvPr/>
          </p:nvCxnSpPr>
          <p:spPr>
            <a:xfrm>
              <a:off x="5980379" y="827918"/>
              <a:ext cx="1672107" cy="0"/>
            </a:xfrm>
            <a:prstGeom prst="straightConnector1">
              <a:avLst/>
            </a:prstGeom>
            <a:ln w="38100">
              <a:solidFill>
                <a:srgbClr val="FF93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B94A77A2-A2D0-C9C6-0C15-CFA57912F7CE}"/>
                </a:ext>
              </a:extLst>
            </p:cNvPr>
            <p:cNvCxnSpPr>
              <a:cxnSpLocks/>
            </p:cNvCxnSpPr>
            <p:nvPr/>
          </p:nvCxnSpPr>
          <p:spPr>
            <a:xfrm flipH="1">
              <a:off x="8286105" y="811590"/>
              <a:ext cx="1856151" cy="0"/>
            </a:xfrm>
            <a:prstGeom prst="straightConnector1">
              <a:avLst/>
            </a:prstGeom>
            <a:ln w="38100">
              <a:solidFill>
                <a:srgbClr val="FF85FF"/>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A3F23801-73C9-C935-0F61-054081E93E39}"/>
                </a:ext>
              </a:extLst>
            </p:cNvPr>
            <p:cNvSpPr txBox="1"/>
            <p:nvPr/>
          </p:nvSpPr>
          <p:spPr>
            <a:xfrm>
              <a:off x="8407205" y="490042"/>
              <a:ext cx="1397818" cy="359073"/>
            </a:xfrm>
            <a:prstGeom prst="rect">
              <a:avLst/>
            </a:prstGeom>
            <a:noFill/>
          </p:spPr>
          <p:txBody>
            <a:bodyPr wrap="none" rtlCol="0">
              <a:spAutoFit/>
            </a:bodyPr>
            <a:lstStyle/>
            <a:p>
              <a:pPr algn="l"/>
              <a:r>
                <a:rPr lang="en-US" sz="800"/>
                <a:t>electron beam</a:t>
              </a:r>
            </a:p>
          </p:txBody>
        </p:sp>
        <p:sp>
          <p:nvSpPr>
            <p:cNvPr id="33" name="TextBox 32">
              <a:extLst>
                <a:ext uri="{FF2B5EF4-FFF2-40B4-BE49-F238E27FC236}">
                  <a16:creationId xmlns:a16="http://schemas.microsoft.com/office/drawing/2014/main" id="{D67E71BA-D862-95B8-936E-C554FADABA8B}"/>
                </a:ext>
              </a:extLst>
            </p:cNvPr>
            <p:cNvSpPr txBox="1"/>
            <p:nvPr/>
          </p:nvSpPr>
          <p:spPr>
            <a:xfrm>
              <a:off x="6270663" y="490042"/>
              <a:ext cx="1231234" cy="369332"/>
            </a:xfrm>
            <a:prstGeom prst="rect">
              <a:avLst/>
            </a:prstGeom>
            <a:noFill/>
          </p:spPr>
          <p:txBody>
            <a:bodyPr wrap="square" rtlCol="0">
              <a:spAutoFit/>
            </a:bodyPr>
            <a:lstStyle/>
            <a:p>
              <a:pPr algn="l"/>
              <a:r>
                <a:rPr lang="en-US" sz="800"/>
                <a:t>p/A beam</a:t>
              </a:r>
            </a:p>
          </p:txBody>
        </p:sp>
        <p:sp>
          <p:nvSpPr>
            <p:cNvPr id="34" name="TextBox 33">
              <a:extLst>
                <a:ext uri="{FF2B5EF4-FFF2-40B4-BE49-F238E27FC236}">
                  <a16:creationId xmlns:a16="http://schemas.microsoft.com/office/drawing/2014/main" id="{A1FD0112-F2B1-832B-90C2-A16BA6F66821}"/>
                </a:ext>
              </a:extLst>
            </p:cNvPr>
            <p:cNvSpPr txBox="1"/>
            <p:nvPr/>
          </p:nvSpPr>
          <p:spPr>
            <a:xfrm>
              <a:off x="10251000" y="584292"/>
              <a:ext cx="935620" cy="359073"/>
            </a:xfrm>
            <a:prstGeom prst="rect">
              <a:avLst/>
            </a:prstGeom>
            <a:noFill/>
          </p:spPr>
          <p:txBody>
            <a:bodyPr wrap="none" rtlCol="0">
              <a:spAutoFit/>
            </a:bodyPr>
            <a:lstStyle/>
            <a:p>
              <a:r>
                <a:rPr lang="en-US" sz="800"/>
                <a:t>Forward</a:t>
              </a:r>
            </a:p>
          </p:txBody>
        </p:sp>
        <p:sp>
          <p:nvSpPr>
            <p:cNvPr id="35" name="TextBox 34">
              <a:extLst>
                <a:ext uri="{FF2B5EF4-FFF2-40B4-BE49-F238E27FC236}">
                  <a16:creationId xmlns:a16="http://schemas.microsoft.com/office/drawing/2014/main" id="{2F7717A8-D491-047A-F91B-6BD053CF81DB}"/>
                </a:ext>
              </a:extLst>
            </p:cNvPr>
            <p:cNvSpPr txBox="1"/>
            <p:nvPr/>
          </p:nvSpPr>
          <p:spPr>
            <a:xfrm>
              <a:off x="4752917" y="618504"/>
              <a:ext cx="1061188" cy="359073"/>
            </a:xfrm>
            <a:prstGeom prst="rect">
              <a:avLst/>
            </a:prstGeom>
            <a:noFill/>
          </p:spPr>
          <p:txBody>
            <a:bodyPr wrap="none" rtlCol="0">
              <a:spAutoFit/>
            </a:bodyPr>
            <a:lstStyle/>
            <a:p>
              <a:r>
                <a:rPr lang="en-US" sz="800"/>
                <a:t>Backward</a:t>
              </a:r>
            </a:p>
          </p:txBody>
        </p:sp>
        <p:sp>
          <p:nvSpPr>
            <p:cNvPr id="36" name="TextBox 35">
              <a:extLst>
                <a:ext uri="{FF2B5EF4-FFF2-40B4-BE49-F238E27FC236}">
                  <a16:creationId xmlns:a16="http://schemas.microsoft.com/office/drawing/2014/main" id="{9B240857-06A6-F105-9390-4FD5E7D097D8}"/>
                </a:ext>
              </a:extLst>
            </p:cNvPr>
            <p:cNvSpPr txBox="1"/>
            <p:nvPr/>
          </p:nvSpPr>
          <p:spPr>
            <a:xfrm>
              <a:off x="7397475" y="2592459"/>
              <a:ext cx="1184085" cy="359073"/>
            </a:xfrm>
            <a:prstGeom prst="rect">
              <a:avLst/>
            </a:prstGeom>
            <a:noFill/>
          </p:spPr>
          <p:txBody>
            <a:bodyPr wrap="none" rtlCol="0">
              <a:spAutoFit/>
            </a:bodyPr>
            <a:lstStyle/>
            <a:p>
              <a:r>
                <a:rPr lang="en-US" sz="800">
                  <a:solidFill>
                    <a:srgbClr val="FF40FF"/>
                  </a:solidFill>
                </a:rPr>
                <a:t>Barrel </a:t>
              </a:r>
              <a:r>
                <a:rPr lang="en-US" sz="800" err="1">
                  <a:solidFill>
                    <a:srgbClr val="FF40FF"/>
                  </a:solidFill>
                </a:rPr>
                <a:t>ECal</a:t>
              </a:r>
              <a:endParaRPr lang="en-US" sz="800">
                <a:solidFill>
                  <a:srgbClr val="FF40FF"/>
                </a:solidFill>
              </a:endParaRPr>
            </a:p>
          </p:txBody>
        </p:sp>
        <p:sp>
          <p:nvSpPr>
            <p:cNvPr id="37" name="TextBox 36">
              <a:extLst>
                <a:ext uri="{FF2B5EF4-FFF2-40B4-BE49-F238E27FC236}">
                  <a16:creationId xmlns:a16="http://schemas.microsoft.com/office/drawing/2014/main" id="{DE0FC935-49F6-2097-F128-7AC160700C84}"/>
                </a:ext>
              </a:extLst>
            </p:cNvPr>
            <p:cNvSpPr txBox="1"/>
            <p:nvPr/>
          </p:nvSpPr>
          <p:spPr>
            <a:xfrm rot="16200000">
              <a:off x="6088459" y="3092885"/>
              <a:ext cx="1090577" cy="564257"/>
            </a:xfrm>
            <a:prstGeom prst="rect">
              <a:avLst/>
            </a:prstGeom>
            <a:noFill/>
          </p:spPr>
          <p:txBody>
            <a:bodyPr wrap="none" rtlCol="0">
              <a:spAutoFit/>
            </a:bodyPr>
            <a:lstStyle/>
            <a:p>
              <a:pPr algn="ctr"/>
              <a:r>
                <a:rPr lang="en-US" sz="800">
                  <a:solidFill>
                    <a:srgbClr val="FF40FF"/>
                  </a:solidFill>
                </a:rPr>
                <a:t>backward </a:t>
              </a:r>
            </a:p>
            <a:p>
              <a:pPr algn="ctr"/>
              <a:r>
                <a:rPr lang="en-US" sz="800" err="1">
                  <a:solidFill>
                    <a:srgbClr val="FF40FF"/>
                  </a:solidFill>
                </a:rPr>
                <a:t>ECal</a:t>
              </a:r>
              <a:endParaRPr lang="en-US" sz="800">
                <a:solidFill>
                  <a:srgbClr val="FF40FF"/>
                </a:solidFill>
              </a:endParaRPr>
            </a:p>
          </p:txBody>
        </p:sp>
        <p:sp>
          <p:nvSpPr>
            <p:cNvPr id="38" name="TextBox 37">
              <a:extLst>
                <a:ext uri="{FF2B5EF4-FFF2-40B4-BE49-F238E27FC236}">
                  <a16:creationId xmlns:a16="http://schemas.microsoft.com/office/drawing/2014/main" id="{5CC19972-ADB0-71E8-A6FC-ED054C27035D}"/>
                </a:ext>
              </a:extLst>
            </p:cNvPr>
            <p:cNvSpPr txBox="1"/>
            <p:nvPr/>
          </p:nvSpPr>
          <p:spPr>
            <a:xfrm rot="5400000">
              <a:off x="9716602" y="2595310"/>
              <a:ext cx="1298968" cy="359073"/>
            </a:xfrm>
            <a:prstGeom prst="rect">
              <a:avLst/>
            </a:prstGeom>
            <a:noFill/>
          </p:spPr>
          <p:txBody>
            <a:bodyPr wrap="none" rtlCol="0">
              <a:spAutoFit/>
            </a:bodyPr>
            <a:lstStyle/>
            <a:p>
              <a:r>
                <a:rPr lang="en-US" sz="800">
                  <a:solidFill>
                    <a:srgbClr val="FF40FF"/>
                  </a:solidFill>
                </a:rPr>
                <a:t>forward </a:t>
              </a:r>
              <a:r>
                <a:rPr lang="en-US" sz="800" err="1">
                  <a:solidFill>
                    <a:srgbClr val="FF40FF"/>
                  </a:solidFill>
                </a:rPr>
                <a:t>ECal</a:t>
              </a:r>
              <a:endParaRPr lang="en-US" sz="800">
                <a:solidFill>
                  <a:srgbClr val="FF40FF"/>
                </a:solidFill>
              </a:endParaRPr>
            </a:p>
          </p:txBody>
        </p:sp>
        <p:sp>
          <p:nvSpPr>
            <p:cNvPr id="39" name="TextBox 38">
              <a:extLst>
                <a:ext uri="{FF2B5EF4-FFF2-40B4-BE49-F238E27FC236}">
                  <a16:creationId xmlns:a16="http://schemas.microsoft.com/office/drawing/2014/main" id="{DB03CD41-1208-D03C-AA98-41FE680D4AC9}"/>
                </a:ext>
              </a:extLst>
            </p:cNvPr>
            <p:cNvSpPr txBox="1"/>
            <p:nvPr/>
          </p:nvSpPr>
          <p:spPr>
            <a:xfrm rot="16200000">
              <a:off x="6590365" y="3150302"/>
              <a:ext cx="868828" cy="359073"/>
            </a:xfrm>
            <a:prstGeom prst="rect">
              <a:avLst/>
            </a:prstGeom>
            <a:noFill/>
          </p:spPr>
          <p:txBody>
            <a:bodyPr wrap="none" rtlCol="0">
              <a:spAutoFit/>
            </a:bodyPr>
            <a:lstStyle/>
            <a:p>
              <a:r>
                <a:rPr lang="en-US" sz="800" err="1">
                  <a:solidFill>
                    <a:srgbClr val="00B050"/>
                  </a:solidFill>
                </a:rPr>
                <a:t>pfRICH</a:t>
              </a:r>
              <a:endParaRPr lang="en-US" sz="800">
                <a:solidFill>
                  <a:srgbClr val="00B050"/>
                </a:solidFill>
              </a:endParaRPr>
            </a:p>
          </p:txBody>
        </p:sp>
        <p:sp>
          <p:nvSpPr>
            <p:cNvPr id="40" name="TextBox 39">
              <a:extLst>
                <a:ext uri="{FF2B5EF4-FFF2-40B4-BE49-F238E27FC236}">
                  <a16:creationId xmlns:a16="http://schemas.microsoft.com/office/drawing/2014/main" id="{0E4D4AFF-5B49-E065-BF63-780080417581}"/>
                </a:ext>
              </a:extLst>
            </p:cNvPr>
            <p:cNvSpPr txBox="1"/>
            <p:nvPr/>
          </p:nvSpPr>
          <p:spPr>
            <a:xfrm rot="5400000">
              <a:off x="9504942" y="2811294"/>
              <a:ext cx="820738" cy="359073"/>
            </a:xfrm>
            <a:prstGeom prst="rect">
              <a:avLst/>
            </a:prstGeom>
            <a:noFill/>
          </p:spPr>
          <p:txBody>
            <a:bodyPr wrap="none" rtlCol="0">
              <a:spAutoFit/>
            </a:bodyPr>
            <a:lstStyle/>
            <a:p>
              <a:r>
                <a:rPr lang="en-US" sz="800" err="1">
                  <a:solidFill>
                    <a:srgbClr val="00B050"/>
                  </a:solidFill>
                </a:rPr>
                <a:t>dRICH</a:t>
              </a:r>
              <a:endParaRPr lang="en-US" sz="800">
                <a:solidFill>
                  <a:srgbClr val="00B050"/>
                </a:solidFill>
              </a:endParaRPr>
            </a:p>
          </p:txBody>
        </p:sp>
        <p:sp>
          <p:nvSpPr>
            <p:cNvPr id="41" name="TextBox 40">
              <a:extLst>
                <a:ext uri="{FF2B5EF4-FFF2-40B4-BE49-F238E27FC236}">
                  <a16:creationId xmlns:a16="http://schemas.microsoft.com/office/drawing/2014/main" id="{49DB2072-F3D1-BA58-DE8E-C5CEE689E282}"/>
                </a:ext>
              </a:extLst>
            </p:cNvPr>
            <p:cNvSpPr txBox="1"/>
            <p:nvPr/>
          </p:nvSpPr>
          <p:spPr>
            <a:xfrm>
              <a:off x="5829279" y="2664445"/>
              <a:ext cx="724557" cy="359073"/>
            </a:xfrm>
            <a:prstGeom prst="rect">
              <a:avLst/>
            </a:prstGeom>
            <a:noFill/>
          </p:spPr>
          <p:txBody>
            <a:bodyPr wrap="none" rtlCol="0">
              <a:spAutoFit/>
            </a:bodyPr>
            <a:lstStyle/>
            <a:p>
              <a:r>
                <a:rPr lang="en-US" sz="800" b="1">
                  <a:solidFill>
                    <a:srgbClr val="00B050"/>
                  </a:solidFill>
                </a:rPr>
                <a:t>DIRC</a:t>
              </a:r>
            </a:p>
          </p:txBody>
        </p:sp>
        <p:sp>
          <p:nvSpPr>
            <p:cNvPr id="42" name="TextBox 41">
              <a:extLst>
                <a:ext uri="{FF2B5EF4-FFF2-40B4-BE49-F238E27FC236}">
                  <a16:creationId xmlns:a16="http://schemas.microsoft.com/office/drawing/2014/main" id="{243FB3D3-E778-0697-C7B4-CE450ABAAEE3}"/>
                </a:ext>
              </a:extLst>
            </p:cNvPr>
            <p:cNvSpPr txBox="1"/>
            <p:nvPr/>
          </p:nvSpPr>
          <p:spPr>
            <a:xfrm rot="5400000">
              <a:off x="8601048" y="3187157"/>
              <a:ext cx="1232175" cy="359073"/>
            </a:xfrm>
            <a:prstGeom prst="rect">
              <a:avLst/>
            </a:prstGeom>
            <a:noFill/>
          </p:spPr>
          <p:txBody>
            <a:bodyPr wrap="none" rtlCol="0">
              <a:spAutoFit/>
            </a:bodyPr>
            <a:lstStyle/>
            <a:p>
              <a:r>
                <a:rPr lang="en-US" sz="800">
                  <a:solidFill>
                    <a:srgbClr val="00B050"/>
                  </a:solidFill>
                </a:rPr>
                <a:t>forward </a:t>
              </a:r>
              <a:r>
                <a:rPr lang="en-US" sz="800" err="1">
                  <a:solidFill>
                    <a:srgbClr val="00B050"/>
                  </a:solidFill>
                </a:rPr>
                <a:t>ToF</a:t>
              </a:r>
              <a:endParaRPr lang="en-US" sz="800">
                <a:solidFill>
                  <a:srgbClr val="00B050"/>
                </a:solidFill>
              </a:endParaRPr>
            </a:p>
          </p:txBody>
        </p:sp>
        <p:sp>
          <p:nvSpPr>
            <p:cNvPr id="43" name="TextBox 42">
              <a:extLst>
                <a:ext uri="{FF2B5EF4-FFF2-40B4-BE49-F238E27FC236}">
                  <a16:creationId xmlns:a16="http://schemas.microsoft.com/office/drawing/2014/main" id="{636929E4-68B6-A8A0-0EC9-13B4A7E2D359}"/>
                </a:ext>
              </a:extLst>
            </p:cNvPr>
            <p:cNvSpPr txBox="1"/>
            <p:nvPr/>
          </p:nvSpPr>
          <p:spPr>
            <a:xfrm rot="5400000">
              <a:off x="10206718" y="2412922"/>
              <a:ext cx="1306982" cy="359073"/>
            </a:xfrm>
            <a:prstGeom prst="rect">
              <a:avLst/>
            </a:prstGeom>
            <a:noFill/>
          </p:spPr>
          <p:txBody>
            <a:bodyPr wrap="none" rtlCol="0">
              <a:spAutoFit/>
            </a:bodyPr>
            <a:lstStyle/>
            <a:p>
              <a:r>
                <a:rPr lang="en-US" sz="800">
                  <a:solidFill>
                    <a:srgbClr val="0432FF"/>
                  </a:solidFill>
                </a:rPr>
                <a:t>forward </a:t>
              </a:r>
              <a:r>
                <a:rPr lang="en-US" sz="800" err="1">
                  <a:solidFill>
                    <a:srgbClr val="0432FF"/>
                  </a:solidFill>
                </a:rPr>
                <a:t>HCal</a:t>
              </a:r>
              <a:endParaRPr lang="en-US" sz="800">
                <a:solidFill>
                  <a:srgbClr val="0432FF"/>
                </a:solidFill>
              </a:endParaRPr>
            </a:p>
          </p:txBody>
        </p:sp>
        <p:sp>
          <p:nvSpPr>
            <p:cNvPr id="44" name="TextBox 43">
              <a:extLst>
                <a:ext uri="{FF2B5EF4-FFF2-40B4-BE49-F238E27FC236}">
                  <a16:creationId xmlns:a16="http://schemas.microsoft.com/office/drawing/2014/main" id="{8B3706DE-EB56-18B5-3319-B1AA1552EBBA}"/>
                </a:ext>
              </a:extLst>
            </p:cNvPr>
            <p:cNvSpPr txBox="1"/>
            <p:nvPr/>
          </p:nvSpPr>
          <p:spPr>
            <a:xfrm>
              <a:off x="7391709" y="1630182"/>
              <a:ext cx="1192100" cy="359073"/>
            </a:xfrm>
            <a:prstGeom prst="rect">
              <a:avLst/>
            </a:prstGeom>
            <a:noFill/>
          </p:spPr>
          <p:txBody>
            <a:bodyPr wrap="none" rtlCol="0">
              <a:spAutoFit/>
            </a:bodyPr>
            <a:lstStyle/>
            <a:p>
              <a:r>
                <a:rPr lang="en-US" sz="800">
                  <a:solidFill>
                    <a:srgbClr val="0432FF"/>
                  </a:solidFill>
                </a:rPr>
                <a:t>Barrel </a:t>
              </a:r>
              <a:r>
                <a:rPr lang="en-US" sz="800" err="1">
                  <a:solidFill>
                    <a:srgbClr val="0432FF"/>
                  </a:solidFill>
                </a:rPr>
                <a:t>HCal</a:t>
              </a:r>
              <a:endParaRPr lang="en-US" sz="800">
                <a:solidFill>
                  <a:srgbClr val="0432FF"/>
                </a:solidFill>
              </a:endParaRPr>
            </a:p>
          </p:txBody>
        </p:sp>
        <p:sp>
          <p:nvSpPr>
            <p:cNvPr id="45" name="TextBox 44">
              <a:extLst>
                <a:ext uri="{FF2B5EF4-FFF2-40B4-BE49-F238E27FC236}">
                  <a16:creationId xmlns:a16="http://schemas.microsoft.com/office/drawing/2014/main" id="{C98B5E91-4793-3FA4-F3C6-332E10B99DA6}"/>
                </a:ext>
              </a:extLst>
            </p:cNvPr>
            <p:cNvSpPr txBox="1"/>
            <p:nvPr/>
          </p:nvSpPr>
          <p:spPr>
            <a:xfrm rot="16200000">
              <a:off x="4607472" y="2338067"/>
              <a:ext cx="1488655" cy="359073"/>
            </a:xfrm>
            <a:prstGeom prst="rect">
              <a:avLst/>
            </a:prstGeom>
            <a:noFill/>
          </p:spPr>
          <p:txBody>
            <a:bodyPr wrap="none" rtlCol="0">
              <a:spAutoFit/>
            </a:bodyPr>
            <a:lstStyle/>
            <a:p>
              <a:r>
                <a:rPr lang="en-US" sz="800">
                  <a:solidFill>
                    <a:srgbClr val="0432FF"/>
                  </a:solidFill>
                </a:rPr>
                <a:t>Backward </a:t>
              </a:r>
              <a:r>
                <a:rPr lang="en-US" sz="800" err="1">
                  <a:solidFill>
                    <a:srgbClr val="0432FF"/>
                  </a:solidFill>
                </a:rPr>
                <a:t>HCal</a:t>
              </a:r>
              <a:endParaRPr lang="en-US" sz="800">
                <a:solidFill>
                  <a:srgbClr val="0432FF"/>
                </a:solidFill>
              </a:endParaRPr>
            </a:p>
          </p:txBody>
        </p:sp>
        <p:sp>
          <p:nvSpPr>
            <p:cNvPr id="46" name="Rectangle 45">
              <a:extLst>
                <a:ext uri="{FF2B5EF4-FFF2-40B4-BE49-F238E27FC236}">
                  <a16:creationId xmlns:a16="http://schemas.microsoft.com/office/drawing/2014/main" id="{3BAF63CB-D458-3DCC-5687-7DDCB83B3D9C}"/>
                </a:ext>
              </a:extLst>
            </p:cNvPr>
            <p:cNvSpPr/>
            <p:nvPr/>
          </p:nvSpPr>
          <p:spPr>
            <a:xfrm>
              <a:off x="7179608" y="2908224"/>
              <a:ext cx="1964962" cy="865441"/>
            </a:xfrm>
            <a:prstGeom prst="rect">
              <a:avLst/>
            </a:prstGeom>
            <a:noFill/>
            <a:ln w="34925">
              <a:solidFill>
                <a:srgbClr val="FF93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800"/>
            </a:p>
          </p:txBody>
        </p:sp>
        <p:cxnSp>
          <p:nvCxnSpPr>
            <p:cNvPr id="47" name="Straight Connector 46">
              <a:extLst>
                <a:ext uri="{FF2B5EF4-FFF2-40B4-BE49-F238E27FC236}">
                  <a16:creationId xmlns:a16="http://schemas.microsoft.com/office/drawing/2014/main" id="{404E52DD-54FD-96B4-04BD-D9A9CF3AF768}"/>
                </a:ext>
              </a:extLst>
            </p:cNvPr>
            <p:cNvCxnSpPr>
              <a:cxnSpLocks/>
            </p:cNvCxnSpPr>
            <p:nvPr/>
          </p:nvCxnSpPr>
          <p:spPr>
            <a:xfrm>
              <a:off x="6266914" y="2846488"/>
              <a:ext cx="2998756" cy="0"/>
            </a:xfrm>
            <a:prstGeom prst="line">
              <a:avLst/>
            </a:prstGeom>
            <a:ln w="3175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932D7AD-1060-8813-F975-356FE578DA7B}"/>
                </a:ext>
              </a:extLst>
            </p:cNvPr>
            <p:cNvCxnSpPr>
              <a:cxnSpLocks/>
            </p:cNvCxnSpPr>
            <p:nvPr/>
          </p:nvCxnSpPr>
          <p:spPr>
            <a:xfrm>
              <a:off x="6159696" y="3902180"/>
              <a:ext cx="3105974" cy="0"/>
            </a:xfrm>
            <a:prstGeom prst="line">
              <a:avLst/>
            </a:prstGeom>
            <a:ln w="31750">
              <a:solidFill>
                <a:srgbClr val="00B050"/>
              </a:solidFill>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7A49C553-5D04-6A2C-DECD-66CDB6832F04}"/>
                </a:ext>
              </a:extLst>
            </p:cNvPr>
            <p:cNvSpPr txBox="1"/>
            <p:nvPr/>
          </p:nvSpPr>
          <p:spPr>
            <a:xfrm>
              <a:off x="7609999" y="2765730"/>
              <a:ext cx="1165383" cy="359073"/>
            </a:xfrm>
            <a:prstGeom prst="rect">
              <a:avLst/>
            </a:prstGeom>
            <a:noFill/>
          </p:spPr>
          <p:txBody>
            <a:bodyPr wrap="none" rtlCol="0">
              <a:spAutoFit/>
            </a:bodyPr>
            <a:lstStyle/>
            <a:p>
              <a:r>
                <a:rPr lang="en-US" sz="800" b="1">
                  <a:solidFill>
                    <a:srgbClr val="00B050"/>
                  </a:solidFill>
                </a:rPr>
                <a:t>Barrel </a:t>
              </a:r>
              <a:r>
                <a:rPr lang="en-US" sz="800" b="1" err="1">
                  <a:solidFill>
                    <a:srgbClr val="00B050"/>
                  </a:solidFill>
                </a:rPr>
                <a:t>ToF</a:t>
              </a:r>
              <a:endParaRPr lang="en-US" sz="800" b="1">
                <a:solidFill>
                  <a:srgbClr val="00B050"/>
                </a:solidFill>
              </a:endParaRPr>
            </a:p>
          </p:txBody>
        </p:sp>
      </p:grpSp>
      <p:sp>
        <p:nvSpPr>
          <p:cNvPr id="50" name="Content Placeholder 2">
            <a:extLst>
              <a:ext uri="{FF2B5EF4-FFF2-40B4-BE49-F238E27FC236}">
                <a16:creationId xmlns:a16="http://schemas.microsoft.com/office/drawing/2014/main" id="{9D18BF72-3084-170D-32A9-C1632373774C}"/>
              </a:ext>
            </a:extLst>
          </p:cNvPr>
          <p:cNvSpPr txBox="1">
            <a:spLocks/>
          </p:cNvSpPr>
          <p:nvPr/>
        </p:nvSpPr>
        <p:spPr>
          <a:xfrm>
            <a:off x="8676120" y="1239419"/>
            <a:ext cx="3399565" cy="257607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spcBef>
                <a:spcPts val="0"/>
              </a:spcBef>
              <a:spcAft>
                <a:spcPts val="600"/>
              </a:spcAft>
              <a:buFont typeface="Wingdings" pitchFamily="2" charset="2"/>
              <a:buChar char="§"/>
            </a:pPr>
            <a:r>
              <a:rPr lang="en-US" sz="1600" dirty="0">
                <a:latin typeface="Arial" panose="020B0604020202020204" pitchFamily="34" charset="0"/>
                <a:cs typeface="Arial" panose="020B0604020202020204" pitchFamily="34" charset="0"/>
              </a:rPr>
              <a:t>7 Auxiliary detectors (Si + </a:t>
            </a:r>
            <a:r>
              <a:rPr lang="en-US" sz="1600" dirty="0" err="1">
                <a:latin typeface="Arial" panose="020B0604020202020204" pitchFamily="34" charset="0"/>
                <a:cs typeface="Arial" panose="020B0604020202020204" pitchFamily="34" charset="0"/>
              </a:rPr>
              <a:t>HCal</a:t>
            </a:r>
            <a:r>
              <a:rPr lang="en-US" sz="1600" dirty="0">
                <a:latin typeface="Arial" panose="020B0604020202020204" pitchFamily="34" charset="0"/>
                <a:cs typeface="Arial" panose="020B0604020202020204" pitchFamily="34" charset="0"/>
              </a:rPr>
              <a:t> + </a:t>
            </a:r>
            <a:r>
              <a:rPr lang="en-US" sz="1600" dirty="0" err="1">
                <a:latin typeface="Arial" panose="020B0604020202020204" pitchFamily="34" charset="0"/>
                <a:cs typeface="Arial" panose="020B0604020202020204" pitchFamily="34" charset="0"/>
              </a:rPr>
              <a:t>ECals</a:t>
            </a:r>
            <a:r>
              <a:rPr lang="en-US" sz="1600" dirty="0">
                <a:latin typeface="Arial" panose="020B0604020202020204" pitchFamily="34" charset="0"/>
                <a:cs typeface="Arial" panose="020B0604020202020204" pitchFamily="34" charset="0"/>
              </a:rPr>
              <a:t>)</a:t>
            </a:r>
          </a:p>
          <a:p>
            <a:pPr marL="285750" indent="-285750">
              <a:spcBef>
                <a:spcPts val="0"/>
              </a:spcBef>
              <a:spcAft>
                <a:spcPts val="600"/>
              </a:spcAft>
              <a:buFont typeface="Wingdings" pitchFamily="2" charset="2"/>
              <a:buChar char="§"/>
            </a:pPr>
            <a:r>
              <a:rPr lang="en-US" sz="1600" dirty="0">
                <a:latin typeface="Arial" panose="020B0604020202020204" pitchFamily="34" charset="0"/>
                <a:cs typeface="Arial" panose="020B0604020202020204" pitchFamily="34" charset="0"/>
              </a:rPr>
              <a:t>fully streaming readout electronics and DAQ (integrate AI/ML capabilities from the start)</a:t>
            </a:r>
          </a:p>
          <a:p>
            <a:pPr marL="285750" indent="-285750">
              <a:spcBef>
                <a:spcPts val="0"/>
              </a:spcBef>
              <a:spcAft>
                <a:spcPts val="600"/>
              </a:spcAft>
              <a:buFont typeface="Wingdings" pitchFamily="2" charset="2"/>
              <a:buChar char="§"/>
            </a:pPr>
            <a:r>
              <a:rPr lang="en-US" sz="1600" dirty="0">
                <a:latin typeface="Arial" panose="020B0604020202020204" pitchFamily="34" charset="0"/>
                <a:cs typeface="Arial" panose="020B0604020202020204" pitchFamily="34" charset="0"/>
              </a:rPr>
              <a:t>electron (IR-6 and RCS) and hadron (IR-4 &amp; IR-6) polarimetry</a:t>
            </a:r>
          </a:p>
          <a:p>
            <a:pPr>
              <a:spcBef>
                <a:spcPts val="0"/>
              </a:spcBef>
              <a:spcAft>
                <a:spcPts val="600"/>
              </a:spcAft>
              <a:buFont typeface="Arial" panose="020B0604020202020204" pitchFamily="34" charset="0"/>
              <a:buNone/>
            </a:pPr>
            <a:r>
              <a:rPr lang="en-US" sz="1600" dirty="0">
                <a:latin typeface="Arial" panose="020B0604020202020204" pitchFamily="34" charset="0"/>
                <a:cs typeface="Arial" panose="020B0604020202020204" pitchFamily="34" charset="0"/>
              </a:rPr>
              <a:t>Integration, Installation and Infrastructure</a:t>
            </a:r>
          </a:p>
          <a:p>
            <a:pPr>
              <a:spcBef>
                <a:spcPts val="0"/>
              </a:spcBef>
              <a:spcAft>
                <a:spcPts val="600"/>
              </a:spcAft>
              <a:buFont typeface="Arial" panose="020B0604020202020204" pitchFamily="34" charset="0"/>
              <a:buNone/>
            </a:pPr>
            <a:r>
              <a:rPr lang="en-US" sz="1600" dirty="0">
                <a:latin typeface="Arial" panose="020B0604020202020204" pitchFamily="34" charset="0"/>
                <a:cs typeface="Arial" panose="020B0604020202020204" pitchFamily="34" charset="0"/>
              </a:rPr>
              <a:t>Non-Beam Commissioning</a:t>
            </a:r>
          </a:p>
          <a:p>
            <a:pPr marL="0" indent="0">
              <a:lnSpc>
                <a:spcPct val="100000"/>
              </a:lnSpc>
              <a:spcBef>
                <a:spcPts val="0"/>
              </a:spcBef>
              <a:spcAft>
                <a:spcPts val="600"/>
              </a:spcAft>
              <a:buFont typeface="Arial" panose="020B0604020202020204" pitchFamily="34" charset="0"/>
              <a:buNone/>
            </a:pPr>
            <a:endParaRPr lang="en-US" sz="1600" dirty="0"/>
          </a:p>
        </p:txBody>
      </p:sp>
      <p:sp>
        <p:nvSpPr>
          <p:cNvPr id="51" name="Arrow: Down 50">
            <a:extLst>
              <a:ext uri="{FF2B5EF4-FFF2-40B4-BE49-F238E27FC236}">
                <a16:creationId xmlns:a16="http://schemas.microsoft.com/office/drawing/2014/main" id="{40726D5B-646F-9F83-2BA1-F8963133420E}"/>
              </a:ext>
            </a:extLst>
          </p:cNvPr>
          <p:cNvSpPr/>
          <p:nvPr/>
        </p:nvSpPr>
        <p:spPr>
          <a:xfrm rot="10320000">
            <a:off x="6292034" y="3878190"/>
            <a:ext cx="484632" cy="978408"/>
          </a:xfrm>
          <a:prstGeom prst="down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TextBox 51">
            <a:extLst>
              <a:ext uri="{FF2B5EF4-FFF2-40B4-BE49-F238E27FC236}">
                <a16:creationId xmlns:a16="http://schemas.microsoft.com/office/drawing/2014/main" id="{ADDB7D44-A01B-63E8-0362-5FAFEDEDFB32}"/>
              </a:ext>
            </a:extLst>
          </p:cNvPr>
          <p:cNvSpPr txBox="1"/>
          <p:nvPr/>
        </p:nvSpPr>
        <p:spPr>
          <a:xfrm>
            <a:off x="1015513" y="3695566"/>
            <a:ext cx="2980303" cy="800219"/>
          </a:xfrm>
          <a:prstGeom prst="rect">
            <a:avLst/>
          </a:prstGeom>
          <a:solidFill>
            <a:srgbClr val="0432FF"/>
          </a:solidFill>
        </p:spPr>
        <p:txBody>
          <a:bodyPr wrap="none" rtlCol="0">
            <a:spAutoFit/>
          </a:bodyPr>
          <a:lstStyle/>
          <a:p>
            <a:r>
              <a:rPr lang="en-US" b="1" dirty="0">
                <a:solidFill>
                  <a:schemeClr val="bg1"/>
                </a:solidFill>
                <a:latin typeface="Arial" panose="020B0604020202020204" pitchFamily="34" charset="0"/>
              </a:rPr>
              <a:t>8 world first technologies</a:t>
            </a:r>
          </a:p>
          <a:p>
            <a:pPr marL="285750" indent="-285750">
              <a:buFont typeface="Arial" panose="020B0604020202020204" pitchFamily="34" charset="0"/>
              <a:buChar char="•"/>
            </a:pPr>
            <a:r>
              <a:rPr lang="en-US" sz="1400" b="1" dirty="0">
                <a:solidFill>
                  <a:schemeClr val="bg1"/>
                </a:solidFill>
                <a:latin typeface="Arial" panose="020B0604020202020204" pitchFamily="34" charset="0"/>
              </a:rPr>
              <a:t>4 in micro-electronics</a:t>
            </a:r>
          </a:p>
          <a:p>
            <a:pPr marL="285750" indent="-285750">
              <a:buFont typeface="Arial" panose="020B0604020202020204" pitchFamily="34" charset="0"/>
              <a:buChar char="•"/>
            </a:pPr>
            <a:r>
              <a:rPr lang="en-US" sz="1400" b="1" dirty="0">
                <a:solidFill>
                  <a:schemeClr val="bg1"/>
                </a:solidFill>
                <a:latin typeface="Arial" panose="020B0604020202020204" pitchFamily="34" charset="0"/>
              </a:rPr>
              <a:t>4 in detector technologies</a:t>
            </a:r>
          </a:p>
        </p:txBody>
      </p:sp>
      <p:sp>
        <p:nvSpPr>
          <p:cNvPr id="53" name="Rectangle 52">
            <a:extLst>
              <a:ext uri="{FF2B5EF4-FFF2-40B4-BE49-F238E27FC236}">
                <a16:creationId xmlns:a16="http://schemas.microsoft.com/office/drawing/2014/main" id="{1CE6F054-B886-D1FB-C64A-C6116BD43C6F}"/>
              </a:ext>
            </a:extLst>
          </p:cNvPr>
          <p:cNvSpPr/>
          <p:nvPr/>
        </p:nvSpPr>
        <p:spPr>
          <a:xfrm>
            <a:off x="279908" y="4617702"/>
            <a:ext cx="989320" cy="476811"/>
          </a:xfrm>
          <a:prstGeom prst="rect">
            <a:avLst/>
          </a:prstGeom>
          <a:noFill/>
          <a:ln w="28575">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9B2C22F7-815E-035F-9885-67F36D0CC9C2}"/>
              </a:ext>
            </a:extLst>
          </p:cNvPr>
          <p:cNvSpPr/>
          <p:nvPr/>
        </p:nvSpPr>
        <p:spPr>
          <a:xfrm>
            <a:off x="1860952" y="4792611"/>
            <a:ext cx="1252202" cy="369331"/>
          </a:xfrm>
          <a:prstGeom prst="rect">
            <a:avLst/>
          </a:prstGeom>
          <a:noFill/>
          <a:ln w="28575">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90CA49C4-65D2-2D5B-682B-0235F6E09D16}"/>
              </a:ext>
            </a:extLst>
          </p:cNvPr>
          <p:cNvSpPr/>
          <p:nvPr/>
        </p:nvSpPr>
        <p:spPr>
          <a:xfrm>
            <a:off x="9800669" y="4027501"/>
            <a:ext cx="1883701" cy="369331"/>
          </a:xfrm>
          <a:prstGeom prst="rect">
            <a:avLst/>
          </a:prstGeom>
          <a:noFill/>
          <a:ln w="28575">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73B7B115-0398-7FD1-73BE-27BDAB3AD5BE}"/>
              </a:ext>
            </a:extLst>
          </p:cNvPr>
          <p:cNvSpPr/>
          <p:nvPr/>
        </p:nvSpPr>
        <p:spPr>
          <a:xfrm>
            <a:off x="9638833" y="5531762"/>
            <a:ext cx="2524682" cy="461686"/>
          </a:xfrm>
          <a:prstGeom prst="rect">
            <a:avLst/>
          </a:prstGeom>
          <a:noFill/>
          <a:ln w="28575">
            <a:solidFill>
              <a:srgbClr val="7030A0"/>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BF14D28E-A7D5-94DA-3639-8B73F907D695}"/>
              </a:ext>
            </a:extLst>
          </p:cNvPr>
          <p:cNvSpPr/>
          <p:nvPr/>
        </p:nvSpPr>
        <p:spPr>
          <a:xfrm>
            <a:off x="7570558" y="5696116"/>
            <a:ext cx="1105562" cy="461686"/>
          </a:xfrm>
          <a:prstGeom prst="rect">
            <a:avLst/>
          </a:prstGeom>
          <a:noFill/>
          <a:ln w="28575">
            <a:solidFill>
              <a:srgbClr val="7030A0"/>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3061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A682E-61BC-F102-3E60-6FBD4AC22D0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2CABBB2-A0BA-443D-5DB3-FB101B2850F3}"/>
              </a:ext>
            </a:extLst>
          </p:cNvPr>
          <p:cNvSpPr>
            <a:spLocks noGrp="1"/>
          </p:cNvSpPr>
          <p:nvPr>
            <p:ph type="title"/>
          </p:nvPr>
        </p:nvSpPr>
        <p:spPr>
          <a:xfrm>
            <a:off x="309093" y="121857"/>
            <a:ext cx="11044707" cy="678664"/>
          </a:xfrm>
        </p:spPr>
        <p:txBody>
          <a:bodyPr/>
          <a:lstStyle/>
          <a:p>
            <a:r>
              <a:rPr lang="en-US" dirty="0">
                <a:latin typeface="Arial"/>
                <a:cs typeface="Arial"/>
              </a:rPr>
              <a:t>EIC Detector – Around the World Progress</a:t>
            </a:r>
          </a:p>
        </p:txBody>
      </p:sp>
      <p:sp>
        <p:nvSpPr>
          <p:cNvPr id="14" name="Slide Number Placeholder 2">
            <a:extLst>
              <a:ext uri="{FF2B5EF4-FFF2-40B4-BE49-F238E27FC236}">
                <a16:creationId xmlns:a16="http://schemas.microsoft.com/office/drawing/2014/main" id="{C3EC3401-FB4C-B571-A865-2BE1837A628E}"/>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16</a:t>
            </a:fld>
            <a:endParaRPr lang="en-US" sz="1200" dirty="0"/>
          </a:p>
        </p:txBody>
      </p:sp>
      <p:pic>
        <p:nvPicPr>
          <p:cNvPr id="2" name="Picture 1">
            <a:extLst>
              <a:ext uri="{FF2B5EF4-FFF2-40B4-BE49-F238E27FC236}">
                <a16:creationId xmlns:a16="http://schemas.microsoft.com/office/drawing/2014/main" id="{8946A753-4C62-6FB8-4FF0-77892E175A4C}"/>
              </a:ext>
            </a:extLst>
          </p:cNvPr>
          <p:cNvPicPr>
            <a:picLocks noChangeAspect="1"/>
          </p:cNvPicPr>
          <p:nvPr/>
        </p:nvPicPr>
        <p:blipFill>
          <a:blip r:embed="rId2"/>
          <a:stretch>
            <a:fillRect/>
          </a:stretch>
        </p:blipFill>
        <p:spPr>
          <a:xfrm>
            <a:off x="8709716" y="2944525"/>
            <a:ext cx="1282512" cy="1502741"/>
          </a:xfrm>
          <a:prstGeom prst="rect">
            <a:avLst/>
          </a:prstGeom>
        </p:spPr>
      </p:pic>
      <p:pic>
        <p:nvPicPr>
          <p:cNvPr id="3" name="Picture 2" descr="A person in a lab with green lights&#10;&#10;AI-generated content may be incorrect.">
            <a:extLst>
              <a:ext uri="{FF2B5EF4-FFF2-40B4-BE49-F238E27FC236}">
                <a16:creationId xmlns:a16="http://schemas.microsoft.com/office/drawing/2014/main" id="{E9433BE2-50B1-0E57-2ED9-DF94B4C3B081}"/>
              </a:ext>
            </a:extLst>
          </p:cNvPr>
          <p:cNvPicPr>
            <a:picLocks noChangeAspect="1"/>
          </p:cNvPicPr>
          <p:nvPr/>
        </p:nvPicPr>
        <p:blipFill>
          <a:blip r:embed="rId3"/>
          <a:stretch>
            <a:fillRect/>
          </a:stretch>
        </p:blipFill>
        <p:spPr>
          <a:xfrm>
            <a:off x="184745" y="4387358"/>
            <a:ext cx="2834402" cy="2128826"/>
          </a:xfrm>
          <a:prstGeom prst="rect">
            <a:avLst/>
          </a:prstGeom>
        </p:spPr>
      </p:pic>
      <p:pic>
        <p:nvPicPr>
          <p:cNvPr id="4" name="Picture 3" descr="A computer tower with wires and wires&#10;&#10;AI-generated content may be incorrect.">
            <a:extLst>
              <a:ext uri="{FF2B5EF4-FFF2-40B4-BE49-F238E27FC236}">
                <a16:creationId xmlns:a16="http://schemas.microsoft.com/office/drawing/2014/main" id="{DD09ADE4-C841-9F95-DC3C-5B5D8FBE3D7F}"/>
              </a:ext>
            </a:extLst>
          </p:cNvPr>
          <p:cNvPicPr>
            <a:picLocks noChangeAspect="1"/>
          </p:cNvPicPr>
          <p:nvPr/>
        </p:nvPicPr>
        <p:blipFill>
          <a:blip r:embed="rId4"/>
          <a:stretch>
            <a:fillRect/>
          </a:stretch>
        </p:blipFill>
        <p:spPr>
          <a:xfrm>
            <a:off x="3339839" y="4393036"/>
            <a:ext cx="1641714" cy="2091810"/>
          </a:xfrm>
          <a:prstGeom prst="rect">
            <a:avLst/>
          </a:prstGeom>
        </p:spPr>
      </p:pic>
      <p:pic>
        <p:nvPicPr>
          <p:cNvPr id="5" name="20250206_105522.jpgGoogle Shape;86;p17" descr="20250206_105522.jpgGoogle Shape;86;p17">
            <a:extLst>
              <a:ext uri="{FF2B5EF4-FFF2-40B4-BE49-F238E27FC236}">
                <a16:creationId xmlns:a16="http://schemas.microsoft.com/office/drawing/2014/main" id="{F01EEE98-EC4E-F08A-2101-ABF784556A77}"/>
              </a:ext>
            </a:extLst>
          </p:cNvPr>
          <p:cNvPicPr>
            <a:picLocks noChangeAspect="1"/>
          </p:cNvPicPr>
          <p:nvPr/>
        </p:nvPicPr>
        <p:blipFill>
          <a:blip r:embed="rId5"/>
          <a:stretch>
            <a:fillRect/>
          </a:stretch>
        </p:blipFill>
        <p:spPr>
          <a:xfrm>
            <a:off x="5307396" y="4816165"/>
            <a:ext cx="3143180" cy="1682093"/>
          </a:xfrm>
          <a:prstGeom prst="rect">
            <a:avLst/>
          </a:prstGeom>
          <a:ln w="12700">
            <a:miter lim="400000"/>
          </a:ln>
        </p:spPr>
      </p:pic>
      <p:pic>
        <p:nvPicPr>
          <p:cNvPr id="6" name="Picture 5" descr="A machine in a room&#10;&#10;AI-generated content may be incorrect.">
            <a:extLst>
              <a:ext uri="{FF2B5EF4-FFF2-40B4-BE49-F238E27FC236}">
                <a16:creationId xmlns:a16="http://schemas.microsoft.com/office/drawing/2014/main" id="{E7966683-B6EB-AC04-AD81-5F18D7D78304}"/>
              </a:ext>
            </a:extLst>
          </p:cNvPr>
          <p:cNvPicPr>
            <a:picLocks noChangeAspect="1"/>
          </p:cNvPicPr>
          <p:nvPr/>
        </p:nvPicPr>
        <p:blipFill>
          <a:blip r:embed="rId6"/>
          <a:stretch>
            <a:fillRect/>
          </a:stretch>
        </p:blipFill>
        <p:spPr>
          <a:xfrm>
            <a:off x="6435867" y="2776284"/>
            <a:ext cx="2147925" cy="1987333"/>
          </a:xfrm>
          <a:prstGeom prst="rect">
            <a:avLst/>
          </a:prstGeom>
        </p:spPr>
      </p:pic>
      <p:pic>
        <p:nvPicPr>
          <p:cNvPr id="8" name="Picture 7">
            <a:extLst>
              <a:ext uri="{FF2B5EF4-FFF2-40B4-BE49-F238E27FC236}">
                <a16:creationId xmlns:a16="http://schemas.microsoft.com/office/drawing/2014/main" id="{74D04503-CE67-7546-1C3E-EDF88D87D398}"/>
              </a:ext>
            </a:extLst>
          </p:cNvPr>
          <p:cNvPicPr>
            <a:picLocks noChangeAspect="1"/>
          </p:cNvPicPr>
          <p:nvPr/>
        </p:nvPicPr>
        <p:blipFill>
          <a:blip r:embed="rId7"/>
          <a:srcRect/>
          <a:stretch/>
        </p:blipFill>
        <p:spPr>
          <a:xfrm>
            <a:off x="8961667" y="4675705"/>
            <a:ext cx="2710928" cy="1806156"/>
          </a:xfrm>
          <a:prstGeom prst="rect">
            <a:avLst/>
          </a:prstGeom>
        </p:spPr>
      </p:pic>
      <p:pic>
        <p:nvPicPr>
          <p:cNvPr id="9" name="Picture 8">
            <a:extLst>
              <a:ext uri="{FF2B5EF4-FFF2-40B4-BE49-F238E27FC236}">
                <a16:creationId xmlns:a16="http://schemas.microsoft.com/office/drawing/2014/main" id="{EF94B00E-07B3-7F01-1BBA-5FB679C4D323}"/>
              </a:ext>
            </a:extLst>
          </p:cNvPr>
          <p:cNvPicPr>
            <a:picLocks noChangeAspect="1"/>
          </p:cNvPicPr>
          <p:nvPr/>
        </p:nvPicPr>
        <p:blipFill>
          <a:blip r:embed="rId8"/>
          <a:stretch>
            <a:fillRect/>
          </a:stretch>
        </p:blipFill>
        <p:spPr>
          <a:xfrm>
            <a:off x="188705" y="1079269"/>
            <a:ext cx="1698429" cy="3019428"/>
          </a:xfrm>
          <a:prstGeom prst="rect">
            <a:avLst/>
          </a:prstGeom>
        </p:spPr>
      </p:pic>
      <p:pic>
        <p:nvPicPr>
          <p:cNvPr id="10" name="Picture 9">
            <a:extLst>
              <a:ext uri="{FF2B5EF4-FFF2-40B4-BE49-F238E27FC236}">
                <a16:creationId xmlns:a16="http://schemas.microsoft.com/office/drawing/2014/main" id="{2EA67AD0-51EE-00AC-F143-ED8DCBFCDFB2}"/>
              </a:ext>
            </a:extLst>
          </p:cNvPr>
          <p:cNvPicPr>
            <a:picLocks noChangeAspect="1"/>
          </p:cNvPicPr>
          <p:nvPr/>
        </p:nvPicPr>
        <p:blipFill>
          <a:blip r:embed="rId9"/>
          <a:stretch>
            <a:fillRect/>
          </a:stretch>
        </p:blipFill>
        <p:spPr>
          <a:xfrm>
            <a:off x="6394454" y="803430"/>
            <a:ext cx="2595112" cy="1986203"/>
          </a:xfrm>
          <a:prstGeom prst="rect">
            <a:avLst/>
          </a:prstGeom>
        </p:spPr>
      </p:pic>
      <p:pic>
        <p:nvPicPr>
          <p:cNvPr id="11" name="WhatsApp Image 2025-12-09 at 12.12.44.jpeg" descr="WhatsApp Image 2025-12-09 at 12.12.44.jpeg">
            <a:extLst>
              <a:ext uri="{FF2B5EF4-FFF2-40B4-BE49-F238E27FC236}">
                <a16:creationId xmlns:a16="http://schemas.microsoft.com/office/drawing/2014/main" id="{E801D963-C032-7491-F4FD-E764C4A1B3BA}"/>
              </a:ext>
            </a:extLst>
          </p:cNvPr>
          <p:cNvPicPr>
            <a:picLocks noChangeAspect="1"/>
          </p:cNvPicPr>
          <p:nvPr/>
        </p:nvPicPr>
        <p:blipFill>
          <a:blip r:embed="rId10"/>
          <a:srcRect l="11299" t="32867" r="5447" b="21582"/>
          <a:stretch>
            <a:fillRect/>
          </a:stretch>
        </p:blipFill>
        <p:spPr>
          <a:xfrm>
            <a:off x="2051546" y="919091"/>
            <a:ext cx="2466885" cy="1799597"/>
          </a:xfrm>
          <a:prstGeom prst="rect">
            <a:avLst/>
          </a:prstGeom>
          <a:ln w="12700">
            <a:miter lim="400000"/>
          </a:ln>
        </p:spPr>
      </p:pic>
      <p:sp>
        <p:nvSpPr>
          <p:cNvPr id="12" name="TextBox 11">
            <a:extLst>
              <a:ext uri="{FF2B5EF4-FFF2-40B4-BE49-F238E27FC236}">
                <a16:creationId xmlns:a16="http://schemas.microsoft.com/office/drawing/2014/main" id="{CA079B4A-1F97-11F9-DC51-0C5CEBFAC500}"/>
              </a:ext>
            </a:extLst>
          </p:cNvPr>
          <p:cNvSpPr txBox="1"/>
          <p:nvPr/>
        </p:nvSpPr>
        <p:spPr>
          <a:xfrm>
            <a:off x="6435867" y="4302786"/>
            <a:ext cx="2036135" cy="461665"/>
          </a:xfrm>
          <a:prstGeom prst="rect">
            <a:avLst/>
          </a:prstGeom>
          <a:noFill/>
        </p:spPr>
        <p:txBody>
          <a:bodyPr wrap="none" rtlCol="0">
            <a:spAutoFit/>
          </a:bodyPr>
          <a:lstStyle/>
          <a:p>
            <a:pPr algn="ctr"/>
            <a:r>
              <a:rPr lang="en-US" sz="1200" dirty="0">
                <a:solidFill>
                  <a:schemeClr val="bg1"/>
                </a:solidFill>
                <a:latin typeface="Arial" panose="020B0604020202020204" pitchFamily="34" charset="0"/>
                <a:cs typeface="Arial" panose="020B0604020202020204" pitchFamily="34" charset="0"/>
              </a:rPr>
              <a:t>proximity focusing RICH</a:t>
            </a:r>
          </a:p>
          <a:p>
            <a:pPr algn="ctr"/>
            <a:r>
              <a:rPr lang="en-US" sz="1200" dirty="0">
                <a:solidFill>
                  <a:schemeClr val="bg1"/>
                </a:solidFill>
                <a:latin typeface="Arial" panose="020B0604020202020204" pitchFamily="34" charset="0"/>
                <a:cs typeface="Arial" panose="020B0604020202020204" pitchFamily="34" charset="0"/>
              </a:rPr>
              <a:t>Carbon fiber vessel at SBU</a:t>
            </a:r>
          </a:p>
        </p:txBody>
      </p:sp>
      <p:sp>
        <p:nvSpPr>
          <p:cNvPr id="13" name="TextBox 12">
            <a:extLst>
              <a:ext uri="{FF2B5EF4-FFF2-40B4-BE49-F238E27FC236}">
                <a16:creationId xmlns:a16="http://schemas.microsoft.com/office/drawing/2014/main" id="{8E353022-C929-AB64-F349-EEBB3DB91061}"/>
              </a:ext>
            </a:extLst>
          </p:cNvPr>
          <p:cNvSpPr txBox="1"/>
          <p:nvPr/>
        </p:nvSpPr>
        <p:spPr>
          <a:xfrm>
            <a:off x="184401" y="1083782"/>
            <a:ext cx="1615284" cy="646331"/>
          </a:xfrm>
          <a:prstGeom prst="rect">
            <a:avLst/>
          </a:prstGeom>
          <a:noFill/>
        </p:spPr>
        <p:txBody>
          <a:bodyPr wrap="square" rtlCol="0">
            <a:spAutoFit/>
          </a:bodyPr>
          <a:lstStyle/>
          <a:p>
            <a:pPr algn="ctr"/>
            <a:r>
              <a:rPr lang="en-US" sz="1200" dirty="0" err="1">
                <a:solidFill>
                  <a:schemeClr val="bg1"/>
                </a:solidFill>
                <a:latin typeface="Arial" panose="020B0604020202020204" pitchFamily="34" charset="0"/>
                <a:cs typeface="Arial" panose="020B0604020202020204" pitchFamily="34" charset="0"/>
              </a:rPr>
              <a:t>MicroMega</a:t>
            </a:r>
            <a:r>
              <a:rPr lang="en-US" sz="1200" dirty="0">
                <a:solidFill>
                  <a:schemeClr val="bg1"/>
                </a:solidFill>
                <a:latin typeface="Arial" panose="020B0604020202020204" pitchFamily="34" charset="0"/>
                <a:cs typeface="Arial" panose="020B0604020202020204" pitchFamily="34" charset="0"/>
              </a:rPr>
              <a:t> ETAs (CEA) at CERN </a:t>
            </a:r>
          </a:p>
          <a:p>
            <a:pPr algn="ctr"/>
            <a:r>
              <a:rPr lang="en-US" sz="1200" dirty="0">
                <a:solidFill>
                  <a:schemeClr val="bg1"/>
                </a:solidFill>
                <a:latin typeface="Arial" panose="020B0604020202020204" pitchFamily="34" charset="0"/>
                <a:cs typeface="Arial" panose="020B0604020202020204" pitchFamily="34" charset="0"/>
              </a:rPr>
              <a:t>Test Beam Nov 2025</a:t>
            </a:r>
          </a:p>
        </p:txBody>
      </p:sp>
      <p:sp>
        <p:nvSpPr>
          <p:cNvPr id="15" name="TextBox 14">
            <a:extLst>
              <a:ext uri="{FF2B5EF4-FFF2-40B4-BE49-F238E27FC236}">
                <a16:creationId xmlns:a16="http://schemas.microsoft.com/office/drawing/2014/main" id="{05933025-EB31-3BF6-A30E-F02C7E3DF9F3}"/>
              </a:ext>
            </a:extLst>
          </p:cNvPr>
          <p:cNvSpPr txBox="1"/>
          <p:nvPr/>
        </p:nvSpPr>
        <p:spPr>
          <a:xfrm>
            <a:off x="6552228" y="2242833"/>
            <a:ext cx="2077276" cy="461665"/>
          </a:xfrm>
          <a:prstGeom prst="rect">
            <a:avLst/>
          </a:prstGeom>
          <a:noFill/>
        </p:spPr>
        <p:txBody>
          <a:bodyPr wrap="square" rtlCol="0">
            <a:spAutoFit/>
          </a:bodyPr>
          <a:lstStyle/>
          <a:p>
            <a:r>
              <a:rPr lang="el-GR" sz="1200" dirty="0">
                <a:solidFill>
                  <a:schemeClr val="bg1"/>
                </a:solidFill>
                <a:latin typeface="Arial" panose="020B0604020202020204" pitchFamily="34" charset="0"/>
                <a:cs typeface="Arial" panose="020B0604020202020204" pitchFamily="34" charset="0"/>
              </a:rPr>
              <a:t>μ</a:t>
            </a:r>
            <a:r>
              <a:rPr lang="en-US" sz="1200" dirty="0">
                <a:solidFill>
                  <a:schemeClr val="bg1"/>
                </a:solidFill>
                <a:latin typeface="Arial" panose="020B0604020202020204" pitchFamily="34" charset="0"/>
                <a:cs typeface="Arial" panose="020B0604020202020204" pitchFamily="34" charset="0"/>
              </a:rPr>
              <a:t>RWELL-ECT ETAs (INFN) at CERN Test Beam 11/25</a:t>
            </a:r>
          </a:p>
        </p:txBody>
      </p:sp>
      <p:sp>
        <p:nvSpPr>
          <p:cNvPr id="16" name="TextBox 15">
            <a:extLst>
              <a:ext uri="{FF2B5EF4-FFF2-40B4-BE49-F238E27FC236}">
                <a16:creationId xmlns:a16="http://schemas.microsoft.com/office/drawing/2014/main" id="{1B5C7E65-8E1A-160E-7E56-D52E68A38B61}"/>
              </a:ext>
            </a:extLst>
          </p:cNvPr>
          <p:cNvSpPr txBox="1"/>
          <p:nvPr/>
        </p:nvSpPr>
        <p:spPr>
          <a:xfrm>
            <a:off x="141446" y="6204862"/>
            <a:ext cx="2921000" cy="276999"/>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Optical test of refurbished DIRC at </a:t>
            </a:r>
            <a:r>
              <a:rPr lang="en-US" sz="1200" dirty="0" err="1">
                <a:solidFill>
                  <a:schemeClr val="bg1"/>
                </a:solidFill>
                <a:latin typeface="Arial" panose="020B0604020202020204" pitchFamily="34" charset="0"/>
                <a:cs typeface="Arial" panose="020B0604020202020204" pitchFamily="34" charset="0"/>
              </a:rPr>
              <a:t>JLab</a:t>
            </a:r>
            <a:endParaRPr lang="en-US" sz="1200" dirty="0">
              <a:solidFill>
                <a:schemeClr val="bg1"/>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067AE6AB-FBE8-7B55-847D-8997AFE10C5B}"/>
              </a:ext>
            </a:extLst>
          </p:cNvPr>
          <p:cNvSpPr txBox="1"/>
          <p:nvPr/>
        </p:nvSpPr>
        <p:spPr>
          <a:xfrm>
            <a:off x="3456347" y="4408568"/>
            <a:ext cx="1534856" cy="461665"/>
          </a:xfrm>
          <a:prstGeom prst="rect">
            <a:avLst/>
          </a:prstGeom>
          <a:noFill/>
        </p:spPr>
        <p:txBody>
          <a:bodyPr wrap="square" rtlCol="0">
            <a:spAutoFit/>
          </a:bodyPr>
          <a:lstStyle/>
          <a:p>
            <a:r>
              <a:rPr lang="en-US" sz="1200" dirty="0" err="1">
                <a:solidFill>
                  <a:schemeClr val="bg1"/>
                </a:solidFill>
                <a:latin typeface="Arial" panose="020B0604020202020204" pitchFamily="34" charset="0"/>
                <a:cs typeface="Arial" panose="020B0604020202020204" pitchFamily="34" charset="0"/>
              </a:rPr>
              <a:t>dRICH</a:t>
            </a:r>
            <a:r>
              <a:rPr lang="en-US" sz="1200" dirty="0">
                <a:solidFill>
                  <a:schemeClr val="bg1"/>
                </a:solidFill>
                <a:latin typeface="Arial" panose="020B0604020202020204" pitchFamily="34" charset="0"/>
                <a:cs typeface="Arial" panose="020B0604020202020204" pitchFamily="34" charset="0"/>
              </a:rPr>
              <a:t> readout unit at INFN</a:t>
            </a:r>
          </a:p>
        </p:txBody>
      </p:sp>
      <p:sp>
        <p:nvSpPr>
          <p:cNvPr id="18" name="TextBox 17">
            <a:extLst>
              <a:ext uri="{FF2B5EF4-FFF2-40B4-BE49-F238E27FC236}">
                <a16:creationId xmlns:a16="http://schemas.microsoft.com/office/drawing/2014/main" id="{4BE23473-FE59-5EEB-5DCC-647437DB3DA8}"/>
              </a:ext>
            </a:extLst>
          </p:cNvPr>
          <p:cNvSpPr txBox="1"/>
          <p:nvPr/>
        </p:nvSpPr>
        <p:spPr>
          <a:xfrm>
            <a:off x="2163336" y="929005"/>
            <a:ext cx="2160976" cy="461665"/>
          </a:xfrm>
          <a:prstGeom prst="rect">
            <a:avLst/>
          </a:prstGeom>
          <a:noFill/>
        </p:spPr>
        <p:txBody>
          <a:bodyPr wrap="none" rtlCol="0">
            <a:spAutoFit/>
          </a:bodyPr>
          <a:lstStyle/>
          <a:p>
            <a:pPr algn="ctr"/>
            <a:r>
              <a:rPr lang="en-US" sz="1200" dirty="0">
                <a:solidFill>
                  <a:schemeClr val="bg1"/>
                </a:solidFill>
                <a:latin typeface="Arial" panose="020B0604020202020204" pitchFamily="34" charset="0"/>
                <a:cs typeface="Arial" panose="020B0604020202020204" pitchFamily="34" charset="0"/>
              </a:rPr>
              <a:t>L0 &amp; L1 MAPS at INFN</a:t>
            </a:r>
          </a:p>
          <a:p>
            <a:pPr algn="ctr"/>
            <a:r>
              <a:rPr lang="en-US" sz="1200" dirty="0">
                <a:solidFill>
                  <a:schemeClr val="bg1"/>
                </a:solidFill>
                <a:latin typeface="Arial" panose="020B0604020202020204" pitchFamily="34" charset="0"/>
                <a:cs typeface="Arial" panose="020B0604020202020204" pitchFamily="34" charset="0"/>
              </a:rPr>
              <a:t>engineering test article (ETA)</a:t>
            </a:r>
          </a:p>
        </p:txBody>
      </p:sp>
      <p:sp>
        <p:nvSpPr>
          <p:cNvPr id="19" name="TextBox 18">
            <a:extLst>
              <a:ext uri="{FF2B5EF4-FFF2-40B4-BE49-F238E27FC236}">
                <a16:creationId xmlns:a16="http://schemas.microsoft.com/office/drawing/2014/main" id="{3D06E530-4E97-2FF0-06B7-14C480C06F4F}"/>
              </a:ext>
            </a:extLst>
          </p:cNvPr>
          <p:cNvSpPr txBox="1"/>
          <p:nvPr/>
        </p:nvSpPr>
        <p:spPr>
          <a:xfrm>
            <a:off x="6976109" y="5959054"/>
            <a:ext cx="1431802" cy="461665"/>
          </a:xfrm>
          <a:prstGeom prst="rect">
            <a:avLst/>
          </a:prstGeom>
          <a:noFill/>
        </p:spPr>
        <p:txBody>
          <a:bodyPr wrap="none" rtlCol="0">
            <a:spAutoFit/>
          </a:bodyPr>
          <a:lstStyle/>
          <a:p>
            <a:pPr algn="ctr"/>
            <a:r>
              <a:rPr lang="en-US" sz="1200" dirty="0">
                <a:solidFill>
                  <a:schemeClr val="bg1"/>
                </a:solidFill>
                <a:latin typeface="Arial" panose="020B0604020202020204" pitchFamily="34" charset="0"/>
                <a:cs typeface="Arial" panose="020B0604020202020204" pitchFamily="34" charset="0"/>
              </a:rPr>
              <a:t>ZDC engineering </a:t>
            </a:r>
          </a:p>
          <a:p>
            <a:pPr algn="ctr"/>
            <a:r>
              <a:rPr lang="en-US" sz="1200" dirty="0">
                <a:solidFill>
                  <a:schemeClr val="bg1"/>
                </a:solidFill>
                <a:latin typeface="Arial" panose="020B0604020202020204" pitchFamily="34" charset="0"/>
                <a:cs typeface="Arial" panose="020B0604020202020204" pitchFamily="34" charset="0"/>
              </a:rPr>
              <a:t>test article at UCR</a:t>
            </a:r>
          </a:p>
        </p:txBody>
      </p:sp>
      <p:sp>
        <p:nvSpPr>
          <p:cNvPr id="20" name="TextBox 19">
            <a:extLst>
              <a:ext uri="{FF2B5EF4-FFF2-40B4-BE49-F238E27FC236}">
                <a16:creationId xmlns:a16="http://schemas.microsoft.com/office/drawing/2014/main" id="{996BF64B-F74D-F060-7983-ED843B8D21AB}"/>
              </a:ext>
            </a:extLst>
          </p:cNvPr>
          <p:cNvSpPr txBox="1"/>
          <p:nvPr/>
        </p:nvSpPr>
        <p:spPr>
          <a:xfrm>
            <a:off x="9250771" y="6009371"/>
            <a:ext cx="2255746" cy="461665"/>
          </a:xfrm>
          <a:prstGeom prst="rect">
            <a:avLst/>
          </a:prstGeom>
          <a:noFill/>
        </p:spPr>
        <p:txBody>
          <a:bodyPr wrap="none" rtlCol="0">
            <a:spAutoFit/>
          </a:bodyPr>
          <a:lstStyle/>
          <a:p>
            <a:pPr algn="ctr"/>
            <a:r>
              <a:rPr lang="en-US" sz="1200" dirty="0">
                <a:solidFill>
                  <a:schemeClr val="bg1"/>
                </a:solidFill>
                <a:latin typeface="Arial" panose="020B0604020202020204" pitchFamily="34" charset="0"/>
                <a:cs typeface="Arial" panose="020B0604020202020204" pitchFamily="34" charset="0"/>
              </a:rPr>
              <a:t>forward </a:t>
            </a:r>
            <a:r>
              <a:rPr lang="en-US" sz="1200" dirty="0" err="1">
                <a:solidFill>
                  <a:schemeClr val="bg1"/>
                </a:solidFill>
                <a:latin typeface="Arial" panose="020B0604020202020204" pitchFamily="34" charset="0"/>
                <a:cs typeface="Arial" panose="020B0604020202020204" pitchFamily="34" charset="0"/>
              </a:rPr>
              <a:t>HCal</a:t>
            </a:r>
            <a:r>
              <a:rPr lang="en-US" sz="1200" dirty="0">
                <a:solidFill>
                  <a:schemeClr val="bg1"/>
                </a:solidFill>
                <a:latin typeface="Arial" panose="020B0604020202020204" pitchFamily="34" charset="0"/>
                <a:cs typeface="Arial" panose="020B0604020202020204" pitchFamily="34" charset="0"/>
              </a:rPr>
              <a:t> engineering test </a:t>
            </a:r>
          </a:p>
          <a:p>
            <a:pPr algn="ctr"/>
            <a:r>
              <a:rPr lang="en-US" sz="1200" dirty="0">
                <a:solidFill>
                  <a:schemeClr val="bg1"/>
                </a:solidFill>
                <a:latin typeface="Arial" panose="020B0604020202020204" pitchFamily="34" charset="0"/>
                <a:cs typeface="Arial" panose="020B0604020202020204" pitchFamily="34" charset="0"/>
              </a:rPr>
              <a:t>article at CERN test beam</a:t>
            </a:r>
          </a:p>
        </p:txBody>
      </p:sp>
      <p:pic>
        <p:nvPicPr>
          <p:cNvPr id="21" name="Picture 20" descr="A close up of a machine&#10;&#10;AI-generated content may be incorrect.">
            <a:extLst>
              <a:ext uri="{FF2B5EF4-FFF2-40B4-BE49-F238E27FC236}">
                <a16:creationId xmlns:a16="http://schemas.microsoft.com/office/drawing/2014/main" id="{F8C7914D-DBBC-6AAB-D501-3F270AADE0B4}"/>
              </a:ext>
            </a:extLst>
          </p:cNvPr>
          <p:cNvPicPr>
            <a:picLocks noChangeAspect="1"/>
          </p:cNvPicPr>
          <p:nvPr/>
        </p:nvPicPr>
        <p:blipFill>
          <a:blip r:embed="rId11"/>
          <a:stretch>
            <a:fillRect/>
          </a:stretch>
        </p:blipFill>
        <p:spPr>
          <a:xfrm>
            <a:off x="4680081" y="929005"/>
            <a:ext cx="1458162" cy="1791300"/>
          </a:xfrm>
          <a:prstGeom prst="rect">
            <a:avLst/>
          </a:prstGeom>
        </p:spPr>
      </p:pic>
      <p:sp>
        <p:nvSpPr>
          <p:cNvPr id="22" name="TextBox 21">
            <a:extLst>
              <a:ext uri="{FF2B5EF4-FFF2-40B4-BE49-F238E27FC236}">
                <a16:creationId xmlns:a16="http://schemas.microsoft.com/office/drawing/2014/main" id="{8A3C1DFF-E057-23A8-B99E-7B5E76F8A866}"/>
              </a:ext>
            </a:extLst>
          </p:cNvPr>
          <p:cNvSpPr txBox="1"/>
          <p:nvPr/>
        </p:nvSpPr>
        <p:spPr>
          <a:xfrm>
            <a:off x="4668635" y="2052818"/>
            <a:ext cx="1485463" cy="646331"/>
          </a:xfrm>
          <a:prstGeom prst="rect">
            <a:avLst/>
          </a:prstGeom>
          <a:noFill/>
        </p:spPr>
        <p:txBody>
          <a:bodyPr wrap="square" rtlCol="0">
            <a:spAutoFit/>
          </a:bodyPr>
          <a:lstStyle/>
          <a:p>
            <a:pPr algn="ctr"/>
            <a:r>
              <a:rPr lang="en-US" sz="1200" dirty="0">
                <a:solidFill>
                  <a:schemeClr val="bg1"/>
                </a:solidFill>
                <a:latin typeface="Arial" panose="020B0604020202020204" pitchFamily="34" charset="0"/>
                <a:cs typeface="Arial" panose="020B0604020202020204" pitchFamily="34" charset="0"/>
              </a:rPr>
              <a:t>DIRC and </a:t>
            </a:r>
            <a:r>
              <a:rPr lang="en-US" sz="1200" dirty="0" err="1">
                <a:solidFill>
                  <a:schemeClr val="bg1"/>
                </a:solidFill>
                <a:latin typeface="Arial" panose="020B0604020202020204" pitchFamily="34" charset="0"/>
                <a:cs typeface="Arial" panose="020B0604020202020204" pitchFamily="34" charset="0"/>
              </a:rPr>
              <a:t>pfRICH</a:t>
            </a:r>
            <a:endParaRPr lang="en-US" sz="1200" dirty="0">
              <a:solidFill>
                <a:schemeClr val="bg1"/>
              </a:solidFill>
              <a:latin typeface="Arial" panose="020B0604020202020204" pitchFamily="34" charset="0"/>
              <a:cs typeface="Arial" panose="020B0604020202020204" pitchFamily="34" charset="0"/>
            </a:endParaRPr>
          </a:p>
          <a:p>
            <a:pPr algn="ctr"/>
            <a:r>
              <a:rPr lang="en-US" sz="1200" dirty="0" err="1">
                <a:solidFill>
                  <a:schemeClr val="bg1"/>
                </a:solidFill>
                <a:latin typeface="Arial" panose="020B0604020202020204" pitchFamily="34" charset="0"/>
                <a:cs typeface="Arial" panose="020B0604020202020204" pitchFamily="34" charset="0"/>
              </a:rPr>
              <a:t>Photonsensor</a:t>
            </a:r>
            <a:r>
              <a:rPr lang="en-US" sz="1200" dirty="0">
                <a:solidFill>
                  <a:schemeClr val="bg1"/>
                </a:solidFill>
                <a:latin typeface="Arial" panose="020B0604020202020204" pitchFamily="34" charset="0"/>
                <a:cs typeface="Arial" panose="020B0604020202020204" pitchFamily="34" charset="0"/>
              </a:rPr>
              <a:t> at BNL &amp; </a:t>
            </a:r>
            <a:r>
              <a:rPr lang="en-US" sz="1200" dirty="0" err="1">
                <a:solidFill>
                  <a:schemeClr val="bg1"/>
                </a:solidFill>
                <a:latin typeface="Arial" panose="020B0604020202020204" pitchFamily="34" charset="0"/>
                <a:cs typeface="Arial" panose="020B0604020202020204" pitchFamily="34" charset="0"/>
              </a:rPr>
              <a:t>JLab</a:t>
            </a:r>
            <a:endParaRPr lang="en-US" sz="1200" dirty="0">
              <a:solidFill>
                <a:schemeClr val="bg1"/>
              </a:solidFill>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00193BE4-7AED-52DD-D70F-332FA2517222}"/>
              </a:ext>
            </a:extLst>
          </p:cNvPr>
          <p:cNvSpPr txBox="1"/>
          <p:nvPr/>
        </p:nvSpPr>
        <p:spPr>
          <a:xfrm rot="21003911">
            <a:off x="4722542" y="1047508"/>
            <a:ext cx="681597" cy="261610"/>
          </a:xfrm>
          <a:prstGeom prst="rect">
            <a:avLst/>
          </a:prstGeom>
          <a:noFill/>
        </p:spPr>
        <p:txBody>
          <a:bodyPr wrap="none" rtlCol="0">
            <a:spAutoFit/>
          </a:bodyPr>
          <a:lstStyle/>
          <a:p>
            <a:r>
              <a:rPr lang="en-US" sz="1100" dirty="0">
                <a:solidFill>
                  <a:schemeClr val="bg1"/>
                </a:solidFill>
                <a:latin typeface="Arial" panose="020B0604020202020204" pitchFamily="34" charset="0"/>
                <a:cs typeface="Arial" panose="020B0604020202020204" pitchFamily="34" charset="0"/>
              </a:rPr>
              <a:t>HRPPD</a:t>
            </a:r>
          </a:p>
        </p:txBody>
      </p:sp>
      <p:pic>
        <p:nvPicPr>
          <p:cNvPr id="24" name="Picture 23">
            <a:extLst>
              <a:ext uri="{FF2B5EF4-FFF2-40B4-BE49-F238E27FC236}">
                <a16:creationId xmlns:a16="http://schemas.microsoft.com/office/drawing/2014/main" id="{DEEABDE9-929B-1BC3-3CB7-560F7B0C1BDC}"/>
              </a:ext>
            </a:extLst>
          </p:cNvPr>
          <p:cNvPicPr>
            <a:picLocks noChangeAspect="1"/>
          </p:cNvPicPr>
          <p:nvPr/>
        </p:nvPicPr>
        <p:blipFill>
          <a:blip r:embed="rId12"/>
          <a:stretch>
            <a:fillRect/>
          </a:stretch>
        </p:blipFill>
        <p:spPr>
          <a:xfrm>
            <a:off x="9113891" y="850149"/>
            <a:ext cx="2842181" cy="1885070"/>
          </a:xfrm>
          <a:prstGeom prst="rect">
            <a:avLst/>
          </a:prstGeom>
        </p:spPr>
      </p:pic>
      <p:sp>
        <p:nvSpPr>
          <p:cNvPr id="25" name="TextBox 24">
            <a:extLst>
              <a:ext uri="{FF2B5EF4-FFF2-40B4-BE49-F238E27FC236}">
                <a16:creationId xmlns:a16="http://schemas.microsoft.com/office/drawing/2014/main" id="{218EBF28-B1F1-2802-3E52-BB007DE42302}"/>
              </a:ext>
            </a:extLst>
          </p:cNvPr>
          <p:cNvSpPr txBox="1"/>
          <p:nvPr/>
        </p:nvSpPr>
        <p:spPr>
          <a:xfrm>
            <a:off x="9162936" y="2269796"/>
            <a:ext cx="2753797" cy="461665"/>
          </a:xfrm>
          <a:prstGeom prst="rect">
            <a:avLst/>
          </a:prstGeom>
          <a:noFill/>
        </p:spPr>
        <p:txBody>
          <a:bodyPr wrap="square" rtlCol="0">
            <a:spAutoFit/>
          </a:bodyPr>
          <a:lstStyle/>
          <a:p>
            <a:pPr algn="ctr"/>
            <a:r>
              <a:rPr lang="en-US" sz="1200" dirty="0">
                <a:solidFill>
                  <a:schemeClr val="bg1"/>
                </a:solidFill>
                <a:latin typeface="Arial" panose="020B0604020202020204" pitchFamily="34" charset="0"/>
                <a:cs typeface="Arial" panose="020B0604020202020204" pitchFamily="34" charset="0"/>
              </a:rPr>
              <a:t>Team of Japan, Taiwan and Korea at Tohoku U test beam</a:t>
            </a:r>
          </a:p>
        </p:txBody>
      </p:sp>
      <p:pic>
        <p:nvPicPr>
          <p:cNvPr id="26" name="Picture 25">
            <a:extLst>
              <a:ext uri="{FF2B5EF4-FFF2-40B4-BE49-F238E27FC236}">
                <a16:creationId xmlns:a16="http://schemas.microsoft.com/office/drawing/2014/main" id="{5BEBAA9C-D31A-6217-4F66-8366D9DE93A9}"/>
              </a:ext>
            </a:extLst>
          </p:cNvPr>
          <p:cNvPicPr>
            <a:picLocks noChangeAspect="1"/>
          </p:cNvPicPr>
          <p:nvPr/>
        </p:nvPicPr>
        <p:blipFill>
          <a:blip r:embed="rId13"/>
          <a:stretch>
            <a:fillRect/>
          </a:stretch>
        </p:blipFill>
        <p:spPr>
          <a:xfrm>
            <a:off x="2070765" y="2785715"/>
            <a:ext cx="4104183" cy="1511939"/>
          </a:xfrm>
          <a:prstGeom prst="rect">
            <a:avLst/>
          </a:prstGeom>
        </p:spPr>
      </p:pic>
      <p:sp>
        <p:nvSpPr>
          <p:cNvPr id="27" name="TextBox 26">
            <a:extLst>
              <a:ext uri="{FF2B5EF4-FFF2-40B4-BE49-F238E27FC236}">
                <a16:creationId xmlns:a16="http://schemas.microsoft.com/office/drawing/2014/main" id="{53EFB9B4-065B-00FC-320C-F522DEBA18A8}"/>
              </a:ext>
            </a:extLst>
          </p:cNvPr>
          <p:cNvSpPr txBox="1"/>
          <p:nvPr/>
        </p:nvSpPr>
        <p:spPr>
          <a:xfrm>
            <a:off x="2463458" y="4001173"/>
            <a:ext cx="3279472" cy="276999"/>
          </a:xfrm>
          <a:prstGeom prst="rect">
            <a:avLst/>
          </a:prstGeom>
          <a:noFill/>
        </p:spPr>
        <p:txBody>
          <a:bodyPr wrap="square" rtlCol="0">
            <a:spAutoFit/>
          </a:bodyPr>
          <a:lstStyle/>
          <a:p>
            <a:pPr algn="ctr"/>
            <a:r>
              <a:rPr lang="en-US" sz="1200" dirty="0" err="1">
                <a:solidFill>
                  <a:schemeClr val="bg1"/>
                </a:solidFill>
                <a:latin typeface="Arial" panose="020B0604020202020204" pitchFamily="34" charset="0"/>
                <a:cs typeface="Arial" panose="020B0604020202020204" pitchFamily="34" charset="0"/>
              </a:rPr>
              <a:t>ePIC</a:t>
            </a:r>
            <a:r>
              <a:rPr lang="en-US" sz="1200" dirty="0">
                <a:solidFill>
                  <a:schemeClr val="bg1"/>
                </a:solidFill>
                <a:latin typeface="Arial" panose="020B0604020202020204" pitchFamily="34" charset="0"/>
                <a:cs typeface="Arial" panose="020B0604020202020204" pitchFamily="34" charset="0"/>
              </a:rPr>
              <a:t> DAQ Setup at BNL (similar at </a:t>
            </a:r>
            <a:r>
              <a:rPr lang="en-US" sz="1200" dirty="0" err="1">
                <a:solidFill>
                  <a:schemeClr val="bg1"/>
                </a:solidFill>
                <a:latin typeface="Arial" panose="020B0604020202020204" pitchFamily="34" charset="0"/>
                <a:cs typeface="Arial" panose="020B0604020202020204" pitchFamily="34" charset="0"/>
              </a:rPr>
              <a:t>JLab</a:t>
            </a:r>
            <a:r>
              <a:rPr lang="en-US" sz="1200" dirty="0">
                <a:solidFill>
                  <a:schemeClr val="bg1"/>
                </a:solidFill>
                <a:latin typeface="Arial" panose="020B0604020202020204" pitchFamily="34" charset="0"/>
                <a:cs typeface="Arial" panose="020B0604020202020204" pitchFamily="34" charset="0"/>
              </a:rPr>
              <a:t>)</a:t>
            </a:r>
          </a:p>
        </p:txBody>
      </p:sp>
      <p:pic>
        <p:nvPicPr>
          <p:cNvPr id="28" name="Picture 27" descr="A close-up of a machine&#10;&#10;AI-generated content may be incorrect.">
            <a:extLst>
              <a:ext uri="{FF2B5EF4-FFF2-40B4-BE49-F238E27FC236}">
                <a16:creationId xmlns:a16="http://schemas.microsoft.com/office/drawing/2014/main" id="{5F12109E-86E5-483C-EE6F-264D2E262BF4}"/>
              </a:ext>
            </a:extLst>
          </p:cNvPr>
          <p:cNvPicPr>
            <a:picLocks noChangeAspect="1"/>
          </p:cNvPicPr>
          <p:nvPr/>
        </p:nvPicPr>
        <p:blipFill>
          <a:blip r:embed="rId14"/>
          <a:stretch>
            <a:fillRect/>
          </a:stretch>
        </p:blipFill>
        <p:spPr>
          <a:xfrm>
            <a:off x="10025062" y="2935094"/>
            <a:ext cx="2166938" cy="1604963"/>
          </a:xfrm>
          <a:prstGeom prst="rect">
            <a:avLst/>
          </a:prstGeom>
        </p:spPr>
      </p:pic>
      <p:sp>
        <p:nvSpPr>
          <p:cNvPr id="29" name="TextBox 28">
            <a:extLst>
              <a:ext uri="{FF2B5EF4-FFF2-40B4-BE49-F238E27FC236}">
                <a16:creationId xmlns:a16="http://schemas.microsoft.com/office/drawing/2014/main" id="{492852F0-8F5F-FDF7-FF68-A56F7BF9314A}"/>
              </a:ext>
            </a:extLst>
          </p:cNvPr>
          <p:cNvSpPr txBox="1"/>
          <p:nvPr/>
        </p:nvSpPr>
        <p:spPr>
          <a:xfrm>
            <a:off x="10124640" y="4047523"/>
            <a:ext cx="1783539" cy="461665"/>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Low-Q</a:t>
            </a:r>
            <a:r>
              <a:rPr lang="en-US" sz="1200" baseline="30000" dirty="0">
                <a:solidFill>
                  <a:schemeClr val="bg1"/>
                </a:solidFill>
                <a:latin typeface="Arial" panose="020B0604020202020204" pitchFamily="34" charset="0"/>
                <a:cs typeface="Arial" panose="020B0604020202020204" pitchFamily="34" charset="0"/>
              </a:rPr>
              <a:t>2</a:t>
            </a:r>
            <a:r>
              <a:rPr lang="en-US" sz="1200" dirty="0">
                <a:solidFill>
                  <a:schemeClr val="bg1"/>
                </a:solidFill>
                <a:latin typeface="Arial" panose="020B0604020202020204" pitchFamily="34" charset="0"/>
                <a:cs typeface="Arial" panose="020B0604020202020204" pitchFamily="34" charset="0"/>
              </a:rPr>
              <a:t> Tagger ETA (Glasgow) at test beam </a:t>
            </a:r>
          </a:p>
        </p:txBody>
      </p:sp>
    </p:spTree>
    <p:extLst>
      <p:ext uri="{BB962C8B-B14F-4D97-AF65-F5344CB8AC3E}">
        <p14:creationId xmlns:p14="http://schemas.microsoft.com/office/powerpoint/2010/main" val="508201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0840B2-BCD4-D238-79B7-88C6DF57630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45390A66-B241-2E54-D38D-9432FF82A6C5}"/>
              </a:ext>
            </a:extLst>
          </p:cNvPr>
          <p:cNvSpPr>
            <a:spLocks noGrp="1"/>
          </p:cNvSpPr>
          <p:nvPr>
            <p:ph type="title"/>
          </p:nvPr>
        </p:nvSpPr>
        <p:spPr>
          <a:xfrm>
            <a:off x="309093" y="121857"/>
            <a:ext cx="11044707" cy="678664"/>
          </a:xfrm>
        </p:spPr>
        <p:txBody>
          <a:bodyPr/>
          <a:lstStyle/>
          <a:p>
            <a:r>
              <a:rPr lang="en-US" dirty="0">
                <a:latin typeface="Arial"/>
                <a:cs typeface="Arial"/>
              </a:rPr>
              <a:t>EIC User Engagement</a:t>
            </a:r>
          </a:p>
        </p:txBody>
      </p:sp>
      <p:sp>
        <p:nvSpPr>
          <p:cNvPr id="14" name="Slide Number Placeholder 2">
            <a:extLst>
              <a:ext uri="{FF2B5EF4-FFF2-40B4-BE49-F238E27FC236}">
                <a16:creationId xmlns:a16="http://schemas.microsoft.com/office/drawing/2014/main" id="{DE139432-4760-7AA1-0847-170FDDA688C8}"/>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17</a:t>
            </a:fld>
            <a:endParaRPr lang="en-US" sz="1200" dirty="0"/>
          </a:p>
        </p:txBody>
      </p:sp>
      <p:sp>
        <p:nvSpPr>
          <p:cNvPr id="3" name="Text Placeholder 4">
            <a:extLst>
              <a:ext uri="{FF2B5EF4-FFF2-40B4-BE49-F238E27FC236}">
                <a16:creationId xmlns:a16="http://schemas.microsoft.com/office/drawing/2014/main" id="{98DB6B8B-4C73-EA2E-48D7-D05A246EDC30}"/>
              </a:ext>
            </a:extLst>
          </p:cNvPr>
          <p:cNvSpPr txBox="1">
            <a:spLocks/>
          </p:cNvSpPr>
          <p:nvPr/>
        </p:nvSpPr>
        <p:spPr>
          <a:xfrm>
            <a:off x="371722" y="822960"/>
            <a:ext cx="8670678" cy="5212080"/>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0"/>
              </a:spcBef>
              <a:spcAft>
                <a:spcPts val="400"/>
              </a:spcAft>
              <a:buFont typeface="Arial" panose="020B0604020202020204" pitchFamily="34" charset="0"/>
              <a:buChar char="•"/>
              <a:defRPr sz="2400" kern="1200">
                <a:solidFill>
                  <a:schemeClr val="tx1"/>
                </a:solidFill>
                <a:latin typeface="+mn-lt"/>
                <a:ea typeface="+mn-ea"/>
                <a:cs typeface="+mn-cs"/>
              </a:defRPr>
            </a:lvl1pPr>
            <a:lvl2pPr marL="515938" indent="-228600" algn="l" defTabSz="914400" rtl="0" eaLnBrk="1" latinLnBrk="0" hangingPunct="1">
              <a:lnSpc>
                <a:spcPct val="100000"/>
              </a:lnSpc>
              <a:spcBef>
                <a:spcPts val="0"/>
              </a:spcBef>
              <a:spcAft>
                <a:spcPts val="400"/>
              </a:spcAft>
              <a:buFont typeface="Arial" panose="020B0604020202020204" pitchFamily="34" charset="0"/>
              <a:buChar char="•"/>
              <a:defRPr sz="2000" kern="1200">
                <a:solidFill>
                  <a:schemeClr val="tx1"/>
                </a:solidFill>
                <a:latin typeface="+mn-lt"/>
                <a:ea typeface="+mn-ea"/>
                <a:cs typeface="+mn-cs"/>
              </a:defRPr>
            </a:lvl2pPr>
            <a:lvl3pPr marL="744538" indent="-169863" algn="l" defTabSz="914400" rtl="0" eaLnBrk="1" latinLnBrk="0" hangingPunct="1">
              <a:lnSpc>
                <a:spcPct val="100000"/>
              </a:lnSpc>
              <a:spcBef>
                <a:spcPts val="0"/>
              </a:spcBef>
              <a:spcAft>
                <a:spcPts val="400"/>
              </a:spcAft>
              <a:buFont typeface="Arial" panose="020B0604020202020204" pitchFamily="34" charset="0"/>
              <a:buChar char="•"/>
              <a:defRPr sz="1800" kern="1200">
                <a:solidFill>
                  <a:schemeClr val="tx1"/>
                </a:solidFill>
                <a:latin typeface="+mn-lt"/>
                <a:ea typeface="+mn-ea"/>
                <a:cs typeface="+mn-cs"/>
              </a:defRPr>
            </a:lvl3pPr>
            <a:lvl4pPr marL="973138" indent="-169863" algn="l" defTabSz="914400" rtl="0" eaLnBrk="1" latinLnBrk="0" hangingPunct="1">
              <a:lnSpc>
                <a:spcPct val="100000"/>
              </a:lnSpc>
              <a:spcBef>
                <a:spcPts val="0"/>
              </a:spcBef>
              <a:spcAft>
                <a:spcPts val="400"/>
              </a:spcAft>
              <a:buFont typeface="Arial" panose="020B0604020202020204" pitchFamily="34" charset="0"/>
              <a:buChar char="•"/>
              <a:defRPr sz="1600" kern="1200">
                <a:solidFill>
                  <a:schemeClr val="tx1"/>
                </a:solidFill>
                <a:latin typeface="+mn-lt"/>
                <a:ea typeface="+mn-ea"/>
                <a:cs typeface="+mn-cs"/>
              </a:defRPr>
            </a:lvl4pPr>
            <a:lvl5pPr marL="1201738" indent="-169863" algn="l" defTabSz="914400" rtl="0" eaLnBrk="1" latinLnBrk="0" hangingPunct="1">
              <a:lnSpc>
                <a:spcPct val="100000"/>
              </a:lnSpc>
              <a:spcBef>
                <a:spcPts val="0"/>
              </a:spcBef>
              <a:spcAft>
                <a:spcPts val="400"/>
              </a:spcAft>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Arial" panose="020B0604020202020204"/>
                <a:ea typeface="+mn-ea"/>
                <a:cs typeface="+mn-cs"/>
              </a:rPr>
              <a:t>EIC White Paper that guided the EIC science written following a 10-week program at the Institute for Nuclear Theory</a:t>
            </a:r>
          </a:p>
          <a:p>
            <a:pPr marL="515938" marR="0" lvl="1" indent="-22860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Electron-Ion Collider: The Next QCD Frontier: understanding the glue that binds us all</a:t>
            </a:r>
          </a:p>
          <a:p>
            <a:pPr marL="515938" marR="0" lvl="1" indent="-22860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arXiV:1212.1701 &amp;  Eur. Phys. J. A 52 (2016) 9, 268 – </a:t>
            </a:r>
            <a:r>
              <a:rPr lang="en-US" sz="1600" b="1" dirty="0">
                <a:solidFill>
                  <a:srgbClr val="FF0000"/>
                </a:solidFill>
                <a:latin typeface="Arial" panose="020B0604020202020204"/>
              </a:rPr>
              <a:t>2051</a:t>
            </a:r>
            <a:r>
              <a:rPr kumimoji="0" lang="en-US" sz="1600" b="1" i="0" u="none" strike="noStrike" kern="1200" cap="none" spc="0" normalizeH="0" baseline="0" noProof="0" dirty="0">
                <a:ln>
                  <a:noFill/>
                </a:ln>
                <a:solidFill>
                  <a:srgbClr val="FF0000"/>
                </a:solidFill>
                <a:effectLst/>
                <a:uLnTx/>
                <a:uFillTx/>
                <a:latin typeface="Arial" panose="020B0604020202020204"/>
                <a:ea typeface="+mn-ea"/>
                <a:cs typeface="+mn-cs"/>
              </a:rPr>
              <a:t> citations (04/20/2026)</a:t>
            </a:r>
          </a:p>
          <a:p>
            <a:pPr marL="287338" marR="0" lvl="1" indent="0" algn="l" defTabSz="914400" rtl="0" eaLnBrk="1" fontAlgn="auto" latinLnBrk="0" hangingPunct="1">
              <a:lnSpc>
                <a:spcPct val="100000"/>
              </a:lnSpc>
              <a:spcBef>
                <a:spcPts val="0"/>
              </a:spcBef>
              <a:spcAft>
                <a:spcPts val="400"/>
              </a:spcAft>
              <a:buClrTx/>
              <a:buSzTx/>
              <a:buFont typeface="Arial" panose="020B0604020202020204" pitchFamily="34" charset="0"/>
              <a:buNone/>
              <a:tabLst/>
              <a:defRPr/>
            </a:pPr>
            <a:endParaRPr kumimoji="0" lang="en-US" sz="1600" b="1" i="0" u="none" strike="noStrike" kern="1200" cap="none" spc="0" normalizeH="0" baseline="0" noProof="0" dirty="0">
              <a:ln>
                <a:noFill/>
              </a:ln>
              <a:solidFill>
                <a:srgbClr val="FF0000"/>
              </a:solidFill>
              <a:effectLst/>
              <a:uLnTx/>
              <a:uFillTx/>
              <a:latin typeface="Arial" panose="020B0604020202020204"/>
              <a:ea typeface="+mn-ea"/>
              <a:cs typeface="+mn-cs"/>
            </a:endParaRPr>
          </a:p>
          <a:p>
            <a:pPr marL="228600" marR="0" lvl="0" indent="-22860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Arial" panose="020B0604020202020204"/>
                <a:ea typeface="+mn-ea"/>
                <a:cs typeface="+mn-cs"/>
              </a:rPr>
              <a:t>Year-long EIC User Group driven EIC Yellow Report activity (December 2019 – February 2021)</a:t>
            </a:r>
          </a:p>
          <a:p>
            <a:pPr marL="515938" marR="0" lvl="1" indent="-22860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Science Requirements and Detector Concepts for the EIC – </a:t>
            </a:r>
            <a:r>
              <a:rPr kumimoji="0" lang="en-US" sz="1600" b="0" i="0" u="none" strike="noStrike" kern="1200" cap="none" spc="0" normalizeH="0" baseline="0" noProof="0" dirty="0">
                <a:ln>
                  <a:noFill/>
                </a:ln>
                <a:solidFill>
                  <a:srgbClr val="0432FF"/>
                </a:solidFill>
                <a:effectLst/>
                <a:uLnTx/>
                <a:uFillTx/>
                <a:latin typeface="Arial" panose="020B0604020202020204"/>
                <a:ea typeface="+mn-ea"/>
                <a:cs typeface="+mn-cs"/>
              </a:rPr>
              <a:t>The Yellow Report set the (</a:t>
            </a:r>
            <a:r>
              <a:rPr kumimoji="0" lang="en-US" sz="1600" b="0" i="1" u="none" strike="noStrike" kern="1200" cap="none" spc="0" normalizeH="0" baseline="0" noProof="0" dirty="0">
                <a:ln>
                  <a:noFill/>
                </a:ln>
                <a:solidFill>
                  <a:srgbClr val="0432FF"/>
                </a:solidFill>
                <a:effectLst/>
                <a:uLnTx/>
                <a:uFillTx/>
                <a:latin typeface="Arial" panose="020B0604020202020204"/>
                <a:ea typeface="+mn-ea"/>
                <a:cs typeface="+mn-cs"/>
              </a:rPr>
              <a:t>initial</a:t>
            </a:r>
            <a:r>
              <a:rPr kumimoji="0" lang="en-US" sz="1600" b="0" i="0" u="none" strike="noStrike" kern="1200" cap="none" spc="0" normalizeH="0" baseline="0" noProof="0" dirty="0">
                <a:ln>
                  <a:noFill/>
                </a:ln>
                <a:solidFill>
                  <a:srgbClr val="0432FF"/>
                </a:solidFill>
                <a:effectLst/>
                <a:uLnTx/>
                <a:uFillTx/>
                <a:latin typeface="Arial" panose="020B0604020202020204"/>
                <a:ea typeface="+mn-ea"/>
                <a:cs typeface="+mn-cs"/>
              </a:rPr>
              <a:t>) EIC detector requirements.</a:t>
            </a:r>
          </a:p>
          <a:p>
            <a:pPr marL="515938" marR="0" lvl="1" indent="-22860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Requirements further updated during proposal and follow-up processes </a:t>
            </a:r>
            <a:endPar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endParaRPr>
          </a:p>
          <a:p>
            <a:pPr marL="515938" marR="0" lvl="1" indent="-22860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arXiv:2103.05419 &amp; </a:t>
            </a:r>
            <a:r>
              <a:rPr kumimoji="0" lang="en-US" sz="1600" b="0" i="0" u="none" strike="noStrike" kern="1200" cap="none" spc="0" normalizeH="0" baseline="0" noProof="0" dirty="0" err="1">
                <a:ln>
                  <a:noFill/>
                </a:ln>
                <a:solidFill>
                  <a:srgbClr val="000000"/>
                </a:solidFill>
                <a:effectLst/>
                <a:uLnTx/>
                <a:uFillTx/>
                <a:latin typeface="Arial" panose="020B0604020202020204"/>
                <a:ea typeface="+mn-ea"/>
                <a:cs typeface="+mn-cs"/>
              </a:rPr>
              <a:t>Nucl</a:t>
            </a: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 Phys. A 1026 (2022) 122447 – </a:t>
            </a:r>
            <a:r>
              <a:rPr lang="en-US" sz="1600" b="1" dirty="0">
                <a:solidFill>
                  <a:srgbClr val="FF0000"/>
                </a:solidFill>
                <a:latin typeface="Arial" panose="020B0604020202020204"/>
              </a:rPr>
              <a:t>1479</a:t>
            </a:r>
            <a:r>
              <a:rPr kumimoji="0" lang="en-US" sz="1600" b="1" i="0" u="none" strike="noStrike" kern="1200" cap="none" spc="0" normalizeH="0" baseline="0" noProof="0" dirty="0">
                <a:ln>
                  <a:noFill/>
                </a:ln>
                <a:solidFill>
                  <a:srgbClr val="FF0000"/>
                </a:solidFill>
                <a:effectLst/>
                <a:uLnTx/>
                <a:uFillTx/>
                <a:latin typeface="Arial" panose="020B0604020202020204"/>
                <a:ea typeface="+mn-ea"/>
                <a:cs typeface="+mn-cs"/>
              </a:rPr>
              <a:t> citations (04/20/2026)</a:t>
            </a:r>
          </a:p>
          <a:p>
            <a:pPr marL="515938" marR="0" lvl="1" indent="-22860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endParaRPr kumimoji="0" lang="en-US" sz="1600" b="1" i="0" u="none" strike="noStrike" kern="1200" cap="none" spc="0" normalizeH="0" baseline="0" noProof="0" dirty="0">
              <a:ln>
                <a:noFill/>
              </a:ln>
              <a:solidFill>
                <a:srgbClr val="FF0000"/>
              </a:solidFill>
              <a:effectLst/>
              <a:uLnTx/>
              <a:uFillTx/>
              <a:latin typeface="Arial" panose="020B0604020202020204"/>
              <a:ea typeface="+mn-ea"/>
              <a:cs typeface="+mn-cs"/>
            </a:endParaRPr>
          </a:p>
          <a:p>
            <a:r>
              <a:rPr kumimoji="0" lang="en-US" sz="2000" i="0" u="none" strike="noStrike" kern="1200" cap="none" spc="0" normalizeH="0" baseline="0" noProof="0" dirty="0">
                <a:ln>
                  <a:noFill/>
                </a:ln>
                <a:effectLst/>
                <a:uLnTx/>
                <a:uFillTx/>
                <a:latin typeface="Arial" panose="020B0604020202020204"/>
                <a:ea typeface="+mn-ea"/>
                <a:cs typeface="+mn-cs"/>
              </a:rPr>
              <a:t>2024/2025 Year-long </a:t>
            </a:r>
            <a:r>
              <a:rPr kumimoji="0" lang="en-US" sz="2000" i="0" u="none" strike="noStrike" kern="1200" cap="none" spc="0" normalizeH="0" baseline="0" noProof="0" dirty="0" err="1">
                <a:ln>
                  <a:noFill/>
                </a:ln>
                <a:effectLst/>
                <a:uLnTx/>
                <a:uFillTx/>
                <a:latin typeface="Arial" panose="020B0604020202020204"/>
                <a:ea typeface="+mn-ea"/>
                <a:cs typeface="+mn-cs"/>
              </a:rPr>
              <a:t>ePIC</a:t>
            </a:r>
            <a:r>
              <a:rPr kumimoji="0" lang="en-US" sz="2000" i="0" u="none" strike="noStrike" kern="1200" cap="none" spc="0" normalizeH="0" baseline="0" noProof="0" dirty="0">
                <a:ln>
                  <a:noFill/>
                </a:ln>
                <a:effectLst/>
                <a:uLnTx/>
                <a:uFillTx/>
                <a:latin typeface="Arial" panose="020B0604020202020204"/>
                <a:ea typeface="+mn-ea"/>
                <a:cs typeface="+mn-cs"/>
              </a:rPr>
              <a:t> driven activity to draft a Technical Design Report – plan to be published </a:t>
            </a:r>
            <a:r>
              <a:rPr lang="en-US" sz="2000" dirty="0">
                <a:latin typeface="Arial" panose="020B0604020202020204"/>
              </a:rPr>
              <a:t>similar as were the earlier White Paper and Yellow Report</a:t>
            </a:r>
          </a:p>
          <a:p>
            <a:endParaRPr kumimoji="0" lang="en-US" sz="1600" i="0" u="none" strike="noStrike" kern="1200" cap="none" spc="0" normalizeH="0" baseline="0" noProof="0" dirty="0">
              <a:ln>
                <a:noFill/>
              </a:ln>
              <a:effectLst/>
              <a:uLnTx/>
              <a:uFillTx/>
              <a:latin typeface="Arial" panose="020B0604020202020204"/>
              <a:ea typeface="+mn-ea"/>
              <a:cs typeface="+mn-cs"/>
            </a:endParaRPr>
          </a:p>
          <a:p>
            <a:r>
              <a:rPr lang="en-US" sz="2000" dirty="0">
                <a:latin typeface="Arial" panose="020B0604020202020204"/>
              </a:rPr>
              <a:t>2025/2026 Year-long </a:t>
            </a:r>
            <a:r>
              <a:rPr lang="en-US" sz="2000" dirty="0" err="1">
                <a:latin typeface="Arial" panose="020B0604020202020204"/>
              </a:rPr>
              <a:t>ePIC</a:t>
            </a:r>
            <a:r>
              <a:rPr lang="en-US" sz="2000" dirty="0">
                <a:latin typeface="Arial" panose="020B0604020202020204"/>
              </a:rPr>
              <a:t> driven activity to write an Early Science Program report that outlines the EIC science accompanying the first few years of operations – plan to be published in an NIM-A Special Issue.</a:t>
            </a:r>
            <a:endParaRPr kumimoji="0" lang="en-US" sz="2000" i="0" u="none" strike="noStrike" kern="1200" cap="none" spc="0" normalizeH="0" baseline="0" noProof="0" dirty="0">
              <a:ln>
                <a:noFill/>
              </a:ln>
              <a:effectLst/>
              <a:uLnTx/>
              <a:uFillTx/>
              <a:latin typeface="Arial" panose="020B0604020202020204"/>
              <a:ea typeface="+mn-ea"/>
              <a:cs typeface="+mn-cs"/>
            </a:endParaRPr>
          </a:p>
          <a:p>
            <a:pPr marL="228600" marR="0" lvl="0" indent="-22860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pic>
        <p:nvPicPr>
          <p:cNvPr id="4" name="Picture 3">
            <a:extLst>
              <a:ext uri="{FF2B5EF4-FFF2-40B4-BE49-F238E27FC236}">
                <a16:creationId xmlns:a16="http://schemas.microsoft.com/office/drawing/2014/main" id="{21395C7C-BDF2-E157-329A-7A72FEAC1A89}"/>
              </a:ext>
            </a:extLst>
          </p:cNvPr>
          <p:cNvPicPr>
            <a:picLocks noChangeAspect="1"/>
          </p:cNvPicPr>
          <p:nvPr/>
        </p:nvPicPr>
        <p:blipFill>
          <a:blip r:embed="rId2"/>
          <a:stretch>
            <a:fillRect/>
          </a:stretch>
        </p:blipFill>
        <p:spPr>
          <a:xfrm>
            <a:off x="10441177" y="532456"/>
            <a:ext cx="1619048" cy="2096508"/>
          </a:xfrm>
          <a:prstGeom prst="rect">
            <a:avLst/>
          </a:prstGeom>
          <a:effectLst>
            <a:outerShdw blurRad="292100" dist="139700" dir="2700000" algn="ctr" rotWithShape="0">
              <a:srgbClr val="000000">
                <a:alpha val="65000"/>
              </a:srgbClr>
            </a:outerShdw>
          </a:effectLst>
          <a:scene3d>
            <a:camera prst="orthographicFront"/>
            <a:lightRig rig="threePt" dir="t"/>
          </a:scene3d>
          <a:sp3d>
            <a:bevelT/>
            <a:bevelB w="0" h="0"/>
          </a:sp3d>
        </p:spPr>
      </p:pic>
      <p:pic>
        <p:nvPicPr>
          <p:cNvPr id="6" name="Picture 5">
            <a:extLst>
              <a:ext uri="{FF2B5EF4-FFF2-40B4-BE49-F238E27FC236}">
                <a16:creationId xmlns:a16="http://schemas.microsoft.com/office/drawing/2014/main" id="{030936A7-D3D1-1363-BCE2-577D96F41EA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158940" y="2133537"/>
            <a:ext cx="1619250" cy="2095500"/>
          </a:xfrm>
          <a:prstGeom prst="rect">
            <a:avLst/>
          </a:prstGeom>
          <a:effectLst>
            <a:outerShdw blurRad="292100" dist="139700" dir="2700000" algn="ctr" rotWithShape="0">
              <a:srgbClr val="000000">
                <a:alpha val="65000"/>
              </a:srgbClr>
            </a:outerShdw>
          </a:effectLst>
          <a:scene3d>
            <a:camera prst="orthographicFront"/>
            <a:lightRig rig="threePt" dir="t"/>
          </a:scene3d>
          <a:sp3d>
            <a:bevelT/>
          </a:sp3d>
        </p:spPr>
      </p:pic>
      <p:sp>
        <p:nvSpPr>
          <p:cNvPr id="8" name="Rectangle 7">
            <a:extLst>
              <a:ext uri="{FF2B5EF4-FFF2-40B4-BE49-F238E27FC236}">
                <a16:creationId xmlns:a16="http://schemas.microsoft.com/office/drawing/2014/main" id="{887BBB2F-D3FB-5F67-6E44-26E09D5C8093}"/>
              </a:ext>
            </a:extLst>
          </p:cNvPr>
          <p:cNvSpPr/>
          <p:nvPr/>
        </p:nvSpPr>
        <p:spPr>
          <a:xfrm>
            <a:off x="262454" y="2291887"/>
            <a:ext cx="8670678" cy="2040921"/>
          </a:xfrm>
          <a:prstGeom prst="rect">
            <a:avLst/>
          </a:prstGeom>
          <a:noFill/>
          <a:ln w="762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5" name="Picture 4">
            <a:extLst>
              <a:ext uri="{FF2B5EF4-FFF2-40B4-BE49-F238E27FC236}">
                <a16:creationId xmlns:a16="http://schemas.microsoft.com/office/drawing/2014/main" id="{ECB38770-0D5C-A602-0E0D-A38254A53E5C}"/>
              </a:ext>
            </a:extLst>
          </p:cNvPr>
          <p:cNvPicPr>
            <a:picLocks noChangeAspect="1"/>
          </p:cNvPicPr>
          <p:nvPr/>
        </p:nvPicPr>
        <p:blipFill>
          <a:blip r:embed="rId4"/>
          <a:stretch>
            <a:fillRect/>
          </a:stretch>
        </p:blipFill>
        <p:spPr>
          <a:xfrm>
            <a:off x="10441177" y="3521132"/>
            <a:ext cx="1649579" cy="2040921"/>
          </a:xfrm>
          <a:prstGeom prst="rect">
            <a:avLst/>
          </a:prstGeom>
          <a:effectLst>
            <a:outerShdw blurRad="292100" dist="139700" dir="2700000" algn="ctr" rotWithShape="0">
              <a:schemeClr val="tx1">
                <a:alpha val="65000"/>
              </a:schemeClr>
            </a:outerShdw>
          </a:effectLst>
          <a:scene3d>
            <a:camera prst="orthographicFront"/>
            <a:lightRig rig="threePt" dir="t"/>
          </a:scene3d>
          <a:sp3d>
            <a:bevelT/>
          </a:sp3d>
        </p:spPr>
      </p:pic>
      <p:pic>
        <p:nvPicPr>
          <p:cNvPr id="9" name="Picture 8">
            <a:extLst>
              <a:ext uri="{FF2B5EF4-FFF2-40B4-BE49-F238E27FC236}">
                <a16:creationId xmlns:a16="http://schemas.microsoft.com/office/drawing/2014/main" id="{4B7E4680-D146-2570-90D9-96042A110658}"/>
              </a:ext>
            </a:extLst>
          </p:cNvPr>
          <p:cNvPicPr>
            <a:picLocks noChangeAspect="1"/>
          </p:cNvPicPr>
          <p:nvPr/>
        </p:nvPicPr>
        <p:blipFill>
          <a:blip r:embed="rId5"/>
          <a:stretch>
            <a:fillRect/>
          </a:stretch>
        </p:blipFill>
        <p:spPr>
          <a:xfrm>
            <a:off x="9146121" y="4624054"/>
            <a:ext cx="1632069" cy="2112089"/>
          </a:xfrm>
          <a:prstGeom prst="rect">
            <a:avLst/>
          </a:prstGeom>
          <a:effectLst>
            <a:outerShdw blurRad="292100" dist="139700" dir="2700000" algn="ctr" rotWithShape="0">
              <a:schemeClr val="tx1">
                <a:alpha val="65000"/>
              </a:schemeClr>
            </a:outerShdw>
          </a:effectLst>
          <a:scene3d>
            <a:camera prst="orthographicFront"/>
            <a:lightRig rig="threePt" dir="t"/>
          </a:scene3d>
          <a:sp3d>
            <a:bevelT/>
          </a:sp3d>
        </p:spPr>
      </p:pic>
    </p:spTree>
    <p:extLst>
      <p:ext uri="{BB962C8B-B14F-4D97-AF65-F5344CB8AC3E}">
        <p14:creationId xmlns:p14="http://schemas.microsoft.com/office/powerpoint/2010/main" val="2172601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949E5-248C-3134-E4EA-BDE39C50EBF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B2D9A00-BDD1-082E-6ED0-5CD314FE2397}"/>
              </a:ext>
            </a:extLst>
          </p:cNvPr>
          <p:cNvSpPr>
            <a:spLocks noGrp="1"/>
          </p:cNvSpPr>
          <p:nvPr>
            <p:ph type="title"/>
          </p:nvPr>
        </p:nvSpPr>
        <p:spPr>
          <a:xfrm>
            <a:off x="309093" y="121857"/>
            <a:ext cx="11044707" cy="678664"/>
          </a:xfrm>
        </p:spPr>
        <p:txBody>
          <a:bodyPr/>
          <a:lstStyle/>
          <a:p>
            <a:r>
              <a:rPr lang="en-US" dirty="0">
                <a:latin typeface="Arial"/>
                <a:cs typeface="Arial"/>
              </a:rPr>
              <a:t>Towards 3D Information of </a:t>
            </a:r>
            <a:r>
              <a:rPr lang="en-US" b="1" dirty="0">
                <a:effectLst>
                  <a:outerShdw blurRad="38100" dist="38100" dir="2700000" algn="tl">
                    <a:srgbClr val="000000">
                      <a:alpha val="43137"/>
                    </a:srgbClr>
                  </a:outerShdw>
                </a:effectLst>
                <a:latin typeface="Arial"/>
                <a:cs typeface="Arial"/>
              </a:rPr>
              <a:t>Strongly</a:t>
            </a:r>
            <a:r>
              <a:rPr lang="en-US" dirty="0">
                <a:latin typeface="Arial"/>
                <a:cs typeface="Arial"/>
              </a:rPr>
              <a:t>-Interacting QCD</a:t>
            </a:r>
          </a:p>
        </p:txBody>
      </p:sp>
      <p:sp>
        <p:nvSpPr>
          <p:cNvPr id="14" name="Slide Number Placeholder 2">
            <a:extLst>
              <a:ext uri="{FF2B5EF4-FFF2-40B4-BE49-F238E27FC236}">
                <a16:creationId xmlns:a16="http://schemas.microsoft.com/office/drawing/2014/main" id="{F97EB02A-EFFA-672E-259F-F00B7D8B43DD}"/>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18</a:t>
            </a:fld>
            <a:endParaRPr lang="en-US" sz="1200" dirty="0"/>
          </a:p>
        </p:txBody>
      </p:sp>
      <p:sp>
        <p:nvSpPr>
          <p:cNvPr id="4" name="TextBox 3">
            <a:extLst>
              <a:ext uri="{FF2B5EF4-FFF2-40B4-BE49-F238E27FC236}">
                <a16:creationId xmlns:a16="http://schemas.microsoft.com/office/drawing/2014/main" id="{6001623B-A035-3C5C-9EEE-6AF096BEA95F}"/>
              </a:ext>
            </a:extLst>
          </p:cNvPr>
          <p:cNvSpPr txBox="1"/>
          <p:nvPr/>
        </p:nvSpPr>
        <p:spPr>
          <a:xfrm>
            <a:off x="507249" y="1092932"/>
            <a:ext cx="2628742" cy="2677656"/>
          </a:xfrm>
          <a:prstGeom prst="rect">
            <a:avLst/>
          </a:prstGeom>
          <a:noFill/>
        </p:spPr>
        <p:txBody>
          <a:bodyPr wrap="square" rtlCol="0">
            <a:spAutoFit/>
          </a:bodyPr>
          <a:lstStyle/>
          <a:p>
            <a:pPr algn="l"/>
            <a:r>
              <a:rPr lang="en-US" sz="1400" i="1" dirty="0">
                <a:latin typeface="Arial" panose="020B0604020202020204" pitchFamily="34" charset="0"/>
                <a:cs typeface="Arial" panose="020B0604020202020204" pitchFamily="34" charset="0"/>
              </a:rPr>
              <a:t>In the one-photon exchange and up to leading order in 1/Q, the cross section of a deep-inelastic scattering process with detection of one additional hadron or hadron pair can be expressed in terms of 18 structure functions… These structure functions give different insights in the 3D internal structure of nucleons and nuclei.</a:t>
            </a:r>
          </a:p>
        </p:txBody>
      </p:sp>
      <p:pic>
        <p:nvPicPr>
          <p:cNvPr id="5" name="Picture 4">
            <a:extLst>
              <a:ext uri="{FF2B5EF4-FFF2-40B4-BE49-F238E27FC236}">
                <a16:creationId xmlns:a16="http://schemas.microsoft.com/office/drawing/2014/main" id="{1BDBE006-5F05-EC99-457C-763749AE94A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15939" y="1092932"/>
            <a:ext cx="7893101" cy="3046781"/>
          </a:xfrm>
          <a:prstGeom prst="rect">
            <a:avLst/>
          </a:prstGeom>
          <a:noFill/>
          <a:ln>
            <a:noFill/>
          </a:ln>
        </p:spPr>
      </p:pic>
      <p:sp>
        <p:nvSpPr>
          <p:cNvPr id="6" name="TextBox 5">
            <a:extLst>
              <a:ext uri="{FF2B5EF4-FFF2-40B4-BE49-F238E27FC236}">
                <a16:creationId xmlns:a16="http://schemas.microsoft.com/office/drawing/2014/main" id="{9C24AC9F-9E9C-E7C7-2C0A-394781E5E9D1}"/>
              </a:ext>
            </a:extLst>
          </p:cNvPr>
          <p:cNvSpPr txBox="1"/>
          <p:nvPr/>
        </p:nvSpPr>
        <p:spPr>
          <a:xfrm>
            <a:off x="918043" y="4505721"/>
            <a:ext cx="10233036" cy="830997"/>
          </a:xfrm>
          <a:prstGeom prst="rect">
            <a:avLst/>
          </a:prstGeom>
          <a:noFill/>
        </p:spPr>
        <p:txBody>
          <a:bodyPr wrap="square" rtlCol="0">
            <a:spAutoFit/>
          </a:bodyPr>
          <a:lstStyle/>
          <a:p>
            <a:pPr algn="l"/>
            <a:r>
              <a:rPr lang="en-US" sz="2400" dirty="0">
                <a:latin typeface="Arial" panose="020B0604020202020204" pitchFamily="34" charset="0"/>
                <a:cs typeface="Arial" panose="020B0604020202020204" pitchFamily="34" charset="0"/>
              </a:rPr>
              <a:t>A high-energy collider will come by necessity of its high energies to cover a large kinematic (x,Q</a:t>
            </a:r>
            <a:r>
              <a:rPr lang="en-US" sz="2400" baseline="30000" dirty="0">
                <a:latin typeface="Arial" panose="020B0604020202020204" pitchFamily="34" charset="0"/>
                <a:cs typeface="Arial" panose="020B0604020202020204" pitchFamily="34" charset="0"/>
              </a:rPr>
              <a:t>2</a:t>
            </a:r>
            <a:r>
              <a:rPr lang="en-US" sz="2400" dirty="0">
                <a:latin typeface="Arial" panose="020B0604020202020204" pitchFamily="34" charset="0"/>
                <a:cs typeface="Arial" panose="020B0604020202020204" pitchFamily="34" charset="0"/>
              </a:rPr>
              <a:t>) range come with a tiny depolarization factor</a:t>
            </a:r>
          </a:p>
        </p:txBody>
      </p:sp>
      <p:sp>
        <p:nvSpPr>
          <p:cNvPr id="8" name="TextBox 7">
            <a:extLst>
              <a:ext uri="{FF2B5EF4-FFF2-40B4-BE49-F238E27FC236}">
                <a16:creationId xmlns:a16="http://schemas.microsoft.com/office/drawing/2014/main" id="{A68DEB35-9EDA-D111-5914-E445393CBAAE}"/>
              </a:ext>
            </a:extLst>
          </p:cNvPr>
          <p:cNvSpPr txBox="1"/>
          <p:nvPr/>
        </p:nvSpPr>
        <p:spPr>
          <a:xfrm>
            <a:off x="918043" y="5440249"/>
            <a:ext cx="10233036" cy="1200329"/>
          </a:xfrm>
          <a:prstGeom prst="rect">
            <a:avLst/>
          </a:prstGeom>
          <a:noFill/>
        </p:spPr>
        <p:txBody>
          <a:bodyPr wrap="square" rtlCol="0">
            <a:spAutoFit/>
          </a:bodyPr>
          <a:lstStyle/>
          <a:p>
            <a:pPr algn="l"/>
            <a:r>
              <a:rPr lang="en-US" sz="2400" dirty="0">
                <a:latin typeface="Arial" panose="020B0604020202020204" pitchFamily="34" charset="0"/>
                <a:cs typeface="Arial" panose="020B0604020202020204" pitchFamily="34" charset="0"/>
              </a:rPr>
              <a:t>This gives a high-luminosity fixed target electron scattering facility an advantage to study the region where the strongly-correlating (valence) quarks build the quantum numbers of the particles.</a:t>
            </a:r>
          </a:p>
        </p:txBody>
      </p:sp>
      <p:sp>
        <p:nvSpPr>
          <p:cNvPr id="9" name="Oval 8">
            <a:extLst>
              <a:ext uri="{FF2B5EF4-FFF2-40B4-BE49-F238E27FC236}">
                <a16:creationId xmlns:a16="http://schemas.microsoft.com/office/drawing/2014/main" id="{B6096488-6B86-373C-CC50-4BAD65BEB64E}"/>
              </a:ext>
            </a:extLst>
          </p:cNvPr>
          <p:cNvSpPr/>
          <p:nvPr/>
        </p:nvSpPr>
        <p:spPr>
          <a:xfrm>
            <a:off x="6197982" y="3167528"/>
            <a:ext cx="508000" cy="528320"/>
          </a:xfrm>
          <a:prstGeom prst="ellipse">
            <a:avLst/>
          </a:prstGeom>
          <a:solidFill>
            <a:srgbClr val="FFC000">
              <a:alpha val="2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041B3D5F-5E1A-8BF4-75BA-FE9AE7127609}"/>
              </a:ext>
            </a:extLst>
          </p:cNvPr>
          <p:cNvSpPr/>
          <p:nvPr/>
        </p:nvSpPr>
        <p:spPr>
          <a:xfrm>
            <a:off x="4257422" y="2102397"/>
            <a:ext cx="508000" cy="528320"/>
          </a:xfrm>
          <a:prstGeom prst="ellipse">
            <a:avLst/>
          </a:prstGeom>
          <a:solidFill>
            <a:srgbClr val="FFC000">
              <a:alpha val="2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505964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C91189-8039-8A8F-00EF-F76A68CDF40E}"/>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1527AA0-A0AF-0261-86B6-20310FE12C5D}"/>
              </a:ext>
            </a:extLst>
          </p:cNvPr>
          <p:cNvSpPr>
            <a:spLocks noGrp="1"/>
          </p:cNvSpPr>
          <p:nvPr>
            <p:ph type="title"/>
          </p:nvPr>
        </p:nvSpPr>
        <p:spPr>
          <a:xfrm>
            <a:off x="309093" y="121857"/>
            <a:ext cx="11044707" cy="678664"/>
          </a:xfrm>
        </p:spPr>
        <p:txBody>
          <a:bodyPr/>
          <a:lstStyle/>
          <a:p>
            <a:r>
              <a:rPr lang="en-US" dirty="0" err="1"/>
              <a:t>JLab</a:t>
            </a:r>
            <a:r>
              <a:rPr lang="en-US" dirty="0"/>
              <a:t> – The Place To Be To Study </a:t>
            </a:r>
            <a:r>
              <a:rPr lang="en-US" b="1" dirty="0">
                <a:effectLst>
                  <a:outerShdw blurRad="38100" dist="38100" dir="2700000" algn="tl">
                    <a:srgbClr val="000000">
                      <a:alpha val="43137"/>
                    </a:srgbClr>
                  </a:outerShdw>
                </a:effectLst>
              </a:rPr>
              <a:t>Strongly</a:t>
            </a:r>
            <a:r>
              <a:rPr lang="en-US" dirty="0"/>
              <a:t>-Interacting Structure</a:t>
            </a:r>
            <a:endParaRPr lang="en-US" dirty="0">
              <a:latin typeface="Arial"/>
              <a:cs typeface="Arial"/>
            </a:endParaRPr>
          </a:p>
        </p:txBody>
      </p:sp>
      <p:sp>
        <p:nvSpPr>
          <p:cNvPr id="14" name="Slide Number Placeholder 2">
            <a:extLst>
              <a:ext uri="{FF2B5EF4-FFF2-40B4-BE49-F238E27FC236}">
                <a16:creationId xmlns:a16="http://schemas.microsoft.com/office/drawing/2014/main" id="{35CD025D-586D-EDEF-21B9-E2621F91FD8A}"/>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19</a:t>
            </a:fld>
            <a:endParaRPr lang="en-US" sz="1200" dirty="0"/>
          </a:p>
        </p:txBody>
      </p:sp>
      <p:sp>
        <p:nvSpPr>
          <p:cNvPr id="3" name="TextBox 2">
            <a:extLst>
              <a:ext uri="{FF2B5EF4-FFF2-40B4-BE49-F238E27FC236}">
                <a16:creationId xmlns:a16="http://schemas.microsoft.com/office/drawing/2014/main" id="{D25414CD-0778-74C5-E4AB-7C9C5B6BD1DC}"/>
              </a:ext>
            </a:extLst>
          </p:cNvPr>
          <p:cNvSpPr txBox="1"/>
          <p:nvPr/>
        </p:nvSpPr>
        <p:spPr>
          <a:xfrm>
            <a:off x="739417" y="3936450"/>
            <a:ext cx="10712232" cy="830997"/>
          </a:xfrm>
          <a:prstGeom prst="rect">
            <a:avLst/>
          </a:prstGeom>
          <a:noFill/>
        </p:spPr>
        <p:txBody>
          <a:bodyPr wrap="square" rtlCol="0">
            <a:spAutoFit/>
          </a:bodyPr>
          <a:lstStyle/>
          <a:p>
            <a:pPr algn="l"/>
            <a:r>
              <a:rPr lang="en-US" sz="1600" dirty="0">
                <a:effectLst/>
                <a:latin typeface="Arial" panose="020B0604020202020204" pitchFamily="34" charset="0"/>
                <a:ea typeface="Calibri" panose="020F0502020204030204" pitchFamily="34" charset="0"/>
                <a:cs typeface="Arial" panose="020B0604020202020204" pitchFamily="34" charset="0"/>
              </a:rPr>
              <a:t>Counts per year for a semi-inclusive deep-inelastic scattering process in the (x, Q</a:t>
            </a:r>
            <a:r>
              <a:rPr lang="en-US" sz="1600" baseline="30000" dirty="0">
                <a:effectLst/>
                <a:latin typeface="Arial" panose="020B0604020202020204" pitchFamily="34" charset="0"/>
                <a:ea typeface="Calibri" panose="020F0502020204030204" pitchFamily="34" charset="0"/>
                <a:cs typeface="Arial" panose="020B0604020202020204" pitchFamily="34" charset="0"/>
              </a:rPr>
              <a:t>2</a:t>
            </a:r>
            <a:r>
              <a:rPr lang="en-US" sz="1600" dirty="0">
                <a:effectLst/>
                <a:latin typeface="Arial" panose="020B0604020202020204" pitchFamily="34" charset="0"/>
                <a:ea typeface="Calibri" panose="020F0502020204030204" pitchFamily="34" charset="0"/>
                <a:cs typeface="Arial" panose="020B0604020202020204" pitchFamily="34" charset="0"/>
              </a:rPr>
              <a:t>) kinematics landscape with a 22-GeV CEBAF (left) and with EIC at its highest-energy setting (right). Note that at Jefferson Lab 22-GeV the data will be of high statistical precision around Q</a:t>
            </a:r>
            <a:r>
              <a:rPr lang="en-US" sz="1600" baseline="30000" dirty="0">
                <a:effectLst/>
                <a:latin typeface="Arial" panose="020B0604020202020204" pitchFamily="34" charset="0"/>
                <a:ea typeface="Calibri" panose="020F0502020204030204" pitchFamily="34" charset="0"/>
                <a:cs typeface="Arial" panose="020B0604020202020204" pitchFamily="34" charset="0"/>
              </a:rPr>
              <a:t>2</a:t>
            </a:r>
            <a:r>
              <a:rPr lang="en-US" sz="1600" dirty="0">
                <a:effectLst/>
                <a:latin typeface="Arial" panose="020B0604020202020204" pitchFamily="34" charset="0"/>
                <a:ea typeface="Calibri" panose="020F0502020204030204" pitchFamily="34" charset="0"/>
                <a:cs typeface="Arial" panose="020B0604020202020204" pitchFamily="34" charset="0"/>
              </a:rPr>
              <a:t> ~ 10 GeV</a:t>
            </a:r>
            <a:r>
              <a:rPr lang="en-US" sz="1600" baseline="30000" dirty="0">
                <a:effectLst/>
                <a:latin typeface="Arial" panose="020B0604020202020204" pitchFamily="34" charset="0"/>
                <a:ea typeface="Calibri" panose="020F0502020204030204" pitchFamily="34" charset="0"/>
                <a:cs typeface="Arial" panose="020B0604020202020204" pitchFamily="34" charset="0"/>
              </a:rPr>
              <a:t>2</a:t>
            </a:r>
            <a:r>
              <a:rPr lang="en-US" sz="1600" dirty="0">
                <a:effectLst/>
                <a:latin typeface="Arial" panose="020B0604020202020204" pitchFamily="34" charset="0"/>
                <a:ea typeface="Calibri" panose="020F0502020204030204" pitchFamily="34" charset="0"/>
                <a:cs typeface="Arial" panose="020B0604020202020204" pitchFamily="34" charset="0"/>
              </a:rPr>
              <a:t>, whereas the EIC will cover the large-Q</a:t>
            </a:r>
            <a:r>
              <a:rPr lang="en-US" sz="1600" baseline="30000" dirty="0">
                <a:effectLst/>
                <a:latin typeface="Arial" panose="020B0604020202020204" pitchFamily="34" charset="0"/>
                <a:ea typeface="Calibri" panose="020F0502020204030204" pitchFamily="34" charset="0"/>
                <a:cs typeface="Arial" panose="020B0604020202020204" pitchFamily="34" charset="0"/>
              </a:rPr>
              <a:t>2</a:t>
            </a:r>
            <a:r>
              <a:rPr lang="en-US" sz="1600" dirty="0">
                <a:effectLst/>
                <a:latin typeface="Arial" panose="020B0604020202020204" pitchFamily="34" charset="0"/>
                <a:ea typeface="Calibri" panose="020F0502020204030204" pitchFamily="34" charset="0"/>
                <a:cs typeface="Arial" panose="020B0604020202020204" pitchFamily="34" charset="0"/>
              </a:rPr>
              <a:t> landscape.</a:t>
            </a:r>
            <a:endParaRPr lang="en-US"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6B7166F-120B-9E97-0005-6EFEDFA050D8}"/>
              </a:ext>
            </a:extLst>
          </p:cNvPr>
          <p:cNvSpPr txBox="1"/>
          <p:nvPr/>
        </p:nvSpPr>
        <p:spPr>
          <a:xfrm>
            <a:off x="739417" y="4916064"/>
            <a:ext cx="8996681" cy="1323439"/>
          </a:xfrm>
          <a:prstGeom prst="rect">
            <a:avLst/>
          </a:prstGeom>
          <a:solidFill>
            <a:schemeClr val="bg1"/>
          </a:solidFill>
        </p:spPr>
        <p:txBody>
          <a:bodyPr wrap="square" rtlCol="0">
            <a:spAutoFit/>
          </a:bodyPr>
          <a:lstStyle/>
          <a:p>
            <a:pPr algn="l"/>
            <a:r>
              <a:rPr lang="en-US" sz="2000" dirty="0">
                <a:solidFill>
                  <a:srgbClr val="0000FF"/>
                </a:solidFill>
                <a:latin typeface="Arial" panose="020B0604020202020204" pitchFamily="34" charset="0"/>
                <a:cs typeface="Arial" panose="020B0604020202020204" pitchFamily="34" charset="0"/>
              </a:rPr>
              <a:t>Q</a:t>
            </a:r>
            <a:r>
              <a:rPr lang="en-US" sz="2000" baseline="30000" dirty="0">
                <a:solidFill>
                  <a:srgbClr val="0000FF"/>
                </a:solidFill>
                <a:latin typeface="Arial" panose="020B0604020202020204" pitchFamily="34" charset="0"/>
                <a:cs typeface="Arial" panose="020B0604020202020204" pitchFamily="34" charset="0"/>
              </a:rPr>
              <a:t>2</a:t>
            </a:r>
            <a:r>
              <a:rPr lang="en-US" sz="2000" dirty="0">
                <a:solidFill>
                  <a:srgbClr val="0000FF"/>
                </a:solidFill>
                <a:latin typeface="Arial" panose="020B0604020202020204" pitchFamily="34" charset="0"/>
                <a:cs typeface="Arial" panose="020B0604020202020204" pitchFamily="34" charset="0"/>
              </a:rPr>
              <a:t> ~ 10 </a:t>
            </a:r>
            <a:r>
              <a:rPr lang="en-US" sz="2000" u="sng" dirty="0">
                <a:solidFill>
                  <a:srgbClr val="0000FF"/>
                </a:solidFill>
                <a:latin typeface="Arial" panose="020B0604020202020204" pitchFamily="34" charset="0"/>
                <a:cs typeface="Arial" panose="020B0604020202020204" pitchFamily="34" charset="0"/>
              </a:rPr>
              <a:t>is the place to be</a:t>
            </a:r>
            <a:r>
              <a:rPr lang="en-US" sz="2000" dirty="0">
                <a:solidFill>
                  <a:srgbClr val="0000FF"/>
                </a:solidFill>
                <a:latin typeface="Arial" panose="020B0604020202020204" pitchFamily="34" charset="0"/>
                <a:cs typeface="Arial" panose="020B0604020202020204" pitchFamily="34" charset="0"/>
              </a:rPr>
              <a:t> for 3D imaging of hadrons in the strong-QCD regime</a:t>
            </a:r>
          </a:p>
          <a:p>
            <a:pPr marL="800100" lvl="1" indent="-342900">
              <a:buFont typeface="Courier New" panose="02070309020205020404" pitchFamily="49" charset="0"/>
              <a:buChar char="o"/>
            </a:pPr>
            <a:r>
              <a:rPr lang="en-US" sz="2000" dirty="0">
                <a:solidFill>
                  <a:srgbClr val="0000FF"/>
                </a:solidFill>
                <a:latin typeface="Symbol" panose="05050102010706020507" pitchFamily="18" charset="2"/>
                <a:cs typeface="Arial" panose="020B0604020202020204" pitchFamily="34" charset="0"/>
              </a:rPr>
              <a:t>s</a:t>
            </a:r>
            <a:r>
              <a:rPr lang="en-US" sz="2000" dirty="0">
                <a:solidFill>
                  <a:srgbClr val="0000FF"/>
                </a:solidFill>
                <a:latin typeface="Arial" panose="020B0604020202020204" pitchFamily="34" charset="0"/>
                <a:cs typeface="Arial" panose="020B0604020202020204" pitchFamily="34" charset="0"/>
              </a:rPr>
              <a:t> ~ (1/Q</a:t>
            </a:r>
            <a:r>
              <a:rPr lang="en-US" sz="2000" baseline="30000" dirty="0">
                <a:solidFill>
                  <a:srgbClr val="0000FF"/>
                </a:solidFill>
                <a:latin typeface="Arial" panose="020B0604020202020204" pitchFamily="34" charset="0"/>
                <a:cs typeface="Arial" panose="020B0604020202020204" pitchFamily="34" charset="0"/>
              </a:rPr>
              <a:t>2</a:t>
            </a:r>
            <a:r>
              <a:rPr lang="en-US" sz="2000" dirty="0">
                <a:solidFill>
                  <a:srgbClr val="0000FF"/>
                </a:solidFill>
                <a:latin typeface="Arial" panose="020B0604020202020204" pitchFamily="34" charset="0"/>
                <a:cs typeface="Arial" panose="020B0604020202020204" pitchFamily="34" charset="0"/>
              </a:rPr>
              <a:t>)</a:t>
            </a:r>
            <a:r>
              <a:rPr lang="en-US" sz="2000" baseline="30000" dirty="0">
                <a:solidFill>
                  <a:srgbClr val="0000FF"/>
                </a:solidFill>
                <a:latin typeface="Arial" panose="020B0604020202020204" pitchFamily="34" charset="0"/>
                <a:cs typeface="Arial" panose="020B0604020202020204" pitchFamily="34" charset="0"/>
              </a:rPr>
              <a:t>n</a:t>
            </a:r>
            <a:r>
              <a:rPr lang="en-US" sz="2000" dirty="0">
                <a:solidFill>
                  <a:srgbClr val="0000FF"/>
                </a:solidFill>
                <a:latin typeface="Arial" panose="020B0604020202020204" pitchFamily="34" charset="0"/>
                <a:cs typeface="Arial" panose="020B0604020202020204" pitchFamily="34" charset="0"/>
              </a:rPr>
              <a:t> for and electron scattering process</a:t>
            </a:r>
          </a:p>
          <a:p>
            <a:pPr marL="800100" lvl="1" indent="-342900">
              <a:buFont typeface="Courier New" panose="02070309020205020404" pitchFamily="49" charset="0"/>
              <a:buChar char="o"/>
            </a:pPr>
            <a:r>
              <a:rPr lang="en-US" sz="2000" dirty="0">
                <a:solidFill>
                  <a:srgbClr val="0000FF"/>
                </a:solidFill>
                <a:latin typeface="Arial" panose="020B0604020202020204" pitchFamily="34" charset="0"/>
                <a:cs typeface="Arial" panose="020B0604020202020204" pitchFamily="34" charset="0"/>
              </a:rPr>
              <a:t>Need input at moderate Q</a:t>
            </a:r>
            <a:r>
              <a:rPr lang="en-US" sz="2000" baseline="30000" dirty="0">
                <a:solidFill>
                  <a:srgbClr val="0000FF"/>
                </a:solidFill>
                <a:latin typeface="Arial" panose="020B0604020202020204" pitchFamily="34" charset="0"/>
                <a:cs typeface="Arial" panose="020B0604020202020204" pitchFamily="34" charset="0"/>
              </a:rPr>
              <a:t>2</a:t>
            </a:r>
            <a:r>
              <a:rPr lang="en-US" sz="2000" dirty="0">
                <a:solidFill>
                  <a:srgbClr val="0000FF"/>
                </a:solidFill>
                <a:latin typeface="Arial" panose="020B0604020202020204" pitchFamily="34" charset="0"/>
                <a:cs typeface="Arial" panose="020B0604020202020204" pitchFamily="34" charset="0"/>
              </a:rPr>
              <a:t> for further evolution in either case</a:t>
            </a:r>
          </a:p>
          <a:p>
            <a:pPr marL="800100" lvl="1" indent="-342900">
              <a:buFont typeface="Courier New" panose="02070309020205020404" pitchFamily="49" charset="0"/>
              <a:buChar char="o"/>
            </a:pPr>
            <a:r>
              <a:rPr lang="en-US" sz="2000" dirty="0">
                <a:solidFill>
                  <a:srgbClr val="0000FF"/>
                </a:solidFill>
                <a:latin typeface="Arial" panose="020B0604020202020204" pitchFamily="34" charset="0"/>
                <a:cs typeface="Arial" panose="020B0604020202020204" pitchFamily="34" charset="0"/>
              </a:rPr>
              <a:t>Good place to cover matching range from TMD to collinear </a:t>
            </a:r>
          </a:p>
        </p:txBody>
      </p:sp>
      <p:pic>
        <p:nvPicPr>
          <p:cNvPr id="5" name="Picture 4">
            <a:extLst>
              <a:ext uri="{FF2B5EF4-FFF2-40B4-BE49-F238E27FC236}">
                <a16:creationId xmlns:a16="http://schemas.microsoft.com/office/drawing/2014/main" id="{80ABD5A3-F501-9915-FA33-0F52A7BF37D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92833" y="825558"/>
            <a:ext cx="8277225" cy="2962275"/>
          </a:xfrm>
          <a:prstGeom prst="rect">
            <a:avLst/>
          </a:prstGeom>
          <a:noFill/>
          <a:ln>
            <a:noFill/>
          </a:ln>
        </p:spPr>
      </p:pic>
    </p:spTree>
    <p:extLst>
      <p:ext uri="{BB962C8B-B14F-4D97-AF65-F5344CB8AC3E}">
        <p14:creationId xmlns:p14="http://schemas.microsoft.com/office/powerpoint/2010/main" val="21311883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86407-36FD-0BC0-4391-A8394A9CAD3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4970F1D9-B5A4-BC78-1A27-250B601B644A}"/>
              </a:ext>
            </a:extLst>
          </p:cNvPr>
          <p:cNvSpPr>
            <a:spLocks noGrp="1"/>
          </p:cNvSpPr>
          <p:nvPr>
            <p:ph type="title"/>
          </p:nvPr>
        </p:nvSpPr>
        <p:spPr>
          <a:xfrm>
            <a:off x="309093" y="381429"/>
            <a:ext cx="11044707" cy="678664"/>
          </a:xfrm>
        </p:spPr>
        <p:txBody>
          <a:bodyPr/>
          <a:lstStyle/>
          <a:p>
            <a:r>
              <a:rPr lang="en-US" dirty="0">
                <a:latin typeface="Arial"/>
                <a:cs typeface="Arial"/>
              </a:rPr>
              <a:t>Moderate Q</a:t>
            </a:r>
            <a:r>
              <a:rPr lang="en-US" baseline="30000" dirty="0">
                <a:latin typeface="Arial"/>
                <a:cs typeface="Arial"/>
              </a:rPr>
              <a:t>2</a:t>
            </a:r>
            <a:r>
              <a:rPr lang="en-US" dirty="0">
                <a:latin typeface="Arial"/>
                <a:cs typeface="Arial"/>
              </a:rPr>
              <a:t> – The Place To Be To Study </a:t>
            </a:r>
            <a:r>
              <a:rPr lang="en-US" b="1" dirty="0">
                <a:effectLst>
                  <a:outerShdw blurRad="38100" dist="38100" dir="2700000" algn="tl">
                    <a:srgbClr val="000000">
                      <a:alpha val="43137"/>
                    </a:srgbClr>
                  </a:outerShdw>
                </a:effectLst>
                <a:latin typeface="Arial"/>
                <a:cs typeface="Arial"/>
              </a:rPr>
              <a:t>Strongly</a:t>
            </a:r>
            <a:r>
              <a:rPr lang="en-US" dirty="0">
                <a:latin typeface="Arial"/>
                <a:cs typeface="Arial"/>
              </a:rPr>
              <a:t>-Interacting Structure</a:t>
            </a:r>
          </a:p>
        </p:txBody>
      </p:sp>
      <p:sp>
        <p:nvSpPr>
          <p:cNvPr id="14" name="Slide Number Placeholder 2">
            <a:extLst>
              <a:ext uri="{FF2B5EF4-FFF2-40B4-BE49-F238E27FC236}">
                <a16:creationId xmlns:a16="http://schemas.microsoft.com/office/drawing/2014/main" id="{74933C31-82AE-E813-CD26-F42FB54B8454}"/>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20</a:t>
            </a:fld>
            <a:endParaRPr lang="en-US" sz="1200" dirty="0"/>
          </a:p>
        </p:txBody>
      </p:sp>
      <p:sp>
        <p:nvSpPr>
          <p:cNvPr id="2" name="Rounded Rectangle 5">
            <a:extLst>
              <a:ext uri="{FF2B5EF4-FFF2-40B4-BE49-F238E27FC236}">
                <a16:creationId xmlns:a16="http://schemas.microsoft.com/office/drawing/2014/main" id="{A29032CD-7EF4-0BA7-E5D1-E491B8D9887B}"/>
              </a:ext>
            </a:extLst>
          </p:cNvPr>
          <p:cNvSpPr/>
          <p:nvPr/>
        </p:nvSpPr>
        <p:spPr bwMode="auto">
          <a:xfrm>
            <a:off x="1500894" y="1314081"/>
            <a:ext cx="7848600" cy="1371600"/>
          </a:xfrm>
          <a:prstGeom prst="roundRect">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Calibri" pitchFamily="34" charset="0"/>
            </a:endParaRPr>
          </a:p>
        </p:txBody>
      </p:sp>
      <p:pic>
        <p:nvPicPr>
          <p:cNvPr id="3" name="Picture 2">
            <a:extLst>
              <a:ext uri="{FF2B5EF4-FFF2-40B4-BE49-F238E27FC236}">
                <a16:creationId xmlns:a16="http://schemas.microsoft.com/office/drawing/2014/main" id="{12E40DA7-05BD-F194-3D2D-3B6EB747382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28044" y="2387342"/>
            <a:ext cx="5153660" cy="2527077"/>
          </a:xfrm>
          <a:prstGeom prst="rect">
            <a:avLst/>
          </a:prstGeom>
        </p:spPr>
      </p:pic>
      <p:cxnSp>
        <p:nvCxnSpPr>
          <p:cNvPr id="4" name="Straight Connector 3">
            <a:extLst>
              <a:ext uri="{FF2B5EF4-FFF2-40B4-BE49-F238E27FC236}">
                <a16:creationId xmlns:a16="http://schemas.microsoft.com/office/drawing/2014/main" id="{21A34C80-C641-3F48-43C8-DCB60987DD5C}"/>
              </a:ext>
            </a:extLst>
          </p:cNvPr>
          <p:cNvCxnSpPr>
            <a:cxnSpLocks/>
          </p:cNvCxnSpPr>
          <p:nvPr/>
        </p:nvCxnSpPr>
        <p:spPr>
          <a:xfrm>
            <a:off x="3703785" y="891104"/>
            <a:ext cx="7112" cy="5100596"/>
          </a:xfrm>
          <a:prstGeom prst="line">
            <a:avLst/>
          </a:prstGeom>
          <a:ln>
            <a:prstDash val="dash"/>
          </a:ln>
        </p:spPr>
        <p:style>
          <a:lnRef idx="1">
            <a:schemeClr val="accent2"/>
          </a:lnRef>
          <a:fillRef idx="0">
            <a:schemeClr val="accent2"/>
          </a:fillRef>
          <a:effectRef idx="0">
            <a:schemeClr val="accent2"/>
          </a:effectRef>
          <a:fontRef idx="minor">
            <a:schemeClr val="tx1"/>
          </a:fontRef>
        </p:style>
      </p:cxnSp>
      <p:sp>
        <p:nvSpPr>
          <p:cNvPr id="5" name="TextBox 4">
            <a:extLst>
              <a:ext uri="{FF2B5EF4-FFF2-40B4-BE49-F238E27FC236}">
                <a16:creationId xmlns:a16="http://schemas.microsoft.com/office/drawing/2014/main" id="{BD61B937-CBE0-C01C-F774-F34D23FF2101}"/>
              </a:ext>
            </a:extLst>
          </p:cNvPr>
          <p:cNvSpPr txBox="1"/>
          <p:nvPr/>
        </p:nvSpPr>
        <p:spPr>
          <a:xfrm>
            <a:off x="4346642" y="2462327"/>
            <a:ext cx="2183553"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Strongly interacting valence structure?</a:t>
            </a:r>
          </a:p>
        </p:txBody>
      </p:sp>
      <p:sp>
        <p:nvSpPr>
          <p:cNvPr id="6" name="TextBox 5">
            <a:extLst>
              <a:ext uri="{FF2B5EF4-FFF2-40B4-BE49-F238E27FC236}">
                <a16:creationId xmlns:a16="http://schemas.microsoft.com/office/drawing/2014/main" id="{E6C26EAB-F003-01F8-3051-A2C1783E853A}"/>
              </a:ext>
            </a:extLst>
          </p:cNvPr>
          <p:cNvSpPr txBox="1"/>
          <p:nvPr/>
        </p:nvSpPr>
        <p:spPr>
          <a:xfrm rot="16200000">
            <a:off x="2702694" y="3352625"/>
            <a:ext cx="1954381"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Quark sea region</a:t>
            </a:r>
          </a:p>
        </p:txBody>
      </p:sp>
      <p:sp>
        <p:nvSpPr>
          <p:cNvPr id="8" name="TextBox 7">
            <a:extLst>
              <a:ext uri="{FF2B5EF4-FFF2-40B4-BE49-F238E27FC236}">
                <a16:creationId xmlns:a16="http://schemas.microsoft.com/office/drawing/2014/main" id="{F891FB04-3825-5FC9-36D9-9104E92F4B5B}"/>
              </a:ext>
            </a:extLst>
          </p:cNvPr>
          <p:cNvSpPr txBox="1"/>
          <p:nvPr/>
        </p:nvSpPr>
        <p:spPr>
          <a:xfrm>
            <a:off x="1315982" y="1085481"/>
            <a:ext cx="8673592" cy="1077218"/>
          </a:xfrm>
          <a:prstGeom prst="rect">
            <a:avLst/>
          </a:prstGeom>
          <a:noFill/>
        </p:spPr>
        <p:txBody>
          <a:bodyPr wrap="square" rtlCol="0">
            <a:spAutoFit/>
          </a:bodyPr>
          <a:lstStyle/>
          <a:p>
            <a:pPr algn="l"/>
            <a:r>
              <a:rPr lang="en-US" sz="1600" dirty="0">
                <a:latin typeface="Arial" panose="020B0604020202020204" pitchFamily="34" charset="0"/>
                <a:cs typeface="Arial" panose="020B0604020202020204" pitchFamily="34" charset="0"/>
              </a:rPr>
              <a:t>QCD-evolution is small in the region where the primary strongly interacting constituents of matter exist. Curves indicate the up, down, strange and gluon </a:t>
            </a:r>
            <a:r>
              <a:rPr lang="en-US" sz="1600" dirty="0" err="1">
                <a:latin typeface="Arial" panose="020B0604020202020204" pitchFamily="34" charset="0"/>
                <a:cs typeface="Arial" panose="020B0604020202020204" pitchFamily="34" charset="0"/>
              </a:rPr>
              <a:t>parton</a:t>
            </a:r>
            <a:r>
              <a:rPr lang="en-US" sz="1600" dirty="0">
                <a:latin typeface="Arial" panose="020B0604020202020204" pitchFamily="34" charset="0"/>
                <a:cs typeface="Arial" panose="020B0604020202020204" pitchFamily="34" charset="0"/>
              </a:rPr>
              <a:t> distribution functions for Q = 2, 5 and 10 GeV. One can also notice at small-x, x &lt; 0.05, the large rise in </a:t>
            </a:r>
            <a:r>
              <a:rPr lang="en-US" sz="1600" dirty="0" err="1">
                <a:latin typeface="Arial" panose="020B0604020202020204" pitchFamily="34" charset="0"/>
                <a:cs typeface="Arial" panose="020B0604020202020204" pitchFamily="34" charset="0"/>
              </a:rPr>
              <a:t>parton</a:t>
            </a:r>
            <a:r>
              <a:rPr lang="en-US" sz="1600" dirty="0">
                <a:latin typeface="Arial" panose="020B0604020202020204" pitchFamily="34" charset="0"/>
                <a:cs typeface="Arial" panose="020B0604020202020204" pitchFamily="34" charset="0"/>
              </a:rPr>
              <a:t> distributions caused by the same QCD-evolution as discovered in the HERA experiments.</a:t>
            </a:r>
          </a:p>
        </p:txBody>
      </p:sp>
      <p:sp>
        <p:nvSpPr>
          <p:cNvPr id="9" name="TextBox 8">
            <a:extLst>
              <a:ext uri="{FF2B5EF4-FFF2-40B4-BE49-F238E27FC236}">
                <a16:creationId xmlns:a16="http://schemas.microsoft.com/office/drawing/2014/main" id="{534E6322-4F64-5D8E-908B-3995132CD106}"/>
              </a:ext>
            </a:extLst>
          </p:cNvPr>
          <p:cNvSpPr txBox="1"/>
          <p:nvPr/>
        </p:nvSpPr>
        <p:spPr>
          <a:xfrm>
            <a:off x="4757174" y="5101251"/>
            <a:ext cx="5232400" cy="1569660"/>
          </a:xfrm>
          <a:prstGeom prst="rect">
            <a:avLst/>
          </a:prstGeom>
          <a:solidFill>
            <a:schemeClr val="bg1"/>
          </a:solidFill>
        </p:spPr>
        <p:txBody>
          <a:bodyPr wrap="square" rtlCol="0">
            <a:spAutoFit/>
          </a:bodyPr>
          <a:lstStyle/>
          <a:p>
            <a:pPr algn="l"/>
            <a:r>
              <a:rPr lang="en-US" sz="2400" dirty="0">
                <a:solidFill>
                  <a:srgbClr val="0000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 general: </a:t>
            </a:r>
            <a:r>
              <a:rPr lang="en-US" sz="2400" dirty="0">
                <a:solidFill>
                  <a:srgbClr val="0000FF"/>
                </a:solidFill>
                <a:effectLst>
                  <a:outerShdw blurRad="38100" dist="38100" dir="2700000" algn="tl">
                    <a:srgbClr val="000000">
                      <a:alpha val="43137"/>
                    </a:srgbClr>
                  </a:outerShdw>
                </a:effectLst>
                <a:latin typeface="Symbol" panose="05050102010706020507" pitchFamily="18" charset="2"/>
                <a:cs typeface="Arial" panose="020B0604020202020204" pitchFamily="34" charset="0"/>
              </a:rPr>
              <a:t>s</a:t>
            </a:r>
            <a:r>
              <a:rPr lang="en-US" sz="2400" dirty="0">
                <a:solidFill>
                  <a:srgbClr val="0000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 1/Q</a:t>
            </a:r>
            <a:r>
              <a:rPr lang="en-US" sz="2400" baseline="30000" dirty="0">
                <a:solidFill>
                  <a:srgbClr val="0000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a:t>
            </a:r>
            <a:r>
              <a:rPr lang="en-US" sz="2400" dirty="0">
                <a:solidFill>
                  <a:srgbClr val="0000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and one does not benefit at large-x from the ln(Q</a:t>
            </a:r>
            <a:r>
              <a:rPr lang="en-US" sz="2400" baseline="30000" dirty="0">
                <a:solidFill>
                  <a:srgbClr val="0000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a:t>
            </a:r>
            <a:r>
              <a:rPr lang="en-US" sz="2400" dirty="0">
                <a:solidFill>
                  <a:srgbClr val="0000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growth of </a:t>
            </a:r>
            <a:r>
              <a:rPr lang="en-US" sz="2400" dirty="0">
                <a:solidFill>
                  <a:srgbClr val="0000FF"/>
                </a:solidFill>
                <a:effectLst>
                  <a:outerShdw blurRad="38100" dist="38100" dir="2700000" algn="tl">
                    <a:srgbClr val="000000">
                      <a:alpha val="43137"/>
                    </a:srgbClr>
                  </a:outerShdw>
                </a:effectLst>
                <a:latin typeface="Symbol" panose="05050102010706020507" pitchFamily="18" charset="2"/>
                <a:cs typeface="Arial" panose="020B0604020202020204" pitchFamily="34" charset="0"/>
              </a:rPr>
              <a:t>s</a:t>
            </a:r>
            <a:r>
              <a:rPr lang="en-US" sz="2400" dirty="0">
                <a:solidFill>
                  <a:srgbClr val="0000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that occurs at small-x – in fact, it is the opposite!</a:t>
            </a:r>
          </a:p>
        </p:txBody>
      </p:sp>
      <p:sp>
        <p:nvSpPr>
          <p:cNvPr id="10" name="TextBox 9">
            <a:extLst>
              <a:ext uri="{FF2B5EF4-FFF2-40B4-BE49-F238E27FC236}">
                <a16:creationId xmlns:a16="http://schemas.microsoft.com/office/drawing/2014/main" id="{FD8BBEF1-DA0A-FD66-B94D-DDBA899AF836}"/>
              </a:ext>
            </a:extLst>
          </p:cNvPr>
          <p:cNvSpPr txBox="1"/>
          <p:nvPr/>
        </p:nvSpPr>
        <p:spPr>
          <a:xfrm>
            <a:off x="3237150" y="6016800"/>
            <a:ext cx="933269" cy="338554"/>
          </a:xfrm>
          <a:prstGeom prst="rect">
            <a:avLst/>
          </a:prstGeom>
          <a:noFill/>
          <a:ln>
            <a:solidFill>
              <a:schemeClr val="tx1"/>
            </a:solidFill>
          </a:ln>
        </p:spPr>
        <p:txBody>
          <a:bodyPr wrap="none" rtlCol="0">
            <a:spAutoFit/>
          </a:bodyPr>
          <a:lstStyle/>
          <a:p>
            <a:pPr algn="l"/>
            <a:r>
              <a:rPr lang="en-US" sz="1600" dirty="0">
                <a:latin typeface="Arial" panose="020B0604020202020204" pitchFamily="34" charset="0"/>
                <a:cs typeface="Arial" panose="020B0604020202020204" pitchFamily="34" charset="0"/>
              </a:rPr>
              <a:t>x &gt; 0.05</a:t>
            </a:r>
          </a:p>
        </p:txBody>
      </p:sp>
      <p:sp>
        <p:nvSpPr>
          <p:cNvPr id="11" name="Oval 10">
            <a:extLst>
              <a:ext uri="{FF2B5EF4-FFF2-40B4-BE49-F238E27FC236}">
                <a16:creationId xmlns:a16="http://schemas.microsoft.com/office/drawing/2014/main" id="{3CF4CA90-C087-B983-9EA3-E1069EF03BD9}"/>
              </a:ext>
            </a:extLst>
          </p:cNvPr>
          <p:cNvSpPr/>
          <p:nvPr/>
        </p:nvSpPr>
        <p:spPr>
          <a:xfrm>
            <a:off x="3361341" y="3142882"/>
            <a:ext cx="294640" cy="1371600"/>
          </a:xfrm>
          <a:prstGeom prst="ellipse">
            <a:avLst/>
          </a:prstGeom>
          <a:solidFill>
            <a:srgbClr val="FFC000">
              <a:alpha val="2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25A4E3DE-66AA-2672-854F-1D28999A1FAC}"/>
              </a:ext>
            </a:extLst>
          </p:cNvPr>
          <p:cNvSpPr/>
          <p:nvPr/>
        </p:nvSpPr>
        <p:spPr>
          <a:xfrm>
            <a:off x="7283812" y="1603770"/>
            <a:ext cx="1252882" cy="304799"/>
          </a:xfrm>
          <a:prstGeom prst="ellipse">
            <a:avLst/>
          </a:prstGeom>
          <a:solidFill>
            <a:srgbClr val="FFC000">
              <a:alpha val="2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43039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821AF-F4D4-2F4F-F565-1766C6B5281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01F9898-AA64-0616-CB6D-E2A58774F43E}"/>
              </a:ext>
            </a:extLst>
          </p:cNvPr>
          <p:cNvSpPr>
            <a:spLocks noGrp="1"/>
          </p:cNvSpPr>
          <p:nvPr>
            <p:ph type="title"/>
          </p:nvPr>
        </p:nvSpPr>
        <p:spPr>
          <a:xfrm>
            <a:off x="309093" y="121857"/>
            <a:ext cx="11044707" cy="678664"/>
          </a:xfrm>
        </p:spPr>
        <p:txBody>
          <a:bodyPr/>
          <a:lstStyle/>
          <a:p>
            <a:r>
              <a:rPr lang="en-US" dirty="0">
                <a:latin typeface="Arial"/>
                <a:cs typeface="Arial"/>
              </a:rPr>
              <a:t>Luminosity Helps, but do not misuse the argument</a:t>
            </a:r>
          </a:p>
        </p:txBody>
      </p:sp>
      <p:sp>
        <p:nvSpPr>
          <p:cNvPr id="14" name="Slide Number Placeholder 2">
            <a:extLst>
              <a:ext uri="{FF2B5EF4-FFF2-40B4-BE49-F238E27FC236}">
                <a16:creationId xmlns:a16="http://schemas.microsoft.com/office/drawing/2014/main" id="{081292CA-7F18-1F3B-E645-761CC69F8505}"/>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21</a:t>
            </a:fld>
            <a:endParaRPr lang="en-US" sz="1200" dirty="0"/>
          </a:p>
        </p:txBody>
      </p:sp>
      <p:pic>
        <p:nvPicPr>
          <p:cNvPr id="2" name="Picture 1">
            <a:extLst>
              <a:ext uri="{FF2B5EF4-FFF2-40B4-BE49-F238E27FC236}">
                <a16:creationId xmlns:a16="http://schemas.microsoft.com/office/drawing/2014/main" id="{CA279D68-0820-DD31-DEF5-678CA724D1E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28911" y="855805"/>
            <a:ext cx="5153660" cy="2527077"/>
          </a:xfrm>
          <a:prstGeom prst="rect">
            <a:avLst/>
          </a:prstGeom>
        </p:spPr>
      </p:pic>
      <p:sp>
        <p:nvSpPr>
          <p:cNvPr id="3" name="TextBox 2">
            <a:extLst>
              <a:ext uri="{FF2B5EF4-FFF2-40B4-BE49-F238E27FC236}">
                <a16:creationId xmlns:a16="http://schemas.microsoft.com/office/drawing/2014/main" id="{F51F7140-C8BE-414E-64A6-3809D6408A12}"/>
              </a:ext>
            </a:extLst>
          </p:cNvPr>
          <p:cNvSpPr txBox="1"/>
          <p:nvPr/>
        </p:nvSpPr>
        <p:spPr>
          <a:xfrm>
            <a:off x="4647509" y="930790"/>
            <a:ext cx="2183553"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Strongly interacting valence structure?</a:t>
            </a:r>
          </a:p>
        </p:txBody>
      </p:sp>
      <p:sp>
        <p:nvSpPr>
          <p:cNvPr id="4" name="TextBox 3">
            <a:extLst>
              <a:ext uri="{FF2B5EF4-FFF2-40B4-BE49-F238E27FC236}">
                <a16:creationId xmlns:a16="http://schemas.microsoft.com/office/drawing/2014/main" id="{0E427810-92A9-C109-EE20-8E4C6D860CF2}"/>
              </a:ext>
            </a:extLst>
          </p:cNvPr>
          <p:cNvSpPr txBox="1"/>
          <p:nvPr/>
        </p:nvSpPr>
        <p:spPr>
          <a:xfrm rot="16200000">
            <a:off x="3003561" y="1821088"/>
            <a:ext cx="1954381"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Quark sea region</a:t>
            </a:r>
          </a:p>
        </p:txBody>
      </p:sp>
      <p:sp>
        <p:nvSpPr>
          <p:cNvPr id="5" name="Oval 4">
            <a:extLst>
              <a:ext uri="{FF2B5EF4-FFF2-40B4-BE49-F238E27FC236}">
                <a16:creationId xmlns:a16="http://schemas.microsoft.com/office/drawing/2014/main" id="{D0D18889-43C6-99F1-8A34-A1D41056792B}"/>
              </a:ext>
            </a:extLst>
          </p:cNvPr>
          <p:cNvSpPr/>
          <p:nvPr/>
        </p:nvSpPr>
        <p:spPr>
          <a:xfrm>
            <a:off x="3662208" y="1611345"/>
            <a:ext cx="294640" cy="1371600"/>
          </a:xfrm>
          <a:prstGeom prst="ellipse">
            <a:avLst/>
          </a:prstGeom>
          <a:solidFill>
            <a:srgbClr val="FFC000">
              <a:alpha val="2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34C45F8-3E58-12F8-4FA4-9AC206A02B96}"/>
              </a:ext>
            </a:extLst>
          </p:cNvPr>
          <p:cNvSpPr txBox="1"/>
          <p:nvPr/>
        </p:nvSpPr>
        <p:spPr>
          <a:xfrm>
            <a:off x="8385324" y="1473012"/>
            <a:ext cx="2831690" cy="646331"/>
          </a:xfrm>
          <a:prstGeom prst="rect">
            <a:avLst/>
          </a:prstGeom>
          <a:noFill/>
        </p:spPr>
        <p:txBody>
          <a:bodyPr wrap="square" rtlCol="0">
            <a:spAutoFit/>
          </a:bodyPr>
          <a:lstStyle/>
          <a:p>
            <a:r>
              <a:rPr lang="en-US" dirty="0"/>
              <a:t>For large-x &gt; 0.3, </a:t>
            </a:r>
            <a:r>
              <a:rPr lang="en-US" dirty="0">
                <a:latin typeface="Symbol" panose="05050102010706020507" pitchFamily="18" charset="2"/>
              </a:rPr>
              <a:t>s</a:t>
            </a:r>
            <a:r>
              <a:rPr lang="en-US" dirty="0"/>
              <a:t> ~ (1- x)</a:t>
            </a:r>
            <a:r>
              <a:rPr lang="en-US" baseline="30000" dirty="0"/>
              <a:t>3</a:t>
            </a:r>
            <a:r>
              <a:rPr lang="en-US" dirty="0"/>
              <a:t> </a:t>
            </a:r>
            <a:r>
              <a:rPr lang="en-US" dirty="0">
                <a:sym typeface="Wingdings" panose="05000000000000000000" pitchFamily="2" charset="2"/>
              </a:rPr>
              <a:t> luminosity a must</a:t>
            </a:r>
          </a:p>
        </p:txBody>
      </p:sp>
      <p:pic>
        <p:nvPicPr>
          <p:cNvPr id="8" name="Picture 7">
            <a:extLst>
              <a:ext uri="{FF2B5EF4-FFF2-40B4-BE49-F238E27FC236}">
                <a16:creationId xmlns:a16="http://schemas.microsoft.com/office/drawing/2014/main" id="{7D207ED4-84A4-C954-0BD0-629EDE9CA09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52116" y="3265258"/>
            <a:ext cx="8277225" cy="2962275"/>
          </a:xfrm>
          <a:prstGeom prst="rect">
            <a:avLst/>
          </a:prstGeom>
          <a:noFill/>
          <a:ln>
            <a:noFill/>
          </a:ln>
        </p:spPr>
      </p:pic>
      <p:sp>
        <p:nvSpPr>
          <p:cNvPr id="9" name="TextBox 8">
            <a:extLst>
              <a:ext uri="{FF2B5EF4-FFF2-40B4-BE49-F238E27FC236}">
                <a16:creationId xmlns:a16="http://schemas.microsoft.com/office/drawing/2014/main" id="{4E1011E1-659C-7AC4-1032-37E0225B524C}"/>
              </a:ext>
            </a:extLst>
          </p:cNvPr>
          <p:cNvSpPr txBox="1"/>
          <p:nvPr/>
        </p:nvSpPr>
        <p:spPr>
          <a:xfrm>
            <a:off x="150587" y="2544691"/>
            <a:ext cx="2280724" cy="923330"/>
          </a:xfrm>
          <a:prstGeom prst="rect">
            <a:avLst/>
          </a:prstGeom>
          <a:noFill/>
        </p:spPr>
        <p:txBody>
          <a:bodyPr wrap="square" rtlCol="0">
            <a:spAutoFit/>
          </a:bodyPr>
          <a:lstStyle/>
          <a:p>
            <a:r>
              <a:rPr lang="en-US" dirty="0" err="1"/>
              <a:t>JLab</a:t>
            </a:r>
            <a:r>
              <a:rPr lang="en-US" dirty="0"/>
              <a:t>:</a:t>
            </a:r>
          </a:p>
          <a:p>
            <a:pPr marL="285750" indent="-285750">
              <a:buFont typeface="Arial" panose="020B0604020202020204" pitchFamily="34" charset="0"/>
              <a:buChar char="•"/>
            </a:pPr>
            <a:r>
              <a:rPr lang="en-US" dirty="0"/>
              <a:t>Q</a:t>
            </a:r>
            <a:r>
              <a:rPr lang="en-US" baseline="30000" dirty="0"/>
              <a:t>2</a:t>
            </a:r>
            <a:r>
              <a:rPr lang="en-US" dirty="0"/>
              <a:t> ~ 10 region</a:t>
            </a:r>
          </a:p>
          <a:p>
            <a:pPr marL="285750" indent="-285750">
              <a:buFont typeface="Arial" panose="020B0604020202020204" pitchFamily="34" charset="0"/>
              <a:buChar char="•"/>
            </a:pPr>
            <a:r>
              <a:rPr lang="en-US" dirty="0"/>
              <a:t>“green” for x &gt; 0.3</a:t>
            </a:r>
          </a:p>
        </p:txBody>
      </p:sp>
      <p:sp>
        <p:nvSpPr>
          <p:cNvPr id="10" name="TextBox 9">
            <a:extLst>
              <a:ext uri="{FF2B5EF4-FFF2-40B4-BE49-F238E27FC236}">
                <a16:creationId xmlns:a16="http://schemas.microsoft.com/office/drawing/2014/main" id="{02A927EB-29F5-E3CD-F5BA-A75F3A744F96}"/>
              </a:ext>
            </a:extLst>
          </p:cNvPr>
          <p:cNvSpPr txBox="1"/>
          <p:nvPr/>
        </p:nvSpPr>
        <p:spPr>
          <a:xfrm>
            <a:off x="9656153" y="2599225"/>
            <a:ext cx="2280724" cy="923330"/>
          </a:xfrm>
          <a:prstGeom prst="rect">
            <a:avLst/>
          </a:prstGeom>
          <a:noFill/>
        </p:spPr>
        <p:txBody>
          <a:bodyPr wrap="square" rtlCol="0">
            <a:spAutoFit/>
          </a:bodyPr>
          <a:lstStyle/>
          <a:p>
            <a:r>
              <a:rPr lang="en-US" dirty="0"/>
              <a:t>EIC:</a:t>
            </a:r>
          </a:p>
          <a:p>
            <a:pPr marL="285750" indent="-285750">
              <a:buFont typeface="Arial" panose="020B0604020202020204" pitchFamily="34" charset="0"/>
              <a:buChar char="•"/>
            </a:pPr>
            <a:r>
              <a:rPr lang="en-US" dirty="0"/>
              <a:t>Q</a:t>
            </a:r>
            <a:r>
              <a:rPr lang="en-US" baseline="30000" dirty="0"/>
              <a:t>2</a:t>
            </a:r>
            <a:r>
              <a:rPr lang="en-US" dirty="0"/>
              <a:t> ~ 100 region</a:t>
            </a:r>
          </a:p>
          <a:p>
            <a:pPr marL="285750" indent="-285750">
              <a:buFont typeface="Arial" panose="020B0604020202020204" pitchFamily="34" charset="0"/>
              <a:buChar char="•"/>
            </a:pPr>
            <a:r>
              <a:rPr lang="en-US" dirty="0"/>
              <a:t>“green” for x &lt; 0.6</a:t>
            </a:r>
          </a:p>
        </p:txBody>
      </p:sp>
      <p:sp>
        <p:nvSpPr>
          <p:cNvPr id="11" name="TextBox 10">
            <a:extLst>
              <a:ext uri="{FF2B5EF4-FFF2-40B4-BE49-F238E27FC236}">
                <a16:creationId xmlns:a16="http://schemas.microsoft.com/office/drawing/2014/main" id="{55F12F05-FAC7-1E05-2B6A-8F06A274D7D9}"/>
              </a:ext>
            </a:extLst>
          </p:cNvPr>
          <p:cNvSpPr txBox="1"/>
          <p:nvPr/>
        </p:nvSpPr>
        <p:spPr>
          <a:xfrm>
            <a:off x="1028455" y="6181434"/>
            <a:ext cx="10135090" cy="646331"/>
          </a:xfrm>
          <a:prstGeom prst="rect">
            <a:avLst/>
          </a:prstGeom>
          <a:noFill/>
        </p:spPr>
        <p:txBody>
          <a:bodyPr wrap="square" rtlCol="0">
            <a:spAutoFit/>
          </a:bodyPr>
          <a:lstStyle/>
          <a:p>
            <a:r>
              <a:rPr lang="en-US" dirty="0"/>
              <a:t>The devil is in the details as energies and how they affect cross sections and Jacobians are non-trivial </a:t>
            </a:r>
            <a:r>
              <a:rPr lang="en-US" dirty="0">
                <a:sym typeface="Wingdings" panose="05000000000000000000" pitchFamily="2" charset="2"/>
              </a:rPr>
              <a:t> do a real simulation!</a:t>
            </a:r>
            <a:endParaRPr lang="en-US" dirty="0"/>
          </a:p>
        </p:txBody>
      </p:sp>
    </p:spTree>
    <p:extLst>
      <p:ext uri="{BB962C8B-B14F-4D97-AF65-F5344CB8AC3E}">
        <p14:creationId xmlns:p14="http://schemas.microsoft.com/office/powerpoint/2010/main" val="29479287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808EA-331A-A99A-EC34-B1EDD1E40278}"/>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8275145D-E204-C123-5087-A840D9F3D7E2}"/>
              </a:ext>
            </a:extLst>
          </p:cNvPr>
          <p:cNvPicPr>
            <a:picLocks noChangeAspect="1"/>
          </p:cNvPicPr>
          <p:nvPr/>
        </p:nvPicPr>
        <p:blipFill>
          <a:blip r:embed="rId2"/>
          <a:stretch>
            <a:fillRect/>
          </a:stretch>
        </p:blipFill>
        <p:spPr>
          <a:xfrm>
            <a:off x="92850" y="664836"/>
            <a:ext cx="8771477" cy="4867466"/>
          </a:xfrm>
          <a:prstGeom prst="rect">
            <a:avLst/>
          </a:prstGeom>
        </p:spPr>
      </p:pic>
      <p:sp>
        <p:nvSpPr>
          <p:cNvPr id="7" name="Title 6">
            <a:extLst>
              <a:ext uri="{FF2B5EF4-FFF2-40B4-BE49-F238E27FC236}">
                <a16:creationId xmlns:a16="http://schemas.microsoft.com/office/drawing/2014/main" id="{179C5402-756F-8760-5F62-4843E49C0860}"/>
              </a:ext>
            </a:extLst>
          </p:cNvPr>
          <p:cNvSpPr>
            <a:spLocks noGrp="1"/>
          </p:cNvSpPr>
          <p:nvPr>
            <p:ph type="title"/>
          </p:nvPr>
        </p:nvSpPr>
        <p:spPr>
          <a:xfrm>
            <a:off x="309093" y="121857"/>
            <a:ext cx="11044707" cy="678664"/>
          </a:xfrm>
        </p:spPr>
        <p:txBody>
          <a:bodyPr/>
          <a:lstStyle/>
          <a:p>
            <a:r>
              <a:rPr lang="en-US" dirty="0">
                <a:latin typeface="Arial"/>
                <a:cs typeface="Arial"/>
              </a:rPr>
              <a:t>An Example – The Pion Form Factor</a:t>
            </a:r>
          </a:p>
        </p:txBody>
      </p:sp>
      <p:sp>
        <p:nvSpPr>
          <p:cNvPr id="14" name="Slide Number Placeholder 2">
            <a:extLst>
              <a:ext uri="{FF2B5EF4-FFF2-40B4-BE49-F238E27FC236}">
                <a16:creationId xmlns:a16="http://schemas.microsoft.com/office/drawing/2014/main" id="{44E0839E-5C93-988D-F6EF-EFE26FEC33A9}"/>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22</a:t>
            </a:fld>
            <a:endParaRPr lang="en-US" sz="1200" dirty="0"/>
          </a:p>
        </p:txBody>
      </p:sp>
      <p:sp>
        <p:nvSpPr>
          <p:cNvPr id="3" name="TextBox 2">
            <a:extLst>
              <a:ext uri="{FF2B5EF4-FFF2-40B4-BE49-F238E27FC236}">
                <a16:creationId xmlns:a16="http://schemas.microsoft.com/office/drawing/2014/main" id="{09FC51F0-5901-B00A-7A3E-CDF917CE2522}"/>
              </a:ext>
            </a:extLst>
          </p:cNvPr>
          <p:cNvSpPr txBox="1"/>
          <p:nvPr/>
        </p:nvSpPr>
        <p:spPr>
          <a:xfrm>
            <a:off x="6992041" y="3490634"/>
            <a:ext cx="4892094" cy="2985433"/>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JLab-12:</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Projected data up to Q2 ~10</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But determined from L/T separations with emphasis on reaction mechanism and model-dependent checks as function of –t</a:t>
            </a:r>
          </a:p>
          <a:p>
            <a:pPr marL="285750" indent="-285750">
              <a:buFont typeface="Arial" panose="020B0604020202020204" pitchFamily="34" charset="0"/>
              <a:buChar char="•"/>
            </a:pPr>
            <a:endParaRPr lang="en-US" sz="8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EIC: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Projected data up to Q2 ~ 30</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But relies on JLab-12 L/T-data learnings such that no L/T separation is required (checks by </a:t>
            </a:r>
            <a:r>
              <a:rPr lang="en-US" dirty="0">
                <a:latin typeface="Symbol" panose="05050102010706020507" pitchFamily="18" charset="2"/>
                <a:cs typeface="Arial" panose="020B0604020202020204" pitchFamily="34" charset="0"/>
              </a:rPr>
              <a:t>p</a:t>
            </a:r>
            <a:r>
              <a:rPr lang="en-US" baseline="30000"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a:t>
            </a:r>
            <a:r>
              <a:rPr lang="en-US" dirty="0">
                <a:latin typeface="Symbol" panose="05050102010706020507" pitchFamily="18" charset="2"/>
                <a:cs typeface="Arial" panose="020B0604020202020204" pitchFamily="34" charset="0"/>
              </a:rPr>
              <a:t>p</a:t>
            </a:r>
            <a:r>
              <a:rPr lang="en-US" baseline="30000"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ratios and –t-dependence)</a:t>
            </a:r>
          </a:p>
        </p:txBody>
      </p:sp>
    </p:spTree>
    <p:extLst>
      <p:ext uri="{BB962C8B-B14F-4D97-AF65-F5344CB8AC3E}">
        <p14:creationId xmlns:p14="http://schemas.microsoft.com/office/powerpoint/2010/main" val="8688482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5EB96-332E-B21C-A049-905FB7B90B67}"/>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5A78F70-0C7B-BE23-7805-9E5FC6D07988}"/>
              </a:ext>
            </a:extLst>
          </p:cNvPr>
          <p:cNvSpPr>
            <a:spLocks noGrp="1"/>
          </p:cNvSpPr>
          <p:nvPr>
            <p:ph type="title"/>
          </p:nvPr>
        </p:nvSpPr>
        <p:spPr>
          <a:xfrm>
            <a:off x="309093" y="121857"/>
            <a:ext cx="11044707" cy="678664"/>
          </a:xfrm>
        </p:spPr>
        <p:txBody>
          <a:bodyPr/>
          <a:lstStyle/>
          <a:p>
            <a:r>
              <a:rPr lang="en-US" dirty="0">
                <a:latin typeface="Arial"/>
                <a:cs typeface="Arial"/>
              </a:rPr>
              <a:t>Proton Structure – Artistic Visualization</a:t>
            </a:r>
          </a:p>
        </p:txBody>
      </p:sp>
      <p:sp>
        <p:nvSpPr>
          <p:cNvPr id="14" name="Slide Number Placeholder 2">
            <a:extLst>
              <a:ext uri="{FF2B5EF4-FFF2-40B4-BE49-F238E27FC236}">
                <a16:creationId xmlns:a16="http://schemas.microsoft.com/office/drawing/2014/main" id="{C6147351-A324-902C-DCEF-C5F477BB43EB}"/>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23</a:t>
            </a:fld>
            <a:endParaRPr lang="en-US" sz="1200" dirty="0"/>
          </a:p>
        </p:txBody>
      </p:sp>
      <p:pic>
        <p:nvPicPr>
          <p:cNvPr id="2" name="Proton Q n X with chart 2022_V2">
            <a:hlinkClick r:id="" action="ppaction://media"/>
            <a:extLst>
              <a:ext uri="{FF2B5EF4-FFF2-40B4-BE49-F238E27FC236}">
                <a16:creationId xmlns:a16="http://schemas.microsoft.com/office/drawing/2014/main" id="{5D0D942A-C30A-E523-E6F4-1CEDBFD8358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1097319"/>
            <a:ext cx="9144000" cy="5143500"/>
          </a:xfrm>
          <a:prstGeom prst="rect">
            <a:avLst/>
          </a:prstGeom>
        </p:spPr>
      </p:pic>
      <p:sp>
        <p:nvSpPr>
          <p:cNvPr id="3" name="TextBox 2">
            <a:extLst>
              <a:ext uri="{FF2B5EF4-FFF2-40B4-BE49-F238E27FC236}">
                <a16:creationId xmlns:a16="http://schemas.microsoft.com/office/drawing/2014/main" id="{FF352A87-E60D-C76F-C349-6BD016553381}"/>
              </a:ext>
            </a:extLst>
          </p:cNvPr>
          <p:cNvSpPr txBox="1"/>
          <p:nvPr/>
        </p:nvSpPr>
        <p:spPr>
          <a:xfrm>
            <a:off x="1992152" y="6302891"/>
            <a:ext cx="8207696" cy="461665"/>
          </a:xfrm>
          <a:prstGeom prst="rect">
            <a:avLst/>
          </a:prstGeom>
          <a:solidFill>
            <a:schemeClr val="bg1"/>
          </a:solidFill>
        </p:spPr>
        <p:txBody>
          <a:bodyPr wrap="none" rtlCol="0">
            <a:spAutoFit/>
          </a:bodyPr>
          <a:lstStyle/>
          <a:p>
            <a:r>
              <a:rPr lang="en-US"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 that this animation strategically stops at x ~ 0.3...</a:t>
            </a:r>
          </a:p>
        </p:txBody>
      </p:sp>
      <p:sp>
        <p:nvSpPr>
          <p:cNvPr id="4" name="TextBox 3">
            <a:extLst>
              <a:ext uri="{FF2B5EF4-FFF2-40B4-BE49-F238E27FC236}">
                <a16:creationId xmlns:a16="http://schemas.microsoft.com/office/drawing/2014/main" id="{41052430-0715-E5DA-3FB7-6B8775F4F450}"/>
              </a:ext>
            </a:extLst>
          </p:cNvPr>
          <p:cNvSpPr txBox="1"/>
          <p:nvPr/>
        </p:nvSpPr>
        <p:spPr>
          <a:xfrm>
            <a:off x="2383585" y="727987"/>
            <a:ext cx="7802200"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James LaPlante (Sputnik Animation), Richard Milner (MIT), Rolf Ent (</a:t>
            </a:r>
            <a:r>
              <a:rPr lang="en-US" dirty="0" err="1">
                <a:latin typeface="Arial" panose="020B0604020202020204" pitchFamily="34" charset="0"/>
                <a:cs typeface="Arial" panose="020B0604020202020204" pitchFamily="34" charset="0"/>
              </a:rPr>
              <a:t>JLab</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28214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3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5F56D-94F3-FC3B-F5F6-8E2DE7AD835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585B4A9-FE9F-C120-092A-DAA8D29224F3}"/>
              </a:ext>
            </a:extLst>
          </p:cNvPr>
          <p:cNvSpPr>
            <a:spLocks noGrp="1"/>
          </p:cNvSpPr>
          <p:nvPr>
            <p:ph type="title"/>
          </p:nvPr>
        </p:nvSpPr>
        <p:spPr>
          <a:xfrm>
            <a:off x="309093" y="121857"/>
            <a:ext cx="11044707" cy="678664"/>
          </a:xfrm>
        </p:spPr>
        <p:txBody>
          <a:bodyPr/>
          <a:lstStyle/>
          <a:p>
            <a:r>
              <a:rPr lang="en-US" dirty="0">
                <a:latin typeface="Arial"/>
                <a:cs typeface="Arial"/>
              </a:rPr>
              <a:t>Visualizing the Quantum World – a very complex system</a:t>
            </a:r>
          </a:p>
        </p:txBody>
      </p:sp>
      <p:sp>
        <p:nvSpPr>
          <p:cNvPr id="14" name="Slide Number Placeholder 2">
            <a:extLst>
              <a:ext uri="{FF2B5EF4-FFF2-40B4-BE49-F238E27FC236}">
                <a16:creationId xmlns:a16="http://schemas.microsoft.com/office/drawing/2014/main" id="{AC53D39C-F945-FD37-CBFA-575AEE92CFB4}"/>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24</a:t>
            </a:fld>
            <a:endParaRPr lang="en-US" sz="1200" dirty="0"/>
          </a:p>
        </p:txBody>
      </p:sp>
      <p:pic>
        <p:nvPicPr>
          <p:cNvPr id="2" name="Picture 1">
            <a:extLst>
              <a:ext uri="{FF2B5EF4-FFF2-40B4-BE49-F238E27FC236}">
                <a16:creationId xmlns:a16="http://schemas.microsoft.com/office/drawing/2014/main" id="{4B92A987-50A5-ECFB-4467-2E01852B37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490" y="1238736"/>
            <a:ext cx="6077375" cy="292724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a:extLst>
              <a:ext uri="{FF2B5EF4-FFF2-40B4-BE49-F238E27FC236}">
                <a16:creationId xmlns:a16="http://schemas.microsoft.com/office/drawing/2014/main" id="{1DF6342E-53A9-5BB3-5999-364E3E68B5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7677" y="1238736"/>
            <a:ext cx="2933700" cy="29337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5">
            <a:extLst>
              <a:ext uri="{FF2B5EF4-FFF2-40B4-BE49-F238E27FC236}">
                <a16:creationId xmlns:a16="http://schemas.microsoft.com/office/drawing/2014/main" id="{9AD108BC-E6FE-FDAB-AFD9-779600D3AEF3}"/>
              </a:ext>
            </a:extLst>
          </p:cNvPr>
          <p:cNvSpPr>
            <a:spLocks noChangeArrowheads="1"/>
          </p:cNvSpPr>
          <p:nvPr/>
        </p:nvSpPr>
        <p:spPr bwMode="auto">
          <a:xfrm>
            <a:off x="517321" y="4266041"/>
            <a:ext cx="11191599" cy="232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ts val="600"/>
              </a:spcAft>
              <a:buClrTx/>
              <a:buSzTx/>
              <a:buFontTx/>
              <a:buNone/>
              <a:tabLst/>
            </a:pPr>
            <a:r>
              <a:rPr kumimoji="0" lang="en-US" altLang="en-US" sz="2000" b="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(left) An artistic rendering of the lack of structure when dealing with integer-spin bosons and the visible creation of ordering and structure when dealing with half-integer fermions due to the Pauli exclusion principle acting on the quantum world.</a:t>
            </a:r>
          </a:p>
          <a:p>
            <a:pPr marL="0" marR="0" lvl="0" indent="0" algn="l" defTabSz="914400" rtl="0" eaLnBrk="0" fontAlgn="base" latinLnBrk="0" hangingPunct="0">
              <a:lnSpc>
                <a:spcPct val="100000"/>
              </a:lnSpc>
              <a:spcBef>
                <a:spcPct val="0"/>
              </a:spcBef>
              <a:spcAft>
                <a:spcPts val="600"/>
              </a:spcAft>
              <a:buClrTx/>
              <a:buSzTx/>
              <a:buFontTx/>
              <a:buNone/>
              <a:tabLst/>
            </a:pPr>
            <a:r>
              <a:rPr kumimoji="0" lang="en-US" altLang="en-US" sz="2000" b="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(right) Illustration showing the slight shift in probabilities deep inside the quantum world to find up or down quark spins aligned and anti-aligned with the proton spin direction when this proton spin is aligned with the proton travel direction. An opposite effect occurs in orbital momentum direction of up and down quarks.</a:t>
            </a:r>
            <a:endParaRPr kumimoji="0" lang="en-US" altLang="en-US" sz="2000" b="0" u="none" strike="noStrike" cap="none" normalizeH="0" baseline="0" dirty="0">
              <a:ln>
                <a:noFill/>
              </a:ln>
              <a:effectLst/>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D59291F-3103-4B03-205A-39C0E42E88AF}"/>
              </a:ext>
            </a:extLst>
          </p:cNvPr>
          <p:cNvSpPr txBox="1"/>
          <p:nvPr/>
        </p:nvSpPr>
        <p:spPr>
          <a:xfrm>
            <a:off x="517321" y="781536"/>
            <a:ext cx="7014949" cy="914400"/>
          </a:xfrm>
          <a:prstGeom prst="rect">
            <a:avLst/>
          </a:prstGeom>
        </p:spPr>
        <p:txBody>
          <a:bodyPr wrap="none" rtlCol="0">
            <a:noAutofit/>
          </a:bodyPr>
          <a:lstStyle/>
          <a:p>
            <a:pPr marL="0" indent="0" algn="l">
              <a:buClr>
                <a:srgbClr val="0096FF"/>
              </a:buClr>
              <a:buFont typeface="Arial" panose="020B0604020202020204" pitchFamily="34" charset="0"/>
              <a:buNone/>
            </a:pPr>
            <a:r>
              <a:rPr lang="en-US" dirty="0">
                <a:latin typeface="Arial" panose="020B0604020202020204" pitchFamily="34" charset="0"/>
                <a:cs typeface="Arial" panose="020B0604020202020204" pitchFamily="34" charset="0"/>
              </a:rPr>
              <a:t>Visualizing the Proton: Spin Provides Structure and Order - </a:t>
            </a:r>
            <a:r>
              <a:rPr lang="en-US" dirty="0">
                <a:latin typeface="Arial" panose="020B0604020202020204" pitchFamily="34" charset="0"/>
                <a:cs typeface="Arial" panose="020B0604020202020204" pitchFamily="34" charset="0"/>
                <a:hlinkClick r:id="rId4"/>
              </a:rPr>
              <a:t>https://www.youtube.com/watch?v=_2wia1SU4OU</a:t>
            </a: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33258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05180-6205-A72B-8BB8-8E7082D23A85}"/>
            </a:ext>
          </a:extLst>
        </p:cNvPr>
        <p:cNvGrpSpPr/>
        <p:nvPr/>
      </p:nvGrpSpPr>
      <p:grpSpPr>
        <a:xfrm>
          <a:off x="0" y="0"/>
          <a:ext cx="0" cy="0"/>
          <a:chOff x="0" y="0"/>
          <a:chExt cx="0" cy="0"/>
        </a:xfrm>
      </p:grpSpPr>
      <p:pic>
        <p:nvPicPr>
          <p:cNvPr id="3" name="Content Placeholder 7">
            <a:extLst>
              <a:ext uri="{FF2B5EF4-FFF2-40B4-BE49-F238E27FC236}">
                <a16:creationId xmlns:a16="http://schemas.microsoft.com/office/drawing/2014/main" id="{48DCAD81-DC1F-935E-70A0-C73B82ED99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7421936"/>
          </a:xfrm>
          <a:prstGeom prst="rect">
            <a:avLst/>
          </a:prstGeom>
        </p:spPr>
      </p:pic>
      <p:sp>
        <p:nvSpPr>
          <p:cNvPr id="7" name="Title 6">
            <a:extLst>
              <a:ext uri="{FF2B5EF4-FFF2-40B4-BE49-F238E27FC236}">
                <a16:creationId xmlns:a16="http://schemas.microsoft.com/office/drawing/2014/main" id="{9EA6CB20-E806-981E-F30D-BF1A2919AF51}"/>
              </a:ext>
            </a:extLst>
          </p:cNvPr>
          <p:cNvSpPr>
            <a:spLocks noGrp="1"/>
          </p:cNvSpPr>
          <p:nvPr>
            <p:ph type="title"/>
          </p:nvPr>
        </p:nvSpPr>
        <p:spPr>
          <a:xfrm>
            <a:off x="309093" y="121857"/>
            <a:ext cx="11044707" cy="678664"/>
          </a:xfrm>
        </p:spPr>
        <p:txBody>
          <a:bodyPr/>
          <a:lstStyle/>
          <a:p>
            <a:r>
              <a:rPr lang="en-US" dirty="0">
                <a:solidFill>
                  <a:schemeClr val="bg1"/>
                </a:solidFill>
                <a:latin typeface="Arial"/>
                <a:cs typeface="Arial"/>
              </a:rPr>
              <a:t>Nature’s Relativistic Systems</a:t>
            </a:r>
          </a:p>
        </p:txBody>
      </p:sp>
      <p:sp>
        <p:nvSpPr>
          <p:cNvPr id="14" name="Slide Number Placeholder 2">
            <a:extLst>
              <a:ext uri="{FF2B5EF4-FFF2-40B4-BE49-F238E27FC236}">
                <a16:creationId xmlns:a16="http://schemas.microsoft.com/office/drawing/2014/main" id="{F1022E6A-6C06-1A71-7FD5-22E4A6C0D9AA}"/>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25</a:t>
            </a:fld>
            <a:endParaRPr lang="en-US" sz="1200" dirty="0"/>
          </a:p>
        </p:txBody>
      </p:sp>
      <p:sp>
        <p:nvSpPr>
          <p:cNvPr id="6" name="TextBox 5">
            <a:extLst>
              <a:ext uri="{FF2B5EF4-FFF2-40B4-BE49-F238E27FC236}">
                <a16:creationId xmlns:a16="http://schemas.microsoft.com/office/drawing/2014/main" id="{209D1C1D-AD39-69BE-6D60-CE1D128D8069}"/>
              </a:ext>
            </a:extLst>
          </p:cNvPr>
          <p:cNvSpPr txBox="1"/>
          <p:nvPr/>
        </p:nvSpPr>
        <p:spPr>
          <a:xfrm>
            <a:off x="2687691" y="2695306"/>
            <a:ext cx="3345788" cy="1015663"/>
          </a:xfrm>
          <a:prstGeom prst="rect">
            <a:avLst/>
          </a:prstGeom>
          <a:noFill/>
        </p:spPr>
        <p:txBody>
          <a:bodyPr wrap="none" rtlCol="0">
            <a:spAutoFit/>
          </a:bodyPr>
          <a:lstStyle/>
          <a:p>
            <a:pPr algn="ctr"/>
            <a:r>
              <a:rPr lang="en-US" sz="2000" b="1" dirty="0">
                <a:solidFill>
                  <a:srgbClr val="3333FF"/>
                </a:solidFill>
                <a:latin typeface="Arial" panose="020B0604020202020204" pitchFamily="34" charset="0"/>
                <a:cs typeface="Arial" panose="020B0604020202020204" pitchFamily="34" charset="0"/>
              </a:rPr>
              <a:t>Black Hole</a:t>
            </a:r>
          </a:p>
          <a:p>
            <a:pPr algn="ctr"/>
            <a:r>
              <a:rPr lang="en-US" sz="2000" b="1" dirty="0">
                <a:solidFill>
                  <a:srgbClr val="3333FF"/>
                </a:solidFill>
                <a:latin typeface="Arial" panose="020B0604020202020204" pitchFamily="34" charset="0"/>
                <a:cs typeface="Arial" panose="020B0604020202020204" pitchFamily="34" charset="0"/>
              </a:rPr>
              <a:t>Massive Classical System</a:t>
            </a:r>
          </a:p>
          <a:p>
            <a:pPr algn="ctr"/>
            <a:r>
              <a:rPr lang="en-US" sz="2000" b="1" dirty="0">
                <a:solidFill>
                  <a:srgbClr val="3333FF"/>
                </a:solidFill>
                <a:latin typeface="Arial" panose="020B0604020202020204" pitchFamily="34" charset="0"/>
                <a:cs typeface="Arial" panose="020B0604020202020204" pitchFamily="34" charset="0"/>
              </a:rPr>
              <a:t>General Relativity</a:t>
            </a:r>
          </a:p>
        </p:txBody>
      </p:sp>
      <p:sp>
        <p:nvSpPr>
          <p:cNvPr id="8" name="TextBox 7">
            <a:extLst>
              <a:ext uri="{FF2B5EF4-FFF2-40B4-BE49-F238E27FC236}">
                <a16:creationId xmlns:a16="http://schemas.microsoft.com/office/drawing/2014/main" id="{E92AE499-83E1-F980-C993-0DA07779011F}"/>
              </a:ext>
            </a:extLst>
          </p:cNvPr>
          <p:cNvSpPr txBox="1"/>
          <p:nvPr/>
        </p:nvSpPr>
        <p:spPr>
          <a:xfrm>
            <a:off x="8939446" y="1324989"/>
            <a:ext cx="2885918" cy="1015663"/>
          </a:xfrm>
          <a:prstGeom prst="rect">
            <a:avLst/>
          </a:prstGeom>
          <a:noFill/>
        </p:spPr>
        <p:txBody>
          <a:bodyPr wrap="none" rtlCol="0">
            <a:spAutoFit/>
          </a:bodyPr>
          <a:lstStyle/>
          <a:p>
            <a:pPr algn="ctr"/>
            <a:r>
              <a:rPr lang="en-US" sz="2000" b="1" dirty="0">
                <a:solidFill>
                  <a:srgbClr val="3333FF"/>
                </a:solidFill>
                <a:latin typeface="Arial" panose="020B0604020202020204" pitchFamily="34" charset="0"/>
                <a:cs typeface="Arial" panose="020B0604020202020204" pitchFamily="34" charset="0"/>
              </a:rPr>
              <a:t>Proton</a:t>
            </a:r>
          </a:p>
          <a:p>
            <a:pPr algn="ctr"/>
            <a:r>
              <a:rPr lang="en-US" sz="2000" b="1" dirty="0">
                <a:solidFill>
                  <a:srgbClr val="3333FF"/>
                </a:solidFill>
                <a:latin typeface="Arial" panose="020B0604020202020204" pitchFamily="34" charset="0"/>
                <a:cs typeface="Arial" panose="020B0604020202020204" pitchFamily="34" charset="0"/>
              </a:rPr>
              <a:t>Tiny Quantum System</a:t>
            </a:r>
          </a:p>
          <a:p>
            <a:pPr algn="ctr"/>
            <a:r>
              <a:rPr lang="en-US" sz="2000" b="1" dirty="0">
                <a:solidFill>
                  <a:srgbClr val="3333FF"/>
                </a:solidFill>
                <a:latin typeface="Arial" panose="020B0604020202020204" pitchFamily="34" charset="0"/>
                <a:cs typeface="Arial" panose="020B0604020202020204" pitchFamily="34" charset="0"/>
              </a:rPr>
              <a:t>Special Relativity</a:t>
            </a:r>
          </a:p>
        </p:txBody>
      </p:sp>
    </p:spTree>
    <p:extLst>
      <p:ext uri="{BB962C8B-B14F-4D97-AF65-F5344CB8AC3E}">
        <p14:creationId xmlns:p14="http://schemas.microsoft.com/office/powerpoint/2010/main" val="16816431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53E72-E054-A70E-2C30-B3154485D3F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4E508D9-8F6C-7D24-E65D-4D8B86FAAF9E}"/>
              </a:ext>
            </a:extLst>
          </p:cNvPr>
          <p:cNvSpPr>
            <a:spLocks noGrp="1"/>
          </p:cNvSpPr>
          <p:nvPr>
            <p:ph type="title"/>
          </p:nvPr>
        </p:nvSpPr>
        <p:spPr>
          <a:xfrm>
            <a:off x="309093" y="121857"/>
            <a:ext cx="11044707" cy="678664"/>
          </a:xfrm>
        </p:spPr>
        <p:txBody>
          <a:bodyPr/>
          <a:lstStyle/>
          <a:p>
            <a:r>
              <a:rPr lang="en-US" dirty="0">
                <a:latin typeface="Arial"/>
                <a:cs typeface="Arial"/>
              </a:rPr>
              <a:t>What is a Proton</a:t>
            </a:r>
          </a:p>
        </p:txBody>
      </p:sp>
      <p:pic>
        <p:nvPicPr>
          <p:cNvPr id="5" name="Picture 4">
            <a:extLst>
              <a:ext uri="{FF2B5EF4-FFF2-40B4-BE49-F238E27FC236}">
                <a16:creationId xmlns:a16="http://schemas.microsoft.com/office/drawing/2014/main" id="{615CFC40-2680-8CFC-9E4D-176B33CCE0DF}"/>
              </a:ext>
            </a:extLst>
          </p:cNvPr>
          <p:cNvPicPr>
            <a:picLocks noChangeAspect="1"/>
          </p:cNvPicPr>
          <p:nvPr/>
        </p:nvPicPr>
        <p:blipFill>
          <a:blip r:embed="rId2"/>
          <a:stretch>
            <a:fillRect/>
          </a:stretch>
        </p:blipFill>
        <p:spPr>
          <a:xfrm>
            <a:off x="54728" y="2668898"/>
            <a:ext cx="2706072" cy="1520201"/>
          </a:xfrm>
          <a:prstGeom prst="rect">
            <a:avLst/>
          </a:prstGeom>
        </p:spPr>
      </p:pic>
      <p:pic>
        <p:nvPicPr>
          <p:cNvPr id="8" name="Google Shape;430;p68" title="VisualizationNucleon0.0001.gif">
            <a:extLst>
              <a:ext uri="{FF2B5EF4-FFF2-40B4-BE49-F238E27FC236}">
                <a16:creationId xmlns:a16="http://schemas.microsoft.com/office/drawing/2014/main" id="{91DADACD-246D-F358-26ED-38A360B8F1BD}"/>
              </a:ext>
            </a:extLst>
          </p:cNvPr>
          <p:cNvPicPr preferRelativeResize="0"/>
          <p:nvPr/>
        </p:nvPicPr>
        <p:blipFill>
          <a:blip r:embed="rId3">
            <a:alphaModFix/>
          </a:blip>
          <a:stretch>
            <a:fillRect/>
          </a:stretch>
        </p:blipFill>
        <p:spPr>
          <a:xfrm>
            <a:off x="3565597" y="4429441"/>
            <a:ext cx="3189733" cy="1778267"/>
          </a:xfrm>
          <a:prstGeom prst="rect">
            <a:avLst/>
          </a:prstGeom>
          <a:noFill/>
          <a:ln>
            <a:noFill/>
          </a:ln>
        </p:spPr>
      </p:pic>
      <p:pic>
        <p:nvPicPr>
          <p:cNvPr id="9" name="Google Shape;431;p68" title="VisualizationNucleon0.01.gif">
            <a:extLst>
              <a:ext uri="{FF2B5EF4-FFF2-40B4-BE49-F238E27FC236}">
                <a16:creationId xmlns:a16="http://schemas.microsoft.com/office/drawing/2014/main" id="{CF28B986-C4F5-9209-5897-18CE1FD90C5B}"/>
              </a:ext>
            </a:extLst>
          </p:cNvPr>
          <p:cNvPicPr preferRelativeResize="0"/>
          <p:nvPr/>
        </p:nvPicPr>
        <p:blipFill>
          <a:blip r:embed="rId4">
            <a:alphaModFix/>
          </a:blip>
          <a:stretch>
            <a:fillRect/>
          </a:stretch>
        </p:blipFill>
        <p:spPr>
          <a:xfrm>
            <a:off x="3565597" y="2638113"/>
            <a:ext cx="3189733" cy="1778276"/>
          </a:xfrm>
          <a:prstGeom prst="rect">
            <a:avLst/>
          </a:prstGeom>
          <a:noFill/>
          <a:ln>
            <a:noFill/>
          </a:ln>
        </p:spPr>
      </p:pic>
      <p:pic>
        <p:nvPicPr>
          <p:cNvPr id="11" name="Google Shape;433;p68" title="VisualizationNucleon0.3.gif">
            <a:extLst>
              <a:ext uri="{FF2B5EF4-FFF2-40B4-BE49-F238E27FC236}">
                <a16:creationId xmlns:a16="http://schemas.microsoft.com/office/drawing/2014/main" id="{08E20894-B851-DCD3-EFA6-82848769057A}"/>
              </a:ext>
            </a:extLst>
          </p:cNvPr>
          <p:cNvPicPr preferRelativeResize="0"/>
          <p:nvPr/>
        </p:nvPicPr>
        <p:blipFill>
          <a:blip r:embed="rId5">
            <a:alphaModFix/>
          </a:blip>
          <a:stretch>
            <a:fillRect/>
          </a:stretch>
        </p:blipFill>
        <p:spPr>
          <a:xfrm>
            <a:off x="3565237" y="847341"/>
            <a:ext cx="3189733" cy="1778279"/>
          </a:xfrm>
          <a:prstGeom prst="rect">
            <a:avLst/>
          </a:prstGeom>
          <a:noFill/>
          <a:ln>
            <a:noFill/>
          </a:ln>
        </p:spPr>
      </p:pic>
      <p:sp>
        <p:nvSpPr>
          <p:cNvPr id="12" name="Google Shape;442;p68">
            <a:extLst>
              <a:ext uri="{FF2B5EF4-FFF2-40B4-BE49-F238E27FC236}">
                <a16:creationId xmlns:a16="http://schemas.microsoft.com/office/drawing/2014/main" id="{C7FCD6C5-5555-668A-D7DC-E63DA7B29528}"/>
              </a:ext>
            </a:extLst>
          </p:cNvPr>
          <p:cNvSpPr/>
          <p:nvPr/>
        </p:nvSpPr>
        <p:spPr>
          <a:xfrm>
            <a:off x="3584830" y="847341"/>
            <a:ext cx="3189600" cy="5360400"/>
          </a:xfrm>
          <a:prstGeom prst="rect">
            <a:avLst/>
          </a:prstGeom>
          <a:noFill/>
          <a:ln w="28575" cap="flat" cmpd="sng">
            <a:solidFill>
              <a:srgbClr val="14267B"/>
            </a:solidFill>
            <a:prstDash val="solid"/>
            <a:round/>
            <a:headEnd type="none" w="sm" len="sm"/>
            <a:tailEnd type="none" w="sm" len="sm"/>
          </a:ln>
        </p:spPr>
        <p:txBody>
          <a:bodyPr spcFirstLastPara="1" wrap="square" lIns="121900" tIns="121900" rIns="121900" bIns="121900" anchor="ctr" anchorCtr="0">
            <a:noAutofit/>
          </a:bodyPr>
          <a:lstStyle/>
          <a:p>
            <a:pPr algn="ctr"/>
            <a:endParaRPr sz="2400"/>
          </a:p>
        </p:txBody>
      </p:sp>
      <p:sp>
        <p:nvSpPr>
          <p:cNvPr id="14" name="Slide Number Placeholder 2">
            <a:extLst>
              <a:ext uri="{FF2B5EF4-FFF2-40B4-BE49-F238E27FC236}">
                <a16:creationId xmlns:a16="http://schemas.microsoft.com/office/drawing/2014/main" id="{9E6758CB-218A-C35B-2DD4-7D8A0BE0E521}"/>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26</a:t>
            </a:fld>
            <a:endParaRPr lang="en-US" sz="1200" dirty="0"/>
          </a:p>
        </p:txBody>
      </p:sp>
      <p:sp>
        <p:nvSpPr>
          <p:cNvPr id="15" name="Google Shape;440;p68">
            <a:extLst>
              <a:ext uri="{FF2B5EF4-FFF2-40B4-BE49-F238E27FC236}">
                <a16:creationId xmlns:a16="http://schemas.microsoft.com/office/drawing/2014/main" id="{650A9894-2175-B5F2-372E-97317D60EEEF}"/>
              </a:ext>
            </a:extLst>
          </p:cNvPr>
          <p:cNvSpPr txBox="1"/>
          <p:nvPr/>
        </p:nvSpPr>
        <p:spPr>
          <a:xfrm>
            <a:off x="3584830" y="489227"/>
            <a:ext cx="3279200" cy="410393"/>
          </a:xfrm>
          <a:prstGeom prst="rect">
            <a:avLst/>
          </a:prstGeom>
          <a:noFill/>
          <a:ln>
            <a:noFill/>
          </a:ln>
        </p:spPr>
        <p:txBody>
          <a:bodyPr spcFirstLastPara="1" wrap="square" lIns="121900" tIns="121900" rIns="121900" bIns="121900" anchor="t" anchorCtr="0">
            <a:spAutoFit/>
          </a:bodyPr>
          <a:lstStyle/>
          <a:p>
            <a:r>
              <a:rPr lang="en" sz="1067" i="1"/>
              <a:t>nucleon visualization at different Bjorken x values</a:t>
            </a:r>
            <a:endParaRPr sz="1067" i="1"/>
          </a:p>
        </p:txBody>
      </p:sp>
      <p:sp>
        <p:nvSpPr>
          <p:cNvPr id="16" name="Arrow: Right 15">
            <a:extLst>
              <a:ext uri="{FF2B5EF4-FFF2-40B4-BE49-F238E27FC236}">
                <a16:creationId xmlns:a16="http://schemas.microsoft.com/office/drawing/2014/main" id="{501CAB6E-564B-A9F1-9F99-250AFB8CE519}"/>
              </a:ext>
            </a:extLst>
          </p:cNvPr>
          <p:cNvSpPr/>
          <p:nvPr/>
        </p:nvSpPr>
        <p:spPr>
          <a:xfrm>
            <a:off x="2842609" y="3238638"/>
            <a:ext cx="640819" cy="380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439EA48-6AA4-C444-F609-42230D399499}"/>
              </a:ext>
            </a:extLst>
          </p:cNvPr>
          <p:cNvPicPr>
            <a:picLocks noChangeAspect="1"/>
          </p:cNvPicPr>
          <p:nvPr/>
        </p:nvPicPr>
        <p:blipFill>
          <a:blip r:embed="rId6"/>
          <a:stretch>
            <a:fillRect/>
          </a:stretch>
        </p:blipFill>
        <p:spPr>
          <a:xfrm>
            <a:off x="7658692" y="98909"/>
            <a:ext cx="1972913" cy="2358962"/>
          </a:xfrm>
          <a:prstGeom prst="rect">
            <a:avLst/>
          </a:prstGeom>
        </p:spPr>
      </p:pic>
      <p:sp>
        <p:nvSpPr>
          <p:cNvPr id="4" name="Arrow: Right 3">
            <a:extLst>
              <a:ext uri="{FF2B5EF4-FFF2-40B4-BE49-F238E27FC236}">
                <a16:creationId xmlns:a16="http://schemas.microsoft.com/office/drawing/2014/main" id="{559BC22F-7078-CB59-ED54-6E9559B64FB5}"/>
              </a:ext>
            </a:extLst>
          </p:cNvPr>
          <p:cNvSpPr/>
          <p:nvPr/>
        </p:nvSpPr>
        <p:spPr>
          <a:xfrm>
            <a:off x="6857978" y="1532509"/>
            <a:ext cx="564068" cy="37361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61B3B3E-35D7-36B9-AC9C-824DA2575C5A}"/>
              </a:ext>
            </a:extLst>
          </p:cNvPr>
          <p:cNvPicPr>
            <a:picLocks noChangeAspect="1"/>
          </p:cNvPicPr>
          <p:nvPr/>
        </p:nvPicPr>
        <p:blipFill>
          <a:blip r:embed="rId7"/>
          <a:stretch>
            <a:fillRect/>
          </a:stretch>
        </p:blipFill>
        <p:spPr>
          <a:xfrm>
            <a:off x="5535746" y="37771"/>
            <a:ext cx="2076465" cy="390528"/>
          </a:xfrm>
          <a:prstGeom prst="rect">
            <a:avLst/>
          </a:prstGeom>
        </p:spPr>
      </p:pic>
      <p:sp>
        <p:nvSpPr>
          <p:cNvPr id="2" name="TextBox 1">
            <a:extLst>
              <a:ext uri="{FF2B5EF4-FFF2-40B4-BE49-F238E27FC236}">
                <a16:creationId xmlns:a16="http://schemas.microsoft.com/office/drawing/2014/main" id="{D5964250-8C89-A795-5582-48E671C97720}"/>
              </a:ext>
            </a:extLst>
          </p:cNvPr>
          <p:cNvSpPr txBox="1"/>
          <p:nvPr/>
        </p:nvSpPr>
        <p:spPr>
          <a:xfrm>
            <a:off x="6664634" y="1719316"/>
            <a:ext cx="1418978" cy="4524315"/>
          </a:xfrm>
          <a:prstGeom prst="rect">
            <a:avLst/>
          </a:prstGeom>
          <a:noFill/>
        </p:spPr>
        <p:txBody>
          <a:bodyPr wrap="none" rtlCol="0">
            <a:spAutoFit/>
          </a:bodyPr>
          <a:lstStyle/>
          <a:p>
            <a:r>
              <a:rPr lang="en-US" sz="28800" dirty="0">
                <a:latin typeface="Arial" panose="020B06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A4BAF3A0-0DDE-AF16-9B1D-E47AEE9F8C93}"/>
              </a:ext>
            </a:extLst>
          </p:cNvPr>
          <p:cNvSpPr txBox="1"/>
          <p:nvPr/>
        </p:nvSpPr>
        <p:spPr>
          <a:xfrm>
            <a:off x="9708963" y="1180683"/>
            <a:ext cx="1201947" cy="646331"/>
          </a:xfrm>
          <a:prstGeom prst="rect">
            <a:avLst/>
          </a:prstGeom>
          <a:noFill/>
        </p:spPr>
        <p:txBody>
          <a:bodyPr wrap="square" rtlCol="0">
            <a:spAutoFit/>
          </a:bodyPr>
          <a:lstStyle/>
          <a:p>
            <a:r>
              <a:rPr lang="en-US" dirty="0"/>
              <a:t>+ Hadron Spectrum</a:t>
            </a:r>
          </a:p>
        </p:txBody>
      </p:sp>
      <p:sp>
        <p:nvSpPr>
          <p:cNvPr id="13" name="TextBox 12">
            <a:extLst>
              <a:ext uri="{FF2B5EF4-FFF2-40B4-BE49-F238E27FC236}">
                <a16:creationId xmlns:a16="http://schemas.microsoft.com/office/drawing/2014/main" id="{065010CD-8BF2-0091-30DA-DC8A035A8EDF}"/>
              </a:ext>
            </a:extLst>
          </p:cNvPr>
          <p:cNvSpPr txBox="1"/>
          <p:nvPr/>
        </p:nvSpPr>
        <p:spPr>
          <a:xfrm>
            <a:off x="3652294" y="6207708"/>
            <a:ext cx="3102676" cy="584775"/>
          </a:xfrm>
          <a:prstGeom prst="rect">
            <a:avLst/>
          </a:prstGeom>
          <a:noFill/>
        </p:spPr>
        <p:txBody>
          <a:bodyPr wrap="square" rtlCol="0">
            <a:spAutoFit/>
          </a:bodyPr>
          <a:lstStyle/>
          <a:p>
            <a:r>
              <a:rPr lang="en-US" sz="3200" dirty="0">
                <a:solidFill>
                  <a:srgbClr val="FF0000"/>
                </a:solidFill>
                <a:latin typeface="Arial" panose="020B0604020202020204" pitchFamily="34" charset="0"/>
                <a:cs typeface="Arial" panose="020B0604020202020204" pitchFamily="34" charset="0"/>
              </a:rPr>
              <a:t>Q</a:t>
            </a:r>
            <a:r>
              <a:rPr lang="en-US" sz="3200" dirty="0">
                <a:solidFill>
                  <a:srgbClr val="00B050"/>
                </a:solidFill>
                <a:latin typeface="Arial" panose="020B0604020202020204" pitchFamily="34" charset="0"/>
                <a:cs typeface="Arial" panose="020B0604020202020204" pitchFamily="34" charset="0"/>
              </a:rPr>
              <a:t>C</a:t>
            </a:r>
            <a:r>
              <a:rPr lang="en-US" sz="3200" dirty="0">
                <a:solidFill>
                  <a:srgbClr val="3333FF"/>
                </a:solidFill>
                <a:latin typeface="Arial" panose="020B0604020202020204" pitchFamily="34" charset="0"/>
                <a:cs typeface="Arial" panose="020B0604020202020204" pitchFamily="34" charset="0"/>
              </a:rPr>
              <a:t>D</a:t>
            </a:r>
            <a:r>
              <a:rPr lang="en-US" sz="3200" dirty="0">
                <a:latin typeface="Arial" panose="020B0604020202020204" pitchFamily="34" charset="0"/>
                <a:cs typeface="Arial" panose="020B0604020202020204" pitchFamily="34" charset="0"/>
              </a:rPr>
              <a:t> Dynamics</a:t>
            </a:r>
          </a:p>
        </p:txBody>
      </p:sp>
      <p:grpSp>
        <p:nvGrpSpPr>
          <p:cNvPr id="42" name="Group 35">
            <a:extLst>
              <a:ext uri="{FF2B5EF4-FFF2-40B4-BE49-F238E27FC236}">
                <a16:creationId xmlns:a16="http://schemas.microsoft.com/office/drawing/2014/main" id="{49891870-70E7-AF88-0847-BF3FA445033A}"/>
              </a:ext>
            </a:extLst>
          </p:cNvPr>
          <p:cNvGrpSpPr>
            <a:grpSpLocks/>
          </p:cNvGrpSpPr>
          <p:nvPr/>
        </p:nvGrpSpPr>
        <p:grpSpPr bwMode="auto">
          <a:xfrm>
            <a:off x="7959012" y="2514600"/>
            <a:ext cx="4191000" cy="4005263"/>
            <a:chOff x="2976" y="1584"/>
            <a:chExt cx="2640" cy="2523"/>
          </a:xfrm>
        </p:grpSpPr>
        <p:pic>
          <p:nvPicPr>
            <p:cNvPr id="43" name="Picture 22">
              <a:extLst>
                <a:ext uri="{FF2B5EF4-FFF2-40B4-BE49-F238E27FC236}">
                  <a16:creationId xmlns:a16="http://schemas.microsoft.com/office/drawing/2014/main" id="{9200FB7F-B9E5-A61B-977F-59808763AC4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76" y="1584"/>
              <a:ext cx="2640" cy="2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Rectangle 34">
              <a:extLst>
                <a:ext uri="{FF2B5EF4-FFF2-40B4-BE49-F238E27FC236}">
                  <a16:creationId xmlns:a16="http://schemas.microsoft.com/office/drawing/2014/main" id="{F18EAEE4-A515-D557-5E72-6B4CF663C8FF}"/>
                </a:ext>
              </a:extLst>
            </p:cNvPr>
            <p:cNvSpPr>
              <a:spLocks noChangeArrowheads="1"/>
            </p:cNvSpPr>
            <p:nvPr/>
          </p:nvSpPr>
          <p:spPr bwMode="auto">
            <a:xfrm>
              <a:off x="4704" y="1824"/>
              <a:ext cx="672" cy="2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sp>
        <p:nvSpPr>
          <p:cNvPr id="45" name="Freeform 27">
            <a:extLst>
              <a:ext uri="{FF2B5EF4-FFF2-40B4-BE49-F238E27FC236}">
                <a16:creationId xmlns:a16="http://schemas.microsoft.com/office/drawing/2014/main" id="{7A7DACAD-DCF9-8E5F-F050-E43A716578A8}"/>
              </a:ext>
            </a:extLst>
          </p:cNvPr>
          <p:cNvSpPr>
            <a:spLocks/>
          </p:cNvSpPr>
          <p:nvPr/>
        </p:nvSpPr>
        <p:spPr bwMode="auto">
          <a:xfrm>
            <a:off x="10702212" y="0"/>
            <a:ext cx="1295400" cy="6172200"/>
          </a:xfrm>
          <a:custGeom>
            <a:avLst/>
            <a:gdLst>
              <a:gd name="T0" fmla="*/ 2147483647 w 912"/>
              <a:gd name="T1" fmla="*/ 2147483647 h 4032"/>
              <a:gd name="T2" fmla="*/ 2147483647 w 912"/>
              <a:gd name="T3" fmla="*/ 2147483647 h 4032"/>
              <a:gd name="T4" fmla="*/ 2147483647 w 912"/>
              <a:gd name="T5" fmla="*/ 2147483647 h 4032"/>
              <a:gd name="T6" fmla="*/ 2147483647 w 912"/>
              <a:gd name="T7" fmla="*/ 2147483647 h 4032"/>
              <a:gd name="T8" fmla="*/ 2147483647 w 912"/>
              <a:gd name="T9" fmla="*/ 2147483647 h 4032"/>
              <a:gd name="T10" fmla="*/ 0 w 912"/>
              <a:gd name="T11" fmla="*/ 0 h 4032"/>
              <a:gd name="T12" fmla="*/ 0 60000 65536"/>
              <a:gd name="T13" fmla="*/ 0 60000 65536"/>
              <a:gd name="T14" fmla="*/ 0 60000 65536"/>
              <a:gd name="T15" fmla="*/ 0 60000 65536"/>
              <a:gd name="T16" fmla="*/ 0 60000 65536"/>
              <a:gd name="T17" fmla="*/ 0 60000 65536"/>
              <a:gd name="T18" fmla="*/ 0 w 912"/>
              <a:gd name="T19" fmla="*/ 0 h 4032"/>
              <a:gd name="T20" fmla="*/ 912 w 912"/>
              <a:gd name="T21" fmla="*/ 4032 h 4032"/>
            </a:gdLst>
            <a:ahLst/>
            <a:cxnLst>
              <a:cxn ang="T12">
                <a:pos x="T0" y="T1"/>
              </a:cxn>
              <a:cxn ang="T13">
                <a:pos x="T2" y="T3"/>
              </a:cxn>
              <a:cxn ang="T14">
                <a:pos x="T4" y="T5"/>
              </a:cxn>
              <a:cxn ang="T15">
                <a:pos x="T6" y="T7"/>
              </a:cxn>
              <a:cxn ang="T16">
                <a:pos x="T8" y="T9"/>
              </a:cxn>
              <a:cxn ang="T17">
                <a:pos x="T10" y="T11"/>
              </a:cxn>
            </a:cxnLst>
            <a:rect l="T18" t="T19" r="T20" b="T21"/>
            <a:pathLst>
              <a:path w="912" h="4032">
                <a:moveTo>
                  <a:pt x="912" y="4032"/>
                </a:moveTo>
                <a:cubicBezTo>
                  <a:pt x="880" y="4016"/>
                  <a:pt x="848" y="4000"/>
                  <a:pt x="816" y="3936"/>
                </a:cubicBezTo>
                <a:cubicBezTo>
                  <a:pt x="784" y="3872"/>
                  <a:pt x="760" y="3784"/>
                  <a:pt x="720" y="3648"/>
                </a:cubicBezTo>
                <a:cubicBezTo>
                  <a:pt x="680" y="3512"/>
                  <a:pt x="640" y="3352"/>
                  <a:pt x="576" y="3120"/>
                </a:cubicBezTo>
                <a:cubicBezTo>
                  <a:pt x="512" y="2888"/>
                  <a:pt x="432" y="2776"/>
                  <a:pt x="336" y="2256"/>
                </a:cubicBezTo>
                <a:cubicBezTo>
                  <a:pt x="240" y="1736"/>
                  <a:pt x="120" y="868"/>
                  <a:pt x="0" y="0"/>
                </a:cubicBezTo>
              </a:path>
            </a:pathLst>
          </a:custGeom>
          <a:noFill/>
          <a:ln w="57150">
            <a:solidFill>
              <a:srgbClr val="00FF00"/>
            </a:solidFill>
            <a:round/>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6" name="Oval 32">
            <a:extLst>
              <a:ext uri="{FF2B5EF4-FFF2-40B4-BE49-F238E27FC236}">
                <a16:creationId xmlns:a16="http://schemas.microsoft.com/office/drawing/2014/main" id="{18D68E66-BC9D-C001-5964-F98B2A329313}"/>
              </a:ext>
            </a:extLst>
          </p:cNvPr>
          <p:cNvSpPr>
            <a:spLocks noChangeArrowheads="1"/>
          </p:cNvSpPr>
          <p:nvPr/>
        </p:nvSpPr>
        <p:spPr bwMode="auto">
          <a:xfrm>
            <a:off x="9254412" y="4191000"/>
            <a:ext cx="838200" cy="457200"/>
          </a:xfrm>
          <a:prstGeom prst="ellipse">
            <a:avLst/>
          </a:prstGeom>
          <a:noFill/>
          <a:ln w="5715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7" name="Freeform 33">
            <a:extLst>
              <a:ext uri="{FF2B5EF4-FFF2-40B4-BE49-F238E27FC236}">
                <a16:creationId xmlns:a16="http://schemas.microsoft.com/office/drawing/2014/main" id="{ABF56E0B-6D6F-8329-BA76-10CBE6229E59}"/>
              </a:ext>
            </a:extLst>
          </p:cNvPr>
          <p:cNvSpPr>
            <a:spLocks/>
          </p:cNvSpPr>
          <p:nvPr/>
        </p:nvSpPr>
        <p:spPr bwMode="auto">
          <a:xfrm>
            <a:off x="9787812" y="3124200"/>
            <a:ext cx="1295400" cy="1066800"/>
          </a:xfrm>
          <a:custGeom>
            <a:avLst/>
            <a:gdLst>
              <a:gd name="T0" fmla="*/ 0 w 816"/>
              <a:gd name="T1" fmla="*/ 2147483647 h 672"/>
              <a:gd name="T2" fmla="*/ 2147483647 w 816"/>
              <a:gd name="T3" fmla="*/ 2147483647 h 672"/>
              <a:gd name="T4" fmla="*/ 2147483647 w 816"/>
              <a:gd name="T5" fmla="*/ 0 h 672"/>
              <a:gd name="T6" fmla="*/ 0 60000 65536"/>
              <a:gd name="T7" fmla="*/ 0 60000 65536"/>
              <a:gd name="T8" fmla="*/ 0 60000 65536"/>
              <a:gd name="T9" fmla="*/ 0 w 816"/>
              <a:gd name="T10" fmla="*/ 0 h 672"/>
              <a:gd name="T11" fmla="*/ 816 w 816"/>
              <a:gd name="T12" fmla="*/ 672 h 672"/>
            </a:gdLst>
            <a:ahLst/>
            <a:cxnLst>
              <a:cxn ang="T6">
                <a:pos x="T0" y="T1"/>
              </a:cxn>
              <a:cxn ang="T7">
                <a:pos x="T2" y="T3"/>
              </a:cxn>
              <a:cxn ang="T8">
                <a:pos x="T4" y="T5"/>
              </a:cxn>
            </a:cxnLst>
            <a:rect l="T9" t="T10" r="T11" b="T12"/>
            <a:pathLst>
              <a:path w="816" h="672">
                <a:moveTo>
                  <a:pt x="0" y="672"/>
                </a:moveTo>
                <a:cubicBezTo>
                  <a:pt x="76" y="488"/>
                  <a:pt x="152" y="304"/>
                  <a:pt x="288" y="192"/>
                </a:cubicBezTo>
                <a:cubicBezTo>
                  <a:pt x="424" y="80"/>
                  <a:pt x="620" y="40"/>
                  <a:pt x="816" y="0"/>
                </a:cubicBezTo>
              </a:path>
            </a:pathLst>
          </a:custGeom>
          <a:noFill/>
          <a:ln w="25400">
            <a:solidFill>
              <a:srgbClr val="FF0000"/>
            </a:solidFill>
            <a:round/>
            <a:headEnd/>
            <a:tailEnd type="triangle" w="lg" len="lg"/>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8" name="Text Box 37">
            <a:extLst>
              <a:ext uri="{FF2B5EF4-FFF2-40B4-BE49-F238E27FC236}">
                <a16:creationId xmlns:a16="http://schemas.microsoft.com/office/drawing/2014/main" id="{B6BA39FB-1F64-6059-47E5-85FD7F4F05B2}"/>
              </a:ext>
            </a:extLst>
          </p:cNvPr>
          <p:cNvSpPr txBox="1">
            <a:spLocks noChangeArrowheads="1"/>
          </p:cNvSpPr>
          <p:nvPr/>
        </p:nvSpPr>
        <p:spPr bwMode="auto">
          <a:xfrm>
            <a:off x="10016412" y="3505200"/>
            <a:ext cx="103187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600" b="1">
                <a:solidFill>
                  <a:srgbClr val="FF0000"/>
                </a:solidFill>
              </a:rPr>
              <a:t>Remove</a:t>
            </a:r>
          </a:p>
          <a:p>
            <a:pPr eaLnBrk="1" hangingPunct="1"/>
            <a:r>
              <a:rPr lang="en-US" altLang="en-US" sz="1600" b="1">
                <a:solidFill>
                  <a:srgbClr val="FF0000"/>
                </a:solidFill>
              </a:rPr>
              <a:t>factor 20</a:t>
            </a:r>
          </a:p>
        </p:txBody>
      </p:sp>
      <p:sp>
        <p:nvSpPr>
          <p:cNvPr id="18" name="TextBox 17">
            <a:extLst>
              <a:ext uri="{FF2B5EF4-FFF2-40B4-BE49-F238E27FC236}">
                <a16:creationId xmlns:a16="http://schemas.microsoft.com/office/drawing/2014/main" id="{6CC5FAE7-A40C-17F1-9520-266DFEFCF117}"/>
              </a:ext>
            </a:extLst>
          </p:cNvPr>
          <p:cNvSpPr txBox="1"/>
          <p:nvPr/>
        </p:nvSpPr>
        <p:spPr>
          <a:xfrm>
            <a:off x="9735157" y="1979414"/>
            <a:ext cx="2372689" cy="646331"/>
          </a:xfrm>
          <a:prstGeom prst="rect">
            <a:avLst/>
          </a:prstGeom>
          <a:noFill/>
        </p:spPr>
        <p:txBody>
          <a:bodyPr wrap="square" rtlCol="0">
            <a:spAutoFit/>
          </a:bodyPr>
          <a:lstStyle/>
          <a:p>
            <a:r>
              <a:rPr lang="en-US" dirty="0"/>
              <a:t>Role of the roiling sea and the gluon oceans</a:t>
            </a:r>
          </a:p>
        </p:txBody>
      </p:sp>
      <p:sp>
        <p:nvSpPr>
          <p:cNvPr id="49" name="TextBox 48">
            <a:extLst>
              <a:ext uri="{FF2B5EF4-FFF2-40B4-BE49-F238E27FC236}">
                <a16:creationId xmlns:a16="http://schemas.microsoft.com/office/drawing/2014/main" id="{4275776F-BD91-C68B-8CE0-A20CA17070FF}"/>
              </a:ext>
            </a:extLst>
          </p:cNvPr>
          <p:cNvSpPr txBox="1"/>
          <p:nvPr/>
        </p:nvSpPr>
        <p:spPr>
          <a:xfrm>
            <a:off x="9724567" y="424198"/>
            <a:ext cx="2273046" cy="646331"/>
          </a:xfrm>
          <a:prstGeom prst="rect">
            <a:avLst/>
          </a:prstGeom>
          <a:noFill/>
        </p:spPr>
        <p:txBody>
          <a:bodyPr wrap="square" rtlCol="0">
            <a:spAutoFit/>
          </a:bodyPr>
          <a:lstStyle/>
          <a:p>
            <a:r>
              <a:rPr lang="en-US" dirty="0"/>
              <a:t>Role of strong q-q and q-g correlations</a:t>
            </a:r>
          </a:p>
        </p:txBody>
      </p:sp>
      <p:sp>
        <p:nvSpPr>
          <p:cNvPr id="19" name="TextBox 18">
            <a:extLst>
              <a:ext uri="{FF2B5EF4-FFF2-40B4-BE49-F238E27FC236}">
                <a16:creationId xmlns:a16="http://schemas.microsoft.com/office/drawing/2014/main" id="{E550F4A7-8A1A-428A-7BA7-1FE46BF0C728}"/>
              </a:ext>
            </a:extLst>
          </p:cNvPr>
          <p:cNvSpPr txBox="1"/>
          <p:nvPr/>
        </p:nvSpPr>
        <p:spPr>
          <a:xfrm>
            <a:off x="10993222" y="1003195"/>
            <a:ext cx="1156790" cy="646331"/>
          </a:xfrm>
          <a:prstGeom prst="rect">
            <a:avLst/>
          </a:prstGeom>
          <a:noFill/>
          <a:ln>
            <a:solidFill>
              <a:schemeClr val="tx1"/>
            </a:solidFill>
          </a:ln>
        </p:spPr>
        <p:txBody>
          <a:bodyPr wrap="square" rtlCol="0">
            <a:spAutoFit/>
          </a:bodyPr>
          <a:lstStyle/>
          <a:p>
            <a:r>
              <a:rPr lang="en-US" sz="1200" dirty="0"/>
              <a:t>SIDIS, tagging, DVCS, TCS, DDVCS, DEMP</a:t>
            </a:r>
          </a:p>
        </p:txBody>
      </p:sp>
    </p:spTree>
    <p:extLst>
      <p:ext uri="{BB962C8B-B14F-4D97-AF65-F5344CB8AC3E}">
        <p14:creationId xmlns:p14="http://schemas.microsoft.com/office/powerpoint/2010/main" val="3233668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31" presetClass="entr" presetSubtype="0" fill="hold" grpId="0" nodeType="withEffect">
                                  <p:stCondLst>
                                    <p:cond delay="0"/>
                                  </p:stCondLst>
                                  <p:iterate type="lt">
                                    <p:tmPct val="5000"/>
                                  </p:iterate>
                                  <p:childTnLst>
                                    <p:set>
                                      <p:cBhvr>
                                        <p:cTn id="24" dur="1" fill="hold">
                                          <p:stCondLst>
                                            <p:cond delay="0"/>
                                          </p:stCondLst>
                                        </p:cTn>
                                        <p:tgtEl>
                                          <p:spTgt spid="46"/>
                                        </p:tgtEl>
                                        <p:attrNameLst>
                                          <p:attrName>style.visibility</p:attrName>
                                        </p:attrNameLst>
                                      </p:cBhvr>
                                      <p:to>
                                        <p:strVal val="visible"/>
                                      </p:to>
                                    </p:set>
                                    <p:anim calcmode="lin" valueType="num">
                                      <p:cBhvr>
                                        <p:cTn id="25" dur="1000" fill="hold"/>
                                        <p:tgtEl>
                                          <p:spTgt spid="46"/>
                                        </p:tgtEl>
                                        <p:attrNameLst>
                                          <p:attrName>ppt_w</p:attrName>
                                        </p:attrNameLst>
                                      </p:cBhvr>
                                      <p:tavLst>
                                        <p:tav tm="0">
                                          <p:val>
                                            <p:fltVal val="0"/>
                                          </p:val>
                                        </p:tav>
                                        <p:tav tm="100000">
                                          <p:val>
                                            <p:strVal val="#ppt_w"/>
                                          </p:val>
                                        </p:tav>
                                      </p:tavLst>
                                    </p:anim>
                                    <p:anim calcmode="lin" valueType="num">
                                      <p:cBhvr>
                                        <p:cTn id="26" dur="1000" fill="hold"/>
                                        <p:tgtEl>
                                          <p:spTgt spid="46"/>
                                        </p:tgtEl>
                                        <p:attrNameLst>
                                          <p:attrName>ppt_h</p:attrName>
                                        </p:attrNameLst>
                                      </p:cBhvr>
                                      <p:tavLst>
                                        <p:tav tm="0">
                                          <p:val>
                                            <p:fltVal val="0"/>
                                          </p:val>
                                        </p:tav>
                                        <p:tav tm="100000">
                                          <p:val>
                                            <p:strVal val="#ppt_h"/>
                                          </p:val>
                                        </p:tav>
                                      </p:tavLst>
                                    </p:anim>
                                    <p:anim calcmode="lin" valueType="num">
                                      <p:cBhvr>
                                        <p:cTn id="27" dur="1000" fill="hold"/>
                                        <p:tgtEl>
                                          <p:spTgt spid="46"/>
                                        </p:tgtEl>
                                        <p:attrNameLst>
                                          <p:attrName>style.rotation</p:attrName>
                                        </p:attrNameLst>
                                      </p:cBhvr>
                                      <p:tavLst>
                                        <p:tav tm="0">
                                          <p:val>
                                            <p:fltVal val="90"/>
                                          </p:val>
                                        </p:tav>
                                        <p:tav tm="100000">
                                          <p:val>
                                            <p:fltVal val="0"/>
                                          </p:val>
                                        </p:tav>
                                      </p:tavLst>
                                    </p:anim>
                                    <p:animEffect transition="in" filter="fade">
                                      <p:cBhvr>
                                        <p:cTn id="28" dur="1000"/>
                                        <p:tgtEl>
                                          <p:spTgt spid="46"/>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8"/>
                                        </p:tgtEl>
                                        <p:attrNameLst>
                                          <p:attrName>style.visibility</p:attrName>
                                        </p:attrNameLst>
                                      </p:cBhvr>
                                      <p:to>
                                        <p:strVal val="visible"/>
                                      </p:to>
                                    </p:set>
                                  </p:childTnLst>
                                </p:cTn>
                              </p:par>
                            </p:childTnLst>
                          </p:cTn>
                        </p:par>
                        <p:par>
                          <p:cTn id="33" fill="hold">
                            <p:stCondLst>
                              <p:cond delay="0"/>
                            </p:stCondLst>
                            <p:childTnLst>
                              <p:par>
                                <p:cTn id="34" presetID="22" presetClass="entr" presetSubtype="4" fill="hold" grpId="0" nodeType="afterEffect">
                                  <p:stCondLst>
                                    <p:cond delay="0"/>
                                  </p:stCondLst>
                                  <p:childTnLst>
                                    <p:set>
                                      <p:cBhvr>
                                        <p:cTn id="35" dur="1" fill="hold">
                                          <p:stCondLst>
                                            <p:cond delay="0"/>
                                          </p:stCondLst>
                                        </p:cTn>
                                        <p:tgtEl>
                                          <p:spTgt spid="45"/>
                                        </p:tgtEl>
                                        <p:attrNameLst>
                                          <p:attrName>style.visibility</p:attrName>
                                        </p:attrNameLst>
                                      </p:cBhvr>
                                      <p:to>
                                        <p:strVal val="visible"/>
                                      </p:to>
                                    </p:set>
                                    <p:animEffect transition="in" filter="wipe(down)">
                                      <p:cBhvr>
                                        <p:cTn id="36" dur="1000"/>
                                        <p:tgtEl>
                                          <p:spTgt spid="45"/>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47"/>
                                        </p:tgtEl>
                                        <p:attrNameLst>
                                          <p:attrName>style.visibility</p:attrName>
                                        </p:attrNameLst>
                                      </p:cBhvr>
                                      <p:to>
                                        <p:strVal val="visible"/>
                                      </p:to>
                                    </p:set>
                                    <p:animEffect transition="in" filter="wipe(left)">
                                      <p:cBhvr>
                                        <p:cTn id="39" dur="1000"/>
                                        <p:tgtEl>
                                          <p:spTgt spid="47"/>
                                        </p:tgtEl>
                                      </p:cBhvr>
                                    </p:animEffect>
                                  </p:childTnLst>
                                </p:cTn>
                              </p:par>
                              <p:par>
                                <p:cTn id="40" presetID="1"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P spid="10" grpId="0"/>
      <p:bldP spid="45" grpId="0" animBg="1"/>
      <p:bldP spid="46" grpId="0" animBg="1"/>
      <p:bldP spid="47" grpId="0" animBg="1"/>
      <p:bldP spid="48" grpId="0"/>
      <p:bldP spid="18" grpId="0"/>
      <p:bldP spid="49" grpId="0"/>
      <p:bldP spid="19"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455E6-2CA8-3B23-74B1-D08C5F04C05F}"/>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16487D1-C7D2-C741-96E3-629410080CFF}"/>
              </a:ext>
            </a:extLst>
          </p:cNvPr>
          <p:cNvSpPr>
            <a:spLocks noGrp="1"/>
          </p:cNvSpPr>
          <p:nvPr>
            <p:ph type="title"/>
          </p:nvPr>
        </p:nvSpPr>
        <p:spPr>
          <a:xfrm>
            <a:off x="309093" y="121857"/>
            <a:ext cx="11044707" cy="678664"/>
          </a:xfrm>
        </p:spPr>
        <p:txBody>
          <a:bodyPr/>
          <a:lstStyle/>
          <a:p>
            <a:r>
              <a:rPr lang="en-US" dirty="0">
                <a:latin typeface="Arial"/>
                <a:cs typeface="Arial"/>
              </a:rPr>
              <a:t>21st Century Laboratories of Structure and Order</a:t>
            </a:r>
          </a:p>
        </p:txBody>
      </p:sp>
      <p:sp>
        <p:nvSpPr>
          <p:cNvPr id="14" name="Slide Number Placeholder 2">
            <a:extLst>
              <a:ext uri="{FF2B5EF4-FFF2-40B4-BE49-F238E27FC236}">
                <a16:creationId xmlns:a16="http://schemas.microsoft.com/office/drawing/2014/main" id="{618C37CA-3519-7093-4BDA-5E69CCA96458}"/>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27</a:t>
            </a:fld>
            <a:endParaRPr lang="en-US" sz="1200" dirty="0"/>
          </a:p>
        </p:txBody>
      </p:sp>
      <p:sp>
        <p:nvSpPr>
          <p:cNvPr id="2" name="Content Placeholder 8">
            <a:extLst>
              <a:ext uri="{FF2B5EF4-FFF2-40B4-BE49-F238E27FC236}">
                <a16:creationId xmlns:a16="http://schemas.microsoft.com/office/drawing/2014/main" id="{46199A6C-E491-C50F-1E0B-E88B2222A9D8}"/>
              </a:ext>
            </a:extLst>
          </p:cNvPr>
          <p:cNvSpPr txBox="1">
            <a:spLocks/>
          </p:cNvSpPr>
          <p:nvPr/>
        </p:nvSpPr>
        <p:spPr>
          <a:xfrm>
            <a:off x="1273317" y="5852377"/>
            <a:ext cx="9524757" cy="642372"/>
          </a:xfrm>
          <a:prstGeom prst="rect">
            <a:avLst/>
          </a:prstGeom>
          <a:solidFill>
            <a:srgbClr val="0000FF"/>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charset="0"/>
                <a:ea typeface="Arial" charset="0"/>
                <a:cs typeface="Arial"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charset="0"/>
                <a:ea typeface="Arial" charset="0"/>
                <a:cs typeface="Arial"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charset="0"/>
                <a:ea typeface="Arial" charset="0"/>
                <a:cs typeface="Arial"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sz="1400" dirty="0">
                <a:solidFill>
                  <a:schemeClr val="bg1"/>
                </a:solidFill>
              </a:rPr>
              <a:t>The goal is to provide us with an understanding of the internal structure of the proton and more complex atomic nuclei that is comparable to our knowledge of the electronic structure of atoms, which lies at the heart of modern technologies</a:t>
            </a:r>
          </a:p>
        </p:txBody>
      </p:sp>
      <p:pic>
        <p:nvPicPr>
          <p:cNvPr id="10" name="Picture 9" descr="Screen Shot 2017-06-05 at 10.17.08 AM.png">
            <a:extLst>
              <a:ext uri="{FF2B5EF4-FFF2-40B4-BE49-F238E27FC236}">
                <a16:creationId xmlns:a16="http://schemas.microsoft.com/office/drawing/2014/main" id="{24921517-87A3-2621-E011-A09CF4ECFB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94326" y="794788"/>
            <a:ext cx="2286000" cy="2395728"/>
          </a:xfrm>
          <a:prstGeom prst="rect">
            <a:avLst/>
          </a:prstGeom>
          <a:ln>
            <a:solidFill>
              <a:schemeClr val="tx1"/>
            </a:solidFill>
          </a:ln>
        </p:spPr>
      </p:pic>
      <p:pic>
        <p:nvPicPr>
          <p:cNvPr id="13" name="Picture 8" descr="ActionAPE5LQanimXs30small">
            <a:extLst>
              <a:ext uri="{FF2B5EF4-FFF2-40B4-BE49-F238E27FC236}">
                <a16:creationId xmlns:a16="http://schemas.microsoft.com/office/drawing/2014/main" id="{0A60A4A9-BD44-56F0-5205-626D199FD476}"/>
              </a:ext>
            </a:extLst>
          </p:cNvPr>
          <p:cNvPicPr>
            <a:picLocks noChangeAspect="1" noChangeArrowheads="1" noCrop="1"/>
          </p:cNvPicPr>
          <p:nvPr/>
        </p:nvPicPr>
        <p:blipFill>
          <a:blip r:embed="rId3" cstate="print"/>
          <a:srcRect/>
          <a:stretch>
            <a:fillRect/>
          </a:stretch>
        </p:blipFill>
        <p:spPr bwMode="auto">
          <a:xfrm>
            <a:off x="9494326" y="3698486"/>
            <a:ext cx="2292096" cy="1719072"/>
          </a:xfrm>
          <a:prstGeom prst="rect">
            <a:avLst/>
          </a:prstGeom>
          <a:noFill/>
          <a:ln w="9525">
            <a:noFill/>
            <a:miter lim="800000"/>
            <a:headEnd/>
            <a:tailEnd/>
          </a:ln>
        </p:spPr>
      </p:pic>
      <p:sp>
        <p:nvSpPr>
          <p:cNvPr id="17" name="Content Placeholder 11">
            <a:extLst>
              <a:ext uri="{FF2B5EF4-FFF2-40B4-BE49-F238E27FC236}">
                <a16:creationId xmlns:a16="http://schemas.microsoft.com/office/drawing/2014/main" id="{8D54171A-F6A3-4327-5D16-4E75FC452D3A}"/>
              </a:ext>
            </a:extLst>
          </p:cNvPr>
          <p:cNvSpPr txBox="1">
            <a:spLocks/>
          </p:cNvSpPr>
          <p:nvPr/>
        </p:nvSpPr>
        <p:spPr>
          <a:xfrm>
            <a:off x="314392" y="700329"/>
            <a:ext cx="9004334" cy="521294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US" sz="1800" dirty="0">
                <a:solidFill>
                  <a:prstClr val="black"/>
                </a:solidFill>
                <a:latin typeface="Arial" panose="020B0604020202020204" pitchFamily="34" charset="0"/>
                <a:cs typeface="Arial" panose="020B0604020202020204" pitchFamily="34" charset="0"/>
              </a:rPr>
              <a:t>We need a phase change in our understanding of the tiny quantum cosmos that is the nucleon and the other particles that bind and build the visible universe.</a:t>
            </a:r>
          </a:p>
          <a:p>
            <a:pPr>
              <a:lnSpc>
                <a:spcPct val="120000"/>
              </a:lnSpc>
            </a:pPr>
            <a:r>
              <a:rPr lang="en-US" sz="1800" dirty="0">
                <a:solidFill>
                  <a:prstClr val="black"/>
                </a:solidFill>
                <a:latin typeface="Arial" panose="020B0604020202020204" pitchFamily="34" charset="0"/>
                <a:cs typeface="Arial" panose="020B0604020202020204" pitchFamily="34" charset="0"/>
              </a:rPr>
              <a:t>The proton, neutron and other hadrons are completely relativistic quantum systems governed by the </a:t>
            </a:r>
            <a:r>
              <a:rPr lang="en-US" sz="1800" i="1" u="sng" dirty="0">
                <a:solidFill>
                  <a:srgbClr val="FF00FF"/>
                </a:solidFill>
                <a:latin typeface="Arial" panose="020B0604020202020204" pitchFamily="34" charset="0"/>
                <a:cs typeface="Arial" panose="020B0604020202020204" pitchFamily="34" charset="0"/>
              </a:rPr>
              <a:t>strongest interactions we know</a:t>
            </a:r>
            <a:r>
              <a:rPr lang="en-US" sz="1800" dirty="0">
                <a:solidFill>
                  <a:prstClr val="black"/>
                </a:solidFill>
                <a:latin typeface="Arial" panose="020B0604020202020204" pitchFamily="34" charset="0"/>
                <a:cs typeface="Arial" panose="020B0604020202020204" pitchFamily="34" charset="0"/>
              </a:rPr>
              <a:t>. The relevant quantum numbers are charge, spin, flavor and color.</a:t>
            </a:r>
          </a:p>
          <a:p>
            <a:pPr>
              <a:lnSpc>
                <a:spcPct val="120000"/>
              </a:lnSpc>
            </a:pPr>
            <a:r>
              <a:rPr lang="en-US" sz="1800" dirty="0">
                <a:solidFill>
                  <a:prstClr val="black"/>
                </a:solidFill>
                <a:latin typeface="Arial" panose="020B0604020202020204" pitchFamily="34" charset="0"/>
                <a:cs typeface="Arial" panose="020B0604020202020204" pitchFamily="34" charset="0"/>
              </a:rPr>
              <a:t>We aim to understand how structure and order emerges </a:t>
            </a:r>
            <a:r>
              <a:rPr lang="en-US" sz="1800" i="1" u="sng" dirty="0">
                <a:solidFill>
                  <a:srgbClr val="E248F7"/>
                </a:solidFill>
                <a:latin typeface="Arial" panose="020B0604020202020204" pitchFamily="34" charset="0"/>
                <a:cs typeface="Arial" panose="020B0604020202020204" pitchFamily="34" charset="0"/>
              </a:rPr>
              <a:t>in a fundamental way</a:t>
            </a:r>
            <a:r>
              <a:rPr lang="en-US" sz="1800" i="1" dirty="0">
                <a:solidFill>
                  <a:srgbClr val="E248F7"/>
                </a:solidFill>
                <a:latin typeface="Arial" panose="020B0604020202020204" pitchFamily="34" charset="0"/>
                <a:cs typeface="Arial" panose="020B0604020202020204" pitchFamily="34" charset="0"/>
              </a:rPr>
              <a:t> </a:t>
            </a:r>
            <a:r>
              <a:rPr lang="en-US" sz="1800" dirty="0">
                <a:solidFill>
                  <a:prstClr val="black"/>
                </a:solidFill>
                <a:latin typeface="Arial" panose="020B0604020202020204" pitchFamily="34" charset="0"/>
                <a:cs typeface="Arial" panose="020B0604020202020204" pitchFamily="34" charset="0"/>
              </a:rPr>
              <a:t>and generates most of the mass of the nucleons. </a:t>
            </a:r>
            <a:r>
              <a:rPr lang="en-US" sz="1800" b="1" dirty="0">
                <a:latin typeface="Arial" panose="020B0604020202020204" pitchFamily="34" charset="0"/>
                <a:cs typeface="Arial" panose="020B0604020202020204" pitchFamily="34" charset="0"/>
              </a:rPr>
              <a:t>Spin &amp; (Near-)Exclusive are crucial</a:t>
            </a:r>
          </a:p>
          <a:p>
            <a:pPr lvl="1">
              <a:lnSpc>
                <a:spcPct val="120000"/>
              </a:lnSpc>
            </a:pPr>
            <a:r>
              <a:rPr lang="en-US" sz="1400" dirty="0">
                <a:solidFill>
                  <a:prstClr val="black"/>
                </a:solidFill>
                <a:latin typeface="Arial" panose="020B0604020202020204" pitchFamily="34" charset="0"/>
                <a:cs typeface="Arial" panose="020B0604020202020204" pitchFamily="34" charset="0"/>
              </a:rPr>
              <a:t>Our tool for structure dominated by valence quarks: </a:t>
            </a:r>
            <a:r>
              <a:rPr lang="en-US" sz="1800" b="1" dirty="0">
                <a:latin typeface="Arial" panose="020B0604020202020204" pitchFamily="34" charset="0"/>
                <a:cs typeface="Arial" panose="020B0604020202020204" pitchFamily="34" charset="0"/>
              </a:rPr>
              <a:t>Jefferson Lab</a:t>
            </a:r>
          </a:p>
          <a:p>
            <a:pPr lvl="1">
              <a:lnSpc>
                <a:spcPct val="120000"/>
              </a:lnSpc>
            </a:pPr>
            <a:r>
              <a:rPr lang="en-US" sz="1400" dirty="0">
                <a:solidFill>
                  <a:prstClr val="black"/>
                </a:solidFill>
                <a:latin typeface="Arial" panose="020B0604020202020204" pitchFamily="34" charset="0"/>
                <a:cs typeface="Arial" panose="020B0604020202020204" pitchFamily="34" charset="0"/>
              </a:rPr>
              <a:t>The new tool for structure dominated by sea quarks and gluons: </a:t>
            </a:r>
            <a:r>
              <a:rPr lang="en-US" sz="1800" b="1" dirty="0">
                <a:solidFill>
                  <a:prstClr val="black"/>
                </a:solidFill>
                <a:latin typeface="Arial" panose="020B0604020202020204" pitchFamily="34" charset="0"/>
                <a:cs typeface="Arial" panose="020B0604020202020204" pitchFamily="34" charset="0"/>
              </a:rPr>
              <a:t>Electron-Ion Collider</a:t>
            </a:r>
          </a:p>
          <a:p>
            <a:pPr>
              <a:lnSpc>
                <a:spcPct val="120000"/>
              </a:lnSpc>
            </a:pPr>
            <a:r>
              <a:rPr lang="en-US" sz="1800" dirty="0">
                <a:solidFill>
                  <a:prstClr val="black"/>
                </a:solidFill>
                <a:latin typeface="Arial" panose="020B0604020202020204" pitchFamily="34" charset="0"/>
                <a:cs typeface="Arial" panose="020B0604020202020204" pitchFamily="34" charset="0"/>
              </a:rPr>
              <a:t>Properties of hadrons – composite systems of quarks and gluons – are </a:t>
            </a:r>
            <a:r>
              <a:rPr lang="en-US" sz="1800" dirty="0">
                <a:solidFill>
                  <a:srgbClr val="0000FF"/>
                </a:solidFill>
                <a:latin typeface="Arial" panose="020B0604020202020204" pitchFamily="34" charset="0"/>
                <a:cs typeface="Arial" panose="020B0604020202020204" pitchFamily="34" charset="0"/>
              </a:rPr>
              <a:t>emergent phenomena</a:t>
            </a:r>
            <a:r>
              <a:rPr lang="en-US" sz="1800" dirty="0">
                <a:solidFill>
                  <a:prstClr val="black"/>
                </a:solidFill>
                <a:latin typeface="Arial" panose="020B0604020202020204" pitchFamily="34" charset="0"/>
                <a:cs typeface="Arial" panose="020B0604020202020204" pitchFamily="34" charset="0"/>
              </a:rPr>
              <a:t> and inextricably tied to the properties of </a:t>
            </a:r>
            <a:r>
              <a:rPr lang="en-US" sz="1800" i="1" u="sng" dirty="0">
                <a:solidFill>
                  <a:srgbClr val="FF40FF"/>
                </a:solidFill>
                <a:latin typeface="Arial" panose="020B0604020202020204" pitchFamily="34" charset="0"/>
                <a:cs typeface="Arial" panose="020B0604020202020204" pitchFamily="34" charset="0"/>
              </a:rPr>
              <a:t>the QCD vacuum</a:t>
            </a:r>
            <a:r>
              <a:rPr lang="en-US" sz="1800" dirty="0">
                <a:solidFill>
                  <a:prstClr val="black"/>
                </a:solidFill>
                <a:latin typeface="Arial" panose="020B0604020202020204" pitchFamily="34" charset="0"/>
                <a:cs typeface="Arial" panose="020B0604020202020204" pitchFamily="34" charset="0"/>
              </a:rPr>
              <a:t>. Striking examples besides confinement are spontaneous symmetry breaking and anomalies.</a:t>
            </a:r>
          </a:p>
          <a:p>
            <a:pPr>
              <a:lnSpc>
                <a:spcPct val="120000"/>
              </a:lnSpc>
            </a:pPr>
            <a:r>
              <a:rPr lang="en-US" sz="1800" dirty="0">
                <a:solidFill>
                  <a:prstClr val="black"/>
                </a:solidFill>
                <a:latin typeface="Arial" panose="020B0604020202020204" pitchFamily="34" charset="0"/>
                <a:cs typeface="Arial" panose="020B0604020202020204" pitchFamily="34" charset="0"/>
              </a:rPr>
              <a:t>Properties of hadrons will and do change when </a:t>
            </a:r>
            <a:r>
              <a:rPr lang="en-US" sz="1800" dirty="0">
                <a:solidFill>
                  <a:srgbClr val="3333FF"/>
                </a:solidFill>
                <a:latin typeface="Arial" panose="020B0604020202020204" pitchFamily="34" charset="0"/>
                <a:cs typeface="Arial" panose="020B0604020202020204" pitchFamily="34" charset="0"/>
              </a:rPr>
              <a:t>embedded in a nucleus</a:t>
            </a:r>
            <a:r>
              <a:rPr lang="en-US" sz="1800" dirty="0">
                <a:solidFill>
                  <a:prstClr val="black"/>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721813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A669C-C62E-E916-1874-C141B72DC0FF}"/>
            </a:ext>
          </a:extLst>
        </p:cNvPr>
        <p:cNvGrpSpPr/>
        <p:nvPr/>
      </p:nvGrpSpPr>
      <p:grpSpPr>
        <a:xfrm>
          <a:off x="0" y="0"/>
          <a:ext cx="0" cy="0"/>
          <a:chOff x="0" y="0"/>
          <a:chExt cx="0" cy="0"/>
        </a:xfrm>
      </p:grpSpPr>
      <p:pic>
        <p:nvPicPr>
          <p:cNvPr id="3" name="Picture 2" descr="Qr code&#10;&#10;Description automatically generated">
            <a:extLst>
              <a:ext uri="{FF2B5EF4-FFF2-40B4-BE49-F238E27FC236}">
                <a16:creationId xmlns:a16="http://schemas.microsoft.com/office/drawing/2014/main" id="{FFA2A668-03A9-91F2-1719-025D5BC9C1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82" y="647869"/>
            <a:ext cx="2577392" cy="3940967"/>
          </a:xfrm>
          <a:prstGeom prst="rect">
            <a:avLst/>
          </a:prstGeom>
        </p:spPr>
      </p:pic>
      <p:sp>
        <p:nvSpPr>
          <p:cNvPr id="7" name="Title 6">
            <a:extLst>
              <a:ext uri="{FF2B5EF4-FFF2-40B4-BE49-F238E27FC236}">
                <a16:creationId xmlns:a16="http://schemas.microsoft.com/office/drawing/2014/main" id="{76AE2ABD-95FA-73A0-9877-3E79BD123C12}"/>
              </a:ext>
            </a:extLst>
          </p:cNvPr>
          <p:cNvSpPr>
            <a:spLocks noGrp="1"/>
          </p:cNvSpPr>
          <p:nvPr>
            <p:ph type="title"/>
          </p:nvPr>
        </p:nvSpPr>
        <p:spPr>
          <a:xfrm>
            <a:off x="309093" y="121857"/>
            <a:ext cx="11044707" cy="678664"/>
          </a:xfrm>
        </p:spPr>
        <p:txBody>
          <a:bodyPr/>
          <a:lstStyle/>
          <a:p>
            <a:r>
              <a:rPr lang="en-US" dirty="0">
                <a:latin typeface="Arial"/>
                <a:cs typeface="Arial"/>
              </a:rPr>
              <a:t>Visualizing the Quantum World</a:t>
            </a:r>
          </a:p>
        </p:txBody>
      </p:sp>
      <p:sp>
        <p:nvSpPr>
          <p:cNvPr id="14" name="Slide Number Placeholder 2">
            <a:extLst>
              <a:ext uri="{FF2B5EF4-FFF2-40B4-BE49-F238E27FC236}">
                <a16:creationId xmlns:a16="http://schemas.microsoft.com/office/drawing/2014/main" id="{D3CBAEC4-40C6-F146-483C-0979D836A83F}"/>
              </a:ext>
            </a:extLst>
          </p:cNvPr>
          <p:cNvSpPr txBox="1">
            <a:spLocks/>
          </p:cNvSpPr>
          <p:nvPr/>
        </p:nvSpPr>
        <p:spPr>
          <a:xfrm>
            <a:off x="11451649" y="6533724"/>
            <a:ext cx="432486" cy="2940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3A556B-7C63-244D-9B7C-B0EA8042B330}" type="slidenum">
              <a:rPr lang="en-US" sz="1200" smtClean="0"/>
              <a:pPr/>
              <a:t>28</a:t>
            </a:fld>
            <a:endParaRPr lang="en-US" sz="1200" dirty="0"/>
          </a:p>
        </p:txBody>
      </p:sp>
      <p:pic>
        <p:nvPicPr>
          <p:cNvPr id="4" name="Picture 3" descr="Qr code&#10;&#10;Description automatically generated">
            <a:extLst>
              <a:ext uri="{FF2B5EF4-FFF2-40B4-BE49-F238E27FC236}">
                <a16:creationId xmlns:a16="http://schemas.microsoft.com/office/drawing/2014/main" id="{0083F4F1-02F0-9C8F-9FAC-2266948C4E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6029" y="871863"/>
            <a:ext cx="2386107" cy="3716973"/>
          </a:xfrm>
          <a:prstGeom prst="rect">
            <a:avLst/>
          </a:prstGeom>
        </p:spPr>
      </p:pic>
      <p:grpSp>
        <p:nvGrpSpPr>
          <p:cNvPr id="22" name="Group 21">
            <a:extLst>
              <a:ext uri="{FF2B5EF4-FFF2-40B4-BE49-F238E27FC236}">
                <a16:creationId xmlns:a16="http://schemas.microsoft.com/office/drawing/2014/main" id="{C0EB22AD-67B3-C4A9-DDFE-2032FA1F3BC8}"/>
              </a:ext>
            </a:extLst>
          </p:cNvPr>
          <p:cNvGrpSpPr/>
          <p:nvPr/>
        </p:nvGrpSpPr>
        <p:grpSpPr>
          <a:xfrm>
            <a:off x="5115978" y="925657"/>
            <a:ext cx="2083759" cy="3447228"/>
            <a:chOff x="5205790" y="858761"/>
            <a:chExt cx="2083759" cy="3447228"/>
          </a:xfrm>
        </p:grpSpPr>
        <p:pic>
          <p:nvPicPr>
            <p:cNvPr id="5" name="Picture 4" descr="Qr code&#10;&#10;AI-generated content may be incorrect.">
              <a:extLst>
                <a:ext uri="{FF2B5EF4-FFF2-40B4-BE49-F238E27FC236}">
                  <a16:creationId xmlns:a16="http://schemas.microsoft.com/office/drawing/2014/main" id="{613CD2FE-724F-B5FE-C7CF-2D42D67419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1735" y="858761"/>
              <a:ext cx="1911871" cy="1911871"/>
            </a:xfrm>
            <a:prstGeom prst="rect">
              <a:avLst/>
            </a:prstGeom>
          </p:spPr>
        </p:pic>
        <p:sp>
          <p:nvSpPr>
            <p:cNvPr id="8" name="TextBox 7">
              <a:extLst>
                <a:ext uri="{FF2B5EF4-FFF2-40B4-BE49-F238E27FC236}">
                  <a16:creationId xmlns:a16="http://schemas.microsoft.com/office/drawing/2014/main" id="{55B3ADA0-695A-4E23-6E9D-15FBD8134DCC}"/>
                </a:ext>
              </a:extLst>
            </p:cNvPr>
            <p:cNvSpPr txBox="1"/>
            <p:nvPr/>
          </p:nvSpPr>
          <p:spPr>
            <a:xfrm>
              <a:off x="5205790" y="2920994"/>
              <a:ext cx="2083759" cy="1384995"/>
            </a:xfrm>
            <a:prstGeom prst="rect">
              <a:avLst/>
            </a:prstGeom>
            <a:noFill/>
          </p:spPr>
          <p:txBody>
            <a:bodyPr wrap="square" rtlCol="0">
              <a:spAutoFit/>
            </a:bodyPr>
            <a:lstStyle/>
            <a:p>
              <a:pPr algn="ctr">
                <a:spcAft>
                  <a:spcPts val="600"/>
                </a:spcAft>
              </a:pPr>
              <a:r>
                <a:rPr lang="en-US" sz="2800" b="1" dirty="0">
                  <a:latin typeface="Arial" panose="020B0604020202020204" pitchFamily="34" charset="0"/>
                  <a:cs typeface="Arial" panose="020B0604020202020204" pitchFamily="34" charset="0"/>
                </a:rPr>
                <a:t>Visualizing the Nucleus</a:t>
              </a:r>
            </a:p>
          </p:txBody>
        </p:sp>
      </p:grpSp>
      <p:grpSp>
        <p:nvGrpSpPr>
          <p:cNvPr id="23" name="Group 22">
            <a:extLst>
              <a:ext uri="{FF2B5EF4-FFF2-40B4-BE49-F238E27FC236}">
                <a16:creationId xmlns:a16="http://schemas.microsoft.com/office/drawing/2014/main" id="{45A503AB-9ED9-4404-AF68-D10FD82DF72F}"/>
              </a:ext>
            </a:extLst>
          </p:cNvPr>
          <p:cNvGrpSpPr/>
          <p:nvPr/>
        </p:nvGrpSpPr>
        <p:grpSpPr>
          <a:xfrm>
            <a:off x="7002076" y="925657"/>
            <a:ext cx="2743200" cy="3860987"/>
            <a:chOff x="7180356" y="875889"/>
            <a:chExt cx="2743200" cy="3860987"/>
          </a:xfrm>
        </p:grpSpPr>
        <p:pic>
          <p:nvPicPr>
            <p:cNvPr id="6" name="Picture 5" descr="Qr code&#10;&#10;AI-generated content may be incorrect.">
              <a:extLst>
                <a:ext uri="{FF2B5EF4-FFF2-40B4-BE49-F238E27FC236}">
                  <a16:creationId xmlns:a16="http://schemas.microsoft.com/office/drawing/2014/main" id="{0F58C757-4016-B6B9-214B-7F87B33EC21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14426" y="875889"/>
              <a:ext cx="1875061" cy="1875061"/>
            </a:xfrm>
            <a:prstGeom prst="rect">
              <a:avLst/>
            </a:prstGeom>
          </p:spPr>
        </p:pic>
        <p:sp>
          <p:nvSpPr>
            <p:cNvPr id="9" name="TextBox 8">
              <a:extLst>
                <a:ext uri="{FF2B5EF4-FFF2-40B4-BE49-F238E27FC236}">
                  <a16:creationId xmlns:a16="http://schemas.microsoft.com/office/drawing/2014/main" id="{9C62AE09-978C-1AA9-76E7-8E083AA2642C}"/>
                </a:ext>
              </a:extLst>
            </p:cNvPr>
            <p:cNvSpPr txBox="1"/>
            <p:nvPr/>
          </p:nvSpPr>
          <p:spPr>
            <a:xfrm>
              <a:off x="7180356" y="2920994"/>
              <a:ext cx="2743200" cy="1815882"/>
            </a:xfrm>
            <a:prstGeom prst="rect">
              <a:avLst/>
            </a:prstGeom>
            <a:noFill/>
          </p:spPr>
          <p:txBody>
            <a:bodyPr wrap="square" rtlCol="0">
              <a:spAutoFit/>
            </a:bodyPr>
            <a:lstStyle/>
            <a:p>
              <a:pPr algn="ctr">
                <a:spcAft>
                  <a:spcPts val="600"/>
                </a:spcAft>
              </a:pPr>
              <a:r>
                <a:rPr lang="en-US" sz="2800" b="1" dirty="0">
                  <a:latin typeface="Arial" panose="020B0604020202020204" pitchFamily="34" charset="0"/>
                  <a:cs typeface="Arial" panose="020B0604020202020204" pitchFamily="34" charset="0"/>
                </a:rPr>
                <a:t>Visualizing  the Nucleus: Mysteries of the Neutrino </a:t>
              </a:r>
            </a:p>
          </p:txBody>
        </p:sp>
      </p:grpSp>
      <p:sp>
        <p:nvSpPr>
          <p:cNvPr id="11" name="TextBox 10">
            <a:extLst>
              <a:ext uri="{FF2B5EF4-FFF2-40B4-BE49-F238E27FC236}">
                <a16:creationId xmlns:a16="http://schemas.microsoft.com/office/drawing/2014/main" id="{404CEE9B-B0F4-A1AC-0B1D-AF521BEA42D8}"/>
              </a:ext>
            </a:extLst>
          </p:cNvPr>
          <p:cNvSpPr txBox="1"/>
          <p:nvPr/>
        </p:nvSpPr>
        <p:spPr>
          <a:xfrm>
            <a:off x="5115978" y="5253446"/>
            <a:ext cx="2124299" cy="523220"/>
          </a:xfrm>
          <a:prstGeom prst="rect">
            <a:avLst/>
          </a:prstGeom>
          <a:noFill/>
        </p:spPr>
        <p:txBody>
          <a:bodyPr wrap="none" rtlCol="0">
            <a:spAutoFit/>
          </a:bodyPr>
          <a:lstStyle/>
          <a:p>
            <a:r>
              <a:rPr lang="en-US" sz="2800" b="1" dirty="0">
                <a:solidFill>
                  <a:srgbClr val="3333FF"/>
                </a:solidFill>
                <a:latin typeface="Arial" panose="020B0604020202020204" pitchFamily="34" charset="0"/>
                <a:cs typeface="Arial" panose="020B0604020202020204" pitchFamily="34" charset="0"/>
              </a:rPr>
              <a:t>952K views</a:t>
            </a:r>
          </a:p>
        </p:txBody>
      </p:sp>
      <p:sp>
        <p:nvSpPr>
          <p:cNvPr id="12" name="TextBox 11">
            <a:extLst>
              <a:ext uri="{FF2B5EF4-FFF2-40B4-BE49-F238E27FC236}">
                <a16:creationId xmlns:a16="http://schemas.microsoft.com/office/drawing/2014/main" id="{FCD56C78-41C5-0FE4-2BA4-7E9C815E2D16}"/>
              </a:ext>
            </a:extLst>
          </p:cNvPr>
          <p:cNvSpPr txBox="1"/>
          <p:nvPr/>
        </p:nvSpPr>
        <p:spPr>
          <a:xfrm>
            <a:off x="340915" y="5280272"/>
            <a:ext cx="1923925" cy="523220"/>
          </a:xfrm>
          <a:prstGeom prst="rect">
            <a:avLst/>
          </a:prstGeom>
          <a:noFill/>
        </p:spPr>
        <p:txBody>
          <a:bodyPr wrap="none" rtlCol="0">
            <a:spAutoFit/>
          </a:bodyPr>
          <a:lstStyle/>
          <a:p>
            <a:r>
              <a:rPr lang="en-US" sz="2800" b="1" dirty="0">
                <a:solidFill>
                  <a:srgbClr val="3333FF"/>
                </a:solidFill>
                <a:latin typeface="Arial" panose="020B0604020202020204" pitchFamily="34" charset="0"/>
                <a:cs typeface="Arial" panose="020B0604020202020204" pitchFamily="34" charset="0"/>
              </a:rPr>
              <a:t>60K views</a:t>
            </a:r>
          </a:p>
        </p:txBody>
      </p:sp>
      <p:sp>
        <p:nvSpPr>
          <p:cNvPr id="15" name="TextBox 14">
            <a:extLst>
              <a:ext uri="{FF2B5EF4-FFF2-40B4-BE49-F238E27FC236}">
                <a16:creationId xmlns:a16="http://schemas.microsoft.com/office/drawing/2014/main" id="{0A40289C-5DA9-042C-147C-612294DB0DBF}"/>
              </a:ext>
            </a:extLst>
          </p:cNvPr>
          <p:cNvSpPr txBox="1"/>
          <p:nvPr/>
        </p:nvSpPr>
        <p:spPr>
          <a:xfrm>
            <a:off x="7411713" y="5274601"/>
            <a:ext cx="1923925" cy="523220"/>
          </a:xfrm>
          <a:prstGeom prst="rect">
            <a:avLst/>
          </a:prstGeom>
          <a:noFill/>
        </p:spPr>
        <p:txBody>
          <a:bodyPr wrap="none" rtlCol="0">
            <a:spAutoFit/>
          </a:bodyPr>
          <a:lstStyle/>
          <a:p>
            <a:r>
              <a:rPr lang="en-US" sz="2800" b="1" dirty="0">
                <a:solidFill>
                  <a:srgbClr val="3333FF"/>
                </a:solidFill>
                <a:latin typeface="Arial" panose="020B0604020202020204" pitchFamily="34" charset="0"/>
                <a:cs typeface="Arial" panose="020B0604020202020204" pitchFamily="34" charset="0"/>
              </a:rPr>
              <a:t>82K views</a:t>
            </a:r>
          </a:p>
        </p:txBody>
      </p:sp>
      <p:sp>
        <p:nvSpPr>
          <p:cNvPr id="16" name="TextBox 15">
            <a:extLst>
              <a:ext uri="{FF2B5EF4-FFF2-40B4-BE49-F238E27FC236}">
                <a16:creationId xmlns:a16="http://schemas.microsoft.com/office/drawing/2014/main" id="{62F1686B-A267-EFCD-9173-13FB6FD44A14}"/>
              </a:ext>
            </a:extLst>
          </p:cNvPr>
          <p:cNvSpPr txBox="1"/>
          <p:nvPr/>
        </p:nvSpPr>
        <p:spPr>
          <a:xfrm>
            <a:off x="2696932" y="5267783"/>
            <a:ext cx="2124299" cy="523220"/>
          </a:xfrm>
          <a:prstGeom prst="rect">
            <a:avLst/>
          </a:prstGeom>
          <a:noFill/>
        </p:spPr>
        <p:txBody>
          <a:bodyPr wrap="none" rtlCol="0">
            <a:spAutoFit/>
          </a:bodyPr>
          <a:lstStyle/>
          <a:p>
            <a:r>
              <a:rPr lang="en-US" sz="2800" b="1" dirty="0">
                <a:solidFill>
                  <a:srgbClr val="3333FF"/>
                </a:solidFill>
                <a:latin typeface="Arial" panose="020B0604020202020204" pitchFamily="34" charset="0"/>
                <a:cs typeface="Arial" panose="020B0604020202020204" pitchFamily="34" charset="0"/>
              </a:rPr>
              <a:t>137K views</a:t>
            </a:r>
          </a:p>
        </p:txBody>
      </p:sp>
      <p:sp>
        <p:nvSpPr>
          <p:cNvPr id="18" name="TextBox 17">
            <a:extLst>
              <a:ext uri="{FF2B5EF4-FFF2-40B4-BE49-F238E27FC236}">
                <a16:creationId xmlns:a16="http://schemas.microsoft.com/office/drawing/2014/main" id="{85F22BD3-248D-1215-E049-B037AFACCB5E}"/>
              </a:ext>
            </a:extLst>
          </p:cNvPr>
          <p:cNvSpPr txBox="1"/>
          <p:nvPr/>
        </p:nvSpPr>
        <p:spPr>
          <a:xfrm>
            <a:off x="110455" y="5808615"/>
            <a:ext cx="11975522" cy="338554"/>
          </a:xfrm>
          <a:prstGeom prst="rect">
            <a:avLst/>
          </a:prstGeom>
          <a:noFill/>
        </p:spPr>
        <p:txBody>
          <a:bodyPr wrap="none" rtlCol="0">
            <a:spAutoFit/>
          </a:bodyPr>
          <a:lstStyle/>
          <a:p>
            <a:r>
              <a:rPr lang="en-US" sz="1600" i="1" dirty="0">
                <a:latin typeface="Arial" panose="020B0604020202020204" pitchFamily="34" charset="0"/>
                <a:cs typeface="Arial" panose="020B0604020202020204" pitchFamily="34" charset="0"/>
              </a:rPr>
              <a:t>(For comparison: over 2,600 professional nuclear physicists in the US (DNP membership) and about 50,000 members of the APS)</a:t>
            </a:r>
          </a:p>
        </p:txBody>
      </p:sp>
      <p:grpSp>
        <p:nvGrpSpPr>
          <p:cNvPr id="24" name="Group 23">
            <a:extLst>
              <a:ext uri="{FF2B5EF4-FFF2-40B4-BE49-F238E27FC236}">
                <a16:creationId xmlns:a16="http://schemas.microsoft.com/office/drawing/2014/main" id="{FB792ACC-5A6B-672C-5E29-2BD1014F1E80}"/>
              </a:ext>
            </a:extLst>
          </p:cNvPr>
          <p:cNvGrpSpPr/>
          <p:nvPr/>
        </p:nvGrpSpPr>
        <p:grpSpPr>
          <a:xfrm>
            <a:off x="9571228" y="871863"/>
            <a:ext cx="2569960" cy="4333654"/>
            <a:chOff x="9704760" y="834109"/>
            <a:chExt cx="2569960" cy="4333654"/>
          </a:xfrm>
        </p:grpSpPr>
        <p:pic>
          <p:nvPicPr>
            <p:cNvPr id="19" name="Picture 18">
              <a:extLst>
                <a:ext uri="{FF2B5EF4-FFF2-40B4-BE49-F238E27FC236}">
                  <a16:creationId xmlns:a16="http://schemas.microsoft.com/office/drawing/2014/main" id="{3485412C-48B2-6662-FFD2-723AC6C234A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06440" y="834109"/>
              <a:ext cx="1966600" cy="1966600"/>
            </a:xfrm>
            <a:prstGeom prst="rect">
              <a:avLst/>
            </a:prstGeom>
          </p:spPr>
        </p:pic>
        <p:sp>
          <p:nvSpPr>
            <p:cNvPr id="20" name="TextBox 19">
              <a:extLst>
                <a:ext uri="{FF2B5EF4-FFF2-40B4-BE49-F238E27FC236}">
                  <a16:creationId xmlns:a16="http://schemas.microsoft.com/office/drawing/2014/main" id="{F7ED0A29-57B6-FB04-C27E-D760ECA170BF}"/>
                </a:ext>
              </a:extLst>
            </p:cNvPr>
            <p:cNvSpPr txBox="1"/>
            <p:nvPr/>
          </p:nvSpPr>
          <p:spPr>
            <a:xfrm>
              <a:off x="9704760" y="2920994"/>
              <a:ext cx="2569960" cy="2246769"/>
            </a:xfrm>
            <a:prstGeom prst="rect">
              <a:avLst/>
            </a:prstGeom>
            <a:noFill/>
          </p:spPr>
          <p:txBody>
            <a:bodyPr wrap="square" rtlCol="0">
              <a:spAutoFit/>
            </a:bodyPr>
            <a:lstStyle/>
            <a:p>
              <a:pPr algn="ctr">
                <a:spcAft>
                  <a:spcPts val="600"/>
                </a:spcAft>
              </a:pPr>
              <a:r>
                <a:rPr lang="en-US" sz="2800" b="1" dirty="0">
                  <a:latin typeface="Arial" panose="020B0604020202020204" pitchFamily="34" charset="0"/>
                  <a:cs typeface="Arial" panose="020B0604020202020204" pitchFamily="34" charset="0"/>
                </a:rPr>
                <a:t>Visualizing the Proton: Spin Provides Structure and Order </a:t>
              </a:r>
            </a:p>
          </p:txBody>
        </p:sp>
      </p:grpSp>
      <p:sp>
        <p:nvSpPr>
          <p:cNvPr id="21" name="TextBox 20">
            <a:extLst>
              <a:ext uri="{FF2B5EF4-FFF2-40B4-BE49-F238E27FC236}">
                <a16:creationId xmlns:a16="http://schemas.microsoft.com/office/drawing/2014/main" id="{FCCB0836-5C3D-522E-A19E-0752F23E858F}"/>
              </a:ext>
            </a:extLst>
          </p:cNvPr>
          <p:cNvSpPr txBox="1"/>
          <p:nvPr/>
        </p:nvSpPr>
        <p:spPr>
          <a:xfrm>
            <a:off x="9894245" y="5267783"/>
            <a:ext cx="1923925" cy="523220"/>
          </a:xfrm>
          <a:prstGeom prst="rect">
            <a:avLst/>
          </a:prstGeom>
          <a:noFill/>
        </p:spPr>
        <p:txBody>
          <a:bodyPr wrap="none" rtlCol="0">
            <a:spAutoFit/>
          </a:bodyPr>
          <a:lstStyle/>
          <a:p>
            <a:r>
              <a:rPr lang="en-US" sz="2800" b="1" dirty="0">
                <a:solidFill>
                  <a:srgbClr val="3333FF"/>
                </a:solidFill>
                <a:latin typeface="Arial" panose="020B0604020202020204" pitchFamily="34" charset="0"/>
                <a:cs typeface="Arial" panose="020B0604020202020204" pitchFamily="34" charset="0"/>
              </a:rPr>
              <a:t>29K views</a:t>
            </a:r>
          </a:p>
        </p:txBody>
      </p:sp>
      <p:sp>
        <p:nvSpPr>
          <p:cNvPr id="25" name="TextBox 24">
            <a:extLst>
              <a:ext uri="{FF2B5EF4-FFF2-40B4-BE49-F238E27FC236}">
                <a16:creationId xmlns:a16="http://schemas.microsoft.com/office/drawing/2014/main" id="{9A329591-8DF1-4A48-C1F1-DF47FCD87E31}"/>
              </a:ext>
            </a:extLst>
          </p:cNvPr>
          <p:cNvSpPr txBox="1"/>
          <p:nvPr/>
        </p:nvSpPr>
        <p:spPr>
          <a:xfrm>
            <a:off x="2517750" y="6190592"/>
            <a:ext cx="6627392" cy="400110"/>
          </a:xfrm>
          <a:prstGeom prst="rect">
            <a:avLst/>
          </a:prstGeom>
          <a:noFill/>
        </p:spPr>
        <p:txBody>
          <a:bodyPr wrap="none" rtlCol="0">
            <a:spAutoFit/>
          </a:bodyPr>
          <a:lstStyle/>
          <a:p>
            <a:r>
              <a:rPr lang="en-US" sz="2000" dirty="0">
                <a:latin typeface="Arial" panose="020B0604020202020204" pitchFamily="34" charset="0"/>
                <a:cs typeface="Arial" panose="020B0604020202020204" pitchFamily="34" charset="0"/>
                <a:hlinkClick r:id="rId7"/>
              </a:rPr>
              <a:t>https://www.jlab.org/physics/visualizingthequantumworld</a:t>
            </a:r>
            <a:r>
              <a:rPr lang="en-US"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293193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412</TotalTime>
  <Words>2632</Words>
  <Application>Microsoft Office PowerPoint</Application>
  <PresentationFormat>Widescreen</PresentationFormat>
  <Paragraphs>387</Paragraphs>
  <Slides>28</Slides>
  <Notes>3</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Aptos</vt:lpstr>
      <vt:lpstr>Aptos Display</vt:lpstr>
      <vt:lpstr>Arial</vt:lpstr>
      <vt:lpstr>Calibri</vt:lpstr>
      <vt:lpstr>Cambria Math</vt:lpstr>
      <vt:lpstr>Courier New</vt:lpstr>
      <vt:lpstr>Symbol</vt:lpstr>
      <vt:lpstr>Wingdings</vt:lpstr>
      <vt:lpstr>Office Theme</vt:lpstr>
      <vt:lpstr>Complementarity between JLab and EIC regarding exclusive measurements</vt:lpstr>
      <vt:lpstr>The Mystery about Visible Matter</vt:lpstr>
      <vt:lpstr>What is a Proton</vt:lpstr>
      <vt:lpstr>The Miraculous World that is Driven by QCD</vt:lpstr>
      <vt:lpstr>The Electron Microscopes SLAC, HERA,  JLab, EIC</vt:lpstr>
      <vt:lpstr>EIC Scope</vt:lpstr>
      <vt:lpstr>EIC Design Evolution  EIC Design Has Converged</vt:lpstr>
      <vt:lpstr>EIC Project Evolution  EIC Structure Has Converged</vt:lpstr>
      <vt:lpstr>Nuclear Femtography</vt:lpstr>
      <vt:lpstr>Examples of Nuclear Femtography</vt:lpstr>
      <vt:lpstr>EIC Science</vt:lpstr>
      <vt:lpstr>EIC Science Reach and Versatility</vt:lpstr>
      <vt:lpstr>Far-Forward Physics at EIC</vt:lpstr>
      <vt:lpstr>EIC Detector – What is Required for EIC Science?</vt:lpstr>
      <vt:lpstr>ePIC/EIC Detector</vt:lpstr>
      <vt:lpstr>EIC Detector – Around the World Progress</vt:lpstr>
      <vt:lpstr>EIC User Engagement</vt:lpstr>
      <vt:lpstr>Towards 3D Information of Strongly-Interacting QCD</vt:lpstr>
      <vt:lpstr>JLab – The Place To Be To Study Strongly-Interacting Structure</vt:lpstr>
      <vt:lpstr>Moderate Q2 – The Place To Be To Study Strongly-Interacting Structure</vt:lpstr>
      <vt:lpstr>Luminosity Helps, but do not misuse the argument</vt:lpstr>
      <vt:lpstr>An Example – The Pion Form Factor</vt:lpstr>
      <vt:lpstr>Proton Structure – Artistic Visualization</vt:lpstr>
      <vt:lpstr>Visualizing the Quantum World – a very complex system</vt:lpstr>
      <vt:lpstr>Nature’s Relativistic Systems</vt:lpstr>
      <vt:lpstr>What is a Proton</vt:lpstr>
      <vt:lpstr>21st Century Laboratories of Structure and Order</vt:lpstr>
      <vt:lpstr>Visualizing the Quantum World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Rolf Ent</dc:creator>
  <cp:lastModifiedBy>Rolf Ent</cp:lastModifiedBy>
  <cp:revision>15</cp:revision>
  <dcterms:created xsi:type="dcterms:W3CDTF">2026-07-17T18:48:08Z</dcterms:created>
  <dcterms:modified xsi:type="dcterms:W3CDTF">2026-07-20T00:19:45Z</dcterms:modified>
</cp:coreProperties>
</file>