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7" r:id="rId3"/>
  </p:sldMasterIdLst>
  <p:notesMasterIdLst>
    <p:notesMasterId r:id="rId26"/>
  </p:notesMasterIdLst>
  <p:sldIdLst>
    <p:sldId id="258" r:id="rId4"/>
    <p:sldId id="261" r:id="rId5"/>
    <p:sldId id="264" r:id="rId6"/>
    <p:sldId id="257" r:id="rId7"/>
    <p:sldId id="263" r:id="rId8"/>
    <p:sldId id="262" r:id="rId9"/>
    <p:sldId id="274" r:id="rId10"/>
    <p:sldId id="265" r:id="rId11"/>
    <p:sldId id="272" r:id="rId12"/>
    <p:sldId id="273" r:id="rId13"/>
    <p:sldId id="266" r:id="rId14"/>
    <p:sldId id="267" r:id="rId15"/>
    <p:sldId id="275" r:id="rId16"/>
    <p:sldId id="276" r:id="rId17"/>
    <p:sldId id="277" r:id="rId18"/>
    <p:sldId id="268" r:id="rId19"/>
    <p:sldId id="269" r:id="rId20"/>
    <p:sldId id="270" r:id="rId21"/>
    <p:sldId id="271" r:id="rId22"/>
    <p:sldId id="259" r:id="rId23"/>
    <p:sldId id="279" r:id="rId24"/>
    <p:sldId id="26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74" autoAdjust="0"/>
  </p:normalViewPr>
  <p:slideViewPr>
    <p:cSldViewPr snapToGrid="0" snapToObjects="1" showGuides="1">
      <p:cViewPr>
        <p:scale>
          <a:sx n="147" d="100"/>
          <a:sy n="147" d="100"/>
        </p:scale>
        <p:origin x="-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7/27/15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a:ln/>
        </p:spPr>
      </p:sp>
      <p:sp>
        <p:nvSpPr>
          <p:cNvPr id="58371" name="Notes Placeholder 2"/>
          <p:cNvSpPr>
            <a:spLocks noGrp="1"/>
          </p:cNvSpPr>
          <p:nvPr>
            <p:ph type="body" idx="1"/>
          </p:nvPr>
        </p:nvSpPr>
        <p:spPr>
          <a:noFill/>
          <a:ln w="9525"/>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meet the physics requirements of high statistics measurements for exclusive processes, the equipment underwent major upgrades. CLAS12 has two major parts to its</a:t>
            </a:r>
            <a:r>
              <a:rPr lang="en-US" sz="1200" kern="1200" baseline="0" dirty="0" smtClean="0">
                <a:solidFill>
                  <a:schemeClr val="tx1"/>
                </a:solidFill>
                <a:effectLst/>
                <a:latin typeface="+mn-lt"/>
                <a:ea typeface="+mn-ea"/>
                <a:cs typeface="+mn-cs"/>
              </a:rPr>
              <a:t> base equipment </a:t>
            </a:r>
            <a:r>
              <a:rPr lang="en-US" sz="1200" kern="1200" dirty="0" smtClean="0">
                <a:solidFill>
                  <a:schemeClr val="tx1"/>
                </a:solidFill>
                <a:effectLst/>
                <a:latin typeface="+mn-lt"/>
                <a:ea typeface="+mn-ea"/>
                <a:cs typeface="+mn-cs"/>
              </a:rPr>
              <a:t>with different functions, the Forward Detector (FD) and the Central Detector (CD). The FD covers polar angle range of 5◦ to 35◦ and the CD from about 35◦ to 125◦. </a:t>
            </a:r>
            <a:endParaRPr lang="en-US" dirty="0" smtClean="0"/>
          </a:p>
          <a:p>
            <a:r>
              <a:rPr lang="en-US" sz="1200" kern="1200" dirty="0" smtClean="0">
                <a:solidFill>
                  <a:schemeClr val="tx1"/>
                </a:solidFill>
                <a:effectLst/>
                <a:latin typeface="+mn-lt"/>
                <a:ea typeface="+mn-ea"/>
                <a:cs typeface="+mn-cs"/>
              </a:rPr>
              <a:t> The TORUS has six superconducting coils symmetrically arranged around the beam line, and provides six sectors for charged particle detection. Each sector has its own tracking and particle identification detectors. Tracking is accomplished with a set of 3 regions of drift chambers with 12 layers of hexagonal drift cells arranged in a pattern optimized to provide</a:t>
            </a:r>
            <a:r>
              <a:rPr lang="en-US" sz="1200" kern="1200" baseline="0" dirty="0" smtClean="0">
                <a:solidFill>
                  <a:schemeClr val="tx1"/>
                </a:solidFill>
                <a:effectLst/>
                <a:latin typeface="+mn-lt"/>
                <a:ea typeface="+mn-ea"/>
                <a:cs typeface="+mn-cs"/>
              </a:rPr>
              <a:t>  measurements for pattern recognition and subsequently track reconstruction; then PID (</a:t>
            </a:r>
            <a:r>
              <a:rPr lang="en-US" sz="1200" kern="1200" dirty="0" smtClean="0">
                <a:solidFill>
                  <a:schemeClr val="tx1"/>
                </a:solidFill>
                <a:effectLst/>
                <a:latin typeface="+mn-lt"/>
                <a:ea typeface="+mn-ea"/>
                <a:cs typeface="+mn-cs"/>
              </a:rPr>
              <a:t>K/p separation up to 4.5 </a:t>
            </a:r>
            <a:r>
              <a:rPr lang="en-US" sz="1200" kern="1200" dirty="0" err="1" smtClean="0">
                <a:solidFill>
                  <a:schemeClr val="tx1"/>
                </a:solidFill>
                <a:effectLst/>
                <a:latin typeface="+mn-lt"/>
                <a:ea typeface="+mn-ea"/>
                <a:cs typeface="+mn-cs"/>
              </a:rPr>
              <a:t>GeV</a:t>
            </a:r>
            <a:r>
              <a:rPr lang="en-US" sz="1200" kern="1200" dirty="0" smtClean="0">
                <a:solidFill>
                  <a:schemeClr val="tx1"/>
                </a:solidFill>
                <a:effectLst/>
                <a:latin typeface="+mn-lt"/>
                <a:ea typeface="+mn-ea"/>
                <a:cs typeface="+mn-cs"/>
              </a:rPr>
              <a:t>) is obtained using the time-of-flight system from beta measurements.  For improved PID,</a:t>
            </a:r>
            <a:r>
              <a:rPr lang="en-US" sz="1200" kern="1200" baseline="0" dirty="0" smtClean="0">
                <a:solidFill>
                  <a:schemeClr val="tx1"/>
                </a:solidFill>
                <a:effectLst/>
                <a:latin typeface="+mn-lt"/>
                <a:ea typeface="+mn-ea"/>
                <a:cs typeface="+mn-cs"/>
              </a:rPr>
              <a:t> measurements from 2 </a:t>
            </a:r>
            <a:r>
              <a:rPr lang="en-US" sz="1200" kern="1200" baseline="0" dirty="0" err="1" smtClean="0">
                <a:solidFill>
                  <a:schemeClr val="tx1"/>
                </a:solidFill>
                <a:effectLst/>
                <a:latin typeface="+mn-lt"/>
                <a:ea typeface="+mn-ea"/>
                <a:cs typeface="+mn-cs"/>
              </a:rPr>
              <a:t>Cherenkovs</a:t>
            </a:r>
            <a:r>
              <a:rPr lang="en-US" sz="1200" kern="1200" baseline="0" dirty="0" smtClean="0">
                <a:solidFill>
                  <a:schemeClr val="tx1"/>
                </a:solidFill>
                <a:effectLst/>
                <a:latin typeface="+mn-lt"/>
                <a:ea typeface="+mn-ea"/>
                <a:cs typeface="+mn-cs"/>
              </a:rPr>
              <a:t> are employed: a high threshold counter for e-/pi separation and a low threshold counter for K/pi separation. Neutral reconstruction done using the calorimeters; </a:t>
            </a:r>
            <a:r>
              <a:rPr lang="en-US" sz="1200" kern="1200" dirty="0" smtClean="0">
                <a:solidFill>
                  <a:schemeClr val="tx1"/>
                </a:solidFill>
                <a:effectLst/>
                <a:latin typeface="+mn-lt"/>
                <a:ea typeface="+mn-ea"/>
                <a:cs typeface="+mn-cs"/>
              </a:rPr>
              <a:t>physics program require the identification of single high energy photons and separation from π0 → </a:t>
            </a:r>
            <a:r>
              <a:rPr lang="en-US" sz="1200" kern="1200" dirty="0" err="1" smtClean="0">
                <a:solidFill>
                  <a:schemeClr val="tx1"/>
                </a:solidFill>
                <a:effectLst/>
                <a:latin typeface="+mn-lt"/>
                <a:ea typeface="+mn-ea"/>
                <a:cs typeface="+mn-cs"/>
              </a:rPr>
              <a:t>γγ</a:t>
            </a:r>
            <a:r>
              <a:rPr lang="en-US" sz="1200" kern="1200" dirty="0" smtClean="0">
                <a:solidFill>
                  <a:schemeClr val="tx1"/>
                </a:solidFill>
                <a:effectLst/>
                <a:latin typeface="+mn-lt"/>
                <a:ea typeface="+mn-ea"/>
                <a:cs typeface="+mn-cs"/>
              </a:rPr>
              <a:t> up to 9 </a:t>
            </a:r>
            <a:r>
              <a:rPr lang="en-US" sz="1200" kern="1200" dirty="0" err="1" smtClean="0">
                <a:solidFill>
                  <a:schemeClr val="tx1"/>
                </a:solidFill>
                <a:effectLst/>
                <a:latin typeface="+mn-lt"/>
                <a:ea typeface="+mn-ea"/>
                <a:cs typeface="+mn-cs"/>
              </a:rPr>
              <a:t>GeV</a:t>
            </a:r>
            <a:r>
              <a:rPr lang="en-US" sz="1200" kern="1200" dirty="0" smtClean="0">
                <a:solidFill>
                  <a:schemeClr val="tx1"/>
                </a:solidFill>
                <a:effectLst/>
                <a:latin typeface="+mn-lt"/>
                <a:ea typeface="+mn-ea"/>
                <a:cs typeface="+mn-cs"/>
              </a:rPr>
              <a:t> achieved by adding a </a:t>
            </a:r>
            <a:r>
              <a:rPr lang="en-US" sz="1200" kern="1200" dirty="0" err="1" smtClean="0">
                <a:solidFill>
                  <a:schemeClr val="tx1"/>
                </a:solidFill>
                <a:effectLst/>
                <a:latin typeface="+mn-lt"/>
                <a:ea typeface="+mn-ea"/>
                <a:cs typeface="+mn-cs"/>
              </a:rPr>
              <a:t>preshower</a:t>
            </a:r>
            <a:r>
              <a:rPr lang="en-US" sz="1200" kern="1200" dirty="0" smtClean="0">
                <a:solidFill>
                  <a:schemeClr val="tx1"/>
                </a:solidFill>
                <a:effectLst/>
                <a:latin typeface="+mn-lt"/>
                <a:ea typeface="+mn-ea"/>
                <a:cs typeface="+mn-cs"/>
              </a:rPr>
              <a:t> calorimeter (PCAL) in from of the electromagnetic calorimeter. For tracks produced at angles</a:t>
            </a:r>
            <a:r>
              <a:rPr lang="en-US" sz="1200" kern="1200" baseline="0" dirty="0" smtClean="0">
                <a:solidFill>
                  <a:schemeClr val="tx1"/>
                </a:solidFill>
                <a:effectLst/>
                <a:latin typeface="+mn-lt"/>
                <a:ea typeface="+mn-ea"/>
                <a:cs typeface="+mn-cs"/>
              </a:rPr>
              <a:t> larger than </a:t>
            </a:r>
            <a:r>
              <a:rPr lang="en-US" sz="1200" kern="1200" dirty="0" smtClean="0">
                <a:solidFill>
                  <a:schemeClr val="tx1"/>
                </a:solidFill>
                <a:effectLst/>
                <a:latin typeface="+mn-lt"/>
                <a:ea typeface="+mn-ea"/>
                <a:cs typeface="+mn-cs"/>
              </a:rPr>
              <a:t>35◦ tracking is done using the Silicon Vertex tracker (up to 4 space</a:t>
            </a:r>
            <a:r>
              <a:rPr lang="en-US" sz="1200" kern="1200" baseline="0" dirty="0" smtClean="0">
                <a:solidFill>
                  <a:schemeClr val="tx1"/>
                </a:solidFill>
                <a:effectLst/>
                <a:latin typeface="+mn-lt"/>
                <a:ea typeface="+mn-ea"/>
                <a:cs typeface="+mn-cs"/>
              </a:rPr>
              <a:t> points) and PID from beta measurement obtained from C. Time of Flight scintillator barrel.  Several upgrades including the </a:t>
            </a:r>
            <a:r>
              <a:rPr lang="en-US" sz="1200" kern="1200" baseline="0" dirty="0" err="1" smtClean="0">
                <a:solidFill>
                  <a:schemeClr val="tx1"/>
                </a:solidFill>
                <a:effectLst/>
                <a:latin typeface="+mn-lt"/>
                <a:ea typeface="+mn-ea"/>
                <a:cs typeface="+mn-cs"/>
              </a:rPr>
              <a:t>micromega</a:t>
            </a:r>
            <a:r>
              <a:rPr lang="en-US" sz="1200" kern="1200" baseline="0" dirty="0" smtClean="0">
                <a:solidFill>
                  <a:schemeClr val="tx1"/>
                </a:solidFill>
                <a:effectLst/>
                <a:latin typeface="+mn-lt"/>
                <a:ea typeface="+mn-ea"/>
                <a:cs typeface="+mn-cs"/>
              </a:rPr>
              <a:t> detectors are aimed at improving tracking resolutions; the RICH with improve charged particle ID, the CND give neutron ID. </a:t>
            </a:r>
            <a:r>
              <a:rPr lang="en-US" sz="1200" kern="1200" dirty="0" smtClean="0">
                <a:solidFill>
                  <a:schemeClr val="tx1"/>
                </a:solidFill>
                <a:effectLst/>
                <a:latin typeface="+mn-lt"/>
                <a:ea typeface="+mn-ea"/>
                <a:cs typeface="+mn-cs"/>
              </a:rPr>
              <a:t>A quasi-real photon forward tagging system (FT) will measure electrons at scattering angles from 2◦ - 4◦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latin typeface="Arial" pitchFamily="34" charset="0"/>
            </a:endParaRPr>
          </a:p>
        </p:txBody>
      </p:sp>
      <p:sp>
        <p:nvSpPr>
          <p:cNvPr id="58372" name="Slide Number Placeholder 3"/>
          <p:cNvSpPr>
            <a:spLocks noGrp="1"/>
          </p:cNvSpPr>
          <p:nvPr>
            <p:ph type="sldNum" sz="quarter" idx="4294967295"/>
          </p:nvPr>
        </p:nvSpPr>
        <p:spPr bwMode="auto">
          <a:xfrm>
            <a:off x="3884755" y="8685553"/>
            <a:ext cx="2971697" cy="456888"/>
          </a:xfrm>
          <a:prstGeom prst="rect">
            <a:avLst/>
          </a:prstGeom>
          <a:noFill/>
          <a:ln>
            <a:miter lim="800000"/>
            <a:headEnd/>
            <a:tailEnd/>
          </a:ln>
        </p:spPr>
        <p:txBody>
          <a:bodyPr lIns="89853" tIns="44928" rIns="89853" bIns="44928"/>
          <a:lstStyle/>
          <a:p>
            <a:pPr algn="ctr" eaLnBrk="0" hangingPunct="0"/>
            <a:fld id="{6BB2F47E-F193-4D70-B546-24E07DA967B7}" type="slidenum">
              <a:rPr lang="en-US"/>
              <a:pPr algn="ctr" eaLnBrk="0" hangingPunct="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Rectangle 11"/>
          <p:cNvSpPr/>
          <p:nvPr userDrawn="1"/>
        </p:nvSpPr>
        <p:spPr>
          <a:xfrm>
            <a:off x="0" y="6437376"/>
            <a:ext cx="9143999" cy="4206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solidFill>
                  <a:prstClr val="white"/>
                </a:solidFill>
              </a:rPr>
              <a:pPr/>
              <a:t>7/27/15</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58F48A6-A3E1-4848-9AC3-B43F560BE4F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29460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912368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defRPr>
                <a:latin typeface="Arial" pitchFamily="34" charset="0"/>
                <a:cs typeface="Arial" pitchFamily="34" charset="0"/>
              </a:defRPr>
            </a:lvl1pPr>
            <a:lvl2pPr marL="914400" indent="-457200">
              <a:defRPr>
                <a:latin typeface="Arial" pitchFamily="34" charset="0"/>
                <a:cs typeface="Arial" pitchFamily="34" charset="0"/>
              </a:defRPr>
            </a:lvl2pPr>
            <a:lvl3pPr marL="1257300" indent="-342900">
              <a:tabLst/>
              <a:defRPr>
                <a:latin typeface="Arial" pitchFamily="34" charset="0"/>
                <a:cs typeface="Arial" pitchFamily="34" charset="0"/>
              </a:defRPr>
            </a:lvl3pPr>
            <a:lvl4pPr marL="1714500" indent="-342900">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39995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9514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9144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7480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4443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1195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6065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3710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645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5" name="Rectangle 4"/>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0859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7340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886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11414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0813" cy="19796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3213"/>
            <a:ext cx="7770813"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6732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8200"/>
            <a:ext cx="4038600" cy="5287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882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Rectangle 5"/>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0"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5" name="Rectangle 4"/>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9"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4" name="Rectangle 3"/>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2"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7" name="Rectangle 6"/>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2"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7" name="Rectangle 6"/>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1"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Rectangle 5"/>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1"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Rectangle 5"/>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2.xml"/><Relationship Id="rId3"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theme" Target="../theme/theme3.xml"/><Relationship Id="rId15" Type="http://schemas.openxmlformats.org/officeDocument/2006/relationships/image" Target="../media/image3.jpe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94726"/>
            <a:ext cx="9144000" cy="3979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49260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6"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Rectangle 5"/>
          <p:cNvSpPr/>
          <p:nvPr userDrawn="1"/>
        </p:nvSpPr>
        <p:spPr>
          <a:xfrm>
            <a:off x="2276087" y="6528705"/>
            <a:ext cx="1883849" cy="2308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S and T Review July 28-30  2015</a:t>
            </a:r>
            <a:endParaRPr kumimoji="0" lang="en-US" sz="9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Lst>
  <p:txStyles>
    <p:titleStyle>
      <a:lvl1pPr algn="ctr"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65109F8C-9F4D-5945-807D-33CC9F4EE4DF}" type="datetimeFigureOut">
              <a:rPr lang="en-US" smtClean="0">
                <a:solidFill>
                  <a:prstClr val="white"/>
                </a:solidFill>
              </a:rPr>
              <a:pPr/>
              <a:t>7/27/15</a:t>
            </a:fld>
            <a:endParaRPr lang="en-US" dirty="0">
              <a:solidFill>
                <a:prstClr val="white"/>
              </a:solidFill>
            </a:endParaRPr>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B58F48A6-A3E1-4848-9AC3-B43F560BE4F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6883766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9144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Text Box 5"/>
          <p:cNvSpPr txBox="1">
            <a:spLocks noChangeArrowheads="1"/>
          </p:cNvSpPr>
          <p:nvPr/>
        </p:nvSpPr>
        <p:spPr bwMode="auto">
          <a:xfrm>
            <a:off x="3810000" y="6519446"/>
            <a:ext cx="1143000" cy="338554"/>
          </a:xfrm>
          <a:prstGeom prst="rect">
            <a:avLst/>
          </a:prstGeom>
          <a:noFill/>
          <a:ln w="9525">
            <a:noFill/>
            <a:miter lim="800000"/>
            <a:headEnd/>
            <a:tailEnd/>
          </a:ln>
          <a:effectLst/>
        </p:spPr>
        <p:txBody>
          <a:bodyPr wrap="square">
            <a:spAutoFit/>
          </a:bodyPr>
          <a:lstStyle/>
          <a:p>
            <a:pPr algn="r">
              <a:spcBef>
                <a:spcPct val="50000"/>
              </a:spcBef>
              <a:defRPr/>
            </a:pPr>
            <a:fld id="{95C3ACB1-9D5B-4C50-8733-64C120A39E65}" type="slidenum">
              <a:rPr lang="en-US" sz="1600" smtClean="0">
                <a:solidFill>
                  <a:srgbClr val="FFFFFF"/>
                </a:solidFill>
                <a:latin typeface="Arial" charset="0"/>
              </a:rPr>
              <a:pPr algn="r">
                <a:spcBef>
                  <a:spcPct val="50000"/>
                </a:spcBef>
                <a:defRPr/>
              </a:pPr>
              <a:t>‹#›</a:t>
            </a:fld>
            <a:endParaRPr lang="en-US" sz="1600" dirty="0">
              <a:solidFill>
                <a:srgbClr val="FFFFFF"/>
              </a:solidFill>
              <a:latin typeface="Arial" charset="0"/>
            </a:endParaRPr>
          </a:p>
        </p:txBody>
      </p:sp>
    </p:spTree>
    <p:extLst>
      <p:ext uri="{BB962C8B-B14F-4D97-AF65-F5344CB8AC3E}">
        <p14:creationId xmlns:p14="http://schemas.microsoft.com/office/powerpoint/2010/main" val="45515595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1.jpeg"/><Relationship Id="rId5" Type="http://schemas.microsoft.com/office/2007/relationships/hdphoto" Target="../media/hdphoto2.wdp"/><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png"/><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emf"/><Relationship Id="rId5"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Click to </a:t>
            </a:r>
            <a:r>
              <a:rPr lang="en-US" dirty="0">
                <a:latin typeface="Arial" panose="020B0604020202020204" pitchFamily="34" charset="0"/>
                <a:cs typeface="Arial" panose="020B0604020202020204" pitchFamily="34" charset="0"/>
              </a:rPr>
              <a:t>CLAS12 Simulation and Analysis </a:t>
            </a:r>
            <a:r>
              <a:rPr lang="en-US" dirty="0" smtClean="0">
                <a:latin typeface="Arial" panose="020B0604020202020204" pitchFamily="34" charset="0"/>
                <a:cs typeface="Arial" panose="020B0604020202020204" pitchFamily="34" charset="0"/>
              </a:rPr>
              <a:t>Plans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fontScale="47500" lnSpcReduction="20000"/>
          </a:bodyPr>
          <a:lstStyle/>
          <a:p>
            <a:r>
              <a:rPr lang="en-US" sz="3800" dirty="0">
                <a:latin typeface="Arial" panose="020B0604020202020204" pitchFamily="34" charset="0"/>
                <a:cs typeface="Arial" panose="020B0604020202020204" pitchFamily="34" charset="0"/>
              </a:rPr>
              <a:t>Veronique Ziegler</a:t>
            </a:r>
          </a:p>
          <a:p>
            <a:r>
              <a:rPr lang="en-US" sz="3800" dirty="0">
                <a:latin typeface="Arial" panose="020B0604020202020204" pitchFamily="34" charset="0"/>
                <a:cs typeface="Arial" panose="020B0604020202020204" pitchFamily="34" charset="0"/>
              </a:rPr>
              <a:t>CLAS12 Software Project Manager</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r"/>
            <a:r>
              <a:rPr lang="en-US" dirty="0">
                <a:solidFill>
                  <a:schemeClr val="tx1"/>
                </a:solidFill>
                <a:latin typeface="Arial" panose="020B0604020202020204" pitchFamily="34" charset="0"/>
                <a:cs typeface="Arial" panose="020B0604020202020204" pitchFamily="34" charset="0"/>
              </a:rPr>
              <a:t>Science &amp; Technology Review</a:t>
            </a:r>
          </a:p>
          <a:p>
            <a:pPr algn="r"/>
            <a:r>
              <a:rPr lang="en-US" dirty="0">
                <a:solidFill>
                  <a:schemeClr val="tx1"/>
                </a:solidFill>
                <a:latin typeface="Arial" panose="020B0604020202020204" pitchFamily="34" charset="0"/>
                <a:cs typeface="Arial" panose="020B0604020202020204" pitchFamily="34" charset="0"/>
              </a:rPr>
              <a:t>Breakout Session II</a:t>
            </a:r>
          </a:p>
          <a:p>
            <a:pPr algn="r"/>
            <a:r>
              <a:rPr lang="en-US" dirty="0">
                <a:solidFill>
                  <a:schemeClr val="tx1"/>
                </a:solidFill>
                <a:latin typeface="Arial" panose="020B0604020202020204" pitchFamily="34" charset="0"/>
                <a:cs typeface="Arial" panose="020B0604020202020204" pitchFamily="34" charset="0"/>
              </a:rPr>
              <a:t>July 29, 2015</a:t>
            </a:r>
          </a:p>
        </p:txBody>
      </p:sp>
    </p:spTree>
    <p:extLst>
      <p:ext uri="{BB962C8B-B14F-4D97-AF65-F5344CB8AC3E}">
        <p14:creationId xmlns:p14="http://schemas.microsoft.com/office/powerpoint/2010/main" val="3237873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10</a:t>
            </a:fld>
            <a:endParaRPr lang="en-US" dirty="0"/>
          </a:p>
        </p:txBody>
      </p:sp>
      <p:sp>
        <p:nvSpPr>
          <p:cNvPr id="5" name="Title 1"/>
          <p:cNvSpPr>
            <a:spLocks noGrp="1"/>
          </p:cNvSpPr>
          <p:nvPr>
            <p:ph type="title"/>
          </p:nvPr>
        </p:nvSpPr>
        <p:spPr/>
        <p:txBody>
          <a:bodyPr/>
          <a:lstStyle/>
          <a:p>
            <a:r>
              <a:rPr lang="en-US" sz="4000" b="1" dirty="0">
                <a:solidFill>
                  <a:srgbClr val="0080FF"/>
                </a:solidFill>
                <a:latin typeface="Arial"/>
                <a:cs typeface="Arial"/>
              </a:rPr>
              <a:t>Event </a:t>
            </a:r>
            <a:r>
              <a:rPr lang="en-US" sz="4000" b="1" dirty="0" smtClean="0">
                <a:solidFill>
                  <a:srgbClr val="0080FF"/>
                </a:solidFill>
                <a:latin typeface="Arial"/>
                <a:cs typeface="Arial"/>
              </a:rPr>
              <a:t>Reconstruction Status</a:t>
            </a:r>
            <a:endParaRPr lang="en-US" sz="4000" b="1" dirty="0">
              <a:solidFill>
                <a:srgbClr val="0080FF"/>
              </a:solidFill>
              <a:latin typeface="Arial"/>
              <a:cs typeface="Arial"/>
            </a:endParaRPr>
          </a:p>
        </p:txBody>
      </p:sp>
      <p:sp>
        <p:nvSpPr>
          <p:cNvPr id="8" name="Rectangle 7"/>
          <p:cNvSpPr/>
          <p:nvPr/>
        </p:nvSpPr>
        <p:spPr>
          <a:xfrm>
            <a:off x="304389" y="1228748"/>
            <a:ext cx="4100539" cy="1193627"/>
          </a:xfrm>
          <a:prstGeom prst="rect">
            <a:avLst/>
          </a:prstGeom>
          <a:gradFill>
            <a:gsLst>
              <a:gs pos="0">
                <a:schemeClr val="accent2">
                  <a:lumMod val="60000"/>
                  <a:lumOff val="40000"/>
                </a:schemeClr>
              </a:gs>
              <a:gs pos="100000">
                <a:schemeClr val="bg1"/>
              </a:gs>
            </a:gsLst>
          </a:gradFill>
          <a:ln>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4389" y="2422374"/>
            <a:ext cx="4100539" cy="3938044"/>
          </a:xfrm>
          <a:prstGeom prst="rect">
            <a:avLst/>
          </a:prstGeom>
          <a:gradFill>
            <a:gsLst>
              <a:gs pos="0">
                <a:schemeClr val="tx2">
                  <a:lumMod val="40000"/>
                  <a:lumOff val="60000"/>
                </a:schemeClr>
              </a:gs>
              <a:gs pos="100000">
                <a:schemeClr val="bg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04389" y="1228748"/>
            <a:ext cx="4333881" cy="5133199"/>
          </a:xfrm>
          <a:prstGeom prst="rect">
            <a:avLst/>
          </a:prstGeom>
        </p:spPr>
        <p:txBody>
          <a:bodyPr wrap="square">
            <a:spAutoFit/>
          </a:bodyPr>
          <a:lstStyle/>
          <a:p>
            <a:pPr defTabSz="914400" fontAlgn="base">
              <a:spcBef>
                <a:spcPct val="20000"/>
              </a:spcBef>
              <a:spcAft>
                <a:spcPct val="0"/>
              </a:spcAft>
              <a:buSzPts val="1400"/>
            </a:pPr>
            <a:r>
              <a:rPr lang="en-US" sz="1600" b="1" dirty="0">
                <a:solidFill>
                  <a:srgbClr val="800000"/>
                </a:solidFill>
                <a:latin typeface="Arial"/>
                <a:cs typeface="Arial"/>
              </a:rPr>
              <a:t>Central Tracking </a:t>
            </a:r>
          </a:p>
          <a:p>
            <a:pPr marL="342900" indent="-342900" defTabSz="914400" fontAlgn="base">
              <a:lnSpc>
                <a:spcPct val="110000"/>
              </a:lnSpc>
              <a:spcBef>
                <a:spcPct val="20000"/>
              </a:spcBef>
              <a:spcAft>
                <a:spcPct val="0"/>
              </a:spcAft>
              <a:buSzPts val="1400"/>
              <a:buFontTx/>
              <a:buChar char="•"/>
            </a:pPr>
            <a:r>
              <a:rPr lang="en-US" sz="1400" b="1" dirty="0" smtClean="0">
                <a:solidFill>
                  <a:srgbClr val="800000"/>
                </a:solidFill>
                <a:latin typeface="Arial"/>
                <a:cs typeface="Arial"/>
              </a:rPr>
              <a:t>S</a:t>
            </a:r>
            <a:r>
              <a:rPr lang="en-US" sz="1400" dirty="0" smtClean="0">
                <a:solidFill>
                  <a:srgbClr val="800000"/>
                </a:solidFill>
                <a:latin typeface="Arial"/>
                <a:cs typeface="Arial"/>
              </a:rPr>
              <a:t>ilicon </a:t>
            </a:r>
            <a:r>
              <a:rPr lang="en-US" sz="1400" b="1" dirty="0" smtClean="0">
                <a:solidFill>
                  <a:srgbClr val="800000"/>
                </a:solidFill>
                <a:latin typeface="Arial"/>
                <a:cs typeface="Arial"/>
              </a:rPr>
              <a:t>V</a:t>
            </a:r>
            <a:r>
              <a:rPr lang="en-US" sz="1400" dirty="0" smtClean="0">
                <a:solidFill>
                  <a:srgbClr val="800000"/>
                </a:solidFill>
                <a:latin typeface="Arial"/>
                <a:cs typeface="Arial"/>
              </a:rPr>
              <a:t>ertex </a:t>
            </a:r>
            <a:r>
              <a:rPr lang="en-US" sz="1400" b="1" dirty="0" smtClean="0">
                <a:solidFill>
                  <a:srgbClr val="800000"/>
                </a:solidFill>
                <a:latin typeface="Arial"/>
                <a:cs typeface="Arial"/>
              </a:rPr>
              <a:t>T</a:t>
            </a:r>
            <a:r>
              <a:rPr lang="en-US" sz="1400" dirty="0" smtClean="0">
                <a:solidFill>
                  <a:srgbClr val="800000"/>
                </a:solidFill>
                <a:latin typeface="Arial"/>
                <a:cs typeface="Arial"/>
              </a:rPr>
              <a:t>racker </a:t>
            </a:r>
            <a:r>
              <a:rPr lang="en-US" sz="1400" dirty="0" smtClean="0">
                <a:latin typeface="Arial"/>
                <a:cs typeface="Arial"/>
                <a:sym typeface="Wingdings"/>
              </a:rPr>
              <a:t> helical tracks </a:t>
            </a:r>
            <a:endParaRPr lang="en-US" sz="1400" dirty="0">
              <a:latin typeface="Arial"/>
              <a:cs typeface="Arial"/>
              <a:sym typeface="Wingdings"/>
            </a:endParaRPr>
          </a:p>
          <a:p>
            <a:pPr marL="342900" indent="-342900" defTabSz="914400" fontAlgn="base">
              <a:lnSpc>
                <a:spcPct val="110000"/>
              </a:lnSpc>
              <a:spcBef>
                <a:spcPct val="20000"/>
              </a:spcBef>
              <a:spcAft>
                <a:spcPct val="0"/>
              </a:spcAft>
              <a:buSzPts val="1400"/>
              <a:buFontTx/>
              <a:buChar char="•"/>
            </a:pPr>
            <a:r>
              <a:rPr lang="en-US" sz="1400" b="1" dirty="0" smtClean="0">
                <a:solidFill>
                  <a:srgbClr val="800000"/>
                </a:solidFill>
                <a:latin typeface="Arial"/>
                <a:cs typeface="Arial"/>
                <a:sym typeface="Wingdings"/>
              </a:rPr>
              <a:t>C</a:t>
            </a:r>
            <a:r>
              <a:rPr lang="en-US" sz="1400" dirty="0" smtClean="0">
                <a:solidFill>
                  <a:srgbClr val="800000"/>
                </a:solidFill>
                <a:latin typeface="Arial"/>
                <a:cs typeface="Arial"/>
                <a:sym typeface="Wingdings"/>
              </a:rPr>
              <a:t>entral </a:t>
            </a:r>
            <a:r>
              <a:rPr lang="en-US" sz="1400" b="1" dirty="0" smtClean="0">
                <a:solidFill>
                  <a:srgbClr val="800000"/>
                </a:solidFill>
                <a:latin typeface="Arial"/>
                <a:cs typeface="Arial"/>
                <a:sym typeface="Wingdings"/>
              </a:rPr>
              <a:t>T</a:t>
            </a:r>
            <a:r>
              <a:rPr lang="en-US" sz="1400" dirty="0" smtClean="0">
                <a:solidFill>
                  <a:srgbClr val="800000"/>
                </a:solidFill>
                <a:latin typeface="Arial"/>
                <a:cs typeface="Arial"/>
                <a:sym typeface="Wingdings"/>
              </a:rPr>
              <a:t>ime </a:t>
            </a:r>
            <a:r>
              <a:rPr lang="en-US" sz="1400" b="1" dirty="0" smtClean="0">
                <a:solidFill>
                  <a:srgbClr val="800000"/>
                </a:solidFill>
                <a:latin typeface="Arial"/>
                <a:cs typeface="Arial"/>
                <a:sym typeface="Wingdings"/>
              </a:rPr>
              <a:t>O</a:t>
            </a:r>
            <a:r>
              <a:rPr lang="en-US" sz="1400" dirty="0" smtClean="0">
                <a:solidFill>
                  <a:srgbClr val="800000"/>
                </a:solidFill>
                <a:latin typeface="Arial"/>
                <a:cs typeface="Arial"/>
                <a:sym typeface="Wingdings"/>
              </a:rPr>
              <a:t>f </a:t>
            </a:r>
            <a:r>
              <a:rPr lang="en-US" sz="1400" b="1" dirty="0" smtClean="0">
                <a:solidFill>
                  <a:srgbClr val="800000"/>
                </a:solidFill>
                <a:latin typeface="Arial"/>
                <a:cs typeface="Arial"/>
                <a:sym typeface="Wingdings"/>
              </a:rPr>
              <a:t>F</a:t>
            </a:r>
            <a:r>
              <a:rPr lang="en-US" sz="1400" dirty="0" smtClean="0">
                <a:solidFill>
                  <a:srgbClr val="800000"/>
                </a:solidFill>
                <a:latin typeface="Arial"/>
                <a:cs typeface="Arial"/>
                <a:sym typeface="Wingdings"/>
              </a:rPr>
              <a:t>light  </a:t>
            </a:r>
            <a:r>
              <a:rPr lang="en-US" sz="1400" dirty="0" smtClean="0">
                <a:solidFill>
                  <a:srgbClr val="000000"/>
                </a:solidFill>
                <a:latin typeface="Arial"/>
                <a:cs typeface="Arial"/>
                <a:sym typeface="Wingdings"/>
              </a:rPr>
              <a:t> </a:t>
            </a:r>
            <a:r>
              <a:rPr lang="en-US" sz="1400" dirty="0">
                <a:solidFill>
                  <a:srgbClr val="000000"/>
                </a:solidFill>
                <a:latin typeface="Symbol" charset="2"/>
                <a:cs typeface="Symbol" charset="2"/>
                <a:sym typeface="Wingdings"/>
              </a:rPr>
              <a:t>b</a:t>
            </a:r>
            <a:r>
              <a:rPr lang="en-US" sz="1400" dirty="0">
                <a:solidFill>
                  <a:srgbClr val="000000"/>
                </a:solidFill>
                <a:latin typeface="Arial"/>
                <a:cs typeface="Arial"/>
                <a:sym typeface="Wingdings"/>
              </a:rPr>
              <a:t> </a:t>
            </a:r>
            <a:r>
              <a:rPr lang="en-US" sz="1400" dirty="0" smtClean="0">
                <a:solidFill>
                  <a:srgbClr val="000000"/>
                </a:solidFill>
                <a:latin typeface="Arial"/>
                <a:cs typeface="Arial"/>
                <a:sym typeface="Wingdings"/>
              </a:rPr>
              <a:t>(track </a:t>
            </a:r>
            <a:r>
              <a:rPr lang="en-US" sz="1400" dirty="0" err="1">
                <a:solidFill>
                  <a:srgbClr val="000000"/>
                </a:solidFill>
                <a:latin typeface="Arial"/>
                <a:cs typeface="Arial"/>
                <a:sym typeface="Wingdings"/>
              </a:rPr>
              <a:t>pathlength</a:t>
            </a:r>
            <a:r>
              <a:rPr lang="en-US" sz="1400" dirty="0">
                <a:solidFill>
                  <a:srgbClr val="000000"/>
                </a:solidFill>
                <a:latin typeface="Arial"/>
                <a:cs typeface="Arial"/>
                <a:sym typeface="Wingdings"/>
              </a:rPr>
              <a:t> </a:t>
            </a:r>
            <a:r>
              <a:rPr lang="en-US" sz="1400" dirty="0" smtClean="0">
                <a:solidFill>
                  <a:srgbClr val="000000"/>
                </a:solidFill>
                <a:latin typeface="Arial"/>
                <a:cs typeface="Arial"/>
                <a:sym typeface="Wingdings"/>
              </a:rPr>
              <a:t>from </a:t>
            </a:r>
            <a:r>
              <a:rPr lang="en-US" sz="1400" dirty="0">
                <a:solidFill>
                  <a:srgbClr val="000000"/>
                </a:solidFill>
                <a:latin typeface="Arial"/>
                <a:cs typeface="Arial"/>
                <a:sym typeface="Wingdings"/>
              </a:rPr>
              <a:t>SVT to </a:t>
            </a:r>
            <a:r>
              <a:rPr lang="en-US" sz="1400" dirty="0" smtClean="0">
                <a:solidFill>
                  <a:srgbClr val="000000"/>
                </a:solidFill>
                <a:latin typeface="Arial"/>
                <a:cs typeface="Arial"/>
                <a:sym typeface="Wingdings"/>
              </a:rPr>
              <a:t>CTOF) </a:t>
            </a:r>
          </a:p>
          <a:p>
            <a:pPr lvl="1" defTabSz="914400" fontAlgn="base">
              <a:spcBef>
                <a:spcPct val="20000"/>
              </a:spcBef>
              <a:spcAft>
                <a:spcPct val="0"/>
              </a:spcAft>
              <a:buSzPts val="1400"/>
            </a:pPr>
            <a:endParaRPr lang="en-US" sz="700" dirty="0">
              <a:solidFill>
                <a:srgbClr val="000000"/>
              </a:solidFill>
              <a:latin typeface="Arial"/>
              <a:cs typeface="Arial"/>
            </a:endParaRPr>
          </a:p>
          <a:p>
            <a:pPr defTabSz="914400" fontAlgn="base">
              <a:spcBef>
                <a:spcPct val="20000"/>
              </a:spcBef>
              <a:spcAft>
                <a:spcPct val="0"/>
              </a:spcAft>
              <a:buSzPts val="1400"/>
            </a:pPr>
            <a:r>
              <a:rPr lang="en-US" sz="1600" b="1" dirty="0" smtClean="0">
                <a:solidFill>
                  <a:srgbClr val="0000CC"/>
                </a:solidFill>
                <a:latin typeface="Arial"/>
                <a:cs typeface="Arial"/>
              </a:rPr>
              <a:t>Forward </a:t>
            </a:r>
            <a:r>
              <a:rPr lang="en-US" sz="1600" b="1" dirty="0">
                <a:solidFill>
                  <a:srgbClr val="0000CC"/>
                </a:solidFill>
                <a:latin typeface="Arial"/>
                <a:cs typeface="Arial"/>
              </a:rPr>
              <a:t>Tracking </a:t>
            </a:r>
          </a:p>
          <a:p>
            <a:pPr marL="342900" indent="-342900" defTabSz="914400" fontAlgn="base">
              <a:lnSpc>
                <a:spcPct val="110000"/>
              </a:lnSpc>
              <a:spcBef>
                <a:spcPct val="20000"/>
              </a:spcBef>
              <a:spcAft>
                <a:spcPct val="0"/>
              </a:spcAft>
              <a:buSzPts val="1400"/>
              <a:buFontTx/>
              <a:buChar char="•"/>
            </a:pPr>
            <a:r>
              <a:rPr lang="en-US" sz="1400" b="1" dirty="0" smtClean="0">
                <a:solidFill>
                  <a:srgbClr val="0000CC"/>
                </a:solidFill>
                <a:latin typeface="Arial"/>
                <a:cs typeface="Arial"/>
                <a:sym typeface="Wingdings"/>
              </a:rPr>
              <a:t>D</a:t>
            </a:r>
            <a:r>
              <a:rPr lang="en-US" sz="1400" dirty="0" smtClean="0">
                <a:solidFill>
                  <a:srgbClr val="0000CC"/>
                </a:solidFill>
                <a:latin typeface="Arial"/>
                <a:cs typeface="Arial"/>
                <a:sym typeface="Wingdings"/>
              </a:rPr>
              <a:t>rift </a:t>
            </a:r>
            <a:r>
              <a:rPr lang="en-US" sz="1400" b="1" dirty="0" smtClean="0">
                <a:solidFill>
                  <a:srgbClr val="0000CC"/>
                </a:solidFill>
                <a:latin typeface="Arial"/>
                <a:cs typeface="Arial"/>
                <a:sym typeface="Wingdings"/>
              </a:rPr>
              <a:t>C</a:t>
            </a:r>
            <a:r>
              <a:rPr lang="en-US" sz="1400" dirty="0" smtClean="0">
                <a:solidFill>
                  <a:srgbClr val="0000CC"/>
                </a:solidFill>
                <a:latin typeface="Arial"/>
                <a:cs typeface="Arial"/>
                <a:sym typeface="Wingdings"/>
              </a:rPr>
              <a:t>hambers </a:t>
            </a:r>
            <a:r>
              <a:rPr lang="en-US" sz="1400" i="1" dirty="0">
                <a:solidFill>
                  <a:srgbClr val="0000CC"/>
                </a:solidFill>
                <a:latin typeface="Arial"/>
                <a:cs typeface="Arial"/>
                <a:sym typeface="Wingdings"/>
              </a:rPr>
              <a:t>Hit-</a:t>
            </a:r>
            <a:r>
              <a:rPr lang="en-US" sz="1400" i="1" dirty="0" smtClean="0">
                <a:solidFill>
                  <a:srgbClr val="0000CC"/>
                </a:solidFill>
                <a:latin typeface="Arial"/>
                <a:cs typeface="Arial"/>
                <a:sym typeface="Wingdings"/>
              </a:rPr>
              <a:t>Based &amp; Time</a:t>
            </a:r>
            <a:r>
              <a:rPr lang="en-US" sz="1400" i="1" dirty="0">
                <a:solidFill>
                  <a:srgbClr val="0000CC"/>
                </a:solidFill>
                <a:latin typeface="Arial"/>
                <a:cs typeface="Arial"/>
                <a:sym typeface="Wingdings"/>
              </a:rPr>
              <a:t>-Based </a:t>
            </a:r>
            <a:r>
              <a:rPr lang="en-US" sz="1400" dirty="0">
                <a:solidFill>
                  <a:srgbClr val="0000CC"/>
                </a:solidFill>
                <a:latin typeface="Arial"/>
                <a:cs typeface="Arial"/>
                <a:sym typeface="Wingdings"/>
              </a:rPr>
              <a:t>Tracking </a:t>
            </a:r>
            <a:r>
              <a:rPr lang="en-US" sz="1400" dirty="0">
                <a:solidFill>
                  <a:srgbClr val="000000"/>
                </a:solidFill>
                <a:latin typeface="Arial"/>
                <a:cs typeface="Arial"/>
                <a:sym typeface="Wingdings"/>
              </a:rPr>
              <a:t> </a:t>
            </a:r>
            <a:r>
              <a:rPr lang="en-US" sz="1400" dirty="0" err="1">
                <a:solidFill>
                  <a:srgbClr val="000000"/>
                </a:solidFill>
                <a:latin typeface="Arial"/>
                <a:cs typeface="Arial"/>
                <a:sym typeface="Wingdings"/>
              </a:rPr>
              <a:t>Kalman</a:t>
            </a:r>
            <a:r>
              <a:rPr lang="en-US" sz="1400" dirty="0">
                <a:solidFill>
                  <a:srgbClr val="000000"/>
                </a:solidFill>
                <a:latin typeface="Arial"/>
                <a:cs typeface="Arial"/>
                <a:sym typeface="Wingdings"/>
              </a:rPr>
              <a:t> Filter fitting </a:t>
            </a:r>
            <a:r>
              <a:rPr lang="en-US" sz="1400" dirty="0" smtClean="0">
                <a:solidFill>
                  <a:srgbClr val="000000"/>
                </a:solidFill>
                <a:latin typeface="Arial"/>
                <a:cs typeface="Arial"/>
                <a:sym typeface="Wingdings"/>
              </a:rPr>
              <a:t>method to reconstruct tracks</a:t>
            </a:r>
            <a:endParaRPr lang="en-US" sz="1400" dirty="0">
              <a:solidFill>
                <a:srgbClr val="000000"/>
              </a:solidFill>
              <a:latin typeface="Arial"/>
              <a:cs typeface="Arial"/>
              <a:sym typeface="Wingdings"/>
            </a:endParaRPr>
          </a:p>
          <a:p>
            <a:pPr marL="342900" indent="-342900" defTabSz="914400" fontAlgn="base">
              <a:lnSpc>
                <a:spcPct val="110000"/>
              </a:lnSpc>
              <a:spcBef>
                <a:spcPct val="20000"/>
              </a:spcBef>
              <a:spcAft>
                <a:spcPct val="0"/>
              </a:spcAft>
              <a:buSzPts val="1400"/>
              <a:buFontTx/>
              <a:buChar char="•"/>
            </a:pPr>
            <a:r>
              <a:rPr lang="en-US" sz="1400" b="1" dirty="0" smtClean="0">
                <a:solidFill>
                  <a:srgbClr val="0000CC"/>
                </a:solidFill>
                <a:latin typeface="Arial"/>
                <a:cs typeface="Arial"/>
                <a:sym typeface="Wingdings"/>
              </a:rPr>
              <a:t>F</a:t>
            </a:r>
            <a:r>
              <a:rPr lang="en-US" sz="1400" dirty="0" smtClean="0">
                <a:solidFill>
                  <a:srgbClr val="0000CC"/>
                </a:solidFill>
                <a:latin typeface="Arial"/>
                <a:cs typeface="Arial"/>
                <a:sym typeface="Wingdings"/>
              </a:rPr>
              <a:t>orward </a:t>
            </a:r>
            <a:r>
              <a:rPr lang="en-US" sz="1400" b="1" dirty="0" err="1" smtClean="0">
                <a:solidFill>
                  <a:srgbClr val="0000CC"/>
                </a:solidFill>
                <a:latin typeface="Arial"/>
                <a:cs typeface="Arial"/>
                <a:sym typeface="Wingdings"/>
              </a:rPr>
              <a:t>M</a:t>
            </a:r>
            <a:r>
              <a:rPr lang="en-US" sz="1400" dirty="0" err="1" smtClean="0">
                <a:solidFill>
                  <a:srgbClr val="0000CC"/>
                </a:solidFill>
                <a:latin typeface="Arial"/>
                <a:cs typeface="Arial"/>
                <a:sym typeface="Wingdings"/>
              </a:rPr>
              <a:t>icromegas</a:t>
            </a:r>
            <a:r>
              <a:rPr lang="en-US" sz="1400" dirty="0" smtClean="0">
                <a:solidFill>
                  <a:srgbClr val="0000CC"/>
                </a:solidFill>
                <a:latin typeface="Arial"/>
                <a:cs typeface="Arial"/>
                <a:sym typeface="Wingdings"/>
              </a:rPr>
              <a:t> </a:t>
            </a:r>
            <a:r>
              <a:rPr lang="en-US" sz="1400" b="1" dirty="0" smtClean="0">
                <a:solidFill>
                  <a:srgbClr val="0000CC"/>
                </a:solidFill>
                <a:latin typeface="Arial"/>
                <a:cs typeface="Arial"/>
                <a:sym typeface="Wingdings"/>
              </a:rPr>
              <a:t>T</a:t>
            </a:r>
            <a:r>
              <a:rPr lang="en-US" sz="1400" dirty="0" smtClean="0">
                <a:solidFill>
                  <a:srgbClr val="0000CC"/>
                </a:solidFill>
                <a:latin typeface="Arial"/>
                <a:cs typeface="Arial"/>
                <a:sym typeface="Wingdings"/>
              </a:rPr>
              <a:t>racker </a:t>
            </a:r>
            <a:r>
              <a:rPr lang="en-US" sz="1400" dirty="0">
                <a:solidFill>
                  <a:srgbClr val="0000CC"/>
                </a:solidFill>
                <a:latin typeface="Arial"/>
                <a:cs typeface="Arial"/>
                <a:sym typeface="Wingdings"/>
              </a:rPr>
              <a:t>pattern recognition </a:t>
            </a:r>
            <a:r>
              <a:rPr lang="en-US" sz="1400" dirty="0">
                <a:solidFill>
                  <a:srgbClr val="000000"/>
                </a:solidFill>
                <a:latin typeface="Arial"/>
                <a:cs typeface="Arial"/>
                <a:sym typeface="Wingdings"/>
              </a:rPr>
              <a:t> </a:t>
            </a:r>
            <a:r>
              <a:rPr lang="en-US" sz="1400" dirty="0" smtClean="0">
                <a:solidFill>
                  <a:srgbClr val="000000"/>
                </a:solidFill>
                <a:latin typeface="Arial"/>
                <a:cs typeface="Arial"/>
                <a:sym typeface="Wingdings"/>
              </a:rPr>
              <a:t>refit DC tracks with FMT </a:t>
            </a:r>
            <a:r>
              <a:rPr lang="en-US" sz="1400" dirty="0">
                <a:solidFill>
                  <a:srgbClr val="000000"/>
                </a:solidFill>
                <a:latin typeface="Arial"/>
                <a:cs typeface="Arial"/>
                <a:sym typeface="Wingdings"/>
              </a:rPr>
              <a:t>3-D </a:t>
            </a:r>
            <a:r>
              <a:rPr lang="en-US" sz="1400" dirty="0" smtClean="0">
                <a:solidFill>
                  <a:srgbClr val="000000"/>
                </a:solidFill>
                <a:latin typeface="Arial"/>
                <a:cs typeface="Arial"/>
                <a:sym typeface="Wingdings"/>
              </a:rPr>
              <a:t>points (resolution improvement)</a:t>
            </a:r>
            <a:endParaRPr lang="en-US" sz="1400" dirty="0">
              <a:solidFill>
                <a:srgbClr val="000000"/>
              </a:solidFill>
              <a:latin typeface="Arial"/>
              <a:cs typeface="Arial"/>
              <a:sym typeface="Wingdings"/>
            </a:endParaRPr>
          </a:p>
          <a:p>
            <a:pPr marL="342900" indent="-342900" defTabSz="914400" fontAlgn="base">
              <a:lnSpc>
                <a:spcPct val="110000"/>
              </a:lnSpc>
              <a:spcBef>
                <a:spcPct val="20000"/>
              </a:spcBef>
              <a:spcAft>
                <a:spcPct val="0"/>
              </a:spcAft>
              <a:buSzPts val="1400"/>
              <a:buFontTx/>
              <a:buChar char="•"/>
            </a:pPr>
            <a:r>
              <a:rPr lang="en-US" sz="1400" b="1" dirty="0" smtClean="0">
                <a:solidFill>
                  <a:srgbClr val="0000CC"/>
                </a:solidFill>
                <a:latin typeface="Arial"/>
                <a:cs typeface="Arial"/>
                <a:sym typeface="Wingdings"/>
              </a:rPr>
              <a:t>F</a:t>
            </a:r>
            <a:r>
              <a:rPr lang="en-US" sz="1400" dirty="0" smtClean="0">
                <a:solidFill>
                  <a:srgbClr val="0000CC"/>
                </a:solidFill>
                <a:latin typeface="Arial"/>
                <a:cs typeface="Arial"/>
                <a:sym typeface="Wingdings"/>
              </a:rPr>
              <a:t>orward </a:t>
            </a:r>
            <a:r>
              <a:rPr lang="en-US" sz="1400" b="1" dirty="0" smtClean="0">
                <a:solidFill>
                  <a:srgbClr val="0000CC"/>
                </a:solidFill>
                <a:latin typeface="Arial"/>
                <a:cs typeface="Arial"/>
                <a:sym typeface="Wingdings"/>
              </a:rPr>
              <a:t>T</a:t>
            </a:r>
            <a:r>
              <a:rPr lang="en-US" sz="1400" dirty="0" smtClean="0">
                <a:solidFill>
                  <a:srgbClr val="0000CC"/>
                </a:solidFill>
                <a:latin typeface="Arial"/>
                <a:cs typeface="Arial"/>
                <a:sym typeface="Wingdings"/>
              </a:rPr>
              <a:t>ime </a:t>
            </a:r>
            <a:r>
              <a:rPr lang="en-US" sz="1400" b="1" dirty="0" smtClean="0">
                <a:solidFill>
                  <a:srgbClr val="0000CC"/>
                </a:solidFill>
                <a:latin typeface="Arial"/>
                <a:cs typeface="Arial"/>
                <a:sym typeface="Wingdings"/>
              </a:rPr>
              <a:t>O</a:t>
            </a:r>
            <a:r>
              <a:rPr lang="en-US" sz="1400" dirty="0" smtClean="0">
                <a:solidFill>
                  <a:srgbClr val="0000CC"/>
                </a:solidFill>
                <a:latin typeface="Arial"/>
                <a:cs typeface="Arial"/>
                <a:sym typeface="Wingdings"/>
              </a:rPr>
              <a:t>f </a:t>
            </a:r>
            <a:r>
              <a:rPr lang="en-US" sz="1400" b="1" dirty="0" smtClean="0">
                <a:solidFill>
                  <a:srgbClr val="0000CC"/>
                </a:solidFill>
                <a:latin typeface="Arial"/>
                <a:cs typeface="Arial"/>
                <a:sym typeface="Wingdings"/>
              </a:rPr>
              <a:t>F</a:t>
            </a:r>
            <a:r>
              <a:rPr lang="en-US" sz="1400" dirty="0" smtClean="0">
                <a:solidFill>
                  <a:srgbClr val="0000CC"/>
                </a:solidFill>
                <a:latin typeface="Arial"/>
                <a:cs typeface="Arial"/>
                <a:sym typeface="Wingdings"/>
              </a:rPr>
              <a:t>light </a:t>
            </a:r>
            <a:r>
              <a:rPr lang="en-US" sz="1400" dirty="0" smtClean="0">
                <a:solidFill>
                  <a:srgbClr val="000000"/>
                </a:solidFill>
                <a:latin typeface="Arial"/>
                <a:cs typeface="Arial"/>
                <a:sym typeface="Wingdings"/>
              </a:rPr>
              <a:t> </a:t>
            </a:r>
            <a:r>
              <a:rPr lang="en-US" sz="1400" dirty="0" smtClean="0">
                <a:solidFill>
                  <a:srgbClr val="000000"/>
                </a:solidFill>
                <a:latin typeface="Symbol" charset="2"/>
                <a:cs typeface="Symbol" charset="2"/>
                <a:sym typeface="Wingdings"/>
              </a:rPr>
              <a:t>b</a:t>
            </a:r>
            <a:r>
              <a:rPr lang="en-US" sz="1400" dirty="0" smtClean="0">
                <a:solidFill>
                  <a:srgbClr val="000000"/>
                </a:solidFill>
                <a:latin typeface="Arial"/>
                <a:cs typeface="Arial"/>
                <a:sym typeface="Wingdings"/>
              </a:rPr>
              <a:t> (track </a:t>
            </a:r>
            <a:r>
              <a:rPr lang="en-US" sz="1400" dirty="0" err="1">
                <a:solidFill>
                  <a:srgbClr val="000000"/>
                </a:solidFill>
                <a:latin typeface="Arial"/>
                <a:cs typeface="Arial"/>
                <a:sym typeface="Wingdings"/>
              </a:rPr>
              <a:t>pathlength</a:t>
            </a:r>
            <a:r>
              <a:rPr lang="en-US" sz="1400" dirty="0">
                <a:solidFill>
                  <a:srgbClr val="000000"/>
                </a:solidFill>
                <a:latin typeface="Arial"/>
                <a:cs typeface="Arial"/>
                <a:sym typeface="Wingdings"/>
              </a:rPr>
              <a:t> </a:t>
            </a:r>
            <a:r>
              <a:rPr lang="en-US" sz="1400" dirty="0" smtClean="0">
                <a:solidFill>
                  <a:srgbClr val="000000"/>
                </a:solidFill>
                <a:latin typeface="Arial"/>
                <a:cs typeface="Arial"/>
                <a:sym typeface="Wingdings"/>
              </a:rPr>
              <a:t>from DC to FTOF)</a:t>
            </a:r>
          </a:p>
          <a:p>
            <a:pPr marL="342900" indent="-342900" defTabSz="914400" fontAlgn="base">
              <a:lnSpc>
                <a:spcPct val="110000"/>
              </a:lnSpc>
              <a:spcBef>
                <a:spcPct val="20000"/>
              </a:spcBef>
              <a:spcAft>
                <a:spcPct val="0"/>
              </a:spcAft>
              <a:buSzPts val="1400"/>
              <a:buFontTx/>
              <a:buChar char="•"/>
            </a:pPr>
            <a:r>
              <a:rPr lang="en-US" sz="1400" b="1" dirty="0" smtClean="0">
                <a:solidFill>
                  <a:srgbClr val="0000CC"/>
                </a:solidFill>
                <a:latin typeface="Arial"/>
                <a:cs typeface="Arial"/>
                <a:sym typeface="Wingdings"/>
              </a:rPr>
              <a:t>F</a:t>
            </a:r>
            <a:r>
              <a:rPr lang="en-US" sz="1400" dirty="0" smtClean="0">
                <a:solidFill>
                  <a:srgbClr val="0000CC"/>
                </a:solidFill>
                <a:latin typeface="Arial"/>
                <a:cs typeface="Arial"/>
                <a:sym typeface="Wingdings"/>
              </a:rPr>
              <a:t>orward </a:t>
            </a:r>
            <a:r>
              <a:rPr lang="en-US" sz="1400" b="1" dirty="0" smtClean="0">
                <a:solidFill>
                  <a:srgbClr val="0000CC"/>
                </a:solidFill>
                <a:latin typeface="Arial"/>
                <a:cs typeface="Arial"/>
                <a:sym typeface="Wingdings"/>
              </a:rPr>
              <a:t>T</a:t>
            </a:r>
            <a:r>
              <a:rPr lang="en-US" sz="1400" dirty="0" smtClean="0">
                <a:solidFill>
                  <a:srgbClr val="0000CC"/>
                </a:solidFill>
                <a:latin typeface="Arial"/>
                <a:cs typeface="Arial"/>
                <a:sym typeface="Wingdings"/>
              </a:rPr>
              <a:t>agger calorimeter and hodoscope </a:t>
            </a:r>
            <a:r>
              <a:rPr lang="en-US" sz="1400" dirty="0" smtClean="0">
                <a:solidFill>
                  <a:srgbClr val="000000"/>
                </a:solidFill>
                <a:latin typeface="Arial"/>
                <a:cs typeface="Arial"/>
                <a:sym typeface="Wingdings"/>
              </a:rPr>
              <a:t>id low angle electrons and reconstruct </a:t>
            </a:r>
            <a:r>
              <a:rPr lang="en-US" sz="1400" dirty="0" smtClean="0">
                <a:solidFill>
                  <a:srgbClr val="000000"/>
                </a:solidFill>
                <a:latin typeface="Symbol" charset="2"/>
                <a:cs typeface="Symbol" charset="2"/>
                <a:sym typeface="Wingdings"/>
              </a:rPr>
              <a:t>p</a:t>
            </a:r>
            <a:r>
              <a:rPr lang="en-US" sz="1400" baseline="30000" dirty="0" smtClean="0">
                <a:solidFill>
                  <a:srgbClr val="000000"/>
                </a:solidFill>
                <a:latin typeface="Arial"/>
                <a:cs typeface="Arial"/>
                <a:sym typeface="Wingdings"/>
              </a:rPr>
              <a:t>0</a:t>
            </a:r>
            <a:r>
              <a:rPr lang="en-US" sz="1400" dirty="0" smtClean="0">
                <a:solidFill>
                  <a:srgbClr val="000000"/>
                </a:solidFill>
                <a:latin typeface="Arial"/>
                <a:cs typeface="Arial"/>
                <a:sym typeface="Wingdings"/>
              </a:rPr>
              <a:t>’s</a:t>
            </a:r>
            <a:endParaRPr lang="en-US" sz="1400" dirty="0" smtClean="0">
              <a:solidFill>
                <a:srgbClr val="000000"/>
              </a:solidFill>
              <a:latin typeface="Arial"/>
              <a:cs typeface="Arial"/>
            </a:endParaRPr>
          </a:p>
          <a:p>
            <a:pPr marL="342900" indent="-342900" defTabSz="914400" fontAlgn="base">
              <a:lnSpc>
                <a:spcPct val="110000"/>
              </a:lnSpc>
              <a:spcBef>
                <a:spcPct val="20000"/>
              </a:spcBef>
              <a:spcAft>
                <a:spcPct val="0"/>
              </a:spcAft>
              <a:buSzPts val="1400"/>
              <a:buFontTx/>
              <a:buChar char="•"/>
            </a:pPr>
            <a:r>
              <a:rPr lang="en-US" sz="1400" b="1" dirty="0" smtClean="0">
                <a:solidFill>
                  <a:srgbClr val="0000CC"/>
                </a:solidFill>
                <a:latin typeface="Arial"/>
                <a:cs typeface="Arial"/>
                <a:sym typeface="Wingdings"/>
              </a:rPr>
              <a:t>E</a:t>
            </a:r>
            <a:r>
              <a:rPr lang="en-US" sz="1400" dirty="0" smtClean="0">
                <a:solidFill>
                  <a:srgbClr val="0000CC"/>
                </a:solidFill>
                <a:latin typeface="Arial"/>
                <a:cs typeface="Arial"/>
                <a:sym typeface="Wingdings"/>
              </a:rPr>
              <a:t>lectromagnetic </a:t>
            </a:r>
            <a:r>
              <a:rPr lang="en-US" sz="1400" b="1" dirty="0" smtClean="0">
                <a:solidFill>
                  <a:srgbClr val="0000CC"/>
                </a:solidFill>
                <a:latin typeface="Arial"/>
                <a:cs typeface="Arial"/>
                <a:sym typeface="Wingdings"/>
              </a:rPr>
              <a:t>C</a:t>
            </a:r>
            <a:r>
              <a:rPr lang="en-US" sz="1400" dirty="0" smtClean="0">
                <a:solidFill>
                  <a:srgbClr val="0000CC"/>
                </a:solidFill>
                <a:latin typeface="Arial"/>
                <a:cs typeface="Arial"/>
                <a:sym typeface="Wingdings"/>
              </a:rPr>
              <a:t>alorimeter/</a:t>
            </a:r>
            <a:r>
              <a:rPr lang="en-US" sz="1400" b="1" dirty="0" err="1" smtClean="0">
                <a:solidFill>
                  <a:srgbClr val="0000CC"/>
                </a:solidFill>
                <a:latin typeface="Arial"/>
                <a:cs typeface="Arial"/>
                <a:sym typeface="Wingdings"/>
              </a:rPr>
              <a:t>P</a:t>
            </a:r>
            <a:r>
              <a:rPr lang="en-US" sz="1400" dirty="0" err="1" smtClean="0">
                <a:solidFill>
                  <a:srgbClr val="0000CC"/>
                </a:solidFill>
                <a:latin typeface="Arial"/>
                <a:cs typeface="Arial"/>
                <a:sym typeface="Wingdings"/>
              </a:rPr>
              <a:t>reshower</a:t>
            </a:r>
            <a:r>
              <a:rPr lang="en-US" sz="1400" dirty="0" smtClean="0">
                <a:solidFill>
                  <a:srgbClr val="0000CC"/>
                </a:solidFill>
                <a:latin typeface="Arial"/>
                <a:cs typeface="Arial"/>
                <a:sym typeface="Wingdings"/>
              </a:rPr>
              <a:t> </a:t>
            </a:r>
            <a:r>
              <a:rPr lang="en-US" sz="1400" b="1" dirty="0" err="1" smtClean="0">
                <a:solidFill>
                  <a:srgbClr val="0000CC"/>
                </a:solidFill>
                <a:latin typeface="Arial"/>
                <a:cs typeface="Arial"/>
                <a:sym typeface="Wingdings"/>
              </a:rPr>
              <a:t>CAL</a:t>
            </a:r>
            <a:r>
              <a:rPr lang="en-US" sz="1400" dirty="0" err="1" smtClean="0">
                <a:solidFill>
                  <a:srgbClr val="0000CC"/>
                </a:solidFill>
                <a:latin typeface="Arial"/>
                <a:cs typeface="Arial"/>
                <a:sym typeface="Wingdings"/>
              </a:rPr>
              <a:t>orimeter</a:t>
            </a:r>
            <a:r>
              <a:rPr lang="en-US" sz="1400" dirty="0" smtClean="0">
                <a:solidFill>
                  <a:srgbClr val="0000CC"/>
                </a:solidFill>
                <a:latin typeface="Arial"/>
                <a:cs typeface="Arial"/>
                <a:sym typeface="Wingdings"/>
              </a:rPr>
              <a:t> </a:t>
            </a:r>
            <a:r>
              <a:rPr lang="en-US" sz="1400" dirty="0" smtClean="0">
                <a:solidFill>
                  <a:srgbClr val="000000"/>
                </a:solidFill>
                <a:latin typeface="Arial"/>
                <a:cs typeface="Arial"/>
                <a:sym typeface="Wingdings"/>
              </a:rPr>
              <a:t> detector responses for PID, reconstruction of neutrals</a:t>
            </a:r>
            <a:endParaRPr lang="en-US" sz="1400" dirty="0">
              <a:solidFill>
                <a:srgbClr val="000000"/>
              </a:solidFill>
              <a:latin typeface="Arial"/>
              <a:cs typeface="Arial"/>
              <a:sym typeface="Wingdings"/>
            </a:endParaRPr>
          </a:p>
          <a:p>
            <a:pPr marL="342900" indent="-342900" defTabSz="914400" fontAlgn="base">
              <a:lnSpc>
                <a:spcPct val="110000"/>
              </a:lnSpc>
              <a:spcBef>
                <a:spcPct val="20000"/>
              </a:spcBef>
              <a:spcAft>
                <a:spcPct val="0"/>
              </a:spcAft>
              <a:buSzPts val="1400"/>
              <a:buFontTx/>
              <a:buChar char="•"/>
            </a:pPr>
            <a:r>
              <a:rPr lang="en-US" sz="1400" b="1" dirty="0" smtClean="0">
                <a:solidFill>
                  <a:srgbClr val="0000CC"/>
                </a:solidFill>
                <a:latin typeface="Arial"/>
                <a:cs typeface="Arial"/>
                <a:sym typeface="Wingdings"/>
              </a:rPr>
              <a:t>H</a:t>
            </a:r>
            <a:r>
              <a:rPr lang="en-US" sz="1400" dirty="0" smtClean="0">
                <a:solidFill>
                  <a:srgbClr val="0000CC"/>
                </a:solidFill>
                <a:latin typeface="Arial"/>
                <a:cs typeface="Arial"/>
                <a:sym typeface="Wingdings"/>
              </a:rPr>
              <a:t>igh </a:t>
            </a:r>
            <a:r>
              <a:rPr lang="en-US" sz="1400" b="1" dirty="0" smtClean="0">
                <a:solidFill>
                  <a:srgbClr val="0000CC"/>
                </a:solidFill>
                <a:latin typeface="Arial"/>
                <a:cs typeface="Arial"/>
                <a:sym typeface="Wingdings"/>
              </a:rPr>
              <a:t>T</a:t>
            </a:r>
            <a:r>
              <a:rPr lang="en-US" sz="1400" dirty="0" smtClean="0">
                <a:solidFill>
                  <a:srgbClr val="0000CC"/>
                </a:solidFill>
                <a:latin typeface="Arial"/>
                <a:cs typeface="Arial"/>
                <a:sym typeface="Wingdings"/>
              </a:rPr>
              <a:t>hreshold </a:t>
            </a:r>
            <a:r>
              <a:rPr lang="en-US" sz="1400" b="1" dirty="0" smtClean="0">
                <a:solidFill>
                  <a:srgbClr val="0000CC"/>
                </a:solidFill>
                <a:latin typeface="Arial"/>
                <a:cs typeface="Arial"/>
                <a:sym typeface="Wingdings"/>
              </a:rPr>
              <a:t>C</a:t>
            </a:r>
            <a:r>
              <a:rPr lang="en-US" sz="1400" dirty="0" smtClean="0">
                <a:solidFill>
                  <a:srgbClr val="0000CC"/>
                </a:solidFill>
                <a:latin typeface="Arial"/>
                <a:cs typeface="Arial"/>
                <a:sym typeface="Wingdings"/>
              </a:rPr>
              <a:t>herenkov </a:t>
            </a:r>
            <a:r>
              <a:rPr lang="en-US" sz="1400" b="1" dirty="0" smtClean="0">
                <a:solidFill>
                  <a:srgbClr val="0000CC"/>
                </a:solidFill>
                <a:latin typeface="Arial"/>
                <a:cs typeface="Arial"/>
                <a:sym typeface="Wingdings"/>
              </a:rPr>
              <a:t>C</a:t>
            </a:r>
            <a:r>
              <a:rPr lang="en-US" sz="1400" dirty="0" smtClean="0">
                <a:solidFill>
                  <a:srgbClr val="0000CC"/>
                </a:solidFill>
                <a:latin typeface="Arial"/>
                <a:cs typeface="Arial"/>
                <a:sym typeface="Wingdings"/>
              </a:rPr>
              <a:t>ounter </a:t>
            </a:r>
            <a:r>
              <a:rPr lang="en-US" sz="1400" dirty="0" smtClean="0">
                <a:solidFill>
                  <a:srgbClr val="000000"/>
                </a:solidFill>
                <a:latin typeface="Arial"/>
                <a:cs typeface="Arial"/>
                <a:sym typeface="Wingdings"/>
              </a:rPr>
              <a:t> </a:t>
            </a:r>
            <a:r>
              <a:rPr lang="en-US" sz="1400" dirty="0">
                <a:solidFill>
                  <a:srgbClr val="000000"/>
                </a:solidFill>
                <a:latin typeface="Arial"/>
                <a:cs typeface="Arial"/>
                <a:sym typeface="Wingdings"/>
              </a:rPr>
              <a:t>e- ID </a:t>
            </a:r>
            <a:endParaRPr lang="en-US" sz="2000" dirty="0">
              <a:latin typeface="Arial"/>
              <a:cs typeface="Arial"/>
            </a:endParaRPr>
          </a:p>
        </p:txBody>
      </p:sp>
      <p:grpSp>
        <p:nvGrpSpPr>
          <p:cNvPr id="11" name="Group 10"/>
          <p:cNvGrpSpPr/>
          <p:nvPr/>
        </p:nvGrpSpPr>
        <p:grpSpPr>
          <a:xfrm>
            <a:off x="4630277" y="1304745"/>
            <a:ext cx="4390280" cy="3757447"/>
            <a:chOff x="4296520" y="274320"/>
            <a:chExt cx="4390280" cy="3757447"/>
          </a:xfrm>
        </p:grpSpPr>
        <p:pic>
          <p:nvPicPr>
            <p:cNvPr id="12" name="Picture 11"/>
            <p:cNvPicPr>
              <a:picLocks noChangeAspect="1"/>
            </p:cNvPicPr>
            <p:nvPr/>
          </p:nvPicPr>
          <p:blipFill rotWithShape="1">
            <a:blip r:embed="rId2"/>
            <a:srcRect l="19210" t="4002" r="5623" b="19997"/>
            <a:stretch/>
          </p:blipFill>
          <p:spPr>
            <a:xfrm>
              <a:off x="4296520" y="274320"/>
              <a:ext cx="4390280" cy="3757447"/>
            </a:xfrm>
            <a:prstGeom prst="rect">
              <a:avLst/>
            </a:prstGeom>
          </p:spPr>
        </p:pic>
        <p:sp>
          <p:nvSpPr>
            <p:cNvPr id="13" name="Rectangle 12"/>
            <p:cNvSpPr/>
            <p:nvPr/>
          </p:nvSpPr>
          <p:spPr>
            <a:xfrm>
              <a:off x="4538142" y="2877579"/>
              <a:ext cx="476251" cy="239492"/>
            </a:xfrm>
            <a:prstGeom prst="rect">
              <a:avLst/>
            </a:prstGeom>
            <a:solidFill>
              <a:srgbClr val="CCFFCC"/>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a:solidFill>
                    <a:schemeClr val="tx1"/>
                  </a:solidFill>
                </a:rPr>
                <a:t>FT</a:t>
              </a:r>
              <a:endParaRPr lang="en-US" b="0" i="1" dirty="0">
                <a:solidFill>
                  <a:schemeClr val="tx1"/>
                </a:solidFill>
              </a:endParaRPr>
            </a:p>
          </p:txBody>
        </p:sp>
        <p:cxnSp>
          <p:nvCxnSpPr>
            <p:cNvPr id="14" name="Straight Connector 13"/>
            <p:cNvCxnSpPr>
              <a:stCxn id="13" idx="0"/>
            </p:cNvCxnSpPr>
            <p:nvPr/>
          </p:nvCxnSpPr>
          <p:spPr>
            <a:xfrm flipV="1">
              <a:off x="4776268" y="2234123"/>
              <a:ext cx="578900" cy="643456"/>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7425860" y="3792275"/>
              <a:ext cx="549191" cy="239492"/>
            </a:xfrm>
            <a:prstGeom prst="rect">
              <a:avLst/>
            </a:prstGeom>
            <a:solidFill>
              <a:schemeClr val="accent2">
                <a:lumMod val="40000"/>
                <a:lumOff val="60000"/>
              </a:schemeClr>
            </a:solidFill>
            <a:ln w="190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i="1" dirty="0" smtClean="0">
                  <a:solidFill>
                    <a:schemeClr val="tx1"/>
                  </a:solidFill>
                </a:rPr>
                <a:t>LTCC</a:t>
              </a:r>
              <a:endParaRPr lang="en-US" sz="1600" b="0" i="1" dirty="0">
                <a:solidFill>
                  <a:schemeClr val="tx1"/>
                </a:solidFill>
              </a:endParaRPr>
            </a:p>
          </p:txBody>
        </p:sp>
      </p:grpSp>
      <p:cxnSp>
        <p:nvCxnSpPr>
          <p:cNvPr id="16" name="Straight Connector 15"/>
          <p:cNvCxnSpPr>
            <a:stCxn id="13" idx="2"/>
            <a:endCxn id="18" idx="0"/>
          </p:cNvCxnSpPr>
          <p:nvPr/>
        </p:nvCxnSpPr>
        <p:spPr>
          <a:xfrm>
            <a:off x="5110025" y="4147496"/>
            <a:ext cx="690597" cy="678999"/>
          </a:xfrm>
          <a:prstGeom prst="line">
            <a:avLst/>
          </a:prstGeom>
          <a:ln>
            <a:solidFill>
              <a:srgbClr val="708E60"/>
            </a:solidFill>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4630276" y="4826495"/>
            <a:ext cx="2874977" cy="1420653"/>
            <a:chOff x="4425125" y="4534309"/>
            <a:chExt cx="2874977" cy="1420653"/>
          </a:xfrm>
        </p:grpSpPr>
        <p:pic>
          <p:nvPicPr>
            <p:cNvPr id="18" name="Picture 17"/>
            <p:cNvPicPr>
              <a:picLocks noChangeAspect="1"/>
            </p:cNvPicPr>
            <p:nvPr/>
          </p:nvPicPr>
          <p:blipFill>
            <a:blip r:embed="rId3"/>
            <a:stretch>
              <a:fillRect/>
            </a:stretch>
          </p:blipFill>
          <p:spPr>
            <a:xfrm>
              <a:off x="4425125" y="4534309"/>
              <a:ext cx="2340691" cy="1420653"/>
            </a:xfrm>
            <a:prstGeom prst="rect">
              <a:avLst/>
            </a:prstGeom>
          </p:spPr>
        </p:pic>
        <p:sp>
          <p:nvSpPr>
            <p:cNvPr id="19" name="Rectangle 18"/>
            <p:cNvSpPr/>
            <p:nvPr/>
          </p:nvSpPr>
          <p:spPr>
            <a:xfrm>
              <a:off x="5631711" y="5472243"/>
              <a:ext cx="1131079" cy="369332"/>
            </a:xfrm>
            <a:prstGeom prst="rect">
              <a:avLst/>
            </a:prstGeom>
          </p:spPr>
          <p:txBody>
            <a:bodyPr wrap="none" lIns="0">
              <a:spAutoFit/>
            </a:bodyPr>
            <a:lstStyle/>
            <a:p>
              <a:r>
                <a:rPr lang="en-US" sz="1600" baseline="30000" dirty="0" smtClean="0">
                  <a:solidFill>
                    <a:srgbClr val="708E60"/>
                  </a:solidFill>
                  <a:latin typeface="Wingdings"/>
                  <a:ea typeface="Wingdings"/>
                  <a:cs typeface="Wingdings"/>
                  <a:sym typeface="Wingdings"/>
                </a:rPr>
                <a:t></a:t>
              </a:r>
              <a:r>
                <a:rPr lang="en-US" dirty="0">
                  <a:solidFill>
                    <a:srgbClr val="708E60"/>
                  </a:solidFill>
                  <a:latin typeface="Abadi MT Condensed Light"/>
                  <a:cs typeface="Abadi MT Condensed Light"/>
                  <a:sym typeface="Wingdings"/>
                </a:rPr>
                <a:t> </a:t>
              </a:r>
              <a:r>
                <a:rPr lang="en-US" dirty="0" smtClean="0">
                  <a:solidFill>
                    <a:srgbClr val="708E60"/>
                  </a:solidFill>
                  <a:latin typeface="Abadi MT Condensed Light"/>
                  <a:cs typeface="Abadi MT Condensed Light"/>
                  <a:sym typeface="Wingdings"/>
                </a:rPr>
                <a:t>calorimeter </a:t>
              </a:r>
              <a:endParaRPr lang="en-US" dirty="0">
                <a:solidFill>
                  <a:srgbClr val="708E60"/>
                </a:solidFill>
                <a:latin typeface="Abadi MT Condensed Light"/>
                <a:cs typeface="Abadi MT Condensed Light"/>
              </a:endParaRPr>
            </a:p>
          </p:txBody>
        </p:sp>
        <p:sp>
          <p:nvSpPr>
            <p:cNvPr id="20" name="Rectangle 19"/>
            <p:cNvSpPr/>
            <p:nvPr/>
          </p:nvSpPr>
          <p:spPr>
            <a:xfrm>
              <a:off x="6207801" y="5216010"/>
              <a:ext cx="1092301" cy="323165"/>
            </a:xfrm>
            <a:prstGeom prst="rect">
              <a:avLst/>
            </a:prstGeom>
            <a:solidFill>
              <a:srgbClr val="10336E"/>
            </a:solidFill>
          </p:spPr>
          <p:txBody>
            <a:bodyPr wrap="square" lIns="0" tIns="0" rIns="0" bIns="45720">
              <a:spAutoFit/>
            </a:bodyPr>
            <a:lstStyle/>
            <a:p>
              <a:r>
                <a:rPr lang="en-US" sz="1600" baseline="30000" dirty="0" smtClean="0">
                  <a:solidFill>
                    <a:srgbClr val="958B57"/>
                  </a:solidFill>
                  <a:latin typeface="Wingdings"/>
                  <a:ea typeface="Wingdings"/>
                  <a:cs typeface="Wingdings"/>
                  <a:sym typeface="Wingdings"/>
                </a:rPr>
                <a:t></a:t>
              </a:r>
              <a:r>
                <a:rPr lang="en-US" dirty="0">
                  <a:solidFill>
                    <a:srgbClr val="958B57"/>
                  </a:solidFill>
                  <a:latin typeface="Abadi MT Condensed Light"/>
                  <a:cs typeface="Abadi MT Condensed Light"/>
                  <a:sym typeface="Wingdings"/>
                </a:rPr>
                <a:t> </a:t>
              </a:r>
              <a:r>
                <a:rPr lang="en-US" dirty="0" smtClean="0">
                  <a:solidFill>
                    <a:srgbClr val="958B57"/>
                  </a:solidFill>
                  <a:latin typeface="Abadi MT Condensed Light"/>
                  <a:cs typeface="Abadi MT Condensed Light"/>
                  <a:sym typeface="Wingdings"/>
                </a:rPr>
                <a:t>hodoscope </a:t>
              </a:r>
              <a:endParaRPr lang="en-US" dirty="0">
                <a:solidFill>
                  <a:srgbClr val="958B57"/>
                </a:solidFill>
                <a:latin typeface="Abadi MT Condensed Light"/>
                <a:cs typeface="Abadi MT Condensed Light"/>
              </a:endParaRPr>
            </a:p>
          </p:txBody>
        </p:sp>
      </p:grpSp>
    </p:spTree>
    <p:extLst>
      <p:ext uri="{BB962C8B-B14F-4D97-AF65-F5344CB8AC3E}">
        <p14:creationId xmlns:p14="http://schemas.microsoft.com/office/powerpoint/2010/main" val="385756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11</a:t>
            </a:fld>
            <a:endParaRPr lang="en-US" dirty="0"/>
          </a:p>
        </p:txBody>
      </p:sp>
      <p:sp>
        <p:nvSpPr>
          <p:cNvPr id="5" name="Title 1"/>
          <p:cNvSpPr txBox="1">
            <a:spLocks noGrp="1"/>
          </p:cNvSpPr>
          <p:nvPr>
            <p:ph type="title"/>
          </p:nvPr>
        </p:nvSpPr>
        <p:spPr>
          <a:xfrm>
            <a:off x="0" y="156626"/>
            <a:ext cx="9144000" cy="397933"/>
          </a:xfrm>
          <a:prstGeom prst="rect">
            <a:avLst/>
          </a:prstGeom>
        </p:spPr>
        <p:txBody>
          <a:bodyPr/>
          <a:lst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a:lstStyle>
          <a:p>
            <a:r>
              <a:rPr lang="en-US" sz="4000" dirty="0">
                <a:solidFill>
                  <a:srgbClr val="0080FF"/>
                </a:solidFill>
                <a:latin typeface="Arial"/>
                <a:cs typeface="Arial"/>
              </a:rPr>
              <a:t>Event Reconstruction</a:t>
            </a:r>
          </a:p>
        </p:txBody>
      </p:sp>
      <p:sp>
        <p:nvSpPr>
          <p:cNvPr id="7" name="Rectangle 6"/>
          <p:cNvSpPr/>
          <p:nvPr/>
        </p:nvSpPr>
        <p:spPr bwMode="auto">
          <a:xfrm>
            <a:off x="51538" y="4236998"/>
            <a:ext cx="9039708" cy="2206546"/>
          </a:xfrm>
          <a:prstGeom prst="rect">
            <a:avLst/>
          </a:prstGeom>
          <a:solidFill>
            <a:srgbClr val="DCDCDC"/>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 name="Rectangle 7"/>
          <p:cNvSpPr/>
          <p:nvPr/>
        </p:nvSpPr>
        <p:spPr bwMode="auto">
          <a:xfrm>
            <a:off x="51538" y="843045"/>
            <a:ext cx="9039708" cy="329184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nvGrpSpPr>
          <p:cNvPr id="9" name="Group 8"/>
          <p:cNvGrpSpPr/>
          <p:nvPr/>
        </p:nvGrpSpPr>
        <p:grpSpPr>
          <a:xfrm>
            <a:off x="6206157" y="4532669"/>
            <a:ext cx="2841297" cy="1900265"/>
            <a:chOff x="5558913" y="4308934"/>
            <a:chExt cx="3359893" cy="2539746"/>
          </a:xfrm>
        </p:grpSpPr>
        <p:pic>
          <p:nvPicPr>
            <p:cNvPr id="10" name="Picture 9"/>
            <p:cNvPicPr>
              <a:picLocks noChangeAspect="1"/>
            </p:cNvPicPr>
            <p:nvPr/>
          </p:nvPicPr>
          <p:blipFill>
            <a:blip r:embed="rId2">
              <a:extLst>
                <a:ext uri="{BEBA8EAE-BF5A-486C-A8C5-ECC9F3942E4B}">
                  <a14:imgProps xmlns:a14="http://schemas.microsoft.com/office/drawing/2010/main">
                    <a14:imgLayer r:embed="rId3">
                      <a14:imgEffect>
                        <a14:sharpenSoften amount="70000"/>
                      </a14:imgEffect>
                      <a14:imgEffect>
                        <a14:brightnessContrast contrast="52000"/>
                      </a14:imgEffect>
                    </a14:imgLayer>
                  </a14:imgProps>
                </a:ext>
              </a:extLst>
            </a:blip>
            <a:stretch>
              <a:fillRect/>
            </a:stretch>
          </p:blipFill>
          <p:spPr>
            <a:xfrm>
              <a:off x="5558913" y="4308934"/>
              <a:ext cx="3359893" cy="2539746"/>
            </a:xfrm>
            <a:prstGeom prst="rect">
              <a:avLst/>
            </a:prstGeom>
          </p:spPr>
        </p:pic>
        <p:sp>
          <p:nvSpPr>
            <p:cNvPr id="11" name="Rectangle 10"/>
            <p:cNvSpPr/>
            <p:nvPr/>
          </p:nvSpPr>
          <p:spPr>
            <a:xfrm>
              <a:off x="6176713" y="4988819"/>
              <a:ext cx="292389" cy="246221"/>
            </a:xfrm>
            <a:prstGeom prst="rect">
              <a:avLst/>
            </a:prstGeom>
            <a:solidFill>
              <a:schemeClr val="bg1"/>
            </a:solidFill>
          </p:spPr>
          <p:txBody>
            <a:bodyPr wrap="square" lIns="0" tIns="0" rIns="0" bIns="0">
              <a:spAutoFit/>
            </a:bodyPr>
            <a:lstStyle/>
            <a:p>
              <a:r>
                <a:rPr lang="en-US" sz="1600" dirty="0" smtClean="0">
                  <a:solidFill>
                    <a:prstClr val="black"/>
                  </a:solidFill>
                  <a:latin typeface="Symbol" charset="2"/>
                  <a:cs typeface="Symbol" charset="2"/>
                </a:rPr>
                <a:t> p</a:t>
              </a:r>
              <a:r>
                <a:rPr lang="en-US" sz="1600" baseline="30000" dirty="0" smtClean="0">
                  <a:solidFill>
                    <a:prstClr val="black"/>
                  </a:solidFill>
                  <a:latin typeface="Symbol" charset="2"/>
                  <a:cs typeface="Symbol" charset="2"/>
                </a:rPr>
                <a:t>-</a:t>
              </a:r>
              <a:endParaRPr lang="en-US" baseline="30000" dirty="0">
                <a:latin typeface="Symbol" charset="2"/>
                <a:cs typeface="Symbol" charset="2"/>
              </a:endParaRPr>
            </a:p>
          </p:txBody>
        </p:sp>
        <p:sp>
          <p:nvSpPr>
            <p:cNvPr id="12" name="Rectangle 11"/>
            <p:cNvSpPr/>
            <p:nvPr/>
          </p:nvSpPr>
          <p:spPr>
            <a:xfrm>
              <a:off x="8439926" y="4691638"/>
              <a:ext cx="192360" cy="246221"/>
            </a:xfrm>
            <a:prstGeom prst="rect">
              <a:avLst/>
            </a:prstGeom>
            <a:solidFill>
              <a:schemeClr val="bg1"/>
            </a:solidFill>
          </p:spPr>
          <p:txBody>
            <a:bodyPr wrap="none" lIns="0" tIns="0" rIns="0" bIns="0">
              <a:spAutoFit/>
            </a:bodyPr>
            <a:lstStyle/>
            <a:p>
              <a:r>
                <a:rPr lang="en-US" sz="1600" dirty="0" smtClean="0">
                  <a:solidFill>
                    <a:prstClr val="black"/>
                  </a:solidFill>
                </a:rPr>
                <a:t>e</a:t>
              </a:r>
              <a:r>
                <a:rPr lang="en-US" sz="1600" baseline="30000" dirty="0" smtClean="0">
                  <a:solidFill>
                    <a:prstClr val="black"/>
                  </a:solidFill>
                  <a:latin typeface="Symbol" charset="2"/>
                  <a:cs typeface="Symbol" charset="2"/>
                </a:rPr>
                <a:t>-</a:t>
              </a:r>
              <a:endParaRPr lang="en-US" dirty="0">
                <a:latin typeface="Symbol" charset="2"/>
                <a:cs typeface="Symbol" charset="2"/>
              </a:endParaRPr>
            </a:p>
          </p:txBody>
        </p:sp>
      </p:grpSp>
      <p:pic>
        <p:nvPicPr>
          <p:cNvPr id="13" name="Content Placeholder 7"/>
          <p:cNvPicPr>
            <a:picLocks noChangeAspect="1"/>
          </p:cNvPicPr>
          <p:nvPr/>
        </p:nvPicPr>
        <p:blipFill rotWithShape="1">
          <a:blip r:embed="rId4">
            <a:extLst>
              <a:ext uri="{BEBA8EAE-BF5A-486C-A8C5-ECC9F3942E4B}">
                <a14:imgProps xmlns:a14="http://schemas.microsoft.com/office/drawing/2010/main">
                  <a14:imgLayer r:embed="rId5">
                    <a14:imgEffect>
                      <a14:sharpenSoften amount="61000"/>
                    </a14:imgEffect>
                    <a14:imgEffect>
                      <a14:brightnessContrast contrast="-26000"/>
                    </a14:imgEffect>
                  </a14:imgLayer>
                </a14:imgProps>
              </a:ext>
            </a:extLst>
          </a:blip>
          <a:srcRect l="2290" r="-977"/>
          <a:stretch/>
        </p:blipFill>
        <p:spPr>
          <a:xfrm>
            <a:off x="799931" y="2105485"/>
            <a:ext cx="1936555" cy="2000065"/>
          </a:xfrm>
          <a:prstGeom prst="rect">
            <a:avLst/>
          </a:prstGeom>
        </p:spPr>
      </p:pic>
      <p:pic>
        <p:nvPicPr>
          <p:cNvPr id="14" name="Picture 13"/>
          <p:cNvPicPr>
            <a:picLocks noChangeAspect="1"/>
          </p:cNvPicPr>
          <p:nvPr/>
        </p:nvPicPr>
        <p:blipFill>
          <a:blip r:embed="rId6"/>
          <a:stretch>
            <a:fillRect/>
          </a:stretch>
        </p:blipFill>
        <p:spPr>
          <a:xfrm>
            <a:off x="2786389" y="1144898"/>
            <a:ext cx="6283995" cy="2578771"/>
          </a:xfrm>
          <a:prstGeom prst="rect">
            <a:avLst/>
          </a:prstGeom>
        </p:spPr>
      </p:pic>
      <p:sp>
        <p:nvSpPr>
          <p:cNvPr id="15" name="Rectangle 14"/>
          <p:cNvSpPr/>
          <p:nvPr/>
        </p:nvSpPr>
        <p:spPr>
          <a:xfrm flipH="1">
            <a:off x="5068746" y="2273698"/>
            <a:ext cx="533400" cy="400110"/>
          </a:xfrm>
          <a:prstGeom prst="rect">
            <a:avLst/>
          </a:prstGeom>
        </p:spPr>
        <p:txBody>
          <a:bodyPr wrap="square">
            <a:spAutoFit/>
          </a:bodyPr>
          <a:lstStyle/>
          <a:p>
            <a:pPr lvl="0" defTabSz="914400" fontAlgn="ctr"/>
            <a:r>
              <a:rPr lang="en-US" sz="2000" b="1" dirty="0" smtClean="0">
                <a:solidFill>
                  <a:srgbClr val="000000"/>
                </a:solidFill>
                <a:latin typeface="Symbol" charset="2"/>
                <a:cs typeface="Symbol" charset="2"/>
              </a:rPr>
              <a:t>p </a:t>
            </a:r>
            <a:r>
              <a:rPr lang="en-US" sz="2400" b="1" baseline="30000" dirty="0" smtClean="0">
                <a:solidFill>
                  <a:srgbClr val="000000"/>
                </a:solidFill>
                <a:latin typeface="Arial"/>
                <a:cs typeface="Arial"/>
              </a:rPr>
              <a:t>-</a:t>
            </a:r>
            <a:endParaRPr lang="en-US" sz="2400" b="1" baseline="30000" dirty="0">
              <a:solidFill>
                <a:srgbClr val="000000"/>
              </a:solidFill>
              <a:latin typeface="Arial"/>
              <a:cs typeface="Arial"/>
            </a:endParaRPr>
          </a:p>
        </p:txBody>
      </p:sp>
      <p:sp>
        <p:nvSpPr>
          <p:cNvPr id="16" name="Rectangle 15"/>
          <p:cNvSpPr/>
          <p:nvPr/>
        </p:nvSpPr>
        <p:spPr>
          <a:xfrm>
            <a:off x="8340549" y="2378273"/>
            <a:ext cx="479618" cy="400110"/>
          </a:xfrm>
          <a:prstGeom prst="rect">
            <a:avLst/>
          </a:prstGeom>
        </p:spPr>
        <p:txBody>
          <a:bodyPr wrap="none">
            <a:spAutoFit/>
          </a:bodyPr>
          <a:lstStyle/>
          <a:p>
            <a:pPr lvl="0" defTabSz="914400" fontAlgn="ctr"/>
            <a:r>
              <a:rPr lang="en-US" sz="2000" b="1" dirty="0" smtClean="0">
                <a:solidFill>
                  <a:srgbClr val="000000"/>
                </a:solidFill>
                <a:latin typeface="Symbol" charset="2"/>
                <a:cs typeface="Symbol" charset="2"/>
              </a:rPr>
              <a:t>p </a:t>
            </a:r>
            <a:r>
              <a:rPr lang="en-US" sz="2000" b="1" baseline="30000" dirty="0" smtClean="0">
                <a:solidFill>
                  <a:srgbClr val="000000"/>
                </a:solidFill>
                <a:latin typeface="Calibri"/>
              </a:rPr>
              <a:t>+</a:t>
            </a:r>
            <a:endParaRPr lang="en-US" sz="2000" b="1" baseline="30000" dirty="0">
              <a:solidFill>
                <a:srgbClr val="000000"/>
              </a:solidFill>
              <a:latin typeface="Calibri"/>
            </a:endParaRPr>
          </a:p>
        </p:txBody>
      </p:sp>
      <p:sp>
        <p:nvSpPr>
          <p:cNvPr id="17" name="Rectangle 16"/>
          <p:cNvSpPr/>
          <p:nvPr/>
        </p:nvSpPr>
        <p:spPr>
          <a:xfrm>
            <a:off x="7746" y="788300"/>
            <a:ext cx="3692550" cy="3231654"/>
          </a:xfrm>
          <a:prstGeom prst="rect">
            <a:avLst/>
          </a:prstGeom>
        </p:spPr>
        <p:txBody>
          <a:bodyPr wrap="square">
            <a:spAutoFit/>
          </a:bodyPr>
          <a:lstStyle/>
          <a:p>
            <a:pPr marL="285750" indent="-285750">
              <a:lnSpc>
                <a:spcPct val="110000"/>
              </a:lnSpc>
              <a:buFont typeface="Arial"/>
              <a:buChar char="•"/>
            </a:pPr>
            <a:r>
              <a:rPr lang="en-US" b="1" dirty="0" smtClean="0">
                <a:latin typeface="Arial"/>
                <a:cs typeface="Arial"/>
                <a:sym typeface="Wingdings"/>
              </a:rPr>
              <a:t>Charged Particle Tracking</a:t>
            </a:r>
          </a:p>
          <a:p>
            <a:r>
              <a:rPr lang="en-US" sz="1200" dirty="0">
                <a:latin typeface="Arial"/>
                <a:cs typeface="Arial"/>
                <a:sym typeface="Wingdings"/>
              </a:rPr>
              <a:t> </a:t>
            </a:r>
            <a:r>
              <a:rPr lang="en-US" sz="1200" dirty="0" smtClean="0">
                <a:latin typeface="Arial"/>
                <a:cs typeface="Arial"/>
                <a:sym typeface="Wingdings"/>
              </a:rPr>
              <a:t>                       </a:t>
            </a:r>
          </a:p>
          <a:p>
            <a:endParaRPr lang="en-US" sz="1200" dirty="0">
              <a:latin typeface="Arial"/>
              <a:cs typeface="Arial"/>
              <a:sym typeface="Wingdings"/>
            </a:endParaRPr>
          </a:p>
          <a:p>
            <a:endParaRPr lang="en-US" sz="1200" dirty="0" smtClean="0">
              <a:latin typeface="Arial"/>
              <a:cs typeface="Arial"/>
              <a:sym typeface="Wingdings"/>
            </a:endParaRPr>
          </a:p>
          <a:p>
            <a:endParaRPr lang="en-US" sz="1200" dirty="0" smtClean="0">
              <a:latin typeface="Arial"/>
              <a:cs typeface="Arial"/>
              <a:sym typeface="Wingdings"/>
            </a:endParaRPr>
          </a:p>
          <a:p>
            <a:r>
              <a:rPr lang="en-US" sz="1200" dirty="0">
                <a:latin typeface="Arial"/>
                <a:cs typeface="Arial"/>
                <a:sym typeface="Wingdings"/>
              </a:rPr>
              <a:t> </a:t>
            </a:r>
            <a:r>
              <a:rPr lang="en-US" sz="1200" dirty="0" smtClean="0">
                <a:latin typeface="Arial"/>
                <a:cs typeface="Arial"/>
                <a:sym typeface="Wingdings"/>
              </a:rPr>
              <a:t>   </a:t>
            </a:r>
            <a:r>
              <a:rPr lang="en-US" sz="1200" dirty="0">
                <a:latin typeface="Arial"/>
                <a:cs typeface="Arial"/>
                <a:sym typeface="Wingdings"/>
              </a:rPr>
              <a:t> </a:t>
            </a:r>
            <a:r>
              <a:rPr lang="en-US" sz="1200" dirty="0" smtClean="0">
                <a:latin typeface="Arial"/>
                <a:cs typeface="Arial"/>
                <a:sym typeface="Wingdings"/>
              </a:rPr>
              <a:t>                                      </a:t>
            </a:r>
            <a:r>
              <a:rPr lang="en-US" sz="1100" dirty="0" smtClean="0">
                <a:latin typeface="Arial"/>
                <a:cs typeface="Arial"/>
                <a:sym typeface="Wingdings"/>
              </a:rPr>
              <a:t>FORWARD</a:t>
            </a:r>
            <a:r>
              <a:rPr lang="en-US" sz="1200" dirty="0" smtClean="0">
                <a:latin typeface="Arial"/>
                <a:cs typeface="Arial"/>
                <a:sym typeface="Wingdings"/>
              </a:rPr>
              <a:t></a:t>
            </a:r>
            <a:endParaRPr lang="en-US" sz="1200" dirty="0">
              <a:latin typeface="Arial"/>
              <a:cs typeface="Arial"/>
              <a:sym typeface="Wingdings"/>
            </a:endParaRPr>
          </a:p>
          <a:p>
            <a:endParaRPr lang="en-US" sz="1200" dirty="0">
              <a:latin typeface="Arial"/>
              <a:cs typeface="Arial"/>
              <a:sym typeface="Wingdings"/>
            </a:endParaRPr>
          </a:p>
          <a:p>
            <a:endParaRPr lang="en-US" sz="1200" dirty="0" smtClean="0">
              <a:latin typeface="Arial"/>
              <a:cs typeface="Arial"/>
              <a:sym typeface="Wingdings"/>
            </a:endParaRPr>
          </a:p>
          <a:p>
            <a:endParaRPr lang="en-US" sz="1200" dirty="0">
              <a:latin typeface="Arial"/>
              <a:cs typeface="Arial"/>
              <a:sym typeface="Wingdings"/>
            </a:endParaRPr>
          </a:p>
          <a:p>
            <a:endParaRPr lang="en-US" sz="1200" dirty="0" smtClean="0">
              <a:latin typeface="Arial"/>
              <a:cs typeface="Arial"/>
              <a:sym typeface="Wingdings"/>
            </a:endParaRPr>
          </a:p>
          <a:p>
            <a:endParaRPr lang="en-US" sz="1200" dirty="0">
              <a:latin typeface="Arial"/>
              <a:cs typeface="Arial"/>
              <a:sym typeface="Wingdings"/>
            </a:endParaRPr>
          </a:p>
          <a:p>
            <a:r>
              <a:rPr lang="en-US" sz="1100" dirty="0" smtClean="0">
                <a:latin typeface="Arial"/>
                <a:cs typeface="Arial"/>
                <a:sym typeface="Wingdings"/>
              </a:rPr>
              <a:t>CENTRAL</a:t>
            </a:r>
            <a:r>
              <a:rPr lang="en-US" sz="1200" dirty="0" smtClean="0">
                <a:latin typeface="Arial"/>
                <a:cs typeface="Arial"/>
                <a:sym typeface="Wingdings"/>
              </a:rPr>
              <a:t></a:t>
            </a:r>
          </a:p>
          <a:p>
            <a:pPr marL="285750" indent="-285750">
              <a:buFont typeface="Arial"/>
              <a:buChar char="•"/>
            </a:pPr>
            <a:endParaRPr lang="en-US" dirty="0">
              <a:latin typeface="Arial"/>
              <a:cs typeface="Arial"/>
              <a:sym typeface="Wingdings"/>
            </a:endParaRPr>
          </a:p>
          <a:p>
            <a:pPr marL="285750" indent="-285750">
              <a:buFont typeface="Arial"/>
              <a:buChar char="•"/>
            </a:pPr>
            <a:endParaRPr lang="en-US" dirty="0" smtClean="0">
              <a:latin typeface="Arial"/>
              <a:cs typeface="Arial"/>
              <a:sym typeface="Wingdings"/>
            </a:endParaRPr>
          </a:p>
          <a:p>
            <a:endParaRPr lang="en-US" dirty="0">
              <a:latin typeface="Arial"/>
              <a:cs typeface="Arial"/>
              <a:sym typeface="Wingdings"/>
            </a:endParaRPr>
          </a:p>
        </p:txBody>
      </p:sp>
      <p:sp>
        <p:nvSpPr>
          <p:cNvPr id="18" name="Rectangle 17"/>
          <p:cNvSpPr/>
          <p:nvPr/>
        </p:nvSpPr>
        <p:spPr>
          <a:xfrm flipH="1">
            <a:off x="5424104" y="3171169"/>
            <a:ext cx="429846" cy="400110"/>
          </a:xfrm>
          <a:prstGeom prst="rect">
            <a:avLst/>
          </a:prstGeom>
        </p:spPr>
        <p:txBody>
          <a:bodyPr wrap="square">
            <a:spAutoFit/>
          </a:bodyPr>
          <a:lstStyle/>
          <a:p>
            <a:pPr lvl="0" defTabSz="914400" fontAlgn="ctr"/>
            <a:r>
              <a:rPr lang="en-US" sz="2000" b="1" dirty="0" smtClean="0">
                <a:solidFill>
                  <a:srgbClr val="000000"/>
                </a:solidFill>
                <a:latin typeface="Calibri"/>
              </a:rPr>
              <a:t>e</a:t>
            </a:r>
            <a:r>
              <a:rPr lang="en-US" sz="2400" b="1" baseline="30000" dirty="0" smtClean="0">
                <a:solidFill>
                  <a:srgbClr val="000000"/>
                </a:solidFill>
                <a:latin typeface="Calibri"/>
              </a:rPr>
              <a:t>-</a:t>
            </a:r>
            <a:endParaRPr lang="en-US" sz="2400" b="1" baseline="30000" dirty="0">
              <a:solidFill>
                <a:srgbClr val="000000"/>
              </a:solidFill>
              <a:latin typeface="Calibri"/>
            </a:endParaRPr>
          </a:p>
        </p:txBody>
      </p:sp>
      <p:sp>
        <p:nvSpPr>
          <p:cNvPr id="19" name="Rectangle 18"/>
          <p:cNvSpPr/>
          <p:nvPr/>
        </p:nvSpPr>
        <p:spPr>
          <a:xfrm>
            <a:off x="8053577" y="1563442"/>
            <a:ext cx="909554" cy="310637"/>
          </a:xfrm>
          <a:prstGeom prst="rect">
            <a:avLst/>
          </a:prstGeom>
          <a:solidFill>
            <a:schemeClr val="accent5">
              <a:lumMod val="20000"/>
              <a:lumOff val="80000"/>
            </a:schemeClr>
          </a:solidFill>
        </p:spPr>
        <p:txBody>
          <a:bodyPr wrap="none">
            <a:normAutofit/>
          </a:bodyPr>
          <a:lstStyle/>
          <a:p>
            <a:r>
              <a:rPr lang="en-US" sz="1400" dirty="0"/>
              <a:t>EC/PCAL</a:t>
            </a:r>
          </a:p>
        </p:txBody>
      </p:sp>
      <p:sp>
        <p:nvSpPr>
          <p:cNvPr id="20" name="Rectangle 19"/>
          <p:cNvSpPr/>
          <p:nvPr/>
        </p:nvSpPr>
        <p:spPr>
          <a:xfrm>
            <a:off x="7746" y="4445703"/>
            <a:ext cx="7797880" cy="1477328"/>
          </a:xfrm>
          <a:prstGeom prst="rect">
            <a:avLst/>
          </a:prstGeom>
        </p:spPr>
        <p:txBody>
          <a:bodyPr wrap="square">
            <a:spAutoFit/>
          </a:bodyPr>
          <a:lstStyle/>
          <a:p>
            <a:pPr marL="285750" lvl="1" indent="-285750">
              <a:buFont typeface="Arial"/>
              <a:buChar char="•"/>
            </a:pPr>
            <a:r>
              <a:rPr lang="en-US" b="1" dirty="0" smtClean="0">
                <a:solidFill>
                  <a:srgbClr val="000000"/>
                </a:solidFill>
                <a:latin typeface="Arial"/>
                <a:cs typeface="Arial"/>
                <a:sym typeface="Wingdings"/>
              </a:rPr>
              <a:t>PID   </a:t>
            </a:r>
          </a:p>
          <a:p>
            <a:pPr marL="0" lvl="1"/>
            <a:r>
              <a:rPr lang="en-US" dirty="0">
                <a:solidFill>
                  <a:srgbClr val="000000"/>
                </a:solidFill>
                <a:latin typeface="Arial"/>
                <a:cs typeface="Arial"/>
                <a:sym typeface="Wingdings"/>
              </a:rPr>
              <a:t> </a:t>
            </a:r>
            <a:r>
              <a:rPr lang="en-US" dirty="0" smtClean="0">
                <a:solidFill>
                  <a:srgbClr val="000000"/>
                </a:solidFill>
                <a:latin typeface="Arial"/>
                <a:cs typeface="Arial"/>
                <a:sym typeface="Wingdings"/>
              </a:rPr>
              <a:t>                                                        </a:t>
            </a:r>
            <a:r>
              <a:rPr lang="en-US" dirty="0" smtClean="0">
                <a:solidFill>
                  <a:schemeClr val="tx1">
                    <a:lumMod val="50000"/>
                    <a:lumOff val="50000"/>
                  </a:schemeClr>
                </a:solidFill>
                <a:latin typeface="Arial"/>
                <a:cs typeface="Arial"/>
                <a:sym typeface="Wingdings"/>
              </a:rPr>
              <a:t>HTCC </a:t>
            </a:r>
            <a:r>
              <a:rPr lang="en-US" dirty="0">
                <a:solidFill>
                  <a:schemeClr val="tx1">
                    <a:lumMod val="50000"/>
                    <a:lumOff val="50000"/>
                  </a:schemeClr>
                </a:solidFill>
                <a:latin typeface="Arial"/>
                <a:cs typeface="Arial"/>
                <a:sym typeface="Wingdings"/>
              </a:rPr>
              <a:t>(electron tagging</a:t>
            </a:r>
            <a:r>
              <a:rPr lang="en-US" dirty="0" smtClean="0">
                <a:solidFill>
                  <a:schemeClr val="tx1">
                    <a:lumMod val="50000"/>
                    <a:lumOff val="50000"/>
                  </a:schemeClr>
                </a:solidFill>
                <a:latin typeface="Arial"/>
                <a:cs typeface="Arial"/>
                <a:sym typeface="Wingdings"/>
              </a:rPr>
              <a:t>)</a:t>
            </a:r>
          </a:p>
          <a:p>
            <a:pPr lvl="1"/>
            <a:endParaRPr lang="en-US" dirty="0">
              <a:solidFill>
                <a:srgbClr val="000000"/>
              </a:solidFill>
              <a:latin typeface="Arial"/>
              <a:cs typeface="Arial"/>
              <a:sym typeface="Wingdings"/>
            </a:endParaRPr>
          </a:p>
          <a:p>
            <a:pPr lvl="1"/>
            <a:r>
              <a:rPr lang="en-US" dirty="0" smtClean="0">
                <a:solidFill>
                  <a:srgbClr val="000000"/>
                </a:solidFill>
                <a:latin typeface="Arial"/>
                <a:cs typeface="Arial"/>
                <a:sym typeface="Wingdings"/>
              </a:rPr>
              <a:t>FTOF                                    &amp; EC/PCAL responses </a:t>
            </a:r>
          </a:p>
          <a:p>
            <a:pPr lvl="1"/>
            <a:r>
              <a:rPr lang="en-US" dirty="0">
                <a:solidFill>
                  <a:srgbClr val="000000"/>
                </a:solidFill>
                <a:latin typeface="Arial"/>
                <a:cs typeface="Arial"/>
                <a:sym typeface="Wingdings"/>
              </a:rPr>
              <a:t> </a:t>
            </a:r>
            <a:r>
              <a:rPr lang="en-US" dirty="0" smtClean="0">
                <a:solidFill>
                  <a:srgbClr val="000000"/>
                </a:solidFill>
                <a:latin typeface="Arial"/>
                <a:cs typeface="Arial"/>
                <a:sym typeface="Wingdings"/>
              </a:rPr>
              <a:t> </a:t>
            </a:r>
          </a:p>
        </p:txBody>
      </p:sp>
      <p:pic>
        <p:nvPicPr>
          <p:cNvPr id="21" name="Picture 20"/>
          <p:cNvPicPr>
            <a:picLocks noChangeAspect="1"/>
          </p:cNvPicPr>
          <p:nvPr/>
        </p:nvPicPr>
        <p:blipFill>
          <a:blip r:embed="rId7"/>
          <a:stretch>
            <a:fillRect/>
          </a:stretch>
        </p:blipFill>
        <p:spPr>
          <a:xfrm>
            <a:off x="1555093" y="4226049"/>
            <a:ext cx="2041771" cy="2206546"/>
          </a:xfrm>
          <a:prstGeom prst="rect">
            <a:avLst/>
          </a:prstGeom>
        </p:spPr>
      </p:pic>
      <p:sp>
        <p:nvSpPr>
          <p:cNvPr id="22" name="Rectangle 21"/>
          <p:cNvSpPr/>
          <p:nvPr/>
        </p:nvSpPr>
        <p:spPr>
          <a:xfrm>
            <a:off x="5303334" y="1144898"/>
            <a:ext cx="1647281" cy="276999"/>
          </a:xfrm>
          <a:prstGeom prst="rect">
            <a:avLst/>
          </a:prstGeom>
          <a:solidFill>
            <a:schemeClr val="tx1">
              <a:lumMod val="50000"/>
              <a:lumOff val="50000"/>
            </a:schemeClr>
          </a:solidFill>
          <a:effectLst>
            <a:outerShdw blurRad="50800" dist="38100" dir="2700000" algn="tl" rotWithShape="0">
              <a:srgbClr val="000000">
                <a:alpha val="43000"/>
              </a:srgbClr>
            </a:outerShdw>
          </a:effectLst>
        </p:spPr>
        <p:txBody>
          <a:bodyPr wrap="none">
            <a:spAutoFit/>
          </a:bodyPr>
          <a:lstStyle/>
          <a:p>
            <a:pPr algn="ctr"/>
            <a:r>
              <a:rPr lang="en-US" sz="1200" dirty="0" smtClean="0">
                <a:solidFill>
                  <a:srgbClr val="FFFF00"/>
                </a:solidFill>
                <a:latin typeface="Arial"/>
                <a:cs typeface="Arial"/>
                <a:sym typeface="Wingdings"/>
              </a:rPr>
              <a:t>Clas12 Event Display</a:t>
            </a:r>
            <a:endParaRPr lang="en-US" sz="1200" dirty="0">
              <a:solidFill>
                <a:srgbClr val="FFFF00"/>
              </a:solidFill>
              <a:latin typeface="Arial"/>
              <a:cs typeface="Arial"/>
            </a:endParaRPr>
          </a:p>
        </p:txBody>
      </p:sp>
      <p:sp>
        <p:nvSpPr>
          <p:cNvPr id="23" name="Rectangle 22"/>
          <p:cNvSpPr/>
          <p:nvPr/>
        </p:nvSpPr>
        <p:spPr>
          <a:xfrm>
            <a:off x="1014058" y="2065082"/>
            <a:ext cx="1525396" cy="261610"/>
          </a:xfrm>
          <a:prstGeom prst="rect">
            <a:avLst/>
          </a:prstGeom>
          <a:solidFill>
            <a:schemeClr val="tx1">
              <a:lumMod val="50000"/>
              <a:lumOff val="50000"/>
            </a:schemeClr>
          </a:solidFill>
          <a:effectLst>
            <a:outerShdw blurRad="50800" dist="38100" dir="2700000" algn="tl" rotWithShape="0">
              <a:srgbClr val="000000">
                <a:alpha val="43000"/>
              </a:srgbClr>
            </a:outerShdw>
          </a:effectLst>
        </p:spPr>
        <p:txBody>
          <a:bodyPr wrap="none">
            <a:spAutoFit/>
          </a:bodyPr>
          <a:lstStyle/>
          <a:p>
            <a:pPr algn="ctr"/>
            <a:r>
              <a:rPr lang="en-US" sz="1100" dirty="0" smtClean="0">
                <a:solidFill>
                  <a:srgbClr val="FFFF00"/>
                </a:solidFill>
                <a:latin typeface="Arial"/>
                <a:cs typeface="Arial"/>
                <a:sym typeface="Wingdings"/>
              </a:rPr>
              <a:t>Clas12 Event Display</a:t>
            </a:r>
            <a:endParaRPr lang="en-US" sz="1100" dirty="0">
              <a:solidFill>
                <a:srgbClr val="FFFF00"/>
              </a:solidFill>
              <a:latin typeface="Arial"/>
              <a:cs typeface="Arial"/>
            </a:endParaRPr>
          </a:p>
        </p:txBody>
      </p:sp>
    </p:spTree>
    <p:extLst>
      <p:ext uri="{BB962C8B-B14F-4D97-AF65-F5344CB8AC3E}">
        <p14:creationId xmlns:p14="http://schemas.microsoft.com/office/powerpoint/2010/main" val="429374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12</a:t>
            </a:fld>
            <a:endParaRPr lang="en-US" dirty="0"/>
          </a:p>
        </p:txBody>
      </p:sp>
      <p:sp>
        <p:nvSpPr>
          <p:cNvPr id="7" name="Title 1"/>
          <p:cNvSpPr txBox="1">
            <a:spLocks noGrp="1"/>
          </p:cNvSpPr>
          <p:nvPr>
            <p:ph type="title"/>
          </p:nvPr>
        </p:nvSpPr>
        <p:spPr>
          <a:xfrm>
            <a:off x="0" y="102550"/>
            <a:ext cx="9144000" cy="477409"/>
          </a:xfrm>
          <a:prstGeom prst="rect">
            <a:avLst/>
          </a:prstGeom>
        </p:spPr>
        <p:txBody>
          <a:bodyPr/>
          <a:lstStyle>
            <a:lvl1pPr algn="ctr" rtl="0" eaLnBrk="1" fontAlgn="base" hangingPunct="1">
              <a:spcBef>
                <a:spcPct val="0"/>
              </a:spcBef>
              <a:spcAft>
                <a:spcPct val="0"/>
              </a:spcAft>
              <a:defRPr sz="3200" b="1">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600" b="1">
                <a:solidFill>
                  <a:schemeClr val="tx2"/>
                </a:solidFill>
                <a:latin typeface="Times" pitchFamily="18" charset="0"/>
              </a:defRPr>
            </a:lvl2pPr>
            <a:lvl3pPr algn="ctr" rtl="0" eaLnBrk="1" fontAlgn="base" hangingPunct="1">
              <a:spcBef>
                <a:spcPct val="0"/>
              </a:spcBef>
              <a:spcAft>
                <a:spcPct val="0"/>
              </a:spcAft>
              <a:defRPr sz="3600" b="1">
                <a:solidFill>
                  <a:schemeClr val="tx2"/>
                </a:solidFill>
                <a:latin typeface="Times" pitchFamily="18" charset="0"/>
              </a:defRPr>
            </a:lvl3pPr>
            <a:lvl4pPr algn="ctr" rtl="0" eaLnBrk="1" fontAlgn="base" hangingPunct="1">
              <a:spcBef>
                <a:spcPct val="0"/>
              </a:spcBef>
              <a:spcAft>
                <a:spcPct val="0"/>
              </a:spcAft>
              <a:defRPr sz="3600" b="1">
                <a:solidFill>
                  <a:schemeClr val="tx2"/>
                </a:solidFill>
                <a:latin typeface="Times" pitchFamily="18" charset="0"/>
              </a:defRPr>
            </a:lvl4pPr>
            <a:lvl5pPr algn="ctr" rtl="0" eaLnBrk="1" fontAlgn="base" hangingPunct="1">
              <a:spcBef>
                <a:spcPct val="0"/>
              </a:spcBef>
              <a:spcAft>
                <a:spcPct val="0"/>
              </a:spcAft>
              <a:defRPr sz="3600" b="1">
                <a:solidFill>
                  <a:schemeClr val="tx2"/>
                </a:solidFill>
                <a:latin typeface="Times" pitchFamily="18" charset="0"/>
              </a:defRPr>
            </a:lvl5pPr>
            <a:lvl6pPr marL="457200" algn="ctr" rtl="0" eaLnBrk="1" fontAlgn="base" hangingPunct="1">
              <a:spcBef>
                <a:spcPct val="0"/>
              </a:spcBef>
              <a:spcAft>
                <a:spcPct val="0"/>
              </a:spcAft>
              <a:defRPr sz="3600" b="1">
                <a:solidFill>
                  <a:schemeClr val="tx2"/>
                </a:solidFill>
                <a:latin typeface="Times" pitchFamily="18" charset="0"/>
              </a:defRPr>
            </a:lvl6pPr>
            <a:lvl7pPr marL="914400" algn="ctr" rtl="0" eaLnBrk="1" fontAlgn="base" hangingPunct="1">
              <a:spcBef>
                <a:spcPct val="0"/>
              </a:spcBef>
              <a:spcAft>
                <a:spcPct val="0"/>
              </a:spcAft>
              <a:defRPr sz="3600" b="1">
                <a:solidFill>
                  <a:schemeClr val="tx2"/>
                </a:solidFill>
                <a:latin typeface="Times" pitchFamily="18" charset="0"/>
              </a:defRPr>
            </a:lvl7pPr>
            <a:lvl8pPr marL="1371600" algn="ctr" rtl="0" eaLnBrk="1" fontAlgn="base" hangingPunct="1">
              <a:spcBef>
                <a:spcPct val="0"/>
              </a:spcBef>
              <a:spcAft>
                <a:spcPct val="0"/>
              </a:spcAft>
              <a:defRPr sz="3600" b="1">
                <a:solidFill>
                  <a:schemeClr val="tx2"/>
                </a:solidFill>
                <a:latin typeface="Times" pitchFamily="18" charset="0"/>
              </a:defRPr>
            </a:lvl8pPr>
            <a:lvl9pPr marL="1828800" algn="ctr" rtl="0" eaLnBrk="1" fontAlgn="base" hangingPunct="1">
              <a:spcBef>
                <a:spcPct val="0"/>
              </a:spcBef>
              <a:spcAft>
                <a:spcPct val="0"/>
              </a:spcAft>
              <a:defRPr sz="3600" b="1">
                <a:solidFill>
                  <a:schemeClr val="tx2"/>
                </a:solidFill>
                <a:latin typeface="Times" pitchFamily="18" charset="0"/>
              </a:defRPr>
            </a:lvl9pPr>
          </a:lstStyle>
          <a:p>
            <a:pPr defTabSz="914400"/>
            <a:r>
              <a:rPr lang="en-US" sz="4000" dirty="0" smtClean="0">
                <a:solidFill>
                  <a:srgbClr val="FF6FCF"/>
                </a:solidFill>
              </a:rPr>
              <a:t>SVT Cosmic </a:t>
            </a:r>
            <a:r>
              <a:rPr lang="en-US" sz="4000" dirty="0">
                <a:solidFill>
                  <a:srgbClr val="FF6FCF"/>
                </a:solidFill>
              </a:rPr>
              <a:t>D</a:t>
            </a:r>
            <a:r>
              <a:rPr lang="en-US" sz="4000" dirty="0" smtClean="0">
                <a:solidFill>
                  <a:srgbClr val="FF6FCF"/>
                </a:solidFill>
              </a:rPr>
              <a:t>ata Analysis</a:t>
            </a:r>
            <a:endParaRPr lang="en-US" sz="4000" dirty="0">
              <a:solidFill>
                <a:srgbClr val="FF6FCF"/>
              </a:solidFill>
            </a:endParaRPr>
          </a:p>
        </p:txBody>
      </p:sp>
      <p:pic>
        <p:nvPicPr>
          <p:cNvPr id="8" name="Picture 7"/>
          <p:cNvPicPr>
            <a:picLocks noChangeAspect="1"/>
          </p:cNvPicPr>
          <p:nvPr/>
        </p:nvPicPr>
        <p:blipFill>
          <a:blip r:embed="rId2"/>
          <a:stretch>
            <a:fillRect/>
          </a:stretch>
        </p:blipFill>
        <p:spPr>
          <a:xfrm>
            <a:off x="0" y="1622786"/>
            <a:ext cx="9144000" cy="4862888"/>
          </a:xfrm>
          <a:prstGeom prst="rect">
            <a:avLst/>
          </a:prstGeom>
        </p:spPr>
      </p:pic>
      <p:sp>
        <p:nvSpPr>
          <p:cNvPr id="9" name="Rectangle 8"/>
          <p:cNvSpPr/>
          <p:nvPr/>
        </p:nvSpPr>
        <p:spPr>
          <a:xfrm>
            <a:off x="1132216" y="956878"/>
            <a:ext cx="7070064" cy="400110"/>
          </a:xfrm>
          <a:prstGeom prst="rect">
            <a:avLst/>
          </a:prstGeom>
        </p:spPr>
        <p:txBody>
          <a:bodyPr wrap="none">
            <a:spAutoFit/>
          </a:bodyPr>
          <a:lstStyle/>
          <a:p>
            <a:r>
              <a:rPr lang="en-US" sz="2000" dirty="0" smtClean="0"/>
              <a:t>Viewing reconstructed cosmic data using </a:t>
            </a:r>
            <a:r>
              <a:rPr lang="en-US" sz="2000" b="1" u="sng" dirty="0" smtClean="0"/>
              <a:t>3 assembled SVT regions</a:t>
            </a:r>
            <a:endParaRPr lang="en-US" sz="2000" b="1" u="sng" dirty="0"/>
          </a:p>
        </p:txBody>
      </p:sp>
      <p:sp>
        <p:nvSpPr>
          <p:cNvPr id="10" name="Rectangle 9"/>
          <p:cNvSpPr/>
          <p:nvPr/>
        </p:nvSpPr>
        <p:spPr>
          <a:xfrm>
            <a:off x="8298295" y="2149794"/>
            <a:ext cx="403991" cy="184666"/>
          </a:xfrm>
          <a:prstGeom prst="rect">
            <a:avLst/>
          </a:prstGeom>
          <a:solidFill>
            <a:srgbClr val="FF0000">
              <a:alpha val="55000"/>
            </a:srgbClr>
          </a:solidFill>
        </p:spPr>
        <p:txBody>
          <a:bodyPr wrap="square" lIns="0" tIns="0" rIns="0" bIns="0">
            <a:spAutoFit/>
          </a:bodyPr>
          <a:lstStyle/>
          <a:p>
            <a:pPr algn="ctr"/>
            <a:r>
              <a:rPr lang="en-US" sz="1200" dirty="0" err="1" smtClean="0">
                <a:latin typeface="Symbol" charset="2"/>
                <a:cs typeface="Symbol" charset="2"/>
              </a:rPr>
              <a:t>d</a:t>
            </a:r>
            <a:r>
              <a:rPr lang="en-US" sz="1200" dirty="0" err="1" smtClean="0"/>
              <a:t>z</a:t>
            </a:r>
            <a:endParaRPr lang="en-US" dirty="0"/>
          </a:p>
        </p:txBody>
      </p:sp>
      <p:sp>
        <p:nvSpPr>
          <p:cNvPr id="11" name="Donut 10"/>
          <p:cNvSpPr/>
          <p:nvPr/>
        </p:nvSpPr>
        <p:spPr>
          <a:xfrm>
            <a:off x="507999" y="2234316"/>
            <a:ext cx="3756611" cy="3758184"/>
          </a:xfrm>
          <a:prstGeom prst="donut">
            <a:avLst>
              <a:gd name="adj" fmla="val 7871"/>
            </a:avLst>
          </a:prstGeom>
          <a:solidFill>
            <a:schemeClr val="bg1">
              <a:alpha val="6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p:cNvSpPr/>
          <p:nvPr/>
        </p:nvSpPr>
        <p:spPr>
          <a:xfrm>
            <a:off x="552304" y="2177709"/>
            <a:ext cx="3624385" cy="338554"/>
          </a:xfrm>
          <a:prstGeom prst="rect">
            <a:avLst/>
          </a:prstGeom>
        </p:spPr>
        <p:txBody>
          <a:bodyPr wrap="square">
            <a:spAutoFit/>
          </a:bodyPr>
          <a:lstStyle/>
          <a:p>
            <a:pPr lvl="0" algn="ctr"/>
            <a:r>
              <a:rPr lang="en-US" sz="1600" dirty="0">
                <a:solidFill>
                  <a:schemeClr val="bg1">
                    <a:lumMod val="50000"/>
                  </a:schemeClr>
                </a:solidFill>
                <a:latin typeface="Abadi MT Condensed Light"/>
                <a:cs typeface="Abadi MT Condensed Light"/>
              </a:rPr>
              <a:t>4</a:t>
            </a:r>
            <a:r>
              <a:rPr lang="en-US" sz="1600" baseline="30000" dirty="0">
                <a:solidFill>
                  <a:schemeClr val="bg1">
                    <a:lumMod val="50000"/>
                  </a:schemeClr>
                </a:solidFill>
                <a:latin typeface="Abadi MT Condensed Light"/>
                <a:cs typeface="Abadi MT Condensed Light"/>
              </a:rPr>
              <a:t>th</a:t>
            </a:r>
            <a:r>
              <a:rPr lang="en-US" sz="1600" dirty="0">
                <a:solidFill>
                  <a:schemeClr val="bg1">
                    <a:lumMod val="50000"/>
                  </a:schemeClr>
                </a:solidFill>
                <a:latin typeface="Abadi MT Condensed Light"/>
                <a:cs typeface="Abadi MT Condensed Light"/>
              </a:rPr>
              <a:t> region not </a:t>
            </a:r>
            <a:r>
              <a:rPr lang="en-US" sz="1600" dirty="0" smtClean="0">
                <a:solidFill>
                  <a:schemeClr val="bg1">
                    <a:lumMod val="50000"/>
                  </a:schemeClr>
                </a:solidFill>
                <a:latin typeface="Abadi MT Condensed Light"/>
                <a:cs typeface="Abadi MT Condensed Light"/>
              </a:rPr>
              <a:t>mounted</a:t>
            </a:r>
            <a:endParaRPr lang="en-US" sz="1600" dirty="0">
              <a:solidFill>
                <a:schemeClr val="bg1">
                  <a:lumMod val="50000"/>
                </a:schemeClr>
              </a:solidFill>
              <a:latin typeface="Abadi MT Condensed Light"/>
              <a:cs typeface="Abadi MT Condensed Light"/>
            </a:endParaRPr>
          </a:p>
        </p:txBody>
      </p:sp>
      <p:sp>
        <p:nvSpPr>
          <p:cNvPr id="13" name="Rectangle 12"/>
          <p:cNvSpPr/>
          <p:nvPr/>
        </p:nvSpPr>
        <p:spPr>
          <a:xfrm>
            <a:off x="3856904" y="1616406"/>
            <a:ext cx="1525396" cy="261610"/>
          </a:xfrm>
          <a:prstGeom prst="rect">
            <a:avLst/>
          </a:prstGeom>
          <a:solidFill>
            <a:schemeClr val="tx1">
              <a:lumMod val="50000"/>
              <a:lumOff val="50000"/>
            </a:schemeClr>
          </a:solidFill>
          <a:effectLst>
            <a:outerShdw blurRad="50800" dist="38100" dir="2700000" algn="tl" rotWithShape="0">
              <a:srgbClr val="000000">
                <a:alpha val="43000"/>
              </a:srgbClr>
            </a:outerShdw>
          </a:effectLst>
        </p:spPr>
        <p:txBody>
          <a:bodyPr wrap="none">
            <a:spAutoFit/>
          </a:bodyPr>
          <a:lstStyle/>
          <a:p>
            <a:pPr algn="ctr"/>
            <a:r>
              <a:rPr lang="en-US" sz="1100" dirty="0" smtClean="0">
                <a:solidFill>
                  <a:srgbClr val="FFFF00"/>
                </a:solidFill>
                <a:latin typeface="Arial"/>
                <a:cs typeface="Arial"/>
                <a:sym typeface="Wingdings"/>
              </a:rPr>
              <a:t>Clas12 Event Display</a:t>
            </a:r>
            <a:endParaRPr lang="en-US" sz="1100" dirty="0">
              <a:solidFill>
                <a:srgbClr val="FFFF00"/>
              </a:solidFill>
              <a:latin typeface="Arial"/>
              <a:cs typeface="Arial"/>
            </a:endParaRPr>
          </a:p>
        </p:txBody>
      </p:sp>
      <p:sp>
        <p:nvSpPr>
          <p:cNvPr id="14" name="L-Shape 13"/>
          <p:cNvSpPr/>
          <p:nvPr/>
        </p:nvSpPr>
        <p:spPr>
          <a:xfrm rot="10800000">
            <a:off x="6164385" y="2403231"/>
            <a:ext cx="2774458" cy="1650999"/>
          </a:xfrm>
          <a:prstGeom prst="corner">
            <a:avLst>
              <a:gd name="adj1" fmla="val 25148"/>
              <a:gd name="adj2" fmla="val 26458"/>
            </a:avLst>
          </a:prstGeom>
          <a:solidFill>
            <a:schemeClr val="tx1">
              <a:lumMod val="50000"/>
              <a:lumOff val="50000"/>
              <a:alpha val="4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L-Shape 14"/>
          <p:cNvSpPr/>
          <p:nvPr/>
        </p:nvSpPr>
        <p:spPr>
          <a:xfrm rot="10800000" flipV="1">
            <a:off x="6164384" y="4093308"/>
            <a:ext cx="2774457" cy="1674444"/>
          </a:xfrm>
          <a:prstGeom prst="corner">
            <a:avLst>
              <a:gd name="adj1" fmla="val 23398"/>
              <a:gd name="adj2" fmla="val 25447"/>
            </a:avLst>
          </a:prstGeom>
          <a:solidFill>
            <a:schemeClr val="tx1">
              <a:lumMod val="50000"/>
              <a:lumOff val="50000"/>
              <a:alpha val="4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096000" y="2450541"/>
            <a:ext cx="2842844" cy="338554"/>
          </a:xfrm>
          <a:prstGeom prst="rect">
            <a:avLst/>
          </a:prstGeom>
        </p:spPr>
        <p:txBody>
          <a:bodyPr wrap="square">
            <a:spAutoFit/>
          </a:bodyPr>
          <a:lstStyle/>
          <a:p>
            <a:pPr lvl="0" algn="ctr"/>
            <a:r>
              <a:rPr lang="en-US" sz="1600" dirty="0">
                <a:solidFill>
                  <a:srgbClr val="414141"/>
                </a:solidFill>
                <a:latin typeface="Abadi MT Condensed Light"/>
                <a:cs typeface="Abadi MT Condensed Light"/>
              </a:rPr>
              <a:t>4</a:t>
            </a:r>
            <a:r>
              <a:rPr lang="en-US" sz="1600" baseline="30000" dirty="0">
                <a:solidFill>
                  <a:srgbClr val="414141"/>
                </a:solidFill>
                <a:latin typeface="Abadi MT Condensed Light"/>
                <a:cs typeface="Abadi MT Condensed Light"/>
              </a:rPr>
              <a:t>th</a:t>
            </a:r>
            <a:r>
              <a:rPr lang="en-US" sz="1600" dirty="0">
                <a:solidFill>
                  <a:srgbClr val="414141"/>
                </a:solidFill>
                <a:latin typeface="Abadi MT Condensed Light"/>
                <a:cs typeface="Abadi MT Condensed Light"/>
              </a:rPr>
              <a:t> region not </a:t>
            </a:r>
            <a:r>
              <a:rPr lang="en-US" sz="1600" dirty="0" smtClean="0">
                <a:solidFill>
                  <a:srgbClr val="414141"/>
                </a:solidFill>
                <a:latin typeface="Abadi MT Condensed Light"/>
                <a:cs typeface="Abadi MT Condensed Light"/>
              </a:rPr>
              <a:t>mounted</a:t>
            </a:r>
            <a:endParaRPr lang="en-US" sz="1600" dirty="0">
              <a:solidFill>
                <a:srgbClr val="414141"/>
              </a:solidFill>
              <a:latin typeface="Abadi MT Condensed Light"/>
              <a:cs typeface="Abadi MT Condensed Light"/>
            </a:endParaRPr>
          </a:p>
        </p:txBody>
      </p:sp>
    </p:spTree>
    <p:extLst>
      <p:ext uri="{BB962C8B-B14F-4D97-AF65-F5344CB8AC3E}">
        <p14:creationId xmlns:p14="http://schemas.microsoft.com/office/powerpoint/2010/main" val="429374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69326"/>
            <a:ext cx="9144000" cy="397933"/>
          </a:xfrm>
        </p:spPr>
        <p:txBody>
          <a:bodyPr/>
          <a:lstStyle/>
          <a:p>
            <a:r>
              <a:rPr lang="en-US" sz="4000" dirty="0" smtClean="0"/>
              <a:t>Analysis Example</a:t>
            </a:r>
            <a:endParaRPr lang="en-US" sz="4000" dirty="0"/>
          </a:p>
        </p:txBody>
      </p:sp>
      <p:grpSp>
        <p:nvGrpSpPr>
          <p:cNvPr id="8" name="Group 7"/>
          <p:cNvGrpSpPr/>
          <p:nvPr/>
        </p:nvGrpSpPr>
        <p:grpSpPr>
          <a:xfrm>
            <a:off x="548858" y="887462"/>
            <a:ext cx="3810000" cy="5374609"/>
            <a:chOff x="548858" y="887462"/>
            <a:chExt cx="3810000" cy="5374609"/>
          </a:xfrm>
        </p:grpSpPr>
        <p:pic>
          <p:nvPicPr>
            <p:cNvPr id="4" name="Picture 3"/>
            <p:cNvPicPr>
              <a:picLocks noChangeAspect="1"/>
            </p:cNvPicPr>
            <p:nvPr/>
          </p:nvPicPr>
          <p:blipFill>
            <a:blip r:embed="rId2"/>
            <a:stretch>
              <a:fillRect/>
            </a:stretch>
          </p:blipFill>
          <p:spPr>
            <a:xfrm>
              <a:off x="685800" y="1610098"/>
              <a:ext cx="3292845" cy="4651973"/>
            </a:xfrm>
            <a:prstGeom prst="rect">
              <a:avLst/>
            </a:prstGeom>
          </p:spPr>
        </p:pic>
        <p:sp>
          <p:nvSpPr>
            <p:cNvPr id="7" name="Rectangle 6"/>
            <p:cNvSpPr/>
            <p:nvPr/>
          </p:nvSpPr>
          <p:spPr>
            <a:xfrm>
              <a:off x="930767" y="4544618"/>
              <a:ext cx="3194583" cy="930835"/>
            </a:xfrm>
            <a:prstGeom prst="rect">
              <a:avLst/>
            </a:prstGeom>
            <a:solidFill>
              <a:srgbClr val="DBEEF4"/>
            </a:solidFill>
            <a:ln>
              <a:solidFill>
                <a:srgbClr val="DBEEF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3"/>
            <p:cNvSpPr txBox="1">
              <a:spLocks/>
            </p:cNvSpPr>
            <p:nvPr/>
          </p:nvSpPr>
          <p:spPr>
            <a:xfrm>
              <a:off x="548858" y="887462"/>
              <a:ext cx="3810000" cy="5334000"/>
            </a:xfrm>
            <a:prstGeom prst="rect">
              <a:avLst/>
            </a:prstGeom>
            <a:noFill/>
          </p:spPr>
          <p:txBody>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DVCS: key reactions for CLAS12 physics program</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Dominant source of background is e</a:t>
              </a:r>
              <a:r>
                <a:rPr lang="en-US" sz="2000" baseline="30000" dirty="0" smtClean="0"/>
                <a:t>-</a:t>
              </a:r>
              <a:r>
                <a:rPr lang="en-US" sz="2000" dirty="0" smtClean="0"/>
                <a:t>p </a:t>
              </a:r>
              <a:r>
                <a:rPr lang="en-US" sz="2000" dirty="0" smtClean="0">
                  <a:sym typeface="Wingdings"/>
                </a:rPr>
                <a:t> e</a:t>
              </a:r>
              <a:r>
                <a:rPr lang="en-US" sz="2000" baseline="30000" dirty="0" smtClean="0">
                  <a:sym typeface="Wingdings"/>
                </a:rPr>
                <a:t>-</a:t>
              </a:r>
              <a:r>
                <a:rPr lang="en-US" sz="2000" dirty="0" smtClean="0">
                  <a:sym typeface="Wingdings"/>
                </a:rPr>
                <a:t>’p’ </a:t>
              </a:r>
              <a:r>
                <a:rPr lang="en-US" sz="2000" dirty="0" smtClean="0">
                  <a:latin typeface="Symbol" charset="2"/>
                  <a:cs typeface="Symbol" charset="2"/>
                  <a:sym typeface="Wingdings"/>
                </a:rPr>
                <a:t>p</a:t>
              </a:r>
              <a:r>
                <a:rPr lang="en-US" sz="2000" baseline="30000" dirty="0" smtClean="0">
                  <a:sym typeface="Wingdings"/>
                </a:rPr>
                <a:t>0 </a:t>
              </a:r>
              <a:r>
                <a:rPr lang="en-US" sz="2000" dirty="0" smtClean="0">
                  <a:sym typeface="Wingdings"/>
                </a:rPr>
                <a:t> (</a:t>
              </a:r>
              <a:r>
                <a:rPr lang="en-US" sz="2000" dirty="0" smtClean="0">
                  <a:latin typeface="Symbol" charset="2"/>
                  <a:cs typeface="Symbol" charset="2"/>
                  <a:sym typeface="Wingdings"/>
                </a:rPr>
                <a:t>p</a:t>
              </a:r>
              <a:r>
                <a:rPr lang="en-US" sz="2000" baseline="30000" dirty="0" smtClean="0">
                  <a:sym typeface="Wingdings"/>
                </a:rPr>
                <a:t>0 </a:t>
              </a:r>
              <a:r>
                <a:rPr lang="en-US" sz="2000" dirty="0" smtClean="0">
                  <a:sym typeface="Wingdings"/>
                </a:rPr>
                <a:t> </a:t>
              </a:r>
              <a:r>
                <a:rPr lang="en-US" sz="2000" dirty="0" err="1" smtClean="0">
                  <a:latin typeface="Symbol" charset="2"/>
                  <a:cs typeface="Symbol" charset="2"/>
                  <a:sym typeface="Wingdings"/>
                </a:rPr>
                <a:t>gg</a:t>
              </a:r>
              <a:r>
                <a:rPr lang="en-US" sz="2000" dirty="0" smtClean="0">
                  <a:sym typeface="Wingdings"/>
                </a:rPr>
                <a:t>)</a:t>
              </a:r>
            </a:p>
            <a:p>
              <a:r>
                <a:rPr lang="en-US" sz="2000" dirty="0" smtClean="0">
                  <a:sym typeface="Wingdings"/>
                </a:rPr>
                <a:t>Photon selection criteria to reject this background</a:t>
              </a:r>
              <a:endParaRPr lang="en-US" sz="2000" dirty="0"/>
            </a:p>
          </p:txBody>
        </p:sp>
      </p:grpSp>
      <p:sp>
        <p:nvSpPr>
          <p:cNvPr id="6" name="Content Placeholder 4"/>
          <p:cNvSpPr txBox="1">
            <a:spLocks/>
          </p:cNvSpPr>
          <p:nvPr/>
        </p:nvSpPr>
        <p:spPr>
          <a:xfrm>
            <a:off x="5115159" y="3339085"/>
            <a:ext cx="3241771" cy="1491931"/>
          </a:xfrm>
          <a:prstGeom prst="rect">
            <a:avLst/>
          </a:prstGeom>
          <a:solidFill>
            <a:schemeClr val="bg1">
              <a:lumMod val="95000"/>
            </a:schemeClr>
          </a:solidFill>
          <a:effectLst>
            <a:outerShdw blurRad="50800" dist="38100" dir="2700000" algn="tl" rotWithShape="0">
              <a:srgbClr val="000000">
                <a:alpha val="43000"/>
              </a:srgbClr>
            </a:outerShdw>
          </a:effectLst>
        </p:spPr>
        <p:txBody>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ü"/>
            </a:pPr>
            <a:r>
              <a:rPr lang="en-US" sz="2000" smtClean="0"/>
              <a:t>DVCS &amp; e</a:t>
            </a:r>
            <a:r>
              <a:rPr lang="en-US" sz="2000" baseline="30000" smtClean="0"/>
              <a:t>-</a:t>
            </a:r>
            <a:r>
              <a:rPr lang="en-US" sz="2000" smtClean="0"/>
              <a:t>p </a:t>
            </a:r>
            <a:r>
              <a:rPr lang="en-US" sz="2000" smtClean="0">
                <a:sym typeface="Wingdings"/>
              </a:rPr>
              <a:t> e</a:t>
            </a:r>
            <a:r>
              <a:rPr lang="en-US" sz="2000" baseline="30000" smtClean="0">
                <a:sym typeface="Wingdings"/>
              </a:rPr>
              <a:t>-</a:t>
            </a:r>
            <a:r>
              <a:rPr lang="en-US" sz="2000" smtClean="0">
                <a:sym typeface="Wingdings"/>
              </a:rPr>
              <a:t>’p’ </a:t>
            </a:r>
            <a:r>
              <a:rPr lang="en-US" sz="2000" smtClean="0">
                <a:latin typeface="Symbol" charset="2"/>
                <a:cs typeface="Symbol" charset="2"/>
                <a:sym typeface="Wingdings"/>
              </a:rPr>
              <a:t>p</a:t>
            </a:r>
            <a:r>
              <a:rPr lang="en-US" sz="2000" baseline="30000" smtClean="0">
                <a:sym typeface="Wingdings"/>
              </a:rPr>
              <a:t>0</a:t>
            </a:r>
            <a:r>
              <a:rPr lang="en-US" sz="2000" smtClean="0">
                <a:sym typeface="Wingdings"/>
              </a:rPr>
              <a:t>  </a:t>
            </a:r>
            <a:r>
              <a:rPr lang="en-US" sz="2000" smtClean="0"/>
              <a:t>background simulation</a:t>
            </a:r>
          </a:p>
          <a:p>
            <a:pPr>
              <a:buFont typeface="Wingdings" charset="2"/>
              <a:buChar char="ü"/>
            </a:pPr>
            <a:r>
              <a:rPr lang="en-US" sz="2000" smtClean="0"/>
              <a:t>Reconstruction </a:t>
            </a:r>
          </a:p>
          <a:p>
            <a:pPr>
              <a:buFont typeface="Wingdings" charset="2"/>
              <a:buChar char="ü"/>
            </a:pPr>
            <a:r>
              <a:rPr lang="en-US" sz="2000" smtClean="0"/>
              <a:t>Analysis</a:t>
            </a:r>
          </a:p>
          <a:p>
            <a:pPr marL="0" indent="0">
              <a:buFont typeface="Arial"/>
              <a:buNone/>
            </a:pPr>
            <a:endParaRPr lang="en-US" dirty="0"/>
          </a:p>
        </p:txBody>
      </p:sp>
    </p:spTree>
    <p:extLst>
      <p:ext uri="{BB962C8B-B14F-4D97-AF65-F5344CB8AC3E}">
        <p14:creationId xmlns:p14="http://schemas.microsoft.com/office/powerpoint/2010/main" val="2296819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randombar(vertical)">
                                      <p:cBhvr>
                                        <p:cTn id="7" dur="500"/>
                                        <p:tgtEl>
                                          <p:spTgt spid="6">
                                            <p:bg/>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randombar(vertical)">
                                      <p:cBhvr>
                                        <p:cTn id="10" dur="300"/>
                                        <p:tgtEl>
                                          <p:spTgt spid="6">
                                            <p:txEl>
                                              <p:pRg st="0" end="0"/>
                                            </p:txEl>
                                          </p:spTgt>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randombar(vertical)">
                                      <p:cBhvr>
                                        <p:cTn id="13" dur="500"/>
                                        <p:tgtEl>
                                          <p:spTgt spid="6">
                                            <p:txEl>
                                              <p:pRg st="1" end="1"/>
                                            </p:txEl>
                                          </p:spTgt>
                                        </p:tgtEl>
                                      </p:cBhvr>
                                    </p:animEffect>
                                  </p:childTnLst>
                                </p:cTn>
                              </p:par>
                            </p:childTnLst>
                          </p:cTn>
                        </p:par>
                        <p:par>
                          <p:cTn id="14" fill="hold">
                            <p:stCondLst>
                              <p:cond delay="500"/>
                            </p:stCondLst>
                            <p:childTnLst>
                              <p:par>
                                <p:cTn id="15" presetID="14" presetClass="entr" presetSubtype="5"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69326"/>
            <a:ext cx="9144000" cy="397933"/>
          </a:xfrm>
        </p:spPr>
        <p:txBody>
          <a:bodyPr>
            <a:noAutofit/>
          </a:bodyPr>
          <a:lstStyle/>
          <a:p>
            <a:r>
              <a:rPr lang="en-US" sz="4000" b="1" dirty="0" smtClean="0">
                <a:solidFill>
                  <a:srgbClr val="008000"/>
                </a:solidFill>
                <a:latin typeface="Arial"/>
                <a:cs typeface="Arial"/>
              </a:rPr>
              <a:t>Physics Event Simulation</a:t>
            </a:r>
            <a:endParaRPr lang="en-US" sz="4000" b="1" dirty="0">
              <a:solidFill>
                <a:srgbClr val="008000"/>
              </a:solidFill>
              <a:latin typeface="Arial"/>
              <a:cs typeface="Arial"/>
            </a:endParaRPr>
          </a:p>
        </p:txBody>
      </p:sp>
      <p:pic>
        <p:nvPicPr>
          <p:cNvPr id="4" name="Content Placeholder 5"/>
          <p:cNvPicPr>
            <a:picLocks noChangeAspect="1"/>
          </p:cNvPicPr>
          <p:nvPr/>
        </p:nvPicPr>
        <p:blipFill rotWithShape="1">
          <a:blip r:embed="rId2"/>
          <a:srcRect l="25" r="1562"/>
          <a:stretch/>
        </p:blipFill>
        <p:spPr>
          <a:xfrm>
            <a:off x="1876992" y="1773883"/>
            <a:ext cx="4913313" cy="4559300"/>
          </a:xfrm>
          <a:prstGeom prst="rect">
            <a:avLst/>
          </a:prstGeom>
        </p:spPr>
      </p:pic>
      <p:grpSp>
        <p:nvGrpSpPr>
          <p:cNvPr id="5" name="Group 4"/>
          <p:cNvGrpSpPr/>
          <p:nvPr/>
        </p:nvGrpSpPr>
        <p:grpSpPr>
          <a:xfrm>
            <a:off x="3012667" y="1307460"/>
            <a:ext cx="2941137" cy="406163"/>
            <a:chOff x="2928574" y="850900"/>
            <a:chExt cx="2941137" cy="406163"/>
          </a:xfrm>
        </p:grpSpPr>
        <p:sp>
          <p:nvSpPr>
            <p:cNvPr id="6" name="Rectangle 5"/>
            <p:cNvSpPr/>
            <p:nvPr/>
          </p:nvSpPr>
          <p:spPr>
            <a:xfrm>
              <a:off x="2928574" y="850900"/>
              <a:ext cx="2941137" cy="406163"/>
            </a:xfrm>
            <a:prstGeom prst="rect">
              <a:avLst/>
            </a:prstGeom>
            <a:solidFill>
              <a:schemeClr val="accent5">
                <a:lumMod val="20000"/>
                <a:lumOff val="8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7" name="Group 6"/>
            <p:cNvGrpSpPr/>
            <p:nvPr/>
          </p:nvGrpSpPr>
          <p:grpSpPr>
            <a:xfrm>
              <a:off x="2928574" y="880825"/>
              <a:ext cx="2941137" cy="376238"/>
              <a:chOff x="198074" y="1410772"/>
              <a:chExt cx="2941137" cy="376238"/>
            </a:xfrm>
          </p:grpSpPr>
          <p:sp>
            <p:nvSpPr>
              <p:cNvPr id="8" name="TextBox 7"/>
              <p:cNvSpPr txBox="1"/>
              <p:nvPr/>
            </p:nvSpPr>
            <p:spPr>
              <a:xfrm>
                <a:off x="629874" y="1416606"/>
                <a:ext cx="1384300" cy="369332"/>
              </a:xfrm>
              <a:prstGeom prst="rect">
                <a:avLst/>
              </a:prstGeom>
              <a:noFill/>
            </p:spPr>
            <p:txBody>
              <a:bodyPr wrap="square" rtlCol="0">
                <a:spAutoFit/>
              </a:bodyPr>
              <a:lstStyle/>
              <a:p>
                <a:pPr marL="285750" indent="-285750">
                  <a:buFont typeface="Lucida Grande"/>
                  <a:buChar char="⟶"/>
                </a:pPr>
                <a:r>
                  <a:rPr lang="en-US" dirty="0" smtClean="0">
                    <a:solidFill>
                      <a:prstClr val="black"/>
                    </a:solidFill>
                    <a:latin typeface="Calibri"/>
                  </a:rPr>
                  <a:t>e</a:t>
                </a:r>
                <a:r>
                  <a:rPr lang="en-US" baseline="30000" dirty="0" smtClean="0">
                    <a:solidFill>
                      <a:prstClr val="black"/>
                    </a:solidFill>
                    <a:latin typeface="Symbol" charset="2"/>
                    <a:cs typeface="Symbol" charset="2"/>
                  </a:rPr>
                  <a:t>-</a:t>
                </a:r>
                <a:r>
                  <a:rPr lang="en-US" dirty="0" smtClean="0">
                    <a:solidFill>
                      <a:prstClr val="black"/>
                    </a:solidFill>
                    <a:latin typeface="Calibri"/>
                  </a:rPr>
                  <a:t> p </a:t>
                </a:r>
                <a:r>
                  <a:rPr lang="en-US" dirty="0" smtClean="0">
                    <a:solidFill>
                      <a:prstClr val="black"/>
                    </a:solidFill>
                    <a:latin typeface="Symbol" charset="2"/>
                    <a:cs typeface="Symbol" charset="2"/>
                  </a:rPr>
                  <a:t>p</a:t>
                </a:r>
                <a:r>
                  <a:rPr lang="en-US" baseline="30000" dirty="0" smtClean="0">
                    <a:solidFill>
                      <a:prstClr val="black"/>
                    </a:solidFill>
                    <a:latin typeface="Symbol" charset="2"/>
                    <a:cs typeface="Symbol" charset="2"/>
                  </a:rPr>
                  <a:t>0</a:t>
                </a:r>
                <a:endParaRPr lang="en-US" dirty="0">
                  <a:solidFill>
                    <a:prstClr val="black"/>
                  </a:solidFill>
                  <a:latin typeface="Symbol" charset="2"/>
                  <a:cs typeface="Symbol" charset="2"/>
                </a:endParaRPr>
              </a:p>
            </p:txBody>
          </p:sp>
          <p:sp>
            <p:nvSpPr>
              <p:cNvPr id="9" name="Rectangle 8"/>
              <p:cNvSpPr/>
              <p:nvPr/>
            </p:nvSpPr>
            <p:spPr>
              <a:xfrm>
                <a:off x="1752736" y="1416606"/>
                <a:ext cx="522875" cy="369332"/>
              </a:xfrm>
              <a:prstGeom prst="rect">
                <a:avLst/>
              </a:prstGeom>
            </p:spPr>
            <p:txBody>
              <a:bodyPr wrap="none">
                <a:spAutoFit/>
              </a:bodyPr>
              <a:lstStyle/>
              <a:p>
                <a:r>
                  <a:rPr lang="en-US" dirty="0" smtClean="0">
                    <a:solidFill>
                      <a:prstClr val="black"/>
                    </a:solidFill>
                    <a:latin typeface="Symbol" charset="2"/>
                    <a:cs typeface="Symbol" charset="2"/>
                  </a:rPr>
                  <a:t>( p</a:t>
                </a:r>
                <a:r>
                  <a:rPr lang="en-US" baseline="30000" dirty="0" smtClean="0">
                    <a:solidFill>
                      <a:prstClr val="black"/>
                    </a:solidFill>
                    <a:latin typeface="Symbol" charset="2"/>
                    <a:cs typeface="Symbol" charset="2"/>
                  </a:rPr>
                  <a:t>0</a:t>
                </a:r>
                <a:r>
                  <a:rPr lang="en-US" dirty="0" smtClean="0">
                    <a:solidFill>
                      <a:prstClr val="black"/>
                    </a:solidFill>
                    <a:latin typeface="Calibri"/>
                  </a:rPr>
                  <a:t>  </a:t>
                </a:r>
                <a:endParaRPr lang="en-US" dirty="0">
                  <a:solidFill>
                    <a:prstClr val="black"/>
                  </a:solidFill>
                  <a:latin typeface="Calibri"/>
                </a:endParaRPr>
              </a:p>
            </p:txBody>
          </p:sp>
          <p:sp>
            <p:nvSpPr>
              <p:cNvPr id="10" name="TextBox 9"/>
              <p:cNvSpPr txBox="1"/>
              <p:nvPr/>
            </p:nvSpPr>
            <p:spPr>
              <a:xfrm>
                <a:off x="2199411" y="1417678"/>
                <a:ext cx="939800" cy="369332"/>
              </a:xfrm>
              <a:prstGeom prst="rect">
                <a:avLst/>
              </a:prstGeom>
              <a:noFill/>
            </p:spPr>
            <p:txBody>
              <a:bodyPr wrap="square" rtlCol="0">
                <a:spAutoFit/>
              </a:bodyPr>
              <a:lstStyle/>
              <a:p>
                <a:pPr marL="285750" indent="-285750">
                  <a:buFont typeface="Lucida Grande"/>
                  <a:buChar char="⟶"/>
                </a:pPr>
                <a:r>
                  <a:rPr lang="en-US" dirty="0" smtClean="0">
                    <a:solidFill>
                      <a:prstClr val="black"/>
                    </a:solidFill>
                    <a:latin typeface="Calibri"/>
                  </a:rPr>
                  <a:t> </a:t>
                </a:r>
                <a:r>
                  <a:rPr lang="en-US" dirty="0" smtClean="0">
                    <a:solidFill>
                      <a:prstClr val="black"/>
                    </a:solidFill>
                    <a:latin typeface="Symbol" charset="2"/>
                    <a:cs typeface="Symbol" charset="2"/>
                  </a:rPr>
                  <a:t>g g )</a:t>
                </a:r>
                <a:endParaRPr lang="en-US" dirty="0">
                  <a:solidFill>
                    <a:prstClr val="black"/>
                  </a:solidFill>
                  <a:latin typeface="Symbol" charset="2"/>
                  <a:cs typeface="Symbol" charset="2"/>
                </a:endParaRPr>
              </a:p>
            </p:txBody>
          </p:sp>
          <p:sp>
            <p:nvSpPr>
              <p:cNvPr id="11" name="TextBox 10"/>
              <p:cNvSpPr txBox="1"/>
              <p:nvPr/>
            </p:nvSpPr>
            <p:spPr>
              <a:xfrm>
                <a:off x="198074" y="1410772"/>
                <a:ext cx="800100" cy="369332"/>
              </a:xfrm>
              <a:prstGeom prst="rect">
                <a:avLst/>
              </a:prstGeom>
              <a:noFill/>
            </p:spPr>
            <p:txBody>
              <a:bodyPr wrap="square" rtlCol="0">
                <a:spAutoFit/>
              </a:bodyPr>
              <a:lstStyle/>
              <a:p>
                <a:r>
                  <a:rPr lang="en-US" dirty="0" smtClean="0">
                    <a:solidFill>
                      <a:prstClr val="black"/>
                    </a:solidFill>
                    <a:latin typeface="Calibri"/>
                  </a:rPr>
                  <a:t>e</a:t>
                </a:r>
                <a:r>
                  <a:rPr lang="en-US" baseline="30000" dirty="0" smtClean="0">
                    <a:solidFill>
                      <a:prstClr val="black"/>
                    </a:solidFill>
                    <a:latin typeface="Symbol" charset="2"/>
                    <a:cs typeface="Symbol" charset="2"/>
                  </a:rPr>
                  <a:t>-</a:t>
                </a:r>
                <a:r>
                  <a:rPr lang="en-US" dirty="0" smtClean="0">
                    <a:solidFill>
                      <a:prstClr val="black"/>
                    </a:solidFill>
                    <a:latin typeface="Calibri"/>
                  </a:rPr>
                  <a:t> p</a:t>
                </a:r>
                <a:endParaRPr lang="en-US" dirty="0">
                  <a:solidFill>
                    <a:prstClr val="black"/>
                  </a:solidFill>
                  <a:latin typeface="Symbol" charset="2"/>
                  <a:cs typeface="Symbol" charset="2"/>
                </a:endParaRPr>
              </a:p>
            </p:txBody>
          </p:sp>
        </p:grpSp>
      </p:grpSp>
      <p:sp>
        <p:nvSpPr>
          <p:cNvPr id="12" name="Rectangle 11"/>
          <p:cNvSpPr/>
          <p:nvPr/>
        </p:nvSpPr>
        <p:spPr>
          <a:xfrm>
            <a:off x="6741525" y="5065523"/>
            <a:ext cx="620683" cy="369332"/>
          </a:xfrm>
          <a:prstGeom prst="rect">
            <a:avLst/>
          </a:prstGeom>
        </p:spPr>
        <p:txBody>
          <a:bodyPr wrap="none">
            <a:spAutoFit/>
          </a:bodyPr>
          <a:lstStyle/>
          <a:p>
            <a:r>
              <a:rPr lang="en-US" dirty="0" smtClean="0">
                <a:solidFill>
                  <a:srgbClr val="0000FF"/>
                </a:solidFill>
                <a:latin typeface="Symbol" charset="2"/>
                <a:cs typeface="Symbol" charset="2"/>
              </a:rPr>
              <a:t>    p</a:t>
            </a:r>
            <a:r>
              <a:rPr lang="en-US" baseline="30000" dirty="0" smtClean="0">
                <a:solidFill>
                  <a:srgbClr val="0000FF"/>
                </a:solidFill>
                <a:latin typeface="Symbol" charset="2"/>
                <a:cs typeface="Symbol" charset="2"/>
              </a:rPr>
              <a:t>0</a:t>
            </a:r>
            <a:r>
              <a:rPr lang="en-US" dirty="0" smtClean="0">
                <a:solidFill>
                  <a:srgbClr val="0000FF"/>
                </a:solidFill>
                <a:latin typeface="Calibri"/>
              </a:rPr>
              <a:t>  </a:t>
            </a:r>
            <a:endParaRPr lang="en-US" dirty="0">
              <a:solidFill>
                <a:srgbClr val="0000FF"/>
              </a:solidFill>
              <a:latin typeface="Calibri"/>
            </a:endParaRPr>
          </a:p>
        </p:txBody>
      </p:sp>
      <p:sp>
        <p:nvSpPr>
          <p:cNvPr id="13" name="TextBox 12"/>
          <p:cNvSpPr txBox="1"/>
          <p:nvPr/>
        </p:nvSpPr>
        <p:spPr>
          <a:xfrm>
            <a:off x="7188200" y="5066595"/>
            <a:ext cx="939800" cy="369332"/>
          </a:xfrm>
          <a:prstGeom prst="rect">
            <a:avLst/>
          </a:prstGeom>
          <a:noFill/>
        </p:spPr>
        <p:txBody>
          <a:bodyPr wrap="square" rtlCol="0">
            <a:spAutoFit/>
          </a:bodyPr>
          <a:lstStyle/>
          <a:p>
            <a:pPr marL="285750" indent="-285750">
              <a:buFont typeface="Lucida Grande"/>
              <a:buChar char="⟶"/>
            </a:pPr>
            <a:r>
              <a:rPr lang="en-US" dirty="0" smtClean="0">
                <a:solidFill>
                  <a:srgbClr val="0000FF"/>
                </a:solidFill>
                <a:latin typeface="Calibri"/>
              </a:rPr>
              <a:t> </a:t>
            </a:r>
            <a:r>
              <a:rPr lang="en-US" dirty="0" smtClean="0">
                <a:solidFill>
                  <a:srgbClr val="0000FF"/>
                </a:solidFill>
                <a:latin typeface="Symbol" charset="2"/>
                <a:cs typeface="Symbol" charset="2"/>
              </a:rPr>
              <a:t>g g</a:t>
            </a:r>
            <a:endParaRPr lang="en-US" dirty="0">
              <a:solidFill>
                <a:prstClr val="black"/>
              </a:solidFill>
              <a:latin typeface="Symbol" charset="2"/>
              <a:cs typeface="Symbol" charset="2"/>
            </a:endParaRPr>
          </a:p>
        </p:txBody>
      </p:sp>
      <p:sp>
        <p:nvSpPr>
          <p:cNvPr id="14" name="TextBox 13"/>
          <p:cNvSpPr txBox="1"/>
          <p:nvPr/>
        </p:nvSpPr>
        <p:spPr>
          <a:xfrm>
            <a:off x="7035799" y="3929827"/>
            <a:ext cx="1130301" cy="369332"/>
          </a:xfrm>
          <a:prstGeom prst="rect">
            <a:avLst/>
          </a:prstGeom>
          <a:noFill/>
        </p:spPr>
        <p:txBody>
          <a:bodyPr wrap="square" rtlCol="0">
            <a:spAutoFit/>
          </a:bodyPr>
          <a:lstStyle/>
          <a:p>
            <a:r>
              <a:rPr lang="en-US" dirty="0" smtClean="0">
                <a:solidFill>
                  <a:srgbClr val="1F497D">
                    <a:lumMod val="60000"/>
                    <a:lumOff val="40000"/>
                  </a:srgbClr>
                </a:solidFill>
                <a:latin typeface="Calibri"/>
              </a:rPr>
              <a:t>electron</a:t>
            </a:r>
            <a:endParaRPr lang="en-US" dirty="0">
              <a:solidFill>
                <a:srgbClr val="1F497D">
                  <a:lumMod val="60000"/>
                  <a:lumOff val="40000"/>
                </a:srgbClr>
              </a:solidFill>
              <a:latin typeface="Calibri"/>
            </a:endParaRPr>
          </a:p>
        </p:txBody>
      </p:sp>
      <p:cxnSp>
        <p:nvCxnSpPr>
          <p:cNvPr id="15" name="Straight Arrow Connector 14"/>
          <p:cNvCxnSpPr>
            <a:stCxn id="14" idx="1"/>
          </p:cNvCxnSpPr>
          <p:nvPr/>
        </p:nvCxnSpPr>
        <p:spPr>
          <a:xfrm flipH="1" flipV="1">
            <a:off x="6134101" y="4031427"/>
            <a:ext cx="901698" cy="83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55599" y="2964627"/>
            <a:ext cx="1130301" cy="369332"/>
          </a:xfrm>
          <a:prstGeom prst="rect">
            <a:avLst/>
          </a:prstGeom>
          <a:noFill/>
        </p:spPr>
        <p:txBody>
          <a:bodyPr wrap="square" rtlCol="0">
            <a:spAutoFit/>
          </a:bodyPr>
          <a:lstStyle/>
          <a:p>
            <a:r>
              <a:rPr lang="en-US" dirty="0" smtClean="0">
                <a:solidFill>
                  <a:srgbClr val="F79646">
                    <a:lumMod val="75000"/>
                  </a:srgbClr>
                </a:solidFill>
                <a:latin typeface="Calibri"/>
              </a:rPr>
              <a:t>proton</a:t>
            </a:r>
            <a:endParaRPr lang="en-US" dirty="0">
              <a:solidFill>
                <a:srgbClr val="F79646">
                  <a:lumMod val="75000"/>
                </a:srgbClr>
              </a:solidFill>
              <a:latin typeface="Calibri"/>
            </a:endParaRPr>
          </a:p>
        </p:txBody>
      </p:sp>
      <p:cxnSp>
        <p:nvCxnSpPr>
          <p:cNvPr id="17" name="Straight Arrow Connector 16"/>
          <p:cNvCxnSpPr/>
          <p:nvPr/>
        </p:nvCxnSpPr>
        <p:spPr>
          <a:xfrm>
            <a:off x="1206500" y="3180527"/>
            <a:ext cx="2679700" cy="2921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5495062" y="4564827"/>
            <a:ext cx="1477237" cy="711200"/>
          </a:xfrm>
          <a:prstGeom prst="straightConnector1">
            <a:avLst/>
          </a:prstGeom>
          <a:ln>
            <a:solidFill>
              <a:schemeClr val="tx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5257800" y="5276027"/>
            <a:ext cx="1714500" cy="558800"/>
          </a:xfrm>
          <a:prstGeom prst="straightConnector1">
            <a:avLst/>
          </a:prstGeom>
          <a:ln>
            <a:solidFill>
              <a:schemeClr val="tx2">
                <a:lumMod val="20000"/>
                <a:lumOff val="80000"/>
              </a:schemeClr>
            </a:solidFill>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905609" y="1767209"/>
            <a:ext cx="2539157" cy="461665"/>
          </a:xfrm>
          <a:prstGeom prst="rect">
            <a:avLst/>
          </a:prstGeom>
          <a:solidFill>
            <a:srgbClr val="C0DEFA">
              <a:alpha val="78000"/>
            </a:srgbClr>
          </a:solidFill>
        </p:spPr>
        <p:txBody>
          <a:bodyPr wrap="none" lIns="0" tIns="0" rIns="0" bIns="0">
            <a:spAutoFit/>
          </a:bodyPr>
          <a:lstStyle/>
          <a:p>
            <a:r>
              <a:rPr lang="en-US" sz="1600" dirty="0" smtClean="0"/>
              <a:t>GEMC:</a:t>
            </a:r>
          </a:p>
          <a:p>
            <a:pPr marL="285750" indent="-285750">
              <a:buFont typeface="Wingdings" charset="2"/>
              <a:buChar char="Ø"/>
            </a:pPr>
            <a:r>
              <a:rPr lang="en-US" sz="1400" dirty="0" smtClean="0"/>
              <a:t>fully digitized detector systems</a:t>
            </a:r>
            <a:endParaRPr lang="en-US" sz="1400" dirty="0"/>
          </a:p>
        </p:txBody>
      </p:sp>
      <p:sp>
        <p:nvSpPr>
          <p:cNvPr id="21" name="Rectangle 20"/>
          <p:cNvSpPr/>
          <p:nvPr/>
        </p:nvSpPr>
        <p:spPr>
          <a:xfrm>
            <a:off x="3024470" y="898212"/>
            <a:ext cx="2840591" cy="369332"/>
          </a:xfrm>
          <a:prstGeom prst="rect">
            <a:avLst/>
          </a:prstGeom>
        </p:spPr>
        <p:txBody>
          <a:bodyPr wrap="none">
            <a:spAutoFit/>
          </a:bodyPr>
          <a:lstStyle/>
          <a:p>
            <a:r>
              <a:rPr lang="en-US" b="1" dirty="0" smtClean="0">
                <a:sym typeface="Wingdings"/>
              </a:rPr>
              <a:t>DVCS background reaction </a:t>
            </a:r>
            <a:r>
              <a:rPr lang="en-US" dirty="0" smtClean="0">
                <a:sym typeface="Wingdings"/>
              </a:rPr>
              <a:t>:</a:t>
            </a:r>
            <a:endParaRPr lang="en-US" dirty="0"/>
          </a:p>
        </p:txBody>
      </p:sp>
      <p:cxnSp>
        <p:nvCxnSpPr>
          <p:cNvPr id="22" name="Straight Connector 21"/>
          <p:cNvCxnSpPr/>
          <p:nvPr/>
        </p:nvCxnSpPr>
        <p:spPr>
          <a:xfrm>
            <a:off x="2534982" y="4193604"/>
            <a:ext cx="3061057" cy="1835834"/>
          </a:xfrm>
          <a:prstGeom prst="line">
            <a:avLst/>
          </a:prstGeom>
          <a:ln w="15875">
            <a:solidFill>
              <a:srgbClr val="C0DEFA"/>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534982" y="4181608"/>
            <a:ext cx="3330079" cy="426860"/>
          </a:xfrm>
          <a:prstGeom prst="line">
            <a:avLst/>
          </a:prstGeom>
          <a:ln w="15875">
            <a:solidFill>
              <a:srgbClr val="C0DEFA"/>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782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69326"/>
            <a:ext cx="9144000" cy="397933"/>
          </a:xfrm>
        </p:spPr>
        <p:txBody>
          <a:bodyPr>
            <a:noAutofit/>
          </a:bodyPr>
          <a:lstStyle/>
          <a:p>
            <a:r>
              <a:rPr lang="en-US" sz="4000" b="1" dirty="0" smtClean="0">
                <a:solidFill>
                  <a:srgbClr val="3366FF"/>
                </a:solidFill>
                <a:latin typeface="Arial"/>
                <a:cs typeface="Arial"/>
              </a:rPr>
              <a:t>Physics Event Reconstruction</a:t>
            </a:r>
            <a:endParaRPr lang="en-US" sz="4000" b="1" dirty="0">
              <a:solidFill>
                <a:srgbClr val="3366FF"/>
              </a:solidFill>
              <a:latin typeface="Arial"/>
              <a:cs typeface="Arial"/>
            </a:endParaRPr>
          </a:p>
        </p:txBody>
      </p:sp>
      <p:pic>
        <p:nvPicPr>
          <p:cNvPr id="4" name="Picture 3"/>
          <p:cNvPicPr>
            <a:picLocks noChangeAspect="1"/>
          </p:cNvPicPr>
          <p:nvPr/>
        </p:nvPicPr>
        <p:blipFill>
          <a:blip r:embed="rId2"/>
          <a:stretch>
            <a:fillRect/>
          </a:stretch>
        </p:blipFill>
        <p:spPr>
          <a:xfrm>
            <a:off x="919105" y="1305748"/>
            <a:ext cx="7005695" cy="1678700"/>
          </a:xfrm>
          <a:prstGeom prst="rect">
            <a:avLst/>
          </a:prstGeom>
        </p:spPr>
      </p:pic>
      <p:pic>
        <p:nvPicPr>
          <p:cNvPr id="5" name="Content Placeholder 3"/>
          <p:cNvPicPr>
            <a:picLocks noChangeAspect="1"/>
          </p:cNvPicPr>
          <p:nvPr/>
        </p:nvPicPr>
        <p:blipFill rotWithShape="1">
          <a:blip r:embed="rId3"/>
          <a:srcRect t="143" b="301"/>
          <a:stretch/>
        </p:blipFill>
        <p:spPr>
          <a:xfrm>
            <a:off x="0" y="2920365"/>
            <a:ext cx="9144000" cy="3535363"/>
          </a:xfrm>
          <a:prstGeom prst="rect">
            <a:avLst/>
          </a:prstGeom>
        </p:spPr>
      </p:pic>
      <p:grpSp>
        <p:nvGrpSpPr>
          <p:cNvPr id="6" name="Group 5"/>
          <p:cNvGrpSpPr/>
          <p:nvPr/>
        </p:nvGrpSpPr>
        <p:grpSpPr>
          <a:xfrm>
            <a:off x="2928574" y="795020"/>
            <a:ext cx="2941137" cy="406163"/>
            <a:chOff x="2928574" y="850900"/>
            <a:chExt cx="2941137" cy="406163"/>
          </a:xfrm>
        </p:grpSpPr>
        <p:sp>
          <p:nvSpPr>
            <p:cNvPr id="7" name="Rectangle 6"/>
            <p:cNvSpPr/>
            <p:nvPr/>
          </p:nvSpPr>
          <p:spPr>
            <a:xfrm>
              <a:off x="2928574" y="850900"/>
              <a:ext cx="2941137" cy="406163"/>
            </a:xfrm>
            <a:prstGeom prst="rect">
              <a:avLst/>
            </a:prstGeom>
            <a:solidFill>
              <a:schemeClr val="accent5">
                <a:lumMod val="20000"/>
                <a:lumOff val="8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8" name="Group 7"/>
            <p:cNvGrpSpPr/>
            <p:nvPr/>
          </p:nvGrpSpPr>
          <p:grpSpPr>
            <a:xfrm>
              <a:off x="2928574" y="880825"/>
              <a:ext cx="2941137" cy="376238"/>
              <a:chOff x="198074" y="1410772"/>
              <a:chExt cx="2941137" cy="376238"/>
            </a:xfrm>
          </p:grpSpPr>
          <p:sp>
            <p:nvSpPr>
              <p:cNvPr id="9" name="TextBox 8"/>
              <p:cNvSpPr txBox="1"/>
              <p:nvPr/>
            </p:nvSpPr>
            <p:spPr>
              <a:xfrm>
                <a:off x="629874" y="1416606"/>
                <a:ext cx="1384300" cy="369332"/>
              </a:xfrm>
              <a:prstGeom prst="rect">
                <a:avLst/>
              </a:prstGeom>
              <a:noFill/>
            </p:spPr>
            <p:txBody>
              <a:bodyPr wrap="square" rtlCol="0">
                <a:spAutoFit/>
              </a:bodyPr>
              <a:lstStyle/>
              <a:p>
                <a:pPr marL="285750" indent="-285750">
                  <a:buFont typeface="Lucida Grande"/>
                  <a:buChar char="⟶"/>
                </a:pPr>
                <a:r>
                  <a:rPr lang="en-US" dirty="0" smtClean="0">
                    <a:solidFill>
                      <a:prstClr val="black"/>
                    </a:solidFill>
                    <a:latin typeface="Calibri"/>
                  </a:rPr>
                  <a:t>e</a:t>
                </a:r>
                <a:r>
                  <a:rPr lang="en-US" baseline="30000" dirty="0" smtClean="0">
                    <a:solidFill>
                      <a:prstClr val="black"/>
                    </a:solidFill>
                    <a:latin typeface="Symbol" charset="2"/>
                    <a:cs typeface="Symbol" charset="2"/>
                  </a:rPr>
                  <a:t>-</a:t>
                </a:r>
                <a:r>
                  <a:rPr lang="en-US" dirty="0" smtClean="0">
                    <a:solidFill>
                      <a:prstClr val="black"/>
                    </a:solidFill>
                    <a:latin typeface="Calibri"/>
                  </a:rPr>
                  <a:t> p </a:t>
                </a:r>
                <a:r>
                  <a:rPr lang="en-US" dirty="0" smtClean="0">
                    <a:solidFill>
                      <a:prstClr val="black"/>
                    </a:solidFill>
                    <a:latin typeface="Symbol" charset="2"/>
                    <a:cs typeface="Symbol" charset="2"/>
                  </a:rPr>
                  <a:t>p</a:t>
                </a:r>
                <a:r>
                  <a:rPr lang="en-US" baseline="30000" dirty="0" smtClean="0">
                    <a:solidFill>
                      <a:prstClr val="black"/>
                    </a:solidFill>
                    <a:latin typeface="Symbol" charset="2"/>
                    <a:cs typeface="Symbol" charset="2"/>
                  </a:rPr>
                  <a:t>0</a:t>
                </a:r>
                <a:endParaRPr lang="en-US" dirty="0">
                  <a:solidFill>
                    <a:prstClr val="black"/>
                  </a:solidFill>
                  <a:latin typeface="Symbol" charset="2"/>
                  <a:cs typeface="Symbol" charset="2"/>
                </a:endParaRPr>
              </a:p>
            </p:txBody>
          </p:sp>
          <p:sp>
            <p:nvSpPr>
              <p:cNvPr id="10" name="Rectangle 9"/>
              <p:cNvSpPr/>
              <p:nvPr/>
            </p:nvSpPr>
            <p:spPr>
              <a:xfrm>
                <a:off x="1752736" y="1416606"/>
                <a:ext cx="522875" cy="369332"/>
              </a:xfrm>
              <a:prstGeom prst="rect">
                <a:avLst/>
              </a:prstGeom>
            </p:spPr>
            <p:txBody>
              <a:bodyPr wrap="none">
                <a:spAutoFit/>
              </a:bodyPr>
              <a:lstStyle/>
              <a:p>
                <a:r>
                  <a:rPr lang="en-US" dirty="0" smtClean="0">
                    <a:solidFill>
                      <a:prstClr val="black"/>
                    </a:solidFill>
                    <a:latin typeface="Symbol" charset="2"/>
                    <a:cs typeface="Symbol" charset="2"/>
                  </a:rPr>
                  <a:t>( p</a:t>
                </a:r>
                <a:r>
                  <a:rPr lang="en-US" baseline="30000" dirty="0" smtClean="0">
                    <a:solidFill>
                      <a:prstClr val="black"/>
                    </a:solidFill>
                    <a:latin typeface="Symbol" charset="2"/>
                    <a:cs typeface="Symbol" charset="2"/>
                  </a:rPr>
                  <a:t>0</a:t>
                </a:r>
                <a:r>
                  <a:rPr lang="en-US" dirty="0" smtClean="0">
                    <a:solidFill>
                      <a:prstClr val="black"/>
                    </a:solidFill>
                    <a:latin typeface="Calibri"/>
                  </a:rPr>
                  <a:t>  </a:t>
                </a:r>
                <a:endParaRPr lang="en-US" dirty="0">
                  <a:solidFill>
                    <a:prstClr val="black"/>
                  </a:solidFill>
                  <a:latin typeface="Calibri"/>
                </a:endParaRPr>
              </a:p>
            </p:txBody>
          </p:sp>
          <p:sp>
            <p:nvSpPr>
              <p:cNvPr id="11" name="TextBox 10"/>
              <p:cNvSpPr txBox="1"/>
              <p:nvPr/>
            </p:nvSpPr>
            <p:spPr>
              <a:xfrm>
                <a:off x="2199411" y="1417678"/>
                <a:ext cx="939800" cy="369332"/>
              </a:xfrm>
              <a:prstGeom prst="rect">
                <a:avLst/>
              </a:prstGeom>
              <a:noFill/>
            </p:spPr>
            <p:txBody>
              <a:bodyPr wrap="square" rtlCol="0">
                <a:spAutoFit/>
              </a:bodyPr>
              <a:lstStyle/>
              <a:p>
                <a:pPr marL="285750" indent="-285750">
                  <a:buFont typeface="Lucida Grande"/>
                  <a:buChar char="⟶"/>
                </a:pPr>
                <a:r>
                  <a:rPr lang="en-US" dirty="0" smtClean="0">
                    <a:solidFill>
                      <a:prstClr val="black"/>
                    </a:solidFill>
                    <a:latin typeface="Calibri"/>
                  </a:rPr>
                  <a:t> </a:t>
                </a:r>
                <a:r>
                  <a:rPr lang="en-US" dirty="0" smtClean="0">
                    <a:solidFill>
                      <a:prstClr val="black"/>
                    </a:solidFill>
                    <a:latin typeface="Symbol" charset="2"/>
                    <a:cs typeface="Symbol" charset="2"/>
                  </a:rPr>
                  <a:t>g g )</a:t>
                </a:r>
                <a:endParaRPr lang="en-US" dirty="0">
                  <a:solidFill>
                    <a:prstClr val="black"/>
                  </a:solidFill>
                  <a:latin typeface="Symbol" charset="2"/>
                  <a:cs typeface="Symbol" charset="2"/>
                </a:endParaRPr>
              </a:p>
            </p:txBody>
          </p:sp>
          <p:sp>
            <p:nvSpPr>
              <p:cNvPr id="12" name="TextBox 11"/>
              <p:cNvSpPr txBox="1"/>
              <p:nvPr/>
            </p:nvSpPr>
            <p:spPr>
              <a:xfrm>
                <a:off x="198074" y="1410772"/>
                <a:ext cx="800100" cy="369332"/>
              </a:xfrm>
              <a:prstGeom prst="rect">
                <a:avLst/>
              </a:prstGeom>
              <a:noFill/>
            </p:spPr>
            <p:txBody>
              <a:bodyPr wrap="square" rtlCol="0">
                <a:spAutoFit/>
              </a:bodyPr>
              <a:lstStyle/>
              <a:p>
                <a:r>
                  <a:rPr lang="en-US" dirty="0" smtClean="0">
                    <a:solidFill>
                      <a:prstClr val="black"/>
                    </a:solidFill>
                    <a:latin typeface="Calibri"/>
                  </a:rPr>
                  <a:t>e</a:t>
                </a:r>
                <a:r>
                  <a:rPr lang="en-US" baseline="30000" dirty="0" smtClean="0">
                    <a:solidFill>
                      <a:prstClr val="black"/>
                    </a:solidFill>
                    <a:latin typeface="Symbol" charset="2"/>
                    <a:cs typeface="Symbol" charset="2"/>
                  </a:rPr>
                  <a:t>-</a:t>
                </a:r>
                <a:r>
                  <a:rPr lang="en-US" dirty="0" smtClean="0">
                    <a:solidFill>
                      <a:prstClr val="black"/>
                    </a:solidFill>
                    <a:latin typeface="Calibri"/>
                  </a:rPr>
                  <a:t> p</a:t>
                </a:r>
                <a:endParaRPr lang="en-US" dirty="0">
                  <a:solidFill>
                    <a:prstClr val="black"/>
                  </a:solidFill>
                  <a:latin typeface="Symbol" charset="2"/>
                  <a:cs typeface="Symbol" charset="2"/>
                </a:endParaRPr>
              </a:p>
            </p:txBody>
          </p:sp>
        </p:grpSp>
      </p:grpSp>
      <p:sp>
        <p:nvSpPr>
          <p:cNvPr id="13" name="Rectangle 12"/>
          <p:cNvSpPr/>
          <p:nvPr/>
        </p:nvSpPr>
        <p:spPr>
          <a:xfrm>
            <a:off x="1911345" y="5077602"/>
            <a:ext cx="389913" cy="369332"/>
          </a:xfrm>
          <a:prstGeom prst="rect">
            <a:avLst/>
          </a:prstGeom>
        </p:spPr>
        <p:txBody>
          <a:bodyPr wrap="none">
            <a:spAutoFit/>
          </a:bodyPr>
          <a:lstStyle/>
          <a:p>
            <a:r>
              <a:rPr lang="en-US" dirty="0" smtClean="0">
                <a:solidFill>
                  <a:srgbClr val="FF0000"/>
                </a:solidFill>
                <a:latin typeface="Arial"/>
                <a:cs typeface="Arial"/>
              </a:rPr>
              <a:t>e-</a:t>
            </a:r>
            <a:endParaRPr lang="en-US" dirty="0">
              <a:solidFill>
                <a:prstClr val="black"/>
              </a:solidFill>
              <a:latin typeface="Calibri"/>
            </a:endParaRPr>
          </a:p>
        </p:txBody>
      </p:sp>
      <p:sp>
        <p:nvSpPr>
          <p:cNvPr id="14" name="Rectangle 13"/>
          <p:cNvSpPr/>
          <p:nvPr/>
        </p:nvSpPr>
        <p:spPr>
          <a:xfrm>
            <a:off x="4154792" y="3606692"/>
            <a:ext cx="313044" cy="369332"/>
          </a:xfrm>
          <a:prstGeom prst="rect">
            <a:avLst/>
          </a:prstGeom>
        </p:spPr>
        <p:txBody>
          <a:bodyPr wrap="none">
            <a:spAutoFit/>
          </a:bodyPr>
          <a:lstStyle/>
          <a:p>
            <a:r>
              <a:rPr lang="en-US" dirty="0" smtClean="0">
                <a:solidFill>
                  <a:srgbClr val="0000FF"/>
                </a:solidFill>
                <a:latin typeface="Arial"/>
                <a:cs typeface="Arial"/>
                <a:sym typeface="Wingdings"/>
              </a:rPr>
              <a:t>p</a:t>
            </a:r>
            <a:endParaRPr lang="en-US" dirty="0">
              <a:solidFill>
                <a:prstClr val="black"/>
              </a:solidFill>
              <a:latin typeface="Calibri"/>
            </a:endParaRPr>
          </a:p>
        </p:txBody>
      </p:sp>
      <p:sp>
        <p:nvSpPr>
          <p:cNvPr id="15" name="Rectangle 14"/>
          <p:cNvSpPr/>
          <p:nvPr/>
        </p:nvSpPr>
        <p:spPr>
          <a:xfrm>
            <a:off x="1919321" y="3791358"/>
            <a:ext cx="287258" cy="369332"/>
          </a:xfrm>
          <a:prstGeom prst="rect">
            <a:avLst/>
          </a:prstGeom>
        </p:spPr>
        <p:txBody>
          <a:bodyPr wrap="none">
            <a:spAutoFit/>
          </a:bodyPr>
          <a:lstStyle/>
          <a:p>
            <a:r>
              <a:rPr lang="en-US" b="1" dirty="0" smtClean="0">
                <a:solidFill>
                  <a:srgbClr val="008000"/>
                </a:solidFill>
                <a:latin typeface="Symbol" charset="2"/>
                <a:cs typeface="Symbol" charset="2"/>
                <a:sym typeface="Wingdings"/>
              </a:rPr>
              <a:t>g</a:t>
            </a:r>
            <a:endParaRPr lang="en-US" b="1" dirty="0">
              <a:solidFill>
                <a:srgbClr val="008000"/>
              </a:solidFill>
              <a:latin typeface="Symbol" charset="2"/>
              <a:cs typeface="Symbol" charset="2"/>
            </a:endParaRPr>
          </a:p>
        </p:txBody>
      </p:sp>
      <p:sp>
        <p:nvSpPr>
          <p:cNvPr id="16" name="Rectangle 15"/>
          <p:cNvSpPr/>
          <p:nvPr/>
        </p:nvSpPr>
        <p:spPr>
          <a:xfrm>
            <a:off x="7076996" y="5077602"/>
            <a:ext cx="287258" cy="369332"/>
          </a:xfrm>
          <a:prstGeom prst="rect">
            <a:avLst/>
          </a:prstGeom>
        </p:spPr>
        <p:txBody>
          <a:bodyPr wrap="none">
            <a:spAutoFit/>
          </a:bodyPr>
          <a:lstStyle/>
          <a:p>
            <a:r>
              <a:rPr lang="en-US" b="1" dirty="0" smtClean="0">
                <a:solidFill>
                  <a:srgbClr val="008000"/>
                </a:solidFill>
                <a:latin typeface="Symbol" charset="2"/>
                <a:cs typeface="Symbol" charset="2"/>
                <a:sym typeface="Wingdings"/>
              </a:rPr>
              <a:t>g</a:t>
            </a:r>
            <a:endParaRPr lang="en-US" b="1" dirty="0">
              <a:solidFill>
                <a:srgbClr val="008000"/>
              </a:solidFill>
              <a:latin typeface="Symbol" charset="2"/>
              <a:cs typeface="Symbol" charset="2"/>
            </a:endParaRPr>
          </a:p>
        </p:txBody>
      </p:sp>
      <p:cxnSp>
        <p:nvCxnSpPr>
          <p:cNvPr id="17" name="Straight Connector 16"/>
          <p:cNvCxnSpPr/>
          <p:nvPr/>
        </p:nvCxnSpPr>
        <p:spPr>
          <a:xfrm flipV="1">
            <a:off x="71366" y="4048549"/>
            <a:ext cx="2268673" cy="727536"/>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929911" y="4800500"/>
            <a:ext cx="2565234" cy="88794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2018570" y="6058338"/>
            <a:ext cx="5345684" cy="369332"/>
          </a:xfrm>
          <a:prstGeom prst="rect">
            <a:avLst/>
          </a:prstGeom>
          <a:solidFill>
            <a:schemeClr val="bg1"/>
          </a:solidFill>
        </p:spPr>
        <p:txBody>
          <a:bodyPr wrap="none">
            <a:spAutoFit/>
          </a:bodyPr>
          <a:lstStyle/>
          <a:p>
            <a:r>
              <a:rPr lang="en-US" b="1" dirty="0">
                <a:solidFill>
                  <a:srgbClr val="FF6FCF"/>
                </a:solidFill>
                <a:latin typeface="Arial"/>
                <a:cs typeface="Arial"/>
              </a:rPr>
              <a:t>Visualization </a:t>
            </a:r>
            <a:r>
              <a:rPr lang="en-US" b="1" dirty="0" smtClean="0">
                <a:solidFill>
                  <a:srgbClr val="FF6FCF"/>
                </a:solidFill>
                <a:latin typeface="Arial"/>
                <a:cs typeface="Arial"/>
              </a:rPr>
              <a:t>Tools: Clas12 Event Display (</a:t>
            </a:r>
            <a:r>
              <a:rPr lang="en-US" b="1" dirty="0" err="1" smtClean="0">
                <a:solidFill>
                  <a:srgbClr val="FF6FCF"/>
                </a:solidFill>
                <a:latin typeface="Arial"/>
                <a:cs typeface="Arial"/>
              </a:rPr>
              <a:t>ced</a:t>
            </a:r>
            <a:r>
              <a:rPr lang="en-US" b="1" dirty="0" smtClean="0">
                <a:solidFill>
                  <a:srgbClr val="FF6FCF"/>
                </a:solidFill>
                <a:latin typeface="Arial"/>
                <a:cs typeface="Arial"/>
              </a:rPr>
              <a:t>)</a:t>
            </a:r>
            <a:endParaRPr lang="en-US" b="1" dirty="0">
              <a:solidFill>
                <a:srgbClr val="FF6FCF"/>
              </a:solidFill>
              <a:latin typeface="Arial"/>
              <a:cs typeface="Arial"/>
            </a:endParaRPr>
          </a:p>
        </p:txBody>
      </p:sp>
      <p:sp>
        <p:nvSpPr>
          <p:cNvPr id="20" name="Rectangle 19"/>
          <p:cNvSpPr/>
          <p:nvPr/>
        </p:nvSpPr>
        <p:spPr>
          <a:xfrm>
            <a:off x="0" y="795390"/>
            <a:ext cx="2840591" cy="369332"/>
          </a:xfrm>
          <a:prstGeom prst="rect">
            <a:avLst/>
          </a:prstGeom>
        </p:spPr>
        <p:txBody>
          <a:bodyPr wrap="none">
            <a:spAutoFit/>
          </a:bodyPr>
          <a:lstStyle/>
          <a:p>
            <a:r>
              <a:rPr lang="en-US" b="1" dirty="0" smtClean="0">
                <a:sym typeface="Wingdings"/>
              </a:rPr>
              <a:t>DVCS background reaction </a:t>
            </a:r>
            <a:r>
              <a:rPr lang="en-US" dirty="0" smtClean="0">
                <a:sym typeface="Wingdings"/>
              </a:rPr>
              <a:t>:</a:t>
            </a:r>
            <a:endParaRPr lang="en-US" dirty="0"/>
          </a:p>
        </p:txBody>
      </p:sp>
    </p:spTree>
    <p:extLst>
      <p:ext uri="{BB962C8B-B14F-4D97-AF65-F5344CB8AC3E}">
        <p14:creationId xmlns:p14="http://schemas.microsoft.com/office/powerpoint/2010/main" val="364520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16</a:t>
            </a:fld>
            <a:endParaRPr lang="en-US" dirty="0"/>
          </a:p>
        </p:txBody>
      </p:sp>
      <p:sp>
        <p:nvSpPr>
          <p:cNvPr id="5" name="Rectangle 2"/>
          <p:cNvSpPr>
            <a:spLocks noGrp="1" noChangeArrowheads="1"/>
          </p:cNvSpPr>
          <p:nvPr>
            <p:ph type="title"/>
          </p:nvPr>
        </p:nvSpPr>
        <p:spPr>
          <a:xfrm>
            <a:off x="0" y="169326"/>
            <a:ext cx="9144000" cy="397933"/>
          </a:xfrm>
        </p:spPr>
        <p:txBody>
          <a:bodyPr>
            <a:normAutofit fontScale="90000"/>
          </a:bodyPr>
          <a:lstStyle/>
          <a:p>
            <a:r>
              <a:rPr lang="en-US" sz="3200" b="1" dirty="0">
                <a:solidFill>
                  <a:srgbClr val="3366FF"/>
                </a:solidFill>
              </a:rPr>
              <a:t>Analysis </a:t>
            </a:r>
            <a:r>
              <a:rPr lang="en-US" sz="3200" b="1" dirty="0" smtClean="0">
                <a:solidFill>
                  <a:srgbClr val="3366FF"/>
                </a:solidFill>
              </a:rPr>
              <a:t>of </a:t>
            </a:r>
            <a:r>
              <a:rPr lang="en-US" sz="3200" b="1" dirty="0" smtClean="0">
                <a:solidFill>
                  <a:srgbClr val="3366FF"/>
                </a:solidFill>
                <a:latin typeface="Symbol" charset="0"/>
              </a:rPr>
              <a:t>p</a:t>
            </a:r>
            <a:r>
              <a:rPr lang="en-US" sz="3200" b="1" baseline="30000" dirty="0" smtClean="0">
                <a:solidFill>
                  <a:srgbClr val="3366FF"/>
                </a:solidFill>
              </a:rPr>
              <a:t>0</a:t>
            </a:r>
            <a:r>
              <a:rPr lang="en-US" sz="3200" b="1" dirty="0" smtClean="0">
                <a:solidFill>
                  <a:srgbClr val="3366FF"/>
                </a:solidFill>
              </a:rPr>
              <a:t> </a:t>
            </a:r>
            <a:r>
              <a:rPr lang="en-US" dirty="0">
                <a:solidFill>
                  <a:srgbClr val="3366FF"/>
                </a:solidFill>
              </a:rPr>
              <a:t>C</a:t>
            </a:r>
            <a:r>
              <a:rPr lang="en-US" sz="3200" b="1" dirty="0" smtClean="0">
                <a:solidFill>
                  <a:srgbClr val="3366FF"/>
                </a:solidFill>
              </a:rPr>
              <a:t>ontamination </a:t>
            </a:r>
            <a:r>
              <a:rPr lang="en-US" sz="3200" b="1" dirty="0">
                <a:solidFill>
                  <a:srgbClr val="3366FF"/>
                </a:solidFill>
              </a:rPr>
              <a:t>in </a:t>
            </a:r>
            <a:r>
              <a:rPr lang="en-US" sz="3200" b="1" dirty="0" err="1" smtClean="0">
                <a:solidFill>
                  <a:srgbClr val="3366FF"/>
                </a:solidFill>
              </a:rPr>
              <a:t>ep</a:t>
            </a:r>
            <a:r>
              <a:rPr lang="en-US" sz="3600" b="1" dirty="0" err="1" smtClean="0">
                <a:solidFill>
                  <a:srgbClr val="3366FF"/>
                </a:solidFill>
                <a:latin typeface="Symbol" charset="0"/>
              </a:rPr>
              <a:t>g</a:t>
            </a:r>
            <a:r>
              <a:rPr lang="en-US" dirty="0">
                <a:solidFill>
                  <a:srgbClr val="3366FF"/>
                </a:solidFill>
              </a:rPr>
              <a:t> S</a:t>
            </a:r>
            <a:r>
              <a:rPr lang="en-US" sz="3200" b="1" dirty="0" smtClean="0">
                <a:solidFill>
                  <a:srgbClr val="3366FF"/>
                </a:solidFill>
              </a:rPr>
              <a:t>ample </a:t>
            </a:r>
            <a:endParaRPr lang="en-US" sz="3200" b="1" dirty="0">
              <a:solidFill>
                <a:srgbClr val="3366FF"/>
              </a:solidFill>
            </a:endParaRPr>
          </a:p>
        </p:txBody>
      </p:sp>
      <p:grpSp>
        <p:nvGrpSpPr>
          <p:cNvPr id="7" name="Group 6"/>
          <p:cNvGrpSpPr/>
          <p:nvPr/>
        </p:nvGrpSpPr>
        <p:grpSpPr>
          <a:xfrm>
            <a:off x="-7088" y="789933"/>
            <a:ext cx="3063240" cy="5511222"/>
            <a:chOff x="465090" y="852099"/>
            <a:chExt cx="3063240" cy="5756917"/>
          </a:xfrm>
        </p:grpSpPr>
        <p:pic>
          <p:nvPicPr>
            <p:cNvPr id="8" name="Picture 12" descr="eg1thet"/>
            <p:cNvPicPr>
              <a:picLocks noChangeAspect="1" noChangeArrowheads="1"/>
            </p:cNvPicPr>
            <p:nvPr/>
          </p:nvPicPr>
          <p:blipFill rotWithShape="1">
            <a:blip r:embed="rId2">
              <a:extLst>
                <a:ext uri="{28A0092B-C50C-407E-A947-70E740481C1C}">
                  <a14:useLocalDpi xmlns:a14="http://schemas.microsoft.com/office/drawing/2010/main" val="0"/>
                </a:ext>
              </a:extLst>
            </a:blip>
            <a:srcRect l="19773" r="-2567"/>
            <a:stretch/>
          </p:blipFill>
          <p:spPr bwMode="auto">
            <a:xfrm>
              <a:off x="465090" y="990599"/>
              <a:ext cx="3063240" cy="561841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7"/>
            <p:cNvSpPr>
              <a:spLocks noChangeArrowheads="1"/>
            </p:cNvSpPr>
            <p:nvPr/>
          </p:nvSpPr>
          <p:spPr bwMode="auto">
            <a:xfrm>
              <a:off x="1374472" y="3112904"/>
              <a:ext cx="393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Symbol" charset="0"/>
                </a:rPr>
                <a:t>p</a:t>
              </a:r>
              <a:r>
                <a:rPr lang="en-US" baseline="30000" dirty="0"/>
                <a:t>0</a:t>
              </a:r>
            </a:p>
          </p:txBody>
        </p:sp>
        <p:sp>
          <p:nvSpPr>
            <p:cNvPr id="10" name="Rectangle 19"/>
            <p:cNvSpPr>
              <a:spLocks noChangeArrowheads="1"/>
            </p:cNvSpPr>
            <p:nvPr/>
          </p:nvSpPr>
          <p:spPr bwMode="auto">
            <a:xfrm>
              <a:off x="1145872" y="2198504"/>
              <a:ext cx="277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Symbol" charset="0"/>
                </a:rPr>
                <a:t>g</a:t>
              </a:r>
            </a:p>
          </p:txBody>
        </p:sp>
        <p:sp>
          <p:nvSpPr>
            <p:cNvPr id="11" name="Rectangle 10"/>
            <p:cNvSpPr/>
            <p:nvPr/>
          </p:nvSpPr>
          <p:spPr>
            <a:xfrm>
              <a:off x="819542" y="852099"/>
              <a:ext cx="1139930" cy="276999"/>
            </a:xfrm>
            <a:prstGeom prst="rect">
              <a:avLst/>
            </a:prstGeom>
          </p:spPr>
          <p:txBody>
            <a:bodyPr wrap="none">
              <a:spAutoFit/>
            </a:bodyPr>
            <a:lstStyle/>
            <a:p>
              <a:r>
                <a:rPr lang="en-US" sz="1200" dirty="0" err="1" smtClean="0">
                  <a:latin typeface="Arial"/>
                  <a:ea typeface="+mj-ea"/>
                  <a:cs typeface="Arial"/>
                </a:rPr>
                <a:t>Harut</a:t>
              </a:r>
              <a:r>
                <a:rPr lang="en-US" sz="1200" dirty="0" smtClean="0">
                  <a:latin typeface="Arial"/>
                  <a:ea typeface="+mj-ea"/>
                  <a:cs typeface="Arial"/>
                </a:rPr>
                <a:t> </a:t>
              </a:r>
              <a:r>
                <a:rPr lang="en-US" sz="1200" dirty="0" err="1" smtClean="0">
                  <a:latin typeface="Arial"/>
                  <a:ea typeface="+mj-ea"/>
                  <a:cs typeface="Arial"/>
                </a:rPr>
                <a:t>Avakian</a:t>
              </a:r>
              <a:endParaRPr lang="en-US" sz="700" dirty="0">
                <a:latin typeface="Arial"/>
                <a:cs typeface="Arial"/>
              </a:endParaRPr>
            </a:p>
          </p:txBody>
        </p:sp>
        <p:pic>
          <p:nvPicPr>
            <p:cNvPr id="12" name="Picture 11"/>
            <p:cNvPicPr>
              <a:picLocks noChangeAspect="1"/>
            </p:cNvPicPr>
            <p:nvPr/>
          </p:nvPicPr>
          <p:blipFill>
            <a:blip r:embed="rId3"/>
            <a:stretch>
              <a:fillRect/>
            </a:stretch>
          </p:blipFill>
          <p:spPr>
            <a:xfrm>
              <a:off x="541735" y="4440057"/>
              <a:ext cx="1776181" cy="248877"/>
            </a:xfrm>
            <a:prstGeom prst="rect">
              <a:avLst/>
            </a:prstGeom>
          </p:spPr>
        </p:pic>
        <p:pic>
          <p:nvPicPr>
            <p:cNvPr id="13" name="Picture 12"/>
            <p:cNvPicPr>
              <a:picLocks noChangeAspect="1"/>
            </p:cNvPicPr>
            <p:nvPr/>
          </p:nvPicPr>
          <p:blipFill>
            <a:blip r:embed="rId4"/>
            <a:stretch>
              <a:fillRect/>
            </a:stretch>
          </p:blipFill>
          <p:spPr>
            <a:xfrm>
              <a:off x="1099714" y="4609750"/>
              <a:ext cx="729042" cy="190444"/>
            </a:xfrm>
            <a:prstGeom prst="rect">
              <a:avLst/>
            </a:prstGeom>
          </p:spPr>
        </p:pic>
      </p:grpSp>
      <p:grpSp>
        <p:nvGrpSpPr>
          <p:cNvPr id="14" name="Group 13"/>
          <p:cNvGrpSpPr/>
          <p:nvPr/>
        </p:nvGrpSpPr>
        <p:grpSpPr>
          <a:xfrm>
            <a:off x="5871308" y="866422"/>
            <a:ext cx="2891690" cy="4584809"/>
            <a:chOff x="5525911" y="838200"/>
            <a:chExt cx="2765778" cy="4672247"/>
          </a:xfrm>
        </p:grpSpPr>
        <p:pic>
          <p:nvPicPr>
            <p:cNvPr id="15" name="Picture 14"/>
            <p:cNvPicPr>
              <a:picLocks noChangeAspect="1"/>
            </p:cNvPicPr>
            <p:nvPr/>
          </p:nvPicPr>
          <p:blipFill>
            <a:blip r:embed="rId5"/>
            <a:stretch>
              <a:fillRect/>
            </a:stretch>
          </p:blipFill>
          <p:spPr>
            <a:xfrm>
              <a:off x="5525911" y="838200"/>
              <a:ext cx="2765778" cy="4672247"/>
            </a:xfrm>
            <a:prstGeom prst="rect">
              <a:avLst/>
            </a:prstGeom>
          </p:spPr>
        </p:pic>
        <p:sp>
          <p:nvSpPr>
            <p:cNvPr id="16" name="Rectangle 15"/>
            <p:cNvSpPr/>
            <p:nvPr/>
          </p:nvSpPr>
          <p:spPr>
            <a:xfrm>
              <a:off x="6086150" y="2103552"/>
              <a:ext cx="311203" cy="461665"/>
            </a:xfrm>
            <a:prstGeom prst="rect">
              <a:avLst/>
            </a:prstGeom>
          </p:spPr>
          <p:txBody>
            <a:bodyPr wrap="none">
              <a:spAutoFit/>
            </a:bodyPr>
            <a:lstStyle/>
            <a:p>
              <a:r>
                <a:rPr lang="en-US" sz="2400" dirty="0" smtClean="0">
                  <a:solidFill>
                    <a:srgbClr val="0000FF"/>
                  </a:solidFill>
                  <a:latin typeface="Symbol" charset="2"/>
                  <a:cs typeface="Symbol" charset="2"/>
                </a:rPr>
                <a:t>g</a:t>
              </a:r>
              <a:endParaRPr lang="en-US" sz="2400" baseline="30000" dirty="0">
                <a:latin typeface="Symbol" charset="2"/>
                <a:cs typeface="Symbol" charset="2"/>
              </a:endParaRPr>
            </a:p>
          </p:txBody>
        </p:sp>
        <p:sp>
          <p:nvSpPr>
            <p:cNvPr id="17" name="Rectangle 16"/>
            <p:cNvSpPr/>
            <p:nvPr/>
          </p:nvSpPr>
          <p:spPr>
            <a:xfrm>
              <a:off x="7099327" y="3705999"/>
              <a:ext cx="456175" cy="461665"/>
            </a:xfrm>
            <a:prstGeom prst="rect">
              <a:avLst/>
            </a:prstGeom>
          </p:spPr>
          <p:txBody>
            <a:bodyPr wrap="none">
              <a:spAutoFit/>
            </a:bodyPr>
            <a:lstStyle/>
            <a:p>
              <a:r>
                <a:rPr lang="en-US" sz="2400" dirty="0" smtClean="0">
                  <a:solidFill>
                    <a:schemeClr val="accent2">
                      <a:lumMod val="60000"/>
                      <a:lumOff val="40000"/>
                    </a:schemeClr>
                  </a:solidFill>
                  <a:latin typeface="Symbol" charset="2"/>
                  <a:cs typeface="Symbol" charset="2"/>
                </a:rPr>
                <a:t>p</a:t>
              </a:r>
              <a:r>
                <a:rPr lang="en-US" sz="2400" baseline="30000" dirty="0" smtClean="0">
                  <a:solidFill>
                    <a:schemeClr val="accent2">
                      <a:lumMod val="60000"/>
                      <a:lumOff val="40000"/>
                    </a:schemeClr>
                  </a:solidFill>
                  <a:latin typeface="Symbol" charset="2"/>
                  <a:cs typeface="Symbol" charset="2"/>
                </a:rPr>
                <a:t>0</a:t>
              </a:r>
              <a:endParaRPr lang="en-US" sz="2400" baseline="30000" dirty="0">
                <a:solidFill>
                  <a:schemeClr val="accent2">
                    <a:lumMod val="60000"/>
                    <a:lumOff val="40000"/>
                  </a:schemeClr>
                </a:solidFill>
                <a:latin typeface="Symbol" charset="2"/>
                <a:cs typeface="Symbol" charset="2"/>
              </a:endParaRPr>
            </a:p>
          </p:txBody>
        </p:sp>
      </p:grpSp>
      <p:grpSp>
        <p:nvGrpSpPr>
          <p:cNvPr id="18" name="Group 17"/>
          <p:cNvGrpSpPr/>
          <p:nvPr/>
        </p:nvGrpSpPr>
        <p:grpSpPr>
          <a:xfrm>
            <a:off x="2584774" y="1816330"/>
            <a:ext cx="2941137" cy="406163"/>
            <a:chOff x="2928574" y="850900"/>
            <a:chExt cx="2941137" cy="406163"/>
          </a:xfrm>
          <a:noFill/>
        </p:grpSpPr>
        <p:sp>
          <p:nvSpPr>
            <p:cNvPr id="19" name="Rectangle 18"/>
            <p:cNvSpPr/>
            <p:nvPr/>
          </p:nvSpPr>
          <p:spPr>
            <a:xfrm>
              <a:off x="2928574" y="850900"/>
              <a:ext cx="2941137" cy="406163"/>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2928574" y="880825"/>
              <a:ext cx="2941137" cy="376238"/>
              <a:chOff x="198074" y="1410772"/>
              <a:chExt cx="2941137" cy="376238"/>
            </a:xfrm>
            <a:grpFill/>
          </p:grpSpPr>
          <p:sp>
            <p:nvSpPr>
              <p:cNvPr id="21" name="TextBox 20"/>
              <p:cNvSpPr txBox="1"/>
              <p:nvPr/>
            </p:nvSpPr>
            <p:spPr>
              <a:xfrm>
                <a:off x="629874" y="1416606"/>
                <a:ext cx="1384300" cy="369332"/>
              </a:xfrm>
              <a:prstGeom prst="rect">
                <a:avLst/>
              </a:prstGeom>
              <a:grpFill/>
              <a:ln>
                <a:noFill/>
              </a:ln>
            </p:spPr>
            <p:txBody>
              <a:bodyPr wrap="square" rtlCol="0">
                <a:spAutoFit/>
              </a:bodyPr>
              <a:lstStyle/>
              <a:p>
                <a:pPr marL="285750" indent="-285750">
                  <a:buFont typeface="Lucida Grande"/>
                  <a:buChar char="⟶"/>
                </a:pPr>
                <a:r>
                  <a:rPr lang="en-US" dirty="0" smtClean="0"/>
                  <a:t>e</a:t>
                </a:r>
                <a:r>
                  <a:rPr lang="en-US" baseline="30000" dirty="0" smtClean="0">
                    <a:latin typeface="Symbol" charset="2"/>
                    <a:cs typeface="Symbol" charset="2"/>
                  </a:rPr>
                  <a:t>-</a:t>
                </a:r>
                <a:r>
                  <a:rPr lang="en-US" dirty="0" smtClean="0"/>
                  <a:t> p </a:t>
                </a:r>
                <a:r>
                  <a:rPr lang="en-US" dirty="0" smtClean="0">
                    <a:latin typeface="Symbol" charset="2"/>
                    <a:cs typeface="Symbol" charset="2"/>
                  </a:rPr>
                  <a:t>p</a:t>
                </a:r>
                <a:r>
                  <a:rPr lang="en-US" baseline="30000" dirty="0" smtClean="0">
                    <a:latin typeface="Symbol" charset="2"/>
                    <a:cs typeface="Symbol" charset="2"/>
                  </a:rPr>
                  <a:t>0</a:t>
                </a:r>
                <a:endParaRPr lang="en-US" dirty="0">
                  <a:latin typeface="Symbol" charset="2"/>
                  <a:cs typeface="Symbol" charset="2"/>
                </a:endParaRPr>
              </a:p>
            </p:txBody>
          </p:sp>
          <p:sp>
            <p:nvSpPr>
              <p:cNvPr id="22" name="Rectangle 21"/>
              <p:cNvSpPr/>
              <p:nvPr/>
            </p:nvSpPr>
            <p:spPr>
              <a:xfrm>
                <a:off x="1752736" y="1416606"/>
                <a:ext cx="522875" cy="369332"/>
              </a:xfrm>
              <a:prstGeom prst="rect">
                <a:avLst/>
              </a:prstGeom>
              <a:grpFill/>
              <a:ln>
                <a:noFill/>
              </a:ln>
            </p:spPr>
            <p:txBody>
              <a:bodyPr wrap="none">
                <a:spAutoFit/>
              </a:bodyPr>
              <a:lstStyle/>
              <a:p>
                <a:r>
                  <a:rPr lang="en-US" dirty="0" smtClean="0">
                    <a:latin typeface="Symbol" charset="2"/>
                    <a:cs typeface="Symbol" charset="2"/>
                  </a:rPr>
                  <a:t>( p</a:t>
                </a:r>
                <a:r>
                  <a:rPr lang="en-US" baseline="30000" dirty="0" smtClean="0">
                    <a:latin typeface="Symbol" charset="2"/>
                    <a:cs typeface="Symbol" charset="2"/>
                  </a:rPr>
                  <a:t>0</a:t>
                </a:r>
                <a:r>
                  <a:rPr lang="en-US" dirty="0" smtClean="0"/>
                  <a:t>  </a:t>
                </a:r>
                <a:endParaRPr lang="en-US" dirty="0"/>
              </a:p>
            </p:txBody>
          </p:sp>
          <p:sp>
            <p:nvSpPr>
              <p:cNvPr id="23" name="TextBox 22"/>
              <p:cNvSpPr txBox="1"/>
              <p:nvPr/>
            </p:nvSpPr>
            <p:spPr>
              <a:xfrm>
                <a:off x="2199411" y="1417678"/>
                <a:ext cx="939800" cy="369332"/>
              </a:xfrm>
              <a:prstGeom prst="rect">
                <a:avLst/>
              </a:prstGeom>
              <a:grpFill/>
              <a:ln>
                <a:noFill/>
              </a:ln>
            </p:spPr>
            <p:txBody>
              <a:bodyPr wrap="square" rtlCol="0">
                <a:spAutoFit/>
              </a:bodyPr>
              <a:lstStyle/>
              <a:p>
                <a:pPr marL="285750" indent="-285750">
                  <a:buFont typeface="Lucida Grande"/>
                  <a:buChar char="⟶"/>
                </a:pPr>
                <a:r>
                  <a:rPr lang="en-US" dirty="0" smtClean="0"/>
                  <a:t> </a:t>
                </a:r>
                <a:r>
                  <a:rPr lang="en-US" dirty="0" smtClean="0">
                    <a:latin typeface="Symbol" charset="2"/>
                    <a:cs typeface="Symbol" charset="2"/>
                  </a:rPr>
                  <a:t>g g )</a:t>
                </a:r>
                <a:endParaRPr lang="en-US" dirty="0">
                  <a:latin typeface="Symbol" charset="2"/>
                  <a:cs typeface="Symbol" charset="2"/>
                </a:endParaRPr>
              </a:p>
            </p:txBody>
          </p:sp>
          <p:sp>
            <p:nvSpPr>
              <p:cNvPr id="24" name="TextBox 23"/>
              <p:cNvSpPr txBox="1"/>
              <p:nvPr/>
            </p:nvSpPr>
            <p:spPr>
              <a:xfrm>
                <a:off x="198074" y="1410772"/>
                <a:ext cx="800100" cy="369332"/>
              </a:xfrm>
              <a:prstGeom prst="rect">
                <a:avLst/>
              </a:prstGeom>
              <a:grpFill/>
              <a:ln>
                <a:noFill/>
              </a:ln>
            </p:spPr>
            <p:txBody>
              <a:bodyPr wrap="square" rtlCol="0">
                <a:spAutoFit/>
              </a:bodyPr>
              <a:lstStyle/>
              <a:p>
                <a:r>
                  <a:rPr lang="en-US" dirty="0" smtClean="0"/>
                  <a:t>e</a:t>
                </a:r>
                <a:r>
                  <a:rPr lang="en-US" baseline="30000" dirty="0" smtClean="0">
                    <a:latin typeface="Symbol" charset="2"/>
                    <a:cs typeface="Symbol" charset="2"/>
                  </a:rPr>
                  <a:t>-</a:t>
                </a:r>
                <a:r>
                  <a:rPr lang="en-US" dirty="0" smtClean="0"/>
                  <a:t> p</a:t>
                </a:r>
                <a:endParaRPr lang="en-US" dirty="0">
                  <a:latin typeface="Symbol" charset="2"/>
                  <a:cs typeface="Symbol" charset="2"/>
                </a:endParaRPr>
              </a:p>
            </p:txBody>
          </p:sp>
        </p:grpSp>
      </p:grpSp>
      <p:grpSp>
        <p:nvGrpSpPr>
          <p:cNvPr id="25" name="Group 24"/>
          <p:cNvGrpSpPr/>
          <p:nvPr/>
        </p:nvGrpSpPr>
        <p:grpSpPr>
          <a:xfrm>
            <a:off x="2584774" y="1410167"/>
            <a:ext cx="2941137" cy="406163"/>
            <a:chOff x="2928574" y="850900"/>
            <a:chExt cx="2941137" cy="406163"/>
          </a:xfrm>
          <a:noFill/>
        </p:grpSpPr>
        <p:sp>
          <p:nvSpPr>
            <p:cNvPr id="26" name="Rectangle 25"/>
            <p:cNvSpPr/>
            <p:nvPr/>
          </p:nvSpPr>
          <p:spPr>
            <a:xfrm>
              <a:off x="2928574" y="850900"/>
              <a:ext cx="2941137" cy="406163"/>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p:nvGrpSpPr>
          <p:grpSpPr>
            <a:xfrm>
              <a:off x="2928574" y="880825"/>
              <a:ext cx="2941137" cy="376238"/>
              <a:chOff x="198074" y="1410772"/>
              <a:chExt cx="2941137" cy="376238"/>
            </a:xfrm>
            <a:grpFill/>
          </p:grpSpPr>
          <p:sp>
            <p:nvSpPr>
              <p:cNvPr id="28" name="TextBox 27"/>
              <p:cNvSpPr txBox="1"/>
              <p:nvPr/>
            </p:nvSpPr>
            <p:spPr>
              <a:xfrm>
                <a:off x="629874" y="1416606"/>
                <a:ext cx="1384300" cy="369332"/>
              </a:xfrm>
              <a:prstGeom prst="rect">
                <a:avLst/>
              </a:prstGeom>
              <a:grpFill/>
              <a:ln>
                <a:noFill/>
              </a:ln>
            </p:spPr>
            <p:txBody>
              <a:bodyPr wrap="square" rtlCol="0">
                <a:spAutoFit/>
              </a:bodyPr>
              <a:lstStyle/>
              <a:p>
                <a:pPr marL="285750" indent="-285750">
                  <a:buFont typeface="Lucida Grande"/>
                  <a:buChar char="⟶"/>
                </a:pPr>
                <a:r>
                  <a:rPr lang="en-US" dirty="0" smtClean="0"/>
                  <a:t>e</a:t>
                </a:r>
                <a:r>
                  <a:rPr lang="en-US" baseline="30000" dirty="0" smtClean="0">
                    <a:latin typeface="Symbol" charset="2"/>
                    <a:cs typeface="Symbol" charset="2"/>
                  </a:rPr>
                  <a:t>-</a:t>
                </a:r>
                <a:r>
                  <a:rPr lang="en-US" dirty="0" smtClean="0"/>
                  <a:t> p </a:t>
                </a:r>
                <a:r>
                  <a:rPr lang="en-US" dirty="0" smtClean="0">
                    <a:latin typeface="Symbol" charset="2"/>
                    <a:cs typeface="Symbol" charset="2"/>
                  </a:rPr>
                  <a:t>g</a:t>
                </a:r>
                <a:endParaRPr lang="en-US" dirty="0">
                  <a:latin typeface="Symbol" charset="2"/>
                  <a:cs typeface="Symbol" charset="2"/>
                </a:endParaRPr>
              </a:p>
            </p:txBody>
          </p:sp>
          <p:sp>
            <p:nvSpPr>
              <p:cNvPr id="29" name="Rectangle 28"/>
              <p:cNvSpPr/>
              <p:nvPr/>
            </p:nvSpPr>
            <p:spPr>
              <a:xfrm>
                <a:off x="1752736" y="1416606"/>
                <a:ext cx="184666" cy="369332"/>
              </a:xfrm>
              <a:prstGeom prst="rect">
                <a:avLst/>
              </a:prstGeom>
              <a:grpFill/>
              <a:ln>
                <a:noFill/>
              </a:ln>
            </p:spPr>
            <p:txBody>
              <a:bodyPr wrap="none">
                <a:spAutoFit/>
              </a:bodyPr>
              <a:lstStyle/>
              <a:p>
                <a:endParaRPr lang="en-US" dirty="0"/>
              </a:p>
            </p:txBody>
          </p:sp>
          <p:sp>
            <p:nvSpPr>
              <p:cNvPr id="30" name="TextBox 29"/>
              <p:cNvSpPr txBox="1"/>
              <p:nvPr/>
            </p:nvSpPr>
            <p:spPr>
              <a:xfrm>
                <a:off x="2199411" y="1417678"/>
                <a:ext cx="939800" cy="369332"/>
              </a:xfrm>
              <a:prstGeom prst="rect">
                <a:avLst/>
              </a:prstGeom>
              <a:grpFill/>
              <a:ln>
                <a:noFill/>
              </a:ln>
            </p:spPr>
            <p:txBody>
              <a:bodyPr wrap="square" rtlCol="0">
                <a:spAutoFit/>
              </a:bodyPr>
              <a:lstStyle/>
              <a:p>
                <a:endParaRPr lang="en-US" dirty="0">
                  <a:latin typeface="Symbol" charset="2"/>
                  <a:cs typeface="Symbol" charset="2"/>
                </a:endParaRPr>
              </a:p>
            </p:txBody>
          </p:sp>
          <p:sp>
            <p:nvSpPr>
              <p:cNvPr id="31" name="TextBox 30"/>
              <p:cNvSpPr txBox="1"/>
              <p:nvPr/>
            </p:nvSpPr>
            <p:spPr>
              <a:xfrm>
                <a:off x="198074" y="1410772"/>
                <a:ext cx="800100" cy="369332"/>
              </a:xfrm>
              <a:prstGeom prst="rect">
                <a:avLst/>
              </a:prstGeom>
              <a:grpFill/>
              <a:ln>
                <a:noFill/>
              </a:ln>
            </p:spPr>
            <p:txBody>
              <a:bodyPr wrap="square" rtlCol="0">
                <a:spAutoFit/>
              </a:bodyPr>
              <a:lstStyle/>
              <a:p>
                <a:r>
                  <a:rPr lang="en-US" dirty="0" smtClean="0"/>
                  <a:t>e</a:t>
                </a:r>
                <a:r>
                  <a:rPr lang="en-US" baseline="30000" dirty="0" smtClean="0">
                    <a:latin typeface="Symbol" charset="2"/>
                    <a:cs typeface="Symbol" charset="2"/>
                  </a:rPr>
                  <a:t>-</a:t>
                </a:r>
                <a:r>
                  <a:rPr lang="en-US" dirty="0" smtClean="0"/>
                  <a:t> p</a:t>
                </a:r>
                <a:endParaRPr lang="en-US" dirty="0">
                  <a:latin typeface="Symbol" charset="2"/>
                  <a:cs typeface="Symbol" charset="2"/>
                </a:endParaRPr>
              </a:p>
            </p:txBody>
          </p:sp>
        </p:grpSp>
      </p:grpSp>
      <p:sp>
        <p:nvSpPr>
          <p:cNvPr id="32" name="Rectangle 31"/>
          <p:cNvSpPr/>
          <p:nvPr/>
        </p:nvSpPr>
        <p:spPr>
          <a:xfrm>
            <a:off x="2360136" y="1152454"/>
            <a:ext cx="2278501" cy="1754327"/>
          </a:xfrm>
          <a:prstGeom prst="rect">
            <a:avLst/>
          </a:prstGeom>
        </p:spPr>
        <p:txBody>
          <a:bodyPr wrap="none">
            <a:spAutoFit/>
          </a:bodyPr>
          <a:lstStyle/>
          <a:p>
            <a:r>
              <a:rPr lang="en-US" dirty="0" smtClean="0"/>
              <a:t>Using </a:t>
            </a:r>
          </a:p>
          <a:p>
            <a:endParaRPr lang="en-US" dirty="0"/>
          </a:p>
          <a:p>
            <a:endParaRPr lang="en-US" dirty="0"/>
          </a:p>
          <a:p>
            <a:endParaRPr lang="en-US" dirty="0" smtClean="0"/>
          </a:p>
          <a:p>
            <a:r>
              <a:rPr lang="en-US" dirty="0" smtClean="0">
                <a:solidFill>
                  <a:srgbClr val="000000"/>
                </a:solidFill>
              </a:rPr>
              <a:t>Reconstructed events, </a:t>
            </a:r>
          </a:p>
          <a:p>
            <a:r>
              <a:rPr lang="en-US" dirty="0">
                <a:solidFill>
                  <a:srgbClr val="000000"/>
                </a:solidFill>
              </a:rPr>
              <a:t>s</a:t>
            </a:r>
            <a:r>
              <a:rPr lang="en-US" dirty="0" smtClean="0">
                <a:solidFill>
                  <a:srgbClr val="000000"/>
                </a:solidFill>
              </a:rPr>
              <a:t>imulated with GEMC</a:t>
            </a:r>
            <a:endParaRPr lang="en-US" dirty="0">
              <a:solidFill>
                <a:srgbClr val="000000"/>
              </a:solidFill>
            </a:endParaRPr>
          </a:p>
        </p:txBody>
      </p:sp>
      <p:sp>
        <p:nvSpPr>
          <p:cNvPr id="33" name="Rectangle 32"/>
          <p:cNvSpPr/>
          <p:nvPr/>
        </p:nvSpPr>
        <p:spPr>
          <a:xfrm>
            <a:off x="2360136" y="1123785"/>
            <a:ext cx="3165775" cy="1754327"/>
          </a:xfrm>
          <a:prstGeom prst="rect">
            <a:avLst/>
          </a:prstGeom>
          <a:no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 Box 6"/>
          <p:cNvSpPr txBox="1">
            <a:spLocks noChangeArrowheads="1"/>
          </p:cNvSpPr>
          <p:nvPr/>
        </p:nvSpPr>
        <p:spPr bwMode="auto">
          <a:xfrm>
            <a:off x="3210358" y="5500076"/>
            <a:ext cx="5933641" cy="892552"/>
          </a:xfrm>
          <a:prstGeom prst="rect">
            <a:avLst/>
          </a:prstGeom>
          <a:solidFill>
            <a:schemeClr val="bg1">
              <a:lumMod val="95000"/>
            </a:schemeClr>
          </a:solidFill>
          <a:ln>
            <a:noFill/>
          </a:ln>
          <a:effectLst/>
          <a:extLst/>
        </p:spPr>
        <p:txBody>
          <a:bodyPr wrap="square">
            <a:spAutoFit/>
          </a:bodyPr>
          <a:lstStyle/>
          <a:p>
            <a:pPr>
              <a:buFontTx/>
              <a:buChar char="•"/>
            </a:pPr>
            <a:r>
              <a:rPr lang="en-US" sz="1600" dirty="0" smtClean="0"/>
              <a:t> At </a:t>
            </a:r>
            <a:r>
              <a:rPr lang="en-US" sz="1600" dirty="0"/>
              <a:t>large angles detected photon can be used as veto (</a:t>
            </a:r>
            <a:r>
              <a:rPr lang="en-US" sz="1600" dirty="0" err="1"/>
              <a:t>epX</a:t>
            </a:r>
            <a:r>
              <a:rPr lang="en-US" sz="1600" dirty="0"/>
              <a:t>-sample</a:t>
            </a:r>
            <a:r>
              <a:rPr lang="en-US" sz="1600" dirty="0" smtClean="0"/>
              <a:t>)</a:t>
            </a:r>
          </a:p>
          <a:p>
            <a:endParaRPr lang="en-US" sz="400" dirty="0"/>
          </a:p>
          <a:p>
            <a:pPr>
              <a:buFontTx/>
              <a:buChar char="•"/>
            </a:pPr>
            <a:r>
              <a:rPr lang="en-US" sz="1600" dirty="0" smtClean="0"/>
              <a:t> Cut </a:t>
            </a:r>
            <a:r>
              <a:rPr lang="en-US" sz="1600" dirty="0"/>
              <a:t>on the direction of the measured photon </a:t>
            </a:r>
            <a:r>
              <a:rPr lang="en-US" sz="1600" dirty="0" smtClean="0">
                <a:solidFill>
                  <a:schemeClr val="tx2"/>
                </a:solidFill>
              </a:rPr>
              <a:t>(detection </a:t>
            </a:r>
            <a:r>
              <a:rPr lang="en-US" sz="1600" dirty="0">
                <a:solidFill>
                  <a:schemeClr val="tx2"/>
                </a:solidFill>
              </a:rPr>
              <a:t>of </a:t>
            </a:r>
            <a:r>
              <a:rPr lang="en-US" sz="1600" dirty="0" smtClean="0">
                <a:solidFill>
                  <a:schemeClr val="tx2"/>
                </a:solidFill>
              </a:rPr>
              <a:t>proton</a:t>
            </a:r>
            <a:r>
              <a:rPr lang="en-US" sz="1600" dirty="0">
                <a:solidFill>
                  <a:schemeClr val="tx2"/>
                </a:solidFill>
              </a:rPr>
              <a:t>)</a:t>
            </a:r>
            <a:r>
              <a:rPr lang="en-US" sz="1600" dirty="0"/>
              <a:t> </a:t>
            </a:r>
            <a:r>
              <a:rPr lang="en-US" sz="1600" dirty="0" smtClean="0"/>
              <a:t>   </a:t>
            </a:r>
          </a:p>
          <a:p>
            <a:r>
              <a:rPr lang="en-US" sz="1600" dirty="0"/>
              <a:t> </a:t>
            </a:r>
            <a:r>
              <a:rPr lang="en-US" sz="1600" dirty="0" smtClean="0"/>
              <a:t>   significantly reduces </a:t>
            </a:r>
            <a:r>
              <a:rPr lang="en-US" sz="1600" dirty="0"/>
              <a:t>the contamination </a:t>
            </a:r>
            <a:r>
              <a:rPr lang="en-US" sz="1600" dirty="0" smtClean="0"/>
              <a:t>(of </a:t>
            </a:r>
            <a:r>
              <a:rPr lang="en-US" sz="1600" dirty="0" err="1" smtClean="0"/>
              <a:t>ep</a:t>
            </a:r>
            <a:r>
              <a:rPr lang="en-US" sz="1600" dirty="0" err="1" smtClean="0">
                <a:latin typeface="Symbol" charset="0"/>
              </a:rPr>
              <a:t>g</a:t>
            </a:r>
            <a:r>
              <a:rPr lang="en-US" sz="1600" dirty="0"/>
              <a:t>-sample</a:t>
            </a:r>
            <a:r>
              <a:rPr lang="en-US" sz="1600" dirty="0" smtClean="0"/>
              <a:t>)</a:t>
            </a:r>
            <a:endParaRPr lang="en-US" sz="1600" dirty="0"/>
          </a:p>
        </p:txBody>
      </p:sp>
      <p:sp>
        <p:nvSpPr>
          <p:cNvPr id="35" name="Rectangle 34"/>
          <p:cNvSpPr/>
          <p:nvPr/>
        </p:nvSpPr>
        <p:spPr>
          <a:xfrm>
            <a:off x="2376829" y="4987059"/>
            <a:ext cx="1947273" cy="369332"/>
          </a:xfrm>
          <a:prstGeom prst="rect">
            <a:avLst/>
          </a:prstGeom>
        </p:spPr>
        <p:txBody>
          <a:bodyPr wrap="none">
            <a:spAutoFit/>
          </a:bodyPr>
          <a:lstStyle/>
          <a:p>
            <a:r>
              <a:rPr lang="en-US" dirty="0" smtClean="0">
                <a:latin typeface="Libian SC Regular"/>
                <a:cs typeface="Libian SC Regular"/>
              </a:rPr>
              <a:t>missing momentum</a:t>
            </a:r>
            <a:endParaRPr lang="en-US" dirty="0">
              <a:latin typeface="Libian SC Regular"/>
              <a:cs typeface="Libian SC Regular"/>
            </a:endParaRPr>
          </a:p>
        </p:txBody>
      </p:sp>
    </p:spTree>
    <p:extLst>
      <p:ext uri="{BB962C8B-B14F-4D97-AF65-F5344CB8AC3E}">
        <p14:creationId xmlns:p14="http://schemas.microsoft.com/office/powerpoint/2010/main" val="429374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17</a:t>
            </a:fld>
            <a:endParaRPr lang="en-US" dirty="0"/>
          </a:p>
        </p:txBody>
      </p:sp>
      <p:sp>
        <p:nvSpPr>
          <p:cNvPr id="5" name="Title 4"/>
          <p:cNvSpPr txBox="1">
            <a:spLocks noGrp="1"/>
          </p:cNvSpPr>
          <p:nvPr>
            <p:ph type="title"/>
          </p:nvPr>
        </p:nvSpPr>
        <p:spPr>
          <a:prstGeom prst="rect">
            <a:avLst/>
          </a:prstGeom>
          <a:noFill/>
        </p:spPr>
        <p:txBody>
          <a:bodyPr wrap="square" rtlCol="0">
            <a:spAutoFit/>
          </a:bodyPr>
          <a:lstStyle/>
          <a:p>
            <a:pPr algn="ctr"/>
            <a:r>
              <a:rPr lang="en-US" sz="2400" b="1" dirty="0" smtClean="0">
                <a:solidFill>
                  <a:srgbClr val="3366FF"/>
                </a:solidFill>
                <a:latin typeface="Arial"/>
                <a:cs typeface="Arial"/>
              </a:rPr>
              <a:t>Study: Beam </a:t>
            </a:r>
            <a:r>
              <a:rPr lang="en-US" sz="2400" b="1" dirty="0">
                <a:solidFill>
                  <a:srgbClr val="3366FF"/>
                </a:solidFill>
                <a:latin typeface="Arial"/>
                <a:cs typeface="Arial"/>
              </a:rPr>
              <a:t>B</a:t>
            </a:r>
            <a:r>
              <a:rPr lang="en-US" sz="2400" b="1" dirty="0" smtClean="0">
                <a:solidFill>
                  <a:srgbClr val="3366FF"/>
                </a:solidFill>
                <a:latin typeface="Arial"/>
                <a:cs typeface="Arial"/>
              </a:rPr>
              <a:t>ackground </a:t>
            </a:r>
            <a:r>
              <a:rPr lang="en-US" sz="2400" b="1" dirty="0">
                <a:solidFill>
                  <a:srgbClr val="3366FF"/>
                </a:solidFill>
                <a:latin typeface="Arial"/>
                <a:cs typeface="Arial"/>
              </a:rPr>
              <a:t>E</a:t>
            </a:r>
            <a:r>
              <a:rPr lang="en-US" sz="2400" b="1" dirty="0" smtClean="0">
                <a:solidFill>
                  <a:srgbClr val="3366FF"/>
                </a:solidFill>
                <a:latin typeface="Arial"/>
                <a:cs typeface="Arial"/>
              </a:rPr>
              <a:t>ffects on Event </a:t>
            </a:r>
            <a:r>
              <a:rPr lang="en-US" sz="2400" b="1" dirty="0">
                <a:solidFill>
                  <a:srgbClr val="3366FF"/>
                </a:solidFill>
                <a:latin typeface="Arial"/>
                <a:cs typeface="Arial"/>
              </a:rPr>
              <a:t>R</a:t>
            </a:r>
            <a:r>
              <a:rPr lang="en-US" sz="2400" b="1" dirty="0" smtClean="0">
                <a:solidFill>
                  <a:srgbClr val="3366FF"/>
                </a:solidFill>
                <a:latin typeface="Arial"/>
                <a:cs typeface="Arial"/>
              </a:rPr>
              <a:t>econstruction</a:t>
            </a:r>
            <a:endParaRPr lang="en-US" sz="2400" b="1" dirty="0">
              <a:solidFill>
                <a:srgbClr val="3366FF"/>
              </a:solidFill>
              <a:latin typeface="Arial"/>
              <a:cs typeface="Arial"/>
            </a:endParaRPr>
          </a:p>
        </p:txBody>
      </p:sp>
      <p:pic>
        <p:nvPicPr>
          <p:cNvPr id="7" name="Picture 6"/>
          <p:cNvPicPr>
            <a:picLocks noChangeAspect="1"/>
          </p:cNvPicPr>
          <p:nvPr/>
        </p:nvPicPr>
        <p:blipFill>
          <a:blip r:embed="rId2"/>
          <a:stretch>
            <a:fillRect/>
          </a:stretch>
        </p:blipFill>
        <p:spPr>
          <a:xfrm>
            <a:off x="883625" y="1399242"/>
            <a:ext cx="2084685" cy="2245965"/>
          </a:xfrm>
          <a:prstGeom prst="rect">
            <a:avLst/>
          </a:prstGeom>
        </p:spPr>
      </p:pic>
      <p:pic>
        <p:nvPicPr>
          <p:cNvPr id="8" name="Picture 7"/>
          <p:cNvPicPr>
            <a:picLocks noChangeAspect="1"/>
          </p:cNvPicPr>
          <p:nvPr/>
        </p:nvPicPr>
        <p:blipFill>
          <a:blip r:embed="rId3"/>
          <a:stretch>
            <a:fillRect/>
          </a:stretch>
        </p:blipFill>
        <p:spPr>
          <a:xfrm>
            <a:off x="5408883" y="1372590"/>
            <a:ext cx="2170279" cy="2327090"/>
          </a:xfrm>
          <a:prstGeom prst="rect">
            <a:avLst/>
          </a:prstGeom>
        </p:spPr>
      </p:pic>
      <p:pic>
        <p:nvPicPr>
          <p:cNvPr id="9" name="Picture 8"/>
          <p:cNvPicPr>
            <a:picLocks noChangeAspect="1"/>
          </p:cNvPicPr>
          <p:nvPr/>
        </p:nvPicPr>
        <p:blipFill>
          <a:blip r:embed="rId4"/>
          <a:stretch>
            <a:fillRect/>
          </a:stretch>
        </p:blipFill>
        <p:spPr>
          <a:xfrm>
            <a:off x="7785592" y="1994472"/>
            <a:ext cx="1064167" cy="1219942"/>
          </a:xfrm>
          <a:prstGeom prst="rect">
            <a:avLst/>
          </a:prstGeom>
          <a:solidFill>
            <a:srgbClr val="C0504D"/>
          </a:solidFill>
          <a:ln>
            <a:solidFill>
              <a:srgbClr val="4F81BD"/>
            </a:solidFill>
          </a:ln>
        </p:spPr>
      </p:pic>
      <p:cxnSp>
        <p:nvCxnSpPr>
          <p:cNvPr id="10" name="Straight Arrow Connector 9"/>
          <p:cNvCxnSpPr/>
          <p:nvPr/>
        </p:nvCxnSpPr>
        <p:spPr>
          <a:xfrm flipH="1">
            <a:off x="7985831" y="2523259"/>
            <a:ext cx="128060" cy="26918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76481" y="4402715"/>
            <a:ext cx="5428033" cy="880058"/>
          </a:xfrm>
          <a:prstGeom prst="rect">
            <a:avLst/>
          </a:prstGeom>
          <a:noFill/>
        </p:spPr>
        <p:txBody>
          <a:bodyPr wrap="square" rtlCol="0">
            <a:normAutofit/>
          </a:bodyPr>
          <a:lstStyle/>
          <a:p>
            <a:pPr marL="285750" indent="-285750">
              <a:buFont typeface="Wingdings" charset="2"/>
              <a:buChar char="Ø"/>
            </a:pPr>
            <a:r>
              <a:rPr lang="en-US" sz="1400" dirty="0" smtClean="0">
                <a:latin typeface="Arial"/>
                <a:cs typeface="Arial"/>
              </a:rPr>
              <a:t>Additional hits due to background to higher Moeller rates</a:t>
            </a:r>
          </a:p>
        </p:txBody>
      </p:sp>
      <p:sp>
        <p:nvSpPr>
          <p:cNvPr id="12" name="Rectangle 11"/>
          <p:cNvSpPr/>
          <p:nvPr/>
        </p:nvSpPr>
        <p:spPr>
          <a:xfrm>
            <a:off x="7812613" y="1368572"/>
            <a:ext cx="1060241" cy="461665"/>
          </a:xfrm>
          <a:prstGeom prst="rect">
            <a:avLst/>
          </a:prstGeom>
        </p:spPr>
        <p:txBody>
          <a:bodyPr wrap="square" lIns="0" rIns="0">
            <a:spAutoFit/>
          </a:bodyPr>
          <a:lstStyle/>
          <a:p>
            <a:r>
              <a:rPr lang="en-US" sz="1200" b="1" dirty="0">
                <a:solidFill>
                  <a:srgbClr val="FF0000"/>
                </a:solidFill>
              </a:rPr>
              <a:t>S</a:t>
            </a:r>
            <a:r>
              <a:rPr lang="en-US" sz="1200" b="1" dirty="0" smtClean="0">
                <a:solidFill>
                  <a:srgbClr val="FF0000"/>
                </a:solidFill>
              </a:rPr>
              <a:t>egments due to e- background</a:t>
            </a:r>
            <a:endParaRPr lang="en-US" sz="1200" b="1" dirty="0">
              <a:solidFill>
                <a:srgbClr val="FF0000"/>
              </a:solidFill>
            </a:endParaRPr>
          </a:p>
        </p:txBody>
      </p:sp>
      <p:pic>
        <p:nvPicPr>
          <p:cNvPr id="13" name="Picture 12"/>
          <p:cNvPicPr>
            <a:picLocks noChangeAspect="1"/>
          </p:cNvPicPr>
          <p:nvPr/>
        </p:nvPicPr>
        <p:blipFill>
          <a:blip r:embed="rId5"/>
          <a:stretch>
            <a:fillRect/>
          </a:stretch>
        </p:blipFill>
        <p:spPr>
          <a:xfrm>
            <a:off x="815242" y="4074539"/>
            <a:ext cx="2200283" cy="2339782"/>
          </a:xfrm>
          <a:prstGeom prst="rect">
            <a:avLst/>
          </a:prstGeom>
        </p:spPr>
      </p:pic>
      <p:sp>
        <p:nvSpPr>
          <p:cNvPr id="14" name="Oval 13"/>
          <p:cNvSpPr/>
          <p:nvPr/>
        </p:nvSpPr>
        <p:spPr>
          <a:xfrm rot="20914262">
            <a:off x="8108279" y="2099356"/>
            <a:ext cx="415345" cy="741476"/>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6"/>
          <a:stretch>
            <a:fillRect/>
          </a:stretch>
        </p:blipFill>
        <p:spPr>
          <a:xfrm>
            <a:off x="3413108" y="5235659"/>
            <a:ext cx="1360870" cy="1205834"/>
          </a:xfrm>
          <a:prstGeom prst="rect">
            <a:avLst/>
          </a:prstGeom>
        </p:spPr>
      </p:pic>
      <p:sp>
        <p:nvSpPr>
          <p:cNvPr id="16" name="Oval 15"/>
          <p:cNvSpPr/>
          <p:nvPr/>
        </p:nvSpPr>
        <p:spPr>
          <a:xfrm rot="20914262">
            <a:off x="3509938" y="5457585"/>
            <a:ext cx="1134411" cy="82227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5" idx="1"/>
          </p:cNvCxnSpPr>
          <p:nvPr/>
        </p:nvCxnSpPr>
        <p:spPr>
          <a:xfrm flipH="1" flipV="1">
            <a:off x="1947509" y="5534145"/>
            <a:ext cx="1465599" cy="30443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7"/>
          <a:stretch>
            <a:fillRect/>
          </a:stretch>
        </p:blipFill>
        <p:spPr>
          <a:xfrm>
            <a:off x="4930468" y="5253673"/>
            <a:ext cx="1483366" cy="1205834"/>
          </a:xfrm>
          <a:prstGeom prst="rect">
            <a:avLst/>
          </a:prstGeom>
        </p:spPr>
      </p:pic>
      <p:sp>
        <p:nvSpPr>
          <p:cNvPr id="19" name="Rectangle 18"/>
          <p:cNvSpPr/>
          <p:nvPr/>
        </p:nvSpPr>
        <p:spPr>
          <a:xfrm>
            <a:off x="5057374" y="4731246"/>
            <a:ext cx="1493225" cy="461665"/>
          </a:xfrm>
          <a:prstGeom prst="rect">
            <a:avLst/>
          </a:prstGeom>
        </p:spPr>
        <p:txBody>
          <a:bodyPr wrap="square" lIns="0" rIns="0">
            <a:spAutoFit/>
          </a:bodyPr>
          <a:lstStyle/>
          <a:p>
            <a:r>
              <a:rPr lang="en-US" sz="1200" b="1" dirty="0" smtClean="0">
                <a:solidFill>
                  <a:srgbClr val="FF0000"/>
                </a:solidFill>
              </a:rPr>
              <a:t>Removed by noise rejection algorithm</a:t>
            </a:r>
            <a:endParaRPr lang="en-US" sz="1200" b="1" dirty="0">
              <a:solidFill>
                <a:srgbClr val="FF0000"/>
              </a:solidFill>
            </a:endParaRPr>
          </a:p>
        </p:txBody>
      </p:sp>
      <p:sp>
        <p:nvSpPr>
          <p:cNvPr id="20" name="Rectangle 19"/>
          <p:cNvSpPr/>
          <p:nvPr/>
        </p:nvSpPr>
        <p:spPr>
          <a:xfrm>
            <a:off x="178420" y="794166"/>
            <a:ext cx="8587988" cy="307777"/>
          </a:xfrm>
          <a:prstGeom prst="rect">
            <a:avLst/>
          </a:prstGeom>
        </p:spPr>
        <p:txBody>
          <a:bodyPr wrap="square">
            <a:spAutoFit/>
          </a:bodyPr>
          <a:lstStyle/>
          <a:p>
            <a:pPr marL="285750" lvl="0" indent="-285750" algn="just">
              <a:buFont typeface="Arial"/>
              <a:buChar char="•"/>
            </a:pPr>
            <a:r>
              <a:rPr lang="en-US" sz="1400" dirty="0" smtClean="0">
                <a:solidFill>
                  <a:srgbClr val="000000"/>
                </a:solidFill>
                <a:latin typeface="Arial"/>
                <a:cs typeface="Arial"/>
              </a:rPr>
              <a:t>Tracks </a:t>
            </a:r>
            <a:r>
              <a:rPr lang="en-US" sz="1400" dirty="0">
                <a:solidFill>
                  <a:srgbClr val="000000"/>
                </a:solidFill>
                <a:latin typeface="Arial"/>
                <a:cs typeface="Arial"/>
              </a:rPr>
              <a:t>with torus and solenoid at </a:t>
            </a:r>
            <a:r>
              <a:rPr lang="en-US" sz="1400" b="1" dirty="0">
                <a:solidFill>
                  <a:srgbClr val="000000"/>
                </a:solidFill>
                <a:latin typeface="Arial"/>
                <a:cs typeface="Arial"/>
              </a:rPr>
              <a:t>full </a:t>
            </a:r>
            <a:r>
              <a:rPr lang="en-US" sz="1400" b="1" dirty="0" smtClean="0">
                <a:solidFill>
                  <a:srgbClr val="000000"/>
                </a:solidFill>
                <a:latin typeface="Arial"/>
                <a:cs typeface="Arial"/>
              </a:rPr>
              <a:t>field</a:t>
            </a:r>
            <a:endParaRPr lang="en-US" sz="1400" dirty="0">
              <a:solidFill>
                <a:srgbClr val="000000"/>
              </a:solidFill>
              <a:latin typeface="Arial"/>
              <a:cs typeface="Arial"/>
            </a:endParaRPr>
          </a:p>
        </p:txBody>
      </p:sp>
      <p:sp>
        <p:nvSpPr>
          <p:cNvPr id="21" name="Rectangle 20"/>
          <p:cNvSpPr/>
          <p:nvPr/>
        </p:nvSpPr>
        <p:spPr>
          <a:xfrm>
            <a:off x="5261610" y="1056591"/>
            <a:ext cx="3505666" cy="276999"/>
          </a:xfrm>
          <a:prstGeom prst="rect">
            <a:avLst/>
          </a:prstGeom>
        </p:spPr>
        <p:txBody>
          <a:bodyPr wrap="square">
            <a:spAutoFit/>
          </a:bodyPr>
          <a:lstStyle/>
          <a:p>
            <a:pPr marL="285750" lvl="0" indent="-285750">
              <a:buFont typeface="Wingdings" charset="2"/>
              <a:buChar char="Ø"/>
            </a:pPr>
            <a:r>
              <a:rPr lang="en-US" sz="1200" b="1" dirty="0" smtClean="0">
                <a:solidFill>
                  <a:srgbClr val="000000"/>
                </a:solidFill>
                <a:latin typeface="Symbol" charset="2"/>
                <a:cs typeface="Symbol" charset="2"/>
              </a:rPr>
              <a:t> </a:t>
            </a:r>
            <a:r>
              <a:rPr lang="en-US" sz="1200" b="1" dirty="0" smtClean="0">
                <a:solidFill>
                  <a:srgbClr val="000000"/>
                </a:solidFill>
                <a:latin typeface="Arial"/>
                <a:cs typeface="Arial"/>
              </a:rPr>
              <a:t>with </a:t>
            </a:r>
            <a:r>
              <a:rPr lang="en-US" sz="1200" b="1" dirty="0">
                <a:solidFill>
                  <a:srgbClr val="000000"/>
                </a:solidFill>
                <a:latin typeface="Arial"/>
                <a:cs typeface="Arial"/>
              </a:rPr>
              <a:t>full luminosity beam background</a:t>
            </a:r>
            <a:endParaRPr lang="en-US" sz="1200" dirty="0">
              <a:solidFill>
                <a:srgbClr val="000000"/>
              </a:solidFill>
              <a:latin typeface="Arial"/>
              <a:cs typeface="Arial"/>
            </a:endParaRPr>
          </a:p>
        </p:txBody>
      </p:sp>
      <p:sp>
        <p:nvSpPr>
          <p:cNvPr id="22" name="TextBox 21"/>
          <p:cNvSpPr txBox="1"/>
          <p:nvPr/>
        </p:nvSpPr>
        <p:spPr>
          <a:xfrm>
            <a:off x="2131175" y="2704210"/>
            <a:ext cx="725181" cy="365250"/>
          </a:xfrm>
          <a:prstGeom prst="rect">
            <a:avLst/>
          </a:prstGeom>
          <a:noFill/>
        </p:spPr>
        <p:txBody>
          <a:bodyPr wrap="square" rtlCol="0">
            <a:normAutofit fontScale="85000" lnSpcReduction="10000"/>
          </a:bodyPr>
          <a:lstStyle/>
          <a:p>
            <a:r>
              <a:rPr lang="en-US" sz="1400" dirty="0" smtClean="0">
                <a:solidFill>
                  <a:srgbClr val="FF0000"/>
                </a:solidFill>
              </a:rPr>
              <a:t>electron</a:t>
            </a:r>
            <a:endParaRPr lang="en-US" sz="1400" dirty="0" smtClean="0"/>
          </a:p>
          <a:p>
            <a:pPr marL="285750" indent="-285750">
              <a:buFont typeface="Arial"/>
              <a:buChar char="•"/>
            </a:pPr>
            <a:endParaRPr lang="en-US" sz="1400" dirty="0"/>
          </a:p>
        </p:txBody>
      </p:sp>
      <p:sp>
        <p:nvSpPr>
          <p:cNvPr id="23" name="TextBox 22"/>
          <p:cNvSpPr txBox="1"/>
          <p:nvPr/>
        </p:nvSpPr>
        <p:spPr>
          <a:xfrm>
            <a:off x="2000919" y="1531160"/>
            <a:ext cx="691294" cy="365250"/>
          </a:xfrm>
          <a:prstGeom prst="rect">
            <a:avLst/>
          </a:prstGeom>
          <a:noFill/>
        </p:spPr>
        <p:txBody>
          <a:bodyPr wrap="square" rtlCol="0">
            <a:normAutofit/>
          </a:bodyPr>
          <a:lstStyle/>
          <a:p>
            <a:r>
              <a:rPr lang="en-US" sz="1400" dirty="0" smtClean="0">
                <a:solidFill>
                  <a:srgbClr val="008000"/>
                </a:solidFill>
              </a:rPr>
              <a:t>pion</a:t>
            </a:r>
            <a:endParaRPr lang="en-US" sz="1400" dirty="0" smtClean="0"/>
          </a:p>
          <a:p>
            <a:pPr marL="285750" indent="-285750">
              <a:buFont typeface="Arial"/>
              <a:buChar char="•"/>
            </a:pPr>
            <a:endParaRPr lang="en-US" sz="1400" dirty="0"/>
          </a:p>
        </p:txBody>
      </p:sp>
      <p:sp>
        <p:nvSpPr>
          <p:cNvPr id="24" name="Rectangle 23"/>
          <p:cNvSpPr/>
          <p:nvPr/>
        </p:nvSpPr>
        <p:spPr>
          <a:xfrm>
            <a:off x="6482216" y="3391903"/>
            <a:ext cx="737246" cy="307777"/>
          </a:xfrm>
          <a:prstGeom prst="rect">
            <a:avLst/>
          </a:prstGeom>
        </p:spPr>
        <p:txBody>
          <a:bodyPr wrap="square">
            <a:spAutoFit/>
          </a:bodyPr>
          <a:lstStyle/>
          <a:p>
            <a:r>
              <a:rPr lang="en-US" sz="1400" dirty="0">
                <a:solidFill>
                  <a:srgbClr val="3366FF"/>
                </a:solidFill>
              </a:rPr>
              <a:t>proton</a:t>
            </a:r>
            <a:r>
              <a:rPr lang="en-US" sz="1400" dirty="0">
                <a:solidFill>
                  <a:srgbClr val="008000"/>
                </a:solidFill>
              </a:rPr>
              <a:t> </a:t>
            </a:r>
            <a:endParaRPr lang="en-US" dirty="0"/>
          </a:p>
        </p:txBody>
      </p:sp>
      <p:sp>
        <p:nvSpPr>
          <p:cNvPr id="25" name="Rectangle 24"/>
          <p:cNvSpPr/>
          <p:nvPr/>
        </p:nvSpPr>
        <p:spPr>
          <a:xfrm>
            <a:off x="6546510" y="1887014"/>
            <a:ext cx="853183" cy="307777"/>
          </a:xfrm>
          <a:prstGeom prst="rect">
            <a:avLst/>
          </a:prstGeom>
        </p:spPr>
        <p:txBody>
          <a:bodyPr wrap="square">
            <a:spAutoFit/>
          </a:bodyPr>
          <a:lstStyle/>
          <a:p>
            <a:r>
              <a:rPr lang="en-US" sz="1400" dirty="0">
                <a:solidFill>
                  <a:srgbClr val="FF0000"/>
                </a:solidFill>
              </a:rPr>
              <a:t>electron</a:t>
            </a:r>
            <a:r>
              <a:rPr lang="en-US" sz="1400" dirty="0">
                <a:solidFill>
                  <a:srgbClr val="000000"/>
                </a:solidFill>
              </a:rPr>
              <a:t> </a:t>
            </a:r>
            <a:endParaRPr lang="en-US" dirty="0"/>
          </a:p>
        </p:txBody>
      </p:sp>
      <p:sp>
        <p:nvSpPr>
          <p:cNvPr id="26" name="Rectangle 25"/>
          <p:cNvSpPr/>
          <p:nvPr/>
        </p:nvSpPr>
        <p:spPr>
          <a:xfrm>
            <a:off x="762665" y="1056591"/>
            <a:ext cx="3154797" cy="307777"/>
          </a:xfrm>
          <a:prstGeom prst="rect">
            <a:avLst/>
          </a:prstGeom>
        </p:spPr>
        <p:txBody>
          <a:bodyPr wrap="square">
            <a:spAutoFit/>
          </a:bodyPr>
          <a:lstStyle/>
          <a:p>
            <a:pPr marL="285750" indent="-285750">
              <a:buFont typeface="Wingdings" charset="2"/>
              <a:buChar char="Ø"/>
            </a:pPr>
            <a:r>
              <a:rPr lang="en-US" sz="1400" b="1" dirty="0" smtClean="0">
                <a:solidFill>
                  <a:srgbClr val="000000"/>
                </a:solidFill>
              </a:rPr>
              <a:t>  </a:t>
            </a:r>
            <a:r>
              <a:rPr lang="en-US" sz="1200" b="1" dirty="0" smtClean="0">
                <a:solidFill>
                  <a:srgbClr val="000000"/>
                </a:solidFill>
                <a:latin typeface="Arial"/>
                <a:cs typeface="Arial"/>
              </a:rPr>
              <a:t>without </a:t>
            </a:r>
            <a:r>
              <a:rPr lang="en-US" sz="1200" b="1" dirty="0">
                <a:solidFill>
                  <a:srgbClr val="000000"/>
                </a:solidFill>
                <a:latin typeface="Arial"/>
                <a:cs typeface="Arial"/>
              </a:rPr>
              <a:t>beam background</a:t>
            </a:r>
            <a:endParaRPr lang="en-US" sz="1600" dirty="0">
              <a:latin typeface="Arial"/>
              <a:cs typeface="Arial"/>
            </a:endParaRPr>
          </a:p>
        </p:txBody>
      </p:sp>
      <p:sp>
        <p:nvSpPr>
          <p:cNvPr id="27" name="Rectangle 26"/>
          <p:cNvSpPr/>
          <p:nvPr/>
        </p:nvSpPr>
        <p:spPr>
          <a:xfrm>
            <a:off x="185170" y="3757722"/>
            <a:ext cx="8958829" cy="307777"/>
          </a:xfrm>
          <a:prstGeom prst="rect">
            <a:avLst/>
          </a:prstGeom>
        </p:spPr>
        <p:txBody>
          <a:bodyPr wrap="square">
            <a:spAutoFit/>
          </a:bodyPr>
          <a:lstStyle/>
          <a:p>
            <a:pPr marL="285750" indent="-285750">
              <a:buFont typeface="Arial"/>
              <a:buChar char="•"/>
            </a:pPr>
            <a:r>
              <a:rPr lang="en-US" sz="1400" dirty="0" smtClean="0">
                <a:solidFill>
                  <a:srgbClr val="000000"/>
                </a:solidFill>
                <a:latin typeface="Arial"/>
                <a:cs typeface="Arial"/>
              </a:rPr>
              <a:t>Tracks </a:t>
            </a:r>
            <a:r>
              <a:rPr lang="en-US" sz="1400" dirty="0">
                <a:solidFill>
                  <a:srgbClr val="000000"/>
                </a:solidFill>
                <a:latin typeface="Arial"/>
                <a:cs typeface="Arial"/>
              </a:rPr>
              <a:t>with torus at </a:t>
            </a:r>
            <a:r>
              <a:rPr lang="en-US" sz="1400" b="1" dirty="0">
                <a:solidFill>
                  <a:srgbClr val="000000"/>
                </a:solidFill>
                <a:latin typeface="Arial"/>
                <a:cs typeface="Arial"/>
              </a:rPr>
              <a:t>full </a:t>
            </a:r>
            <a:r>
              <a:rPr lang="en-US" sz="1400" b="1" dirty="0" smtClean="0">
                <a:solidFill>
                  <a:srgbClr val="000000"/>
                </a:solidFill>
                <a:latin typeface="Arial"/>
                <a:cs typeface="Arial"/>
              </a:rPr>
              <a:t>field</a:t>
            </a:r>
            <a:r>
              <a:rPr lang="en-US" sz="1400" dirty="0" smtClean="0">
                <a:solidFill>
                  <a:srgbClr val="000000"/>
                </a:solidFill>
                <a:latin typeface="Arial"/>
                <a:cs typeface="Arial"/>
              </a:rPr>
              <a:t>, solenoid </a:t>
            </a:r>
            <a:r>
              <a:rPr lang="en-US" sz="1400" dirty="0">
                <a:solidFill>
                  <a:srgbClr val="000000"/>
                </a:solidFill>
                <a:latin typeface="Arial"/>
                <a:cs typeface="Arial"/>
              </a:rPr>
              <a:t>at </a:t>
            </a:r>
            <a:r>
              <a:rPr lang="en-US" sz="1400" b="1" dirty="0" smtClean="0">
                <a:solidFill>
                  <a:srgbClr val="000000"/>
                </a:solidFill>
                <a:latin typeface="Arial"/>
                <a:cs typeface="Arial"/>
              </a:rPr>
              <a:t>half field (full </a:t>
            </a:r>
            <a:r>
              <a:rPr lang="en-US" sz="1400" b="1" dirty="0" err="1" smtClean="0">
                <a:solidFill>
                  <a:srgbClr val="000000"/>
                </a:solidFill>
                <a:latin typeface="Arial"/>
                <a:cs typeface="Arial"/>
              </a:rPr>
              <a:t>lumi</a:t>
            </a:r>
            <a:r>
              <a:rPr lang="en-US" sz="1400" b="1" dirty="0" smtClean="0">
                <a:solidFill>
                  <a:srgbClr val="000000"/>
                </a:solidFill>
                <a:latin typeface="Arial"/>
                <a:cs typeface="Arial"/>
              </a:rPr>
              <a:t> beam background)</a:t>
            </a:r>
            <a:endParaRPr lang="en-US" sz="1400" dirty="0">
              <a:solidFill>
                <a:srgbClr val="000000"/>
              </a:solidFill>
              <a:latin typeface="Arial"/>
              <a:cs typeface="Arial"/>
            </a:endParaRPr>
          </a:p>
        </p:txBody>
      </p:sp>
      <p:sp>
        <p:nvSpPr>
          <p:cNvPr id="28" name="Rectangle 27"/>
          <p:cNvSpPr/>
          <p:nvPr/>
        </p:nvSpPr>
        <p:spPr>
          <a:xfrm>
            <a:off x="1976816" y="4344101"/>
            <a:ext cx="673528" cy="307777"/>
          </a:xfrm>
          <a:prstGeom prst="rect">
            <a:avLst/>
          </a:prstGeom>
        </p:spPr>
        <p:txBody>
          <a:bodyPr wrap="square">
            <a:spAutoFit/>
          </a:bodyPr>
          <a:lstStyle/>
          <a:p>
            <a:r>
              <a:rPr lang="en-US" sz="1400" dirty="0">
                <a:solidFill>
                  <a:srgbClr val="008000"/>
                </a:solidFill>
              </a:rPr>
              <a:t>pion</a:t>
            </a:r>
            <a:r>
              <a:rPr lang="en-US" sz="1400" dirty="0">
                <a:solidFill>
                  <a:srgbClr val="000000"/>
                </a:solidFill>
              </a:rPr>
              <a:t> </a:t>
            </a:r>
            <a:endParaRPr lang="en-US" dirty="0"/>
          </a:p>
        </p:txBody>
      </p:sp>
    </p:spTree>
    <p:extLst>
      <p:ext uri="{BB962C8B-B14F-4D97-AF65-F5344CB8AC3E}">
        <p14:creationId xmlns:p14="http://schemas.microsoft.com/office/powerpoint/2010/main" val="42937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18</a:t>
            </a:fld>
            <a:endParaRPr lang="en-US" dirty="0"/>
          </a:p>
        </p:txBody>
      </p:sp>
      <p:sp>
        <p:nvSpPr>
          <p:cNvPr id="5" name="Title 1"/>
          <p:cNvSpPr>
            <a:spLocks noGrp="1"/>
          </p:cNvSpPr>
          <p:nvPr>
            <p:ph type="title"/>
          </p:nvPr>
        </p:nvSpPr>
        <p:spPr/>
        <p:txBody>
          <a:bodyPr/>
          <a:lstStyle/>
          <a:p>
            <a:pPr algn="l"/>
            <a:r>
              <a:rPr lang="en-US" sz="4000" dirty="0" smtClean="0"/>
              <a:t>      Manpower</a:t>
            </a:r>
            <a:endParaRPr lang="en-US" dirty="0"/>
          </a:p>
        </p:txBody>
      </p:sp>
      <p:sp>
        <p:nvSpPr>
          <p:cNvPr id="2" name="TextBox 1"/>
          <p:cNvSpPr txBox="1"/>
          <p:nvPr/>
        </p:nvSpPr>
        <p:spPr>
          <a:xfrm>
            <a:off x="1778000" y="3162300"/>
            <a:ext cx="184666" cy="369332"/>
          </a:xfrm>
          <a:prstGeom prst="rect">
            <a:avLst/>
          </a:prstGeom>
          <a:noFill/>
        </p:spPr>
        <p:txBody>
          <a:bodyPr wrap="none" rtlCol="0">
            <a:spAutoFit/>
          </a:bodyPr>
          <a:lstStyle/>
          <a:p>
            <a:endParaRPr lang="en-US" dirty="0"/>
          </a:p>
        </p:txBody>
      </p:sp>
      <p:sp>
        <p:nvSpPr>
          <p:cNvPr id="7" name="Text Placeholder 5"/>
          <p:cNvSpPr txBox="1">
            <a:spLocks/>
          </p:cNvSpPr>
          <p:nvPr/>
        </p:nvSpPr>
        <p:spPr>
          <a:xfrm>
            <a:off x="658134" y="898328"/>
            <a:ext cx="4800714" cy="639762"/>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smtClean="0">
                <a:solidFill>
                  <a:srgbClr val="800000"/>
                </a:solidFill>
              </a:rPr>
              <a:t>All Major projects covered</a:t>
            </a:r>
            <a:endParaRPr lang="en-US" sz="2800" dirty="0">
              <a:solidFill>
                <a:srgbClr val="800000"/>
              </a:solidFill>
            </a:endParaRPr>
          </a:p>
        </p:txBody>
      </p:sp>
      <p:sp>
        <p:nvSpPr>
          <p:cNvPr id="8" name="Content Placeholder 8"/>
          <p:cNvSpPr txBox="1">
            <a:spLocks/>
          </p:cNvSpPr>
          <p:nvPr/>
        </p:nvSpPr>
        <p:spPr>
          <a:xfrm>
            <a:off x="658134" y="1660557"/>
            <a:ext cx="4041775" cy="4320483"/>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mtClean="0"/>
              <a:t>Geometry package</a:t>
            </a:r>
          </a:p>
          <a:p>
            <a:r>
              <a:rPr lang="en-US" smtClean="0"/>
              <a:t>Magnetic field libraries</a:t>
            </a:r>
          </a:p>
          <a:p>
            <a:r>
              <a:rPr lang="en-US" smtClean="0"/>
              <a:t>Simulation &amp; event generators</a:t>
            </a:r>
          </a:p>
          <a:p>
            <a:r>
              <a:rPr lang="en-US" smtClean="0"/>
              <a:t>Event monitoring</a:t>
            </a:r>
          </a:p>
          <a:p>
            <a:r>
              <a:rPr lang="en-US" smtClean="0"/>
              <a:t>Event reconstruction</a:t>
            </a:r>
          </a:p>
          <a:p>
            <a:r>
              <a:rPr lang="en-US" smtClean="0"/>
              <a:t>Validation and monitoring</a:t>
            </a:r>
          </a:p>
          <a:p>
            <a:r>
              <a:rPr lang="en-US" smtClean="0"/>
              <a:t>Calibration</a:t>
            </a:r>
          </a:p>
          <a:p>
            <a:r>
              <a:rPr lang="en-US" smtClean="0"/>
              <a:t>I/O libraries </a:t>
            </a:r>
          </a:p>
          <a:p>
            <a:r>
              <a:rPr lang="en-US" smtClean="0"/>
              <a:t>Databases</a:t>
            </a:r>
          </a:p>
          <a:p>
            <a:r>
              <a:rPr lang="en-US" smtClean="0"/>
              <a:t>Alignment and Vertexing</a:t>
            </a:r>
          </a:p>
          <a:p>
            <a:r>
              <a:rPr lang="en-US" smtClean="0"/>
              <a:t>Higher level analysis</a:t>
            </a:r>
          </a:p>
          <a:p>
            <a:r>
              <a:rPr lang="en-US" smtClean="0"/>
              <a:t>Data challenges</a:t>
            </a:r>
          </a:p>
          <a:p>
            <a:r>
              <a:rPr lang="en-US" smtClean="0"/>
              <a:t>Documentation</a:t>
            </a:r>
          </a:p>
          <a:p>
            <a:endParaRPr lang="en-US" dirty="0" smtClean="0"/>
          </a:p>
        </p:txBody>
      </p:sp>
      <p:pic>
        <p:nvPicPr>
          <p:cNvPr id="9" name="Content Placeholder 11"/>
          <p:cNvPicPr>
            <a:picLocks noChangeAspect="1"/>
          </p:cNvPicPr>
          <p:nvPr/>
        </p:nvPicPr>
        <p:blipFill>
          <a:blip r:embed="rId2"/>
          <a:srcRect t="-3185" b="-3185"/>
          <a:stretch>
            <a:fillRect/>
          </a:stretch>
        </p:blipFill>
        <p:spPr>
          <a:xfrm>
            <a:off x="5665951" y="2012462"/>
            <a:ext cx="3253359" cy="3620842"/>
          </a:xfrm>
          <a:prstGeom prst="rect">
            <a:avLst/>
          </a:prstGeom>
          <a:solidFill>
            <a:schemeClr val="bg1">
              <a:alpha val="64000"/>
            </a:schemeClr>
          </a:solidFill>
          <a:effectLst>
            <a:innerShdw blurRad="63500" dir="3900000">
              <a:srgbClr val="000000">
                <a:alpha val="50000"/>
              </a:srgbClr>
            </a:innerShdw>
          </a:effectLst>
        </p:spPr>
      </p:pic>
    </p:spTree>
    <p:extLst>
      <p:ext uri="{BB962C8B-B14F-4D97-AF65-F5344CB8AC3E}">
        <p14:creationId xmlns:p14="http://schemas.microsoft.com/office/powerpoint/2010/main" val="42937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19</a:t>
            </a:fld>
            <a:endParaRPr lang="en-US" dirty="0"/>
          </a:p>
        </p:txBody>
      </p:sp>
      <p:sp>
        <p:nvSpPr>
          <p:cNvPr id="5" name="Title 2"/>
          <p:cNvSpPr>
            <a:spLocks noGrp="1"/>
          </p:cNvSpPr>
          <p:nvPr>
            <p:ph type="title"/>
          </p:nvPr>
        </p:nvSpPr>
        <p:spPr/>
        <p:txBody>
          <a:bodyPr/>
          <a:lstStyle/>
          <a:p>
            <a:r>
              <a:rPr lang="en-US" sz="4000" b="1" dirty="0" smtClean="0"/>
              <a:t>Offline Software </a:t>
            </a:r>
            <a:r>
              <a:rPr lang="en-US" b="1" dirty="0" smtClean="0"/>
              <a:t>- </a:t>
            </a:r>
            <a:r>
              <a:rPr lang="en-US" sz="3600" b="1" dirty="0" smtClean="0"/>
              <a:t>2015 Milestones</a:t>
            </a:r>
            <a:endParaRPr lang="en-US" sz="3600" b="1" dirty="0"/>
          </a:p>
        </p:txBody>
      </p:sp>
      <p:sp>
        <p:nvSpPr>
          <p:cNvPr id="7" name="Rectangle 6"/>
          <p:cNvSpPr/>
          <p:nvPr/>
        </p:nvSpPr>
        <p:spPr>
          <a:xfrm>
            <a:off x="3506935" y="4590454"/>
            <a:ext cx="5636906" cy="1850258"/>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80000"/>
              </a:lnSpc>
            </a:pPr>
            <a:r>
              <a:rPr lang="en-US" dirty="0" smtClean="0">
                <a:solidFill>
                  <a:prstClr val="black"/>
                </a:solidFill>
                <a:latin typeface="Calibri"/>
              </a:rPr>
              <a:t>2015 Milestones </a:t>
            </a:r>
          </a:p>
          <a:p>
            <a:endParaRPr lang="en-US" sz="300" dirty="0" smtClean="0">
              <a:solidFill>
                <a:prstClr val="black"/>
              </a:solidFill>
              <a:latin typeface="Calibri"/>
            </a:endParaRPr>
          </a:p>
          <a:p>
            <a:pPr marL="285750" indent="-285750">
              <a:buFont typeface="Wingdings" charset="2"/>
              <a:buChar char="u"/>
            </a:pPr>
            <a:r>
              <a:rPr lang="en-US" sz="1400" b="1" dirty="0" smtClean="0">
                <a:solidFill>
                  <a:prstClr val="black"/>
                </a:solidFill>
                <a:latin typeface="Calibri"/>
              </a:rPr>
              <a:t>January</a:t>
            </a:r>
            <a:r>
              <a:rPr lang="en-US" sz="1400" dirty="0" smtClean="0">
                <a:solidFill>
                  <a:prstClr val="black"/>
                </a:solidFill>
                <a:latin typeface="Calibri"/>
              </a:rPr>
              <a:t>: </a:t>
            </a:r>
            <a:r>
              <a:rPr lang="en-US" sz="1400" dirty="0" err="1" smtClean="0">
                <a:solidFill>
                  <a:prstClr val="black"/>
                </a:solidFill>
                <a:latin typeface="Calibri"/>
              </a:rPr>
              <a:t>ClaRA</a:t>
            </a:r>
            <a:r>
              <a:rPr lang="en-US" sz="1400" dirty="0" smtClean="0">
                <a:solidFill>
                  <a:prstClr val="black"/>
                </a:solidFill>
                <a:latin typeface="Calibri"/>
              </a:rPr>
              <a:t> linear scaling with number of thread</a:t>
            </a:r>
          </a:p>
          <a:p>
            <a:pPr marL="1200150" lvl="2" indent="-285750">
              <a:buFont typeface="Wingdings" charset="2"/>
              <a:buChar char="u"/>
            </a:pPr>
            <a:r>
              <a:rPr lang="en-US" sz="1400" b="1" dirty="0" smtClean="0">
                <a:solidFill>
                  <a:prstClr val="black"/>
                </a:solidFill>
                <a:latin typeface="Calibri"/>
              </a:rPr>
              <a:t>May</a:t>
            </a:r>
            <a:r>
              <a:rPr lang="en-US" sz="1400" dirty="0" smtClean="0">
                <a:solidFill>
                  <a:prstClr val="black"/>
                </a:solidFill>
                <a:latin typeface="Calibri"/>
              </a:rPr>
              <a:t>: First Release of CLAS12 software package including simulation, reconstruction, analysis and visualization applications</a:t>
            </a:r>
          </a:p>
          <a:p>
            <a:pPr marL="1200150" lvl="2" indent="-285750">
              <a:buFont typeface="Wingdings" charset="2"/>
              <a:buChar char="u"/>
            </a:pPr>
            <a:r>
              <a:rPr lang="en-US" sz="1400" dirty="0" smtClean="0">
                <a:solidFill>
                  <a:prstClr val="black"/>
                </a:solidFill>
                <a:latin typeface="Calibri"/>
              </a:rPr>
              <a:t> </a:t>
            </a:r>
            <a:r>
              <a:rPr lang="en-US" sz="1400" b="1" dirty="0" smtClean="0">
                <a:solidFill>
                  <a:prstClr val="black"/>
                </a:solidFill>
                <a:latin typeface="Calibri"/>
              </a:rPr>
              <a:t>June</a:t>
            </a:r>
            <a:r>
              <a:rPr lang="en-US" sz="1400" dirty="0" smtClean="0">
                <a:solidFill>
                  <a:prstClr val="black"/>
                </a:solidFill>
                <a:latin typeface="Calibri"/>
              </a:rPr>
              <a:t>:  Calibration and Monitoring suite (FTOF, FT, EC using suite)</a:t>
            </a:r>
          </a:p>
          <a:p>
            <a:pPr marL="2114550" lvl="4" indent="-285750">
              <a:buFont typeface="Wingdings" charset="2"/>
              <a:buChar char="u"/>
            </a:pPr>
            <a:r>
              <a:rPr lang="en-US" sz="1400" b="1" dirty="0" smtClean="0">
                <a:solidFill>
                  <a:prstClr val="black"/>
                </a:solidFill>
                <a:latin typeface="Calibri"/>
              </a:rPr>
              <a:t>September-October</a:t>
            </a:r>
            <a:r>
              <a:rPr lang="en-US" sz="1400" dirty="0" smtClean="0">
                <a:solidFill>
                  <a:prstClr val="black"/>
                </a:solidFill>
                <a:latin typeface="Calibri"/>
              </a:rPr>
              <a:t>: Planned second release </a:t>
            </a:r>
          </a:p>
        </p:txBody>
      </p:sp>
      <p:grpSp>
        <p:nvGrpSpPr>
          <p:cNvPr id="8" name="Group 7"/>
          <p:cNvGrpSpPr/>
          <p:nvPr/>
        </p:nvGrpSpPr>
        <p:grpSpPr>
          <a:xfrm>
            <a:off x="20471" y="1793245"/>
            <a:ext cx="9123529" cy="2836285"/>
            <a:chOff x="20471" y="1217315"/>
            <a:chExt cx="9123529" cy="2836285"/>
          </a:xfrm>
        </p:grpSpPr>
        <p:pic>
          <p:nvPicPr>
            <p:cNvPr id="9" name="Picture 8"/>
            <p:cNvPicPr>
              <a:picLocks noChangeAspect="1"/>
            </p:cNvPicPr>
            <p:nvPr/>
          </p:nvPicPr>
          <p:blipFill>
            <a:blip r:embed="rId2"/>
            <a:stretch>
              <a:fillRect/>
            </a:stretch>
          </p:blipFill>
          <p:spPr>
            <a:xfrm>
              <a:off x="3314156" y="1238631"/>
              <a:ext cx="5829844" cy="2792288"/>
            </a:xfrm>
            <a:prstGeom prst="rect">
              <a:avLst/>
            </a:prstGeom>
          </p:spPr>
        </p:pic>
        <p:pic>
          <p:nvPicPr>
            <p:cNvPr id="10" name="Picture 9"/>
            <p:cNvPicPr>
              <a:picLocks noChangeAspect="1"/>
            </p:cNvPicPr>
            <p:nvPr/>
          </p:nvPicPr>
          <p:blipFill>
            <a:blip r:embed="rId3"/>
            <a:stretch>
              <a:fillRect/>
            </a:stretch>
          </p:blipFill>
          <p:spPr>
            <a:xfrm>
              <a:off x="20471" y="1217315"/>
              <a:ext cx="3486464" cy="2836285"/>
            </a:xfrm>
            <a:prstGeom prst="rect">
              <a:avLst/>
            </a:prstGeom>
          </p:spPr>
        </p:pic>
        <p:cxnSp>
          <p:nvCxnSpPr>
            <p:cNvPr id="11" name="Straight Connector 10"/>
            <p:cNvCxnSpPr/>
            <p:nvPr/>
          </p:nvCxnSpPr>
          <p:spPr>
            <a:xfrm flipV="1">
              <a:off x="1599208" y="3903739"/>
              <a:ext cx="4080332" cy="11759"/>
            </a:xfrm>
            <a:prstGeom prst="line">
              <a:avLst/>
            </a:prstGeom>
            <a:ln w="3175" cmpd="sng">
              <a:solidFill>
                <a:schemeClr val="tx1"/>
              </a:solidFill>
              <a:prstDash val="dash"/>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276161" y="3726909"/>
              <a:ext cx="2155978" cy="1"/>
            </a:xfrm>
            <a:prstGeom prst="line">
              <a:avLst/>
            </a:prstGeom>
            <a:ln w="3175" cmpd="sng">
              <a:solidFill>
                <a:schemeClr val="tx1"/>
              </a:solidFill>
              <a:prstDash val="dash"/>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493378" y="3561836"/>
              <a:ext cx="2974996" cy="1"/>
            </a:xfrm>
            <a:prstGeom prst="line">
              <a:avLst/>
            </a:prstGeom>
            <a:ln w="3175" cmpd="sng">
              <a:solidFill>
                <a:schemeClr val="tx1"/>
              </a:solidFill>
              <a:prstDash val="dash"/>
              <a:tailEnd type="stealth" w="lg"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186657" y="3385012"/>
              <a:ext cx="367314" cy="0"/>
            </a:xfrm>
            <a:prstGeom prst="line">
              <a:avLst/>
            </a:prstGeom>
            <a:ln w="3175" cmpd="sng">
              <a:solidFill>
                <a:schemeClr val="tx1"/>
              </a:solidFill>
              <a:prstDash val="dash"/>
              <a:tailEnd type="stealth" w="lg" len="med"/>
            </a:ln>
            <a:effectLst/>
          </p:spPr>
          <p:style>
            <a:lnRef idx="2">
              <a:schemeClr val="accent1"/>
            </a:lnRef>
            <a:fillRef idx="0">
              <a:schemeClr val="accent1"/>
            </a:fillRef>
            <a:effectRef idx="1">
              <a:schemeClr val="accent1"/>
            </a:effectRef>
            <a:fontRef idx="minor">
              <a:schemeClr val="tx1"/>
            </a:fontRef>
          </p:style>
        </p:cxnSp>
      </p:grpSp>
      <p:cxnSp>
        <p:nvCxnSpPr>
          <p:cNvPr id="15" name="Straight Connector 14"/>
          <p:cNvCxnSpPr/>
          <p:nvPr/>
        </p:nvCxnSpPr>
        <p:spPr>
          <a:xfrm>
            <a:off x="4921404" y="1731696"/>
            <a:ext cx="0" cy="27922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874726" y="699832"/>
            <a:ext cx="5249576" cy="1077218"/>
          </a:xfrm>
          <a:prstGeom prst="rect">
            <a:avLst/>
          </a:prstGeom>
        </p:spPr>
        <p:txBody>
          <a:bodyPr wrap="square">
            <a:spAutoFit/>
          </a:bodyPr>
          <a:lstStyle/>
          <a:p>
            <a:pPr lvl="0" algn="r"/>
            <a:r>
              <a:rPr lang="en-US" sz="2800" i="1" dirty="0">
                <a:solidFill>
                  <a:srgbClr val="FF0000"/>
                </a:solidFill>
                <a:effectLst>
                  <a:outerShdw blurRad="50800" dist="38100" dir="2700000">
                    <a:srgbClr val="000000"/>
                  </a:outerShdw>
                </a:effectLst>
              </a:rPr>
              <a:t>CLAS</a:t>
            </a:r>
            <a:r>
              <a:rPr lang="en-US" sz="2400" i="1" dirty="0">
                <a:solidFill>
                  <a:srgbClr val="FF0000"/>
                </a:solidFill>
                <a:effectLst>
                  <a:outerShdw blurRad="50800" dist="38100" dir="2700000">
                    <a:srgbClr val="000000"/>
                  </a:outerShdw>
                </a:effectLst>
              </a:rPr>
              <a:t>12 Software</a:t>
            </a:r>
            <a:endParaRPr lang="en-US" sz="2400" dirty="0">
              <a:solidFill>
                <a:srgbClr val="FF0000"/>
              </a:solidFill>
              <a:effectLst>
                <a:outerShdw dist="38100" dir="18900000">
                  <a:srgbClr val="000000"/>
                </a:outerShdw>
              </a:effectLst>
              <a:latin typeface="Chalkboard"/>
              <a:cs typeface="Chalkboard"/>
            </a:endParaRPr>
          </a:p>
          <a:p>
            <a:pPr lvl="0" algn="r"/>
            <a:r>
              <a:rPr lang="en-US" dirty="0">
                <a:solidFill>
                  <a:srgbClr val="FF0000"/>
                </a:solidFill>
                <a:effectLst>
                  <a:outerShdw dist="38100" dir="18900000">
                    <a:srgbClr val="000000"/>
                  </a:outerShdw>
                </a:effectLst>
                <a:latin typeface="Chalkboard"/>
                <a:cs typeface="Chalkboard"/>
              </a:rPr>
              <a:t>Ready </a:t>
            </a:r>
            <a:r>
              <a:rPr lang="en-US" dirty="0" smtClean="0">
                <a:solidFill>
                  <a:srgbClr val="FF0000"/>
                </a:solidFill>
                <a:effectLst>
                  <a:outerShdw dist="38100" dir="18900000">
                    <a:srgbClr val="000000"/>
                  </a:outerShdw>
                </a:effectLst>
                <a:latin typeface="Chalkboard"/>
                <a:cs typeface="Chalkboard"/>
              </a:rPr>
              <a:t>well before data </a:t>
            </a:r>
            <a:r>
              <a:rPr lang="en-US" dirty="0">
                <a:solidFill>
                  <a:srgbClr val="FF0000"/>
                </a:solidFill>
                <a:effectLst>
                  <a:outerShdw dist="38100" dir="18900000">
                    <a:srgbClr val="000000"/>
                  </a:outerShdw>
                </a:effectLst>
                <a:latin typeface="Chalkboard"/>
                <a:cs typeface="Chalkboard"/>
              </a:rPr>
              <a:t>taking</a:t>
            </a:r>
          </a:p>
          <a:p>
            <a:pPr lvl="0" algn="r"/>
            <a:r>
              <a:rPr lang="en-US" dirty="0">
                <a:solidFill>
                  <a:srgbClr val="FF0000"/>
                </a:solidFill>
                <a:effectLst>
                  <a:outerShdw dist="38100" dir="18900000">
                    <a:srgbClr val="000000"/>
                  </a:outerShdw>
                </a:effectLst>
                <a:latin typeface="Chalkboard"/>
                <a:cs typeface="Chalkboard"/>
              </a:rPr>
              <a:t>12/2016</a:t>
            </a:r>
          </a:p>
        </p:txBody>
      </p:sp>
      <p:sp>
        <p:nvSpPr>
          <p:cNvPr id="17" name="Rectangle 16"/>
          <p:cNvSpPr/>
          <p:nvPr/>
        </p:nvSpPr>
        <p:spPr>
          <a:xfrm>
            <a:off x="4468374" y="1362358"/>
            <a:ext cx="774571" cy="369332"/>
          </a:xfrm>
          <a:prstGeom prst="rect">
            <a:avLst/>
          </a:prstGeom>
        </p:spPr>
        <p:txBody>
          <a:bodyPr wrap="none">
            <a:spAutoFit/>
          </a:bodyPr>
          <a:lstStyle/>
          <a:p>
            <a:r>
              <a:rPr lang="en-US" dirty="0" smtClean="0">
                <a:solidFill>
                  <a:srgbClr val="FF0000"/>
                </a:solidFill>
                <a:effectLst>
                  <a:outerShdw dist="38100" dir="18900000">
                    <a:srgbClr val="000000"/>
                  </a:outerShdw>
                </a:effectLst>
                <a:latin typeface="Chalkboard"/>
                <a:cs typeface="Chalkboard"/>
              </a:rPr>
              <a:t>today</a:t>
            </a:r>
            <a:endParaRPr lang="en-US" dirty="0"/>
          </a:p>
        </p:txBody>
      </p:sp>
      <p:sp>
        <p:nvSpPr>
          <p:cNvPr id="18" name="Pentagon 17"/>
          <p:cNvSpPr/>
          <p:nvPr/>
        </p:nvSpPr>
        <p:spPr>
          <a:xfrm>
            <a:off x="7756313" y="3050520"/>
            <a:ext cx="1107178" cy="657733"/>
          </a:xfrm>
          <a:prstGeom prst="homePlate">
            <a:avLst>
              <a:gd name="adj" fmla="val 32759"/>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ongoing projects</a:t>
            </a:r>
            <a:endParaRPr lang="en-US" dirty="0"/>
          </a:p>
        </p:txBody>
      </p:sp>
    </p:spTree>
    <p:extLst>
      <p:ext uri="{BB962C8B-B14F-4D97-AF65-F5344CB8AC3E}">
        <p14:creationId xmlns:p14="http://schemas.microsoft.com/office/powerpoint/2010/main" val="42937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39700" y="1290918"/>
            <a:ext cx="8890000" cy="4835245"/>
          </a:xfrm>
        </p:spPr>
        <p:txBody>
          <a:bodyPr>
            <a:normAutofit/>
          </a:bodyPr>
          <a:lstStyle/>
          <a:p>
            <a:pPr marL="0" indent="0">
              <a:buNone/>
            </a:pPr>
            <a:endParaRPr lang="en-US" dirty="0" smtClean="0"/>
          </a:p>
          <a:p>
            <a:r>
              <a:rPr lang="en-US" sz="2000" dirty="0" smtClean="0"/>
              <a:t>PhD at the University of Iowa – </a:t>
            </a:r>
            <a:r>
              <a:rPr lang="en-US" sz="2000" dirty="0" err="1" smtClean="0"/>
              <a:t>BaBar</a:t>
            </a:r>
            <a:r>
              <a:rPr lang="en-US" sz="2000" dirty="0" smtClean="0"/>
              <a:t> experiment (May 2007)</a:t>
            </a:r>
          </a:p>
          <a:p>
            <a:pPr marL="571500" lvl="1" indent="0" algn="ctr">
              <a:lnSpc>
                <a:spcPct val="120000"/>
              </a:lnSpc>
              <a:buNone/>
            </a:pPr>
            <a:r>
              <a:rPr lang="en-US" sz="1800" dirty="0" smtClean="0">
                <a:solidFill>
                  <a:schemeClr val="tx1">
                    <a:lumMod val="85000"/>
                    <a:lumOff val="15000"/>
                  </a:schemeClr>
                </a:solidFill>
                <a:latin typeface="American Typewriter"/>
                <a:cs typeface="American Typewriter"/>
              </a:rPr>
              <a:t>Hyperon and Hyperon Resonance Properties From Charm Baryon Decays At </a:t>
            </a:r>
            <a:r>
              <a:rPr lang="en-US" sz="1800" dirty="0" err="1" smtClean="0">
                <a:solidFill>
                  <a:schemeClr val="tx1">
                    <a:lumMod val="85000"/>
                    <a:lumOff val="15000"/>
                  </a:schemeClr>
                </a:solidFill>
                <a:latin typeface="American Typewriter"/>
                <a:cs typeface="American Typewriter"/>
              </a:rPr>
              <a:t>BaBar</a:t>
            </a:r>
            <a:r>
              <a:rPr lang="en-US" sz="1800" dirty="0" smtClean="0">
                <a:solidFill>
                  <a:schemeClr val="tx1">
                    <a:lumMod val="85000"/>
                    <a:lumOff val="15000"/>
                  </a:schemeClr>
                </a:solidFill>
                <a:latin typeface="American Typewriter"/>
                <a:cs typeface="American Typewriter"/>
              </a:rPr>
              <a:t> (SLAC-R-868)</a:t>
            </a:r>
          </a:p>
          <a:p>
            <a:pPr marL="571500" lvl="1" indent="0" algn="ctr">
              <a:buNone/>
            </a:pPr>
            <a:endParaRPr lang="en-US" sz="1800" dirty="0" smtClean="0">
              <a:latin typeface="American Typewriter"/>
              <a:cs typeface="American Typewriter"/>
            </a:endParaRPr>
          </a:p>
          <a:p>
            <a:r>
              <a:rPr lang="en-US" sz="2000" dirty="0" smtClean="0"/>
              <a:t>Postdoc at SLAC – </a:t>
            </a:r>
            <a:r>
              <a:rPr lang="en-US" sz="2000" dirty="0" err="1" smtClean="0"/>
              <a:t>BaBar</a:t>
            </a:r>
            <a:r>
              <a:rPr lang="en-US" sz="2000" dirty="0" smtClean="0"/>
              <a:t> experiment (2007- 2011)</a:t>
            </a:r>
          </a:p>
          <a:p>
            <a:pPr lvl="1">
              <a:lnSpc>
                <a:spcPct val="120000"/>
              </a:lnSpc>
            </a:pPr>
            <a:r>
              <a:rPr lang="en-US" sz="1800" dirty="0" smtClean="0"/>
              <a:t>charm &amp; </a:t>
            </a:r>
            <a:r>
              <a:rPr lang="en-US" sz="1800" dirty="0" err="1" smtClean="0"/>
              <a:t>quarkonium</a:t>
            </a:r>
            <a:r>
              <a:rPr lang="en-US" sz="1800" dirty="0" smtClean="0"/>
              <a:t> spectroscopy</a:t>
            </a:r>
          </a:p>
          <a:p>
            <a:pPr lvl="1">
              <a:lnSpc>
                <a:spcPct val="120000"/>
              </a:lnSpc>
            </a:pPr>
            <a:r>
              <a:rPr lang="en-US" sz="1800" dirty="0" smtClean="0"/>
              <a:t>co-convener of the </a:t>
            </a:r>
            <a:r>
              <a:rPr lang="en-US" sz="1800" dirty="0" err="1" smtClean="0"/>
              <a:t>BaBar</a:t>
            </a:r>
            <a:r>
              <a:rPr lang="en-US" sz="1800" dirty="0" smtClean="0"/>
              <a:t> </a:t>
            </a:r>
            <a:r>
              <a:rPr lang="en-US" sz="1800" dirty="0" err="1" smtClean="0"/>
              <a:t>Quarkonium</a:t>
            </a:r>
            <a:r>
              <a:rPr lang="en-US" sz="1800" dirty="0" smtClean="0"/>
              <a:t> Analysis Working Group (2009 – 2011)</a:t>
            </a:r>
          </a:p>
          <a:p>
            <a:pPr marL="571500" lvl="1" indent="0">
              <a:buNone/>
            </a:pPr>
            <a:endParaRPr lang="en-US" sz="1800" dirty="0" smtClean="0"/>
          </a:p>
          <a:p>
            <a:r>
              <a:rPr lang="en-US" sz="2000" dirty="0" smtClean="0"/>
              <a:t>Hall B staff scientist (since November 2011)</a:t>
            </a:r>
          </a:p>
          <a:p>
            <a:pPr lvl="1">
              <a:lnSpc>
                <a:spcPct val="120000"/>
              </a:lnSpc>
            </a:pPr>
            <a:r>
              <a:rPr lang="en-US" sz="1800" dirty="0"/>
              <a:t>leading the development of CLAS12 event reconstruction </a:t>
            </a:r>
            <a:r>
              <a:rPr lang="en-US" sz="1800" dirty="0" smtClean="0"/>
              <a:t>software</a:t>
            </a:r>
            <a:endParaRPr lang="en-US" sz="1800" dirty="0"/>
          </a:p>
          <a:p>
            <a:pPr lvl="1">
              <a:lnSpc>
                <a:spcPct val="120000"/>
              </a:lnSpc>
            </a:pPr>
            <a:r>
              <a:rPr lang="en-US" sz="1800" dirty="0"/>
              <a:t>tracking software development</a:t>
            </a:r>
          </a:p>
          <a:p>
            <a:pPr lvl="1">
              <a:lnSpc>
                <a:spcPct val="120000"/>
              </a:lnSpc>
            </a:pPr>
            <a:r>
              <a:rPr lang="en-US" sz="1800" dirty="0"/>
              <a:t>hadron spectroscopy </a:t>
            </a:r>
          </a:p>
          <a:p>
            <a:pPr lvl="1"/>
            <a:endParaRPr lang="en-US" dirty="0" smtClean="0"/>
          </a:p>
          <a:p>
            <a:pPr lvl="2"/>
            <a:endParaRPr lang="en-US" dirty="0" smtClean="0"/>
          </a:p>
          <a:p>
            <a:endParaRPr lang="en-US" dirty="0"/>
          </a:p>
        </p:txBody>
      </p:sp>
      <p:sp>
        <p:nvSpPr>
          <p:cNvPr id="5" name="Title 1"/>
          <p:cNvSpPr>
            <a:spLocks noGrp="1"/>
          </p:cNvSpPr>
          <p:nvPr>
            <p:ph type="title"/>
          </p:nvPr>
        </p:nvSpPr>
        <p:spPr>
          <a:xfrm>
            <a:off x="0" y="182026"/>
            <a:ext cx="9144000" cy="397933"/>
          </a:xfrm>
        </p:spPr>
        <p:txBody>
          <a:bodyPr/>
          <a:lstStyle/>
          <a:p>
            <a:r>
              <a:rPr lang="en-US" sz="4000" dirty="0" smtClean="0"/>
              <a:t>Introduction</a:t>
            </a:r>
            <a:endParaRPr lang="en-US" sz="4000" dirty="0"/>
          </a:p>
        </p:txBody>
      </p:sp>
    </p:spTree>
    <p:extLst>
      <p:ext uri="{BB962C8B-B14F-4D97-AF65-F5344CB8AC3E}">
        <p14:creationId xmlns:p14="http://schemas.microsoft.com/office/powerpoint/2010/main" val="315189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82026"/>
            <a:ext cx="9144000" cy="397933"/>
          </a:xfrm>
        </p:spPr>
        <p:txBody>
          <a:bodyPr>
            <a:noAutofit/>
          </a:bodyPr>
          <a:lstStyle/>
          <a:p>
            <a:r>
              <a:rPr lang="en-US" sz="4000" dirty="0" smtClean="0"/>
              <a:t>Path </a:t>
            </a:r>
            <a:r>
              <a:rPr lang="en-US" sz="4000" dirty="0"/>
              <a:t>to </a:t>
            </a:r>
            <a:r>
              <a:rPr lang="en-US" sz="4000" dirty="0" smtClean="0"/>
              <a:t>First CLAS12 Paper</a:t>
            </a:r>
            <a:endParaRPr lang="en-US" sz="4000" dirty="0"/>
          </a:p>
        </p:txBody>
      </p:sp>
      <p:sp>
        <p:nvSpPr>
          <p:cNvPr id="5" name="Content Placeholder 2"/>
          <p:cNvSpPr>
            <a:spLocks noGrp="1"/>
          </p:cNvSpPr>
          <p:nvPr>
            <p:ph idx="1"/>
          </p:nvPr>
        </p:nvSpPr>
        <p:spPr>
          <a:xfrm>
            <a:off x="346768" y="1252818"/>
            <a:ext cx="8229600" cy="4835245"/>
          </a:xfrm>
        </p:spPr>
        <p:txBody>
          <a:bodyPr>
            <a:normAutofit/>
          </a:bodyPr>
          <a:lstStyle/>
          <a:p>
            <a:pPr lvl="1">
              <a:lnSpc>
                <a:spcPct val="130000"/>
              </a:lnSpc>
              <a:buFont typeface="Wingdings" charset="2"/>
              <a:buChar char="u"/>
            </a:pPr>
            <a:r>
              <a:rPr lang="en-US" sz="2000" dirty="0" smtClean="0">
                <a:solidFill>
                  <a:srgbClr val="000000"/>
                </a:solidFill>
              </a:rPr>
              <a:t>Software ready well </a:t>
            </a:r>
            <a:r>
              <a:rPr lang="en-US" sz="2000" dirty="0" smtClean="0"/>
              <a:t>before </a:t>
            </a:r>
            <a:r>
              <a:rPr lang="en-US" sz="2000" dirty="0" smtClean="0">
                <a:solidFill>
                  <a:srgbClr val="000000"/>
                </a:solidFill>
              </a:rPr>
              <a:t>data taking</a:t>
            </a:r>
          </a:p>
          <a:p>
            <a:pPr lvl="3">
              <a:lnSpc>
                <a:spcPct val="130000"/>
              </a:lnSpc>
              <a:buFont typeface="Wingdings" charset="2"/>
              <a:buChar char="§"/>
            </a:pPr>
            <a:r>
              <a:rPr lang="en-US" sz="2000" dirty="0" smtClean="0">
                <a:solidFill>
                  <a:srgbClr val="008000"/>
                </a:solidFill>
              </a:rPr>
              <a:t>second release planned for 4</a:t>
            </a:r>
            <a:r>
              <a:rPr lang="en-US" sz="2000" baseline="30000" dirty="0" smtClean="0">
                <a:solidFill>
                  <a:srgbClr val="008000"/>
                </a:solidFill>
              </a:rPr>
              <a:t>th</a:t>
            </a:r>
            <a:r>
              <a:rPr lang="en-US" sz="2000" dirty="0" smtClean="0">
                <a:solidFill>
                  <a:srgbClr val="008000"/>
                </a:solidFill>
              </a:rPr>
              <a:t> quarter 2015</a:t>
            </a:r>
          </a:p>
          <a:p>
            <a:pPr lvl="3">
              <a:lnSpc>
                <a:spcPct val="130000"/>
              </a:lnSpc>
              <a:buFont typeface="Wingdings" charset="2"/>
              <a:buChar char="§"/>
            </a:pPr>
            <a:r>
              <a:rPr lang="en-US" sz="2000" dirty="0" smtClean="0">
                <a:solidFill>
                  <a:srgbClr val="008000"/>
                </a:solidFill>
              </a:rPr>
              <a:t>fine-tuning continues</a:t>
            </a:r>
          </a:p>
          <a:p>
            <a:pPr lvl="1">
              <a:lnSpc>
                <a:spcPct val="130000"/>
              </a:lnSpc>
              <a:buFont typeface="Wingdings" charset="2"/>
              <a:buChar char="u"/>
            </a:pPr>
            <a:r>
              <a:rPr lang="en-US" sz="2000" dirty="0" smtClean="0"/>
              <a:t>Algorithms for event corrections and fiducial </a:t>
            </a:r>
            <a:r>
              <a:rPr lang="en-US" sz="2000" dirty="0" smtClean="0">
                <a:solidFill>
                  <a:srgbClr val="000000"/>
                </a:solidFill>
              </a:rPr>
              <a:t>cuts in place by </a:t>
            </a:r>
            <a:r>
              <a:rPr lang="en-US" sz="2000" dirty="0"/>
              <a:t>start of data </a:t>
            </a:r>
            <a:r>
              <a:rPr lang="en-US" sz="2000" dirty="0" smtClean="0"/>
              <a:t>taking </a:t>
            </a:r>
          </a:p>
          <a:p>
            <a:pPr lvl="3">
              <a:lnSpc>
                <a:spcPct val="130000"/>
              </a:lnSpc>
              <a:buFont typeface="Wingdings" charset="2"/>
              <a:buChar char="§"/>
            </a:pPr>
            <a:r>
              <a:rPr lang="en-US" sz="2000" dirty="0" smtClean="0">
                <a:solidFill>
                  <a:srgbClr val="008000"/>
                </a:solidFill>
              </a:rPr>
              <a:t>tools </a:t>
            </a:r>
            <a:r>
              <a:rPr lang="en-US" sz="2000" dirty="0">
                <a:solidFill>
                  <a:srgbClr val="008000"/>
                </a:solidFill>
              </a:rPr>
              <a:t>available within </a:t>
            </a:r>
            <a:r>
              <a:rPr lang="en-US" sz="2000" dirty="0" smtClean="0">
                <a:solidFill>
                  <a:srgbClr val="008000"/>
                </a:solidFill>
              </a:rPr>
              <a:t>framework </a:t>
            </a:r>
            <a:r>
              <a:rPr lang="en-US" sz="2000" dirty="0">
                <a:solidFill>
                  <a:srgbClr val="008000"/>
                </a:solidFill>
              </a:rPr>
              <a:t>to </a:t>
            </a:r>
            <a:r>
              <a:rPr lang="en-US" sz="2000" dirty="0" smtClean="0">
                <a:solidFill>
                  <a:srgbClr val="008000"/>
                </a:solidFill>
              </a:rPr>
              <a:t>analyze reconstructed </a:t>
            </a:r>
            <a:r>
              <a:rPr lang="en-US" sz="2000" dirty="0">
                <a:solidFill>
                  <a:srgbClr val="008000"/>
                </a:solidFill>
              </a:rPr>
              <a:t>data </a:t>
            </a:r>
            <a:r>
              <a:rPr lang="en-US" sz="2000" dirty="0" smtClean="0">
                <a:solidFill>
                  <a:srgbClr val="008000"/>
                </a:solidFill>
              </a:rPr>
              <a:t>events:</a:t>
            </a:r>
            <a:r>
              <a:rPr lang="en-US" sz="2000" dirty="0">
                <a:solidFill>
                  <a:srgbClr val="008000"/>
                </a:solidFill>
              </a:rPr>
              <a:t> </a:t>
            </a:r>
            <a:r>
              <a:rPr lang="en-US" sz="2000" dirty="0" smtClean="0">
                <a:solidFill>
                  <a:srgbClr val="008000"/>
                </a:solidFill>
              </a:rPr>
              <a:t>filters, particle selectors, abilities to implement cuts and do detailed analyses</a:t>
            </a:r>
          </a:p>
          <a:p>
            <a:pPr lvl="1">
              <a:lnSpc>
                <a:spcPct val="130000"/>
              </a:lnSpc>
              <a:buFont typeface="Wingdings" charset="2"/>
              <a:buChar char="u"/>
            </a:pPr>
            <a:r>
              <a:rPr lang="en-US" sz="2000" dirty="0" err="1" smtClean="0"/>
              <a:t>ClaRA</a:t>
            </a:r>
            <a:r>
              <a:rPr lang="en-US" sz="2000" dirty="0" smtClean="0"/>
              <a:t> framework used for data distribution - taking full advantage of collaborating institutions data-centers and computing resources</a:t>
            </a:r>
          </a:p>
          <a:p>
            <a:pPr marL="0" indent="0">
              <a:buNone/>
            </a:pPr>
            <a:endParaRPr lang="en-US" sz="1800" dirty="0" smtClean="0"/>
          </a:p>
        </p:txBody>
      </p:sp>
    </p:spTree>
    <p:extLst>
      <p:ext uri="{BB962C8B-B14F-4D97-AF65-F5344CB8AC3E}">
        <p14:creationId xmlns:p14="http://schemas.microsoft.com/office/powerpoint/2010/main" val="1413493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48738"/>
            <a:ext cx="9144000" cy="397933"/>
          </a:xfrm>
        </p:spPr>
        <p:txBody>
          <a:bodyPr>
            <a:normAutofit fontScale="90000"/>
          </a:bodyPr>
          <a:lstStyle/>
          <a:p>
            <a:r>
              <a:rPr lang="en-US" sz="4800" dirty="0" smtClean="0"/>
              <a:t>Summary</a:t>
            </a:r>
            <a:endParaRPr lang="en-US" dirty="0"/>
          </a:p>
        </p:txBody>
      </p:sp>
      <p:sp>
        <p:nvSpPr>
          <p:cNvPr id="5" name="Content Placeholder 2"/>
          <p:cNvSpPr txBox="1">
            <a:spLocks/>
          </p:cNvSpPr>
          <p:nvPr/>
        </p:nvSpPr>
        <p:spPr>
          <a:xfrm>
            <a:off x="117589" y="772019"/>
            <a:ext cx="8988425" cy="5679581"/>
          </a:xfrm>
          <a:prstGeom prst="rect">
            <a:avLst/>
          </a:prstGeom>
        </p:spPr>
        <p:txBody>
          <a:bodyPr>
            <a:normAutofit/>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smtClean="0"/>
              <a:t>Framework </a:t>
            </a:r>
            <a:r>
              <a:rPr lang="en-US" b="1" smtClean="0"/>
              <a:t>in very good shape</a:t>
            </a:r>
          </a:p>
          <a:p>
            <a:pPr lvl="1">
              <a:lnSpc>
                <a:spcPct val="110000"/>
              </a:lnSpc>
            </a:pPr>
            <a:r>
              <a:rPr lang="en-US" sz="1400" smtClean="0">
                <a:solidFill>
                  <a:srgbClr val="0000CC"/>
                </a:solidFill>
              </a:rPr>
              <a:t>Multi-threaded framework support distributed computing model</a:t>
            </a:r>
          </a:p>
          <a:p>
            <a:pPr lvl="1">
              <a:lnSpc>
                <a:spcPct val="110000"/>
              </a:lnSpc>
            </a:pPr>
            <a:r>
              <a:rPr lang="en-US" sz="1400" smtClean="0">
                <a:solidFill>
                  <a:srgbClr val="0000CC"/>
                </a:solidFill>
              </a:rPr>
              <a:t>Common tools facilitate development</a:t>
            </a:r>
          </a:p>
          <a:p>
            <a:pPr lvl="1">
              <a:lnSpc>
                <a:spcPct val="110000"/>
              </a:lnSpc>
            </a:pPr>
            <a:r>
              <a:rPr lang="en-US" sz="1400" smtClean="0">
                <a:solidFill>
                  <a:srgbClr val="0000CC"/>
                </a:solidFill>
              </a:rPr>
              <a:t>Release mechanism in place</a:t>
            </a:r>
          </a:p>
          <a:p>
            <a:pPr>
              <a:lnSpc>
                <a:spcPct val="110000"/>
              </a:lnSpc>
            </a:pPr>
            <a:r>
              <a:rPr lang="en-US" sz="1600" b="1" smtClean="0"/>
              <a:t>Realistic </a:t>
            </a:r>
            <a:r>
              <a:rPr lang="en-US" sz="1600" smtClean="0"/>
              <a:t>Simulation</a:t>
            </a:r>
            <a:endParaRPr lang="en-US" sz="1600" b="1" smtClean="0"/>
          </a:p>
          <a:p>
            <a:pPr lvl="1">
              <a:lnSpc>
                <a:spcPct val="110000"/>
              </a:lnSpc>
            </a:pPr>
            <a:r>
              <a:rPr lang="en-US" sz="1400" smtClean="0">
                <a:solidFill>
                  <a:srgbClr val="0000CC"/>
                </a:solidFill>
              </a:rPr>
              <a:t>Geometry and digitization in advanced stage, realistic event generators (i.e. Pythia-based), ongoing speed optimization </a:t>
            </a:r>
            <a:endParaRPr lang="en-US" sz="1400" smtClean="0">
              <a:solidFill>
                <a:srgbClr val="FF0000"/>
              </a:solidFill>
            </a:endParaRPr>
          </a:p>
          <a:p>
            <a:pPr>
              <a:lnSpc>
                <a:spcPct val="120000"/>
              </a:lnSpc>
            </a:pPr>
            <a:r>
              <a:rPr lang="en-US" sz="1600" smtClean="0"/>
              <a:t>Event Reconstruction </a:t>
            </a:r>
            <a:r>
              <a:rPr lang="en-US" sz="1600" b="1" smtClean="0"/>
              <a:t>advanced</a:t>
            </a:r>
            <a:endParaRPr lang="en-US" sz="1600" smtClean="0"/>
          </a:p>
          <a:p>
            <a:pPr lvl="1">
              <a:lnSpc>
                <a:spcPct val="110000"/>
              </a:lnSpc>
            </a:pPr>
            <a:r>
              <a:rPr lang="en-US" sz="1400" smtClean="0">
                <a:solidFill>
                  <a:srgbClr val="0000CC"/>
                </a:solidFill>
              </a:rPr>
              <a:t>Charged particle tracking, time-of-flight, calorimetry well along</a:t>
            </a:r>
          </a:p>
          <a:p>
            <a:pPr lvl="1">
              <a:lnSpc>
                <a:spcPct val="110000"/>
              </a:lnSpc>
            </a:pPr>
            <a:r>
              <a:rPr lang="en-US" sz="1400" smtClean="0">
                <a:solidFill>
                  <a:srgbClr val="0000CC"/>
                </a:solidFill>
              </a:rPr>
              <a:t>Studying luminosity-dependent limits to track efficiency</a:t>
            </a:r>
          </a:p>
          <a:p>
            <a:pPr>
              <a:lnSpc>
                <a:spcPct val="120000"/>
              </a:lnSpc>
            </a:pPr>
            <a:r>
              <a:rPr lang="en-US" sz="1600" b="1" smtClean="0"/>
              <a:t>Mature </a:t>
            </a:r>
            <a:r>
              <a:rPr lang="en-US" sz="1600" smtClean="0"/>
              <a:t>Event Visualization software</a:t>
            </a:r>
          </a:p>
          <a:p>
            <a:pPr lvl="1">
              <a:lnSpc>
                <a:spcPct val="120000"/>
              </a:lnSpc>
            </a:pPr>
            <a:r>
              <a:rPr lang="en-US" sz="1400" smtClean="0">
                <a:solidFill>
                  <a:srgbClr val="0000CC"/>
                </a:solidFill>
              </a:rPr>
              <a:t>Added 3-D viewing</a:t>
            </a:r>
            <a:endParaRPr lang="en-US" sz="1400" smtClean="0"/>
          </a:p>
          <a:p>
            <a:pPr lvl="1">
              <a:lnSpc>
                <a:spcPct val="120000"/>
              </a:lnSpc>
            </a:pPr>
            <a:r>
              <a:rPr lang="en-US" sz="1400" smtClean="0">
                <a:solidFill>
                  <a:srgbClr val="0000CC"/>
                </a:solidFill>
              </a:rPr>
              <a:t>Used to validate and tune the software</a:t>
            </a:r>
          </a:p>
          <a:p>
            <a:pPr>
              <a:lnSpc>
                <a:spcPct val="120000"/>
              </a:lnSpc>
            </a:pPr>
            <a:r>
              <a:rPr lang="en-US" sz="1600" smtClean="0"/>
              <a:t>Calibration software </a:t>
            </a:r>
            <a:r>
              <a:rPr lang="en-US" sz="1600" b="1" smtClean="0"/>
              <a:t>well underway</a:t>
            </a:r>
            <a:endParaRPr lang="en-US" sz="1600" smtClean="0"/>
          </a:p>
          <a:p>
            <a:pPr lvl="1">
              <a:lnSpc>
                <a:spcPct val="120000"/>
              </a:lnSpc>
            </a:pPr>
            <a:r>
              <a:rPr lang="en-US" sz="1400" smtClean="0">
                <a:solidFill>
                  <a:srgbClr val="0000CC"/>
                </a:solidFill>
              </a:rPr>
              <a:t>GUI environment for running calibration, well underway for Cal, FTOF, Forward Tagger</a:t>
            </a:r>
          </a:p>
          <a:p>
            <a:pPr>
              <a:lnSpc>
                <a:spcPct val="120000"/>
              </a:lnSpc>
            </a:pPr>
            <a:r>
              <a:rPr lang="en-US" sz="1600" smtClean="0"/>
              <a:t>Higher Level Analysis </a:t>
            </a:r>
            <a:r>
              <a:rPr lang="en-US" sz="1600" b="1" smtClean="0"/>
              <a:t>in progress and to be fully in place before data taking</a:t>
            </a:r>
            <a:endParaRPr lang="en-US" sz="1600" smtClean="0"/>
          </a:p>
          <a:p>
            <a:pPr lvl="1">
              <a:lnSpc>
                <a:spcPct val="110000"/>
              </a:lnSpc>
            </a:pPr>
            <a:r>
              <a:rPr lang="en-US" sz="1400" smtClean="0">
                <a:solidFill>
                  <a:srgbClr val="0000CC"/>
                </a:solidFill>
              </a:rPr>
              <a:t>Fiducial volume definitions, momentum and energy corrections, kinematic fitting started</a:t>
            </a:r>
          </a:p>
          <a:p>
            <a:pPr lvl="1">
              <a:lnSpc>
                <a:spcPct val="120000"/>
              </a:lnSpc>
            </a:pPr>
            <a:endParaRPr lang="en-US" sz="300" smtClean="0">
              <a:solidFill>
                <a:srgbClr val="0000CC"/>
              </a:solidFill>
            </a:endParaRPr>
          </a:p>
          <a:p>
            <a:pPr lvl="1">
              <a:lnSpc>
                <a:spcPct val="120000"/>
              </a:lnSpc>
              <a:buFont typeface="Wingdings" charset="2"/>
              <a:buChar char="u"/>
            </a:pPr>
            <a:r>
              <a:rPr lang="en-US" smtClean="0">
                <a:solidFill>
                  <a:srgbClr val="FF0000"/>
                </a:solidFill>
              </a:rPr>
              <a:t>Software to  be fully ready for analysis &amp; first paper in advance of data taking</a:t>
            </a:r>
            <a:endParaRPr lang="en-US" dirty="0" smtClean="0">
              <a:solidFill>
                <a:srgbClr val="FF0000"/>
              </a:solidFill>
            </a:endParaRPr>
          </a:p>
        </p:txBody>
      </p:sp>
    </p:spTree>
    <p:extLst>
      <p:ext uri="{BB962C8B-B14F-4D97-AF65-F5344CB8AC3E}">
        <p14:creationId xmlns:p14="http://schemas.microsoft.com/office/powerpoint/2010/main" val="3680483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82026"/>
            <a:ext cx="9144000" cy="397933"/>
          </a:xfrm>
        </p:spPr>
        <p:txBody>
          <a:bodyPr/>
          <a:lstStyle/>
          <a:p>
            <a:r>
              <a:rPr lang="en-US" sz="4000" dirty="0" smtClean="0"/>
              <a:t>Software Projects</a:t>
            </a:r>
            <a:endParaRPr lang="en-US" sz="3600" dirty="0"/>
          </a:p>
        </p:txBody>
      </p:sp>
      <p:graphicFrame>
        <p:nvGraphicFramePr>
          <p:cNvPr id="6" name="Content Placeholder 7"/>
          <p:cNvGraphicFramePr>
            <a:graphicFrameLocks/>
          </p:cNvGraphicFramePr>
          <p:nvPr>
            <p:extLst>
              <p:ext uri="{D42A27DB-BD31-4B8C-83A1-F6EECF244321}">
                <p14:modId xmlns:p14="http://schemas.microsoft.com/office/powerpoint/2010/main" val="2071001015"/>
              </p:ext>
            </p:extLst>
          </p:nvPr>
        </p:nvGraphicFramePr>
        <p:xfrm>
          <a:off x="136771" y="825501"/>
          <a:ext cx="4454769" cy="5562457"/>
        </p:xfrm>
        <a:graphic>
          <a:graphicData uri="http://schemas.openxmlformats.org/drawingml/2006/table">
            <a:tbl>
              <a:tblPr>
                <a:effectLst>
                  <a:outerShdw blurRad="50800" dist="38100" dir="2700000" algn="tl" rotWithShape="0">
                    <a:srgbClr val="000000">
                      <a:alpha val="43000"/>
                    </a:srgbClr>
                  </a:outerShdw>
                </a:effectLst>
              </a:tblPr>
              <a:tblGrid>
                <a:gridCol w="310779"/>
                <a:gridCol w="806546"/>
                <a:gridCol w="370384"/>
                <a:gridCol w="2967060"/>
              </a:tblGrid>
              <a:tr h="180729">
                <a:tc gridSpan="3">
                  <a:txBody>
                    <a:bodyPr/>
                    <a:lstStyle/>
                    <a:p>
                      <a:pPr algn="ctr" fontAlgn="b"/>
                      <a:r>
                        <a:rPr lang="en-US" sz="1200" b="0" i="0" u="none" strike="noStrike" dirty="0">
                          <a:solidFill>
                            <a:srgbClr val="FF0000"/>
                          </a:solidFill>
                          <a:effectLst/>
                          <a:latin typeface="Arial"/>
                          <a:cs typeface="Arial"/>
                        </a:rPr>
                        <a:t>Project</a:t>
                      </a:r>
                      <a:endParaRPr lang="en-US" sz="1400" b="0" i="0" u="none" strike="noStrike" dirty="0">
                        <a:solidFill>
                          <a:srgbClr val="FF0000"/>
                        </a:solidFill>
                        <a:effectLst/>
                        <a:latin typeface="Arial"/>
                        <a:cs typeface="Arial"/>
                      </a:endParaRPr>
                    </a:p>
                  </a:txBody>
                  <a:tcPr marL="7983" marR="7983" marT="7983"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1200" b="1" i="0" u="none" strike="noStrike" dirty="0">
                          <a:solidFill>
                            <a:schemeClr val="accent2"/>
                          </a:solidFill>
                          <a:effectLst/>
                          <a:latin typeface="Arial"/>
                          <a:cs typeface="Arial"/>
                        </a:rPr>
                        <a:t>Contributors</a:t>
                      </a:r>
                      <a:endParaRPr lang="en-US" sz="1100" b="1" i="0" u="none" strike="noStrike" dirty="0">
                        <a:solidFill>
                          <a:schemeClr val="accent2"/>
                        </a:solidFill>
                        <a:effectLst/>
                        <a:latin typeface="Arial"/>
                        <a:cs typeface="Arial"/>
                      </a:endParaRPr>
                    </a:p>
                  </a:txBody>
                  <a:tcPr marL="7983" marR="7983" marT="7983" marB="0" anchor="b">
                    <a:lnL>
                      <a:noFill/>
                    </a:lnL>
                    <a:lnR>
                      <a:noFill/>
                    </a:lnR>
                    <a:lnT>
                      <a:noFill/>
                    </a:lnT>
                    <a:lnB>
                      <a:noFill/>
                    </a:lnB>
                    <a:solidFill>
                      <a:schemeClr val="bg1"/>
                    </a:solidFill>
                  </a:tcPr>
                </a:tc>
              </a:tr>
              <a:tr h="180003">
                <a:tc gridSpan="3">
                  <a:txBody>
                    <a:bodyPr/>
                    <a:lstStyle/>
                    <a:p>
                      <a:pPr algn="l" fontAlgn="b"/>
                      <a:r>
                        <a:rPr lang="en-US" sz="900" b="1" i="0" u="none" strike="noStrike">
                          <a:solidFill>
                            <a:srgbClr val="000000"/>
                          </a:solidFill>
                          <a:effectLst/>
                          <a:latin typeface="Calibri"/>
                        </a:rPr>
                        <a:t>Geometry package</a:t>
                      </a:r>
                    </a:p>
                  </a:txBody>
                  <a:tcPr marL="7983" marR="7983" marT="7983"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gridSpan="2">
                  <a:txBody>
                    <a:bodyPr/>
                    <a:lstStyle/>
                    <a:p>
                      <a:pPr algn="l" fontAlgn="b"/>
                      <a:r>
                        <a:rPr lang="en-US" sz="900" b="0" i="0" u="none" strike="noStrike">
                          <a:solidFill>
                            <a:srgbClr val="000000"/>
                          </a:solidFill>
                          <a:effectLst/>
                          <a:latin typeface="Calibri"/>
                        </a:rPr>
                        <a:t>Development</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a:rPr>
                        <a:t>G. Gavalian (J-Lab)</a:t>
                      </a: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gridSpan="2">
                  <a:txBody>
                    <a:bodyPr/>
                    <a:lstStyle/>
                    <a:p>
                      <a:pPr algn="l" fontAlgn="b"/>
                      <a:r>
                        <a:rPr lang="en-US" sz="900" b="0" i="0" u="none" strike="noStrike">
                          <a:solidFill>
                            <a:srgbClr val="000000"/>
                          </a:solidFill>
                          <a:effectLst/>
                          <a:latin typeface="Calibri"/>
                        </a:rPr>
                        <a:t>Algorithms</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a:rPr>
                        <a:t>Detector Groups, M.Mestayer, J.Goetz, Y. Prok, V.Ziegler</a:t>
                      </a: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gridSpan="2">
                  <a:txBody>
                    <a:bodyPr/>
                    <a:lstStyle/>
                    <a:p>
                      <a:pPr algn="l" fontAlgn="b"/>
                      <a:r>
                        <a:rPr lang="en-US" sz="900" b="0" i="0" u="none" strike="noStrike">
                          <a:solidFill>
                            <a:srgbClr val="000000"/>
                          </a:solidFill>
                          <a:effectLst/>
                          <a:latin typeface="Calibri"/>
                        </a:rPr>
                        <a:t>Framework  Development</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a:rPr>
                        <a:t>G. Gavalian, J. Hankins (D.H. student)</a:t>
                      </a: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gridSpan="2">
                  <a:txBody>
                    <a:bodyPr/>
                    <a:lstStyle/>
                    <a:p>
                      <a:pPr algn="l" fontAlgn="b"/>
                      <a:r>
                        <a:rPr lang="en-US" sz="900" b="0" i="0" u="none" strike="noStrike">
                          <a:solidFill>
                            <a:srgbClr val="000000"/>
                          </a:solidFill>
                          <a:effectLst/>
                          <a:latin typeface="Calibri"/>
                        </a:rPr>
                        <a:t>Implementation</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a:rPr>
                        <a:t>J. Hankins, ODU students</a:t>
                      </a:r>
                    </a:p>
                  </a:txBody>
                  <a:tcPr marL="7983" marR="7983" marT="7983" marB="0" anchor="b">
                    <a:lnL>
                      <a:noFill/>
                    </a:lnL>
                    <a:lnR>
                      <a:noFill/>
                    </a:lnR>
                    <a:lnT>
                      <a:noFill/>
                    </a:lnT>
                    <a:lnB>
                      <a:noFill/>
                    </a:lnB>
                    <a:solidFill>
                      <a:schemeClr val="bg1"/>
                    </a:solidFill>
                  </a:tcPr>
                </a:tc>
              </a:tr>
              <a:tr h="180003">
                <a:tc gridSpan="3">
                  <a:txBody>
                    <a:bodyPr/>
                    <a:lstStyle/>
                    <a:p>
                      <a:pPr algn="l" fontAlgn="b"/>
                      <a:r>
                        <a:rPr lang="en-US" sz="900" b="1" i="0" u="none" strike="noStrike">
                          <a:solidFill>
                            <a:srgbClr val="000000"/>
                          </a:solidFill>
                          <a:effectLst/>
                          <a:latin typeface="Calibri"/>
                        </a:rPr>
                        <a:t>Magnetic Field libraries</a:t>
                      </a:r>
                    </a:p>
                  </a:txBody>
                  <a:tcPr marL="7983" marR="7983" marT="7983"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gridSpan="2">
                  <a:txBody>
                    <a:bodyPr/>
                    <a:lstStyle/>
                    <a:p>
                      <a:pPr algn="l" fontAlgn="b"/>
                      <a:r>
                        <a:rPr lang="en-US" sz="900" b="0" i="0" u="none" strike="noStrike">
                          <a:solidFill>
                            <a:srgbClr val="000000"/>
                          </a:solidFill>
                          <a:effectLst/>
                          <a:latin typeface="Calibri"/>
                        </a:rPr>
                        <a:t>Development</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900" b="0" i="0" u="none" strike="noStrike" dirty="0">
                          <a:solidFill>
                            <a:srgbClr val="000000"/>
                          </a:solidFill>
                          <a:effectLst/>
                          <a:latin typeface="Calibri"/>
                        </a:rPr>
                        <a:t>Dave Heddle (CNU) </a:t>
                      </a: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gridSpan="2">
                  <a:txBody>
                    <a:bodyPr/>
                    <a:lstStyle/>
                    <a:p>
                      <a:pPr algn="l" fontAlgn="b"/>
                      <a:r>
                        <a:rPr lang="en-US" sz="900" b="0" i="0" u="none" strike="noStrike">
                          <a:solidFill>
                            <a:srgbClr val="000000"/>
                          </a:solidFill>
                          <a:effectLst/>
                          <a:latin typeface="Calibri"/>
                        </a:rPr>
                        <a:t>Validation</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a:rPr>
                        <a:t>Krishna Adhikari (U. Mississipi)</a:t>
                      </a:r>
                    </a:p>
                  </a:txBody>
                  <a:tcPr marL="7983" marR="7983" marT="7983" marB="0" anchor="b">
                    <a:lnL>
                      <a:noFill/>
                    </a:lnL>
                    <a:lnR>
                      <a:noFill/>
                    </a:lnR>
                    <a:lnT>
                      <a:noFill/>
                    </a:lnT>
                    <a:lnB>
                      <a:noFill/>
                    </a:lnB>
                    <a:solidFill>
                      <a:schemeClr val="bg1"/>
                    </a:solidFill>
                  </a:tcPr>
                </a:tc>
              </a:tr>
              <a:tr h="180003">
                <a:tc gridSpan="3">
                  <a:txBody>
                    <a:bodyPr/>
                    <a:lstStyle/>
                    <a:p>
                      <a:pPr algn="l" fontAlgn="b"/>
                      <a:r>
                        <a:rPr lang="en-US" sz="900" b="1" i="0" u="none" strike="noStrike">
                          <a:solidFill>
                            <a:srgbClr val="000000"/>
                          </a:solidFill>
                          <a:effectLst/>
                          <a:latin typeface="Calibri"/>
                        </a:rPr>
                        <a:t>Simulation (GEMC)</a:t>
                      </a:r>
                    </a:p>
                  </a:txBody>
                  <a:tcPr marL="7983" marR="7983" marT="7983"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gridSpan="2">
                  <a:txBody>
                    <a:bodyPr/>
                    <a:lstStyle/>
                    <a:p>
                      <a:pPr algn="l" fontAlgn="b"/>
                      <a:r>
                        <a:rPr lang="en-US" sz="900" b="0" i="0" u="none" strike="noStrike" dirty="0">
                          <a:solidFill>
                            <a:srgbClr val="000000"/>
                          </a:solidFill>
                          <a:effectLst/>
                          <a:latin typeface="Calibri"/>
                        </a:rPr>
                        <a:t>Framework</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a:rPr>
                        <a:t>M. Ungaro (J-Lab)</a:t>
                      </a: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gridSpan="2">
                  <a:txBody>
                    <a:bodyPr/>
                    <a:lstStyle/>
                    <a:p>
                      <a:pPr algn="l" fontAlgn="b"/>
                      <a:r>
                        <a:rPr lang="en-US" sz="900" b="0" i="0" u="none" strike="noStrike">
                          <a:solidFill>
                            <a:srgbClr val="000000"/>
                          </a:solidFill>
                          <a:effectLst/>
                          <a:latin typeface="Calibri"/>
                        </a:rPr>
                        <a:t>Det. Implementation</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a:rPr>
                        <a:t>Detector Groups (J-Lab, University Groups)</a:t>
                      </a:r>
                    </a:p>
                  </a:txBody>
                  <a:tcPr marL="7983" marR="7983" marT="7983" marB="0" anchor="b">
                    <a:lnL>
                      <a:noFill/>
                    </a:lnL>
                    <a:lnR>
                      <a:noFill/>
                    </a:lnR>
                    <a:lnT>
                      <a:noFill/>
                    </a:lnT>
                    <a:lnB>
                      <a:noFill/>
                    </a:lnB>
                    <a:solidFill>
                      <a:schemeClr val="bg1"/>
                    </a:solidFill>
                  </a:tcPr>
                </a:tc>
              </a:tr>
              <a:tr h="180003">
                <a:tc gridSpan="3">
                  <a:txBody>
                    <a:bodyPr/>
                    <a:lstStyle/>
                    <a:p>
                      <a:pPr algn="l" fontAlgn="b"/>
                      <a:r>
                        <a:rPr lang="en-US" sz="900" b="1" i="0" u="none" strike="noStrike">
                          <a:solidFill>
                            <a:srgbClr val="000000"/>
                          </a:solidFill>
                          <a:effectLst/>
                          <a:latin typeface="Calibri"/>
                        </a:rPr>
                        <a:t>Event Generators</a:t>
                      </a:r>
                    </a:p>
                  </a:txBody>
                  <a:tcPr marL="7983" marR="7983" marT="7983"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a:rPr>
                        <a:t>H. Avakian</a:t>
                      </a:r>
                    </a:p>
                  </a:txBody>
                  <a:tcPr marL="7983" marR="7983" marT="7983" marB="0" anchor="b">
                    <a:lnL>
                      <a:noFill/>
                    </a:lnL>
                    <a:lnR>
                      <a:noFill/>
                    </a:lnR>
                    <a:lnT>
                      <a:noFill/>
                    </a:lnT>
                    <a:lnB>
                      <a:noFill/>
                    </a:lnB>
                    <a:solidFill>
                      <a:schemeClr val="bg1"/>
                    </a:solidFill>
                  </a:tcPr>
                </a:tc>
              </a:tr>
              <a:tr h="182862">
                <a:tc gridSpan="3">
                  <a:txBody>
                    <a:bodyPr/>
                    <a:lstStyle/>
                    <a:p>
                      <a:pPr algn="l" fontAlgn="b"/>
                      <a:r>
                        <a:rPr lang="en-US" sz="900" b="1" i="0" u="none" strike="noStrike">
                          <a:solidFill>
                            <a:srgbClr val="000000"/>
                          </a:solidFill>
                          <a:effectLst/>
                          <a:latin typeface="Calibri"/>
                        </a:rPr>
                        <a:t>Event Displays &amp; monitoring</a:t>
                      </a:r>
                    </a:p>
                  </a:txBody>
                  <a:tcPr marL="7983" marR="7983" marT="7983"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solidFill>
                            <a:srgbClr val="000000"/>
                          </a:solidFill>
                          <a:effectLst/>
                          <a:latin typeface="Calibri"/>
                        </a:rPr>
                        <a:t>Dave Heddle, (Det. Groups to contribute to monitoring</a:t>
                      </a:r>
                      <a:r>
                        <a:rPr lang="en-US" sz="900" b="0" i="0" u="none" strike="noStrike" dirty="0" smtClean="0">
                          <a:solidFill>
                            <a:srgbClr val="000000"/>
                          </a:solidFill>
                          <a:effectLst/>
                          <a:latin typeface="Calibri"/>
                        </a:rPr>
                        <a:t>), G.</a:t>
                      </a:r>
                      <a:r>
                        <a:rPr lang="en-US" sz="900" b="0" i="0" u="none" strike="noStrike" baseline="0" dirty="0" smtClean="0">
                          <a:solidFill>
                            <a:srgbClr val="000000"/>
                          </a:solidFill>
                          <a:effectLst/>
                          <a:latin typeface="Calibri"/>
                        </a:rPr>
                        <a:t> </a:t>
                      </a:r>
                      <a:r>
                        <a:rPr lang="en-US" sz="900" b="0" i="0" u="none" strike="noStrike" baseline="0" dirty="0" err="1" smtClean="0">
                          <a:solidFill>
                            <a:srgbClr val="000000"/>
                          </a:solidFill>
                          <a:effectLst/>
                          <a:latin typeface="Calibri"/>
                        </a:rPr>
                        <a:t>Gavalian</a:t>
                      </a:r>
                      <a:endParaRPr lang="en-US" sz="900" b="0" i="0" u="none" strike="noStrike" dirty="0">
                        <a:solidFill>
                          <a:srgbClr val="000000"/>
                        </a:solidFill>
                        <a:effectLst/>
                        <a:latin typeface="Calibri"/>
                      </a:endParaRPr>
                    </a:p>
                  </a:txBody>
                  <a:tcPr marL="7983" marR="7983" marT="7983" marB="0" anchor="b">
                    <a:lnL>
                      <a:noFill/>
                    </a:lnL>
                    <a:lnR>
                      <a:noFill/>
                    </a:lnR>
                    <a:lnT>
                      <a:noFill/>
                    </a:lnT>
                    <a:lnB>
                      <a:noFill/>
                    </a:lnB>
                    <a:solidFill>
                      <a:schemeClr val="bg1"/>
                    </a:solidFill>
                  </a:tcPr>
                </a:tc>
              </a:tr>
              <a:tr h="180003">
                <a:tc gridSpan="3">
                  <a:txBody>
                    <a:bodyPr/>
                    <a:lstStyle/>
                    <a:p>
                      <a:pPr algn="l" fontAlgn="b"/>
                      <a:r>
                        <a:rPr lang="en-US" sz="900" b="1" i="0" u="none" strike="noStrike">
                          <a:solidFill>
                            <a:srgbClr val="000000"/>
                          </a:solidFill>
                          <a:effectLst/>
                          <a:latin typeface="Calibri"/>
                        </a:rPr>
                        <a:t>Event Reconstruction</a:t>
                      </a:r>
                    </a:p>
                  </a:txBody>
                  <a:tcPr marL="7983" marR="7983" marT="7983"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r>
              <a:tr h="179710">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gridSpan="2">
                  <a:txBody>
                    <a:bodyPr/>
                    <a:lstStyle/>
                    <a:p>
                      <a:pPr algn="l" fontAlgn="b"/>
                      <a:r>
                        <a:rPr lang="en-US" sz="900" b="0" i="0" u="none" strike="noStrike">
                          <a:solidFill>
                            <a:srgbClr val="000000"/>
                          </a:solidFill>
                          <a:effectLst/>
                          <a:latin typeface="Calibri"/>
                        </a:rPr>
                        <a:t>Event Builder</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a:rPr>
                        <a:t>G. Gavalian, H. Avakian (J-Lab)</a:t>
                      </a:r>
                    </a:p>
                  </a:txBody>
                  <a:tcPr marL="7983" marR="7983" marT="7983" marB="0" anchor="b">
                    <a:lnL>
                      <a:noFill/>
                    </a:lnL>
                    <a:lnR>
                      <a:noFill/>
                    </a:lnR>
                    <a:lnT>
                      <a:noFill/>
                    </a:lnT>
                    <a:lnB>
                      <a:noFill/>
                    </a:lnB>
                    <a:solidFill>
                      <a:schemeClr val="bg1"/>
                    </a:solidFill>
                  </a:tcPr>
                </a:tc>
              </a:tr>
              <a:tr h="134896">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gridSpan="2">
                  <a:txBody>
                    <a:bodyPr/>
                    <a:lstStyle/>
                    <a:p>
                      <a:pPr algn="l" fontAlgn="b"/>
                      <a:r>
                        <a:rPr lang="en-US" sz="900" b="0" i="0" u="none" strike="noStrike" dirty="0">
                          <a:solidFill>
                            <a:srgbClr val="000000"/>
                          </a:solidFill>
                          <a:effectLst/>
                          <a:latin typeface="Calibri"/>
                        </a:rPr>
                        <a:t>Detector Components</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SVT</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V. Ziegler</a:t>
                      </a: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BMT</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(V. Ziegler)</a:t>
                      </a: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CND</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Daria Sokhan (U. of Glascow)</a:t>
                      </a: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CTOF</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Evgeny Golovach (U. Moscow), Jerry Gilfoyle (U. Richmond)</a:t>
                      </a: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HTCC</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(A. Puckett = original developer), J. Hankins </a:t>
                      </a: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FT</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R. de Vita (</a:t>
                      </a:r>
                      <a:r>
                        <a:rPr lang="en-US" sz="900" b="0" i="0" u="none" strike="noStrike" dirty="0" err="1">
                          <a:solidFill>
                            <a:srgbClr val="000000"/>
                          </a:solidFill>
                          <a:effectLst/>
                          <a:latin typeface="Calibri"/>
                        </a:rPr>
                        <a:t>Genova</a:t>
                      </a:r>
                      <a:r>
                        <a:rPr lang="en-US" sz="900" b="0" i="0" u="none" strike="noStrike" dirty="0">
                          <a:solidFill>
                            <a:srgbClr val="000000"/>
                          </a:solidFill>
                          <a:effectLst/>
                          <a:latin typeface="Calibri"/>
                        </a:rPr>
                        <a:t> Group)</a:t>
                      </a: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FMT</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(Saclay = original developer for MicroMegas reco.), V. Ziegler</a:t>
                      </a: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DC</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V. Ziegler</a:t>
                      </a:r>
                    </a:p>
                  </a:txBody>
                  <a:tcPr marL="7983" marR="7983" marT="7983" marB="0" anchor="b">
                    <a:lnL>
                      <a:noFill/>
                    </a:lnL>
                    <a:lnR>
                      <a:noFill/>
                    </a:lnR>
                    <a:lnT>
                      <a:noFill/>
                    </a:lnT>
                    <a:lnB>
                      <a:noFill/>
                    </a:lnB>
                    <a:solidFill>
                      <a:schemeClr val="bg1"/>
                    </a:solidFill>
                  </a:tcPr>
                </a:tc>
              </a:tr>
              <a:tr h="201121">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FTOF</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Evgeny Golovach, Jerry Gilfoyle</a:t>
                      </a:r>
                    </a:p>
                  </a:txBody>
                  <a:tcPr marL="7983" marR="7983" marT="7983" marB="0" anchor="b">
                    <a:lnL>
                      <a:noFill/>
                    </a:lnL>
                    <a:lnR>
                      <a:noFill/>
                    </a:lnR>
                    <a:lnT>
                      <a:noFill/>
                    </a:lnT>
                    <a:lnB>
                      <a:noFill/>
                    </a:lnB>
                    <a:solidFill>
                      <a:schemeClr val="bg1"/>
                    </a:solidFill>
                  </a:tcPr>
                </a:tc>
              </a:tr>
              <a:tr h="348944">
                <a:tc>
                  <a:txBody>
                    <a:bodyPr/>
                    <a:lstStyle/>
                    <a:p>
                      <a:pPr algn="l" fontAlgn="b"/>
                      <a:endParaRPr lang="en-US" sz="10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EC/PCAL</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S. </a:t>
                      </a:r>
                      <a:r>
                        <a:rPr lang="en-US" sz="900" b="0" i="0" u="none" strike="noStrike" dirty="0" err="1">
                          <a:solidFill>
                            <a:srgbClr val="000000"/>
                          </a:solidFill>
                          <a:effectLst/>
                          <a:latin typeface="Calibri"/>
                        </a:rPr>
                        <a:t>Mancilla</a:t>
                      </a:r>
                      <a:r>
                        <a:rPr lang="en-US" sz="900" b="0" i="0" u="none" strike="noStrike" dirty="0">
                          <a:solidFill>
                            <a:srgbClr val="000000"/>
                          </a:solidFill>
                          <a:effectLst/>
                          <a:latin typeface="Calibri"/>
                        </a:rPr>
                        <a:t> (Universidad </a:t>
                      </a:r>
                      <a:r>
                        <a:rPr lang="en-US" sz="900" b="0" i="0" u="none" strike="noStrike" dirty="0" err="1">
                          <a:solidFill>
                            <a:srgbClr val="000000"/>
                          </a:solidFill>
                          <a:effectLst/>
                          <a:latin typeface="Calibri"/>
                        </a:rPr>
                        <a:t>Técnica</a:t>
                      </a:r>
                      <a:r>
                        <a:rPr lang="en-US" sz="900" b="0" i="0" u="none" strike="noStrike" dirty="0">
                          <a:solidFill>
                            <a:srgbClr val="000000"/>
                          </a:solidFill>
                          <a:effectLst/>
                          <a:latin typeface="Calibri"/>
                        </a:rPr>
                        <a:t> Federico Santa </a:t>
                      </a:r>
                      <a:r>
                        <a:rPr lang="en-US" sz="900" b="0" i="0" u="none" strike="noStrike" dirty="0" err="1">
                          <a:solidFill>
                            <a:srgbClr val="000000"/>
                          </a:solidFill>
                          <a:effectLst/>
                          <a:latin typeface="Calibri"/>
                        </a:rPr>
                        <a:t>María</a:t>
                      </a:r>
                      <a:r>
                        <a:rPr lang="en-US" sz="900" b="0" i="0" u="none" strike="noStrike" dirty="0">
                          <a:solidFill>
                            <a:srgbClr val="000000"/>
                          </a:solidFill>
                          <a:effectLst/>
                          <a:latin typeface="Calibri"/>
                        </a:rPr>
                        <a:t>), M. Wood (</a:t>
                      </a:r>
                      <a:r>
                        <a:rPr lang="en-US" sz="900" b="0" i="0" u="none" strike="noStrike" dirty="0" err="1">
                          <a:solidFill>
                            <a:srgbClr val="000000"/>
                          </a:solidFill>
                          <a:effectLst/>
                          <a:latin typeface="Calibri"/>
                        </a:rPr>
                        <a:t>Canisius</a:t>
                      </a:r>
                      <a:r>
                        <a:rPr lang="en-US" sz="900" b="0" i="0" u="none" strike="noStrike" dirty="0">
                          <a:solidFill>
                            <a:srgbClr val="000000"/>
                          </a:solidFill>
                          <a:effectLst/>
                          <a:latin typeface="Calibri"/>
                        </a:rPr>
                        <a:t> College)</a:t>
                      </a:r>
                    </a:p>
                  </a:txBody>
                  <a:tcPr marL="7983" marR="7983" marT="7983" marB="0" anchor="b">
                    <a:lnL>
                      <a:noFill/>
                    </a:lnL>
                    <a:lnR>
                      <a:noFill/>
                    </a:lnR>
                    <a:lnT>
                      <a:noFill/>
                    </a:lnT>
                    <a:lnB>
                      <a:noFill/>
                    </a:lnB>
                    <a:solidFill>
                      <a:schemeClr val="bg1"/>
                    </a:solidFill>
                  </a:tcPr>
                </a:tc>
              </a:tr>
            </a:tbl>
          </a:graphicData>
        </a:graphic>
      </p:graphicFrame>
      <p:graphicFrame>
        <p:nvGraphicFramePr>
          <p:cNvPr id="7" name="Content Placeholder 7"/>
          <p:cNvGraphicFramePr>
            <a:graphicFrameLocks/>
          </p:cNvGraphicFramePr>
          <p:nvPr>
            <p:extLst>
              <p:ext uri="{D42A27DB-BD31-4B8C-83A1-F6EECF244321}">
                <p14:modId xmlns:p14="http://schemas.microsoft.com/office/powerpoint/2010/main" val="3536696369"/>
              </p:ext>
            </p:extLst>
          </p:nvPr>
        </p:nvGraphicFramePr>
        <p:xfrm>
          <a:off x="4718538" y="821723"/>
          <a:ext cx="4269153" cy="4248508"/>
        </p:xfrm>
        <a:graphic>
          <a:graphicData uri="http://schemas.openxmlformats.org/drawingml/2006/table">
            <a:tbl>
              <a:tblPr>
                <a:effectLst>
                  <a:outerShdw blurRad="50800" dist="38100" dir="2700000" algn="tl" rotWithShape="0">
                    <a:srgbClr val="000000">
                      <a:alpha val="43000"/>
                    </a:srgbClr>
                  </a:outerShdw>
                </a:effectLst>
              </a:tblPr>
              <a:tblGrid>
                <a:gridCol w="297829"/>
                <a:gridCol w="1050325"/>
                <a:gridCol w="2920999"/>
              </a:tblGrid>
              <a:tr h="243740">
                <a:tc gridSpan="2">
                  <a:txBody>
                    <a:bodyPr/>
                    <a:lstStyle/>
                    <a:p>
                      <a:pPr algn="ctr" fontAlgn="b"/>
                      <a:r>
                        <a:rPr lang="en-US" sz="1200" b="0" i="0" u="none" strike="noStrike" dirty="0">
                          <a:solidFill>
                            <a:srgbClr val="FF0000"/>
                          </a:solidFill>
                          <a:effectLst/>
                          <a:latin typeface="Arial"/>
                          <a:cs typeface="Arial"/>
                        </a:rPr>
                        <a:t>Project</a:t>
                      </a:r>
                      <a:endParaRPr lang="en-US" sz="1400" b="0" i="0" u="none" strike="noStrike" dirty="0">
                        <a:solidFill>
                          <a:srgbClr val="FF0000"/>
                        </a:solidFill>
                        <a:effectLst/>
                        <a:latin typeface="Arial"/>
                        <a:cs typeface="Arial"/>
                      </a:endParaRP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1200" b="1" i="0" u="none" strike="noStrike" dirty="0">
                          <a:solidFill>
                            <a:schemeClr val="accent2"/>
                          </a:solidFill>
                          <a:effectLst/>
                          <a:latin typeface="Arial"/>
                          <a:cs typeface="Arial"/>
                        </a:rPr>
                        <a:t>Contributors</a:t>
                      </a:r>
                      <a:endParaRPr lang="en-US" sz="1100" b="1" i="0" u="none" strike="noStrike" dirty="0">
                        <a:solidFill>
                          <a:schemeClr val="accent2"/>
                        </a:solidFill>
                        <a:effectLst/>
                        <a:latin typeface="Arial"/>
                        <a:cs typeface="Arial"/>
                      </a:endParaRPr>
                    </a:p>
                  </a:txBody>
                  <a:tcPr marL="7983" marR="7983" marT="7983" marB="0" anchor="b">
                    <a:lnL>
                      <a:noFill/>
                    </a:lnL>
                    <a:lnR>
                      <a:noFill/>
                    </a:lnR>
                    <a:lnT>
                      <a:noFill/>
                    </a:lnT>
                    <a:lnB>
                      <a:noFill/>
                    </a:lnB>
                    <a:solidFill>
                      <a:schemeClr val="bg1"/>
                    </a:solidFill>
                  </a:tcPr>
                </a:tc>
              </a:tr>
              <a:tr h="234134">
                <a:tc gridSpan="2">
                  <a:txBody>
                    <a:bodyPr/>
                    <a:lstStyle/>
                    <a:p>
                      <a:pPr algn="l" fontAlgn="b"/>
                      <a:r>
                        <a:rPr lang="en-US" sz="900" b="1" i="0" u="none" strike="noStrike" dirty="0">
                          <a:solidFill>
                            <a:srgbClr val="000000"/>
                          </a:solidFill>
                          <a:effectLst/>
                          <a:latin typeface="Calibri"/>
                        </a:rPr>
                        <a:t>Reconstruction Validation Suite</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7983" marR="7983" marT="7983" marB="0" anchor="b">
                    <a:lnL>
                      <a:noFill/>
                    </a:lnL>
                    <a:lnR>
                      <a:noFill/>
                    </a:lnR>
                    <a:lnT>
                      <a:noFill/>
                    </a:lnT>
                    <a:lnB>
                      <a:noFill/>
                    </a:lnB>
                    <a:solidFill>
                      <a:schemeClr val="bg1"/>
                    </a:solidFill>
                  </a:tcPr>
                </a:tc>
              </a:tr>
              <a:tr h="88928">
                <a:tc>
                  <a:txBody>
                    <a:bodyPr/>
                    <a:lstStyle/>
                    <a:p>
                      <a:pPr algn="l" fontAlgn="b"/>
                      <a:endParaRPr lang="en-US" sz="105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Framework  Development</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G. Gavalian, A. Kim</a:t>
                      </a:r>
                    </a:p>
                  </a:txBody>
                  <a:tcPr marL="7983" marR="7983" marT="7983" marB="0" anchor="b">
                    <a:lnL>
                      <a:noFill/>
                    </a:lnL>
                    <a:lnR>
                      <a:noFill/>
                    </a:lnR>
                    <a:lnT>
                      <a:noFill/>
                    </a:lnT>
                    <a:lnB>
                      <a:noFill/>
                    </a:lnB>
                    <a:solidFill>
                      <a:schemeClr val="bg1"/>
                    </a:solidFill>
                  </a:tcPr>
                </a:tc>
              </a:tr>
              <a:tr h="261603">
                <a:tc>
                  <a:txBody>
                    <a:bodyPr/>
                    <a:lstStyle/>
                    <a:p>
                      <a:pPr algn="l" fontAlgn="b"/>
                      <a:endParaRPr lang="en-US" sz="105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Detector implementation</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A. Kim, J.Ruger (Catholic University)</a:t>
                      </a:r>
                    </a:p>
                  </a:txBody>
                  <a:tcPr marL="7983" marR="7983" marT="7983" marB="0" anchor="b">
                    <a:lnL>
                      <a:noFill/>
                    </a:lnL>
                    <a:lnR>
                      <a:noFill/>
                    </a:lnR>
                    <a:lnT>
                      <a:noFill/>
                    </a:lnT>
                    <a:lnB>
                      <a:noFill/>
                    </a:lnB>
                    <a:solidFill>
                      <a:schemeClr val="bg1"/>
                    </a:solidFill>
                  </a:tcPr>
                </a:tc>
              </a:tr>
              <a:tr h="120245">
                <a:tc>
                  <a:txBody>
                    <a:bodyPr/>
                    <a:lstStyle/>
                    <a:p>
                      <a:pPr algn="l" fontAlgn="b"/>
                      <a:endParaRPr lang="en-US" sz="105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Analysis</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R. Mendez, O. Cortez, M. Mestayer, V.Ziegler</a:t>
                      </a:r>
                    </a:p>
                  </a:txBody>
                  <a:tcPr marL="7983" marR="7983" marT="7983" marB="0" anchor="b">
                    <a:lnL>
                      <a:noFill/>
                    </a:lnL>
                    <a:lnR>
                      <a:noFill/>
                    </a:lnR>
                    <a:lnT>
                      <a:noFill/>
                    </a:lnT>
                    <a:lnB>
                      <a:noFill/>
                    </a:lnB>
                    <a:solidFill>
                      <a:schemeClr val="bg1"/>
                    </a:solidFill>
                  </a:tcPr>
                </a:tc>
              </a:tr>
              <a:tr h="234134">
                <a:tc gridSpan="2">
                  <a:txBody>
                    <a:bodyPr/>
                    <a:lstStyle/>
                    <a:p>
                      <a:pPr algn="l" fontAlgn="b"/>
                      <a:r>
                        <a:rPr lang="en-US" sz="900" b="1" i="0" u="none" strike="noStrike">
                          <a:solidFill>
                            <a:srgbClr val="000000"/>
                          </a:solidFill>
                          <a:effectLst/>
                          <a:latin typeface="Calibri"/>
                        </a:rPr>
                        <a:t>Calibration</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7983" marR="7983" marT="7983" marB="0" anchor="b">
                    <a:lnL>
                      <a:noFill/>
                    </a:lnL>
                    <a:lnR>
                      <a:noFill/>
                    </a:lnR>
                    <a:lnT>
                      <a:noFill/>
                    </a:lnT>
                    <a:lnB>
                      <a:noFill/>
                    </a:lnB>
                    <a:solidFill>
                      <a:schemeClr val="bg1"/>
                    </a:solidFill>
                  </a:tcPr>
                </a:tc>
              </a:tr>
              <a:tr h="261603">
                <a:tc>
                  <a:txBody>
                    <a:bodyPr/>
                    <a:lstStyle/>
                    <a:p>
                      <a:pPr algn="l" fontAlgn="b"/>
                      <a:endParaRPr lang="en-US" sz="105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Framework  Development</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CALCOM Group, G. Gavalian</a:t>
                      </a:r>
                    </a:p>
                  </a:txBody>
                  <a:tcPr marL="7983" marR="7983" marT="7983" marB="0" anchor="b">
                    <a:lnL>
                      <a:noFill/>
                    </a:lnL>
                    <a:lnR>
                      <a:noFill/>
                    </a:lnR>
                    <a:lnT>
                      <a:noFill/>
                    </a:lnT>
                    <a:lnB>
                      <a:noFill/>
                    </a:lnB>
                    <a:solidFill>
                      <a:schemeClr val="bg1"/>
                    </a:solidFill>
                  </a:tcPr>
                </a:tc>
              </a:tr>
              <a:tr h="261603">
                <a:tc>
                  <a:txBody>
                    <a:bodyPr/>
                    <a:lstStyle/>
                    <a:p>
                      <a:pPr algn="l" fontAlgn="b"/>
                      <a:endParaRPr lang="en-US" sz="105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Detector implementation</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J. </a:t>
                      </a:r>
                      <a:r>
                        <a:rPr lang="en-US" sz="900" b="0" i="0" u="none" strike="noStrike" dirty="0" err="1">
                          <a:solidFill>
                            <a:srgbClr val="000000"/>
                          </a:solidFill>
                          <a:effectLst/>
                          <a:latin typeface="Calibri"/>
                        </a:rPr>
                        <a:t>Ruger</a:t>
                      </a:r>
                      <a:r>
                        <a:rPr lang="en-US" sz="900" b="0" i="0" u="none" strike="noStrike" dirty="0">
                          <a:solidFill>
                            <a:srgbClr val="000000"/>
                          </a:solidFill>
                          <a:effectLst/>
                          <a:latin typeface="Calibri"/>
                        </a:rPr>
                        <a:t> (Catholic U.), Cole Smith (U. Virginia), H. Lu (U. Iowa), U. </a:t>
                      </a:r>
                      <a:r>
                        <a:rPr lang="en-US" sz="900" b="0" i="0" u="none" strike="noStrike" dirty="0" err="1">
                          <a:solidFill>
                            <a:srgbClr val="000000"/>
                          </a:solidFill>
                          <a:effectLst/>
                          <a:latin typeface="Calibri"/>
                        </a:rPr>
                        <a:t>Glascow</a:t>
                      </a:r>
                      <a:r>
                        <a:rPr lang="en-US" sz="900" b="0" i="0" u="none" strike="noStrike" dirty="0">
                          <a:solidFill>
                            <a:srgbClr val="000000"/>
                          </a:solidFill>
                          <a:effectLst/>
                          <a:latin typeface="Calibri"/>
                        </a:rPr>
                        <a:t> </a:t>
                      </a:r>
                    </a:p>
                  </a:txBody>
                  <a:tcPr marL="7983" marR="7983" marT="7983" marB="0" anchor="b">
                    <a:lnL>
                      <a:noFill/>
                    </a:lnL>
                    <a:lnR>
                      <a:noFill/>
                    </a:lnR>
                    <a:lnT>
                      <a:noFill/>
                    </a:lnT>
                    <a:lnB>
                      <a:noFill/>
                    </a:lnB>
                    <a:solidFill>
                      <a:schemeClr val="bg1"/>
                    </a:solidFill>
                  </a:tcPr>
                </a:tc>
              </a:tr>
              <a:tr h="234134">
                <a:tc gridSpan="2">
                  <a:txBody>
                    <a:bodyPr/>
                    <a:lstStyle/>
                    <a:p>
                      <a:pPr algn="l" fontAlgn="b"/>
                      <a:r>
                        <a:rPr lang="en-US" sz="900" b="1" i="0" u="none" strike="noStrike">
                          <a:solidFill>
                            <a:srgbClr val="000000"/>
                          </a:solidFill>
                          <a:effectLst/>
                          <a:latin typeface="Calibri"/>
                        </a:rPr>
                        <a:t>EvIO I/O libraries </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900" b="0" i="0" u="none" strike="noStrike" dirty="0" err="1">
                          <a:solidFill>
                            <a:srgbClr val="000000"/>
                          </a:solidFill>
                          <a:effectLst/>
                          <a:latin typeface="Calibri"/>
                        </a:rPr>
                        <a:t>G.Gavalian</a:t>
                      </a:r>
                      <a:endParaRPr lang="en-US" sz="900" b="0" i="0" u="none" strike="noStrike" dirty="0">
                        <a:solidFill>
                          <a:srgbClr val="000000"/>
                        </a:solidFill>
                        <a:effectLst/>
                        <a:latin typeface="Calibri"/>
                      </a:endParaRPr>
                    </a:p>
                  </a:txBody>
                  <a:tcPr marL="7983" marR="7983" marT="7983" marB="0" anchor="b">
                    <a:lnL>
                      <a:noFill/>
                    </a:lnL>
                    <a:lnR>
                      <a:noFill/>
                    </a:lnR>
                    <a:lnT>
                      <a:noFill/>
                    </a:lnT>
                    <a:lnB>
                      <a:noFill/>
                    </a:lnB>
                    <a:solidFill>
                      <a:schemeClr val="bg1"/>
                    </a:solidFill>
                  </a:tcPr>
                </a:tc>
              </a:tr>
              <a:tr h="234134">
                <a:tc gridSpan="2">
                  <a:txBody>
                    <a:bodyPr/>
                    <a:lstStyle/>
                    <a:p>
                      <a:pPr algn="l" fontAlgn="b"/>
                      <a:r>
                        <a:rPr lang="en-US" sz="900" b="1" i="0" u="none" strike="noStrike">
                          <a:solidFill>
                            <a:srgbClr val="000000"/>
                          </a:solidFill>
                          <a:effectLst/>
                          <a:latin typeface="Calibri"/>
                        </a:rPr>
                        <a:t>Databases</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r>
              <a:tr h="261603">
                <a:tc>
                  <a:txBody>
                    <a:bodyPr/>
                    <a:lstStyle/>
                    <a:p>
                      <a:pPr algn="l" fontAlgn="b"/>
                      <a:endParaRPr lang="en-US" sz="105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Framework  Development</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Hall-D</a:t>
                      </a:r>
                    </a:p>
                  </a:txBody>
                  <a:tcPr marL="7983" marR="7983" marT="7983" marB="0" anchor="b">
                    <a:lnL>
                      <a:noFill/>
                    </a:lnL>
                    <a:lnR>
                      <a:noFill/>
                    </a:lnR>
                    <a:lnT>
                      <a:noFill/>
                    </a:lnT>
                    <a:lnB>
                      <a:noFill/>
                    </a:lnB>
                    <a:solidFill>
                      <a:schemeClr val="bg1"/>
                    </a:solidFill>
                  </a:tcPr>
                </a:tc>
              </a:tr>
              <a:tr h="141854">
                <a:tc>
                  <a:txBody>
                    <a:bodyPr/>
                    <a:lstStyle/>
                    <a:p>
                      <a:pPr algn="l" fontAlgn="b"/>
                      <a:endParaRPr lang="en-US" sz="1050" b="0" i="0" u="none" strike="noStrike">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Implementation</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a:solidFill>
                            <a:srgbClr val="000000"/>
                          </a:solidFill>
                          <a:effectLst/>
                          <a:latin typeface="Calibri"/>
                        </a:rPr>
                        <a:t>Y. Prok, J. Goetz</a:t>
                      </a:r>
                    </a:p>
                  </a:txBody>
                  <a:tcPr marL="7983" marR="7983" marT="7983" marB="0" anchor="b">
                    <a:lnL>
                      <a:noFill/>
                    </a:lnL>
                    <a:lnR>
                      <a:noFill/>
                    </a:lnR>
                    <a:lnT>
                      <a:noFill/>
                    </a:lnT>
                    <a:lnB>
                      <a:noFill/>
                    </a:lnB>
                    <a:solidFill>
                      <a:schemeClr val="bg1"/>
                    </a:solidFill>
                  </a:tcPr>
                </a:tc>
              </a:tr>
              <a:tr h="234134">
                <a:tc gridSpan="2">
                  <a:txBody>
                    <a:bodyPr/>
                    <a:lstStyle/>
                    <a:p>
                      <a:pPr algn="l" fontAlgn="b"/>
                      <a:r>
                        <a:rPr lang="en-US" sz="900" b="1" i="0" u="none" strike="noStrike" dirty="0">
                          <a:solidFill>
                            <a:srgbClr val="000000"/>
                          </a:solidFill>
                          <a:effectLst/>
                          <a:latin typeface="Calibri"/>
                        </a:rPr>
                        <a:t>Alignment</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900" b="0" i="0" u="none" strike="noStrike" dirty="0">
                          <a:solidFill>
                            <a:srgbClr val="000000"/>
                          </a:solidFill>
                          <a:effectLst/>
                          <a:latin typeface="Calibri"/>
                        </a:rPr>
                        <a:t>J. </a:t>
                      </a:r>
                      <a:r>
                        <a:rPr lang="en-US" sz="900" b="0" i="0" u="none" strike="noStrike" dirty="0" err="1">
                          <a:solidFill>
                            <a:srgbClr val="000000"/>
                          </a:solidFill>
                          <a:effectLst/>
                          <a:latin typeface="Calibri"/>
                        </a:rPr>
                        <a:t>Gilfoyle</a:t>
                      </a:r>
                      <a:r>
                        <a:rPr lang="en-US" sz="900" b="0" i="0" u="none" strike="noStrike" dirty="0">
                          <a:solidFill>
                            <a:srgbClr val="000000"/>
                          </a:solidFill>
                          <a:effectLst/>
                          <a:latin typeface="Calibri"/>
                        </a:rPr>
                        <a:t>, J. </a:t>
                      </a:r>
                      <a:r>
                        <a:rPr lang="en-US" sz="900" b="0" i="0" u="none" strike="noStrike" dirty="0" err="1">
                          <a:solidFill>
                            <a:srgbClr val="000000"/>
                          </a:solidFill>
                          <a:effectLst/>
                          <a:latin typeface="Calibri"/>
                        </a:rPr>
                        <a:t>Ruger</a:t>
                      </a:r>
                      <a:endParaRPr lang="en-US" sz="900" b="0" i="0" u="none" strike="noStrike" dirty="0">
                        <a:solidFill>
                          <a:srgbClr val="000000"/>
                        </a:solidFill>
                        <a:effectLst/>
                        <a:latin typeface="Calibri"/>
                      </a:endParaRPr>
                    </a:p>
                  </a:txBody>
                  <a:tcPr marL="7983" marR="7983" marT="7983" marB="0" anchor="b">
                    <a:lnL>
                      <a:noFill/>
                    </a:lnL>
                    <a:lnR>
                      <a:noFill/>
                    </a:lnR>
                    <a:lnT>
                      <a:noFill/>
                    </a:lnT>
                    <a:lnB>
                      <a:noFill/>
                    </a:lnB>
                    <a:solidFill>
                      <a:schemeClr val="bg1"/>
                    </a:solidFill>
                  </a:tcPr>
                </a:tc>
              </a:tr>
              <a:tr h="234134">
                <a:tc gridSpan="2">
                  <a:txBody>
                    <a:bodyPr/>
                    <a:lstStyle/>
                    <a:p>
                      <a:pPr algn="l" fontAlgn="b"/>
                      <a:r>
                        <a:rPr lang="en-US" sz="900" b="1" i="0" u="none" strike="noStrike">
                          <a:solidFill>
                            <a:srgbClr val="000000"/>
                          </a:solidFill>
                          <a:effectLst/>
                          <a:latin typeface="Calibri"/>
                        </a:rPr>
                        <a:t>Vertex Fitter package</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a:rPr>
                        <a:t>(v. Ziegler)</a:t>
                      </a:r>
                    </a:p>
                  </a:txBody>
                  <a:tcPr marL="7983" marR="7983" marT="7983" marB="0" anchor="b">
                    <a:lnL>
                      <a:noFill/>
                    </a:lnL>
                    <a:lnR>
                      <a:noFill/>
                    </a:lnR>
                    <a:lnT>
                      <a:noFill/>
                    </a:lnT>
                    <a:lnB>
                      <a:noFill/>
                    </a:lnB>
                    <a:solidFill>
                      <a:schemeClr val="bg1"/>
                    </a:solidFill>
                  </a:tcPr>
                </a:tc>
              </a:tr>
              <a:tr h="234134">
                <a:tc gridSpan="2">
                  <a:txBody>
                    <a:bodyPr/>
                    <a:lstStyle/>
                    <a:p>
                      <a:pPr algn="l" fontAlgn="b"/>
                      <a:r>
                        <a:rPr lang="en-US" sz="900" b="1" i="0" u="none" strike="noStrike" dirty="0">
                          <a:solidFill>
                            <a:srgbClr val="000000"/>
                          </a:solidFill>
                          <a:effectLst/>
                          <a:latin typeface="Calibri"/>
                        </a:rPr>
                        <a:t>Higher level analysis</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r>
                        <a:rPr lang="en-US" sz="900" b="0" i="0" u="none" strike="noStrike">
                          <a:solidFill>
                            <a:srgbClr val="000000"/>
                          </a:solidFill>
                          <a:effectLst/>
                          <a:latin typeface="Calibri"/>
                        </a:rPr>
                        <a:t>Run groups, V. Ziegler</a:t>
                      </a:r>
                    </a:p>
                  </a:txBody>
                  <a:tcPr marL="7983" marR="7983" marT="7983" marB="0" anchor="b">
                    <a:lnL>
                      <a:noFill/>
                    </a:lnL>
                    <a:lnR>
                      <a:noFill/>
                    </a:lnR>
                    <a:lnT>
                      <a:noFill/>
                    </a:lnT>
                    <a:lnB>
                      <a:noFill/>
                    </a:lnB>
                    <a:solidFill>
                      <a:schemeClr val="bg1"/>
                    </a:solidFill>
                  </a:tcPr>
                </a:tc>
              </a:tr>
              <a:tr h="234134">
                <a:tc gridSpan="2">
                  <a:txBody>
                    <a:bodyPr/>
                    <a:lstStyle/>
                    <a:p>
                      <a:pPr algn="l" fontAlgn="b"/>
                      <a:r>
                        <a:rPr lang="en-US" sz="900" b="1" i="0" u="none" strike="noStrike">
                          <a:solidFill>
                            <a:srgbClr val="000000"/>
                          </a:solidFill>
                          <a:effectLst/>
                          <a:latin typeface="Calibri"/>
                        </a:rPr>
                        <a:t>Data Challenges</a:t>
                      </a:r>
                    </a:p>
                  </a:txBody>
                  <a:tcPr marL="7983" marR="7983" marT="7983" marB="0" anchor="b">
                    <a:lnL>
                      <a:noFill/>
                    </a:lnL>
                    <a:lnR>
                      <a:noFill/>
                    </a:lnR>
                    <a:lnT>
                      <a:noFill/>
                    </a:lnT>
                    <a:lnB>
                      <a:noFill/>
                    </a:lnB>
                    <a:solidFill>
                      <a:schemeClr val="bg1"/>
                    </a:solidFill>
                  </a:tcPr>
                </a:tc>
                <a:tc hMerge="1">
                  <a:txBody>
                    <a:bodyPr/>
                    <a:lstStyle/>
                    <a:p>
                      <a:endParaRPr lang="en-US"/>
                    </a:p>
                  </a:txBody>
                  <a:tcPr/>
                </a:tc>
                <a:tc>
                  <a:txBody>
                    <a:bodyPr/>
                    <a:lstStyle/>
                    <a:p>
                      <a:pPr algn="l" fontAlgn="b"/>
                      <a:endParaRPr lang="en-US" sz="900" b="0" i="0" u="none" strike="noStrike" dirty="0">
                        <a:solidFill>
                          <a:srgbClr val="000000"/>
                        </a:solidFill>
                        <a:effectLst/>
                        <a:latin typeface="Calibri"/>
                      </a:endParaRPr>
                    </a:p>
                  </a:txBody>
                  <a:tcPr marL="7983" marR="7983" marT="7983" marB="0" anchor="b">
                    <a:lnL>
                      <a:noFill/>
                    </a:lnL>
                    <a:lnR>
                      <a:noFill/>
                    </a:lnR>
                    <a:lnT>
                      <a:noFill/>
                    </a:lnT>
                    <a:lnB>
                      <a:noFill/>
                    </a:lnB>
                    <a:solidFill>
                      <a:schemeClr val="bg1"/>
                    </a:solidFill>
                  </a:tcPr>
                </a:tc>
              </a:tr>
              <a:tr h="125792">
                <a:tc>
                  <a:txBody>
                    <a:bodyPr/>
                    <a:lstStyle/>
                    <a:p>
                      <a:pPr algn="l" fontAlgn="b"/>
                      <a:endParaRPr lang="en-US" sz="1050" b="0" i="0" u="none" strike="noStrike" dirty="0">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Scaling Studies</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S. </a:t>
                      </a:r>
                      <a:r>
                        <a:rPr lang="en-US" sz="900" b="0" i="0" u="none" strike="noStrike" dirty="0" err="1" smtClean="0">
                          <a:solidFill>
                            <a:srgbClr val="000000"/>
                          </a:solidFill>
                          <a:effectLst/>
                          <a:latin typeface="Calibri"/>
                        </a:rPr>
                        <a:t>Mancilla</a:t>
                      </a:r>
                      <a:r>
                        <a:rPr lang="en-US" sz="900" b="0" i="0" u="none" strike="noStrike" dirty="0" smtClean="0">
                          <a:solidFill>
                            <a:srgbClr val="000000"/>
                          </a:solidFill>
                          <a:effectLst/>
                          <a:latin typeface="Calibri"/>
                        </a:rPr>
                        <a:t>, R. </a:t>
                      </a:r>
                      <a:r>
                        <a:rPr lang="en-US" sz="900" b="0" i="0" u="none" strike="noStrike" dirty="0" err="1" smtClean="0">
                          <a:solidFill>
                            <a:srgbClr val="000000"/>
                          </a:solidFill>
                          <a:effectLst/>
                          <a:latin typeface="Calibri"/>
                        </a:rPr>
                        <a:t>Oyarzun</a:t>
                      </a:r>
                      <a:endParaRPr lang="en-US" sz="900" b="0" i="0" u="none" strike="noStrike" dirty="0">
                        <a:solidFill>
                          <a:srgbClr val="000000"/>
                        </a:solidFill>
                        <a:effectLst/>
                        <a:latin typeface="Calibri"/>
                      </a:endParaRPr>
                    </a:p>
                  </a:txBody>
                  <a:tcPr marL="7983" marR="7983" marT="7983" marB="0" anchor="b">
                    <a:lnL>
                      <a:noFill/>
                    </a:lnL>
                    <a:lnR>
                      <a:noFill/>
                    </a:lnR>
                    <a:lnT>
                      <a:noFill/>
                    </a:lnT>
                    <a:lnB>
                      <a:noFill/>
                    </a:lnB>
                    <a:solidFill>
                      <a:schemeClr val="bg1"/>
                    </a:solidFill>
                  </a:tcPr>
                </a:tc>
              </a:tr>
              <a:tr h="129543">
                <a:tc>
                  <a:txBody>
                    <a:bodyPr/>
                    <a:lstStyle/>
                    <a:p>
                      <a:pPr algn="l" fontAlgn="b"/>
                      <a:endParaRPr lang="en-US" sz="1050" b="0" i="0" u="none" strike="noStrike" dirty="0">
                        <a:solidFill>
                          <a:srgbClr val="000000"/>
                        </a:solidFill>
                        <a:effectLst/>
                        <a:latin typeface="Calibri"/>
                      </a:endParaRP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Large scale challenges</a:t>
                      </a:r>
                    </a:p>
                  </a:txBody>
                  <a:tcPr marL="7983" marR="7983" marT="7983" marB="0" anchor="b">
                    <a:lnL>
                      <a:noFill/>
                    </a:lnL>
                    <a:lnR>
                      <a:noFill/>
                    </a:lnR>
                    <a:lnT>
                      <a:noFill/>
                    </a:lnT>
                    <a:lnB>
                      <a:noFill/>
                    </a:lnB>
                    <a:solidFill>
                      <a:schemeClr val="bg1"/>
                    </a:solidFill>
                  </a:tcPr>
                </a:tc>
                <a:tc>
                  <a:txBody>
                    <a:bodyPr/>
                    <a:lstStyle/>
                    <a:p>
                      <a:pPr algn="l" fontAlgn="b"/>
                      <a:r>
                        <a:rPr lang="en-US" sz="900" b="0" i="0" u="none" strike="noStrike" dirty="0">
                          <a:solidFill>
                            <a:srgbClr val="000000"/>
                          </a:solidFill>
                          <a:effectLst/>
                          <a:latin typeface="Calibri"/>
                        </a:rPr>
                        <a:t>Universidad </a:t>
                      </a:r>
                      <a:r>
                        <a:rPr lang="en-US" sz="900" b="0" i="0" u="none" strike="noStrike" dirty="0" err="1">
                          <a:solidFill>
                            <a:srgbClr val="000000"/>
                          </a:solidFill>
                          <a:effectLst/>
                          <a:latin typeface="Calibri"/>
                        </a:rPr>
                        <a:t>Técnica</a:t>
                      </a:r>
                      <a:r>
                        <a:rPr lang="en-US" sz="900" b="0" i="0" u="none" strike="noStrike" dirty="0">
                          <a:solidFill>
                            <a:srgbClr val="000000"/>
                          </a:solidFill>
                          <a:effectLst/>
                          <a:latin typeface="Calibri"/>
                        </a:rPr>
                        <a:t> Federico Santa </a:t>
                      </a:r>
                      <a:r>
                        <a:rPr lang="en-US" sz="900" b="0" i="0" u="none" strike="noStrike" dirty="0" err="1">
                          <a:solidFill>
                            <a:srgbClr val="000000"/>
                          </a:solidFill>
                          <a:effectLst/>
                          <a:latin typeface="Calibri"/>
                        </a:rPr>
                        <a:t>María</a:t>
                      </a:r>
                      <a:r>
                        <a:rPr lang="en-US" sz="900" b="0" i="0" u="none" strike="noStrike" dirty="0">
                          <a:solidFill>
                            <a:srgbClr val="000000"/>
                          </a:solidFill>
                          <a:effectLst/>
                          <a:latin typeface="Calibri"/>
                        </a:rPr>
                        <a:t> group, J-Lab group</a:t>
                      </a:r>
                    </a:p>
                  </a:txBody>
                  <a:tcPr marL="7983" marR="7983" marT="7983" marB="0" anchor="b">
                    <a:lnL>
                      <a:noFill/>
                    </a:lnL>
                    <a:lnR>
                      <a:noFill/>
                    </a:lnR>
                    <a:lnT>
                      <a:noFill/>
                    </a:lnT>
                    <a:lnB>
                      <a:noFill/>
                    </a:lnB>
                    <a:solidFill>
                      <a:schemeClr val="bg1"/>
                    </a:solidFill>
                  </a:tcPr>
                </a:tc>
              </a:tr>
            </a:tbl>
          </a:graphicData>
        </a:graphic>
      </p:graphicFrame>
    </p:spTree>
    <p:extLst>
      <p:ext uri="{BB962C8B-B14F-4D97-AF65-F5344CB8AC3E}">
        <p14:creationId xmlns:p14="http://schemas.microsoft.com/office/powerpoint/2010/main" val="90363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040200" y="0"/>
            <a:ext cx="8103799" cy="6858000"/>
          </a:xfrm>
          <a:prstGeom prst="rect">
            <a:avLst/>
          </a:prstGeom>
        </p:spPr>
      </p:pic>
      <p:sp>
        <p:nvSpPr>
          <p:cNvPr id="57347" name="Title 1"/>
          <p:cNvSpPr>
            <a:spLocks noGrp="1"/>
          </p:cNvSpPr>
          <p:nvPr>
            <p:ph type="title"/>
          </p:nvPr>
        </p:nvSpPr>
        <p:spPr>
          <a:xfrm>
            <a:off x="1828800" y="-76200"/>
            <a:ext cx="3810000" cy="639763"/>
          </a:xfrm>
        </p:spPr>
        <p:txBody>
          <a:bodyPr>
            <a:noAutofit/>
          </a:bodyPr>
          <a:lstStyle/>
          <a:p>
            <a:r>
              <a:rPr lang="en-US" sz="4000" b="1" i="1" dirty="0" smtClean="0">
                <a:solidFill>
                  <a:srgbClr val="FF0000"/>
                </a:solidFill>
                <a:effectLst>
                  <a:outerShdw blurRad="50800" dist="38100" dir="2700000">
                    <a:srgbClr val="000000">
                      <a:alpha val="75000"/>
                    </a:srgbClr>
                  </a:outerShdw>
                </a:effectLst>
              </a:rPr>
              <a:t>CLAS</a:t>
            </a:r>
            <a:r>
              <a:rPr lang="en-US" sz="3600" b="1" i="1" dirty="0" smtClean="0">
                <a:solidFill>
                  <a:srgbClr val="FF0000"/>
                </a:solidFill>
                <a:effectLst>
                  <a:outerShdw blurRad="50800" dist="38100" dir="2700000">
                    <a:srgbClr val="000000">
                      <a:alpha val="75000"/>
                    </a:srgbClr>
                  </a:outerShdw>
                </a:effectLst>
              </a:rPr>
              <a:t>12</a:t>
            </a:r>
            <a:endParaRPr lang="en-US" sz="3600" b="1" dirty="0" smtClean="0">
              <a:solidFill>
                <a:srgbClr val="000090"/>
              </a:solidFill>
            </a:endParaRPr>
          </a:p>
        </p:txBody>
      </p:sp>
      <p:pic>
        <p:nvPicPr>
          <p:cNvPr id="15" name="Picture 14"/>
          <p:cNvPicPr>
            <a:picLocks noChangeAspect="1"/>
          </p:cNvPicPr>
          <p:nvPr/>
        </p:nvPicPr>
        <p:blipFill>
          <a:blip r:embed="rId4"/>
          <a:stretch>
            <a:fillRect/>
          </a:stretch>
        </p:blipFill>
        <p:spPr>
          <a:xfrm>
            <a:off x="8115300" y="5867400"/>
            <a:ext cx="800100" cy="800100"/>
          </a:xfrm>
          <a:prstGeom prst="rect">
            <a:avLst/>
          </a:prstGeom>
        </p:spPr>
      </p:pic>
      <p:grpSp>
        <p:nvGrpSpPr>
          <p:cNvPr id="2" name="Group 25"/>
          <p:cNvGrpSpPr/>
          <p:nvPr/>
        </p:nvGrpSpPr>
        <p:grpSpPr>
          <a:xfrm>
            <a:off x="3048000" y="3048000"/>
            <a:ext cx="1830917" cy="1447800"/>
            <a:chOff x="3048000" y="3048000"/>
            <a:chExt cx="1830917" cy="1447800"/>
          </a:xfrm>
        </p:grpSpPr>
        <p:cxnSp>
          <p:nvCxnSpPr>
            <p:cNvPr id="14" name="Straight Connector 13"/>
            <p:cNvCxnSpPr>
              <a:stCxn id="11" idx="0"/>
            </p:cNvCxnSpPr>
            <p:nvPr/>
          </p:nvCxnSpPr>
          <p:spPr>
            <a:xfrm rot="5400000" flipH="1" flipV="1">
              <a:off x="3429000" y="3429000"/>
              <a:ext cx="914400" cy="457200"/>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6" idx="0"/>
            </p:cNvCxnSpPr>
            <p:nvPr/>
          </p:nvCxnSpPr>
          <p:spPr>
            <a:xfrm rot="5400000" flipH="1" flipV="1">
              <a:off x="3505200" y="2895600"/>
              <a:ext cx="457200" cy="762000"/>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3048000" y="3505200"/>
              <a:ext cx="609600" cy="381000"/>
            </a:xfrm>
            <a:prstGeom prst="rect">
              <a:avLst/>
            </a:prstGeom>
            <a:solidFill>
              <a:srgbClr val="CCFFCC"/>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1" dirty="0" smtClean="0">
                  <a:solidFill>
                    <a:schemeClr val="tx1"/>
                  </a:solidFill>
                </a:rPr>
                <a:t>MM</a:t>
              </a:r>
              <a:endParaRPr lang="en-US" b="0" i="1" dirty="0">
                <a:solidFill>
                  <a:schemeClr val="tx1"/>
                </a:solidFill>
              </a:endParaRPr>
            </a:p>
          </p:txBody>
        </p:sp>
        <p:sp>
          <p:nvSpPr>
            <p:cNvPr id="11" name="Rectangle 10"/>
            <p:cNvSpPr/>
            <p:nvPr/>
          </p:nvSpPr>
          <p:spPr>
            <a:xfrm>
              <a:off x="3352800" y="4114800"/>
              <a:ext cx="609600" cy="381000"/>
            </a:xfrm>
            <a:prstGeom prst="rect">
              <a:avLst/>
            </a:prstGeom>
            <a:solidFill>
              <a:srgbClr val="CCFFCC"/>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0" i="1" dirty="0" smtClean="0">
                  <a:solidFill>
                    <a:schemeClr val="tx1"/>
                  </a:solidFill>
                </a:rPr>
                <a:t>CND</a:t>
              </a:r>
              <a:endParaRPr lang="en-US" b="0" i="1" dirty="0">
                <a:solidFill>
                  <a:schemeClr val="tx1"/>
                </a:solidFill>
              </a:endParaRPr>
            </a:p>
          </p:txBody>
        </p:sp>
        <p:sp>
          <p:nvSpPr>
            <p:cNvPr id="20" name="Rectangle 19"/>
            <p:cNvSpPr/>
            <p:nvPr/>
          </p:nvSpPr>
          <p:spPr>
            <a:xfrm>
              <a:off x="4061891" y="3746980"/>
              <a:ext cx="609600" cy="381000"/>
            </a:xfrm>
            <a:prstGeom prst="rect">
              <a:avLst/>
            </a:prstGeom>
            <a:solidFill>
              <a:srgbClr val="CCFFCC"/>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FT</a:t>
              </a:r>
              <a:endParaRPr lang="en-US" b="0" i="1" dirty="0">
                <a:solidFill>
                  <a:schemeClr val="tx1"/>
                </a:solidFill>
              </a:endParaRPr>
            </a:p>
          </p:txBody>
        </p:sp>
        <p:cxnSp>
          <p:nvCxnSpPr>
            <p:cNvPr id="23" name="Straight Connector 22"/>
            <p:cNvCxnSpPr>
              <a:stCxn id="20" idx="0"/>
            </p:cNvCxnSpPr>
            <p:nvPr/>
          </p:nvCxnSpPr>
          <p:spPr>
            <a:xfrm rot="5400000" flipH="1" flipV="1">
              <a:off x="4301076" y="3169139"/>
              <a:ext cx="643456" cy="512226"/>
            </a:xfrm>
            <a:prstGeom prst="line">
              <a:avLst/>
            </a:prstGeom>
            <a:ln w="28575" cap="rnd" cmpd="sng" algn="ctr">
              <a:gradFill flip="none" rotWithShape="1">
                <a:gsLst>
                  <a:gs pos="0">
                    <a:srgbClr val="FF0000"/>
                  </a:gs>
                  <a:gs pos="100000">
                    <a:srgbClr val="FFFFFF"/>
                  </a:gs>
                </a:gsLst>
                <a:path path="circle">
                  <a:fillToRect l="100000" t="100000"/>
                </a:path>
                <a:tileRect r="-100000" b="-100000"/>
              </a:gradFill>
              <a:prstDash val="lgDash"/>
              <a:round/>
              <a:headEnd type="none" w="med" len="med"/>
              <a:tailEnd type="stealth" w="lg" len="lg"/>
            </a:ln>
          </p:spPr>
          <p:style>
            <a:lnRef idx="2">
              <a:schemeClr val="accent1"/>
            </a:lnRef>
            <a:fillRef idx="0">
              <a:schemeClr val="accent1"/>
            </a:fillRef>
            <a:effectRef idx="1">
              <a:schemeClr val="accent1"/>
            </a:effectRef>
            <a:fontRef idx="minor">
              <a:schemeClr val="tx1"/>
            </a:fontRef>
          </p:style>
        </p:cxnSp>
      </p:grpSp>
      <p:sp>
        <p:nvSpPr>
          <p:cNvPr id="19" name="Rectangle 18"/>
          <p:cNvSpPr/>
          <p:nvPr/>
        </p:nvSpPr>
        <p:spPr bwMode="auto">
          <a:xfrm>
            <a:off x="9940" y="5908294"/>
            <a:ext cx="3283635" cy="759205"/>
          </a:xfrm>
          <a:prstGeom prst="rect">
            <a:avLst/>
          </a:prstGeom>
          <a:solidFill>
            <a:srgbClr val="1F1F1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FF0000"/>
              </a:solidFill>
              <a:effectLst/>
              <a:latin typeface="Arial"/>
              <a:cs typeface="Arial"/>
            </a:endParaRPr>
          </a:p>
        </p:txBody>
      </p:sp>
      <p:grpSp>
        <p:nvGrpSpPr>
          <p:cNvPr id="3" name="Group 30"/>
          <p:cNvGrpSpPr/>
          <p:nvPr/>
        </p:nvGrpSpPr>
        <p:grpSpPr>
          <a:xfrm>
            <a:off x="7376583" y="2709327"/>
            <a:ext cx="1438274" cy="730250"/>
            <a:chOff x="7376583" y="2709327"/>
            <a:chExt cx="1438274" cy="730250"/>
          </a:xfrm>
        </p:grpSpPr>
        <p:sp>
          <p:nvSpPr>
            <p:cNvPr id="27" name="Rectangle 26"/>
            <p:cNvSpPr/>
            <p:nvPr/>
          </p:nvSpPr>
          <p:spPr>
            <a:xfrm>
              <a:off x="7949140" y="3058577"/>
              <a:ext cx="865717" cy="381000"/>
            </a:xfrm>
            <a:prstGeom prst="rect">
              <a:avLst/>
            </a:prstGeom>
            <a:solidFill>
              <a:srgbClr val="CCFFCC"/>
            </a:solidFill>
            <a:ln w="190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RICH</a:t>
              </a:r>
              <a:endParaRPr lang="en-US" b="0" i="1" dirty="0">
                <a:solidFill>
                  <a:schemeClr val="tx1"/>
                </a:solidFill>
              </a:endParaRPr>
            </a:p>
          </p:txBody>
        </p:sp>
        <p:cxnSp>
          <p:nvCxnSpPr>
            <p:cNvPr id="28" name="Straight Connector 27"/>
            <p:cNvCxnSpPr>
              <a:stCxn id="27" idx="0"/>
            </p:cNvCxnSpPr>
            <p:nvPr/>
          </p:nvCxnSpPr>
          <p:spPr>
            <a:xfrm rot="16200000" flipV="1">
              <a:off x="7704666" y="2381244"/>
              <a:ext cx="349250" cy="1005416"/>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4671491" y="686737"/>
            <a:ext cx="1087133" cy="387798"/>
          </a:xfrm>
          <a:prstGeom prst="rect">
            <a:avLst/>
          </a:prstGeom>
          <a:solidFill>
            <a:srgbClr val="FFFF00"/>
          </a:solidFill>
          <a:ln>
            <a:solidFill>
              <a:schemeClr val="tx1"/>
            </a:solidFill>
          </a:ln>
          <a:effectLst>
            <a:outerShdw blurRad="50800" dist="38100" dir="2700000" algn="tl" rotWithShape="0">
              <a:srgbClr val="000000">
                <a:alpha val="43000"/>
              </a:srgbClr>
            </a:outerShdw>
          </a:effectLst>
        </p:spPr>
        <p:txBody>
          <a:bodyPr wrap="none" lIns="91440" tIns="45720" rIns="91440" bIns="54864">
            <a:spAutoFit/>
          </a:bodyPr>
          <a:lstStyle/>
          <a:p>
            <a:r>
              <a:rPr lang="en-US" dirty="0">
                <a:latin typeface="Apple Chancery"/>
                <a:cs typeface="Apple Chancery"/>
              </a:rPr>
              <a:t>Tracking</a:t>
            </a:r>
            <a:r>
              <a:rPr lang="en-US" dirty="0"/>
              <a:t> </a:t>
            </a:r>
          </a:p>
        </p:txBody>
      </p:sp>
      <p:sp>
        <p:nvSpPr>
          <p:cNvPr id="22" name="Rectangle 21"/>
          <p:cNvSpPr/>
          <p:nvPr/>
        </p:nvSpPr>
        <p:spPr>
          <a:xfrm>
            <a:off x="7718059" y="945703"/>
            <a:ext cx="1086056" cy="532453"/>
          </a:xfrm>
          <a:prstGeom prst="rect">
            <a:avLst/>
          </a:prstGeom>
          <a:solidFill>
            <a:srgbClr val="FFFF00"/>
          </a:solidFill>
          <a:ln>
            <a:solidFill>
              <a:schemeClr val="tx1"/>
            </a:solidFill>
          </a:ln>
          <a:effectLst>
            <a:outerShdw blurRad="50800" dist="38100" dir="2700000" algn="tl" rotWithShape="0">
              <a:srgbClr val="000000">
                <a:alpha val="43000"/>
              </a:srgbClr>
            </a:outerShdw>
          </a:effectLst>
        </p:spPr>
        <p:txBody>
          <a:bodyPr wrap="none" lIns="91440" tIns="45720" rIns="91440" bIns="54864">
            <a:spAutoFit/>
          </a:bodyPr>
          <a:lstStyle/>
          <a:p>
            <a:r>
              <a:rPr lang="en-US" dirty="0" smtClean="0">
                <a:latin typeface="Apple Chancery"/>
                <a:cs typeface="Apple Chancery"/>
              </a:rPr>
              <a:t>PID </a:t>
            </a:r>
          </a:p>
          <a:p>
            <a:r>
              <a:rPr lang="en-US" sz="1000" dirty="0" smtClean="0">
                <a:solidFill>
                  <a:srgbClr val="0000FF"/>
                </a:solidFill>
                <a:latin typeface="Abadi MT Condensed Light"/>
                <a:cs typeface="Abadi MT Condensed Light"/>
              </a:rPr>
              <a:t>(K/p  up to 4.5 </a:t>
            </a:r>
            <a:r>
              <a:rPr lang="en-US" sz="1000" dirty="0" err="1" smtClean="0">
                <a:solidFill>
                  <a:srgbClr val="0000FF"/>
                </a:solidFill>
                <a:latin typeface="Abadi MT Condensed Light"/>
                <a:cs typeface="Abadi MT Condensed Light"/>
              </a:rPr>
              <a:t>GeV</a:t>
            </a:r>
            <a:r>
              <a:rPr lang="en-US" sz="1000" dirty="0" smtClean="0">
                <a:solidFill>
                  <a:srgbClr val="0000FF"/>
                </a:solidFill>
                <a:latin typeface="Abadi MT Condensed Light"/>
                <a:cs typeface="Abadi MT Condensed Light"/>
              </a:rPr>
              <a:t>)</a:t>
            </a:r>
          </a:p>
        </p:txBody>
      </p:sp>
      <p:sp>
        <p:nvSpPr>
          <p:cNvPr id="24" name="Rectangle 23"/>
          <p:cNvSpPr/>
          <p:nvPr/>
        </p:nvSpPr>
        <p:spPr>
          <a:xfrm>
            <a:off x="3944638" y="4845692"/>
            <a:ext cx="1374095" cy="532453"/>
          </a:xfrm>
          <a:prstGeom prst="rect">
            <a:avLst/>
          </a:prstGeom>
          <a:solidFill>
            <a:srgbClr val="FFFF00"/>
          </a:solidFill>
          <a:ln>
            <a:solidFill>
              <a:schemeClr val="tx1"/>
            </a:solidFill>
          </a:ln>
          <a:effectLst>
            <a:outerShdw blurRad="50800" dist="38100" dir="2700000" algn="tl" rotWithShape="0">
              <a:srgbClr val="000000">
                <a:alpha val="43000"/>
              </a:srgbClr>
            </a:outerShdw>
          </a:effectLst>
        </p:spPr>
        <p:txBody>
          <a:bodyPr wrap="none" lIns="91440" tIns="45720" rIns="91440" bIns="54864">
            <a:spAutoFit/>
          </a:bodyPr>
          <a:lstStyle/>
          <a:p>
            <a:r>
              <a:rPr lang="en-US" dirty="0" smtClean="0">
                <a:latin typeface="Apple Chancery"/>
                <a:cs typeface="Apple Chancery"/>
              </a:rPr>
              <a:t>PID </a:t>
            </a:r>
          </a:p>
          <a:p>
            <a:r>
              <a:rPr lang="en-US" sz="1000" dirty="0" smtClean="0">
                <a:solidFill>
                  <a:srgbClr val="0000FF"/>
                </a:solidFill>
                <a:latin typeface="Abadi MT Condensed Light"/>
                <a:cs typeface="Abadi MT Condensed Light"/>
              </a:rPr>
              <a:t>(</a:t>
            </a:r>
            <a:r>
              <a:rPr lang="en-US" sz="1000" dirty="0">
                <a:solidFill>
                  <a:srgbClr val="0000FF"/>
                </a:solidFill>
                <a:latin typeface="Abadi MT Condensed Light"/>
                <a:cs typeface="Abadi MT Condensed Light"/>
              </a:rPr>
              <a:t>e</a:t>
            </a:r>
            <a:r>
              <a:rPr lang="en-US" sz="1000" dirty="0" smtClean="0">
                <a:solidFill>
                  <a:srgbClr val="0000FF"/>
                </a:solidFill>
                <a:latin typeface="Abadi MT Condensed Light"/>
                <a:cs typeface="Abadi MT Condensed Light"/>
              </a:rPr>
              <a:t>/ </a:t>
            </a:r>
            <a:r>
              <a:rPr lang="en-US" sz="1000" dirty="0" smtClean="0">
                <a:solidFill>
                  <a:srgbClr val="0000FF"/>
                </a:solidFill>
                <a:latin typeface="Symbol" charset="2"/>
                <a:cs typeface="Symbol" charset="2"/>
              </a:rPr>
              <a:t>p</a:t>
            </a:r>
            <a:r>
              <a:rPr lang="en-US" sz="1000" dirty="0" smtClean="0">
                <a:solidFill>
                  <a:srgbClr val="0000FF"/>
                </a:solidFill>
                <a:latin typeface="Abadi MT Condensed Light"/>
                <a:cs typeface="Abadi MT Condensed Light"/>
              </a:rPr>
              <a:t> ~5 </a:t>
            </a:r>
            <a:r>
              <a:rPr lang="en-US" sz="1000" dirty="0" err="1" smtClean="0">
                <a:solidFill>
                  <a:srgbClr val="0000FF"/>
                </a:solidFill>
                <a:latin typeface="Abadi MT Condensed Light"/>
                <a:cs typeface="Abadi MT Condensed Light"/>
              </a:rPr>
              <a:t>GeV</a:t>
            </a:r>
            <a:r>
              <a:rPr lang="en-US" sz="1000" dirty="0" smtClean="0">
                <a:solidFill>
                  <a:srgbClr val="0000FF"/>
                </a:solidFill>
                <a:latin typeface="Abadi MT Condensed Light"/>
                <a:cs typeface="Abadi MT Condensed Light"/>
              </a:rPr>
              <a:t> </a:t>
            </a:r>
            <a:r>
              <a:rPr lang="en-US" sz="1000" dirty="0" smtClean="0">
                <a:solidFill>
                  <a:srgbClr val="0000FF"/>
                </a:solidFill>
                <a:latin typeface="Symbol" charset="2"/>
                <a:cs typeface="Symbol" charset="2"/>
              </a:rPr>
              <a:t>p</a:t>
            </a:r>
            <a:r>
              <a:rPr lang="en-US" sz="1000" dirty="0" smtClean="0">
                <a:solidFill>
                  <a:srgbClr val="0000FF"/>
                </a:solidFill>
                <a:latin typeface="Abadi MT Condensed Light"/>
                <a:cs typeface="Abadi MT Condensed Light"/>
              </a:rPr>
              <a:t> threshold)</a:t>
            </a:r>
          </a:p>
        </p:txBody>
      </p:sp>
      <p:sp>
        <p:nvSpPr>
          <p:cNvPr id="25" name="Rectangle 24"/>
          <p:cNvSpPr/>
          <p:nvPr/>
        </p:nvSpPr>
        <p:spPr>
          <a:xfrm>
            <a:off x="6703661" y="6056605"/>
            <a:ext cx="1245479" cy="532453"/>
          </a:xfrm>
          <a:prstGeom prst="rect">
            <a:avLst/>
          </a:prstGeom>
          <a:solidFill>
            <a:srgbClr val="FFFF00"/>
          </a:solidFill>
          <a:ln>
            <a:solidFill>
              <a:schemeClr val="tx1"/>
            </a:solidFill>
          </a:ln>
          <a:effectLst>
            <a:outerShdw blurRad="50800" dist="38100" dir="2700000" algn="tl" rotWithShape="0">
              <a:srgbClr val="000000">
                <a:alpha val="43000"/>
              </a:srgbClr>
            </a:outerShdw>
          </a:effectLst>
        </p:spPr>
        <p:txBody>
          <a:bodyPr wrap="none" lIns="91440" tIns="45720" rIns="91440" bIns="54864">
            <a:spAutoFit/>
          </a:bodyPr>
          <a:lstStyle/>
          <a:p>
            <a:r>
              <a:rPr lang="en-US" dirty="0" smtClean="0">
                <a:latin typeface="Apple Chancery"/>
                <a:cs typeface="Apple Chancery"/>
              </a:rPr>
              <a:t>PID </a:t>
            </a:r>
          </a:p>
          <a:p>
            <a:r>
              <a:rPr lang="en-US" sz="1000" dirty="0" smtClean="0">
                <a:solidFill>
                  <a:srgbClr val="0000FF"/>
                </a:solidFill>
                <a:latin typeface="Abadi MT Condensed Light"/>
                <a:cs typeface="Abadi MT Condensed Light"/>
              </a:rPr>
              <a:t>(K/</a:t>
            </a:r>
            <a:r>
              <a:rPr lang="en-US" sz="1000" dirty="0" smtClean="0">
                <a:solidFill>
                  <a:srgbClr val="0000FF"/>
                </a:solidFill>
                <a:latin typeface="Symbol" charset="2"/>
                <a:cs typeface="Symbol" charset="2"/>
              </a:rPr>
              <a:t>p</a:t>
            </a:r>
            <a:r>
              <a:rPr lang="en-US" sz="1000" dirty="0" smtClean="0">
                <a:solidFill>
                  <a:srgbClr val="0000FF"/>
                </a:solidFill>
                <a:latin typeface="Abadi MT Condensed Light"/>
                <a:cs typeface="Abadi MT Condensed Light"/>
              </a:rPr>
              <a:t> from 3.5 to 9 </a:t>
            </a:r>
            <a:r>
              <a:rPr lang="en-US" sz="1000" dirty="0" err="1" smtClean="0">
                <a:solidFill>
                  <a:srgbClr val="0000FF"/>
                </a:solidFill>
                <a:latin typeface="Abadi MT Condensed Light"/>
                <a:cs typeface="Abadi MT Condensed Light"/>
              </a:rPr>
              <a:t>GeV</a:t>
            </a:r>
            <a:r>
              <a:rPr lang="en-US" sz="1000" dirty="0" smtClean="0">
                <a:solidFill>
                  <a:srgbClr val="0000FF"/>
                </a:solidFill>
                <a:latin typeface="Abadi MT Condensed Light"/>
                <a:cs typeface="Abadi MT Condensed Light"/>
              </a:rPr>
              <a:t>)</a:t>
            </a:r>
          </a:p>
        </p:txBody>
      </p:sp>
      <p:sp>
        <p:nvSpPr>
          <p:cNvPr id="26" name="Rectangle 25"/>
          <p:cNvSpPr/>
          <p:nvPr/>
        </p:nvSpPr>
        <p:spPr>
          <a:xfrm>
            <a:off x="7305535" y="4946239"/>
            <a:ext cx="1841795" cy="532453"/>
          </a:xfrm>
          <a:prstGeom prst="rect">
            <a:avLst/>
          </a:prstGeom>
          <a:solidFill>
            <a:srgbClr val="FFFF00"/>
          </a:solidFill>
          <a:ln>
            <a:solidFill>
              <a:schemeClr val="tx1"/>
            </a:solidFill>
          </a:ln>
          <a:effectLst>
            <a:outerShdw blurRad="50800" dist="38100" dir="2700000" algn="tl" rotWithShape="0">
              <a:srgbClr val="000000">
                <a:alpha val="43000"/>
              </a:srgbClr>
            </a:outerShdw>
          </a:effectLst>
        </p:spPr>
        <p:txBody>
          <a:bodyPr wrap="square" lIns="91440" tIns="45720" rIns="91440" bIns="54864">
            <a:spAutoFit/>
          </a:bodyPr>
          <a:lstStyle/>
          <a:p>
            <a:r>
              <a:rPr lang="en-US" dirty="0" smtClean="0">
                <a:latin typeface="Apple Chancery"/>
                <a:cs typeface="Apple Chancery"/>
              </a:rPr>
              <a:t>Neutrals</a:t>
            </a:r>
          </a:p>
          <a:p>
            <a:r>
              <a:rPr lang="en-US" sz="1000" dirty="0" smtClean="0">
                <a:solidFill>
                  <a:srgbClr val="0000FF"/>
                </a:solidFill>
                <a:latin typeface="Abadi MT Condensed Light"/>
                <a:cs typeface="Abadi MT Condensed Light"/>
              </a:rPr>
              <a:t>(</a:t>
            </a:r>
            <a:r>
              <a:rPr lang="en-US" sz="1000" dirty="0" smtClean="0">
                <a:solidFill>
                  <a:srgbClr val="0000FF"/>
                </a:solidFill>
                <a:latin typeface="Symbol" charset="2"/>
                <a:cs typeface="Symbol" charset="2"/>
              </a:rPr>
              <a:t>g</a:t>
            </a:r>
            <a:r>
              <a:rPr lang="en-US" sz="1000" dirty="0" smtClean="0">
                <a:solidFill>
                  <a:srgbClr val="0000FF"/>
                </a:solidFill>
                <a:latin typeface="Abadi MT Condensed Light"/>
                <a:cs typeface="Abadi MT Condensed Light"/>
              </a:rPr>
              <a:t> </a:t>
            </a:r>
            <a:r>
              <a:rPr lang="en-US" sz="1000" dirty="0" err="1" smtClean="0">
                <a:solidFill>
                  <a:srgbClr val="0000FF"/>
                </a:solidFill>
                <a:latin typeface="Abadi MT Condensed Light"/>
                <a:cs typeface="Abadi MT Condensed Light"/>
              </a:rPr>
              <a:t>reco</a:t>
            </a:r>
            <a:r>
              <a:rPr lang="en-US" sz="1000" dirty="0" smtClean="0">
                <a:solidFill>
                  <a:srgbClr val="0000FF"/>
                </a:solidFill>
                <a:latin typeface="Abadi MT Condensed Light"/>
                <a:cs typeface="Abadi MT Condensed Light"/>
              </a:rPr>
              <a:t>. &amp; 2-</a:t>
            </a:r>
            <a:r>
              <a:rPr lang="en-US" sz="1000" dirty="0" smtClean="0">
                <a:solidFill>
                  <a:srgbClr val="0000FF"/>
                </a:solidFill>
                <a:latin typeface="Symbol" charset="2"/>
                <a:cs typeface="Symbol" charset="2"/>
              </a:rPr>
              <a:t>g</a:t>
            </a:r>
            <a:r>
              <a:rPr lang="en-US" sz="1000" dirty="0" smtClean="0">
                <a:solidFill>
                  <a:srgbClr val="0000FF"/>
                </a:solidFill>
                <a:latin typeface="Abadi MT Condensed Light"/>
                <a:cs typeface="Abadi MT Condensed Light"/>
              </a:rPr>
              <a:t> separation up to 9 </a:t>
            </a:r>
            <a:r>
              <a:rPr lang="en-US" sz="1000" dirty="0" err="1" smtClean="0">
                <a:solidFill>
                  <a:srgbClr val="0000FF"/>
                </a:solidFill>
                <a:latin typeface="Abadi MT Condensed Light"/>
                <a:cs typeface="Abadi MT Condensed Light"/>
              </a:rPr>
              <a:t>GeV</a:t>
            </a:r>
            <a:r>
              <a:rPr lang="en-US" sz="1000" dirty="0" smtClean="0">
                <a:solidFill>
                  <a:srgbClr val="0000FF"/>
                </a:solidFill>
                <a:latin typeface="Abadi MT Condensed Light"/>
                <a:cs typeface="Abadi MT Condensed Light"/>
              </a:rPr>
              <a:t>)</a:t>
            </a:r>
          </a:p>
        </p:txBody>
      </p:sp>
      <p:sp>
        <p:nvSpPr>
          <p:cNvPr id="9" name="Rectangle 8"/>
          <p:cNvSpPr/>
          <p:nvPr/>
        </p:nvSpPr>
        <p:spPr>
          <a:xfrm>
            <a:off x="2761961" y="5505335"/>
            <a:ext cx="3854312" cy="1242783"/>
          </a:xfrm>
          <a:prstGeom prst="rect">
            <a:avLst/>
          </a:prstGeom>
          <a:solidFill>
            <a:schemeClr val="tx1"/>
          </a:solidFill>
          <a:ln>
            <a:solidFill>
              <a:schemeClr val="tx1"/>
            </a:solidFill>
          </a:ln>
          <a:effectLst>
            <a:glow rad="101600">
              <a:schemeClr val="bg1">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00"/>
                </a:solidFill>
                <a:latin typeface="Arial"/>
                <a:cs typeface="Arial"/>
              </a:rPr>
              <a:t>Complex detector system </a:t>
            </a:r>
            <a:r>
              <a:rPr lang="en-US" dirty="0" smtClean="0">
                <a:solidFill>
                  <a:srgbClr val="FFFF00"/>
                </a:solidFill>
                <a:latin typeface="Arial"/>
                <a:cs typeface="Arial"/>
                <a:sym typeface="Wingdings"/>
              </a:rPr>
              <a:t>requires an </a:t>
            </a:r>
            <a:r>
              <a:rPr lang="en-US" dirty="0" smtClean="0">
                <a:solidFill>
                  <a:srgbClr val="FFFF00"/>
                </a:solidFill>
                <a:latin typeface="Arial"/>
                <a:cs typeface="Arial"/>
              </a:rPr>
              <a:t>integrated framework to write efficient, modular and robust data processing application</a:t>
            </a:r>
            <a:endParaRPr lang="en-US" dirty="0">
              <a:solidFill>
                <a:srgbClr val="FFFF00"/>
              </a:solidFill>
              <a:latin typeface="Arial"/>
              <a:cs typeface="Arial"/>
            </a:endParaRPr>
          </a:p>
        </p:txBody>
      </p:sp>
      <p:sp>
        <p:nvSpPr>
          <p:cNvPr id="6" name="TextBox 5"/>
          <p:cNvSpPr txBox="1">
            <a:spLocks noChangeArrowheads="1"/>
          </p:cNvSpPr>
          <p:nvPr/>
        </p:nvSpPr>
        <p:spPr bwMode="auto">
          <a:xfrm>
            <a:off x="1" y="0"/>
            <a:ext cx="2628746" cy="6775701"/>
          </a:xfrm>
          <a:prstGeom prst="rect">
            <a:avLst/>
          </a:prstGeom>
          <a:solidFill>
            <a:schemeClr val="tx1"/>
          </a:solidFill>
          <a:ln w="9525">
            <a:solidFill>
              <a:srgbClr val="FFFF00"/>
            </a:solidFill>
            <a:miter lim="800000"/>
            <a:headEnd/>
            <a:tailEnd/>
          </a:ln>
        </p:spPr>
        <p:txBody>
          <a:bodyPr wrap="square">
            <a:spAutoFit/>
          </a:bodyPr>
          <a:lstStyle/>
          <a:p>
            <a:pPr eaLnBrk="0" hangingPunct="0">
              <a:spcBef>
                <a:spcPct val="15000"/>
              </a:spcBef>
            </a:pPr>
            <a:endParaRPr lang="en-US" dirty="0" smtClean="0">
              <a:solidFill>
                <a:srgbClr val="92D050"/>
              </a:solidFill>
              <a:latin typeface="Arial" pitchFamily="34" charset="0"/>
              <a:ea typeface="ＭＳ Ｐゴシック" pitchFamily="-110" charset="-128"/>
              <a:cs typeface="Arial" pitchFamily="34" charset="0"/>
            </a:endParaRPr>
          </a:p>
          <a:p>
            <a:pPr eaLnBrk="0" hangingPunct="0">
              <a:spcBef>
                <a:spcPct val="15000"/>
              </a:spcBef>
            </a:pPr>
            <a:r>
              <a:rPr lang="en-US" dirty="0" smtClean="0">
                <a:solidFill>
                  <a:srgbClr val="92D050"/>
                </a:solidFill>
                <a:latin typeface="Arial" pitchFamily="34" charset="0"/>
                <a:ea typeface="ＭＳ Ｐゴシック" pitchFamily="-110" charset="-128"/>
                <a:cs typeface="Arial" pitchFamily="34" charset="0"/>
              </a:rPr>
              <a:t>Base equipment</a:t>
            </a:r>
            <a:endParaRPr lang="en-US" dirty="0" smtClean="0">
              <a:solidFill>
                <a:srgbClr val="FFFF00"/>
              </a:solidFill>
              <a:latin typeface="Arial" pitchFamily="34" charset="0"/>
              <a:ea typeface="ＭＳ Ｐゴシック" pitchFamily="-110" charset="-128"/>
              <a:cs typeface="Arial" pitchFamily="34" charset="0"/>
            </a:endParaRPr>
          </a:p>
          <a:p>
            <a:pPr eaLnBrk="0" hangingPunct="0">
              <a:spcBef>
                <a:spcPct val="15000"/>
              </a:spcBef>
            </a:pPr>
            <a:r>
              <a:rPr lang="en-US" sz="1600" u="sng" dirty="0" smtClean="0">
                <a:solidFill>
                  <a:srgbClr val="FFFF00"/>
                </a:solidFill>
                <a:latin typeface="Arial" pitchFamily="34" charset="0"/>
                <a:ea typeface="ＭＳ Ｐゴシック" pitchFamily="-110" charset="-128"/>
                <a:cs typeface="Arial" pitchFamily="34" charset="0"/>
              </a:rPr>
              <a:t>Forward Detector (FD)</a:t>
            </a:r>
          </a:p>
          <a:p>
            <a:pPr lvl="1" eaLnBrk="0" hangingPunct="0">
              <a:spcBef>
                <a:spcPct val="15000"/>
              </a:spcBef>
            </a:pPr>
            <a:r>
              <a:rPr lang="en-US" sz="1400" dirty="0" smtClean="0">
                <a:solidFill>
                  <a:srgbClr val="FFFFFF"/>
                </a:solidFill>
                <a:latin typeface="Arial" pitchFamily="34" charset="0"/>
                <a:ea typeface="ＭＳ Ｐゴシック" pitchFamily="-110" charset="-128"/>
                <a:cs typeface="Arial" pitchFamily="34" charset="0"/>
              </a:rPr>
              <a:t>- </a:t>
            </a:r>
            <a:r>
              <a:rPr lang="en-US" sz="1200" dirty="0" smtClean="0">
                <a:solidFill>
                  <a:srgbClr val="FFFFFF"/>
                </a:solidFill>
                <a:latin typeface="Arial" pitchFamily="34" charset="0"/>
                <a:ea typeface="ＭＳ Ｐゴシック" pitchFamily="-110" charset="-128"/>
                <a:cs typeface="Arial" pitchFamily="34" charset="0"/>
              </a:rPr>
              <a:t>TORUS magnet (6 coils)</a:t>
            </a: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a:t>
            </a:r>
            <a:r>
              <a:rPr lang="en-US" sz="1200" dirty="0" smtClean="0">
                <a:solidFill>
                  <a:srgbClr val="FFFF00"/>
                </a:solidFill>
                <a:latin typeface="Arial" pitchFamily="34" charset="0"/>
                <a:ea typeface="ＭＳ Ｐゴシック" pitchFamily="-110" charset="-128"/>
                <a:cs typeface="Arial" pitchFamily="34" charset="0"/>
              </a:rPr>
              <a:t>HT</a:t>
            </a:r>
            <a:r>
              <a:rPr lang="en-US" sz="1200" dirty="0" smtClean="0">
                <a:solidFill>
                  <a:srgbClr val="FFFFFF"/>
                </a:solidFill>
                <a:latin typeface="Arial" pitchFamily="34" charset="0"/>
                <a:ea typeface="ＭＳ Ｐゴシック" pitchFamily="-110" charset="-128"/>
                <a:cs typeface="Arial" pitchFamily="34" charset="0"/>
              </a:rPr>
              <a:t> </a:t>
            </a:r>
            <a:r>
              <a:rPr lang="en-US" sz="1200" dirty="0" smtClean="0">
                <a:solidFill>
                  <a:srgbClr val="FFFF00"/>
                </a:solidFill>
                <a:latin typeface="Arial" pitchFamily="34" charset="0"/>
                <a:ea typeface="ＭＳ Ｐゴシック" pitchFamily="-110" charset="-128"/>
                <a:cs typeface="Arial" pitchFamily="34" charset="0"/>
              </a:rPr>
              <a:t>C</a:t>
            </a:r>
            <a:r>
              <a:rPr lang="en-US" sz="1200" dirty="0" smtClean="0">
                <a:solidFill>
                  <a:srgbClr val="FFFFFF"/>
                </a:solidFill>
                <a:latin typeface="Arial" pitchFamily="34" charset="0"/>
                <a:ea typeface="ＭＳ Ｐゴシック" pitchFamily="-110" charset="-128"/>
                <a:cs typeface="Arial" pitchFamily="34" charset="0"/>
              </a:rPr>
              <a:t>herenkov </a:t>
            </a:r>
            <a:r>
              <a:rPr lang="en-US" sz="1200" dirty="0" smtClean="0">
                <a:solidFill>
                  <a:srgbClr val="FFFF00"/>
                </a:solidFill>
                <a:latin typeface="Arial" pitchFamily="34" charset="0"/>
                <a:ea typeface="ＭＳ Ｐゴシック" pitchFamily="-110" charset="-128"/>
                <a:cs typeface="Arial" pitchFamily="34" charset="0"/>
              </a:rPr>
              <a:t>C</a:t>
            </a:r>
            <a:r>
              <a:rPr lang="en-US" sz="1200" dirty="0" smtClean="0">
                <a:solidFill>
                  <a:srgbClr val="FFFFFF"/>
                </a:solidFill>
                <a:latin typeface="Arial" pitchFamily="34" charset="0"/>
                <a:ea typeface="ＭＳ Ｐゴシック" pitchFamily="-110" charset="-128"/>
                <a:cs typeface="Arial" pitchFamily="34" charset="0"/>
              </a:rPr>
              <a:t>ounter </a:t>
            </a: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a:t>
            </a:r>
            <a:r>
              <a:rPr lang="en-US" sz="1200" dirty="0" smtClean="0">
                <a:solidFill>
                  <a:srgbClr val="FFFF00"/>
                </a:solidFill>
                <a:latin typeface="Arial" pitchFamily="34" charset="0"/>
                <a:ea typeface="ＭＳ Ｐゴシック" pitchFamily="-110" charset="-128"/>
                <a:cs typeface="Arial" pitchFamily="34" charset="0"/>
              </a:rPr>
              <a:t>D</a:t>
            </a:r>
            <a:r>
              <a:rPr lang="en-US" sz="1200" dirty="0" smtClean="0">
                <a:solidFill>
                  <a:srgbClr val="FFFFFF"/>
                </a:solidFill>
                <a:latin typeface="Arial" pitchFamily="34" charset="0"/>
                <a:ea typeface="ＭＳ Ｐゴシック" pitchFamily="-110" charset="-128"/>
                <a:cs typeface="Arial" pitchFamily="34" charset="0"/>
              </a:rPr>
              <a:t>rift </a:t>
            </a:r>
            <a:r>
              <a:rPr lang="en-US" sz="1200" dirty="0" smtClean="0">
                <a:solidFill>
                  <a:srgbClr val="FFFF00"/>
                </a:solidFill>
                <a:latin typeface="Arial" pitchFamily="34" charset="0"/>
                <a:ea typeface="ＭＳ Ｐゴシック" pitchFamily="-110" charset="-128"/>
                <a:cs typeface="Arial" pitchFamily="34" charset="0"/>
              </a:rPr>
              <a:t>C</a:t>
            </a:r>
            <a:r>
              <a:rPr lang="en-US" sz="1200" dirty="0" smtClean="0">
                <a:solidFill>
                  <a:srgbClr val="FFFFFF"/>
                </a:solidFill>
                <a:latin typeface="Arial" pitchFamily="34" charset="0"/>
                <a:ea typeface="ＭＳ Ｐゴシック" pitchFamily="-110" charset="-128"/>
                <a:cs typeface="Arial" pitchFamily="34" charset="0"/>
              </a:rPr>
              <a:t>hamber system </a:t>
            </a: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a:t>
            </a:r>
            <a:r>
              <a:rPr lang="en-US" sz="1200" dirty="0" smtClean="0">
                <a:solidFill>
                  <a:srgbClr val="FFFF00"/>
                </a:solidFill>
                <a:latin typeface="Arial" pitchFamily="34" charset="0"/>
                <a:ea typeface="ＭＳ Ｐゴシック" pitchFamily="-110" charset="-128"/>
                <a:cs typeface="Arial" pitchFamily="34" charset="0"/>
              </a:rPr>
              <a:t>LT C</a:t>
            </a:r>
            <a:r>
              <a:rPr lang="en-US" sz="1200" dirty="0" smtClean="0">
                <a:solidFill>
                  <a:srgbClr val="FFFFFF"/>
                </a:solidFill>
                <a:latin typeface="Arial" pitchFamily="34" charset="0"/>
                <a:ea typeface="ＭＳ Ｐゴシック" pitchFamily="-110" charset="-128"/>
                <a:cs typeface="Arial" pitchFamily="34" charset="0"/>
              </a:rPr>
              <a:t>herenkov </a:t>
            </a:r>
            <a:r>
              <a:rPr lang="en-US" sz="1200" dirty="0" smtClean="0">
                <a:solidFill>
                  <a:srgbClr val="FFFF00"/>
                </a:solidFill>
                <a:latin typeface="Arial" pitchFamily="34" charset="0"/>
                <a:ea typeface="ＭＳ Ｐゴシック" pitchFamily="-110" charset="-128"/>
                <a:cs typeface="Arial" pitchFamily="34" charset="0"/>
              </a:rPr>
              <a:t>C</a:t>
            </a:r>
            <a:r>
              <a:rPr lang="en-US" sz="1200" dirty="0" smtClean="0">
                <a:solidFill>
                  <a:srgbClr val="FFFFFF"/>
                </a:solidFill>
                <a:latin typeface="Arial" pitchFamily="34" charset="0"/>
                <a:ea typeface="ＭＳ Ｐゴシック" pitchFamily="-110" charset="-128"/>
                <a:cs typeface="Arial" pitchFamily="34" charset="0"/>
              </a:rPr>
              <a:t>ounter </a:t>
            </a: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a:t>
            </a:r>
            <a:r>
              <a:rPr lang="en-US" sz="1200" dirty="0" smtClean="0">
                <a:solidFill>
                  <a:srgbClr val="FFFF00"/>
                </a:solidFill>
                <a:latin typeface="Arial" pitchFamily="34" charset="0"/>
                <a:ea typeface="ＭＳ Ｐゴシック" pitchFamily="-110" charset="-128"/>
                <a:cs typeface="Arial" pitchFamily="34" charset="0"/>
              </a:rPr>
              <a:t>F</a:t>
            </a:r>
            <a:r>
              <a:rPr lang="en-US" sz="1200" dirty="0" smtClean="0">
                <a:solidFill>
                  <a:srgbClr val="FFFFFF"/>
                </a:solidFill>
                <a:latin typeface="Arial" pitchFamily="34" charset="0"/>
                <a:ea typeface="ＭＳ Ｐゴシック" pitchFamily="-110" charset="-128"/>
                <a:cs typeface="Arial" pitchFamily="34" charset="0"/>
              </a:rPr>
              <a:t>orward </a:t>
            </a:r>
            <a:r>
              <a:rPr lang="en-US" sz="1200" dirty="0" err="1" smtClean="0">
                <a:solidFill>
                  <a:srgbClr val="FFFF00"/>
                </a:solidFill>
                <a:latin typeface="Arial" pitchFamily="34" charset="0"/>
                <a:ea typeface="ＭＳ Ｐゴシック" pitchFamily="-110" charset="-128"/>
                <a:cs typeface="Arial" pitchFamily="34" charset="0"/>
              </a:rPr>
              <a:t>ToF</a:t>
            </a:r>
            <a:r>
              <a:rPr lang="en-US" sz="1200" dirty="0" smtClean="0">
                <a:solidFill>
                  <a:srgbClr val="FFFFFF"/>
                </a:solidFill>
                <a:latin typeface="Arial" pitchFamily="34" charset="0"/>
                <a:ea typeface="ＭＳ Ｐゴシック" pitchFamily="-110" charset="-128"/>
                <a:cs typeface="Arial" pitchFamily="34" charset="0"/>
              </a:rPr>
              <a:t> system</a:t>
            </a: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a:t>
            </a:r>
            <a:r>
              <a:rPr lang="en-US" sz="1200" dirty="0" smtClean="0">
                <a:solidFill>
                  <a:srgbClr val="FFFF00"/>
                </a:solidFill>
                <a:latin typeface="Arial" pitchFamily="34" charset="0"/>
                <a:ea typeface="ＭＳ Ｐゴシック" pitchFamily="-110" charset="-128"/>
                <a:cs typeface="Arial" pitchFamily="34" charset="0"/>
              </a:rPr>
              <a:t>P</a:t>
            </a:r>
            <a:r>
              <a:rPr lang="en-US" sz="1200" dirty="0" smtClean="0">
                <a:solidFill>
                  <a:srgbClr val="FFFFFF"/>
                </a:solidFill>
                <a:latin typeface="Arial" pitchFamily="34" charset="0"/>
                <a:ea typeface="ＭＳ Ｐゴシック" pitchFamily="-110" charset="-128"/>
                <a:cs typeface="Arial" pitchFamily="34" charset="0"/>
              </a:rPr>
              <a:t>re-shower </a:t>
            </a:r>
            <a:r>
              <a:rPr lang="en-US" sz="1200" dirty="0" smtClean="0">
                <a:solidFill>
                  <a:srgbClr val="FFFF00"/>
                </a:solidFill>
                <a:latin typeface="Arial" pitchFamily="34" charset="0"/>
                <a:ea typeface="ＭＳ Ｐゴシック" pitchFamily="-110" charset="-128"/>
                <a:cs typeface="Arial" pitchFamily="34" charset="0"/>
              </a:rPr>
              <a:t>Cal</a:t>
            </a:r>
            <a:r>
              <a:rPr lang="en-US" sz="1200" dirty="0" smtClean="0">
                <a:solidFill>
                  <a:srgbClr val="FFFFFF"/>
                </a:solidFill>
                <a:latin typeface="Arial" pitchFamily="34" charset="0"/>
                <a:ea typeface="ＭＳ Ｐゴシック" pitchFamily="-110" charset="-128"/>
                <a:cs typeface="Arial" pitchFamily="34" charset="0"/>
              </a:rPr>
              <a:t>orimeter </a:t>
            </a: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a:t>
            </a:r>
            <a:r>
              <a:rPr lang="en-US" sz="1200" dirty="0" smtClean="0">
                <a:solidFill>
                  <a:srgbClr val="FFFF00"/>
                </a:solidFill>
                <a:latin typeface="Arial" pitchFamily="34" charset="0"/>
                <a:ea typeface="ＭＳ Ｐゴシック" pitchFamily="-110" charset="-128"/>
                <a:cs typeface="Arial" pitchFamily="34" charset="0"/>
              </a:rPr>
              <a:t>E</a:t>
            </a:r>
            <a:r>
              <a:rPr lang="en-US" sz="1200" dirty="0" smtClean="0">
                <a:solidFill>
                  <a:srgbClr val="FFFFFF"/>
                </a:solidFill>
                <a:latin typeface="Arial" pitchFamily="34" charset="0"/>
                <a:ea typeface="ＭＳ Ｐゴシック" pitchFamily="-110" charset="-128"/>
                <a:cs typeface="Arial" pitchFamily="34" charset="0"/>
              </a:rPr>
              <a:t>.M. </a:t>
            </a:r>
            <a:r>
              <a:rPr lang="en-US" sz="1200" dirty="0" smtClean="0">
                <a:solidFill>
                  <a:srgbClr val="FFFF00"/>
                </a:solidFill>
                <a:latin typeface="Arial" pitchFamily="34" charset="0"/>
                <a:ea typeface="ＭＳ Ｐゴシック" pitchFamily="-110" charset="-128"/>
                <a:cs typeface="Arial" pitchFamily="34" charset="0"/>
              </a:rPr>
              <a:t>C</a:t>
            </a:r>
            <a:r>
              <a:rPr lang="en-US" sz="1200" dirty="0" smtClean="0">
                <a:solidFill>
                  <a:srgbClr val="FFFFFF"/>
                </a:solidFill>
                <a:latin typeface="Arial" pitchFamily="34" charset="0"/>
                <a:ea typeface="ＭＳ Ｐゴシック" pitchFamily="-110" charset="-128"/>
                <a:cs typeface="Arial" pitchFamily="34" charset="0"/>
              </a:rPr>
              <a:t>alorimeter  </a:t>
            </a:r>
            <a:endParaRPr lang="en-US" sz="1600" dirty="0" smtClean="0">
              <a:solidFill>
                <a:srgbClr val="FFFF00"/>
              </a:solidFill>
              <a:latin typeface="Arial" pitchFamily="34" charset="0"/>
              <a:ea typeface="ＭＳ Ｐゴシック" pitchFamily="-110" charset="-128"/>
              <a:cs typeface="Arial" pitchFamily="34" charset="0"/>
            </a:endParaRPr>
          </a:p>
          <a:p>
            <a:pPr eaLnBrk="0" hangingPunct="0">
              <a:spcBef>
                <a:spcPct val="15000"/>
              </a:spcBef>
            </a:pPr>
            <a:r>
              <a:rPr lang="en-US" sz="1600" dirty="0" smtClean="0">
                <a:solidFill>
                  <a:srgbClr val="FFFF00"/>
                </a:solidFill>
                <a:latin typeface="Arial" pitchFamily="34" charset="0"/>
                <a:ea typeface="ＭＳ Ｐゴシック" pitchFamily="-110" charset="-128"/>
                <a:cs typeface="Arial" pitchFamily="34" charset="0"/>
              </a:rPr>
              <a:t>   </a:t>
            </a:r>
            <a:r>
              <a:rPr lang="en-US" sz="1600" u="sng" dirty="0" smtClean="0">
                <a:solidFill>
                  <a:srgbClr val="FFFF00"/>
                </a:solidFill>
                <a:latin typeface="Arial" pitchFamily="34" charset="0"/>
                <a:ea typeface="ＭＳ Ｐゴシック" pitchFamily="-110" charset="-128"/>
                <a:cs typeface="Arial" pitchFamily="34" charset="0"/>
              </a:rPr>
              <a:t>Central Detector (CD)</a:t>
            </a: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SOLENOID magnet </a:t>
            </a:r>
          </a:p>
          <a:p>
            <a:pPr lvl="1" eaLnBrk="0" hangingPunct="0">
              <a:spcBef>
                <a:spcPct val="15000"/>
              </a:spcBef>
              <a:buFontTx/>
              <a:buChar char="-"/>
            </a:pPr>
            <a:r>
              <a:rPr lang="en-US" sz="1200" dirty="0" smtClean="0">
                <a:solidFill>
                  <a:srgbClr val="FFFF00"/>
                </a:solidFill>
                <a:latin typeface="Arial" pitchFamily="34" charset="0"/>
                <a:ea typeface="ＭＳ Ｐゴシック" pitchFamily="-110" charset="-128"/>
                <a:cs typeface="Arial" pitchFamily="34" charset="0"/>
              </a:rPr>
              <a:t> S</a:t>
            </a:r>
            <a:r>
              <a:rPr lang="en-US" sz="1200" dirty="0" smtClean="0">
                <a:solidFill>
                  <a:srgbClr val="FFFFFF"/>
                </a:solidFill>
                <a:latin typeface="Arial" pitchFamily="34" charset="0"/>
                <a:ea typeface="ＭＳ Ｐゴシック" pitchFamily="-110" charset="-128"/>
                <a:cs typeface="Arial" pitchFamily="34" charset="0"/>
              </a:rPr>
              <a:t>ilicon </a:t>
            </a:r>
            <a:r>
              <a:rPr lang="en-US" sz="1200" dirty="0" smtClean="0">
                <a:solidFill>
                  <a:srgbClr val="FFFF00"/>
                </a:solidFill>
                <a:latin typeface="Arial" pitchFamily="34" charset="0"/>
                <a:ea typeface="ＭＳ Ｐゴシック" pitchFamily="-110" charset="-128"/>
                <a:cs typeface="Arial" pitchFamily="34" charset="0"/>
              </a:rPr>
              <a:t>V</a:t>
            </a:r>
            <a:r>
              <a:rPr lang="en-US" sz="1200" dirty="0" smtClean="0">
                <a:solidFill>
                  <a:srgbClr val="FFFFFF"/>
                </a:solidFill>
                <a:latin typeface="Arial" pitchFamily="34" charset="0"/>
                <a:ea typeface="ＭＳ Ｐゴシック" pitchFamily="-110" charset="-128"/>
                <a:cs typeface="Arial" pitchFamily="34" charset="0"/>
              </a:rPr>
              <a:t>ertex </a:t>
            </a:r>
            <a:r>
              <a:rPr lang="en-US" sz="1200" dirty="0" smtClean="0">
                <a:solidFill>
                  <a:srgbClr val="FFFF00"/>
                </a:solidFill>
                <a:latin typeface="Arial" pitchFamily="34" charset="0"/>
                <a:ea typeface="ＭＳ Ｐゴシック" pitchFamily="-110" charset="-128"/>
                <a:cs typeface="Arial" pitchFamily="34" charset="0"/>
              </a:rPr>
              <a:t>T</a:t>
            </a:r>
            <a:r>
              <a:rPr lang="en-US" sz="1200" dirty="0" smtClean="0">
                <a:solidFill>
                  <a:srgbClr val="FFFFFF"/>
                </a:solidFill>
                <a:latin typeface="Arial" pitchFamily="34" charset="0"/>
                <a:ea typeface="ＭＳ Ｐゴシック" pitchFamily="-110" charset="-128"/>
                <a:cs typeface="Arial" pitchFamily="34" charset="0"/>
              </a:rPr>
              <a:t>racker </a:t>
            </a: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a:t>
            </a:r>
            <a:r>
              <a:rPr lang="en-US" sz="1200" dirty="0" smtClean="0">
                <a:solidFill>
                  <a:srgbClr val="FFFF00"/>
                </a:solidFill>
                <a:latin typeface="Arial" pitchFamily="34" charset="0"/>
                <a:ea typeface="ＭＳ Ｐゴシック" pitchFamily="-110" charset="-128"/>
                <a:cs typeface="Arial" pitchFamily="34" charset="0"/>
              </a:rPr>
              <a:t>C</a:t>
            </a:r>
            <a:r>
              <a:rPr lang="en-US" sz="1200" dirty="0" smtClean="0">
                <a:solidFill>
                  <a:srgbClr val="FFFFFF"/>
                </a:solidFill>
                <a:latin typeface="Arial" pitchFamily="34" charset="0"/>
                <a:ea typeface="ＭＳ Ｐゴシック" pitchFamily="-110" charset="-128"/>
                <a:cs typeface="Arial" pitchFamily="34" charset="0"/>
              </a:rPr>
              <a:t>entral </a:t>
            </a:r>
            <a:r>
              <a:rPr lang="en-US" sz="1200" dirty="0" err="1">
                <a:solidFill>
                  <a:srgbClr val="FFFF00"/>
                </a:solidFill>
                <a:latin typeface="Arial" pitchFamily="34" charset="0"/>
                <a:ea typeface="ＭＳ Ｐゴシック" pitchFamily="-110" charset="-128"/>
                <a:cs typeface="Arial" pitchFamily="34" charset="0"/>
              </a:rPr>
              <a:t>ToF</a:t>
            </a:r>
            <a:r>
              <a:rPr lang="en-US" sz="1200" dirty="0">
                <a:solidFill>
                  <a:srgbClr val="FFFFFF"/>
                </a:solidFill>
                <a:latin typeface="Arial" pitchFamily="34" charset="0"/>
                <a:ea typeface="ＭＳ Ｐゴシック" pitchFamily="-110" charset="-128"/>
                <a:cs typeface="Arial" pitchFamily="34" charset="0"/>
              </a:rPr>
              <a:t> </a:t>
            </a:r>
            <a:r>
              <a:rPr lang="en-US" sz="1200" dirty="0" smtClean="0">
                <a:solidFill>
                  <a:srgbClr val="FFFFFF"/>
                </a:solidFill>
                <a:latin typeface="Arial" pitchFamily="34" charset="0"/>
                <a:ea typeface="ＭＳ Ｐゴシック" pitchFamily="-110" charset="-128"/>
                <a:cs typeface="Arial" pitchFamily="34" charset="0"/>
              </a:rPr>
              <a:t>system</a:t>
            </a:r>
            <a:endParaRPr lang="en-US" sz="1400" dirty="0" smtClean="0">
              <a:solidFill>
                <a:srgbClr val="FFFFFF"/>
              </a:solidFill>
              <a:latin typeface="Arial" pitchFamily="34" charset="0"/>
              <a:ea typeface="ＭＳ Ｐゴシック" pitchFamily="-110" charset="-128"/>
              <a:cs typeface="Arial" pitchFamily="34" charset="0"/>
            </a:endParaRPr>
          </a:p>
          <a:p>
            <a:pPr eaLnBrk="0" hangingPunct="0">
              <a:spcBef>
                <a:spcPct val="15000"/>
              </a:spcBef>
            </a:pPr>
            <a:r>
              <a:rPr lang="en-US" sz="1400" dirty="0" smtClean="0">
                <a:solidFill>
                  <a:srgbClr val="FFFFFF"/>
                </a:solidFill>
                <a:latin typeface="Arial" pitchFamily="34" charset="0"/>
                <a:ea typeface="ＭＳ Ｐゴシック" pitchFamily="-110" charset="-128"/>
                <a:cs typeface="Arial" pitchFamily="34" charset="0"/>
              </a:rPr>
              <a:t>   </a:t>
            </a:r>
            <a:r>
              <a:rPr lang="en-US" sz="1600" dirty="0" smtClean="0">
                <a:solidFill>
                  <a:srgbClr val="FFFF00"/>
                </a:solidFill>
                <a:latin typeface="Arial" pitchFamily="34" charset="0"/>
                <a:ea typeface="ＭＳ Ｐゴシック" pitchFamily="-110" charset="-128"/>
                <a:cs typeface="Arial" pitchFamily="34" charset="0"/>
              </a:rPr>
              <a:t> </a:t>
            </a:r>
            <a:r>
              <a:rPr lang="en-US" sz="1600" u="sng" dirty="0" err="1" smtClean="0">
                <a:solidFill>
                  <a:srgbClr val="FFFF00"/>
                </a:solidFill>
                <a:latin typeface="Arial" pitchFamily="34" charset="0"/>
                <a:ea typeface="ＭＳ Ｐゴシック" pitchFamily="-110" charset="-128"/>
                <a:cs typeface="Arial" pitchFamily="34" charset="0"/>
              </a:rPr>
              <a:t>Beamline</a:t>
            </a:r>
            <a:endParaRPr lang="en-US" sz="1600" u="sng" dirty="0" smtClean="0">
              <a:solidFill>
                <a:srgbClr val="FFFF00"/>
              </a:solidFill>
              <a:latin typeface="Arial" pitchFamily="34" charset="0"/>
              <a:ea typeface="ＭＳ Ｐゴシック" pitchFamily="-110" charset="-128"/>
              <a:cs typeface="Arial" pitchFamily="34" charset="0"/>
            </a:endParaRP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Targets</a:t>
            </a: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a:t>
            </a:r>
            <a:r>
              <a:rPr lang="en-US" sz="1200" dirty="0" err="1" smtClean="0">
                <a:solidFill>
                  <a:srgbClr val="FFFFFF"/>
                </a:solidFill>
                <a:latin typeface="Arial" pitchFamily="34" charset="0"/>
                <a:ea typeface="ＭＳ Ｐゴシック" pitchFamily="-110" charset="-128"/>
                <a:cs typeface="Arial" pitchFamily="34" charset="0"/>
              </a:rPr>
              <a:t>Moller</a:t>
            </a:r>
            <a:r>
              <a:rPr lang="en-US" sz="1200" dirty="0" smtClean="0">
                <a:solidFill>
                  <a:srgbClr val="FFFFFF"/>
                </a:solidFill>
                <a:latin typeface="Arial" pitchFamily="34" charset="0"/>
                <a:ea typeface="ＭＳ Ｐゴシック" pitchFamily="-110" charset="-128"/>
                <a:cs typeface="Arial" pitchFamily="34" charset="0"/>
              </a:rPr>
              <a:t> </a:t>
            </a:r>
            <a:r>
              <a:rPr lang="en-US" sz="1200" dirty="0" err="1" smtClean="0">
                <a:solidFill>
                  <a:srgbClr val="FFFFFF"/>
                </a:solidFill>
                <a:latin typeface="Arial" pitchFamily="34" charset="0"/>
                <a:ea typeface="ＭＳ Ｐゴシック" pitchFamily="-110" charset="-128"/>
                <a:cs typeface="Arial" pitchFamily="34" charset="0"/>
              </a:rPr>
              <a:t>polarimeter</a:t>
            </a:r>
            <a:r>
              <a:rPr lang="en-US" sz="1200" dirty="0" smtClean="0">
                <a:solidFill>
                  <a:srgbClr val="FFFFFF"/>
                </a:solidFill>
                <a:latin typeface="Arial" pitchFamily="34" charset="0"/>
                <a:ea typeface="ＭＳ Ｐゴシック" pitchFamily="-110" charset="-128"/>
                <a:cs typeface="Arial" pitchFamily="34" charset="0"/>
              </a:rPr>
              <a:t> </a:t>
            </a: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Photon Ta</a:t>
            </a:r>
            <a:r>
              <a:rPr lang="en-US" sz="1200" dirty="0" smtClean="0">
                <a:solidFill>
                  <a:schemeClr val="bg1"/>
                </a:solidFill>
                <a:latin typeface="Arial" pitchFamily="34" charset="0"/>
                <a:ea typeface="ＭＳ Ｐゴシック" pitchFamily="-110" charset="-128"/>
                <a:cs typeface="Arial" pitchFamily="34" charset="0"/>
              </a:rPr>
              <a:t>gger</a:t>
            </a:r>
          </a:p>
          <a:p>
            <a:pPr lvl="1" eaLnBrk="0" hangingPunct="0">
              <a:spcBef>
                <a:spcPct val="15000"/>
              </a:spcBef>
              <a:buFontTx/>
              <a:buChar char="-"/>
            </a:pPr>
            <a:endParaRPr lang="en-US" sz="1200" dirty="0">
              <a:solidFill>
                <a:schemeClr val="bg1"/>
              </a:solidFill>
              <a:latin typeface="Arial" pitchFamily="34" charset="0"/>
              <a:ea typeface="ＭＳ Ｐゴシック" pitchFamily="-110" charset="-128"/>
              <a:cs typeface="Arial" pitchFamily="34" charset="0"/>
            </a:endParaRPr>
          </a:p>
          <a:p>
            <a:pPr lvl="1" eaLnBrk="0" hangingPunct="0">
              <a:spcBef>
                <a:spcPct val="15000"/>
              </a:spcBef>
              <a:buFontTx/>
              <a:buChar char="-"/>
            </a:pPr>
            <a:endParaRPr lang="en-US" sz="1200" dirty="0" smtClean="0">
              <a:solidFill>
                <a:schemeClr val="bg1"/>
              </a:solidFill>
              <a:latin typeface="Arial" pitchFamily="34" charset="0"/>
              <a:ea typeface="ＭＳ Ｐゴシック" pitchFamily="-110" charset="-128"/>
              <a:cs typeface="Arial" pitchFamily="34" charset="0"/>
            </a:endParaRPr>
          </a:p>
          <a:p>
            <a:pPr lvl="1" eaLnBrk="0" hangingPunct="0">
              <a:spcBef>
                <a:spcPct val="15000"/>
              </a:spcBef>
              <a:buFontTx/>
              <a:buChar char="-"/>
            </a:pPr>
            <a:endParaRPr lang="en-US" sz="1200" dirty="0">
              <a:solidFill>
                <a:schemeClr val="bg1"/>
              </a:solidFill>
              <a:latin typeface="Arial" pitchFamily="34" charset="0"/>
              <a:ea typeface="ＭＳ Ｐゴシック" pitchFamily="-110" charset="-128"/>
              <a:cs typeface="Arial" pitchFamily="34" charset="0"/>
            </a:endParaRPr>
          </a:p>
          <a:p>
            <a:pPr lvl="1" eaLnBrk="0" hangingPunct="0">
              <a:spcBef>
                <a:spcPct val="15000"/>
              </a:spcBef>
              <a:buFontTx/>
              <a:buChar char="-"/>
            </a:pPr>
            <a:endParaRPr lang="en-US" sz="1200" dirty="0" smtClean="0">
              <a:solidFill>
                <a:schemeClr val="bg1"/>
              </a:solidFill>
              <a:latin typeface="Arial" pitchFamily="34" charset="0"/>
              <a:ea typeface="ＭＳ Ｐゴシック" pitchFamily="-110" charset="-128"/>
              <a:cs typeface="Arial" pitchFamily="34" charset="0"/>
            </a:endParaRPr>
          </a:p>
          <a:p>
            <a:pPr lvl="1" eaLnBrk="0" hangingPunct="0">
              <a:spcBef>
                <a:spcPct val="15000"/>
              </a:spcBef>
              <a:buFontTx/>
              <a:buChar char="-"/>
            </a:pPr>
            <a:endParaRPr lang="en-US" sz="1200" dirty="0">
              <a:solidFill>
                <a:schemeClr val="bg1"/>
              </a:solidFill>
              <a:latin typeface="Arial" pitchFamily="34" charset="0"/>
              <a:ea typeface="ＭＳ Ｐゴシック" pitchFamily="-110" charset="-128"/>
              <a:cs typeface="Arial" pitchFamily="34" charset="0"/>
            </a:endParaRPr>
          </a:p>
          <a:p>
            <a:pPr lvl="1" eaLnBrk="0" hangingPunct="0">
              <a:spcBef>
                <a:spcPct val="15000"/>
              </a:spcBef>
              <a:buFontTx/>
              <a:buChar char="-"/>
            </a:pPr>
            <a:endParaRPr lang="en-US" sz="1200" dirty="0" smtClean="0">
              <a:solidFill>
                <a:schemeClr val="bg1"/>
              </a:solidFill>
              <a:latin typeface="Arial" pitchFamily="34" charset="0"/>
              <a:ea typeface="ＭＳ Ｐゴシック" pitchFamily="-110" charset="-128"/>
              <a:cs typeface="Arial" pitchFamily="34" charset="0"/>
            </a:endParaRPr>
          </a:p>
          <a:p>
            <a:pPr lvl="1" eaLnBrk="0" hangingPunct="0">
              <a:spcBef>
                <a:spcPct val="15000"/>
              </a:spcBef>
              <a:buFontTx/>
              <a:buChar char="-"/>
            </a:pPr>
            <a:endParaRPr lang="en-US" sz="1200" dirty="0">
              <a:solidFill>
                <a:schemeClr val="bg1"/>
              </a:solidFill>
              <a:latin typeface="Arial" pitchFamily="34" charset="0"/>
              <a:ea typeface="ＭＳ Ｐゴシック" pitchFamily="-110" charset="-128"/>
              <a:cs typeface="Arial" pitchFamily="34" charset="0"/>
            </a:endParaRPr>
          </a:p>
          <a:p>
            <a:pPr lvl="1" eaLnBrk="0" hangingPunct="0">
              <a:spcBef>
                <a:spcPct val="15000"/>
              </a:spcBef>
              <a:buFontTx/>
              <a:buChar char="-"/>
            </a:pPr>
            <a:endParaRPr lang="en-US" sz="1200" dirty="0" smtClean="0">
              <a:solidFill>
                <a:schemeClr val="bg1"/>
              </a:solidFill>
              <a:latin typeface="Arial" pitchFamily="34" charset="0"/>
              <a:ea typeface="ＭＳ Ｐゴシック" pitchFamily="-110" charset="-128"/>
              <a:cs typeface="Arial" pitchFamily="34" charset="0"/>
            </a:endParaRPr>
          </a:p>
          <a:p>
            <a:pPr lvl="1" eaLnBrk="0" hangingPunct="0">
              <a:spcBef>
                <a:spcPct val="15000"/>
              </a:spcBef>
              <a:buFontTx/>
              <a:buChar char="-"/>
            </a:pPr>
            <a:endParaRPr lang="en-US" sz="1200" dirty="0" smtClean="0">
              <a:solidFill>
                <a:schemeClr val="bg1"/>
              </a:solidFill>
              <a:latin typeface="Arial" pitchFamily="34" charset="0"/>
              <a:ea typeface="ＭＳ Ｐゴシック" pitchFamily="-110" charset="-128"/>
              <a:cs typeface="Arial" pitchFamily="34" charset="0"/>
            </a:endParaRPr>
          </a:p>
          <a:p>
            <a:pPr lvl="1" eaLnBrk="0" hangingPunct="0">
              <a:spcBef>
                <a:spcPct val="15000"/>
              </a:spcBef>
              <a:buFontTx/>
              <a:buChar char="-"/>
            </a:pPr>
            <a:endParaRPr lang="en-US" sz="1200" dirty="0" smtClean="0">
              <a:solidFill>
                <a:schemeClr val="bg1"/>
              </a:solidFill>
              <a:latin typeface="Arial" pitchFamily="34" charset="0"/>
              <a:ea typeface="ＭＳ Ｐゴシック" pitchFamily="-110" charset="-128"/>
              <a:cs typeface="Arial" pitchFamily="34" charset="0"/>
            </a:endParaRPr>
          </a:p>
        </p:txBody>
      </p:sp>
      <p:sp>
        <p:nvSpPr>
          <p:cNvPr id="7" name="Rectangle 20"/>
          <p:cNvSpPr>
            <a:spLocks noChangeArrowheads="1"/>
          </p:cNvSpPr>
          <p:nvPr/>
        </p:nvSpPr>
        <p:spPr bwMode="auto">
          <a:xfrm>
            <a:off x="9940" y="4452818"/>
            <a:ext cx="2619222" cy="2218326"/>
          </a:xfrm>
          <a:prstGeom prst="rect">
            <a:avLst/>
          </a:prstGeom>
          <a:solidFill>
            <a:schemeClr val="tx1"/>
          </a:solidFill>
          <a:ln w="9525">
            <a:solidFill>
              <a:srgbClr val="CCFFCC"/>
            </a:solidFill>
            <a:miter lim="800000"/>
            <a:headEnd/>
            <a:tailEnd/>
          </a:ln>
        </p:spPr>
        <p:txBody>
          <a:bodyPr wrap="square">
            <a:spAutoFit/>
          </a:bodyPr>
          <a:lstStyle/>
          <a:p>
            <a:pPr eaLnBrk="0" hangingPunct="0">
              <a:spcBef>
                <a:spcPct val="15000"/>
              </a:spcBef>
            </a:pPr>
            <a:r>
              <a:rPr lang="en-US" dirty="0" smtClean="0">
                <a:solidFill>
                  <a:srgbClr val="92D050"/>
                </a:solidFill>
                <a:latin typeface="Arial" pitchFamily="34" charset="0"/>
                <a:ea typeface="ＭＳ Ｐゴシック" pitchFamily="-110" charset="-128"/>
                <a:cs typeface="Arial" pitchFamily="34" charset="0"/>
              </a:rPr>
              <a:t>Upgrade to base equipment</a:t>
            </a:r>
            <a:endParaRPr lang="en-US" dirty="0" smtClean="0">
              <a:solidFill>
                <a:srgbClr val="FFFF00"/>
              </a:solidFill>
              <a:latin typeface="Arial" pitchFamily="34" charset="0"/>
              <a:ea typeface="ＭＳ Ｐゴシック" pitchFamily="-110" charset="-128"/>
              <a:cs typeface="Arial" pitchFamily="34" charset="0"/>
            </a:endParaRPr>
          </a:p>
          <a:p>
            <a:pPr eaLnBrk="0" hangingPunct="0">
              <a:spcBef>
                <a:spcPct val="15000"/>
              </a:spcBef>
            </a:pPr>
            <a:r>
              <a:rPr lang="en-US" sz="1600" dirty="0" smtClean="0">
                <a:solidFill>
                  <a:srgbClr val="FFFF00"/>
                </a:solidFill>
                <a:latin typeface="Arial" pitchFamily="34" charset="0"/>
                <a:ea typeface="ＭＳ Ｐゴシック" pitchFamily="-110" charset="-128"/>
                <a:cs typeface="Arial" pitchFamily="34" charset="0"/>
              </a:rPr>
              <a:t>        </a:t>
            </a:r>
            <a:r>
              <a:rPr lang="en-US" sz="1600" dirty="0" smtClean="0">
                <a:solidFill>
                  <a:schemeClr val="bg1"/>
                </a:solidFill>
                <a:latin typeface="Arial" pitchFamily="34" charset="0"/>
                <a:ea typeface="ＭＳ Ｐゴシック" pitchFamily="-110" charset="-128"/>
                <a:cs typeface="Arial" pitchFamily="34" charset="0"/>
              </a:rPr>
              <a:t>-</a:t>
            </a:r>
            <a:r>
              <a:rPr lang="en-US" sz="1600" dirty="0" smtClean="0">
                <a:solidFill>
                  <a:srgbClr val="FFFF00"/>
                </a:solidFill>
                <a:latin typeface="Arial" pitchFamily="34" charset="0"/>
                <a:ea typeface="ＭＳ Ｐゴシック" pitchFamily="-110" charset="-128"/>
                <a:cs typeface="Arial" pitchFamily="34" charset="0"/>
              </a:rPr>
              <a:t> </a:t>
            </a:r>
            <a:r>
              <a:rPr lang="en-US" sz="1200" dirty="0" err="1" smtClean="0">
                <a:solidFill>
                  <a:srgbClr val="FFFF00"/>
                </a:solidFill>
                <a:latin typeface="Arial" pitchFamily="34" charset="0"/>
                <a:ea typeface="ＭＳ Ｐゴシック" pitchFamily="-110" charset="-128"/>
                <a:cs typeface="Arial" pitchFamily="34" charset="0"/>
              </a:rPr>
              <a:t>M</a:t>
            </a:r>
            <a:r>
              <a:rPr lang="en-US" sz="1200" dirty="0" err="1" smtClean="0">
                <a:solidFill>
                  <a:srgbClr val="FFFFFF"/>
                </a:solidFill>
                <a:latin typeface="Arial" pitchFamily="34" charset="0"/>
                <a:ea typeface="ＭＳ Ｐゴシック" pitchFamily="-110" charset="-128"/>
                <a:cs typeface="Arial" pitchFamily="34" charset="0"/>
              </a:rPr>
              <a:t>icro</a:t>
            </a:r>
            <a:r>
              <a:rPr lang="en-US" sz="1200" dirty="0" err="1" smtClean="0">
                <a:solidFill>
                  <a:srgbClr val="FFFF00"/>
                </a:solidFill>
                <a:latin typeface="Arial" pitchFamily="34" charset="0"/>
                <a:ea typeface="ＭＳ Ｐゴシック" pitchFamily="-110" charset="-128"/>
                <a:cs typeface="Arial" pitchFamily="34" charset="0"/>
              </a:rPr>
              <a:t>M</a:t>
            </a:r>
            <a:r>
              <a:rPr lang="en-US" sz="1200" dirty="0" err="1" smtClean="0">
                <a:solidFill>
                  <a:srgbClr val="FFFFFF"/>
                </a:solidFill>
                <a:latin typeface="Arial" pitchFamily="34" charset="0"/>
                <a:ea typeface="ＭＳ Ｐゴシック" pitchFamily="-110" charset="-128"/>
                <a:cs typeface="Arial" pitchFamily="34" charset="0"/>
              </a:rPr>
              <a:t>egas</a:t>
            </a:r>
            <a:endParaRPr lang="en-US" sz="1200" dirty="0" smtClean="0">
              <a:solidFill>
                <a:srgbClr val="FFFFFF"/>
              </a:solidFill>
              <a:latin typeface="Arial" pitchFamily="34" charset="0"/>
              <a:ea typeface="ＭＳ Ｐゴシック" pitchFamily="-110" charset="-128"/>
              <a:cs typeface="Arial" pitchFamily="34" charset="0"/>
            </a:endParaRP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a:t>
            </a:r>
            <a:r>
              <a:rPr lang="en-US" sz="1200" dirty="0" smtClean="0">
                <a:solidFill>
                  <a:srgbClr val="FFFF00"/>
                </a:solidFill>
                <a:latin typeface="Arial" pitchFamily="34" charset="0"/>
                <a:ea typeface="ＭＳ Ｐゴシック" pitchFamily="-110" charset="-128"/>
                <a:cs typeface="Arial" pitchFamily="34" charset="0"/>
              </a:rPr>
              <a:t>C</a:t>
            </a:r>
            <a:r>
              <a:rPr lang="en-US" sz="1200" dirty="0" smtClean="0">
                <a:solidFill>
                  <a:srgbClr val="FFFFFF"/>
                </a:solidFill>
                <a:latin typeface="Arial" pitchFamily="34" charset="0"/>
                <a:ea typeface="ＭＳ Ｐゴシック" pitchFamily="-110" charset="-128"/>
                <a:cs typeface="Arial" pitchFamily="34" charset="0"/>
              </a:rPr>
              <a:t>entral </a:t>
            </a:r>
            <a:r>
              <a:rPr lang="en-US" sz="1200" dirty="0" smtClean="0">
                <a:solidFill>
                  <a:srgbClr val="FFFF00"/>
                </a:solidFill>
                <a:latin typeface="Arial" pitchFamily="34" charset="0"/>
                <a:ea typeface="ＭＳ Ｐゴシック" pitchFamily="-110" charset="-128"/>
                <a:cs typeface="Arial" pitchFamily="34" charset="0"/>
              </a:rPr>
              <a:t>N</a:t>
            </a:r>
            <a:r>
              <a:rPr lang="en-US" sz="1200" dirty="0" smtClean="0">
                <a:solidFill>
                  <a:srgbClr val="FFFFFF"/>
                </a:solidFill>
                <a:latin typeface="Arial" pitchFamily="34" charset="0"/>
                <a:ea typeface="ＭＳ Ｐゴシック" pitchFamily="-110" charset="-128"/>
                <a:cs typeface="Arial" pitchFamily="34" charset="0"/>
              </a:rPr>
              <a:t>eutron </a:t>
            </a:r>
            <a:r>
              <a:rPr lang="en-US" sz="1200" dirty="0" smtClean="0">
                <a:solidFill>
                  <a:srgbClr val="FFFF00"/>
                </a:solidFill>
                <a:latin typeface="Arial" pitchFamily="34" charset="0"/>
                <a:ea typeface="ＭＳ Ｐゴシック" pitchFamily="-110" charset="-128"/>
                <a:cs typeface="Arial" pitchFamily="34" charset="0"/>
              </a:rPr>
              <a:t>D</a:t>
            </a:r>
            <a:r>
              <a:rPr lang="en-US" sz="1200" dirty="0" smtClean="0">
                <a:solidFill>
                  <a:srgbClr val="FFFFFF"/>
                </a:solidFill>
                <a:latin typeface="Arial" pitchFamily="34" charset="0"/>
                <a:ea typeface="ＭＳ Ｐゴシック" pitchFamily="-110" charset="-128"/>
                <a:cs typeface="Arial" pitchFamily="34" charset="0"/>
              </a:rPr>
              <a:t>etector  </a:t>
            </a: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a:t>
            </a:r>
            <a:r>
              <a:rPr lang="en-US" sz="1200" dirty="0" smtClean="0">
                <a:solidFill>
                  <a:srgbClr val="FFFF00"/>
                </a:solidFill>
                <a:latin typeface="Arial" pitchFamily="34" charset="0"/>
                <a:ea typeface="ＭＳ Ｐゴシック" pitchFamily="-110" charset="-128"/>
                <a:cs typeface="Arial" pitchFamily="34" charset="0"/>
              </a:rPr>
              <a:t>F</a:t>
            </a:r>
            <a:r>
              <a:rPr lang="en-US" sz="1200" dirty="0" smtClean="0">
                <a:solidFill>
                  <a:srgbClr val="FFFFFF"/>
                </a:solidFill>
                <a:latin typeface="Arial" pitchFamily="34" charset="0"/>
                <a:ea typeface="ＭＳ Ｐゴシック" pitchFamily="-110" charset="-128"/>
                <a:cs typeface="Arial" pitchFamily="34" charset="0"/>
              </a:rPr>
              <a:t>orward </a:t>
            </a:r>
            <a:r>
              <a:rPr lang="en-US" sz="1200" dirty="0" smtClean="0">
                <a:solidFill>
                  <a:srgbClr val="FFFF00"/>
                </a:solidFill>
                <a:latin typeface="Arial" pitchFamily="34" charset="0"/>
                <a:ea typeface="ＭＳ Ｐゴシック" pitchFamily="-110" charset="-128"/>
                <a:cs typeface="Arial" pitchFamily="34" charset="0"/>
              </a:rPr>
              <a:t>T</a:t>
            </a:r>
            <a:r>
              <a:rPr lang="en-US" sz="1200" dirty="0" smtClean="0">
                <a:solidFill>
                  <a:srgbClr val="FFFFFF"/>
                </a:solidFill>
                <a:latin typeface="Arial" pitchFamily="34" charset="0"/>
                <a:ea typeface="ＭＳ Ｐゴシック" pitchFamily="-110" charset="-128"/>
                <a:cs typeface="Arial" pitchFamily="34" charset="0"/>
              </a:rPr>
              <a:t>agger </a:t>
            </a: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RICH detector (1 sector)</a:t>
            </a:r>
          </a:p>
          <a:p>
            <a:pPr lvl="1" eaLnBrk="0" hangingPunct="0">
              <a:spcBef>
                <a:spcPct val="15000"/>
              </a:spcBef>
              <a:buFontTx/>
              <a:buChar char="-"/>
            </a:pPr>
            <a:r>
              <a:rPr lang="en-US" sz="1200" dirty="0" smtClean="0">
                <a:solidFill>
                  <a:srgbClr val="FFFFFF"/>
                </a:solidFill>
                <a:latin typeface="Arial" pitchFamily="34" charset="0"/>
                <a:ea typeface="ＭＳ Ｐゴシック" pitchFamily="-110" charset="-128"/>
                <a:cs typeface="Arial" pitchFamily="34" charset="0"/>
              </a:rPr>
              <a:t> Polarized target (long.)</a:t>
            </a:r>
          </a:p>
          <a:p>
            <a:pPr lvl="1" eaLnBrk="0" hangingPunct="0">
              <a:spcBef>
                <a:spcPct val="15000"/>
              </a:spcBef>
              <a:buFontTx/>
              <a:buChar char="-"/>
            </a:pPr>
            <a:endParaRPr lang="en-US" sz="1200" dirty="0" smtClean="0">
              <a:solidFill>
                <a:srgbClr val="FFFFFF"/>
              </a:solidFill>
              <a:latin typeface="Arial" pitchFamily="34" charset="0"/>
              <a:ea typeface="ＭＳ Ｐゴシック" pitchFamily="-110" charset="-128"/>
              <a:cs typeface="Arial" pitchFamily="34" charset="0"/>
            </a:endParaRPr>
          </a:p>
          <a:p>
            <a:pPr lvl="1" eaLnBrk="0" hangingPunct="0">
              <a:spcBef>
                <a:spcPct val="15000"/>
              </a:spcBef>
              <a:buFontTx/>
              <a:buChar char="-"/>
            </a:pPr>
            <a:endParaRPr lang="en-US" sz="1200" dirty="0" smtClean="0">
              <a:solidFill>
                <a:srgbClr val="FFFFFF"/>
              </a:solidFill>
              <a:latin typeface="Arial" pitchFamily="34" charset="0"/>
              <a:ea typeface="ＭＳ Ｐゴシック" pitchFamily="-110" charset="-128"/>
              <a:cs typeface="Arial" pitchFamily="34" charset="0"/>
            </a:endParaRPr>
          </a:p>
        </p:txBody>
      </p:sp>
      <p:sp>
        <p:nvSpPr>
          <p:cNvPr id="18" name="Rectangle 17"/>
          <p:cNvSpPr/>
          <p:nvPr/>
        </p:nvSpPr>
        <p:spPr>
          <a:xfrm>
            <a:off x="9939" y="6542927"/>
            <a:ext cx="2618807" cy="307777"/>
          </a:xfrm>
          <a:prstGeom prst="rect">
            <a:avLst/>
          </a:prstGeom>
          <a:solidFill>
            <a:srgbClr val="FFFFFF"/>
          </a:solidFill>
          <a:ln w="28575" cap="flat" cmpd="sng" algn="ctr">
            <a:solidFill>
              <a:srgbClr val="FF0000"/>
            </a:solidFill>
            <a:prstDash val="solid"/>
            <a:round/>
            <a:headEnd type="none" w="med" len="med"/>
            <a:tailEnd type="none" w="med" len="med"/>
          </a:ln>
        </p:spPr>
        <p:txBody>
          <a:bodyPr wrap="square" lIns="91440" rIns="0">
            <a:spAutoFit/>
          </a:bodyPr>
          <a:lstStyle/>
          <a:p>
            <a:r>
              <a:rPr lang="en-US" sz="1400" dirty="0" smtClean="0">
                <a:latin typeface="Arial Narrow"/>
                <a:cs typeface="Arial Narrow"/>
              </a:rPr>
              <a:t>http://www.jlab.org/Hall-B/clas12-web/</a:t>
            </a:r>
            <a:endParaRPr lang="en-US" sz="1400" dirty="0">
              <a:latin typeface="Arial Narrow"/>
              <a:cs typeface="Arial Narrow"/>
            </a:endParaRPr>
          </a:p>
        </p:txBody>
      </p:sp>
      <p:sp>
        <p:nvSpPr>
          <p:cNvPr id="29" name="Rectangle 28"/>
          <p:cNvSpPr/>
          <p:nvPr/>
        </p:nvSpPr>
        <p:spPr>
          <a:xfrm>
            <a:off x="2468889" y="2515427"/>
            <a:ext cx="1087133" cy="387798"/>
          </a:xfrm>
          <a:prstGeom prst="rect">
            <a:avLst/>
          </a:prstGeom>
          <a:solidFill>
            <a:srgbClr val="FFFF00"/>
          </a:solidFill>
          <a:ln>
            <a:solidFill>
              <a:schemeClr val="tx1"/>
            </a:solidFill>
          </a:ln>
          <a:effectLst>
            <a:outerShdw blurRad="50800" dist="38100" dir="2700000" algn="tl" rotWithShape="0">
              <a:srgbClr val="000000">
                <a:alpha val="43000"/>
              </a:srgbClr>
            </a:outerShdw>
          </a:effectLst>
        </p:spPr>
        <p:txBody>
          <a:bodyPr wrap="none" lIns="91440" tIns="45720" rIns="91440" bIns="54864">
            <a:spAutoFit/>
          </a:bodyPr>
          <a:lstStyle/>
          <a:p>
            <a:r>
              <a:rPr lang="en-US" dirty="0">
                <a:latin typeface="Apple Chancery"/>
                <a:cs typeface="Apple Chancery"/>
              </a:rPr>
              <a:t>Tracking</a:t>
            </a:r>
            <a:r>
              <a:rPr lang="en-US" dirty="0"/>
              <a:t> </a:t>
            </a:r>
          </a:p>
        </p:txBody>
      </p:sp>
      <p:sp>
        <p:nvSpPr>
          <p:cNvPr id="30" name="Rectangle 29"/>
          <p:cNvSpPr/>
          <p:nvPr/>
        </p:nvSpPr>
        <p:spPr>
          <a:xfrm>
            <a:off x="3434682" y="1981320"/>
            <a:ext cx="1156938" cy="629916"/>
          </a:xfrm>
          <a:prstGeom prst="rect">
            <a:avLst/>
          </a:prstGeom>
          <a:solidFill>
            <a:srgbClr val="FFFF00"/>
          </a:solidFill>
          <a:ln>
            <a:solidFill>
              <a:schemeClr val="tx1"/>
            </a:solidFill>
          </a:ln>
          <a:effectLst>
            <a:outerShdw blurRad="50800" dist="38100" dir="2700000" algn="tl" rotWithShape="0">
              <a:srgbClr val="000000">
                <a:alpha val="43000"/>
              </a:srgbClr>
            </a:outerShdw>
          </a:effectLst>
        </p:spPr>
        <p:txBody>
          <a:bodyPr wrap="none" lIns="91440" tIns="45720" rIns="91440" bIns="54864">
            <a:spAutoFit/>
          </a:bodyPr>
          <a:lstStyle/>
          <a:p>
            <a:r>
              <a:rPr lang="en-US" dirty="0" smtClean="0">
                <a:latin typeface="Apple Chancery"/>
                <a:cs typeface="Apple Chancery"/>
              </a:rPr>
              <a:t>PID </a:t>
            </a:r>
          </a:p>
          <a:p>
            <a:pPr>
              <a:lnSpc>
                <a:spcPct val="80000"/>
              </a:lnSpc>
            </a:pPr>
            <a:r>
              <a:rPr lang="en-US" sz="1000" dirty="0" smtClean="0">
                <a:solidFill>
                  <a:srgbClr val="0000FF"/>
                </a:solidFill>
                <a:latin typeface="Abadi MT Condensed Light"/>
                <a:cs typeface="Abadi MT Condensed Light"/>
              </a:rPr>
              <a:t>(p/ </a:t>
            </a:r>
            <a:r>
              <a:rPr lang="en-US" sz="1000" dirty="0" smtClean="0">
                <a:solidFill>
                  <a:srgbClr val="0000FF"/>
                </a:solidFill>
                <a:latin typeface="Symbol" charset="2"/>
                <a:cs typeface="Symbol" charset="2"/>
              </a:rPr>
              <a:t>p</a:t>
            </a:r>
            <a:r>
              <a:rPr lang="en-US" sz="1000" dirty="0" smtClean="0">
                <a:solidFill>
                  <a:srgbClr val="0000FF"/>
                </a:solidFill>
                <a:latin typeface="Abadi MT Condensed Light"/>
                <a:cs typeface="Abadi MT Condensed Light"/>
              </a:rPr>
              <a:t> up to 1.2   </a:t>
            </a:r>
            <a:r>
              <a:rPr lang="en-US" sz="1000" dirty="0" err="1" smtClean="0">
                <a:solidFill>
                  <a:srgbClr val="0000FF"/>
                </a:solidFill>
                <a:latin typeface="Abadi MT Condensed Light"/>
                <a:cs typeface="Abadi MT Condensed Light"/>
              </a:rPr>
              <a:t>GeV</a:t>
            </a:r>
            <a:r>
              <a:rPr lang="en-US" sz="1000" dirty="0" smtClean="0">
                <a:solidFill>
                  <a:srgbClr val="0000FF"/>
                </a:solidFill>
                <a:latin typeface="Abadi MT Condensed Light"/>
                <a:cs typeface="Abadi MT Condensed Light"/>
              </a:rPr>
              <a:t>)</a:t>
            </a:r>
          </a:p>
          <a:p>
            <a:pPr>
              <a:lnSpc>
                <a:spcPct val="80000"/>
              </a:lnSpc>
            </a:pPr>
            <a:r>
              <a:rPr lang="en-US" sz="1000" dirty="0" smtClean="0">
                <a:solidFill>
                  <a:srgbClr val="0000FF"/>
                </a:solidFill>
                <a:latin typeface="Abadi MT Condensed Light"/>
                <a:cs typeface="Abadi MT Condensed Light"/>
              </a:rPr>
              <a:t>(K/ </a:t>
            </a:r>
            <a:r>
              <a:rPr lang="en-US" sz="1000" dirty="0">
                <a:solidFill>
                  <a:srgbClr val="0000FF"/>
                </a:solidFill>
                <a:latin typeface="Symbol" charset="2"/>
                <a:cs typeface="Symbol" charset="2"/>
              </a:rPr>
              <a:t>p</a:t>
            </a:r>
            <a:r>
              <a:rPr lang="en-US" sz="1000" dirty="0">
                <a:solidFill>
                  <a:srgbClr val="0000FF"/>
                </a:solidFill>
                <a:latin typeface="Abadi MT Condensed Light"/>
                <a:cs typeface="Abadi MT Condensed Light"/>
              </a:rPr>
              <a:t> up to </a:t>
            </a:r>
            <a:r>
              <a:rPr lang="en-US" sz="1000" dirty="0" smtClean="0">
                <a:solidFill>
                  <a:srgbClr val="0000FF"/>
                </a:solidFill>
                <a:latin typeface="Abadi MT Condensed Light"/>
                <a:cs typeface="Abadi MT Condensed Light"/>
              </a:rPr>
              <a:t>0.65 </a:t>
            </a:r>
            <a:r>
              <a:rPr lang="en-US" sz="1000" dirty="0" err="1" smtClean="0">
                <a:solidFill>
                  <a:srgbClr val="0000FF"/>
                </a:solidFill>
                <a:latin typeface="Abadi MT Condensed Light"/>
                <a:cs typeface="Abadi MT Condensed Light"/>
              </a:rPr>
              <a:t>GeV</a:t>
            </a:r>
            <a:r>
              <a:rPr lang="en-US" sz="1000" dirty="0" smtClean="0">
                <a:solidFill>
                  <a:srgbClr val="0000FF"/>
                </a:solidFill>
                <a:latin typeface="Abadi MT Condensed Light"/>
                <a:cs typeface="Abadi MT Condensed Light"/>
              </a:rPr>
              <a:t>)</a:t>
            </a:r>
          </a:p>
        </p:txBody>
      </p:sp>
      <p:sp>
        <p:nvSpPr>
          <p:cNvPr id="5" name="Rectangle 4"/>
          <p:cNvSpPr/>
          <p:nvPr/>
        </p:nvSpPr>
        <p:spPr>
          <a:xfrm>
            <a:off x="8804115" y="6488668"/>
            <a:ext cx="284515" cy="307777"/>
          </a:xfrm>
          <a:prstGeom prst="rect">
            <a:avLst/>
          </a:prstGeom>
        </p:spPr>
        <p:txBody>
          <a:bodyPr wrap="none">
            <a:spAutoFit/>
          </a:bodyPr>
          <a:lstStyle/>
          <a:p>
            <a:r>
              <a:rPr lang="en-US" sz="1400" u="sng" dirty="0" smtClean="0">
                <a:solidFill>
                  <a:srgbClr val="FFFF00"/>
                </a:solidFill>
                <a:latin typeface="Arial" pitchFamily="34" charset="0"/>
                <a:ea typeface="ＭＳ Ｐゴシック" pitchFamily="-110" charset="-128"/>
                <a:cs typeface="Arial" pitchFamily="34" charset="0"/>
              </a:rPr>
              <a:t>3</a:t>
            </a:r>
            <a:endParaRPr lang="en-US" dirty="0"/>
          </a:p>
        </p:txBody>
      </p:sp>
    </p:spTree>
    <p:extLst>
      <p:ext uri="{BB962C8B-B14F-4D97-AF65-F5344CB8AC3E}">
        <p14:creationId xmlns:p14="http://schemas.microsoft.com/office/powerpoint/2010/main" val="3351795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ssolve">
                                      <p:cBhvr>
                                        <p:cTn id="41" dur="2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4" grpId="0" animBg="1"/>
      <p:bldP spid="25" grpId="0" animBg="1"/>
      <p:bldP spid="26" grpId="0" animBg="1"/>
      <p:bldP spid="9" grpId="0" animBg="1"/>
      <p:bldP spid="7" grpId="0" animBg="1"/>
      <p:bldP spid="1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4"/>
          <p:cNvSpPr txBox="1">
            <a:spLocks/>
          </p:cNvSpPr>
          <p:nvPr/>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4</a:t>
            </a:fld>
            <a:endParaRPr lang="en-US" dirty="0"/>
          </a:p>
        </p:txBody>
      </p:sp>
      <p:sp>
        <p:nvSpPr>
          <p:cNvPr id="7" name="Content Placeholder 2"/>
          <p:cNvSpPr>
            <a:spLocks noGrp="1"/>
          </p:cNvSpPr>
          <p:nvPr>
            <p:ph idx="1"/>
          </p:nvPr>
        </p:nvSpPr>
        <p:spPr/>
        <p:txBody>
          <a:bodyPr>
            <a:normAutofit/>
          </a:bodyPr>
          <a:lstStyle/>
          <a:p>
            <a:pPr>
              <a:lnSpc>
                <a:spcPct val="120000"/>
              </a:lnSpc>
            </a:pPr>
            <a:r>
              <a:rPr lang="en-US" sz="3200" dirty="0" smtClean="0"/>
              <a:t>Current Status of CLAS12 Software</a:t>
            </a:r>
          </a:p>
          <a:p>
            <a:pPr lvl="1">
              <a:lnSpc>
                <a:spcPct val="120000"/>
              </a:lnSpc>
            </a:pPr>
            <a:r>
              <a:rPr lang="en-US" sz="3200" dirty="0" smtClean="0"/>
              <a:t>Model and Architecture</a:t>
            </a:r>
          </a:p>
          <a:p>
            <a:pPr lvl="1">
              <a:lnSpc>
                <a:spcPct val="120000"/>
              </a:lnSpc>
            </a:pPr>
            <a:r>
              <a:rPr lang="en-US" sz="3200" dirty="0" smtClean="0"/>
              <a:t>Simulation </a:t>
            </a:r>
          </a:p>
          <a:p>
            <a:pPr lvl="1">
              <a:lnSpc>
                <a:spcPct val="120000"/>
              </a:lnSpc>
            </a:pPr>
            <a:r>
              <a:rPr lang="en-US" sz="3200" dirty="0" smtClean="0"/>
              <a:t>Reconstruction</a:t>
            </a:r>
          </a:p>
          <a:p>
            <a:pPr lvl="1">
              <a:lnSpc>
                <a:spcPct val="120000"/>
              </a:lnSpc>
            </a:pPr>
            <a:r>
              <a:rPr lang="en-US" sz="3200" dirty="0" smtClean="0"/>
              <a:t>Manpower and Code Management</a:t>
            </a:r>
          </a:p>
          <a:p>
            <a:pPr marL="457200" lvl="1" indent="0">
              <a:lnSpc>
                <a:spcPct val="120000"/>
              </a:lnSpc>
              <a:buNone/>
            </a:pPr>
            <a:endParaRPr lang="en-US" sz="2400" dirty="0" smtClean="0"/>
          </a:p>
          <a:p>
            <a:r>
              <a:rPr lang="en-US" sz="3200" dirty="0" smtClean="0"/>
              <a:t>Summary</a:t>
            </a:r>
          </a:p>
          <a:p>
            <a:pPr lvl="1"/>
            <a:endParaRPr lang="en-US" dirty="0"/>
          </a:p>
        </p:txBody>
      </p:sp>
      <p:sp>
        <p:nvSpPr>
          <p:cNvPr id="8" name="Title 1"/>
          <p:cNvSpPr>
            <a:spLocks noGrp="1"/>
          </p:cNvSpPr>
          <p:nvPr>
            <p:ph type="title"/>
          </p:nvPr>
        </p:nvSpPr>
        <p:spPr>
          <a:xfrm>
            <a:off x="0" y="161925"/>
            <a:ext cx="9144000" cy="365125"/>
          </a:xfrm>
        </p:spPr>
        <p:txBody>
          <a:bodyPr/>
          <a:lstStyle/>
          <a:p>
            <a:r>
              <a:rPr lang="en-US" sz="4000" dirty="0" smtClean="0"/>
              <a:t>Overview</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chemeClr val="tx1">
                    <a:lumMod val="95000"/>
                    <a:lumOff val="5000"/>
                  </a:schemeClr>
                </a:solidFill>
              </a:rPr>
              <a:t>Computing Model and Architecture </a:t>
            </a:r>
            <a:endParaRPr lang="en-US" sz="4000" dirty="0"/>
          </a:p>
        </p:txBody>
      </p:sp>
      <p:sp>
        <p:nvSpPr>
          <p:cNvPr id="6" name="Slide Number Placeholder 4"/>
          <p:cNvSpPr txBox="1">
            <a:spLocks/>
          </p:cNvSpPr>
          <p:nvPr/>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5</a:t>
            </a:fld>
            <a:endParaRPr lang="en-US" dirty="0"/>
          </a:p>
        </p:txBody>
      </p:sp>
      <p:sp>
        <p:nvSpPr>
          <p:cNvPr id="7" name="Content Placeholder 2"/>
          <p:cNvSpPr txBox="1">
            <a:spLocks/>
          </p:cNvSpPr>
          <p:nvPr/>
        </p:nvSpPr>
        <p:spPr>
          <a:xfrm>
            <a:off x="0" y="690977"/>
            <a:ext cx="9143999" cy="5739965"/>
          </a:xfrm>
          <a:prstGeom prst="rect">
            <a:avLst/>
          </a:prstGeom>
        </p:spPr>
        <p:txBody>
          <a:bodyPr>
            <a:noAutofit/>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   </a:t>
            </a:r>
            <a:r>
              <a:rPr lang="en-US" sz="1600" dirty="0" err="1" smtClean="0"/>
              <a:t>ClaRA</a:t>
            </a:r>
            <a:r>
              <a:rPr lang="en-US" sz="1600" dirty="0" smtClean="0"/>
              <a:t> (CLAS12 Reconstruction &amp; Analysis framework) </a:t>
            </a:r>
          </a:p>
          <a:p>
            <a:pPr marL="0" indent="0">
              <a:buFont typeface="Arial"/>
              <a:buNone/>
            </a:pPr>
            <a:endParaRPr lang="en-US" sz="400" dirty="0" smtClean="0"/>
          </a:p>
          <a:p>
            <a:pPr lvl="1">
              <a:spcBef>
                <a:spcPts val="0"/>
              </a:spcBef>
              <a:buFont typeface="Arial"/>
              <a:buChar char="•"/>
            </a:pPr>
            <a:r>
              <a:rPr lang="en-US" sz="1400" dirty="0" smtClean="0">
                <a:solidFill>
                  <a:srgbClr val="0000CC"/>
                </a:solidFill>
              </a:rPr>
              <a:t>Framework implementing a Service Oriented Architecture: develop, deploy and manage loosely coupled software components.  Designed to do thread-based event level parallelism </a:t>
            </a:r>
            <a:r>
              <a:rPr lang="en-US" sz="1400" dirty="0" smtClean="0">
                <a:solidFill>
                  <a:srgbClr val="0000CC"/>
                </a:solidFill>
                <a:sym typeface="Wingdings"/>
              </a:rPr>
              <a:t> optimal use of new multicore machines.</a:t>
            </a:r>
            <a:endParaRPr lang="en-US" sz="1400" dirty="0" smtClean="0">
              <a:solidFill>
                <a:srgbClr val="0000CC"/>
              </a:solidFill>
            </a:endParaRPr>
          </a:p>
          <a:p>
            <a:pPr lvl="1">
              <a:spcBef>
                <a:spcPts val="0"/>
              </a:spcBef>
              <a:buFont typeface="Arial"/>
              <a:buChar char="•"/>
            </a:pPr>
            <a:r>
              <a:rPr lang="en-US" sz="1400" dirty="0" smtClean="0">
                <a:solidFill>
                  <a:srgbClr val="0000CC"/>
                </a:solidFill>
              </a:rPr>
              <a:t>Supports both traditional (centralized batch processing) and distributed cloud computing models.</a:t>
            </a:r>
          </a:p>
          <a:p>
            <a:pPr lvl="2">
              <a:spcBef>
                <a:spcPts val="0"/>
              </a:spcBef>
            </a:pPr>
            <a:endParaRPr lang="en-US" sz="1400" dirty="0" smtClean="0">
              <a:solidFill>
                <a:srgbClr val="0000CC"/>
              </a:solidFill>
            </a:endParaRPr>
          </a:p>
          <a:p>
            <a:pPr marL="914400" lvl="2" indent="0">
              <a:spcBef>
                <a:spcPts val="0"/>
              </a:spcBef>
              <a:buFont typeface="Arial"/>
              <a:buNone/>
            </a:pPr>
            <a:endParaRPr lang="en-US" sz="1400" dirty="0" smtClean="0">
              <a:solidFill>
                <a:srgbClr val="0000CC"/>
              </a:solidFill>
            </a:endParaRPr>
          </a:p>
          <a:p>
            <a:pPr lvl="2">
              <a:spcBef>
                <a:spcPts val="0"/>
              </a:spcBef>
            </a:pPr>
            <a:endParaRPr lang="en-US" sz="1400" dirty="0" smtClean="0">
              <a:solidFill>
                <a:srgbClr val="0000CC"/>
              </a:solidFill>
            </a:endParaRPr>
          </a:p>
          <a:p>
            <a:pPr lvl="2">
              <a:spcBef>
                <a:spcPts val="0"/>
              </a:spcBef>
            </a:pPr>
            <a:endParaRPr lang="en-US" sz="1400" dirty="0" smtClean="0">
              <a:solidFill>
                <a:srgbClr val="0000CC"/>
              </a:solidFill>
            </a:endParaRPr>
          </a:p>
          <a:p>
            <a:pPr lvl="2">
              <a:spcBef>
                <a:spcPts val="0"/>
              </a:spcBef>
            </a:pPr>
            <a:endParaRPr lang="en-US" sz="1400" dirty="0" smtClean="0">
              <a:solidFill>
                <a:srgbClr val="0000CC"/>
              </a:solidFill>
            </a:endParaRPr>
          </a:p>
          <a:p>
            <a:pPr marL="914400" lvl="2" indent="0">
              <a:spcBef>
                <a:spcPts val="0"/>
              </a:spcBef>
              <a:buFont typeface="Arial"/>
              <a:buNone/>
            </a:pPr>
            <a:endParaRPr lang="en-US" sz="1400" dirty="0" smtClean="0">
              <a:solidFill>
                <a:srgbClr val="0000CC"/>
              </a:solidFill>
            </a:endParaRPr>
          </a:p>
          <a:p>
            <a:pPr marL="914400" lvl="2" indent="0">
              <a:spcBef>
                <a:spcPts val="0"/>
              </a:spcBef>
              <a:buFont typeface="Arial"/>
              <a:buNone/>
            </a:pPr>
            <a:endParaRPr lang="en-US" sz="1400" dirty="0" smtClean="0">
              <a:solidFill>
                <a:srgbClr val="0000CC"/>
              </a:solidFill>
            </a:endParaRPr>
          </a:p>
          <a:p>
            <a:pPr marL="914400" lvl="2" indent="0">
              <a:spcBef>
                <a:spcPts val="0"/>
              </a:spcBef>
              <a:buFont typeface="Arial"/>
              <a:buNone/>
            </a:pPr>
            <a:endParaRPr lang="en-US" sz="1400" dirty="0" smtClean="0">
              <a:solidFill>
                <a:srgbClr val="0000CC"/>
              </a:solidFill>
            </a:endParaRPr>
          </a:p>
          <a:p>
            <a:pPr lvl="2">
              <a:spcBef>
                <a:spcPts val="0"/>
              </a:spcBef>
            </a:pPr>
            <a:endParaRPr lang="en-US" sz="200" dirty="0" smtClean="0">
              <a:solidFill>
                <a:srgbClr val="0000CC"/>
              </a:solidFill>
            </a:endParaRPr>
          </a:p>
          <a:p>
            <a:pPr lvl="2">
              <a:spcBef>
                <a:spcPts val="0"/>
              </a:spcBef>
            </a:pPr>
            <a:endParaRPr lang="en-US" sz="100" dirty="0" smtClean="0">
              <a:solidFill>
                <a:srgbClr val="0000CC"/>
              </a:solidFill>
            </a:endParaRPr>
          </a:p>
          <a:p>
            <a:pPr marL="0" indent="0">
              <a:spcBef>
                <a:spcPts val="0"/>
              </a:spcBef>
              <a:buFont typeface="Arial"/>
              <a:buNone/>
            </a:pPr>
            <a:r>
              <a:rPr lang="en-US" sz="1400" dirty="0" smtClean="0"/>
              <a:t>     </a:t>
            </a:r>
            <a:r>
              <a:rPr lang="en-US" sz="1600" dirty="0" smtClean="0"/>
              <a:t>Reconstruction code framework: (</a:t>
            </a:r>
            <a:r>
              <a:rPr lang="en-US" sz="1600" dirty="0" err="1" smtClean="0"/>
              <a:t>Clas</a:t>
            </a:r>
            <a:r>
              <a:rPr lang="en-US" sz="1600" dirty="0" smtClean="0"/>
              <a:t> Offline Analysis Tools [</a:t>
            </a:r>
            <a:r>
              <a:rPr lang="en-US" sz="1600" b="1" dirty="0" smtClean="0"/>
              <a:t>coat</a:t>
            </a:r>
            <a:r>
              <a:rPr lang="en-US" sz="1600" dirty="0" smtClean="0"/>
              <a:t>-java])</a:t>
            </a:r>
          </a:p>
          <a:p>
            <a:pPr marL="0" indent="0">
              <a:spcBef>
                <a:spcPts val="0"/>
              </a:spcBef>
              <a:buFont typeface="Arial"/>
              <a:buNone/>
            </a:pPr>
            <a:endParaRPr lang="en-US" sz="400" dirty="0" smtClean="0">
              <a:solidFill>
                <a:srgbClr val="0000CC"/>
              </a:solidFill>
            </a:endParaRPr>
          </a:p>
          <a:p>
            <a:pPr lvl="1">
              <a:spcBef>
                <a:spcPts val="0"/>
              </a:spcBef>
              <a:buFont typeface="Arial"/>
              <a:buChar char="•"/>
            </a:pPr>
            <a:r>
              <a:rPr lang="en-US" sz="1400" dirty="0" smtClean="0">
                <a:solidFill>
                  <a:srgbClr val="0000CC"/>
                </a:solidFill>
              </a:rPr>
              <a:t>Detector reconstruction and event building framework written in Java.</a:t>
            </a:r>
          </a:p>
          <a:p>
            <a:pPr lvl="1">
              <a:spcBef>
                <a:spcPts val="0"/>
              </a:spcBef>
              <a:buFont typeface="Arial"/>
              <a:buChar char="•"/>
            </a:pPr>
            <a:r>
              <a:rPr lang="en-US" sz="1400" dirty="0" smtClean="0">
                <a:solidFill>
                  <a:srgbClr val="0000CC"/>
                </a:solidFill>
              </a:rPr>
              <a:t>Common Tools packages.</a:t>
            </a:r>
          </a:p>
          <a:p>
            <a:pPr lvl="2">
              <a:spcBef>
                <a:spcPts val="0"/>
              </a:spcBef>
              <a:buFont typeface="Wingdings" charset="2"/>
              <a:buChar char="²"/>
            </a:pPr>
            <a:endParaRPr lang="en-US" sz="500" dirty="0" smtClean="0">
              <a:solidFill>
                <a:srgbClr val="008000"/>
              </a:solidFill>
            </a:endParaRPr>
          </a:p>
        </p:txBody>
      </p:sp>
      <p:sp>
        <p:nvSpPr>
          <p:cNvPr id="8" name="Folded Corner 7"/>
          <p:cNvSpPr/>
          <p:nvPr/>
        </p:nvSpPr>
        <p:spPr>
          <a:xfrm>
            <a:off x="1021304" y="2217500"/>
            <a:ext cx="7665496" cy="1465502"/>
          </a:xfrm>
          <a:prstGeom prst="foldedCorner">
            <a:avLst>
              <a:gd name="adj" fmla="val 22961"/>
            </a:avLst>
          </a:prstGeom>
          <a:solidFill>
            <a:schemeClr val="bg2"/>
          </a:solidFill>
          <a:ln>
            <a:noFill/>
          </a:ln>
          <a:effectLst>
            <a:outerShdw blurRad="304800" dir="2700000" sx="106000" sy="106000" algn="tl" rotWithShape="0">
              <a:schemeClr val="bg1">
                <a:lumMod val="6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100" b="1" dirty="0" smtClean="0">
              <a:solidFill>
                <a:prstClr val="black"/>
              </a:solidFill>
              <a:latin typeface="Arial"/>
              <a:cs typeface="Arial"/>
            </a:endParaRPr>
          </a:p>
          <a:p>
            <a:pPr lvl="0" algn="ctr">
              <a:lnSpc>
                <a:spcPct val="140000"/>
              </a:lnSpc>
            </a:pPr>
            <a:endParaRPr lang="en-US" sz="600" b="1" dirty="0" smtClean="0">
              <a:solidFill>
                <a:prstClr val="black"/>
              </a:solidFill>
              <a:latin typeface="Arial"/>
              <a:cs typeface="Arial"/>
            </a:endParaRPr>
          </a:p>
          <a:p>
            <a:pPr lvl="0" algn="ctr">
              <a:lnSpc>
                <a:spcPct val="140000"/>
              </a:lnSpc>
            </a:pPr>
            <a:endParaRPr lang="en-US" sz="600" b="1" dirty="0" smtClean="0">
              <a:solidFill>
                <a:prstClr val="black"/>
              </a:solidFill>
              <a:latin typeface="Arial"/>
              <a:cs typeface="Arial"/>
            </a:endParaRPr>
          </a:p>
          <a:p>
            <a:pPr lvl="0" algn="ctr">
              <a:lnSpc>
                <a:spcPct val="140000"/>
              </a:lnSpc>
            </a:pPr>
            <a:r>
              <a:rPr lang="en-US" sz="1100" b="1" dirty="0" smtClean="0">
                <a:solidFill>
                  <a:prstClr val="black"/>
                </a:solidFill>
                <a:latin typeface="Arial"/>
                <a:cs typeface="Arial"/>
              </a:rPr>
              <a:t>Report </a:t>
            </a:r>
            <a:r>
              <a:rPr lang="en-US" sz="1100" b="1" dirty="0">
                <a:solidFill>
                  <a:prstClr val="black"/>
                </a:solidFill>
                <a:latin typeface="Arial"/>
                <a:cs typeface="Arial"/>
              </a:rPr>
              <a:t>on </a:t>
            </a:r>
            <a:r>
              <a:rPr lang="en-US" sz="1100" b="1" dirty="0" smtClean="0">
                <a:solidFill>
                  <a:prstClr val="black"/>
                </a:solidFill>
                <a:latin typeface="Arial"/>
                <a:cs typeface="Arial"/>
              </a:rPr>
              <a:t>the 12 </a:t>
            </a:r>
            <a:r>
              <a:rPr lang="en-US" sz="1100" b="1" dirty="0">
                <a:solidFill>
                  <a:prstClr val="black"/>
                </a:solidFill>
                <a:latin typeface="Arial"/>
                <a:cs typeface="Arial"/>
              </a:rPr>
              <a:t>GeV Software and Computing Review </a:t>
            </a:r>
          </a:p>
          <a:p>
            <a:pPr lvl="0" algn="ctr"/>
            <a:r>
              <a:rPr lang="en-US" sz="1100" b="1" dirty="0">
                <a:solidFill>
                  <a:prstClr val="black"/>
                </a:solidFill>
                <a:latin typeface="Arial"/>
                <a:cs typeface="Arial"/>
              </a:rPr>
              <a:t>Jefferson Laboratory</a:t>
            </a:r>
          </a:p>
          <a:p>
            <a:pPr lvl="0" algn="ctr"/>
            <a:r>
              <a:rPr lang="fr-FR" sz="1100" b="1" dirty="0" err="1" smtClean="0">
                <a:solidFill>
                  <a:prstClr val="black"/>
                </a:solidFill>
                <a:latin typeface="Arial"/>
                <a:cs typeface="Arial"/>
              </a:rPr>
              <a:t>November</a:t>
            </a:r>
            <a:r>
              <a:rPr lang="fr-FR" sz="1100" b="1" dirty="0" smtClean="0">
                <a:solidFill>
                  <a:prstClr val="black"/>
                </a:solidFill>
                <a:latin typeface="Arial"/>
                <a:cs typeface="Arial"/>
              </a:rPr>
              <a:t> 25-26 2013</a:t>
            </a:r>
          </a:p>
          <a:p>
            <a:r>
              <a:rPr lang="fr-FR" sz="1100" dirty="0" err="1">
                <a:solidFill>
                  <a:schemeClr val="tx1"/>
                </a:solidFill>
                <a:latin typeface="Abadi MT Condensed Light"/>
                <a:cs typeface="Abadi MT Condensed Light"/>
              </a:rPr>
              <a:t>C</a:t>
            </a:r>
            <a:r>
              <a:rPr lang="fr-FR" sz="1100" dirty="0" err="1" smtClean="0">
                <a:solidFill>
                  <a:schemeClr val="tx1"/>
                </a:solidFill>
                <a:latin typeface="Abadi MT Condensed Light"/>
                <a:cs typeface="Abadi MT Condensed Light"/>
              </a:rPr>
              <a:t>ommittee</a:t>
            </a:r>
            <a:r>
              <a:rPr lang="fr-FR" sz="1100" dirty="0" smtClean="0">
                <a:solidFill>
                  <a:schemeClr val="tx1"/>
                </a:solidFill>
                <a:latin typeface="Abadi MT Condensed Light"/>
                <a:cs typeface="Abadi MT Condensed Light"/>
              </a:rPr>
              <a:t>: </a:t>
            </a:r>
            <a:r>
              <a:rPr lang="fr-FR" sz="1100" dirty="0">
                <a:solidFill>
                  <a:schemeClr val="tx1"/>
                </a:solidFill>
                <a:latin typeface="Abadi MT Condensed Light"/>
                <a:cs typeface="Abadi MT Condensed Light"/>
              </a:rPr>
              <a:t>David Nathan Brown (LBL/</a:t>
            </a:r>
            <a:r>
              <a:rPr lang="fr-FR" sz="1100" dirty="0" err="1">
                <a:solidFill>
                  <a:schemeClr val="tx1"/>
                </a:solidFill>
                <a:latin typeface="Abadi MT Condensed Light"/>
                <a:cs typeface="Abadi MT Condensed Light"/>
              </a:rPr>
              <a:t>BaBar</a:t>
            </a:r>
            <a:r>
              <a:rPr lang="fr-FR" sz="1100" dirty="0">
                <a:solidFill>
                  <a:schemeClr val="tx1"/>
                </a:solidFill>
                <a:latin typeface="Abadi MT Condensed Light"/>
                <a:cs typeface="Abadi MT Condensed Light"/>
              </a:rPr>
              <a:t>), Sergei </a:t>
            </a:r>
            <a:r>
              <a:rPr lang="fr-FR" sz="1100" dirty="0" err="1">
                <a:solidFill>
                  <a:schemeClr val="tx1"/>
                </a:solidFill>
                <a:latin typeface="Abadi MT Condensed Light"/>
                <a:cs typeface="Abadi MT Condensed Light"/>
              </a:rPr>
              <a:t>Gerassimov</a:t>
            </a:r>
            <a:r>
              <a:rPr lang="fr-FR" sz="1100" dirty="0">
                <a:solidFill>
                  <a:schemeClr val="tx1"/>
                </a:solidFill>
                <a:latin typeface="Abadi MT Condensed Light"/>
                <a:cs typeface="Abadi MT Condensed Light"/>
              </a:rPr>
              <a:t> (TU </a:t>
            </a:r>
            <a:r>
              <a:rPr lang="fr-FR" sz="1100" dirty="0" err="1">
                <a:solidFill>
                  <a:schemeClr val="tx1"/>
                </a:solidFill>
                <a:latin typeface="Abadi MT Condensed Light"/>
                <a:cs typeface="Abadi MT Condensed Light"/>
              </a:rPr>
              <a:t>Muenchen</a:t>
            </a:r>
            <a:r>
              <a:rPr lang="fr-FR" sz="1100" dirty="0">
                <a:solidFill>
                  <a:schemeClr val="tx1"/>
                </a:solidFill>
                <a:latin typeface="Abadi MT Condensed Light"/>
                <a:cs typeface="Abadi MT Condensed Light"/>
              </a:rPr>
              <a:t>/COMPASS), </a:t>
            </a:r>
            <a:r>
              <a:rPr lang="fr-FR" sz="1100" dirty="0" smtClean="0">
                <a:solidFill>
                  <a:schemeClr val="tx1"/>
                </a:solidFill>
                <a:latin typeface="Abadi MT Condensed Light"/>
                <a:cs typeface="Abadi MT Condensed Light"/>
              </a:rPr>
              <a:t>Elizabeth </a:t>
            </a:r>
            <a:r>
              <a:rPr lang="fr-FR" sz="1100" dirty="0" err="1">
                <a:solidFill>
                  <a:schemeClr val="tx1"/>
                </a:solidFill>
                <a:latin typeface="Abadi MT Condensed Light"/>
                <a:cs typeface="Abadi MT Condensed Light"/>
              </a:rPr>
              <a:t>Sexton</a:t>
            </a:r>
            <a:r>
              <a:rPr lang="fr-FR" sz="1100" dirty="0">
                <a:solidFill>
                  <a:schemeClr val="tx1"/>
                </a:solidFill>
                <a:latin typeface="Abadi MT Condensed Light"/>
                <a:cs typeface="Abadi MT Condensed Light"/>
              </a:rPr>
              <a:t>-Kennedy (FNAL/CMS) , Martin </a:t>
            </a:r>
            <a:r>
              <a:rPr lang="fr-FR" sz="1100" dirty="0" err="1">
                <a:solidFill>
                  <a:schemeClr val="tx1"/>
                </a:solidFill>
                <a:latin typeface="Abadi MT Condensed Light"/>
                <a:cs typeface="Abadi MT Condensed Light"/>
              </a:rPr>
              <a:t>Purschke</a:t>
            </a:r>
            <a:r>
              <a:rPr lang="fr-FR" sz="1100" dirty="0">
                <a:solidFill>
                  <a:schemeClr val="tx1"/>
                </a:solidFill>
                <a:latin typeface="Abadi MT Condensed Light"/>
                <a:cs typeface="Abadi MT Condensed Light"/>
              </a:rPr>
              <a:t> (BNL/PHENIX), and Torre </a:t>
            </a:r>
            <a:r>
              <a:rPr lang="fr-FR" sz="1100" dirty="0" err="1">
                <a:solidFill>
                  <a:schemeClr val="tx1"/>
                </a:solidFill>
                <a:latin typeface="Abadi MT Condensed Light"/>
                <a:cs typeface="Abadi MT Condensed Light"/>
              </a:rPr>
              <a:t>Wenaus</a:t>
            </a:r>
            <a:r>
              <a:rPr lang="fr-FR" sz="1100" dirty="0">
                <a:solidFill>
                  <a:schemeClr val="tx1"/>
                </a:solidFill>
                <a:latin typeface="Abadi MT Condensed Light"/>
                <a:cs typeface="Abadi MT Condensed Light"/>
              </a:rPr>
              <a:t> (BNL/ATLAS) (chair). </a:t>
            </a:r>
          </a:p>
          <a:p>
            <a:pPr lvl="0" algn="ctr"/>
            <a:endParaRPr lang="fr-FR" sz="700" b="1" dirty="0">
              <a:solidFill>
                <a:prstClr val="black"/>
              </a:solidFill>
              <a:latin typeface="Arial"/>
              <a:cs typeface="Arial"/>
            </a:endParaRPr>
          </a:p>
          <a:p>
            <a:pPr lvl="0"/>
            <a:r>
              <a:rPr lang="en-US" sz="1400" b="1" dirty="0" smtClean="0">
                <a:solidFill>
                  <a:prstClr val="black"/>
                </a:solidFill>
                <a:latin typeface="Times"/>
                <a:cs typeface="Times"/>
              </a:rPr>
              <a:t>Observation</a:t>
            </a:r>
            <a:endParaRPr lang="en-US" sz="1400" b="1" dirty="0">
              <a:solidFill>
                <a:prstClr val="black"/>
              </a:solidFill>
              <a:latin typeface="Times"/>
              <a:cs typeface="Times"/>
            </a:endParaRPr>
          </a:p>
          <a:p>
            <a:pPr marL="285750" lvl="0" indent="-285750">
              <a:buFont typeface="Arial"/>
              <a:buChar char="•"/>
            </a:pPr>
            <a:r>
              <a:rPr lang="en-US" sz="1400" dirty="0" smtClean="0">
                <a:solidFill>
                  <a:prstClr val="black"/>
                </a:solidFill>
                <a:latin typeface="Times"/>
                <a:cs typeface="Times"/>
              </a:rPr>
              <a:t>The CLAS12 data management was very impressive and forward thinking.</a:t>
            </a:r>
          </a:p>
          <a:p>
            <a:pPr marL="285750" lvl="0" indent="-285750">
              <a:buFont typeface="Arial"/>
              <a:buChar char="•"/>
            </a:pPr>
            <a:endParaRPr lang="en-US" sz="1200" dirty="0">
              <a:solidFill>
                <a:prstClr val="black"/>
              </a:solidFill>
              <a:latin typeface="Arial"/>
              <a:cs typeface="Arial"/>
            </a:endParaRPr>
          </a:p>
        </p:txBody>
      </p:sp>
      <p:sp>
        <p:nvSpPr>
          <p:cNvPr id="9" name="Folded Corner 8"/>
          <p:cNvSpPr/>
          <p:nvPr/>
        </p:nvSpPr>
        <p:spPr>
          <a:xfrm>
            <a:off x="1021304" y="4744326"/>
            <a:ext cx="7665496" cy="1686616"/>
          </a:xfrm>
          <a:prstGeom prst="foldedCorner">
            <a:avLst>
              <a:gd name="adj" fmla="val 22961"/>
            </a:avLst>
          </a:prstGeom>
          <a:solidFill>
            <a:schemeClr val="bg2"/>
          </a:solidFill>
          <a:ln>
            <a:noFill/>
          </a:ln>
          <a:effectLst>
            <a:outerShdw blurRad="304800" dir="2700000" sx="106000" sy="106000" algn="tl" rotWithShape="0">
              <a:schemeClr val="bg1">
                <a:lumMod val="6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100" b="1" dirty="0" smtClean="0">
              <a:solidFill>
                <a:prstClr val="black"/>
              </a:solidFill>
              <a:latin typeface="Arial"/>
              <a:cs typeface="Arial"/>
            </a:endParaRPr>
          </a:p>
          <a:p>
            <a:pPr lvl="0" algn="ctr"/>
            <a:endParaRPr lang="en-US" sz="1100" b="1" dirty="0" smtClean="0">
              <a:solidFill>
                <a:prstClr val="black"/>
              </a:solidFill>
              <a:latin typeface="Arial"/>
              <a:cs typeface="Arial"/>
            </a:endParaRPr>
          </a:p>
          <a:p>
            <a:pPr lvl="0" algn="ctr">
              <a:lnSpc>
                <a:spcPct val="140000"/>
              </a:lnSpc>
            </a:pPr>
            <a:r>
              <a:rPr lang="en-US" sz="1100" b="1" dirty="0" smtClean="0">
                <a:solidFill>
                  <a:prstClr val="black"/>
                </a:solidFill>
                <a:latin typeface="Arial"/>
                <a:cs typeface="Arial"/>
              </a:rPr>
              <a:t>Report </a:t>
            </a:r>
            <a:r>
              <a:rPr lang="en-US" sz="1100" b="1" dirty="0">
                <a:solidFill>
                  <a:prstClr val="black"/>
                </a:solidFill>
                <a:latin typeface="Arial"/>
                <a:cs typeface="Arial"/>
              </a:rPr>
              <a:t>on </a:t>
            </a:r>
            <a:r>
              <a:rPr lang="en-US" sz="1100" b="1" dirty="0" smtClean="0">
                <a:solidFill>
                  <a:prstClr val="black"/>
                </a:solidFill>
                <a:latin typeface="Arial"/>
                <a:cs typeface="Arial"/>
              </a:rPr>
              <a:t>the 12 </a:t>
            </a:r>
            <a:r>
              <a:rPr lang="en-US" sz="1100" b="1" dirty="0">
                <a:solidFill>
                  <a:prstClr val="black"/>
                </a:solidFill>
                <a:latin typeface="Arial"/>
                <a:cs typeface="Arial"/>
              </a:rPr>
              <a:t>GeV Software and Computing Review </a:t>
            </a:r>
          </a:p>
          <a:p>
            <a:pPr lvl="0" algn="ctr"/>
            <a:r>
              <a:rPr lang="en-US" sz="1100" b="1" dirty="0">
                <a:solidFill>
                  <a:prstClr val="black"/>
                </a:solidFill>
                <a:latin typeface="Arial"/>
                <a:cs typeface="Arial"/>
              </a:rPr>
              <a:t>Jefferson Laboratory</a:t>
            </a:r>
          </a:p>
          <a:p>
            <a:pPr lvl="0" algn="ctr"/>
            <a:r>
              <a:rPr lang="fr-FR" sz="1100" b="1" dirty="0" smtClean="0">
                <a:solidFill>
                  <a:prstClr val="black"/>
                </a:solidFill>
                <a:latin typeface="Arial"/>
                <a:cs typeface="Arial"/>
              </a:rPr>
              <a:t>February 10-11, 2015</a:t>
            </a:r>
          </a:p>
          <a:p>
            <a:r>
              <a:rPr lang="fr-FR" sz="1100" dirty="0" err="1">
                <a:solidFill>
                  <a:schemeClr val="tx1"/>
                </a:solidFill>
                <a:latin typeface="Abadi MT Condensed Light"/>
                <a:cs typeface="Abadi MT Condensed Light"/>
              </a:rPr>
              <a:t>C</a:t>
            </a:r>
            <a:r>
              <a:rPr lang="fr-FR" sz="1100" dirty="0" err="1" smtClean="0">
                <a:solidFill>
                  <a:schemeClr val="tx1"/>
                </a:solidFill>
                <a:latin typeface="Abadi MT Condensed Light"/>
                <a:cs typeface="Abadi MT Condensed Light"/>
              </a:rPr>
              <a:t>ommittee</a:t>
            </a:r>
            <a:r>
              <a:rPr lang="fr-FR" sz="1100" dirty="0" smtClean="0">
                <a:solidFill>
                  <a:schemeClr val="tx1"/>
                </a:solidFill>
                <a:latin typeface="Abadi MT Condensed Light"/>
                <a:cs typeface="Abadi MT Condensed Light"/>
              </a:rPr>
              <a:t>: Sergei </a:t>
            </a:r>
            <a:r>
              <a:rPr lang="fr-FR" sz="1100" dirty="0" err="1">
                <a:solidFill>
                  <a:schemeClr val="tx1"/>
                </a:solidFill>
                <a:latin typeface="Abadi MT Condensed Light"/>
                <a:cs typeface="Abadi MT Condensed Light"/>
              </a:rPr>
              <a:t>Gerassimov</a:t>
            </a:r>
            <a:r>
              <a:rPr lang="fr-FR" sz="1100" dirty="0">
                <a:solidFill>
                  <a:schemeClr val="tx1"/>
                </a:solidFill>
                <a:latin typeface="Abadi MT Condensed Light"/>
                <a:cs typeface="Abadi MT Condensed Light"/>
              </a:rPr>
              <a:t> (TU </a:t>
            </a:r>
            <a:r>
              <a:rPr lang="fr-FR" sz="1100" dirty="0" err="1">
                <a:solidFill>
                  <a:schemeClr val="tx1"/>
                </a:solidFill>
                <a:latin typeface="Abadi MT Condensed Light"/>
                <a:cs typeface="Abadi MT Condensed Light"/>
              </a:rPr>
              <a:t>Muenchen</a:t>
            </a:r>
            <a:r>
              <a:rPr lang="fr-FR" sz="1100" dirty="0">
                <a:solidFill>
                  <a:schemeClr val="tx1"/>
                </a:solidFill>
                <a:latin typeface="Abadi MT Condensed Light"/>
                <a:cs typeface="Abadi MT Condensed Light"/>
              </a:rPr>
              <a:t>/COMPASS), </a:t>
            </a:r>
            <a:r>
              <a:rPr lang="fr-FR" sz="1100" dirty="0" smtClean="0">
                <a:solidFill>
                  <a:schemeClr val="tx1"/>
                </a:solidFill>
                <a:latin typeface="Abadi MT Condensed Light"/>
                <a:cs typeface="Abadi MT Condensed Light"/>
              </a:rPr>
              <a:t>Martin </a:t>
            </a:r>
            <a:r>
              <a:rPr lang="fr-FR" sz="1100" dirty="0" err="1">
                <a:solidFill>
                  <a:schemeClr val="tx1"/>
                </a:solidFill>
                <a:latin typeface="Abadi MT Condensed Light"/>
                <a:cs typeface="Abadi MT Condensed Light"/>
              </a:rPr>
              <a:t>Purschke</a:t>
            </a:r>
            <a:r>
              <a:rPr lang="fr-FR" sz="1100" dirty="0">
                <a:solidFill>
                  <a:schemeClr val="tx1"/>
                </a:solidFill>
                <a:latin typeface="Abadi MT Condensed Light"/>
                <a:cs typeface="Abadi MT Condensed Light"/>
              </a:rPr>
              <a:t> (BNL/PHENIX)</a:t>
            </a:r>
            <a:r>
              <a:rPr lang="fr-FR" sz="1100" dirty="0" smtClean="0">
                <a:solidFill>
                  <a:schemeClr val="tx1"/>
                </a:solidFill>
                <a:latin typeface="Abadi MT Condensed Light"/>
                <a:cs typeface="Abadi MT Condensed Light"/>
              </a:rPr>
              <a:t>, Elizabeth </a:t>
            </a:r>
            <a:r>
              <a:rPr lang="fr-FR" sz="1100" dirty="0" err="1" smtClean="0">
                <a:solidFill>
                  <a:schemeClr val="tx1"/>
                </a:solidFill>
                <a:latin typeface="Abadi MT Condensed Light"/>
                <a:cs typeface="Abadi MT Condensed Light"/>
              </a:rPr>
              <a:t>Sexton</a:t>
            </a:r>
            <a:r>
              <a:rPr lang="fr-FR" sz="1100" dirty="0" smtClean="0">
                <a:solidFill>
                  <a:schemeClr val="tx1"/>
                </a:solidFill>
                <a:latin typeface="Abadi MT Condensed Light"/>
                <a:cs typeface="Abadi MT Condensed Light"/>
              </a:rPr>
              <a:t>-Kennedy (FNAL/CMS) </a:t>
            </a:r>
            <a:r>
              <a:rPr lang="fr-FR" sz="1100" dirty="0">
                <a:solidFill>
                  <a:schemeClr val="tx1"/>
                </a:solidFill>
                <a:latin typeface="Abadi MT Condensed Light"/>
                <a:cs typeface="Abadi MT Condensed Light"/>
              </a:rPr>
              <a:t>and Torre </a:t>
            </a:r>
            <a:r>
              <a:rPr lang="fr-FR" sz="1100" dirty="0" err="1">
                <a:solidFill>
                  <a:schemeClr val="tx1"/>
                </a:solidFill>
                <a:latin typeface="Abadi MT Condensed Light"/>
                <a:cs typeface="Abadi MT Condensed Light"/>
              </a:rPr>
              <a:t>Wenaus</a:t>
            </a:r>
            <a:r>
              <a:rPr lang="fr-FR" sz="1100" dirty="0">
                <a:solidFill>
                  <a:schemeClr val="tx1"/>
                </a:solidFill>
                <a:latin typeface="Abadi MT Condensed Light"/>
                <a:cs typeface="Abadi MT Condensed Light"/>
              </a:rPr>
              <a:t> (BNL/ATLAS) (chair). </a:t>
            </a:r>
          </a:p>
          <a:p>
            <a:pPr lvl="0" algn="ctr"/>
            <a:endParaRPr lang="fr-FR" sz="700" b="1" dirty="0">
              <a:solidFill>
                <a:prstClr val="black"/>
              </a:solidFill>
              <a:latin typeface="Arial"/>
              <a:cs typeface="Arial"/>
            </a:endParaRPr>
          </a:p>
          <a:p>
            <a:pPr lvl="0"/>
            <a:r>
              <a:rPr lang="en-US" sz="1400" b="1" dirty="0">
                <a:solidFill>
                  <a:prstClr val="black"/>
                </a:solidFill>
                <a:latin typeface="Times"/>
                <a:cs typeface="Times"/>
              </a:rPr>
              <a:t>Findings</a:t>
            </a:r>
          </a:p>
          <a:p>
            <a:pPr marL="285750" lvl="0" indent="-285750">
              <a:buFont typeface="Arial"/>
              <a:buChar char="•"/>
            </a:pPr>
            <a:r>
              <a:rPr lang="en-US" sz="1400" dirty="0">
                <a:solidFill>
                  <a:prstClr val="black"/>
                </a:solidFill>
                <a:latin typeface="Times"/>
                <a:cs typeface="Times"/>
              </a:rPr>
              <a:t>We commend the development of common framework tools including common geometry </a:t>
            </a:r>
            <a:r>
              <a:rPr lang="en-US" sz="1400" dirty="0" smtClean="0">
                <a:solidFill>
                  <a:prstClr val="black"/>
                </a:solidFill>
                <a:latin typeface="Times"/>
                <a:cs typeface="Times"/>
              </a:rPr>
              <a:t>across     </a:t>
            </a:r>
            <a:r>
              <a:rPr lang="en-US" sz="1400" dirty="0">
                <a:solidFill>
                  <a:prstClr val="black"/>
                </a:solidFill>
                <a:latin typeface="Times"/>
                <a:cs typeface="Times"/>
              </a:rPr>
              <a:t>all geometry consumers.</a:t>
            </a:r>
            <a:endParaRPr lang="en-US" sz="1200" dirty="0">
              <a:solidFill>
                <a:prstClr val="black"/>
              </a:solidFill>
              <a:latin typeface="Arial"/>
              <a:cs typeface="Arial"/>
            </a:endParaRPr>
          </a:p>
        </p:txBody>
      </p:sp>
    </p:spTree>
    <p:extLst>
      <p:ext uri="{BB962C8B-B14F-4D97-AF65-F5344CB8AC3E}">
        <p14:creationId xmlns:p14="http://schemas.microsoft.com/office/powerpoint/2010/main" val="181183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6</a:t>
            </a:fld>
            <a:endParaRPr lang="en-US" dirty="0"/>
          </a:p>
        </p:txBody>
      </p:sp>
      <p:sp>
        <p:nvSpPr>
          <p:cNvPr id="7" name="Content Placeholder 1"/>
          <p:cNvSpPr txBox="1">
            <a:spLocks/>
          </p:cNvSpPr>
          <p:nvPr/>
        </p:nvSpPr>
        <p:spPr>
          <a:xfrm>
            <a:off x="0" y="889026"/>
            <a:ext cx="9144000" cy="5826760"/>
          </a:xfrm>
          <a:prstGeom prst="rect">
            <a:avLst/>
          </a:prstGeom>
        </p:spPr>
        <p:txBody>
          <a:bodyPr>
            <a:normAutofit/>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smtClean="0">
                <a:solidFill>
                  <a:srgbClr val="FF0000"/>
                </a:solidFill>
                <a:latin typeface="Arial"/>
                <a:cs typeface="Arial"/>
              </a:rPr>
              <a:t>Common Tools Packages in Integrated Framework  </a:t>
            </a:r>
          </a:p>
          <a:p>
            <a:pPr lvl="1">
              <a:buSzPts val="1400"/>
            </a:pPr>
            <a:r>
              <a:rPr lang="en-US" dirty="0" smtClean="0">
                <a:solidFill>
                  <a:srgbClr val="0000CC"/>
                </a:solidFill>
                <a:latin typeface="Arial"/>
                <a:cs typeface="Arial"/>
              </a:rPr>
              <a:t>Geometry package: detector constants &amp; geometry algorithms</a:t>
            </a:r>
          </a:p>
          <a:p>
            <a:pPr lvl="1">
              <a:buSzPts val="1400"/>
            </a:pPr>
            <a:r>
              <a:rPr lang="en-US" dirty="0" smtClean="0">
                <a:solidFill>
                  <a:srgbClr val="0000CC"/>
                </a:solidFill>
                <a:latin typeface="Arial"/>
                <a:cs typeface="Arial"/>
              </a:rPr>
              <a:t>I/O common library</a:t>
            </a:r>
          </a:p>
          <a:p>
            <a:pPr lvl="1">
              <a:buSzPts val="1400"/>
            </a:pPr>
            <a:r>
              <a:rPr lang="en-US" dirty="0" smtClean="0">
                <a:solidFill>
                  <a:srgbClr val="0000CC"/>
                </a:solidFill>
                <a:latin typeface="Arial"/>
                <a:cs typeface="Arial"/>
              </a:rPr>
              <a:t>Calibration constants database access tools </a:t>
            </a:r>
          </a:p>
          <a:p>
            <a:pPr lvl="1">
              <a:buSzPts val="1400"/>
            </a:pPr>
            <a:r>
              <a:rPr lang="en-US" dirty="0" err="1" smtClean="0">
                <a:solidFill>
                  <a:srgbClr val="0000CC"/>
                </a:solidFill>
                <a:latin typeface="Arial"/>
                <a:cs typeface="Arial"/>
              </a:rPr>
              <a:t>Histogramming</a:t>
            </a:r>
            <a:r>
              <a:rPr lang="en-US" dirty="0" smtClean="0">
                <a:solidFill>
                  <a:srgbClr val="0000CC"/>
                </a:solidFill>
                <a:latin typeface="Arial"/>
                <a:cs typeface="Arial"/>
              </a:rPr>
              <a:t> and fitting (</a:t>
            </a:r>
            <a:r>
              <a:rPr lang="en-US" dirty="0" err="1" smtClean="0">
                <a:solidFill>
                  <a:srgbClr val="0000CC"/>
                </a:solidFill>
                <a:latin typeface="Arial"/>
                <a:cs typeface="Arial"/>
              </a:rPr>
              <a:t>jMinuit</a:t>
            </a:r>
            <a:r>
              <a:rPr lang="en-US" dirty="0" smtClean="0">
                <a:solidFill>
                  <a:srgbClr val="0000CC"/>
                </a:solidFill>
                <a:latin typeface="Arial"/>
                <a:cs typeface="Arial"/>
              </a:rPr>
              <a:t>) libraries </a:t>
            </a:r>
          </a:p>
          <a:p>
            <a:pPr lvl="1">
              <a:buSzPts val="1400"/>
            </a:pPr>
            <a:r>
              <a:rPr lang="en-US" dirty="0" smtClean="0">
                <a:solidFill>
                  <a:srgbClr val="0000CC"/>
                </a:solidFill>
                <a:latin typeface="Arial"/>
                <a:cs typeface="Arial"/>
              </a:rPr>
              <a:t>Calibration and Monitoring suite</a:t>
            </a:r>
          </a:p>
          <a:p>
            <a:r>
              <a:rPr lang="en-US" sz="2000" b="1" dirty="0" smtClean="0">
                <a:solidFill>
                  <a:srgbClr val="008000"/>
                </a:solidFill>
                <a:latin typeface="Arial"/>
                <a:cs typeface="Arial"/>
              </a:rPr>
              <a:t>Simulation (Geant4 Monte Carlo)</a:t>
            </a:r>
          </a:p>
          <a:p>
            <a:pPr lvl="1">
              <a:buSzPts val="1400"/>
            </a:pPr>
            <a:r>
              <a:rPr lang="en-US" dirty="0" smtClean="0">
                <a:solidFill>
                  <a:srgbClr val="0000CC"/>
                </a:solidFill>
                <a:latin typeface="Arial"/>
                <a:cs typeface="Arial"/>
              </a:rPr>
              <a:t>Compliant with current version of GEANT4</a:t>
            </a:r>
          </a:p>
          <a:p>
            <a:r>
              <a:rPr lang="en-US" sz="2000" b="1" dirty="0" smtClean="0">
                <a:solidFill>
                  <a:srgbClr val="0080FF"/>
                </a:solidFill>
                <a:latin typeface="Arial"/>
                <a:cs typeface="Arial"/>
              </a:rPr>
              <a:t>Event Reconstruction</a:t>
            </a:r>
            <a:endParaRPr lang="en-US" b="1" dirty="0" smtClean="0">
              <a:solidFill>
                <a:srgbClr val="0080FF"/>
              </a:solidFill>
              <a:latin typeface="Arial"/>
              <a:cs typeface="Arial"/>
            </a:endParaRPr>
          </a:p>
          <a:p>
            <a:pPr lvl="1">
              <a:buSzPts val="1400"/>
            </a:pPr>
            <a:r>
              <a:rPr lang="en-US" dirty="0" smtClean="0">
                <a:solidFill>
                  <a:srgbClr val="0000CC"/>
                </a:solidFill>
                <a:latin typeface="Arial"/>
                <a:cs typeface="Arial"/>
              </a:rPr>
              <a:t>Central &amp; Forward Tracking </a:t>
            </a:r>
          </a:p>
          <a:p>
            <a:pPr lvl="1">
              <a:buSzPts val="1400"/>
            </a:pPr>
            <a:r>
              <a:rPr lang="en-US" dirty="0" smtClean="0">
                <a:solidFill>
                  <a:srgbClr val="0000CC"/>
                </a:solidFill>
                <a:latin typeface="Arial"/>
                <a:cs typeface="Arial"/>
              </a:rPr>
              <a:t>Time-of-Flight Particle Identification </a:t>
            </a:r>
          </a:p>
          <a:p>
            <a:pPr lvl="1">
              <a:buSzPts val="1400"/>
            </a:pPr>
            <a:r>
              <a:rPr lang="en-US" dirty="0" smtClean="0">
                <a:solidFill>
                  <a:srgbClr val="0000CC"/>
                </a:solidFill>
                <a:latin typeface="Arial"/>
                <a:cs typeface="Arial"/>
              </a:rPr>
              <a:t>Cerenkov counters and Electromagnetic shower counters</a:t>
            </a:r>
          </a:p>
          <a:p>
            <a:pPr>
              <a:buSzPts val="1400"/>
            </a:pPr>
            <a:r>
              <a:rPr lang="en-US" sz="2400" b="1" dirty="0" smtClean="0">
                <a:solidFill>
                  <a:srgbClr val="FF6FCF"/>
                </a:solidFill>
                <a:latin typeface="Arial"/>
                <a:cs typeface="Arial"/>
              </a:rPr>
              <a:t>Visualization Tools</a:t>
            </a:r>
          </a:p>
          <a:p>
            <a:pPr lvl="1">
              <a:buSzPts val="1400"/>
            </a:pPr>
            <a:r>
              <a:rPr lang="en-US" dirty="0" smtClean="0">
                <a:solidFill>
                  <a:srgbClr val="0000CC"/>
                </a:solidFill>
                <a:latin typeface="Arial"/>
                <a:cs typeface="Arial"/>
              </a:rPr>
              <a:t>Clas12 Event Display: tracking, </a:t>
            </a:r>
            <a:r>
              <a:rPr lang="en-US" dirty="0" err="1" smtClean="0">
                <a:solidFill>
                  <a:srgbClr val="0000CC"/>
                </a:solidFill>
                <a:latin typeface="Arial"/>
                <a:cs typeface="Arial"/>
              </a:rPr>
              <a:t>calorimetry</a:t>
            </a:r>
            <a:r>
              <a:rPr lang="en-US" dirty="0" smtClean="0">
                <a:solidFill>
                  <a:srgbClr val="0000CC"/>
                </a:solidFill>
                <a:latin typeface="Arial"/>
                <a:cs typeface="Arial"/>
              </a:rPr>
              <a:t>, TOF reconstruction information; detailed magnetic field information</a:t>
            </a:r>
            <a:endParaRPr lang="en-US" sz="1400" dirty="0" smtClean="0">
              <a:solidFill>
                <a:srgbClr val="0000CC"/>
              </a:solidFill>
              <a:latin typeface="Arial"/>
              <a:cs typeface="Arial"/>
            </a:endParaRPr>
          </a:p>
          <a:p>
            <a:pPr lvl="1">
              <a:buSzPts val="1400"/>
            </a:pPr>
            <a:r>
              <a:rPr lang="en-US" dirty="0" smtClean="0">
                <a:solidFill>
                  <a:srgbClr val="0000CC"/>
                </a:solidFill>
                <a:latin typeface="Arial"/>
                <a:cs typeface="Arial"/>
              </a:rPr>
              <a:t>2-D &amp; 3-D views</a:t>
            </a:r>
            <a:endParaRPr lang="en-US" dirty="0">
              <a:solidFill>
                <a:srgbClr val="0000CC"/>
              </a:solidFill>
              <a:latin typeface="Arial"/>
              <a:cs typeface="Arial"/>
            </a:endParaRPr>
          </a:p>
        </p:txBody>
      </p:sp>
      <p:sp>
        <p:nvSpPr>
          <p:cNvPr id="8" name="Title 5"/>
          <p:cNvSpPr>
            <a:spLocks noGrp="1"/>
          </p:cNvSpPr>
          <p:nvPr>
            <p:ph type="title"/>
          </p:nvPr>
        </p:nvSpPr>
        <p:spPr/>
        <p:txBody>
          <a:bodyPr/>
          <a:lstStyle/>
          <a:p>
            <a:r>
              <a:rPr lang="en-US" sz="4000" dirty="0" smtClean="0">
                <a:solidFill>
                  <a:schemeClr val="tx1"/>
                </a:solidFill>
              </a:rPr>
              <a:t>CLAS12 Software Overview</a:t>
            </a:r>
            <a:endParaRPr lang="en-US" sz="4000" dirty="0"/>
          </a:p>
        </p:txBody>
      </p:sp>
    </p:spTree>
    <p:extLst>
      <p:ext uri="{BB962C8B-B14F-4D97-AF65-F5344CB8AC3E}">
        <p14:creationId xmlns:p14="http://schemas.microsoft.com/office/powerpoint/2010/main" val="18118397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7</a:t>
            </a:fld>
            <a:endParaRPr lang="en-US" dirty="0"/>
          </a:p>
        </p:txBody>
      </p:sp>
      <p:sp>
        <p:nvSpPr>
          <p:cNvPr id="5" name="Title 5"/>
          <p:cNvSpPr>
            <a:spLocks noGrp="1"/>
          </p:cNvSpPr>
          <p:nvPr>
            <p:ph type="title"/>
          </p:nvPr>
        </p:nvSpPr>
        <p:spPr>
          <a:xfrm>
            <a:off x="0" y="103680"/>
            <a:ext cx="9144000" cy="463579"/>
          </a:xfrm>
        </p:spPr>
        <p:txBody>
          <a:bodyPr/>
          <a:lstStyle/>
          <a:p>
            <a:r>
              <a:rPr lang="en-US" sz="4000" b="1" dirty="0">
                <a:solidFill>
                  <a:srgbClr val="FF0000"/>
                </a:solidFill>
                <a:latin typeface="Arial"/>
                <a:cs typeface="Arial"/>
              </a:rPr>
              <a:t>Common Tools Packages </a:t>
            </a:r>
            <a:endParaRPr lang="en-US" sz="4000" dirty="0"/>
          </a:p>
        </p:txBody>
      </p:sp>
      <p:sp>
        <p:nvSpPr>
          <p:cNvPr id="8" name="Content Placeholder 1"/>
          <p:cNvSpPr txBox="1">
            <a:spLocks/>
          </p:cNvSpPr>
          <p:nvPr/>
        </p:nvSpPr>
        <p:spPr>
          <a:xfrm>
            <a:off x="0" y="817880"/>
            <a:ext cx="8950960" cy="5629426"/>
          </a:xfrm>
          <a:prstGeom prst="rect">
            <a:avLst/>
          </a:prstGeom>
        </p:spPr>
        <p:txBody>
          <a:bodyPr>
            <a:normAutofit/>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SzPts val="1400"/>
              <a:buFont typeface="Arial"/>
              <a:buNone/>
            </a:pPr>
            <a:endParaRPr lang="en-US" dirty="0" smtClean="0">
              <a:solidFill>
                <a:srgbClr val="0000CC"/>
              </a:solidFill>
              <a:latin typeface="Arial"/>
              <a:cs typeface="Arial"/>
            </a:endParaRPr>
          </a:p>
          <a:p>
            <a:pPr marL="457200" lvl="1" indent="0">
              <a:buSzPts val="1400"/>
              <a:buFont typeface="Arial"/>
              <a:buNone/>
            </a:pPr>
            <a:endParaRPr lang="en-US" dirty="0" smtClean="0">
              <a:solidFill>
                <a:srgbClr val="0000CC"/>
              </a:solidFill>
              <a:latin typeface="Arial"/>
              <a:cs typeface="Arial"/>
            </a:endParaRPr>
          </a:p>
          <a:p>
            <a:pPr marL="457200" lvl="1" indent="0">
              <a:buSzPts val="1400"/>
              <a:buFont typeface="Arial"/>
              <a:buNone/>
            </a:pPr>
            <a:endParaRPr lang="en-US" sz="1100" dirty="0" smtClean="0">
              <a:solidFill>
                <a:srgbClr val="0000CC"/>
              </a:solidFill>
              <a:latin typeface="Arial"/>
              <a:cs typeface="Arial"/>
            </a:endParaRPr>
          </a:p>
          <a:p>
            <a:pPr marL="457200" lvl="1" indent="0">
              <a:buSzPts val="1400"/>
              <a:buFont typeface="Arial"/>
              <a:buNone/>
            </a:pPr>
            <a:endParaRPr lang="en-US" sz="1600" dirty="0" smtClean="0">
              <a:solidFill>
                <a:srgbClr val="0000CC"/>
              </a:solidFill>
              <a:latin typeface="Arial"/>
              <a:cs typeface="Arial"/>
            </a:endParaRPr>
          </a:p>
          <a:p>
            <a:pPr marL="0" indent="0">
              <a:buSzPts val="1400"/>
              <a:buFont typeface="Arial"/>
              <a:buNone/>
            </a:pPr>
            <a:r>
              <a:rPr lang="en-US" sz="1600" dirty="0" smtClean="0">
                <a:solidFill>
                  <a:srgbClr val="0000CC"/>
                </a:solidFill>
                <a:latin typeface="Arial"/>
                <a:cs typeface="Arial"/>
              </a:rPr>
              <a:t>  Geometry package </a:t>
            </a:r>
          </a:p>
          <a:p>
            <a:pPr marL="0" indent="0">
              <a:buSzPts val="1400"/>
              <a:buFont typeface="Arial"/>
              <a:buNone/>
            </a:pPr>
            <a:endParaRPr lang="en-US" sz="1600" dirty="0" smtClean="0">
              <a:solidFill>
                <a:srgbClr val="0000CC"/>
              </a:solidFill>
              <a:latin typeface="Arial"/>
              <a:cs typeface="Arial"/>
            </a:endParaRPr>
          </a:p>
          <a:p>
            <a:pPr marL="0" indent="0">
              <a:buSzPts val="1400"/>
              <a:buFont typeface="Arial"/>
              <a:buNone/>
            </a:pPr>
            <a:endParaRPr lang="en-US" sz="1600" dirty="0" smtClean="0">
              <a:solidFill>
                <a:srgbClr val="0000CC"/>
              </a:solidFill>
              <a:latin typeface="Arial"/>
              <a:cs typeface="Arial"/>
            </a:endParaRPr>
          </a:p>
          <a:p>
            <a:pPr marL="0" indent="0">
              <a:buSzPts val="1400"/>
              <a:buFont typeface="Arial"/>
              <a:buNone/>
            </a:pPr>
            <a:endParaRPr lang="en-US" sz="1600" dirty="0" smtClean="0">
              <a:solidFill>
                <a:srgbClr val="0000CC"/>
              </a:solidFill>
              <a:latin typeface="Arial"/>
              <a:cs typeface="Arial"/>
            </a:endParaRPr>
          </a:p>
          <a:p>
            <a:pPr marL="0" indent="0">
              <a:buSzPts val="1400"/>
              <a:buFont typeface="Arial"/>
              <a:buNone/>
            </a:pPr>
            <a:endParaRPr lang="en-US" sz="1600" dirty="0" smtClean="0">
              <a:solidFill>
                <a:srgbClr val="0000CC"/>
              </a:solidFill>
              <a:latin typeface="Arial"/>
              <a:cs typeface="Arial"/>
            </a:endParaRPr>
          </a:p>
          <a:p>
            <a:pPr marL="0" indent="0">
              <a:buSzPts val="1400"/>
              <a:buFont typeface="Arial"/>
              <a:buNone/>
            </a:pPr>
            <a:endParaRPr lang="en-US" sz="1600" dirty="0" smtClean="0">
              <a:solidFill>
                <a:srgbClr val="0000CC"/>
              </a:solidFill>
              <a:latin typeface="Arial"/>
              <a:cs typeface="Arial"/>
            </a:endParaRPr>
          </a:p>
          <a:p>
            <a:pPr marL="0" indent="0">
              <a:buSzPts val="1400"/>
              <a:buFont typeface="Arial"/>
              <a:buNone/>
            </a:pPr>
            <a:endParaRPr lang="en-US" sz="1600" dirty="0" smtClean="0">
              <a:solidFill>
                <a:srgbClr val="0000CC"/>
              </a:solidFill>
              <a:latin typeface="Arial"/>
              <a:cs typeface="Arial"/>
            </a:endParaRPr>
          </a:p>
          <a:p>
            <a:pPr marL="0" indent="0">
              <a:buSzPts val="1400"/>
              <a:buFont typeface="Arial"/>
              <a:buNone/>
            </a:pPr>
            <a:endParaRPr lang="en-US" sz="1600" dirty="0" smtClean="0">
              <a:solidFill>
                <a:srgbClr val="0000CC"/>
              </a:solidFill>
              <a:latin typeface="Arial"/>
              <a:cs typeface="Arial"/>
            </a:endParaRPr>
          </a:p>
          <a:p>
            <a:pPr marL="0" indent="0">
              <a:buSzPts val="1400"/>
              <a:buFont typeface="Arial"/>
              <a:buNone/>
            </a:pPr>
            <a:r>
              <a:rPr lang="en-US" sz="1600" dirty="0" smtClean="0">
                <a:solidFill>
                  <a:srgbClr val="0000CC"/>
                </a:solidFill>
                <a:latin typeface="Arial"/>
                <a:cs typeface="Arial"/>
              </a:rPr>
              <a:t>  I/O common library</a:t>
            </a:r>
          </a:p>
          <a:p>
            <a:pPr marL="0" indent="0">
              <a:buSzPts val="1400"/>
              <a:buFont typeface="Arial"/>
              <a:buNone/>
            </a:pPr>
            <a:endParaRPr lang="en-US" sz="1600" dirty="0" smtClean="0">
              <a:solidFill>
                <a:srgbClr val="0000CC"/>
              </a:solidFill>
              <a:latin typeface="Arial"/>
              <a:cs typeface="Arial"/>
            </a:endParaRPr>
          </a:p>
          <a:p>
            <a:pPr marL="0" indent="0">
              <a:buSzPts val="1400"/>
              <a:buFont typeface="Arial"/>
              <a:buNone/>
            </a:pPr>
            <a:endParaRPr lang="en-US" sz="1600" dirty="0" smtClean="0">
              <a:solidFill>
                <a:srgbClr val="0000CC"/>
              </a:solidFill>
              <a:latin typeface="Arial"/>
              <a:cs typeface="Arial"/>
            </a:endParaRPr>
          </a:p>
          <a:p>
            <a:pPr marL="0" indent="0">
              <a:buSzPts val="1400"/>
              <a:buFont typeface="Arial"/>
              <a:buNone/>
            </a:pPr>
            <a:endParaRPr lang="en-US" sz="1600" dirty="0" smtClean="0">
              <a:solidFill>
                <a:srgbClr val="0000CC"/>
              </a:solidFill>
              <a:latin typeface="Arial"/>
              <a:cs typeface="Arial"/>
            </a:endParaRPr>
          </a:p>
          <a:p>
            <a:pPr marL="0" indent="0">
              <a:buSzPts val="1400"/>
              <a:buFont typeface="Arial"/>
              <a:buNone/>
            </a:pPr>
            <a:endParaRPr lang="en-US" sz="1600" dirty="0" smtClean="0">
              <a:solidFill>
                <a:srgbClr val="0000CC"/>
              </a:solidFill>
              <a:latin typeface="Arial"/>
              <a:cs typeface="Arial"/>
            </a:endParaRPr>
          </a:p>
          <a:p>
            <a:pPr marL="0" indent="0">
              <a:buSzPts val="1400"/>
              <a:buFont typeface="Arial"/>
              <a:buNone/>
            </a:pPr>
            <a:r>
              <a:rPr lang="en-US" sz="1600" dirty="0" smtClean="0">
                <a:solidFill>
                  <a:srgbClr val="0000CC"/>
                </a:solidFill>
                <a:latin typeface="Arial"/>
                <a:cs typeface="Arial"/>
              </a:rPr>
              <a:t>  Plotting package</a:t>
            </a:r>
            <a:endParaRPr lang="en-US" sz="1600" dirty="0">
              <a:solidFill>
                <a:srgbClr val="0000CC"/>
              </a:solidFill>
              <a:latin typeface="Arial"/>
              <a:cs typeface="Arial"/>
            </a:endParaRPr>
          </a:p>
        </p:txBody>
      </p:sp>
      <p:grpSp>
        <p:nvGrpSpPr>
          <p:cNvPr id="9" name="Group 8"/>
          <p:cNvGrpSpPr/>
          <p:nvPr/>
        </p:nvGrpSpPr>
        <p:grpSpPr>
          <a:xfrm>
            <a:off x="2311755" y="3944220"/>
            <a:ext cx="4492905" cy="1250732"/>
            <a:chOff x="2926079" y="3341588"/>
            <a:chExt cx="4683581" cy="1352332"/>
          </a:xfrm>
        </p:grpSpPr>
        <p:pic>
          <p:nvPicPr>
            <p:cNvPr id="10" name="Picture 9"/>
            <p:cNvPicPr>
              <a:picLocks noChangeAspect="1"/>
            </p:cNvPicPr>
            <p:nvPr/>
          </p:nvPicPr>
          <p:blipFill>
            <a:blip r:embed="rId2"/>
            <a:stretch>
              <a:fillRect/>
            </a:stretch>
          </p:blipFill>
          <p:spPr>
            <a:xfrm>
              <a:off x="2926079" y="3572988"/>
              <a:ext cx="4683581" cy="1120932"/>
            </a:xfrm>
            <a:prstGeom prst="rect">
              <a:avLst/>
            </a:prstGeom>
          </p:spPr>
        </p:pic>
        <p:sp>
          <p:nvSpPr>
            <p:cNvPr id="11" name="Rounded Rectangle 10"/>
            <p:cNvSpPr/>
            <p:nvPr/>
          </p:nvSpPr>
          <p:spPr>
            <a:xfrm>
              <a:off x="4419600" y="3341588"/>
              <a:ext cx="1534160" cy="2913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latin typeface="Arial"/>
                  <a:cs typeface="Arial"/>
                </a:rPr>
                <a:t>TRANSLATION TABLE</a:t>
              </a:r>
              <a:endParaRPr lang="en-US" sz="900" dirty="0">
                <a:latin typeface="Arial"/>
                <a:cs typeface="Arial"/>
              </a:endParaRPr>
            </a:p>
          </p:txBody>
        </p:sp>
      </p:grpSp>
      <p:pic>
        <p:nvPicPr>
          <p:cNvPr id="12" name="Picture 11"/>
          <p:cNvPicPr>
            <a:picLocks noChangeAspect="1"/>
          </p:cNvPicPr>
          <p:nvPr/>
        </p:nvPicPr>
        <p:blipFill>
          <a:blip r:embed="rId3"/>
          <a:stretch>
            <a:fillRect/>
          </a:stretch>
        </p:blipFill>
        <p:spPr>
          <a:xfrm>
            <a:off x="4961013" y="1054252"/>
            <a:ext cx="2089847" cy="1746139"/>
          </a:xfrm>
          <a:prstGeom prst="rect">
            <a:avLst/>
          </a:prstGeom>
        </p:spPr>
      </p:pic>
      <p:pic>
        <p:nvPicPr>
          <p:cNvPr id="13" name="Content Placeholder 8" descr="ced3D.pdf"/>
          <p:cNvPicPr>
            <a:picLocks noChangeAspect="1"/>
          </p:cNvPicPr>
          <p:nvPr/>
        </p:nvPicPr>
        <p:blipFill rotWithShape="1">
          <a:blip r:embed="rId4">
            <a:extLst>
              <a:ext uri="{28A0092B-C50C-407E-A947-70E740481C1C}">
                <a14:useLocalDpi xmlns:a14="http://schemas.microsoft.com/office/drawing/2010/main" val="0"/>
              </a:ext>
            </a:extLst>
          </a:blip>
          <a:srcRect l="1239" r="8454" b="30933"/>
          <a:stretch/>
        </p:blipFill>
        <p:spPr>
          <a:xfrm>
            <a:off x="6543039" y="931667"/>
            <a:ext cx="2600961" cy="2574316"/>
          </a:xfrm>
          <a:prstGeom prst="rect">
            <a:avLst/>
          </a:prstGeom>
        </p:spPr>
      </p:pic>
      <p:pic>
        <p:nvPicPr>
          <p:cNvPr id="14" name="Picture 13"/>
          <p:cNvPicPr>
            <a:picLocks noChangeAspect="1"/>
          </p:cNvPicPr>
          <p:nvPr/>
        </p:nvPicPr>
        <p:blipFill>
          <a:blip r:embed="rId5"/>
          <a:stretch>
            <a:fillRect/>
          </a:stretch>
        </p:blipFill>
        <p:spPr>
          <a:xfrm>
            <a:off x="6804660" y="2731894"/>
            <a:ext cx="642620" cy="570106"/>
          </a:xfrm>
          <a:prstGeom prst="rect">
            <a:avLst/>
          </a:prstGeom>
        </p:spPr>
      </p:pic>
      <p:sp>
        <p:nvSpPr>
          <p:cNvPr id="15" name="TextBox 14"/>
          <p:cNvSpPr txBox="1"/>
          <p:nvPr/>
        </p:nvSpPr>
        <p:spPr>
          <a:xfrm>
            <a:off x="2069249" y="5611756"/>
            <a:ext cx="4248925" cy="707886"/>
          </a:xfrm>
          <a:prstGeom prst="rect">
            <a:avLst/>
          </a:prstGeom>
          <a:noFill/>
        </p:spPr>
        <p:txBody>
          <a:bodyPr wrap="square" rtlCol="0">
            <a:spAutoFit/>
          </a:bodyPr>
          <a:lstStyle/>
          <a:p>
            <a:r>
              <a:rPr lang="en-US" sz="1200" b="1" dirty="0" smtClean="0">
                <a:latin typeface="Zapf Dingbats"/>
                <a:ea typeface="Zapf Dingbats"/>
                <a:cs typeface="Zapf Dingbats"/>
                <a:sym typeface="Zapf Dingbats"/>
              </a:rPr>
              <a:t>✓</a:t>
            </a:r>
            <a:r>
              <a:rPr lang="en-US" sz="1600" b="1" dirty="0" smtClean="0">
                <a:latin typeface="Zapf Dingbats"/>
                <a:ea typeface="Zapf Dingbats"/>
                <a:cs typeface="Zapf Dingbats"/>
                <a:sym typeface="Zapf Dingbats"/>
              </a:rPr>
              <a:t> </a:t>
            </a:r>
            <a:r>
              <a:rPr lang="en-US" sz="1400" b="1" dirty="0" smtClean="0">
                <a:latin typeface="Arial"/>
                <a:cs typeface="Arial"/>
              </a:rPr>
              <a:t>Plotting Library:</a:t>
            </a:r>
          </a:p>
          <a:p>
            <a:pPr marL="285750" indent="-285750">
              <a:buFont typeface="Arial"/>
              <a:buChar char="•"/>
            </a:pPr>
            <a:r>
              <a:rPr lang="en-US" sz="1200" dirty="0" smtClean="0">
                <a:solidFill>
                  <a:srgbClr val="000000"/>
                </a:solidFill>
                <a:latin typeface="Arial"/>
                <a:cs typeface="Arial"/>
              </a:rPr>
              <a:t>histogram &amp; graph classes, n-tuple class for analysis</a:t>
            </a:r>
          </a:p>
          <a:p>
            <a:pPr marL="285750" indent="-285750">
              <a:buFont typeface="Arial"/>
              <a:buChar char="•"/>
            </a:pPr>
            <a:r>
              <a:rPr lang="en-US" sz="1200" dirty="0" smtClean="0">
                <a:solidFill>
                  <a:srgbClr val="000000"/>
                </a:solidFill>
                <a:latin typeface="Arial"/>
                <a:cs typeface="Arial"/>
              </a:rPr>
              <a:t>plotting emulating ROOT API</a:t>
            </a:r>
          </a:p>
        </p:txBody>
      </p:sp>
      <p:sp>
        <p:nvSpPr>
          <p:cNvPr id="16" name="TextBox 15"/>
          <p:cNvSpPr txBox="1"/>
          <p:nvPr/>
        </p:nvSpPr>
        <p:spPr>
          <a:xfrm>
            <a:off x="1935291" y="1064756"/>
            <a:ext cx="3127550" cy="2616101"/>
          </a:xfrm>
          <a:prstGeom prst="rect">
            <a:avLst/>
          </a:prstGeom>
          <a:noFill/>
        </p:spPr>
        <p:txBody>
          <a:bodyPr wrap="square" rtlCol="0">
            <a:spAutoFit/>
          </a:bodyPr>
          <a:lstStyle/>
          <a:p>
            <a:pPr marL="285750" indent="-285750">
              <a:buFont typeface="Zapf Dingbats" charset="0"/>
              <a:buChar char="✓"/>
            </a:pPr>
            <a:r>
              <a:rPr lang="en-US" sz="1400" b="1" dirty="0" smtClean="0">
                <a:latin typeface="Arial"/>
                <a:cs typeface="Arial"/>
              </a:rPr>
              <a:t>Detector Geometry Package </a:t>
            </a:r>
          </a:p>
          <a:p>
            <a:pPr>
              <a:lnSpc>
                <a:spcPct val="50000"/>
              </a:lnSpc>
            </a:pPr>
            <a:r>
              <a:rPr lang="en-US" sz="1400" b="1" dirty="0">
                <a:latin typeface="Arial"/>
                <a:cs typeface="Arial"/>
              </a:rPr>
              <a:t> </a:t>
            </a:r>
            <a:r>
              <a:rPr lang="en-US" sz="1400" b="1" dirty="0" smtClean="0">
                <a:latin typeface="Arial"/>
                <a:cs typeface="Arial"/>
              </a:rPr>
              <a:t>     </a:t>
            </a:r>
            <a:endParaRPr lang="en-US" sz="100" b="1" dirty="0" smtClean="0">
              <a:latin typeface="Arial"/>
              <a:cs typeface="Arial"/>
            </a:endParaRPr>
          </a:p>
          <a:p>
            <a:r>
              <a:rPr lang="en-US" sz="1400" b="1" dirty="0">
                <a:latin typeface="Arial"/>
                <a:cs typeface="Arial"/>
              </a:rPr>
              <a:t> </a:t>
            </a:r>
            <a:r>
              <a:rPr lang="en-US" sz="1400" b="1" dirty="0" smtClean="0">
                <a:latin typeface="Arial"/>
                <a:cs typeface="Arial"/>
              </a:rPr>
              <a:t>     provides detector geometry   </a:t>
            </a:r>
          </a:p>
          <a:p>
            <a:r>
              <a:rPr lang="en-US" sz="1400" b="1" dirty="0">
                <a:latin typeface="Arial"/>
                <a:cs typeface="Arial"/>
              </a:rPr>
              <a:t> </a:t>
            </a:r>
            <a:r>
              <a:rPr lang="en-US" sz="1400" b="1" dirty="0" smtClean="0">
                <a:latin typeface="Arial"/>
                <a:cs typeface="Arial"/>
              </a:rPr>
              <a:t>     for :</a:t>
            </a:r>
          </a:p>
          <a:p>
            <a:endParaRPr lang="en-US" sz="100" b="1" dirty="0" smtClean="0">
              <a:solidFill>
                <a:srgbClr val="000000"/>
              </a:solidFill>
              <a:latin typeface="Arial"/>
              <a:cs typeface="Arial"/>
            </a:endParaRPr>
          </a:p>
          <a:p>
            <a:pPr marL="285750" indent="-285750">
              <a:buFont typeface="Arial"/>
              <a:buChar char="•"/>
            </a:pPr>
            <a:r>
              <a:rPr lang="en-US" sz="1200" dirty="0" smtClean="0">
                <a:solidFill>
                  <a:srgbClr val="000000"/>
                </a:solidFill>
                <a:latin typeface="Arial"/>
                <a:cs typeface="Arial"/>
              </a:rPr>
              <a:t>Forward Time-of-Flight, Calorimeters, Drift Chambers, Silicon Vertex Tracker, Central Neutron Detector</a:t>
            </a:r>
          </a:p>
          <a:p>
            <a:endParaRPr lang="en-US" sz="400" b="1" dirty="0" smtClean="0">
              <a:latin typeface="Arial"/>
              <a:cs typeface="Arial"/>
            </a:endParaRPr>
          </a:p>
          <a:p>
            <a:r>
              <a:rPr lang="en-US" sz="1400" b="1" dirty="0" smtClean="0">
                <a:latin typeface="Arial"/>
                <a:cs typeface="Arial"/>
              </a:rPr>
              <a:t>      geometry </a:t>
            </a:r>
            <a:r>
              <a:rPr lang="en-US" sz="1400" b="1" dirty="0">
                <a:latin typeface="Arial"/>
                <a:cs typeface="Arial"/>
              </a:rPr>
              <a:t>t</a:t>
            </a:r>
            <a:r>
              <a:rPr lang="en-US" sz="1400" b="1" dirty="0" smtClean="0">
                <a:latin typeface="Arial"/>
                <a:cs typeface="Arial"/>
              </a:rPr>
              <a:t>ools and utilities:</a:t>
            </a:r>
            <a:endParaRPr lang="en-US" sz="1400" b="1" dirty="0">
              <a:latin typeface="Arial"/>
              <a:cs typeface="Arial"/>
            </a:endParaRPr>
          </a:p>
          <a:p>
            <a:pPr marL="285750" indent="-285750">
              <a:buFont typeface="Arial"/>
              <a:buChar char="•"/>
            </a:pPr>
            <a:r>
              <a:rPr lang="en-US" sz="1200" dirty="0" smtClean="0">
                <a:solidFill>
                  <a:srgbClr val="000000"/>
                </a:solidFill>
                <a:latin typeface="Arial"/>
                <a:cs typeface="Arial"/>
              </a:rPr>
              <a:t>Drawing package for 2D detector representation</a:t>
            </a:r>
          </a:p>
          <a:p>
            <a:pPr marL="285750" indent="-285750">
              <a:buFont typeface="Arial"/>
              <a:buChar char="•"/>
            </a:pPr>
            <a:r>
              <a:rPr lang="en-US" sz="1200" dirty="0" smtClean="0">
                <a:solidFill>
                  <a:srgbClr val="000000"/>
                </a:solidFill>
                <a:latin typeface="Arial"/>
                <a:cs typeface="Arial"/>
              </a:rPr>
              <a:t>3D shapes for event display 3D viewer</a:t>
            </a:r>
          </a:p>
          <a:p>
            <a:pPr marL="285750" indent="-285750">
              <a:buFont typeface="Arial"/>
              <a:buChar char="•"/>
            </a:pPr>
            <a:r>
              <a:rPr lang="en-US" sz="1200" dirty="0">
                <a:solidFill>
                  <a:srgbClr val="000000"/>
                </a:solidFill>
                <a:latin typeface="Arial"/>
                <a:cs typeface="Arial"/>
              </a:rPr>
              <a:t>D</a:t>
            </a:r>
            <a:r>
              <a:rPr lang="en-US" sz="1200" dirty="0" smtClean="0">
                <a:solidFill>
                  <a:srgbClr val="000000"/>
                </a:solidFill>
                <a:latin typeface="Arial"/>
                <a:cs typeface="Arial"/>
              </a:rPr>
              <a:t>etector components for Fast Monte Carlo </a:t>
            </a:r>
          </a:p>
        </p:txBody>
      </p:sp>
    </p:spTree>
    <p:extLst>
      <p:ext uri="{BB962C8B-B14F-4D97-AF65-F5344CB8AC3E}">
        <p14:creationId xmlns:p14="http://schemas.microsoft.com/office/powerpoint/2010/main" val="3857562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8</a:t>
            </a:fld>
            <a:endParaRPr lang="en-US" dirty="0"/>
          </a:p>
        </p:txBody>
      </p:sp>
      <p:sp>
        <p:nvSpPr>
          <p:cNvPr id="5" name="Title 5"/>
          <p:cNvSpPr>
            <a:spLocks noGrp="1"/>
          </p:cNvSpPr>
          <p:nvPr>
            <p:ph type="title"/>
          </p:nvPr>
        </p:nvSpPr>
        <p:spPr>
          <a:xfrm>
            <a:off x="0" y="156626"/>
            <a:ext cx="9144000" cy="397933"/>
          </a:xfrm>
        </p:spPr>
        <p:txBody>
          <a:bodyPr/>
          <a:lstStyle/>
          <a:p>
            <a:r>
              <a:rPr lang="en-US" sz="4000" b="1" dirty="0">
                <a:solidFill>
                  <a:srgbClr val="FF0000"/>
                </a:solidFill>
                <a:latin typeface="Arial"/>
                <a:cs typeface="Arial"/>
              </a:rPr>
              <a:t>Common Tools Packages </a:t>
            </a:r>
            <a:endParaRPr lang="en-US" sz="4000" dirty="0"/>
          </a:p>
        </p:txBody>
      </p:sp>
      <p:pic>
        <p:nvPicPr>
          <p:cNvPr id="7" name="Picture 6"/>
          <p:cNvPicPr>
            <a:picLocks noChangeAspect="1"/>
          </p:cNvPicPr>
          <p:nvPr/>
        </p:nvPicPr>
        <p:blipFill>
          <a:blip r:embed="rId2"/>
          <a:stretch>
            <a:fillRect/>
          </a:stretch>
        </p:blipFill>
        <p:spPr>
          <a:xfrm>
            <a:off x="5223985" y="3862136"/>
            <a:ext cx="3920015" cy="2380576"/>
          </a:xfrm>
          <a:prstGeom prst="rect">
            <a:avLst/>
          </a:prstGeom>
        </p:spPr>
      </p:pic>
      <p:sp>
        <p:nvSpPr>
          <p:cNvPr id="8" name="Rectangle 7"/>
          <p:cNvSpPr/>
          <p:nvPr/>
        </p:nvSpPr>
        <p:spPr>
          <a:xfrm>
            <a:off x="0" y="773940"/>
            <a:ext cx="5071633" cy="2536079"/>
          </a:xfrm>
          <a:prstGeom prst="rect">
            <a:avLst/>
          </a:prstGeom>
        </p:spPr>
        <p:txBody>
          <a:bodyPr wrap="square">
            <a:spAutoFit/>
          </a:bodyPr>
          <a:lstStyle/>
          <a:p>
            <a:pPr lvl="1">
              <a:spcBef>
                <a:spcPct val="20000"/>
              </a:spcBef>
              <a:buSzPts val="1400"/>
            </a:pPr>
            <a:r>
              <a:rPr lang="en-US" dirty="0" smtClean="0">
                <a:solidFill>
                  <a:srgbClr val="0000CC"/>
                </a:solidFill>
                <a:latin typeface="Arial"/>
                <a:cs typeface="Arial"/>
              </a:rPr>
              <a:t>Calibration </a:t>
            </a:r>
            <a:r>
              <a:rPr lang="en-US" dirty="0">
                <a:solidFill>
                  <a:srgbClr val="0000CC"/>
                </a:solidFill>
                <a:latin typeface="Arial"/>
                <a:cs typeface="Arial"/>
              </a:rPr>
              <a:t>and Monitoring </a:t>
            </a:r>
            <a:r>
              <a:rPr lang="en-US" dirty="0" smtClean="0">
                <a:solidFill>
                  <a:srgbClr val="0000CC"/>
                </a:solidFill>
                <a:latin typeface="Arial"/>
                <a:cs typeface="Arial"/>
              </a:rPr>
              <a:t>package</a:t>
            </a:r>
          </a:p>
          <a:p>
            <a:pPr marL="742950" lvl="1" indent="-285750">
              <a:spcBef>
                <a:spcPct val="20000"/>
              </a:spcBef>
              <a:buSzPts val="1400"/>
              <a:buFont typeface="Arial"/>
              <a:buChar char="•"/>
            </a:pPr>
            <a:r>
              <a:rPr lang="en-US" sz="1600" dirty="0" smtClean="0">
                <a:solidFill>
                  <a:srgbClr val="000000"/>
                </a:solidFill>
                <a:latin typeface="Arial"/>
                <a:cs typeface="Arial"/>
              </a:rPr>
              <a:t>Standard representation of detector components </a:t>
            </a:r>
          </a:p>
          <a:p>
            <a:pPr marL="742950" lvl="1" indent="-285750">
              <a:spcBef>
                <a:spcPct val="20000"/>
              </a:spcBef>
              <a:buSzPts val="1400"/>
              <a:buFont typeface="Arial"/>
              <a:buChar char="•"/>
            </a:pPr>
            <a:r>
              <a:rPr lang="en-US" sz="1600" dirty="0" smtClean="0">
                <a:solidFill>
                  <a:srgbClr val="000000"/>
                </a:solidFill>
                <a:latin typeface="Arial"/>
                <a:cs typeface="Arial"/>
              </a:rPr>
              <a:t>Standard interface for data processing and for drawing calibration and monitoring histograms for each detector component</a:t>
            </a:r>
          </a:p>
          <a:p>
            <a:pPr marL="742950" lvl="1" indent="-285750">
              <a:spcBef>
                <a:spcPct val="20000"/>
              </a:spcBef>
              <a:buSzPts val="1400"/>
              <a:buFont typeface="Arial"/>
              <a:buChar char="•"/>
            </a:pPr>
            <a:r>
              <a:rPr lang="en-US" sz="1600" dirty="0" smtClean="0">
                <a:solidFill>
                  <a:srgbClr val="000000"/>
                </a:solidFill>
                <a:latin typeface="Arial"/>
                <a:cs typeface="Arial"/>
              </a:rPr>
              <a:t>Plugin-based software framework </a:t>
            </a:r>
            <a:r>
              <a:rPr lang="en-US" sz="1600" i="1" dirty="0" smtClean="0">
                <a:solidFill>
                  <a:srgbClr val="000000"/>
                </a:solidFill>
                <a:latin typeface="Arial"/>
                <a:cs typeface="Arial"/>
              </a:rPr>
              <a:t>(modularity and maintainability)  </a:t>
            </a:r>
          </a:p>
          <a:p>
            <a:pPr marL="742950" lvl="1" indent="-285750">
              <a:spcBef>
                <a:spcPct val="20000"/>
              </a:spcBef>
              <a:buSzPts val="1400"/>
              <a:buFont typeface="Arial"/>
              <a:buChar char="•"/>
            </a:pPr>
            <a:r>
              <a:rPr lang="en-US" sz="1600" dirty="0" smtClean="0">
                <a:solidFill>
                  <a:srgbClr val="000000"/>
                </a:solidFill>
                <a:latin typeface="Arial"/>
                <a:cs typeface="Arial"/>
              </a:rPr>
              <a:t>Monitoring GUIs for code validation</a:t>
            </a:r>
          </a:p>
        </p:txBody>
      </p:sp>
      <p:pic>
        <p:nvPicPr>
          <p:cNvPr id="9" name="Picture 8"/>
          <p:cNvPicPr>
            <a:picLocks noChangeAspect="1"/>
          </p:cNvPicPr>
          <p:nvPr/>
        </p:nvPicPr>
        <p:blipFill>
          <a:blip r:embed="rId3"/>
          <a:stretch>
            <a:fillRect/>
          </a:stretch>
        </p:blipFill>
        <p:spPr>
          <a:xfrm>
            <a:off x="5212080" y="1045757"/>
            <a:ext cx="3931920" cy="2453755"/>
          </a:xfrm>
          <a:prstGeom prst="rect">
            <a:avLst/>
          </a:prstGeom>
        </p:spPr>
      </p:pic>
      <p:pic>
        <p:nvPicPr>
          <p:cNvPr id="10" name="Picture 9"/>
          <p:cNvPicPr>
            <a:picLocks noChangeAspect="1"/>
          </p:cNvPicPr>
          <p:nvPr/>
        </p:nvPicPr>
        <p:blipFill>
          <a:blip r:embed="rId4"/>
          <a:stretch>
            <a:fillRect/>
          </a:stretch>
        </p:blipFill>
        <p:spPr>
          <a:xfrm>
            <a:off x="6050280" y="3703156"/>
            <a:ext cx="1082040" cy="162888"/>
          </a:xfrm>
          <a:prstGeom prst="rect">
            <a:avLst/>
          </a:prstGeom>
        </p:spPr>
      </p:pic>
      <p:pic>
        <p:nvPicPr>
          <p:cNvPr id="11" name="Picture 10"/>
          <p:cNvPicPr>
            <a:picLocks noChangeAspect="1"/>
          </p:cNvPicPr>
          <p:nvPr/>
        </p:nvPicPr>
        <p:blipFill>
          <a:blip r:embed="rId5"/>
          <a:stretch>
            <a:fillRect/>
          </a:stretch>
        </p:blipFill>
        <p:spPr>
          <a:xfrm>
            <a:off x="5895340" y="879961"/>
            <a:ext cx="1157666" cy="165796"/>
          </a:xfrm>
          <a:prstGeom prst="rect">
            <a:avLst/>
          </a:prstGeom>
        </p:spPr>
      </p:pic>
      <p:grpSp>
        <p:nvGrpSpPr>
          <p:cNvPr id="12" name="Group 11"/>
          <p:cNvGrpSpPr/>
          <p:nvPr/>
        </p:nvGrpSpPr>
        <p:grpSpPr>
          <a:xfrm>
            <a:off x="527761" y="3335827"/>
            <a:ext cx="4386156" cy="3072788"/>
            <a:chOff x="907110" y="1308256"/>
            <a:chExt cx="7129448" cy="5149234"/>
          </a:xfrm>
        </p:grpSpPr>
        <p:pic>
          <p:nvPicPr>
            <p:cNvPr id="13" name="Picture 12"/>
            <p:cNvPicPr>
              <a:picLocks noChangeAspect="1"/>
            </p:cNvPicPr>
            <p:nvPr/>
          </p:nvPicPr>
          <p:blipFill>
            <a:blip r:embed="rId6"/>
            <a:stretch>
              <a:fillRect/>
            </a:stretch>
          </p:blipFill>
          <p:spPr>
            <a:xfrm>
              <a:off x="907110" y="1349502"/>
              <a:ext cx="7129448" cy="5107988"/>
            </a:xfrm>
            <a:prstGeom prst="rect">
              <a:avLst/>
            </a:prstGeom>
          </p:spPr>
        </p:pic>
        <p:sp>
          <p:nvSpPr>
            <p:cNvPr id="14" name="Rectangle 13"/>
            <p:cNvSpPr/>
            <p:nvPr/>
          </p:nvSpPr>
          <p:spPr>
            <a:xfrm>
              <a:off x="2014046" y="2113094"/>
              <a:ext cx="284637" cy="276999"/>
            </a:xfrm>
            <a:prstGeom prst="rect">
              <a:avLst/>
            </a:prstGeom>
          </p:spPr>
          <p:txBody>
            <a:bodyPr wrap="square">
              <a:spAutoFit/>
            </a:bodyPr>
            <a:lstStyle/>
            <a:p>
              <a:r>
                <a:rPr lang="en-US" b="1" baseline="30000" dirty="0">
                  <a:solidFill>
                    <a:srgbClr val="008000"/>
                  </a:solidFill>
                </a:rPr>
                <a:t>p</a:t>
              </a:r>
              <a:endParaRPr lang="en-US" b="1" dirty="0">
                <a:solidFill>
                  <a:srgbClr val="008000"/>
                </a:solidFill>
              </a:endParaRPr>
            </a:p>
          </p:txBody>
        </p:sp>
        <p:sp>
          <p:nvSpPr>
            <p:cNvPr id="15" name="Rectangle 14"/>
            <p:cNvSpPr/>
            <p:nvPr/>
          </p:nvSpPr>
          <p:spPr>
            <a:xfrm>
              <a:off x="2013174" y="3729006"/>
              <a:ext cx="284637" cy="276999"/>
            </a:xfrm>
            <a:prstGeom prst="rect">
              <a:avLst/>
            </a:prstGeom>
          </p:spPr>
          <p:txBody>
            <a:bodyPr wrap="square">
              <a:spAutoFit/>
            </a:bodyPr>
            <a:lstStyle/>
            <a:p>
              <a:r>
                <a:rPr lang="en-US" b="1" baseline="30000" dirty="0">
                  <a:solidFill>
                    <a:srgbClr val="FF0000"/>
                  </a:solidFill>
                </a:rPr>
                <a:t>K</a:t>
              </a:r>
              <a:endParaRPr lang="en-US" b="1" dirty="0">
                <a:solidFill>
                  <a:srgbClr val="FF0000"/>
                </a:solidFill>
              </a:endParaRPr>
            </a:p>
          </p:txBody>
        </p:sp>
        <p:sp>
          <p:nvSpPr>
            <p:cNvPr id="16" name="Rectangle 15"/>
            <p:cNvSpPr/>
            <p:nvPr/>
          </p:nvSpPr>
          <p:spPr>
            <a:xfrm>
              <a:off x="2067919" y="5360596"/>
              <a:ext cx="284637" cy="276999"/>
            </a:xfrm>
            <a:prstGeom prst="rect">
              <a:avLst/>
            </a:prstGeom>
          </p:spPr>
          <p:txBody>
            <a:bodyPr wrap="square">
              <a:spAutoFit/>
            </a:bodyPr>
            <a:lstStyle/>
            <a:p>
              <a:r>
                <a:rPr lang="en-US" b="1" baseline="30000" dirty="0">
                  <a:solidFill>
                    <a:schemeClr val="accent4"/>
                  </a:solidFill>
                  <a:latin typeface="Symbol" charset="2"/>
                  <a:cs typeface="Symbol" charset="2"/>
                </a:rPr>
                <a:t>p</a:t>
              </a:r>
              <a:endParaRPr lang="en-US" b="1" dirty="0">
                <a:solidFill>
                  <a:schemeClr val="accent4"/>
                </a:solidFill>
                <a:latin typeface="Symbol" charset="2"/>
                <a:cs typeface="Symbol" charset="2"/>
              </a:endParaRPr>
            </a:p>
          </p:txBody>
        </p:sp>
        <p:sp>
          <p:nvSpPr>
            <p:cNvPr id="17" name="Rectangle 16"/>
            <p:cNvSpPr/>
            <p:nvPr/>
          </p:nvSpPr>
          <p:spPr>
            <a:xfrm>
              <a:off x="2460931" y="1308256"/>
              <a:ext cx="5425948" cy="309455"/>
            </a:xfrm>
            <a:prstGeom prst="rect">
              <a:avLst/>
            </a:prstGeom>
            <a:solidFill>
              <a:schemeClr val="bg1">
                <a:lumMod val="85000"/>
              </a:schemeClr>
            </a:solidFill>
            <a:ln>
              <a:solidFill>
                <a:schemeClr val="tx1"/>
              </a:solidFill>
            </a:ln>
          </p:spPr>
          <p:txBody>
            <a:bodyPr wrap="square" lIns="0" tIns="0" rIns="0" bIns="0">
              <a:spAutoFit/>
            </a:bodyPr>
            <a:lstStyle/>
            <a:p>
              <a:pPr algn="ctr"/>
              <a:r>
                <a:rPr lang="en-US" sz="1200" dirty="0" smtClean="0">
                  <a:solidFill>
                    <a:srgbClr val="000000"/>
                  </a:solidFill>
                  <a:latin typeface="Abadi MT Condensed Light"/>
                  <a:cs typeface="Abadi MT Condensed Light"/>
                </a:rPr>
                <a:t>tracking resolution plots</a:t>
              </a:r>
              <a:endParaRPr lang="en-US" sz="1200" dirty="0">
                <a:latin typeface="Abadi MT Condensed Light"/>
                <a:cs typeface="Abadi MT Condensed Light"/>
              </a:endParaRPr>
            </a:p>
          </p:txBody>
        </p:sp>
      </p:grpSp>
      <p:pic>
        <p:nvPicPr>
          <p:cNvPr id="18" name="Picture 17"/>
          <p:cNvPicPr>
            <a:picLocks noChangeAspect="1"/>
          </p:cNvPicPr>
          <p:nvPr/>
        </p:nvPicPr>
        <p:blipFill>
          <a:blip r:embed="rId7"/>
          <a:stretch>
            <a:fillRect/>
          </a:stretch>
        </p:blipFill>
        <p:spPr>
          <a:xfrm>
            <a:off x="1918760" y="3934952"/>
            <a:ext cx="2291591" cy="2021496"/>
          </a:xfrm>
          <a:prstGeom prst="rect">
            <a:avLst/>
          </a:prstGeom>
        </p:spPr>
      </p:pic>
    </p:spTree>
    <p:extLst>
      <p:ext uri="{BB962C8B-B14F-4D97-AF65-F5344CB8AC3E}">
        <p14:creationId xmlns:p14="http://schemas.microsoft.com/office/powerpoint/2010/main" val="429374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txBox="1">
            <a:spLocks/>
          </p:cNvSpPr>
          <p:nvPr/>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9</a:t>
            </a:fld>
            <a:endParaRPr lang="en-US" dirty="0"/>
          </a:p>
        </p:txBody>
      </p:sp>
      <p:sp>
        <p:nvSpPr>
          <p:cNvPr id="5" name="Title 5"/>
          <p:cNvSpPr txBox="1">
            <a:spLocks noGrp="1"/>
          </p:cNvSpPr>
          <p:nvPr>
            <p:ph type="title"/>
          </p:nvPr>
        </p:nvSpPr>
        <p:spPr>
          <a:xfrm>
            <a:off x="3168711" y="39750"/>
            <a:ext cx="2806578" cy="707886"/>
          </a:xfrm>
          <a:prstGeom prst="rect">
            <a:avLst/>
          </a:prstGeom>
          <a:noFill/>
        </p:spPr>
        <p:txBody>
          <a:bodyPr wrap="none" rtlCol="0">
            <a:spAutoFit/>
          </a:bodyPr>
          <a:lstStyle/>
          <a:p>
            <a:r>
              <a:rPr lang="en-US" sz="4000" b="1" dirty="0">
                <a:solidFill>
                  <a:srgbClr val="008000"/>
                </a:solidFill>
                <a:latin typeface="Arial"/>
                <a:cs typeface="Arial"/>
              </a:rPr>
              <a:t>Simulation </a:t>
            </a:r>
            <a:endParaRPr lang="en-US" sz="4000" dirty="0"/>
          </a:p>
        </p:txBody>
      </p:sp>
      <p:sp>
        <p:nvSpPr>
          <p:cNvPr id="7" name="Rectangle 6"/>
          <p:cNvSpPr/>
          <p:nvPr/>
        </p:nvSpPr>
        <p:spPr>
          <a:xfrm>
            <a:off x="110298" y="2756759"/>
            <a:ext cx="4587189" cy="3593502"/>
          </a:xfrm>
          <a:prstGeom prst="rect">
            <a:avLst/>
          </a:prstGeom>
          <a:solidFill>
            <a:schemeClr val="bg1"/>
          </a:solidFill>
          <a:ln>
            <a:noFill/>
          </a:ln>
          <a:effectLst>
            <a:glow rad="101600">
              <a:schemeClr val="bg1">
                <a:lumMod val="85000"/>
                <a:alpha val="75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124333" y="3288085"/>
            <a:ext cx="4582035" cy="3082603"/>
          </a:xfrm>
          <a:prstGeom prst="rect">
            <a:avLst/>
          </a:prstGeom>
        </p:spPr>
        <p:txBody>
          <a:bodyPr>
            <a:noAutofit/>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
            </a:pPr>
            <a:r>
              <a:rPr lang="en-US" dirty="0" smtClean="0">
                <a:latin typeface="Calibri"/>
                <a:cs typeface="Calibri"/>
              </a:rPr>
              <a:t>Developed at J-Lab</a:t>
            </a:r>
          </a:p>
          <a:p>
            <a:pPr>
              <a:buFont typeface="Wingdings" charset="2"/>
              <a:buChar char="§"/>
            </a:pPr>
            <a:r>
              <a:rPr lang="en-US" dirty="0" smtClean="0">
                <a:latin typeface="Calibri"/>
                <a:cs typeface="Calibri"/>
              </a:rPr>
              <a:t>Object Oriented Design</a:t>
            </a:r>
          </a:p>
          <a:p>
            <a:pPr lvl="1">
              <a:buFont typeface="Arial"/>
              <a:buChar char="•"/>
            </a:pPr>
            <a:r>
              <a:rPr lang="en-US" sz="1600" dirty="0" smtClean="0">
                <a:latin typeface="Calibri" charset="0"/>
              </a:rPr>
              <a:t>C++ classes, Standard Template Libraries</a:t>
            </a:r>
          </a:p>
          <a:p>
            <a:pPr lvl="1"/>
            <a:endParaRPr lang="en-US" sz="100" dirty="0" smtClean="0">
              <a:latin typeface="Calibri" charset="0"/>
            </a:endParaRPr>
          </a:p>
          <a:p>
            <a:pPr>
              <a:buFont typeface="Wingdings" charset="2"/>
              <a:buChar char="§"/>
            </a:pPr>
            <a:r>
              <a:rPr lang="en-US" dirty="0" smtClean="0">
                <a:latin typeface="Calibri" charset="0"/>
              </a:rPr>
              <a:t>Includes the complete baseline &amp; all detectors upgrades to </a:t>
            </a:r>
            <a:r>
              <a:rPr lang="en-US" i="1" dirty="0" smtClean="0">
                <a:solidFill>
                  <a:srgbClr val="C00000"/>
                </a:solidFill>
                <a:latin typeface="Calibri" charset="0"/>
              </a:rPr>
              <a:t>CLAS12 </a:t>
            </a:r>
          </a:p>
          <a:p>
            <a:pPr>
              <a:buFont typeface="Wingdings" charset="2"/>
              <a:buChar char="§"/>
            </a:pPr>
            <a:r>
              <a:rPr lang="en-US" dirty="0" smtClean="0">
                <a:latin typeface="Calibri" charset="0"/>
              </a:rPr>
              <a:t>Digitization and Optical properties in place</a:t>
            </a:r>
          </a:p>
          <a:p>
            <a:endParaRPr lang="en-US" sz="200" dirty="0" smtClean="0">
              <a:latin typeface="Calibri" charset="0"/>
            </a:endParaRPr>
          </a:p>
          <a:p>
            <a:pPr>
              <a:buFont typeface="Wingdings" charset="2"/>
              <a:buChar char="§"/>
            </a:pPr>
            <a:r>
              <a:rPr lang="en-US" dirty="0" smtClean="0">
                <a:latin typeface="Calibri" charset="0"/>
              </a:rPr>
              <a:t>In use for: </a:t>
            </a:r>
          </a:p>
          <a:p>
            <a:pPr lvl="1">
              <a:lnSpc>
                <a:spcPct val="80000"/>
              </a:lnSpc>
              <a:buFont typeface="Arial"/>
              <a:buChar char="•"/>
            </a:pPr>
            <a:r>
              <a:rPr lang="en-US" sz="1600" dirty="0" smtClean="0">
                <a:latin typeface="Calibri" charset="0"/>
              </a:rPr>
              <a:t>event reconstruction  </a:t>
            </a:r>
          </a:p>
          <a:p>
            <a:pPr lvl="1">
              <a:lnSpc>
                <a:spcPct val="80000"/>
              </a:lnSpc>
              <a:buFont typeface="Arial"/>
              <a:buChar char="•"/>
            </a:pPr>
            <a:r>
              <a:rPr lang="en-US" sz="1600" dirty="0" smtClean="0">
                <a:latin typeface="Calibri" charset="0"/>
              </a:rPr>
              <a:t>high level physics analysis</a:t>
            </a:r>
          </a:p>
          <a:p>
            <a:pPr lvl="1">
              <a:lnSpc>
                <a:spcPct val="80000"/>
              </a:lnSpc>
              <a:buFont typeface="Arial"/>
              <a:buChar char="•"/>
            </a:pPr>
            <a:r>
              <a:rPr lang="en-US" sz="1600" dirty="0" smtClean="0">
                <a:latin typeface="Calibri" charset="0"/>
              </a:rPr>
              <a:t>beam background studies</a:t>
            </a:r>
          </a:p>
          <a:p>
            <a:pPr lvl="1">
              <a:lnSpc>
                <a:spcPct val="80000"/>
              </a:lnSpc>
              <a:buFont typeface="Arial"/>
              <a:buChar char="•"/>
            </a:pPr>
            <a:endParaRPr lang="en-US" sz="100" dirty="0" smtClean="0"/>
          </a:p>
          <a:p>
            <a:pPr lvl="1"/>
            <a:endParaRPr lang="en-US" sz="1050" dirty="0" smtClean="0">
              <a:solidFill>
                <a:srgbClr val="0000FF"/>
              </a:solidFill>
            </a:endParaRPr>
          </a:p>
          <a:p>
            <a:pPr marL="223837" lvl="1" indent="0">
              <a:buFont typeface="Arial"/>
              <a:buNone/>
            </a:pPr>
            <a:endParaRPr lang="en-US" sz="1050" dirty="0" smtClean="0"/>
          </a:p>
        </p:txBody>
      </p:sp>
      <p:sp>
        <p:nvSpPr>
          <p:cNvPr id="9" name="Rectangle 8"/>
          <p:cNvSpPr/>
          <p:nvPr/>
        </p:nvSpPr>
        <p:spPr>
          <a:xfrm>
            <a:off x="213142" y="2776297"/>
            <a:ext cx="3805238" cy="584776"/>
          </a:xfrm>
          <a:prstGeom prst="rect">
            <a:avLst/>
          </a:prstGeom>
        </p:spPr>
        <p:txBody>
          <a:bodyPr wrap="square">
            <a:spAutoFit/>
          </a:bodyPr>
          <a:lstStyle/>
          <a:p>
            <a:pPr lvl="0" algn="ctr">
              <a:spcBef>
                <a:spcPct val="0"/>
              </a:spcBef>
            </a:pPr>
            <a:r>
              <a:rPr lang="en-US" b="1" kern="0" dirty="0">
                <a:solidFill>
                  <a:srgbClr val="C00000"/>
                </a:solidFill>
                <a:latin typeface="Arial"/>
                <a:ea typeface="ＭＳ Ｐゴシック" charset="-128"/>
                <a:cs typeface="Arial" pitchFamily="34" charset="0"/>
              </a:rPr>
              <a:t>GE</a:t>
            </a:r>
            <a:r>
              <a:rPr lang="en-US" b="1" kern="0" dirty="0">
                <a:solidFill>
                  <a:srgbClr val="333399"/>
                </a:solidFill>
                <a:latin typeface="Arial"/>
                <a:ea typeface="ＭＳ Ｐゴシック" charset="-128"/>
                <a:cs typeface="Arial" pitchFamily="34" charset="0"/>
              </a:rPr>
              <a:t>ant4 </a:t>
            </a:r>
            <a:r>
              <a:rPr lang="en-US" b="1" kern="0" dirty="0">
                <a:solidFill>
                  <a:srgbClr val="C00000"/>
                </a:solidFill>
                <a:latin typeface="Arial"/>
                <a:ea typeface="ＭＳ Ｐゴシック" charset="-128"/>
                <a:cs typeface="Arial" pitchFamily="34" charset="0"/>
              </a:rPr>
              <a:t>M</a:t>
            </a:r>
            <a:r>
              <a:rPr lang="en-US" b="1" kern="0" dirty="0">
                <a:solidFill>
                  <a:srgbClr val="333399"/>
                </a:solidFill>
                <a:latin typeface="Arial"/>
                <a:ea typeface="ＭＳ Ｐゴシック" charset="-128"/>
                <a:cs typeface="Arial" pitchFamily="34" charset="0"/>
              </a:rPr>
              <a:t>onte-</a:t>
            </a:r>
            <a:r>
              <a:rPr lang="en-US" b="1" kern="0" dirty="0">
                <a:solidFill>
                  <a:srgbClr val="C00000"/>
                </a:solidFill>
                <a:latin typeface="Arial"/>
                <a:ea typeface="ＭＳ Ｐゴシック" charset="-128"/>
                <a:cs typeface="Arial" pitchFamily="34" charset="0"/>
              </a:rPr>
              <a:t>C</a:t>
            </a:r>
            <a:r>
              <a:rPr lang="en-US" b="1" kern="0" dirty="0">
                <a:solidFill>
                  <a:srgbClr val="333399"/>
                </a:solidFill>
                <a:latin typeface="Arial"/>
                <a:ea typeface="ＭＳ Ｐゴシック" charset="-128"/>
                <a:cs typeface="Arial" pitchFamily="34" charset="0"/>
              </a:rPr>
              <a:t>arlo (</a:t>
            </a:r>
            <a:r>
              <a:rPr lang="en-US" b="1" kern="0" dirty="0">
                <a:solidFill>
                  <a:srgbClr val="C00000"/>
                </a:solidFill>
                <a:latin typeface="Arial"/>
                <a:ea typeface="ＭＳ Ｐゴシック" charset="-128"/>
                <a:cs typeface="Arial" pitchFamily="34" charset="0"/>
              </a:rPr>
              <a:t>GEMC</a:t>
            </a:r>
            <a:r>
              <a:rPr lang="en-US" b="1" kern="0" dirty="0" smtClean="0">
                <a:solidFill>
                  <a:srgbClr val="333399"/>
                </a:solidFill>
                <a:latin typeface="Arial"/>
                <a:ea typeface="ＭＳ Ｐゴシック" charset="-128"/>
                <a:cs typeface="Arial" pitchFamily="34" charset="0"/>
              </a:rPr>
              <a:t>)</a:t>
            </a:r>
          </a:p>
          <a:p>
            <a:pPr lvl="0" algn="ctr">
              <a:spcBef>
                <a:spcPct val="0"/>
              </a:spcBef>
            </a:pPr>
            <a:r>
              <a:rPr lang="en-US" sz="1400" kern="0" dirty="0" smtClean="0">
                <a:solidFill>
                  <a:srgbClr val="333399"/>
                </a:solidFill>
                <a:latin typeface="Arial"/>
                <a:ea typeface="ＭＳ Ｐゴシック" charset="-128"/>
                <a:cs typeface="Arial" pitchFamily="34" charset="0"/>
              </a:rPr>
              <a:t>M. </a:t>
            </a:r>
            <a:r>
              <a:rPr lang="en-US" sz="1400" kern="0" dirty="0" err="1" smtClean="0">
                <a:solidFill>
                  <a:srgbClr val="333399"/>
                </a:solidFill>
                <a:latin typeface="Arial"/>
                <a:ea typeface="ＭＳ Ｐゴシック" charset="-128"/>
                <a:cs typeface="Arial" pitchFamily="34" charset="0"/>
              </a:rPr>
              <a:t>Ungaro</a:t>
            </a:r>
            <a:endParaRPr lang="en-US" sz="1400" dirty="0">
              <a:solidFill>
                <a:prstClr val="black"/>
              </a:solidFill>
              <a:latin typeface="Arial" pitchFamily="34" charset="0"/>
              <a:ea typeface="+mj-ea"/>
              <a:cs typeface="Arial" pitchFamily="34" charset="0"/>
            </a:endParaRPr>
          </a:p>
        </p:txBody>
      </p:sp>
      <p:grpSp>
        <p:nvGrpSpPr>
          <p:cNvPr id="10" name="Group 9"/>
          <p:cNvGrpSpPr/>
          <p:nvPr/>
        </p:nvGrpSpPr>
        <p:grpSpPr>
          <a:xfrm>
            <a:off x="4750773" y="829209"/>
            <a:ext cx="4368250" cy="5579666"/>
            <a:chOff x="4457700" y="829209"/>
            <a:chExt cx="4368250" cy="5579666"/>
          </a:xfrm>
        </p:grpSpPr>
        <p:pic>
          <p:nvPicPr>
            <p:cNvPr id="11" name="Picture 10"/>
            <p:cNvPicPr>
              <a:picLocks noChangeAspect="1"/>
            </p:cNvPicPr>
            <p:nvPr/>
          </p:nvPicPr>
          <p:blipFill>
            <a:blip r:embed="rId2"/>
            <a:stretch>
              <a:fillRect/>
            </a:stretch>
          </p:blipFill>
          <p:spPr>
            <a:xfrm>
              <a:off x="4457700" y="829209"/>
              <a:ext cx="4368250" cy="4362047"/>
            </a:xfrm>
            <a:prstGeom prst="rect">
              <a:avLst/>
            </a:prstGeom>
          </p:spPr>
        </p:pic>
        <p:pic>
          <p:nvPicPr>
            <p:cNvPr id="12" name="Picture 11"/>
            <p:cNvPicPr>
              <a:picLocks noChangeAspect="1"/>
            </p:cNvPicPr>
            <p:nvPr/>
          </p:nvPicPr>
          <p:blipFill>
            <a:blip r:embed="rId3"/>
            <a:stretch>
              <a:fillRect/>
            </a:stretch>
          </p:blipFill>
          <p:spPr>
            <a:xfrm>
              <a:off x="7114448" y="4985784"/>
              <a:ext cx="1691640" cy="1423091"/>
            </a:xfrm>
            <a:prstGeom prst="rect">
              <a:avLst/>
            </a:prstGeom>
          </p:spPr>
        </p:pic>
        <p:sp>
          <p:nvSpPr>
            <p:cNvPr id="13" name="TextBox 12"/>
            <p:cNvSpPr txBox="1"/>
            <p:nvPr/>
          </p:nvSpPr>
          <p:spPr>
            <a:xfrm>
              <a:off x="8012955" y="6008161"/>
              <a:ext cx="397843" cy="153888"/>
            </a:xfrm>
            <a:prstGeom prst="rect">
              <a:avLst/>
            </a:prstGeom>
            <a:solidFill>
              <a:srgbClr val="000054"/>
            </a:solidFill>
          </p:spPr>
          <p:txBody>
            <a:bodyPr wrap="square" lIns="0" tIns="0" rIns="0" bIns="0" rtlCol="0">
              <a:spAutoFit/>
            </a:bodyPr>
            <a:lstStyle/>
            <a:p>
              <a:pPr algn="ctr"/>
              <a:r>
                <a:rPr lang="en-US" sz="1000" dirty="0" smtClean="0">
                  <a:solidFill>
                    <a:schemeClr val="bg2"/>
                  </a:solidFill>
                  <a:latin typeface="Arial Narrow"/>
                  <a:cs typeface="Arial Narrow"/>
                </a:rPr>
                <a:t>FMT</a:t>
              </a:r>
              <a:endParaRPr lang="en-US" sz="1100" dirty="0">
                <a:solidFill>
                  <a:schemeClr val="bg2"/>
                </a:solidFill>
                <a:latin typeface="Arial Narrow"/>
                <a:cs typeface="Arial Narrow"/>
              </a:endParaRPr>
            </a:p>
          </p:txBody>
        </p:sp>
      </p:grpSp>
      <p:sp>
        <p:nvSpPr>
          <p:cNvPr id="14" name="Folded Corner 13"/>
          <p:cNvSpPr/>
          <p:nvPr/>
        </p:nvSpPr>
        <p:spPr>
          <a:xfrm>
            <a:off x="119179" y="829209"/>
            <a:ext cx="4422689" cy="1779176"/>
          </a:xfrm>
          <a:prstGeom prst="foldedCorner">
            <a:avLst>
              <a:gd name="adj" fmla="val 22961"/>
            </a:avLst>
          </a:prstGeom>
          <a:solidFill>
            <a:schemeClr val="bg2"/>
          </a:solidFill>
          <a:ln>
            <a:noFill/>
          </a:ln>
          <a:effectLst>
            <a:outerShdw blurRad="304800" dir="2700000" sx="106000" sy="106000" algn="tl" rotWithShape="0">
              <a:schemeClr val="bg1">
                <a:lumMod val="6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100" b="1" dirty="0" smtClean="0">
              <a:solidFill>
                <a:prstClr val="black"/>
              </a:solidFill>
              <a:latin typeface="Arial"/>
              <a:cs typeface="Arial"/>
            </a:endParaRPr>
          </a:p>
          <a:p>
            <a:pPr lvl="0" algn="ctr">
              <a:lnSpc>
                <a:spcPct val="140000"/>
              </a:lnSpc>
            </a:pPr>
            <a:endParaRPr lang="en-US" sz="600" b="1" dirty="0" smtClean="0">
              <a:solidFill>
                <a:prstClr val="black"/>
              </a:solidFill>
              <a:latin typeface="Arial"/>
              <a:cs typeface="Arial"/>
            </a:endParaRPr>
          </a:p>
          <a:p>
            <a:pPr lvl="0" algn="ctr">
              <a:lnSpc>
                <a:spcPct val="140000"/>
              </a:lnSpc>
            </a:pPr>
            <a:endParaRPr lang="en-US" sz="300" b="1" dirty="0" smtClean="0">
              <a:solidFill>
                <a:prstClr val="black"/>
              </a:solidFill>
              <a:latin typeface="Arial"/>
              <a:cs typeface="Arial"/>
            </a:endParaRPr>
          </a:p>
          <a:p>
            <a:pPr lvl="0" algn="ctr">
              <a:lnSpc>
                <a:spcPct val="140000"/>
              </a:lnSpc>
            </a:pPr>
            <a:r>
              <a:rPr lang="en-US" sz="1100" b="1" dirty="0" smtClean="0">
                <a:solidFill>
                  <a:prstClr val="black"/>
                </a:solidFill>
                <a:latin typeface="Arial"/>
                <a:cs typeface="Arial"/>
              </a:rPr>
              <a:t>Report </a:t>
            </a:r>
            <a:r>
              <a:rPr lang="en-US" sz="1100" b="1" dirty="0">
                <a:solidFill>
                  <a:prstClr val="black"/>
                </a:solidFill>
                <a:latin typeface="Arial"/>
                <a:cs typeface="Arial"/>
              </a:rPr>
              <a:t>on </a:t>
            </a:r>
            <a:r>
              <a:rPr lang="en-US" sz="1100" b="1" dirty="0" smtClean="0">
                <a:solidFill>
                  <a:prstClr val="black"/>
                </a:solidFill>
                <a:latin typeface="Arial"/>
                <a:cs typeface="Arial"/>
              </a:rPr>
              <a:t>the 12 </a:t>
            </a:r>
            <a:r>
              <a:rPr lang="en-US" sz="1100" b="1" dirty="0">
                <a:solidFill>
                  <a:prstClr val="black"/>
                </a:solidFill>
                <a:latin typeface="Arial"/>
                <a:cs typeface="Arial"/>
              </a:rPr>
              <a:t>GeV Software and Computing Review </a:t>
            </a:r>
          </a:p>
          <a:p>
            <a:pPr lvl="0" algn="ctr"/>
            <a:r>
              <a:rPr lang="en-US" sz="1100" b="1" dirty="0">
                <a:solidFill>
                  <a:prstClr val="black"/>
                </a:solidFill>
                <a:latin typeface="Arial"/>
                <a:cs typeface="Arial"/>
              </a:rPr>
              <a:t>Jefferson Laboratory</a:t>
            </a:r>
          </a:p>
          <a:p>
            <a:pPr lvl="0" algn="ctr"/>
            <a:r>
              <a:rPr lang="fr-FR" sz="1100" b="1" dirty="0">
                <a:solidFill>
                  <a:prstClr val="black"/>
                </a:solidFill>
                <a:latin typeface="Arial"/>
                <a:cs typeface="Arial"/>
              </a:rPr>
              <a:t>June 7-8, </a:t>
            </a:r>
            <a:r>
              <a:rPr lang="fr-FR" sz="1100" b="1" dirty="0" smtClean="0">
                <a:solidFill>
                  <a:prstClr val="black"/>
                </a:solidFill>
                <a:latin typeface="Arial"/>
                <a:cs typeface="Arial"/>
              </a:rPr>
              <a:t>2012</a:t>
            </a:r>
          </a:p>
          <a:p>
            <a:pPr lvl="0" algn="ctr"/>
            <a:endParaRPr lang="fr-FR" sz="800" b="1" dirty="0">
              <a:solidFill>
                <a:prstClr val="black"/>
              </a:solidFill>
              <a:latin typeface="Arial"/>
              <a:cs typeface="Arial"/>
            </a:endParaRPr>
          </a:p>
          <a:p>
            <a:pPr lvl="0"/>
            <a:r>
              <a:rPr lang="en-US" sz="1400" dirty="0">
                <a:solidFill>
                  <a:prstClr val="black"/>
                </a:solidFill>
                <a:latin typeface="Times"/>
                <a:cs typeface="Times"/>
              </a:rPr>
              <a:t>…GEMC is their very flexible Geant4 based data simulation package in use since 2007. </a:t>
            </a:r>
            <a:r>
              <a:rPr lang="en-US" sz="1400" dirty="0" smtClean="0">
                <a:solidFill>
                  <a:prstClr val="black"/>
                </a:solidFill>
                <a:latin typeface="Times"/>
                <a:cs typeface="Times"/>
              </a:rPr>
              <a:t> GEMC </a:t>
            </a:r>
            <a:r>
              <a:rPr lang="en-US" sz="1400" dirty="0">
                <a:solidFill>
                  <a:prstClr val="black"/>
                </a:solidFill>
                <a:latin typeface="Times"/>
                <a:cs typeface="Times"/>
              </a:rPr>
              <a:t>derives its geometry information from a database, thereby making it easy to share one geometry description between the simulation and reconstruction. </a:t>
            </a:r>
          </a:p>
        </p:txBody>
      </p:sp>
    </p:spTree>
    <p:extLst>
      <p:ext uri="{BB962C8B-B14F-4D97-AF65-F5344CB8AC3E}">
        <p14:creationId xmlns:p14="http://schemas.microsoft.com/office/powerpoint/2010/main" val="3857562262"/>
      </p:ext>
    </p:extLst>
  </p:cSld>
  <p:clrMapOvr>
    <a:masterClrMapping/>
  </p:clrMapOvr>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JLab_PowerPoint1">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330</TotalTime>
  <Words>2438</Words>
  <Application>Microsoft Macintosh PowerPoint</Application>
  <PresentationFormat>On-screen Show (4:3)</PresentationFormat>
  <Paragraphs>479</Paragraphs>
  <Slides>22</Slides>
  <Notes>1</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JLabPowerpointMain</vt:lpstr>
      <vt:lpstr>1_JLabPowerpointMain</vt:lpstr>
      <vt:lpstr>5_JLab_PowerPoint1</vt:lpstr>
      <vt:lpstr>Click to CLAS12 Simulation and Analysis Plans</vt:lpstr>
      <vt:lpstr>Introduction</vt:lpstr>
      <vt:lpstr>CLAS12</vt:lpstr>
      <vt:lpstr>Overview</vt:lpstr>
      <vt:lpstr>Computing Model and Architecture </vt:lpstr>
      <vt:lpstr>CLAS12 Software Overview</vt:lpstr>
      <vt:lpstr>Common Tools Packages </vt:lpstr>
      <vt:lpstr>Common Tools Packages </vt:lpstr>
      <vt:lpstr>Simulation </vt:lpstr>
      <vt:lpstr>Event Reconstruction Status</vt:lpstr>
      <vt:lpstr>Event Reconstruction</vt:lpstr>
      <vt:lpstr>SVT Cosmic Data Analysis</vt:lpstr>
      <vt:lpstr>Analysis Example</vt:lpstr>
      <vt:lpstr>Physics Event Simulation</vt:lpstr>
      <vt:lpstr>Physics Event Reconstruction</vt:lpstr>
      <vt:lpstr>Analysis of p0 Contamination in epg Sample </vt:lpstr>
      <vt:lpstr>Study: Beam Background Effects on Event Reconstruction</vt:lpstr>
      <vt:lpstr>      Manpower</vt:lpstr>
      <vt:lpstr>Offline Software - 2015 Milestones</vt:lpstr>
      <vt:lpstr>Path to First CLAS12 Paper</vt:lpstr>
      <vt:lpstr>Summary</vt:lpstr>
      <vt:lpstr>Software Projects</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Pat Stroop</cp:lastModifiedBy>
  <cp:revision>51</cp:revision>
  <dcterms:created xsi:type="dcterms:W3CDTF">2013-08-22T19:51:08Z</dcterms:created>
  <dcterms:modified xsi:type="dcterms:W3CDTF">2015-07-27T15:19:29Z</dcterms:modified>
</cp:coreProperties>
</file>