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62" r:id="rId3"/>
  </p:sldMasterIdLst>
  <p:notesMasterIdLst>
    <p:notesMasterId r:id="rId22"/>
  </p:notesMasterIdLst>
  <p:sldIdLst>
    <p:sldId id="258" r:id="rId4"/>
    <p:sldId id="264" r:id="rId5"/>
    <p:sldId id="293" r:id="rId6"/>
    <p:sldId id="297" r:id="rId7"/>
    <p:sldId id="274" r:id="rId8"/>
    <p:sldId id="310" r:id="rId9"/>
    <p:sldId id="260" r:id="rId10"/>
    <p:sldId id="257" r:id="rId11"/>
    <p:sldId id="298" r:id="rId12"/>
    <p:sldId id="311" r:id="rId13"/>
    <p:sldId id="299" r:id="rId14"/>
    <p:sldId id="290" r:id="rId15"/>
    <p:sldId id="304" r:id="rId16"/>
    <p:sldId id="307" r:id="rId17"/>
    <p:sldId id="301" r:id="rId18"/>
    <p:sldId id="300" r:id="rId19"/>
    <p:sldId id="309" r:id="rId20"/>
    <p:sldId id="284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52" autoAdjust="0"/>
    <p:restoredTop sz="94224" autoAdjust="0"/>
  </p:normalViewPr>
  <p:slideViewPr>
    <p:cSldViewPr snapToGrid="0" snapToObjects="1" showGuides="1">
      <p:cViewPr>
        <p:scale>
          <a:sx n="100" d="100"/>
          <a:sy n="100" d="100"/>
        </p:scale>
        <p:origin x="-1328" y="-3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E1124A-8259-2F43-AA9E-1AB80762BA4E}" type="datetimeFigureOut">
              <a:rPr lang="en-US" smtClean="0"/>
              <a:pPr/>
              <a:t>7/29/15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53114-0D40-384A-9E11-76EB88F8D7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43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93763" y="379413"/>
            <a:ext cx="5083175" cy="38131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37050"/>
            <a:ext cx="5029200" cy="408305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Having been collaborating with eRD04 – group based at JLAB doing development</a:t>
            </a:r>
            <a:r>
              <a:rPr lang="en-US" baseline="0" dirty="0" smtClean="0"/>
              <a:t> </a:t>
            </a:r>
            <a:r>
              <a:rPr lang="en-US" dirty="0" smtClean="0"/>
              <a:t>of a DIRC detector for future EIC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They</a:t>
            </a:r>
            <a:r>
              <a:rPr lang="en-US" baseline="0" dirty="0" smtClean="0"/>
              <a:t> need to test MCP-PMTs as their candidate (FAST!) </a:t>
            </a:r>
            <a:r>
              <a:rPr lang="en-US" baseline="0" dirty="0" err="1" smtClean="0"/>
              <a:t>photodetector</a:t>
            </a:r>
            <a:r>
              <a:rPr lang="en-US" baseline="0" dirty="0" smtClean="0"/>
              <a:t> in high B fields  - EIC detector has very compact design – need </a:t>
            </a:r>
            <a:r>
              <a:rPr lang="en-US" baseline="0" dirty="0" err="1" smtClean="0"/>
              <a:t>photodetectors</a:t>
            </a:r>
            <a:r>
              <a:rPr lang="en-US" baseline="0" dirty="0" smtClean="0"/>
              <a:t> to deal with high B fields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They are using FROST magnet for producing up to 5 tesla field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We have designed and built a non-magnetic “Dark Tube” to house PMTs – linear and rotary positioning of PMT possible within field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Use UV or blue pulsed LED as light source pumped through 5 meter fiber optic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SPECIFICALLY FOR THIS RUN (RUNNING NOW!) – needed independent monitoring of light from LED – built </a:t>
            </a:r>
            <a:r>
              <a:rPr lang="en-US" baseline="0" dirty="0" err="1" smtClean="0"/>
              <a:t>SiPM</a:t>
            </a:r>
            <a:r>
              <a:rPr lang="en-US" baseline="0" dirty="0" smtClean="0"/>
              <a:t> detector – easy to monitor intensity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Needed </a:t>
            </a:r>
            <a:r>
              <a:rPr lang="en-US" baseline="0" dirty="0" err="1" smtClean="0"/>
              <a:t>multiphotons</a:t>
            </a:r>
            <a:r>
              <a:rPr lang="en-US" baseline="0" dirty="0" smtClean="0"/>
              <a:t> going to </a:t>
            </a:r>
            <a:r>
              <a:rPr lang="en-US" baseline="0" dirty="0" err="1" smtClean="0"/>
              <a:t>SiPM</a:t>
            </a:r>
            <a:r>
              <a:rPr lang="en-US" baseline="0" dirty="0" smtClean="0"/>
              <a:t> while only single photoelectron level at test MCP-PMT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561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Part of eRD11 collaboration for</a:t>
            </a:r>
            <a:r>
              <a:rPr lang="en-US" baseline="0" dirty="0" smtClean="0"/>
              <a:t> generic EIC R&amp;D – development of modular RICH detector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Specifically at JLAB – one of institutions receiving an early small size prototype of MCP-PMT developed as part of LAPPD project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Already know that this sample has problems – very low (2%) and non-uniform photocathode – internal voltage divider has changed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But we can get single photoelectron spectra from 5 of 9 channels (3 are blocked and 1 has poor output signal) – test 2 in high B field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NOTE- LAPPD is non-magnetic itself – NO COMMERCIAL MCP-PMT is like this – effect of this in B field - ???? – we shall see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544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 b="1" dirty="0" smtClean="0">
                <a:solidFill>
                  <a:srgbClr val="4F81BD"/>
                </a:solidFill>
                <a:latin typeface="Times" pitchFamily="-65" charset="0"/>
                <a:ea typeface="Times" pitchFamily="-65" charset="0"/>
                <a:cs typeface="Times" pitchFamily="-65" charset="0"/>
              </a:rPr>
              <a:t>Detector system with EOCD : </a:t>
            </a:r>
            <a:r>
              <a:rPr lang="en-US" b="1" dirty="0" err="1" smtClean="0">
                <a:solidFill>
                  <a:srgbClr val="4F81BD"/>
                </a:solidFill>
                <a:latin typeface="Times" pitchFamily="-65" charset="0"/>
                <a:ea typeface="Times" pitchFamily="-65" charset="0"/>
                <a:cs typeface="Times" pitchFamily="-65" charset="0"/>
              </a:rPr>
              <a:t>SiPM</a:t>
            </a:r>
            <a:r>
              <a:rPr lang="en-US" b="1" dirty="0" smtClean="0">
                <a:solidFill>
                  <a:srgbClr val="4F81BD"/>
                </a:solidFill>
                <a:latin typeface="Times" pitchFamily="-65" charset="0"/>
                <a:ea typeface="Times" pitchFamily="-65" charset="0"/>
                <a:cs typeface="Times" pitchFamily="-65" charset="0"/>
              </a:rPr>
              <a:t> signals convert simultaneously to multi-wavelength optical signals, optically amplified (10dB)  and then multiplexed into a single mode fiber by wavelength division. Receiver </a:t>
            </a:r>
            <a:r>
              <a:rPr lang="en-US" b="1" dirty="0" err="1" smtClean="0">
                <a:solidFill>
                  <a:srgbClr val="4F81BD"/>
                </a:solidFill>
                <a:latin typeface="Times" pitchFamily="-65" charset="0"/>
                <a:ea typeface="Times" pitchFamily="-65" charset="0"/>
                <a:cs typeface="Times" pitchFamily="-65" charset="0"/>
              </a:rPr>
              <a:t>demultiplexs</a:t>
            </a:r>
            <a:r>
              <a:rPr lang="en-US" b="1" dirty="0" smtClean="0">
                <a:solidFill>
                  <a:srgbClr val="4F81BD"/>
                </a:solidFill>
                <a:latin typeface="Times" pitchFamily="-65" charset="0"/>
                <a:ea typeface="Times" pitchFamily="-65" charset="0"/>
                <a:cs typeface="Times" pitchFamily="-65" charset="0"/>
              </a:rPr>
              <a:t> the signal and converted back for remote DAQ. Erbium doped fiber which is laser pumped provides amplification.</a:t>
            </a:r>
          </a:p>
          <a:p>
            <a:pPr defTabSz="457200"/>
            <a:endParaRPr lang="en-US" dirty="0" smtClean="0">
              <a:latin typeface="Time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D4BFAD-974B-F64B-B3F6-2116F2EBDA38}" type="slidenum">
              <a:rPr lang="en-US" smtClean="0">
                <a:latin typeface="Times" pitchFamily="-65" charset="0"/>
              </a:rPr>
              <a:pPr/>
              <a:t>9</a:t>
            </a:fld>
            <a:endParaRPr lang="en-US" smtClean="0">
              <a:latin typeface="Times" pitchFamily="-65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17575"/>
            <a:fld id="{596C06B6-1D1A-4F40-8844-1AACD3E7D1BB}" type="slidenum">
              <a:rPr lang="en-US">
                <a:latin typeface="Arial" pitchFamily="-102" charset="0"/>
              </a:rPr>
              <a:pPr defTabSz="917575"/>
              <a:t>12</a:t>
            </a:fld>
            <a:endParaRPr lang="en-US">
              <a:latin typeface="Arial" pitchFamily="-102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ACD818-C2F6-454D-8BBE-781E69C7152F}" type="slidenum">
              <a:rPr lang="en-US" smtClean="0">
                <a:solidFill>
                  <a:prstClr val="black"/>
                </a:solidFill>
                <a:latin typeface="Arial" pitchFamily="34" charset="0"/>
              </a:rPr>
              <a:pPr/>
              <a:t>14</a:t>
            </a:fld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solidFill>
                  <a:srgbClr val="FF0000"/>
                </a:solidFill>
                <a:latin typeface="Comic Sans MS" pitchFamily="-102" charset="0"/>
                <a:ea typeface="Helvetica" pitchFamily="-102" charset="0"/>
                <a:cs typeface="Helvetica" pitchFamily="-102" charset="0"/>
              </a:rPr>
              <a:t>Positioning the PhytoPET detectors and plant in preparation for PET imaging.</a:t>
            </a:r>
          </a:p>
          <a:p>
            <a:endParaRPr lang="en-US" smtClean="0">
              <a:ea typeface="ＭＳ Ｐゴシック" pitchFamily="-102" charset="-128"/>
              <a:cs typeface="ＭＳ Ｐゴシック" pitchFamily="-102" charset="-128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DC84B36-DF61-3E42-B2BC-A4978EE6ED92}" type="slidenum">
              <a:rPr lang="en-US" smtClean="0">
                <a:latin typeface="Times" pitchFamily="-102" charset="0"/>
              </a:rPr>
              <a:pPr/>
              <a:t>16</a:t>
            </a:fld>
            <a:endParaRPr lang="en-US" smtClean="0">
              <a:latin typeface="Times" pitchFamily="-102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e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e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e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6437376"/>
            <a:ext cx="9143999" cy="420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>
                <a:solidFill>
                  <a:prstClr val="white"/>
                </a:solidFill>
              </a:rPr>
              <a:pPr/>
              <a:t>7/29/15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460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6437376"/>
            <a:ext cx="9143999" cy="420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0918"/>
            <a:ext cx="8229600" cy="4835245"/>
          </a:xfr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2276087" y="6528705"/>
            <a:ext cx="188384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and T Review July 28-30  2015</a:t>
            </a:r>
            <a:endParaRPr lang="en-US" sz="900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2276087" y="6528705"/>
            <a:ext cx="188384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and T Review July 28-30  2015</a:t>
            </a:r>
            <a:endParaRPr lang="en-US" sz="900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2276087" y="6528705"/>
            <a:ext cx="188384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and T Review July 28-30  2015</a:t>
            </a:r>
            <a:endParaRPr lang="en-US" sz="900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2276087" y="6528705"/>
            <a:ext cx="188384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and T Review July 28-30  2015</a:t>
            </a:r>
            <a:endParaRPr lang="en-US" sz="900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2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2276087" y="6528705"/>
            <a:ext cx="188384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and T Review July 28-30  2015</a:t>
            </a:r>
            <a:endParaRPr lang="en-US" sz="900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2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2276087" y="6528705"/>
            <a:ext cx="188384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and T Review July 28-30  2015</a:t>
            </a:r>
            <a:endParaRPr lang="en-US" sz="900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2276087" y="6528705"/>
            <a:ext cx="188384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and T Review July 28-30  2015</a:t>
            </a:r>
            <a:endParaRPr lang="en-US" sz="900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2276087" y="6528705"/>
            <a:ext cx="188384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and T Review July 28-30  2015</a:t>
            </a:r>
            <a:endParaRPr lang="en-US" sz="900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0918"/>
            <a:ext cx="8229600" cy="4835245"/>
          </a:xfr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2276087" y="6528705"/>
            <a:ext cx="188384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 and T Review July 28-30  2015</a:t>
            </a:r>
            <a:endParaRPr kumimoji="0" lang="en-US" sz="9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2276087" y="6528705"/>
            <a:ext cx="188384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 and T Review July 28-30  2015</a:t>
            </a:r>
            <a:endParaRPr kumimoji="0" lang="en-US" sz="9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2276087" y="6528705"/>
            <a:ext cx="188384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 and T Review July 28-30  2015</a:t>
            </a:r>
            <a:endParaRPr kumimoji="0" lang="en-US" sz="9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2276087" y="6528705"/>
            <a:ext cx="188384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 and T Review July 28-30  2015</a:t>
            </a:r>
            <a:endParaRPr kumimoji="0" lang="en-US" sz="9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2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276087" y="6528705"/>
            <a:ext cx="188384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 and T Review July 28-30  2015</a:t>
            </a:r>
            <a:endParaRPr kumimoji="0" lang="en-US" sz="9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2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276087" y="6528705"/>
            <a:ext cx="188384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 and T Review July 28-30  2015</a:t>
            </a:r>
            <a:endParaRPr kumimoji="0" lang="en-US" sz="9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2276087" y="6528705"/>
            <a:ext cx="188384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 and T Review July 28-30  2015</a:t>
            </a:r>
            <a:endParaRPr kumimoji="0" lang="en-US" sz="9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2276087" y="6528705"/>
            <a:ext cx="188384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 and T Review July 28-30  2015</a:t>
            </a:r>
            <a:endParaRPr kumimoji="0" lang="en-US" sz="9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.jpeg"/><Relationship Id="rId1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theme" Target="../theme/theme2.xml"/><Relationship Id="rId3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.jpeg"/><Relationship Id="rId12" Type="http://schemas.openxmlformats.org/officeDocument/2006/relationships/image" Target="../media/image2.jpeg"/><Relationship Id="rId1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94726"/>
            <a:ext cx="91440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4926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6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2276087" y="6528705"/>
            <a:ext cx="188384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 and T Review July 28-30  2015</a:t>
            </a:r>
            <a:endParaRPr kumimoji="0" lang="en-US" sz="9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94726"/>
            <a:ext cx="82296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fld id="{65109F8C-9F4D-5945-807D-33CC9F4EE4DF}" type="datetimeFigureOut">
              <a:rPr lang="en-US" smtClean="0">
                <a:solidFill>
                  <a:prstClr val="white"/>
                </a:solidFill>
              </a:rPr>
              <a:pPr/>
              <a:t>7/29/15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837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Minion Pro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Minion Pro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Minion Pro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Minion Pro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Minion Pro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Minion Pro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94726"/>
            <a:ext cx="91440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4926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6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2276087" y="6528705"/>
            <a:ext cx="188384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and T Review July 28-30  2015</a:t>
            </a:r>
            <a:endParaRPr lang="en-US" sz="900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0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gif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4" Type="http://schemas.openxmlformats.org/officeDocument/2006/relationships/image" Target="../media/image40.tiff"/><Relationship Id="rId5" Type="http://schemas.openxmlformats.org/officeDocument/2006/relationships/image" Target="../media/image41.tiff"/><Relationship Id="rId6" Type="http://schemas.openxmlformats.org/officeDocument/2006/relationships/image" Target="../media/image42.tiff"/><Relationship Id="rId7" Type="http://schemas.openxmlformats.org/officeDocument/2006/relationships/image" Target="../media/image43.tiff"/><Relationship Id="rId8" Type="http://schemas.openxmlformats.org/officeDocument/2006/relationships/image" Target="../media/image44.tiff"/><Relationship Id="rId9" Type="http://schemas.openxmlformats.org/officeDocument/2006/relationships/image" Target="../media/image45.tiff"/><Relationship Id="rId10" Type="http://schemas.openxmlformats.org/officeDocument/2006/relationships/image" Target="../media/image46.tif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8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7" Type="http://schemas.openxmlformats.org/officeDocument/2006/relationships/image" Target="../media/image11.jpeg"/><Relationship Id="rId8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tiff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914400" y="2590800"/>
            <a:ext cx="74676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73"/>
                </a:solidFill>
                <a:latin typeface="Arial"/>
                <a:ea typeface="Comic Sans MS" pitchFamily="-65" charset="0"/>
                <a:cs typeface="Arial"/>
              </a:rPr>
              <a:t>Detector Technology and Applications</a:t>
            </a:r>
          </a:p>
          <a:p>
            <a:pPr algn="ctr"/>
            <a:endParaRPr lang="en-US" sz="2800" b="1" dirty="0" smtClean="0">
              <a:solidFill>
                <a:srgbClr val="000073"/>
              </a:solidFill>
              <a:latin typeface="Arial"/>
              <a:ea typeface="Comic Sans MS" pitchFamily="-65" charset="0"/>
              <a:cs typeface="Arial"/>
            </a:endParaRPr>
          </a:p>
          <a:p>
            <a:pPr algn="ctr"/>
            <a:r>
              <a:rPr lang="en-US" sz="2000" b="1" dirty="0" smtClean="0">
                <a:solidFill>
                  <a:srgbClr val="000073"/>
                </a:solidFill>
                <a:latin typeface="Arial"/>
                <a:ea typeface="Comic Sans MS" pitchFamily="-65" charset="0"/>
                <a:cs typeface="Arial"/>
              </a:rPr>
              <a:t>Radiation </a:t>
            </a:r>
            <a:r>
              <a:rPr lang="en-US" sz="2000" b="1" dirty="0">
                <a:solidFill>
                  <a:srgbClr val="000073"/>
                </a:solidFill>
                <a:latin typeface="Arial"/>
                <a:ea typeface="Comic Sans MS" pitchFamily="-65" charset="0"/>
                <a:cs typeface="Arial"/>
              </a:rPr>
              <a:t>Detector and Imaging Group</a:t>
            </a:r>
            <a:endParaRPr lang="en-US" sz="2000" b="1" dirty="0" smtClean="0">
              <a:solidFill>
                <a:srgbClr val="000073"/>
              </a:solidFill>
              <a:latin typeface="Arial"/>
              <a:ea typeface="Comic Sans MS" pitchFamily="-65" charset="0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000073"/>
                </a:solidFill>
                <a:latin typeface="Arial"/>
                <a:ea typeface="Comic Sans MS" pitchFamily="-65" charset="0"/>
                <a:cs typeface="Arial"/>
              </a:rPr>
              <a:t>Nuclear </a:t>
            </a:r>
            <a:r>
              <a:rPr lang="en-US" b="1" dirty="0">
                <a:solidFill>
                  <a:srgbClr val="000073"/>
                </a:solidFill>
                <a:latin typeface="Arial"/>
                <a:ea typeface="Comic Sans MS" pitchFamily="-65" charset="0"/>
                <a:cs typeface="Arial"/>
              </a:rPr>
              <a:t>Physics Division</a:t>
            </a:r>
          </a:p>
          <a:p>
            <a:endParaRPr lang="en-US" sz="2400" b="1" dirty="0">
              <a:solidFill>
                <a:srgbClr val="000073"/>
              </a:solidFill>
              <a:latin typeface="Arial"/>
              <a:ea typeface="Comic Sans MS" pitchFamily="-65" charset="0"/>
              <a:cs typeface="Arial"/>
            </a:endParaRPr>
          </a:p>
          <a:p>
            <a:endParaRPr lang="en-US" sz="2000" dirty="0">
              <a:solidFill>
                <a:srgbClr val="000073"/>
              </a:solidFill>
              <a:latin typeface="Arial"/>
              <a:ea typeface="Comic Sans MS" pitchFamily="-65" charset="0"/>
              <a:cs typeface="Arial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1447800" y="968321"/>
            <a:ext cx="6324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latin typeface="Arial"/>
                <a:ea typeface="Comic Sans MS" pitchFamily="-65" charset="0"/>
                <a:cs typeface="Arial"/>
              </a:rPr>
              <a:t>Science </a:t>
            </a:r>
            <a:r>
              <a:rPr lang="en-US" dirty="0">
                <a:latin typeface="Arial"/>
                <a:ea typeface="Comic Sans MS" pitchFamily="-65" charset="0"/>
                <a:cs typeface="Arial"/>
              </a:rPr>
              <a:t>and Technology </a:t>
            </a:r>
            <a:r>
              <a:rPr lang="en-US" dirty="0" smtClean="0">
                <a:latin typeface="Arial"/>
                <a:ea typeface="Comic Sans MS" pitchFamily="-65" charset="0"/>
                <a:cs typeface="Arial"/>
              </a:rPr>
              <a:t>Review</a:t>
            </a:r>
          </a:p>
          <a:p>
            <a:pPr algn="ctr"/>
            <a:r>
              <a:rPr lang="en-US" dirty="0" smtClean="0">
                <a:latin typeface="Arial"/>
                <a:ea typeface="Comic Sans MS" pitchFamily="-65" charset="0"/>
                <a:cs typeface="Arial"/>
              </a:rPr>
              <a:t>July 28-30, 2015</a:t>
            </a:r>
            <a:endParaRPr lang="en-US" dirty="0">
              <a:latin typeface="Arial"/>
              <a:ea typeface="Comic Sans MS" pitchFamily="-65" charset="0"/>
              <a:cs typeface="Arial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352800" y="4662433"/>
            <a:ext cx="2349500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Drew </a:t>
            </a:r>
            <a:r>
              <a:rPr lang="en-US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Weisenberger</a:t>
            </a:r>
          </a:p>
        </p:txBody>
      </p:sp>
    </p:spTree>
    <p:extLst>
      <p:ext uri="{BB962C8B-B14F-4D97-AF65-F5344CB8AC3E}">
        <p14:creationId xmlns:p14="http://schemas.microsoft.com/office/powerpoint/2010/main" val="3237873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900" y="1473200"/>
            <a:ext cx="7391400" cy="1460500"/>
          </a:xfrm>
        </p:spPr>
        <p:txBody>
          <a:bodyPr/>
          <a:lstStyle/>
          <a:p>
            <a:r>
              <a:rPr lang="en-US" sz="2400" dirty="0" smtClean="0">
                <a:latin typeface="Arial"/>
                <a:cs typeface="Arial"/>
              </a:rPr>
              <a:t>Tech Transfer: Applications of RD&amp;I Group Technology to Nuclear Imaging</a:t>
            </a:r>
            <a:r>
              <a:rPr lang="en-US" dirty="0" smtClean="0">
                <a:latin typeface="Arial"/>
                <a:cs typeface="Arial"/>
              </a:rPr>
              <a:t/>
            </a:r>
            <a:br>
              <a:rPr lang="en-US" dirty="0" smtClean="0">
                <a:latin typeface="Arial"/>
                <a:cs typeface="Arial"/>
              </a:rPr>
            </a:b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705600" y="6477000"/>
            <a:ext cx="2133600" cy="27781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35A4C39-ECC4-EC4D-911E-C2BAF29C5AFB}" type="slidenum">
              <a:rPr lang="en-US" smtClean="0">
                <a:latin typeface="Arial"/>
                <a:cs typeface="Arial"/>
              </a:rPr>
              <a:pPr>
                <a:defRPr/>
              </a:pPr>
              <a:t>11</a:t>
            </a:fld>
            <a:endParaRPr lang="en-US"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4200" y="241306"/>
            <a:ext cx="8077200" cy="5619390"/>
          </a:xfrm>
          <a:prstGeom prst="rect">
            <a:avLst/>
          </a:prstGeom>
          <a:noFill/>
          <a:effectLst>
            <a:glow rad="101600">
              <a:srgbClr val="FFFF00">
                <a:alpha val="75000"/>
              </a:srgbClr>
            </a:glow>
            <a:softEdge rad="304800"/>
          </a:effectLst>
        </p:spPr>
        <p:txBody>
          <a:bodyPr wrap="square" lIns="17684" tIns="8842" rIns="17684" bIns="8842">
            <a:spAutoFit/>
          </a:bodyPr>
          <a:lstStyle/>
          <a:p>
            <a:pPr defTabSz="42442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spc="39" dirty="0" smtClean="0">
                <a:ln w="29210">
                  <a:noFill/>
                </a:ln>
                <a:latin typeface="Arial"/>
                <a:cs typeface="Arial"/>
              </a:rPr>
              <a:t>Tech Transfer- Radioisotope based Nuclear Imaging</a:t>
            </a:r>
          </a:p>
          <a:p>
            <a:pPr defTabSz="42442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spc="39" dirty="0" smtClean="0">
              <a:ln w="29210">
                <a:noFill/>
              </a:ln>
              <a:latin typeface="Arial"/>
              <a:cs typeface="Arial"/>
            </a:endParaRPr>
          </a:p>
          <a:p>
            <a:pPr defTabSz="42442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u="sng" spc="39" dirty="0" smtClean="0">
                <a:ln w="29210">
                  <a:noFill/>
                </a:ln>
                <a:latin typeface="Arial"/>
                <a:cs typeface="Arial"/>
              </a:rPr>
              <a:t>Radioisotopes </a:t>
            </a:r>
            <a:r>
              <a:rPr lang="en-US" sz="2000" spc="39" dirty="0" smtClean="0">
                <a:ln w="29210">
                  <a:noFill/>
                </a:ln>
                <a:latin typeface="Arial"/>
                <a:cs typeface="Arial"/>
              </a:rPr>
              <a:t>that emit high energy photons and beta particles are incorporated into molecules that have a </a:t>
            </a:r>
            <a:r>
              <a:rPr lang="en-US" sz="2000" spc="39" dirty="0" smtClean="0">
                <a:ln w="29210">
                  <a:noFill/>
                </a:ln>
                <a:solidFill>
                  <a:srgbClr val="0000FF"/>
                </a:solidFill>
                <a:latin typeface="Arial"/>
                <a:cs typeface="Arial"/>
              </a:rPr>
              <a:t>biological function of interest</a:t>
            </a:r>
            <a:r>
              <a:rPr lang="en-US" sz="2000" spc="39" dirty="0" smtClean="0">
                <a:ln w="29210">
                  <a:noFill/>
                </a:ln>
                <a:latin typeface="Arial"/>
                <a:cs typeface="Arial"/>
              </a:rPr>
              <a:t>. The tagged molecules are then injected or introduced </a:t>
            </a:r>
            <a:r>
              <a:rPr lang="en-US" sz="2000" i="1" spc="39" dirty="0" smtClean="0">
                <a:ln w="29210">
                  <a:noFill/>
                </a:ln>
                <a:latin typeface="Arial"/>
                <a:cs typeface="Arial"/>
              </a:rPr>
              <a:t>in vivo </a:t>
            </a:r>
            <a:r>
              <a:rPr lang="en-US" sz="2000" spc="39" dirty="0" smtClean="0">
                <a:ln w="29210">
                  <a:noFill/>
                </a:ln>
                <a:latin typeface="Arial"/>
                <a:cs typeface="Arial"/>
              </a:rPr>
              <a:t>into biological systems:</a:t>
            </a:r>
          </a:p>
          <a:p>
            <a:pPr lvl="1" defTabSz="424428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000" spc="39" dirty="0" smtClean="0">
                <a:ln w="29210">
                  <a:noFill/>
                </a:ln>
                <a:latin typeface="Arial"/>
                <a:cs typeface="Arial"/>
              </a:rPr>
              <a:t>people </a:t>
            </a:r>
          </a:p>
          <a:p>
            <a:pPr lvl="1" defTabSz="424428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000" spc="39" dirty="0" smtClean="0">
                <a:ln w="29210">
                  <a:noFill/>
                </a:ln>
                <a:latin typeface="Arial"/>
                <a:cs typeface="Arial"/>
              </a:rPr>
              <a:t>animals</a:t>
            </a:r>
          </a:p>
          <a:p>
            <a:pPr lvl="1" defTabSz="424428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000" spc="39" dirty="0" smtClean="0">
                <a:ln w="29210">
                  <a:noFill/>
                </a:ln>
                <a:latin typeface="Arial"/>
                <a:cs typeface="Arial"/>
              </a:rPr>
              <a:t>plants</a:t>
            </a:r>
          </a:p>
          <a:p>
            <a:pPr lvl="1" defTabSz="424428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000" spc="39" dirty="0" smtClean="0">
                <a:ln w="29210">
                  <a:noFill/>
                </a:ln>
                <a:latin typeface="Arial"/>
                <a:cs typeface="Arial"/>
              </a:rPr>
              <a:t>microbes</a:t>
            </a:r>
          </a:p>
          <a:p>
            <a:pPr lvl="1" defTabSz="424428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2000" spc="39" dirty="0" smtClean="0">
              <a:ln w="29210">
                <a:noFill/>
              </a:ln>
              <a:latin typeface="Arial"/>
              <a:cs typeface="Arial"/>
            </a:endParaRPr>
          </a:p>
          <a:p>
            <a:pPr defTabSz="42442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u="sng" spc="39" dirty="0" smtClean="0">
                <a:ln w="29210">
                  <a:noFill/>
                </a:ln>
                <a:latin typeface="Arial"/>
                <a:cs typeface="Arial"/>
              </a:rPr>
              <a:t>Molecular Imaging</a:t>
            </a:r>
            <a:r>
              <a:rPr lang="en-US" sz="2000" spc="39" dirty="0" smtClean="0">
                <a:ln w="29210">
                  <a:noFill/>
                </a:ln>
                <a:latin typeface="Arial"/>
                <a:cs typeface="Arial"/>
              </a:rPr>
              <a:t>: The bio-distribution of tagged molecules is imaged externally by devices capable of detecting the emitted particles. Typically the high energy photons are highly penetrating thus can be detected and imaged externally</a:t>
            </a:r>
            <a:r>
              <a:rPr lang="en-US" sz="2000" spc="39" dirty="0" smtClean="0">
                <a:ln w="2921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. Two molecular imaging techniques:</a:t>
            </a:r>
          </a:p>
          <a:p>
            <a:pPr lvl="1" indent="0"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Single Photon Emission Computed Tomography (SPECT)</a:t>
            </a:r>
          </a:p>
          <a:p>
            <a:pPr lvl="1" indent="0"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Positron Emission Tomography (PET)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5"/>
          <p:cNvSpPr txBox="1">
            <a:spLocks noChangeArrowheads="1"/>
          </p:cNvSpPr>
          <p:nvPr/>
        </p:nvSpPr>
        <p:spPr bwMode="auto">
          <a:xfrm>
            <a:off x="596900" y="165556"/>
            <a:ext cx="7669116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>
                <a:latin typeface="Arial"/>
                <a:ea typeface="Times New Roman" pitchFamily="-102" charset="0"/>
                <a:cs typeface="Arial"/>
              </a:rPr>
              <a:t>Gamma Camera for Breast Cancer Detection</a:t>
            </a:r>
            <a:endParaRPr lang="en-US" sz="2800" b="1" dirty="0">
              <a:latin typeface="Arial"/>
              <a:ea typeface="Times New Roman" pitchFamily="-102" charset="0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399" y="5347883"/>
            <a:ext cx="3484033" cy="615553"/>
          </a:xfrm>
          <a:prstGeom prst="rect">
            <a:avLst/>
          </a:prstGeom>
          <a:noFill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Helvetica" pitchFamily="-102" charset="0"/>
                <a:cs typeface="Arial"/>
              </a:rPr>
              <a:t>Several patents licensed from </a:t>
            </a:r>
            <a:r>
              <a:rPr lang="en-US" sz="160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Helvetica" pitchFamily="-102" charset="0"/>
                <a:cs typeface="Arial"/>
              </a:rPr>
              <a:t>JLab</a:t>
            </a:r>
            <a:r>
              <a:rPr lang="en-US" sz="16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Helvetica" pitchFamily="-102" charset="0"/>
                <a:cs typeface="Arial"/>
              </a:rPr>
              <a:t>.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Helvetica" pitchFamily="-102" charset="0"/>
                <a:cs typeface="Arial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74533" y="827970"/>
            <a:ext cx="5469467" cy="1477328"/>
          </a:xfrm>
          <a:prstGeom prst="rect">
            <a:avLst/>
          </a:prstGeom>
          <a:noFill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Comic Sans MS" pitchFamily="-102" charset="0"/>
                <a:cs typeface="Arial"/>
              </a:rPr>
              <a:t>Dilon</a:t>
            </a:r>
            <a:r>
              <a:rPr lang="en-US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Comic Sans MS" pitchFamily="-102" charset="0"/>
                <a:cs typeface="Arial"/>
              </a:rPr>
              <a:t> Technologies, </a:t>
            </a:r>
            <a:r>
              <a:rPr lang="en-US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Comic Sans MS" pitchFamily="-102" charset="0"/>
                <a:cs typeface="Arial"/>
              </a:rPr>
              <a:t>Inc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Comic Sans MS" pitchFamily="-102" charset="0"/>
                <a:cs typeface="Arial"/>
              </a:rPr>
              <a:t>. Newport </a:t>
            </a: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Comic Sans MS" pitchFamily="-102" charset="0"/>
                <a:cs typeface="Arial"/>
              </a:rPr>
              <a:t>News, VA</a:t>
            </a:r>
          </a:p>
          <a:p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Comic Sans MS" pitchFamily="-102" charset="0"/>
                <a:cs typeface="Arial"/>
              </a:rPr>
              <a:t>~20 employees, 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Comic Sans MS" pitchFamily="-102" charset="0"/>
                <a:cs typeface="Arial"/>
              </a:rPr>
              <a:t>&gt;250 </a:t>
            </a: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Comic Sans MS" pitchFamily="-102" charset="0"/>
                <a:cs typeface="Arial"/>
              </a:rPr>
              <a:t>units sold 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Comic Sans MS" pitchFamily="-102" charset="0"/>
                <a:cs typeface="Arial"/>
              </a:rPr>
              <a:t>internationally</a:t>
            </a: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Comic Sans MS" pitchFamily="-102" charset="0"/>
                <a:cs typeface="Arial"/>
              </a:rPr>
              <a:t> 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Comic Sans MS" pitchFamily="-102" charset="0"/>
                <a:cs typeface="Arial"/>
              </a:rPr>
              <a:t>imaging </a:t>
            </a: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Comic Sans MS" pitchFamily="-102" charset="0"/>
                <a:cs typeface="Arial"/>
              </a:rPr>
              <a:t>performed on 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Comic Sans MS" pitchFamily="-102" charset="0"/>
                <a:cs typeface="Arial"/>
              </a:rPr>
              <a:t>&gt;250,000 patients</a:t>
            </a:r>
          </a:p>
          <a:p>
            <a:endParaRPr lang="en-US" dirty="0">
              <a:effectLst>
                <a:outerShdw blurRad="38100" dist="38100" dir="2700000" algn="tl">
                  <a:srgbClr val="DDDDDD"/>
                </a:outerShdw>
              </a:effectLst>
              <a:latin typeface="Arial"/>
              <a:ea typeface="Helvetica" pitchFamily="-102" charset="0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</p:txBody>
      </p:sp>
      <p:pic>
        <p:nvPicPr>
          <p:cNvPr id="38918" name="Picture 2" descr="Dilon 6800 06 (1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2018" y="1076154"/>
            <a:ext cx="3140187" cy="4173328"/>
          </a:xfrm>
          <a:prstGeom prst="rect">
            <a:avLst/>
          </a:prstGeom>
          <a:noFill/>
          <a:ln w="9525">
            <a:solidFill>
              <a:srgbClr val="0063D1"/>
            </a:solidFill>
            <a:miter lim="800000"/>
            <a:headEnd/>
            <a:tailEnd/>
          </a:ln>
        </p:spPr>
      </p:pic>
      <p:pic>
        <p:nvPicPr>
          <p:cNvPr id="2" name="Picture 1" descr="SiPM_arra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9" r="8374"/>
          <a:stretch>
            <a:fillRect/>
          </a:stretch>
        </p:blipFill>
        <p:spPr>
          <a:xfrm>
            <a:off x="6261100" y="3720123"/>
            <a:ext cx="2705100" cy="2271690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726050" y="2017573"/>
            <a:ext cx="47321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Nuclear physics detector technology used in the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Dilon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camera - helps detect breast cancers  that conventional mammograms may miss, saving lives.</a:t>
            </a:r>
            <a:endParaRPr lang="en-US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859405" y="3736201"/>
            <a:ext cx="2349500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latin typeface="Arial"/>
                <a:ea typeface="Helvetica" pitchFamily="-102" charset="0"/>
                <a:cs typeface="Arial"/>
              </a:rPr>
              <a:t>Recently</a:t>
            </a:r>
            <a:r>
              <a:rPr lang="en-US" dirty="0" smtClean="0">
                <a:latin typeface="Arial"/>
                <a:ea typeface="Helvetica" pitchFamily="-102" charset="0"/>
                <a:cs typeface="Arial"/>
              </a:rPr>
              <a:t>: CRADA with Hampton University, </a:t>
            </a:r>
            <a:r>
              <a:rPr lang="en-US" dirty="0" err="1" smtClean="0">
                <a:latin typeface="Arial"/>
                <a:ea typeface="Helvetica" pitchFamily="-102" charset="0"/>
                <a:cs typeface="Arial"/>
              </a:rPr>
              <a:t>Dilon</a:t>
            </a:r>
            <a:r>
              <a:rPr lang="en-US" dirty="0" smtClean="0">
                <a:latin typeface="Arial"/>
                <a:ea typeface="Helvetica" pitchFamily="-102" charset="0"/>
                <a:cs typeface="Arial"/>
              </a:rPr>
              <a:t> &amp; </a:t>
            </a:r>
            <a:r>
              <a:rPr lang="en-US" dirty="0" err="1" smtClean="0">
                <a:latin typeface="Arial"/>
                <a:ea typeface="Helvetica" pitchFamily="-102" charset="0"/>
                <a:cs typeface="Arial"/>
              </a:rPr>
              <a:t>JLab</a:t>
            </a:r>
            <a:r>
              <a:rPr lang="en-US" dirty="0" smtClean="0">
                <a:latin typeface="Arial"/>
                <a:ea typeface="Helvetica" pitchFamily="-102" charset="0"/>
                <a:cs typeface="Arial"/>
              </a:rPr>
              <a:t> initiated to enhance gamma camera performance using NP </a:t>
            </a:r>
            <a:r>
              <a:rPr lang="en-US" i="1" dirty="0" smtClean="0">
                <a:latin typeface="Arial"/>
                <a:ea typeface="Helvetica" pitchFamily="-102" charset="0"/>
                <a:cs typeface="Arial"/>
              </a:rPr>
              <a:t>silicon photomultiplier  technology</a:t>
            </a:r>
            <a:r>
              <a:rPr lang="en-US" dirty="0" smtClean="0">
                <a:latin typeface="Arial"/>
                <a:ea typeface="Helvetica" pitchFamily="-102" charset="0"/>
                <a:cs typeface="Arial"/>
              </a:rPr>
              <a:t>.</a:t>
            </a:r>
            <a:r>
              <a:rPr lang="en-US" sz="1600" dirty="0" smtClean="0">
                <a:latin typeface="Arial"/>
                <a:ea typeface="Helvetica" pitchFamily="-102" charset="0"/>
                <a:cs typeface="Arial"/>
              </a:rPr>
              <a:t> </a:t>
            </a:r>
          </a:p>
          <a:p>
            <a:endParaRPr lang="en-US" dirty="0"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19450" y="2895600"/>
            <a:ext cx="403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0851" y="914400"/>
            <a:ext cx="5316349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313E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physics detector technology in a hand-held </a:t>
            </a:r>
            <a:r>
              <a:rPr lang="en-US" sz="2000" b="1" dirty="0" smtClean="0">
                <a:solidFill>
                  <a:srgbClr val="313E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gamma camera </a:t>
            </a:r>
            <a:r>
              <a:rPr lang="en-US" sz="2000" dirty="0" smtClean="0">
                <a:solidFill>
                  <a:srgbClr val="313E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 a CRADA with University of Virginia and </a:t>
            </a:r>
            <a:r>
              <a:rPr lang="en-US" sz="2000" dirty="0" err="1" smtClean="0">
                <a:solidFill>
                  <a:srgbClr val="313E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Dilon</a:t>
            </a:r>
            <a:r>
              <a:rPr lang="en-US" sz="2000" dirty="0" smtClean="0">
                <a:solidFill>
                  <a:srgbClr val="313E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Technologies, Inc now has 3D optical tracking ability to generate “free-hand” SPECT images in real-time to aid cancer surgery.  </a:t>
            </a:r>
          </a:p>
          <a:p>
            <a:endParaRPr lang="en-US" i="1" dirty="0">
              <a:solidFill>
                <a:srgbClr val="313E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-94083" y="-76200"/>
            <a:ext cx="933216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kern="0" dirty="0">
                <a:solidFill>
                  <a:srgbClr val="000000"/>
                </a:solidFill>
                <a:latin typeface="Arial" pitchFamily="34" charset="0"/>
                <a:ea typeface="+mj-ea"/>
                <a:cs typeface="Arial" pitchFamily="34" charset="0"/>
              </a:rPr>
              <a:t>Technology Transfer: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Nuclear Medicine Imaging</a:t>
            </a:r>
          </a:p>
          <a:p>
            <a:pPr algn="ctr"/>
            <a:r>
              <a:rPr lang="en-US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Imaging for Mammography &amp; Real Time Surgery </a:t>
            </a:r>
            <a:endParaRPr lang="en-US" sz="2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88944" y="1018162"/>
            <a:ext cx="2869105" cy="3262432"/>
          </a:xfrm>
          <a:prstGeom prst="rect">
            <a:avLst/>
          </a:prstGeom>
          <a:ln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endParaRPr lang="en-US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Silicon photomultiplier (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SiPM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 based detectors necessary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 the experiments at Jefferson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Lab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have been developed for applications in medical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imaging.</a:t>
            </a: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This technology is being further developed to allow wireless operation.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FreehandSPEC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149" y="3238562"/>
            <a:ext cx="3945383" cy="2959038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8" name="Picture 10" descr="gamma-puck-tracking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6134" y="4230040"/>
            <a:ext cx="2297366" cy="2055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4" name="Picture 9" descr="MPPC_PM_cabled_sid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35202" y="4681930"/>
            <a:ext cx="1929207" cy="1052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5" name="Picture 10" descr="MPPC_PM_cabled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55544" y="4682404"/>
            <a:ext cx="1694699" cy="1052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6159500" y="5905500"/>
            <a:ext cx="191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Array of 80 </a:t>
            </a:r>
            <a:r>
              <a:rPr lang="en-US" dirty="0" err="1" smtClean="0"/>
              <a:t>SiPMs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937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-94083" y="-120371"/>
            <a:ext cx="933216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kern="0" dirty="0">
                <a:solidFill>
                  <a:srgbClr val="000000"/>
                </a:solidFill>
                <a:latin typeface="Arial" pitchFamily="34" charset="0"/>
                <a:ea typeface="+mj-ea"/>
                <a:cs typeface="Arial" pitchFamily="34" charset="0"/>
              </a:rPr>
              <a:t>Technology </a:t>
            </a:r>
            <a:r>
              <a:rPr lang="en-US" sz="2800" b="1" kern="0" dirty="0" smtClean="0">
                <a:solidFill>
                  <a:srgbClr val="000000"/>
                </a:solidFill>
                <a:latin typeface="Arial" pitchFamily="34" charset="0"/>
                <a:ea typeface="+mj-ea"/>
                <a:cs typeface="Arial" pitchFamily="34" charset="0"/>
              </a:rPr>
              <a:t>Transfer: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Nuclear Medicine Imaging</a:t>
            </a:r>
          </a:p>
          <a:p>
            <a:pPr algn="ctr"/>
            <a:r>
              <a:rPr lang="en-US" sz="2600" b="1" dirty="0" smtClean="0">
                <a:latin typeface="Arial" pitchFamily="34" charset="0"/>
                <a:cs typeface="Arial" pitchFamily="34" charset="0"/>
              </a:rPr>
              <a:t>3D 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Brain Scans of Moving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Mice</a:t>
            </a:r>
            <a:endParaRPr lang="en-US" sz="2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095375"/>
            <a:ext cx="3581400" cy="1845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76200" y="879475"/>
            <a:ext cx="4876800" cy="2923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en-US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AwakeSPECT</a:t>
            </a:r>
            <a:r>
              <a:rPr lang="en-US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System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is based on technology developed by Jefferson Lab, with contributions from ORNL, Johns Hopkins University and University of Maryland. </a:t>
            </a:r>
            <a:r>
              <a:rPr lang="en-US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It is presently being upgraded by </a:t>
            </a:r>
            <a:r>
              <a:rPr lang="en-US" i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JLab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marL="285750" lvl="0" indent="-285750"/>
            <a:endParaRPr lang="en-US" sz="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692150" lvl="1" indent="-285750">
              <a:buFont typeface="Arial" pitchFamily="34" charset="0"/>
              <a:buChar char="–"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Utilizes custom-built gamma cameras, image processing system, infrared camera motion tracking system and commercial x-ray CT system.</a:t>
            </a:r>
            <a:endParaRPr 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948" y="3771900"/>
            <a:ext cx="828495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92150" lvl="1" indent="-285750">
              <a:buFont typeface="Arial" pitchFamily="34" charset="0"/>
              <a:buChar char="–"/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Acquires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functional 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brain images of conscious, </a:t>
            </a:r>
          </a:p>
          <a:p>
            <a:pPr marL="406400" lvl="1">
              <a:tabLst>
                <a:tab pos="690563" algn="l"/>
              </a:tabLst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unrestrained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and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un-anesthetized mice.</a:t>
            </a:r>
          </a:p>
          <a:p>
            <a:pPr marL="406400" lvl="1">
              <a:tabLst>
                <a:tab pos="690563" algn="l"/>
              </a:tabLst>
            </a:pPr>
            <a:endParaRPr lang="en-US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692150" lvl="1" indent="-285750">
              <a:buFont typeface="Arial" pitchFamily="34" charset="0"/>
              <a:buChar char="–"/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Documents for the first time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the effects 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of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anesthesia on 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the action of dopamine transporter imaging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compound, 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and shows </a:t>
            </a:r>
            <a:r>
              <a:rPr lang="en-US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en-US" dirty="0" smtClean="0">
                <a:solidFill>
                  <a:srgbClr val="0000FF"/>
                </a:solidFill>
                <a:latin typeface="Arial"/>
                <a:ea typeface="Times New Roman"/>
              </a:rPr>
              <a:t>drug </a:t>
            </a:r>
            <a:r>
              <a:rPr lang="en-US" dirty="0">
                <a:solidFill>
                  <a:srgbClr val="0000FF"/>
                </a:solidFill>
                <a:latin typeface="Arial"/>
                <a:ea typeface="Times New Roman"/>
              </a:rPr>
              <a:t>was absorbed less than half as well </a:t>
            </a:r>
            <a:r>
              <a:rPr lang="en-US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in awake 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mice </a:t>
            </a:r>
            <a:r>
              <a:rPr lang="en-US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than 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in </a:t>
            </a:r>
            <a:r>
              <a:rPr lang="en-US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anesthetized mice: </a:t>
            </a:r>
            <a:r>
              <a:rPr lang="en-US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Journal of Nuclear Medicine, vol. 54, no. 6, pp. 969-976, Jun. 2013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692150" lvl="1" indent="-285750">
              <a:buFont typeface="Arial" pitchFamily="34" charset="0"/>
              <a:buChar char="–"/>
            </a:pPr>
            <a:endParaRPr lang="en-US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692150" lvl="1" indent="-285750">
              <a:buFont typeface="Arial" pitchFamily="34" charset="0"/>
              <a:buChar char="–"/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Can aid research into Alzheimer’s, dementia, Parkinson’s, brain cancers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traumatic brain injury and 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drug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addiction.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79744" y="2916352"/>
            <a:ext cx="3352800" cy="788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15000"/>
              </a:lnSpc>
            </a:pPr>
            <a:r>
              <a:rPr lang="en-US" sz="1000" b="1" i="1" dirty="0">
                <a:solidFill>
                  <a:srgbClr val="313EBD"/>
                </a:solidFill>
                <a:latin typeface="Arial"/>
                <a:ea typeface="Times New Roman"/>
                <a:cs typeface="Times New Roman"/>
              </a:rPr>
              <a:t>Three</a:t>
            </a:r>
            <a:r>
              <a:rPr lang="en-US" sz="1000" b="1" i="1" dirty="0" smtClean="0">
                <a:solidFill>
                  <a:srgbClr val="313EBD"/>
                </a:solidFill>
                <a:latin typeface="Arial"/>
                <a:ea typeface="Times New Roman"/>
                <a:cs typeface="Times New Roman"/>
              </a:rPr>
              <a:t> IR markers </a:t>
            </a:r>
            <a:r>
              <a:rPr lang="en-US" sz="1000" b="1" i="1" dirty="0">
                <a:solidFill>
                  <a:srgbClr val="313EBD"/>
                </a:solidFill>
                <a:latin typeface="Arial"/>
                <a:ea typeface="Times New Roman"/>
                <a:cs typeface="Times New Roman"/>
              </a:rPr>
              <a:t>attached to the head of a mouse enable the </a:t>
            </a:r>
            <a:r>
              <a:rPr lang="en-US" sz="1000" b="1" i="1" dirty="0" err="1">
                <a:solidFill>
                  <a:srgbClr val="313EBD"/>
                </a:solidFill>
                <a:latin typeface="Arial"/>
                <a:ea typeface="Times New Roman"/>
                <a:cs typeface="Times New Roman"/>
              </a:rPr>
              <a:t>AwakeSPECT</a:t>
            </a:r>
            <a:r>
              <a:rPr lang="en-US" sz="1000" b="1" i="1" dirty="0">
                <a:solidFill>
                  <a:srgbClr val="313EBD"/>
                </a:solidFill>
                <a:latin typeface="Arial"/>
                <a:ea typeface="Times New Roman"/>
                <a:cs typeface="Times New Roman"/>
              </a:rPr>
              <a:t> system to obtain detailed, functional images of the brain of a conscious mouse as it moves around inside a clear burrow.</a:t>
            </a:r>
            <a:endParaRPr lang="en-US" sz="1100" b="1" i="1" dirty="0">
              <a:solidFill>
                <a:srgbClr val="313EBD"/>
              </a:solidFill>
              <a:effectLst/>
              <a:latin typeface="Calibri"/>
              <a:ea typeface="MS Mincho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92998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01370" y="863598"/>
            <a:ext cx="3705225" cy="3511550"/>
            <a:chOff x="5181600" y="2583942"/>
            <a:chExt cx="3704844" cy="3512058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pic>
          <p:nvPicPr>
            <p:cNvPr id="59399" name="Picture 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181600" y="2583942"/>
              <a:ext cx="3704844" cy="35120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400" name="TextBox 8"/>
            <p:cNvSpPr txBox="1">
              <a:spLocks noChangeArrowheads="1"/>
            </p:cNvSpPr>
            <p:nvPr/>
          </p:nvSpPr>
          <p:spPr bwMode="auto">
            <a:xfrm rot="17524779">
              <a:off x="7091520" y="2871569"/>
              <a:ext cx="838200" cy="3077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Arial"/>
                  <a:cs typeface="Arial"/>
                </a:rPr>
                <a:t>TUNL</a:t>
              </a:r>
            </a:p>
          </p:txBody>
        </p:sp>
        <p:sp>
          <p:nvSpPr>
            <p:cNvPr id="59401" name="TextBox 9"/>
            <p:cNvSpPr txBox="1">
              <a:spLocks noChangeArrowheads="1"/>
            </p:cNvSpPr>
            <p:nvPr/>
          </p:nvSpPr>
          <p:spPr bwMode="auto">
            <a:xfrm rot="20432360">
              <a:off x="5727379" y="3808212"/>
              <a:ext cx="1002541" cy="307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 err="1">
                  <a:solidFill>
                    <a:srgbClr val="FF0000"/>
                  </a:solidFill>
                  <a:latin typeface="Arial"/>
                  <a:cs typeface="Arial"/>
                </a:rPr>
                <a:t>Phytotron</a:t>
              </a:r>
              <a:endParaRPr lang="en-US" sz="1400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</p:grpSp>
      <p:sp>
        <p:nvSpPr>
          <p:cNvPr id="59395" name="TextBox 2"/>
          <p:cNvSpPr txBox="1">
            <a:spLocks noChangeArrowheads="1"/>
          </p:cNvSpPr>
          <p:nvPr/>
        </p:nvSpPr>
        <p:spPr bwMode="auto">
          <a:xfrm>
            <a:off x="389473" y="40216"/>
            <a:ext cx="8822264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  <a:latin typeface="Arial"/>
                <a:ea typeface="Comic Sans MS" pitchFamily="-102" charset="0"/>
                <a:cs typeface="Arial"/>
              </a:rPr>
              <a:t>Detector Development for Plant Biology with Triangle Universities Nuclear Laboratory / Duke University</a:t>
            </a:r>
          </a:p>
          <a:p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5939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53469" y="882424"/>
            <a:ext cx="4634905" cy="3492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389473" y="4775200"/>
            <a:ext cx="8549432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Arial"/>
                <a:ea typeface="Comic Sans MS" pitchFamily="-102" charset="0"/>
                <a:cs typeface="Arial"/>
              </a:rPr>
              <a:t>Duke University </a:t>
            </a:r>
            <a:r>
              <a:rPr lang="en-US" b="1" dirty="0" err="1" smtClean="0">
                <a:solidFill>
                  <a:srgbClr val="008000"/>
                </a:solidFill>
                <a:latin typeface="Arial"/>
                <a:ea typeface="Comic Sans MS" pitchFamily="-102" charset="0"/>
                <a:cs typeface="Arial"/>
              </a:rPr>
              <a:t>Phytotron</a:t>
            </a:r>
            <a:r>
              <a:rPr lang="en-US" b="1" dirty="0" smtClean="0">
                <a:solidFill>
                  <a:srgbClr val="008000"/>
                </a:solidFill>
                <a:latin typeface="Arial"/>
                <a:ea typeface="Comic Sans MS" pitchFamily="-102" charset="0"/>
                <a:cs typeface="Arial"/>
              </a:rPr>
              <a:t> plant research facility with environmentally controlled growth chambers for plant </a:t>
            </a:r>
            <a:r>
              <a:rPr lang="en-US" b="1" dirty="0" err="1" smtClean="0">
                <a:solidFill>
                  <a:srgbClr val="008000"/>
                </a:solidFill>
                <a:latin typeface="Arial"/>
                <a:ea typeface="Comic Sans MS" pitchFamily="-102" charset="0"/>
                <a:cs typeface="Arial"/>
              </a:rPr>
              <a:t>ecophysiological</a:t>
            </a:r>
            <a:r>
              <a:rPr lang="en-US" b="1" dirty="0" smtClean="0">
                <a:solidFill>
                  <a:srgbClr val="008000"/>
                </a:solidFill>
                <a:latin typeface="Arial"/>
                <a:ea typeface="Comic Sans MS" pitchFamily="-102" charset="0"/>
                <a:cs typeface="Arial"/>
              </a:rPr>
              <a:t> and microbial research using </a:t>
            </a:r>
            <a:r>
              <a:rPr lang="en-US" b="1" dirty="0" err="1" smtClean="0">
                <a:solidFill>
                  <a:srgbClr val="008000"/>
                </a:solidFill>
                <a:latin typeface="Arial"/>
                <a:ea typeface="Comic Sans MS" pitchFamily="-102" charset="0"/>
                <a:cs typeface="Arial"/>
              </a:rPr>
              <a:t>radionuclides</a:t>
            </a:r>
            <a:endParaRPr lang="en-US" b="1" dirty="0" smtClean="0">
              <a:solidFill>
                <a:srgbClr val="008000"/>
              </a:solidFill>
              <a:latin typeface="Arial"/>
              <a:ea typeface="Comic Sans MS" pitchFamily="-102" charset="0"/>
              <a:cs typeface="Arial"/>
            </a:endParaRPr>
          </a:p>
          <a:p>
            <a:endParaRPr lang="en-US" b="1" dirty="0" smtClean="0">
              <a:solidFill>
                <a:srgbClr val="008000"/>
              </a:solidFill>
              <a:latin typeface="Arial"/>
              <a:ea typeface="Comic Sans MS" pitchFamily="-102" charset="0"/>
              <a:cs typeface="Arial"/>
            </a:endParaRPr>
          </a:p>
          <a:p>
            <a:r>
              <a:rPr lang="en-US" b="1" dirty="0" smtClean="0">
                <a:solidFill>
                  <a:srgbClr val="008000"/>
                </a:solidFill>
                <a:latin typeface="Arial"/>
                <a:ea typeface="Comic Sans MS" pitchFamily="-102" charset="0"/>
                <a:cs typeface="Arial"/>
              </a:rPr>
              <a:t>Radioisotope generation using TUNL tandem Van de </a:t>
            </a:r>
            <a:r>
              <a:rPr lang="en-US" b="1" dirty="0" err="1" smtClean="0">
                <a:solidFill>
                  <a:srgbClr val="008000"/>
                </a:solidFill>
                <a:latin typeface="Arial"/>
                <a:ea typeface="Comic Sans MS" pitchFamily="-102" charset="0"/>
                <a:cs typeface="Arial"/>
              </a:rPr>
              <a:t>Graaff</a:t>
            </a:r>
            <a:endParaRPr lang="en-US" b="1" dirty="0" smtClean="0">
              <a:solidFill>
                <a:srgbClr val="008000"/>
              </a:solidFill>
              <a:latin typeface="Arial"/>
              <a:ea typeface="Comic Sans MS" pitchFamily="-102" charset="0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25875" y="917575"/>
            <a:ext cx="4941888" cy="376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 descr="D:\matlab\Duke\April_2013\04122013\fusion2\RGB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838200"/>
            <a:ext cx="2819400" cy="539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6" name="TextBox 4"/>
          <p:cNvSpPr txBox="1">
            <a:spLocks noChangeArrowheads="1"/>
          </p:cNvSpPr>
          <p:nvPr/>
        </p:nvSpPr>
        <p:spPr bwMode="auto">
          <a:xfrm>
            <a:off x="5181600" y="3505200"/>
            <a:ext cx="1905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rgbClr val="FF0000"/>
                </a:solidFill>
                <a:latin typeface="Arial"/>
                <a:ea typeface="Helvetica" pitchFamily="-102" charset="0"/>
                <a:cs typeface="Arial"/>
              </a:rPr>
              <a:t>PhytoPET detector modules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303213" y="914400"/>
            <a:ext cx="2897187" cy="5334000"/>
            <a:chOff x="303162" y="914400"/>
            <a:chExt cx="2897238" cy="5334000"/>
          </a:xfrm>
        </p:grpSpPr>
        <p:pic>
          <p:nvPicPr>
            <p:cNvPr id="69646" name="Picture 16" descr="det_assy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03162" y="4267200"/>
              <a:ext cx="2897238" cy="198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647" name="Picture 17"/>
            <p:cNvPicPr>
              <a:picLocks noChangeAspect="1"/>
            </p:cNvPicPr>
            <p:nvPr/>
          </p:nvPicPr>
          <p:blipFill>
            <a:blip r:embed="rId6"/>
            <a:srcRect r="2594" b="2274"/>
            <a:stretch>
              <a:fillRect/>
            </a:stretch>
          </p:blipFill>
          <p:spPr bwMode="auto">
            <a:xfrm>
              <a:off x="304800" y="914400"/>
              <a:ext cx="2895600" cy="3276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9638" name="TextBox 21"/>
          <p:cNvSpPr txBox="1">
            <a:spLocks noChangeArrowheads="1"/>
          </p:cNvSpPr>
          <p:nvPr/>
        </p:nvSpPr>
        <p:spPr bwMode="auto">
          <a:xfrm>
            <a:off x="3810000" y="4800600"/>
            <a:ext cx="51054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/>
                <a:ea typeface="Helvetica" pitchFamily="-102" charset="0"/>
                <a:cs typeface="Arial"/>
              </a:rPr>
              <a:t>P</a:t>
            </a:r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ositron emission tomography (PET) detector systems to image the process of carbon transport</a:t>
            </a: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 through </a:t>
            </a:r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plants</a:t>
            </a: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 during photosynthesis under different conditions, </a:t>
            </a:r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using the PET radioisotope</a:t>
            </a: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000" baseline="30000" dirty="0" smtClean="0">
                <a:solidFill>
                  <a:srgbClr val="FF0000"/>
                </a:solidFill>
                <a:latin typeface="Arial"/>
                <a:cs typeface="Arial"/>
              </a:rPr>
              <a:t>11</a:t>
            </a: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C</a:t>
            </a:r>
            <a:r>
              <a:rPr lang="en-US" sz="2000" dirty="0" smtClean="0">
                <a:solidFill>
                  <a:srgbClr val="FF0000"/>
                </a:solidFill>
                <a:latin typeface="Arial"/>
                <a:ea typeface="Helvetica" pitchFamily="-102" charset="0"/>
                <a:cs typeface="Arial"/>
              </a:rPr>
              <a:t>.</a:t>
            </a:r>
            <a:endParaRPr lang="en-US" sz="2000" dirty="0">
              <a:solidFill>
                <a:srgbClr val="FF0000"/>
              </a:solidFill>
              <a:latin typeface="Arial"/>
              <a:ea typeface="Helvetica" pitchFamily="-102" charset="0"/>
              <a:cs typeface="Arial"/>
            </a:endParaRPr>
          </a:p>
          <a:p>
            <a:endParaRPr lang="en-US" sz="2000" b="1" dirty="0">
              <a:solidFill>
                <a:srgbClr val="002060"/>
              </a:solidFill>
              <a:latin typeface="Arial"/>
              <a:ea typeface="Arial" pitchFamily="-102" charset="0"/>
              <a:cs typeface="Arial"/>
            </a:endParaRPr>
          </a:p>
        </p:txBody>
      </p:sp>
      <p:sp>
        <p:nvSpPr>
          <p:cNvPr id="69639" name="TextBox 7"/>
          <p:cNvSpPr txBox="1">
            <a:spLocks noChangeArrowheads="1"/>
          </p:cNvSpPr>
          <p:nvPr/>
        </p:nvSpPr>
        <p:spPr bwMode="auto">
          <a:xfrm>
            <a:off x="3810000" y="1524000"/>
            <a:ext cx="1905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rgbClr val="FF0000"/>
                </a:solidFill>
                <a:latin typeface="Arial"/>
                <a:ea typeface="Helvetica" pitchFamily="-102" charset="0"/>
                <a:cs typeface="Arial"/>
              </a:rPr>
              <a:t>leaf cuvette for </a:t>
            </a:r>
            <a:r>
              <a:rPr lang="en-US" sz="2000" baseline="30000">
                <a:solidFill>
                  <a:srgbClr val="FF0000"/>
                </a:solidFill>
                <a:latin typeface="Arial"/>
                <a:ea typeface="Helvetica" pitchFamily="-102" charset="0"/>
                <a:cs typeface="Arial"/>
              </a:rPr>
              <a:t>11</a:t>
            </a:r>
            <a:r>
              <a:rPr lang="en-US" sz="2000">
                <a:solidFill>
                  <a:srgbClr val="FF0000"/>
                </a:solidFill>
                <a:latin typeface="Arial"/>
                <a:ea typeface="Helvetica" pitchFamily="-102" charset="0"/>
                <a:cs typeface="Arial"/>
              </a:rPr>
              <a:t>CO</a:t>
            </a:r>
            <a:r>
              <a:rPr lang="en-US" sz="2000" baseline="-25000">
                <a:solidFill>
                  <a:srgbClr val="FF0000"/>
                </a:solidFill>
                <a:latin typeface="Arial"/>
                <a:ea typeface="Helvetica" pitchFamily="-102" charset="0"/>
                <a:cs typeface="Arial"/>
              </a:rPr>
              <a:t>2</a:t>
            </a:r>
            <a:endParaRPr lang="en-US" sz="2000">
              <a:solidFill>
                <a:srgbClr val="FF0000"/>
              </a:solidFill>
              <a:latin typeface="Arial"/>
              <a:ea typeface="Helvetica" pitchFamily="-102" charset="0"/>
              <a:cs typeface="Arial"/>
            </a:endParaRPr>
          </a:p>
        </p:txBody>
      </p:sp>
      <p:sp>
        <p:nvSpPr>
          <p:cNvPr id="69640" name="TextBox 11"/>
          <p:cNvSpPr txBox="1">
            <a:spLocks noChangeArrowheads="1"/>
          </p:cNvSpPr>
          <p:nvPr/>
        </p:nvSpPr>
        <p:spPr bwMode="auto">
          <a:xfrm>
            <a:off x="7010400" y="3048000"/>
            <a:ext cx="1905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rgbClr val="FF0000"/>
                </a:solidFill>
                <a:latin typeface="Arial"/>
                <a:ea typeface="Helvetica" pitchFamily="-102" charset="0"/>
                <a:cs typeface="Arial"/>
              </a:rPr>
              <a:t>corn seedling</a:t>
            </a:r>
          </a:p>
          <a:p>
            <a:pPr algn="ctr"/>
            <a:r>
              <a:rPr lang="en-US" sz="2000">
                <a:solidFill>
                  <a:srgbClr val="FF0000"/>
                </a:solidFill>
                <a:latin typeface="Arial"/>
                <a:ea typeface="Helvetica" pitchFamily="-102" charset="0"/>
                <a:cs typeface="Arial"/>
              </a:rPr>
              <a:t>leaf</a:t>
            </a:r>
          </a:p>
        </p:txBody>
      </p: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-228600" y="1066800"/>
            <a:ext cx="3825875" cy="4562475"/>
            <a:chOff x="-8839200" y="-403086"/>
            <a:chExt cx="3825862" cy="4562770"/>
          </a:xfrm>
        </p:grpSpPr>
        <p:pic>
          <p:nvPicPr>
            <p:cNvPr id="69643" name="Picture 13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8839200" y="-403086"/>
              <a:ext cx="3825862" cy="4562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9644" name="TextBox 18"/>
            <p:cNvSpPr txBox="1">
              <a:spLocks noChangeArrowheads="1"/>
            </p:cNvSpPr>
            <p:nvPr/>
          </p:nvSpPr>
          <p:spPr bwMode="auto">
            <a:xfrm>
              <a:off x="-7375538" y="184428"/>
              <a:ext cx="1904999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>
                  <a:solidFill>
                    <a:srgbClr val="FF0000"/>
                  </a:solidFill>
                  <a:latin typeface="Arial"/>
                  <a:ea typeface="Helvetica" pitchFamily="-102" charset="0"/>
                  <a:cs typeface="Arial"/>
                </a:rPr>
                <a:t>leaf cuvette for </a:t>
              </a:r>
              <a:r>
                <a:rPr lang="en-US" sz="2000" baseline="30000">
                  <a:solidFill>
                    <a:srgbClr val="FF0000"/>
                  </a:solidFill>
                  <a:latin typeface="Arial"/>
                  <a:ea typeface="Helvetica" pitchFamily="-102" charset="0"/>
                  <a:cs typeface="Arial"/>
                </a:rPr>
                <a:t>11</a:t>
              </a:r>
              <a:r>
                <a:rPr lang="en-US" sz="2000">
                  <a:solidFill>
                    <a:srgbClr val="FF0000"/>
                  </a:solidFill>
                  <a:latin typeface="Arial"/>
                  <a:ea typeface="Helvetica" pitchFamily="-102" charset="0"/>
                  <a:cs typeface="Arial"/>
                </a:rPr>
                <a:t>CO</a:t>
              </a:r>
              <a:r>
                <a:rPr lang="en-US" sz="2000" baseline="-25000">
                  <a:solidFill>
                    <a:srgbClr val="FF0000"/>
                  </a:solidFill>
                  <a:latin typeface="Arial"/>
                  <a:ea typeface="Helvetica" pitchFamily="-102" charset="0"/>
                  <a:cs typeface="Arial"/>
                </a:rPr>
                <a:t>2</a:t>
              </a:r>
              <a:endParaRPr lang="en-US" sz="2000">
                <a:solidFill>
                  <a:srgbClr val="FF0000"/>
                </a:solidFill>
                <a:latin typeface="Arial"/>
                <a:ea typeface="Helvetica" pitchFamily="-102" charset="0"/>
                <a:cs typeface="Arial"/>
              </a:endParaRPr>
            </a:p>
          </p:txBody>
        </p:sp>
        <p:sp>
          <p:nvSpPr>
            <p:cNvPr id="69645" name="TextBox 19"/>
            <p:cNvSpPr txBox="1">
              <a:spLocks noChangeArrowheads="1"/>
            </p:cNvSpPr>
            <p:nvPr/>
          </p:nvSpPr>
          <p:spPr bwMode="auto">
            <a:xfrm>
              <a:off x="-8061338" y="2699028"/>
              <a:ext cx="236220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>
                  <a:solidFill>
                    <a:srgbClr val="FF0000"/>
                  </a:solidFill>
                  <a:latin typeface="Arial"/>
                  <a:ea typeface="Helvetica" pitchFamily="-102" charset="0"/>
                  <a:cs typeface="Arial"/>
                </a:rPr>
                <a:t>PhytoPET detector modules</a:t>
              </a:r>
            </a:p>
          </p:txBody>
        </p:sp>
      </p:grpSp>
      <p:sp>
        <p:nvSpPr>
          <p:cNvPr id="69642" name="TextBox 23"/>
          <p:cNvSpPr txBox="1">
            <a:spLocks noChangeArrowheads="1"/>
          </p:cNvSpPr>
          <p:nvPr/>
        </p:nvSpPr>
        <p:spPr bwMode="auto">
          <a:xfrm>
            <a:off x="1054100" y="152400"/>
            <a:ext cx="714853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"/>
                <a:ea typeface="Comic Sans MS" pitchFamily="-102" charset="0"/>
                <a:cs typeface="Arial"/>
              </a:rPr>
              <a:t>PhytoPET</a:t>
            </a:r>
            <a:r>
              <a:rPr lang="en-US" sz="2800" b="1" dirty="0">
                <a:solidFill>
                  <a:srgbClr val="002060"/>
                </a:solidFill>
                <a:latin typeface="Arial"/>
                <a:ea typeface="Comic Sans MS" pitchFamily="-102" charset="0"/>
                <a:cs typeface="Arial"/>
              </a:rPr>
              <a:t>-Duke University/Jefferson Lab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 smtClean="0">
                <a:latin typeface="Arial"/>
                <a:cs typeface="Arial"/>
              </a:rPr>
              <a:t>PhytoPET</a:t>
            </a:r>
            <a:r>
              <a:rPr lang="en-US" sz="2800" dirty="0" smtClean="0">
                <a:latin typeface="Arial"/>
                <a:cs typeface="Arial"/>
              </a:rPr>
              <a:t> to Measures </a:t>
            </a:r>
            <a:r>
              <a:rPr lang="en-US" sz="2800" baseline="30000" dirty="0" smtClean="0">
                <a:latin typeface="Arial"/>
                <a:cs typeface="Arial"/>
              </a:rPr>
              <a:t>11</a:t>
            </a:r>
            <a:r>
              <a:rPr lang="en-US" sz="2800" dirty="0" smtClean="0">
                <a:latin typeface="Arial"/>
                <a:cs typeface="Arial"/>
              </a:rPr>
              <a:t>C Sugar Translocation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700" y="1386826"/>
            <a:ext cx="2797902" cy="506741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 smtClean="0">
                <a:latin typeface="Arial"/>
                <a:cs typeface="Arial"/>
              </a:rPr>
              <a:t>PhytoPET </a:t>
            </a:r>
            <a:r>
              <a:rPr lang="en-US" dirty="0" smtClean="0">
                <a:latin typeface="Arial"/>
                <a:cs typeface="Arial"/>
              </a:rPr>
              <a:t>system ( 8 detector modules, 4 detectors on each side of cuvette) used for a </a:t>
            </a:r>
            <a:r>
              <a:rPr lang="en-US" b="1" dirty="0" smtClean="0">
                <a:latin typeface="Arial"/>
                <a:cs typeface="Arial"/>
              </a:rPr>
              <a:t>maize split root dynamic imaging of </a:t>
            </a:r>
            <a:r>
              <a:rPr lang="en-US" b="1" baseline="30000" dirty="0" smtClean="0">
                <a:latin typeface="Arial"/>
                <a:cs typeface="Arial"/>
              </a:rPr>
              <a:t>11</a:t>
            </a:r>
            <a:r>
              <a:rPr lang="en-US" b="1" dirty="0" smtClean="0">
                <a:latin typeface="Arial"/>
                <a:cs typeface="Arial"/>
              </a:rPr>
              <a:t>C sugar uptake </a:t>
            </a:r>
            <a:r>
              <a:rPr lang="en-US" dirty="0" smtClean="0">
                <a:latin typeface="Arial"/>
                <a:cs typeface="Arial"/>
              </a:rPr>
              <a:t>down to roots from the leaf.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 smtClean="0"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latin typeface="Arial"/>
                <a:cs typeface="Arial"/>
              </a:rPr>
              <a:t>Exploring </a:t>
            </a:r>
            <a:r>
              <a:rPr lang="en-US" b="1" dirty="0" smtClean="0">
                <a:latin typeface="Arial"/>
                <a:cs typeface="Arial"/>
              </a:rPr>
              <a:t>soil/root/fungi </a:t>
            </a:r>
            <a:r>
              <a:rPr lang="en-US" dirty="0" smtClean="0">
                <a:latin typeface="Arial"/>
                <a:cs typeface="Arial"/>
              </a:rPr>
              <a:t>interaction. Identifying fungi that aid plant root growth.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952426" y="828626"/>
            <a:ext cx="6083418" cy="5197524"/>
            <a:chOff x="-20075" y="106944"/>
            <a:chExt cx="5633823" cy="4813401"/>
          </a:xfrm>
        </p:grpSpPr>
        <p:grpSp>
          <p:nvGrpSpPr>
            <p:cNvPr id="8" name="Group 66"/>
            <p:cNvGrpSpPr/>
            <p:nvPr/>
          </p:nvGrpSpPr>
          <p:grpSpPr>
            <a:xfrm>
              <a:off x="-20075" y="1700007"/>
              <a:ext cx="5633823" cy="1590538"/>
              <a:chOff x="-20075" y="1714118"/>
              <a:chExt cx="5633823" cy="1590538"/>
            </a:xfrm>
          </p:grpSpPr>
          <p:grpSp>
            <p:nvGrpSpPr>
              <p:cNvPr id="44" name="Group 8"/>
              <p:cNvGrpSpPr/>
              <p:nvPr/>
            </p:nvGrpSpPr>
            <p:grpSpPr>
              <a:xfrm>
                <a:off x="3693509" y="1714118"/>
                <a:ext cx="1920239" cy="1589110"/>
                <a:chOff x="1166057" y="466876"/>
                <a:chExt cx="1920239" cy="1589110"/>
              </a:xfrm>
            </p:grpSpPr>
            <p:pic>
              <p:nvPicPr>
                <p:cNvPr id="55" name="Picture 2" descr="2642_fusion.back.2.time-6.tif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716" r="3889" b="3939"/>
                <a:stretch/>
              </p:blipFill>
              <p:spPr>
                <a:xfrm rot="60000">
                  <a:off x="1166057" y="466876"/>
                  <a:ext cx="1920239" cy="1589110"/>
                </a:xfrm>
                <a:prstGeom prst="rect">
                  <a:avLst/>
                </a:prstGeom>
              </p:spPr>
            </p:pic>
            <p:grpSp>
              <p:nvGrpSpPr>
                <p:cNvPr id="56" name="Group 7"/>
                <p:cNvGrpSpPr/>
                <p:nvPr/>
              </p:nvGrpSpPr>
              <p:grpSpPr>
                <a:xfrm>
                  <a:off x="1610595" y="708785"/>
                  <a:ext cx="995561" cy="1152141"/>
                  <a:chOff x="1610595" y="708785"/>
                  <a:chExt cx="995561" cy="1152141"/>
                </a:xfrm>
              </p:grpSpPr>
              <p:sp>
                <p:nvSpPr>
                  <p:cNvPr id="57" name="Rectangle 4"/>
                  <p:cNvSpPr>
                    <a:spLocks noChangeAspect="1"/>
                  </p:cNvSpPr>
                  <p:nvPr/>
                </p:nvSpPr>
                <p:spPr>
                  <a:xfrm>
                    <a:off x="2126097" y="708785"/>
                    <a:ext cx="480059" cy="1152141"/>
                  </a:xfrm>
                  <a:prstGeom prst="rect">
                    <a:avLst/>
                  </a:prstGeom>
                  <a:noFill/>
                  <a:ln w="19050" cmpd="sng">
                    <a:solidFill>
                      <a:schemeClr val="bg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" name="Rectangle 6"/>
                  <p:cNvSpPr>
                    <a:spLocks noChangeAspect="1"/>
                  </p:cNvSpPr>
                  <p:nvPr/>
                </p:nvSpPr>
                <p:spPr>
                  <a:xfrm>
                    <a:off x="1610595" y="708785"/>
                    <a:ext cx="480059" cy="1152141"/>
                  </a:xfrm>
                  <a:prstGeom prst="rect">
                    <a:avLst/>
                  </a:prstGeom>
                  <a:noFill/>
                  <a:ln w="19050" cmpd="sng">
                    <a:solidFill>
                      <a:schemeClr val="bg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5" name="Group 38"/>
              <p:cNvGrpSpPr/>
              <p:nvPr/>
            </p:nvGrpSpPr>
            <p:grpSpPr>
              <a:xfrm>
                <a:off x="-20075" y="1714118"/>
                <a:ext cx="1920239" cy="1589111"/>
                <a:chOff x="5723933" y="22279"/>
                <a:chExt cx="1920239" cy="1589111"/>
              </a:xfrm>
            </p:grpSpPr>
            <p:pic>
              <p:nvPicPr>
                <p:cNvPr id="51" name="Picture 27" descr="2642_fusion.back.2.time-4.tif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86" r="3220" b="3939"/>
                <a:stretch/>
              </p:blipFill>
              <p:spPr>
                <a:xfrm rot="60000">
                  <a:off x="5723933" y="22279"/>
                  <a:ext cx="1920239" cy="1589111"/>
                </a:xfrm>
                <a:prstGeom prst="rect">
                  <a:avLst/>
                </a:prstGeom>
              </p:spPr>
            </p:pic>
            <p:grpSp>
              <p:nvGrpSpPr>
                <p:cNvPr id="52" name="Group 28"/>
                <p:cNvGrpSpPr/>
                <p:nvPr/>
              </p:nvGrpSpPr>
              <p:grpSpPr>
                <a:xfrm>
                  <a:off x="6150864" y="266186"/>
                  <a:ext cx="995561" cy="1152141"/>
                  <a:chOff x="638099" y="387048"/>
                  <a:chExt cx="995561" cy="1152141"/>
                </a:xfrm>
              </p:grpSpPr>
              <p:sp>
                <p:nvSpPr>
                  <p:cNvPr id="53" name="Rectangle 29"/>
                  <p:cNvSpPr>
                    <a:spLocks noChangeAspect="1"/>
                  </p:cNvSpPr>
                  <p:nvPr/>
                </p:nvSpPr>
                <p:spPr>
                  <a:xfrm>
                    <a:off x="1153601" y="387048"/>
                    <a:ext cx="480059" cy="1152141"/>
                  </a:xfrm>
                  <a:prstGeom prst="rect">
                    <a:avLst/>
                  </a:prstGeom>
                  <a:noFill/>
                  <a:ln w="19050" cmpd="sng">
                    <a:solidFill>
                      <a:schemeClr val="bg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" name="Rectangle 53"/>
                  <p:cNvSpPr>
                    <a:spLocks noChangeAspect="1"/>
                  </p:cNvSpPr>
                  <p:nvPr/>
                </p:nvSpPr>
                <p:spPr>
                  <a:xfrm>
                    <a:off x="638099" y="387048"/>
                    <a:ext cx="480059" cy="1152141"/>
                  </a:xfrm>
                  <a:prstGeom prst="rect">
                    <a:avLst/>
                  </a:prstGeom>
                  <a:noFill/>
                  <a:ln w="19050" cmpd="sng">
                    <a:solidFill>
                      <a:schemeClr val="bg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6" name="Group 39"/>
              <p:cNvGrpSpPr/>
              <p:nvPr/>
            </p:nvGrpSpPr>
            <p:grpSpPr>
              <a:xfrm>
                <a:off x="1830493" y="1714118"/>
                <a:ext cx="1920239" cy="1590538"/>
                <a:chOff x="7412070" y="22278"/>
                <a:chExt cx="1920239" cy="1590538"/>
              </a:xfrm>
            </p:grpSpPr>
            <p:pic>
              <p:nvPicPr>
                <p:cNvPr id="47" name="Picture 31" descr="2642_fusion.back.2.time-5.tif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65" r="4225" b="3939"/>
                <a:stretch/>
              </p:blipFill>
              <p:spPr>
                <a:xfrm rot="60000">
                  <a:off x="7412070" y="22278"/>
                  <a:ext cx="1920239" cy="1590538"/>
                </a:xfrm>
                <a:prstGeom prst="rect">
                  <a:avLst/>
                </a:prstGeom>
              </p:spPr>
            </p:pic>
            <p:grpSp>
              <p:nvGrpSpPr>
                <p:cNvPr id="48" name="Group 32"/>
                <p:cNvGrpSpPr/>
                <p:nvPr/>
              </p:nvGrpSpPr>
              <p:grpSpPr>
                <a:xfrm>
                  <a:off x="7858697" y="266186"/>
                  <a:ext cx="995561" cy="1152141"/>
                  <a:chOff x="638099" y="387048"/>
                  <a:chExt cx="995561" cy="1152141"/>
                </a:xfrm>
              </p:grpSpPr>
              <p:sp>
                <p:nvSpPr>
                  <p:cNvPr id="49" name="Rectangle 48"/>
                  <p:cNvSpPr>
                    <a:spLocks noChangeAspect="1"/>
                  </p:cNvSpPr>
                  <p:nvPr/>
                </p:nvSpPr>
                <p:spPr>
                  <a:xfrm>
                    <a:off x="1153601" y="387048"/>
                    <a:ext cx="480059" cy="1152141"/>
                  </a:xfrm>
                  <a:prstGeom prst="rect">
                    <a:avLst/>
                  </a:prstGeom>
                  <a:noFill/>
                  <a:ln w="19050" cmpd="sng">
                    <a:solidFill>
                      <a:schemeClr val="bg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" name="Rectangle 49"/>
                  <p:cNvSpPr>
                    <a:spLocks noChangeAspect="1"/>
                  </p:cNvSpPr>
                  <p:nvPr/>
                </p:nvSpPr>
                <p:spPr>
                  <a:xfrm>
                    <a:off x="638099" y="387048"/>
                    <a:ext cx="480059" cy="1152141"/>
                  </a:xfrm>
                  <a:prstGeom prst="rect">
                    <a:avLst/>
                  </a:prstGeom>
                  <a:noFill/>
                  <a:ln w="19050" cmpd="sng">
                    <a:solidFill>
                      <a:schemeClr val="bg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grpSp>
          <p:nvGrpSpPr>
            <p:cNvPr id="9" name="Group 67"/>
            <p:cNvGrpSpPr/>
            <p:nvPr/>
          </p:nvGrpSpPr>
          <p:grpSpPr>
            <a:xfrm>
              <a:off x="-20075" y="3330414"/>
              <a:ext cx="5633823" cy="1589931"/>
              <a:chOff x="-20075" y="3584412"/>
              <a:chExt cx="5633823" cy="1589931"/>
            </a:xfrm>
          </p:grpSpPr>
          <p:grpSp>
            <p:nvGrpSpPr>
              <p:cNvPr id="29" name="Group 59"/>
              <p:cNvGrpSpPr/>
              <p:nvPr/>
            </p:nvGrpSpPr>
            <p:grpSpPr>
              <a:xfrm>
                <a:off x="-20075" y="3584412"/>
                <a:ext cx="1920239" cy="1589931"/>
                <a:chOff x="1840088" y="1939112"/>
                <a:chExt cx="1920239" cy="1589931"/>
              </a:xfrm>
            </p:grpSpPr>
            <p:pic>
              <p:nvPicPr>
                <p:cNvPr id="40" name="Picture 39" descr="2642_fusion.back.2.time-7.tif"/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30" r="4124" b="3939"/>
                <a:stretch/>
              </p:blipFill>
              <p:spPr>
                <a:xfrm rot="60000">
                  <a:off x="1840088" y="1939112"/>
                  <a:ext cx="1920239" cy="1589931"/>
                </a:xfrm>
                <a:prstGeom prst="rect">
                  <a:avLst/>
                </a:prstGeom>
              </p:spPr>
            </p:pic>
            <p:grpSp>
              <p:nvGrpSpPr>
                <p:cNvPr id="41" name="Group 41"/>
                <p:cNvGrpSpPr/>
                <p:nvPr/>
              </p:nvGrpSpPr>
              <p:grpSpPr>
                <a:xfrm>
                  <a:off x="2284628" y="2180052"/>
                  <a:ext cx="995561" cy="1152141"/>
                  <a:chOff x="638099" y="387048"/>
                  <a:chExt cx="995561" cy="1152141"/>
                </a:xfrm>
              </p:grpSpPr>
              <p:sp>
                <p:nvSpPr>
                  <p:cNvPr id="42" name="Rectangle 41"/>
                  <p:cNvSpPr>
                    <a:spLocks noChangeAspect="1"/>
                  </p:cNvSpPr>
                  <p:nvPr/>
                </p:nvSpPr>
                <p:spPr>
                  <a:xfrm>
                    <a:off x="1153601" y="387048"/>
                    <a:ext cx="480059" cy="1152141"/>
                  </a:xfrm>
                  <a:prstGeom prst="rect">
                    <a:avLst/>
                  </a:prstGeom>
                  <a:noFill/>
                  <a:ln w="19050" cmpd="sng">
                    <a:solidFill>
                      <a:schemeClr val="bg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" name="Rectangle 42"/>
                  <p:cNvSpPr>
                    <a:spLocks noChangeAspect="1"/>
                  </p:cNvSpPr>
                  <p:nvPr/>
                </p:nvSpPr>
                <p:spPr>
                  <a:xfrm>
                    <a:off x="638099" y="387048"/>
                    <a:ext cx="480059" cy="1152141"/>
                  </a:xfrm>
                  <a:prstGeom prst="rect">
                    <a:avLst/>
                  </a:prstGeom>
                  <a:noFill/>
                  <a:ln w="19050" cmpd="sng">
                    <a:solidFill>
                      <a:schemeClr val="bg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0" name="Group 60"/>
              <p:cNvGrpSpPr/>
              <p:nvPr/>
            </p:nvGrpSpPr>
            <p:grpSpPr>
              <a:xfrm>
                <a:off x="1830493" y="3584412"/>
                <a:ext cx="1920239" cy="1584558"/>
                <a:chOff x="3727033" y="2023679"/>
                <a:chExt cx="1920239" cy="1584558"/>
              </a:xfrm>
            </p:grpSpPr>
            <p:pic>
              <p:nvPicPr>
                <p:cNvPr id="36" name="Picture 35" descr="2642_fusion.back.2.time-8.tif"/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52" r="3285" b="3939"/>
                <a:stretch/>
              </p:blipFill>
              <p:spPr>
                <a:xfrm rot="60000">
                  <a:off x="3727033" y="2023679"/>
                  <a:ext cx="1920239" cy="1584558"/>
                </a:xfrm>
                <a:prstGeom prst="rect">
                  <a:avLst/>
                </a:prstGeom>
              </p:spPr>
            </p:pic>
            <p:grpSp>
              <p:nvGrpSpPr>
                <p:cNvPr id="37" name="Group 47"/>
                <p:cNvGrpSpPr/>
                <p:nvPr/>
              </p:nvGrpSpPr>
              <p:grpSpPr>
                <a:xfrm>
                  <a:off x="4156350" y="2258070"/>
                  <a:ext cx="995561" cy="1152141"/>
                  <a:chOff x="638099" y="387048"/>
                  <a:chExt cx="995561" cy="1152141"/>
                </a:xfrm>
              </p:grpSpPr>
              <p:sp>
                <p:nvSpPr>
                  <p:cNvPr id="38" name="Rectangle 37"/>
                  <p:cNvSpPr>
                    <a:spLocks noChangeAspect="1"/>
                  </p:cNvSpPr>
                  <p:nvPr/>
                </p:nvSpPr>
                <p:spPr>
                  <a:xfrm>
                    <a:off x="1153601" y="387048"/>
                    <a:ext cx="480059" cy="1152141"/>
                  </a:xfrm>
                  <a:prstGeom prst="rect">
                    <a:avLst/>
                  </a:prstGeom>
                  <a:noFill/>
                  <a:ln w="19050" cmpd="sng">
                    <a:solidFill>
                      <a:schemeClr val="bg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" name="Rectangle 38"/>
                  <p:cNvSpPr>
                    <a:spLocks noChangeAspect="1"/>
                  </p:cNvSpPr>
                  <p:nvPr/>
                </p:nvSpPr>
                <p:spPr>
                  <a:xfrm>
                    <a:off x="638099" y="387048"/>
                    <a:ext cx="480059" cy="1152141"/>
                  </a:xfrm>
                  <a:prstGeom prst="rect">
                    <a:avLst/>
                  </a:prstGeom>
                  <a:noFill/>
                  <a:ln w="19050" cmpd="sng">
                    <a:solidFill>
                      <a:schemeClr val="bg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1" name="Group 61"/>
              <p:cNvGrpSpPr/>
              <p:nvPr/>
            </p:nvGrpSpPr>
            <p:grpSpPr>
              <a:xfrm>
                <a:off x="3693509" y="3584412"/>
                <a:ext cx="1920239" cy="1584558"/>
                <a:chOff x="5553846" y="2023679"/>
                <a:chExt cx="1920239" cy="1584558"/>
              </a:xfrm>
            </p:grpSpPr>
            <p:pic>
              <p:nvPicPr>
                <p:cNvPr id="32" name="Picture 31" descr="2642_fusion.back.2.time-11.tif"/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51" r="3287" b="3939"/>
                <a:stretch/>
              </p:blipFill>
              <p:spPr>
                <a:xfrm rot="60000">
                  <a:off x="5553846" y="2023679"/>
                  <a:ext cx="1920239" cy="1584558"/>
                </a:xfrm>
                <a:prstGeom prst="rect">
                  <a:avLst/>
                </a:prstGeom>
              </p:spPr>
            </p:pic>
            <p:grpSp>
              <p:nvGrpSpPr>
                <p:cNvPr id="33" name="Group 20"/>
                <p:cNvGrpSpPr/>
                <p:nvPr/>
              </p:nvGrpSpPr>
              <p:grpSpPr>
                <a:xfrm>
                  <a:off x="5984088" y="2262367"/>
                  <a:ext cx="995561" cy="1152141"/>
                  <a:chOff x="638099" y="387048"/>
                  <a:chExt cx="995561" cy="1152141"/>
                </a:xfrm>
              </p:grpSpPr>
              <p:sp>
                <p:nvSpPr>
                  <p:cNvPr id="34" name="Rectangle 33"/>
                  <p:cNvSpPr>
                    <a:spLocks noChangeAspect="1"/>
                  </p:cNvSpPr>
                  <p:nvPr/>
                </p:nvSpPr>
                <p:spPr>
                  <a:xfrm>
                    <a:off x="1153601" y="387048"/>
                    <a:ext cx="480059" cy="1152141"/>
                  </a:xfrm>
                  <a:prstGeom prst="rect">
                    <a:avLst/>
                  </a:prstGeom>
                  <a:noFill/>
                  <a:ln w="19050" cmpd="sng">
                    <a:solidFill>
                      <a:schemeClr val="bg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" name="Rectangle 34"/>
                  <p:cNvSpPr>
                    <a:spLocks noChangeAspect="1"/>
                  </p:cNvSpPr>
                  <p:nvPr/>
                </p:nvSpPr>
                <p:spPr>
                  <a:xfrm>
                    <a:off x="638099" y="387048"/>
                    <a:ext cx="480059" cy="1152141"/>
                  </a:xfrm>
                  <a:prstGeom prst="rect">
                    <a:avLst/>
                  </a:prstGeom>
                  <a:noFill/>
                  <a:ln w="19050" cmpd="sng">
                    <a:solidFill>
                      <a:schemeClr val="bg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grpSp>
          <p:nvGrpSpPr>
            <p:cNvPr id="10" name="Group 70"/>
            <p:cNvGrpSpPr/>
            <p:nvPr/>
          </p:nvGrpSpPr>
          <p:grpSpPr>
            <a:xfrm>
              <a:off x="-20075" y="106944"/>
              <a:ext cx="5633823" cy="1589110"/>
              <a:chOff x="-20075" y="106944"/>
              <a:chExt cx="5633823" cy="1589110"/>
            </a:xfrm>
          </p:grpSpPr>
          <p:grpSp>
            <p:nvGrpSpPr>
              <p:cNvPr id="11" name="Group 65"/>
              <p:cNvGrpSpPr/>
              <p:nvPr/>
            </p:nvGrpSpPr>
            <p:grpSpPr>
              <a:xfrm>
                <a:off x="-20075" y="106944"/>
                <a:ext cx="5633823" cy="1589110"/>
                <a:chOff x="-20075" y="106944"/>
                <a:chExt cx="5633823" cy="1589110"/>
              </a:xfrm>
            </p:grpSpPr>
            <p:grpSp>
              <p:nvGrpSpPr>
                <p:cNvPr id="14" name="Group 13"/>
                <p:cNvGrpSpPr/>
                <p:nvPr/>
              </p:nvGrpSpPr>
              <p:grpSpPr>
                <a:xfrm>
                  <a:off x="-20075" y="106944"/>
                  <a:ext cx="1920239" cy="1580060"/>
                  <a:chOff x="156773" y="16637"/>
                  <a:chExt cx="1920239" cy="1580060"/>
                </a:xfrm>
              </p:grpSpPr>
              <p:pic>
                <p:nvPicPr>
                  <p:cNvPr id="25" name="Picture 9" descr="2642_fusion.back.2.time-1.tif"/>
                  <p:cNvPicPr>
                    <a:picLocks noChangeAspect="1"/>
                  </p:cNvPicPr>
                  <p:nvPr/>
                </p:nvPicPr>
                <p:blipFill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287" t="1642" r="3321" b="2843"/>
                  <a:stretch/>
                </p:blipFill>
                <p:spPr>
                  <a:xfrm rot="60000">
                    <a:off x="156773" y="16637"/>
                    <a:ext cx="1920239" cy="1580060"/>
                  </a:xfrm>
                  <a:prstGeom prst="rect">
                    <a:avLst/>
                  </a:prstGeom>
                </p:spPr>
              </p:pic>
              <p:grpSp>
                <p:nvGrpSpPr>
                  <p:cNvPr id="26" name="Group 12"/>
                  <p:cNvGrpSpPr/>
                  <p:nvPr/>
                </p:nvGrpSpPr>
                <p:grpSpPr>
                  <a:xfrm>
                    <a:off x="587291" y="229004"/>
                    <a:ext cx="995561" cy="1152141"/>
                    <a:chOff x="559071" y="195140"/>
                    <a:chExt cx="995561" cy="1152141"/>
                  </a:xfrm>
                </p:grpSpPr>
                <p:sp>
                  <p:nvSpPr>
                    <p:cNvPr id="27" name="Rectangle 10"/>
                    <p:cNvSpPr>
                      <a:spLocks noChangeAspect="1"/>
                    </p:cNvSpPr>
                    <p:nvPr/>
                  </p:nvSpPr>
                  <p:spPr>
                    <a:xfrm>
                      <a:off x="1074573" y="195140"/>
                      <a:ext cx="480059" cy="1152141"/>
                    </a:xfrm>
                    <a:prstGeom prst="rect">
                      <a:avLst/>
                    </a:prstGeom>
                    <a:noFill/>
                    <a:ln w="19050" cmpd="sng">
                      <a:solidFill>
                        <a:schemeClr val="bg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" name="Rectangle 27"/>
                    <p:cNvSpPr>
                      <a:spLocks noChangeAspect="1"/>
                    </p:cNvSpPr>
                    <p:nvPr/>
                  </p:nvSpPr>
                  <p:spPr>
                    <a:xfrm>
                      <a:off x="559071" y="195140"/>
                      <a:ext cx="480059" cy="1152141"/>
                    </a:xfrm>
                    <a:prstGeom prst="rect">
                      <a:avLst/>
                    </a:prstGeom>
                    <a:noFill/>
                    <a:ln w="19050" cmpd="sng">
                      <a:solidFill>
                        <a:schemeClr val="bg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5" name="Group 35"/>
                <p:cNvGrpSpPr/>
                <p:nvPr/>
              </p:nvGrpSpPr>
              <p:grpSpPr>
                <a:xfrm>
                  <a:off x="1830493" y="106944"/>
                  <a:ext cx="1920239" cy="1588634"/>
                  <a:chOff x="1847425" y="-36102"/>
                  <a:chExt cx="1920239" cy="1588634"/>
                </a:xfrm>
              </p:grpSpPr>
              <p:pic>
                <p:nvPicPr>
                  <p:cNvPr id="21" name="Picture 20" descr="2642_fusion.back.2.time-2.tif"/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856" r="3723" b="3939"/>
                  <a:stretch/>
                </p:blipFill>
                <p:spPr>
                  <a:xfrm rot="60000">
                    <a:off x="1847425" y="-36102"/>
                    <a:ext cx="1920239" cy="1588634"/>
                  </a:xfrm>
                  <a:prstGeom prst="rect">
                    <a:avLst/>
                  </a:prstGeom>
                </p:spPr>
              </p:pic>
              <p:grpSp>
                <p:nvGrpSpPr>
                  <p:cNvPr id="22" name="Group 19"/>
                  <p:cNvGrpSpPr/>
                  <p:nvPr/>
                </p:nvGrpSpPr>
                <p:grpSpPr>
                  <a:xfrm>
                    <a:off x="2283839" y="206739"/>
                    <a:ext cx="995561" cy="1152141"/>
                    <a:chOff x="638099" y="387048"/>
                    <a:chExt cx="995561" cy="1152141"/>
                  </a:xfrm>
                </p:grpSpPr>
                <p:sp>
                  <p:nvSpPr>
                    <p:cNvPr id="23" name="Rectangle 22"/>
                    <p:cNvSpPr>
                      <a:spLocks noChangeAspect="1"/>
                    </p:cNvSpPr>
                    <p:nvPr/>
                  </p:nvSpPr>
                  <p:spPr>
                    <a:xfrm>
                      <a:off x="1153601" y="387048"/>
                      <a:ext cx="480059" cy="1152141"/>
                    </a:xfrm>
                    <a:prstGeom prst="rect">
                      <a:avLst/>
                    </a:prstGeom>
                    <a:noFill/>
                    <a:ln w="19050" cmpd="sng">
                      <a:solidFill>
                        <a:schemeClr val="bg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" name="Rectangle 23"/>
                    <p:cNvSpPr>
                      <a:spLocks noChangeAspect="1"/>
                    </p:cNvSpPr>
                    <p:nvPr/>
                  </p:nvSpPr>
                  <p:spPr>
                    <a:xfrm>
                      <a:off x="638099" y="387048"/>
                      <a:ext cx="480059" cy="1152141"/>
                    </a:xfrm>
                    <a:prstGeom prst="rect">
                      <a:avLst/>
                    </a:prstGeom>
                    <a:noFill/>
                    <a:ln w="19050" cmpd="sng">
                      <a:solidFill>
                        <a:schemeClr val="bg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6" name="Group 36"/>
                <p:cNvGrpSpPr/>
                <p:nvPr/>
              </p:nvGrpSpPr>
              <p:grpSpPr>
                <a:xfrm>
                  <a:off x="3693509" y="106944"/>
                  <a:ext cx="1920239" cy="1589110"/>
                  <a:chOff x="3795101" y="22280"/>
                  <a:chExt cx="1920239" cy="1589110"/>
                </a:xfrm>
              </p:grpSpPr>
              <p:pic>
                <p:nvPicPr>
                  <p:cNvPr id="17" name="Picture 16" descr="2642_fusion.back.2.time-3.tif"/>
                  <p:cNvPicPr>
                    <a:picLocks noChangeAspect="1"/>
                  </p:cNvPicPr>
                  <p:nvPr/>
                </p:nvPicPr>
                <p:blipFill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884" r="3723" b="3939"/>
                  <a:stretch/>
                </p:blipFill>
                <p:spPr>
                  <a:xfrm rot="60000">
                    <a:off x="3795101" y="22280"/>
                    <a:ext cx="1920239" cy="1589110"/>
                  </a:xfrm>
                  <a:prstGeom prst="rect">
                    <a:avLst/>
                  </a:prstGeom>
                </p:spPr>
              </p:pic>
              <p:grpSp>
                <p:nvGrpSpPr>
                  <p:cNvPr id="18" name="Group 24"/>
                  <p:cNvGrpSpPr/>
                  <p:nvPr/>
                </p:nvGrpSpPr>
                <p:grpSpPr>
                  <a:xfrm>
                    <a:off x="4232541" y="265601"/>
                    <a:ext cx="995561" cy="1152141"/>
                    <a:chOff x="638099" y="387048"/>
                    <a:chExt cx="995561" cy="1152141"/>
                  </a:xfrm>
                </p:grpSpPr>
                <p:sp>
                  <p:nvSpPr>
                    <p:cNvPr id="19" name="Rectangle 18"/>
                    <p:cNvSpPr>
                      <a:spLocks noChangeAspect="1"/>
                    </p:cNvSpPr>
                    <p:nvPr/>
                  </p:nvSpPr>
                  <p:spPr>
                    <a:xfrm>
                      <a:off x="1153601" y="387048"/>
                      <a:ext cx="480059" cy="1152141"/>
                    </a:xfrm>
                    <a:prstGeom prst="rect">
                      <a:avLst/>
                    </a:prstGeom>
                    <a:noFill/>
                    <a:ln w="19050" cmpd="sng">
                      <a:solidFill>
                        <a:schemeClr val="bg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p:txBody>
                </p:sp>
                <p:sp>
                  <p:nvSpPr>
                    <p:cNvPr id="20" name="Rectangle 19"/>
                    <p:cNvSpPr>
                      <a:spLocks noChangeAspect="1"/>
                    </p:cNvSpPr>
                    <p:nvPr/>
                  </p:nvSpPr>
                  <p:spPr>
                    <a:xfrm>
                      <a:off x="638099" y="387048"/>
                      <a:ext cx="480059" cy="1152141"/>
                    </a:xfrm>
                    <a:prstGeom prst="rect">
                      <a:avLst/>
                    </a:prstGeom>
                    <a:noFill/>
                    <a:ln w="19050" cmpd="sng">
                      <a:solidFill>
                        <a:schemeClr val="bg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p:txBody>
                </p:sp>
              </p:grpSp>
            </p:grpSp>
          </p:grpSp>
          <p:sp>
            <p:nvSpPr>
              <p:cNvPr id="12" name="TextBox 11"/>
              <p:cNvSpPr txBox="1"/>
              <p:nvPr/>
            </p:nvSpPr>
            <p:spPr>
              <a:xfrm rot="16200000">
                <a:off x="-103912" y="845553"/>
                <a:ext cx="624302" cy="2280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 smtClean="0">
                    <a:solidFill>
                      <a:schemeClr val="bg1"/>
                    </a:solidFill>
                  </a:rPr>
                  <a:t>Infected</a:t>
                </a:r>
                <a:endParaRPr lang="en-US" sz="1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 rot="5400000">
                <a:off x="1330834" y="861380"/>
                <a:ext cx="527433" cy="2280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 smtClean="0">
                    <a:solidFill>
                      <a:schemeClr val="bg1"/>
                    </a:solidFill>
                  </a:rPr>
                  <a:t>Sterile</a:t>
                </a:r>
                <a:endParaRPr lang="en-US" sz="1000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9" name="TextBox 58"/>
          <p:cNvSpPr txBox="1"/>
          <p:nvPr/>
        </p:nvSpPr>
        <p:spPr>
          <a:xfrm>
            <a:off x="2937694" y="5942513"/>
            <a:ext cx="6206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Temporal changes in sugar translocation to maize roots infected with fungus (left) &amp; sterile (right). Grown in a dual-chambered root </a:t>
            </a:r>
            <a:r>
              <a:rPr lang="en-US" sz="1400" dirty="0" err="1" smtClean="0"/>
              <a:t>cuvette</a:t>
            </a:r>
            <a:r>
              <a:rPr lang="en-US" sz="1400" dirty="0" smtClean="0"/>
              <a:t> using potting soil.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49633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705600" y="6477000"/>
            <a:ext cx="2133600" cy="27781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35A4C39-ECC4-EC4D-911E-C2BAF29C5AF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533400" y="2216"/>
            <a:ext cx="8229600" cy="63576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400" b="1" dirty="0" smtClean="0">
                <a:latin typeface="Arial"/>
                <a:cs typeface="Arial"/>
              </a:rPr>
              <a:t>Summary</a:t>
            </a:r>
          </a:p>
          <a:p>
            <a:pPr>
              <a:lnSpc>
                <a:spcPct val="130000"/>
              </a:lnSpc>
            </a:pPr>
            <a:endParaRPr lang="en-US" sz="2000" b="1" dirty="0" smtClean="0">
              <a:latin typeface="Arial"/>
              <a:cs typeface="Arial"/>
            </a:endParaRPr>
          </a:p>
          <a:p>
            <a:pPr>
              <a:lnSpc>
                <a:spcPct val="130000"/>
              </a:lnSpc>
              <a:buFont typeface="Wingdings" charset="2"/>
              <a:buChar char="§"/>
            </a:pPr>
            <a:r>
              <a:rPr lang="en-US" dirty="0" smtClean="0">
                <a:solidFill>
                  <a:schemeClr val="accent5"/>
                </a:solidFill>
                <a:latin typeface="Arial"/>
                <a:cs typeface="Arial"/>
              </a:rPr>
              <a:t>Radiation Detector and Imaging (RD&amp;I) Group Overview</a:t>
            </a:r>
          </a:p>
          <a:p>
            <a:pPr lvl="1">
              <a:lnSpc>
                <a:spcPct val="130000"/>
              </a:lnSpc>
              <a:buFont typeface="Wingdings" charset="2"/>
              <a:buChar char="Ø"/>
            </a:pPr>
            <a:r>
              <a:rPr lang="en-US" dirty="0" smtClean="0">
                <a:latin typeface="Arial"/>
                <a:cs typeface="Arial"/>
              </a:rPr>
              <a:t>Technology development group within Physics Division</a:t>
            </a:r>
          </a:p>
          <a:p>
            <a:pPr lvl="1">
              <a:lnSpc>
                <a:spcPct val="130000"/>
              </a:lnSpc>
              <a:buFont typeface="Wingdings" charset="2"/>
              <a:buChar char="Ø"/>
            </a:pPr>
            <a:r>
              <a:rPr lang="en-US" dirty="0" smtClean="0">
                <a:latin typeface="Arial"/>
                <a:cs typeface="Arial"/>
              </a:rPr>
              <a:t>Resource for Physics Div., Accelerator Div. &amp; Users</a:t>
            </a:r>
          </a:p>
          <a:p>
            <a:pPr>
              <a:lnSpc>
                <a:spcPct val="130000"/>
              </a:lnSpc>
              <a:buFont typeface="Wingdings" charset="2"/>
              <a:buChar char="§"/>
            </a:pPr>
            <a:r>
              <a:rPr lang="en-US" dirty="0" smtClean="0">
                <a:solidFill>
                  <a:schemeClr val="accent5"/>
                </a:solidFill>
                <a:latin typeface="Arial"/>
                <a:cs typeface="Arial"/>
              </a:rPr>
              <a:t>Current RD&amp;I Group Fundamental Nuclear Physics Detector Development</a:t>
            </a:r>
          </a:p>
          <a:p>
            <a:pPr lvl="1">
              <a:lnSpc>
                <a:spcPct val="130000"/>
              </a:lnSpc>
              <a:buFont typeface="Wingdings" charset="2"/>
              <a:buChar char="Ø"/>
            </a:pPr>
            <a:r>
              <a:rPr lang="en-US" dirty="0" smtClean="0">
                <a:latin typeface="Arial"/>
                <a:cs typeface="Arial"/>
              </a:rPr>
              <a:t>Silicon PM technology – implement in Nuclear Physics and Bio-Imaging</a:t>
            </a:r>
          </a:p>
          <a:p>
            <a:pPr lvl="1">
              <a:lnSpc>
                <a:spcPct val="130000"/>
              </a:lnSpc>
              <a:buFont typeface="Wingdings" charset="2"/>
              <a:buChar char="Ø"/>
            </a:pPr>
            <a:r>
              <a:rPr lang="en-US" dirty="0" smtClean="0">
                <a:latin typeface="Arial"/>
                <a:cs typeface="Arial"/>
              </a:rPr>
              <a:t>Collaborators in EIC studies (EIC-PID consortium)</a:t>
            </a:r>
          </a:p>
          <a:p>
            <a:pPr>
              <a:lnSpc>
                <a:spcPct val="130000"/>
              </a:lnSpc>
              <a:buFont typeface="Wingdings" charset="2"/>
              <a:buChar char="§"/>
            </a:pPr>
            <a:r>
              <a:rPr lang="en-US" dirty="0" smtClean="0">
                <a:solidFill>
                  <a:schemeClr val="accent5"/>
                </a:solidFill>
                <a:latin typeface="Arial"/>
                <a:cs typeface="Arial"/>
              </a:rPr>
              <a:t>RD&amp;I Group Tech Transfer (TT) Applications</a:t>
            </a:r>
          </a:p>
          <a:p>
            <a:pPr lvl="1">
              <a:lnSpc>
                <a:spcPct val="130000"/>
              </a:lnSpc>
              <a:buFont typeface="Wingdings" charset="2"/>
              <a:buChar char="Ø"/>
            </a:pPr>
            <a:r>
              <a:rPr lang="en-US" dirty="0" smtClean="0">
                <a:latin typeface="Arial"/>
                <a:cs typeface="Arial"/>
              </a:rPr>
              <a:t>Clinical: cancer diagnostics and surgery</a:t>
            </a:r>
          </a:p>
          <a:p>
            <a:pPr lvl="1">
              <a:lnSpc>
                <a:spcPct val="130000"/>
              </a:lnSpc>
              <a:buFont typeface="Wingdings" charset="2"/>
              <a:buChar char="Ø"/>
            </a:pPr>
            <a:r>
              <a:rPr lang="en-US" dirty="0" err="1" smtClean="0">
                <a:latin typeface="Arial"/>
                <a:cs typeface="Arial"/>
              </a:rPr>
              <a:t>SiPM</a:t>
            </a:r>
            <a:r>
              <a:rPr lang="en-US" dirty="0" smtClean="0">
                <a:latin typeface="Arial"/>
                <a:cs typeface="Arial"/>
              </a:rPr>
              <a:t>-based detectors - </a:t>
            </a:r>
            <a:r>
              <a:rPr lang="en-US" dirty="0" err="1" smtClean="0">
                <a:latin typeface="Arial"/>
                <a:cs typeface="Arial"/>
              </a:rPr>
              <a:t>Dilon</a:t>
            </a:r>
            <a:r>
              <a:rPr lang="en-US" dirty="0" smtClean="0">
                <a:latin typeface="Arial"/>
                <a:cs typeface="Arial"/>
              </a:rPr>
              <a:t> Technologies Inc. collaboration</a:t>
            </a:r>
          </a:p>
          <a:p>
            <a:pPr lvl="1">
              <a:lnSpc>
                <a:spcPct val="130000"/>
              </a:lnSpc>
              <a:buFont typeface="Wingdings" charset="2"/>
              <a:buChar char="Ø"/>
            </a:pPr>
            <a:r>
              <a:rPr lang="en-US" dirty="0" smtClean="0">
                <a:latin typeface="Arial"/>
                <a:cs typeface="Arial"/>
              </a:rPr>
              <a:t>pre-clinical: small animal research tool for bio-medical research</a:t>
            </a:r>
          </a:p>
          <a:p>
            <a:pPr lvl="1">
              <a:lnSpc>
                <a:spcPct val="130000"/>
              </a:lnSpc>
              <a:buFont typeface="Wingdings" charset="2"/>
              <a:buChar char="Ø"/>
            </a:pPr>
            <a:r>
              <a:rPr lang="en-US" dirty="0" smtClean="0">
                <a:latin typeface="Arial"/>
                <a:cs typeface="Arial"/>
              </a:rPr>
              <a:t>plant biology: </a:t>
            </a:r>
            <a:r>
              <a:rPr lang="en-US" baseline="30000" dirty="0" smtClean="0">
                <a:latin typeface="Arial"/>
                <a:cs typeface="Arial"/>
              </a:rPr>
              <a:t>11</a:t>
            </a:r>
            <a:r>
              <a:rPr lang="en-US" dirty="0" smtClean="0">
                <a:latin typeface="Arial"/>
                <a:cs typeface="Arial"/>
              </a:rPr>
              <a:t>C imaging for photosynthesis based studies</a:t>
            </a:r>
          </a:p>
          <a:p>
            <a:pPr lvl="1">
              <a:lnSpc>
                <a:spcPct val="130000"/>
              </a:lnSpc>
              <a:buFont typeface="Wingdings" charset="2"/>
              <a:buChar char="Ø"/>
            </a:pPr>
            <a:r>
              <a:rPr lang="en-US" b="1" smtClean="0">
                <a:solidFill>
                  <a:schemeClr val="tx2"/>
                </a:solidFill>
                <a:latin typeface="Arial"/>
                <a:cs typeface="Arial"/>
              </a:rPr>
              <a:t>Strong synergy </a:t>
            </a:r>
            <a:r>
              <a:rPr lang="en-US" b="1" dirty="0" smtClean="0">
                <a:solidFill>
                  <a:schemeClr val="tx2"/>
                </a:solidFill>
                <a:latin typeface="Arial"/>
                <a:cs typeface="Arial"/>
              </a:rPr>
              <a:t>between nuclear physics technology development and TT Applications</a:t>
            </a:r>
          </a:p>
          <a:p>
            <a:pPr lvl="1">
              <a:lnSpc>
                <a:spcPct val="130000"/>
              </a:lnSpc>
              <a:buFont typeface="Wingdings" pitchFamily="2" charset="2"/>
              <a:buChar char="Ø"/>
            </a:pPr>
            <a:endParaRPr lang="en-US" dirty="0" smtClean="0">
              <a:latin typeface="Arial"/>
              <a:cs typeface="Arial"/>
            </a:endParaRPr>
          </a:p>
          <a:p>
            <a:pPr lvl="1">
              <a:lnSpc>
                <a:spcPct val="130000"/>
              </a:lnSpc>
              <a:buFont typeface="Wingdings" charset="2"/>
              <a:buChar char="Ø"/>
            </a:pPr>
            <a:endParaRPr lang="en-US" dirty="0" smtClean="0">
              <a:effectLst>
                <a:outerShdw blurRad="38100" dist="38100" dir="2700000" algn="tl">
                  <a:srgbClr val="DDDDDD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800330"/>
            <a:ext cx="9144000" cy="57759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endParaRPr lang="en-US" sz="2000" b="1" dirty="0" smtClean="0"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r>
              <a:rPr lang="en-US" dirty="0" smtClean="0">
                <a:latin typeface="Arial"/>
                <a:cs typeface="Arial"/>
              </a:rPr>
              <a:t>Brief Overview of the Radiation Detector &amp; Imaging (RD&amp;I) Group</a:t>
            </a:r>
          </a:p>
          <a:p>
            <a:pPr>
              <a:buFont typeface="Wingdings" charset="2"/>
              <a:buChar char="§"/>
            </a:pPr>
            <a:endParaRPr lang="en-US" dirty="0" smtClean="0"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r>
              <a:rPr lang="en-US" dirty="0" smtClean="0">
                <a:latin typeface="Arial"/>
                <a:cs typeface="Arial"/>
              </a:rPr>
              <a:t>Nuclear Physics Detector Development &amp; Support Examples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 smtClean="0">
                <a:solidFill>
                  <a:srgbClr val="3366FF"/>
                </a:solidFill>
                <a:latin typeface="Arial"/>
                <a:cs typeface="Arial"/>
              </a:rPr>
              <a:t>Electron Ion Collider (EIC) </a:t>
            </a:r>
            <a:r>
              <a:rPr lang="en-US" dirty="0">
                <a:solidFill>
                  <a:srgbClr val="3366FF"/>
                </a:solidFill>
                <a:latin typeface="Arial"/>
                <a:cs typeface="Arial"/>
              </a:rPr>
              <a:t>Generic R&amp;D projects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>
                <a:solidFill>
                  <a:srgbClr val="3366FF"/>
                </a:solidFill>
                <a:latin typeface="Arial"/>
                <a:cs typeface="Arial"/>
              </a:rPr>
              <a:t>eRD04 –</a:t>
            </a:r>
            <a:r>
              <a:rPr lang="en-US" dirty="0" smtClean="0">
                <a:solidFill>
                  <a:srgbClr val="3366FF"/>
                </a:solidFill>
                <a:latin typeface="Arial"/>
                <a:cs typeface="Arial"/>
              </a:rPr>
              <a:t> Detector of Internally Reflected Cerenkov light (DIRC) </a:t>
            </a:r>
            <a:r>
              <a:rPr lang="en-US" dirty="0">
                <a:solidFill>
                  <a:srgbClr val="3366FF"/>
                </a:solidFill>
                <a:latin typeface="Arial"/>
                <a:cs typeface="Arial"/>
              </a:rPr>
              <a:t>– assist with high B field tests of</a:t>
            </a:r>
            <a:r>
              <a:rPr lang="en-US" dirty="0" smtClean="0">
                <a:solidFill>
                  <a:srgbClr val="3366FF"/>
                </a:solidFill>
                <a:latin typeface="Arial"/>
                <a:cs typeface="Arial"/>
              </a:rPr>
              <a:t> </a:t>
            </a:r>
            <a:r>
              <a:rPr lang="en-US" dirty="0" err="1" smtClean="0">
                <a:solidFill>
                  <a:srgbClr val="3366FF"/>
                </a:solidFill>
                <a:latin typeface="Arial"/>
                <a:cs typeface="Arial"/>
              </a:rPr>
              <a:t>microchannel</a:t>
            </a:r>
            <a:r>
              <a:rPr lang="en-US" dirty="0" smtClean="0">
                <a:solidFill>
                  <a:srgbClr val="3366FF"/>
                </a:solidFill>
                <a:latin typeface="Arial"/>
                <a:cs typeface="Arial"/>
              </a:rPr>
              <a:t> plate photomultiplier tubes (MCP</a:t>
            </a:r>
            <a:r>
              <a:rPr lang="en-US" dirty="0">
                <a:solidFill>
                  <a:srgbClr val="3366FF"/>
                </a:solidFill>
                <a:latin typeface="Arial"/>
                <a:cs typeface="Arial"/>
              </a:rPr>
              <a:t>-</a:t>
            </a:r>
            <a:r>
              <a:rPr lang="en-US" dirty="0" err="1" smtClean="0">
                <a:solidFill>
                  <a:srgbClr val="3366FF"/>
                </a:solidFill>
                <a:latin typeface="Arial"/>
                <a:cs typeface="Arial"/>
              </a:rPr>
              <a:t>PMTs</a:t>
            </a:r>
            <a:r>
              <a:rPr lang="en-US" dirty="0" smtClean="0">
                <a:solidFill>
                  <a:srgbClr val="3366FF"/>
                </a:solidFill>
                <a:latin typeface="Arial"/>
                <a:cs typeface="Arial"/>
              </a:rPr>
              <a:t>)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>
                <a:solidFill>
                  <a:srgbClr val="3366FF"/>
                </a:solidFill>
                <a:latin typeface="Arial"/>
                <a:cs typeface="Arial"/>
              </a:rPr>
              <a:t>eRD11 – characterize </a:t>
            </a:r>
            <a:r>
              <a:rPr lang="en-US" dirty="0" smtClean="0">
                <a:solidFill>
                  <a:srgbClr val="3366FF"/>
                </a:solidFill>
                <a:latin typeface="Arial"/>
                <a:cs typeface="Arial"/>
              </a:rPr>
              <a:t>early Large Area Pico second Photon Detector (LAPPD) </a:t>
            </a:r>
            <a:r>
              <a:rPr lang="en-US" dirty="0">
                <a:solidFill>
                  <a:srgbClr val="3366FF"/>
                </a:solidFill>
                <a:latin typeface="Arial"/>
                <a:cs typeface="Arial"/>
              </a:rPr>
              <a:t>prototype (5x5 </a:t>
            </a:r>
            <a:r>
              <a:rPr lang="en-US" dirty="0" smtClean="0">
                <a:solidFill>
                  <a:srgbClr val="3366FF"/>
                </a:solidFill>
                <a:latin typeface="Arial"/>
                <a:cs typeface="Arial"/>
              </a:rPr>
              <a:t>cm</a:t>
            </a:r>
            <a:r>
              <a:rPr lang="en-US" baseline="30000" dirty="0" smtClean="0">
                <a:solidFill>
                  <a:srgbClr val="3366FF"/>
                </a:solidFill>
                <a:latin typeface="Arial"/>
                <a:cs typeface="Arial"/>
              </a:rPr>
              <a:t>2</a:t>
            </a:r>
            <a:r>
              <a:rPr lang="en-US" dirty="0" smtClean="0">
                <a:solidFill>
                  <a:srgbClr val="3366FF"/>
                </a:solidFill>
                <a:latin typeface="Arial"/>
                <a:cs typeface="Arial"/>
              </a:rPr>
              <a:t>)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 smtClean="0">
                <a:solidFill>
                  <a:srgbClr val="3366FF"/>
                </a:solidFill>
                <a:latin typeface="Arial"/>
                <a:cs typeface="Arial"/>
              </a:rPr>
              <a:t>Electro-Optically Coupled Detector (EOCD): analog detector pulses through fiber optics</a:t>
            </a:r>
          </a:p>
          <a:p>
            <a:pPr>
              <a:buFont typeface="Wingdings" charset="2"/>
              <a:buChar char="§"/>
            </a:pPr>
            <a:endParaRPr lang="en-US" dirty="0" smtClean="0"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r>
              <a:rPr lang="en-US" dirty="0" smtClean="0">
                <a:latin typeface="Arial"/>
                <a:cs typeface="Arial"/>
              </a:rPr>
              <a:t>Tech Transfer: Applications of RD&amp;I Group Technology to </a:t>
            </a:r>
            <a:r>
              <a:rPr lang="en-US" i="1" dirty="0" smtClean="0">
                <a:solidFill>
                  <a:srgbClr val="FF0000"/>
                </a:solidFill>
                <a:latin typeface="Arial"/>
                <a:cs typeface="Arial"/>
              </a:rPr>
              <a:t>Nuclear Imaging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 smtClean="0">
                <a:solidFill>
                  <a:srgbClr val="3366FF"/>
                </a:solidFill>
                <a:latin typeface="Arial"/>
                <a:cs typeface="Arial"/>
              </a:rPr>
              <a:t>Collaboration with </a:t>
            </a:r>
            <a:r>
              <a:rPr lang="en-US" dirty="0" err="1" smtClean="0">
                <a:solidFill>
                  <a:srgbClr val="3366FF"/>
                </a:solidFill>
                <a:latin typeface="Arial"/>
                <a:cs typeface="Arial"/>
              </a:rPr>
              <a:t>Dilon</a:t>
            </a:r>
            <a:r>
              <a:rPr lang="en-US" dirty="0" smtClean="0">
                <a:solidFill>
                  <a:srgbClr val="3366FF"/>
                </a:solidFill>
                <a:latin typeface="Arial"/>
                <a:cs typeface="Arial"/>
              </a:rPr>
              <a:t> – new camera prototype based on </a:t>
            </a:r>
            <a:r>
              <a:rPr lang="en-US" dirty="0" err="1" smtClean="0">
                <a:solidFill>
                  <a:srgbClr val="3366FF"/>
                </a:solidFill>
                <a:latin typeface="Arial"/>
                <a:cs typeface="Arial"/>
              </a:rPr>
              <a:t>SiPM</a:t>
            </a:r>
            <a:r>
              <a:rPr lang="en-US" dirty="0" smtClean="0">
                <a:solidFill>
                  <a:srgbClr val="3366FF"/>
                </a:solidFill>
                <a:latin typeface="Arial"/>
                <a:cs typeface="Arial"/>
              </a:rPr>
              <a:t> technology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 smtClean="0">
                <a:solidFill>
                  <a:srgbClr val="3366FF"/>
                </a:solidFill>
                <a:latin typeface="Arial"/>
                <a:cs typeface="Arial"/>
              </a:rPr>
              <a:t>Awake Animal SPECT – novel small animal brain </a:t>
            </a:r>
            <a:r>
              <a:rPr lang="en-US" dirty="0" err="1" smtClean="0">
                <a:solidFill>
                  <a:srgbClr val="3366FF"/>
                </a:solidFill>
                <a:latin typeface="Arial"/>
                <a:cs typeface="Arial"/>
              </a:rPr>
              <a:t>bioimaging</a:t>
            </a:r>
            <a:r>
              <a:rPr lang="en-US" dirty="0" smtClean="0">
                <a:solidFill>
                  <a:srgbClr val="3366FF"/>
                </a:solidFill>
                <a:latin typeface="Arial"/>
                <a:cs typeface="Arial"/>
              </a:rPr>
              <a:t> research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 smtClean="0">
                <a:solidFill>
                  <a:srgbClr val="3366FF"/>
                </a:solidFill>
                <a:latin typeface="Arial"/>
                <a:cs typeface="Arial"/>
              </a:rPr>
              <a:t>Handheld gamma camera – </a:t>
            </a:r>
            <a:r>
              <a:rPr lang="en-US" dirty="0" err="1" smtClean="0">
                <a:solidFill>
                  <a:srgbClr val="3366FF"/>
                </a:solidFill>
                <a:latin typeface="Arial"/>
                <a:cs typeface="Arial"/>
              </a:rPr>
              <a:t>SiPM</a:t>
            </a:r>
            <a:r>
              <a:rPr lang="en-US" dirty="0" smtClean="0">
                <a:solidFill>
                  <a:srgbClr val="3366FF"/>
                </a:solidFill>
                <a:latin typeface="Arial"/>
                <a:cs typeface="Arial"/>
              </a:rPr>
              <a:t> technology – 2D, 3D -&gt; wireless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 smtClean="0">
                <a:solidFill>
                  <a:srgbClr val="3366FF"/>
                </a:solidFill>
                <a:latin typeface="Arial"/>
                <a:cs typeface="Arial"/>
              </a:rPr>
              <a:t>Radioisotope based Plant </a:t>
            </a:r>
            <a:r>
              <a:rPr lang="en-US" dirty="0" err="1" smtClean="0">
                <a:solidFill>
                  <a:srgbClr val="3366FF"/>
                </a:solidFill>
                <a:latin typeface="Arial"/>
                <a:cs typeface="Arial"/>
              </a:rPr>
              <a:t>bioimaging</a:t>
            </a:r>
            <a:r>
              <a:rPr lang="en-US" dirty="0" smtClean="0">
                <a:solidFill>
                  <a:srgbClr val="3366FF"/>
                </a:solidFill>
                <a:latin typeface="Arial"/>
                <a:cs typeface="Arial"/>
              </a:rPr>
              <a:t> – collaboration with Triangle Universities Nuclear Laboratory (TUNL) &amp; Duke University</a:t>
            </a:r>
          </a:p>
          <a:p>
            <a:pPr lvl="1">
              <a:buFont typeface="Wingdings" pitchFamily="2" charset="2"/>
              <a:buChar char="Ø"/>
            </a:pPr>
            <a:endParaRPr lang="en-US" dirty="0" smtClean="0">
              <a:latin typeface="Arial"/>
              <a:cs typeface="Arial"/>
            </a:endParaRPr>
          </a:p>
          <a:p>
            <a:pPr lvl="1">
              <a:lnSpc>
                <a:spcPct val="150000"/>
              </a:lnSpc>
              <a:buFont typeface="Wingdings" charset="2"/>
              <a:buChar char="Ø"/>
            </a:pPr>
            <a:endParaRPr lang="en-US" dirty="0" smtClean="0">
              <a:effectLst>
                <a:outerShdw blurRad="38100" dist="38100" dir="2700000" algn="tl">
                  <a:srgbClr val="DDDDDD"/>
                </a:outerShdw>
              </a:effectLst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71334" y="186268"/>
            <a:ext cx="4487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/>
                <a:cs typeface="Arial"/>
              </a:rPr>
              <a:t>Outline</a:t>
            </a: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5424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41300" y="218539"/>
            <a:ext cx="8610600" cy="69762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Arial"/>
                <a:ea typeface="Comic Sans MS" pitchFamily="-102" charset="0"/>
                <a:cs typeface="Arial"/>
              </a:rPr>
              <a:t>Radiation Detector &amp; Imaging </a:t>
            </a:r>
            <a:r>
              <a:rPr lang="en-US" sz="2400" b="1" dirty="0" smtClean="0">
                <a:solidFill>
                  <a:srgbClr val="000000"/>
                </a:solidFill>
                <a:latin typeface="Arial"/>
                <a:ea typeface="Comic Sans MS" pitchFamily="-102" charset="0"/>
                <a:cs typeface="Arial"/>
              </a:rPr>
              <a:t>Group</a:t>
            </a:r>
          </a:p>
          <a:p>
            <a:pPr algn="ctr"/>
            <a:endParaRPr lang="en-US" b="1" dirty="0" smtClean="0">
              <a:solidFill>
                <a:srgbClr val="0000FF"/>
              </a:solidFill>
              <a:latin typeface="Arial"/>
              <a:ea typeface="Comic Sans MS" pitchFamily="-102" charset="0"/>
              <a:cs typeface="Arial"/>
            </a:endParaRPr>
          </a:p>
          <a:p>
            <a:r>
              <a:rPr lang="en-US" sz="16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Comic Sans MS" pitchFamily="-102" charset="0"/>
                <a:cs typeface="Arial"/>
              </a:rPr>
              <a:t>Drew </a:t>
            </a:r>
            <a:r>
              <a:rPr lang="en-US" sz="1600" b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Comic Sans MS" pitchFamily="-102" charset="0"/>
                <a:cs typeface="Arial"/>
              </a:rPr>
              <a:t>Weisenberger</a:t>
            </a:r>
            <a:r>
              <a:rPr lang="en-US" sz="16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Comic Sans MS" pitchFamily="-102" charset="0"/>
                <a:cs typeface="Arial"/>
              </a:rPr>
              <a:t> – group leader</a:t>
            </a:r>
          </a:p>
          <a:p>
            <a:r>
              <a:rPr lang="en-US" sz="16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Comic Sans MS" pitchFamily="-102" charset="0"/>
                <a:cs typeface="Arial"/>
              </a:rPr>
              <a:t>Brian </a:t>
            </a:r>
            <a:r>
              <a:rPr lang="en-US" sz="16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Comic Sans MS" pitchFamily="-102" charset="0"/>
                <a:cs typeface="Arial"/>
              </a:rPr>
              <a:t>Kross</a:t>
            </a:r>
            <a:r>
              <a:rPr lang="en-US" sz="16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Comic Sans MS" pitchFamily="-102" charset="0"/>
                <a:cs typeface="Arial"/>
              </a:rPr>
              <a:t> – detector mechanical design &amp; construction / gas systems /materials</a:t>
            </a:r>
          </a:p>
          <a:p>
            <a:r>
              <a:rPr lang="en-US" sz="16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Comic Sans MS" pitchFamily="-102" charset="0"/>
                <a:cs typeface="Arial"/>
              </a:rPr>
              <a:t>Seungjoon</a:t>
            </a:r>
            <a:r>
              <a:rPr lang="en-US" sz="16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Comic Sans MS" pitchFamily="-102" charset="0"/>
                <a:cs typeface="Arial"/>
              </a:rPr>
              <a:t> Lee – advanced image recon algorithms / mechanical / detectors</a:t>
            </a:r>
          </a:p>
          <a:p>
            <a:r>
              <a:rPr lang="en-US" sz="16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Comic Sans MS" pitchFamily="-102" charset="0"/>
                <a:cs typeface="Arial"/>
              </a:rPr>
              <a:t>John </a:t>
            </a:r>
            <a:r>
              <a:rPr lang="en-US" sz="16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Comic Sans MS" pitchFamily="-102" charset="0"/>
                <a:cs typeface="Arial"/>
              </a:rPr>
              <a:t>McKisson</a:t>
            </a:r>
            <a:r>
              <a:rPr lang="en-US" sz="16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Comic Sans MS" pitchFamily="-102" charset="0"/>
                <a:cs typeface="Arial"/>
              </a:rPr>
              <a:t>– software / data acquisition / electronics</a:t>
            </a:r>
          </a:p>
          <a:p>
            <a:r>
              <a:rPr lang="en-US" sz="16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Comic Sans MS" pitchFamily="-102" charset="0"/>
                <a:cs typeface="Arial"/>
              </a:rPr>
              <a:t>Jack </a:t>
            </a:r>
            <a:r>
              <a:rPr lang="en-US" sz="16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Comic Sans MS" pitchFamily="-102" charset="0"/>
                <a:cs typeface="Arial"/>
              </a:rPr>
              <a:t>McKisson</a:t>
            </a:r>
            <a:r>
              <a:rPr lang="en-US" sz="16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Comic Sans MS" pitchFamily="-102" charset="0"/>
                <a:cs typeface="Arial"/>
              </a:rPr>
              <a:t>– high speed electronics /</a:t>
            </a:r>
            <a:r>
              <a:rPr lang="en-US" sz="16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Comic Sans MS" pitchFamily="-102" charset="0"/>
                <a:cs typeface="Arial"/>
              </a:rPr>
              <a:t> </a:t>
            </a:r>
            <a:r>
              <a:rPr lang="en-US" sz="1600" b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Comic Sans MS" pitchFamily="-102" charset="0"/>
                <a:cs typeface="Arial"/>
              </a:rPr>
              <a:t>PMTs</a:t>
            </a:r>
            <a:r>
              <a:rPr lang="en-US" sz="16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Comic Sans MS" pitchFamily="-102" charset="0"/>
                <a:cs typeface="Arial"/>
              </a:rPr>
              <a:t> / </a:t>
            </a:r>
            <a:r>
              <a:rPr lang="en-US" sz="1600" b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Comic Sans MS" pitchFamily="-102" charset="0"/>
                <a:cs typeface="Arial"/>
              </a:rPr>
              <a:t>SiPMs</a:t>
            </a:r>
            <a:r>
              <a:rPr lang="en-US" sz="16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Comic Sans MS" pitchFamily="-102" charset="0"/>
                <a:cs typeface="Arial"/>
              </a:rPr>
              <a:t> </a:t>
            </a:r>
            <a:r>
              <a:rPr lang="en-US" sz="16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Comic Sans MS" pitchFamily="-102" charset="0"/>
                <a:cs typeface="Arial"/>
              </a:rPr>
              <a:t>/ solid state </a:t>
            </a:r>
            <a:r>
              <a:rPr lang="en-US" sz="16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Comic Sans MS" pitchFamily="-102" charset="0"/>
                <a:cs typeface="Arial"/>
              </a:rPr>
              <a:t>detectors</a:t>
            </a:r>
          </a:p>
          <a:p>
            <a:r>
              <a:rPr lang="en-US" sz="16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Comic Sans MS" pitchFamily="-102" charset="0"/>
                <a:cs typeface="Arial"/>
              </a:rPr>
              <a:t>Wenze</a:t>
            </a:r>
            <a:r>
              <a:rPr lang="en-US" sz="16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Comic Sans MS" pitchFamily="-102" charset="0"/>
                <a:cs typeface="Arial"/>
              </a:rPr>
              <a:t> Xi – detector concepts /</a:t>
            </a:r>
            <a:r>
              <a:rPr lang="en-US" sz="16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Comic Sans MS" pitchFamily="-102" charset="0"/>
                <a:cs typeface="Arial"/>
              </a:rPr>
              <a:t> electronics / </a:t>
            </a:r>
            <a:r>
              <a:rPr lang="en-US" sz="16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Comic Sans MS" pitchFamily="-102" charset="0"/>
                <a:cs typeface="Arial"/>
              </a:rPr>
              <a:t>SiPMs</a:t>
            </a:r>
            <a:r>
              <a:rPr lang="en-US" sz="16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Comic Sans MS" pitchFamily="-102" charset="0"/>
                <a:cs typeface="Arial"/>
              </a:rPr>
              <a:t> / electro-optics</a:t>
            </a:r>
          </a:p>
          <a:p>
            <a:r>
              <a:rPr lang="en-US" sz="16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Comic Sans MS" pitchFamily="-102" charset="0"/>
                <a:cs typeface="Arial"/>
              </a:rPr>
              <a:t>Carl Zorn – </a:t>
            </a:r>
            <a:r>
              <a:rPr lang="en-US" sz="16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Comic Sans MS" pitchFamily="-102" charset="0"/>
                <a:cs typeface="Arial"/>
              </a:rPr>
              <a:t>SiPMs</a:t>
            </a:r>
            <a:r>
              <a:rPr lang="en-US" sz="16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Comic Sans MS" pitchFamily="-102" charset="0"/>
                <a:cs typeface="Arial"/>
              </a:rPr>
              <a:t> / scintillators / photo multipliers /radiation damage / optics</a:t>
            </a:r>
          </a:p>
          <a:p>
            <a:endParaRPr lang="en-US" sz="1400" b="1" dirty="0">
              <a:effectLst>
                <a:outerShdw blurRad="38100" dist="38100" dir="2700000" algn="tl">
                  <a:srgbClr val="DDDDDD"/>
                </a:outerShdw>
              </a:effectLst>
              <a:latin typeface="Arial"/>
              <a:ea typeface="Comic Sans MS" pitchFamily="-102" charset="0"/>
              <a:cs typeface="Arial"/>
            </a:endParaRPr>
          </a:p>
          <a:p>
            <a:pPr>
              <a:buFont typeface="Arial" pitchFamily="-102" charset="0"/>
              <a:buChar char="•"/>
            </a:pPr>
            <a:r>
              <a:rPr lang="en-US" sz="1800" dirty="0">
                <a:solidFill>
                  <a:srgbClr val="0000FF"/>
                </a:solidFill>
                <a:latin typeface="Arial"/>
                <a:ea typeface="Comic Sans MS" pitchFamily="-102" charset="0"/>
                <a:cs typeface="Arial"/>
              </a:rPr>
              <a:t>Support design and construction of new detector systems</a:t>
            </a:r>
            <a:endParaRPr lang="en-US" sz="1800" dirty="0">
              <a:latin typeface="Arial"/>
              <a:ea typeface="Comic Sans MS" pitchFamily="-102" charset="0"/>
              <a:cs typeface="Arial"/>
            </a:endParaRPr>
          </a:p>
          <a:p>
            <a:pPr>
              <a:buFont typeface="Arial" pitchFamily="-102" charset="0"/>
              <a:buChar char="•"/>
            </a:pPr>
            <a:r>
              <a:rPr lang="en-US" sz="1800" dirty="0">
                <a:solidFill>
                  <a:srgbClr val="0000FF"/>
                </a:solidFill>
                <a:latin typeface="Arial"/>
                <a:ea typeface="Comic Sans MS" pitchFamily="-102" charset="0"/>
                <a:cs typeface="Arial"/>
              </a:rPr>
              <a:t>Technical consultants for the lab scientists and users</a:t>
            </a:r>
            <a:endParaRPr lang="en-US" sz="1800" dirty="0">
              <a:latin typeface="Arial"/>
              <a:ea typeface="Comic Sans MS" pitchFamily="-102" charset="0"/>
              <a:cs typeface="Arial"/>
            </a:endParaRPr>
          </a:p>
          <a:p>
            <a:pPr>
              <a:buFont typeface="Arial" pitchFamily="-102" charset="0"/>
              <a:buChar char="•"/>
            </a:pPr>
            <a:r>
              <a:rPr lang="en-US" sz="1800" dirty="0">
                <a:solidFill>
                  <a:srgbClr val="0000FF"/>
                </a:solidFill>
                <a:latin typeface="Arial"/>
                <a:ea typeface="Comic Sans MS" pitchFamily="-102" charset="0"/>
                <a:cs typeface="Arial"/>
              </a:rPr>
              <a:t>Development and use of imaging and non-imaging detector systems</a:t>
            </a:r>
          </a:p>
          <a:p>
            <a:pPr>
              <a:buFont typeface="Arial" pitchFamily="-102" charset="0"/>
              <a:buChar char="•"/>
            </a:pPr>
            <a:endParaRPr lang="en-US" sz="1800" dirty="0">
              <a:solidFill>
                <a:srgbClr val="0000FF"/>
              </a:solidFill>
              <a:latin typeface="Arial"/>
              <a:ea typeface="Comic Sans MS" pitchFamily="-102" charset="0"/>
              <a:cs typeface="Arial"/>
            </a:endParaRPr>
          </a:p>
          <a:p>
            <a:r>
              <a:rPr lang="en-US" sz="1600" dirty="0">
                <a:latin typeface="Arial"/>
                <a:ea typeface="Comic Sans MS" pitchFamily="-102" charset="0"/>
                <a:cs typeface="Arial"/>
              </a:rPr>
              <a:t>Expertise in nuclear particle detection:</a:t>
            </a:r>
          </a:p>
          <a:p>
            <a:pPr lvl="1">
              <a:buFont typeface="Wingdings" pitchFamily="-102" charset="2"/>
              <a:buChar char="Ø"/>
            </a:pPr>
            <a:r>
              <a:rPr lang="en-US" sz="1600" dirty="0">
                <a:latin typeface="Arial"/>
                <a:ea typeface="Comic Sans MS" pitchFamily="-102" charset="0"/>
                <a:cs typeface="Arial"/>
              </a:rPr>
              <a:t>solid state and gas based detectors</a:t>
            </a:r>
          </a:p>
          <a:p>
            <a:pPr lvl="1">
              <a:buFont typeface="Wingdings" pitchFamily="-102" charset="2"/>
              <a:buChar char="Ø"/>
            </a:pPr>
            <a:r>
              <a:rPr lang="en-US" sz="1600" dirty="0">
                <a:latin typeface="Arial"/>
                <a:ea typeface="Comic Sans MS" pitchFamily="-102" charset="0"/>
                <a:cs typeface="Arial"/>
              </a:rPr>
              <a:t>photon multipliers: PMTs, PSPMTs, </a:t>
            </a:r>
            <a:r>
              <a:rPr lang="en-US" sz="1600" dirty="0" err="1">
                <a:latin typeface="Arial"/>
                <a:ea typeface="Comic Sans MS" pitchFamily="-102" charset="0"/>
                <a:cs typeface="Arial"/>
              </a:rPr>
              <a:t>SiPMs</a:t>
            </a:r>
            <a:endParaRPr lang="en-US" sz="1600" dirty="0">
              <a:latin typeface="Arial"/>
              <a:ea typeface="Comic Sans MS" pitchFamily="-102" charset="0"/>
              <a:cs typeface="Arial"/>
            </a:endParaRPr>
          </a:p>
          <a:p>
            <a:pPr lvl="1">
              <a:buFont typeface="Wingdings" pitchFamily="-102" charset="2"/>
              <a:buChar char="Ø"/>
            </a:pPr>
            <a:r>
              <a:rPr lang="en-US" sz="1600" dirty="0" smtClean="0">
                <a:latin typeface="Arial"/>
                <a:ea typeface="Comic Sans MS" pitchFamily="-102" charset="0"/>
                <a:cs typeface="Arial"/>
              </a:rPr>
              <a:t>scintillation, optical </a:t>
            </a:r>
            <a:r>
              <a:rPr lang="en-US" sz="1600" dirty="0">
                <a:latin typeface="Arial"/>
                <a:ea typeface="Comic Sans MS" pitchFamily="-102" charset="0"/>
                <a:cs typeface="Arial"/>
              </a:rPr>
              <a:t>and light guide </a:t>
            </a:r>
            <a:r>
              <a:rPr lang="en-US" sz="1600" dirty="0" smtClean="0">
                <a:latin typeface="Arial"/>
                <a:ea typeface="Comic Sans MS" pitchFamily="-102" charset="0"/>
                <a:cs typeface="Arial"/>
              </a:rPr>
              <a:t>techniques and characterization</a:t>
            </a:r>
          </a:p>
          <a:p>
            <a:pPr lvl="1">
              <a:buFont typeface="Wingdings" pitchFamily="-102" charset="2"/>
              <a:buChar char="Ø"/>
            </a:pPr>
            <a:r>
              <a:rPr lang="en-US" sz="1600" dirty="0">
                <a:latin typeface="Arial"/>
                <a:ea typeface="Comic Sans MS" pitchFamily="-102" charset="0"/>
                <a:cs typeface="Arial"/>
              </a:rPr>
              <a:t>fast analog readout electronics and data acquisition</a:t>
            </a:r>
          </a:p>
          <a:p>
            <a:pPr lvl="1">
              <a:buFont typeface="Wingdings" pitchFamily="-102" charset="2"/>
              <a:buChar char="Ø"/>
            </a:pPr>
            <a:r>
              <a:rPr lang="en-US" sz="1600" dirty="0">
                <a:latin typeface="Arial"/>
                <a:ea typeface="Comic Sans MS" pitchFamily="-102" charset="0"/>
                <a:cs typeface="Arial"/>
              </a:rPr>
              <a:t>on-line image formation and analysis</a:t>
            </a:r>
          </a:p>
          <a:p>
            <a:pPr lvl="1">
              <a:buFont typeface="Wingdings" pitchFamily="-102" charset="2"/>
              <a:buChar char="Ø"/>
            </a:pPr>
            <a:r>
              <a:rPr lang="en-US" sz="1600" dirty="0">
                <a:latin typeface="Arial"/>
                <a:ea typeface="Comic Sans MS" pitchFamily="-102" charset="0"/>
                <a:cs typeface="Arial"/>
              </a:rPr>
              <a:t>3D image reconstruction algorithm development</a:t>
            </a:r>
          </a:p>
          <a:p>
            <a:pPr lvl="1">
              <a:buFont typeface="Wingdings" pitchFamily="-102" charset="2"/>
              <a:buChar char="Ø"/>
            </a:pPr>
            <a:r>
              <a:rPr lang="en-US" sz="1600" dirty="0">
                <a:latin typeface="Arial"/>
                <a:ea typeface="Comic Sans MS" pitchFamily="-102" charset="0"/>
                <a:cs typeface="Arial"/>
              </a:rPr>
              <a:t>compact </a:t>
            </a:r>
            <a:r>
              <a:rPr lang="en-US" sz="1600" dirty="0" smtClean="0">
                <a:latin typeface="Arial"/>
                <a:ea typeface="Comic Sans MS" pitchFamily="-102" charset="0"/>
                <a:cs typeface="Arial"/>
              </a:rPr>
              <a:t>detectors</a:t>
            </a:r>
          </a:p>
          <a:p>
            <a:pPr lvl="1"/>
            <a:endParaRPr lang="en-US" sz="1800" dirty="0">
              <a:latin typeface="Arial"/>
              <a:ea typeface="Comic Sans MS" pitchFamily="-102" charset="0"/>
              <a:cs typeface="Arial"/>
            </a:endParaRPr>
          </a:p>
          <a:p>
            <a:pPr lvl="1">
              <a:buFont typeface="Wingdings" pitchFamily="-102" charset="2"/>
              <a:buChar char="Ø"/>
            </a:pPr>
            <a:endParaRPr lang="en-US" sz="1800" dirty="0">
              <a:latin typeface="Arial"/>
              <a:ea typeface="Comic Sans MS" pitchFamily="-102" charset="0"/>
              <a:cs typeface="Arial"/>
            </a:endParaRPr>
          </a:p>
          <a:p>
            <a:pPr lvl="1">
              <a:buFont typeface="Wingdings" pitchFamily="-102" charset="2"/>
              <a:buChar char="Ø"/>
            </a:pPr>
            <a:endParaRPr lang="en-US" dirty="0">
              <a:latin typeface="Arial"/>
              <a:ea typeface="Comic Sans MS" pitchFamily="-102" charset="0"/>
              <a:cs typeface="Arial"/>
            </a:endParaRPr>
          </a:p>
          <a:p>
            <a:pPr lvl="1">
              <a:lnSpc>
                <a:spcPct val="150000"/>
              </a:lnSpc>
              <a:buFont typeface="Wingdings" pitchFamily="-102" charset="2"/>
              <a:buChar char="Ø"/>
            </a:pPr>
            <a:endParaRPr lang="en-US" dirty="0">
              <a:effectLst>
                <a:outerShdw blurRad="38100" dist="38100" dir="2700000" algn="tl">
                  <a:srgbClr val="DDDDDD"/>
                </a:outerShdw>
              </a:effectLst>
              <a:latin typeface="Arial"/>
              <a:ea typeface="Comic Sans MS" pitchFamily="-102" charset="0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95658" y="5341436"/>
            <a:ext cx="36229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Group makes use of expertise in: 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Fast Electronics Group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Data Acquisition Group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118382" y="152400"/>
            <a:ext cx="9374046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Samples of Detector Group Facilities</a:t>
            </a:r>
            <a:endParaRPr lang="en-US" sz="2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04800" y="778012"/>
            <a:ext cx="8610600" cy="3216579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latin typeface="Arial"/>
                <a:cs typeface="Arial"/>
              </a:rPr>
              <a:t>A large area (4’x6’) enclosed dark box with many optical test setups possible. Equipped with custom UV-VIS spectrophotometer including xenon lamp, </a:t>
            </a:r>
            <a:r>
              <a:rPr lang="en-US" sz="1600" dirty="0" err="1" smtClean="0">
                <a:latin typeface="Arial"/>
                <a:cs typeface="Arial"/>
              </a:rPr>
              <a:t>monochromator</a:t>
            </a:r>
            <a:r>
              <a:rPr lang="en-US" sz="1600" dirty="0" smtClean="0">
                <a:latin typeface="Arial"/>
                <a:cs typeface="Arial"/>
              </a:rPr>
              <a:t>, optics, motorized position slide </a:t>
            </a:r>
          </a:p>
          <a:p>
            <a:r>
              <a:rPr lang="en-US" sz="1600" dirty="0" smtClean="0">
                <a:latin typeface="Arial"/>
                <a:cs typeface="Arial"/>
              </a:rPr>
              <a:t>In past – used for variety of tasks</a:t>
            </a:r>
          </a:p>
          <a:p>
            <a:pPr lvl="1"/>
            <a:r>
              <a:rPr lang="en-US" sz="1400" dirty="0" smtClean="0">
                <a:latin typeface="Arial"/>
                <a:cs typeface="Arial"/>
              </a:rPr>
              <a:t>Transmission measurements of large size lead glass blocks</a:t>
            </a:r>
          </a:p>
          <a:p>
            <a:pPr lvl="1"/>
            <a:r>
              <a:rPr lang="en-US" sz="1400" dirty="0" smtClean="0">
                <a:latin typeface="Arial"/>
                <a:cs typeface="Arial"/>
              </a:rPr>
              <a:t>Used to scan photocathode uniformity of 5” PMTs</a:t>
            </a:r>
            <a:endParaRPr lang="en-US" sz="1400" i="1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lvl="1"/>
            <a:r>
              <a:rPr lang="en-US" sz="1400" dirty="0" smtClean="0">
                <a:latin typeface="Arial"/>
                <a:cs typeface="Arial"/>
              </a:rPr>
              <a:t>Initial response scan of GØ water-cut scintillators</a:t>
            </a:r>
          </a:p>
          <a:p>
            <a:pPr lvl="1"/>
            <a:r>
              <a:rPr lang="en-US" sz="1400" dirty="0" smtClean="0">
                <a:latin typeface="Arial"/>
                <a:cs typeface="Arial"/>
              </a:rPr>
              <a:t>UV reflectivity of Hall B </a:t>
            </a:r>
            <a:r>
              <a:rPr lang="en-US" sz="1400" dirty="0" err="1" smtClean="0">
                <a:latin typeface="Arial"/>
                <a:cs typeface="Arial"/>
              </a:rPr>
              <a:t>cerenkov</a:t>
            </a:r>
            <a:r>
              <a:rPr lang="en-US" sz="1400" dirty="0" smtClean="0">
                <a:latin typeface="Arial"/>
                <a:cs typeface="Arial"/>
              </a:rPr>
              <a:t> mirror samples</a:t>
            </a:r>
          </a:p>
          <a:p>
            <a:pPr lvl="1"/>
            <a:r>
              <a:rPr lang="en-US" sz="1400" dirty="0" smtClean="0">
                <a:latin typeface="Arial"/>
                <a:cs typeface="Arial"/>
              </a:rPr>
              <a:t>Liquid light guide development</a:t>
            </a:r>
          </a:p>
          <a:p>
            <a:pPr>
              <a:lnSpc>
                <a:spcPct val="120000"/>
              </a:lnSpc>
            </a:pPr>
            <a:r>
              <a:rPr lang="en-US" sz="1600" dirty="0" smtClean="0">
                <a:latin typeface="Arial"/>
                <a:cs typeface="Arial"/>
              </a:rPr>
              <a:t>Groups using recently</a:t>
            </a:r>
          </a:p>
          <a:p>
            <a:pPr lvl="1"/>
            <a:r>
              <a:rPr lang="en-US" sz="1400" dirty="0" smtClean="0">
                <a:latin typeface="Arial"/>
                <a:cs typeface="Arial"/>
              </a:rPr>
              <a:t>Hall A/C – Charles </a:t>
            </a:r>
            <a:r>
              <a:rPr lang="en-US" sz="1400" dirty="0" err="1" smtClean="0">
                <a:latin typeface="Arial"/>
                <a:cs typeface="Arial"/>
              </a:rPr>
              <a:t>Perdrisat</a:t>
            </a:r>
            <a:r>
              <a:rPr lang="en-US" sz="1400" dirty="0" smtClean="0">
                <a:latin typeface="Arial"/>
                <a:cs typeface="Arial"/>
              </a:rPr>
              <a:t>, Carlos </a:t>
            </a:r>
            <a:r>
              <a:rPr lang="en-US" sz="1400" dirty="0" err="1" smtClean="0">
                <a:latin typeface="Arial"/>
                <a:cs typeface="Arial"/>
              </a:rPr>
              <a:t>Ayerbe-Gayoso</a:t>
            </a:r>
            <a:endParaRPr lang="en-US" sz="1400" dirty="0" smtClean="0">
              <a:latin typeface="Arial"/>
              <a:cs typeface="Arial"/>
            </a:endParaRPr>
          </a:p>
          <a:p>
            <a:pPr lvl="1"/>
            <a:r>
              <a:rPr lang="en-US" sz="1400" dirty="0" smtClean="0">
                <a:latin typeface="Arial"/>
                <a:cs typeface="Arial"/>
              </a:rPr>
              <a:t>Hall A/C/EIC – Hamlet </a:t>
            </a:r>
            <a:r>
              <a:rPr lang="en-US" sz="1400" dirty="0" err="1" smtClean="0">
                <a:latin typeface="Arial"/>
                <a:cs typeface="Arial"/>
              </a:rPr>
              <a:t>Mkrtchyan</a:t>
            </a:r>
            <a:r>
              <a:rPr lang="en-US" sz="1400" dirty="0" smtClean="0">
                <a:latin typeface="Arial"/>
                <a:cs typeface="Arial"/>
              </a:rPr>
              <a:t>, </a:t>
            </a:r>
            <a:r>
              <a:rPr lang="en-US" sz="1400" dirty="0" err="1" smtClean="0">
                <a:latin typeface="Arial"/>
                <a:cs typeface="Arial"/>
              </a:rPr>
              <a:t>Tanja</a:t>
            </a:r>
            <a:r>
              <a:rPr lang="en-US" sz="1400" dirty="0" smtClean="0">
                <a:latin typeface="Arial"/>
                <a:cs typeface="Arial"/>
              </a:rPr>
              <a:t> Horn, </a:t>
            </a:r>
            <a:r>
              <a:rPr lang="en-US" sz="1400" dirty="0" err="1" smtClean="0">
                <a:latin typeface="Arial"/>
                <a:cs typeface="Arial"/>
              </a:rPr>
              <a:t>Arshak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 err="1" smtClean="0">
                <a:latin typeface="Arial"/>
                <a:cs typeface="Arial"/>
              </a:rPr>
              <a:t>Asaturyan</a:t>
            </a:r>
            <a:r>
              <a:rPr lang="en-US" sz="1400" dirty="0" smtClean="0">
                <a:latin typeface="Arial"/>
                <a:cs typeface="Arial"/>
              </a:rPr>
              <a:t>, Arthur </a:t>
            </a:r>
            <a:r>
              <a:rPr lang="en-US" sz="1400" dirty="0" err="1" smtClean="0">
                <a:latin typeface="Arial"/>
                <a:cs typeface="Arial"/>
              </a:rPr>
              <a:t>Mkrtchyan</a:t>
            </a:r>
            <a:r>
              <a:rPr lang="en-US" sz="1400" dirty="0" smtClean="0">
                <a:latin typeface="Arial"/>
                <a:cs typeface="Arial"/>
              </a:rPr>
              <a:t>, </a:t>
            </a:r>
            <a:r>
              <a:rPr lang="en-US" sz="1400" dirty="0" err="1" smtClean="0">
                <a:latin typeface="Arial"/>
                <a:cs typeface="Arial"/>
              </a:rPr>
              <a:t>Vardan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 err="1" smtClean="0">
                <a:latin typeface="Arial"/>
                <a:cs typeface="Arial"/>
              </a:rPr>
              <a:t>Tadevosyan</a:t>
            </a:r>
            <a:endParaRPr lang="en-US" sz="1400" dirty="0" smtClean="0">
              <a:latin typeface="Arial"/>
              <a:cs typeface="Arial"/>
            </a:endParaRPr>
          </a:p>
          <a:p>
            <a:pPr lvl="1"/>
            <a:r>
              <a:rPr lang="en-US" sz="1400" dirty="0" smtClean="0">
                <a:latin typeface="Arial"/>
                <a:cs typeface="Arial"/>
              </a:rPr>
              <a:t>Hall A/C – </a:t>
            </a:r>
            <a:r>
              <a:rPr lang="en-US" sz="1400" dirty="0" err="1" smtClean="0">
                <a:latin typeface="Arial"/>
                <a:cs typeface="Arial"/>
              </a:rPr>
              <a:t>Bogdan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 err="1" smtClean="0">
                <a:latin typeface="Arial"/>
                <a:cs typeface="Arial"/>
              </a:rPr>
              <a:t>Wojtsekhowski</a:t>
            </a:r>
            <a:r>
              <a:rPr lang="en-US" sz="1400" dirty="0" smtClean="0">
                <a:latin typeface="Arial"/>
                <a:cs typeface="Arial"/>
              </a:rPr>
              <a:t> </a:t>
            </a:r>
          </a:p>
          <a:p>
            <a:r>
              <a:rPr lang="en-US" sz="1647" dirty="0" smtClean="0">
                <a:latin typeface="Arial"/>
                <a:cs typeface="Arial"/>
              </a:rPr>
              <a:t>Recent projects</a:t>
            </a:r>
          </a:p>
          <a:p>
            <a:pPr lvl="1"/>
            <a:r>
              <a:rPr lang="en-US" sz="1400" dirty="0" smtClean="0">
                <a:latin typeface="Arial"/>
                <a:cs typeface="Arial"/>
              </a:rPr>
              <a:t>Transmission studies of lead glass and lead </a:t>
            </a:r>
            <a:r>
              <a:rPr lang="en-US" sz="1400" dirty="0" err="1" smtClean="0">
                <a:latin typeface="Arial"/>
                <a:cs typeface="Arial"/>
              </a:rPr>
              <a:t>tungstate</a:t>
            </a:r>
            <a:r>
              <a:rPr lang="en-US" sz="1400" dirty="0" smtClean="0">
                <a:latin typeface="Arial"/>
                <a:cs typeface="Arial"/>
              </a:rPr>
              <a:t> – pre/post irradiation / UV curing / temperature-induced curing</a:t>
            </a:r>
          </a:p>
          <a:p>
            <a:pPr lvl="1"/>
            <a:r>
              <a:rPr lang="en-US" sz="1400" dirty="0" smtClean="0">
                <a:latin typeface="Arial"/>
                <a:cs typeface="Arial"/>
              </a:rPr>
              <a:t>UV/VIS Transmission studies of candidate epoxies</a:t>
            </a:r>
          </a:p>
          <a:p>
            <a:pPr lvl="1">
              <a:buNone/>
            </a:pPr>
            <a:endParaRPr lang="en-US" sz="2000" dirty="0" smtClean="0">
              <a:latin typeface="Arial"/>
              <a:cs typeface="Arial"/>
            </a:endParaRPr>
          </a:p>
          <a:p>
            <a:pPr lvl="1">
              <a:buFont typeface="Arial"/>
              <a:buNone/>
            </a:pPr>
            <a:endParaRPr lang="en-US" sz="2000" dirty="0" smtClean="0">
              <a:latin typeface="Arial"/>
              <a:cs typeface="Arial"/>
            </a:endParaRPr>
          </a:p>
          <a:p>
            <a:pPr lvl="1"/>
            <a:endParaRPr lang="en-US" sz="2000" dirty="0" smtClean="0">
              <a:latin typeface="Arial"/>
              <a:cs typeface="Arial"/>
            </a:endParaRPr>
          </a:p>
        </p:txBody>
      </p:sp>
      <p:pic>
        <p:nvPicPr>
          <p:cNvPr id="3" name="Picture 2" descr="IMG_0093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85" y="3897226"/>
            <a:ext cx="3291840" cy="245872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4" name="Picture 3" descr="IMG_0094 copy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06"/>
          <a:stretch/>
        </p:blipFill>
        <p:spPr>
          <a:xfrm rot="5400000">
            <a:off x="5874091" y="3792169"/>
            <a:ext cx="2841573" cy="2387582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0303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0842"/>
            <a:ext cx="9144000" cy="365040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Bench Top 3D Printing</a:t>
            </a: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3" name="Picture 2" descr="MakerBot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1"/>
          <a:stretch>
            <a:fillRect/>
          </a:stretch>
        </p:blipFill>
        <p:spPr>
          <a:xfrm>
            <a:off x="41177" y="977900"/>
            <a:ext cx="3261191" cy="25982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3278" y="791219"/>
            <a:ext cx="8805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en-US" dirty="0" smtClean="0">
                <a:latin typeface="Arial"/>
                <a:cs typeface="Arial"/>
              </a:rPr>
              <a:t>Ability to quickly make cheap, robust plastic custom parts for a variety of projects</a:t>
            </a:r>
          </a:p>
        </p:txBody>
      </p:sp>
      <p:pic>
        <p:nvPicPr>
          <p:cNvPr id="6" name="Picture 2" descr="C:\Users\sjlee\Documents\S&amp;T_review_2015\IMG_10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68" y="4146856"/>
            <a:ext cx="2545395" cy="1110136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7700" y="5879946"/>
            <a:ext cx="11736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Aluminum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39497" y="5772225"/>
            <a:ext cx="1173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Plastic from 3D printer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05834" y="5772225"/>
            <a:ext cx="1175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Plastic </a:t>
            </a:r>
            <a:r>
              <a:rPr lang="en-US" sz="1200" dirty="0" err="1" smtClean="0">
                <a:latin typeface="Arial"/>
                <a:cs typeface="Arial"/>
              </a:rPr>
              <a:t>w</a:t>
            </a:r>
            <a:r>
              <a:rPr lang="en-US" sz="1200" dirty="0" smtClean="0">
                <a:latin typeface="Arial"/>
                <a:cs typeface="Arial"/>
              </a:rPr>
              <a:t>/ EM shield spray</a:t>
            </a:r>
            <a:endParaRPr lang="en-US" sz="1200" dirty="0">
              <a:latin typeface="Arial"/>
              <a:cs typeface="Arial"/>
            </a:endParaRPr>
          </a:p>
        </p:txBody>
      </p:sp>
      <p:pic>
        <p:nvPicPr>
          <p:cNvPr id="13" name="Picture 2" descr="H:\DCIM\100OLYMP\P715037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500" y="2169327"/>
            <a:ext cx="2745438" cy="2059078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635400" y="1300251"/>
            <a:ext cx="33861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Arial"/>
                <a:cs typeface="Arial"/>
              </a:rPr>
              <a:t>Two 3D printed heat exchangers geometries tested for the 12GeV polarized target for Hall B</a:t>
            </a:r>
            <a:endParaRPr lang="en-US" sz="16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pic>
        <p:nvPicPr>
          <p:cNvPr id="15" name="Picture 6" descr="C:\Users\sjlee\Documents\S&amp;T_review_2015\Al.Housi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5" t="8728" r="15801" b="9970"/>
          <a:stretch>
            <a:fillRect/>
          </a:stretch>
        </p:blipFill>
        <p:spPr bwMode="auto">
          <a:xfrm flipH="1">
            <a:off x="454950" y="5181817"/>
            <a:ext cx="797249" cy="661041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sjlee\Documents\S&amp;T_review_2015\No.Shieldin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8" t="7617" r="16149" b="10092"/>
          <a:stretch>
            <a:fillRect/>
          </a:stretch>
        </p:blipFill>
        <p:spPr bwMode="auto">
          <a:xfrm flipH="1">
            <a:off x="1324248" y="5181817"/>
            <a:ext cx="837817" cy="661041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:\Users\sjlee\Documents\S&amp;T_review_2015\Nikel.Spray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8" t="18114"/>
          <a:stretch>
            <a:fillRect/>
          </a:stretch>
        </p:blipFill>
        <p:spPr bwMode="auto">
          <a:xfrm flipH="1">
            <a:off x="2223164" y="5198750"/>
            <a:ext cx="779837" cy="661041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IMG_20150717_15344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81570" y="4273852"/>
            <a:ext cx="2810934" cy="2080091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286101" y="3576191"/>
            <a:ext cx="35794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3D printed plastic MCP-PMT housings </a:t>
            </a:r>
            <a:r>
              <a:rPr lang="en-US" sz="1600" dirty="0" err="1" smtClean="0">
                <a:latin typeface="Arial"/>
                <a:cs typeface="Arial"/>
              </a:rPr>
              <a:t>w</a:t>
            </a:r>
            <a:r>
              <a:rPr lang="en-US" sz="1600" dirty="0" smtClean="0">
                <a:latin typeface="Arial"/>
                <a:cs typeface="Arial"/>
              </a:rPr>
              <a:t>/ painted EM shield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53277" y="2729924"/>
            <a:ext cx="15871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Not detector related but shows depth of the group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4457700" y="3807142"/>
            <a:ext cx="889000" cy="33971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283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0" y="1473200"/>
            <a:ext cx="8166100" cy="1460500"/>
          </a:xfrm>
        </p:spPr>
        <p:txBody>
          <a:bodyPr/>
          <a:lstStyle/>
          <a:p>
            <a:r>
              <a:rPr lang="en-US" sz="2400" dirty="0" smtClean="0">
                <a:latin typeface="Arial"/>
                <a:cs typeface="Arial"/>
              </a:rPr>
              <a:t>Nuclear Physics Detector Development &amp; Support Examples</a:t>
            </a:r>
            <a:r>
              <a:rPr lang="en-US" dirty="0" smtClean="0">
                <a:latin typeface="Arial"/>
                <a:cs typeface="Arial"/>
              </a:rPr>
              <a:t/>
            </a:r>
            <a:br>
              <a:rPr lang="en-US" dirty="0" smtClean="0">
                <a:latin typeface="Arial"/>
                <a:cs typeface="Arial"/>
              </a:rPr>
            </a:b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8300" y="139700"/>
            <a:ext cx="851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/>
                <a:cs typeface="Arial"/>
              </a:rPr>
              <a:t>EIC (eRD04) Project – MCP-PMTs in High B field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7000" y="842665"/>
            <a:ext cx="7899400" cy="747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LED reference intensity monitor based on </a:t>
            </a:r>
            <a:r>
              <a:rPr lang="en-US" dirty="0" err="1" smtClean="0">
                <a:latin typeface="Arial"/>
                <a:cs typeface="Arial"/>
              </a:rPr>
              <a:t>SiPM</a:t>
            </a:r>
            <a:endParaRPr lang="en-US" dirty="0" smtClean="0">
              <a:latin typeface="Arial"/>
              <a:cs typeface="Arial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Voltage dividers for </a:t>
            </a:r>
            <a:r>
              <a:rPr lang="en-US" dirty="0" err="1" smtClean="0">
                <a:latin typeface="Arial"/>
                <a:cs typeface="Arial"/>
              </a:rPr>
              <a:t>Katod</a:t>
            </a:r>
            <a:r>
              <a:rPr lang="en-US" dirty="0" smtClean="0">
                <a:latin typeface="Arial"/>
                <a:cs typeface="Arial"/>
              </a:rPr>
              <a:t> and </a:t>
            </a:r>
            <a:r>
              <a:rPr lang="en-US" dirty="0" err="1" smtClean="0">
                <a:latin typeface="Arial"/>
                <a:cs typeface="Arial"/>
              </a:rPr>
              <a:t>Photek</a:t>
            </a:r>
            <a:r>
              <a:rPr lang="en-US" dirty="0" smtClean="0">
                <a:latin typeface="Arial"/>
                <a:cs typeface="Arial"/>
              </a:rPr>
              <a:t> MCP-PMTs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6" name="Picture 5" descr="FrostMagnet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1790700"/>
            <a:ext cx="1930400" cy="2892896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463800" y="1623235"/>
            <a:ext cx="5245100" cy="747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PMTs illuminated with pulsed fast blue LED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Need independent intensity monitor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8" name="Picture 7" descr="SiPM_monitor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300" y="2539505"/>
            <a:ext cx="2908300" cy="21654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489" y="4584375"/>
            <a:ext cx="2979103" cy="1803725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4806524"/>
            <a:ext cx="1993900" cy="1495425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300" y="4831924"/>
            <a:ext cx="2535424" cy="1524404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2886364" y="3467100"/>
            <a:ext cx="1330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Arial"/>
                <a:cs typeface="Arial"/>
              </a:rPr>
              <a:t>SiPM</a:t>
            </a:r>
            <a:r>
              <a:rPr lang="en-US" dirty="0" smtClean="0">
                <a:latin typeface="Arial"/>
                <a:cs typeface="Arial"/>
              </a:rPr>
              <a:t> light monitor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80288" y="4956120"/>
            <a:ext cx="181721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QDC spectrum</a:t>
            </a:r>
          </a:p>
          <a:p>
            <a:pPr algn="ctr"/>
            <a:r>
              <a:rPr lang="en-US" sz="1600" dirty="0" smtClean="0">
                <a:latin typeface="Arial"/>
                <a:cs typeface="Arial"/>
              </a:rPr>
              <a:t>“photon counting”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70882" y="4848776"/>
            <a:ext cx="1711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SPE spectrum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38800" y="2839215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5 meter fiber optic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16332" y="2831021"/>
            <a:ext cx="1063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Pulse generator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54500" y="2701654"/>
            <a:ext cx="1189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Bifurcated fiber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02300" y="3959542"/>
            <a:ext cx="91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MCP-PMT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73189" y="3538652"/>
            <a:ext cx="9571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Dark Box</a:t>
            </a:r>
            <a:endParaRPr lang="en-US" sz="1400" dirty="0">
              <a:latin typeface="Arial"/>
              <a:cs typeface="Arial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443724" y="4267319"/>
            <a:ext cx="779276" cy="564605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340225" y="4113431"/>
            <a:ext cx="0" cy="620525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985000" y="2701654"/>
            <a:ext cx="2082800" cy="1265988"/>
          </a:xfrm>
          <a:prstGeom prst="rect">
            <a:avLst/>
          </a:prstGeom>
          <a:noFill/>
          <a:ln w="28575" cmpd="sng"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 smtClean="0">
                <a:latin typeface="Arial"/>
                <a:cs typeface="Arial"/>
              </a:rPr>
              <a:t>While MCP-PMT sees single photons </a:t>
            </a:r>
            <a:r>
              <a:rPr lang="en-US" sz="1600" dirty="0" err="1" smtClean="0">
                <a:latin typeface="Arial"/>
                <a:cs typeface="Arial"/>
              </a:rPr>
              <a:t>SiPM</a:t>
            </a:r>
            <a:r>
              <a:rPr lang="en-US" sz="1600" dirty="0" smtClean="0">
                <a:latin typeface="Arial"/>
                <a:cs typeface="Arial"/>
              </a:rPr>
              <a:t> monitors </a:t>
            </a:r>
            <a:r>
              <a:rPr lang="en-US" sz="1600" dirty="0" err="1" smtClean="0">
                <a:latin typeface="Arial"/>
                <a:cs typeface="Arial"/>
              </a:rPr>
              <a:t>multiphoton</a:t>
            </a:r>
            <a:r>
              <a:rPr lang="en-US" sz="1600" dirty="0" smtClean="0">
                <a:latin typeface="Arial"/>
                <a:cs typeface="Arial"/>
              </a:rPr>
              <a:t> intensity</a:t>
            </a:r>
            <a:endParaRPr lang="en-US" sz="1600" dirty="0">
              <a:latin typeface="Arial"/>
              <a:cs typeface="Arial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1460500" y="5419756"/>
            <a:ext cx="1540164" cy="0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3847" y="1194021"/>
            <a:ext cx="1966663" cy="141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638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 txBox="1">
            <a:spLocks/>
          </p:cNvSpPr>
          <p:nvPr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latin typeface="Arial"/>
                <a:cs typeface="Arial"/>
              </a:rPr>
              <a:pPr/>
              <a:t>8</a:t>
            </a:fld>
            <a:endParaRPr lang="en-US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139700"/>
            <a:ext cx="744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/>
                <a:cs typeface="Arial"/>
              </a:rPr>
              <a:t>LAPPD (eRD11) Testing Project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747384"/>
            <a:ext cx="5715000" cy="1856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charset="2"/>
              <a:buChar char="u"/>
            </a:pPr>
            <a:r>
              <a:rPr lang="en-US" sz="1600" dirty="0" smtClean="0">
                <a:latin typeface="Arial"/>
                <a:cs typeface="Arial"/>
              </a:rPr>
              <a:t>In Oct. 2014  obtained 1</a:t>
            </a:r>
            <a:r>
              <a:rPr lang="en-US" sz="1600" baseline="30000" dirty="0" smtClean="0">
                <a:latin typeface="Arial"/>
                <a:cs typeface="Arial"/>
              </a:rPr>
              <a:t>st</a:t>
            </a:r>
            <a:r>
              <a:rPr lang="en-US" sz="1600" dirty="0" smtClean="0">
                <a:latin typeface="Arial"/>
                <a:cs typeface="Arial"/>
              </a:rPr>
              <a:t> sample from Argonne National Laboratory, expecting to get another sample soon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u"/>
            </a:pPr>
            <a:r>
              <a:rPr lang="en-US" sz="1600" dirty="0" smtClean="0">
                <a:latin typeface="Arial"/>
                <a:cs typeface="Arial"/>
              </a:rPr>
              <a:t>Gain testing in high B field (≤ 3T) MRI last week-     sample fails ~ 1T (</a:t>
            </a:r>
            <a:r>
              <a:rPr lang="en-US" sz="1600" i="1" dirty="0" smtClean="0">
                <a:latin typeface="Arial"/>
                <a:cs typeface="Arial"/>
              </a:rPr>
              <a:t>initial results</a:t>
            </a:r>
            <a:r>
              <a:rPr lang="en-US" sz="1600" dirty="0" smtClean="0">
                <a:latin typeface="Arial"/>
                <a:cs typeface="Arial"/>
              </a:rPr>
              <a:t>)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u"/>
            </a:pPr>
            <a:r>
              <a:rPr lang="en-US" sz="1600" dirty="0" smtClean="0">
                <a:latin typeface="Arial"/>
                <a:cs typeface="Arial"/>
              </a:rPr>
              <a:t>Location: UVA Biomedical Engineering Dept.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u"/>
            </a:pPr>
            <a:r>
              <a:rPr lang="en-US" sz="1600" dirty="0" smtClean="0">
                <a:latin typeface="Arial"/>
                <a:cs typeface="Arial"/>
              </a:rPr>
              <a:t>Assistance: Prof. Mark Williams and Wilson Miller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43" y="2546781"/>
            <a:ext cx="2418799" cy="18151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585" y="4391373"/>
            <a:ext cx="2149157" cy="2021168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0200" y="3713230"/>
            <a:ext cx="3606800" cy="2661211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2755900" y="3043518"/>
            <a:ext cx="279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LAPPD sample</a:t>
            </a:r>
          </a:p>
          <a:p>
            <a:pPr algn="ctr"/>
            <a:r>
              <a:rPr lang="en-US" dirty="0" smtClean="0">
                <a:latin typeface="Arial"/>
                <a:cs typeface="Arial"/>
              </a:rPr>
              <a:t>(non-magnetic itself!)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33442" y="4344244"/>
            <a:ext cx="2298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Installed in non-magnetic test box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44542" y="5247911"/>
            <a:ext cx="24735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Both linear and horizontal rotation possible</a:t>
            </a:r>
            <a:endParaRPr lang="en-US" dirty="0">
              <a:latin typeface="Arial"/>
              <a:cs typeface="Arial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2631842" y="3271434"/>
            <a:ext cx="708258" cy="1588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2075984" y="4546600"/>
            <a:ext cx="657458" cy="159934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716579" y="4674242"/>
            <a:ext cx="1531821" cy="0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4432300" y="5461642"/>
            <a:ext cx="1972410" cy="0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4627" y="3794298"/>
            <a:ext cx="946473" cy="35538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715000" y="854415"/>
            <a:ext cx="33147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Courier New"/>
              <a:buChar char="o"/>
            </a:pPr>
            <a:r>
              <a:rPr lang="en-US" sz="1400" i="1" dirty="0" smtClean="0">
                <a:latin typeface="Arial"/>
                <a:cs typeface="Arial"/>
              </a:rPr>
              <a:t>Part of eRD11 collaboration for generic EIC R&amp;D – development of modular RICH detector</a:t>
            </a:r>
          </a:p>
          <a:p>
            <a:pPr marL="173736" indent="-173736">
              <a:buFont typeface="Courier New"/>
              <a:buChar char="o"/>
            </a:pPr>
            <a:r>
              <a:rPr lang="en-US" sz="1400" i="1" dirty="0" smtClean="0">
                <a:latin typeface="Arial"/>
                <a:cs typeface="Arial"/>
              </a:rPr>
              <a:t>We knew this sample had problems – very low QE (2%) and non-uniform photocathode</a:t>
            </a:r>
          </a:p>
          <a:p>
            <a:pPr marL="173736" indent="-173736">
              <a:buFont typeface="Courier New"/>
              <a:buChar char="o"/>
            </a:pPr>
            <a:r>
              <a:rPr lang="en-US" sz="1400" i="1" dirty="0" smtClean="0">
                <a:latin typeface="Arial"/>
                <a:cs typeface="Arial"/>
              </a:rPr>
              <a:t>Obtained single photoelectron spectra from 5 of 9 channels 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endParaRPr lang="en-US" sz="1600" dirty="0" smtClean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2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latin typeface="Arial"/>
                <a:ea typeface="Comic Sans MS" pitchFamily="-65" charset="0"/>
                <a:cs typeface="Arial"/>
              </a:rPr>
              <a:t>A Radiation Tolerant High-Magnetic Field Immune High-Signal Fidelity</a:t>
            </a:r>
            <a:br>
              <a:rPr lang="en-US" sz="2000" b="1" dirty="0">
                <a:latin typeface="Arial"/>
                <a:ea typeface="Comic Sans MS" pitchFamily="-65" charset="0"/>
                <a:cs typeface="Arial"/>
              </a:rPr>
            </a:br>
            <a:r>
              <a:rPr lang="en-US" sz="2000" b="1" dirty="0">
                <a:latin typeface="Arial"/>
                <a:ea typeface="Comic Sans MS" pitchFamily="-65" charset="0"/>
                <a:cs typeface="Arial"/>
              </a:rPr>
              <a:t>Electro-Optically Coupled Detector (EOCD) for Nuclear Physics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0487" y="860422"/>
            <a:ext cx="5494655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Applications</a:t>
            </a:r>
            <a:r>
              <a:rPr lang="en-US" sz="1600" dirty="0" smtClean="0">
                <a:latin typeface="Arial"/>
                <a:cs typeface="Arial"/>
              </a:rPr>
              <a:t>:</a:t>
            </a:r>
          </a:p>
          <a:p>
            <a:pPr lvl="1">
              <a:spcAft>
                <a:spcPts val="600"/>
              </a:spcAft>
              <a:buFont typeface="Wingdings" charset="2"/>
              <a:buChar char="§"/>
            </a:pPr>
            <a:r>
              <a:rPr lang="en-US" sz="1600" dirty="0" smtClean="0">
                <a:latin typeface="Arial"/>
                <a:cs typeface="Arial"/>
              </a:rPr>
              <a:t>electromagnetic calorimeters (</a:t>
            </a:r>
            <a:r>
              <a:rPr lang="en-US" sz="1600" dirty="0" err="1" smtClean="0">
                <a:latin typeface="Arial"/>
                <a:cs typeface="Arial"/>
              </a:rPr>
              <a:t>EMCs</a:t>
            </a:r>
            <a:r>
              <a:rPr lang="en-US" sz="1600" dirty="0" smtClean="0">
                <a:latin typeface="Arial"/>
                <a:cs typeface="Arial"/>
              </a:rPr>
              <a:t>)</a:t>
            </a:r>
          </a:p>
          <a:p>
            <a:pPr lvl="1">
              <a:spcAft>
                <a:spcPts val="600"/>
              </a:spcAft>
              <a:buFont typeface="Wingdings" charset="2"/>
              <a:buChar char="§"/>
            </a:pPr>
            <a:r>
              <a:rPr lang="en-US" sz="1600" dirty="0" smtClean="0">
                <a:latin typeface="Arial"/>
                <a:cs typeface="Arial"/>
              </a:rPr>
              <a:t>detectors of internal-reflected Cerenkov light (</a:t>
            </a:r>
            <a:r>
              <a:rPr lang="en-US" sz="1600" dirty="0" err="1" smtClean="0">
                <a:latin typeface="Arial"/>
                <a:cs typeface="Arial"/>
              </a:rPr>
              <a:t>DIRCs</a:t>
            </a:r>
            <a:r>
              <a:rPr lang="en-US" sz="1600" dirty="0" smtClean="0">
                <a:latin typeface="Arial"/>
                <a:cs typeface="Arial"/>
              </a:rPr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732" y="1985437"/>
            <a:ext cx="5198534" cy="5001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b="1" dirty="0" smtClean="0">
                <a:latin typeface="Arial"/>
                <a:cs typeface="Arial"/>
              </a:rPr>
              <a:t>EOCD</a:t>
            </a:r>
          </a:p>
          <a:p>
            <a:pPr lvl="1">
              <a:spcAft>
                <a:spcPts val="600"/>
              </a:spcAft>
              <a:buFont typeface="Wingdings" charset="2"/>
              <a:buChar char="§"/>
            </a:pPr>
            <a:r>
              <a:rPr lang="en-US" sz="1600" dirty="0" smtClean="0">
                <a:latin typeface="Arial"/>
                <a:cs typeface="Arial"/>
              </a:rPr>
              <a:t>multiplexed channels of detector analog current pulses ( e.g. </a:t>
            </a:r>
            <a:r>
              <a:rPr lang="en-US" sz="1600" dirty="0" err="1" smtClean="0">
                <a:latin typeface="Arial"/>
                <a:cs typeface="Arial"/>
              </a:rPr>
              <a:t>PMTs</a:t>
            </a:r>
            <a:r>
              <a:rPr lang="en-US" sz="1600" dirty="0" smtClean="0">
                <a:latin typeface="Arial"/>
                <a:cs typeface="Arial"/>
              </a:rPr>
              <a:t>, </a:t>
            </a:r>
            <a:r>
              <a:rPr lang="en-US" sz="1600" dirty="0" err="1" smtClean="0">
                <a:latin typeface="Arial"/>
                <a:cs typeface="Arial"/>
              </a:rPr>
              <a:t>SiPMs</a:t>
            </a:r>
            <a:r>
              <a:rPr lang="en-US" sz="1600" dirty="0" smtClean="0">
                <a:latin typeface="Arial"/>
                <a:cs typeface="Arial"/>
              </a:rPr>
              <a:t>) drive LED lasers of various wavelengths</a:t>
            </a:r>
          </a:p>
          <a:p>
            <a:pPr lvl="1">
              <a:spcAft>
                <a:spcPts val="600"/>
              </a:spcAft>
              <a:buFont typeface="Wingdings" charset="2"/>
              <a:buChar char="§"/>
            </a:pPr>
            <a:r>
              <a:rPr lang="en-US" sz="1600" dirty="0" smtClean="0">
                <a:latin typeface="Arial"/>
                <a:cs typeface="Arial"/>
              </a:rPr>
              <a:t> identical analog </a:t>
            </a:r>
            <a:r>
              <a:rPr lang="en-US" sz="1600" dirty="0" smtClean="0">
                <a:latin typeface="Arial"/>
                <a:ea typeface="Times" pitchFamily="-65" charset="0"/>
                <a:cs typeface="Arial"/>
              </a:rPr>
              <a:t>multi-wavelength</a:t>
            </a:r>
            <a:r>
              <a:rPr lang="en-US" sz="1600" dirty="0" smtClean="0">
                <a:latin typeface="Arial"/>
                <a:cs typeface="Arial"/>
              </a:rPr>
              <a:t> laser pulses transmitted down communications grade single mode fiber optics</a:t>
            </a:r>
          </a:p>
          <a:p>
            <a:pPr lvl="1">
              <a:spcAft>
                <a:spcPts val="600"/>
              </a:spcAft>
              <a:buFont typeface="Wingdings" charset="2"/>
              <a:buChar char="§"/>
            </a:pPr>
            <a:r>
              <a:rPr lang="en-US" sz="1600" dirty="0" smtClean="0">
                <a:latin typeface="Arial"/>
                <a:cs typeface="Arial"/>
              </a:rPr>
              <a:t>laser detectors near remote DAQ convert/de-multiplex light pulses back to electrical for ADCs</a:t>
            </a:r>
          </a:p>
          <a:p>
            <a:pPr lvl="1">
              <a:spcAft>
                <a:spcPts val="600"/>
              </a:spcAft>
              <a:buFont typeface="Wingdings" charset="2"/>
              <a:buChar char="§"/>
            </a:pPr>
            <a:r>
              <a:rPr lang="en-US" sz="1600" dirty="0" smtClean="0">
                <a:latin typeface="Arial"/>
                <a:cs typeface="Arial"/>
              </a:rPr>
              <a:t>signal pulse preserved: shape, timing &amp; phase</a:t>
            </a:r>
          </a:p>
          <a:p>
            <a:pPr lvl="1">
              <a:spcAft>
                <a:spcPts val="600"/>
              </a:spcAft>
              <a:buFont typeface="Wingdings" charset="2"/>
              <a:buChar char="§"/>
            </a:pPr>
            <a:r>
              <a:rPr lang="en-US" sz="1600" dirty="0" smtClean="0">
                <a:latin typeface="Arial"/>
                <a:cs typeface="Arial"/>
              </a:rPr>
              <a:t>reduced complexity </a:t>
            </a:r>
          </a:p>
          <a:p>
            <a:pPr lvl="2">
              <a:spcAft>
                <a:spcPts val="600"/>
              </a:spcAft>
              <a:buFont typeface="Wingdings" charset="2"/>
              <a:buChar char="ü"/>
            </a:pPr>
            <a:r>
              <a:rPr lang="en-US" sz="1600" dirty="0" smtClean="0">
                <a:latin typeface="Arial"/>
                <a:cs typeface="Arial"/>
              </a:rPr>
              <a:t>no copper </a:t>
            </a:r>
          </a:p>
          <a:p>
            <a:pPr lvl="2">
              <a:spcAft>
                <a:spcPts val="600"/>
              </a:spcAft>
              <a:buFont typeface="Wingdings" charset="2"/>
              <a:buChar char="ü"/>
            </a:pPr>
            <a:r>
              <a:rPr lang="en-US" sz="1600" dirty="0" smtClean="0">
                <a:latin typeface="Arial"/>
                <a:cs typeface="Arial"/>
              </a:rPr>
              <a:t>fewer cables: &gt;200 analog channels/fiber</a:t>
            </a:r>
          </a:p>
          <a:p>
            <a:pPr lvl="1">
              <a:spcAft>
                <a:spcPts val="600"/>
              </a:spcAft>
              <a:buFont typeface="Wingdings" charset="2"/>
              <a:buChar char="§"/>
            </a:pPr>
            <a:r>
              <a:rPr lang="en-US" sz="1600" dirty="0" smtClean="0">
                <a:latin typeface="Arial"/>
                <a:cs typeface="Arial"/>
              </a:rPr>
              <a:t>high-radiation and high-magnetic field tolerant</a:t>
            </a:r>
          </a:p>
          <a:p>
            <a:pPr lvl="1">
              <a:spcAft>
                <a:spcPts val="600"/>
              </a:spcAft>
              <a:buFont typeface="Wingdings" charset="2"/>
              <a:buChar char="§"/>
            </a:pPr>
            <a:endParaRPr lang="en-US" sz="1600" dirty="0" smtClean="0">
              <a:latin typeface="Arial"/>
              <a:cs typeface="Arial"/>
            </a:endParaRPr>
          </a:p>
          <a:p>
            <a:pPr lvl="1">
              <a:buFont typeface="Wingdings" charset="2"/>
              <a:buChar char="§"/>
            </a:pPr>
            <a:endParaRPr lang="en-US" sz="1600" dirty="0" smtClean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</p:txBody>
      </p:sp>
      <p:pic>
        <p:nvPicPr>
          <p:cNvPr id="82947" name="Picture 1" descr="Na22_Gamma_ray_spectrum_overlap.pdf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98534" y="937291"/>
            <a:ext cx="3851914" cy="4044087"/>
          </a:xfrm>
          <a:prstGeom prst="rect">
            <a:avLst/>
          </a:prstGeom>
          <a:noFill/>
        </p:spPr>
      </p:pic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5452529" y="5066043"/>
            <a:ext cx="3597919" cy="902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</a:pPr>
            <a:r>
              <a:rPr kumimoji="0" lang="en-US" sz="1400" i="1" u="none" strike="noStrike" cap="none" normalizeH="0" baseline="0" dirty="0" err="1" smtClean="0">
                <a:ln>
                  <a:noFill/>
                </a:ln>
                <a:effectLst/>
                <a:latin typeface="Arial"/>
                <a:ea typeface="ＭＳ Ｐゴシック" pitchFamily="-110" charset="-128"/>
                <a:cs typeface="Arial"/>
              </a:rPr>
              <a:t>SiPM</a:t>
            </a:r>
            <a:r>
              <a:rPr kumimoji="0" lang="en-US" sz="1400" i="1" u="none" strike="noStrike" cap="none" normalizeH="0" baseline="0" dirty="0" smtClean="0">
                <a:ln>
                  <a:noFill/>
                </a:ln>
                <a:effectLst/>
                <a:latin typeface="Arial"/>
                <a:ea typeface="ＭＳ Ｐゴシック" pitchFamily="-110" charset="-128"/>
                <a:cs typeface="Arial"/>
              </a:rPr>
              <a:t>-LYSO: </a:t>
            </a:r>
            <a:r>
              <a:rPr kumimoji="0" lang="en-US" sz="1400" i="1" u="none" strike="noStrike" cap="none" normalizeH="0" baseline="30000" dirty="0" smtClean="0">
                <a:ln>
                  <a:noFill/>
                </a:ln>
                <a:effectLst/>
                <a:latin typeface="Arial"/>
                <a:ea typeface="ＭＳ Ｐゴシック" pitchFamily="-110" charset="-128"/>
                <a:cs typeface="Arial"/>
              </a:rPr>
              <a:t>22</a:t>
            </a:r>
            <a:r>
              <a:rPr kumimoji="0" lang="en-US" sz="1400" i="1" u="none" strike="noStrike" cap="none" normalizeH="0" baseline="0" dirty="0" smtClean="0">
                <a:ln>
                  <a:noFill/>
                </a:ln>
                <a:effectLst/>
                <a:latin typeface="Arial"/>
                <a:ea typeface="ＭＳ Ｐゴシック" pitchFamily="-110" charset="-128"/>
                <a:cs typeface="Arial"/>
              </a:rPr>
              <a:t>Na </a:t>
            </a:r>
            <a:r>
              <a:rPr lang="en-US" sz="1400" i="1" dirty="0" smtClean="0">
                <a:latin typeface="Arial"/>
                <a:ea typeface="ＭＳ Ｐゴシック" pitchFamily="-110" charset="-128"/>
                <a:cs typeface="Arial"/>
              </a:rPr>
              <a:t>pulse </a:t>
            </a:r>
            <a:r>
              <a:rPr kumimoji="0" lang="en-US" sz="1400" i="1" u="none" strike="noStrike" cap="none" normalizeH="0" baseline="0" dirty="0" smtClean="0">
                <a:ln>
                  <a:noFill/>
                </a:ln>
                <a:effectLst/>
                <a:latin typeface="Arial"/>
                <a:ea typeface="ＭＳ Ｐゴシック" pitchFamily="-110" charset="-128"/>
                <a:cs typeface="Arial"/>
              </a:rPr>
              <a:t>spectra overlay- </a:t>
            </a:r>
          </a:p>
          <a:p>
            <a:pPr marL="0" lvl="1" defTabSz="914400" fontAlgn="base">
              <a:spcBef>
                <a:spcPct val="0"/>
              </a:spcBef>
            </a:pPr>
            <a:r>
              <a:rPr kumimoji="0" lang="en-US" sz="1400" i="1" u="none" strike="noStrike" cap="none" normalizeH="0" baseline="0" dirty="0" smtClean="0">
                <a:ln>
                  <a:noFill/>
                </a:ln>
                <a:effectLst/>
                <a:latin typeface="Arial"/>
                <a:ea typeface="ＭＳ Ｐゴシック" pitchFamily="-110" charset="-128"/>
                <a:cs typeface="Arial"/>
              </a:rPr>
              <a:t>Red</a:t>
            </a:r>
            <a:r>
              <a:rPr lang="en-US" sz="1400" i="1" dirty="0">
                <a:latin typeface="Arial"/>
                <a:ea typeface="ＭＳ Ｐゴシック" pitchFamily="-110" charset="-128"/>
                <a:cs typeface="Arial"/>
              </a:rPr>
              <a:t>-</a:t>
            </a:r>
            <a:r>
              <a:rPr kumimoji="0" lang="en-US" sz="1400" i="1" u="none" strike="noStrike" cap="none" normalizeH="0" baseline="0" dirty="0" smtClean="0">
                <a:ln>
                  <a:noFill/>
                </a:ln>
                <a:effectLst/>
                <a:latin typeface="Arial"/>
                <a:ea typeface="ＭＳ Ｐゴシック" pitchFamily="-110" charset="-128"/>
                <a:cs typeface="Arial"/>
              </a:rPr>
              <a:t> pulse height spectrum via copper. </a:t>
            </a:r>
          </a:p>
          <a:p>
            <a:pPr marL="0" lvl="1" defTabSz="914400" fontAlgn="base">
              <a:spcBef>
                <a:spcPct val="0"/>
              </a:spcBef>
            </a:pPr>
            <a:r>
              <a:rPr kumimoji="0" lang="en-US" sz="1400" i="1" u="none" strike="noStrike" cap="none" normalizeH="0" baseline="0" dirty="0" smtClean="0">
                <a:ln>
                  <a:noFill/>
                </a:ln>
                <a:effectLst/>
                <a:latin typeface="Arial"/>
                <a:ea typeface="ＭＳ Ｐゴシック" pitchFamily="-110" charset="-128"/>
                <a:cs typeface="Arial"/>
              </a:rPr>
              <a:t>Blue</a:t>
            </a:r>
            <a:r>
              <a:rPr lang="en-US" sz="1400" i="1" dirty="0">
                <a:latin typeface="Arial"/>
                <a:ea typeface="ＭＳ Ｐゴシック" pitchFamily="-110" charset="-128"/>
                <a:cs typeface="Arial"/>
              </a:rPr>
              <a:t>-</a:t>
            </a:r>
            <a:r>
              <a:rPr kumimoji="0" lang="en-US" sz="1400" i="1" u="none" strike="noStrike" cap="none" normalizeH="0" baseline="0" dirty="0" smtClean="0">
                <a:ln>
                  <a:noFill/>
                </a:ln>
                <a:effectLst/>
                <a:latin typeface="Arial"/>
                <a:ea typeface="ＭＳ Ｐゴシック" pitchFamily="-110" charset="-128"/>
                <a:cs typeface="Arial"/>
              </a:rPr>
              <a:t> </a:t>
            </a:r>
            <a:r>
              <a:rPr kumimoji="0" lang="en-US" sz="1400" i="1" u="none" strike="noStrike" cap="none" normalizeH="0" baseline="0" dirty="0">
                <a:ln>
                  <a:noFill/>
                </a:ln>
                <a:effectLst/>
                <a:latin typeface="Arial"/>
                <a:ea typeface="ＭＳ Ｐゴシック" pitchFamily="-110" charset="-128"/>
                <a:cs typeface="Arial"/>
              </a:rPr>
              <a:t>Spectrum acquired</a:t>
            </a:r>
            <a:r>
              <a:rPr kumimoji="0" lang="en-US" sz="1400" i="1" u="none" strike="noStrike" cap="none" normalizeH="0" baseline="0" dirty="0" smtClean="0">
                <a:ln>
                  <a:noFill/>
                </a:ln>
                <a:effectLst/>
                <a:latin typeface="Arial"/>
                <a:ea typeface="ＭＳ Ｐゴシック" pitchFamily="-110" charset="-128"/>
                <a:cs typeface="Arial"/>
              </a:rPr>
              <a:t> w</a:t>
            </a:r>
            <a:r>
              <a:rPr lang="en-US" sz="1400" i="1" dirty="0" smtClean="0">
                <a:latin typeface="Arial"/>
                <a:ea typeface="ＭＳ Ｐゴシック" pitchFamily="-110" charset="-128"/>
                <a:cs typeface="Arial"/>
              </a:rPr>
              <a:t>ith </a:t>
            </a:r>
            <a:r>
              <a:rPr kumimoji="0" lang="en-US" sz="1400" i="1" u="none" strike="noStrike" cap="none" normalizeH="0" baseline="0" dirty="0" smtClean="0">
                <a:ln>
                  <a:noFill/>
                </a:ln>
                <a:effectLst/>
                <a:latin typeface="Arial"/>
                <a:ea typeface="ＭＳ Ｐゴシック" pitchFamily="-110" charset="-128"/>
                <a:cs typeface="Arial"/>
              </a:rPr>
              <a:t>EOCD</a:t>
            </a:r>
            <a:r>
              <a:rPr kumimoji="0" lang="en-US" sz="1400" i="1" u="none" strike="noStrike" cap="none" normalizeH="0" baseline="0" dirty="0">
                <a:ln>
                  <a:noFill/>
                </a:ln>
                <a:effectLst/>
                <a:latin typeface="Arial"/>
                <a:ea typeface="ＭＳ Ｐゴシック" pitchFamily="-110" charset="-128"/>
                <a:cs typeface="Arial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900" i="0" u="none" strike="noStrike" cap="none" normalizeH="0" baseline="0" dirty="0">
              <a:ln>
                <a:noFill/>
              </a:ln>
              <a:effectLst/>
              <a:latin typeface="Arial"/>
              <a:ea typeface="ＭＳ Ｐゴシック" pitchFamily="-110" charset="-128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1800" y="6044653"/>
            <a:ext cx="8580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000" dirty="0" smtClean="0">
                <a:latin typeface="Arial"/>
                <a:cs typeface="Arial"/>
              </a:rPr>
              <a:t>W. Xi, J.E. </a:t>
            </a:r>
            <a:r>
              <a:rPr lang="en-US" sz="1000" dirty="0" err="1" smtClean="0">
                <a:latin typeface="Arial"/>
                <a:cs typeface="Arial"/>
              </a:rPr>
              <a:t>McKisson</a:t>
            </a:r>
            <a:r>
              <a:rPr lang="en-US" sz="1000" dirty="0" smtClean="0">
                <a:latin typeface="Arial"/>
                <a:cs typeface="Arial"/>
              </a:rPr>
              <a:t>, A.G. </a:t>
            </a:r>
            <a:r>
              <a:rPr lang="en-US" sz="1000" dirty="0" err="1" smtClean="0">
                <a:latin typeface="Arial"/>
                <a:cs typeface="Arial"/>
              </a:rPr>
              <a:t>Weisenberger</a:t>
            </a:r>
            <a:r>
              <a:rPr lang="en-US" sz="1000" dirty="0" smtClean="0">
                <a:latin typeface="Arial"/>
                <a:cs typeface="Arial"/>
              </a:rPr>
              <a:t>, S. Zhang, C. Zorn, “Externally-Modulated Electro-Optically Coupled Detector Architecture for Nuclear Physics Instrumentation,” IEEE Trans. Of Nuclear Science, vol. 61, issue 3, pp 1333—1339, June 2014.</a:t>
            </a:r>
            <a:endParaRPr lang="en-US" sz="10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7735</TotalTime>
  <Words>2053</Words>
  <Application>Microsoft Macintosh PowerPoint</Application>
  <PresentationFormat>On-screen Show (4:3)</PresentationFormat>
  <Paragraphs>216</Paragraphs>
  <Slides>18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JLabPowerpointMain</vt:lpstr>
      <vt:lpstr>1_JLabPowerpointMain</vt:lpstr>
      <vt:lpstr>2_JLabPowerpointMain</vt:lpstr>
      <vt:lpstr>PowerPoint Presentation</vt:lpstr>
      <vt:lpstr>PowerPoint Presentation</vt:lpstr>
      <vt:lpstr>PowerPoint Presentation</vt:lpstr>
      <vt:lpstr>PowerPoint Presentation</vt:lpstr>
      <vt:lpstr>Bench Top 3D Printing</vt:lpstr>
      <vt:lpstr>Nuclear Physics Detector Development &amp; Support Examples </vt:lpstr>
      <vt:lpstr>PowerPoint Presentation</vt:lpstr>
      <vt:lpstr>PowerPoint Presentation</vt:lpstr>
      <vt:lpstr>PowerPoint Presentation</vt:lpstr>
      <vt:lpstr>Tech Transfer: Applications of RD&amp;I Group Technology to Nuclear Imaging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PhytoPET to Measures 11C Sugar Translocation</vt:lpstr>
      <vt:lpstr>PowerPoint Presentation</vt:lpstr>
    </vt:vector>
  </TitlesOfParts>
  <Manager/>
  <Company>Jefferson Lab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add title</dc:title>
  <dc:subject/>
  <dc:creator>dchopard</dc:creator>
  <cp:keywords/>
  <dc:description/>
  <cp:lastModifiedBy>Pat Stroop</cp:lastModifiedBy>
  <cp:revision>168</cp:revision>
  <dcterms:created xsi:type="dcterms:W3CDTF">2015-07-29T01:37:35Z</dcterms:created>
  <dcterms:modified xsi:type="dcterms:W3CDTF">2015-07-29T15:20:12Z</dcterms:modified>
  <cp:category/>
</cp:coreProperties>
</file>