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720" r:id="rId2"/>
    <p:sldMasterId id="2147483726" r:id="rId3"/>
    <p:sldMasterId id="2147483734" r:id="rId4"/>
  </p:sldMasterIdLst>
  <p:notesMasterIdLst>
    <p:notesMasterId r:id="rId19"/>
  </p:notesMasterIdLst>
  <p:handoutMasterIdLst>
    <p:handoutMasterId r:id="rId20"/>
  </p:handoutMasterIdLst>
  <p:sldIdLst>
    <p:sldId id="353" r:id="rId5"/>
    <p:sldId id="343" r:id="rId6"/>
    <p:sldId id="396" r:id="rId7"/>
    <p:sldId id="387" r:id="rId8"/>
    <p:sldId id="388" r:id="rId9"/>
    <p:sldId id="286" r:id="rId10"/>
    <p:sldId id="402" r:id="rId11"/>
    <p:sldId id="401" r:id="rId12"/>
    <p:sldId id="405" r:id="rId13"/>
    <p:sldId id="404" r:id="rId14"/>
    <p:sldId id="403" r:id="rId15"/>
    <p:sldId id="398" r:id="rId16"/>
    <p:sldId id="399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9F5"/>
    <a:srgbClr val="B55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5" autoAdjust="0"/>
    <p:restoredTop sz="94784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3776" y="-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1559-ABF5-CB45-AFDB-2A18A3CE18D8}" type="datetimeFigureOut">
              <a:rPr lang="en-US" smtClean="0"/>
              <a:t>7/29/15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0C6B-58B2-8742-9938-95435E57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24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4114800"/>
            <a:ext cx="4572000" cy="2413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3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0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F62F8-E622-7E42-B51E-D61B8EC5186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0FE1DE24-5F93-414B-B4BB-D5F834695149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0FE1DE24-5F93-414B-B4BB-D5F834695149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3008313" cy="93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1326"/>
            <a:ext cx="3008313" cy="46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714750" y="771525"/>
            <a:ext cx="527685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3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20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42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878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S&amp;T Review July 28-30,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3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626"/>
            <a:ext cx="9144000" cy="42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S&amp;T Review July 28-30,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0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0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7" y="946206"/>
            <a:ext cx="8732437" cy="545459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9C6FFB-19E2-4708-913E-88153D372ADE}" type="datetimeFigureOut">
              <a:rPr lang="en-US" smtClean="0"/>
              <a:pPr/>
              <a:t>7/29/15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63CA-B888-483E-8460-1F44BAD76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0" y="847725"/>
            <a:ext cx="8734425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3.xml"/><Relationship Id="rId9" Type="http://schemas.openxmlformats.org/officeDocument/2006/relationships/image" Target="../media/image1.jpe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5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817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7632D8-191F-466C-AAEC-EF2308AA4D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238375" y="6465124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238374" y="6466301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S&amp;T Review July 28-30,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7" r:id="rId4"/>
    <p:sldLayoutId id="214748373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7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9626"/>
            <a:ext cx="9144000" cy="4206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S&amp;T Review July 28-30,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49" y="904875"/>
            <a:ext cx="8734425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238375" y="64651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238375" y="6465124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white"/>
                </a:solidFill>
                <a:latin typeface="Arial" charset="0"/>
                <a:cs typeface="Arial" charset="0"/>
              </a:rPr>
              <a:t>S&amp;T Review July 28-30, 2015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5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F48A6-A3E1-4848-9AC3-B43F560BE4FE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518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Injector R&amp;D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 Review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97" y="3200307"/>
            <a:ext cx="8771138" cy="24670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Poelker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Adderley, D. Bullard, J.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Hernandez-Garcia, M. Stutzman, R. Suleiman, S.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student: Md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Abdullah A.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from E. Forman, Y. Wang, D. Moser, F. Hannon</a:t>
            </a:r>
          </a:p>
          <a:p>
            <a:pPr>
              <a:lnSpc>
                <a:spcPct val="170000"/>
              </a:lnSpc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past members: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BastaniNejad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McCarter, R.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Mammei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8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1286"/>
          <a:stretch/>
        </p:blipFill>
        <p:spPr bwMode="auto">
          <a:xfrm>
            <a:off x="0" y="1388067"/>
            <a:ext cx="9129714" cy="344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636" y="864847"/>
            <a:ext cx="879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200 kV gun +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+ SRF “capture” + SRF “7-cell”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97" y="4843038"/>
            <a:ext cx="8496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acceptab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 performance at bldg. 58 Injector Test Cave before installation at CEBAF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 x/y coupling, better envelope matching, more adiabatic damping, smaller helicity correlated position asymmetries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550" y="0"/>
            <a:ext cx="8734425" cy="5714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Testing the new “¼” </a:t>
            </a:r>
            <a:r>
              <a:rPr lang="en-US" dirty="0" err="1" smtClean="0"/>
              <a:t>Cryomodule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7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3652693" y="6464939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r="4298"/>
          <a:stretch>
            <a:fillRect/>
          </a:stretch>
        </p:blipFill>
        <p:spPr bwMode="auto">
          <a:xfrm>
            <a:off x="4347731" y="849372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57200" y="1323493"/>
            <a:ext cx="4124012" cy="3685912"/>
            <a:chOff x="466725" y="1502821"/>
            <a:chExt cx="4124012" cy="3685912"/>
          </a:xfrm>
        </p:grpSpPr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466725" y="1502821"/>
              <a:ext cx="4124012" cy="3685912"/>
              <a:chOff x="4694026" y="3174504"/>
              <a:chExt cx="3992774" cy="353109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0789" t="3780" r="12138" b="18327"/>
              <a:stretch>
                <a:fillRect/>
              </a:stretch>
            </p:blipFill>
            <p:spPr bwMode="auto">
              <a:xfrm>
                <a:off x="4694026" y="3174504"/>
                <a:ext cx="3697990" cy="32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8153400" y="6248400"/>
                <a:ext cx="533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38800" y="6172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3581398" y="4416212"/>
              <a:ext cx="381000" cy="600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26801" y="4411089"/>
              <a:ext cx="552450" cy="6007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 bwMode="auto">
          <a:xfrm>
            <a:off x="428626" y="4832558"/>
            <a:ext cx="4143374" cy="15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CEBAF 130kV Inverted Gun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spare gun has operated at 200kV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…prefer more voltage headroom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</a:t>
            </a:r>
            <a:r>
              <a:rPr lang="en-US" kern="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JLab</a:t>
            </a:r>
            <a:r>
              <a:rPr lang="en-US" kern="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initiatives will benefit from higher voltage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372"/>
          </a:xfrm>
        </p:spPr>
        <p:txBody>
          <a:bodyPr>
            <a:normAutofit/>
          </a:bodyPr>
          <a:lstStyle/>
          <a:p>
            <a:r>
              <a:rPr lang="en-US" sz="4000" dirty="0"/>
              <a:t>Operating </a:t>
            </a:r>
            <a:r>
              <a:rPr lang="en-US" sz="4000" dirty="0" err="1"/>
              <a:t>Photoguns</a:t>
            </a:r>
            <a:r>
              <a:rPr lang="en-US" sz="4000" dirty="0"/>
              <a:t> &gt; 100 kV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09003"/>
            <a:ext cx="220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Matt Poelker, Jefferson Lab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81212" y="5188733"/>
            <a:ext cx="38480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funded in part via Research and Development for Next Generation Nuclear Physics Accelerator Facilities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5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42"/>
            <a:ext cx="8229600" cy="820132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cs typeface="Minion Pro"/>
              </a:rPr>
              <a:t>Building the 350 kV Gun</a:t>
            </a:r>
            <a:endParaRPr lang="en-US" sz="4000" cap="small" dirty="0"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41026"/>
            <a:ext cx="8448676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with “dummy” electrodes and test different insulators and cathode screening electrode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Figure 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93617" y="1817250"/>
            <a:ext cx="7356763" cy="38313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857632D8-191F-466C-AAEC-EF2308AA4DB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7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857632D8-191F-466C-AAEC-EF2308AA4D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5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Injector-related R&amp;D:  improve reliability, develop new hardware, demonstrate new capabilities</a:t>
            </a:r>
          </a:p>
          <a:p>
            <a:pPr lvl="1"/>
            <a:r>
              <a:rPr lang="en-US" b="1" dirty="0" smtClean="0"/>
              <a:t>We hope this leads to new physics opportunities at </a:t>
            </a:r>
            <a:r>
              <a:rPr lang="en-US" b="1" dirty="0" err="1" smtClean="0"/>
              <a:t>JLab</a:t>
            </a:r>
            <a:r>
              <a:rPr lang="en-US" b="1" dirty="0" smtClean="0"/>
              <a:t>, and sometimes it supports the broader DOE science mission</a:t>
            </a:r>
          </a:p>
          <a:p>
            <a:r>
              <a:rPr lang="en-US" dirty="0" smtClean="0"/>
              <a:t>We owe you (i.e., DOE) a report on “</a:t>
            </a:r>
            <a:r>
              <a:rPr lang="en-US" dirty="0" err="1" smtClean="0"/>
              <a:t>cryopumping</a:t>
            </a:r>
            <a:r>
              <a:rPr lang="en-US" dirty="0" smtClean="0"/>
              <a:t> the </a:t>
            </a:r>
            <a:r>
              <a:rPr lang="en-US" dirty="0" err="1" smtClean="0"/>
              <a:t>photogun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We promise enthusiastic evaluation of new photocathodes from SVT Associates: new graduate student on site, and looking for a post-doc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7" y="839674"/>
            <a:ext cx="8732437" cy="5454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CEBAF Injector R&amp;D</a:t>
            </a:r>
          </a:p>
          <a:p>
            <a:r>
              <a:rPr lang="en-US" dirty="0" err="1" smtClean="0"/>
              <a:t>Bunchlength</a:t>
            </a:r>
            <a:r>
              <a:rPr lang="en-US" dirty="0" smtClean="0"/>
              <a:t> monitor using harmonically-resonant cavity (SBIR-related)</a:t>
            </a:r>
          </a:p>
          <a:p>
            <a:r>
              <a:rPr lang="en-US" dirty="0" smtClean="0"/>
              <a:t>High Polarization Photocathodes (SBIR-related)</a:t>
            </a:r>
          </a:p>
          <a:p>
            <a:r>
              <a:rPr lang="en-US" dirty="0" smtClean="0"/>
              <a:t>Polarized Positron Production (“</a:t>
            </a:r>
            <a:r>
              <a:rPr lang="en-US" dirty="0" err="1" smtClean="0"/>
              <a:t>PEPPo</a:t>
            </a:r>
            <a:r>
              <a:rPr lang="en-US" dirty="0" smtClean="0"/>
              <a:t>” – a PAC approved Experiment)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Bubble Chamber Experiment (</a:t>
            </a:r>
            <a:r>
              <a:rPr lang="en-US" dirty="0"/>
              <a:t>photo-disintegration of oxygen into helium and </a:t>
            </a:r>
            <a:r>
              <a:rPr lang="en-US" dirty="0" smtClean="0"/>
              <a:t>carbon – a PAC approved experiment)</a:t>
            </a:r>
          </a:p>
          <a:p>
            <a:r>
              <a:rPr lang="en-US" dirty="0" smtClean="0"/>
              <a:t>Improving vacuum (funded via </a:t>
            </a:r>
            <a:r>
              <a:rPr lang="en-US" dirty="0"/>
              <a:t>Research and Development for Next Generation Nuclear Physics Accelerator </a:t>
            </a:r>
            <a:r>
              <a:rPr lang="en-US" dirty="0" smtClean="0"/>
              <a:t>Facilities)</a:t>
            </a:r>
          </a:p>
          <a:p>
            <a:r>
              <a:rPr lang="en-US" dirty="0" smtClean="0"/>
              <a:t>Preparing for new parity-violation experiments: </a:t>
            </a:r>
          </a:p>
          <a:p>
            <a:pPr lvl="1"/>
            <a:r>
              <a:rPr lang="en-US" dirty="0"/>
              <a:t>Precision Mott </a:t>
            </a:r>
            <a:r>
              <a:rPr lang="en-US" dirty="0" err="1"/>
              <a:t>Polarimeter</a:t>
            </a:r>
            <a:r>
              <a:rPr lang="en-US" dirty="0"/>
              <a:t>, striving for accuracy at ~ 1%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200 kV gun + new “booster” to eliminate x/y coupling, providing better beam envelope matching, and smaller helicity correlated position asymmetries</a:t>
            </a:r>
          </a:p>
          <a:p>
            <a:r>
              <a:rPr lang="en-US" dirty="0" smtClean="0"/>
              <a:t>350 kV load-locked gun and related field emission studies (funded in part via Research </a:t>
            </a:r>
            <a:r>
              <a:rPr lang="en-US" dirty="0"/>
              <a:t>and Development for Next Generation Nuclear Physics Accelerator </a:t>
            </a:r>
            <a:r>
              <a:rPr lang="en-US" dirty="0" smtClean="0"/>
              <a:t>Facilities)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8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7" y="839674"/>
            <a:ext cx="8732437" cy="5454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CEBAF Injector R&amp;D</a:t>
            </a:r>
          </a:p>
          <a:p>
            <a:r>
              <a:rPr lang="en-US" dirty="0" err="1" smtClean="0"/>
              <a:t>Bunchlength</a:t>
            </a:r>
            <a:r>
              <a:rPr lang="en-US" dirty="0" smtClean="0"/>
              <a:t> monitor using harmonically-resonant cavity (SBIR-related)</a:t>
            </a:r>
          </a:p>
          <a:p>
            <a:r>
              <a:rPr lang="en-US" dirty="0" smtClean="0"/>
              <a:t>High Polarization Photocathodes (SBIR-related)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Polarized Positron Production (“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PEPPo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– a PAC approved Experiment)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Bubble Chamber Experiment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photo-disintegration of oxygen into helium and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carbon – a PAC approved experiment)</a:t>
            </a:r>
          </a:p>
          <a:p>
            <a:r>
              <a:rPr lang="en-US" dirty="0" smtClean="0"/>
              <a:t>Improving vacuum (funded via </a:t>
            </a:r>
            <a:r>
              <a:rPr lang="en-US" dirty="0"/>
              <a:t>Research and Development for Next Generation Nuclear Physics Accelerator </a:t>
            </a:r>
            <a:r>
              <a:rPr lang="en-US" dirty="0" smtClean="0"/>
              <a:t>Facilities)</a:t>
            </a:r>
          </a:p>
          <a:p>
            <a:r>
              <a:rPr lang="en-US" dirty="0" smtClean="0"/>
              <a:t>Preparing for new parity-violation experiments: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Precision Mott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Polarimeter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striving for accuracy at ~ 1%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level</a:t>
            </a:r>
          </a:p>
          <a:p>
            <a:pPr lvl="1"/>
            <a:r>
              <a:rPr lang="en-US" dirty="0" smtClean="0"/>
              <a:t>200 kV gun + new “booster” to eliminate x/y coupling, providing better beam envelope matching, and smaller helicity correlated position asymmetries</a:t>
            </a:r>
          </a:p>
          <a:p>
            <a:r>
              <a:rPr lang="en-US" dirty="0" smtClean="0"/>
              <a:t>350 kV load-locked gun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related field emission studies </a:t>
            </a:r>
            <a:r>
              <a:rPr lang="en-US" dirty="0" smtClean="0"/>
              <a:t>(funded in part via Research </a:t>
            </a:r>
            <a:r>
              <a:rPr lang="en-US" dirty="0"/>
              <a:t>and Development for Next Generation Nuclear Physics Accelerator </a:t>
            </a:r>
            <a:r>
              <a:rPr lang="en-US" dirty="0" smtClean="0"/>
              <a:t>Facilities)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7632D8-191F-466C-AAEC-EF2308AA4D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217503" y="61973"/>
            <a:ext cx="8686800" cy="612730"/>
          </a:xfrm>
        </p:spPr>
        <p:txBody>
          <a:bodyPr/>
          <a:lstStyle/>
          <a:p>
            <a:r>
              <a:rPr lang="en-US" altLang="en-US" sz="2800" b="1" dirty="0" smtClean="0">
                <a:latin typeface="Arial" charset="0"/>
              </a:rPr>
              <a:t>Harmonically-resonant cavity: only TM</a:t>
            </a:r>
            <a:r>
              <a:rPr lang="en-US" altLang="en-US" sz="2800" b="1" baseline="-25000" dirty="0" smtClean="0">
                <a:latin typeface="Arial" charset="0"/>
              </a:rPr>
              <a:t>ONO</a:t>
            </a:r>
            <a:r>
              <a:rPr lang="en-US" altLang="en-US" sz="2800" b="1" dirty="0" smtClean="0">
                <a:latin typeface="Arial" charset="0"/>
              </a:rPr>
              <a:t> modes!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4" y="823973"/>
            <a:ext cx="75438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0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40108932"/>
              </p:ext>
            </p:extLst>
          </p:nvPr>
        </p:nvGraphicFramePr>
        <p:xfrm>
          <a:off x="4476088" y="838200"/>
          <a:ext cx="3709756" cy="278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4" imgW="5480304" imgH="4111752" progId="Word.Picture.8">
                  <p:embed/>
                </p:oleObj>
              </mc:Choice>
              <mc:Fallback>
                <p:oleObj r:id="rId4" imgW="5480304" imgH="4111752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088" y="838200"/>
                        <a:ext cx="3709756" cy="278340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1556Spec_Terminated.JPG"/>
          <p:cNvPicPr>
            <a:picLocks noChangeAspect="1"/>
          </p:cNvPicPr>
          <p:nvPr/>
        </p:nvPicPr>
        <p:blipFill rotWithShape="1">
          <a:blip r:embed="rId6" cstate="print"/>
          <a:srcRect l="16402" t="4526" r="12595" b="10617"/>
          <a:stretch/>
        </p:blipFill>
        <p:spPr>
          <a:xfrm>
            <a:off x="4413944" y="3616447"/>
            <a:ext cx="3895555" cy="2787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2878" y="6522413"/>
            <a:ext cx="49813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Brock Roberts, Electrodynamic</a:t>
            </a:r>
            <a:r>
              <a:rPr lang="en-US" sz="1400" b="1" i="1" dirty="0"/>
              <a:t>, DOE SBIR DE-SC0009509 </a:t>
            </a:r>
            <a:r>
              <a:rPr lang="en-US" sz="1400" b="1" i="1" dirty="0" smtClean="0"/>
              <a:t>Phase </a:t>
            </a:r>
            <a:r>
              <a:rPr lang="en-US" sz="1400" b="1" i="1" dirty="0"/>
              <a:t>II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9887" y="5300483"/>
            <a:ext cx="3472519" cy="1003580"/>
            <a:chOff x="842029" y="5259258"/>
            <a:chExt cx="3277211" cy="1003580"/>
          </a:xfrm>
        </p:grpSpPr>
        <p:sp>
          <p:nvSpPr>
            <p:cNvPr id="14341" name="TextBox 2"/>
            <p:cNvSpPr txBox="1">
              <a:spLocks noChangeArrowheads="1"/>
            </p:cNvSpPr>
            <p:nvPr/>
          </p:nvSpPr>
          <p:spPr bwMode="auto">
            <a:xfrm>
              <a:off x="842029" y="5801173"/>
              <a:ext cx="3277211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i="1" dirty="0" smtClean="0">
                  <a:latin typeface="Arial" charset="0"/>
                </a:rPr>
                <a:t>The cavity output represents the Fourier transform of the beam</a:t>
              </a:r>
              <a:endParaRPr lang="en-US" altLang="en-US" sz="1200" b="1" i="1" dirty="0">
                <a:latin typeface="Arial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842030" y="5259258"/>
              <a:ext cx="3277210" cy="543015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Char char="•"/>
                <a:tabLst/>
                <a:defRPr sz="2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4343CA"/>
                </a:buClr>
                <a:buSzTx/>
                <a:buFont typeface="Arial" charset="0"/>
                <a:buChar char="•"/>
                <a:tabLst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marR="0" indent="-2286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660066"/>
                </a:buClr>
                <a:buSzTx/>
                <a:buFontTx/>
                <a:buChar char="•"/>
                <a:tabLst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marR="0" indent="-2286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8000"/>
                </a:buClr>
                <a:buSzTx/>
                <a:buFont typeface="Arial" charset="0"/>
                <a:buChar char="•"/>
                <a:tabLst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  <a:defRPr/>
              </a:pPr>
              <a:r>
                <a:rPr lang="en-US" sz="1000" b="1" i="1" dirty="0" smtClean="0">
                  <a:cs typeface="Times New Roman" pitchFamily="18" charset="0"/>
                </a:rPr>
                <a:t>I(t) = a</a:t>
              </a:r>
              <a:r>
                <a:rPr lang="en-US" sz="1000" b="1" i="1" baseline="-30000" dirty="0" smtClean="0">
                  <a:cs typeface="Times New Roman" pitchFamily="18" charset="0"/>
                </a:rPr>
                <a:t>0 </a:t>
              </a:r>
              <a:r>
                <a:rPr lang="en-US" sz="1000" b="1" dirty="0" smtClean="0">
                  <a:cs typeface="Times New Roman" pitchFamily="18" charset="0"/>
                </a:rPr>
                <a:t>+</a:t>
              </a:r>
              <a:r>
                <a:rPr lang="en-US" sz="1000" b="1" i="1" dirty="0" smtClean="0">
                  <a:cs typeface="Times New Roman" pitchFamily="18" charset="0"/>
                </a:rPr>
                <a:t> a</a:t>
              </a:r>
              <a:r>
                <a:rPr lang="en-US" sz="1000" b="1" i="1" baseline="-30000" dirty="0" smtClean="0">
                  <a:cs typeface="Times New Roman" pitchFamily="18" charset="0"/>
                </a:rPr>
                <a:t>1</a:t>
              </a:r>
              <a:r>
                <a:rPr lang="en-US" sz="1000" b="1" i="1" dirty="0" smtClean="0">
                  <a:cs typeface="Times New Roman" pitchFamily="18" charset="0"/>
                </a:rPr>
                <a:t> </a:t>
              </a:r>
              <a:r>
                <a:rPr lang="en-US" sz="1000" b="1" dirty="0" smtClean="0">
                  <a:cs typeface="Times New Roman" pitchFamily="18" charset="0"/>
                </a:rPr>
                <a:t>cos </a:t>
              </a:r>
              <a:r>
                <a:rPr lang="en-US" sz="1000" b="1" i="1" dirty="0" smtClean="0">
                  <a:cs typeface="Times New Roman" pitchFamily="18" charset="0"/>
                </a:rPr>
                <a:t>(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sz="1000" b="1" i="1" baseline="-30000" dirty="0" smtClean="0">
                  <a:cs typeface="Times New Roman" pitchFamily="18" charset="0"/>
                </a:rPr>
                <a:t>o</a:t>
              </a:r>
              <a:r>
                <a:rPr lang="en-US" sz="1000" b="1" i="1" dirty="0" smtClean="0">
                  <a:cs typeface="Times New Roman" pitchFamily="18" charset="0"/>
                </a:rPr>
                <a:t>t + 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sz="1000" b="1" i="1" baseline="-30000" dirty="0" smtClean="0">
                  <a:cs typeface="Times New Roman" pitchFamily="18" charset="0"/>
                </a:rPr>
                <a:t>1</a:t>
              </a:r>
              <a:r>
                <a:rPr lang="en-US" sz="1000" b="1" i="1" dirty="0" smtClean="0">
                  <a:cs typeface="Times New Roman" pitchFamily="18" charset="0"/>
                </a:rPr>
                <a:t>),</a:t>
              </a:r>
              <a:r>
                <a:rPr lang="en-US" sz="1000" b="1" dirty="0" smtClean="0">
                  <a:cs typeface="Times New Roman" pitchFamily="18" charset="0"/>
                </a:rPr>
                <a:t> </a:t>
              </a:r>
            </a:p>
            <a:p>
              <a:pPr marL="0" indent="0">
                <a:spcBef>
                  <a:spcPct val="0"/>
                </a:spcBef>
                <a:buNone/>
                <a:defRPr/>
              </a:pPr>
              <a:r>
                <a:rPr lang="en-US" sz="1000" b="1" dirty="0" smtClean="0">
                  <a:cs typeface="Times New Roman" pitchFamily="18" charset="0"/>
                </a:rPr>
                <a:t>	</a:t>
              </a:r>
              <a:r>
                <a:rPr lang="en-US" sz="1000" b="1" i="1" dirty="0" smtClean="0">
                  <a:cs typeface="Times New Roman" pitchFamily="18" charset="0"/>
                </a:rPr>
                <a:t> + a</a:t>
              </a:r>
              <a:r>
                <a:rPr lang="en-US" sz="1000" b="1" i="1" baseline="-30000" dirty="0" smtClean="0">
                  <a:cs typeface="Times New Roman" pitchFamily="18" charset="0"/>
                </a:rPr>
                <a:t>2</a:t>
              </a:r>
              <a:r>
                <a:rPr lang="en-US" sz="1000" b="1" i="1" dirty="0" smtClean="0">
                  <a:cs typeface="Times New Roman" pitchFamily="18" charset="0"/>
                </a:rPr>
                <a:t> </a:t>
              </a:r>
              <a:r>
                <a:rPr lang="en-US" sz="1000" b="1" dirty="0" smtClean="0">
                  <a:cs typeface="Times New Roman" pitchFamily="18" charset="0"/>
                </a:rPr>
                <a:t>cos </a:t>
              </a:r>
              <a:r>
                <a:rPr lang="en-US" sz="1000" b="1" i="1" dirty="0" smtClean="0">
                  <a:cs typeface="Times New Roman" pitchFamily="18" charset="0"/>
                </a:rPr>
                <a:t>(2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sz="1000" b="1" i="1" baseline="-30000" dirty="0" smtClean="0">
                  <a:cs typeface="Times New Roman" pitchFamily="18" charset="0"/>
                </a:rPr>
                <a:t>o</a:t>
              </a:r>
              <a:r>
                <a:rPr lang="en-US" sz="1000" b="1" i="1" dirty="0" smtClean="0">
                  <a:cs typeface="Times New Roman" pitchFamily="18" charset="0"/>
                </a:rPr>
                <a:t>t + 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sz="1000" b="1" i="1" baseline="-30000" dirty="0" smtClean="0">
                  <a:cs typeface="Times New Roman" pitchFamily="18" charset="0"/>
                </a:rPr>
                <a:t>2</a:t>
              </a:r>
              <a:r>
                <a:rPr lang="en-US" sz="1000" b="1" i="1" dirty="0" smtClean="0">
                  <a:cs typeface="Times New Roman" pitchFamily="18" charset="0"/>
                </a:rPr>
                <a:t>),</a:t>
              </a:r>
              <a:r>
                <a:rPr lang="en-US" sz="1000" b="1" dirty="0" smtClean="0">
                  <a:cs typeface="Times New Roman" pitchFamily="18" charset="0"/>
                </a:rPr>
                <a:t> </a:t>
              </a:r>
              <a:r>
                <a:rPr lang="en-US" sz="1000" b="1" i="1" dirty="0" smtClean="0">
                  <a:cs typeface="Times New Roman" pitchFamily="18" charset="0"/>
                </a:rPr>
                <a:t> </a:t>
              </a:r>
            </a:p>
            <a:p>
              <a:pPr marL="0" indent="0">
                <a:spcBef>
                  <a:spcPct val="0"/>
                </a:spcBef>
                <a:buNone/>
                <a:defRPr/>
              </a:pPr>
              <a:r>
                <a:rPr lang="en-US" sz="1000" b="1" i="1" dirty="0" smtClean="0">
                  <a:cs typeface="Times New Roman" pitchFamily="18" charset="0"/>
                </a:rPr>
                <a:t>		+ a</a:t>
              </a:r>
              <a:r>
                <a:rPr lang="en-US" sz="1000" b="1" i="1" baseline="-30000" dirty="0" smtClean="0">
                  <a:cs typeface="Times New Roman" pitchFamily="18" charset="0"/>
                </a:rPr>
                <a:t>3</a:t>
              </a:r>
              <a:r>
                <a:rPr lang="en-US" sz="1000" b="1" dirty="0" smtClean="0">
                  <a:cs typeface="Times New Roman" pitchFamily="18" charset="0"/>
                </a:rPr>
                <a:t> cos </a:t>
              </a:r>
              <a:r>
                <a:rPr lang="en-US" sz="1000" b="1" i="1" dirty="0" smtClean="0">
                  <a:cs typeface="Times New Roman" pitchFamily="18" charset="0"/>
                </a:rPr>
                <a:t>(3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w</a:t>
              </a:r>
              <a:r>
                <a:rPr lang="en-US" sz="1000" b="1" i="1" baseline="-30000" dirty="0" smtClean="0">
                  <a:cs typeface="Times New Roman" pitchFamily="18" charset="0"/>
                </a:rPr>
                <a:t>o</a:t>
              </a:r>
              <a:r>
                <a:rPr lang="en-US" sz="1000" b="1" i="1" dirty="0" smtClean="0">
                  <a:cs typeface="Times New Roman" pitchFamily="18" charset="0"/>
                </a:rPr>
                <a:t>t + </a:t>
              </a:r>
              <a:r>
                <a:rPr lang="en-US" sz="1000" b="1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sz="1000" b="1" i="1" baseline="-30000" dirty="0" smtClean="0">
                  <a:cs typeface="Times New Roman" pitchFamily="18" charset="0"/>
                </a:rPr>
                <a:t>3</a:t>
              </a:r>
              <a:r>
                <a:rPr lang="en-US" sz="1000" b="1" i="1" dirty="0" smtClean="0">
                  <a:cs typeface="Times New Roman" pitchFamily="18" charset="0"/>
                </a:rPr>
                <a:t>)  …</a:t>
              </a:r>
              <a:endParaRPr lang="en-US" sz="1000" dirty="0" smtClean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3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4699" y="-10477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Bunchlength</a:t>
            </a:r>
            <a:r>
              <a:rPr lang="en-US" altLang="en-US" dirty="0" smtClean="0"/>
              <a:t> monitor at CEBAF</a:t>
            </a:r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99" y="4770261"/>
            <a:ext cx="8229600" cy="1517433"/>
          </a:xfrm>
          <a:prstGeom prst="rect">
            <a:avLst/>
          </a:prstGeom>
        </p:spPr>
      </p:pic>
      <p:pic>
        <p:nvPicPr>
          <p:cNvPr id="8" name="Picture 7" descr="M:\inj_group\Archive\INJTWF\Installation\Photos\100212_Operational\DSC08322.JPG"/>
          <p:cNvPicPr>
            <a:picLocks noChangeArrowheads="1"/>
          </p:cNvPicPr>
          <p:nvPr/>
        </p:nvPicPr>
        <p:blipFill>
          <a:blip r:embed="rId3" cstate="print"/>
          <a:srcRect l="4808" t="11842"/>
          <a:stretch>
            <a:fillRect/>
          </a:stretch>
        </p:blipFill>
        <p:spPr bwMode="auto">
          <a:xfrm>
            <a:off x="2" y="2435925"/>
            <a:ext cx="3223727" cy="2198219"/>
          </a:xfrm>
          <a:prstGeom prst="rect">
            <a:avLst/>
          </a:prstGeom>
          <a:noFill/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65" y="3182477"/>
            <a:ext cx="3024064" cy="193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34696" y="945984"/>
            <a:ext cx="274446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/>
              <a:t>Simple tool to help validate our particle tracking code models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/>
              <a:t>Fast Kicker?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/>
              <a:t>Useful when placed at higher energy locations of machine?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" y="958597"/>
            <a:ext cx="322372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/>
              <a:t>Near real-time </a:t>
            </a:r>
            <a:r>
              <a:rPr lang="en-US" dirty="0" err="1" smtClean="0"/>
              <a:t>bunchlength</a:t>
            </a:r>
            <a:r>
              <a:rPr lang="en-US" dirty="0" smtClean="0"/>
              <a:t> monitor for bunches &gt; ~ 35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 smtClean="0"/>
              <a:t>Can be used to accurately set phases of lasers and </a:t>
            </a:r>
            <a:r>
              <a:rPr lang="en-US" dirty="0" err="1" smtClean="0"/>
              <a:t>prebuncher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253360" y="6471174"/>
            <a:ext cx="501470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Brock Roberts, Electrodynamic</a:t>
            </a:r>
            <a:r>
              <a:rPr lang="en-US" sz="1400" b="1" i="1" dirty="0"/>
              <a:t>, DOE SBIR DE-SC0009509  </a:t>
            </a:r>
            <a:r>
              <a:rPr lang="en-US" sz="1400" b="1" i="1" dirty="0" smtClean="0"/>
              <a:t>Phase </a:t>
            </a:r>
            <a:r>
              <a:rPr lang="en-US" sz="1400" b="1" i="1" dirty="0"/>
              <a:t>II</a:t>
            </a:r>
          </a:p>
        </p:txBody>
      </p:sp>
      <p:pic>
        <p:nvPicPr>
          <p:cNvPr id="11267" name="Picture 5" descr="F:\my_pix\1023131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96" y="2971812"/>
            <a:ext cx="2744464" cy="20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28" y="957237"/>
            <a:ext cx="2990772" cy="222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-Point Star 19"/>
          <p:cNvSpPr/>
          <p:nvPr/>
        </p:nvSpPr>
        <p:spPr>
          <a:xfrm>
            <a:off x="3933825" y="5867400"/>
            <a:ext cx="238125" cy="21907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048991" y="6086475"/>
            <a:ext cx="238125" cy="219075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Polarization Photocathodes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S&amp;T Review July 28-30,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058" y="5650804"/>
            <a:ext cx="677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Distributed Bragg Reflector (DBR) enhancement designed @760nm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" y="809188"/>
            <a:ext cx="8204964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5115016"/>
            <a:ext cx="304800" cy="5175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43067" y="2934996"/>
            <a:ext cx="2613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90% polarization!! Need to shift QE resonance peak for CEBAF lasers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888420" y="1724447"/>
            <a:ext cx="2554648" cy="1364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412" y="5987521"/>
            <a:ext cx="46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Need to shift DBR resonance to 780nm !</a:t>
            </a:r>
          </a:p>
        </p:txBody>
      </p:sp>
      <p:sp>
        <p:nvSpPr>
          <p:cNvPr id="15" name="Right Arrow 14"/>
          <p:cNvSpPr/>
          <p:nvPr/>
        </p:nvSpPr>
        <p:spPr>
          <a:xfrm rot="16200000">
            <a:off x="2627520" y="4639931"/>
            <a:ext cx="495301" cy="45486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43068" y="4050249"/>
            <a:ext cx="238785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Partners with SVT Associates: three phase2 </a:t>
            </a:r>
            <a:r>
              <a:rPr lang="en-US" sz="2400" dirty="0" err="1" smtClean="0"/>
              <a:t>sbir</a:t>
            </a:r>
            <a:r>
              <a:rPr lang="en-US" sz="2400" dirty="0" smtClean="0"/>
              <a:t> proposals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137079" y="6018299"/>
            <a:ext cx="48068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GaAsSb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AlGaAsP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not bad, need to test at high voltage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888420" y="2228295"/>
            <a:ext cx="1093432" cy="379184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857632D8-191F-466C-AAEC-EF2308AA4DB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3628127" y="6464939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34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Improving </a:t>
            </a:r>
            <a:r>
              <a:rPr lang="en-US" sz="4000" dirty="0" err="1" smtClean="0"/>
              <a:t>Photogun</a:t>
            </a:r>
            <a:r>
              <a:rPr lang="en-US" sz="4000" dirty="0" smtClean="0"/>
              <a:t> Vacuum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09003"/>
            <a:ext cx="220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Matt Poelker, Jefferson Lab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733425"/>
            <a:ext cx="5148654" cy="2779595"/>
            <a:chOff x="152400" y="829826"/>
            <a:chExt cx="5148654" cy="2779595"/>
          </a:xfrm>
        </p:grpSpPr>
        <p:pic>
          <p:nvPicPr>
            <p:cNvPr id="26" name="Picture 25" descr="new_Fig4_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84" y="1199158"/>
              <a:ext cx="3081043" cy="24102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2400" y="829826"/>
              <a:ext cx="514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Ion bombardment limits </a:t>
              </a:r>
              <a:r>
                <a:rPr lang="en-US" dirty="0" err="1" smtClean="0"/>
                <a:t>photogun</a:t>
              </a:r>
              <a:r>
                <a:rPr lang="en-US" dirty="0" smtClean="0"/>
                <a:t> operating lifetime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1826" y="3648744"/>
            <a:ext cx="4740016" cy="2770933"/>
            <a:chOff x="91826" y="3648744"/>
            <a:chExt cx="4740016" cy="2770933"/>
          </a:xfrm>
        </p:grpSpPr>
        <p:pic>
          <p:nvPicPr>
            <p:cNvPr id="27" name="Picture 2" descr="C:\Users\marcy\Desktop\Mamun paper to submit\Figure 1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33" y="3648744"/>
              <a:ext cx="3638550" cy="242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91826" y="6050345"/>
              <a:ext cx="4740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Coatings and heat treatments to limit outgassing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08235" y="4274278"/>
            <a:ext cx="3995443" cy="2082072"/>
            <a:chOff x="5008235" y="4274278"/>
            <a:chExt cx="3995443" cy="208207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08235" y="4274278"/>
              <a:ext cx="2438400" cy="208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7446635" y="4302633"/>
              <a:ext cx="1557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Better vacuum gauges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41227" y="849372"/>
            <a:ext cx="5320795" cy="3238995"/>
            <a:chOff x="3641227" y="849372"/>
            <a:chExt cx="5320795" cy="323899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248" y="849372"/>
              <a:ext cx="3030774" cy="3238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641227" y="1652362"/>
              <a:ext cx="23812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 vacuum pumps:</a:t>
              </a:r>
            </a:p>
            <a:p>
              <a:r>
                <a:rPr lang="en-US" dirty="0" err="1" smtClean="0"/>
                <a:t>Cryopumping</a:t>
              </a:r>
              <a:r>
                <a:rPr lang="en-US" dirty="0"/>
                <a:t>?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835818" y="6498966"/>
            <a:ext cx="7472363" cy="32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/>
              <a:t>funded </a:t>
            </a:r>
            <a:r>
              <a:rPr lang="en-US" sz="1400" b="1" dirty="0" smtClean="0"/>
              <a:t>by Research </a:t>
            </a:r>
            <a:r>
              <a:rPr lang="en-US" sz="1400" b="1" dirty="0"/>
              <a:t>and Development for Next Generation Nuclear Physics Accelerator Facilities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8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Text goes here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31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Tweaking the Gun Design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34380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~1\poelker\LOCALS~1\Temp\\msotw9_temp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6800" y="3962400"/>
            <a:ext cx="324298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M:\inj_group\INV_GUN_2009\photos in tunnel\inv_gu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145" y="968625"/>
            <a:ext cx="3756891" cy="28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876993" y="2364509"/>
            <a:ext cx="2221345" cy="1369291"/>
            <a:chOff x="2889827" y="2438400"/>
            <a:chExt cx="2221345" cy="1369291"/>
          </a:xfrm>
        </p:grpSpPr>
        <p:sp>
          <p:nvSpPr>
            <p:cNvPr id="11" name="Curved Up Arrow 10"/>
            <p:cNvSpPr/>
            <p:nvPr/>
          </p:nvSpPr>
          <p:spPr>
            <a:xfrm>
              <a:off x="2889827" y="2740891"/>
              <a:ext cx="2221345" cy="10668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0808" y="2438400"/>
              <a:ext cx="1519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anose="020B0502020202020204" pitchFamily="34" charset="0"/>
                </a:rPr>
                <a:t>Endless (?) quest for perfection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054" y="905412"/>
            <a:ext cx="2514600" cy="3209140"/>
            <a:chOff x="90054" y="928255"/>
            <a:chExt cx="2514600" cy="3209140"/>
          </a:xfrm>
        </p:grpSpPr>
        <p:pic>
          <p:nvPicPr>
            <p:cNvPr id="14" name="Picture 2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0054" y="928255"/>
              <a:ext cx="2514600" cy="320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/>
            <p:cNvSpPr/>
            <p:nvPr/>
          </p:nvSpPr>
          <p:spPr>
            <a:xfrm>
              <a:off x="142009" y="977901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810000" y="40386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48200" y="4038600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07137" y="1102592"/>
            <a:ext cx="381000" cy="381000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48"/>
          <p:cNvPicPr>
            <a:picLocks noChangeAspect="1" noChangeArrowheads="1"/>
          </p:cNvPicPr>
          <p:nvPr/>
        </p:nvPicPr>
        <p:blipFill>
          <a:blip r:embed="rId7" cstate="print"/>
          <a:srcRect t="21854" b="2511"/>
          <a:stretch>
            <a:fillRect/>
          </a:stretch>
        </p:blipFill>
        <p:spPr bwMode="auto">
          <a:xfrm>
            <a:off x="2139281" y="905412"/>
            <a:ext cx="3818758" cy="14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0" y="6509003"/>
            <a:ext cx="220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Matt Poelker, Jefferson Lab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76725" y="6465125"/>
            <a:ext cx="857250" cy="365125"/>
          </a:xfrm>
        </p:spPr>
        <p:txBody>
          <a:bodyPr/>
          <a:lstStyle/>
          <a:p>
            <a:fld id="{857632D8-191F-466C-AAEC-EF2308AA4DB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707811"/>
              </p:ext>
            </p:extLst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/>
                <a:gridCol w="820494"/>
                <a:gridCol w="528262"/>
                <a:gridCol w="528262"/>
                <a:gridCol w="887930"/>
                <a:gridCol w="955369"/>
                <a:gridCol w="977848"/>
                <a:gridCol w="1000327"/>
                <a:gridCol w="977847"/>
                <a:gridCol w="989085"/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Maximum 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16900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3±3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100±130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2±3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Møller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18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16576</TotalTime>
  <Words>1156</Words>
  <Application>Microsoft Macintosh PowerPoint</Application>
  <PresentationFormat>On-screen Show (4:3)</PresentationFormat>
  <Paragraphs>278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2_JLabPowerpointMain</vt:lpstr>
      <vt:lpstr>1_JLabPowerpointMain</vt:lpstr>
      <vt:lpstr>JLabPowerpointMain</vt:lpstr>
      <vt:lpstr>4_JLabPowerpointMain</vt:lpstr>
      <vt:lpstr>Word.Picture.8</vt:lpstr>
      <vt:lpstr>Injector R&amp;D S&amp;T Review 2015</vt:lpstr>
      <vt:lpstr>Outline</vt:lpstr>
      <vt:lpstr>Outline</vt:lpstr>
      <vt:lpstr>Harmonically-resonant cavity: only TMONO modes!</vt:lpstr>
      <vt:lpstr>Bunchlength monitor at CEBAF</vt:lpstr>
      <vt:lpstr>High Polarization Photocathodes</vt:lpstr>
      <vt:lpstr>Improving Photogun Vacuum</vt:lpstr>
      <vt:lpstr>PowerPoint Presentation</vt:lpstr>
      <vt:lpstr>PowerPoint Presentation</vt:lpstr>
      <vt:lpstr>PowerPoint Presentation</vt:lpstr>
      <vt:lpstr>Operating Photoguns &gt; 100 kV</vt:lpstr>
      <vt:lpstr>Building the 350 kV Gun</vt:lpstr>
      <vt:lpstr>PowerPoint Presentation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Pat Stroop</cp:lastModifiedBy>
  <cp:revision>264</cp:revision>
  <cp:lastPrinted>2015-07-07T17:16:54Z</cp:lastPrinted>
  <dcterms:created xsi:type="dcterms:W3CDTF">2013-08-22T19:51:08Z</dcterms:created>
  <dcterms:modified xsi:type="dcterms:W3CDTF">2015-07-29T14:20:23Z</dcterms:modified>
</cp:coreProperties>
</file>