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306" r:id="rId4"/>
    <p:sldId id="257" r:id="rId5"/>
    <p:sldId id="304" r:id="rId6"/>
    <p:sldId id="294" r:id="rId7"/>
    <p:sldId id="292" r:id="rId8"/>
    <p:sldId id="298" r:id="rId9"/>
    <p:sldId id="297" r:id="rId10"/>
    <p:sldId id="288" r:id="rId11"/>
    <p:sldId id="300" r:id="rId12"/>
    <p:sldId id="299" r:id="rId13"/>
    <p:sldId id="307" r:id="rId14"/>
    <p:sldId id="283" r:id="rId15"/>
    <p:sldId id="287" r:id="rId16"/>
    <p:sldId id="293" r:id="rId17"/>
    <p:sldId id="274" r:id="rId18"/>
    <p:sldId id="259" r:id="rId19"/>
    <p:sldId id="275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A7A7A"/>
    <a:srgbClr val="3B8BFB"/>
    <a:srgbClr val="1A4FA4"/>
    <a:srgbClr val="D59722"/>
    <a:srgbClr val="4673A7"/>
    <a:srgbClr val="D0D8E8"/>
    <a:srgbClr val="E8EDF4"/>
    <a:srgbClr val="4F81BD"/>
    <a:srgbClr val="FF3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61" autoAdjust="0"/>
  </p:normalViewPr>
  <p:slideViewPr>
    <p:cSldViewPr snapToGrid="0" snapToObjects="1" showGuides="1">
      <p:cViewPr>
        <p:scale>
          <a:sx n="100" d="100"/>
          <a:sy n="100" d="100"/>
        </p:scale>
        <p:origin x="-95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triziarossi:Desktop:S&amp;T_review_July2015:0_plot_2015-FY13-FY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Hall A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Sheet1!$A$2:$A$31</c:f>
              <c:strCache>
                <c:ptCount val="29"/>
                <c:pt idx="0">
                  <c:v>SBS Basic</c:v>
                </c:pt>
                <c:pt idx="1">
                  <c:v>SBS Neutron FF</c:v>
                </c:pt>
                <c:pt idx="2">
                  <c:v>SBS Proton FF</c:v>
                </c:pt>
                <c:pt idx="3">
                  <c:v>Tritium Target</c:v>
                </c:pt>
                <c:pt idx="4">
                  <c:v>SoLID</c:v>
                </c:pt>
                <c:pt idx="5">
                  <c:v>HRS Magnet Control</c:v>
                </c:pt>
                <c:pt idx="6">
                  <c:v>High Luminosity Pol. 3He</c:v>
                </c:pt>
                <c:pt idx="7">
                  <c:v>Tagged DIS Detector</c:v>
                </c:pt>
                <c:pt idx="10">
                  <c:v>Drif Chamber ReadOut</c:v>
                </c:pt>
                <c:pt idx="11">
                  <c:v>Polarized Target for 12 GeV</c:v>
                </c:pt>
                <c:pt idx="12">
                  <c:v>Hdice for Transverse Configuration</c:v>
                </c:pt>
                <c:pt idx="13">
                  <c:v>RICH</c:v>
                </c:pt>
                <c:pt idx="14">
                  <c:v>Beam Line Upgrade</c:v>
                </c:pt>
                <c:pt idx="17">
                  <c:v>Beamline/Compton 12 GeV Upgrade</c:v>
                </c:pt>
                <c:pt idx="18">
                  <c:v>3He Polarized Target</c:v>
                </c:pt>
                <c:pt idx="19">
                  <c:v>LargeAcceptance Detector (LAD)</c:v>
                </c:pt>
                <c:pt idx="20">
                  <c:v>Gen E12-11-009</c:v>
                </c:pt>
                <c:pt idx="23">
                  <c:v>Forward Calorimeter Upgrade</c:v>
                </c:pt>
                <c:pt idx="24">
                  <c:v>Cherenkov Detector</c:v>
                </c:pt>
                <c:pt idx="27">
                  <c:v>Fast Electronics</c:v>
                </c:pt>
                <c:pt idx="28">
                  <c:v>High Resolution Calorimeter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1693.0</c:v>
                </c:pt>
                <c:pt idx="1">
                  <c:v>1381.0</c:v>
                </c:pt>
                <c:pt idx="2">
                  <c:v>1781.0</c:v>
                </c:pt>
                <c:pt idx="3">
                  <c:v>693.0</c:v>
                </c:pt>
                <c:pt idx="4">
                  <c:v>1490.0</c:v>
                </c:pt>
                <c:pt idx="5">
                  <c:v>1043.0</c:v>
                </c:pt>
                <c:pt idx="6">
                  <c:v>1356.0</c:v>
                </c:pt>
                <c:pt idx="7">
                  <c:v>358.0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Hall B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Sheet1!$A$2:$A$31</c:f>
              <c:strCache>
                <c:ptCount val="29"/>
                <c:pt idx="0">
                  <c:v>SBS Basic</c:v>
                </c:pt>
                <c:pt idx="1">
                  <c:v>SBS Neutron FF</c:v>
                </c:pt>
                <c:pt idx="2">
                  <c:v>SBS Proton FF</c:v>
                </c:pt>
                <c:pt idx="3">
                  <c:v>Tritium Target</c:v>
                </c:pt>
                <c:pt idx="4">
                  <c:v>SoLID</c:v>
                </c:pt>
                <c:pt idx="5">
                  <c:v>HRS Magnet Control</c:v>
                </c:pt>
                <c:pt idx="6">
                  <c:v>High Luminosity Pol. 3He</c:v>
                </c:pt>
                <c:pt idx="7">
                  <c:v>Tagged DIS Detector</c:v>
                </c:pt>
                <c:pt idx="10">
                  <c:v>Drif Chamber ReadOut</c:v>
                </c:pt>
                <c:pt idx="11">
                  <c:v>Polarized Target for 12 GeV</c:v>
                </c:pt>
                <c:pt idx="12">
                  <c:v>Hdice for Transverse Configuration</c:v>
                </c:pt>
                <c:pt idx="13">
                  <c:v>RICH</c:v>
                </c:pt>
                <c:pt idx="14">
                  <c:v>Beam Line Upgrade</c:v>
                </c:pt>
                <c:pt idx="17">
                  <c:v>Beamline/Compton 12 GeV Upgrade</c:v>
                </c:pt>
                <c:pt idx="18">
                  <c:v>3He Polarized Target</c:v>
                </c:pt>
                <c:pt idx="19">
                  <c:v>LargeAcceptance Detector (LAD)</c:v>
                </c:pt>
                <c:pt idx="20">
                  <c:v>Gen E12-11-009</c:v>
                </c:pt>
                <c:pt idx="23">
                  <c:v>Forward Calorimeter Upgrade</c:v>
                </c:pt>
                <c:pt idx="24">
                  <c:v>Cherenkov Detector</c:v>
                </c:pt>
                <c:pt idx="27">
                  <c:v>Fast Electronics</c:v>
                </c:pt>
                <c:pt idx="28">
                  <c:v>High Resolution Calorimeter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10">
                  <c:v>1289.0</c:v>
                </c:pt>
                <c:pt idx="11">
                  <c:v>760.0</c:v>
                </c:pt>
                <c:pt idx="12">
                  <c:v>1863.0</c:v>
                </c:pt>
                <c:pt idx="13">
                  <c:v>1774.0</c:v>
                </c:pt>
                <c:pt idx="14">
                  <c:v>578.0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Hall C 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Sheet1!$A$2:$A$31</c:f>
              <c:strCache>
                <c:ptCount val="29"/>
                <c:pt idx="0">
                  <c:v>SBS Basic</c:v>
                </c:pt>
                <c:pt idx="1">
                  <c:v>SBS Neutron FF</c:v>
                </c:pt>
                <c:pt idx="2">
                  <c:v>SBS Proton FF</c:v>
                </c:pt>
                <c:pt idx="3">
                  <c:v>Tritium Target</c:v>
                </c:pt>
                <c:pt idx="4">
                  <c:v>SoLID</c:v>
                </c:pt>
                <c:pt idx="5">
                  <c:v>HRS Magnet Control</c:v>
                </c:pt>
                <c:pt idx="6">
                  <c:v>High Luminosity Pol. 3He</c:v>
                </c:pt>
                <c:pt idx="7">
                  <c:v>Tagged DIS Detector</c:v>
                </c:pt>
                <c:pt idx="10">
                  <c:v>Drif Chamber ReadOut</c:v>
                </c:pt>
                <c:pt idx="11">
                  <c:v>Polarized Target for 12 GeV</c:v>
                </c:pt>
                <c:pt idx="12">
                  <c:v>Hdice for Transverse Configuration</c:v>
                </c:pt>
                <c:pt idx="13">
                  <c:v>RICH</c:v>
                </c:pt>
                <c:pt idx="14">
                  <c:v>Beam Line Upgrade</c:v>
                </c:pt>
                <c:pt idx="17">
                  <c:v>Beamline/Compton 12 GeV Upgrade</c:v>
                </c:pt>
                <c:pt idx="18">
                  <c:v>3He Polarized Target</c:v>
                </c:pt>
                <c:pt idx="19">
                  <c:v>LargeAcceptance Detector (LAD)</c:v>
                </c:pt>
                <c:pt idx="20">
                  <c:v>Gen E12-11-009</c:v>
                </c:pt>
                <c:pt idx="23">
                  <c:v>Forward Calorimeter Upgrade</c:v>
                </c:pt>
                <c:pt idx="24">
                  <c:v>Cherenkov Detector</c:v>
                </c:pt>
                <c:pt idx="27">
                  <c:v>Fast Electronics</c:v>
                </c:pt>
                <c:pt idx="28">
                  <c:v>High Resolution Calorimeter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17">
                  <c:v>1671.0</c:v>
                </c:pt>
                <c:pt idx="18">
                  <c:v>847.0</c:v>
                </c:pt>
                <c:pt idx="19">
                  <c:v>462.0</c:v>
                </c:pt>
                <c:pt idx="20">
                  <c:v>1043.0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Hall D</c:v>
                </c:pt>
              </c:strCache>
            </c:strRef>
          </c:tx>
          <c:spPr>
            <a:solidFill>
              <a:srgbClr val="FF34E8"/>
            </a:solidFill>
          </c:spPr>
          <c:invertIfNegative val="0"/>
          <c:cat>
            <c:strRef>
              <c:f>Sheet1!$A$2:$A$31</c:f>
              <c:strCache>
                <c:ptCount val="29"/>
                <c:pt idx="0">
                  <c:v>SBS Basic</c:v>
                </c:pt>
                <c:pt idx="1">
                  <c:v>SBS Neutron FF</c:v>
                </c:pt>
                <c:pt idx="2">
                  <c:v>SBS Proton FF</c:v>
                </c:pt>
                <c:pt idx="3">
                  <c:v>Tritium Target</c:v>
                </c:pt>
                <c:pt idx="4">
                  <c:v>SoLID</c:v>
                </c:pt>
                <c:pt idx="5">
                  <c:v>HRS Magnet Control</c:v>
                </c:pt>
                <c:pt idx="6">
                  <c:v>High Luminosity Pol. 3He</c:v>
                </c:pt>
                <c:pt idx="7">
                  <c:v>Tagged DIS Detector</c:v>
                </c:pt>
                <c:pt idx="10">
                  <c:v>Drif Chamber ReadOut</c:v>
                </c:pt>
                <c:pt idx="11">
                  <c:v>Polarized Target for 12 GeV</c:v>
                </c:pt>
                <c:pt idx="12">
                  <c:v>Hdice for Transverse Configuration</c:v>
                </c:pt>
                <c:pt idx="13">
                  <c:v>RICH</c:v>
                </c:pt>
                <c:pt idx="14">
                  <c:v>Beam Line Upgrade</c:v>
                </c:pt>
                <c:pt idx="17">
                  <c:v>Beamline/Compton 12 GeV Upgrade</c:v>
                </c:pt>
                <c:pt idx="18">
                  <c:v>3He Polarized Target</c:v>
                </c:pt>
                <c:pt idx="19">
                  <c:v>LargeAcceptance Detector (LAD)</c:v>
                </c:pt>
                <c:pt idx="20">
                  <c:v>Gen E12-11-009</c:v>
                </c:pt>
                <c:pt idx="23">
                  <c:v>Forward Calorimeter Upgrade</c:v>
                </c:pt>
                <c:pt idx="24">
                  <c:v>Cherenkov Detector</c:v>
                </c:pt>
                <c:pt idx="27">
                  <c:v>Fast Electronics</c:v>
                </c:pt>
                <c:pt idx="28">
                  <c:v>High Resolution Calorimeter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23">
                  <c:v>1013.0</c:v>
                </c:pt>
                <c:pt idx="24">
                  <c:v>1758.0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Phys. Div.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Sheet1!$A$2:$A$31</c:f>
              <c:strCache>
                <c:ptCount val="29"/>
                <c:pt idx="0">
                  <c:v>SBS Basic</c:v>
                </c:pt>
                <c:pt idx="1">
                  <c:v>SBS Neutron FF</c:v>
                </c:pt>
                <c:pt idx="2">
                  <c:v>SBS Proton FF</c:v>
                </c:pt>
                <c:pt idx="3">
                  <c:v>Tritium Target</c:v>
                </c:pt>
                <c:pt idx="4">
                  <c:v>SoLID</c:v>
                </c:pt>
                <c:pt idx="5">
                  <c:v>HRS Magnet Control</c:v>
                </c:pt>
                <c:pt idx="6">
                  <c:v>High Luminosity Pol. 3He</c:v>
                </c:pt>
                <c:pt idx="7">
                  <c:v>Tagged DIS Detector</c:v>
                </c:pt>
                <c:pt idx="10">
                  <c:v>Drif Chamber ReadOut</c:v>
                </c:pt>
                <c:pt idx="11">
                  <c:v>Polarized Target for 12 GeV</c:v>
                </c:pt>
                <c:pt idx="12">
                  <c:v>Hdice for Transverse Configuration</c:v>
                </c:pt>
                <c:pt idx="13">
                  <c:v>RICH</c:v>
                </c:pt>
                <c:pt idx="14">
                  <c:v>Beam Line Upgrade</c:v>
                </c:pt>
                <c:pt idx="17">
                  <c:v>Beamline/Compton 12 GeV Upgrade</c:v>
                </c:pt>
                <c:pt idx="18">
                  <c:v>3He Polarized Target</c:v>
                </c:pt>
                <c:pt idx="19">
                  <c:v>LargeAcceptance Detector (LAD)</c:v>
                </c:pt>
                <c:pt idx="20">
                  <c:v>Gen E12-11-009</c:v>
                </c:pt>
                <c:pt idx="23">
                  <c:v>Forward Calorimeter Upgrade</c:v>
                </c:pt>
                <c:pt idx="24">
                  <c:v>Cherenkov Detector</c:v>
                </c:pt>
                <c:pt idx="27">
                  <c:v>Fast Electronics</c:v>
                </c:pt>
                <c:pt idx="28">
                  <c:v>High Resolution Calorimeter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27">
                  <c:v>1338.0</c:v>
                </c:pt>
                <c:pt idx="28">
                  <c:v>1192.0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0786072"/>
        <c:axId val="2120789160"/>
      </c:barChart>
      <c:catAx>
        <c:axId val="2120786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en-US"/>
          </a:p>
        </c:txPr>
        <c:crossAx val="2120789160"/>
        <c:crosses val="autoZero"/>
        <c:auto val="1"/>
        <c:lblAlgn val="ctr"/>
        <c:lblOffset val="100"/>
        <c:noMultiLvlLbl val="0"/>
      </c:catAx>
      <c:valAx>
        <c:axId val="2120789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2120786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Red Interior Page Design </a:t>
            </a:r>
          </a:p>
          <a:p>
            <a:pPr defTabSz="457200"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D27A0CFC-ADD9-C842-9A8A-ADEB3ECDB192}" type="slidenum">
              <a:rPr lang="en-US" sz="1200">
                <a:latin typeface="Calibri" charset="0"/>
              </a:rPr>
              <a:pPr defTabSz="455613"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Red Interior Page Design </a:t>
            </a:r>
          </a:p>
          <a:p>
            <a:pPr defTabSz="457200"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D27A0CFC-ADD9-C842-9A8A-ADEB3ECDB192}" type="slidenum">
              <a:rPr lang="en-US" sz="1200">
                <a:latin typeface="Calibri" charset="0"/>
              </a:rPr>
              <a:pPr defTabSz="455613"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Red Interior Page Design </a:t>
            </a:r>
          </a:p>
          <a:p>
            <a:pPr defTabSz="457200"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D27A0CFC-ADD9-C842-9A8A-ADEB3ECDB192}" type="slidenum">
              <a:rPr lang="en-US" sz="1200">
                <a:latin typeface="Calibri" charset="0"/>
              </a:rPr>
              <a:pPr defTabSz="455613"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7/27/15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9200"/>
            <a:ext cx="7772400" cy="14700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Physics CE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500" y="4572000"/>
            <a:ext cx="5003800" cy="1270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Patrizia </a:t>
            </a:r>
            <a:r>
              <a:rPr lang="en-US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</a:t>
            </a:r>
          </a:p>
          <a:p>
            <a:r>
              <a:rPr lang="en-US" sz="2000" dirty="0" err="1">
                <a:latin typeface="Arial"/>
                <a:cs typeface="Arial"/>
              </a:rPr>
              <a:t>JLab</a:t>
            </a:r>
            <a:r>
              <a:rPr lang="en-US" sz="2000" dirty="0">
                <a:latin typeface="Arial"/>
                <a:cs typeface="Arial"/>
              </a:rPr>
              <a:t> S&amp;T Visit – July </a:t>
            </a:r>
            <a:r>
              <a:rPr lang="en-US" sz="2000" dirty="0" smtClean="0">
                <a:latin typeface="Arial"/>
                <a:cs typeface="Arial"/>
              </a:rPr>
              <a:t>28-30, 2015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 r="35764"/>
          <a:stretch>
            <a:fillRect/>
          </a:stretch>
        </p:blipFill>
        <p:spPr bwMode="auto">
          <a:xfrm>
            <a:off x="6372108" y="3911600"/>
            <a:ext cx="2710962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HMS-HMS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808" y="736598"/>
            <a:ext cx="2733792" cy="2018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Hall B CLAs12 w Man3.png"/>
          <p:cNvPicPr>
            <a:picLocks noChangeAspect="1"/>
          </p:cNvPicPr>
          <p:nvPr/>
        </p:nvPicPr>
        <p:blipFill>
          <a:blip r:embed="rId5" cstate="print"/>
          <a:srcRect l="48862" t="40624" r="4649" b="8133"/>
          <a:stretch>
            <a:fillRect/>
          </a:stretch>
        </p:blipFill>
        <p:spPr bwMode="auto">
          <a:xfrm>
            <a:off x="0" y="3860800"/>
            <a:ext cx="242371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arm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-6351" y="698498"/>
            <a:ext cx="3009902" cy="200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304" y="673098"/>
            <a:ext cx="821392" cy="696118"/>
          </a:xfrm>
          <a:prstGeom prst="rect">
            <a:avLst/>
          </a:prstGeom>
          <a:noFill/>
          <a:ln>
            <a:noFill/>
          </a:ln>
          <a:effectLst>
            <a:outerShdw blurRad="127000" dist="76199" dir="7860002" algn="ctr" rotWithShape="0">
              <a:srgbClr val="727272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3175" y="2008981"/>
            <a:ext cx="1238236" cy="69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S&amp;T Review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88732"/>
            <a:ext cx="2019300" cy="18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405595" y="38100"/>
            <a:ext cx="2738404" cy="2592446"/>
            <a:chOff x="6405595" y="38100"/>
            <a:chExt cx="2738404" cy="2592446"/>
          </a:xfrm>
        </p:grpSpPr>
        <p:pic>
          <p:nvPicPr>
            <p:cNvPr id="18" name="Picture 17" descr="Detector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9" b="3562"/>
            <a:stretch/>
          </p:blipFill>
          <p:spPr>
            <a:xfrm>
              <a:off x="6405595" y="38100"/>
              <a:ext cx="2738404" cy="24511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405596" y="1716146"/>
              <a:ext cx="755999" cy="914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7996" y="1932046"/>
              <a:ext cx="755999" cy="698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524" y="38100"/>
            <a:ext cx="9134475" cy="682625"/>
          </a:xfrm>
        </p:spPr>
        <p:txBody>
          <a:bodyPr>
            <a:normAutofit fontScale="90000"/>
          </a:bodyPr>
          <a:lstStyle/>
          <a:p>
            <a:pPr algn="l" defTabSz="456406" eaLnBrk="1" hangingPunct="1">
              <a:defRPr/>
            </a:pPr>
            <a:r>
              <a:rPr lang="en-US" sz="4000" dirty="0">
                <a:latin typeface="+mn-lt"/>
                <a:ea typeface="ＭＳ Ｐゴシック" charset="0"/>
                <a:cs typeface="Tahoma" charset="0"/>
              </a:rPr>
              <a:t>Hall </a:t>
            </a:r>
            <a:r>
              <a:rPr lang="en-US" sz="4000" dirty="0" smtClean="0">
                <a:latin typeface="+mn-lt"/>
                <a:ea typeface="ＭＳ Ｐゴシック" charset="0"/>
                <a:cs typeface="Tahoma" charset="0"/>
              </a:rPr>
              <a:t>D - Cherenkov Detector (DIRC)</a:t>
            </a:r>
            <a:endParaRPr lang="en-US" sz="4000" dirty="0">
              <a:latin typeface="+mn-lt"/>
              <a:ea typeface="ＭＳ Ｐゴシック" charset="0"/>
              <a:cs typeface="Tahom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9162" y="2262246"/>
            <a:ext cx="180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Install DIRC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775700" y="929580"/>
            <a:ext cx="114300" cy="1458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503270" y="2619492"/>
            <a:ext cx="2349500" cy="1484254"/>
            <a:chOff x="48" y="83"/>
            <a:chExt cx="2862" cy="1920"/>
          </a:xfrm>
        </p:grpSpPr>
        <p:pic>
          <p:nvPicPr>
            <p:cNvPr id="2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" r="19002" b="603"/>
            <a:stretch>
              <a:fillRect/>
            </a:stretch>
          </p:blipFill>
          <p:spPr bwMode="auto">
            <a:xfrm rot="-5580000">
              <a:off x="519" y="-388"/>
              <a:ext cx="1920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1449" y="949"/>
              <a:ext cx="634" cy="70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403" y="1347"/>
              <a:ext cx="7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b="1" dirty="0">
                  <a:ea typeface="ＭＳ Ｐゴシック" charset="0"/>
                </a:rPr>
                <a:t>Beam axis</a:t>
              </a:r>
            </a:p>
          </p:txBody>
        </p:sp>
      </p:grpSp>
      <p:sp>
        <p:nvSpPr>
          <p:cNvPr id="25" name="Line 13"/>
          <p:cNvSpPr>
            <a:spLocks noChangeShapeType="1"/>
          </p:cNvSpPr>
          <p:nvPr/>
        </p:nvSpPr>
        <p:spPr bwMode="auto">
          <a:xfrm rot="10800000" flipH="1">
            <a:off x="7780519" y="3835498"/>
            <a:ext cx="786683" cy="816497"/>
          </a:xfrm>
          <a:prstGeom prst="line">
            <a:avLst/>
          </a:prstGeom>
          <a:noFill/>
          <a:ln w="38100">
            <a:solidFill>
              <a:srgbClr val="3EBE5E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Rectangle 12"/>
          <p:cNvSpPr>
            <a:spLocks/>
          </p:cNvSpPr>
          <p:nvPr/>
        </p:nvSpPr>
        <p:spPr bwMode="auto">
          <a:xfrm>
            <a:off x="7232288" y="4660905"/>
            <a:ext cx="1772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24A654"/>
                </a:solidFill>
                <a:ea typeface="ＭＳ Ｐゴシック" charset="0"/>
              </a:rPr>
              <a:t>Focusing Optics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599" y="1158643"/>
            <a:ext cx="64563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/>
              <a:buChar char="•"/>
            </a:pPr>
            <a:r>
              <a:rPr lang="en-US" dirty="0"/>
              <a:t>Improved π/K separation </a:t>
            </a:r>
            <a:r>
              <a:rPr lang="en-US" dirty="0" smtClean="0"/>
              <a:t>(3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up to 4 </a:t>
            </a:r>
            <a:r>
              <a:rPr lang="en-US" dirty="0" err="1" smtClean="0"/>
              <a:t>GeV</a:t>
            </a:r>
            <a:r>
              <a:rPr lang="en-US" dirty="0" smtClean="0"/>
              <a:t>/c) extends the physics </a:t>
            </a:r>
            <a:r>
              <a:rPr lang="en-US" dirty="0"/>
              <a:t>program to study mesons </a:t>
            </a:r>
            <a:r>
              <a:rPr lang="en-US" dirty="0" smtClean="0"/>
              <a:t>and baryons </a:t>
            </a:r>
            <a:r>
              <a:rPr lang="en-US" dirty="0"/>
              <a:t>containing strange </a:t>
            </a:r>
            <a:r>
              <a:rPr lang="en-US" dirty="0" smtClean="0"/>
              <a:t>quarks</a:t>
            </a:r>
          </a:p>
          <a:p>
            <a:pPr marL="144000" indent="-144000">
              <a:buFont typeface="Arial"/>
              <a:buChar char="•"/>
            </a:pPr>
            <a:endParaRPr lang="en-US" sz="800" dirty="0"/>
          </a:p>
          <a:p>
            <a:pPr marL="144000" indent="-144000">
              <a:buFont typeface="Arial"/>
              <a:buChar char="•"/>
            </a:pPr>
            <a:r>
              <a:rPr lang="en-US" dirty="0"/>
              <a:t>Received approval from SLAC to use </a:t>
            </a:r>
            <a:r>
              <a:rPr lang="en-US" dirty="0" err="1" smtClean="0"/>
              <a:t>BaBar</a:t>
            </a:r>
            <a:r>
              <a:rPr lang="en-US" dirty="0"/>
              <a:t> </a:t>
            </a:r>
            <a:r>
              <a:rPr lang="en-US" dirty="0" smtClean="0"/>
              <a:t>DIRC component</a:t>
            </a:r>
            <a:r>
              <a:rPr lang="en-US" b="1" dirty="0" smtClean="0">
                <a:solidFill>
                  <a:srgbClr val="000000"/>
                </a:solidFill>
                <a:sym typeface="CMU Serif Roman" charset="0"/>
              </a:rPr>
              <a:t>: </a:t>
            </a:r>
            <a:r>
              <a:rPr lang="en-US" dirty="0">
                <a:solidFill>
                  <a:srgbClr val="000000"/>
                </a:solidFill>
                <a:sym typeface="CMU Serif Roman" charset="0"/>
              </a:rPr>
              <a:t>Four modules  </a:t>
            </a:r>
            <a:r>
              <a:rPr lang="en-US" dirty="0" smtClean="0">
                <a:solidFill>
                  <a:srgbClr val="000000"/>
                </a:solidFill>
                <a:sym typeface="CMU Serif Roman" charset="0"/>
              </a:rPr>
              <a:t>(12 </a:t>
            </a:r>
            <a:r>
              <a:rPr lang="en-US" dirty="0">
                <a:solidFill>
                  <a:srgbClr val="000000"/>
                </a:solidFill>
                <a:sym typeface="CMU Serif Roman" charset="0"/>
              </a:rPr>
              <a:t>quartz bars </a:t>
            </a:r>
            <a:r>
              <a:rPr lang="en-US" dirty="0" smtClean="0">
                <a:solidFill>
                  <a:srgbClr val="000000"/>
                </a:solidFill>
                <a:sym typeface="CMU Serif Roman" charset="0"/>
              </a:rPr>
              <a:t>each) </a:t>
            </a:r>
            <a:r>
              <a:rPr lang="en-US" dirty="0">
                <a:solidFill>
                  <a:srgbClr val="000000"/>
                </a:solidFill>
                <a:sym typeface="CMU Serif Roman" charset="0"/>
              </a:rPr>
              <a:t>+ 1 common Focusing Oil Box </a:t>
            </a:r>
            <a:endParaRPr lang="en-US" dirty="0" smtClean="0">
              <a:solidFill>
                <a:srgbClr val="000000"/>
              </a:solidFill>
              <a:sym typeface="CMU Serif Roman" charset="0"/>
            </a:endParaRPr>
          </a:p>
          <a:p>
            <a:pPr marL="144000" indent="-144000">
              <a:buFont typeface="Arial"/>
              <a:buChar char="•"/>
            </a:pPr>
            <a:endParaRPr lang="en-US" sz="800" b="1" dirty="0">
              <a:solidFill>
                <a:srgbClr val="000000"/>
              </a:solidFill>
              <a:sym typeface="CMU Serif Roman" charset="0"/>
            </a:endParaRPr>
          </a:p>
          <a:p>
            <a:pPr marL="144000" indent="-144000">
              <a:buFont typeface="Arial"/>
              <a:buChar char="•"/>
            </a:pPr>
            <a:r>
              <a:rPr lang="en-US" dirty="0"/>
              <a:t>Implementing a compact, focusing </a:t>
            </a:r>
            <a:r>
              <a:rPr lang="en-US" dirty="0" smtClean="0"/>
              <a:t>optics System</a:t>
            </a:r>
          </a:p>
          <a:p>
            <a:pPr marL="144000" indent="-144000">
              <a:buFont typeface="Arial"/>
              <a:buChar char="•"/>
            </a:pPr>
            <a:endParaRPr lang="en-US" sz="800" dirty="0"/>
          </a:p>
          <a:p>
            <a:pPr marL="144000" indent="-144000">
              <a:buFont typeface="Arial"/>
              <a:buChar char="•"/>
            </a:pPr>
            <a:r>
              <a:rPr lang="en-US" dirty="0"/>
              <a:t>Synergy with CLAS12 RICH </a:t>
            </a:r>
            <a:r>
              <a:rPr lang="en-US" dirty="0" err="1" smtClean="0"/>
              <a:t>MaPMT</a:t>
            </a:r>
            <a:r>
              <a:rPr lang="en-US" dirty="0"/>
              <a:t> </a:t>
            </a:r>
            <a:r>
              <a:rPr lang="en-US" dirty="0" smtClean="0"/>
              <a:t>readout </a:t>
            </a:r>
            <a:r>
              <a:rPr lang="en-US" dirty="0"/>
              <a:t>and </a:t>
            </a:r>
            <a:r>
              <a:rPr lang="en-US" dirty="0" smtClean="0"/>
              <a:t>electronics</a:t>
            </a:r>
          </a:p>
          <a:p>
            <a:pPr marL="144000" indent="-144000">
              <a:buFont typeface="Arial"/>
              <a:buChar char="•"/>
            </a:pPr>
            <a:endParaRPr lang="en-US" sz="800" b="1" dirty="0">
              <a:solidFill>
                <a:srgbClr val="000000"/>
              </a:solidFill>
              <a:sym typeface="CMU Serif Roman" charset="0"/>
            </a:endParaRPr>
          </a:p>
          <a:p>
            <a:pPr marL="144000" indent="-144000">
              <a:buFont typeface="Arial"/>
              <a:buChar char="•"/>
            </a:pPr>
            <a:r>
              <a:rPr lang="en-US" dirty="0"/>
              <a:t>~15K readout channels integrated </a:t>
            </a:r>
            <a:r>
              <a:rPr lang="en-US" dirty="0" smtClean="0"/>
              <a:t>into standard </a:t>
            </a:r>
            <a:r>
              <a:rPr lang="en-US" dirty="0"/>
              <a:t>Hall D DAQ </a:t>
            </a:r>
            <a:r>
              <a:rPr lang="en-US" dirty="0" smtClean="0"/>
              <a:t>system</a:t>
            </a:r>
            <a:endParaRPr lang="en-US" b="1" dirty="0">
              <a:solidFill>
                <a:srgbClr val="000000"/>
              </a:solidFill>
              <a:sym typeface="CMU Serif Roman" charset="0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" y="4660905"/>
            <a:ext cx="6698745" cy="112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5"/>
          <p:cNvSpPr>
            <a:spLocks/>
          </p:cNvSpPr>
          <p:nvPr/>
        </p:nvSpPr>
        <p:spPr bwMode="auto">
          <a:xfrm>
            <a:off x="192088" y="4209990"/>
            <a:ext cx="3857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i="1" dirty="0">
                <a:solidFill>
                  <a:srgbClr val="000000"/>
                </a:solidFill>
                <a:cs typeface="CMU Serif Roman" charset="0"/>
                <a:sym typeface="CMU Serif Roman" charset="0"/>
              </a:rPr>
              <a:t>Baseline </a:t>
            </a:r>
            <a:r>
              <a:rPr lang="en-US" sz="2000" i="1" dirty="0" err="1">
                <a:solidFill>
                  <a:srgbClr val="000000"/>
                </a:solidFill>
                <a:cs typeface="CMU Serif Roman" charset="0"/>
                <a:sym typeface="CMU Serif Roman" charset="0"/>
              </a:rPr>
              <a:t>Vs</a:t>
            </a:r>
            <a:r>
              <a:rPr lang="en-US" sz="2000" i="1" dirty="0">
                <a:solidFill>
                  <a:srgbClr val="000000"/>
                </a:solidFill>
                <a:cs typeface="CMU Serif Roman" charset="0"/>
                <a:sym typeface="CMU Serif Roman" charset="0"/>
              </a:rPr>
              <a:t> FDIRC efficiencies: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6103992" y="3856434"/>
            <a:ext cx="309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ilica </a:t>
            </a:r>
            <a:r>
              <a:rPr lang="en-US" sz="1400" dirty="0"/>
              <a:t>bar boxes </a:t>
            </a:r>
            <a:r>
              <a:rPr lang="en-US" sz="1400" dirty="0" smtClean="0"/>
              <a:t>oriented </a:t>
            </a:r>
            <a:r>
              <a:rPr lang="en-US" sz="1400" dirty="0"/>
              <a:t>horizontally </a:t>
            </a:r>
          </a:p>
        </p:txBody>
      </p:sp>
    </p:spTree>
    <p:extLst>
      <p:ext uri="{BB962C8B-B14F-4D97-AF65-F5344CB8AC3E}">
        <p14:creationId xmlns:p14="http://schemas.microsoft.com/office/powerpoint/2010/main" val="419389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S&amp;T Review 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524" y="38100"/>
            <a:ext cx="9134475" cy="682625"/>
          </a:xfrm>
        </p:spPr>
        <p:txBody>
          <a:bodyPr>
            <a:normAutofit fontScale="90000"/>
          </a:bodyPr>
          <a:lstStyle/>
          <a:p>
            <a:pPr defTabSz="456406" eaLnBrk="1" hangingPunct="1">
              <a:defRPr/>
            </a:pPr>
            <a:r>
              <a:rPr lang="en-US" sz="4000" dirty="0">
                <a:latin typeface="+mn-lt"/>
                <a:ea typeface="ＭＳ Ｐゴシック" charset="0"/>
                <a:cs typeface="Tahoma" charset="0"/>
              </a:rPr>
              <a:t>Hall </a:t>
            </a:r>
            <a:r>
              <a:rPr lang="en-US" sz="4000" dirty="0" smtClean="0">
                <a:latin typeface="+mn-lt"/>
                <a:ea typeface="ＭＳ Ｐゴシック" charset="0"/>
                <a:cs typeface="Tahoma" charset="0"/>
              </a:rPr>
              <a:t>D - Cherenkov Detector (DIRC)</a:t>
            </a:r>
            <a:endParaRPr lang="en-US" sz="4000" dirty="0">
              <a:latin typeface="+mn-lt"/>
              <a:ea typeface="ＭＳ Ｐゴシック" charset="0"/>
              <a:cs typeface="Tahom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25798"/>
            <a:ext cx="91344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Focusing optics </a:t>
            </a:r>
          </a:p>
          <a:p>
            <a:r>
              <a:rPr lang="en-US" dirty="0"/>
              <a:t>-The prototype focusing box design is complete (</a:t>
            </a:r>
            <a:r>
              <a:rPr lang="en-US" dirty="0" smtClean="0"/>
              <a:t>mirrors contained </a:t>
            </a:r>
            <a:r>
              <a:rPr lang="en-US" dirty="0"/>
              <a:t>in a bath of distilled </a:t>
            </a:r>
            <a:r>
              <a:rPr lang="en-US" dirty="0" smtClean="0"/>
              <a:t>water) 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/>
              <a:t>The mirrors are currently at a vendor being lapped before </a:t>
            </a:r>
            <a:r>
              <a:rPr lang="en-US" dirty="0" smtClean="0"/>
              <a:t>testing </a:t>
            </a:r>
            <a:r>
              <a:rPr lang="en-US" dirty="0"/>
              <a:t>their </a:t>
            </a:r>
            <a:r>
              <a:rPr lang="en-US" dirty="0" smtClean="0"/>
              <a:t>performance at MIT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/>
              <a:t>The design for the full scale detector is </a:t>
            </a:r>
            <a:r>
              <a:rPr lang="en-US" dirty="0" smtClean="0"/>
              <a:t>ongoing</a:t>
            </a:r>
            <a:endParaRPr lang="en-US" dirty="0"/>
          </a:p>
          <a:p>
            <a:endParaRPr lang="en-US" sz="800" b="1" i="1" dirty="0"/>
          </a:p>
          <a:p>
            <a:r>
              <a:rPr lang="en-US" b="1" i="1" dirty="0"/>
              <a:t>Mechanical </a:t>
            </a:r>
          </a:p>
          <a:p>
            <a:r>
              <a:rPr lang="en-US" dirty="0" smtClean="0"/>
              <a:t>-The IU group has developed a shipping crate to ship the bars from SLAC to </a:t>
            </a:r>
            <a:r>
              <a:rPr lang="en-US" dirty="0" err="1" smtClean="0"/>
              <a:t>JLab</a:t>
            </a:r>
            <a:r>
              <a:rPr lang="en-US" dirty="0" smtClean="0"/>
              <a:t>.  </a:t>
            </a:r>
          </a:p>
          <a:p>
            <a:r>
              <a:rPr lang="en-US" dirty="0" smtClean="0"/>
              <a:t>-</a:t>
            </a:r>
            <a:r>
              <a:rPr lang="en-US" dirty="0"/>
              <a:t>A full scale prototype of the bar box has been constructed </a:t>
            </a:r>
            <a:r>
              <a:rPr lang="en-US" dirty="0" smtClean="0"/>
              <a:t>and </a:t>
            </a:r>
            <a:r>
              <a:rPr lang="en-US" dirty="0"/>
              <a:t>tested in </a:t>
            </a:r>
            <a:r>
              <a:rPr lang="en-US" dirty="0" smtClean="0"/>
              <a:t>the </a:t>
            </a:r>
            <a:r>
              <a:rPr lang="en-US" dirty="0"/>
              <a:t>shipping crate instrumented with accelerometers to measure the stress on the bars in a shipping truck</a:t>
            </a:r>
            <a:r>
              <a:rPr lang="en-US" dirty="0" smtClean="0"/>
              <a:t>.</a:t>
            </a:r>
          </a:p>
          <a:p>
            <a:endParaRPr lang="en-US" sz="800" dirty="0"/>
          </a:p>
          <a:p>
            <a:r>
              <a:rPr lang="en-US" b="1" i="1" dirty="0"/>
              <a:t>Readout </a:t>
            </a:r>
          </a:p>
          <a:p>
            <a:r>
              <a:rPr lang="en-US" dirty="0"/>
              <a:t>-The CLAS12 RICH readout is planned to be used for the DIRC </a:t>
            </a:r>
            <a:endParaRPr lang="en-US" dirty="0" smtClean="0"/>
          </a:p>
          <a:p>
            <a:r>
              <a:rPr lang="en-US" dirty="0" smtClean="0"/>
              <a:t>-A full </a:t>
            </a:r>
            <a:r>
              <a:rPr lang="en-US" dirty="0"/>
              <a:t>block diagram for the required components (FPGA, DAQ electronics, HV, LV, cables, etc.) </a:t>
            </a:r>
            <a:r>
              <a:rPr lang="en-US" dirty="0" smtClean="0"/>
              <a:t>has been developed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0330" y="849165"/>
            <a:ext cx="8754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project:</a:t>
            </a:r>
          </a:p>
          <a:p>
            <a:pPr marL="400050" lvl="0" indent="-400050" defTabSz="730250" fontAlgn="base"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en-US" dirty="0">
                <a:solidFill>
                  <a:srgbClr val="0000C4"/>
                </a:solidFill>
              </a:rPr>
              <a:t>light collection </a:t>
            </a:r>
            <a:r>
              <a:rPr lang="en-US" dirty="0" smtClean="0">
                <a:solidFill>
                  <a:srgbClr val="0000C4"/>
                </a:solidFill>
              </a:rPr>
              <a:t>system; ii) photo</a:t>
            </a:r>
            <a:r>
              <a:rPr lang="en-US" dirty="0">
                <a:solidFill>
                  <a:srgbClr val="0000C4"/>
                </a:solidFill>
              </a:rPr>
              <a:t>-</a:t>
            </a:r>
            <a:r>
              <a:rPr lang="en-US" dirty="0" smtClean="0">
                <a:solidFill>
                  <a:srgbClr val="0000C4"/>
                </a:solidFill>
              </a:rPr>
              <a:t>detectors (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MA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PMTs); iii) Readout system; iv) Support frame</a:t>
            </a:r>
            <a:endParaRPr lang="en-US" i="1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24" y="1825688"/>
            <a:ext cx="5346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0330" y="5888339"/>
            <a:ext cx="887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Physics Division Review with DOE in attendance scheduled </a:t>
            </a:r>
            <a:r>
              <a:rPr lang="en-US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 smtClean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October </a:t>
            </a:r>
            <a:r>
              <a:rPr lang="en-US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78902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S&amp;T Review 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524" y="38100"/>
            <a:ext cx="9134475" cy="682625"/>
          </a:xfrm>
        </p:spPr>
        <p:txBody>
          <a:bodyPr>
            <a:normAutofit fontScale="90000"/>
          </a:bodyPr>
          <a:lstStyle/>
          <a:p>
            <a:pPr defTabSz="456406" eaLnBrk="1" hangingPunct="1">
              <a:defRPr/>
            </a:pPr>
            <a:r>
              <a:rPr lang="en-US" sz="4000" dirty="0">
                <a:latin typeface="+mn-lt"/>
                <a:ea typeface="ＭＳ Ｐゴシック" charset="0"/>
                <a:cs typeface="Tahoma" charset="0"/>
              </a:rPr>
              <a:t>Hall </a:t>
            </a:r>
            <a:r>
              <a:rPr lang="en-US" sz="4000" dirty="0" smtClean="0">
                <a:latin typeface="+mn-lt"/>
                <a:ea typeface="ＭＳ Ｐゴシック" charset="0"/>
                <a:cs typeface="Tahoma" charset="0"/>
              </a:rPr>
              <a:t>D - Cherenkov Detector (DIRC)</a:t>
            </a:r>
            <a:endParaRPr lang="en-US" sz="4000" dirty="0">
              <a:latin typeface="+mn-lt"/>
              <a:ea typeface="ＭＳ Ｐゴシック" charset="0"/>
              <a:cs typeface="Tahom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78795" y="1706084"/>
            <a:ext cx="3412805" cy="1236461"/>
            <a:chOff x="5409577" y="1017032"/>
            <a:chExt cx="3412805" cy="1236461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577" y="1207532"/>
              <a:ext cx="3412805" cy="800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96087" y="1017032"/>
              <a:ext cx="2486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Measurements using 20 MeV e</a:t>
              </a:r>
              <a:r>
                <a:rPr lang="en-US" sz="1400" baseline="30000" dirty="0" smtClean="0"/>
                <a:t>-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4523" y="1886778"/>
              <a:ext cx="95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  <a:r>
                <a:rPr lang="en-US" sz="1600" dirty="0" smtClean="0">
                  <a:solidFill>
                    <a:srgbClr val="FF0000"/>
                  </a:solidFill>
                </a:rPr>
                <a:t>00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kRad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81781" y="1914939"/>
              <a:ext cx="95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7</a:t>
              </a:r>
              <a:r>
                <a:rPr lang="en-US" sz="1600" dirty="0" smtClean="0">
                  <a:solidFill>
                    <a:srgbClr val="FF0000"/>
                  </a:solidFill>
                </a:rPr>
                <a:t>00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kRad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20627" y="1914939"/>
              <a:ext cx="95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5</a:t>
              </a:r>
              <a:r>
                <a:rPr lang="en-US" sz="1600" dirty="0" smtClean="0">
                  <a:solidFill>
                    <a:srgbClr val="FF0000"/>
                  </a:solidFill>
                </a:rPr>
                <a:t>00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kRad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36790" y="3353184"/>
            <a:ext cx="3394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Calculations, in </a:t>
            </a:r>
            <a:r>
              <a:rPr lang="en-US" sz="1400" dirty="0" err="1" smtClean="0"/>
              <a:t>kRad</a:t>
            </a:r>
            <a:r>
              <a:rPr lang="en-US" sz="1400" dirty="0" smtClean="0"/>
              <a:t>/Year at “low intensity”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072913"/>
            <a:ext cx="5733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FCAL: 2800 40x40x450mm³ F8 lead glass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Expected dose (center) 100kRad/10Y at “high intensity” (100MHz in coherent peak) – order of magnitude estimate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Rad. damage of F8 glass measured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100kRad → x1.8 deterioration of the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>
                <a:solidFill>
                  <a:srgbClr val="000000"/>
                </a:solidFill>
              </a:rPr>
              <a:t>Insert: 60x60cm² - about 900 crystals </a:t>
            </a:r>
            <a:r>
              <a:rPr lang="en-US" sz="2000" b="1" dirty="0" err="1" smtClean="0">
                <a:solidFill>
                  <a:srgbClr val="000000"/>
                </a:solidFill>
              </a:rPr>
              <a:t>PbWO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(similar </a:t>
            </a:r>
            <a:r>
              <a:rPr lang="en-US" sz="2000" dirty="0"/>
              <a:t>“hybrid” </a:t>
            </a:r>
            <a:r>
              <a:rPr lang="en-US" sz="2000" dirty="0" smtClean="0"/>
              <a:t>calorimeter as PRIMEX)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Radiation hard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Improving the resolution in energy and position x2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Improving the hit separation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53395" y="3054084"/>
            <a:ext cx="3565205" cy="3260539"/>
            <a:chOff x="4757807" y="2943777"/>
            <a:chExt cx="3692231" cy="3260539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807" y="2943777"/>
              <a:ext cx="3692231" cy="3260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6146859" y="4787900"/>
              <a:ext cx="792000" cy="0"/>
            </a:xfrm>
            <a:prstGeom prst="straightConnector1">
              <a:avLst/>
            </a:prstGeom>
            <a:ln w="3492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016624" y="3995900"/>
              <a:ext cx="7274" cy="792000"/>
            </a:xfrm>
            <a:prstGeom prst="straightConnector1">
              <a:avLst/>
            </a:prstGeom>
            <a:ln w="3492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86164" y="4843046"/>
              <a:ext cx="788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60 cm</a:t>
              </a:r>
              <a:endParaRPr lang="en-US" sz="1600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8747" y="756944"/>
            <a:ext cx="8945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C4"/>
                </a:solidFill>
              </a:rPr>
              <a:t>JLab</a:t>
            </a:r>
            <a:r>
              <a:rPr lang="en-US" dirty="0">
                <a:solidFill>
                  <a:srgbClr val="0000C4"/>
                </a:solidFill>
              </a:rPr>
              <a:t> CE project serves two functions:</a:t>
            </a:r>
          </a:p>
          <a:p>
            <a:pPr marL="144000" indent="-144000">
              <a:buAutoNum type="arabicParenR"/>
            </a:pPr>
            <a:r>
              <a:rPr lang="en-US" dirty="0" smtClean="0">
                <a:solidFill>
                  <a:srgbClr val="0000C4"/>
                </a:solidFill>
              </a:rPr>
              <a:t> to </a:t>
            </a:r>
            <a:r>
              <a:rPr lang="en-US" dirty="0">
                <a:solidFill>
                  <a:srgbClr val="0000C4"/>
                </a:solidFill>
              </a:rPr>
              <a:t>replace the radiation-damaged modules at the center of FCAL after initial years of </a:t>
            </a:r>
            <a:r>
              <a:rPr lang="en-US" dirty="0" smtClean="0">
                <a:solidFill>
                  <a:srgbClr val="0000C4"/>
                </a:solidFill>
              </a:rPr>
              <a:t>ops.</a:t>
            </a:r>
          </a:p>
          <a:p>
            <a:pPr marL="144000" indent="-144000">
              <a:buFontTx/>
              <a:buAutoNum type="arabicParenR"/>
            </a:pPr>
            <a:r>
              <a:rPr lang="en-US" dirty="0">
                <a:solidFill>
                  <a:srgbClr val="0000C4"/>
                </a:solidFill>
              </a:rPr>
              <a:t> to </a:t>
            </a:r>
            <a:r>
              <a:rPr lang="en-US" dirty="0" smtClean="0">
                <a:solidFill>
                  <a:srgbClr val="0000C4"/>
                </a:solidFill>
              </a:rPr>
              <a:t>provide </a:t>
            </a:r>
            <a:r>
              <a:rPr lang="en-US" dirty="0">
                <a:solidFill>
                  <a:srgbClr val="0000C4"/>
                </a:solidFill>
              </a:rPr>
              <a:t>high-energy resolution </a:t>
            </a:r>
            <a:r>
              <a:rPr lang="en-US" dirty="0" smtClean="0">
                <a:solidFill>
                  <a:srgbClr val="0000C4"/>
                </a:solidFill>
              </a:rPr>
              <a:t>calorimeter required for the approved </a:t>
            </a:r>
            <a:r>
              <a:rPr lang="en-US" dirty="0" err="1">
                <a:solidFill>
                  <a:srgbClr val="0000C4"/>
                </a:solidFill>
              </a:rPr>
              <a:t>Primakoff</a:t>
            </a:r>
            <a:r>
              <a:rPr lang="en-US" dirty="0">
                <a:solidFill>
                  <a:srgbClr val="0000C4"/>
                </a:solidFill>
              </a:rPr>
              <a:t> </a:t>
            </a:r>
            <a:r>
              <a:rPr lang="en-US" dirty="0" smtClean="0">
                <a:solidFill>
                  <a:srgbClr val="0000C4"/>
                </a:solidFill>
              </a:rPr>
              <a:t>experiment and for the </a:t>
            </a:r>
            <a:r>
              <a:rPr lang="en-US" dirty="0" smtClean="0">
                <a:solidFill>
                  <a:srgbClr val="0000C4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0000C4"/>
                </a:solidFill>
              </a:rPr>
              <a:t> factory. </a:t>
            </a:r>
            <a:endParaRPr lang="en-US" dirty="0">
              <a:solidFill>
                <a:srgbClr val="0000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5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</p:spPr>
        <p:txBody>
          <a:bodyPr>
            <a:noAutofit/>
          </a:bodyPr>
          <a:lstStyle/>
          <a:p>
            <a:r>
              <a:rPr lang="en-US" dirty="0" smtClean="0"/>
              <a:t> Hall C: Neutral Particle Spectrometer (NPS) 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1" y="889000"/>
            <a:ext cx="55228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Hall C  </a:t>
            </a:r>
            <a:r>
              <a:rPr lang="en-US" altLang="en-US" dirty="0">
                <a:solidFill>
                  <a:srgbClr val="000000"/>
                </a:solidFill>
              </a:rPr>
              <a:t>5 </a:t>
            </a:r>
            <a:r>
              <a:rPr lang="en-US" altLang="en-US" dirty="0" smtClean="0">
                <a:solidFill>
                  <a:srgbClr val="000000"/>
                </a:solidFill>
              </a:rPr>
              <a:t>approved experiments </a:t>
            </a:r>
            <a:r>
              <a:rPr lang="en-US" altLang="en-US" dirty="0" smtClean="0"/>
              <a:t>require measurements </a:t>
            </a:r>
            <a:r>
              <a:rPr lang="en-US" altLang="en-US" dirty="0"/>
              <a:t>of neutral particles (</a:t>
            </a:r>
            <a:r>
              <a:rPr lang="en-US" altLang="en-US" dirty="0">
                <a:latin typeface="Symbol" panose="05050102010706020507" pitchFamily="18" charset="2"/>
              </a:rPr>
              <a:t>g</a:t>
            </a:r>
            <a:r>
              <a:rPr lang="en-US" altLang="en-US" dirty="0"/>
              <a:t> and </a:t>
            </a:r>
            <a:r>
              <a:rPr lang="en-US" altLang="en-US" dirty="0">
                <a:latin typeface="Symbol" panose="05050102010706020507" pitchFamily="18" charset="2"/>
              </a:rPr>
              <a:t>p</a:t>
            </a:r>
            <a:r>
              <a:rPr lang="en-US" altLang="en-US" baseline="30000" dirty="0"/>
              <a:t>0</a:t>
            </a:r>
            <a:r>
              <a:rPr lang="en-US" altLang="en-US" dirty="0" smtClean="0"/>
              <a:t>) </a:t>
            </a:r>
            <a:r>
              <a:rPr lang="en-US" alt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altLang="en-US" i="1" dirty="0" smtClean="0"/>
              <a:t>Neutral-Particle Spectrometer  </a:t>
            </a:r>
            <a:r>
              <a:rPr lang="en-US" altLang="en-US" i="1" dirty="0"/>
              <a:t>(NPS) </a:t>
            </a:r>
            <a:r>
              <a:rPr lang="en-US" altLang="en-US" dirty="0" smtClean="0"/>
              <a:t>between </a:t>
            </a:r>
            <a:r>
              <a:rPr lang="en-US" altLang="en-US" dirty="0"/>
              <a:t>5.5 and 60 </a:t>
            </a:r>
            <a:r>
              <a:rPr lang="en-US" altLang="en-US" dirty="0" smtClean="0"/>
              <a:t>degrees (</a:t>
            </a:r>
            <a:r>
              <a:rPr lang="en-US" altLang="en-US" dirty="0">
                <a:cs typeface="Arial" pitchFamily="34" charset="0"/>
              </a:rPr>
              <a:t>~25 </a:t>
            </a:r>
            <a:r>
              <a:rPr lang="en-US" altLang="en-US" dirty="0" err="1">
                <a:cs typeface="Arial" pitchFamily="34" charset="0"/>
              </a:rPr>
              <a:t>msr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dirty="0" smtClean="0">
                <a:cs typeface="Arial" pitchFamily="34" charset="0"/>
              </a:rPr>
              <a:t>) </a:t>
            </a:r>
            <a:r>
              <a:rPr lang="en-US" altLang="en-US" dirty="0" smtClean="0"/>
              <a:t>consisting </a:t>
            </a:r>
            <a:r>
              <a:rPr lang="en-US" altLang="en-US" dirty="0"/>
              <a:t>of a highly segmented EM calorimeter preceded by a sweeping </a:t>
            </a:r>
            <a:r>
              <a:rPr lang="en-US" altLang="en-US" dirty="0" smtClean="0"/>
              <a:t>magnet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7138" y="1080782"/>
            <a:ext cx="3506862" cy="2359025"/>
            <a:chOff x="5026036" y="3802897"/>
            <a:chExt cx="3506862" cy="2359025"/>
          </a:xfrm>
        </p:grpSpPr>
        <p:pic>
          <p:nvPicPr>
            <p:cNvPr id="8" name="Picture 8" descr="ScreenShot07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5" t="4636" r="13632" b="2637"/>
            <a:stretch>
              <a:fillRect/>
            </a:stretch>
          </p:blipFill>
          <p:spPr bwMode="auto">
            <a:xfrm>
              <a:off x="5026036" y="3852863"/>
              <a:ext cx="3343094" cy="228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7003427" y="3802897"/>
              <a:ext cx="1529471" cy="2617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1pPr>
              <a:lvl2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3pPr>
              <a:lvl4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4pPr>
              <a:lvl5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Times New Roman" pitchFamily="18" charset="0"/>
                <a:buNone/>
              </a:pPr>
              <a:r>
                <a:rPr lang="en-US" altLang="en-US" sz="11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NPS on SHMS platform</a:t>
              </a: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5244064" y="5042337"/>
              <a:ext cx="726760" cy="241503"/>
            </a:xfrm>
            <a:prstGeom prst="rect">
              <a:avLst/>
            </a:prstGeom>
            <a:solidFill>
              <a:srgbClr val="CEF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1pPr>
              <a:lvl2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3pPr>
              <a:lvl4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4pPr>
              <a:lvl5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Times New Roman" pitchFamily="18" charset="0"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Detector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5753186" y="5295147"/>
              <a:ext cx="581025" cy="303213"/>
            </a:xfrm>
            <a:prstGeom prst="straightConnector1">
              <a:avLst/>
            </a:prstGeom>
            <a:ln w="38100">
              <a:solidFill>
                <a:srgbClr val="CEFED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7569695" y="4932689"/>
              <a:ext cx="726760" cy="241503"/>
            </a:xfrm>
            <a:prstGeom prst="rect">
              <a:avLst/>
            </a:prstGeom>
            <a:solidFill>
              <a:srgbClr val="CEF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1pPr>
              <a:lvl2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3pPr>
              <a:lvl4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4pPr>
              <a:lvl5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Times New Roman" pitchFamily="18" charset="0"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Magnet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7351798" y="4799847"/>
              <a:ext cx="217488" cy="133350"/>
            </a:xfrm>
            <a:prstGeom prst="straightConnector1">
              <a:avLst/>
            </a:prstGeom>
            <a:ln w="38100">
              <a:solidFill>
                <a:srgbClr val="CEFED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5978739" y="5884794"/>
              <a:ext cx="2363960" cy="2771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1pPr>
              <a:lvl2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3pPr>
              <a:lvl4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4pPr>
              <a:lvl5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400">
                  <a:solidFill>
                    <a:srgbClr val="000000"/>
                  </a:solidFill>
                  <a:latin typeface="Arial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Font typeface="Times New Roman" pitchFamily="18" charset="0"/>
                <a:buNone/>
              </a:pPr>
              <a:r>
                <a:rPr lang="en-US" altLang="en-US" sz="1200" b="1" i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NPS angle range: 25 – 60 degrees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4301" y="2452077"/>
            <a:ext cx="3759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NPS General Design Concept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14300" y="2852187"/>
            <a:ext cx="5638800" cy="16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144000" indent="-144000">
              <a:spcBef>
                <a:spcPts val="75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1116</a:t>
            </a:r>
            <a:r>
              <a:rPr lang="en-US" altLang="en-US" sz="1800" b="1" dirty="0" smtClean="0">
                <a:solidFill>
                  <a:srgbClr val="0505FF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en-US" sz="1800" b="1" dirty="0">
                <a:solidFill>
                  <a:srgbClr val="0505FF"/>
                </a:solidFill>
                <a:latin typeface="+mn-lt"/>
                <a:cs typeface="Arial" pitchFamily="34" charset="0"/>
              </a:rPr>
              <a:t>PbWO</a:t>
            </a:r>
            <a:r>
              <a:rPr lang="en-US" altLang="en-US" sz="1800" b="1" baseline="-25000" dirty="0">
                <a:solidFill>
                  <a:srgbClr val="0505FF"/>
                </a:solidFill>
                <a:latin typeface="+mn-lt"/>
                <a:cs typeface="Arial" pitchFamily="34" charset="0"/>
              </a:rPr>
              <a:t>4</a:t>
            </a:r>
            <a:r>
              <a:rPr lang="en-US" altLang="en-US" sz="1800" b="1" dirty="0">
                <a:solidFill>
                  <a:srgbClr val="0505FF"/>
                </a:solidFill>
                <a:latin typeface="+mn-lt"/>
                <a:cs typeface="Arial" pitchFamily="34" charset="0"/>
              </a:rPr>
              <a:t> crystals 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itchFamily="34" charset="0"/>
              </a:rPr>
              <a:t>in a</a:t>
            </a:r>
            <a:r>
              <a:rPr lang="en-US" altLang="en-US" sz="1800" dirty="0">
                <a:solidFill>
                  <a:srgbClr val="0505FF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itchFamily="34" charset="0"/>
              </a:rPr>
              <a:t>temperature-controlled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frame including gain monitoring and curing systems</a:t>
            </a:r>
          </a:p>
          <a:p>
            <a:pPr marL="144000" indent="-144000">
              <a:spcBef>
                <a:spcPts val="75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itchFamily="34" charset="0"/>
              </a:rPr>
              <a:t>~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deadtime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itchFamily="34" charset="0"/>
              </a:rPr>
              <a:t>-less digitizing electronics to independently sample the entire pulse form for each crystal </a:t>
            </a:r>
            <a:endParaRPr lang="en-US" altLang="en-US" sz="18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144000" indent="-144000">
              <a:spcBef>
                <a:spcPts val="75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itchFamily="34" charset="0"/>
              </a:rPr>
              <a:t>A new </a:t>
            </a:r>
            <a:r>
              <a:rPr lang="en-US" altLang="en-US" sz="1800" dirty="0">
                <a:latin typeface="+mn-lt"/>
                <a:cs typeface="Arial" pitchFamily="34" charset="0"/>
              </a:rPr>
              <a:t>sweeping </a:t>
            </a:r>
            <a:r>
              <a:rPr lang="en-US" altLang="en-US" sz="1800" dirty="0" smtClean="0">
                <a:latin typeface="+mn-lt"/>
                <a:cs typeface="Arial" pitchFamily="34" charset="0"/>
              </a:rPr>
              <a:t>magnet</a:t>
            </a:r>
            <a:endParaRPr lang="en-US" altLang="en-US" sz="1800" dirty="0">
              <a:latin typeface="+mn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1" y="4521875"/>
            <a:ext cx="3759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of the project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477655" y="3597434"/>
            <a:ext cx="1666345" cy="1369949"/>
            <a:chOff x="4800600" y="3733800"/>
            <a:chExt cx="3429000" cy="24829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733800"/>
              <a:ext cx="3310636" cy="24829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461455" y="3759501"/>
              <a:ext cx="1768145" cy="658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PbWO</a:t>
              </a:r>
              <a:r>
                <a:rPr lang="en-US" sz="1100" b="1" baseline="-25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38800" y="3597434"/>
            <a:ext cx="1770189" cy="1330973"/>
            <a:chOff x="990600" y="3733800"/>
            <a:chExt cx="3340213" cy="2505162"/>
          </a:xfrm>
        </p:grpSpPr>
        <p:pic>
          <p:nvPicPr>
            <p:cNvPr id="22" name="Picture 4" descr="Calorimeter2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733800"/>
              <a:ext cx="3340213" cy="2505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90600" y="3757610"/>
              <a:ext cx="1371599" cy="78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NPS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524766" y="5081683"/>
            <a:ext cx="3619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sz="2000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project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provide ~ 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1200 </a:t>
            </a:r>
            <a:r>
              <a:rPr lang="en-US" sz="2000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high-quality PbWO4 calorimeter 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blocks</a:t>
            </a:r>
            <a:endParaRPr lang="en-US" sz="2000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14301" y="4928407"/>
            <a:ext cx="5188319" cy="19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144000" indent="-144000">
              <a:spcBef>
                <a:spcPts val="75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NSF/MRI awarded to </a:t>
            </a:r>
            <a:r>
              <a:rPr lang="en-US" altLang="en-US" sz="1800" dirty="0" smtClean="0">
                <a:latin typeface="+mn-lt"/>
              </a:rPr>
              <a:t>provide </a:t>
            </a:r>
            <a:r>
              <a:rPr lang="en-US" altLang="en-US" sz="1800" dirty="0">
                <a:latin typeface="+mn-lt"/>
              </a:rPr>
              <a:t>NPS infrastructure, including the </a:t>
            </a:r>
            <a:r>
              <a:rPr lang="en-US" altLang="en-US" sz="1800" dirty="0" smtClean="0">
                <a:latin typeface="+mn-lt"/>
              </a:rPr>
              <a:t>magnet</a:t>
            </a:r>
            <a:endParaRPr lang="en-US" altLang="en-US" sz="1800" dirty="0">
              <a:latin typeface="+mn-lt"/>
            </a:endParaRPr>
          </a:p>
          <a:p>
            <a:pPr marL="144000" indent="-144000">
              <a:spcBef>
                <a:spcPts val="75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15 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itchFamily="34" charset="0"/>
              </a:rPr>
              <a:t>PbWO4 crystals produced by SICCAS have been tested for optical properties and radiation hardness; 30 more crystals on order</a:t>
            </a:r>
          </a:p>
          <a:p>
            <a:pPr marL="144000" indent="-144000">
              <a:spcBef>
                <a:spcPts val="750"/>
              </a:spcBef>
            </a:pPr>
            <a:endParaRPr lang="en-US" altLang="en-US" sz="1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9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C: Large Acceptance Detector (LAD)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 descr="Screen Shot 2015-07-17 at 18.43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"/>
          <a:stretch/>
        </p:blipFill>
        <p:spPr>
          <a:xfrm>
            <a:off x="5633328" y="1085249"/>
            <a:ext cx="3396372" cy="245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1072549"/>
            <a:ext cx="5633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/>
              <a:buChar char="•"/>
            </a:pPr>
            <a:r>
              <a:rPr lang="en-US" dirty="0"/>
              <a:t>The Large Acceptance Detector (LAD) consists of a large set of scintillator paddles previously used as time-of-flight detectors in </a:t>
            </a:r>
            <a:r>
              <a:rPr lang="en-US" dirty="0" smtClean="0"/>
              <a:t>CLAS</a:t>
            </a:r>
            <a:r>
              <a:rPr lang="en-US" dirty="0"/>
              <a:t> </a:t>
            </a:r>
            <a:r>
              <a:rPr lang="en-US" dirty="0" smtClean="0"/>
              <a:t>. </a:t>
            </a:r>
          </a:p>
          <a:p>
            <a:pPr marL="144000" indent="-144000">
              <a:buFont typeface="Arial"/>
              <a:buChar char="•"/>
            </a:pPr>
            <a:endParaRPr lang="en-US" dirty="0"/>
          </a:p>
          <a:p>
            <a:pPr marL="144000" indent="-1440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LAD is envisioned to detect spectator protons and neutrons in studies of the relation of the nuclear EMC effect and short range correlations.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8900" y="4629190"/>
            <a:ext cx="2405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project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provide the infrastructure (cabling, stands, etc.) to reuse the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scintillators</a:t>
            </a:r>
            <a:endParaRPr lang="en-US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081636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LAD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36427" y="3251200"/>
            <a:ext cx="699373" cy="12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09427" y="2764136"/>
            <a:ext cx="254000" cy="414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Screen Shot 2015-07-22 at 09.56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78629"/>
            <a:ext cx="3429000" cy="230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88900" y="3185542"/>
            <a:ext cx="3111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of the project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3585652"/>
            <a:ext cx="50927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144000" indent="-144000">
              <a:spcBef>
                <a:spcPts val="75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Three ( out of six) panels moved to ODU </a:t>
            </a:r>
            <a:endParaRPr lang="en-US" altLang="en-US" sz="1800" dirty="0">
              <a:latin typeface="+mn-lt"/>
            </a:endParaRPr>
          </a:p>
          <a:p>
            <a:pPr marL="144000" indent="-144000">
              <a:spcBef>
                <a:spcPts val="75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Two completely refurbished</a:t>
            </a:r>
            <a:endParaRPr lang="en-US" altLang="en-US" sz="1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3" name="Picture 22" descr="Screen Shot 2015-07-22 at 09.57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8" y="4503459"/>
            <a:ext cx="2972701" cy="157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17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</p:spPr>
        <p:txBody>
          <a:bodyPr>
            <a:noAutofit/>
          </a:bodyPr>
          <a:lstStyle/>
          <a:p>
            <a:r>
              <a:rPr lang="en-US" dirty="0" smtClean="0"/>
              <a:t>HRS Magnet Controls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3" y="1257300"/>
            <a:ext cx="4013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Times"/>
                <a:cs typeface="Times"/>
              </a:rPr>
              <a:t>Some components of the Hall A magnetic spectrometers are very old, some barely functioning, and there are parts for which we have no spares. </a:t>
            </a:r>
            <a:endParaRPr lang="en-US" dirty="0" smtClean="0">
              <a:solidFill>
                <a:srgbClr val="000000"/>
              </a:solidFill>
              <a:ea typeface="Times"/>
              <a:cs typeface="Times"/>
            </a:endParaRPr>
          </a:p>
          <a:p>
            <a:pPr marL="144000" indent="-144000">
              <a:buFont typeface="Arial"/>
              <a:buChar char="•"/>
            </a:pPr>
            <a:endParaRPr lang="en-US" sz="1000" dirty="0">
              <a:solidFill>
                <a:srgbClr val="000000"/>
              </a:solidFill>
              <a:ea typeface="Times"/>
              <a:cs typeface="Times"/>
            </a:endParaRPr>
          </a:p>
          <a:p>
            <a:pPr marL="144000" indent="-1440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a typeface="Times"/>
                <a:cs typeface="Times"/>
              </a:rPr>
              <a:t>Yet</a:t>
            </a:r>
            <a:r>
              <a:rPr lang="en-US" dirty="0">
                <a:solidFill>
                  <a:srgbClr val="000000"/>
                </a:solidFill>
                <a:ea typeface="Times"/>
                <a:cs typeface="Times"/>
              </a:rPr>
              <a:t>, there is a substantial science program approved for the standard equipment (PREX-II, APEX, CREX, parts of the 3H run group, DVCS-II,...)</a:t>
            </a:r>
            <a:r>
              <a:rPr lang="en-US" dirty="0" smtClean="0">
                <a:solidFill>
                  <a:srgbClr val="000000"/>
                </a:solidFill>
                <a:ea typeface="Times"/>
                <a:cs typeface="Times"/>
              </a:rPr>
              <a:t>.</a:t>
            </a:r>
          </a:p>
        </p:txBody>
      </p:sp>
      <p:pic>
        <p:nvPicPr>
          <p:cNvPr id="5" name="Picture 3" descr="arm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249" y="927100"/>
            <a:ext cx="4933954" cy="328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0502" y="5565716"/>
            <a:ext cx="8762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sz="2000" u="sng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project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magnet control systems and software for HRSs full functionality 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and standardized (with Hall C HMS/SHMS)</a:t>
            </a:r>
            <a:endParaRPr lang="en-US" sz="2000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90502" y="4593091"/>
            <a:ext cx="1008000" cy="612000"/>
          </a:xfrm>
          <a:prstGeom prst="right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59410" y="4426758"/>
            <a:ext cx="7594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Times"/>
                <a:cs typeface="Times"/>
              </a:rPr>
              <a:t>Some </a:t>
            </a:r>
            <a:r>
              <a:rPr lang="en-US" dirty="0">
                <a:solidFill>
                  <a:srgbClr val="000000"/>
                </a:solidFill>
                <a:ea typeface="Times"/>
                <a:cs typeface="Times"/>
              </a:rPr>
              <a:t>replacement, refurbishment and modernization of the basic Hall spectrometer systems </a:t>
            </a:r>
            <a:r>
              <a:rPr lang="en-US" dirty="0" smtClean="0">
                <a:solidFill>
                  <a:srgbClr val="000000"/>
                </a:solidFill>
                <a:ea typeface="Times"/>
                <a:cs typeface="Times"/>
              </a:rPr>
              <a:t>needed </a:t>
            </a:r>
            <a:r>
              <a:rPr lang="en-US" dirty="0">
                <a:solidFill>
                  <a:srgbClr val="000000"/>
                </a:solidFill>
                <a:ea typeface="Times"/>
                <a:cs typeface="Times"/>
              </a:rPr>
              <a:t>to complete the approved science program in the 12 </a:t>
            </a:r>
            <a:r>
              <a:rPr lang="en-US" dirty="0" err="1">
                <a:solidFill>
                  <a:srgbClr val="000000"/>
                </a:solidFill>
                <a:ea typeface="Times"/>
                <a:cs typeface="Times"/>
              </a:rPr>
              <a:t>GeV</a:t>
            </a:r>
            <a:r>
              <a:rPr lang="en-US" dirty="0">
                <a:solidFill>
                  <a:srgbClr val="000000"/>
                </a:solidFill>
                <a:ea typeface="Times"/>
                <a:cs typeface="Times"/>
              </a:rPr>
              <a:t> 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2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594"/>
          </a:xfrm>
        </p:spPr>
        <p:txBody>
          <a:bodyPr>
            <a:noAutofit/>
          </a:bodyPr>
          <a:lstStyle/>
          <a:p>
            <a:r>
              <a:rPr lang="en-US" dirty="0"/>
              <a:t>CE </a:t>
            </a:r>
            <a:r>
              <a:rPr lang="en-US" dirty="0" smtClean="0"/>
              <a:t>Projects Integrated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Cost FY13-FY19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83149"/>
            <a:ext cx="563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K$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61200" y="5144625"/>
            <a:ext cx="208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Hall A TOT = 9795 K$ </a:t>
            </a:r>
          </a:p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Hall B TOT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6264 K$</a:t>
            </a: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Hall C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TOT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4023 K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Hall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 TOT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2771 K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</a:p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Phys. Div. TOT = 2530 K$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425" y="5802455"/>
            <a:ext cx="46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JLab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Capital Equipment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25.4M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06727"/>
              </p:ext>
            </p:extLst>
          </p:nvPr>
        </p:nvGraphicFramePr>
        <p:xfrm>
          <a:off x="537624" y="783149"/>
          <a:ext cx="8492076" cy="489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071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&amp; Selection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700" y="1266785"/>
            <a:ext cx="87249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The Capital Equipment project </a:t>
            </a:r>
            <a:r>
              <a:rPr lang="en-US" sz="2400" i="1" dirty="0" smtClean="0">
                <a:solidFill>
                  <a:srgbClr val="000090"/>
                </a:solidFill>
              </a:rPr>
              <a:t>assessment</a:t>
            </a:r>
            <a:r>
              <a:rPr lang="en-US" sz="2400" dirty="0" smtClean="0">
                <a:solidFill>
                  <a:srgbClr val="000090"/>
                </a:solidFill>
              </a:rPr>
              <a:t> and </a:t>
            </a:r>
            <a:r>
              <a:rPr lang="en-US" sz="2400" i="1" dirty="0" smtClean="0">
                <a:solidFill>
                  <a:srgbClr val="000090"/>
                </a:solidFill>
              </a:rPr>
              <a:t>selection </a:t>
            </a:r>
            <a:r>
              <a:rPr lang="en-US" sz="2400" i="1" dirty="0">
                <a:solidFill>
                  <a:srgbClr val="000090"/>
                </a:solidFill>
              </a:rPr>
              <a:t>criteria </a:t>
            </a:r>
            <a:r>
              <a:rPr lang="en-US" sz="2400" dirty="0" smtClean="0">
                <a:solidFill>
                  <a:srgbClr val="000090"/>
                </a:solidFill>
              </a:rPr>
              <a:t>are based on the </a:t>
            </a:r>
            <a:r>
              <a:rPr lang="en-US" sz="2400" dirty="0" err="1" smtClean="0">
                <a:solidFill>
                  <a:srgbClr val="000090"/>
                </a:solidFill>
              </a:rPr>
              <a:t>JLab</a:t>
            </a:r>
            <a:r>
              <a:rPr lang="en-US" sz="2400" dirty="0" smtClean="0">
                <a:solidFill>
                  <a:srgbClr val="000090"/>
                </a:solidFill>
              </a:rPr>
              <a:t> scientific strategic goals and critical </a:t>
            </a:r>
            <a:r>
              <a:rPr lang="en-US" sz="2400" dirty="0">
                <a:solidFill>
                  <a:srgbClr val="000090"/>
                </a:solidFill>
              </a:rPr>
              <a:t>success factors </a:t>
            </a:r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/>
          </a:p>
          <a:p>
            <a:r>
              <a:rPr lang="en-US" sz="2400" dirty="0" smtClean="0">
                <a:cs typeface="Arial" pitchFamily="34" charset="0"/>
              </a:rPr>
              <a:t>1</a:t>
            </a:r>
            <a:r>
              <a:rPr lang="en-US" sz="2400" baseline="30000" dirty="0" smtClean="0">
                <a:cs typeface="Arial" pitchFamily="34" charset="0"/>
              </a:rPr>
              <a:t>st</a:t>
            </a:r>
            <a:r>
              <a:rPr lang="en-US" sz="2400" dirty="0" smtClean="0">
                <a:cs typeface="Arial" pitchFamily="34" charset="0"/>
              </a:rPr>
              <a:t> step: identify </a:t>
            </a:r>
            <a:r>
              <a:rPr lang="en-US" sz="2400" dirty="0">
                <a:cs typeface="Arial" pitchFamily="34" charset="0"/>
              </a:rPr>
              <a:t>proposals that represent high quality physics </a:t>
            </a:r>
            <a:endParaRPr lang="en-US" sz="2400" dirty="0" smtClean="0">
              <a:cs typeface="Arial" pitchFamily="34" charset="0"/>
            </a:endParaRPr>
          </a:p>
          <a:p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cs typeface="Arial" pitchFamily="34" charset="0"/>
                <a:sym typeface="Wingdings"/>
              </a:rPr>
              <a:t> </a:t>
            </a:r>
            <a:r>
              <a:rPr lang="en-US" sz="2400" dirty="0" smtClean="0">
                <a:cs typeface="Arial" pitchFamily="34" charset="0"/>
              </a:rPr>
              <a:t>PAC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n-US" sz="2400" baseline="30000" dirty="0" smtClean="0">
                <a:solidFill>
                  <a:prstClr val="black"/>
                </a:solidFill>
                <a:cs typeface="Arial" pitchFamily="34" charset="0"/>
              </a:rPr>
              <a:t>nd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step: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evaluate the </a:t>
            </a:r>
            <a:r>
              <a:rPr lang="en-US" sz="2400" dirty="0" smtClean="0">
                <a:cs typeface="Arial" pitchFamily="34" charset="0"/>
              </a:rPr>
              <a:t>technical </a:t>
            </a:r>
            <a:r>
              <a:rPr lang="en-US" sz="2400" dirty="0">
                <a:cs typeface="Arial" pitchFamily="34" charset="0"/>
              </a:rPr>
              <a:t>feasibility and </a:t>
            </a:r>
            <a:r>
              <a:rPr lang="en-US" sz="2400" dirty="0" smtClean="0">
                <a:cs typeface="Arial" pitchFamily="34" charset="0"/>
              </a:rPr>
              <a:t>the resources available (including MRI and funds from foreign funding agencies)</a:t>
            </a:r>
            <a:endParaRPr lang="en-US" sz="24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53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Oversight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900" y="1012189"/>
            <a:ext cx="9055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Capital Equipment Projects for </a:t>
            </a:r>
            <a:r>
              <a:rPr lang="en-US" sz="2400" dirty="0" smtClean="0"/>
              <a:t>FY13-FY19 </a:t>
            </a:r>
            <a:r>
              <a:rPr lang="en-US" sz="2400" dirty="0"/>
              <a:t>consist of mix </a:t>
            </a:r>
            <a:r>
              <a:rPr lang="en-US" sz="2400" dirty="0" smtClean="0"/>
              <a:t>of:</a:t>
            </a:r>
          </a:p>
          <a:p>
            <a:endParaRPr lang="en-US" sz="2400" dirty="0" smtClean="0"/>
          </a:p>
          <a:p>
            <a:r>
              <a:rPr lang="en-US" sz="2400" dirty="0" smtClean="0"/>
              <a:t>1) Projects </a:t>
            </a:r>
            <a:r>
              <a:rPr lang="en-US" sz="2400" dirty="0"/>
              <a:t>supporting general Physics Infrastructure/Targets, </a:t>
            </a:r>
            <a:r>
              <a:rPr lang="en-US" sz="2400" dirty="0" smtClean="0"/>
              <a:t>like: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Hall </a:t>
            </a:r>
            <a:r>
              <a:rPr lang="en-US" sz="2400" dirty="0"/>
              <a:t>B </a:t>
            </a:r>
            <a:r>
              <a:rPr lang="en-US" sz="2400" dirty="0" smtClean="0"/>
              <a:t>Longitudinally Polarized Target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Hall </a:t>
            </a:r>
            <a:r>
              <a:rPr lang="en-US" sz="2400" dirty="0" smtClean="0"/>
              <a:t>B Transverse </a:t>
            </a:r>
            <a:r>
              <a:rPr lang="en-US" sz="2400" dirty="0" err="1"/>
              <a:t>HDIce</a:t>
            </a:r>
            <a:r>
              <a:rPr lang="en-US" sz="2400" dirty="0"/>
              <a:t> </a:t>
            </a:r>
            <a:r>
              <a:rPr lang="en-US" sz="2400" dirty="0" smtClean="0"/>
              <a:t>Target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Hall A Tritium Target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Halls </a:t>
            </a:r>
            <a:r>
              <a:rPr lang="en-US" sz="2400" dirty="0"/>
              <a:t>C/A Polarized </a:t>
            </a:r>
            <a:r>
              <a:rPr lang="en-US" sz="2400" baseline="30000" dirty="0"/>
              <a:t>3</a:t>
            </a:r>
            <a:r>
              <a:rPr lang="en-US" sz="2400" dirty="0"/>
              <a:t>He Target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/>
              <a:t>Halls C</a:t>
            </a:r>
            <a:r>
              <a:rPr lang="en-US" sz="2400" dirty="0" smtClean="0"/>
              <a:t>/D: High Resolution Calorimeter</a:t>
            </a:r>
          </a:p>
          <a:p>
            <a:endParaRPr lang="en-US" sz="2400" dirty="0" smtClean="0"/>
          </a:p>
          <a:p>
            <a:r>
              <a:rPr lang="en-US" sz="2400" dirty="0" smtClean="0"/>
              <a:t>2) </a:t>
            </a:r>
            <a:r>
              <a:rPr lang="en-US" sz="2400" dirty="0"/>
              <a:t>Larger-Scale Physics Infrastructure/Major Physics Experiments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Hall </a:t>
            </a:r>
            <a:r>
              <a:rPr lang="en-US" sz="2400" dirty="0"/>
              <a:t>A </a:t>
            </a:r>
            <a:r>
              <a:rPr lang="en-US" sz="2400" dirty="0" smtClean="0"/>
              <a:t>SBS</a:t>
            </a:r>
            <a:r>
              <a:rPr lang="en-US" sz="2400" dirty="0"/>
              <a:t>	</a:t>
            </a:r>
            <a:r>
              <a:rPr lang="en-US" sz="2400" dirty="0" smtClean="0"/>
              <a:t>						</a:t>
            </a:r>
            <a:r>
              <a:rPr lang="en-US" sz="2400" dirty="0" smtClean="0">
                <a:solidFill>
                  <a:srgbClr val="008000"/>
                </a:solidFill>
              </a:rPr>
              <a:t>DOE/</a:t>
            </a:r>
            <a:r>
              <a:rPr lang="en-US" sz="2400" dirty="0" err="1" smtClean="0">
                <a:solidFill>
                  <a:srgbClr val="008000"/>
                </a:solidFill>
              </a:rPr>
              <a:t>JLab</a:t>
            </a:r>
            <a:r>
              <a:rPr lang="en-US" sz="2400" dirty="0" smtClean="0">
                <a:solidFill>
                  <a:srgbClr val="008000"/>
                </a:solidFill>
              </a:rPr>
              <a:t> managed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Hall </a:t>
            </a:r>
            <a:r>
              <a:rPr lang="en-US" sz="2400" dirty="0"/>
              <a:t>B one-sector </a:t>
            </a:r>
            <a:r>
              <a:rPr lang="en-US" sz="2400" dirty="0" smtClean="0"/>
              <a:t>RICH				</a:t>
            </a:r>
            <a:r>
              <a:rPr lang="en-US" sz="2400" dirty="0">
                <a:solidFill>
                  <a:srgbClr val="008000"/>
                </a:solidFill>
              </a:rPr>
              <a:t>with DOE observers</a:t>
            </a:r>
            <a:endParaRPr lang="en-US" sz="2400" dirty="0" smtClean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/>
              <a:t>Hall </a:t>
            </a:r>
            <a:r>
              <a:rPr lang="en-US" sz="2400" dirty="0"/>
              <a:t>D Cherenkov </a:t>
            </a:r>
            <a:r>
              <a:rPr lang="en-US" sz="2400" dirty="0" smtClean="0"/>
              <a:t>Detector			</a:t>
            </a:r>
            <a:r>
              <a:rPr lang="en-US" sz="2400" dirty="0">
                <a:solidFill>
                  <a:srgbClr val="008000"/>
                </a:solidFill>
              </a:rPr>
              <a:t>with DOE observers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604000" y="2235200"/>
            <a:ext cx="155448" cy="17145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97788" y="2875002"/>
            <a:ext cx="1953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JLab</a:t>
            </a:r>
            <a:r>
              <a:rPr lang="en-US" sz="2400" dirty="0" smtClean="0">
                <a:solidFill>
                  <a:srgbClr val="008000"/>
                </a:solidFill>
              </a:rPr>
              <a:t> managed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4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028700"/>
            <a:ext cx="87249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Arial" pitchFamily="34" charset="0"/>
              </a:rPr>
              <a:t>A varied Capital Equipment portfolio is managed by </a:t>
            </a:r>
            <a:r>
              <a:rPr lang="en-US" sz="2400" dirty="0" err="1" smtClean="0">
                <a:cs typeface="Arial" pitchFamily="34" charset="0"/>
              </a:rPr>
              <a:t>JLab</a:t>
            </a:r>
            <a:r>
              <a:rPr lang="en-US" sz="2400" dirty="0" smtClean="0">
                <a:cs typeface="Arial" pitchFamily="34" charset="0"/>
              </a:rPr>
              <a:t> to support </a:t>
            </a:r>
            <a:r>
              <a:rPr lang="en-US" sz="2400" dirty="0"/>
              <a:t>Physics </a:t>
            </a:r>
            <a:r>
              <a:rPr lang="en-US" sz="2400" dirty="0" smtClean="0"/>
              <a:t>Infrastructure of medium and larger-scale, Targets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and </a:t>
            </a:r>
            <a:r>
              <a:rPr lang="en-US" sz="2400" dirty="0" smtClean="0"/>
              <a:t>Major </a:t>
            </a:r>
            <a:r>
              <a:rPr lang="en-US" sz="2400" dirty="0"/>
              <a:t>Physics </a:t>
            </a:r>
            <a:r>
              <a:rPr lang="en-US" sz="2400" dirty="0" smtClean="0"/>
              <a:t>Experiments.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Capital Equipment project </a:t>
            </a:r>
            <a:r>
              <a:rPr lang="en-US" sz="2400" dirty="0" smtClean="0"/>
              <a:t>assessment and selection </a:t>
            </a:r>
            <a:r>
              <a:rPr lang="en-US" sz="2400" dirty="0"/>
              <a:t>criteria </a:t>
            </a:r>
            <a:r>
              <a:rPr lang="en-US" sz="2400" dirty="0" smtClean="0"/>
              <a:t>are </a:t>
            </a:r>
            <a:r>
              <a:rPr lang="en-US" sz="2400" dirty="0"/>
              <a:t>based on the </a:t>
            </a:r>
            <a:r>
              <a:rPr lang="en-US" sz="2400" dirty="0" err="1"/>
              <a:t>JLab</a:t>
            </a:r>
            <a:r>
              <a:rPr lang="en-US" sz="2400" dirty="0"/>
              <a:t> scientific strategic goals </a:t>
            </a:r>
            <a:r>
              <a:rPr lang="en-US" sz="2400" dirty="0" smtClean="0"/>
              <a:t>(PAC) and </a:t>
            </a:r>
            <a:r>
              <a:rPr lang="en-US" sz="2400" dirty="0"/>
              <a:t>critical success </a:t>
            </a:r>
            <a:r>
              <a:rPr lang="en-US" sz="2400" dirty="0" smtClean="0"/>
              <a:t>factors</a:t>
            </a:r>
            <a:r>
              <a:rPr lang="en-US" sz="2400" dirty="0"/>
              <a:t> </a:t>
            </a:r>
            <a:r>
              <a:rPr lang="en-US" sz="2400" dirty="0" smtClean="0"/>
              <a:t>(technical feasibility, external funding resources).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projects oversight is made by the </a:t>
            </a:r>
            <a:r>
              <a:rPr lang="en-US" sz="2400" dirty="0" err="1" smtClean="0"/>
              <a:t>JLab</a:t>
            </a:r>
            <a:r>
              <a:rPr lang="en-US" sz="2400" dirty="0" smtClean="0"/>
              <a:t> management, by </a:t>
            </a:r>
            <a:r>
              <a:rPr lang="en-US" sz="2400" dirty="0" err="1" smtClean="0"/>
              <a:t>JLab</a:t>
            </a:r>
            <a:r>
              <a:rPr lang="en-US" sz="2400" dirty="0" smtClean="0"/>
              <a:t> and DOE as observer, or by the DOE/ONP, depending on the scale of </a:t>
            </a:r>
            <a:r>
              <a:rPr lang="en-US" sz="2400" smtClean="0"/>
              <a:t>the project.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7875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6300" y="1073197"/>
            <a:ext cx="552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0" indent="-4572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Capital Equipment Projects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7258" y="3889452"/>
            <a:ext cx="73953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0" indent="-4572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Integrated Cost FY13-FY19</a:t>
            </a:r>
          </a:p>
          <a:p>
            <a:pPr marL="723900" lvl="0" indent="-4572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23900" indent="-4572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Assessment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/Selection/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Oversight</a:t>
            </a:r>
          </a:p>
          <a:p>
            <a:pPr marL="723900" indent="-4572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723900" lvl="0" indent="-4572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Conclusion</a:t>
            </a: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400" y="1892726"/>
            <a:ext cx="822959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342900"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Targets :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Tritium, </a:t>
            </a:r>
            <a:r>
              <a:rPr lang="en-US" sz="2400" baseline="30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He,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2400" baseline="-25000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/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HD-Ice</a:t>
            </a:r>
          </a:p>
          <a:p>
            <a:pPr marL="609600" indent="-342900"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Detectors </a:t>
            </a:r>
            <a:r>
              <a:rPr lang="en-US" sz="24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RICH, DIRC, High Res. Calorimeters,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LAD</a:t>
            </a:r>
          </a:p>
          <a:p>
            <a:pPr marL="609600" lvl="0" indent="-342900"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Controls: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HRS magnet controls </a:t>
            </a:r>
          </a:p>
        </p:txBody>
      </p:sp>
    </p:spTree>
    <p:extLst>
      <p:ext uri="{BB962C8B-B14F-4D97-AF65-F5344CB8AC3E}">
        <p14:creationId xmlns:p14="http://schemas.microsoft.com/office/powerpoint/2010/main" val="333186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611" y="-111679"/>
            <a:ext cx="9144000" cy="6852166"/>
          </a:xfrm>
          <a:prstGeom prst="rect">
            <a:avLst/>
          </a:prstGeom>
          <a:solidFill>
            <a:srgbClr val="4673A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7025"/>
              </p:ext>
            </p:extLst>
          </p:nvPr>
        </p:nvGraphicFramePr>
        <p:xfrm>
          <a:off x="12700" y="0"/>
          <a:ext cx="8140700" cy="672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840"/>
                <a:gridCol w="2768501"/>
                <a:gridCol w="671931"/>
                <a:gridCol w="646087"/>
                <a:gridCol w="671931"/>
                <a:gridCol w="659009"/>
                <a:gridCol w="671931"/>
                <a:gridCol w="697270"/>
                <a:gridCol w="7112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Hall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Capital Equipment</a:t>
                      </a:r>
                    </a:p>
                    <a:p>
                      <a:pPr algn="ctr"/>
                      <a:r>
                        <a:rPr lang="en-US" sz="1800" dirty="0" smtClean="0"/>
                        <a:t>Under DOE guidance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FY17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FY18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FY19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20">
                <a:tc rowSpan="8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SBS Basic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SBS Neutron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2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SBS Proton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Solid Magnet relocated/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</a:rPr>
                        <a:t>refurb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</a:tr>
              <a:tr h="157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baseline="30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 target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3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HRS magnet Controls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High Luminosity Polarized 3He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Tagged DIS 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03953">
                <a:tc row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Polarized Target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41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HD Ice Transverse Target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</a:tr>
              <a:tr h="180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RICH detector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DC Readout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Beam Line Upgrade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69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</a:rPr>
                        <a:t>Beamline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/Compton Upgrade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He Polarized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Large Acceptance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</a:rPr>
                        <a:t>GEn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Forward Calorimeter Upgrade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0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DIRC detector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Polarized Target for photon beam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07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ALL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High Resolution Calorimeter (NPS)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230717">
                <a:tc vMerge="1"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Fast electronics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407400" y="1845900"/>
            <a:ext cx="360000" cy="36000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28000" y="2202934"/>
            <a:ext cx="1062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INCLUDED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4500" y="2847766"/>
            <a:ext cx="360000" cy="36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32400" y="3204800"/>
            <a:ext cx="961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DELAYED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8449900" y="3857932"/>
            <a:ext cx="360000" cy="3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07000" y="4214966"/>
            <a:ext cx="109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DESCOPED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8153400" y="647923"/>
            <a:ext cx="10372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As compared to proposed 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A –  Tritium Target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63501" y="847749"/>
            <a:ext cx="77771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The Tritium 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arget 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enables </a:t>
            </a:r>
            <a:endParaRPr lang="en-US" sz="2000" b="1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0" indent="26670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FF0000"/>
                </a:solidFill>
                <a:ea typeface="Zapf Dingbats"/>
                <a:cs typeface="Zapf Dingbats"/>
                <a:sym typeface="Zapf Dingbats"/>
              </a:rPr>
              <a:t>Two</a:t>
            </a:r>
            <a:r>
              <a:rPr lang="en-US" sz="2000" b="1" i="1" dirty="0" smtClean="0">
                <a:solidFill>
                  <a:srgbClr val="FF0000"/>
                </a:solidFill>
                <a:ea typeface="Zapf Dingbats"/>
                <a:cs typeface="Zapf Dingbats"/>
                <a:sym typeface="Zapf Dingbats"/>
              </a:rPr>
              <a:t> </a:t>
            </a:r>
            <a:r>
              <a:rPr lang="en-US" sz="20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Zapf Dingbats"/>
              </a:rPr>
              <a:t>approved </a:t>
            </a:r>
            <a:r>
              <a:rPr lang="en-US" sz="20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“High Impact” Experiments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  </a:t>
            </a:r>
          </a:p>
          <a:p>
            <a:pPr indent="26670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) F</a:t>
            </a:r>
            <a:r>
              <a:rPr lang="en-US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/F</a:t>
            </a:r>
            <a:r>
              <a:rPr lang="en-US" i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structure function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ratio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at large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x ; ii) Short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range correlated NN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pairs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88811" y="895984"/>
            <a:ext cx="1524353" cy="4320080"/>
            <a:chOff x="702066" y="1431944"/>
            <a:chExt cx="1524353" cy="4320080"/>
          </a:xfrm>
        </p:grpSpPr>
        <p:pic>
          <p:nvPicPr>
            <p:cNvPr id="4" name="Picture 3" descr="Screen Shot 2014-07-12 at 00.09.3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8318"/>
            <a:stretch/>
          </p:blipFill>
          <p:spPr>
            <a:xfrm>
              <a:off x="702066" y="1431944"/>
              <a:ext cx="1524353" cy="43200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799967" y="1783812"/>
              <a:ext cx="311665" cy="368300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60288" y="4609562"/>
              <a:ext cx="509812" cy="368300"/>
            </a:xfrm>
            <a:prstGeom prst="rect">
              <a:avLst/>
            </a:prstGeom>
            <a:solidFill>
              <a:srgbClr val="6868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47589" y="5170148"/>
              <a:ext cx="576744" cy="368300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Screen Shot 2014-07-12 at 00.21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48" y="4322979"/>
            <a:ext cx="2014552" cy="101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5-Point Star 12"/>
          <p:cNvSpPr/>
          <p:nvPr/>
        </p:nvSpPr>
        <p:spPr>
          <a:xfrm>
            <a:off x="4559300" y="812901"/>
            <a:ext cx="720000" cy="720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3100" y="2107720"/>
            <a:ext cx="634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Tx/>
              <a:buChar char="-"/>
            </a:pPr>
            <a:r>
              <a:rPr lang="en-US" dirty="0" smtClean="0"/>
              <a:t>Target cell</a:t>
            </a:r>
          </a:p>
          <a:p>
            <a:pPr marL="144000" indent="-144000">
              <a:buFontTx/>
              <a:buChar char="-"/>
            </a:pPr>
            <a:r>
              <a:rPr lang="en-US" dirty="0" smtClean="0"/>
              <a:t>Vent system: Safely </a:t>
            </a:r>
            <a:r>
              <a:rPr lang="en-US" dirty="0"/>
              <a:t>remove T2 from  </a:t>
            </a:r>
            <a:r>
              <a:rPr lang="en-US" dirty="0" smtClean="0"/>
              <a:t>scattering </a:t>
            </a:r>
            <a:r>
              <a:rPr lang="en-US" dirty="0"/>
              <a:t>chamber/</a:t>
            </a:r>
            <a:r>
              <a:rPr lang="en-US" dirty="0" smtClean="0"/>
              <a:t>hall</a:t>
            </a:r>
          </a:p>
          <a:p>
            <a:pPr marL="144000" indent="-144000">
              <a:buFontTx/>
              <a:buChar char="-"/>
            </a:pPr>
            <a:r>
              <a:rPr lang="en-US" dirty="0" err="1" smtClean="0"/>
              <a:t>Beamline</a:t>
            </a:r>
            <a:r>
              <a:rPr lang="en-US" dirty="0" smtClean="0"/>
              <a:t>: Isolation </a:t>
            </a:r>
            <a:r>
              <a:rPr lang="en-US" dirty="0"/>
              <a:t>windows and collimators </a:t>
            </a: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-10440" y="1832634"/>
            <a:ext cx="6681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Basic Design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0900" y="2999540"/>
            <a:ext cx="747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</a:t>
            </a:r>
            <a:r>
              <a:rPr lang="en-US" u="sng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development and construction of a transportable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, sealed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cell,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containment and venting infrastructure,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and related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diagnostics and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instr</a:t>
            </a:r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defTabSz="730250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2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SRS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Cell filling and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recovery, consulting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on T2 detection/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monitoring, consulting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on safety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reviews, material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testing for T2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compatibility</a:t>
            </a:r>
            <a:endParaRPr lang="en-US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8811" y="5114464"/>
            <a:ext cx="1440000" cy="461665"/>
          </a:xfrm>
          <a:prstGeom prst="rect">
            <a:avLst/>
          </a:prstGeom>
          <a:solidFill>
            <a:srgbClr val="7A7A7A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1200" dirty="0" smtClean="0">
                <a:solidFill>
                  <a:schemeClr val="bg1"/>
                </a:solidFill>
              </a:rPr>
              <a:t>4 </a:t>
            </a:r>
            <a:r>
              <a:rPr lang="en-US" sz="1200" dirty="0">
                <a:solidFill>
                  <a:schemeClr val="bg1"/>
                </a:solidFill>
              </a:rPr>
              <a:t>total gas cells (T2, H, D, </a:t>
            </a:r>
            <a:r>
              <a:rPr lang="en-US" sz="1200" baseline="30000" dirty="0">
                <a:solidFill>
                  <a:schemeClr val="bg1"/>
                </a:solidFill>
              </a:rPr>
              <a:t>3</a:t>
            </a:r>
            <a:r>
              <a:rPr lang="en-US" sz="1200" dirty="0">
                <a:solidFill>
                  <a:schemeClr val="bg1"/>
                </a:solidFill>
              </a:rPr>
              <a:t>He) + 1 empty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6600" y="4338659"/>
            <a:ext cx="223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199" y="4738769"/>
            <a:ext cx="5740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buFontTx/>
              <a:buChar char="-"/>
            </a:pPr>
            <a:r>
              <a:rPr lang="en-US" dirty="0" smtClean="0"/>
              <a:t>Target cell design complete and prototype tested</a:t>
            </a:r>
          </a:p>
          <a:p>
            <a:pPr marL="144000" indent="-144000">
              <a:buFontTx/>
              <a:buChar char="-"/>
            </a:pPr>
            <a:r>
              <a:rPr lang="en-US" dirty="0" smtClean="0"/>
              <a:t>T2 Stack design to be finalized</a:t>
            </a:r>
          </a:p>
          <a:p>
            <a:pPr marL="144000" indent="-144000">
              <a:buFontTx/>
              <a:buChar char="-"/>
            </a:pPr>
            <a:r>
              <a:rPr lang="en-US" dirty="0" smtClean="0"/>
              <a:t>Cell </a:t>
            </a:r>
            <a:r>
              <a:rPr lang="en-US" dirty="0"/>
              <a:t>handling </a:t>
            </a:r>
            <a:r>
              <a:rPr lang="en-US" dirty="0" smtClean="0"/>
              <a:t>and shipping procedures being addressed</a:t>
            </a:r>
          </a:p>
          <a:p>
            <a:pPr marL="144000" indent="-144000">
              <a:buFontTx/>
              <a:buChar char="-"/>
            </a:pPr>
            <a:r>
              <a:rPr lang="en-US" dirty="0" err="1" smtClean="0"/>
              <a:t>Beamline</a:t>
            </a:r>
            <a:r>
              <a:rPr lang="en-US" dirty="0" smtClean="0"/>
              <a:t> design and fabrication started</a:t>
            </a:r>
          </a:p>
          <a:p>
            <a:pPr marL="144000" indent="-144000">
              <a:buFontTx/>
              <a:buChar char="-"/>
            </a:pPr>
            <a:r>
              <a:rPr lang="en-US" dirty="0" smtClean="0"/>
              <a:t>NEPA compliance process underway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516548" y="5548504"/>
            <a:ext cx="3627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 Readiness Review for the final design in preparation and foreseen for September 2015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493000" y="4812874"/>
            <a:ext cx="411100" cy="403190"/>
          </a:xfrm>
          <a:prstGeom prst="straightConnector1">
            <a:avLst/>
          </a:prstGeom>
          <a:ln w="762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10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52500"/>
            <a:ext cx="2674938" cy="2462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Hall A/C: Polarized </a:t>
            </a:r>
            <a:r>
              <a:rPr lang="en-US" baseline="30000" dirty="0" smtClean="0">
                <a:latin typeface="Arial" charset="0"/>
              </a:rPr>
              <a:t>3</a:t>
            </a:r>
            <a:r>
              <a:rPr lang="en-US" dirty="0" smtClean="0">
                <a:latin typeface="Arial" charset="0"/>
              </a:rPr>
              <a:t>He </a:t>
            </a:r>
            <a:r>
              <a:rPr lang="en-US" dirty="0">
                <a:latin typeface="Arial" charset="0"/>
              </a:rPr>
              <a:t>Target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95300" y="1085850"/>
            <a:ext cx="673100" cy="266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8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662" y="5859618"/>
            <a:ext cx="308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UVA convection gas cell successfully tested</a:t>
            </a:r>
            <a:endParaRPr lang="en-US" dirty="0"/>
          </a:p>
        </p:txBody>
      </p:sp>
      <p:pic>
        <p:nvPicPr>
          <p:cNvPr id="10" name="Picture 9" descr="Screen Shot 2014-07-16 at 14.51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657600"/>
            <a:ext cx="2967038" cy="220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98063"/>
              </p:ext>
            </p:extLst>
          </p:nvPr>
        </p:nvGraphicFramePr>
        <p:xfrm>
          <a:off x="3175000" y="914396"/>
          <a:ext cx="5867399" cy="3472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6700"/>
                <a:gridCol w="1892300"/>
                <a:gridCol w="2438399"/>
              </a:tblGrid>
              <a:tr h="342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II</a:t>
                      </a:r>
                      <a:endParaRPr lang="en-US" dirty="0"/>
                    </a:p>
                  </a:txBody>
                  <a:tcPr/>
                </a:tc>
              </a:tr>
              <a:tr h="2848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Current 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30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on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60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on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60 cm</a:t>
                      </a:r>
                    </a:p>
                  </a:txBody>
                  <a:tcPr/>
                </a:tc>
              </a:tr>
              <a:tr h="26194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Luminosity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L ~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2.2x10</a:t>
                      </a:r>
                      <a:r>
                        <a:rPr lang="en-US" sz="1400" b="0" baseline="30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36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cm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-2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-1 </a:t>
                      </a:r>
                      <a:endParaRPr lang="en-US" sz="1400" b="0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L ~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6.6x10</a:t>
                      </a:r>
                      <a:r>
                        <a:rPr lang="en-US" sz="1400" b="0" baseline="300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36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cm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-2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s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-1 </a:t>
                      </a:r>
                      <a:endParaRPr lang="en-US" sz="1400" b="0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5940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Polarization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~60%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~60%</a:t>
                      </a:r>
                    </a:p>
                  </a:txBody>
                  <a:tcPr/>
                </a:tc>
              </a:tr>
              <a:tr h="29527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</a:rPr>
                        <a:t>Cell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Glass cell</a:t>
                      </a:r>
                      <a:endParaRPr lang="en-US" sz="1400" b="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Glass cell metal window </a:t>
                      </a:r>
                      <a:endParaRPr lang="en-US" sz="1400" b="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4018">
                <a:tc>
                  <a:txBody>
                    <a:bodyPr/>
                    <a:lstStyle/>
                    <a:p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convection gas flow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pumping chamber 3.5”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convection gas flow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pumping chamber 4.4” </a:t>
                      </a:r>
                    </a:p>
                  </a:txBody>
                  <a:tcPr/>
                </a:tc>
              </a:tr>
              <a:tr h="3333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Polarimetry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Pulse NMR/AFP NMR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Pulse NMR/AFP NMR   </a:t>
                      </a:r>
                    </a:p>
                  </a:txBody>
                  <a:tcPr/>
                </a:tc>
              </a:tr>
              <a:tr h="4578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Hall A/C 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Significant engineering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needed to fit into Hall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Large gradient from SBS fringe field 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 Magnet shield box </a:t>
                      </a:r>
                    </a:p>
                  </a:txBody>
                  <a:tcPr/>
                </a:tc>
              </a:tr>
              <a:tr h="4264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0" baseline="-25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1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Hall A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d</a:t>
                      </a:r>
                      <a:r>
                        <a:rPr lang="en-US" sz="1400" b="0" baseline="-25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Hall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A</a:t>
                      </a:r>
                      <a:r>
                        <a:rPr lang="en-US" sz="1400" b="0" baseline="-25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1</a:t>
                      </a:r>
                      <a:r>
                        <a:rPr lang="en-US" sz="14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Hall C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400" b="0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G</a:t>
                      </a:r>
                      <a:r>
                        <a:rPr lang="en-US" sz="1400" b="0" baseline="-25000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E</a:t>
                      </a:r>
                      <a:r>
                        <a:rPr lang="en-US" sz="1400" b="0" baseline="30000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Hall 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273402" y="4428384"/>
            <a:ext cx="5870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>
                <a:solidFill>
                  <a:srgbClr val="0000C4"/>
                </a:solidFill>
              </a:rPr>
              <a:t>JLab</a:t>
            </a:r>
            <a:r>
              <a:rPr lang="en-US" u="sng" dirty="0" smtClean="0">
                <a:solidFill>
                  <a:srgbClr val="0000C4"/>
                </a:solidFill>
              </a:rPr>
              <a:t> CE projects </a:t>
            </a:r>
            <a:r>
              <a:rPr lang="en-US" dirty="0" smtClean="0">
                <a:solidFill>
                  <a:srgbClr val="0000C4"/>
                </a:solidFill>
              </a:rPr>
              <a:t>includes</a:t>
            </a:r>
            <a:r>
              <a:rPr lang="en-US" dirty="0">
                <a:solidFill>
                  <a:srgbClr val="0000C4"/>
                </a:solidFill>
              </a:rPr>
              <a:t>: </a:t>
            </a:r>
            <a:r>
              <a:rPr lang="en-US" dirty="0" smtClean="0">
                <a:solidFill>
                  <a:srgbClr val="0000C4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C4"/>
                </a:solidFill>
              </a:rPr>
              <a:t>Stage I) Lasers, optical fibers from laser house to </a:t>
            </a:r>
            <a:r>
              <a:rPr lang="en-US" dirty="0">
                <a:solidFill>
                  <a:srgbClr val="0000C4"/>
                </a:solidFill>
              </a:rPr>
              <a:t>Hall C, NMR for polarization </a:t>
            </a:r>
            <a:r>
              <a:rPr lang="en-US" dirty="0" smtClean="0">
                <a:solidFill>
                  <a:srgbClr val="0000C4"/>
                </a:solidFill>
              </a:rPr>
              <a:t>measurements</a:t>
            </a:r>
            <a:endParaRPr lang="en-US" dirty="0" smtClean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Stage II) </a:t>
            </a:r>
            <a:r>
              <a:rPr lang="en-US" dirty="0" smtClean="0">
                <a:solidFill>
                  <a:srgbClr val="0000C4"/>
                </a:solidFill>
              </a:rPr>
              <a:t>mechanical </a:t>
            </a:r>
            <a:r>
              <a:rPr lang="en-US" dirty="0">
                <a:solidFill>
                  <a:srgbClr val="0000C4"/>
                </a:solidFill>
              </a:rPr>
              <a:t>work to modify for a higher-FOM </a:t>
            </a:r>
            <a:r>
              <a:rPr lang="en-US" dirty="0" smtClean="0">
                <a:solidFill>
                  <a:srgbClr val="0000C4"/>
                </a:solidFill>
              </a:rPr>
              <a:t>target</a:t>
            </a:r>
            <a:endParaRPr lang="en-US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491399" y="3987799"/>
            <a:ext cx="551000" cy="48005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4046" y="3803133"/>
            <a:ext cx="171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400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Impact” </a:t>
            </a:r>
            <a:r>
              <a:rPr lang="en-US" sz="1400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Exp.”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273402" y="5707218"/>
            <a:ext cx="572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00C4"/>
                </a:solidFill>
              </a:rPr>
              <a:t>UVA/W&amp;M </a:t>
            </a:r>
            <a:r>
              <a:rPr lang="en-US" dirty="0" smtClean="0">
                <a:solidFill>
                  <a:srgbClr val="0000C4"/>
                </a:solidFill>
              </a:rPr>
              <a:t>:  developing target cell, filling target cell, contribution to precision </a:t>
            </a:r>
            <a:r>
              <a:rPr lang="en-US" dirty="0" err="1" smtClean="0">
                <a:solidFill>
                  <a:srgbClr val="0000C4"/>
                </a:solidFill>
              </a:rPr>
              <a:t>polarimetry</a:t>
            </a:r>
            <a:endParaRPr lang="en-US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948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– Long. Polarized Target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1020777"/>
            <a:ext cx="3213100" cy="213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5-07-20 at 17.3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05" y="4186044"/>
            <a:ext cx="3831595" cy="21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588000" y="1020777"/>
            <a:ext cx="2070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/>
              <a:buChar char="•"/>
            </a:pPr>
            <a:r>
              <a:rPr lang="en-US" sz="1400" dirty="0">
                <a:solidFill>
                  <a:srgbClr val="FF6600"/>
                </a:solidFill>
              </a:rPr>
              <a:t>Expected polarization: </a:t>
            </a:r>
            <a:endParaRPr lang="en-US" sz="1400" dirty="0" smtClean="0">
              <a:solidFill>
                <a:srgbClr val="FF6600"/>
              </a:solidFill>
            </a:endParaRPr>
          </a:p>
          <a:p>
            <a:r>
              <a:rPr lang="en-US" sz="1400" dirty="0">
                <a:solidFill>
                  <a:srgbClr val="FF6600"/>
                </a:solidFill>
              </a:rPr>
              <a:t> </a:t>
            </a:r>
            <a:r>
              <a:rPr lang="en-US" sz="1400" dirty="0" smtClean="0">
                <a:solidFill>
                  <a:srgbClr val="FF6600"/>
                </a:solidFill>
              </a:rPr>
              <a:t>  ≥ </a:t>
            </a:r>
            <a:r>
              <a:rPr lang="en-US" sz="1400" dirty="0">
                <a:solidFill>
                  <a:srgbClr val="FF6600"/>
                </a:solidFill>
              </a:rPr>
              <a:t>90% (p); ≥ 40% </a:t>
            </a:r>
            <a:r>
              <a:rPr lang="en-US" sz="1400" dirty="0" smtClean="0">
                <a:solidFill>
                  <a:srgbClr val="FF6600"/>
                </a:solidFill>
              </a:rPr>
              <a:t>(d) </a:t>
            </a:r>
            <a:endParaRPr lang="en-US" sz="1400" dirty="0">
              <a:solidFill>
                <a:srgbClr val="FF6600"/>
              </a:solidFill>
            </a:endParaRPr>
          </a:p>
          <a:p>
            <a:pPr marL="144000" indent="-144000">
              <a:buFont typeface="Arial"/>
              <a:buChar char="•"/>
            </a:pPr>
            <a:r>
              <a:rPr lang="en-US" sz="1400" dirty="0">
                <a:solidFill>
                  <a:srgbClr val="FF6600"/>
                </a:solidFill>
                <a:latin typeface="Calibri" charset="0"/>
                <a:ea typeface="ＭＳ Ｐゴシック" charset="0"/>
                <a:cs typeface="ＭＳ Ｐゴシック" charset="0"/>
              </a:rPr>
              <a:t>Electron beam current operation up to 30 </a:t>
            </a:r>
            <a:r>
              <a:rPr lang="en-US" sz="1400" dirty="0" err="1">
                <a:solidFill>
                  <a:srgbClr val="FF6600"/>
                </a:solidFill>
                <a:latin typeface="Calibri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1400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00" y="849973"/>
            <a:ext cx="530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DNP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polarized NH</a:t>
            </a:r>
            <a:r>
              <a:rPr lang="en-US" baseline="-25000" dirty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/ND</a:t>
            </a:r>
            <a:r>
              <a:rPr lang="en-US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using the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5T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magnetic field of the CLAS12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solenoid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a holding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field</a:t>
            </a: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base target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components are developed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with an NSF/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MRI grant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by ODU/CNU/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UVA</a:t>
            </a: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It will serve </a:t>
            </a:r>
            <a:r>
              <a:rPr lang="en-US" dirty="0" smtClean="0"/>
              <a:t>5 approved experiments (240 </a:t>
            </a:r>
            <a:r>
              <a:rPr lang="en-US" dirty="0"/>
              <a:t>PAC </a:t>
            </a:r>
            <a:r>
              <a:rPr lang="en-US" dirty="0" smtClean="0"/>
              <a:t>days)</a:t>
            </a: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4000" indent="-144000" defTabSz="7302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/>
              <a:t>arget design</a:t>
            </a:r>
            <a:r>
              <a:rPr lang="en-US" dirty="0"/>
              <a:t> </a:t>
            </a:r>
            <a:r>
              <a:rPr lang="en-US" dirty="0" smtClean="0"/>
              <a:t>highly modular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either single or double cells (with opposite pol.) can</a:t>
            </a:r>
            <a:r>
              <a:rPr lang="en-US" dirty="0"/>
              <a:t> </a:t>
            </a:r>
            <a:r>
              <a:rPr lang="en-US" dirty="0" smtClean="0"/>
              <a:t>be</a:t>
            </a:r>
            <a:r>
              <a:rPr lang="en-US" dirty="0"/>
              <a:t> </a:t>
            </a:r>
            <a:r>
              <a:rPr lang="en-US" dirty="0" smtClean="0"/>
              <a:t>utilized with</a:t>
            </a:r>
            <a:r>
              <a:rPr lang="en-US" dirty="0"/>
              <a:t> </a:t>
            </a:r>
            <a:r>
              <a:rPr lang="en-US" dirty="0" smtClean="0"/>
              <a:t>little or no modification</a:t>
            </a:r>
            <a:r>
              <a:rPr lang="en-US" dirty="0"/>
              <a:t> </a:t>
            </a:r>
            <a:r>
              <a:rPr lang="en-US" dirty="0" smtClean="0"/>
              <a:t>to the rest of the system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9400" y="4467605"/>
            <a:ext cx="322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" y="4867715"/>
            <a:ext cx="530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/>
              <a:buChar char="•"/>
            </a:pPr>
            <a:r>
              <a:rPr lang="en-US" dirty="0" smtClean="0"/>
              <a:t>Procurement </a:t>
            </a:r>
            <a:r>
              <a:rPr lang="en-US" dirty="0"/>
              <a:t>of microwave, NMR, and </a:t>
            </a:r>
            <a:r>
              <a:rPr lang="en-US" dirty="0" smtClean="0"/>
              <a:t>pumping systems is complete (NSF/MRI)</a:t>
            </a:r>
            <a:endParaRPr lang="en-US" dirty="0"/>
          </a:p>
          <a:p>
            <a:pPr marL="144000" indent="-144000">
              <a:buFont typeface="Arial"/>
              <a:buChar char="•"/>
            </a:pPr>
            <a:r>
              <a:rPr lang="en-US" dirty="0" smtClean="0"/>
              <a:t>Construction </a:t>
            </a:r>
            <a:r>
              <a:rPr lang="en-US" dirty="0"/>
              <a:t>of outer vacuum chamber is </a:t>
            </a:r>
            <a:r>
              <a:rPr lang="en-US" dirty="0" smtClean="0"/>
              <a:t>complete</a:t>
            </a:r>
            <a:endParaRPr lang="en-US" dirty="0"/>
          </a:p>
          <a:p>
            <a:pPr marL="144000" indent="-144000">
              <a:buFont typeface="Arial"/>
              <a:buChar char="•"/>
            </a:pPr>
            <a:r>
              <a:rPr lang="en-US" dirty="0" smtClean="0"/>
              <a:t>Design </a:t>
            </a:r>
            <a:r>
              <a:rPr lang="en-US" dirty="0"/>
              <a:t>of refrigerator is 75% </a:t>
            </a:r>
            <a:r>
              <a:rPr lang="en-US" dirty="0" smtClean="0"/>
              <a:t>complete</a:t>
            </a:r>
            <a:endParaRPr lang="en-US" dirty="0"/>
          </a:p>
          <a:p>
            <a:pPr marL="144000" indent="-144000">
              <a:buFont typeface="Arial"/>
              <a:buChar char="•"/>
            </a:pPr>
            <a:r>
              <a:rPr lang="en-US" dirty="0"/>
              <a:t>Estimated completion </a:t>
            </a:r>
            <a:r>
              <a:rPr lang="en-US" dirty="0" smtClean="0"/>
              <a:t>date </a:t>
            </a:r>
            <a:r>
              <a:rPr lang="en-US" dirty="0"/>
              <a:t>Spring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500" y="3670433"/>
            <a:ext cx="873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sz="2000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project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infrastructure to integrate </a:t>
            </a:r>
            <a:r>
              <a:rPr lang="en-US" sz="2000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the target into CLAS12 </a:t>
            </a:r>
            <a:r>
              <a:rPr lang="en-US" sz="2000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+ design and engineering of the cryogenic system</a:t>
            </a:r>
          </a:p>
        </p:txBody>
      </p:sp>
    </p:spTree>
    <p:extLst>
      <p:ext uri="{BB962C8B-B14F-4D97-AF65-F5344CB8AC3E}">
        <p14:creationId xmlns:p14="http://schemas.microsoft.com/office/powerpoint/2010/main" val="64644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– </a:t>
            </a:r>
            <a:r>
              <a:rPr lang="en-US" sz="3200" dirty="0" err="1" smtClean="0"/>
              <a:t>HD</a:t>
            </a:r>
            <a:r>
              <a:rPr lang="en-US" sz="3200" dirty="0" err="1"/>
              <a:t>i</a:t>
            </a:r>
            <a:r>
              <a:rPr lang="en-US" sz="3200" dirty="0" err="1" smtClean="0"/>
              <a:t>ce</a:t>
            </a:r>
            <a:r>
              <a:rPr lang="en-US" sz="3200" dirty="0" smtClean="0"/>
              <a:t> Target for </a:t>
            </a:r>
            <a:r>
              <a:rPr lang="en-US" sz="3200" dirty="0"/>
              <a:t>transverse </a:t>
            </a:r>
            <a:r>
              <a:rPr lang="en-US" sz="3200" dirty="0" err="1" smtClean="0"/>
              <a:t>config</a:t>
            </a:r>
            <a:r>
              <a:rPr lang="en-US" sz="3200" dirty="0" smtClean="0"/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2" y="919402"/>
            <a:ext cx="3306008" cy="158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0500" y="2502096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Zapf Dingbats"/>
              </a:rPr>
              <a:t>It will serve </a:t>
            </a:r>
            <a:r>
              <a:rPr lang="en-US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Zapf Dingbats"/>
              </a:rPr>
              <a:t>three C1 approved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“High Impact” </a:t>
            </a:r>
            <a:r>
              <a:rPr lang="en-US" i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Experiments </a:t>
            </a:r>
            <a:endParaRPr lang="en-US" i="1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5200" y="919402"/>
            <a:ext cx="5278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lvl="0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Solid HD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material placed into a frozen spin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state</a:t>
            </a:r>
          </a:p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- requires only modest (~1 T)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short (~15 cm) field </a:t>
            </a:r>
          </a:p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    to hold spin in-beam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minimizes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sheet of flame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2875" lvl="0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9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2875" lvl="0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perating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performance with electrons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beams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requires further beam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tests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plan to use upgrade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of the injector test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facility: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=5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– 10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MeV (~10 MeV beam will test the HD performance at 11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!)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3145200" y="2389781"/>
            <a:ext cx="720000" cy="720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700" y="3266613"/>
            <a:ext cx="450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CE </a:t>
            </a:r>
            <a:r>
              <a:rPr lang="en-US" u="sng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: modifications required to operate the target in transverse polarization mode in the CLAS12 Solenoid, whose strong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long.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magnetic field must be locally repelled</a:t>
            </a:r>
            <a:r>
              <a:rPr lang="en-US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pic>
        <p:nvPicPr>
          <p:cNvPr id="5" name="Picture 4" descr="Screen Shot 2015-07-21 at 16.35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45" y="3418479"/>
            <a:ext cx="4373700" cy="272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34934" y="4419726"/>
            <a:ext cx="322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of ongoing work: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756336"/>
            <a:ext cx="4855300" cy="203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lvl="0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Transport design for 10 MeV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rastered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ITF beam</a:t>
            </a:r>
          </a:p>
          <a:p>
            <a:pPr marL="142875" lvl="0" indent="-142875"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R&amp;D for a new “passive” SC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diamagnetic shield</a:t>
            </a:r>
          </a:p>
          <a:p>
            <a:pPr lvl="0" defTabSz="7302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 hold spin transverse to beam within solenoid</a:t>
            </a:r>
            <a:endParaRPr lang="en-US" sz="8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42875" lvl="0" indent="-142875"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Improving NMR system for target polarization</a:t>
            </a:r>
          </a:p>
          <a:p>
            <a:pPr lvl="0" defTabSz="7302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measurement</a:t>
            </a:r>
          </a:p>
          <a:p>
            <a:pPr defTabSz="730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•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Design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and build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new HD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gas purification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factory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9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521" y="0"/>
            <a:ext cx="2940956" cy="78866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– </a:t>
            </a:r>
            <a:r>
              <a:rPr lang="en-US" dirty="0" smtClean="0"/>
              <a:t>RICH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396" y="883974"/>
            <a:ext cx="547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onstruction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of a Ring Imaging Cherenkov (RICH) detector to replace one sector of the LTCC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in CLAS12</a:t>
            </a:r>
            <a:endParaRPr lang="en-US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" name="Group 9"/>
          <p:cNvGrpSpPr>
            <a:grpSpLocks noChangeAspect="1"/>
          </p:cNvGrpSpPr>
          <p:nvPr/>
        </p:nvGrpSpPr>
        <p:grpSpPr bwMode="auto">
          <a:xfrm>
            <a:off x="338321" y="3124793"/>
            <a:ext cx="2763123" cy="2539435"/>
            <a:chOff x="381000" y="1132206"/>
            <a:chExt cx="3947160" cy="3627120"/>
          </a:xfrm>
        </p:grpSpPr>
        <p:sp>
          <p:nvSpPr>
            <p:cNvPr id="22" name="Rectangle 21"/>
            <p:cNvSpPr/>
            <p:nvPr/>
          </p:nvSpPr>
          <p:spPr>
            <a:xfrm>
              <a:off x="1415101" y="1372556"/>
              <a:ext cx="52158" cy="33444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06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Moon 22"/>
            <p:cNvSpPr/>
            <p:nvPr/>
          </p:nvSpPr>
          <p:spPr>
            <a:xfrm rot="8961189">
              <a:off x="3331363" y="1132206"/>
              <a:ext cx="258525" cy="2355884"/>
            </a:xfrm>
            <a:prstGeom prst="moon">
              <a:avLst>
                <a:gd name="adj" fmla="val 209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06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67259" y="1499534"/>
              <a:ext cx="548799" cy="16302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06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67259" y="3129833"/>
              <a:ext cx="204099" cy="1630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06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8933" y="3311229"/>
              <a:ext cx="170082" cy="144890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06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81000" y="3810069"/>
              <a:ext cx="3948180" cy="2358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569309" y="3497160"/>
              <a:ext cx="2240553" cy="469364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71576" y="3975594"/>
              <a:ext cx="2247357" cy="145117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920235" y="5726847"/>
            <a:ext cx="738437" cy="3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</a:rPr>
              <a:t>aerogel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53102" y="3539898"/>
            <a:ext cx="661811" cy="52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558ED5"/>
                </a:solidFill>
              </a:rPr>
              <a:t>plane </a:t>
            </a:r>
          </a:p>
          <a:p>
            <a:pPr eaLnBrk="1" hangingPunct="1"/>
            <a:r>
              <a:rPr lang="en-US" sz="1400" b="1">
                <a:solidFill>
                  <a:srgbClr val="558ED5"/>
                </a:solidFill>
              </a:rPr>
              <a:t>mirror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241269" y="3091006"/>
            <a:ext cx="895409" cy="52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558ED5"/>
                </a:solidFill>
              </a:rPr>
              <a:t>spherical </a:t>
            </a:r>
          </a:p>
          <a:p>
            <a:pPr eaLnBrk="1" hangingPunct="1"/>
            <a:r>
              <a:rPr lang="en-US" sz="1400" b="1" dirty="0">
                <a:solidFill>
                  <a:srgbClr val="558ED5"/>
                </a:solidFill>
              </a:rPr>
              <a:t>mirror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968761" y="5215021"/>
            <a:ext cx="1116061" cy="7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B050"/>
                </a:solidFill>
              </a:rPr>
              <a:t>photon </a:t>
            </a:r>
            <a:r>
              <a:rPr lang="en-US" sz="1400" b="1" dirty="0" smtClean="0">
                <a:solidFill>
                  <a:srgbClr val="00B050"/>
                </a:solidFill>
              </a:rPr>
              <a:t>detectors:</a:t>
            </a:r>
          </a:p>
          <a:p>
            <a:pPr eaLnBrk="1" hangingPunct="1"/>
            <a:r>
              <a:rPr lang="en-US" sz="1400" b="1" dirty="0" smtClean="0">
                <a:solidFill>
                  <a:srgbClr val="00B050"/>
                </a:solidFill>
              </a:rPr>
              <a:t>MA-PMTs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 rot="16200000">
            <a:off x="1021365" y="3745325"/>
            <a:ext cx="537422" cy="3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</a:rPr>
              <a:t>6 cm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 rot="16200000">
            <a:off x="900097" y="5218044"/>
            <a:ext cx="537422" cy="3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 cm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070360" y="4653975"/>
            <a:ext cx="1169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Small polar angle </a:t>
            </a:r>
            <a:r>
              <a:rPr lang="en-US" sz="1400" b="1" dirty="0" err="1" smtClean="0"/>
              <a:t>Kaon</a:t>
            </a:r>
            <a:endParaRPr lang="en-US" sz="1400" b="1" dirty="0"/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 rot="264049">
            <a:off x="1296547" y="5204848"/>
            <a:ext cx="14877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FF0000"/>
                </a:solidFill>
              </a:rPr>
              <a:t>Cherenkov photons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60521" y="1523910"/>
            <a:ext cx="546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406">
              <a:defRPr/>
            </a:pPr>
            <a:r>
              <a:rPr lang="en-US" b="1" dirty="0">
                <a:solidFill>
                  <a:srgbClr val="FF0000"/>
                </a:solidFill>
              </a:rPr>
              <a:t>Goal: </a:t>
            </a:r>
            <a:r>
              <a:rPr lang="en-US" dirty="0">
                <a:solidFill>
                  <a:srgbClr val="FF0000"/>
                </a:solidFill>
              </a:rPr>
              <a:t>ID of </a:t>
            </a:r>
            <a:r>
              <a:rPr lang="en-US" dirty="0" err="1">
                <a:solidFill>
                  <a:srgbClr val="FF0000"/>
                </a:solidFill>
              </a:rPr>
              <a:t>kaons</a:t>
            </a:r>
            <a:r>
              <a:rPr lang="en-US" dirty="0">
                <a:solidFill>
                  <a:srgbClr val="FF0000"/>
                </a:solidFill>
              </a:rPr>
              <a:t> vs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and p with momentum 3-8 </a:t>
            </a:r>
            <a:r>
              <a:rPr lang="en-US" dirty="0" err="1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</a:p>
          <a:p>
            <a:pPr defTabSz="456406">
              <a:defRPr/>
            </a:pP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/K </a:t>
            </a:r>
            <a:r>
              <a:rPr lang="en-US" dirty="0">
                <a:solidFill>
                  <a:srgbClr val="FF0000"/>
                </a:solidFill>
              </a:rPr>
              <a:t>rejection factor 1:</a:t>
            </a:r>
            <a:r>
              <a:rPr lang="en-US" dirty="0" smtClean="0">
                <a:solidFill>
                  <a:srgbClr val="FF0000"/>
                </a:solidFill>
              </a:rPr>
              <a:t>500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21" y="4171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15916" y="2222802"/>
            <a:ext cx="5448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406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Hybrid solution: 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proximity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gap plus focusing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mirrors</a:t>
            </a:r>
          </a:p>
        </p:txBody>
      </p:sp>
      <p:sp>
        <p:nvSpPr>
          <p:cNvPr id="4" name="Oval 3"/>
          <p:cNvSpPr/>
          <p:nvPr/>
        </p:nvSpPr>
        <p:spPr>
          <a:xfrm>
            <a:off x="604319" y="5669012"/>
            <a:ext cx="1274578" cy="44196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810242" y="5145700"/>
            <a:ext cx="1274578" cy="876659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 descr="C:\Users\Dario Orecchini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44" y="27374"/>
            <a:ext cx="2912256" cy="26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559620" y="1638300"/>
            <a:ext cx="1080000" cy="2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571671" y="1466805"/>
            <a:ext cx="64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RICH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501" y="2870792"/>
            <a:ext cx="4049219" cy="33196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1085" y="3260527"/>
            <a:ext cx="3949454" cy="1958384"/>
            <a:chOff x="381864" y="3331137"/>
            <a:chExt cx="3949454" cy="1958384"/>
          </a:xfrm>
        </p:grpSpPr>
        <p:sp>
          <p:nvSpPr>
            <p:cNvPr id="81" name="TextBox 17"/>
            <p:cNvSpPr txBox="1">
              <a:spLocks noChangeArrowheads="1"/>
            </p:cNvSpPr>
            <p:nvPr/>
          </p:nvSpPr>
          <p:spPr bwMode="auto">
            <a:xfrm rot="19687200">
              <a:off x="1408371" y="4383079"/>
              <a:ext cx="14042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 dirty="0">
                  <a:solidFill>
                    <a:srgbClr val="0000FF"/>
                  </a:solidFill>
                </a:rPr>
                <a:t>Cherenkov photons</a:t>
              </a:r>
            </a:p>
          </p:txBody>
        </p:sp>
        <p:sp>
          <p:nvSpPr>
            <p:cNvPr id="82" name="TextBox 16"/>
            <p:cNvSpPr txBox="1">
              <a:spLocks noChangeArrowheads="1"/>
            </p:cNvSpPr>
            <p:nvPr/>
          </p:nvSpPr>
          <p:spPr bwMode="auto">
            <a:xfrm>
              <a:off x="3162061" y="3331137"/>
              <a:ext cx="11692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rgbClr val="000000"/>
                  </a:solidFill>
                </a:rPr>
                <a:t>Large </a:t>
              </a:r>
              <a:r>
                <a:rPr lang="en-US" sz="1400" dirty="0">
                  <a:solidFill>
                    <a:srgbClr val="000000"/>
                  </a:solidFill>
                </a:rPr>
                <a:t>polar angle </a:t>
              </a:r>
              <a:r>
                <a:rPr lang="en-US" sz="1400" b="1" dirty="0" err="1" smtClean="0"/>
                <a:t>Kaon</a:t>
              </a:r>
              <a:endParaRPr lang="en-US" sz="1400" b="1" dirty="0"/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flipV="1">
              <a:off x="1411600" y="4052858"/>
              <a:ext cx="1281114" cy="161925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1195700" y="4035396"/>
              <a:ext cx="1516065" cy="931862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1198875" y="4967258"/>
              <a:ext cx="1704977" cy="322263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 bwMode="auto">
            <a:xfrm flipV="1">
              <a:off x="381864" y="3614738"/>
              <a:ext cx="2835279" cy="9382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4380494" y="4627160"/>
            <a:ext cx="47635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406">
              <a:defRPr/>
            </a:pPr>
            <a:r>
              <a:rPr lang="en-US" b="1" dirty="0" smtClean="0">
                <a:solidFill>
                  <a:srgbClr val="000000"/>
                </a:solidFill>
              </a:rPr>
              <a:t>International Collaboration</a:t>
            </a:r>
          </a:p>
          <a:p>
            <a:pPr defTabSz="456406">
              <a:defRPr/>
            </a:pPr>
            <a:r>
              <a:rPr lang="en-US" sz="1600" dirty="0">
                <a:solidFill>
                  <a:srgbClr val="0000C4"/>
                </a:solidFill>
                <a:ea typeface="ＭＳ Ｐゴシック" charset="0"/>
                <a:cs typeface="ＭＳ Ｐゴシック" charset="0"/>
              </a:rPr>
              <a:t>INFN(Italy), </a:t>
            </a:r>
            <a:r>
              <a:rPr lang="en-US" sz="1600" dirty="0" err="1" smtClean="0">
                <a:solidFill>
                  <a:srgbClr val="0000C4"/>
                </a:solidFill>
                <a:ea typeface="ＭＳ Ｐゴシック" charset="0"/>
                <a:cs typeface="ＭＳ Ｐゴシック" charset="0"/>
              </a:rPr>
              <a:t>JLab</a:t>
            </a:r>
            <a:r>
              <a:rPr lang="en-US" sz="1600" dirty="0">
                <a:solidFill>
                  <a:srgbClr val="0000C4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cs typeface="Times New Roman"/>
              </a:rPr>
              <a:t>Argonne National Lab, Duquesne University,  </a:t>
            </a:r>
            <a:r>
              <a:rPr lang="en-US" sz="1600" dirty="0" err="1">
                <a:solidFill>
                  <a:srgbClr val="000000"/>
                </a:solidFill>
                <a:cs typeface="Times New Roman"/>
              </a:rPr>
              <a:t>Kyungpook</a:t>
            </a:r>
            <a:r>
              <a:rPr lang="en-US" sz="1600" dirty="0">
                <a:solidFill>
                  <a:srgbClr val="000000"/>
                </a:solidFill>
                <a:cs typeface="Times New Roman"/>
              </a:rPr>
              <a:t> National University (Republic of Korea), J. Gutenberg </a:t>
            </a:r>
            <a:r>
              <a:rPr lang="en-US" sz="1600" dirty="0" err="1">
                <a:solidFill>
                  <a:srgbClr val="000000"/>
                </a:solidFill>
                <a:cs typeface="Times New Roman"/>
              </a:rPr>
              <a:t>Universitat</a:t>
            </a:r>
            <a:r>
              <a:rPr lang="en-US" sz="1600" dirty="0">
                <a:solidFill>
                  <a:srgbClr val="000000"/>
                </a:solidFill>
                <a:cs typeface="Times New Roman"/>
              </a:rPr>
              <a:t> Mainz (Germany),  Universidad </a:t>
            </a:r>
            <a:r>
              <a:rPr lang="en-US" sz="1600" dirty="0" err="1">
                <a:solidFill>
                  <a:srgbClr val="000000"/>
                </a:solidFill>
                <a:cs typeface="Times New Roman"/>
              </a:rPr>
              <a:t>Tecnica</a:t>
            </a:r>
            <a:r>
              <a:rPr lang="en-US" sz="1600" dirty="0">
                <a:solidFill>
                  <a:srgbClr val="000000"/>
                </a:solidFill>
                <a:cs typeface="Times New Roman"/>
              </a:rPr>
              <a:t> Federico Santa Maria (Chile), University of Connecticut, University of Glasgow (UK</a:t>
            </a:r>
            <a:r>
              <a:rPr lang="en-US" sz="1600" dirty="0" smtClean="0">
                <a:solidFill>
                  <a:srgbClr val="000000"/>
                </a:solidFill>
                <a:cs typeface="Times New Roman"/>
              </a:rPr>
              <a:t>)</a:t>
            </a:r>
            <a:endParaRPr lang="en-US" sz="1600" dirty="0">
              <a:solidFill>
                <a:srgbClr val="000000"/>
              </a:solidFill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80494" y="2728866"/>
            <a:ext cx="4654989" cy="1611549"/>
            <a:chOff x="4380494" y="2728866"/>
            <a:chExt cx="4654989" cy="1611549"/>
          </a:xfrm>
        </p:grpSpPr>
        <p:grpSp>
          <p:nvGrpSpPr>
            <p:cNvPr id="8" name="Group 7"/>
            <p:cNvGrpSpPr/>
            <p:nvPr/>
          </p:nvGrpSpPr>
          <p:grpSpPr>
            <a:xfrm>
              <a:off x="4380494" y="2728866"/>
              <a:ext cx="4654989" cy="1611549"/>
              <a:chOff x="4300720" y="2858092"/>
              <a:chExt cx="4654989" cy="1611549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0720" y="2858092"/>
                <a:ext cx="2335454" cy="161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6174" y="2858092"/>
                <a:ext cx="2319535" cy="1556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4592292" y="2979914"/>
                <a:ext cx="942185" cy="33855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3366FF"/>
                    </a:solidFill>
                    <a:latin typeface="Symbol" charset="2"/>
                    <a:cs typeface="Symbol" charset="2"/>
                  </a:rPr>
                  <a:t>p 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(x60)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879106" y="3565298"/>
                <a:ext cx="10823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</a:rPr>
                  <a:t>p=8 </a:t>
                </a:r>
                <a:r>
                  <a:rPr lang="en-US" sz="1600" b="1" dirty="0" err="1" smtClean="0">
                    <a:solidFill>
                      <a:prstClr val="black"/>
                    </a:solidFill>
                  </a:rPr>
                  <a:t>GeV</a:t>
                </a:r>
                <a:r>
                  <a:rPr lang="en-US" sz="1600" b="1" dirty="0" smtClean="0">
                    <a:solidFill>
                      <a:prstClr val="black"/>
                    </a:solidFill>
                  </a:rPr>
                  <a:t>/c</a:t>
                </a:r>
                <a:endParaRPr lang="en-US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9309644">
                <a:off x="5896911" y="3166942"/>
                <a:ext cx="19985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CERN test results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531903" y="3260527"/>
              <a:ext cx="1082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p=6 </a:t>
              </a:r>
              <a:r>
                <a:rPr lang="en-US" sz="1600" b="1" dirty="0" err="1" smtClean="0">
                  <a:solidFill>
                    <a:prstClr val="black"/>
                  </a:solidFill>
                </a:rPr>
                <a:t>GeV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/c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67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69"/>
            <a:ext cx="9144000" cy="74065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– </a:t>
            </a:r>
            <a:r>
              <a:rPr lang="en-US" dirty="0" smtClean="0"/>
              <a:t>RICH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5195" y="1167323"/>
            <a:ext cx="64026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/>
              <a:buChar char="•"/>
              <a:defRPr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charset="0"/>
              </a:rPr>
              <a:t>September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charset="0"/>
              </a:rPr>
              <a:t>2013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charset="0"/>
              </a:rPr>
              <a:t>: </a:t>
            </a:r>
            <a:r>
              <a:rPr lang="en-US" dirty="0" err="1">
                <a:latin typeface="+mn-lt"/>
                <a:cs typeface="Tahoma" charset="0"/>
              </a:rPr>
              <a:t>JLab</a:t>
            </a:r>
            <a:r>
              <a:rPr lang="en-US" dirty="0">
                <a:latin typeface="+mn-lt"/>
                <a:cs typeface="Tahoma" charset="0"/>
              </a:rPr>
              <a:t> Physics Division </a:t>
            </a:r>
            <a:r>
              <a:rPr lang="en-US" dirty="0" smtClean="0">
                <a:latin typeface="+mn-lt"/>
                <a:cs typeface="Tahoma" charset="0"/>
              </a:rPr>
              <a:t>review</a:t>
            </a:r>
          </a:p>
          <a:p>
            <a:pPr marL="573750" lvl="1" eaLnBrk="1" hangingPunct="1">
              <a:buFont typeface="Lucida Grande"/>
              <a:buChar char="-"/>
              <a:defRPr/>
            </a:pPr>
            <a:r>
              <a:rPr lang="en-US" dirty="0" smtClean="0">
                <a:latin typeface="+mn-lt"/>
                <a:cs typeface="Tahoma" charset="0"/>
              </a:rPr>
              <a:t>DOE/ONP approved (PMP/Quarterly reports)</a:t>
            </a:r>
            <a:endParaRPr lang="en-US" dirty="0">
              <a:latin typeface="+mn-lt"/>
              <a:cs typeface="Tahoma" charset="0"/>
            </a:endParaRPr>
          </a:p>
          <a:p>
            <a:pPr marL="573750" lvl="1" eaLnBrk="1" hangingPunct="1">
              <a:buFont typeface="Lucida Grande"/>
              <a:buChar char="-"/>
              <a:defRPr/>
            </a:pPr>
            <a:r>
              <a:rPr lang="en-US" b="1" i="1" dirty="0">
                <a:latin typeface="+mn-lt"/>
                <a:cs typeface="Tahoma" charset="0"/>
              </a:rPr>
              <a:t>F</a:t>
            </a:r>
            <a:r>
              <a:rPr lang="en-US" b="1" i="1" dirty="0" smtClean="0">
                <a:latin typeface="+mn-lt"/>
                <a:cs typeface="Tahoma" charset="0"/>
              </a:rPr>
              <a:t>irst sector </a:t>
            </a:r>
            <a:r>
              <a:rPr lang="en-US" dirty="0" smtClean="0">
                <a:latin typeface="+mn-lt"/>
                <a:cs typeface="Tahoma" charset="0"/>
              </a:rPr>
              <a:t>funded by INFN, DOE/</a:t>
            </a:r>
            <a:r>
              <a:rPr lang="en-US" dirty="0" err="1" smtClean="0">
                <a:latin typeface="+mn-lt"/>
                <a:cs typeface="Tahoma" charset="0"/>
              </a:rPr>
              <a:t>JLab</a:t>
            </a:r>
            <a:r>
              <a:rPr lang="en-US" dirty="0" smtClean="0">
                <a:latin typeface="+mn-lt"/>
                <a:cs typeface="Tahoma" charset="0"/>
              </a:rPr>
              <a:t>; </a:t>
            </a:r>
            <a:r>
              <a:rPr lang="en-US" b="1" i="1" dirty="0">
                <a:latin typeface="Calibri"/>
                <a:ea typeface="Calibri"/>
                <a:cs typeface="Calibri"/>
              </a:rPr>
              <a:t>second sector </a:t>
            </a:r>
            <a:r>
              <a:rPr lang="en-US" dirty="0">
                <a:cs typeface="Tahoma" charset="0"/>
              </a:rPr>
              <a:t>(~2.3M$</a:t>
            </a:r>
            <a:r>
              <a:rPr lang="en-US" dirty="0" smtClean="0">
                <a:cs typeface="Tahoma" charset="0"/>
              </a:rPr>
              <a:t>) </a:t>
            </a:r>
            <a:r>
              <a:rPr lang="en-US" dirty="0" smtClean="0">
                <a:latin typeface="Calibri"/>
                <a:ea typeface="Calibri"/>
                <a:cs typeface="Calibri"/>
              </a:rPr>
              <a:t>funded by INFN/Italian MIUR </a:t>
            </a:r>
            <a:endParaRPr lang="en-US" b="1" i="1" dirty="0">
              <a:latin typeface="Calibri"/>
              <a:ea typeface="Calibri"/>
              <a:cs typeface="Calibri"/>
            </a:endParaRPr>
          </a:p>
          <a:p>
            <a:pPr marL="116550" eaLnBrk="1" hangingPunct="1">
              <a:buFont typeface="Arial"/>
              <a:buChar char="•"/>
              <a:defRPr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charset="0"/>
              </a:rPr>
              <a:t>End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charset="0"/>
              </a:rPr>
              <a:t>2013/Beginning 2014:  </a:t>
            </a:r>
            <a:r>
              <a:rPr lang="en-US" dirty="0" smtClean="0">
                <a:latin typeface="+mn-lt"/>
                <a:cs typeface="Tahoma" charset="0"/>
              </a:rPr>
              <a:t>start of construction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charset="0"/>
              </a:rPr>
              <a:t>June 2015: </a:t>
            </a:r>
            <a:r>
              <a:rPr lang="en-US" dirty="0" smtClean="0">
                <a:latin typeface="+mn-lt"/>
                <a:cs typeface="Tahoma" charset="0"/>
              </a:rPr>
              <a:t>internal mid project review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i="1" dirty="0">
                <a:solidFill>
                  <a:srgbClr val="008000"/>
                </a:solidFill>
                <a:latin typeface="+mn-lt"/>
                <a:cs typeface="Tahoma" charset="0"/>
              </a:rPr>
              <a:t>October 2015: </a:t>
            </a:r>
            <a:r>
              <a:rPr lang="en-US" dirty="0">
                <a:solidFill>
                  <a:srgbClr val="008000"/>
                </a:solidFill>
                <a:latin typeface="+mn-lt"/>
                <a:cs typeface="Tahoma" charset="0"/>
              </a:rPr>
              <a:t>mid project review </a:t>
            </a:r>
            <a:r>
              <a:rPr lang="en-US" dirty="0" smtClean="0">
                <a:solidFill>
                  <a:srgbClr val="008000"/>
                </a:solidFill>
                <a:latin typeface="+mn-lt"/>
                <a:cs typeface="Tahoma" charset="0"/>
              </a:rPr>
              <a:t>with DOE in attendance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ahoma" charset="0"/>
              </a:rPr>
              <a:t>March 2017: </a:t>
            </a:r>
            <a:r>
              <a:rPr lang="en-US" dirty="0">
                <a:latin typeface="+mn-lt"/>
                <a:cs typeface="Tahoma" charset="0"/>
              </a:rPr>
              <a:t>start installation of the </a:t>
            </a:r>
            <a:r>
              <a:rPr lang="en-US" dirty="0">
                <a:solidFill>
                  <a:srgbClr val="000000"/>
                </a:solidFill>
                <a:latin typeface="+mn-lt"/>
                <a:cs typeface="Tahoma" charset="0"/>
              </a:rPr>
              <a:t>first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Tahoma" charset="0"/>
              </a:rPr>
              <a:t>sector</a:t>
            </a:r>
            <a:endParaRPr lang="en-US" dirty="0">
              <a:solidFill>
                <a:srgbClr val="000000"/>
              </a:solidFill>
              <a:latin typeface="+mn-lt"/>
              <a:cs typeface="Tahom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3999" y="3465566"/>
            <a:ext cx="6027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DOE/</a:t>
            </a:r>
            <a:r>
              <a:rPr lang="en-US" u="sng" dirty="0" err="1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scope of the </a:t>
            </a:r>
            <a:r>
              <a:rPr lang="en-US" u="sng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program:</a:t>
            </a:r>
          </a:p>
          <a:p>
            <a:pPr marL="400050" lvl="0" indent="-400050" defTabSz="730250" fontAlgn="base"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purchasing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testing MA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-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PMTs</a:t>
            </a:r>
          </a:p>
          <a:p>
            <a:pPr marL="400050" lvl="0" indent="-400050" defTabSz="730250" fontAlgn="base"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purchasing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and testing part of the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aerogel</a:t>
            </a:r>
          </a:p>
          <a:p>
            <a:pPr marL="400050" lvl="0" indent="-400050" defTabSz="730250" fontAlgn="base">
              <a:spcBef>
                <a:spcPct val="0"/>
              </a:spcBef>
              <a:spcAft>
                <a:spcPct val="0"/>
              </a:spcAft>
              <a:buAutoNum type="romanLcParenR"/>
            </a:pP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manpower </a:t>
            </a:r>
            <a:r>
              <a:rPr lang="en-US" dirty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to guarantee successful integration in </a:t>
            </a:r>
            <a:r>
              <a:rPr lang="en-US" dirty="0" smtClean="0">
                <a:solidFill>
                  <a:srgbClr val="0000C4"/>
                </a:solidFill>
                <a:latin typeface="Calibri" charset="0"/>
                <a:ea typeface="ＭＳ Ｐゴシック" charset="0"/>
                <a:cs typeface="ＭＳ Ｐゴシック" charset="0"/>
              </a:rPr>
              <a:t>CLAS12</a:t>
            </a:r>
            <a:endParaRPr lang="en-US" i="1" dirty="0">
              <a:solidFill>
                <a:srgbClr val="0000C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4160" y="4778817"/>
            <a:ext cx="5346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302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3999" y="5178927"/>
            <a:ext cx="6057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 defTabSz="7302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- 65% of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funds spent</a:t>
            </a:r>
          </a:p>
          <a:p>
            <a:pPr marL="144000" indent="-144000">
              <a:buFont typeface="Arial"/>
              <a:buChar char="•"/>
            </a:pPr>
            <a:r>
              <a:rPr lang="en-US" dirty="0" smtClean="0"/>
              <a:t>80 H8500 +170 </a:t>
            </a:r>
            <a:r>
              <a:rPr lang="en-US" dirty="0" smtClean="0">
                <a:solidFill>
                  <a:srgbClr val="FF0000"/>
                </a:solidFill>
              </a:rPr>
              <a:t>H12700</a:t>
            </a:r>
            <a:r>
              <a:rPr lang="en-US" dirty="0"/>
              <a:t> </a:t>
            </a:r>
            <a:r>
              <a:rPr lang="en-US" dirty="0" smtClean="0"/>
              <a:t>=250 MA-PMTs (out of 380)  arrived at </a:t>
            </a:r>
            <a:r>
              <a:rPr lang="en-US" dirty="0" err="1" smtClean="0"/>
              <a:t>JLab</a:t>
            </a:r>
            <a:r>
              <a:rPr lang="en-US" dirty="0" smtClean="0"/>
              <a:t> and tested. All passed the QA tests.</a:t>
            </a:r>
          </a:p>
          <a:p>
            <a:pPr marL="144000" indent="-1440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RICH installation plan at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JLab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finalized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3999" y="876757"/>
            <a:ext cx="522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406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Some important milestones:</a:t>
            </a:r>
          </a:p>
        </p:txBody>
      </p:sp>
      <p:pic>
        <p:nvPicPr>
          <p:cNvPr id="10" name="Picture 9" descr="IMG_20141031_1357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28" y="876757"/>
            <a:ext cx="2116048" cy="23917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7861" y="3268531"/>
            <a:ext cx="24538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arge aerogel tile (20x20 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Production on going, long term </a:t>
            </a:r>
          </a:p>
          <a:p>
            <a:r>
              <a:rPr lang="en-US" sz="1400" dirty="0"/>
              <a:t>s</a:t>
            </a:r>
            <a:r>
              <a:rPr lang="en-US" sz="1400" dirty="0" smtClean="0"/>
              <a:t>tability tests ongoing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1" t="9912" r="50869" b="43640"/>
          <a:stretch/>
        </p:blipFill>
        <p:spPr>
          <a:xfrm>
            <a:off x="6311900" y="4215884"/>
            <a:ext cx="2579815" cy="1517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1900" y="5887422"/>
            <a:ext cx="2908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H12700</a:t>
            </a:r>
            <a:r>
              <a:rPr lang="en-US" sz="1400" dirty="0"/>
              <a:t> with enhanced SPE spectrum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4825" y="5095861"/>
            <a:ext cx="59373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H8500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99528" y="5083161"/>
            <a:ext cx="67172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H12700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3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9482</TotalTime>
  <Words>2242</Words>
  <Application>Microsoft Macintosh PowerPoint</Application>
  <PresentationFormat>On-screen Show (4:3)</PresentationFormat>
  <Paragraphs>332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JLabPowerpointMain</vt:lpstr>
      <vt:lpstr>1_JLabPowerpointMain</vt:lpstr>
      <vt:lpstr>Other Physics CE projects</vt:lpstr>
      <vt:lpstr>Outline</vt:lpstr>
      <vt:lpstr>PowerPoint Presentation</vt:lpstr>
      <vt:lpstr>Hall A –  Tritium Target</vt:lpstr>
      <vt:lpstr>Hall A/C: Polarized 3He Target</vt:lpstr>
      <vt:lpstr>Hall B – Long. Polarized Target</vt:lpstr>
      <vt:lpstr>Hall B – HDice Target for transverse config.</vt:lpstr>
      <vt:lpstr>Hall B – RICH</vt:lpstr>
      <vt:lpstr>Hall B – RICH</vt:lpstr>
      <vt:lpstr>Hall D - Cherenkov Detector (DIRC)</vt:lpstr>
      <vt:lpstr>Hall D - Cherenkov Detector (DIRC)</vt:lpstr>
      <vt:lpstr>Hall D - Cherenkov Detector (DIRC)</vt:lpstr>
      <vt:lpstr> Hall C: Neutral Particle Spectrometer (NPS) </vt:lpstr>
      <vt:lpstr>Hall C: Large Acceptance Detector (LAD)</vt:lpstr>
      <vt:lpstr>HRS Magnet Controls</vt:lpstr>
      <vt:lpstr>CE Projects Integrated Cost FY13-FY19</vt:lpstr>
      <vt:lpstr>Assessment &amp; Selection</vt:lpstr>
      <vt:lpstr>Oversight</vt:lpstr>
      <vt:lpstr>Conclusions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Pat Stroop</cp:lastModifiedBy>
  <cp:revision>280</cp:revision>
  <cp:lastPrinted>2015-07-27T12:36:25Z</cp:lastPrinted>
  <dcterms:created xsi:type="dcterms:W3CDTF">2013-08-22T19:51:08Z</dcterms:created>
  <dcterms:modified xsi:type="dcterms:W3CDTF">2015-07-27T16:16:09Z</dcterms:modified>
</cp:coreProperties>
</file>