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82" r:id="rId4"/>
    <p:sldId id="280" r:id="rId5"/>
    <p:sldId id="278" r:id="rId6"/>
    <p:sldId id="284" r:id="rId7"/>
    <p:sldId id="273" r:id="rId8"/>
    <p:sldId id="281" r:id="rId9"/>
    <p:sldId id="274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13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13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n12posterpictur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749" y="681102"/>
            <a:ext cx="7801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MEIC Physics and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" y="54715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Rolf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371850" y="1963965"/>
            <a:ext cx="5473398" cy="2819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49" y="1591632"/>
            <a:ext cx="2752381" cy="356406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w="0" h="0"/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EIC Science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Questions – Cool QCD View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192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What is the transverse spatial and momentum structure of the gluons and sea quarks? Are there non-perturbative structures and can one image them?</a:t>
            </a: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How much do the gluons contribute to the nucleon spin? Is there significant orbital momentum?</a:t>
            </a: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How is the gluon distribution in nuclei different than in the nucleon? How does this relate to nuclear binding or short range nucleon-nucleon correlations? </a:t>
            </a: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Can one find evidence for saturation of the gluon density?</a:t>
            </a: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spcAft>
                <a:spcPct val="0"/>
              </a:spcAft>
              <a:buClr>
                <a:srgbClr val="C00000"/>
              </a:buClr>
              <a:buFontTx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How do quarks and gluons propagate in nuclear matter and join together to form hadrons?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2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EIC Events (since ~ May 2014)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4923976"/>
              </p:ext>
            </p:extLst>
          </p:nvPr>
        </p:nvGraphicFramePr>
        <p:xfrm>
          <a:off x="219075" y="775970"/>
          <a:ext cx="8658225" cy="568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150"/>
                <a:gridCol w="1295586"/>
                <a:gridCol w="15904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applicable)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on EIC &amp;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LHeC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INFN Long-Term Strategy Meeting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 users meeting – about 160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Jun. 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DNP/JPS Workshop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Future Directions in High-Energy QCD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Ent, P. Rossi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MEIC redesign </a:t>
                      </a:r>
                      <a:r>
                        <a:rPr lang="en-US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(see next slide)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Jun. - Dec.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of EIC White Paper – v2 &amp; 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2014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NSAC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(w. users,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BNL) preparation of EIC talk for the LRP process</a:t>
                      </a:r>
                      <a:endPara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- Mar. 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Ent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McKeown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5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(w. BNL) Meeting at SURA to prepare for LRP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NSAC LRP Working Group</a:t>
                      </a:r>
                      <a:endPara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Apr.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American article on Gluons – authors Rolf Ent, Thomas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Ullrich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Raju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Venugopalan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Ent</a:t>
                      </a:r>
                    </a:p>
                  </a:txBody>
                  <a:tcPr/>
                </a:tc>
              </a:tr>
              <a:tr h="3009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in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LHeC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</a:t>
                      </a:r>
                      <a:endParaRPr lang="en-US" sz="140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McKeown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5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on EIC at U Torino and at INFN Headquarters</a:t>
                      </a:r>
                      <a:endPara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McKeown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with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Orsay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Saclay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French involvement in EIC </a:t>
                      </a:r>
                      <a:endPara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on “Physics of Future Electron-Hadron Colliders” submitted to Advanced Science – authors Max Klein and Rolf Ent</a:t>
                      </a:r>
                      <a:endParaRPr lang="en-US" sz="14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15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Baseline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8616"/>
            <a:ext cx="6867525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Features:</a:t>
            </a:r>
          </a:p>
          <a:p>
            <a:r>
              <a:rPr lang="en-US" sz="2000" dirty="0" smtClean="0"/>
              <a:t>Collider </a:t>
            </a:r>
            <a:r>
              <a:rPr lang="en-US" sz="2000" dirty="0"/>
              <a:t>ring circumference: ~2100 m</a:t>
            </a:r>
          </a:p>
          <a:p>
            <a:r>
              <a:rPr lang="en-US" sz="2000" dirty="0"/>
              <a:t>Electron collider ring and transfer lines : PEP-II magnets, </a:t>
            </a:r>
            <a:r>
              <a:rPr lang="en-US" sz="2000" dirty="0" smtClean="0"/>
              <a:t>					RF </a:t>
            </a:r>
            <a:r>
              <a:rPr lang="en-US" sz="2000" dirty="0"/>
              <a:t>(476 MHz) and vacuum chambers</a:t>
            </a:r>
          </a:p>
          <a:p>
            <a:r>
              <a:rPr lang="en-US" sz="2000" dirty="0"/>
              <a:t>Ion collider ring: super-ferric magnets </a:t>
            </a:r>
          </a:p>
          <a:p>
            <a:r>
              <a:rPr lang="en-US" sz="2000" dirty="0"/>
              <a:t>Booster ring: super-ferric magnets</a:t>
            </a:r>
          </a:p>
          <a:p>
            <a:r>
              <a:rPr lang="en-US" sz="2000" dirty="0"/>
              <a:t>SRF ion </a:t>
            </a:r>
            <a:r>
              <a:rPr lang="en-US" sz="2000" dirty="0" err="1"/>
              <a:t>linac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marL="400050"/>
            <a:r>
              <a:rPr lang="en-US" sz="2000" dirty="0"/>
              <a:t>Balance of civil construction </a:t>
            </a:r>
            <a:r>
              <a:rPr lang="en-US" sz="2000" dirty="0" smtClean="0"/>
              <a:t>versus</a:t>
            </a:r>
          </a:p>
          <a:p>
            <a:pPr marL="5715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magnet costs and risks</a:t>
            </a:r>
          </a:p>
          <a:p>
            <a:pPr marL="400050"/>
            <a:r>
              <a:rPr lang="en-US" sz="2000" dirty="0"/>
              <a:t>Aim overall for low technical risks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Collaborators:</a:t>
            </a:r>
          </a:p>
          <a:p>
            <a:pPr indent="0">
              <a:buNone/>
            </a:pPr>
            <a:r>
              <a:rPr lang="en-US" sz="2000" dirty="0" smtClean="0"/>
              <a:t>ANL,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SLAC</a:t>
            </a:r>
          </a:p>
          <a:p>
            <a:pPr indent="0">
              <a:buNone/>
            </a:pPr>
            <a:r>
              <a:rPr lang="en-US" sz="2000" dirty="0" smtClean="0"/>
              <a:t>Texas A&amp;M</a:t>
            </a:r>
          </a:p>
          <a:p>
            <a:pPr indent="0">
              <a:buNone/>
            </a:pPr>
            <a:endParaRPr lang="en-US" sz="2000" dirty="0"/>
          </a:p>
          <a:p>
            <a:pPr indent="0">
              <a:buNone/>
            </a:pP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494" t="3099" r="9028"/>
          <a:stretch/>
        </p:blipFill>
        <p:spPr bwMode="auto">
          <a:xfrm>
            <a:off x="4630831" y="3360179"/>
            <a:ext cx="4294094" cy="2812021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525" y="847725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arXiv:1209.0757  (Sept. 2012)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arXiv:1504.07961 (April 2015)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2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4" y="137576"/>
            <a:ext cx="7353301" cy="397933"/>
          </a:xfrm>
        </p:spPr>
        <p:txBody>
          <a:bodyPr/>
          <a:lstStyle/>
          <a:p>
            <a:r>
              <a:rPr lang="en-US" dirty="0" smtClean="0"/>
              <a:t>Overview R&amp;D for the MEIC baseline</a:t>
            </a:r>
            <a:r>
              <a:rPr lang="en-US" sz="1200" dirty="0" smtClean="0"/>
              <a:t> (Accelerator R&amp;D, as shown at EIC cost review as part of the assigned homework)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76" y="793798"/>
          <a:ext cx="9140524" cy="553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78"/>
                <a:gridCol w="1286740"/>
                <a:gridCol w="3851864"/>
                <a:gridCol w="2197142"/>
              </a:tblGrid>
              <a:tr h="549991">
                <a:tc>
                  <a:txBody>
                    <a:bodyPr/>
                    <a:lstStyle/>
                    <a:p>
                      <a:r>
                        <a:rPr lang="en-US" sz="2000" smtClean="0"/>
                        <a:t>Needed</a:t>
                      </a:r>
                      <a:r>
                        <a:rPr lang="en-US" sz="2000" baseline="0" smtClean="0"/>
                        <a:t> R&amp;D</a:t>
                      </a:r>
                      <a:r>
                        <a:rPr lang="en-US" sz="200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Mitigating strategies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Mitigated risk</a:t>
                      </a:r>
                      <a:r>
                        <a:rPr lang="en-US" sz="2000" baseline="0" dirty="0" smtClean="0"/>
                        <a:t> level</a:t>
                      </a:r>
                      <a:endParaRPr lang="en-US" sz="20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Bunched beam</a:t>
                      </a:r>
                      <a:r>
                        <a:rPr lang="en-US" sz="1400" baseline="0" dirty="0" smtClean="0"/>
                        <a:t> electron cooling</a:t>
                      </a:r>
                    </a:p>
                    <a:p>
                      <a:r>
                        <a:rPr lang="en-US" sz="1400" baseline="0" dirty="0" smtClean="0"/>
                        <a:t>ERL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Test of bunched beam cooling at IMP (LDRD)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Experience from RHIC low energy cooling</a:t>
                      </a:r>
                      <a:r>
                        <a:rPr lang="en-US" sz="1400" b="0" dirty="0" smtClean="0"/>
                        <a:t> 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Development of a 200 mA </a:t>
                      </a:r>
                      <a:r>
                        <a:rPr lang="en-US" sz="1400" b="0" dirty="0" err="1" smtClean="0"/>
                        <a:t>unpolarized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e</a:t>
                      </a:r>
                      <a:r>
                        <a:rPr lang="en-US" sz="1400" b="0" dirty="0" smtClean="0"/>
                        <a:t>- 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dirty="0" smtClean="0"/>
                        <a:t>* ion</a:t>
                      </a:r>
                      <a:r>
                        <a:rPr lang="en-US" sz="1400" baseline="0" dirty="0" smtClean="0"/>
                        <a:t> 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Chromatic and IR nonlinear correction schemes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dirty="0" smtClean="0"/>
                        <a:t> DA tracking with errors</a:t>
                      </a:r>
                      <a:r>
                        <a:rPr lang="en-US" sz="1400" b="0" baseline="0" dirty="0" smtClean="0"/>
                        <a:t> and beam beam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/>
                        <a:t> Operational experience at </a:t>
                      </a:r>
                      <a:r>
                        <a:rPr lang="en-US" sz="1400" b="0" baseline="0" dirty="0" err="1" smtClean="0"/>
                        <a:t>hadron</a:t>
                      </a:r>
                      <a:r>
                        <a:rPr lang="en-US" sz="1400" b="0" baseline="0" dirty="0" smtClean="0"/>
                        <a:t> colliders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Space charge dominated beams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Simulation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DC cooling in Booster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UMER and IOTA rings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Study of space charge compensation at </a:t>
                      </a:r>
                      <a:r>
                        <a:rPr lang="en-US" sz="1400" baseline="0" dirty="0" err="1" smtClean="0"/>
                        <a:t>eRHIC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Figure 8 layout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Spin tracking simulations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 ferric magnets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Existing</a:t>
                      </a:r>
                      <a:r>
                        <a:rPr lang="en-US" sz="1400" baseline="0" dirty="0" smtClean="0"/>
                        <a:t> prototypes (SSC, GSI)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Early MEIC prototype (FY15-16)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 Operational experience at GSI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Alternative </a:t>
                      </a:r>
                      <a:r>
                        <a:rPr lang="en-US" sz="1400" dirty="0" err="1" smtClean="0"/>
                        <a:t>cos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sz="1400" dirty="0" smtClean="0"/>
                        <a:t> designs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Crab cavities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Prototypes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Operational</a:t>
                      </a:r>
                      <a:r>
                        <a:rPr lang="en-US" sz="1400" baseline="0" dirty="0" smtClean="0"/>
                        <a:t> experience at KEK-B and LHC</a:t>
                      </a:r>
                    </a:p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</a:rPr>
                        <a:t> Test of crab cavity in LERF (FEL)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4508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SRF R&amp;D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0000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 952 MHz RF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4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25153"/>
            <a:ext cx="9144000" cy="3979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Strong Involvement in (EIC-Related) Detector R&amp;D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7590" y="3357336"/>
            <a:ext cx="825464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91340" tIns="45672" rIns="91340" bIns="45672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Many </a:t>
            </a:r>
            <a:r>
              <a:rPr lang="en-US" sz="1800" dirty="0">
                <a:latin typeface="Arial" charset="0"/>
                <a:cs typeface="Arial" charset="0"/>
              </a:rPr>
              <a:t>R&amp;D proposals are collaborative (</a:t>
            </a:r>
            <a:r>
              <a:rPr lang="en-US" sz="1800" dirty="0" smtClean="0">
                <a:latin typeface="Arial" charset="0"/>
                <a:cs typeface="Arial" charset="0"/>
              </a:rPr>
              <a:t>BNL/</a:t>
            </a:r>
            <a:r>
              <a:rPr lang="en-US" sz="1800" dirty="0" err="1" smtClean="0">
                <a:latin typeface="Arial" charset="0"/>
                <a:cs typeface="Arial" charset="0"/>
              </a:rPr>
              <a:t>JLab</a:t>
            </a:r>
            <a:r>
              <a:rPr lang="en-US" sz="1800" dirty="0" smtClean="0">
                <a:latin typeface="Arial" charset="0"/>
                <a:cs typeface="Arial" charset="0"/>
              </a:rPr>
              <a:t>/users)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Strong interest from institutions with large involvement at </a:t>
            </a:r>
            <a:r>
              <a:rPr lang="en-US" sz="1800" dirty="0" err="1" smtClean="0">
                <a:latin typeface="Arial" charset="0"/>
                <a:cs typeface="Arial" charset="0"/>
              </a:rPr>
              <a:t>JLab</a:t>
            </a:r>
            <a:r>
              <a:rPr lang="en-US" sz="1800" dirty="0" smtClean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2126" y="4057228"/>
            <a:ext cx="36023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Catholic University of America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CEA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Saclay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France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College of William &amp; Mary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INFN, Italy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IPN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Orsay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France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Mississippi State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0492" y="4060543"/>
            <a:ext cx="33970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Old Dominion University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Temple University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UTFSM, Chile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University of South Carolina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University of Virginia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216" y="5786647"/>
            <a:ext cx="610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Collaborations with GSI/FAIR and U. Giessen, Germany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6351" y="833641"/>
            <a:ext cx="5078892" cy="14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719" tIns="72950" rIns="82719" bIns="4136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  <a:defRPr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support for staff and users taking part in the Generic EIC Detector R&amp;D program (well run through BNL)</a:t>
            </a:r>
            <a:endParaRPr lang="en-US" sz="1800" dirty="0" smtClean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organization for users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in proposal preparation 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infrastructure for R&amp;D topics, e.g. 5T sensor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test facility re-using existing magnets</a:t>
            </a:r>
          </a:p>
          <a:p>
            <a:pPr lvl="1" hangingPunct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Often synergy with 12-GeV related pre-R&amp;D (like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SiPMs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DIRC, PbWO4 crystals)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479" y="1178485"/>
            <a:ext cx="2997518" cy="181165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1404" y="926407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846" tIns="55492" rIns="89846" bIns="44925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de-DE" sz="1200" b="1" dirty="0" smtClean="0">
                <a:solidFill>
                  <a:schemeClr val="tx1"/>
                </a:solidFill>
              </a:rPr>
              <a:t>High-B-field sensor test facility at JLab (utilizes FROST magnet)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6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980" y="4228960"/>
            <a:ext cx="6930009" cy="17590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5275"/>
            <a:ext cx="9144000" cy="39793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Integration of Main Detector – Full-Acceptance Detector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97544" y="2010883"/>
            <a:ext cx="3581400" cy="35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b="1" u="sng" dirty="0">
                <a:cs typeface="Arial" charset="0"/>
              </a:rPr>
              <a:t>Design </a:t>
            </a:r>
            <a:r>
              <a:rPr lang="en-US" b="1" u="sng" dirty="0" smtClean="0">
                <a:cs typeface="Arial" charset="0"/>
              </a:rPr>
              <a:t>goals:</a:t>
            </a:r>
            <a:endParaRPr lang="en-US" b="1" u="sng" dirty="0">
              <a:cs typeface="Arial" charset="0"/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243504" y="2437959"/>
            <a:ext cx="4449840" cy="29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Detection/identification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of complete final state</a:t>
            </a: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255504" y="2742759"/>
            <a:ext cx="4285440" cy="29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Spectator </a:t>
            </a:r>
            <a:r>
              <a:rPr lang="en-US" sz="14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</a:t>
            </a:r>
            <a:r>
              <a:rPr lang="en-US" sz="1400" b="1" i="1" baseline="-25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</a:t>
            </a: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resolution &lt;&lt; Fermi momentum 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73744" y="3047559"/>
            <a:ext cx="4572000" cy="29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Low-</a:t>
            </a: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Q</a:t>
            </a:r>
            <a:r>
              <a:rPr lang="en-US" sz="1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electron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tagger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 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photoproduction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73744" y="3352360"/>
            <a:ext cx="4724400" cy="32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3460" tIns="45296" rIns="73460" bIns="3657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Compton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polarimeter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with e</a:t>
            </a:r>
            <a:r>
              <a:rPr lang="en-US" sz="1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-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and </a:t>
            </a:r>
            <a:r>
              <a:rPr lang="en-US" sz="1600" b="1" dirty="0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detection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91135" y="2010971"/>
            <a:ext cx="3790606" cy="1812903"/>
          </a:xfrm>
          <a:prstGeom prst="rect">
            <a:avLst/>
          </a:prstGeom>
          <a:solidFill>
            <a:srgbClr val="FFFFE1"/>
          </a:solidFill>
          <a:ln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86933" y="2033776"/>
            <a:ext cx="3353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D422CC"/>
                </a:solidFill>
                <a:latin typeface="Arial" pitchFamily="34" charset="0"/>
                <a:cs typeface="Arial" pitchFamily="34" charset="0"/>
              </a:rPr>
              <a:t>Hadron detection in three stages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102117" y="2368592"/>
            <a:ext cx="3852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Endcap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with 50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mrad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crossing angle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102117" y="2677400"/>
            <a:ext cx="3713959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Small dipole covering angles to a few degrees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02117" y="3200187"/>
            <a:ext cx="37393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Ultra-forward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up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one degree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particles passing accelerator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quads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6920641" y="4340648"/>
            <a:ext cx="1235915" cy="704459"/>
          </a:xfrm>
          <a:prstGeom prst="roundRect">
            <a:avLst/>
          </a:prstGeom>
          <a:noFill/>
          <a:ln w="3810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07838" y="504510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22563" y="50512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6766" y="4450344"/>
            <a:ext cx="1660365" cy="1200329"/>
          </a:xfrm>
          <a:prstGeom prst="rect">
            <a:avLst/>
          </a:prstGeom>
          <a:solidFill>
            <a:srgbClr val="FFFFE1"/>
          </a:solidFill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line functions as spectrometer: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dp</a:t>
            </a:r>
            <a:r>
              <a:rPr lang="en-US" dirty="0">
                <a:latin typeface="Arial" pitchFamily="34" charset="0"/>
                <a:cs typeface="Arial" pitchFamily="34" charset="0"/>
              </a:rPr>
              <a:t>/p 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3x10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-4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540944" y="2587949"/>
            <a:ext cx="55019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0" idx="3"/>
          </p:cNvCxnSpPr>
          <p:nvPr/>
        </p:nvCxnSpPr>
        <p:spPr>
          <a:xfrm>
            <a:off x="4540944" y="2891815"/>
            <a:ext cx="263646" cy="6684"/>
          </a:xfrm>
          <a:prstGeom prst="line">
            <a:avLst/>
          </a:prstGeom>
          <a:ln>
            <a:solidFill>
              <a:srgbClr val="3078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804590" y="2892150"/>
            <a:ext cx="0" cy="1336810"/>
          </a:xfrm>
          <a:prstGeom prst="straightConnector1">
            <a:avLst/>
          </a:prstGeom>
          <a:ln>
            <a:solidFill>
              <a:srgbClr val="3078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84329" y="5833441"/>
            <a:ext cx="1143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latin typeface="Arial" pitchFamily="34" charset="0"/>
                <a:cs typeface="Arial" pitchFamily="34" charset="0"/>
              </a:rPr>
              <a:t>- 10 m </a:t>
            </a:r>
            <a:endParaRPr lang="en-US" sz="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766" y="907776"/>
            <a:ext cx="6316434" cy="830997"/>
          </a:xfrm>
          <a:prstGeom prst="rect">
            <a:avLst/>
          </a:prstGeom>
          <a:solidFill>
            <a:srgbClr val="FFFFE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Design emphasis on polarization (figure-8) and on integrated detector/interaction region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4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5275"/>
            <a:ext cx="9144000" cy="3979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MEIC Example: DVCS Recoil Proton Acceptance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12" name="Picture 6" descr="D:\Google Drive\tmp\ThetaP_p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3" y="2274824"/>
            <a:ext cx="4404868" cy="321157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914400" y="4941824"/>
            <a:ext cx="2819400" cy="0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0605" y="4527146"/>
            <a:ext cx="16764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695" tIns="45350" rIns="90695" bIns="4535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30000" dirty="0"/>
              <a:t>-</a:t>
            </a:r>
            <a:r>
              <a:rPr lang="en-US" sz="1400" dirty="0"/>
              <a:t> beam at 0 </a:t>
            </a:r>
            <a:r>
              <a:rPr lang="en-US" sz="1400" dirty="0" err="1"/>
              <a:t>mrad</a:t>
            </a:r>
            <a:endParaRPr lang="en-US" sz="1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00204" y="2198624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Arial"/>
                <a:cs typeface="Arial"/>
              </a:rPr>
              <a:t>low-</a:t>
            </a:r>
            <a:r>
              <a:rPr lang="en-US" sz="1600" i="1" dirty="0">
                <a:latin typeface="Arial"/>
                <a:cs typeface="Arial"/>
              </a:rPr>
              <a:t>t</a:t>
            </a:r>
            <a:r>
              <a:rPr lang="en-US" sz="1600" dirty="0">
                <a:latin typeface="Arial"/>
                <a:cs typeface="Arial"/>
              </a:rPr>
              <a:t> acceptance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3" y="2655900"/>
            <a:ext cx="182880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695" tIns="45350" rIns="90695" bIns="45350">
            <a:spAutoFit/>
          </a:bodyPr>
          <a:lstStyle/>
          <a:p>
            <a:r>
              <a:rPr lang="en-US" sz="1400" dirty="0"/>
              <a:t>p beam at 50 </a:t>
            </a:r>
            <a:r>
              <a:rPr lang="en-US" sz="1400" dirty="0" err="1"/>
              <a:t>mrad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590800" y="3276603"/>
            <a:ext cx="990600" cy="44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6200000">
            <a:off x="-393191" y="3989324"/>
            <a:ext cx="1676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+mn-lt"/>
                <a:cs typeface="Arial"/>
              </a:rPr>
              <a:t>Proton angle at IP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14400" y="3570224"/>
            <a:ext cx="3200400" cy="10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+mn-lt"/>
              </a:rPr>
              <a:t>10σ beam size cut:</a:t>
            </a:r>
          </a:p>
          <a:p>
            <a:pPr marL="453610" lvl="1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dirty="0">
                <a:latin typeface="+mn-lt"/>
              </a:rPr>
              <a:t>p &lt; </a:t>
            </a:r>
            <a:r>
              <a:rPr lang="en-US" sz="14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99.5%</a:t>
            </a:r>
            <a:r>
              <a:rPr lang="en-US" sz="1400" dirty="0">
                <a:latin typeface="+mn-lt"/>
              </a:rPr>
              <a:t> of beam for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all angles</a:t>
            </a:r>
          </a:p>
          <a:p>
            <a:pPr marL="453610" lvl="1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l-GR" sz="1400" dirty="0">
                <a:latin typeface="+mn-lt"/>
              </a:rPr>
              <a:t>θ</a:t>
            </a:r>
            <a:r>
              <a:rPr lang="en-US" sz="1400" dirty="0">
                <a:latin typeface="+mn-lt"/>
              </a:rPr>
              <a:t> &gt; </a:t>
            </a:r>
            <a:r>
              <a:rPr lang="en-US" sz="1400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 </a:t>
            </a:r>
            <a:r>
              <a:rPr lang="en-US" sz="1400" dirty="0" err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mrad</a:t>
            </a:r>
            <a:r>
              <a:rPr lang="en-US" sz="1400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all momenta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57200" y="914401"/>
            <a:ext cx="8686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Kinematics: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5 GeV e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on 100 GeV p at a crossing angle of 50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mrad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Arial" charset="0"/>
              <a:buChar char="̶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Cuts: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kumimoji="0" lang="en-US" sz="1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&gt; 1 GeV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, x &lt; 0.1,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E’</a:t>
            </a:r>
            <a:r>
              <a:rPr kumimoji="0" lang="en-US" sz="1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&gt; 1 GeV, recoil proton 10σ outside of beam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DVCS generator: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MILOU (from HERA, courtesy of BNL)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GEANT4 simulation: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tracking through all magnets done using the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JLab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GEMC package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Arial" charset="0"/>
              <a:buChar char="̶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57200" y="5943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 wider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angular distribution </a:t>
            </a:r>
            <a:r>
              <a:rPr lang="en-US" sz="1600" dirty="0" smtClean="0">
                <a:latin typeface="Arial" charset="0"/>
                <a:ea typeface="ＭＳ Ｐゴシック" charset="0"/>
                <a:cs typeface="Arial" charset="0"/>
              </a:rPr>
              <a:t>at lower energies makes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precise tracking easier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57200" y="5562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0598" tIns="45301" rIns="90598" bIns="4530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Recoil proton angle is independent of electron beam energy: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θ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 ≈ 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≈ √(</a:t>
            </a:r>
            <a:r>
              <a:rPr lang="en-US" sz="1600" i="1" dirty="0">
                <a:latin typeface="Arial" charset="0"/>
                <a:ea typeface="ＭＳ Ｐゴシック" charset="0"/>
                <a:cs typeface="Arial" charset="0"/>
              </a:rPr>
              <a:t>-t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>)/</a:t>
            </a:r>
            <a:r>
              <a:rPr lang="en-US" sz="1600" i="1" dirty="0" err="1">
                <a:latin typeface="Arial" charset="0"/>
                <a:ea typeface="ＭＳ Ｐゴシック" charset="0"/>
                <a:cs typeface="Arial" charset="0"/>
              </a:rPr>
              <a:t>E</a:t>
            </a:r>
            <a:r>
              <a:rPr lang="en-US" sz="1600" i="1" baseline="-25000" dirty="0" err="1">
                <a:latin typeface="Arial" charset="0"/>
                <a:ea typeface="ＭＳ Ｐゴシック" charset="0"/>
                <a:cs typeface="Arial" charset="0"/>
              </a:rPr>
              <a:t>p</a:t>
            </a:r>
            <a:endParaRPr lang="en-US" sz="1600" i="1" baseline="-25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3" name="Picture 22" descr="Q2t_a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2429" y="2298192"/>
            <a:ext cx="4252976" cy="3100832"/>
          </a:xfrm>
          <a:prstGeom prst="rect">
            <a:avLst/>
          </a:prstGeom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943600" y="2198624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600" dirty="0">
                <a:latin typeface="Arial"/>
                <a:cs typeface="Arial"/>
              </a:rPr>
              <a:t>high-</a:t>
            </a:r>
            <a:r>
              <a:rPr lang="en-US" sz="1600" i="1" dirty="0">
                <a:latin typeface="Arial"/>
                <a:cs typeface="Arial"/>
              </a:rPr>
              <a:t>t</a:t>
            </a:r>
            <a:r>
              <a:rPr lang="en-US" sz="1600" dirty="0">
                <a:latin typeface="Arial"/>
                <a:cs typeface="Arial"/>
              </a:rPr>
              <a:t> acceptance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257800" y="2655824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algn="ctr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dirty="0">
                <a:latin typeface="+mn-lt"/>
                <a:cs typeface="Times New Roman"/>
              </a:rPr>
              <a:t>High-</a:t>
            </a:r>
            <a:r>
              <a:rPr lang="en-US" sz="1400" i="1" dirty="0">
                <a:latin typeface="+mn-lt"/>
                <a:cs typeface="Times New Roman"/>
              </a:rPr>
              <a:t>t </a:t>
            </a:r>
            <a:r>
              <a:rPr lang="en-US" sz="1400" dirty="0">
                <a:latin typeface="+mn-lt"/>
                <a:cs typeface="Times New Roman"/>
              </a:rPr>
              <a:t>acceptance limited by magnet </a:t>
            </a:r>
            <a:r>
              <a:rPr lang="en-US" sz="1400" dirty="0" smtClean="0">
                <a:latin typeface="+mn-lt"/>
                <a:cs typeface="Times New Roman"/>
              </a:rPr>
              <a:t>apertures</a:t>
            </a:r>
            <a:endParaRPr lang="en-US" sz="1400" dirty="0">
              <a:latin typeface="+mn-lt"/>
              <a:cs typeface="Times New Roman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001000" y="2503424"/>
            <a:ext cx="0" cy="25908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629401" y="3657603"/>
            <a:ext cx="129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197" tIns="72497" rIns="82197" bIns="41100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 algn="ctr" hangingPunct="1">
              <a:lnSpc>
                <a:spcPct val="90000"/>
              </a:lnSpc>
              <a:spcBef>
                <a:spcPts val="726"/>
              </a:spcBef>
              <a:defRPr/>
            </a:pPr>
            <a:r>
              <a:rPr lang="en-US" sz="1400" i="1" dirty="0">
                <a:latin typeface="+mn-lt"/>
                <a:cs typeface="Times New Roman"/>
              </a:rPr>
              <a:t>-t </a:t>
            </a:r>
            <a:r>
              <a:rPr lang="en-US" sz="1400" dirty="0">
                <a:latin typeface="+mn-lt"/>
                <a:cs typeface="Times New Roman"/>
              </a:rPr>
              <a:t>= 1.9 GeV</a:t>
            </a:r>
            <a:r>
              <a:rPr lang="en-US" sz="1400" baseline="30000" dirty="0">
                <a:latin typeface="+mn-lt"/>
                <a:cs typeface="Times New Roman"/>
              </a:rPr>
              <a:t>2</a:t>
            </a:r>
            <a:r>
              <a:rPr lang="en-US" sz="1400" dirty="0">
                <a:latin typeface="+mn-lt"/>
                <a:cs typeface="Times New Roman"/>
              </a:rPr>
              <a:t>  ±14 </a:t>
            </a:r>
            <a:r>
              <a:rPr lang="en-US" sz="1400" dirty="0" err="1">
                <a:latin typeface="+mn-lt"/>
                <a:cs typeface="Times New Roman"/>
              </a:rPr>
              <a:t>mrad</a:t>
            </a:r>
            <a:endParaRPr lang="en-US" sz="1400" dirty="0">
              <a:latin typeface="+mn-lt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 rot="19800000">
            <a:off x="796479" y="2570509"/>
            <a:ext cx="7318847" cy="2062103"/>
          </a:xfrm>
          <a:prstGeom prst="rect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MEIC integrated detector &amp;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interaction region put in GEANT4-based GEMC package now, ready for realistic detector concept development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7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Physics and Design -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885825"/>
            <a:ext cx="87270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MEIC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Physics and Design moving forward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Recent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updated EIC white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paper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Strong interest and involvement from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JLab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users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player in generic detector R&amp;D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program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200" kern="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Original MEIC science and design: 	</a:t>
            </a:r>
            <a:r>
              <a:rPr lang="en-US" sz="2400" i="1" kern="0" dirty="0" smtClean="0">
                <a:latin typeface="Arial" pitchFamily="34" charset="0"/>
                <a:cs typeface="Arial" pitchFamily="34" charset="0"/>
              </a:rPr>
              <a:t>arXiv:1209.0757</a:t>
            </a:r>
            <a:endParaRPr lang="en-US" sz="1600" i="1" kern="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Recent updated MEIC design: 			</a:t>
            </a:r>
            <a:r>
              <a:rPr lang="en-US" sz="2400" i="1" kern="0" dirty="0" smtClean="0">
                <a:latin typeface="Arial" pitchFamily="34" charset="0"/>
                <a:cs typeface="Arial" pitchFamily="34" charset="0"/>
              </a:rPr>
              <a:t>arXiv:1504.07961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Design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well developed and low risk, with modest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(pre-)R&amp;D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Optimized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for high ion beam polarization</a:t>
            </a:r>
          </a:p>
          <a:p>
            <a:pPr marL="800100" lvl="2" indent="-342900">
              <a:buFont typeface="Arial" panose="020B0604020202020204" pitchFamily="34" charset="0"/>
              <a:buChar char="-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Allows for polarized deuterons</a:t>
            </a:r>
          </a:p>
          <a:p>
            <a:pPr marL="800100" lvl="2" indent="-342900">
              <a:buFont typeface="Arial" panose="020B0604020202020204" pitchFamily="34" charset="0"/>
              <a:buChar char="-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Maybe essential for the spin program (see C. Weiss talk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scale following 12 GeV program is “natural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kern="0" dirty="0" smtClean="0"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en-US" sz="2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Multiple and successful efforts to engage </a:t>
            </a:r>
            <a:r>
              <a:rPr lang="en-US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community</a:t>
            </a:r>
            <a:endParaRPr lang="en-US" sz="24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 algn="ctr"/>
            <a:r>
              <a:rPr lang="en-US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Concern: additional MEIC pre-R&amp;D funds needed</a:t>
            </a:r>
            <a:endParaRPr lang="en-US" sz="2400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5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1267</Words>
  <Application>Microsoft Office PowerPoint</Application>
  <PresentationFormat>On-screen Show (4:3)</PresentationFormat>
  <Paragraphs>198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JLabPowerpointMain</vt:lpstr>
      <vt:lpstr>1_JLabPowerpointMain</vt:lpstr>
      <vt:lpstr>Slide 1</vt:lpstr>
      <vt:lpstr>Slide 2</vt:lpstr>
      <vt:lpstr>Recent EIC Events (since ~ May 2014)</vt:lpstr>
      <vt:lpstr>MEIC Baseline Design</vt:lpstr>
      <vt:lpstr>Overview R&amp;D for the MEIC baseline (Accelerator R&amp;D, as shown at EIC cost review as part of the assigned homework)</vt:lpstr>
      <vt:lpstr>Slide 6</vt:lpstr>
      <vt:lpstr>Slide 7</vt:lpstr>
      <vt:lpstr>Slide 8</vt:lpstr>
      <vt:lpstr>MEIC Physics and Design - Summary</vt:lpstr>
    </vt:vector>
  </TitlesOfParts>
  <Company>Jefferson 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Kevin Stroop</cp:lastModifiedBy>
  <cp:revision>51</cp:revision>
  <dcterms:created xsi:type="dcterms:W3CDTF">2015-07-25T20:28:07Z</dcterms:created>
  <dcterms:modified xsi:type="dcterms:W3CDTF">2015-07-25T20:28:58Z</dcterms:modified>
</cp:coreProperties>
</file>