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271" r:id="rId4"/>
    <p:sldId id="264" r:id="rId5"/>
    <p:sldId id="290" r:id="rId6"/>
    <p:sldId id="289" r:id="rId7"/>
    <p:sldId id="295" r:id="rId8"/>
    <p:sldId id="273" r:id="rId9"/>
    <p:sldId id="266" r:id="rId10"/>
    <p:sldId id="262" r:id="rId11"/>
    <p:sldId id="272" r:id="rId12"/>
    <p:sldId id="274" r:id="rId13"/>
    <p:sldId id="275" r:id="rId14"/>
    <p:sldId id="292" r:id="rId15"/>
    <p:sldId id="294" r:id="rId16"/>
    <p:sldId id="281" r:id="rId17"/>
    <p:sldId id="288" r:id="rId18"/>
    <p:sldId id="282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FF00"/>
    <a:srgbClr val="80D6AA"/>
    <a:srgbClr val="E8E8EF"/>
    <a:srgbClr val="2D2D8A"/>
    <a:srgbClr val="E8E8ED"/>
    <a:srgbClr val="FF6600"/>
    <a:srgbClr val="CCFFCC"/>
    <a:srgbClr val="00FF00"/>
    <a:srgbClr val="00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74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E60092-C02C-4C2F-9E07-FD2566B787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77278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7/25/15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6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7/25/15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jlab.org/user_resources/PFX/NP-PFX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596901"/>
            <a:ext cx="7772400" cy="26924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Experimental Facilities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&amp;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Operational Metrics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600" y="3289300"/>
            <a:ext cx="7772400" cy="254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J. Gomez</a:t>
            </a:r>
          </a:p>
          <a:p>
            <a:pPr algn="l"/>
            <a:endParaRPr lang="en-US" dirty="0">
              <a:latin typeface="Arial"/>
              <a:cs typeface="Arial"/>
            </a:endParaRPr>
          </a:p>
          <a:p>
            <a:pPr algn="l"/>
            <a:r>
              <a:rPr lang="en-US" dirty="0" smtClean="0">
                <a:latin typeface="Arial"/>
                <a:cs typeface="Arial"/>
              </a:rPr>
              <a:t>Metrics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Restoring Physics Operations</a:t>
            </a:r>
          </a:p>
        </p:txBody>
      </p: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</p:spPr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Restoring Physics Operations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27679"/>
              </p:ext>
            </p:extLst>
          </p:nvPr>
        </p:nvGraphicFramePr>
        <p:xfrm>
          <a:off x="0" y="863598"/>
          <a:ext cx="9144000" cy="546709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144000"/>
              </a:tblGrid>
              <a:tr h="127000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400" b="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Experiment Readiness</a:t>
                      </a:r>
                      <a:r>
                        <a:rPr lang="en-US" sz="2400" b="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Review (ERR) process</a:t>
                      </a:r>
                      <a:endParaRPr lang="en-US" sz="2400" b="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400" dirty="0" smtClean="0">
                        <a:latin typeface="Chalkboard"/>
                        <a:cs typeface="Chalkboard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Safety Documentation and Procedures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Accelerator Readiness Reviews (ARR),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Phases 2 &amp; 3</a:t>
                      </a:r>
                      <a:endParaRPr lang="en-US" sz="24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10000"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Experiment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scheduling process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10000"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Opportunistic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&amp; 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early physics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50000"/>
                        <a:buFont typeface="Arial"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4813300" y="4914900"/>
            <a:ext cx="228600" cy="8763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94300" y="5003800"/>
            <a:ext cx="354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See “Early Physics Program” by R. </a:t>
            </a:r>
            <a:r>
              <a:rPr lang="en-US" sz="2000" dirty="0" err="1" smtClean="0">
                <a:latin typeface="Arial"/>
                <a:cs typeface="Arial"/>
              </a:rPr>
              <a:t>Ent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08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</p:spPr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Experiment Readiness Review (ERR)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40681"/>
              </p:ext>
            </p:extLst>
          </p:nvPr>
        </p:nvGraphicFramePr>
        <p:xfrm>
          <a:off x="177800" y="882650"/>
          <a:ext cx="8763000" cy="555258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763000"/>
              </a:tblGrid>
              <a:tr h="80879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/>
                          <a:cs typeface="Arial"/>
                        </a:rPr>
                        <a:t>A process to ensure that both </a:t>
                      </a:r>
                      <a:r>
                        <a:rPr lang="en-US" sz="20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equipment</a:t>
                      </a:r>
                      <a:r>
                        <a:rPr lang="en-US" sz="2000" b="0" dirty="0" smtClean="0">
                          <a:latin typeface="Arial"/>
                          <a:cs typeface="Arial"/>
                        </a:rPr>
                        <a:t> and </a:t>
                      </a:r>
                      <a:r>
                        <a:rPr lang="en-US" sz="20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experiments</a:t>
                      </a:r>
                      <a:r>
                        <a:rPr lang="en-US" sz="2000" b="0" dirty="0" smtClean="0">
                          <a:latin typeface="Arial"/>
                          <a:cs typeface="Arial"/>
                        </a:rPr>
                        <a:t> are ready and safe to operate.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58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/>
                          <a:cs typeface="Arial"/>
                        </a:rPr>
                        <a:t>Managed by the Deputy Associate Director (AD) for Experimental Nuclear Physics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(P. Rossi).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In use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since the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mid-90’s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(a)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hall equipment was reviewed before first operation/commissioning, 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(b) applied then to all experiments.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470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Updated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and streamlined process with l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essons learned from the 6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GeV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era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- e.g.,</a:t>
                      </a:r>
                    </a:p>
                    <a:p>
                      <a:pPr marL="342900" indent="-342900">
                        <a:buClr>
                          <a:srgbClr val="00AA00"/>
                        </a:buClr>
                        <a:buSzPct val="70000"/>
                        <a:buFont typeface="Wingdings" charset="2"/>
                        <a:buChar char="u"/>
                      </a:pP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who decides which devices can be added to the “standard equipment’’ (already reviewed) list of a hall.</a:t>
                      </a:r>
                    </a:p>
                    <a:p>
                      <a:pPr marL="342900" indent="-342900">
                        <a:buClr>
                          <a:srgbClr val="00AA00"/>
                        </a:buClr>
                        <a:buSzPct val="70000"/>
                        <a:buFont typeface="Wingdings" charset="2"/>
                        <a:buChar char="u"/>
                      </a:pP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requirements to include an experiment on the beam schedule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12100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Complexity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 of device or experiment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determines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 the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number of reviews</a:t>
                      </a:r>
                      <a:r>
                        <a:rPr lang="en-US" sz="2000" dirty="0" smtClean="0">
                          <a:latin typeface="Arial"/>
                          <a:cs typeface="Arial"/>
                        </a:rPr>
                        <a:t> and time that takes to complete the process.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/>
                          <a:cs typeface="Arial"/>
                        </a:rPr>
                        <a:t>See,</a:t>
                      </a:r>
                      <a:r>
                        <a:rPr lang="en-US" sz="2000" dirty="0" err="1" smtClean="0">
                          <a:latin typeface="Arial"/>
                          <a:cs typeface="Arial"/>
                          <a:hlinkClick r:id="rId2"/>
                        </a:rPr>
                        <a:t>https</a:t>
                      </a:r>
                      <a:r>
                        <a:rPr lang="en-US" sz="2000" dirty="0" smtClean="0">
                          <a:latin typeface="Arial"/>
                          <a:cs typeface="Arial"/>
                          <a:hlinkClick r:id="rId2"/>
                        </a:rPr>
                        <a:t>://www.jlab.org/user_resources/PFX/NP-PFX/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</p:spPr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ERR… @ 12 </a:t>
            </a:r>
            <a:r>
              <a:rPr lang="en-US" b="0" dirty="0" err="1" smtClean="0">
                <a:solidFill>
                  <a:srgbClr val="0000FF"/>
                </a:solidFill>
                <a:latin typeface="Arial"/>
                <a:cs typeface="Arial"/>
              </a:rPr>
              <a:t>GeV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24754"/>
              </p:ext>
            </p:extLst>
          </p:nvPr>
        </p:nvGraphicFramePr>
        <p:xfrm>
          <a:off x="0" y="844550"/>
          <a:ext cx="9144000" cy="55943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144000"/>
              </a:tblGrid>
              <a:tr h="5594350">
                <a:tc>
                  <a:txBody>
                    <a:bodyPr/>
                    <a:lstStyle/>
                    <a:p>
                      <a:endParaRPr lang="en-US" sz="2000" b="0" dirty="0" smtClean="0">
                        <a:latin typeface="Chalkboard"/>
                        <a:cs typeface="Chalkboard"/>
                      </a:endParaRPr>
                    </a:p>
                    <a:p>
                      <a:r>
                        <a:rPr lang="en-US" sz="2000" b="0" dirty="0" smtClean="0">
                          <a:latin typeface="Arial"/>
                          <a:cs typeface="Arial"/>
                        </a:rPr>
                        <a:t>Repeat procedure</a:t>
                      </a:r>
                      <a:r>
                        <a:rPr lang="en-US" sz="2000" b="0" baseline="0" dirty="0" smtClean="0">
                          <a:latin typeface="Arial"/>
                          <a:cs typeface="Arial"/>
                        </a:rPr>
                        <a:t>…</a:t>
                      </a:r>
                    </a:p>
                    <a:p>
                      <a:endParaRPr lang="en-US" sz="2000" b="0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2015-07-14   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Solenoid 2</a:t>
                      </a:r>
                      <a:r>
                        <a:rPr lang="en-US" sz="2000" b="0" baseline="3000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Quench Review </a:t>
                      </a:r>
                      <a:r>
                        <a:rPr lang="en-US" sz="2400" b="0" baseline="0" dirty="0" smtClean="0">
                          <a:solidFill>
                            <a:srgbClr val="00AA00"/>
                          </a:solidFill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2015-03-24   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C SHMS HB Magnet Readiness Review </a:t>
                      </a:r>
                      <a:r>
                        <a:rPr lang="en-US" sz="2400" b="0" baseline="0" dirty="0" smtClean="0">
                          <a:solidFill>
                            <a:srgbClr val="00AA00"/>
                          </a:solidFill>
                          <a:latin typeface="Arial"/>
                          <a:cs typeface="Arial"/>
                        </a:rPr>
                        <a:t>*</a:t>
                      </a:r>
                    </a:p>
                    <a:p>
                      <a:pPr marL="742950" lvl="1" indent="-285750">
                        <a:buFont typeface="Lucida Grande"/>
                        <a:buChar char="-"/>
                      </a:pP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2015-01-21   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C SHMS Q1 Magnet Readiness Review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2014-08-08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Photon Beam Commissioning Review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2014-07-10   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HPS Experiment Readiness Review (Hall B)</a:t>
                      </a:r>
                      <a:endParaRPr lang="en-US" sz="2000" b="0" baseline="0" dirty="0" smtClean="0">
                        <a:solidFill>
                          <a:srgbClr val="FF6600"/>
                        </a:solidFill>
                        <a:latin typeface="Arial"/>
                        <a:cs typeface="Arial"/>
                      </a:endParaRP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2014-07-01   </a:t>
                      </a:r>
                      <a:r>
                        <a:rPr lang="en-US" sz="2000" b="0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GlueX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Experiment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Readiness Review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(Hall D)</a:t>
                      </a:r>
                      <a:endParaRPr lang="en-US" sz="2000" b="0" baseline="0" dirty="0" smtClean="0">
                        <a:solidFill>
                          <a:srgbClr val="FF6600"/>
                        </a:solidFill>
                        <a:latin typeface="Arial"/>
                        <a:cs typeface="Arial"/>
                      </a:endParaRP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2014-05-08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Hydrogen Target Safety Review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2013-12-09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DVCS/</a:t>
                      </a:r>
                      <a:r>
                        <a:rPr lang="en-US" sz="2000" b="0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GMp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Experiment Readiness Review (Hall A)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2013-12-03</a:t>
                      </a: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Tagger Magnet Mapping Review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2013-07</a:t>
                      </a: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-18</a:t>
                      </a: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Solenoid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2000" b="0" baseline="3000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Quench Analysis Review</a:t>
                      </a:r>
                      <a:endParaRPr lang="en-US" sz="2000" b="0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pPr marL="742950" lvl="1" indent="-285750">
                        <a:buFont typeface="Lucida Grande"/>
                        <a:buChar char="-"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2013-01-09  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Solenoid Power-up</a:t>
                      </a:r>
                      <a:r>
                        <a:rPr lang="en-US" sz="20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Commissioning Review</a:t>
                      </a:r>
                    </a:p>
                    <a:p>
                      <a:pPr marL="742950" lvl="1" indent="-285750">
                        <a:buFont typeface="Lucida Grande"/>
                        <a:buChar char="-"/>
                      </a:pPr>
                      <a:r>
                        <a:rPr lang="en-US" sz="2000" b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2012-11-06   </a:t>
                      </a:r>
                      <a:r>
                        <a:rPr lang="en-US" sz="2000" b="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Hall D Solenoid Cool-down Commissioning Review</a:t>
                      </a:r>
                    </a:p>
                    <a:p>
                      <a:pPr marL="742950" lvl="1" indent="-285750">
                        <a:buFont typeface="Lucida Grande"/>
                        <a:buChar char="-"/>
                      </a:pPr>
                      <a:endParaRPr lang="en-US" sz="2000" b="0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pPr marL="457200" lvl="1" indent="0">
                        <a:buFont typeface="Lucida Grande"/>
                        <a:buNone/>
                      </a:pPr>
                      <a:r>
                        <a:rPr lang="en-US" sz="2400" b="0" dirty="0" smtClean="0">
                          <a:solidFill>
                            <a:srgbClr val="00AA00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lang="en-US" sz="20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in progress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52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01600"/>
            <a:ext cx="9144000" cy="846659"/>
          </a:xfrm>
        </p:spPr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SHMS Horizontal Bender (HB) Magnet Review</a:t>
            </a:r>
            <a:b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600" b="0" dirty="0" smtClean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lang="en-US" sz="1600" b="0" dirty="0" smtClean="0">
                <a:latin typeface="Arial"/>
                <a:cs typeface="Arial"/>
              </a:rPr>
              <a:t>SHMS = Super High Momentum Spectrometer)</a:t>
            </a:r>
            <a:endParaRPr lang="en-US" sz="1600" b="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84759"/>
            <a:ext cx="8813800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AA00"/>
              </a:buClr>
              <a:buSzPct val="80000"/>
            </a:pP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Committee -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same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for all SHMS magnet reviews, including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Q1,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buClr>
                <a:srgbClr val="00AA00"/>
              </a:buClr>
              <a:buSzPct val="80000"/>
            </a:pPr>
            <a:endParaRPr lang="en-US" sz="8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Jonathan Creel </a:t>
            </a:r>
            <a:r>
              <a:rPr lang="en-US" dirty="0">
                <a:latin typeface="Arial"/>
                <a:cs typeface="Arial"/>
              </a:rPr>
              <a:t>(JLab)</a:t>
            </a:r>
            <a:r>
              <a:rPr lang="en-US" b="1" dirty="0"/>
              <a:t>			      </a:t>
            </a:r>
            <a:r>
              <a:rPr lang="en-US" b="1" dirty="0" smtClean="0"/>
              <a:t>…. </a:t>
            </a:r>
            <a:r>
              <a:rPr lang="en-US" dirty="0" smtClean="0">
                <a:latin typeface="Arial"/>
                <a:cs typeface="Arial"/>
              </a:rPr>
              <a:t>cryogenics</a:t>
            </a:r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John Domingo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(JLab - retired)</a:t>
            </a:r>
            <a:r>
              <a:rPr lang="en-US" b="1" dirty="0"/>
              <a:t>	      </a:t>
            </a:r>
            <a:r>
              <a:rPr lang="en-US" b="1" dirty="0" smtClean="0"/>
              <a:t>…. </a:t>
            </a:r>
            <a:r>
              <a:rPr lang="en-US" dirty="0">
                <a:latin typeface="Arial"/>
                <a:cs typeface="Arial"/>
              </a:rPr>
              <a:t>acceptance testing</a:t>
            </a:r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Robert Flora </a:t>
            </a:r>
            <a:r>
              <a:rPr lang="en-US" dirty="0">
                <a:latin typeface="Arial"/>
                <a:cs typeface="Arial"/>
              </a:rPr>
              <a:t>(FNAL)</a:t>
            </a:r>
            <a:r>
              <a:rPr lang="en-US" b="1" dirty="0"/>
              <a:t>			      </a:t>
            </a:r>
            <a:r>
              <a:rPr lang="en-US" b="1" dirty="0" smtClean="0"/>
              <a:t>….  </a:t>
            </a:r>
            <a:r>
              <a:rPr lang="en-US" dirty="0" smtClean="0">
                <a:latin typeface="Arial"/>
                <a:cs typeface="Arial"/>
              </a:rPr>
              <a:t>power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&amp; protection</a:t>
            </a:r>
            <a:endParaRPr lang="en-US" sz="1400" b="1" dirty="0"/>
          </a:p>
          <a:p>
            <a:pPr lvl="1"/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Probir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Ghoshal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(JLab) </a:t>
            </a:r>
            <a:r>
              <a:rPr lang="en-US" b="1" dirty="0"/>
              <a:t>		      </a:t>
            </a:r>
            <a:r>
              <a:rPr lang="en-US" b="1" dirty="0" smtClean="0"/>
              <a:t>….  </a:t>
            </a:r>
            <a:r>
              <a:rPr lang="en-US" dirty="0">
                <a:latin typeface="Arial"/>
                <a:cs typeface="Arial"/>
              </a:rPr>
              <a:t>superconducting magnets </a:t>
            </a:r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Robert May </a:t>
            </a:r>
            <a:r>
              <a:rPr lang="en-US" dirty="0">
                <a:latin typeface="Arial"/>
                <a:cs typeface="Arial"/>
              </a:rPr>
              <a:t>(JLab)</a:t>
            </a:r>
            <a:r>
              <a:rPr lang="en-US" b="1" dirty="0"/>
              <a:t>		              </a:t>
            </a:r>
            <a:r>
              <a:rPr lang="en-US" b="1" dirty="0" smtClean="0"/>
              <a:t> ….  </a:t>
            </a:r>
            <a:r>
              <a:rPr lang="en-US" dirty="0" smtClean="0">
                <a:latin typeface="Arial"/>
                <a:cs typeface="Arial"/>
              </a:rPr>
              <a:t>EHS</a:t>
            </a:r>
            <a:r>
              <a:rPr lang="en-US" dirty="0">
                <a:latin typeface="Arial"/>
                <a:cs typeface="Arial"/>
              </a:rPr>
              <a:t>&amp;</a:t>
            </a:r>
            <a:r>
              <a:rPr lang="en-US" dirty="0" smtClean="0">
                <a:latin typeface="Arial"/>
                <a:cs typeface="Arial"/>
              </a:rPr>
              <a:t>Q, documentation &amp; procedures</a:t>
            </a:r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Joseph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Minervini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(MIT) - chair</a:t>
            </a:r>
            <a:r>
              <a:rPr lang="en-US" b="1" dirty="0"/>
              <a:t>	      </a:t>
            </a:r>
            <a:r>
              <a:rPr lang="en-US" b="1" dirty="0" smtClean="0"/>
              <a:t>…. </a:t>
            </a:r>
            <a:r>
              <a:rPr lang="en-US" dirty="0">
                <a:latin typeface="Arial"/>
                <a:cs typeface="Arial"/>
              </a:rPr>
              <a:t>superconducting </a:t>
            </a:r>
            <a:r>
              <a:rPr lang="en-US" dirty="0" smtClean="0">
                <a:latin typeface="Arial"/>
                <a:cs typeface="Arial"/>
              </a:rPr>
              <a:t>magnets</a:t>
            </a:r>
          </a:p>
          <a:p>
            <a:pPr lvl="1"/>
            <a:endParaRPr lang="en-US" sz="800" dirty="0" smtClean="0"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Charge - </a:t>
            </a:r>
            <a:r>
              <a:rPr lang="en-US" dirty="0" smtClean="0">
                <a:latin typeface="Arial"/>
                <a:cs typeface="Arial"/>
              </a:rPr>
              <a:t>same as Q1 but with small changes to improve flow of review.</a:t>
            </a:r>
          </a:p>
          <a:p>
            <a:r>
              <a:rPr lang="en-US" dirty="0" smtClean="0">
                <a:latin typeface="Arial"/>
                <a:cs typeface="Arial"/>
              </a:rPr>
              <a:t>               See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HB_Charge.docx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Indico</a:t>
            </a:r>
            <a:r>
              <a:rPr lang="en-US" dirty="0" smtClean="0">
                <a:latin typeface="Arial"/>
                <a:cs typeface="Arial"/>
              </a:rPr>
              <a:t> site/this presenter) for copy of charge.</a:t>
            </a:r>
          </a:p>
          <a:p>
            <a:endParaRPr lang="en-US" sz="800" dirty="0"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Summary of recommendations,</a:t>
            </a:r>
          </a:p>
          <a:p>
            <a:pPr marL="800100" lvl="1" indent="-342900">
              <a:buClr>
                <a:srgbClr val="FF6600"/>
              </a:buClr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Complete </a:t>
            </a:r>
            <a:r>
              <a:rPr lang="en-US" dirty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ddy current calculations on the thermal shield</a:t>
            </a:r>
          </a:p>
          <a:p>
            <a:pPr marL="800100" lvl="1" indent="-342900">
              <a:buClr>
                <a:srgbClr val="FF6600"/>
              </a:buClr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Show that quench detection/dump time keeps peak magnet T &lt; 150K</a:t>
            </a:r>
          </a:p>
          <a:p>
            <a:pPr marL="800100" lvl="1" indent="-342900">
              <a:buClr>
                <a:srgbClr val="FF6600"/>
              </a:buClr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Implement hardware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&amp; software monitoring of inter-coil splices </a:t>
            </a:r>
          </a:p>
          <a:p>
            <a:pPr marL="800100" lvl="1" indent="-342900">
              <a:buClr>
                <a:srgbClr val="FF6600"/>
              </a:buClr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Calibrate strain gauges for magnetic field/add Voltage to Ground measurement</a:t>
            </a:r>
          </a:p>
          <a:p>
            <a:pPr marL="800100" lvl="1" indent="-342900">
              <a:buClr>
                <a:srgbClr val="FF6600"/>
              </a:buClr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Complete relevant TOSPs before testing</a:t>
            </a:r>
          </a:p>
          <a:p>
            <a:pPr>
              <a:buClr>
                <a:srgbClr val="FF6600"/>
              </a:buClr>
            </a:pPr>
            <a:endParaRPr lang="en-US" dirty="0">
              <a:latin typeface="Arial"/>
              <a:cs typeface="Arial"/>
            </a:endParaRPr>
          </a:p>
          <a:p>
            <a:pPr>
              <a:buClr>
                <a:srgbClr val="FF6600"/>
              </a:buClr>
            </a:pP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Work progressing in a. &amp; b., others done.</a:t>
            </a:r>
          </a:p>
        </p:txBody>
      </p:sp>
    </p:spTree>
    <p:extLst>
      <p:ext uri="{BB962C8B-B14F-4D97-AF65-F5344CB8AC3E}">
        <p14:creationId xmlns:p14="http://schemas.microsoft.com/office/powerpoint/2010/main" val="264275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</p:spPr>
        <p:txBody>
          <a:bodyPr/>
          <a:lstStyle/>
          <a:p>
            <a:r>
              <a:rPr lang="en-US" b="0" dirty="0">
                <a:solidFill>
                  <a:srgbClr val="0000FF"/>
                </a:solidFill>
                <a:latin typeface="Arial"/>
                <a:cs typeface="Arial"/>
              </a:rPr>
              <a:t>Hall D Solenoid 2</a:t>
            </a:r>
            <a:r>
              <a:rPr lang="en-US" b="0" baseline="30000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lang="en-US" b="0" dirty="0">
                <a:solidFill>
                  <a:srgbClr val="0000FF"/>
                </a:solidFill>
                <a:latin typeface="Arial"/>
                <a:cs typeface="Arial"/>
              </a:rPr>
              <a:t> Quench </a:t>
            </a:r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Review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599" y="780534"/>
            <a:ext cx="8940801" cy="5663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FF6600"/>
              </a:buClr>
              <a:buSzPct val="100000"/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2015-05-02</a:t>
            </a:r>
            <a:r>
              <a:rPr lang="en-US" dirty="0">
                <a:latin typeface="Arial"/>
                <a:cs typeface="Arial"/>
              </a:rPr>
              <a:t>,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after ~22h at 1300A, coil 4D </a:t>
            </a:r>
            <a:r>
              <a:rPr lang="en-US" dirty="0" smtClean="0">
                <a:latin typeface="Arial"/>
                <a:cs typeface="Arial"/>
              </a:rPr>
              <a:t>quenched </a:t>
            </a:r>
            <a:r>
              <a:rPr lang="en-US" sz="1400" i="1" dirty="0" smtClean="0">
                <a:latin typeface="Arial"/>
                <a:cs typeface="Arial"/>
              </a:rPr>
              <a:t>(note that </a:t>
            </a:r>
            <a:r>
              <a:rPr lang="en-US" sz="1400" i="1" smtClean="0">
                <a:latin typeface="Arial"/>
                <a:cs typeface="Arial"/>
              </a:rPr>
              <a:t>in 2013, </a:t>
            </a:r>
            <a:r>
              <a:rPr lang="en-US" sz="1400" i="1" dirty="0" smtClean="0">
                <a:latin typeface="Arial"/>
                <a:cs typeface="Arial"/>
              </a:rPr>
              <a:t>it was coil 1 that quenched at 1460A)</a:t>
            </a:r>
            <a:endParaRPr lang="en-US" dirty="0">
              <a:latin typeface="Arial"/>
              <a:cs typeface="Arial"/>
            </a:endParaRPr>
          </a:p>
          <a:p>
            <a:pPr lvl="0">
              <a:buClr>
                <a:srgbClr val="FF6600"/>
              </a:buClr>
              <a:buSzPct val="100000"/>
            </a:pPr>
            <a:endParaRPr lang="en-US" sz="800" dirty="0">
              <a:latin typeface="Arial"/>
              <a:cs typeface="Arial"/>
            </a:endParaRPr>
          </a:p>
          <a:p>
            <a:pPr marL="285750" lvl="0" indent="-285750">
              <a:buClr>
                <a:srgbClr val="FF6600"/>
              </a:buClr>
              <a:buSzPct val="100000"/>
              <a:buFont typeface="Wingdings" charset="2"/>
              <a:buChar char="Ø"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Internal ad-hoc Quench#2 Working Group</a:t>
            </a:r>
            <a:r>
              <a:rPr lang="en-US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assessed new quench data - “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no smoking gun</a:t>
            </a:r>
            <a:r>
              <a:rPr lang="en-US" dirty="0">
                <a:latin typeface="Arial"/>
                <a:cs typeface="Arial"/>
              </a:rPr>
              <a:t>” could be found.</a:t>
            </a:r>
          </a:p>
          <a:p>
            <a:pPr lvl="0">
              <a:buClr>
                <a:srgbClr val="FF6600"/>
              </a:buClr>
              <a:buSzPct val="100000"/>
            </a:pPr>
            <a:endParaRPr lang="en-US" sz="800" dirty="0">
              <a:latin typeface="Arial"/>
              <a:cs typeface="Arial"/>
            </a:endParaRPr>
          </a:p>
          <a:p>
            <a:pPr marL="285750" lvl="0" indent="-285750">
              <a:buClr>
                <a:srgbClr val="FF6600"/>
              </a:buClr>
              <a:buSzPct val="100000"/>
              <a:buFont typeface="Wingdings" charset="2"/>
              <a:buChar char="Ø"/>
            </a:pPr>
            <a:r>
              <a:rPr lang="en-US" dirty="0">
                <a:latin typeface="Arial"/>
                <a:cs typeface="Arial"/>
              </a:rPr>
              <a:t>Gathered a review panel on 2015-07-15 to advise on how to proceed,</a:t>
            </a:r>
          </a:p>
          <a:p>
            <a:pPr lvl="2">
              <a:buClr>
                <a:srgbClr val="00AA00"/>
              </a:buClr>
              <a:buSzPct val="80000"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Bob Flora </a:t>
            </a:r>
            <a:r>
              <a:rPr lang="en-US" dirty="0">
                <a:latin typeface="Arial"/>
                <a:cs typeface="Arial"/>
              </a:rPr>
              <a:t>(FNAL - retired) chair,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Probir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Ghoshal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(JLab),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Leigh Harwood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(JLab),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Yukikazu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Iwasa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(MIT),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Soren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Prestemon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(LBNL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2">
              <a:buClr>
                <a:srgbClr val="00AA00"/>
              </a:buClr>
              <a:buSzPct val="80000"/>
            </a:pPr>
            <a:endParaRPr lang="en-US" sz="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Clr>
                <a:srgbClr val="FF6600"/>
              </a:buClr>
              <a:buSzPct val="100000"/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Summary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of selected findings/comments/recommendations (preliminary report),</a:t>
            </a:r>
          </a:p>
          <a:p>
            <a:pPr marL="742950" lvl="1" indent="-285750">
              <a:buClr>
                <a:srgbClr val="800000"/>
              </a:buClr>
              <a:buFont typeface="Wingdings" charset="2"/>
              <a:buChar char="²"/>
            </a:pPr>
            <a:r>
              <a:rPr lang="en-US" i="1" dirty="0">
                <a:latin typeface="Arial"/>
                <a:cs typeface="Arial"/>
              </a:rPr>
              <a:t>The cryostats have a high static heat load (different from SLAC?) which maybe the source of, or exacerbate, the bubble formation (leading candidate for the breakdown of </a:t>
            </a:r>
            <a:r>
              <a:rPr lang="en-US" i="1" dirty="0" err="1">
                <a:latin typeface="Arial"/>
                <a:cs typeface="Arial"/>
              </a:rPr>
              <a:t>cryostability</a:t>
            </a:r>
            <a:r>
              <a:rPr lang="en-US" i="1" dirty="0">
                <a:latin typeface="Arial"/>
                <a:cs typeface="Arial"/>
              </a:rPr>
              <a:t>.)</a:t>
            </a:r>
          </a:p>
          <a:p>
            <a:pPr marL="742950" lvl="1" indent="-285750">
              <a:buClr>
                <a:srgbClr val="800000"/>
              </a:buClr>
              <a:buFont typeface="Wingdings" charset="2"/>
              <a:buChar char="²"/>
            </a:pPr>
            <a:r>
              <a:rPr lang="en-US" i="1" dirty="0">
                <a:latin typeface="Arial"/>
                <a:cs typeface="Arial"/>
              </a:rPr>
              <a:t>All indications are that the magnet can safely quench at the currents envisioned by the physics program (~80K </a:t>
            </a:r>
            <a:r>
              <a:rPr lang="en-US" i="1" dirty="0" err="1">
                <a:latin typeface="Arial"/>
                <a:cs typeface="Arial"/>
              </a:rPr>
              <a:t>hot-spot</a:t>
            </a:r>
            <a:r>
              <a:rPr lang="en-US" i="1" dirty="0" err="1">
                <a:solidFill>
                  <a:srgbClr val="FF6600"/>
                </a:solidFill>
                <a:latin typeface="Arial"/>
                <a:cs typeface="Arial"/>
                <a:sym typeface="Wingdings"/>
              </a:rPr>
              <a:t></a:t>
            </a:r>
            <a:r>
              <a:rPr lang="en-US" i="1" dirty="0" err="1">
                <a:latin typeface="Arial"/>
                <a:cs typeface="Arial"/>
                <a:sym typeface="Wingdings"/>
              </a:rPr>
              <a:t>minimal</a:t>
            </a:r>
            <a:r>
              <a:rPr lang="en-US" i="1" dirty="0">
                <a:latin typeface="Arial"/>
                <a:cs typeface="Arial"/>
                <a:sym typeface="Wingdings"/>
              </a:rPr>
              <a:t> thermal stresses</a:t>
            </a:r>
            <a:r>
              <a:rPr lang="en-US" i="1" dirty="0">
                <a:latin typeface="Arial"/>
                <a:cs typeface="Arial"/>
              </a:rPr>
              <a:t>)</a:t>
            </a:r>
          </a:p>
          <a:p>
            <a:pPr marL="742950" lvl="1" indent="-285750">
              <a:buClr>
                <a:srgbClr val="800000"/>
              </a:buClr>
              <a:buFont typeface="Wingdings" charset="2"/>
              <a:buChar char="²"/>
            </a:pPr>
            <a:r>
              <a:rPr lang="en-US" i="1" dirty="0">
                <a:latin typeface="Arial"/>
                <a:cs typeface="Arial"/>
              </a:rPr>
              <a:t>Magnet quenching appears random, with no evident correlation with operating current or magnet ramp. Prediction of behavior at this point is impossible.</a:t>
            </a:r>
          </a:p>
          <a:p>
            <a:pPr marL="742950" lvl="1" indent="-285750">
              <a:buClr>
                <a:srgbClr val="800000"/>
              </a:buClr>
              <a:buFont typeface="Wingdings" charset="2"/>
              <a:buChar char="²"/>
              <a:defRPr/>
            </a:pPr>
            <a:r>
              <a:rPr lang="en-US" i="1" dirty="0">
                <a:solidFill>
                  <a:srgbClr val="0000FF"/>
                </a:solidFill>
                <a:latin typeface="Arial"/>
                <a:cs typeface="Arial"/>
              </a:rPr>
              <a:t>Operate magnet at 1300-1450A (perform physics until it quenches). Search for  correlations, find optimal operating point.</a:t>
            </a:r>
          </a:p>
          <a:p>
            <a:pPr marL="742950" lvl="1" indent="-285750">
              <a:buClr>
                <a:srgbClr val="800000"/>
              </a:buClr>
              <a:buFont typeface="Wingdings" charset="2"/>
              <a:buChar char="²"/>
              <a:defRPr/>
            </a:pPr>
            <a:r>
              <a:rPr lang="en-US" i="1" dirty="0">
                <a:latin typeface="Arial"/>
                <a:cs typeface="Arial"/>
              </a:rPr>
              <a:t>Several suggestions given to instrument </a:t>
            </a:r>
            <a:r>
              <a:rPr lang="en-US" i="1" dirty="0" smtClean="0">
                <a:latin typeface="Arial"/>
                <a:cs typeface="Arial"/>
              </a:rPr>
              <a:t>magnet (e.g. acoustic sensors) </a:t>
            </a:r>
            <a:r>
              <a:rPr lang="en-US" i="1" dirty="0">
                <a:latin typeface="Arial"/>
                <a:cs typeface="Arial"/>
              </a:rPr>
              <a:t>and/or study magnet stability under additional heat loads.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65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Safety </a:t>
            </a:r>
            <a:r>
              <a:rPr lang="en-US" b="0" dirty="0">
                <a:solidFill>
                  <a:srgbClr val="0000FF"/>
                </a:solidFill>
                <a:latin typeface="Arial"/>
                <a:cs typeface="Arial"/>
              </a:rPr>
              <a:t>Documentation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00100"/>
            <a:ext cx="8877300" cy="5689600"/>
          </a:xfrm>
        </p:spPr>
        <p:txBody>
          <a:bodyPr>
            <a:normAutofit/>
          </a:bodyPr>
          <a:lstStyle/>
          <a:p>
            <a:pPr marL="0" indent="0">
              <a:buClr>
                <a:srgbClr val="00AA00"/>
              </a:buClr>
              <a:buNone/>
            </a:pP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Lessons learned </a:t>
            </a:r>
            <a:r>
              <a:rPr lang="en-US" dirty="0" smtClean="0">
                <a:latin typeface="Arial"/>
                <a:cs typeface="Arial"/>
              </a:rPr>
              <a:t>from activities performed by staff &amp; users were used to guide revisions to the safety documentation and procedures used by the division or implement new ones. For example,</a:t>
            </a:r>
          </a:p>
          <a:p>
            <a:pPr marL="0" indent="0">
              <a:buClr>
                <a:srgbClr val="00AA00"/>
              </a:buClr>
              <a:buNone/>
            </a:pPr>
            <a:endParaRPr lang="en-US" sz="900" dirty="0" smtClean="0">
              <a:latin typeface="Arial"/>
              <a:cs typeface="Arial"/>
            </a:endParaRPr>
          </a:p>
          <a:p>
            <a:pPr lvl="1">
              <a:buClr>
                <a:srgbClr val="0000FF"/>
              </a:buClr>
              <a:buSzPct val="100000"/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Hall Safety Awareness Trainings </a:t>
            </a:r>
            <a:r>
              <a:rPr lang="en-US" dirty="0">
                <a:latin typeface="Arial"/>
                <a:cs typeface="Arial"/>
              </a:rPr>
              <a:t>(required for unescorted access to the halls</a:t>
            </a:r>
            <a:r>
              <a:rPr lang="en-US" dirty="0" smtClean="0">
                <a:latin typeface="Arial"/>
                <a:cs typeface="Arial"/>
              </a:rPr>
              <a:t>),</a:t>
            </a:r>
          </a:p>
          <a:p>
            <a:pPr lvl="2">
              <a:buClr>
                <a:srgbClr val="FF6600"/>
              </a:buClr>
              <a:buSzPct val="150000"/>
            </a:pPr>
            <a:r>
              <a:rPr lang="en-US" dirty="0" smtClean="0">
                <a:latin typeface="Arial"/>
                <a:cs typeface="Arial"/>
              </a:rPr>
              <a:t>Canceled existing training of all staff/users of Halls A, B and D.</a:t>
            </a:r>
          </a:p>
          <a:p>
            <a:pPr lvl="2">
              <a:buClr>
                <a:srgbClr val="FF6600"/>
              </a:buClr>
              <a:buSzPct val="150000"/>
            </a:pPr>
            <a:r>
              <a:rPr lang="en-US" dirty="0" smtClean="0">
                <a:latin typeface="Arial"/>
                <a:cs typeface="Arial"/>
              </a:rPr>
              <a:t>Implemented new training emphasizing response to emergencies for these halls (only for the HPS experiment in case of Hall B)</a:t>
            </a:r>
          </a:p>
          <a:p>
            <a:pPr lvl="2">
              <a:buClr>
                <a:srgbClr val="FF6600"/>
              </a:buClr>
              <a:buSzPct val="150000"/>
            </a:pPr>
            <a:r>
              <a:rPr lang="en-US" dirty="0" smtClean="0">
                <a:latin typeface="Arial"/>
                <a:cs typeface="Arial"/>
              </a:rPr>
              <a:t>Running experiments are now required to have an experiment specific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Emergency Response Guidelines </a:t>
            </a:r>
            <a:r>
              <a:rPr lang="en-US" dirty="0" smtClean="0">
                <a:latin typeface="Arial"/>
                <a:cs typeface="Arial"/>
              </a:rPr>
              <a:t>document.</a:t>
            </a:r>
          </a:p>
          <a:p>
            <a:pPr lvl="2">
              <a:buClr>
                <a:srgbClr val="FF6600"/>
              </a:buClr>
              <a:buSzPct val="150000"/>
            </a:pPr>
            <a:r>
              <a:rPr lang="en-US" dirty="0" smtClean="0">
                <a:latin typeface="Arial"/>
                <a:cs typeface="Arial"/>
              </a:rPr>
              <a:t>Hall C and B to follow</a:t>
            </a:r>
          </a:p>
          <a:p>
            <a:pPr marL="914400" lvl="2" indent="0">
              <a:buClr>
                <a:srgbClr val="FF6600"/>
              </a:buClr>
              <a:buSzPct val="150000"/>
              <a:buNone/>
            </a:pPr>
            <a:endParaRPr lang="en-US" sz="900" dirty="0" smtClean="0">
              <a:latin typeface="Arial"/>
              <a:cs typeface="Arial"/>
            </a:endParaRPr>
          </a:p>
          <a:p>
            <a:pPr lvl="1">
              <a:buClr>
                <a:srgbClr val="0000FF"/>
              </a:buCl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Constraint scope creep by requiring that any low </a:t>
            </a:r>
            <a:r>
              <a:rPr lang="en-US" dirty="0" smtClean="0">
                <a:latin typeface="Arial"/>
                <a:cs typeface="Arial"/>
              </a:rPr>
              <a:t>risk exp</a:t>
            </a:r>
            <a:r>
              <a:rPr lang="en-US" dirty="0" smtClean="0">
                <a:latin typeface="Arial"/>
                <a:cs typeface="Arial"/>
              </a:rPr>
              <a:t>. setup lasting &gt; 2 weeks must have a description of the test/risk written (paper/electronic) &amp; approved by subject matter experts.</a:t>
            </a:r>
          </a:p>
          <a:p>
            <a:pPr marL="457200" lvl="1" indent="0">
              <a:buClr>
                <a:srgbClr val="0000FF"/>
              </a:buClr>
              <a:buNone/>
            </a:pPr>
            <a:endParaRPr lang="en-US" sz="900" dirty="0" smtClean="0">
              <a:latin typeface="Arial"/>
              <a:cs typeface="Arial"/>
            </a:endParaRPr>
          </a:p>
          <a:p>
            <a:pPr lvl="1">
              <a:buClr>
                <a:srgbClr val="0000FF"/>
              </a:buCl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Implemented guidance for student (high school, undergraduate and graduate) supervision, mentoring and activity tracking (</a:t>
            </a:r>
            <a:r>
              <a:rPr lang="en-US" dirty="0" smtClean="0">
                <a:solidFill>
                  <a:srgbClr val="00AA00"/>
                </a:solidFill>
                <a:latin typeface="Arial"/>
                <a:cs typeface="Arial"/>
              </a:rPr>
              <a:t>still in progress</a:t>
            </a:r>
            <a:r>
              <a:rPr lang="en-US" dirty="0" smtClean="0">
                <a:latin typeface="Arial"/>
                <a:cs typeface="Arial"/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268101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Accelerator Readiness Review (ARR)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79500"/>
            <a:ext cx="8763000" cy="51435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AA00"/>
              </a:buClr>
              <a:buFont typeface="Wingdings" charset="2"/>
              <a:buChar char="Ø"/>
            </a:pPr>
            <a:r>
              <a:rPr lang="en-US" sz="2000" i="1" dirty="0" smtClean="0">
                <a:latin typeface="Arial"/>
                <a:cs typeface="Arial"/>
              </a:rPr>
              <a:t>“An </a:t>
            </a:r>
            <a:r>
              <a:rPr lang="en-US" sz="2000" i="1" dirty="0">
                <a:latin typeface="Arial"/>
                <a:cs typeface="Arial"/>
              </a:rPr>
              <a:t>ARR is a structured method for verifying </a:t>
            </a:r>
            <a:r>
              <a:rPr lang="en-US" sz="2000" i="1" dirty="0" smtClean="0">
                <a:latin typeface="Arial"/>
                <a:cs typeface="Arial"/>
              </a:rPr>
              <a:t>that hardware</a:t>
            </a:r>
            <a:r>
              <a:rPr lang="en-US" sz="2000" i="1" dirty="0">
                <a:latin typeface="Arial"/>
                <a:cs typeface="Arial"/>
              </a:rPr>
              <a:t>, personnel, and procedures associated with commissioning or </a:t>
            </a:r>
            <a:r>
              <a:rPr lang="en-US" sz="2000" i="1" dirty="0" smtClean="0">
                <a:latin typeface="Arial"/>
                <a:cs typeface="Arial"/>
              </a:rPr>
              <a:t>routine operations </a:t>
            </a:r>
            <a:r>
              <a:rPr lang="en-US" sz="2000" i="1" dirty="0">
                <a:latin typeface="Arial"/>
                <a:cs typeface="Arial"/>
              </a:rPr>
              <a:t>are ready to permit the activity to be undertaken </a:t>
            </a:r>
            <a:r>
              <a:rPr lang="en-US" sz="2000" i="1" dirty="0" smtClean="0">
                <a:latin typeface="Arial"/>
                <a:cs typeface="Arial"/>
              </a:rPr>
              <a:t>safely.”</a:t>
            </a:r>
          </a:p>
          <a:p>
            <a:pPr>
              <a:buClr>
                <a:srgbClr val="00AA00"/>
              </a:buClr>
              <a:buFont typeface="Wingdings" charset="2"/>
              <a:buChar char="Ø"/>
            </a:pPr>
            <a:r>
              <a:rPr lang="en-US" sz="2000" dirty="0">
                <a:latin typeface="Arial"/>
                <a:cs typeface="Arial"/>
              </a:rPr>
              <a:t>Meets the requirements in 420.2C, Safety of Accelerator </a:t>
            </a:r>
            <a:r>
              <a:rPr lang="en-US" sz="2000" dirty="0" smtClean="0">
                <a:latin typeface="Arial"/>
                <a:cs typeface="Arial"/>
              </a:rPr>
              <a:t>Facilities. Some of the required elements include: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 approved accelerator safety envelop (ASE)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Safety assessment document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An ARR program to include an ARR Plan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Contractor Assurance System (CAS)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Configuration management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  <a:p>
            <a:pPr>
              <a:buClr>
                <a:srgbClr val="00AA00"/>
              </a:buClr>
              <a:buFont typeface="Wingdings" charset="2"/>
              <a:buChar char="Ø"/>
            </a:pPr>
            <a:r>
              <a:rPr lang="en-US" sz="2000" dirty="0">
                <a:latin typeface="Arial"/>
                <a:cs typeface="Arial"/>
              </a:rPr>
              <a:t>Used the most recent guide </a:t>
            </a:r>
            <a:r>
              <a:rPr lang="en-US" sz="2000" dirty="0" smtClean="0">
                <a:latin typeface="Arial"/>
                <a:cs typeface="Arial"/>
              </a:rPr>
              <a:t>- Accelerator </a:t>
            </a:r>
            <a:r>
              <a:rPr lang="en-US" sz="2000" dirty="0">
                <a:latin typeface="Arial"/>
                <a:cs typeface="Arial"/>
              </a:rPr>
              <a:t>Facility Safety Implementation Guide </a:t>
            </a:r>
            <a:r>
              <a:rPr lang="en-US" sz="2000" dirty="0" smtClean="0">
                <a:latin typeface="Arial"/>
                <a:cs typeface="Arial"/>
              </a:rPr>
              <a:t>for </a:t>
            </a:r>
            <a:r>
              <a:rPr lang="en-US" sz="2000" dirty="0">
                <a:latin typeface="Arial"/>
                <a:cs typeface="Arial"/>
              </a:rPr>
              <a:t>DOE O 420.2C, </a:t>
            </a:r>
            <a:r>
              <a:rPr lang="en-US" sz="2000" i="1" dirty="0">
                <a:latin typeface="Arial"/>
                <a:cs typeface="Arial"/>
              </a:rPr>
              <a:t>SAFETY OF ACCELERATOR FACILITIES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928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ARR (cont’d)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AA00"/>
              </a:buCl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Jefferson Lab Approach</a:t>
            </a:r>
          </a:p>
          <a:p>
            <a:pPr lvl="1"/>
            <a:r>
              <a:rPr lang="en-US" sz="2000" b="0" dirty="0" smtClean="0">
                <a:latin typeface="Arial"/>
                <a:cs typeface="Arial"/>
              </a:rPr>
              <a:t>Conduct structured, performance-based set of assessments to verify that hardware, personnel, and procedures are in place to permit safe commissioning and operations</a:t>
            </a:r>
          </a:p>
          <a:p>
            <a:pPr marL="342900" lvl="1" indent="0">
              <a:buNone/>
            </a:pPr>
            <a:endParaRPr lang="en-US" sz="2000" b="0" dirty="0" smtClean="0">
              <a:latin typeface="Arial"/>
              <a:cs typeface="Arial"/>
            </a:endParaRPr>
          </a:p>
          <a:p>
            <a:pPr lvl="1"/>
            <a:r>
              <a:rPr lang="en-US" sz="2000" b="0" dirty="0" smtClean="0">
                <a:latin typeface="Arial"/>
                <a:cs typeface="Arial"/>
              </a:rPr>
              <a:t>Develop Criteria Review and Approach Documents (CRADs) and Lines of Inquiry (LOIs) to </a:t>
            </a:r>
            <a:r>
              <a:rPr lang="en-US" sz="2000" b="0" dirty="0">
                <a:latin typeface="Arial"/>
                <a:cs typeface="Arial"/>
              </a:rPr>
              <a:t>identify what constitutes readiness and provides questions designed to verify </a:t>
            </a:r>
            <a:r>
              <a:rPr lang="en-US" sz="2000" b="0" dirty="0" smtClean="0">
                <a:latin typeface="Arial"/>
                <a:cs typeface="Arial"/>
              </a:rPr>
              <a:t>readiness as defined in DOE O420.2C, Safety of Accelerator Facilities</a:t>
            </a:r>
          </a:p>
          <a:p>
            <a:pPr marL="342900" lvl="1" indent="0">
              <a:buNone/>
            </a:pPr>
            <a:endParaRPr lang="en-US" sz="2200" b="0" dirty="0" smtClean="0">
              <a:latin typeface="Arial"/>
              <a:cs typeface="Arial"/>
            </a:endParaRPr>
          </a:p>
          <a:p>
            <a:pPr lvl="1"/>
            <a:r>
              <a:rPr lang="en-US" sz="2000" b="0" dirty="0" smtClean="0">
                <a:latin typeface="Arial"/>
                <a:cs typeface="Arial"/>
              </a:rPr>
              <a:t>Use team members from across the DOE accelerator complex with recognized experience in accelerator safety, installation, EHS management, experimental physics, computing, system safety, and accelerator operations</a:t>
            </a:r>
          </a:p>
          <a:p>
            <a:pPr marL="457200" lvl="1" indent="0">
              <a:buNone/>
            </a:pPr>
            <a:endParaRPr lang="en-US" sz="2000" b="0" dirty="0" smtClean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Incorporate Lessons Learned (LL) from internal and external sources</a:t>
            </a:r>
          </a:p>
          <a:p>
            <a:pPr marL="342900" lvl="1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Conduct reviews in a phased approach as each element (accelerator and experimental halls) are ready to be commissioned</a:t>
            </a:r>
          </a:p>
          <a:p>
            <a:pPr lvl="1"/>
            <a:endParaRPr lang="en-US" sz="2000" b="0" dirty="0">
              <a:latin typeface="Arial"/>
              <a:cs typeface="Arial"/>
            </a:endParaRPr>
          </a:p>
          <a:p>
            <a:pPr lvl="1"/>
            <a:endParaRPr lang="en-US" b="0" dirty="0" smtClean="0">
              <a:latin typeface="Arial"/>
              <a:cs typeface="Arial"/>
            </a:endParaRPr>
          </a:p>
          <a:p>
            <a:pPr lvl="1"/>
            <a:endParaRPr lang="en-US" b="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06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ARR (cont’d - 2)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10200"/>
          </a:xfrm>
        </p:spPr>
        <p:txBody>
          <a:bodyPr>
            <a:normAutofit/>
          </a:bodyPr>
          <a:lstStyle/>
          <a:p>
            <a:pPr>
              <a:buClr>
                <a:srgbClr val="00AA00"/>
              </a:buCl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Phased Approach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Phase 1A (Aug 2013) Focus: 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Core processes of ISM and Contractor Assurance (CAS)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Pre-planning of hot checkout and commissioning 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Field observations/demonstrations/discussions</a:t>
            </a:r>
          </a:p>
          <a:p>
            <a:pPr marL="690563" lvl="2" indent="0">
              <a:buNone/>
            </a:pPr>
            <a:endParaRPr lang="en-US" sz="2000" b="0" dirty="0" smtClean="0">
              <a:solidFill>
                <a:srgbClr val="006600"/>
              </a:solidFill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Phase 1B (Oct 2013) Focus: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Status of processes and equipment for the start of commissioning</a:t>
            </a:r>
          </a:p>
          <a:p>
            <a:pPr lvl="2"/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Field observations/demonstrations/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discussions</a:t>
            </a:r>
          </a:p>
          <a:p>
            <a:pPr marL="690563" lvl="2" indent="0">
              <a:buNone/>
            </a:pPr>
            <a:endParaRPr lang="en-US" sz="2000" b="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Phase 2 (Jan 2014) Focus:</a:t>
            </a:r>
          </a:p>
          <a:p>
            <a:pPr lvl="2"/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V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erification of that processes and equipment are in place to support CW multi-pass beam to Hall A and tune beam to Hall D Tagger vault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Review of Experimental Readiness Review Process </a:t>
            </a:r>
          </a:p>
        </p:txBody>
      </p:sp>
    </p:spTree>
    <p:extLst>
      <p:ext uri="{BB962C8B-B14F-4D97-AF65-F5344CB8AC3E}">
        <p14:creationId xmlns:p14="http://schemas.microsoft.com/office/powerpoint/2010/main" val="49511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ARR (cont’d - 3)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935318"/>
            <a:ext cx="8839200" cy="4835245"/>
          </a:xfrm>
        </p:spPr>
        <p:txBody>
          <a:bodyPr/>
          <a:lstStyle/>
          <a:p>
            <a:pPr marL="0" indent="0">
              <a:buClr>
                <a:srgbClr val="00AA00"/>
              </a:buClr>
              <a:buNone/>
            </a:pPr>
            <a:endParaRPr lang="en-US" sz="20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ARR Phase 3 (August 2014) Focus: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Commissioning and operation </a:t>
            </a:r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of Experimental End Station (Hall) D and its experimental equipment with multi-pass 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CW beam </a:t>
            </a:r>
          </a:p>
          <a:p>
            <a:pPr lvl="2"/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Deliver </a:t>
            </a:r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a multi-pass CW electron beam from the upgraded 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 accelerator </a:t>
            </a:r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to Hall B 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and the </a:t>
            </a:r>
            <a:r>
              <a:rPr lang="en-US" sz="2000" b="0" dirty="0">
                <a:solidFill>
                  <a:srgbClr val="006600"/>
                </a:solidFill>
                <a:latin typeface="Arial"/>
                <a:cs typeface="Arial"/>
              </a:rPr>
              <a:t>HPS </a:t>
            </a:r>
            <a:r>
              <a:rPr lang="en-US" sz="2000" b="0" dirty="0" smtClean="0">
                <a:solidFill>
                  <a:srgbClr val="006600"/>
                </a:solidFill>
                <a:latin typeface="Arial"/>
                <a:cs typeface="Arial"/>
              </a:rPr>
              <a:t>experiment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38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9989"/>
              </p:ext>
            </p:extLst>
          </p:nvPr>
        </p:nvGraphicFramePr>
        <p:xfrm>
          <a:off x="0" y="825499"/>
          <a:ext cx="9144000" cy="557530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144000"/>
              </a:tblGrid>
              <a:tr h="102376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800" b="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Quality of Science 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(this S&amp;T Review…)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460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Completed experiments/Hall availability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Nothing to report </a:t>
                      </a:r>
                      <a:r>
                        <a:rPr lang="en-US" sz="2400" dirty="0" smtClean="0">
                          <a:latin typeface="Arial"/>
                          <a:cs typeface="Arial"/>
                        </a:rPr>
                        <a:t>due to ongoing 12 </a:t>
                      </a:r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GeV</a:t>
                      </a:r>
                      <a:r>
                        <a:rPr lang="en-US" sz="2400" dirty="0" smtClean="0">
                          <a:latin typeface="Arial"/>
                          <a:cs typeface="Arial"/>
                        </a:rPr>
                        <a:t> Upgrade project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rgbClr val="00AA00"/>
                          </a:solidFill>
                          <a:latin typeface="Arial"/>
                          <a:cs typeface="Arial"/>
                        </a:rPr>
                        <a:t>instead</a:t>
                      </a:r>
                      <a:r>
                        <a:rPr lang="en-US" sz="2400" baseline="0" dirty="0" smtClean="0">
                          <a:solidFill>
                            <a:srgbClr val="00AA00"/>
                          </a:solidFill>
                          <a:latin typeface="Arial"/>
                          <a:cs typeface="Arial"/>
                        </a:rPr>
                        <a:t> - </a:t>
                      </a:r>
                      <a:endParaRPr lang="en-US" sz="2400" dirty="0" smtClean="0">
                        <a:solidFill>
                          <a:srgbClr val="00AA00"/>
                        </a:solidFill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brief status of the experiments being completed at the time</a:t>
                      </a:r>
                      <a:endParaRPr lang="en-US" sz="2400" baseline="0" dirty="0" smtClean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of the 2012 S&amp;T Review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pubs</a:t>
                      </a:r>
                      <a:r>
                        <a:rPr lang="en-US" sz="240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rely heavily on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theses</a:t>
                      </a:r>
                      <a:r>
                        <a:rPr lang="en-US" sz="2400" baseline="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 analysis of </a:t>
                      </a:r>
                      <a:r>
                        <a:rPr lang="en-US" sz="2400" dirty="0" smtClean="0">
                          <a:solidFill>
                            <a:srgbClr val="FF6600"/>
                          </a:solidFill>
                          <a:latin typeface="Arial"/>
                          <a:cs typeface="Arial"/>
                        </a:rPr>
                        <a:t>Ph.D. students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7846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Number of publications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846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Chalkboard"/>
                        <a:cs typeface="Chalkboard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Ph.D. theses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39700"/>
            <a:ext cx="9144000" cy="462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Minion Pro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Metrics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580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ARR (cont’d - 4)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935318"/>
            <a:ext cx="8839200" cy="4835245"/>
          </a:xfrm>
        </p:spPr>
        <p:txBody>
          <a:bodyPr/>
          <a:lstStyle/>
          <a:p>
            <a:pPr>
              <a:buClr>
                <a:srgbClr val="00AA00"/>
              </a:buClr>
              <a:buFont typeface="Wingdings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ARR team (phase 2 &amp; 3),</a:t>
            </a:r>
          </a:p>
          <a:p>
            <a:pPr marL="457200" lvl="1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ARR_te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460500"/>
            <a:ext cx="873549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9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Summary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79500"/>
            <a:ext cx="89027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0000FF"/>
              </a:buClr>
              <a:buSzPct val="150000"/>
              <a:buFont typeface="Wingdings" charset="2"/>
              <a:buChar char="ü"/>
            </a:pPr>
            <a:r>
              <a:rPr lang="en-US" dirty="0"/>
              <a:t>Most Ph.D. theses of </a:t>
            </a:r>
            <a:r>
              <a:rPr lang="en-US" dirty="0" smtClean="0"/>
              <a:t>the 2012 experiments near</a:t>
            </a:r>
            <a:r>
              <a:rPr lang="en-US" dirty="0"/>
              <a:t>-final or already completed. Some physics and </a:t>
            </a:r>
            <a:r>
              <a:rPr lang="en-US" dirty="0" smtClean="0"/>
              <a:t>technical results </a:t>
            </a:r>
            <a:r>
              <a:rPr lang="en-US" dirty="0"/>
              <a:t>published, some in draft form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900" dirty="0">
              <a:latin typeface="Arial"/>
              <a:cs typeface="Arial"/>
            </a:endParaRPr>
          </a:p>
          <a:p>
            <a:pPr>
              <a:buClr>
                <a:srgbClr val="0000FF"/>
              </a:buClr>
              <a:buSzPct val="150000"/>
              <a:buFont typeface="Wingdings" charset="2"/>
              <a:buChar char="ü"/>
            </a:pPr>
            <a:r>
              <a:rPr lang="en-US" dirty="0"/>
              <a:t>We start to see the roll-off in </a:t>
            </a:r>
            <a:r>
              <a:rPr lang="en-US" dirty="0" err="1"/>
              <a:t>Ph.D.s</a:t>
            </a:r>
            <a:r>
              <a:rPr lang="en-US" dirty="0"/>
              <a:t> and PRLs (but not yet archival papers)</a:t>
            </a:r>
            <a:r>
              <a:rPr lang="en-US" dirty="0" smtClean="0"/>
              <a:t>, not </a:t>
            </a:r>
            <a:r>
              <a:rPr lang="en-US" dirty="0"/>
              <a:t>surprising since the last experiments </a:t>
            </a:r>
            <a:r>
              <a:rPr lang="en-US" dirty="0" smtClean="0"/>
              <a:t>of </a:t>
            </a:r>
            <a:r>
              <a:rPr lang="en-US" dirty="0"/>
              <a:t>the 6-GeV era stopped in 2012. </a:t>
            </a:r>
            <a:r>
              <a:rPr lang="en-US" dirty="0">
                <a:solidFill>
                  <a:srgbClr val="FF6600"/>
                </a:solidFill>
              </a:rPr>
              <a:t>We hope to </a:t>
            </a:r>
            <a:r>
              <a:rPr lang="en-US" dirty="0" smtClean="0">
                <a:solidFill>
                  <a:srgbClr val="FF6600"/>
                </a:solidFill>
              </a:rPr>
              <a:t>see a </a:t>
            </a:r>
            <a:r>
              <a:rPr lang="en-US" dirty="0">
                <a:solidFill>
                  <a:srgbClr val="FF6600"/>
                </a:solidFill>
              </a:rPr>
              <a:t>turn-up again with the imminent start of 12-GeV physics operations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0" indent="0">
              <a:buClr>
                <a:srgbClr val="0000FF"/>
              </a:buClr>
              <a:buSzPct val="150000"/>
              <a:buNone/>
            </a:pPr>
            <a:endParaRPr lang="en-US" sz="9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>
              <a:buClr>
                <a:srgbClr val="0000FF"/>
              </a:buClr>
              <a:buSzPct val="150000"/>
              <a:buFont typeface="Wingdings" charset="2"/>
              <a:buChar char="ü"/>
            </a:pPr>
            <a:r>
              <a:rPr lang="en-US" dirty="0" smtClean="0">
                <a:latin typeface="Arial"/>
                <a:cs typeface="Arial"/>
              </a:rPr>
              <a:t>Restarted Experiment Readiness Review process to ensure equipment and experiments are safe &amp; efficient to run. 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Brunt 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to come is Hall B &amp; C equipment followed by the experiments with their increasing complexity.</a:t>
            </a:r>
          </a:p>
          <a:p>
            <a:pPr marL="0" indent="0">
              <a:buClr>
                <a:srgbClr val="0000FF"/>
              </a:buClr>
              <a:buSzPct val="150000"/>
              <a:buNone/>
            </a:pPr>
            <a:endParaRPr lang="en-US" sz="9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>
              <a:buClr>
                <a:srgbClr val="0000FF"/>
              </a:buClr>
              <a:buSzPct val="150000"/>
              <a:buFont typeface="Wingdings" charset="2"/>
              <a:buChar char="ü"/>
            </a:pP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afety documentation and procedures used by the division have/are been revised to reflect lessons learned from past operations and activities.</a:t>
            </a:r>
          </a:p>
          <a:p>
            <a:pPr marL="0" indent="0">
              <a:buClr>
                <a:srgbClr val="0000FF"/>
              </a:buClr>
              <a:buSzPct val="150000"/>
              <a:buNone/>
            </a:pPr>
            <a:endParaRPr lang="en-US" sz="9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>
              <a:buClr>
                <a:srgbClr val="0000FF"/>
              </a:buClr>
              <a:buSzPct val="150000"/>
              <a:buFont typeface="Wingdings" charset="2"/>
              <a:buChar char="ü"/>
            </a:pPr>
            <a:r>
              <a:rPr lang="en-US" dirty="0" smtClean="0">
                <a:latin typeface="Arial"/>
                <a:cs typeface="Arial"/>
              </a:rPr>
              <a:t>Halls A &amp; D together with limited scope in Hall B for the HPS experiment went successfully through the Accelerator Readiness Review, phases 2 &amp; 3  - “</a:t>
            </a:r>
            <a:r>
              <a:rPr lang="en-US" i="1" dirty="0" smtClean="0">
                <a:solidFill>
                  <a:srgbClr val="0000FF"/>
                </a:solidFill>
                <a:latin typeface="Arial"/>
                <a:cs typeface="Arial"/>
              </a:rPr>
              <a:t>hardware</a:t>
            </a:r>
            <a:r>
              <a:rPr lang="en-US" i="1" dirty="0">
                <a:solidFill>
                  <a:srgbClr val="0000FF"/>
                </a:solidFill>
                <a:latin typeface="Arial"/>
                <a:cs typeface="Arial"/>
              </a:rPr>
              <a:t>, personnel, and procedures associated with commissioning or routine operations are ready to permit the activity to be undertaken </a:t>
            </a:r>
            <a:r>
              <a:rPr lang="en-US" i="1" dirty="0" smtClean="0">
                <a:solidFill>
                  <a:srgbClr val="0000FF"/>
                </a:solidFill>
                <a:latin typeface="Arial"/>
                <a:cs typeface="Arial"/>
              </a:rPr>
              <a:t>safely.” </a:t>
            </a:r>
            <a:r>
              <a:rPr lang="en-US" i="1" dirty="0" smtClean="0">
                <a:solidFill>
                  <a:srgbClr val="FF6600"/>
                </a:solidFill>
                <a:latin typeface="Arial"/>
                <a:cs typeface="Arial"/>
              </a:rPr>
              <a:t>Halls B &amp; C are next.</a:t>
            </a:r>
          </a:p>
        </p:txBody>
      </p:sp>
    </p:spTree>
    <p:extLst>
      <p:ext uri="{BB962C8B-B14F-4D97-AF65-F5344CB8AC3E}">
        <p14:creationId xmlns:p14="http://schemas.microsoft.com/office/powerpoint/2010/main" val="279542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900"/>
            <a:ext cx="9144000" cy="516459"/>
          </a:xfrm>
        </p:spPr>
        <p:txBody>
          <a:bodyPr/>
          <a:lstStyle/>
          <a:p>
            <a:r>
              <a:rPr lang="en-US" sz="2800" b="0" dirty="0" smtClean="0">
                <a:solidFill>
                  <a:srgbClr val="0000FF"/>
                </a:solidFill>
                <a:latin typeface="Arial"/>
                <a:cs typeface="Arial"/>
              </a:rPr>
              <a:t>Exp. being completed at time of 2012 S&amp;T Review</a:t>
            </a:r>
            <a:endParaRPr lang="en-US" sz="2800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92785"/>
              </p:ext>
            </p:extLst>
          </p:nvPr>
        </p:nvGraphicFramePr>
        <p:xfrm>
          <a:off x="0" y="812800"/>
          <a:ext cx="9144000" cy="56514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81598"/>
                <a:gridCol w="1617873"/>
                <a:gridCol w="4486540"/>
                <a:gridCol w="2257989"/>
              </a:tblGrid>
              <a:tr h="38061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Arial"/>
                          <a:cs typeface="Arial"/>
                        </a:rPr>
                        <a:t>Hall </a:t>
                      </a:r>
                      <a:endParaRPr lang="en-US" b="1" i="0" dirty="0">
                        <a:latin typeface="Arial"/>
                        <a:cs typeface="Arial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Arial"/>
                          <a:cs typeface="Arial"/>
                        </a:rPr>
                        <a:t>Experiment</a:t>
                      </a:r>
                      <a:endParaRPr lang="en-US" b="1" i="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Title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Spokespersons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8627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E08-027</a:t>
                      </a:r>
                      <a:endParaRPr lang="en-US" sz="1600" dirty="0">
                        <a:solidFill>
                          <a:srgbClr val="008D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 Measurement of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g</a:t>
                      </a:r>
                      <a:r>
                        <a:rPr lang="en-US" sz="1600" kern="1200" baseline="-250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and the Longitudinal-Transverse Spin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Polarizability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Slifer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Camsonne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/Chen</a:t>
                      </a:r>
                    </a:p>
                    <a:p>
                      <a:pPr algn="ctr"/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11215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E08-007</a:t>
                      </a:r>
                      <a:endParaRPr lang="en-US" sz="1600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Measurement of the Proton Elastic Form Factor Ratio at Low Q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Ron/Arrington/Day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Gilman/</a:t>
                      </a:r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Higinbotham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/</a:t>
                      </a:r>
                    </a:p>
                    <a:p>
                      <a:pPr algn="ctr"/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Sarty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3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E06-101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( member of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g14/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HDice</a:t>
                      </a:r>
                      <a:endParaRPr lang="en-US" sz="1600" baseline="0" dirty="0" smtClean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run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group )</a:t>
                      </a:r>
                      <a:endParaRPr lang="en-US" sz="1600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N* Resonances in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Pseudoscalar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-meson photo-production from Polarized Neutrons in polarized H &amp; D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and a complete determination of the γn→Κ</a:t>
                      </a:r>
                      <a:r>
                        <a:rPr lang="en-US" sz="1600" b="0" kern="1200" baseline="300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Λ amplitude</a:t>
                      </a:r>
                    </a:p>
                    <a:p>
                      <a:pPr algn="ctr"/>
                      <a:endParaRPr lang="en-US" sz="1600" dirty="0">
                        <a:latin typeface="Chalkboard"/>
                        <a:cs typeface="Chalkboard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Klein/</a:t>
                      </a:r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Sandorfi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11215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E08-016</a:t>
                      </a:r>
                      <a:endParaRPr lang="en-US" sz="1600" dirty="0" smtClean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008000"/>
                        </a:solidFill>
                        <a:latin typeface="Chalkboard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The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Qweak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Experiment: A Search for New Physics at the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TeV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scale via a Measurement of the Proton's Weak Charge</a:t>
                      </a:r>
                      <a:endParaRPr lang="en-US" sz="1600" b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Carlini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/(Finn)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Kowalski/Page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1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Inj.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E11-105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Polarized electrons for Polarized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Positrons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Grames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Voutier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0" y="6971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E08-007/E08-027</a:t>
            </a:r>
            <a:endParaRPr lang="en-US" sz="2800" baseline="-25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786" y="448991"/>
            <a:ext cx="952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 </a:t>
            </a:r>
            <a:endParaRPr lang="en-US" sz="1800" i="1" baseline="30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4393" y="789893"/>
            <a:ext cx="18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64895" y="806827"/>
            <a:ext cx="1846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rgbClr val="000000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1400" dirty="0">
              <a:solidFill>
                <a:srgbClr val="F77A05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3552" y="3309276"/>
            <a:ext cx="8881537" cy="2804871"/>
          </a:xfrm>
          <a:prstGeom prst="rect">
            <a:avLst/>
          </a:prstGeom>
          <a:solidFill>
            <a:srgbClr val="00AA00">
              <a:alpha val="10000"/>
            </a:srgb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lang="en-US" baseline="-25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(E08-027) status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Anticipated </a:t>
            </a:r>
            <a:r>
              <a:rPr lang="en-US" dirty="0" err="1" smtClean="0">
                <a:latin typeface="Arial"/>
                <a:cs typeface="Arial"/>
              </a:rPr>
              <a:t>Ph.D.s</a:t>
            </a:r>
            <a:r>
              <a:rPr lang="en-US" dirty="0" smtClean="0">
                <a:latin typeface="Arial"/>
                <a:cs typeface="Arial"/>
              </a:rPr>
              <a:t>:</a:t>
            </a:r>
          </a:p>
          <a:p>
            <a:pPr marL="1033463" lvl="3">
              <a:lnSpc>
                <a:spcPct val="120000"/>
              </a:lnSpc>
            </a:pPr>
            <a:r>
              <a:rPr lang="en-US" dirty="0" smtClean="0">
                <a:solidFill>
                  <a:srgbClr val="F77A05"/>
                </a:solidFill>
                <a:latin typeface="Arial"/>
                <a:cs typeface="Arial"/>
              </a:rPr>
              <a:t>2015: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Melissa Cummings, Min Huang,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Pengjia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Zhu</a:t>
            </a:r>
          </a:p>
          <a:p>
            <a:pPr marL="1033463" lvl="3">
              <a:lnSpc>
                <a:spcPct val="120000"/>
              </a:lnSpc>
            </a:pPr>
            <a:r>
              <a:rPr lang="en-US" dirty="0" smtClean="0">
                <a:solidFill>
                  <a:srgbClr val="F77A05"/>
                </a:solidFill>
                <a:latin typeface="Arial"/>
                <a:cs typeface="Arial"/>
              </a:rPr>
              <a:t>2016: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Toby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Badman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, Chao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Gu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Jie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Liu, Ryan Zielinski</a:t>
            </a:r>
          </a:p>
          <a:p>
            <a:pPr marL="742950" lvl="1" indent="-285750">
              <a:lnSpc>
                <a:spcPct val="120000"/>
              </a:lnSpc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Entire </a:t>
            </a:r>
            <a:r>
              <a:rPr lang="en-US" dirty="0">
                <a:latin typeface="Arial"/>
                <a:cs typeface="Arial"/>
              </a:rPr>
              <a:t>new suite of </a:t>
            </a:r>
            <a:r>
              <a:rPr lang="en-US" dirty="0" err="1">
                <a:latin typeface="Arial"/>
                <a:cs typeface="Arial"/>
              </a:rPr>
              <a:t>beamline</a:t>
            </a:r>
            <a:r>
              <a:rPr lang="en-US" dirty="0">
                <a:latin typeface="Arial"/>
                <a:cs typeface="Arial"/>
              </a:rPr>
              <a:t> diagnostics for operation at </a:t>
            </a:r>
            <a:r>
              <a:rPr lang="en-US" dirty="0" smtClean="0">
                <a:latin typeface="Arial"/>
                <a:cs typeface="Arial"/>
              </a:rPr>
              <a:t>50nA</a:t>
            </a:r>
          </a:p>
          <a:p>
            <a:pPr marL="1201737" lvl="3">
              <a:lnSpc>
                <a:spcPct val="120000"/>
              </a:lnSpc>
            </a:pPr>
            <a:r>
              <a:rPr lang="en-US" dirty="0" smtClean="0">
                <a:latin typeface="Arial"/>
                <a:cs typeface="Arial"/>
              </a:rPr>
              <a:t>Pub in </a:t>
            </a:r>
            <a:r>
              <a:rPr lang="en-US" i="1" dirty="0" err="1" smtClean="0">
                <a:solidFill>
                  <a:srgbClr val="0000FF"/>
                </a:solidFill>
                <a:latin typeface="Arial"/>
                <a:cs typeface="Arial"/>
              </a:rPr>
              <a:t>Nucl</a:t>
            </a:r>
            <a:r>
              <a:rPr lang="en-US" i="1" dirty="0" smtClean="0">
                <a:solidFill>
                  <a:srgbClr val="0000FF"/>
                </a:solidFill>
                <a:latin typeface="Arial"/>
                <a:cs typeface="Arial"/>
              </a:rPr>
              <a:t>. </a:t>
            </a:r>
            <a:r>
              <a:rPr lang="en-US" i="1" dirty="0" err="1" smtClean="0">
                <a:solidFill>
                  <a:srgbClr val="0000FF"/>
                </a:solidFill>
                <a:latin typeface="Arial"/>
                <a:cs typeface="Arial"/>
              </a:rPr>
              <a:t>Instrum</a:t>
            </a:r>
            <a:r>
              <a:rPr lang="en-US" i="1" dirty="0" smtClean="0">
                <a:solidFill>
                  <a:srgbClr val="0000FF"/>
                </a:solidFill>
                <a:latin typeface="Arial"/>
                <a:cs typeface="Arial"/>
              </a:rPr>
              <a:t>. Meth.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(In Review)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20000"/>
              </a:lnSpc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Average target polarizations ~ 70% (15%) 5.0 T (2.5 T)</a:t>
            </a:r>
          </a:p>
          <a:p>
            <a:pPr marL="1201737" lvl="3">
              <a:lnSpc>
                <a:spcPct val="120000"/>
              </a:lnSpc>
            </a:pPr>
            <a:r>
              <a:rPr lang="en-US" i="1" dirty="0" err="1" smtClean="0">
                <a:solidFill>
                  <a:srgbClr val="0000FF"/>
                </a:solidFill>
                <a:latin typeface="Arial"/>
                <a:cs typeface="Arial"/>
              </a:rPr>
              <a:t>Nucl</a:t>
            </a:r>
            <a:r>
              <a:rPr lang="en-US" i="1" dirty="0">
                <a:solidFill>
                  <a:srgbClr val="0000FF"/>
                </a:solidFill>
                <a:latin typeface="Arial"/>
                <a:cs typeface="Arial"/>
              </a:rPr>
              <a:t>. </a:t>
            </a:r>
            <a:r>
              <a:rPr lang="en-US" i="1" dirty="0" err="1">
                <a:solidFill>
                  <a:srgbClr val="0000FF"/>
                </a:solidFill>
                <a:latin typeface="Arial"/>
                <a:cs typeface="Arial"/>
              </a:rPr>
              <a:t>Instrum</a:t>
            </a:r>
            <a:r>
              <a:rPr lang="en-US" i="1" dirty="0">
                <a:solidFill>
                  <a:srgbClr val="0000FF"/>
                </a:solidFill>
                <a:latin typeface="Arial"/>
                <a:cs typeface="Arial"/>
              </a:rPr>
              <a:t>. Meth. A738 54 (</a:t>
            </a:r>
            <a:r>
              <a:rPr lang="en-US" i="1" dirty="0" smtClean="0">
                <a:solidFill>
                  <a:srgbClr val="0000FF"/>
                </a:solidFill>
                <a:latin typeface="Arial"/>
                <a:cs typeface="Arial"/>
              </a:rPr>
              <a:t>2014)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endParaRPr lang="en-US" sz="16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73552" y="1097670"/>
            <a:ext cx="8881537" cy="1723549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Proton Elastic low-Q</a:t>
            </a:r>
            <a:r>
              <a:rPr lang="en-US" baseline="30000" dirty="0" smtClean="0">
                <a:solidFill>
                  <a:srgbClr val="0000FF"/>
                </a:solidFill>
                <a:latin typeface="Arial"/>
                <a:cs typeface="Arial"/>
              </a:rPr>
              <a:t>2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(E08-007) status,</a:t>
            </a:r>
          </a:p>
          <a:p>
            <a:endParaRPr lang="en-US" sz="800" dirty="0" smtClean="0">
              <a:latin typeface="Arial"/>
              <a:cs typeface="Arial"/>
            </a:endParaRP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nticipated </a:t>
            </a:r>
            <a:r>
              <a:rPr lang="en-US" dirty="0" err="1" smtClean="0">
                <a:latin typeface="Arial"/>
                <a:cs typeface="Arial"/>
              </a:rPr>
              <a:t>Ph.D.s</a:t>
            </a:r>
            <a:r>
              <a:rPr lang="en-US" dirty="0" smtClean="0">
                <a:latin typeface="Arial"/>
                <a:cs typeface="Arial"/>
              </a:rPr>
              <a:t>,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2015</a:t>
            </a:r>
            <a:r>
              <a:rPr lang="en-US" dirty="0" smtClean="0">
                <a:latin typeface="Arial"/>
                <a:cs typeface="Arial"/>
              </a:rPr>
              <a:t>: Moshe Friedman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2017:</a:t>
            </a:r>
            <a:r>
              <a:rPr lang="en-US" dirty="0" smtClean="0">
                <a:latin typeface="Arial"/>
                <a:cs typeface="Arial"/>
              </a:rPr>
              <a:t> Jessica Campbell</a:t>
            </a:r>
            <a:endParaRPr lang="en-US" dirty="0">
              <a:latin typeface="Arial"/>
              <a:cs typeface="Arial"/>
            </a:endParaRPr>
          </a:p>
          <a:p>
            <a:pPr lvl="2"/>
            <a:endParaRPr lang="en-US" sz="800" dirty="0" smtClean="0">
              <a:latin typeface="Arial"/>
              <a:cs typeface="Arial"/>
            </a:endParaRP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Expect to submit for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PRL</a:t>
            </a:r>
            <a:r>
              <a:rPr lang="en-US" dirty="0" smtClean="0">
                <a:latin typeface="Arial"/>
                <a:cs typeface="Arial"/>
              </a:rPr>
              <a:t> following completion of </a:t>
            </a:r>
            <a:r>
              <a:rPr lang="en-US" dirty="0">
                <a:latin typeface="Arial"/>
                <a:cs typeface="Arial"/>
              </a:rPr>
              <a:t>Moshe </a:t>
            </a:r>
            <a:r>
              <a:rPr lang="en-US" dirty="0" smtClean="0">
                <a:latin typeface="Arial"/>
                <a:cs typeface="Arial"/>
              </a:rPr>
              <a:t>Friedman thesis</a:t>
            </a:r>
          </a:p>
        </p:txBody>
      </p:sp>
    </p:spTree>
    <p:extLst>
      <p:ext uri="{BB962C8B-B14F-4D97-AF65-F5344CB8AC3E}">
        <p14:creationId xmlns:p14="http://schemas.microsoft.com/office/powerpoint/2010/main" val="392353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0000FF"/>
                </a:solidFill>
                <a:latin typeface="Arial"/>
                <a:cs typeface="Arial"/>
              </a:rPr>
              <a:t>g14/</a:t>
            </a:r>
            <a:r>
              <a:rPr lang="en-US" b="0" dirty="0" err="1" smtClean="0">
                <a:solidFill>
                  <a:srgbClr val="0000FF"/>
                </a:solidFill>
                <a:latin typeface="Arial"/>
                <a:cs typeface="Arial"/>
              </a:rPr>
              <a:t>HDice</a:t>
            </a:r>
            <a:endParaRPr lang="en-US" b="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863600"/>
            <a:ext cx="8813800" cy="3077765"/>
          </a:xfrm>
          <a:prstGeom prst="rect">
            <a:avLst/>
          </a:prstGeom>
          <a:solidFill>
            <a:srgbClr val="FF6600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Theses,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Courier New"/>
              <a:buChar char="o"/>
            </a:pPr>
            <a:r>
              <a:rPr lang="sk-SK" sz="1600" i="1" dirty="0" smtClean="0">
                <a:solidFill>
                  <a:srgbClr val="0000FF"/>
                </a:solidFill>
                <a:latin typeface="Arial"/>
                <a:cs typeface="Arial"/>
              </a:rPr>
              <a:t>Polarimetry </a:t>
            </a:r>
            <a:r>
              <a:rPr lang="sk-SK" sz="1600" i="1" dirty="0">
                <a:solidFill>
                  <a:srgbClr val="0000FF"/>
                </a:solidFill>
                <a:latin typeface="Arial"/>
                <a:cs typeface="Arial"/>
              </a:rPr>
              <a:t>of the Polarized Hydrogen Deuteride Hdice Target under an Electron </a:t>
            </a:r>
            <a:r>
              <a:rPr lang="sk-SK" sz="1600" i="1" dirty="0" smtClean="0">
                <a:solidFill>
                  <a:srgbClr val="0000FF"/>
                </a:solidFill>
                <a:latin typeface="Arial"/>
                <a:cs typeface="Arial"/>
              </a:rPr>
              <a:t>Beam</a:t>
            </a:r>
            <a:r>
              <a:rPr lang="sk-SK" sz="1600" dirty="0" smtClean="0">
                <a:latin typeface="Arial"/>
                <a:cs typeface="Arial"/>
              </a:rPr>
              <a:t>. </a:t>
            </a:r>
            <a:r>
              <a:rPr lang="en-US" sz="1600" dirty="0" smtClean="0">
                <a:latin typeface="Arial"/>
                <a:cs typeface="Arial"/>
              </a:rPr>
              <a:t>Vivien </a:t>
            </a:r>
            <a:r>
              <a:rPr lang="en-US" sz="1600" dirty="0" err="1">
                <a:latin typeface="Arial"/>
                <a:cs typeface="Arial"/>
              </a:rPr>
              <a:t>Laine</a:t>
            </a:r>
            <a:r>
              <a:rPr lang="en-US" sz="1600" dirty="0">
                <a:latin typeface="Arial"/>
                <a:cs typeface="Arial"/>
              </a:rPr>
              <a:t>, U. </a:t>
            </a:r>
            <a:r>
              <a:rPr lang="en-US" sz="1600" dirty="0" err="1">
                <a:latin typeface="Arial"/>
                <a:cs typeface="Arial"/>
              </a:rPr>
              <a:t>Blaise</a:t>
            </a:r>
            <a:r>
              <a:rPr lang="en-US" sz="1600" dirty="0">
                <a:latin typeface="Arial"/>
                <a:cs typeface="Arial"/>
              </a:rPr>
              <a:t> Pascal, Clermont-Ferrand </a:t>
            </a:r>
            <a:r>
              <a:rPr lang="en-US" sz="1600" dirty="0" smtClean="0">
                <a:latin typeface="Arial"/>
                <a:cs typeface="Arial"/>
              </a:rPr>
              <a:t>FR (</a:t>
            </a:r>
            <a:r>
              <a:rPr lang="sk-SK" sz="1600" dirty="0" smtClean="0">
                <a:latin typeface="Arial"/>
                <a:cs typeface="Arial"/>
              </a:rPr>
              <a:t>2013).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Courier New"/>
              <a:buChar char="o"/>
            </a:pP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Polarization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Observables from two-pion and rho meson </a:t>
            </a:r>
            <a:r>
              <a:rPr lang="en-US" sz="1600" i="1" dirty="0" err="1">
                <a:solidFill>
                  <a:srgbClr val="0000FF"/>
                </a:solidFill>
                <a:latin typeface="Arial"/>
                <a:cs typeface="Arial"/>
              </a:rPr>
              <a:t>photoproduction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 on polarized HD target at </a:t>
            </a:r>
            <a:r>
              <a:rPr lang="en-US" sz="1600" i="1" dirty="0" err="1" smtClean="0">
                <a:solidFill>
                  <a:srgbClr val="0000FF"/>
                </a:solidFill>
                <a:latin typeface="Arial"/>
                <a:cs typeface="Arial"/>
              </a:rPr>
              <a:t>Jlab</a:t>
            </a:r>
            <a:r>
              <a:rPr lang="en-US" sz="1600" i="1" dirty="0">
                <a:latin typeface="Arial"/>
                <a:cs typeface="Arial"/>
              </a:rPr>
              <a:t>.</a:t>
            </a:r>
            <a:r>
              <a:rPr lang="en-US" sz="1600" dirty="0" smtClean="0">
                <a:latin typeface="Arial"/>
                <a:cs typeface="Arial"/>
              </a:rPr>
              <a:t> Irene </a:t>
            </a:r>
            <a:r>
              <a:rPr lang="en-US" sz="1600" dirty="0" err="1">
                <a:latin typeface="Arial"/>
                <a:cs typeface="Arial"/>
              </a:rPr>
              <a:t>Zonta</a:t>
            </a:r>
            <a:r>
              <a:rPr lang="en-US" sz="1600" dirty="0">
                <a:latin typeface="Arial"/>
                <a:cs typeface="Arial"/>
              </a:rPr>
              <a:t>, U. Roma-II "tor </a:t>
            </a:r>
            <a:r>
              <a:rPr lang="en-US" sz="1600" dirty="0" err="1">
                <a:latin typeface="Arial"/>
                <a:cs typeface="Arial"/>
              </a:rPr>
              <a:t>Vergata</a:t>
            </a:r>
            <a:r>
              <a:rPr lang="en-US" sz="1600" dirty="0">
                <a:latin typeface="Arial"/>
                <a:cs typeface="Arial"/>
              </a:rPr>
              <a:t>", Rome </a:t>
            </a:r>
            <a:r>
              <a:rPr lang="en-US" sz="1600" dirty="0" smtClean="0">
                <a:latin typeface="Arial"/>
                <a:cs typeface="Arial"/>
              </a:rPr>
              <a:t>IT (2014)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Courier New"/>
              <a:buChar char="o"/>
            </a:pP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Measurements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lang="en-US" sz="1600" i="1" dirty="0" err="1">
                <a:solidFill>
                  <a:srgbClr val="0000FF"/>
                </a:solidFill>
                <a:latin typeface="Arial"/>
                <a:cs typeface="Arial"/>
              </a:rPr>
              <a:t>Helicity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 E Polarization Observables for </a:t>
            </a:r>
            <a:r>
              <a:rPr lang="en-US" sz="1600" i="1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g</a:t>
            </a:r>
            <a:r>
              <a:rPr lang="en-US" sz="1600" i="1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p</a:t>
            </a:r>
            <a:r>
              <a:rPr lang="en-US" sz="1600" i="1" baseline="30000" dirty="0" smtClean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p, 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lang="en-US" sz="1600" i="1" baseline="-25000" dirty="0" smtClean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L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lang="en-US" sz="1600" i="1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p</a:t>
            </a:r>
            <a:r>
              <a:rPr lang="en-US" sz="1600" i="1" dirty="0" err="1" smtClean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lang="en-US" sz="1600" i="1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p</a:t>
            </a:r>
            <a:r>
              <a:rPr lang="en-US" sz="1600" i="1" baseline="30000" dirty="0" err="1" smtClean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lang="en-US" sz="1600" i="1" dirty="0" err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 using CLAS g14 data at Jefferson 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Lab</a:t>
            </a:r>
            <a:r>
              <a:rPr lang="en-US" sz="1600" dirty="0" smtClean="0">
                <a:latin typeface="Arial"/>
                <a:cs typeface="Arial"/>
              </a:rPr>
              <a:t>. Dao </a:t>
            </a:r>
            <a:r>
              <a:rPr lang="en-US" sz="1600" dirty="0">
                <a:latin typeface="Arial"/>
                <a:cs typeface="Arial"/>
              </a:rPr>
              <a:t>Ho, Carnegie-Mellon U, Pittsburgh </a:t>
            </a:r>
            <a:r>
              <a:rPr lang="en-US" sz="1600" dirty="0" smtClean="0">
                <a:latin typeface="Arial"/>
                <a:cs typeface="Arial"/>
              </a:rPr>
              <a:t>PA (</a:t>
            </a:r>
            <a:r>
              <a:rPr lang="en-US" sz="1600" dirty="0" smtClean="0">
                <a:solidFill>
                  <a:srgbClr val="00AA00"/>
                </a:solidFill>
                <a:latin typeface="Arial"/>
                <a:cs typeface="Arial"/>
              </a:rPr>
              <a:t>in progress</a:t>
            </a:r>
            <a:r>
              <a:rPr lang="en-US" sz="1600" dirty="0" smtClean="0">
                <a:latin typeface="Arial"/>
                <a:cs typeface="Arial"/>
              </a:rPr>
              <a:t>)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Courier New"/>
              <a:buChar char="o"/>
            </a:pP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Spin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asymmetries in two-pion </a:t>
            </a:r>
            <a:r>
              <a:rPr lang="en-US" sz="1600" i="1" dirty="0" err="1">
                <a:solidFill>
                  <a:srgbClr val="0000FF"/>
                </a:solidFill>
                <a:latin typeface="Arial"/>
                <a:cs typeface="Arial"/>
              </a:rPr>
              <a:t>photoproduction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 from polarized </a:t>
            </a:r>
            <a:r>
              <a:rPr lang="en-US" sz="1600" i="1" dirty="0" smtClean="0">
                <a:solidFill>
                  <a:srgbClr val="0000FF"/>
                </a:solidFill>
                <a:latin typeface="Arial"/>
                <a:cs typeface="Arial"/>
              </a:rPr>
              <a:t>HD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. </a:t>
            </a:r>
            <a:r>
              <a:rPr lang="en-US" sz="1600" dirty="0" err="1">
                <a:latin typeface="Arial"/>
                <a:cs typeface="Arial"/>
              </a:rPr>
              <a:t>Peng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Peng</a:t>
            </a:r>
            <a:r>
              <a:rPr lang="en-US" sz="1600" dirty="0">
                <a:latin typeface="Arial"/>
                <a:cs typeface="Arial"/>
              </a:rPr>
              <a:t>, U Virginia, Charlottesville </a:t>
            </a:r>
            <a:r>
              <a:rPr lang="en-US" sz="1600" dirty="0" smtClean="0">
                <a:latin typeface="Arial"/>
                <a:cs typeface="Arial"/>
              </a:rPr>
              <a:t>VA (</a:t>
            </a:r>
            <a:r>
              <a:rPr lang="en-US" sz="1600" dirty="0" smtClean="0">
                <a:solidFill>
                  <a:srgbClr val="00AA00"/>
                </a:solidFill>
                <a:latin typeface="Arial"/>
                <a:cs typeface="Arial"/>
              </a:rPr>
              <a:t>in progress</a:t>
            </a:r>
            <a:r>
              <a:rPr lang="en-US" sz="1600" dirty="0" smtClean="0">
                <a:latin typeface="Arial"/>
                <a:cs typeface="Arial"/>
              </a:rPr>
              <a:t>)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Courier New"/>
              <a:buChar char="o"/>
            </a:pPr>
            <a:r>
              <a:rPr lang="en-US" sz="1600" i="1" dirty="0" smtClean="0">
                <a:latin typeface="Arial"/>
                <a:cs typeface="Arial"/>
              </a:rPr>
              <a:t>(</a:t>
            </a:r>
            <a:r>
              <a:rPr lang="en-US" sz="1600" i="1" dirty="0">
                <a:latin typeface="Arial"/>
                <a:cs typeface="Arial"/>
              </a:rPr>
              <a:t>Analysis of K+ Sigma- </a:t>
            </a:r>
            <a:r>
              <a:rPr lang="en-US" sz="1600" i="1" dirty="0" err="1" smtClean="0">
                <a:latin typeface="Arial"/>
                <a:cs typeface="Arial"/>
              </a:rPr>
              <a:t>photoproduction</a:t>
            </a:r>
            <a:r>
              <a:rPr lang="en-US" sz="1600" i="1" dirty="0" smtClean="0">
                <a:latin typeface="Arial"/>
                <a:cs typeface="Arial"/>
              </a:rPr>
              <a:t>).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James </a:t>
            </a:r>
            <a:r>
              <a:rPr lang="en-US" sz="1600" dirty="0" err="1">
                <a:latin typeface="Arial"/>
                <a:cs typeface="Arial"/>
              </a:rPr>
              <a:t>Flemming</a:t>
            </a:r>
            <a:r>
              <a:rPr lang="en-US" sz="1600" dirty="0">
                <a:latin typeface="Arial"/>
                <a:cs typeface="Arial"/>
              </a:rPr>
              <a:t>, U. Edinburgh, Edinburgh </a:t>
            </a:r>
            <a:r>
              <a:rPr lang="en-US" sz="1600" dirty="0" smtClean="0">
                <a:latin typeface="Arial"/>
                <a:cs typeface="Arial"/>
              </a:rPr>
              <a:t>UK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076700"/>
            <a:ext cx="8813800" cy="1077218"/>
          </a:xfrm>
          <a:prstGeom prst="rect">
            <a:avLst/>
          </a:prstGeom>
          <a:solidFill>
            <a:srgbClr val="00AA00">
              <a:alpha val="1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Physics analysis - expect two pubs in the short term,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sz="1600" dirty="0" smtClean="0">
                <a:latin typeface="Arial"/>
                <a:cs typeface="Arial"/>
              </a:rPr>
              <a:t>PRL on the </a:t>
            </a:r>
            <a:r>
              <a:rPr lang="en-US" sz="1600" dirty="0" err="1" smtClean="0">
                <a:latin typeface="Arial"/>
                <a:cs typeface="Arial"/>
              </a:rPr>
              <a:t>beam+target</a:t>
            </a:r>
            <a:r>
              <a:rPr lang="en-US" sz="1600" dirty="0" smtClean="0">
                <a:latin typeface="Arial"/>
                <a:cs typeface="Arial"/>
              </a:rPr>
              <a:t> double polarization asymmetry “E” for </a:t>
            </a:r>
            <a:r>
              <a:rPr lang="en-US" sz="1600" dirty="0" err="1" smtClean="0">
                <a:latin typeface="Symbol" charset="2"/>
                <a:cs typeface="Symbol" charset="2"/>
              </a:rPr>
              <a:t>g</a:t>
            </a:r>
            <a:r>
              <a:rPr lang="en-US" sz="1600" dirty="0" err="1" smtClean="0">
                <a:latin typeface="Arial"/>
                <a:cs typeface="Arial"/>
              </a:rPr>
              <a:t>+n</a:t>
            </a:r>
            <a:r>
              <a:rPr lang="en-US" sz="1600" dirty="0" smtClean="0">
                <a:latin typeface="Arial"/>
                <a:cs typeface="Arial"/>
              </a:rPr>
              <a:t> -&gt; </a:t>
            </a:r>
            <a:r>
              <a:rPr lang="en-US" sz="1600" dirty="0" smtClean="0">
                <a:latin typeface="Symbol" charset="2"/>
                <a:cs typeface="Symbol" charset="2"/>
              </a:rPr>
              <a:t>p</a:t>
            </a:r>
            <a:r>
              <a:rPr lang="en-US" sz="1600" baseline="30000" dirty="0" smtClean="0">
                <a:latin typeface="Arial"/>
                <a:cs typeface="Arial"/>
              </a:rPr>
              <a:t>-</a:t>
            </a:r>
            <a:r>
              <a:rPr lang="en-US" sz="1600" dirty="0" smtClean="0">
                <a:latin typeface="Arial"/>
                <a:cs typeface="Arial"/>
              </a:rPr>
              <a:t> p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sz="1600" dirty="0" smtClean="0">
                <a:latin typeface="Arial"/>
                <a:cs typeface="Arial"/>
              </a:rPr>
              <a:t>double </a:t>
            </a:r>
            <a:r>
              <a:rPr lang="en-US" sz="1600" dirty="0" err="1" smtClean="0">
                <a:latin typeface="Symbol" charset="2"/>
                <a:cs typeface="Symbol" charset="2"/>
              </a:rPr>
              <a:t>p</a:t>
            </a:r>
            <a:r>
              <a:rPr lang="en-US" sz="1600" baseline="30000" dirty="0" err="1" smtClean="0">
                <a:latin typeface="Arial"/>
                <a:cs typeface="Arial"/>
              </a:rPr>
              <a:t>+</a:t>
            </a:r>
            <a:r>
              <a:rPr lang="en-US" sz="1600" dirty="0" err="1" smtClean="0">
                <a:latin typeface="Symbol" charset="2"/>
                <a:cs typeface="Symbol" charset="2"/>
              </a:rPr>
              <a:t>p</a:t>
            </a:r>
            <a:r>
              <a:rPr lang="en-US" sz="1600" baseline="30000" dirty="0" smtClean="0">
                <a:latin typeface="Arial"/>
                <a:cs typeface="Arial"/>
              </a:rPr>
              <a:t>-</a:t>
            </a:r>
            <a:r>
              <a:rPr lang="en-US" sz="1600" dirty="0" smtClean="0">
                <a:latin typeface="Arial"/>
                <a:cs typeface="Arial"/>
              </a:rPr>
              <a:t> production &amp; extraction of three polarization asymmetries from polarized protons and neutrons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321300"/>
            <a:ext cx="8813800" cy="92333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Target related pubs (so far),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NIM A737 (214) 107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draft of 2</a:t>
            </a:r>
            <a:r>
              <a:rPr lang="en-US" baseline="30000" dirty="0" smtClean="0">
                <a:latin typeface="Arial"/>
                <a:cs typeface="Arial"/>
              </a:rPr>
              <a:t>nd</a:t>
            </a:r>
            <a:r>
              <a:rPr lang="en-US" dirty="0" smtClean="0">
                <a:latin typeface="Arial"/>
                <a:cs typeface="Arial"/>
              </a:rPr>
              <a:t> being circulated</a:t>
            </a:r>
          </a:p>
        </p:txBody>
      </p:sp>
    </p:spTree>
    <p:extLst>
      <p:ext uri="{BB962C8B-B14F-4D97-AF65-F5344CB8AC3E}">
        <p14:creationId xmlns:p14="http://schemas.microsoft.com/office/powerpoint/2010/main" val="231794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0" y="94545"/>
            <a:ext cx="9143999" cy="49244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  <a:sym typeface="Comic Sans MS" charset="0"/>
              </a:rPr>
              <a:t>Qweak</a:t>
            </a:r>
            <a:endParaRPr lang="en-US" sz="1200" b="1" dirty="0">
              <a:latin typeface="Arial" panose="020B0604020202020204" pitchFamily="34" charset="0"/>
              <a:ea typeface="Comic Sans MS" charset="0"/>
              <a:cs typeface="Arial" panose="020B0604020202020204" pitchFamily="34" charset="0"/>
              <a:sym typeface="Comic Sans M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06" y="926149"/>
            <a:ext cx="3997033" cy="253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4999" y="6969383"/>
            <a:ext cx="706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Example: Beam normal N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 </a:t>
            </a:r>
            <a:r>
              <a:rPr lang="en-US" dirty="0" smtClean="0">
                <a:solidFill>
                  <a:schemeClr val="accent1"/>
                </a:solidFill>
              </a:rPr>
              <a:t>asymmetry </a:t>
            </a:r>
            <a:r>
              <a:rPr lang="en-US" dirty="0" err="1" smtClean="0">
                <a:solidFill>
                  <a:schemeClr val="accent1"/>
                </a:solidFill>
              </a:rPr>
              <a:t>B</a:t>
            </a:r>
            <a:r>
              <a:rPr lang="en-US" baseline="-25000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 (parity allowed) at 1165 MeV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850900"/>
            <a:ext cx="4952606" cy="1846659"/>
          </a:xfrm>
          <a:prstGeom prst="rect">
            <a:avLst/>
          </a:prstGeom>
          <a:solidFill>
            <a:srgbClr val="FF6600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Theses completed,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2011: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P. Wang, J. 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  <a:cs typeface="Arial"/>
              </a:rPr>
              <a:t>Leckey</a:t>
            </a:r>
            <a:endParaRPr lang="en-US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457200" lvl="2">
              <a:buClr>
                <a:schemeClr val="accent2">
                  <a:lumMod val="75000"/>
                </a:schemeClr>
              </a:buClr>
            </a:pPr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2012: 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K.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Myers, J. Pan, J. Leacock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2013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: R. 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  <a:cs typeface="Arial"/>
              </a:rPr>
              <a:t>Beminiwatha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, B. 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  <a:cs typeface="Arial"/>
              </a:rPr>
              <a:t>Waidyawansa</a:t>
            </a:r>
            <a:endParaRPr lang="en-US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2014: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 N. 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  <a:cs typeface="Arial"/>
              </a:rPr>
              <a:t>Nuruzzaman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, A. 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  <a:cs typeface="Arial"/>
              </a:rPr>
              <a:t>Subedi</a:t>
            </a:r>
            <a:endParaRPr lang="en-US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sk-SK" sz="1600" dirty="0" smtClean="0">
                <a:solidFill>
                  <a:srgbClr val="FF6600"/>
                </a:solidFill>
                <a:latin typeface="Arial"/>
                <a:cs typeface="Arial"/>
              </a:rPr>
              <a:t>2015</a:t>
            </a:r>
            <a:r>
              <a:rPr lang="sk-SK" sz="1600" dirty="0">
                <a:solidFill>
                  <a:srgbClr val="FF6600"/>
                </a:solidFill>
                <a:latin typeface="Arial"/>
                <a:cs typeface="Arial"/>
              </a:rPr>
              <a:t>:</a:t>
            </a:r>
            <a:r>
              <a:rPr lang="sk-SK" sz="1600" i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.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Narayan, J. Hoskins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Theses in progress: </a:t>
            </a: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thirteen</a:t>
            </a:r>
            <a:endParaRPr lang="en-US" sz="16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746500"/>
            <a:ext cx="8813800" cy="2308324"/>
          </a:xfrm>
          <a:prstGeom prst="rect">
            <a:avLst/>
          </a:prstGeom>
          <a:solidFill>
            <a:srgbClr val="00AA00">
              <a:alpha val="1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Physics analysis,</a:t>
            </a:r>
          </a:p>
          <a:p>
            <a:pPr lvl="1"/>
            <a:r>
              <a:rPr lang="en-US" sz="1600" dirty="0">
                <a:solidFill>
                  <a:srgbClr val="FF6600"/>
                </a:solidFill>
                <a:latin typeface="Arial"/>
                <a:cs typeface="Arial"/>
              </a:rPr>
              <a:t>2013: </a:t>
            </a:r>
            <a:r>
              <a:rPr lang="en-US" sz="1600" dirty="0">
                <a:latin typeface="Arial"/>
                <a:cs typeface="Arial"/>
              </a:rPr>
              <a:t>PRL 111,141803 (2013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>
              <a:buClr>
                <a:srgbClr val="800000"/>
              </a:buClr>
            </a:pP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2015: </a:t>
            </a:r>
            <a:r>
              <a:rPr lang="en-US" sz="1600" dirty="0" smtClean="0">
                <a:latin typeface="Arial"/>
                <a:cs typeface="Arial"/>
              </a:rPr>
              <a:t>final results</a:t>
            </a:r>
          </a:p>
          <a:p>
            <a:pPr lvl="1">
              <a:buClr>
                <a:srgbClr val="800000"/>
              </a:buClr>
            </a:pP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2016 </a:t>
            </a: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: </a:t>
            </a:r>
            <a:r>
              <a:rPr lang="en-US" sz="1600" dirty="0" smtClean="0">
                <a:latin typeface="Arial"/>
                <a:cs typeface="Arial"/>
              </a:rPr>
              <a:t>publication of various ancillary/calibration measurements, e.g.</a:t>
            </a:r>
          </a:p>
          <a:p>
            <a:pPr marL="1657350" lvl="3" indent="-285750">
              <a:buClr>
                <a:srgbClr val="800000"/>
              </a:buClr>
              <a:buFont typeface="Arial"/>
              <a:buChar char="•"/>
            </a:pPr>
            <a:r>
              <a:rPr lang="en-US" sz="1600" dirty="0">
                <a:latin typeface="Helvetica"/>
                <a:ea typeface="ヒラギノ明朝 ProN W3" charset="-128"/>
                <a:cs typeface="Helvetica"/>
                <a:sym typeface="Comic Sans MS" charset="0"/>
              </a:rPr>
              <a:t>Parity-violating and allowed analyzing powers on H in the N</a:t>
            </a:r>
            <a:r>
              <a:rPr lang="en-US" sz="1600" dirty="0">
                <a:latin typeface="Comic Sans MS" charset="0"/>
                <a:ea typeface="ヒラギノ明朝 ProN W3" charset="-128"/>
                <a:cs typeface="ヒラギノ明朝 ProN W3" charset="-128"/>
                <a:sym typeface="Comic Sans MS" charset="0"/>
              </a:rPr>
              <a:t>→∆</a:t>
            </a:r>
            <a:r>
              <a:rPr lang="en-US" sz="1600" dirty="0">
                <a:latin typeface="Helvetica"/>
                <a:ea typeface="ヒラギノ明朝 ProN W3" charset="-128"/>
                <a:cs typeface="Helvetica"/>
                <a:sym typeface="Comic Sans MS" charset="0"/>
              </a:rPr>
              <a:t>(1232) </a:t>
            </a:r>
            <a:r>
              <a:rPr lang="en-US" sz="1600" dirty="0" smtClean="0">
                <a:latin typeface="Helvetica"/>
                <a:ea typeface="ヒラギノ明朝 ProN W3" charset="-128"/>
                <a:cs typeface="Helvetica"/>
                <a:sym typeface="Comic Sans MS" charset="0"/>
              </a:rPr>
              <a:t>region (see plot)</a:t>
            </a:r>
          </a:p>
          <a:p>
            <a:pPr marL="1657350" lvl="3" indent="-285750">
              <a:buClr>
                <a:srgbClr val="800000"/>
              </a:buClr>
              <a:buFont typeface="Arial"/>
              <a:buChar char="•"/>
            </a:pPr>
            <a:r>
              <a:rPr lang="en-US" sz="1600" dirty="0">
                <a:latin typeface="Helvetica"/>
                <a:cs typeface="Helvetica"/>
              </a:rPr>
              <a:t>Non-resonant inelastic measurement at 3.3 </a:t>
            </a:r>
            <a:r>
              <a:rPr lang="en-US" sz="1600" dirty="0" err="1">
                <a:latin typeface="Helvetica"/>
                <a:cs typeface="Helvetica"/>
              </a:rPr>
              <a:t>GeV</a:t>
            </a:r>
            <a:r>
              <a:rPr lang="en-US" sz="1600" dirty="0">
                <a:latin typeface="Helvetica"/>
                <a:cs typeface="Helvetica"/>
              </a:rPr>
              <a:t> to constrain </a:t>
            </a:r>
            <a:r>
              <a:rPr lang="en-US" sz="1600" dirty="0">
                <a:latin typeface="Symbol" charset="2"/>
                <a:cs typeface="Symbol" charset="2"/>
              </a:rPr>
              <a:t>g</a:t>
            </a:r>
            <a:r>
              <a:rPr lang="en-US" sz="1600" dirty="0">
                <a:latin typeface="Helvetica"/>
                <a:cs typeface="Helvetica"/>
              </a:rPr>
              <a:t>-Z Box uncertainty.</a:t>
            </a:r>
            <a:endParaRPr lang="en-US" sz="1600" dirty="0">
              <a:latin typeface="Helvetica"/>
              <a:ea typeface="Apple Chancery" charset="0"/>
              <a:cs typeface="Helvetica"/>
              <a:sym typeface="Comic Sans MS" charset="0"/>
            </a:endParaRPr>
          </a:p>
          <a:p>
            <a:pPr marL="1657350" lvl="3" indent="-285750">
              <a:buClr>
                <a:srgbClr val="800000"/>
              </a:buClr>
              <a:buFont typeface="Arial"/>
              <a:buChar char="•"/>
            </a:pPr>
            <a:r>
              <a:rPr lang="en-US" sz="1600" dirty="0">
                <a:latin typeface="Helvetica"/>
                <a:ea typeface="Comic Sans MS" charset="0"/>
                <a:cs typeface="Helvetica"/>
                <a:sym typeface="Comic Sans MS" charset="0"/>
              </a:rPr>
              <a:t>Transverse asymmetry in the PV inelastic scattering region (3.3 </a:t>
            </a:r>
            <a:r>
              <a:rPr lang="en-US" sz="1600" dirty="0" err="1">
                <a:latin typeface="Helvetica"/>
                <a:ea typeface="Comic Sans MS" charset="0"/>
                <a:cs typeface="Helvetica"/>
                <a:sym typeface="Comic Sans MS" charset="0"/>
              </a:rPr>
              <a:t>GeV</a:t>
            </a:r>
            <a:r>
              <a:rPr lang="en-US" sz="1600" dirty="0">
                <a:latin typeface="Helvetica"/>
                <a:ea typeface="Comic Sans MS" charset="0"/>
                <a:cs typeface="Helvetica"/>
                <a:sym typeface="Comic Sans MS" charset="0"/>
              </a:rPr>
              <a:t>)</a:t>
            </a:r>
            <a:r>
              <a:rPr lang="en-US" sz="1600" dirty="0" smtClean="0">
                <a:latin typeface="Helvetica"/>
                <a:ea typeface="Comic Sans MS" charset="0"/>
                <a:cs typeface="Helvetica"/>
                <a:sym typeface="Comic Sans MS" charset="0"/>
              </a:rPr>
              <a:t>.</a:t>
            </a:r>
            <a:endParaRPr lang="en-US" sz="1600" dirty="0">
              <a:latin typeface="Helvetica"/>
              <a:ea typeface="Comic Sans MS" charset="0"/>
              <a:cs typeface="Helvetica"/>
              <a:sym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895600"/>
            <a:ext cx="4952606" cy="615553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Instrumentation,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sz="1600" dirty="0" smtClean="0">
                <a:solidFill>
                  <a:srgbClr val="FF6600"/>
                </a:solidFill>
                <a:latin typeface="Arial"/>
                <a:cs typeface="Arial"/>
              </a:rPr>
              <a:t>2015: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NIM A781, 105 (2015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797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3350"/>
          <a:stretch/>
        </p:blipFill>
        <p:spPr>
          <a:xfrm>
            <a:off x="4330700" y="2432019"/>
            <a:ext cx="4610100" cy="401958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821892" y="3037280"/>
            <a:ext cx="403008" cy="354119"/>
          </a:xfrm>
          <a:prstGeom prst="ellipse">
            <a:avLst/>
          </a:prstGeom>
          <a:noFill/>
          <a:ln w="25400">
            <a:solidFill>
              <a:srgbClr val="00AA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824610" y="2512660"/>
            <a:ext cx="83443" cy="515878"/>
          </a:xfrm>
          <a:prstGeom prst="straightConnector1">
            <a:avLst/>
          </a:prstGeom>
          <a:ln>
            <a:solidFill>
              <a:srgbClr val="00AA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85838" y="2170601"/>
            <a:ext cx="3352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A00"/>
                </a:solidFill>
                <a:latin typeface="Arial"/>
                <a:cs typeface="Arial"/>
              </a:rPr>
              <a:t>Positron Polarization &gt; 80%</a:t>
            </a:r>
            <a:endParaRPr lang="en-US" sz="2000" dirty="0">
              <a:solidFill>
                <a:srgbClr val="00AA00"/>
              </a:solidFill>
              <a:latin typeface="Arial"/>
              <a:cs typeface="Arial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27412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Arial"/>
                <a:cs typeface="Arial"/>
              </a:rPr>
              <a:t>PEPPo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: P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olarized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lectrons for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olarized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sitrons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7800" y="978206"/>
            <a:ext cx="8763000" cy="923330"/>
          </a:xfrm>
          <a:prstGeom prst="rect">
            <a:avLst/>
          </a:prstGeom>
          <a:solidFill>
            <a:srgbClr val="FF6600">
              <a:alpha val="10000"/>
            </a:srgb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Theses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,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A.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Adeyemi</a:t>
            </a:r>
            <a:r>
              <a:rPr lang="en-US" b="1" i="1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Hampton University (expected Dec. 2015)</a:t>
            </a:r>
          </a:p>
          <a:p>
            <a:pPr marL="742950" lvl="1" indent="-285750">
              <a:buClr>
                <a:srgbClr val="800000"/>
              </a:buClr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. Dumas</a:t>
            </a:r>
            <a:r>
              <a:rPr lang="en-US" dirty="0" smtClean="0">
                <a:latin typeface="Arial"/>
                <a:cs typeface="Arial"/>
              </a:rPr>
              <a:t>, University </a:t>
            </a:r>
            <a:r>
              <a:rPr lang="en-US" dirty="0">
                <a:latin typeface="Arial"/>
                <a:cs typeface="Arial"/>
              </a:rPr>
              <a:t>Joseph Fourier, Grenoble (</a:t>
            </a:r>
            <a:r>
              <a:rPr lang="en-US" dirty="0" smtClean="0">
                <a:latin typeface="Arial"/>
                <a:cs typeface="Arial"/>
              </a:rPr>
              <a:t>2010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800" y="2894501"/>
            <a:ext cx="4152900" cy="2677656"/>
          </a:xfrm>
          <a:prstGeom prst="rect">
            <a:avLst/>
          </a:prstGeom>
          <a:solidFill>
            <a:srgbClr val="00AA00">
              <a:alpha val="1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Plans</a:t>
            </a:r>
            <a:r>
              <a:rPr lang="en-US" dirty="0" smtClean="0">
                <a:latin typeface="Arial"/>
                <a:cs typeface="Arial"/>
              </a:rPr>
              <a:t> (Fall 2015 and on …)</a:t>
            </a:r>
          </a:p>
          <a:p>
            <a:endParaRPr lang="en-US" sz="800" dirty="0" smtClean="0">
              <a:latin typeface="Arial"/>
              <a:cs typeface="Arial"/>
            </a:endParaRPr>
          </a:p>
          <a:p>
            <a:pPr marL="285750" indent="-285750">
              <a:buClr>
                <a:srgbClr val="800000"/>
              </a:buClr>
              <a:buSzPct val="100000"/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A short pub to a journal like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Science</a:t>
            </a:r>
            <a:r>
              <a:rPr lang="en-US" dirty="0" smtClean="0">
                <a:latin typeface="Arial"/>
                <a:cs typeface="Arial"/>
              </a:rPr>
              <a:t> highlighting a new and novel method to produce  positrons</a:t>
            </a:r>
          </a:p>
          <a:p>
            <a:endParaRPr lang="en-US" sz="800" dirty="0" smtClean="0">
              <a:latin typeface="Arial"/>
              <a:cs typeface="Arial"/>
            </a:endParaRPr>
          </a:p>
          <a:p>
            <a:pPr marL="285750" indent="-285750">
              <a:buClr>
                <a:srgbClr val="800000"/>
              </a:buClr>
              <a:buSzPct val="100000"/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Phys. Rev. </a:t>
            </a:r>
            <a:r>
              <a:rPr lang="en-US" dirty="0" smtClean="0">
                <a:latin typeface="Arial"/>
                <a:cs typeface="Arial"/>
              </a:rPr>
              <a:t>pub</a:t>
            </a:r>
          </a:p>
          <a:p>
            <a:endParaRPr lang="en-US" sz="800" dirty="0" smtClean="0">
              <a:latin typeface="Arial"/>
              <a:cs typeface="Arial"/>
            </a:endParaRPr>
          </a:p>
          <a:p>
            <a:pPr marL="285750" indent="-285750">
              <a:buClr>
                <a:srgbClr val="800000"/>
              </a:buClr>
              <a:buSzPct val="100000"/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Nuclear Instruments &amp; Methods </a:t>
            </a:r>
            <a:r>
              <a:rPr lang="en-US" dirty="0" smtClean="0">
                <a:latin typeface="Arial"/>
                <a:cs typeface="Arial"/>
              </a:rPr>
              <a:t>pub with emphasis on the Compton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Transmission </a:t>
            </a:r>
            <a:r>
              <a:rPr lang="en-US" dirty="0" err="1" smtClean="0">
                <a:latin typeface="Arial"/>
                <a:cs typeface="Arial"/>
              </a:rPr>
              <a:t>Polarimeter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01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1305"/>
            <a:ext cx="9144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Publications (Users/Staff) </a:t>
            </a:r>
            <a:r>
              <a:rPr lang="en-US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- </a:t>
            </a:r>
            <a:r>
              <a:rPr lang="en-US" sz="3200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7/</a:t>
            </a:r>
            <a:r>
              <a:rPr lang="en-US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23</a:t>
            </a:r>
            <a:r>
              <a:rPr lang="en-US" sz="3200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/15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0269"/>
              </p:ext>
            </p:extLst>
          </p:nvPr>
        </p:nvGraphicFramePr>
        <p:xfrm>
          <a:off x="326902" y="1321548"/>
          <a:ext cx="8361074" cy="4134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94958"/>
                <a:gridCol w="1077686"/>
                <a:gridCol w="1077686"/>
                <a:gridCol w="1077686"/>
                <a:gridCol w="1077686"/>
                <a:gridCol w="1077686"/>
                <a:gridCol w="1077686"/>
              </a:tblGrid>
              <a:tr h="340334">
                <a:tc rowSpan="2"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  <a:cs typeface="Arial"/>
                        </a:rPr>
                        <a:t>Publication</a:t>
                      </a:r>
                      <a:endParaRPr lang="en-US" b="0" i="0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2D2D8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  <a:cs typeface="Arial"/>
                        </a:rPr>
                        <a:t>Calendar Year</a:t>
                      </a:r>
                      <a:endParaRPr lang="en-US" b="0" i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Arial"/>
                          <a:cs typeface="Arial"/>
                        </a:rPr>
                        <a:t>Total</a:t>
                      </a:r>
                      <a:endParaRPr lang="en-US" b="0" i="0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2D2D8A"/>
                    </a:solidFill>
                  </a:tcPr>
                </a:tc>
              </a:tr>
              <a:tr h="340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2D2D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Phys. Rev. 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Lett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Phys. </a:t>
                      </a:r>
                      <a:r>
                        <a:rPr lang="en-US" dirty="0" err="1" smtClean="0">
                          <a:latin typeface="Arial"/>
                          <a:cs typeface="Arial"/>
                        </a:rPr>
                        <a:t>Lett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.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+3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204</a:t>
                      </a:r>
                      <a:endParaRPr lang="en-US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80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Other Refereed</a:t>
                      </a:r>
                    </a:p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Journals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37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29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31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16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+7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460</a:t>
                      </a:r>
                      <a:endParaRPr lang="en-US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80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Invited Talks in</a:t>
                      </a:r>
                    </a:p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Conf. Proc.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29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</a:rPr>
                        <a:t>22</a:t>
                      </a:r>
                      <a:endParaRPr lang="en-US" dirty="0">
                        <a:latin typeface="Chalkboar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+0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340</a:t>
                      </a:r>
                      <a:endParaRPr lang="en-US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80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Instrumentation Papers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</a:rPr>
                        <a:t>5</a:t>
                      </a:r>
                      <a:endParaRPr lang="en-US" dirty="0">
                        <a:latin typeface="Chalkboar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7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+2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104</a:t>
                      </a:r>
                      <a:endParaRPr lang="en-US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80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Contributed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Papers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42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98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68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halkboard"/>
                        </a:rPr>
                        <a:t>33</a:t>
                      </a:r>
                      <a:endParaRPr lang="en-US" dirty="0">
                        <a:latin typeface="Chalkboar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12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+20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839</a:t>
                      </a:r>
                      <a:endParaRPr lang="en-US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8902" y="5771847"/>
            <a:ext cx="599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 parenthesis, papers submitted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but not yet published.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65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ot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1" y="825501"/>
            <a:ext cx="8780649" cy="557784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1305"/>
            <a:ext cx="9144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Nuclear </a:t>
            </a:r>
            <a:r>
              <a:rPr lang="en-US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Physics </a:t>
            </a:r>
            <a:r>
              <a:rPr lang="en-US" sz="3200" b="0" dirty="0" err="1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Ph.D.s</a:t>
            </a:r>
            <a:r>
              <a:rPr lang="en-US" sz="3200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 </a:t>
            </a:r>
            <a:r>
              <a:rPr lang="en-US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- </a:t>
            </a:r>
            <a:r>
              <a:rPr lang="en-US" sz="3200" b="0" dirty="0" smtClean="0">
                <a:solidFill>
                  <a:srgbClr val="0000FF"/>
                </a:solidFill>
                <a:latin typeface="Arial"/>
                <a:ea typeface="ＭＳ Ｐゴシック" pitchFamily="42" charset="-128"/>
                <a:cs typeface="Arial"/>
              </a:rPr>
              <a:t>JLab Research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1800" y="2095500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~30 </a:t>
            </a:r>
            <a:r>
              <a:rPr lang="en-US" dirty="0" err="1" smtClean="0">
                <a:latin typeface="Arial"/>
                <a:cs typeface="Arial"/>
              </a:rPr>
              <a:t>Ph.D.s</a:t>
            </a:r>
            <a:r>
              <a:rPr lang="en-US" dirty="0" smtClean="0">
                <a:latin typeface="Arial"/>
                <a:cs typeface="Arial"/>
              </a:rPr>
              <a:t>/year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2208284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3036</TotalTime>
  <Words>2360</Words>
  <Application>Microsoft Macintosh PowerPoint</Application>
  <PresentationFormat>On-screen Show (4:3)</PresentationFormat>
  <Paragraphs>298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JLabPowerpointMain</vt:lpstr>
      <vt:lpstr>1_JLabPowerpointMain</vt:lpstr>
      <vt:lpstr>Experimental Facilities &amp; Operational Metrics</vt:lpstr>
      <vt:lpstr>PowerPoint Presentation</vt:lpstr>
      <vt:lpstr>Exp. being completed at time of 2012 S&amp;T Review</vt:lpstr>
      <vt:lpstr>PowerPoint Presentation</vt:lpstr>
      <vt:lpstr>g14/HDice</vt:lpstr>
      <vt:lpstr>PowerPoint Presentation</vt:lpstr>
      <vt:lpstr>PowerPoint Presentation</vt:lpstr>
      <vt:lpstr>Publications (Users/Staff) - 7/23/15</vt:lpstr>
      <vt:lpstr>Nuclear Physics Ph.D.s - JLab Research</vt:lpstr>
      <vt:lpstr>Restoring Physics Operations</vt:lpstr>
      <vt:lpstr>Experiment Readiness Review (ERR)</vt:lpstr>
      <vt:lpstr>ERR… @ 12 GeV</vt:lpstr>
      <vt:lpstr>SHMS Horizontal Bender (HB) Magnet Review (SHMS = Super High Momentum Spectrometer)</vt:lpstr>
      <vt:lpstr>Hall D Solenoid 2nd Quench Review</vt:lpstr>
      <vt:lpstr>Safety Documentation and Procedures</vt:lpstr>
      <vt:lpstr>Accelerator Readiness Review (ARR)</vt:lpstr>
      <vt:lpstr>ARR (cont’d)</vt:lpstr>
      <vt:lpstr>ARR (cont’d - 2)</vt:lpstr>
      <vt:lpstr>ARR (cont’d - 3)</vt:lpstr>
      <vt:lpstr>ARR (cont’d - 4)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Javier Gomez</cp:lastModifiedBy>
  <cp:revision>238</cp:revision>
  <dcterms:created xsi:type="dcterms:W3CDTF">2013-08-22T19:51:08Z</dcterms:created>
  <dcterms:modified xsi:type="dcterms:W3CDTF">2015-07-26T01:13:28Z</dcterms:modified>
</cp:coreProperties>
</file>