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4"/>
  </p:notesMasterIdLst>
  <p:sldIdLst>
    <p:sldId id="258" r:id="rId3"/>
    <p:sldId id="262" r:id="rId4"/>
    <p:sldId id="263" r:id="rId5"/>
    <p:sldId id="265" r:id="rId6"/>
    <p:sldId id="267" r:id="rId7"/>
    <p:sldId id="297" r:id="rId8"/>
    <p:sldId id="298" r:id="rId9"/>
    <p:sldId id="271" r:id="rId10"/>
    <p:sldId id="272" r:id="rId11"/>
    <p:sldId id="299" r:id="rId12"/>
    <p:sldId id="275" r:id="rId13"/>
    <p:sldId id="276" r:id="rId14"/>
    <p:sldId id="284" r:id="rId15"/>
    <p:sldId id="302" r:id="rId16"/>
    <p:sldId id="287" r:id="rId17"/>
    <p:sldId id="292" r:id="rId18"/>
    <p:sldId id="289" r:id="rId19"/>
    <p:sldId id="291" r:id="rId20"/>
    <p:sldId id="295" r:id="rId21"/>
    <p:sldId id="293" r:id="rId22"/>
    <p:sldId id="30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 showGuides="1">
      <p:cViewPr>
        <p:scale>
          <a:sx n="100" d="100"/>
          <a:sy n="100" d="100"/>
        </p:scale>
        <p:origin x="-448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7/27/15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0D23CBA2-7E90-46F7-8F07-837C53CF67DC}" type="slidenum">
              <a:rPr lang="en-US" altLang="en-US" sz="1200"/>
              <a:pPr/>
              <a:t>2</a:t>
            </a:fld>
            <a:endParaRPr lang="en-US" altLang="en-US" sz="1200"/>
          </a:p>
        </p:txBody>
      </p:sp>
      <p:sp>
        <p:nvSpPr>
          <p:cNvPr id="7168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87388"/>
            <a:ext cx="4567237" cy="3425825"/>
          </a:xfrm>
          <a:solidFill>
            <a:srgbClr val="FFFFFF"/>
          </a:solidFill>
          <a:ln/>
        </p:spPr>
      </p:sp>
      <p:sp>
        <p:nvSpPr>
          <p:cNvPr id="71684" name="Notes Placeholder 2"/>
          <p:cNvSpPr>
            <a:spLocks noGrp="1"/>
          </p:cNvSpPr>
          <p:nvPr>
            <p:ph type="body" idx="1"/>
          </p:nvPr>
        </p:nvSpPr>
        <p:spPr>
          <a:xfrm>
            <a:off x="688975" y="4341813"/>
            <a:ext cx="548005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758" tIns="45881" rIns="91758" bIns="45881"/>
          <a:lstStyle/>
          <a:p>
            <a:pPr eaLnBrk="1" hangingPunct="1"/>
            <a:endParaRPr lang="en-US" altLang="en-US" sz="1600" smtClean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1685" name="Slide Number Placeholder 3"/>
          <p:cNvSpPr txBox="1">
            <a:spLocks noGrp="1"/>
          </p:cNvSpPr>
          <p:nvPr/>
        </p:nvSpPr>
        <p:spPr bwMode="auto">
          <a:xfrm>
            <a:off x="3883025" y="8688388"/>
            <a:ext cx="297338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758" tIns="45881" rIns="91758" bIns="45881" anchor="b"/>
          <a:lstStyle>
            <a:lvl1pPr defTabSz="91757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1757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1757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1757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17575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r" eaLnBrk="1" hangingPunct="1"/>
            <a:fld id="{E5DEEF00-C0E4-4381-9E3A-66FC2C9D5BFD}" type="slidenum">
              <a:rPr lang="en-US" altLang="en-US" sz="1200"/>
              <a:pPr algn="r" eaLnBrk="1" hangingPunct="1"/>
              <a:t>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fld id="{450CE918-CF2C-4D3C-B2ED-D409E4AEE72D}" type="slidenum">
              <a:rPr lang="en-US" altLang="en-US" sz="1200">
                <a:solidFill>
                  <a:srgbClr val="000000"/>
                </a:solidFill>
              </a:rPr>
              <a:pPr/>
              <a:t>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75779" name="Placeholder 2"/>
          <p:cNvSpPr>
            <a:spLocks noGrp="1" noRot="1" noChangeAspect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75780" name="Placeholder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6813" y="692150"/>
            <a:ext cx="4524375" cy="3394075"/>
          </a:xfrm>
          <a:ln/>
        </p:spPr>
      </p:sp>
      <p:sp>
        <p:nvSpPr>
          <p:cNvPr id="80899" name="Text Box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0" y="6437376"/>
            <a:ext cx="9143999" cy="420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7/27/15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460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0918"/>
            <a:ext cx="8229600" cy="4835245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and T Review July 28-30  2015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and T Review July 28-30  2015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0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and T Review July 28-30  2015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and T Review July 28-30  2015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and T Review July 28-30  2015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2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and T Review July 28-30  2015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and T Review July 28-30  2015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1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and T Review July 28-30  2015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jpeg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theme" Target="../theme/theme2.xml"/><Relationship Id="rId3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4926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37376"/>
            <a:ext cx="9144000" cy="420624"/>
          </a:xfrm>
          <a:prstGeom prst="rect">
            <a:avLst/>
          </a:prstGeom>
        </p:spPr>
      </p:pic>
      <p:sp>
        <p:nvSpPr>
          <p:cNvPr id="16" name="Slide Number Placeholder 4"/>
          <p:cNvSpPr txBox="1">
            <a:spLocks/>
          </p:cNvSpPr>
          <p:nvPr userDrawn="1"/>
        </p:nvSpPr>
        <p:spPr>
          <a:xfrm>
            <a:off x="3505200" y="6550362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000" kern="1200">
                <a:solidFill>
                  <a:schemeClr val="bg1"/>
                </a:solidFill>
                <a:latin typeface="Minion Pro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2276087" y="6528705"/>
            <a:ext cx="188384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 and T Review July 28-30  2015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>
                <a:solidFill>
                  <a:prstClr val="white"/>
                </a:solidFill>
              </a:rPr>
              <a:pPr/>
              <a:t>7/27/15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83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4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hyperlink" Target="http://inspirehep.net/author/profile/Wang,%20Y.?recid=1223763&amp;ln=en" TargetMode="External"/><Relationship Id="rId7" Type="http://schemas.openxmlformats.org/officeDocument/2006/relationships/hyperlink" Target="http://inspirehep.net/author/profile/Fan,%20X.?recid=1223763&amp;ln=en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Relationship Id="rId3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700" y="761731"/>
            <a:ext cx="4102101" cy="32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0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84425"/>
            <a:ext cx="3857625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60338" y="914400"/>
            <a:ext cx="7840662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000000"/>
                </a:solidFill>
                <a:cs typeface="Arial" pitchFamily="34" charset="0"/>
              </a:rPr>
              <a:t>Hall A SBS, MOLLER, SoLID Experiments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i="1">
                <a:solidFill>
                  <a:srgbClr val="000000"/>
                </a:solidFill>
                <a:cs typeface="Arial" pitchFamily="34" charset="0"/>
              </a:rPr>
              <a:t>Thia Keppel</a:t>
            </a:r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60338" y="6142038"/>
            <a:ext cx="4999037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S&amp;T Review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FF"/>
                </a:solidFill>
                <a:cs typeface="Arial" pitchFamily="34" charset="0"/>
              </a:rPr>
              <a:t>July  2015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238" y="3368675"/>
            <a:ext cx="4094162" cy="265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7873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304800" y="1155700"/>
            <a:ext cx="8470900" cy="30353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2009: Approved by PAC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2010: Assigned A rating and awarded full beam time request of 344      		PAC days</a:t>
            </a:r>
          </a:p>
          <a:p>
            <a:pPr>
              <a:buFontTx/>
              <a:buChar char="-"/>
            </a:pPr>
            <a:r>
              <a:rPr lang="en-US" sz="20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2010: Director's Review, Strong Endorsement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2011: Jefferson Lab submitted MIE Proposal to DOE NP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2014: DOE Science Review</a:t>
            </a:r>
          </a:p>
          <a:p>
            <a:pPr>
              <a:buFontTx/>
              <a:buChar char="-"/>
            </a:pPr>
            <a:r>
              <a:rPr lang="en-US" sz="2000" dirty="0" smtClean="0">
                <a:latin typeface="Arial" charset="0"/>
                <a:ea typeface="ＭＳ Ｐゴシック" charset="0"/>
                <a:cs typeface="ＭＳ Ｐゴシック" charset="0"/>
              </a:rPr>
              <a:t> 2015: Anticipated Director’s Technical Cost, Schedule and Feasibility 		Review </a:t>
            </a:r>
          </a:p>
          <a:p>
            <a:pPr>
              <a:buFontTx/>
              <a:buChar char="-"/>
            </a:pPr>
            <a:endParaRPr lang="en-US" sz="2000" dirty="0" smtClean="0">
              <a:latin typeface="Arial" charset="0"/>
              <a:ea typeface="ＭＳ Ｐゴシック" charset="0"/>
            </a:endParaRP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Active collaboration, ~100 physicists from 30 institutions</a:t>
            </a:r>
          </a:p>
          <a:p>
            <a:pPr lvl="1">
              <a:buFont typeface="Arial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Work proceeding to prepare for next (Director’s) Review late 2015</a:t>
            </a: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	- Updating chapters to verify technical feasibility </a:t>
            </a: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	- Costing details</a:t>
            </a: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0000FF"/>
                </a:solidFill>
                <a:latin typeface="Arial" charset="0"/>
                <a:ea typeface="ＭＳ Ｐゴシック" charset="0"/>
              </a:rPr>
              <a:t>	- Project management plan</a:t>
            </a:r>
            <a:endParaRPr lang="en-US" sz="2000" dirty="0">
              <a:solidFill>
                <a:srgbClr val="0000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165100" y="228600"/>
            <a:ext cx="7772400" cy="4572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9688" defTabSz="642938"/>
            <a:r>
              <a:rPr lang="en-US" smtClean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/>
            </a:r>
            <a:br>
              <a:rPr lang="en-US" smtClean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</a:br>
            <a:r>
              <a:rPr lang="en-US" sz="360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MOLLER Timeline and Status</a:t>
            </a: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850900" y="-457200"/>
            <a:ext cx="7772400" cy="7874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39688" defTabSz="642938"/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/>
            </a:r>
            <a:b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</a:br>
            <a:r>
              <a:rPr lang="en-US" sz="3600" b="0" dirty="0" smtClean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MOLLER Timeline and Status</a:t>
            </a:r>
            <a:endParaRPr lang="en-US" b="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302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3206" y="3813175"/>
            <a:ext cx="3700463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6" descr="both_toroi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7353" r="1801"/>
          <a:stretch>
            <a:fillRect/>
          </a:stretch>
        </p:blipFill>
        <p:spPr bwMode="auto">
          <a:xfrm>
            <a:off x="4267200" y="812801"/>
            <a:ext cx="4835596" cy="197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27895"/>
            <a:ext cx="1423988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itle 1"/>
          <p:cNvSpPr>
            <a:spLocks noGrp="1"/>
          </p:cNvSpPr>
          <p:nvPr>
            <p:ph type="title" idx="4294967295"/>
          </p:nvPr>
        </p:nvSpPr>
        <p:spPr>
          <a:xfrm>
            <a:off x="381000" y="-152400"/>
            <a:ext cx="8686800" cy="914400"/>
          </a:xfrm>
        </p:spPr>
        <p:txBody>
          <a:bodyPr lIns="35717" tIns="35717" rIns="76356" bIns="35717"/>
          <a:lstStyle/>
          <a:p>
            <a:pPr eaLnBrk="1" hangingPunct="1"/>
            <a:r>
              <a:rPr lang="en-CA" altLang="en-US" sz="2800" b="0" dirty="0" smtClean="0">
                <a:solidFill>
                  <a:srgbClr val="0000FF"/>
                </a:solidFill>
              </a:rPr>
              <a:t>Dual Toroid Magnet Concept (</a:t>
            </a:r>
            <a:r>
              <a:rPr lang="en-CA" altLang="en-US" sz="2800" b="0" dirty="0" err="1" smtClean="0">
                <a:solidFill>
                  <a:srgbClr val="0000FF"/>
                </a:solidFill>
              </a:rPr>
              <a:t>JLab</a:t>
            </a:r>
            <a:r>
              <a:rPr lang="en-CA" altLang="en-US" sz="2800" b="0" dirty="0" smtClean="0">
                <a:solidFill>
                  <a:srgbClr val="0000FF"/>
                </a:solidFill>
              </a:rPr>
              <a:t>, MIT, Manitoba)</a:t>
            </a:r>
          </a:p>
        </p:txBody>
      </p:sp>
      <p:pic>
        <p:nvPicPr>
          <p:cNvPr id="54278" name="Picture 3" descr="C:\Users\Admin\Desktop\Tyler Kutz\MOLLER Collaboration Meeting (June 2013)\Charged particle col 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7" r="25179"/>
          <a:stretch>
            <a:fillRect/>
          </a:stretch>
        </p:blipFill>
        <p:spPr bwMode="auto">
          <a:xfrm>
            <a:off x="1906588" y="1015207"/>
            <a:ext cx="998537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Box 3"/>
          <p:cNvSpPr txBox="1">
            <a:spLocks noChangeArrowheads="1"/>
          </p:cNvSpPr>
          <p:nvPr/>
        </p:nvSpPr>
        <p:spPr bwMode="auto">
          <a:xfrm>
            <a:off x="6223000" y="3702050"/>
            <a:ext cx="3902075" cy="1923599"/>
          </a:xfrm>
          <a:prstGeom prst="rect">
            <a:avLst/>
          </a:prstGeom>
          <a:noFill/>
          <a:ln>
            <a:noFill/>
          </a:ln>
          <a:extLst/>
        </p:spPr>
        <p:txBody>
          <a:bodyPr lIns="91435" tIns="45718" rIns="91435" bIns="45718">
            <a:spAutoFit/>
          </a:bodyPr>
          <a:lstStyle>
            <a:lvl1pPr marL="284163" indent="-284163" defTabSz="6429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642938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  <a:defRPr/>
            </a:pPr>
            <a:r>
              <a:rPr lang="en-CA" sz="1700" dirty="0" smtClean="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>Fine-tuning optics 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CA" sz="1700" dirty="0" smtClean="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>Collimator </a:t>
            </a:r>
            <a:r>
              <a:rPr lang="en-CA" sz="1700" dirty="0" smtClean="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>optimization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CA" sz="1700" dirty="0" smtClean="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>Position sensitivity </a:t>
            </a:r>
            <a:r>
              <a:rPr lang="en-CA" sz="1700" dirty="0" smtClean="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>studies</a:t>
            </a:r>
            <a:endParaRPr lang="en-CA" sz="1700" dirty="0" smtClean="0">
              <a:solidFill>
                <a:srgbClr val="000000"/>
              </a:solidFill>
              <a:latin typeface="Calibri" charset="0"/>
              <a:ea typeface="ヒラギノ角ゴ ProN W3" charset="0"/>
              <a:cs typeface="ヒラギノ角ゴ ProN W3" charset="0"/>
              <a:sym typeface="Calibri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CA" sz="1700" dirty="0" smtClean="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>Magnet</a:t>
            </a:r>
          </a:p>
          <a:p>
            <a:pPr lvl="1" eaLnBrk="1" hangingPunct="1">
              <a:buFont typeface="Calibri" charset="0"/>
              <a:buChar char="―"/>
              <a:defRPr/>
            </a:pPr>
            <a:r>
              <a:rPr lang="en-CA" sz="1700" dirty="0" smtClean="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>Water</a:t>
            </a:r>
            <a:r>
              <a:rPr lang="en-CA" sz="1700" dirty="0" smtClean="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>-cooling</a:t>
            </a:r>
          </a:p>
          <a:p>
            <a:pPr lvl="1" eaLnBrk="1" hangingPunct="1">
              <a:buFont typeface="Calibri" charset="0"/>
              <a:buChar char="―"/>
              <a:defRPr/>
            </a:pPr>
            <a:r>
              <a:rPr lang="en-CA" sz="1700" dirty="0" smtClean="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>Support structure</a:t>
            </a:r>
          </a:p>
          <a:p>
            <a:pPr lvl="1" eaLnBrk="1" hangingPunct="1">
              <a:buFont typeface="Calibri" charset="0"/>
              <a:buChar char="―"/>
              <a:defRPr/>
            </a:pPr>
            <a:r>
              <a:rPr lang="en-CA" sz="1700" dirty="0" smtClean="0">
                <a:solidFill>
                  <a:srgbClr val="000000"/>
                </a:solidFill>
                <a:latin typeface="Calibri" charset="0"/>
                <a:ea typeface="ヒラギノ角ゴ ProN W3" charset="0"/>
                <a:cs typeface="ヒラギノ角ゴ ProN W3" charset="0"/>
                <a:sym typeface="Calibri" charset="0"/>
              </a:rPr>
              <a:t>Force calculations</a:t>
            </a:r>
          </a:p>
        </p:txBody>
      </p:sp>
      <p:sp>
        <p:nvSpPr>
          <p:cNvPr id="54282" name="TextBox 4"/>
          <p:cNvSpPr txBox="1">
            <a:spLocks noChangeArrowheads="1"/>
          </p:cNvSpPr>
          <p:nvPr/>
        </p:nvSpPr>
        <p:spPr bwMode="auto">
          <a:xfrm>
            <a:off x="4055269" y="951707"/>
            <a:ext cx="22606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 dirty="0">
                <a:solidFill>
                  <a:srgbClr val="000000"/>
                </a:solidFill>
                <a:latin typeface="Calibri" pitchFamily="34" charset="0"/>
                <a:ea typeface="ヒラギノ角ゴ ProN W3" charset="-128"/>
                <a:sym typeface="Calibri" pitchFamily="34" charset="0"/>
              </a:rPr>
              <a:t>3-D Layout of all 14 coils</a:t>
            </a:r>
          </a:p>
        </p:txBody>
      </p:sp>
      <p:sp>
        <p:nvSpPr>
          <p:cNvPr id="54283" name="TextBox 10"/>
          <p:cNvSpPr txBox="1">
            <a:spLocks noChangeArrowheads="1"/>
          </p:cNvSpPr>
          <p:nvPr/>
        </p:nvSpPr>
        <p:spPr bwMode="auto">
          <a:xfrm>
            <a:off x="1853406" y="2267745"/>
            <a:ext cx="9413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>
                <a:solidFill>
                  <a:srgbClr val="000000"/>
                </a:solidFill>
                <a:latin typeface="Calibri" pitchFamily="34" charset="0"/>
                <a:ea typeface="ヒラギノ角ゴ ProN W3" charset="-128"/>
                <a:sym typeface="Calibri" pitchFamily="34" charset="0"/>
              </a:rPr>
              <a:t>Acceptance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 dirty="0">
                <a:solidFill>
                  <a:srgbClr val="000000"/>
                </a:solidFill>
                <a:latin typeface="Calibri" pitchFamily="34" charset="0"/>
                <a:ea typeface="ヒラギノ角ゴ ProN W3" charset="-128"/>
                <a:sym typeface="Calibri" pitchFamily="34" charset="0"/>
              </a:rPr>
              <a:t>collimator</a:t>
            </a:r>
          </a:p>
        </p:txBody>
      </p:sp>
      <p:sp>
        <p:nvSpPr>
          <p:cNvPr id="54285" name="TextBox 12"/>
          <p:cNvSpPr txBox="1">
            <a:spLocks noChangeArrowheads="1"/>
          </p:cNvSpPr>
          <p:nvPr/>
        </p:nvSpPr>
        <p:spPr bwMode="auto">
          <a:xfrm>
            <a:off x="152400" y="2806702"/>
            <a:ext cx="116681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 dirty="0">
                <a:solidFill>
                  <a:srgbClr val="000000"/>
                </a:solidFill>
                <a:latin typeface="Calibri" pitchFamily="34" charset="0"/>
                <a:ea typeface="ヒラギノ角ゴ ProN W3" charset="-128"/>
                <a:sym typeface="Calibri" pitchFamily="34" charset="0"/>
              </a:rPr>
              <a:t>Field Profile</a:t>
            </a:r>
          </a:p>
        </p:txBody>
      </p:sp>
      <p:sp>
        <p:nvSpPr>
          <p:cNvPr id="54286" name="TextBox 13"/>
          <p:cNvSpPr txBox="1">
            <a:spLocks noChangeArrowheads="1"/>
          </p:cNvSpPr>
          <p:nvPr/>
        </p:nvSpPr>
        <p:spPr bwMode="auto">
          <a:xfrm>
            <a:off x="5378450" y="2451893"/>
            <a:ext cx="3079750" cy="98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marL="241300" indent="-241300"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000" i="1" dirty="0">
                <a:solidFill>
                  <a:srgbClr val="000000"/>
                </a:solidFill>
                <a:latin typeface="Calibri" pitchFamily="34" charset="0"/>
                <a:ea typeface="ヒラギノ角ゴ ProN W3" charset="-128"/>
                <a:sym typeface="Calibri" pitchFamily="34" charset="0"/>
              </a:rPr>
              <a:t>Full Azimuthal Acceptance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000" i="1" dirty="0">
                <a:solidFill>
                  <a:srgbClr val="000000"/>
                </a:solidFill>
                <a:latin typeface="Calibri" pitchFamily="34" charset="0"/>
                <a:ea typeface="ヒラギノ角ゴ ProN W3" charset="-128"/>
                <a:sym typeface="Calibri" pitchFamily="34" charset="0"/>
              </a:rPr>
              <a:t>Warm copper coils</a:t>
            </a:r>
          </a:p>
          <a:p>
            <a:pPr eaLnBrk="1" hangingPunct="1">
              <a:spcBef>
                <a:spcPct val="0"/>
              </a:spcBef>
              <a:buFont typeface="Wingdings" pitchFamily="2" charset="2"/>
              <a:buChar char="§"/>
            </a:pPr>
            <a:r>
              <a:rPr lang="en-US" altLang="en-US" sz="2000" i="1" dirty="0">
                <a:solidFill>
                  <a:srgbClr val="000000"/>
                </a:solidFill>
                <a:latin typeface="Calibri" pitchFamily="34" charset="0"/>
                <a:ea typeface="ヒラギノ角ゴ ProN W3" charset="-128"/>
                <a:sym typeface="Calibri" pitchFamily="34" charset="0"/>
              </a:rPr>
              <a:t>Water cooling</a:t>
            </a:r>
          </a:p>
        </p:txBody>
      </p:sp>
      <p:pic>
        <p:nvPicPr>
          <p:cNvPr id="5428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84"/>
          <a:stretch>
            <a:fillRect/>
          </a:stretch>
        </p:blipFill>
        <p:spPr bwMode="auto">
          <a:xfrm>
            <a:off x="2311400" y="2508250"/>
            <a:ext cx="2803525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9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4" r="7217"/>
          <a:stretch>
            <a:fillRect/>
          </a:stretch>
        </p:blipFill>
        <p:spPr bwMode="auto">
          <a:xfrm>
            <a:off x="-12700" y="3914775"/>
            <a:ext cx="2527300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90" name="TextBox 11"/>
          <p:cNvSpPr txBox="1">
            <a:spLocks noChangeArrowheads="1"/>
          </p:cNvSpPr>
          <p:nvPr/>
        </p:nvSpPr>
        <p:spPr bwMode="auto">
          <a:xfrm>
            <a:off x="152400" y="3400425"/>
            <a:ext cx="131286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 dirty="0">
                <a:solidFill>
                  <a:srgbClr val="000000"/>
                </a:solidFill>
                <a:latin typeface="Calibri" pitchFamily="34" charset="0"/>
                <a:ea typeface="ヒラギノ角ゴ ProN W3" charset="-128"/>
                <a:sym typeface="Calibri" pitchFamily="34" charset="0"/>
              </a:rPr>
              <a:t>Vacuum Tank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 dirty="0">
                <a:solidFill>
                  <a:srgbClr val="000000"/>
                </a:solidFill>
                <a:latin typeface="Calibri" pitchFamily="34" charset="0"/>
                <a:ea typeface="ヒラギノ角ゴ ProN W3" charset="-128"/>
                <a:sym typeface="Calibri" pitchFamily="34" charset="0"/>
              </a:rPr>
              <a:t>     Concept</a:t>
            </a:r>
          </a:p>
        </p:txBody>
      </p:sp>
    </p:spTree>
    <p:extLst>
      <p:ext uri="{BB962C8B-B14F-4D97-AF65-F5344CB8AC3E}">
        <p14:creationId xmlns:p14="http://schemas.microsoft.com/office/powerpoint/2010/main" val="2396491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2788"/>
            <a:ext cx="320516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Picture 3" descr="detectorovervie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49" b="41704"/>
          <a:stretch>
            <a:fillRect/>
          </a:stretch>
        </p:blipFill>
        <p:spPr bwMode="auto">
          <a:xfrm>
            <a:off x="393700" y="304800"/>
            <a:ext cx="82486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Slide Number Placeholder 3"/>
          <p:cNvSpPr txBox="1">
            <a:spLocks noGrp="1"/>
          </p:cNvSpPr>
          <p:nvPr/>
        </p:nvSpPr>
        <p:spPr bwMode="auto">
          <a:xfrm>
            <a:off x="4456113" y="6670675"/>
            <a:ext cx="2413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/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>
              <a:solidFill>
                <a:srgbClr val="000000"/>
              </a:solidFill>
              <a:latin typeface="Calibri" pitchFamily="34" charset="0"/>
              <a:ea typeface="ヒラギノ角ゴ ProN W3" charset="-128"/>
              <a:sym typeface="Calibri" pitchFamily="34" charset="0"/>
            </a:endParaRPr>
          </a:p>
        </p:txBody>
      </p:sp>
      <p:sp>
        <p:nvSpPr>
          <p:cNvPr id="553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-304800"/>
            <a:ext cx="9144000" cy="1143000"/>
          </a:xfrm>
        </p:spPr>
        <p:txBody>
          <a:bodyPr lIns="35717" tIns="35717" rIns="76356" bIns="35717"/>
          <a:lstStyle/>
          <a:p>
            <a:pPr eaLnBrk="1" hangingPunct="1"/>
            <a:r>
              <a:rPr lang="en-US" altLang="en-US" sz="2400" b="0" dirty="0" smtClean="0">
                <a:solidFill>
                  <a:srgbClr val="0000FF"/>
                </a:solidFill>
              </a:rPr>
              <a:t>MOLLER Detectors </a:t>
            </a:r>
            <a:r>
              <a:rPr lang="en-US" altLang="en-US" sz="2400" b="0" dirty="0" smtClean="0">
                <a:solidFill>
                  <a:srgbClr val="0000FF"/>
                </a:solidFill>
              </a:rPr>
              <a:t>(</a:t>
            </a:r>
            <a:r>
              <a:rPr lang="en-US" altLang="en-US" sz="2400" b="0" dirty="0" smtClean="0">
                <a:solidFill>
                  <a:srgbClr val="0000FF"/>
                </a:solidFill>
              </a:rPr>
              <a:t>SBU</a:t>
            </a:r>
            <a:r>
              <a:rPr lang="en-US" altLang="en-US" sz="2400" b="0" dirty="0" smtClean="0">
                <a:solidFill>
                  <a:srgbClr val="0000FF"/>
                </a:solidFill>
              </a:rPr>
              <a:t>, </a:t>
            </a:r>
            <a:r>
              <a:rPr lang="en-US" altLang="en-US" sz="2400" b="0" dirty="0" smtClean="0">
                <a:solidFill>
                  <a:srgbClr val="0000FF"/>
                </a:solidFill>
              </a:rPr>
              <a:t>Manitoba, W&amp;M, Mainz, Idaho State)</a:t>
            </a:r>
          </a:p>
        </p:txBody>
      </p:sp>
      <p:sp>
        <p:nvSpPr>
          <p:cNvPr id="55302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0" y="4495800"/>
            <a:ext cx="5410200" cy="2286000"/>
          </a:xfrm>
        </p:spPr>
        <p:txBody>
          <a:bodyPr rIns="28573"/>
          <a:lstStyle/>
          <a:p>
            <a:pPr marL="39688" indent="0" eaLnBrk="1" hangingPunct="1">
              <a:spcBef>
                <a:spcPct val="0"/>
              </a:spcBef>
              <a:spcAft>
                <a:spcPts val="1000"/>
              </a:spcAft>
              <a:buFontTx/>
              <a:buNone/>
            </a:pPr>
            <a:r>
              <a:rPr lang="en-US" altLang="en-US" sz="1600" dirty="0" smtClean="0">
                <a:solidFill>
                  <a:srgbClr val="A40800"/>
                </a:solidFill>
                <a:sym typeface="Lucida Grande" charset="0"/>
              </a:rPr>
              <a:t>Integrating Detectors</a:t>
            </a:r>
            <a:endParaRPr lang="en-US" altLang="en-US" sz="1600" dirty="0" smtClean="0">
              <a:solidFill>
                <a:srgbClr val="A40800"/>
              </a:solidFill>
              <a:ea typeface="ヒラギノ角ゴ ProN W6" charset="-128"/>
              <a:sym typeface="Lucida Grande" charset="0"/>
            </a:endParaRPr>
          </a:p>
          <a:p>
            <a:pPr marL="782638" lvl="1" eaLnBrk="1" hangingPunct="1">
              <a:spcBef>
                <a:spcPts val="300"/>
              </a:spcBef>
              <a:buFont typeface="Arial" pitchFamily="34" charset="0"/>
              <a:buChar char="•"/>
            </a:pPr>
            <a:r>
              <a:rPr lang="en-US" altLang="en-US" sz="1600" dirty="0" smtClean="0">
                <a:solidFill>
                  <a:srgbClr val="800080"/>
                </a:solidFill>
                <a:sym typeface="Comic Sans MS Bold" charset="0"/>
              </a:rPr>
              <a:t>Moller and e-p electrons:</a:t>
            </a:r>
            <a:endParaRPr lang="en-US" altLang="en-US" sz="1600" dirty="0" smtClean="0">
              <a:solidFill>
                <a:srgbClr val="800080"/>
              </a:solidFill>
              <a:ea typeface="ヒラギノ明朝 ProN W6" charset="-128"/>
              <a:sym typeface="Comic Sans MS Bold" charset="0"/>
            </a:endParaRPr>
          </a:p>
          <a:p>
            <a:pPr marL="1182688" lvl="2" eaLnBrk="1" hangingPunct="1">
              <a:spcBef>
                <a:spcPts val="300"/>
              </a:spcBef>
              <a:buFont typeface="Comic Sans MS" pitchFamily="66" charset="0"/>
              <a:buChar char="–"/>
            </a:pPr>
            <a:r>
              <a:rPr lang="en-US" altLang="en-US" sz="1600" dirty="0" smtClean="0">
                <a:solidFill>
                  <a:srgbClr val="333399"/>
                </a:solidFill>
                <a:sym typeface="Times" charset="0"/>
              </a:rPr>
              <a:t>radial and azimuthal segmentation</a:t>
            </a:r>
            <a:endParaRPr lang="en-US" altLang="en-US" sz="1600" dirty="0" smtClean="0">
              <a:solidFill>
                <a:srgbClr val="333399"/>
              </a:solidFill>
              <a:ea typeface="ヒラギノ明朝 ProN W6" charset="-128"/>
              <a:sym typeface="Times" charset="0"/>
            </a:endParaRPr>
          </a:p>
          <a:p>
            <a:pPr marL="1182688" lvl="2" eaLnBrk="1" hangingPunct="1">
              <a:spcBef>
                <a:spcPts val="300"/>
              </a:spcBef>
              <a:buFont typeface="Comic Sans MS" pitchFamily="66" charset="0"/>
              <a:buChar char="–"/>
            </a:pPr>
            <a:r>
              <a:rPr lang="en-US" altLang="en-US" sz="1600" dirty="0" smtClean="0">
                <a:solidFill>
                  <a:srgbClr val="333399"/>
                </a:solidFill>
                <a:sym typeface="Times" charset="0"/>
              </a:rPr>
              <a:t>quartz with air </a:t>
            </a:r>
            <a:r>
              <a:rPr lang="en-US" altLang="en-US" sz="1600" dirty="0" err="1" smtClean="0">
                <a:solidFill>
                  <a:srgbClr val="333399"/>
                </a:solidFill>
                <a:sym typeface="Times" charset="0"/>
              </a:rPr>
              <a:t>lightguides</a:t>
            </a:r>
            <a:r>
              <a:rPr lang="en-US" altLang="en-US" sz="1600" dirty="0" smtClean="0">
                <a:solidFill>
                  <a:srgbClr val="333399"/>
                </a:solidFill>
                <a:sym typeface="Times" charset="0"/>
              </a:rPr>
              <a:t> &amp; PMTs</a:t>
            </a:r>
            <a:endParaRPr lang="en-US" altLang="en-US" sz="1600" dirty="0" smtClean="0">
              <a:solidFill>
                <a:srgbClr val="333399"/>
              </a:solidFill>
              <a:ea typeface="ヒラギノ明朝 ProN W6" charset="-128"/>
              <a:sym typeface="Times" charset="0"/>
            </a:endParaRPr>
          </a:p>
          <a:p>
            <a:pPr marL="782638" lvl="1" eaLnBrk="1" hangingPunct="1">
              <a:spcBef>
                <a:spcPct val="0"/>
              </a:spcBef>
              <a:buFont typeface="Arial" pitchFamily="34" charset="0"/>
              <a:buChar char="•"/>
            </a:pPr>
            <a:r>
              <a:rPr lang="en-US" altLang="en-US" sz="1600" dirty="0" err="1" smtClean="0">
                <a:solidFill>
                  <a:srgbClr val="800080"/>
                </a:solidFill>
                <a:sym typeface="Comic Sans MS Bold" charset="0"/>
              </a:rPr>
              <a:t>Pions</a:t>
            </a:r>
            <a:r>
              <a:rPr lang="en-US" altLang="en-US" sz="1600" dirty="0" smtClean="0">
                <a:solidFill>
                  <a:srgbClr val="800080"/>
                </a:solidFill>
                <a:sym typeface="Comic Sans MS Bold" charset="0"/>
              </a:rPr>
              <a:t> and </a:t>
            </a:r>
            <a:r>
              <a:rPr lang="en-US" altLang="en-US" sz="1600" dirty="0" err="1" smtClean="0">
                <a:solidFill>
                  <a:srgbClr val="800080"/>
                </a:solidFill>
                <a:sym typeface="Comic Sans MS Bold" charset="0"/>
              </a:rPr>
              <a:t>muons</a:t>
            </a:r>
            <a:r>
              <a:rPr lang="en-US" altLang="en-US" sz="1600" dirty="0" smtClean="0">
                <a:solidFill>
                  <a:srgbClr val="800080"/>
                </a:solidFill>
                <a:sym typeface="Comic Sans MS Bold" charset="0"/>
              </a:rPr>
              <a:t>:</a:t>
            </a:r>
            <a:endParaRPr lang="en-US" altLang="en-US" sz="1600" dirty="0" smtClean="0">
              <a:solidFill>
                <a:srgbClr val="800080"/>
              </a:solidFill>
              <a:ea typeface="ヒラギノ明朝 ProN W6" charset="-128"/>
              <a:sym typeface="Comic Sans MS Bold" charset="0"/>
            </a:endParaRPr>
          </a:p>
          <a:p>
            <a:pPr marL="1182688" lvl="2" eaLnBrk="1" hangingPunct="1">
              <a:spcBef>
                <a:spcPct val="0"/>
              </a:spcBef>
              <a:buFont typeface="Comic Sans MS" pitchFamily="66" charset="0"/>
              <a:buChar char="–"/>
            </a:pPr>
            <a:r>
              <a:rPr lang="en-US" altLang="en-US" sz="1600" dirty="0" smtClean="0">
                <a:solidFill>
                  <a:srgbClr val="333399"/>
                </a:solidFill>
                <a:sym typeface="Times" charset="0"/>
              </a:rPr>
              <a:t>quartz sandwich behind </a:t>
            </a:r>
            <a:r>
              <a:rPr lang="en-US" altLang="en-US" sz="1600" dirty="0" smtClean="0">
                <a:solidFill>
                  <a:srgbClr val="333399"/>
                </a:solidFill>
                <a:sym typeface="Times" charset="0"/>
              </a:rPr>
              <a:t>shielding</a:t>
            </a:r>
            <a:endParaRPr lang="en-US" altLang="en-US" sz="1600" dirty="0" smtClean="0">
              <a:solidFill>
                <a:srgbClr val="333399"/>
              </a:solidFill>
              <a:ea typeface="ヒラギノ明朝 ProN W6" charset="-128"/>
              <a:sym typeface="Times" charset="0"/>
            </a:endParaRPr>
          </a:p>
        </p:txBody>
      </p:sp>
      <p:sp>
        <p:nvSpPr>
          <p:cNvPr id="55303" name="Freeform 4"/>
          <p:cNvSpPr>
            <a:spLocks/>
          </p:cNvSpPr>
          <p:nvPr/>
        </p:nvSpPr>
        <p:spPr bwMode="auto">
          <a:xfrm>
            <a:off x="0" y="3589338"/>
            <a:ext cx="2776538" cy="465137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w 21600"/>
              <a:gd name="T9" fmla="*/ 2147483647 h 21600"/>
              <a:gd name="T10" fmla="*/ 0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600"/>
              <a:gd name="T19" fmla="*/ 0 h 21600"/>
              <a:gd name="T20" fmla="*/ 21600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0" y="1938"/>
                </a:moveTo>
                <a:lnTo>
                  <a:pt x="21548" y="0"/>
                </a:lnTo>
                <a:lnTo>
                  <a:pt x="21600" y="21600"/>
                </a:lnTo>
                <a:lnTo>
                  <a:pt x="104" y="20492"/>
                </a:lnTo>
                <a:lnTo>
                  <a:pt x="0" y="1938"/>
                </a:lnTo>
                <a:close/>
                <a:moveTo>
                  <a:pt x="0" y="1938"/>
                </a:moveTo>
              </a:path>
            </a:pathLst>
          </a:custGeom>
          <a:solidFill>
            <a:srgbClr val="EFEFEF">
              <a:alpha val="56862"/>
            </a:srgbClr>
          </a:solidFill>
          <a:ln w="3175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5304" name="AutoShape 5"/>
          <p:cNvSpPr>
            <a:spLocks/>
          </p:cNvSpPr>
          <p:nvPr/>
        </p:nvSpPr>
        <p:spPr bwMode="auto">
          <a:xfrm>
            <a:off x="514350" y="3641725"/>
            <a:ext cx="1384300" cy="349250"/>
          </a:xfrm>
          <a:prstGeom prst="rightArrow">
            <a:avLst>
              <a:gd name="adj1" fmla="val 71287"/>
              <a:gd name="adj2" fmla="val 64446"/>
            </a:avLst>
          </a:prstGeom>
          <a:solidFill>
            <a:srgbClr val="EBEDE3"/>
          </a:solidFill>
          <a:ln w="6350">
            <a:solidFill>
              <a:srgbClr val="000000"/>
            </a:solidFill>
            <a:round/>
            <a:headEnd/>
            <a:tailEnd/>
          </a:ln>
        </p:spPr>
        <p:txBody>
          <a:bodyPr lIns="0" tIns="0" rIns="0" bIns="0"/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>
              <a:solidFill>
                <a:srgbClr val="000000"/>
              </a:solidFill>
              <a:latin typeface="Calibri" pitchFamily="34" charset="0"/>
              <a:ea typeface="ヒラギノ角ゴ ProN W3" charset="-128"/>
              <a:sym typeface="Calibri" pitchFamily="34" charset="0"/>
            </a:endParaRPr>
          </a:p>
        </p:txBody>
      </p:sp>
      <p:sp>
        <p:nvSpPr>
          <p:cNvPr id="55305" name="Rectangle 6"/>
          <p:cNvSpPr>
            <a:spLocks/>
          </p:cNvSpPr>
          <p:nvPr/>
        </p:nvSpPr>
        <p:spPr bwMode="auto">
          <a:xfrm>
            <a:off x="768350" y="3643313"/>
            <a:ext cx="741363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3" bIns="0">
            <a:spAutoFit/>
          </a:bodyPr>
          <a:lstStyle>
            <a:lvl1pPr marL="28575"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000000"/>
                </a:solidFill>
                <a:latin typeface="Times" charset="0"/>
                <a:sym typeface="Times" charset="0"/>
              </a:rPr>
              <a:t>neutrals</a:t>
            </a:r>
          </a:p>
        </p:txBody>
      </p:sp>
      <p:sp>
        <p:nvSpPr>
          <p:cNvPr id="55306" name="Rectangle 7"/>
          <p:cNvSpPr>
            <a:spLocks/>
          </p:cNvSpPr>
          <p:nvPr/>
        </p:nvSpPr>
        <p:spPr bwMode="auto">
          <a:xfrm>
            <a:off x="2428875" y="2152650"/>
            <a:ext cx="423863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3" bIns="0">
            <a:spAutoFit/>
          </a:bodyPr>
          <a:lstStyle>
            <a:lvl1pPr marL="28575"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ja-JP" altLang="en-US" sz="1300">
                <a:solidFill>
                  <a:srgbClr val="000000"/>
                </a:solidFill>
                <a:sym typeface="Times" charset="0"/>
              </a:rPr>
              <a:t>‘</a:t>
            </a:r>
            <a:r>
              <a:rPr lang="en-US" altLang="ja-JP" sz="1300">
                <a:solidFill>
                  <a:srgbClr val="000000"/>
                </a:solidFill>
                <a:latin typeface="Times" charset="0"/>
                <a:sym typeface="Times" charset="0"/>
              </a:rPr>
              <a:t>pion</a:t>
            </a:r>
            <a:r>
              <a:rPr lang="ja-JP" altLang="en-US" sz="1300">
                <a:solidFill>
                  <a:srgbClr val="000000"/>
                </a:solidFill>
                <a:sym typeface="Times" charset="0"/>
              </a:rPr>
              <a:t>’</a:t>
            </a:r>
            <a:endParaRPr lang="en-US" altLang="en-US" sz="1300">
              <a:solidFill>
                <a:srgbClr val="000000"/>
              </a:solidFill>
              <a:latin typeface="Times" charset="0"/>
              <a:sym typeface="Times" charset="0"/>
            </a:endParaRPr>
          </a:p>
        </p:txBody>
      </p:sp>
      <p:sp>
        <p:nvSpPr>
          <p:cNvPr id="55307" name="Rectangle 8"/>
          <p:cNvSpPr>
            <a:spLocks/>
          </p:cNvSpPr>
          <p:nvPr/>
        </p:nvSpPr>
        <p:spPr bwMode="auto">
          <a:xfrm>
            <a:off x="1625600" y="4071938"/>
            <a:ext cx="763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8573" bIns="0">
            <a:spAutoFit/>
          </a:bodyPr>
          <a:lstStyle>
            <a:lvl1pPr marL="28575"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300">
                <a:solidFill>
                  <a:srgbClr val="000000"/>
                </a:solidFill>
                <a:latin typeface="Times" charset="0"/>
                <a:sym typeface="Times" charset="0"/>
              </a:rPr>
              <a:t>luminosity</a:t>
            </a:r>
          </a:p>
        </p:txBody>
      </p:sp>
      <p:sp>
        <p:nvSpPr>
          <p:cNvPr id="55308" name="Rectangle 23"/>
          <p:cNvSpPr>
            <a:spLocks/>
          </p:cNvSpPr>
          <p:nvPr/>
        </p:nvSpPr>
        <p:spPr bwMode="auto">
          <a:xfrm>
            <a:off x="3048000" y="1828800"/>
            <a:ext cx="3649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00"/>
                </a:solidFill>
                <a:sym typeface="Marker Felt" charset="0"/>
              </a:rPr>
              <a:t>Test beam of prototype at Mainz</a:t>
            </a:r>
          </a:p>
        </p:txBody>
      </p:sp>
      <p:sp>
        <p:nvSpPr>
          <p:cNvPr id="55309" name="TextBox 4"/>
          <p:cNvSpPr txBox="1">
            <a:spLocks noChangeArrowheads="1"/>
          </p:cNvSpPr>
          <p:nvPr/>
        </p:nvSpPr>
        <p:spPr bwMode="auto">
          <a:xfrm>
            <a:off x="5483225" y="642938"/>
            <a:ext cx="47942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000000"/>
                </a:solidFill>
                <a:latin typeface="Calibri" pitchFamily="34" charset="0"/>
                <a:ea typeface="ヒラギノ角ゴ ProN W3" charset="-128"/>
                <a:sym typeface="Calibri" pitchFamily="34" charset="0"/>
              </a:rPr>
              <a:t>ee</a:t>
            </a:r>
            <a:r>
              <a:rPr lang="ja-JP" altLang="en-US" sz="1700">
                <a:solidFill>
                  <a:srgbClr val="000000"/>
                </a:solidFill>
                <a:latin typeface="Calibri" pitchFamily="34" charset="0"/>
                <a:ea typeface="ヒラギノ角ゴ ProN W3" charset="-128"/>
                <a:sym typeface="Calibri" pitchFamily="34" charset="0"/>
              </a:rPr>
              <a:t>’</a:t>
            </a:r>
            <a:r>
              <a:rPr lang="en-US" altLang="ja-JP" sz="1700">
                <a:solidFill>
                  <a:srgbClr val="000000"/>
                </a:solidFill>
                <a:latin typeface="Calibri" pitchFamily="34" charset="0"/>
                <a:ea typeface="ヒラギノ角ゴ ProN W3" charset="-128"/>
                <a:sym typeface="Calibri" pitchFamily="34" charset="0"/>
              </a:rPr>
              <a:t>s</a:t>
            </a:r>
            <a:endParaRPr lang="en-US" altLang="en-US" sz="1700">
              <a:solidFill>
                <a:srgbClr val="000000"/>
              </a:solidFill>
              <a:latin typeface="Calibri" pitchFamily="34" charset="0"/>
              <a:ea typeface="ヒラギノ角ゴ ProN W3" charset="-128"/>
              <a:sym typeface="Calibri" pitchFamily="34" charset="0"/>
            </a:endParaRPr>
          </a:p>
        </p:txBody>
      </p:sp>
      <p:sp>
        <p:nvSpPr>
          <p:cNvPr id="55310" name="TextBox 30"/>
          <p:cNvSpPr txBox="1">
            <a:spLocks noChangeArrowheads="1"/>
          </p:cNvSpPr>
          <p:nvPr/>
        </p:nvSpPr>
        <p:spPr bwMode="auto">
          <a:xfrm>
            <a:off x="4518025" y="1017588"/>
            <a:ext cx="485775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000000"/>
                </a:solidFill>
                <a:latin typeface="Calibri" pitchFamily="34" charset="0"/>
                <a:ea typeface="ヒラギノ角ゴ ProN W3" charset="-128"/>
                <a:sym typeface="Calibri" pitchFamily="34" charset="0"/>
              </a:rPr>
              <a:t>ep</a:t>
            </a:r>
            <a:r>
              <a:rPr lang="ja-JP" altLang="en-US" sz="1700">
                <a:solidFill>
                  <a:srgbClr val="000000"/>
                </a:solidFill>
                <a:latin typeface="Calibri" pitchFamily="34" charset="0"/>
                <a:ea typeface="ヒラギノ角ゴ ProN W3" charset="-128"/>
                <a:sym typeface="Calibri" pitchFamily="34" charset="0"/>
              </a:rPr>
              <a:t>’</a:t>
            </a:r>
            <a:r>
              <a:rPr lang="en-US" altLang="ja-JP" sz="1700">
                <a:solidFill>
                  <a:srgbClr val="000000"/>
                </a:solidFill>
                <a:latin typeface="Calibri" pitchFamily="34" charset="0"/>
                <a:ea typeface="ヒラギノ角ゴ ProN W3" charset="-128"/>
                <a:sym typeface="Calibri" pitchFamily="34" charset="0"/>
              </a:rPr>
              <a:t>s</a:t>
            </a:r>
            <a:endParaRPr lang="en-US" altLang="en-US" sz="1700">
              <a:solidFill>
                <a:srgbClr val="000000"/>
              </a:solidFill>
              <a:latin typeface="Calibri" pitchFamily="34" charset="0"/>
              <a:ea typeface="ヒラギノ角ゴ ProN W3" charset="-128"/>
              <a:sym typeface="Calibri" pitchFamily="34" charset="0"/>
            </a:endParaRPr>
          </a:p>
        </p:txBody>
      </p:sp>
      <p:pic>
        <p:nvPicPr>
          <p:cNvPr id="55311" name="Picture 31" descr="Detect Layout Exp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7275" y="4267200"/>
            <a:ext cx="3005138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2" name="TextBox 5"/>
          <p:cNvSpPr txBox="1">
            <a:spLocks noChangeArrowheads="1"/>
          </p:cNvSpPr>
          <p:nvPr/>
        </p:nvSpPr>
        <p:spPr bwMode="auto">
          <a:xfrm>
            <a:off x="6324600" y="3265488"/>
            <a:ext cx="1295400" cy="84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000000"/>
                </a:solidFill>
                <a:latin typeface="Calibri" pitchFamily="34" charset="0"/>
                <a:ea typeface="ヒラギノ角ゴ ProN W3" charset="-128"/>
                <a:sym typeface="Calibri" pitchFamily="34" charset="0"/>
              </a:rPr>
              <a:t>Mounting/alignment concept</a:t>
            </a:r>
          </a:p>
        </p:txBody>
      </p:sp>
      <p:pic>
        <p:nvPicPr>
          <p:cNvPr id="55313" name="Picture 6" descr="singlequartz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706563"/>
            <a:ext cx="1524000" cy="248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4" name="TextBox 7"/>
          <p:cNvSpPr txBox="1">
            <a:spLocks noChangeArrowheads="1"/>
          </p:cNvSpPr>
          <p:nvPr/>
        </p:nvSpPr>
        <p:spPr bwMode="auto">
          <a:xfrm>
            <a:off x="6553200" y="2057400"/>
            <a:ext cx="8191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000000"/>
                </a:solidFill>
                <a:latin typeface="Calibri" pitchFamily="34" charset="0"/>
                <a:ea typeface="ヒラギノ角ゴ ProN W3" charset="-128"/>
                <a:sym typeface="Calibri" pitchFamily="34" charset="0"/>
              </a:rPr>
              <a:t>Single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000000"/>
                </a:solidFill>
                <a:latin typeface="Calibri" pitchFamily="34" charset="0"/>
                <a:ea typeface="ヒラギノ角ゴ ProN W3" charset="-128"/>
                <a:sym typeface="Calibri" pitchFamily="34" charset="0"/>
              </a:rPr>
              <a:t>channel</a:t>
            </a:r>
          </a:p>
        </p:txBody>
      </p:sp>
      <p:sp>
        <p:nvSpPr>
          <p:cNvPr id="55315" name="TextBox 8"/>
          <p:cNvSpPr txBox="1">
            <a:spLocks noChangeArrowheads="1"/>
          </p:cNvSpPr>
          <p:nvPr/>
        </p:nvSpPr>
        <p:spPr bwMode="auto">
          <a:xfrm>
            <a:off x="304800" y="1752600"/>
            <a:ext cx="225425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4291" tIns="32146" rIns="64291" bIns="32146">
            <a:spAutoFit/>
          </a:bodyPr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ea typeface="ヒラギノ角ゴ ProN W3" charset="-128"/>
                <a:sym typeface="Calibri" pitchFamily="34" charset="0"/>
              </a:rPr>
              <a:t>Conceptual design</a:t>
            </a:r>
          </a:p>
        </p:txBody>
      </p:sp>
      <p:sp>
        <p:nvSpPr>
          <p:cNvPr id="55316" name="Slide Number Placeholder 32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3A4F1E0-B5C7-47FD-A220-232E78AEF043}" type="slidenum">
              <a:rPr lang="en-US" altLang="en-US" sz="140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400">
              <a:solidFill>
                <a:srgbClr val="000000"/>
              </a:solidFill>
            </a:endParaRPr>
          </a:p>
        </p:txBody>
      </p:sp>
      <p:pic>
        <p:nvPicPr>
          <p:cNvPr id="55317" name="Picture 2" descr="mainzpe'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133600"/>
            <a:ext cx="32734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18" name="Rectangle 23"/>
          <p:cNvSpPr>
            <a:spLocks/>
          </p:cNvSpPr>
          <p:nvPr/>
        </p:nvSpPr>
        <p:spPr bwMode="auto">
          <a:xfrm>
            <a:off x="3505200" y="3048000"/>
            <a:ext cx="20574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sym typeface="Marker Felt" charset="0"/>
              </a:rPr>
              <a:t>Conceptual design with long light guide validated</a:t>
            </a:r>
          </a:p>
        </p:txBody>
      </p:sp>
    </p:spTree>
    <p:extLst>
      <p:ext uri="{BB962C8B-B14F-4D97-AF65-F5344CB8AC3E}">
        <p14:creationId xmlns:p14="http://schemas.microsoft.com/office/powerpoint/2010/main" val="9374509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152400"/>
            <a:ext cx="8991600" cy="898525"/>
          </a:xfrm>
        </p:spPr>
        <p:txBody>
          <a:bodyPr lIns="0" tIns="0" rIns="0" bIns="0"/>
          <a:lstStyle/>
          <a:p>
            <a:pPr eaLnBrk="1" hangingPunct="1"/>
            <a:r>
              <a:rPr lang="en-US" altLang="en-US" sz="2400" b="0" dirty="0" smtClean="0">
                <a:solidFill>
                  <a:srgbClr val="3366FF"/>
                </a:solidFill>
                <a:latin typeface="Helvetica" charset="0"/>
              </a:rPr>
              <a:t>Precision </a:t>
            </a:r>
            <a:r>
              <a:rPr lang="en-US" altLang="en-US" sz="2400" b="0" dirty="0" err="1" smtClean="0">
                <a:solidFill>
                  <a:srgbClr val="3366FF"/>
                </a:solidFill>
                <a:latin typeface="Helvetica" charset="0"/>
              </a:rPr>
              <a:t>Polarimetry</a:t>
            </a:r>
            <a:r>
              <a:rPr lang="en-US" altLang="en-US" sz="2400" b="0" dirty="0" smtClean="0">
                <a:solidFill>
                  <a:srgbClr val="3366FF"/>
                </a:solidFill>
                <a:latin typeface="Helvetica" charset="0"/>
              </a:rPr>
              <a:t> in Hall A - </a:t>
            </a:r>
            <a:r>
              <a:rPr lang="en-US" altLang="en-US" sz="1800" b="0" dirty="0" smtClean="0">
                <a:latin typeface="Arial Bold" charset="0"/>
                <a:sym typeface="Arial Bold" charset="0"/>
              </a:rPr>
              <a:t>MOLLER, SOLID require </a:t>
            </a:r>
            <a:r>
              <a:rPr lang="en-US" altLang="en-US" sz="1800" b="0" dirty="0" smtClean="0">
                <a:solidFill>
                  <a:schemeClr val="tx1"/>
                </a:solidFill>
                <a:latin typeface="Arial Bold" charset="0"/>
                <a:sym typeface="Arial Bold" charset="0"/>
              </a:rPr>
              <a:t>precision </a:t>
            </a:r>
            <a:r>
              <a:rPr lang="en-US" altLang="en-US" sz="1800" b="0" dirty="0" smtClean="0">
                <a:solidFill>
                  <a:schemeClr val="tx1"/>
                </a:solidFill>
              </a:rPr>
              <a:t>≤</a:t>
            </a:r>
            <a:r>
              <a:rPr lang="en-US" altLang="en-US" sz="1800" b="0" dirty="0" smtClean="0">
                <a:solidFill>
                  <a:schemeClr val="tx1"/>
                </a:solidFill>
                <a:latin typeface="Arial Bold" charset="0"/>
                <a:sym typeface="Arial Bold" charset="0"/>
              </a:rPr>
              <a:t> 0.5%</a:t>
            </a:r>
            <a:r>
              <a:rPr lang="en-US" altLang="en-US" sz="3600" b="0" dirty="0" smtClean="0">
                <a:latin typeface="Arial Bold" charset="0"/>
                <a:sym typeface="Arial Bold" charset="0"/>
              </a:rPr>
              <a:t/>
            </a:r>
            <a:br>
              <a:rPr lang="en-US" altLang="en-US" sz="3600" b="0" dirty="0" smtClean="0">
                <a:latin typeface="Arial Bold" charset="0"/>
                <a:sym typeface="Arial Bold" charset="0"/>
              </a:rPr>
            </a:br>
            <a:endParaRPr lang="en-US" altLang="en-US" sz="3600" b="0" dirty="0" smtClean="0">
              <a:solidFill>
                <a:srgbClr val="CC0099"/>
              </a:solidFill>
              <a:latin typeface="Helvetica" charset="0"/>
            </a:endParaRP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893763"/>
            <a:ext cx="335280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7" y="5143500"/>
            <a:ext cx="5005251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7"/>
          <p:cNvSpPr>
            <a:spLocks/>
          </p:cNvSpPr>
          <p:nvPr/>
        </p:nvSpPr>
        <p:spPr bwMode="auto">
          <a:xfrm>
            <a:off x="257176" y="1039813"/>
            <a:ext cx="7200900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A249"/>
                </a:solidFill>
              </a:rPr>
              <a:t>Qweak</a:t>
            </a:r>
            <a:r>
              <a:rPr lang="en-US" altLang="en-US" sz="1800" b="1" dirty="0">
                <a:solidFill>
                  <a:srgbClr val="00A249"/>
                </a:solidFill>
              </a:rPr>
              <a:t> achieved design goal of </a:t>
            </a:r>
            <a:r>
              <a:rPr lang="el-GR" altLang="en-US" sz="1800" b="1" dirty="0">
                <a:solidFill>
                  <a:srgbClr val="00A249"/>
                </a:solidFill>
              </a:rPr>
              <a:t>Δ</a:t>
            </a:r>
            <a:r>
              <a:rPr lang="en-US" altLang="en-US" sz="1800" b="1" dirty="0">
                <a:solidFill>
                  <a:srgbClr val="00A249"/>
                </a:solidFill>
              </a:rPr>
              <a:t>P/P ≤ 1% 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  <a:sym typeface="Wingdings" pitchFamily="2" charset="2"/>
              </a:rPr>
              <a:t>Larger analyzing power at higher energy, </a:t>
            </a:r>
            <a:r>
              <a:rPr lang="en-US" altLang="en-US" sz="1600" dirty="0">
                <a:solidFill>
                  <a:srgbClr val="0000FF"/>
                </a:solidFill>
                <a:latin typeface="Symbol" pitchFamily="18" charset="2"/>
                <a:sym typeface="Wingdings" pitchFamily="2" charset="2"/>
              </a:rPr>
              <a:t>D</a:t>
            </a:r>
            <a:r>
              <a:rPr lang="en-US" altLang="en-US" sz="1600" dirty="0">
                <a:solidFill>
                  <a:srgbClr val="0000FF"/>
                </a:solidFill>
                <a:sym typeface="Wingdings" pitchFamily="2" charset="2"/>
              </a:rPr>
              <a:t>P/P &lt; 0.5% within reach at 11 </a:t>
            </a:r>
            <a:r>
              <a:rPr lang="en-US" altLang="en-US" sz="1600" dirty="0" err="1">
                <a:solidFill>
                  <a:srgbClr val="0000FF"/>
                </a:solidFill>
                <a:sym typeface="Wingdings" pitchFamily="2" charset="2"/>
              </a:rPr>
              <a:t>GeV</a:t>
            </a:r>
            <a:endParaRPr lang="en-US" altLang="en-US" sz="1600" u="sng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600" i="1" dirty="0">
                <a:solidFill>
                  <a:srgbClr val="000000"/>
                </a:solidFill>
              </a:rPr>
              <a:t>Strategy: use 2 independent </a:t>
            </a:r>
            <a:r>
              <a:rPr lang="en-US" altLang="en-US" sz="1600" i="1" dirty="0" err="1">
                <a:solidFill>
                  <a:srgbClr val="000000"/>
                </a:solidFill>
              </a:rPr>
              <a:t>polarimeters</a:t>
            </a:r>
            <a:endParaRPr lang="en-US" altLang="en-US" sz="1600" i="1" dirty="0">
              <a:solidFill>
                <a:srgbClr val="000000"/>
              </a:solidFill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endParaRPr lang="en-US" altLang="en-US" sz="1600" dirty="0">
              <a:solidFill>
                <a:srgbClr val="00A249"/>
              </a:solidFill>
            </a:endParaRPr>
          </a:p>
        </p:txBody>
      </p:sp>
      <p:sp>
        <p:nvSpPr>
          <p:cNvPr id="24586" name="Rectangle 8"/>
          <p:cNvSpPr>
            <a:spLocks/>
          </p:cNvSpPr>
          <p:nvPr/>
        </p:nvSpPr>
        <p:spPr bwMode="auto">
          <a:xfrm>
            <a:off x="177800" y="3200400"/>
            <a:ext cx="4991100" cy="1981200"/>
          </a:xfrm>
          <a:prstGeom prst="rect">
            <a:avLst/>
          </a:prstGeom>
          <a:ln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/>
          <a:p>
            <a:pPr defTabSz="457200" eaLnBrk="1" hangingPunct="1">
              <a:buSzPct val="125000"/>
              <a:defRPr/>
            </a:pPr>
            <a:r>
              <a:rPr lang="en-US" sz="1400" dirty="0">
                <a:solidFill>
                  <a:srgbClr val="FF0000"/>
                </a:solidFill>
                <a:latin typeface="Helvetica" charset="0"/>
                <a:cs typeface="Gill Sans" charset="0"/>
              </a:rPr>
              <a:t> </a:t>
            </a:r>
            <a:r>
              <a:rPr lang="en-US" sz="1400" dirty="0" smtClean="0">
                <a:solidFill>
                  <a:srgbClr val="FF0000"/>
                </a:solidFill>
                <a:latin typeface="Helvetica" charset="0"/>
                <a:cs typeface="Gill Sans" charset="0"/>
              </a:rPr>
              <a:t>  </a:t>
            </a:r>
            <a:r>
              <a:rPr lang="en-US" sz="1400" dirty="0" smtClean="0">
                <a:solidFill>
                  <a:srgbClr val="FF0000"/>
                </a:solidFill>
                <a:latin typeface="Helvetica"/>
                <a:cs typeface="Helvetica"/>
              </a:rPr>
              <a:t>Compton </a:t>
            </a:r>
            <a:r>
              <a:rPr lang="en-US" sz="1400" dirty="0" err="1">
                <a:solidFill>
                  <a:srgbClr val="FF0000"/>
                </a:solidFill>
                <a:latin typeface="Helvetica"/>
                <a:cs typeface="Helvetica"/>
              </a:rPr>
              <a:t>polarimetry</a:t>
            </a:r>
            <a:r>
              <a:rPr lang="en-US" sz="1400" dirty="0">
                <a:solidFill>
                  <a:srgbClr val="FF0000"/>
                </a:solidFill>
                <a:latin typeface="Helvetica"/>
                <a:cs typeface="Helvetica"/>
              </a:rPr>
              <a:t>, new developments and recent      	running:</a:t>
            </a:r>
          </a:p>
          <a:p>
            <a:pPr defTabSz="457200" eaLnBrk="1" hangingPunct="1">
              <a:lnSpc>
                <a:spcPct val="70000"/>
              </a:lnSpc>
              <a:buSzPct val="125000"/>
              <a:defRPr/>
            </a:pPr>
            <a:endParaRPr lang="en-US" sz="1400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defTabSz="457200" eaLnBrk="1" hangingPunct="1">
              <a:lnSpc>
                <a:spcPct val="60000"/>
              </a:lnSpc>
              <a:buSzPct val="125000"/>
              <a:defRPr/>
            </a:pPr>
            <a:r>
              <a:rPr lang="en-US" sz="1400" dirty="0">
                <a:solidFill>
                  <a:srgbClr val="0000FF"/>
                </a:solidFill>
                <a:latin typeface="Helvetica"/>
                <a:cs typeface="Helvetica"/>
              </a:rPr>
              <a:t>   </a:t>
            </a:r>
            <a:r>
              <a:rPr lang="en-US" sz="1400" dirty="0" smtClean="0">
                <a:solidFill>
                  <a:srgbClr val="0000FF"/>
                </a:solidFill>
                <a:latin typeface="Helvetica"/>
                <a:cs typeface="Helvetica"/>
              </a:rPr>
              <a:t>- Continuous</a:t>
            </a:r>
            <a:r>
              <a:rPr lang="en-US" sz="1400" dirty="0">
                <a:solidFill>
                  <a:srgbClr val="0000FF"/>
                </a:solidFill>
                <a:latin typeface="Helvetica"/>
                <a:cs typeface="Helvetica"/>
              </a:rPr>
              <a:t>, non-invasive.</a:t>
            </a:r>
          </a:p>
          <a:p>
            <a:pPr defTabSz="457200" eaLnBrk="1" hangingPunct="1">
              <a:lnSpc>
                <a:spcPct val="60000"/>
              </a:lnSpc>
              <a:buSzPct val="125000"/>
              <a:defRPr/>
            </a:pPr>
            <a:endParaRPr lang="en-US" sz="1400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defTabSz="457200" eaLnBrk="1" hangingPunct="1">
              <a:lnSpc>
                <a:spcPct val="80000"/>
              </a:lnSpc>
              <a:buSzPct val="80000"/>
              <a:defRPr/>
            </a:pPr>
            <a:r>
              <a:rPr lang="en-US" sz="1400" dirty="0">
                <a:solidFill>
                  <a:srgbClr val="0000FF"/>
                </a:solidFill>
                <a:latin typeface="Helvetica"/>
                <a:cs typeface="Helvetica"/>
                <a:sym typeface="Arial Bold" charset="0"/>
              </a:rPr>
              <a:t>   </a:t>
            </a:r>
            <a:r>
              <a:rPr lang="en-US" sz="1400" dirty="0" smtClean="0">
                <a:solidFill>
                  <a:srgbClr val="0000FF"/>
                </a:solidFill>
                <a:latin typeface="Helvetica"/>
                <a:cs typeface="Helvetica"/>
                <a:sym typeface="Arial Bold" charset="0"/>
              </a:rPr>
              <a:t>- New </a:t>
            </a:r>
            <a:r>
              <a:rPr lang="en-US" sz="1400" dirty="0">
                <a:solidFill>
                  <a:srgbClr val="0000FF"/>
                </a:solidFill>
                <a:latin typeface="Helvetica"/>
                <a:cs typeface="Helvetica"/>
                <a:sym typeface="Arial Bold" charset="0"/>
              </a:rPr>
              <a:t>high-</a:t>
            </a:r>
            <a:r>
              <a:rPr lang="en-US" sz="1400" dirty="0" smtClean="0">
                <a:solidFill>
                  <a:srgbClr val="0000FF"/>
                </a:solidFill>
                <a:latin typeface="Helvetica"/>
                <a:cs typeface="Helvetica"/>
                <a:sym typeface="Arial Bold" charset="0"/>
              </a:rPr>
              <a:t>gain</a:t>
            </a:r>
            <a:r>
              <a:rPr lang="en-US" sz="1400" dirty="0">
                <a:solidFill>
                  <a:srgbClr val="0000FF"/>
                </a:solidFill>
                <a:latin typeface="Helvetica"/>
                <a:cs typeface="Helvetica"/>
                <a:sym typeface="Arial Bold" charset="0"/>
              </a:rPr>
              <a:t> </a:t>
            </a:r>
            <a:r>
              <a:rPr lang="en-US" sz="1400" dirty="0" smtClean="0">
                <a:solidFill>
                  <a:srgbClr val="0000FF"/>
                </a:solidFill>
                <a:latin typeface="Helvetica"/>
                <a:cs typeface="Helvetica"/>
                <a:sym typeface="Arial Bold" charset="0"/>
              </a:rPr>
              <a:t>optical </a:t>
            </a:r>
            <a:r>
              <a:rPr lang="en-US" sz="1400" dirty="0">
                <a:solidFill>
                  <a:srgbClr val="0000FF"/>
                </a:solidFill>
                <a:latin typeface="Helvetica"/>
                <a:cs typeface="Helvetica"/>
                <a:sym typeface="Arial Bold" charset="0"/>
              </a:rPr>
              <a:t>cavity</a:t>
            </a:r>
            <a:r>
              <a:rPr lang="en-US" sz="1400" dirty="0">
                <a:solidFill>
                  <a:srgbClr val="0000FF"/>
                </a:solidFill>
                <a:latin typeface="Helvetica"/>
                <a:cs typeface="Helvetica"/>
                <a:sym typeface="Arial" charset="0"/>
              </a:rPr>
              <a:t> for improved </a:t>
            </a:r>
            <a:r>
              <a:rPr lang="en-US" sz="1400" dirty="0" smtClean="0">
                <a:solidFill>
                  <a:srgbClr val="0000FF"/>
                </a:solidFill>
                <a:latin typeface="Helvetica"/>
                <a:cs typeface="Helvetica"/>
                <a:sym typeface="Arial" charset="0"/>
              </a:rPr>
              <a:t>resolution and 	analyzing </a:t>
            </a:r>
            <a:r>
              <a:rPr lang="en-US" sz="1400" dirty="0">
                <a:solidFill>
                  <a:srgbClr val="0000FF"/>
                </a:solidFill>
                <a:latin typeface="Helvetica"/>
                <a:cs typeface="Helvetica"/>
                <a:sym typeface="Arial" charset="0"/>
              </a:rPr>
              <a:t>power</a:t>
            </a:r>
          </a:p>
          <a:p>
            <a:pPr defTabSz="457200" eaLnBrk="1" hangingPunct="1">
              <a:lnSpc>
                <a:spcPct val="60000"/>
              </a:lnSpc>
              <a:buSzPct val="125000"/>
              <a:defRPr/>
            </a:pPr>
            <a:endParaRPr lang="en-US" sz="1400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defTabSz="457200" eaLnBrk="1" hangingPunct="1">
              <a:lnSpc>
                <a:spcPct val="60000"/>
              </a:lnSpc>
              <a:buSzPct val="125000"/>
              <a:defRPr/>
            </a:pPr>
            <a:r>
              <a:rPr lang="en-US" sz="1400" dirty="0">
                <a:solidFill>
                  <a:srgbClr val="0000FF"/>
                </a:solidFill>
                <a:latin typeface="Helvetica"/>
                <a:cs typeface="Helvetica"/>
              </a:rPr>
              <a:t>   </a:t>
            </a:r>
            <a:r>
              <a:rPr lang="en-US" sz="1400" dirty="0" smtClean="0">
                <a:solidFill>
                  <a:srgbClr val="0000FF"/>
                </a:solidFill>
                <a:latin typeface="Helvetica"/>
                <a:cs typeface="Helvetica"/>
              </a:rPr>
              <a:t>- Diamond </a:t>
            </a:r>
            <a:r>
              <a:rPr lang="en-US" sz="1400" dirty="0" err="1">
                <a:solidFill>
                  <a:srgbClr val="0000FF"/>
                </a:solidFill>
                <a:latin typeface="Helvetica"/>
                <a:cs typeface="Helvetica"/>
              </a:rPr>
              <a:t>microstrip</a:t>
            </a:r>
            <a:r>
              <a:rPr lang="en-US" sz="1400" dirty="0">
                <a:solidFill>
                  <a:srgbClr val="0000FF"/>
                </a:solidFill>
                <a:latin typeface="Helvetica"/>
                <a:cs typeface="Helvetica"/>
              </a:rPr>
              <a:t> detectors (</a:t>
            </a:r>
            <a:r>
              <a:rPr lang="en-US" sz="1400" dirty="0" err="1">
                <a:solidFill>
                  <a:srgbClr val="0000FF"/>
                </a:solidFill>
                <a:latin typeface="Helvetica"/>
                <a:cs typeface="Helvetica"/>
              </a:rPr>
              <a:t>Qweak</a:t>
            </a:r>
            <a:r>
              <a:rPr lang="en-US" sz="1400" dirty="0">
                <a:solidFill>
                  <a:srgbClr val="0000FF"/>
                </a:solidFill>
                <a:latin typeface="Helvetica"/>
                <a:cs typeface="Helvetica"/>
              </a:rPr>
              <a:t>)</a:t>
            </a:r>
          </a:p>
          <a:p>
            <a:pPr defTabSz="457200" eaLnBrk="1" hangingPunct="1">
              <a:lnSpc>
                <a:spcPct val="60000"/>
              </a:lnSpc>
              <a:buSzPct val="125000"/>
              <a:defRPr/>
            </a:pPr>
            <a:endParaRPr lang="en-US" sz="1400" dirty="0">
              <a:solidFill>
                <a:srgbClr val="0000FF"/>
              </a:solidFill>
              <a:latin typeface="Helvetica"/>
              <a:cs typeface="Helvetica"/>
            </a:endParaRPr>
          </a:p>
          <a:p>
            <a:pPr defTabSz="457200" eaLnBrk="1" hangingPunct="1">
              <a:lnSpc>
                <a:spcPct val="60000"/>
              </a:lnSpc>
              <a:buSzPct val="125000"/>
              <a:defRPr/>
            </a:pPr>
            <a:r>
              <a:rPr lang="en-US" sz="1400" dirty="0">
                <a:solidFill>
                  <a:srgbClr val="0000FF"/>
                </a:solidFill>
                <a:latin typeface="Helvetica"/>
                <a:cs typeface="Helvetica"/>
              </a:rPr>
              <a:t>   </a:t>
            </a:r>
            <a:r>
              <a:rPr lang="en-US" sz="1400" dirty="0" smtClean="0">
                <a:solidFill>
                  <a:srgbClr val="0000FF"/>
                </a:solidFill>
                <a:latin typeface="Helvetica"/>
                <a:cs typeface="Helvetica"/>
              </a:rPr>
              <a:t>- Integrating </a:t>
            </a:r>
            <a:r>
              <a:rPr lang="en-US" sz="1400" dirty="0">
                <a:solidFill>
                  <a:srgbClr val="0000FF"/>
                </a:solidFill>
                <a:latin typeface="Helvetica"/>
                <a:cs typeface="Helvetica"/>
              </a:rPr>
              <a:t>photon analysis (PREX)</a:t>
            </a:r>
          </a:p>
        </p:txBody>
      </p:sp>
      <p:sp>
        <p:nvSpPr>
          <p:cNvPr id="24587" name="Rectangle 9"/>
          <p:cNvSpPr>
            <a:spLocks/>
          </p:cNvSpPr>
          <p:nvPr/>
        </p:nvSpPr>
        <p:spPr bwMode="auto">
          <a:xfrm>
            <a:off x="177800" y="1711325"/>
            <a:ext cx="5003800" cy="1412875"/>
          </a:xfrm>
          <a:prstGeom prst="rect">
            <a:avLst/>
          </a:prstGeom>
          <a:ln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0" tIns="0" rIns="0" bIns="0" anchor="ctr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70000"/>
              </a:lnSpc>
              <a:buSzPct val="125000"/>
              <a:defRPr/>
            </a:pPr>
            <a:r>
              <a:rPr lang="en-US" altLang="en-US" sz="1400" dirty="0" smtClean="0">
                <a:solidFill>
                  <a:srgbClr val="3366FF"/>
                </a:solidFill>
                <a:latin typeface="Helvetica" charset="0"/>
              </a:rPr>
              <a:t>   </a:t>
            </a:r>
            <a:r>
              <a:rPr lang="en-US" altLang="en-US" sz="1400" dirty="0">
                <a:solidFill>
                  <a:srgbClr val="FF0000"/>
                </a:solidFill>
                <a:latin typeface="Helvetica" charset="0"/>
              </a:rPr>
              <a:t>E</a:t>
            </a:r>
            <a:r>
              <a:rPr lang="en-US" altLang="en-US" sz="1400" dirty="0" smtClean="0">
                <a:solidFill>
                  <a:srgbClr val="FF0000"/>
                </a:solidFill>
                <a:latin typeface="Helvetica" charset="0"/>
              </a:rPr>
              <a:t>xisting </a:t>
            </a:r>
            <a:r>
              <a:rPr lang="en-US" altLang="en-US" sz="1400" dirty="0" smtClean="0">
                <a:solidFill>
                  <a:srgbClr val="FF0000"/>
                </a:solidFill>
                <a:latin typeface="Helvetica" charset="0"/>
              </a:rPr>
              <a:t>&lt; 1% Hall C </a:t>
            </a:r>
            <a:r>
              <a:rPr lang="en-US" altLang="en-US" sz="1400" dirty="0" err="1" smtClean="0">
                <a:solidFill>
                  <a:srgbClr val="FF0000"/>
                </a:solidFill>
                <a:latin typeface="Helvetica" charset="0"/>
              </a:rPr>
              <a:t>Møller</a:t>
            </a:r>
            <a:r>
              <a:rPr lang="en-US" altLang="en-US" sz="1400" dirty="0" smtClean="0">
                <a:solidFill>
                  <a:srgbClr val="FF0000"/>
                </a:solidFill>
                <a:latin typeface="Helvetica" charset="0"/>
              </a:rPr>
              <a:t> </a:t>
            </a:r>
            <a:r>
              <a:rPr lang="en-US" altLang="en-US" sz="1400" dirty="0" err="1" smtClean="0">
                <a:solidFill>
                  <a:srgbClr val="FF0000"/>
                </a:solidFill>
                <a:latin typeface="Helvetica" charset="0"/>
              </a:rPr>
              <a:t>polarimeter</a:t>
            </a:r>
            <a:r>
              <a:rPr lang="en-US" altLang="en-US" sz="1400" dirty="0" smtClean="0">
                <a:solidFill>
                  <a:srgbClr val="FF0000"/>
                </a:solidFill>
                <a:latin typeface="Helvetica" charset="0"/>
              </a:rPr>
              <a:t>: </a:t>
            </a:r>
          </a:p>
          <a:p>
            <a:pPr eaLnBrk="1" hangingPunct="1">
              <a:lnSpc>
                <a:spcPct val="70000"/>
              </a:lnSpc>
              <a:buSzPct val="125000"/>
              <a:defRPr/>
            </a:pPr>
            <a:endParaRPr lang="en-US" altLang="en-US" sz="1400" dirty="0" smtClean="0">
              <a:solidFill>
                <a:srgbClr val="FF0000"/>
              </a:solidFill>
              <a:latin typeface="Helvetica" charset="0"/>
            </a:endParaRPr>
          </a:p>
          <a:p>
            <a:pPr eaLnBrk="1" hangingPunct="1">
              <a:lnSpc>
                <a:spcPct val="60000"/>
              </a:lnSpc>
              <a:buSzPct val="125000"/>
              <a:defRPr/>
            </a:pPr>
            <a:r>
              <a:rPr lang="en-US" altLang="en-US" sz="1400" dirty="0" smtClean="0">
                <a:solidFill>
                  <a:srgbClr val="FF0000"/>
                </a:solidFill>
                <a:latin typeface="Helvetica" charset="0"/>
              </a:rPr>
              <a:t>  </a:t>
            </a:r>
            <a:r>
              <a:rPr lang="en-US" altLang="en-US" sz="1400" dirty="0" smtClean="0">
                <a:solidFill>
                  <a:srgbClr val="0000FF"/>
                </a:solidFill>
                <a:latin typeface="Helvetica" charset="0"/>
              </a:rPr>
              <a:t> </a:t>
            </a:r>
            <a:r>
              <a:rPr lang="en-US" altLang="en-US" sz="1400" dirty="0" smtClean="0">
                <a:solidFill>
                  <a:srgbClr val="0000FF"/>
                </a:solidFill>
                <a:latin typeface="Helvetica" charset="0"/>
              </a:rPr>
              <a:t>- Low </a:t>
            </a:r>
            <a:r>
              <a:rPr lang="en-US" altLang="en-US" sz="1400" dirty="0" smtClean="0">
                <a:solidFill>
                  <a:srgbClr val="3366FF"/>
                </a:solidFill>
                <a:latin typeface="Helvetica" charset="0"/>
              </a:rPr>
              <a:t>beam currents, invasive.</a:t>
            </a:r>
          </a:p>
          <a:p>
            <a:pPr eaLnBrk="1" hangingPunct="1">
              <a:lnSpc>
                <a:spcPct val="60000"/>
              </a:lnSpc>
              <a:buSzPct val="125000"/>
              <a:defRPr/>
            </a:pPr>
            <a:endParaRPr lang="en-US" altLang="en-US" sz="1400" dirty="0" smtClean="0">
              <a:solidFill>
                <a:srgbClr val="3366FF"/>
              </a:solidFill>
              <a:latin typeface="Helvetica" charset="0"/>
            </a:endParaRPr>
          </a:p>
          <a:p>
            <a:pPr eaLnBrk="1" hangingPunct="1">
              <a:lnSpc>
                <a:spcPct val="60000"/>
              </a:lnSpc>
              <a:buSzPct val="125000"/>
              <a:defRPr/>
            </a:pPr>
            <a:r>
              <a:rPr lang="en-US" altLang="en-US" sz="1400" dirty="0" smtClean="0">
                <a:solidFill>
                  <a:srgbClr val="3366FF"/>
                </a:solidFill>
                <a:latin typeface="Helvetica" charset="0"/>
              </a:rPr>
              <a:t>   </a:t>
            </a:r>
            <a:r>
              <a:rPr lang="en-US" altLang="en-US" sz="1400" dirty="0" smtClean="0">
                <a:solidFill>
                  <a:srgbClr val="3366FF"/>
                </a:solidFill>
                <a:latin typeface="Helvetica" charset="0"/>
              </a:rPr>
              <a:t>- Known </a:t>
            </a:r>
            <a:r>
              <a:rPr lang="en-US" altLang="en-US" sz="1400" dirty="0" smtClean="0">
                <a:solidFill>
                  <a:srgbClr val="3366FF"/>
                </a:solidFill>
                <a:latin typeface="Helvetica" charset="0"/>
              </a:rPr>
              <a:t>analyzing power provided by Fe foil in a 3.5 T </a:t>
            </a:r>
            <a:r>
              <a:rPr lang="en-US" altLang="en-US" sz="1400" dirty="0" smtClean="0">
                <a:solidFill>
                  <a:srgbClr val="3366FF"/>
                </a:solidFill>
                <a:latin typeface="Helvetica" charset="0"/>
              </a:rPr>
              <a:t>field</a:t>
            </a:r>
            <a:endParaRPr lang="en-US" altLang="en-US" sz="1400" dirty="0">
              <a:solidFill>
                <a:srgbClr val="3366FF"/>
              </a:solidFill>
              <a:latin typeface="Helvetica" charset="0"/>
            </a:endParaRPr>
          </a:p>
          <a:p>
            <a:pPr eaLnBrk="1" hangingPunct="1">
              <a:lnSpc>
                <a:spcPct val="70000"/>
              </a:lnSpc>
              <a:buSzPct val="125000"/>
              <a:defRPr/>
            </a:pPr>
            <a:endParaRPr lang="en-US" altLang="en-US" sz="1400" dirty="0" smtClean="0">
              <a:solidFill>
                <a:srgbClr val="3366FF"/>
              </a:solidFill>
              <a:latin typeface="Helvetica" charset="0"/>
            </a:endParaRPr>
          </a:p>
          <a:p>
            <a:pPr eaLnBrk="1" hangingPunct="1">
              <a:lnSpc>
                <a:spcPct val="70000"/>
              </a:lnSpc>
              <a:buSzPct val="125000"/>
              <a:defRPr/>
            </a:pPr>
            <a:r>
              <a:rPr lang="en-US" altLang="en-US" sz="1400" dirty="0">
                <a:solidFill>
                  <a:srgbClr val="3366FF"/>
                </a:solidFill>
                <a:latin typeface="Helvetica" charset="0"/>
              </a:rPr>
              <a:t> </a:t>
            </a:r>
            <a:r>
              <a:rPr lang="en-US" altLang="en-US" sz="1400" dirty="0" smtClean="0">
                <a:solidFill>
                  <a:srgbClr val="3366FF"/>
                </a:solidFill>
                <a:latin typeface="Helvetica" charset="0"/>
              </a:rPr>
              <a:t>  - Create duplicate capability in Hall A (Temple, </a:t>
            </a:r>
            <a:r>
              <a:rPr lang="en-US" altLang="en-US" sz="1400" dirty="0" err="1" smtClean="0">
                <a:solidFill>
                  <a:srgbClr val="3366FF"/>
                </a:solidFill>
                <a:latin typeface="Helvetica" charset="0"/>
              </a:rPr>
              <a:t>Kharkhov</a:t>
            </a:r>
            <a:r>
              <a:rPr lang="en-US" altLang="en-US" sz="1400" dirty="0" smtClean="0">
                <a:solidFill>
                  <a:srgbClr val="3366FF"/>
                </a:solidFill>
                <a:latin typeface="Helvetica" charset="0"/>
              </a:rPr>
              <a:t>), 	new magnet at </a:t>
            </a:r>
            <a:r>
              <a:rPr lang="en-US" altLang="en-US" sz="1400" dirty="0" err="1" smtClean="0">
                <a:solidFill>
                  <a:srgbClr val="3366FF"/>
                </a:solidFill>
                <a:latin typeface="Helvetica" charset="0"/>
              </a:rPr>
              <a:t>JLab</a:t>
            </a:r>
            <a:endParaRPr lang="en-US" altLang="en-US" sz="1400" dirty="0" smtClean="0">
              <a:solidFill>
                <a:srgbClr val="3366FF"/>
              </a:solidFill>
              <a:latin typeface="Helvetica" charset="0"/>
            </a:endParaRPr>
          </a:p>
        </p:txBody>
      </p:sp>
      <p:sp>
        <p:nvSpPr>
          <p:cNvPr id="57353" name="Footer Placeholder 6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  <a:latin typeface="Times" charset="0"/>
            </a:endParaRPr>
          </a:p>
        </p:txBody>
      </p:sp>
      <p:pic>
        <p:nvPicPr>
          <p:cNvPr id="57357" name="Picture 1" descr="pho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34798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127500" y="2882900"/>
            <a:ext cx="1524000" cy="7366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252716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7600" y="93702"/>
            <a:ext cx="68707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Precision </a:t>
            </a:r>
            <a:r>
              <a:rPr lang="en-US" sz="2800" dirty="0" err="1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Beamline</a:t>
            </a:r>
            <a:r>
              <a:rPr lang="en-US" sz="2800" dirty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 Instrumentation</a:t>
            </a:r>
            <a:endParaRPr lang="en-US" sz="2800" dirty="0"/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400" y="685800"/>
            <a:ext cx="8382000" cy="495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+mn-lt"/>
              </a:rPr>
              <a:t>Parity quality beam working group formed (</a:t>
            </a:r>
            <a:r>
              <a:rPr lang="en-US" altLang="en-US" sz="2400" dirty="0" err="1">
                <a:latin typeface="+mn-lt"/>
              </a:rPr>
              <a:t>JLab</a:t>
            </a:r>
            <a:r>
              <a:rPr lang="en-US" altLang="en-US" sz="2400" dirty="0">
                <a:latin typeface="+mn-lt"/>
              </a:rPr>
              <a:t> physics and accelerator, </a:t>
            </a:r>
            <a:r>
              <a:rPr lang="en-US" altLang="en-US" sz="2400" dirty="0" err="1">
                <a:latin typeface="+mn-lt"/>
              </a:rPr>
              <a:t>VaTech</a:t>
            </a:r>
            <a:r>
              <a:rPr lang="en-US" altLang="en-US" sz="2400" dirty="0">
                <a:latin typeface="+mn-lt"/>
              </a:rPr>
              <a:t>, </a:t>
            </a:r>
            <a:r>
              <a:rPr lang="en-US" altLang="en-US" sz="2400" dirty="0" err="1" smtClean="0">
                <a:latin typeface="+mn-lt"/>
              </a:rPr>
              <a:t>UVa</a:t>
            </a:r>
            <a:r>
              <a:rPr lang="en-US" altLang="en-US" sz="2400" dirty="0" smtClean="0">
                <a:latin typeface="+mn-lt"/>
              </a:rPr>
              <a:t>)</a:t>
            </a:r>
            <a:endParaRPr lang="en-US" altLang="en-US" sz="2400" dirty="0">
              <a:latin typeface="+mn-lt"/>
            </a:endParaRP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+mn-lt"/>
              </a:rPr>
              <a:t>Hall A beam modulation system</a:t>
            </a:r>
          </a:p>
          <a:p>
            <a:pPr lvl="1">
              <a:spcBef>
                <a:spcPct val="0"/>
              </a:spcBef>
              <a:buFont typeface="Lucida Grande" charset="0"/>
              <a:buChar char="-"/>
            </a:pPr>
            <a:r>
              <a:rPr lang="en-US" altLang="en-US" sz="2400" dirty="0">
                <a:latin typeface="+mn-lt"/>
              </a:rPr>
              <a:t>Air core coils in multiple positions along the beam line, verifying electronics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+mn-lt"/>
              </a:rPr>
              <a:t>2 “XYQ” (</a:t>
            </a:r>
            <a:r>
              <a:rPr lang="en-US" altLang="en-US" sz="2400" dirty="0" err="1">
                <a:latin typeface="+mn-lt"/>
              </a:rPr>
              <a:t>Q</a:t>
            </a:r>
            <a:r>
              <a:rPr lang="en-US" altLang="en-US" sz="2400" baseline="-25000" dirty="0" err="1">
                <a:latin typeface="+mn-lt"/>
              </a:rPr>
              <a:t>weak</a:t>
            </a:r>
            <a:r>
              <a:rPr lang="en-US" altLang="en-US" sz="2400" dirty="0">
                <a:latin typeface="+mn-lt"/>
              </a:rPr>
              <a:t>) cavities recently installed near the target, equipped with new electronics and temperature controls.</a:t>
            </a:r>
          </a:p>
          <a:p>
            <a:pPr>
              <a:spcBef>
                <a:spcPct val="0"/>
              </a:spcBef>
            </a:pPr>
            <a:r>
              <a:rPr lang="en-US" altLang="en-US" sz="2400" dirty="0">
                <a:latin typeface="+mn-lt"/>
              </a:rPr>
              <a:t>Imported </a:t>
            </a:r>
            <a:r>
              <a:rPr lang="en-US" altLang="en-US" sz="2400" dirty="0" err="1">
                <a:latin typeface="+mn-lt"/>
              </a:rPr>
              <a:t>Q</a:t>
            </a:r>
            <a:r>
              <a:rPr lang="en-US" altLang="en-US" sz="2400" baseline="-25000" dirty="0" err="1">
                <a:latin typeface="+mn-lt"/>
              </a:rPr>
              <a:t>weak</a:t>
            </a:r>
            <a:r>
              <a:rPr lang="en-US" altLang="en-US" sz="2400" dirty="0">
                <a:latin typeface="+mn-lt"/>
              </a:rPr>
              <a:t> halo monitor</a:t>
            </a:r>
          </a:p>
          <a:p>
            <a:pPr>
              <a:spcBef>
                <a:spcPct val="0"/>
              </a:spcBef>
            </a:pPr>
            <a:r>
              <a:rPr lang="en-US" altLang="en-US" sz="2400" dirty="0" smtClean="0">
                <a:latin typeface="+mn-lt"/>
              </a:rPr>
              <a:t>Planning </a:t>
            </a:r>
            <a:r>
              <a:rPr lang="en-US" altLang="en-US" sz="2400" dirty="0">
                <a:latin typeface="+mn-lt"/>
              </a:rPr>
              <a:t>to test starting Fall 2015</a:t>
            </a:r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</a:pP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800" dirty="0"/>
          </a:p>
        </p:txBody>
      </p:sp>
      <p:pic>
        <p:nvPicPr>
          <p:cNvPr id="4" name="Picture 3" descr="C:\Users\folts\Desktop\halo pix\IMG_15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200" y="3692114"/>
            <a:ext cx="3619500" cy="271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2288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ctrTitle"/>
          </p:nvPr>
        </p:nvSpPr>
        <p:spPr>
          <a:xfrm>
            <a:off x="609600" y="0"/>
            <a:ext cx="7772400" cy="609600"/>
          </a:xfrm>
        </p:spPr>
        <p:txBody>
          <a:bodyPr/>
          <a:lstStyle/>
          <a:p>
            <a:pPr eaLnBrk="1" hangingPunct="1"/>
            <a:r>
              <a:rPr lang="en-US" altLang="en-US" sz="2400" b="0" dirty="0" smtClean="0">
                <a:solidFill>
                  <a:srgbClr val="0000FF"/>
                </a:solidFill>
                <a:ea typeface="ＭＳ Ｐゴシック" pitchFamily="34" charset="-128"/>
              </a:rPr>
              <a:t>Computational Fluid Dynamics Facility Established</a:t>
            </a:r>
          </a:p>
        </p:txBody>
      </p:sp>
      <p:sp>
        <p:nvSpPr>
          <p:cNvPr id="60419" name="Subtitle 2"/>
          <p:cNvSpPr>
            <a:spLocks noGrp="1"/>
          </p:cNvSpPr>
          <p:nvPr>
            <p:ph type="subTitle" idx="1"/>
          </p:nvPr>
        </p:nvSpPr>
        <p:spPr>
          <a:xfrm>
            <a:off x="76200" y="825500"/>
            <a:ext cx="8915400" cy="2967038"/>
          </a:xfrm>
        </p:spPr>
        <p:txBody>
          <a:bodyPr/>
          <a:lstStyle/>
          <a:p>
            <a:pPr marL="285750" indent="-285750" algn="l" eaLnBrk="1" hangingPunct="1">
              <a:buFont typeface="Arial" pitchFamily="34" charset="0"/>
              <a:buChar char="•"/>
            </a:pPr>
            <a:r>
              <a:rPr lang="en-US" alt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CFD calculations led to the success of the 2.5 kW power target used for the </a:t>
            </a:r>
            <a:r>
              <a:rPr lang="en-US" altLang="en-US" sz="2000" dirty="0" err="1" smtClean="0">
                <a:solidFill>
                  <a:schemeClr val="tx1"/>
                </a:solidFill>
                <a:ea typeface="ＭＳ Ｐゴシック" pitchFamily="34" charset="-128"/>
              </a:rPr>
              <a:t>Qweak</a:t>
            </a:r>
            <a:r>
              <a:rPr lang="en-US" alt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 experiment - </a:t>
            </a:r>
            <a:r>
              <a:rPr lang="en-US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world</a:t>
            </a:r>
            <a:r>
              <a:rPr lang="ja-JP" altLang="en-US" sz="2000" dirty="0" smtClean="0">
                <a:solidFill>
                  <a:srgbClr val="FF0000"/>
                </a:solidFill>
                <a:ea typeface="ＭＳ Ｐゴシック" pitchFamily="34" charset="-128"/>
              </a:rPr>
              <a:t>’</a:t>
            </a:r>
            <a:r>
              <a:rPr lang="en-US" altLang="ja-JP" sz="2000" dirty="0" smtClean="0">
                <a:solidFill>
                  <a:srgbClr val="FF0000"/>
                </a:solidFill>
                <a:ea typeface="ＭＳ Ｐゴシック" pitchFamily="34" charset="-128"/>
              </a:rPr>
              <a:t>s highest power </a:t>
            </a:r>
            <a:r>
              <a:rPr lang="en-US" altLang="ja-JP" sz="2000" dirty="0" smtClean="0">
                <a:solidFill>
                  <a:srgbClr val="000000"/>
                </a:solidFill>
                <a:ea typeface="ＭＳ Ｐゴシック" pitchFamily="34" charset="-128"/>
              </a:rPr>
              <a:t>cryogenic target </a:t>
            </a:r>
            <a:r>
              <a:rPr lang="en-US" altLang="ja-JP" sz="2000" dirty="0" smtClean="0">
                <a:solidFill>
                  <a:srgbClr val="FF0000"/>
                </a:solidFill>
                <a:ea typeface="ＭＳ Ｐゴシック" pitchFamily="34" charset="-128"/>
              </a:rPr>
              <a:t>(&lt; 0.8% density loss @ 2,500 W) </a:t>
            </a:r>
            <a:endParaRPr lang="en-US" altLang="ja-JP" sz="2000" dirty="0" smtClean="0">
              <a:solidFill>
                <a:schemeClr val="tx1"/>
              </a:solidFill>
              <a:ea typeface="ＭＳ Ｐゴシック" pitchFamily="34" charset="-128"/>
            </a:endParaRPr>
          </a:p>
          <a:p>
            <a:pPr marL="285750" indent="-285750" algn="l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The  </a:t>
            </a:r>
            <a:r>
              <a:rPr lang="en-US" alt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CFD facility will be used to develop a 5 kW cryogenic target for </a:t>
            </a:r>
            <a:r>
              <a:rPr lang="en-US" alt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MOLLER</a:t>
            </a:r>
            <a:endParaRPr lang="en-US" alt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285750" indent="-285750" algn="l" eaLnBrk="1" hangingPunct="1">
              <a:lnSpc>
                <a:spcPct val="90000"/>
              </a:lnSpc>
              <a:buFont typeface="Arial" pitchFamily="34" charset="0"/>
              <a:buChar char="•"/>
            </a:pPr>
            <a:r>
              <a:rPr lang="en-US" alt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CFD </a:t>
            </a:r>
            <a:r>
              <a:rPr lang="en-US" alt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will aid in development and integration of </a:t>
            </a:r>
            <a:r>
              <a:rPr lang="en-US" altLang="en-US" sz="2000" baseline="30000" dirty="0" smtClean="0">
                <a:solidFill>
                  <a:schemeClr val="tx1"/>
                </a:solidFill>
                <a:ea typeface="ＭＳ Ｐゴシック" pitchFamily="34" charset="-128"/>
              </a:rPr>
              <a:t>3</a:t>
            </a:r>
            <a:r>
              <a:rPr lang="en-US" alt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He polarized target, </a:t>
            </a:r>
            <a:r>
              <a:rPr lang="en-US" altLang="en-US" sz="2000" dirty="0" err="1" smtClean="0">
                <a:solidFill>
                  <a:schemeClr val="tx1"/>
                </a:solidFill>
                <a:ea typeface="ＭＳ Ｐゴシック" pitchFamily="34" charset="-128"/>
              </a:rPr>
              <a:t>SoLID</a:t>
            </a:r>
            <a:r>
              <a:rPr lang="en-US" altLang="en-US" sz="2000" dirty="0" smtClean="0">
                <a:solidFill>
                  <a:schemeClr val="tx1"/>
                </a:solidFill>
                <a:ea typeface="ＭＳ Ｐゴシック" pitchFamily="34" charset="-128"/>
              </a:rPr>
              <a:t>, SBS, PREX-II, APEX targets.</a:t>
            </a:r>
          </a:p>
          <a:p>
            <a:pPr marL="285750" indent="-285750" algn="l" eaLnBrk="1" hangingPunct="1">
              <a:lnSpc>
                <a:spcPct val="90000"/>
              </a:lnSpc>
              <a:buFont typeface="Arial" pitchFamily="34" charset="0"/>
              <a:buChar char="•"/>
            </a:pPr>
            <a:endParaRPr lang="en-US" altLang="en-US" sz="2000" dirty="0" smtClean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0"/>
            <a:ext cx="4757738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47244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2" name="TextBox 10"/>
          <p:cNvSpPr txBox="1">
            <a:spLocks noChangeArrowheads="1"/>
          </p:cNvSpPr>
          <p:nvPr/>
        </p:nvSpPr>
        <p:spPr bwMode="auto">
          <a:xfrm>
            <a:off x="68263" y="3316288"/>
            <a:ext cx="4656137" cy="64611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CFD-based design of </a:t>
            </a:r>
            <a:r>
              <a:rPr lang="en-US" altLang="en-US" sz="1800" i="1">
                <a:solidFill>
                  <a:srgbClr val="000000"/>
                </a:solidFill>
              </a:rPr>
              <a:t>2 target cells in </a:t>
            </a:r>
            <a:r>
              <a:rPr lang="en-US" altLang="en-US" sz="1800">
                <a:solidFill>
                  <a:srgbClr val="000000"/>
                </a:solidFill>
              </a:rPr>
              <a:t>one cell-block and predicted performance</a:t>
            </a:r>
          </a:p>
        </p:txBody>
      </p:sp>
      <p:pic>
        <p:nvPicPr>
          <p:cNvPr id="60423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938" y="3048000"/>
            <a:ext cx="3929062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>
            <a:off x="4267200" y="3810000"/>
            <a:ext cx="1143000" cy="4572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881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5100" y="228600"/>
            <a:ext cx="4800600" cy="252376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i="1" dirty="0" err="1">
                <a:solidFill>
                  <a:prstClr val="black"/>
                </a:solidFill>
                <a:latin typeface="Arial"/>
                <a:ea typeface="+mn-ea"/>
                <a:cs typeface="Arial"/>
              </a:rPr>
              <a:t>SoLID</a:t>
            </a:r>
            <a:endParaRPr lang="en-US" sz="2800" b="1" i="1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2000" b="1" dirty="0">
                <a:latin typeface="Calibri" charset="0"/>
              </a:rPr>
              <a:t>Uniquely leverages high luminosity </a:t>
            </a:r>
            <a:r>
              <a:rPr lang="en-US" sz="2000" b="1" i="1" dirty="0">
                <a:latin typeface="Calibri" charset="0"/>
              </a:rPr>
              <a:t>PLUS</a:t>
            </a:r>
            <a:r>
              <a:rPr lang="en-US" sz="2000" b="1" dirty="0">
                <a:latin typeface="Calibri" charset="0"/>
              </a:rPr>
              <a:t> large acceptance capabilities at </a:t>
            </a:r>
            <a:r>
              <a:rPr lang="en-US" sz="2000" b="1" dirty="0" err="1" smtClean="0">
                <a:latin typeface="Calibri" charset="0"/>
              </a:rPr>
              <a:t>JLab</a:t>
            </a:r>
            <a:endParaRPr lang="en-US" sz="2000" b="1" dirty="0" smtClean="0">
              <a:latin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alibri" charset="0"/>
              </a:rPr>
              <a:t>8 countries, 50+ institutes and 190+ collaborators</a:t>
            </a:r>
            <a:endParaRPr lang="en-US" b="1" dirty="0" smtClean="0">
              <a:latin typeface="Calibri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CLEO</a:t>
            </a:r>
            <a:r>
              <a:rPr lang="en-US" sz="18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-II magnet </a:t>
            </a:r>
            <a:r>
              <a:rPr lang="en-US" sz="1800" dirty="0" smtClean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delivery </a:t>
            </a:r>
            <a:r>
              <a:rPr lang="en-US" sz="18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to </a:t>
            </a:r>
            <a:r>
              <a:rPr lang="en-US" sz="1800" dirty="0" err="1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JLab</a:t>
            </a:r>
            <a:r>
              <a:rPr lang="en-US" sz="1800" dirty="0">
                <a:solidFill>
                  <a:prstClr val="black"/>
                </a:solidFill>
                <a:latin typeface="Arial"/>
                <a:ea typeface="ＭＳ Ｐゴシック" charset="0"/>
                <a:cs typeface="Arial"/>
              </a:rPr>
              <a:t> in Summer 2016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1800" b="1" i="1" dirty="0">
              <a:solidFill>
                <a:prstClr val="black"/>
              </a:solidFill>
              <a:latin typeface="Arial Rounded MT Bold" panose="020F0704030504030204" pitchFamily="34" charset="0"/>
              <a:ea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200" y="3244850"/>
            <a:ext cx="2133600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CLEO-II at Cornell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05000" y="6324600"/>
            <a:ext cx="2133600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6324600"/>
            <a:ext cx="1828800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 err="1">
                <a:solidFill>
                  <a:prstClr val="black"/>
                </a:solidFill>
                <a:latin typeface="Calibri"/>
                <a:ea typeface="+mn-ea"/>
              </a:rPr>
              <a:t>SoLID</a:t>
            </a:r>
            <a:r>
              <a:rPr lang="en-US" sz="1800" dirty="0">
                <a:solidFill>
                  <a:prstClr val="black"/>
                </a:solidFill>
                <a:latin typeface="Calibri"/>
                <a:ea typeface="+mn-ea"/>
              </a:rPr>
              <a:t> at </a:t>
            </a:r>
            <a:r>
              <a:rPr lang="en-US" sz="1800" dirty="0" err="1" smtClean="0">
                <a:solidFill>
                  <a:prstClr val="black"/>
                </a:solidFill>
                <a:latin typeface="Calibri"/>
                <a:ea typeface="+mn-ea"/>
              </a:rPr>
              <a:t>JLab</a:t>
            </a:r>
            <a:endParaRPr lang="en-US" sz="18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94282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3"/>
          <p:cNvSpPr>
            <a:spLocks noGrp="1"/>
          </p:cNvSpPr>
          <p:nvPr>
            <p:ph type="title" idx="4294967295"/>
          </p:nvPr>
        </p:nvSpPr>
        <p:spPr>
          <a:xfrm>
            <a:off x="63500" y="225425"/>
            <a:ext cx="9001125" cy="714375"/>
          </a:xfrm>
        </p:spPr>
        <p:txBody>
          <a:bodyPr/>
          <a:lstStyle/>
          <a:p>
            <a:pPr eaLnBrk="1" hangingPunct="1"/>
            <a:r>
              <a:rPr lang="en-US" altLang="en-US" sz="3200" b="0" dirty="0" err="1" smtClean="0">
                <a:solidFill>
                  <a:srgbClr val="0000FF"/>
                </a:solidFill>
                <a:latin typeface="Calibri" pitchFamily="34" charset="0"/>
              </a:rPr>
              <a:t>Solenoidal</a:t>
            </a:r>
            <a:r>
              <a:rPr lang="en-US" altLang="en-US" sz="3200" b="0" dirty="0" smtClean="0">
                <a:solidFill>
                  <a:srgbClr val="0000FF"/>
                </a:solidFill>
                <a:latin typeface="Calibri" pitchFamily="34" charset="0"/>
              </a:rPr>
              <a:t> Large Intensity Device (</a:t>
            </a:r>
            <a:r>
              <a:rPr lang="en-US" altLang="en-US" sz="3200" b="0" dirty="0" err="1" smtClean="0">
                <a:solidFill>
                  <a:srgbClr val="0000FF"/>
                </a:solidFill>
                <a:latin typeface="Calibri" pitchFamily="34" charset="0"/>
              </a:rPr>
              <a:t>SoLID</a:t>
            </a:r>
            <a:r>
              <a:rPr lang="en-US" altLang="en-US" sz="3200" b="0" dirty="0" smtClean="0">
                <a:solidFill>
                  <a:srgbClr val="0000FF"/>
                </a:solidFill>
                <a:latin typeface="Calibri" pitchFamily="34" charset="0"/>
              </a:rPr>
              <a:t>)</a:t>
            </a:r>
            <a:br>
              <a:rPr lang="en-US" altLang="en-US" sz="3200" b="0" dirty="0" smtClean="0">
                <a:solidFill>
                  <a:srgbClr val="0000FF"/>
                </a:solidFill>
                <a:latin typeface="Calibri" pitchFamily="34" charset="0"/>
              </a:rPr>
            </a:br>
            <a:r>
              <a:rPr lang="en-US" altLang="en-US" sz="3200" b="0" dirty="0" smtClean="0">
                <a:solidFill>
                  <a:srgbClr val="0000FF"/>
                </a:solidFill>
              </a:rPr>
              <a:t> </a:t>
            </a:r>
            <a:endParaRPr lang="en-US" altLang="en-US" sz="3600" b="0" dirty="0" smtClean="0">
              <a:solidFill>
                <a:srgbClr val="0000FF"/>
              </a:solidFill>
            </a:endParaRPr>
          </a:p>
        </p:txBody>
      </p:sp>
      <p:sp>
        <p:nvSpPr>
          <p:cNvPr id="62467" name="TextBox 9"/>
          <p:cNvSpPr txBox="1">
            <a:spLocks noChangeArrowheads="1"/>
          </p:cNvSpPr>
          <p:nvPr/>
        </p:nvSpPr>
        <p:spPr bwMode="auto">
          <a:xfrm>
            <a:off x="4538663" y="812800"/>
            <a:ext cx="4681537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alibri" pitchFamily="34" charset="0"/>
              </a:rPr>
              <a:t>Semi-inclusive Deep Inelastic Scattering: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b="1" dirty="0" smtClean="0">
                <a:latin typeface="Calibri" pitchFamily="34" charset="0"/>
                <a:sym typeface="Wingdings" pitchFamily="2" charset="2"/>
              </a:rPr>
              <a:t> 4</a:t>
            </a:r>
            <a:r>
              <a:rPr lang="en-US" altLang="en-US" sz="2000" b="1" dirty="0">
                <a:latin typeface="Calibri" pitchFamily="34" charset="0"/>
                <a:sym typeface="Wingdings" pitchFamily="2" charset="2"/>
              </a:rPr>
              <a:t>-D</a:t>
            </a:r>
            <a:r>
              <a:rPr lang="en-US" altLang="en-US" sz="2000" dirty="0">
                <a:latin typeface="Calibri" pitchFamily="34" charset="0"/>
                <a:sym typeface="Wingdings" pitchFamily="2" charset="2"/>
              </a:rPr>
              <a:t> mapping of Collins, </a:t>
            </a:r>
            <a:r>
              <a:rPr lang="en-US" altLang="en-US" sz="2000" dirty="0" err="1">
                <a:latin typeface="Calibri" pitchFamily="34" charset="0"/>
                <a:sym typeface="Wingdings" pitchFamily="2" charset="2"/>
              </a:rPr>
              <a:t>Sivers</a:t>
            </a:r>
            <a:r>
              <a:rPr lang="en-US" altLang="en-US" sz="2000" dirty="0">
                <a:latin typeface="Calibri" pitchFamily="34" charset="0"/>
                <a:sym typeface="Wingdings" pitchFamily="2" charset="2"/>
              </a:rPr>
              <a:t>, and </a:t>
            </a:r>
            <a:r>
              <a:rPr lang="en-US" altLang="en-US" sz="2000" dirty="0" err="1">
                <a:latin typeface="Calibri" pitchFamily="34" charset="0"/>
                <a:sym typeface="Wingdings" pitchFamily="2" charset="2"/>
              </a:rPr>
              <a:t>pretzelocity</a:t>
            </a:r>
            <a:r>
              <a:rPr lang="en-US" altLang="en-US" sz="2000" dirty="0">
                <a:latin typeface="Calibri" pitchFamily="34" charset="0"/>
                <a:sym typeface="Wingdings" pitchFamily="2" charset="2"/>
              </a:rPr>
              <a:t> asymmetries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000" dirty="0" smtClean="0">
                <a:latin typeface="Calibri" pitchFamily="34" charset="0"/>
                <a:sym typeface="Wingdings" pitchFamily="2" charset="2"/>
              </a:rPr>
              <a:t> Tensor </a:t>
            </a:r>
            <a:r>
              <a:rPr lang="en-US" altLang="en-US" sz="2000" dirty="0">
                <a:latin typeface="Calibri" pitchFamily="34" charset="0"/>
                <a:sym typeface="Wingdings" pitchFamily="2" charset="2"/>
              </a:rPr>
              <a:t>charge of quarks, </a:t>
            </a:r>
            <a:r>
              <a:rPr lang="en-US" altLang="en-US" sz="2000" dirty="0" err="1">
                <a:latin typeface="Calibri" pitchFamily="34" charset="0"/>
                <a:sym typeface="Wingdings" pitchFamily="2" charset="2"/>
              </a:rPr>
              <a:t>transversity</a:t>
            </a:r>
            <a:r>
              <a:rPr lang="en-US" altLang="en-US" sz="2000" dirty="0">
                <a:latin typeface="Calibri" pitchFamily="34" charset="0"/>
                <a:sym typeface="Wingdings" pitchFamily="2" charset="2"/>
              </a:rPr>
              <a:t> distributions, TMDs…</a:t>
            </a:r>
          </a:p>
        </p:txBody>
      </p:sp>
      <p:pic>
        <p:nvPicPr>
          <p:cNvPr id="62468" name="Content Placeholder 9" descr="3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71" r="52112"/>
          <a:stretch>
            <a:fillRect/>
          </a:stretch>
        </p:blipFill>
        <p:spPr bwMode="auto">
          <a:xfrm>
            <a:off x="5638800" y="2438400"/>
            <a:ext cx="3352800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52400" y="819150"/>
            <a:ext cx="4267200" cy="170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69863" indent="-169863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57150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buClr>
                <a:srgbClr val="FF0000"/>
              </a:buClr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latin typeface="+mn-lt"/>
                <a:cs typeface="Arial" pitchFamily="34" charset="0"/>
              </a:rPr>
              <a:t>Parity-violating Deep Inelastic Scattering:</a:t>
            </a:r>
          </a:p>
          <a:p>
            <a:pPr eaLnBrk="1" hangingPunct="1"/>
            <a:r>
              <a:rPr lang="en-US" altLang="en-US" sz="1800" dirty="0" smtClean="0">
                <a:cs typeface="Arial" pitchFamily="34" charset="0"/>
              </a:rPr>
              <a:t>&lt;</a:t>
            </a:r>
            <a:r>
              <a:rPr lang="en-US" altLang="en-US" sz="1800" dirty="0">
                <a:cs typeface="Arial" pitchFamily="34" charset="0"/>
              </a:rPr>
              <a:t>1% errors Test of Standard Model </a:t>
            </a:r>
          </a:p>
          <a:p>
            <a:pPr eaLnBrk="1" hangingPunct="1"/>
            <a:r>
              <a:rPr lang="en-US" altLang="en-US" sz="1800" dirty="0">
                <a:cs typeface="Arial" pitchFamily="34" charset="0"/>
              </a:rPr>
              <a:t>Quark structure: </a:t>
            </a:r>
          </a:p>
          <a:p>
            <a:pPr lvl="1" eaLnBrk="1" hangingPunct="1">
              <a:buFontTx/>
              <a:buNone/>
            </a:pPr>
            <a:r>
              <a:rPr lang="en-US" altLang="en-US" sz="1800" dirty="0">
                <a:cs typeface="Arial" pitchFamily="34" charset="0"/>
              </a:rPr>
              <a:t>- charge symmetry </a:t>
            </a:r>
            <a:r>
              <a:rPr lang="en-US" altLang="en-US" sz="1800" dirty="0" smtClean="0">
                <a:cs typeface="Arial" pitchFamily="34" charset="0"/>
              </a:rPr>
              <a:t>violation</a:t>
            </a:r>
            <a:endParaRPr lang="en-US" altLang="en-US" sz="1800" dirty="0">
              <a:cs typeface="Arial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625725"/>
            <a:ext cx="3517900" cy="2836863"/>
          </a:xfrm>
          <a:prstGeom prst="rect">
            <a:avLst/>
          </a:prstGeom>
          <a:noFill/>
          <a:ln>
            <a:noFill/>
          </a:ln>
          <a:effectLst>
            <a:outerShdw blurRad="114300" dist="1016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2157413" y="4406900"/>
            <a:ext cx="649287" cy="6477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eaLnBrk="1" hangingPunct="1">
              <a:defRPr/>
            </a:pPr>
            <a:endParaRPr lang="en-US" sz="1800">
              <a:solidFill>
                <a:srgbClr val="FFFFFF"/>
              </a:solidFill>
              <a:latin typeface="Calibri" charset="0"/>
            </a:endParaRPr>
          </a:p>
        </p:txBody>
      </p:sp>
      <p:grpSp>
        <p:nvGrpSpPr>
          <p:cNvPr id="62474" name="Group 33"/>
          <p:cNvGrpSpPr>
            <a:grpSpLocks/>
          </p:cNvGrpSpPr>
          <p:nvPr/>
        </p:nvGrpSpPr>
        <p:grpSpPr bwMode="auto">
          <a:xfrm>
            <a:off x="498475" y="5524500"/>
            <a:ext cx="3401383" cy="858838"/>
            <a:chOff x="2971800" y="838200"/>
            <a:chExt cx="3733800" cy="990600"/>
          </a:xfrm>
        </p:grpSpPr>
        <p:graphicFrame>
          <p:nvGraphicFramePr>
            <p:cNvPr id="62477" name="Object 3"/>
            <p:cNvGraphicFramePr>
              <a:graphicFrameLocks noChangeAspect="1"/>
            </p:cNvGraphicFramePr>
            <p:nvPr/>
          </p:nvGraphicFramePr>
          <p:xfrm>
            <a:off x="3048000" y="914400"/>
            <a:ext cx="3554413" cy="800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5" name="Equation" r:id="rId5" imgW="1181100" imgH="266700" progId="">
                    <p:embed/>
                  </p:oleObj>
                </mc:Choice>
                <mc:Fallback>
                  <p:oleObj name="Equation" r:id="rId5" imgW="1181100" imgH="266700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000" y="914400"/>
                          <a:ext cx="3554413" cy="800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478" name="Rounded Rectangle 33"/>
            <p:cNvSpPr>
              <a:spLocks noChangeArrowheads="1"/>
            </p:cNvSpPr>
            <p:nvPr/>
          </p:nvSpPr>
          <p:spPr bwMode="auto">
            <a:xfrm>
              <a:off x="2971800" y="838200"/>
              <a:ext cx="3733800" cy="990600"/>
            </a:xfrm>
            <a:prstGeom prst="roundRect">
              <a:avLst>
                <a:gd name="adj" fmla="val 16667"/>
              </a:avLst>
            </a:prstGeom>
            <a:noFill/>
            <a:ln w="12700">
              <a:solidFill>
                <a:srgbClr val="8064A2"/>
              </a:solidFill>
              <a:round/>
              <a:headEnd/>
              <a:tailEnd/>
            </a:ln>
            <a:effectLst>
              <a:outerShdw dist="23000" dir="5400000" rotWithShape="0">
                <a:srgbClr val="80808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 defTabSz="4572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4572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4572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4572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4572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62475" name="Rectangle 1"/>
          <p:cNvSpPr>
            <a:spLocks noChangeArrowheads="1"/>
          </p:cNvSpPr>
          <p:nvPr/>
        </p:nvSpPr>
        <p:spPr bwMode="auto">
          <a:xfrm>
            <a:off x="3823658" y="3270250"/>
            <a:ext cx="14478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FF00FF"/>
                </a:solidFill>
                <a:latin typeface="Calibri" pitchFamily="34" charset="0"/>
              </a:rPr>
              <a:t>b(x): </a:t>
            </a:r>
            <a:r>
              <a:rPr lang="en-US" altLang="en-US" sz="2000" dirty="0">
                <a:latin typeface="Calibri" pitchFamily="34" charset="0"/>
              </a:rPr>
              <a:t>weak coupling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66FF"/>
                </a:solidFill>
                <a:latin typeface="Calibri" pitchFamily="34" charset="0"/>
              </a:rPr>
              <a:t>a(x): </a:t>
            </a:r>
            <a:r>
              <a:rPr lang="en-US" altLang="en-US" sz="2000" dirty="0">
                <a:latin typeface="Calibri" pitchFamily="34" charset="0"/>
              </a:rPr>
              <a:t>quark structure information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79900" y="5875338"/>
            <a:ext cx="4940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u="sng" dirty="0">
                <a:solidFill>
                  <a:srgbClr val="660066"/>
                </a:solidFill>
                <a:latin typeface="Arial" charset="0"/>
                <a:ea typeface="ＭＳ Ｐゴシック" charset="0"/>
              </a:rPr>
              <a:t>Expanded  Program: J/</a:t>
            </a:r>
            <a:r>
              <a:rPr lang="en-US" b="1" u="sng" dirty="0">
                <a:solidFill>
                  <a:srgbClr val="660066"/>
                </a:solidFill>
                <a:latin typeface="Symbol" charset="2"/>
                <a:ea typeface="ＭＳ Ｐゴシック" charset="0"/>
                <a:cs typeface="Symbol" charset="2"/>
              </a:rPr>
              <a:t>Y</a:t>
            </a:r>
            <a:r>
              <a:rPr lang="en-US" b="1" u="sng" dirty="0">
                <a:solidFill>
                  <a:srgbClr val="660066"/>
                </a:solidFill>
                <a:ea typeface="ＭＳ Ｐゴシック" charset="0"/>
                <a:cs typeface="Symbol" charset="2"/>
              </a:rPr>
              <a:t>, </a:t>
            </a:r>
            <a:r>
              <a:rPr lang="en-US" b="1" u="sng" dirty="0" err="1">
                <a:solidFill>
                  <a:srgbClr val="660066"/>
                </a:solidFill>
                <a:ea typeface="ＭＳ Ｐゴシック" charset="0"/>
                <a:cs typeface="Symbol" charset="2"/>
              </a:rPr>
              <a:t>Timelike</a:t>
            </a:r>
            <a:r>
              <a:rPr lang="en-US" b="1" u="sng" dirty="0">
                <a:solidFill>
                  <a:srgbClr val="660066"/>
                </a:solidFill>
                <a:ea typeface="ＭＳ Ｐゴシック" charset="0"/>
                <a:cs typeface="Symbol" charset="2"/>
              </a:rPr>
              <a:t> Compton</a:t>
            </a:r>
            <a:endParaRPr lang="en-US" b="1" u="sng" dirty="0">
              <a:solidFill>
                <a:srgbClr val="660066"/>
              </a:solidFill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73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4500936"/>
            <a:ext cx="2705100" cy="182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685800" y="-228600"/>
            <a:ext cx="77724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Evolution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of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the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SoLID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 Program</a:t>
            </a:r>
            <a:endParaRPr lang="en-US" altLang="en-US" sz="3200" dirty="0" smtClean="0"/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228600" y="482600"/>
            <a:ext cx="8686800" cy="5105400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endParaRPr lang="en-US" altLang="en-US" sz="2000" dirty="0" smtClean="0"/>
          </a:p>
          <a:p>
            <a:pPr>
              <a:buFontTx/>
              <a:buChar char="-"/>
            </a:pPr>
            <a:r>
              <a:rPr lang="en-US" altLang="en-US" sz="2400" dirty="0"/>
              <a:t> </a:t>
            </a:r>
            <a:r>
              <a:rPr lang="en-US" altLang="en-US" sz="2000" dirty="0"/>
              <a:t>2009-2012: Initial 5 approved experiments (4 A, 1 A-)</a:t>
            </a:r>
            <a:endParaRPr lang="en-US" altLang="en-US" sz="2000" i="1" dirty="0"/>
          </a:p>
          <a:p>
            <a:pPr>
              <a:buFontTx/>
              <a:buChar char="-"/>
            </a:pPr>
            <a:r>
              <a:rPr lang="en-US" altLang="en-US" sz="2000" dirty="0"/>
              <a:t> 2013: </a:t>
            </a:r>
            <a:r>
              <a:rPr lang="en-US" altLang="en-US" sz="2000" dirty="0" err="1"/>
              <a:t>JLab</a:t>
            </a:r>
            <a:r>
              <a:rPr lang="en-US" altLang="en-US" sz="2000" dirty="0"/>
              <a:t>/CLASSE CLEO-II magnet transfer agreement </a:t>
            </a:r>
          </a:p>
          <a:p>
            <a:pPr>
              <a:buFontTx/>
              <a:buChar char="-"/>
            </a:pPr>
            <a:r>
              <a:rPr lang="en-US" altLang="en-US" sz="2000" dirty="0"/>
              <a:t> 2012-2015: 3 additional “</a:t>
            </a:r>
            <a:r>
              <a:rPr lang="en-US" altLang="ja-JP" sz="2000" dirty="0" err="1"/>
              <a:t>rungroup</a:t>
            </a:r>
            <a:r>
              <a:rPr lang="en-US" altLang="en-US" sz="2000" dirty="0"/>
              <a:t>”</a:t>
            </a:r>
            <a:r>
              <a:rPr lang="en-US" altLang="ja-JP" sz="2000" dirty="0"/>
              <a:t> experiments approved</a:t>
            </a:r>
          </a:p>
          <a:p>
            <a:pPr>
              <a:buFontTx/>
              <a:buChar char="-"/>
            </a:pPr>
            <a:r>
              <a:rPr lang="en-US" altLang="en-US" sz="2000" dirty="0"/>
              <a:t> 2014: pre-CDR Complete</a:t>
            </a:r>
          </a:p>
          <a:p>
            <a:pPr>
              <a:buFontTx/>
              <a:buChar char="-"/>
            </a:pPr>
            <a:r>
              <a:rPr lang="en-US" altLang="en-US" sz="2000" dirty="0"/>
              <a:t> 2015: Director</a:t>
            </a:r>
            <a:r>
              <a:rPr lang="en-US" altLang="ja-JP" sz="2000" dirty="0"/>
              <a:t>s </a:t>
            </a:r>
            <a:r>
              <a:rPr lang="en-US" altLang="ja-JP" sz="2000" dirty="0" smtClean="0"/>
              <a:t>Review</a:t>
            </a:r>
          </a:p>
          <a:p>
            <a:pPr marL="1257300" lvl="3" indent="0">
              <a:buFontTx/>
              <a:buNone/>
            </a:pPr>
            <a:r>
              <a:rPr lang="en-US" altLang="en-US" sz="1600" dirty="0" smtClean="0"/>
              <a:t>“</a:t>
            </a:r>
            <a:r>
              <a:rPr lang="en-US" altLang="en-US" sz="1600" i="1" dirty="0" smtClean="0"/>
              <a:t>Overall </a:t>
            </a:r>
            <a:r>
              <a:rPr lang="en-US" altLang="en-US" sz="1600" i="1" dirty="0"/>
              <a:t>the Committee members were very impressed…</a:t>
            </a:r>
            <a:r>
              <a:rPr lang="en-US" altLang="en-US" sz="1600" i="1" dirty="0" smtClean="0"/>
              <a:t>”</a:t>
            </a:r>
            <a:endParaRPr lang="en-US" altLang="en-US" sz="1600" i="1" dirty="0"/>
          </a:p>
          <a:p>
            <a:pPr marL="1257300" lvl="3" indent="0">
              <a:buFontTx/>
              <a:buNone/>
            </a:pPr>
            <a:r>
              <a:rPr lang="en-US" altLang="en-US" sz="1600" i="1" dirty="0"/>
              <a:t>“</a:t>
            </a:r>
            <a:r>
              <a:rPr lang="en-US" altLang="ja-JP" sz="1600" i="1" dirty="0"/>
              <a:t>The collaboration should be commended on the international nature of their effort.</a:t>
            </a:r>
            <a:r>
              <a:rPr lang="en-US" altLang="en-US" sz="1600" i="1" dirty="0" smtClean="0"/>
              <a:t>”</a:t>
            </a:r>
            <a:endParaRPr lang="en-US" altLang="en-US" sz="1600" i="1" dirty="0"/>
          </a:p>
          <a:p>
            <a:pPr marL="1257300" lvl="3" indent="0">
              <a:buFontTx/>
              <a:buNone/>
            </a:pPr>
            <a:r>
              <a:rPr lang="en-US" altLang="en-US" sz="1600" i="1" dirty="0"/>
              <a:t>“The Committee felt that </a:t>
            </a:r>
            <a:r>
              <a:rPr lang="en-US" altLang="en-US" sz="1600" i="1" dirty="0" err="1"/>
              <a:t>SoLID</a:t>
            </a:r>
            <a:r>
              <a:rPr lang="en-US" altLang="en-US" sz="1600" i="1" dirty="0"/>
              <a:t> was in a good state to move forward..</a:t>
            </a:r>
            <a:r>
              <a:rPr lang="en-US" altLang="en-US" sz="1600" i="1" dirty="0" smtClean="0"/>
              <a:t>”</a:t>
            </a:r>
            <a:endParaRPr lang="en-US" altLang="en-US" sz="1600" i="1" dirty="0"/>
          </a:p>
          <a:p>
            <a:pPr>
              <a:buFontTx/>
              <a:buChar char="-"/>
            </a:pPr>
            <a:r>
              <a:rPr lang="en-US" altLang="en-US" sz="2000" dirty="0"/>
              <a:t> 2015: Ongoing Investigations to address recommendations</a:t>
            </a:r>
          </a:p>
          <a:p>
            <a:pPr>
              <a:buClr>
                <a:srgbClr val="660066"/>
              </a:buClr>
              <a:buFontTx/>
              <a:buChar char="-"/>
            </a:pPr>
            <a:r>
              <a:rPr lang="en-US" altLang="en-US" sz="2000" dirty="0" smtClean="0"/>
              <a:t> 2015</a:t>
            </a:r>
            <a:r>
              <a:rPr lang="en-US" altLang="en-US" sz="2000" dirty="0"/>
              <a:t>-2016: CLEO-II magnet disassembly/reassembly</a:t>
            </a:r>
          </a:p>
          <a:p>
            <a:pPr marL="0" indent="0">
              <a:buFontTx/>
              <a:buNone/>
            </a:pPr>
            <a:endParaRPr lang="en-US" alt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4289875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07" t="8363" r="5994" b="23685"/>
          <a:stretch>
            <a:fillRect/>
          </a:stretch>
        </p:blipFill>
        <p:spPr bwMode="auto">
          <a:xfrm>
            <a:off x="85725" y="838200"/>
            <a:ext cx="2595173" cy="301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" r="10387"/>
          <a:stretch>
            <a:fillRect/>
          </a:stretch>
        </p:blipFill>
        <p:spPr bwMode="auto">
          <a:xfrm>
            <a:off x="6694488" y="1582738"/>
            <a:ext cx="2376487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Box 4"/>
          <p:cNvSpPr txBox="1">
            <a:spLocks noChangeArrowheads="1"/>
          </p:cNvSpPr>
          <p:nvPr/>
        </p:nvSpPr>
        <p:spPr bwMode="auto">
          <a:xfrm>
            <a:off x="1766887" y="38100"/>
            <a:ext cx="563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dirty="0" err="1">
                <a:solidFill>
                  <a:srgbClr val="000090"/>
                </a:solidFill>
                <a:latin typeface="Calibri" pitchFamily="34" charset="0"/>
              </a:rPr>
              <a:t>SoLID</a:t>
            </a:r>
            <a:r>
              <a:rPr lang="en-US" altLang="en-US" sz="3600" dirty="0">
                <a:solidFill>
                  <a:srgbClr val="000090"/>
                </a:solidFill>
                <a:latin typeface="Calibri" pitchFamily="34" charset="0"/>
              </a:rPr>
              <a:t> Detector Development</a:t>
            </a:r>
          </a:p>
        </p:txBody>
      </p:sp>
      <p:pic>
        <p:nvPicPr>
          <p:cNvPr id="68614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21200"/>
            <a:ext cx="51054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5" name="TextBox 8"/>
          <p:cNvSpPr txBox="1">
            <a:spLocks noChangeArrowheads="1"/>
          </p:cNvSpPr>
          <p:nvPr/>
        </p:nvSpPr>
        <p:spPr bwMode="auto">
          <a:xfrm>
            <a:off x="152400" y="6034088"/>
            <a:ext cx="40163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 err="1">
                <a:solidFill>
                  <a:srgbClr val="008000"/>
                </a:solidFill>
                <a:latin typeface="Calibri" pitchFamily="34" charset="0"/>
              </a:rPr>
              <a:t>Ecal</a:t>
            </a:r>
            <a:r>
              <a:rPr lang="en-US" altLang="en-US" sz="2000" dirty="0">
                <a:solidFill>
                  <a:srgbClr val="008000"/>
                </a:solidFill>
                <a:latin typeface="Calibri" pitchFamily="34" charset="0"/>
              </a:rPr>
              <a:t> Module (</a:t>
            </a:r>
            <a:r>
              <a:rPr lang="en-US" altLang="en-US" sz="2000" dirty="0" err="1">
                <a:solidFill>
                  <a:srgbClr val="008000"/>
                </a:solidFill>
                <a:latin typeface="Calibri" pitchFamily="34" charset="0"/>
              </a:rPr>
              <a:t>UVa</a:t>
            </a:r>
            <a:r>
              <a:rPr lang="en-US" altLang="en-US" sz="2000" dirty="0">
                <a:solidFill>
                  <a:srgbClr val="008000"/>
                </a:solidFill>
                <a:latin typeface="Calibri" pitchFamily="34" charset="0"/>
              </a:rPr>
              <a:t>, W&amp;M, Shandong)</a:t>
            </a:r>
          </a:p>
        </p:txBody>
      </p:sp>
      <p:sp>
        <p:nvSpPr>
          <p:cNvPr id="68617" name="TextBox 5"/>
          <p:cNvSpPr txBox="1">
            <a:spLocks noChangeArrowheads="1"/>
          </p:cNvSpPr>
          <p:nvPr/>
        </p:nvSpPr>
        <p:spPr bwMode="auto">
          <a:xfrm>
            <a:off x="5475288" y="5923757"/>
            <a:ext cx="3651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8000"/>
                </a:solidFill>
                <a:latin typeface="Calibri" pitchFamily="34" charset="0"/>
              </a:rPr>
              <a:t>Ecal</a:t>
            </a:r>
            <a:r>
              <a:rPr lang="en-US" altLang="en-US" sz="2400" dirty="0">
                <a:solidFill>
                  <a:srgbClr val="008000"/>
                </a:solidFill>
                <a:latin typeface="Calibri" pitchFamily="34" charset="0"/>
              </a:rPr>
              <a:t> Mounting Design (ANL)</a:t>
            </a:r>
          </a:p>
        </p:txBody>
      </p:sp>
      <p:pic>
        <p:nvPicPr>
          <p:cNvPr id="6861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1" y="838200"/>
            <a:ext cx="2378904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9" name="TextBox 6"/>
          <p:cNvSpPr txBox="1">
            <a:spLocks noChangeArrowheads="1"/>
          </p:cNvSpPr>
          <p:nvPr/>
        </p:nvSpPr>
        <p:spPr bwMode="auto">
          <a:xfrm>
            <a:off x="5308600" y="876300"/>
            <a:ext cx="3048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8000"/>
                </a:solidFill>
                <a:latin typeface="Calibri" pitchFamily="34" charset="0"/>
              </a:rPr>
              <a:t>Heavy Gas Cerenkov (Temple)</a:t>
            </a:r>
          </a:p>
        </p:txBody>
      </p:sp>
      <p:pic>
        <p:nvPicPr>
          <p:cNvPr id="68621" name="Picture 1" descr="IMG_216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276600"/>
            <a:ext cx="20574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3" name="TextBox 6"/>
          <p:cNvSpPr txBox="1">
            <a:spLocks noChangeArrowheads="1"/>
          </p:cNvSpPr>
          <p:nvPr/>
        </p:nvSpPr>
        <p:spPr bwMode="auto">
          <a:xfrm>
            <a:off x="76200" y="3962400"/>
            <a:ext cx="4267200" cy="65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dirty="0">
                <a:solidFill>
                  <a:srgbClr val="008000"/>
                </a:solidFill>
                <a:latin typeface="Calibri" pitchFamily="34" charset="0"/>
              </a:rPr>
              <a:t>Light Gas Cerenkov (Duke, Regina)</a:t>
            </a:r>
          </a:p>
          <a:p>
            <a:pPr>
              <a:buNone/>
            </a:pPr>
            <a:r>
              <a:rPr lang="en-US" sz="1400" dirty="0" smtClean="0"/>
              <a:t>Published </a:t>
            </a:r>
            <a:r>
              <a:rPr lang="en-US" sz="1400" dirty="0"/>
              <a:t>in </a:t>
            </a:r>
            <a:r>
              <a:rPr lang="en-US" sz="1400" b="1" dirty="0"/>
              <a:t>JINST 8 (2013) P09004</a:t>
            </a:r>
            <a:r>
              <a:rPr lang="en-US" sz="1400" dirty="0"/>
              <a:t> </a:t>
            </a:r>
            <a:endParaRPr lang="en-US" altLang="en-US" sz="14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474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6"/>
          <p:cNvSpPr>
            <a:spLocks noChangeArrowheads="1"/>
          </p:cNvSpPr>
          <p:nvPr/>
        </p:nvSpPr>
        <p:spPr bwMode="auto">
          <a:xfrm>
            <a:off x="0" y="85725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</a:rPr>
              <a:t>SBS Physics Program</a:t>
            </a:r>
          </a:p>
        </p:txBody>
      </p:sp>
      <p:sp>
        <p:nvSpPr>
          <p:cNvPr id="41987" name="TextBox 38"/>
          <p:cNvSpPr txBox="1">
            <a:spLocks noChangeArrowheads="1"/>
          </p:cNvSpPr>
          <p:nvPr/>
        </p:nvSpPr>
        <p:spPr bwMode="auto">
          <a:xfrm>
            <a:off x="254000" y="781659"/>
            <a:ext cx="8686800" cy="275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</a:rPr>
              <a:t>New Spectrometer Optimized to Measure Nucleon Form Factors at High </a:t>
            </a:r>
            <a:r>
              <a:rPr lang="en-US" altLang="en-US" sz="1800" dirty="0" smtClean="0">
                <a:solidFill>
                  <a:srgbClr val="0000FF"/>
                </a:solidFill>
              </a:rPr>
              <a:t>Q</a:t>
            </a:r>
            <a:r>
              <a:rPr lang="en-US" altLang="en-US" sz="1800" baseline="30000" dirty="0" smtClean="0">
                <a:solidFill>
                  <a:srgbClr val="0000FF"/>
                </a:solidFill>
              </a:rPr>
              <a:t>2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1800" baseline="30000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  <a:spcBef>
                <a:spcPct val="0"/>
              </a:spcBef>
              <a:buSzPct val="125000"/>
            </a:pPr>
            <a:r>
              <a:rPr lang="en-US" altLang="en-US" sz="1800" dirty="0" smtClean="0">
                <a:sym typeface="Gill Sans" charset="0"/>
              </a:rPr>
              <a:t> Determination </a:t>
            </a:r>
            <a:r>
              <a:rPr lang="en-US" altLang="en-US" sz="1800" dirty="0">
                <a:sym typeface="Gill Sans" charset="0"/>
              </a:rPr>
              <a:t>of the charge form factors </a:t>
            </a:r>
            <a:r>
              <a:rPr lang="en-US" altLang="en-US" sz="1800" dirty="0" err="1">
                <a:sym typeface="Gill Sans" charset="0"/>
              </a:rPr>
              <a:t>G</a:t>
            </a:r>
            <a:r>
              <a:rPr lang="en-US" altLang="en-US" sz="1800" baseline="-25000" dirty="0" err="1">
                <a:sym typeface="Gill Sans" charset="0"/>
              </a:rPr>
              <a:t>E</a:t>
            </a:r>
            <a:r>
              <a:rPr lang="en-US" altLang="en-US" sz="1800" baseline="30000" dirty="0" err="1">
                <a:sym typeface="Gill Sans" charset="0"/>
              </a:rPr>
              <a:t>n</a:t>
            </a:r>
            <a:r>
              <a:rPr lang="en-US" altLang="en-US" sz="1800" dirty="0">
                <a:sym typeface="Gill Sans" charset="0"/>
              </a:rPr>
              <a:t> and </a:t>
            </a:r>
            <a:r>
              <a:rPr lang="en-US" altLang="en-US" sz="1800" dirty="0" err="1">
                <a:sym typeface="Gill Sans" charset="0"/>
              </a:rPr>
              <a:t>G</a:t>
            </a:r>
            <a:r>
              <a:rPr lang="en-US" altLang="en-US" sz="1800" baseline="-25000" dirty="0" err="1">
                <a:sym typeface="Gill Sans" charset="0"/>
              </a:rPr>
              <a:t>E</a:t>
            </a:r>
            <a:r>
              <a:rPr lang="en-US" altLang="en-US" sz="1800" baseline="30000" dirty="0" err="1">
                <a:sym typeface="Gill Sans" charset="0"/>
              </a:rPr>
              <a:t>p</a:t>
            </a:r>
            <a:r>
              <a:rPr lang="en-US" altLang="en-US" sz="1800" dirty="0">
                <a:sym typeface="Gill Sans" charset="0"/>
              </a:rPr>
              <a:t> up to </a:t>
            </a:r>
            <a:r>
              <a:rPr lang="en-US" altLang="en-US" sz="1800" dirty="0" smtClean="0">
                <a:sym typeface="Gill Sans" charset="0"/>
              </a:rPr>
              <a:t>10-12 </a:t>
            </a:r>
            <a:r>
              <a:rPr lang="en-US" altLang="en-US" sz="1800" dirty="0">
                <a:sym typeface="Gill Sans" charset="0"/>
              </a:rPr>
              <a:t>GeV</a:t>
            </a:r>
            <a:r>
              <a:rPr lang="en-US" altLang="en-US" sz="1800" baseline="30000" dirty="0">
                <a:sym typeface="Gill Sans" charset="0"/>
              </a:rPr>
              <a:t>2 </a:t>
            </a:r>
          </a:p>
          <a:p>
            <a:pPr>
              <a:lnSpc>
                <a:spcPct val="90000"/>
              </a:lnSpc>
              <a:spcBef>
                <a:spcPct val="0"/>
              </a:spcBef>
              <a:buSzPct val="125000"/>
            </a:pPr>
            <a:r>
              <a:rPr lang="en-US" altLang="en-US" sz="1800" dirty="0" smtClean="0">
                <a:sym typeface="Gill Sans" charset="0"/>
              </a:rPr>
              <a:t> Precision </a:t>
            </a:r>
            <a:r>
              <a:rPr lang="en-US" altLang="en-US" sz="1800" dirty="0">
                <a:sym typeface="Gill Sans" charset="0"/>
              </a:rPr>
              <a:t>measurements of the magnetic form factors </a:t>
            </a:r>
            <a:r>
              <a:rPr lang="en-US" altLang="en-US" sz="1800" dirty="0" err="1">
                <a:sym typeface="Gill Sans" charset="0"/>
              </a:rPr>
              <a:t>G</a:t>
            </a:r>
            <a:r>
              <a:rPr lang="en-US" altLang="en-US" sz="1800" baseline="-25000" dirty="0" err="1">
                <a:sym typeface="Gill Sans" charset="0"/>
              </a:rPr>
              <a:t>M</a:t>
            </a:r>
            <a:r>
              <a:rPr lang="en-US" altLang="en-US" sz="1800" baseline="30000" dirty="0" err="1">
                <a:sym typeface="Gill Sans" charset="0"/>
              </a:rPr>
              <a:t>n</a:t>
            </a:r>
            <a:r>
              <a:rPr lang="en-US" altLang="en-US" sz="1800" dirty="0">
                <a:sym typeface="Gill Sans" charset="0"/>
              </a:rPr>
              <a:t> and </a:t>
            </a:r>
            <a:r>
              <a:rPr lang="en-US" altLang="en-US" sz="1800" dirty="0" err="1">
                <a:sym typeface="Gill Sans" charset="0"/>
              </a:rPr>
              <a:t>G</a:t>
            </a:r>
            <a:r>
              <a:rPr lang="en-US" altLang="en-US" sz="1800" baseline="-25000" dirty="0" err="1">
                <a:sym typeface="Gill Sans" charset="0"/>
              </a:rPr>
              <a:t>M</a:t>
            </a:r>
            <a:r>
              <a:rPr lang="en-US" altLang="en-US" sz="1800" baseline="30000" dirty="0" err="1">
                <a:sym typeface="Gill Sans" charset="0"/>
              </a:rPr>
              <a:t>p</a:t>
            </a:r>
            <a:r>
              <a:rPr lang="en-US" altLang="en-US" sz="1800" dirty="0">
                <a:sym typeface="Gill Sans" charset="0"/>
              </a:rPr>
              <a:t> up </a:t>
            </a:r>
            <a:r>
              <a:rPr lang="en-US" altLang="en-US" sz="1800" dirty="0" smtClean="0">
                <a:sym typeface="Gill Sans" charset="0"/>
              </a:rPr>
              <a:t>to 13.5-15 	GeV</a:t>
            </a:r>
            <a:r>
              <a:rPr lang="en-US" altLang="en-US" sz="1800" baseline="30000" dirty="0" smtClean="0">
                <a:sym typeface="Gill Sans" charset="0"/>
              </a:rPr>
              <a:t>2</a:t>
            </a:r>
            <a:endParaRPr lang="en-US" altLang="en-US" sz="1800" dirty="0">
              <a:sym typeface="Gill Sans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SzPct val="125000"/>
            </a:pPr>
            <a:r>
              <a:rPr lang="en-US" altLang="en-US" sz="1800" dirty="0" smtClean="0">
                <a:sym typeface="Gill Sans" charset="0"/>
              </a:rPr>
              <a:t> Uncovering </a:t>
            </a:r>
            <a:r>
              <a:rPr lang="en-US" altLang="en-US" sz="1800" dirty="0">
                <a:sym typeface="Gill Sans" charset="0"/>
              </a:rPr>
              <a:t>the nature of the </a:t>
            </a:r>
            <a:r>
              <a:rPr lang="en-US" altLang="en-US" sz="1800" dirty="0" err="1">
                <a:sym typeface="Gill Sans" charset="0"/>
              </a:rPr>
              <a:t>G</a:t>
            </a:r>
            <a:r>
              <a:rPr lang="en-US" altLang="en-US" sz="1800" baseline="-25000" dirty="0" err="1">
                <a:sym typeface="Gill Sans" charset="0"/>
              </a:rPr>
              <a:t>E</a:t>
            </a:r>
            <a:r>
              <a:rPr lang="en-US" altLang="en-US" sz="1800" baseline="30000" dirty="0" err="1">
                <a:sym typeface="Gill Sans" charset="0"/>
              </a:rPr>
              <a:t>p</a:t>
            </a:r>
            <a:r>
              <a:rPr lang="en-US" altLang="en-US" sz="1800" dirty="0">
                <a:sym typeface="Gill Sans" charset="0"/>
              </a:rPr>
              <a:t>/</a:t>
            </a:r>
            <a:r>
              <a:rPr lang="en-US" altLang="en-US" sz="1800" dirty="0" err="1">
                <a:sym typeface="Gill Sans" charset="0"/>
              </a:rPr>
              <a:t>G</a:t>
            </a:r>
            <a:r>
              <a:rPr lang="en-US" altLang="en-US" sz="1800" baseline="-25000" dirty="0" err="1">
                <a:sym typeface="Gill Sans" charset="0"/>
              </a:rPr>
              <a:t>M</a:t>
            </a:r>
            <a:r>
              <a:rPr lang="en-US" altLang="en-US" sz="1800" baseline="30000" dirty="0" err="1">
                <a:sym typeface="Gill Sans" charset="0"/>
              </a:rPr>
              <a:t>p</a:t>
            </a:r>
            <a:r>
              <a:rPr lang="en-US" altLang="en-US" sz="1800" dirty="0">
                <a:sym typeface="Gill Sans" charset="0"/>
              </a:rPr>
              <a:t> fall-off with increasing momentum transfer  </a:t>
            </a:r>
          </a:p>
          <a:p>
            <a:pPr>
              <a:lnSpc>
                <a:spcPct val="90000"/>
              </a:lnSpc>
              <a:spcBef>
                <a:spcPct val="0"/>
              </a:spcBef>
              <a:buSzPct val="125000"/>
              <a:buFontTx/>
              <a:buNone/>
            </a:pPr>
            <a:endParaRPr lang="en-US" altLang="en-US" sz="1800" i="1" baseline="30000" dirty="0" smtClean="0">
              <a:solidFill>
                <a:srgbClr val="660066"/>
              </a:solidFill>
              <a:sym typeface="Gill Sans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SzPct val="125000"/>
              <a:buFontTx/>
              <a:buNone/>
            </a:pPr>
            <a:r>
              <a:rPr lang="en-US" altLang="en-US" sz="1800" i="1" dirty="0" smtClean="0">
                <a:solidFill>
                  <a:srgbClr val="660066"/>
                </a:solidFill>
                <a:sym typeface="Gill Sans" charset="0"/>
              </a:rPr>
              <a:t>And </a:t>
            </a:r>
            <a:r>
              <a:rPr lang="en-US" altLang="en-US" sz="1800" i="1" dirty="0">
                <a:solidFill>
                  <a:srgbClr val="660066"/>
                </a:solidFill>
                <a:sym typeface="Gill Sans" charset="0"/>
              </a:rPr>
              <a:t>beyond…</a:t>
            </a:r>
          </a:p>
          <a:p>
            <a:pPr>
              <a:lnSpc>
                <a:spcPct val="90000"/>
              </a:lnSpc>
              <a:spcBef>
                <a:spcPct val="0"/>
              </a:spcBef>
              <a:buSzPct val="125000"/>
            </a:pPr>
            <a:r>
              <a:rPr lang="en-US" altLang="en-US" sz="1800" dirty="0" smtClean="0">
                <a:solidFill>
                  <a:srgbClr val="660066"/>
                </a:solidFill>
                <a:sym typeface="Gill Sans" charset="0"/>
              </a:rPr>
              <a:t> Semi</a:t>
            </a:r>
            <a:r>
              <a:rPr lang="en-US" altLang="en-US" sz="1800" dirty="0">
                <a:solidFill>
                  <a:srgbClr val="660066"/>
                </a:solidFill>
                <a:sym typeface="Gill Sans" charset="0"/>
              </a:rPr>
              <a:t>-inclusive single spin asymmetry measurement to access Collins and </a:t>
            </a:r>
            <a:r>
              <a:rPr lang="en-US" altLang="en-US" sz="1800" dirty="0" err="1">
                <a:solidFill>
                  <a:srgbClr val="660066"/>
                </a:solidFill>
                <a:sym typeface="Gill Sans" charset="0"/>
              </a:rPr>
              <a:t>Sivers</a:t>
            </a:r>
            <a:r>
              <a:rPr lang="en-US" altLang="en-US" sz="1800" dirty="0">
                <a:solidFill>
                  <a:srgbClr val="660066"/>
                </a:solidFill>
                <a:sym typeface="Gill Sans" charset="0"/>
              </a:rPr>
              <a:t> Functions on neutron</a:t>
            </a:r>
          </a:p>
          <a:p>
            <a:pPr>
              <a:lnSpc>
                <a:spcPct val="90000"/>
              </a:lnSpc>
              <a:spcBef>
                <a:spcPct val="0"/>
              </a:spcBef>
              <a:buSzPct val="125000"/>
            </a:pPr>
            <a:r>
              <a:rPr lang="en-US" altLang="en-US" sz="1800" dirty="0" smtClean="0">
                <a:solidFill>
                  <a:srgbClr val="660066"/>
                </a:solidFill>
                <a:sym typeface="Gill Sans" charset="0"/>
              </a:rPr>
              <a:t> Tagged </a:t>
            </a:r>
            <a:r>
              <a:rPr lang="en-US" altLang="en-US" sz="1800" dirty="0">
                <a:solidFill>
                  <a:srgbClr val="660066"/>
                </a:solidFill>
                <a:sym typeface="Gill Sans" charset="0"/>
              </a:rPr>
              <a:t>deep inelastic measurement of the Pion Structure Function</a:t>
            </a:r>
            <a:endParaRPr lang="en-US" altLang="en-US" sz="1400" dirty="0">
              <a:sym typeface="Gill Sans" charset="0"/>
            </a:endParaRPr>
          </a:p>
        </p:txBody>
      </p:sp>
      <p:pic>
        <p:nvPicPr>
          <p:cNvPr id="41988" name="Picture 12" descr="gepgmp cop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"/>
          <a:stretch>
            <a:fillRect/>
          </a:stretch>
        </p:blipFill>
        <p:spPr bwMode="auto">
          <a:xfrm>
            <a:off x="65088" y="3311525"/>
            <a:ext cx="4490977" cy="318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1" descr="gengmn_HallAm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"/>
          <a:stretch>
            <a:fillRect/>
          </a:stretch>
        </p:blipFill>
        <p:spPr bwMode="auto">
          <a:xfrm>
            <a:off x="4479925" y="3044825"/>
            <a:ext cx="4575175" cy="351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3530600" y="5241925"/>
            <a:ext cx="1295400" cy="1295400"/>
            <a:chOff x="1143000" y="3276600"/>
            <a:chExt cx="1295400" cy="1295400"/>
          </a:xfrm>
        </p:grpSpPr>
        <p:sp>
          <p:nvSpPr>
            <p:cNvPr id="41991" name="Explosion 1 1"/>
            <p:cNvSpPr>
              <a:spLocks noChangeArrowheads="1"/>
            </p:cNvSpPr>
            <p:nvPr/>
          </p:nvSpPr>
          <p:spPr bwMode="auto">
            <a:xfrm>
              <a:off x="1143000" y="3276600"/>
              <a:ext cx="1295400" cy="1295400"/>
            </a:xfrm>
            <a:prstGeom prst="irregularSeal1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/>
            </a:p>
          </p:txBody>
        </p:sp>
        <p:sp>
          <p:nvSpPr>
            <p:cNvPr id="41992" name="TextBox 2"/>
            <p:cNvSpPr txBox="1">
              <a:spLocks noChangeArrowheads="1"/>
            </p:cNvSpPr>
            <p:nvPr/>
          </p:nvSpPr>
          <p:spPr bwMode="auto">
            <a:xfrm>
              <a:off x="1219200" y="3544888"/>
              <a:ext cx="1143000" cy="646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high 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800" dirty="0"/>
                <a:t>impact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4034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ounded Rectangle 16"/>
          <p:cNvSpPr>
            <a:spLocks noChangeArrowheads="1"/>
          </p:cNvSpPr>
          <p:nvPr/>
        </p:nvSpPr>
        <p:spPr bwMode="auto">
          <a:xfrm>
            <a:off x="5668963" y="5594350"/>
            <a:ext cx="161925" cy="455613"/>
          </a:xfrm>
          <a:prstGeom prst="roundRect">
            <a:avLst>
              <a:gd name="adj" fmla="val 16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2479" tIns="36240" rIns="72479" bIns="362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>
              <a:latin typeface="Arial" pitchFamily="34" charset="0"/>
            </a:endParaRPr>
          </a:p>
        </p:txBody>
      </p:sp>
      <p:sp>
        <p:nvSpPr>
          <p:cNvPr id="66563" name="TextBox 4"/>
          <p:cNvSpPr txBox="1">
            <a:spLocks noChangeArrowheads="1"/>
          </p:cNvSpPr>
          <p:nvPr/>
        </p:nvSpPr>
        <p:spPr bwMode="auto">
          <a:xfrm>
            <a:off x="4144963" y="4059238"/>
            <a:ext cx="147637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2479" tIns="36240" rIns="72479" bIns="362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300">
              <a:solidFill>
                <a:srgbClr val="000000"/>
              </a:solidFill>
              <a:latin typeface="Chalkboard" charset="0"/>
            </a:endParaRPr>
          </a:p>
        </p:txBody>
      </p:sp>
      <p:sp>
        <p:nvSpPr>
          <p:cNvPr id="66564" name="TextBox 9"/>
          <p:cNvSpPr txBox="1">
            <a:spLocks noChangeArrowheads="1"/>
          </p:cNvSpPr>
          <p:nvPr/>
        </p:nvSpPr>
        <p:spPr bwMode="auto">
          <a:xfrm>
            <a:off x="152400" y="2717801"/>
            <a:ext cx="3900488" cy="627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479" tIns="36240" rIns="72479" bIns="362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66"/>
                </a:solidFill>
                <a:latin typeface="+mn-lt"/>
                <a:sym typeface="Wingdings" pitchFamily="2" charset="2"/>
              </a:rPr>
              <a:t>Fabricated 45 cm X 45 cm GEM chamber (Tsinghua and IMP)</a:t>
            </a:r>
          </a:p>
        </p:txBody>
      </p:sp>
      <p:sp>
        <p:nvSpPr>
          <p:cNvPr id="66565" name="TextBox 10"/>
          <p:cNvSpPr txBox="1">
            <a:spLocks noChangeArrowheads="1"/>
          </p:cNvSpPr>
          <p:nvPr/>
        </p:nvSpPr>
        <p:spPr bwMode="auto">
          <a:xfrm>
            <a:off x="0" y="-76200"/>
            <a:ext cx="9144000" cy="1211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72479" tIns="36240" rIns="72479" bIns="362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lvl="1" indent="0" algn="ctr">
              <a:spcBef>
                <a:spcPct val="0"/>
              </a:spcBef>
              <a:buNone/>
            </a:pPr>
            <a:r>
              <a:rPr lang="en-US" altLang="en-US" sz="29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SoLID</a:t>
            </a:r>
            <a:r>
              <a:rPr lang="en-US" altLang="en-US" sz="2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Detector </a:t>
            </a:r>
            <a:r>
              <a:rPr lang="en-US" altLang="en-US" sz="29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R&amp;D </a:t>
            </a:r>
            <a:r>
              <a:rPr lang="en-US" altLang="en-US" sz="29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 China </a:t>
            </a:r>
          </a:p>
          <a:p>
            <a:pPr marL="0" lvl="1" indent="0" algn="ctr">
              <a:spcBef>
                <a:spcPct val="0"/>
              </a:spcBef>
              <a:buNone/>
            </a:pPr>
            <a:r>
              <a:rPr lang="en-US" sz="1600" dirty="0" smtClean="0">
                <a:latin typeface="Calibri" charset="0"/>
              </a:rPr>
              <a:t>2 </a:t>
            </a:r>
            <a:r>
              <a:rPr lang="en-US" sz="1600" dirty="0">
                <a:latin typeface="Calibri" charset="0"/>
              </a:rPr>
              <a:t>grants from NSFC (~$1M), + R&amp;D funding (~$1M) for 7 groups working on GEMs, MRPC and </a:t>
            </a:r>
            <a:r>
              <a:rPr lang="en-US" sz="1600" dirty="0" err="1">
                <a:latin typeface="Calibri" charset="0"/>
              </a:rPr>
              <a:t>ECal</a:t>
            </a:r>
            <a:r>
              <a:rPr lang="en-US" sz="1600" dirty="0">
                <a:latin typeface="Calibri" charset="0"/>
              </a:rPr>
              <a:t> detectors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9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56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3" t="31073" r="40329" b="41148"/>
          <a:stretch>
            <a:fillRect/>
          </a:stretch>
        </p:blipFill>
        <p:spPr bwMode="auto">
          <a:xfrm>
            <a:off x="152400" y="796925"/>
            <a:ext cx="2925763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t="305" r="54895" b="25694"/>
          <a:stretch>
            <a:fillRect/>
          </a:stretch>
        </p:blipFill>
        <p:spPr bwMode="auto">
          <a:xfrm>
            <a:off x="6092825" y="809024"/>
            <a:ext cx="2925762" cy="3739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70" name="TextBox 9"/>
          <p:cNvSpPr txBox="1">
            <a:spLocks noChangeArrowheads="1"/>
          </p:cNvSpPr>
          <p:nvPr/>
        </p:nvSpPr>
        <p:spPr bwMode="auto">
          <a:xfrm>
            <a:off x="3938588" y="928100"/>
            <a:ext cx="2166938" cy="145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479" tIns="36240" rIns="72479" bIns="362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66"/>
                </a:solidFill>
                <a:latin typeface="+mn-lt"/>
                <a:sym typeface="Wingdings" pitchFamily="2" charset="2"/>
              </a:rPr>
              <a:t>Produced 30cmX30cm GEM foil with double masking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 dirty="0" smtClean="0">
                <a:solidFill>
                  <a:srgbClr val="000066"/>
                </a:solidFill>
                <a:latin typeface="+mn-lt"/>
                <a:sym typeface="Wingdings" pitchFamily="2" charset="2"/>
              </a:rPr>
              <a:t>and 40cmx40cm with </a:t>
            </a:r>
            <a:r>
              <a:rPr lang="en-US" altLang="en-US" sz="1800" dirty="0">
                <a:solidFill>
                  <a:srgbClr val="000066"/>
                </a:solidFill>
                <a:latin typeface="+mn-lt"/>
                <a:sym typeface="Wingdings" pitchFamily="2" charset="2"/>
              </a:rPr>
              <a:t>single masking (CIAE)</a:t>
            </a:r>
          </a:p>
        </p:txBody>
      </p:sp>
      <p:sp>
        <p:nvSpPr>
          <p:cNvPr id="66571" name="TextBox 9"/>
          <p:cNvSpPr txBox="1">
            <a:spLocks noChangeArrowheads="1"/>
          </p:cNvSpPr>
          <p:nvPr/>
        </p:nvSpPr>
        <p:spPr bwMode="auto">
          <a:xfrm>
            <a:off x="5830888" y="4548188"/>
            <a:ext cx="3187699" cy="145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479" tIns="36240" rIns="72479" bIns="36240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66"/>
                </a:solidFill>
                <a:latin typeface="+mn-lt"/>
                <a:sym typeface="Wingdings" pitchFamily="2" charset="2"/>
              </a:rPr>
              <a:t>Successfully tested GEM chambers with INFN readout (CIAE)</a:t>
            </a:r>
          </a:p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66"/>
                </a:solidFill>
                <a:latin typeface="+mn-lt"/>
                <a:sym typeface="Wingdings" pitchFamily="2" charset="2"/>
              </a:rPr>
              <a:t>R&amp;D on readout system (USTC/Tsinghua) 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300" y="3520282"/>
            <a:ext cx="4746163" cy="2037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11163" y="5574139"/>
            <a:ext cx="59261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eaLnBrk="1" hangingPunct="1">
              <a:defRPr/>
            </a:pPr>
            <a:r>
              <a:rPr lang="en-US" altLang="en-US" sz="1600" i="1" dirty="0">
                <a:solidFill>
                  <a:prstClr val="black"/>
                </a:solidFill>
                <a:cs typeface="Arial" charset="0"/>
              </a:rPr>
              <a:t>A MRPC prototype for SOLID-TOF in </a:t>
            </a:r>
            <a:r>
              <a:rPr lang="en-US" altLang="en-US" sz="1600" i="1" dirty="0" err="1">
                <a:solidFill>
                  <a:prstClr val="black"/>
                </a:solidFill>
                <a:cs typeface="Arial" charset="0"/>
              </a:rPr>
              <a:t>JLab</a:t>
            </a:r>
            <a:r>
              <a:rPr lang="en-US" altLang="en-US" sz="1600" i="1" dirty="0">
                <a:solidFill>
                  <a:prstClr val="black"/>
                </a:solidFill>
                <a:cs typeface="Arial" charset="0"/>
              </a:rPr>
              <a:t> </a:t>
            </a:r>
          </a:p>
          <a:p>
            <a:pPr eaLnBrk="1" hangingPunct="1">
              <a:defRPr/>
            </a:pPr>
            <a:r>
              <a:rPr lang="en-US" sz="1600" dirty="0">
                <a:solidFill>
                  <a:prstClr val="black"/>
                </a:solidFill>
                <a:hlinkClick r:id="rId6"/>
              </a:rPr>
              <a:t>Y. Wang</a:t>
            </a:r>
            <a:r>
              <a:rPr lang="en-US" sz="1600" dirty="0">
                <a:solidFill>
                  <a:prstClr val="black"/>
                </a:solidFill>
              </a:rPr>
              <a:t>, </a:t>
            </a:r>
            <a:r>
              <a:rPr lang="en-US" sz="1600" dirty="0">
                <a:solidFill>
                  <a:prstClr val="black"/>
                </a:solidFill>
                <a:hlinkClick r:id="rId7"/>
              </a:rPr>
              <a:t>X. Fan</a:t>
            </a:r>
            <a:r>
              <a:rPr lang="en-US" sz="1600" dirty="0">
                <a:solidFill>
                  <a:prstClr val="black"/>
                </a:solidFill>
              </a:rPr>
              <a:t>  </a:t>
            </a:r>
            <a:r>
              <a:rPr lang="en-US" sz="1600" dirty="0" smtClean="0">
                <a:solidFill>
                  <a:prstClr val="black"/>
                </a:solidFill>
              </a:rPr>
              <a:t>JINST </a:t>
            </a:r>
            <a:r>
              <a:rPr lang="en-US" sz="1600" dirty="0">
                <a:solidFill>
                  <a:prstClr val="black"/>
                </a:solidFill>
              </a:rPr>
              <a:t>8 </a:t>
            </a:r>
            <a:r>
              <a:rPr lang="en-US" sz="1600" dirty="0">
                <a:solidFill>
                  <a:srgbClr val="660066"/>
                </a:solidFill>
              </a:rPr>
              <a:t>(2013) </a:t>
            </a:r>
            <a:r>
              <a:rPr lang="en-US" sz="1600" dirty="0">
                <a:solidFill>
                  <a:prstClr val="black"/>
                </a:solidFill>
              </a:rPr>
              <a:t>P03003</a:t>
            </a:r>
          </a:p>
          <a:p>
            <a:pPr eaLnBrk="1" hangingPunct="1">
              <a:defRPr/>
            </a:pPr>
            <a:r>
              <a:rPr lang="en-US" altLang="zh-CN" sz="1600" kern="0" dirty="0">
                <a:solidFill>
                  <a:srgbClr val="660066"/>
                </a:solidFill>
                <a:ea typeface="华文彩云" pitchFamily="2" charset="-122"/>
                <a:cs typeface="Times New Roman" pitchFamily="18" charset="0"/>
              </a:rPr>
              <a:t>Tsinghua University, Duke, </a:t>
            </a:r>
            <a:r>
              <a:rPr lang="en-US" sz="1600" dirty="0">
                <a:solidFill>
                  <a:srgbClr val="660066"/>
                </a:solidFill>
                <a:ea typeface="ＭＳ Ｐゴシック" charset="0"/>
                <a:cs typeface="ＭＳ Ｐゴシック" charset="0"/>
              </a:rPr>
              <a:t>University of Zaragoza</a:t>
            </a:r>
            <a:endParaRPr lang="en-US" altLang="en-US" sz="1600" dirty="0">
              <a:solidFill>
                <a:srgbClr val="660066"/>
              </a:solidFill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02088" y="3104932"/>
            <a:ext cx="190023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C0504D"/>
                </a:solidFill>
              </a:rPr>
              <a:t>Timing resolution </a:t>
            </a:r>
          </a:p>
          <a:p>
            <a:pPr>
              <a:defRPr/>
            </a:pPr>
            <a:r>
              <a:rPr lang="en-US" dirty="0">
                <a:solidFill>
                  <a:srgbClr val="C0504D"/>
                </a:solidFill>
              </a:rPr>
              <a:t>~ 85 </a:t>
            </a:r>
            <a:r>
              <a:rPr lang="en-US" dirty="0" err="1">
                <a:solidFill>
                  <a:srgbClr val="C0504D"/>
                </a:solidFill>
              </a:rPr>
              <a:t>ps</a:t>
            </a:r>
            <a:endParaRPr lang="en-US" dirty="0">
              <a:solidFill>
                <a:srgbClr val="C0504D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7937" y="3613834"/>
            <a:ext cx="116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US" dirty="0" smtClean="0">
                <a:solidFill>
                  <a:prstClr val="black"/>
                </a:solidFill>
              </a:rPr>
              <a:t>MRPC test </a:t>
            </a:r>
            <a:r>
              <a:rPr lang="en-US" dirty="0">
                <a:solidFill>
                  <a:prstClr val="black"/>
                </a:solidFill>
              </a:rPr>
              <a:t>in beam at </a:t>
            </a:r>
            <a:r>
              <a:rPr lang="en-US" dirty="0" err="1" smtClean="0">
                <a:solidFill>
                  <a:prstClr val="black"/>
                </a:solidFill>
              </a:rPr>
              <a:t>JLab</a:t>
            </a:r>
            <a:r>
              <a:rPr lang="en-US" dirty="0" smtClean="0">
                <a:solidFill>
                  <a:prstClr val="black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in </a:t>
            </a:r>
            <a:r>
              <a:rPr lang="en-US" dirty="0" smtClean="0">
                <a:solidFill>
                  <a:prstClr val="black"/>
                </a:solidFill>
              </a:rPr>
              <a:t>2011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201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012395"/>
            <a:ext cx="8737600" cy="444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SBS, MOLLER, and </a:t>
            </a:r>
            <a:r>
              <a:rPr lang="en-US" altLang="ja-JP" dirty="0" err="1"/>
              <a:t>SoLID</a:t>
            </a:r>
            <a:r>
              <a:rPr lang="en-US" altLang="ja-JP" dirty="0"/>
              <a:t> enhance the </a:t>
            </a:r>
            <a:r>
              <a:rPr lang="en-US" altLang="ja-JP" dirty="0" err="1"/>
              <a:t>JLab</a:t>
            </a:r>
            <a:r>
              <a:rPr lang="en-US" altLang="ja-JP" dirty="0"/>
              <a:t> 12 </a:t>
            </a:r>
            <a:r>
              <a:rPr lang="en-US" altLang="ja-JP" dirty="0" err="1"/>
              <a:t>GeV</a:t>
            </a:r>
            <a:r>
              <a:rPr lang="en-US" altLang="ja-JP" dirty="0"/>
              <a:t> facilities and enable continued, high impact science from </a:t>
            </a:r>
            <a:r>
              <a:rPr lang="en-US" altLang="ja-JP" dirty="0" err="1"/>
              <a:t>JLab</a:t>
            </a:r>
            <a:r>
              <a:rPr lang="en-US" altLang="ja-JP" dirty="0"/>
              <a:t> into the future</a:t>
            </a:r>
          </a:p>
          <a:p>
            <a:r>
              <a:rPr lang="en-US" altLang="ja-JP" dirty="0"/>
              <a:t>	SBS: </a:t>
            </a:r>
            <a:r>
              <a:rPr lang="en-US" altLang="ja-JP" i="1" dirty="0"/>
              <a:t>optimized for nucleon form factors</a:t>
            </a:r>
          </a:p>
          <a:p>
            <a:r>
              <a:rPr lang="en-US" altLang="ja-JP" dirty="0"/>
              <a:t>	MOLLER: </a:t>
            </a:r>
            <a:r>
              <a:rPr lang="en-US" altLang="ja-JP" i="1" dirty="0"/>
              <a:t>unprecedented test of the standard model</a:t>
            </a:r>
          </a:p>
          <a:p>
            <a:r>
              <a:rPr lang="en-US" altLang="ja-JP" dirty="0"/>
              <a:t>	</a:t>
            </a:r>
            <a:r>
              <a:rPr lang="en-US" altLang="ja-JP" dirty="0" err="1"/>
              <a:t>SoLID</a:t>
            </a:r>
            <a:r>
              <a:rPr lang="en-US" altLang="ja-JP" dirty="0"/>
              <a:t>: </a:t>
            </a:r>
            <a:r>
              <a:rPr lang="en-US" altLang="ja-JP" i="1" dirty="0"/>
              <a:t>unique science at high luminosity and large </a:t>
            </a:r>
            <a:r>
              <a:rPr lang="en-US" altLang="ja-JP" i="1" dirty="0" smtClean="0"/>
              <a:t>acceptance </a:t>
            </a:r>
            <a:endParaRPr lang="en-US" altLang="ja-JP" i="1" dirty="0"/>
          </a:p>
          <a:p>
            <a:pPr>
              <a:lnSpc>
                <a:spcPct val="70000"/>
              </a:lnSpc>
            </a:pPr>
            <a:endParaRPr lang="en-US" altLang="en-US" dirty="0"/>
          </a:p>
          <a:p>
            <a:endParaRPr lang="en-US" altLang="en-US" dirty="0" smtClean="0"/>
          </a:p>
          <a:p>
            <a:r>
              <a:rPr lang="en-US" altLang="en-US" dirty="0" smtClean="0"/>
              <a:t>SBS</a:t>
            </a:r>
            <a:endParaRPr lang="en-US" altLang="en-US" dirty="0"/>
          </a:p>
          <a:p>
            <a:pPr marL="457200" lvl="2"/>
            <a:r>
              <a:rPr lang="en-US" altLang="en-US" dirty="0"/>
              <a:t> - On track for successful (third) DOE annual review in November 2014</a:t>
            </a:r>
          </a:p>
          <a:p>
            <a:r>
              <a:rPr lang="en-US" altLang="en-US" dirty="0"/>
              <a:t>MOLLER</a:t>
            </a:r>
          </a:p>
          <a:p>
            <a:pPr lvl="1">
              <a:buFontTx/>
              <a:buChar char="-"/>
            </a:pPr>
            <a:r>
              <a:rPr lang="en-US" altLang="en-US" dirty="0"/>
              <a:t> Successful Science Review September 2014</a:t>
            </a:r>
          </a:p>
          <a:p>
            <a:pPr lvl="1">
              <a:buFontTx/>
              <a:buChar char="-"/>
            </a:pPr>
            <a:r>
              <a:rPr lang="en-US" altLang="en-US" dirty="0"/>
              <a:t> Moving towards Director’s Cost, Schedule, and Technical Feasibility Review and </a:t>
            </a:r>
            <a:r>
              <a:rPr lang="en-US" altLang="en-US" dirty="0" smtClean="0"/>
              <a:t>	subsequent </a:t>
            </a:r>
            <a:r>
              <a:rPr lang="en-US" altLang="en-US" dirty="0"/>
              <a:t>DOE Technical Feasibility Review</a:t>
            </a:r>
          </a:p>
          <a:p>
            <a:r>
              <a:rPr lang="en-US" altLang="en-US" dirty="0" err="1"/>
              <a:t>SoLID</a:t>
            </a:r>
            <a:r>
              <a:rPr lang="en-US" altLang="en-US" dirty="0"/>
              <a:t>	</a:t>
            </a:r>
          </a:p>
          <a:p>
            <a:pPr lvl="1">
              <a:buFontTx/>
              <a:buChar char="-"/>
            </a:pPr>
            <a:r>
              <a:rPr lang="en-US" altLang="en-US" dirty="0"/>
              <a:t> Director’</a:t>
            </a:r>
            <a:r>
              <a:rPr lang="en-US" altLang="ja-JP" dirty="0"/>
              <a:t>s Review Fall FY2014</a:t>
            </a:r>
          </a:p>
          <a:p>
            <a:pPr lvl="1">
              <a:buFontTx/>
              <a:buChar char="-"/>
            </a:pPr>
            <a:r>
              <a:rPr lang="en-US" altLang="ja-JP" dirty="0"/>
              <a:t> Working on finalizing pre-CDR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66900" y="63500"/>
            <a:ext cx="47371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Summary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03789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 idx="4294967295"/>
          </p:nvPr>
        </p:nvSpPr>
        <p:spPr>
          <a:xfrm>
            <a:off x="0" y="685800"/>
            <a:ext cx="9144000" cy="469900"/>
          </a:xfrm>
        </p:spPr>
        <p:txBody>
          <a:bodyPr lIns="0" rIns="0" bIns="0" anchor="b"/>
          <a:lstStyle/>
          <a:p>
            <a:pPr eaLnBrk="1" hangingPunct="1">
              <a:lnSpc>
                <a:spcPct val="50000"/>
              </a:lnSpc>
            </a:pPr>
            <a:r>
              <a:rPr lang="en-US" altLang="en-US" sz="2800" b="0" dirty="0" smtClean="0">
                <a:solidFill>
                  <a:srgbClr val="0000FF"/>
                </a:solidFill>
              </a:rPr>
              <a:t>SBS Program General Overview</a:t>
            </a:r>
            <a:br>
              <a:rPr lang="en-US" altLang="en-US" sz="2800" b="0" dirty="0" smtClean="0">
                <a:solidFill>
                  <a:srgbClr val="0000FF"/>
                </a:solidFill>
              </a:rPr>
            </a:br>
            <a:r>
              <a:rPr lang="en-US" altLang="en-US" sz="2800" b="0" dirty="0" smtClean="0">
                <a:solidFill>
                  <a:srgbClr val="0000FF"/>
                </a:solidFill>
              </a:rPr>
              <a:t/>
            </a:r>
            <a:br>
              <a:rPr lang="en-US" altLang="en-US" sz="2800" b="0" dirty="0" smtClean="0">
                <a:solidFill>
                  <a:srgbClr val="0000FF"/>
                </a:solidFill>
              </a:rPr>
            </a:br>
            <a:r>
              <a:rPr lang="en-US" altLang="en-US" sz="2800" b="0" dirty="0" smtClean="0">
                <a:solidFill>
                  <a:srgbClr val="0000FF"/>
                </a:solidFill>
              </a:rPr>
              <a:t/>
            </a:r>
            <a:br>
              <a:rPr lang="en-US" altLang="en-US" sz="2800" b="0" dirty="0" smtClean="0">
                <a:solidFill>
                  <a:srgbClr val="0000FF"/>
                </a:solidFill>
              </a:rPr>
            </a:br>
            <a:r>
              <a:rPr lang="en-US" altLang="en-US" sz="2000" b="0" i="1" dirty="0" err="1" smtClean="0">
                <a:solidFill>
                  <a:srgbClr val="0000FF"/>
                </a:solidFill>
              </a:rPr>
              <a:t>G</a:t>
            </a:r>
            <a:r>
              <a:rPr lang="en-US" altLang="en-US" sz="2000" b="0" i="1" baseline="-25000" dirty="0" err="1" smtClean="0">
                <a:solidFill>
                  <a:srgbClr val="0000FF"/>
                </a:solidFill>
              </a:rPr>
              <a:t>E</a:t>
            </a:r>
            <a:r>
              <a:rPr lang="en-US" altLang="en-US" sz="2000" b="0" i="1" baseline="30000" dirty="0" err="1" smtClean="0">
                <a:solidFill>
                  <a:srgbClr val="0000FF"/>
                </a:solidFill>
              </a:rPr>
              <a:t>p</a:t>
            </a:r>
            <a:r>
              <a:rPr lang="en-US" altLang="en-US" sz="2000" b="0" i="1" dirty="0" smtClean="0">
                <a:solidFill>
                  <a:srgbClr val="0000FF"/>
                </a:solidFill>
              </a:rPr>
              <a:t> Configuration</a:t>
            </a:r>
            <a:endParaRPr lang="en-US" altLang="en-US" sz="2800" b="0" i="1" dirty="0" smtClean="0">
              <a:solidFill>
                <a:srgbClr val="0000FF"/>
              </a:solidFill>
            </a:endParaRPr>
          </a:p>
        </p:txBody>
      </p:sp>
      <p:pic>
        <p:nvPicPr>
          <p:cNvPr id="43012" name="Picture 1" descr="View_GEp5.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6400800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4300" y="4800600"/>
            <a:ext cx="3187700" cy="1477328"/>
          </a:xfrm>
          <a:prstGeom prst="rect">
            <a:avLst/>
          </a:prstGeom>
          <a:solidFill>
            <a:schemeClr val="bg1"/>
          </a:solidFill>
          <a:ln>
            <a:solidFill>
              <a:srgbClr val="FF1BEB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660066"/>
                </a:solidFill>
                <a:latin typeface="Arial" charset="0"/>
                <a:ea typeface="ＭＳ Ｐゴシック" charset="0"/>
              </a:rPr>
              <a:t>WBS 2 Neutron Form Factor</a:t>
            </a:r>
          </a:p>
          <a:p>
            <a:pPr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- Coordinate </a:t>
            </a:r>
            <a:r>
              <a:rPr lang="en-US" dirty="0">
                <a:latin typeface="Arial" charset="0"/>
                <a:ea typeface="ＭＳ Ｐゴシック" charset="0"/>
              </a:rPr>
              <a:t>Detector, here shown in front of ECAL </a:t>
            </a:r>
            <a:r>
              <a:rPr lang="en-US" dirty="0" smtClean="0">
                <a:latin typeface="Arial" charset="0"/>
                <a:ea typeface="ＭＳ Ｐゴシック" charset="0"/>
              </a:rPr>
              <a:t>calorimeter (ISU)</a:t>
            </a:r>
            <a:endParaRPr lang="en-US" dirty="0">
              <a:latin typeface="Arial" charset="0"/>
              <a:ea typeface="ＭＳ Ｐゴシック" charset="0"/>
            </a:endParaRPr>
          </a:p>
          <a:p>
            <a:pPr>
              <a:defRPr/>
            </a:pPr>
            <a:r>
              <a:rPr lang="en-US" dirty="0" smtClean="0">
                <a:latin typeface="Arial" charset="0"/>
                <a:ea typeface="ＭＳ Ｐゴシック" charset="0"/>
              </a:rPr>
              <a:t>- $</a:t>
            </a:r>
            <a:r>
              <a:rPr lang="en-US" dirty="0">
                <a:latin typeface="Arial" charset="0"/>
                <a:ea typeface="ＭＳ Ｐゴシック" charset="0"/>
              </a:rPr>
              <a:t>1,573k</a:t>
            </a:r>
          </a:p>
        </p:txBody>
      </p:sp>
      <p:cxnSp>
        <p:nvCxnSpPr>
          <p:cNvPr id="43014" name="Straight Arrow Connector 4"/>
          <p:cNvCxnSpPr>
            <a:cxnSpLocks noChangeShapeType="1"/>
            <a:stCxn id="3" idx="0"/>
          </p:cNvCxnSpPr>
          <p:nvPr/>
        </p:nvCxnSpPr>
        <p:spPr bwMode="auto">
          <a:xfrm flipH="1" flipV="1">
            <a:off x="1600200" y="3594100"/>
            <a:ext cx="107950" cy="1206500"/>
          </a:xfrm>
          <a:prstGeom prst="straightConnector1">
            <a:avLst/>
          </a:prstGeom>
          <a:noFill/>
          <a:ln w="38100">
            <a:solidFill>
              <a:srgbClr val="FF1BE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5" name="TextBox 17"/>
          <p:cNvSpPr txBox="1">
            <a:spLocks noChangeArrowheads="1"/>
          </p:cNvSpPr>
          <p:nvPr/>
        </p:nvSpPr>
        <p:spPr bwMode="auto">
          <a:xfrm>
            <a:off x="3505200" y="5334000"/>
            <a:ext cx="3009900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FF1BE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660066"/>
                </a:solidFill>
              </a:rPr>
              <a:t>WBS 3 Proton Form Factor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- GEM </a:t>
            </a:r>
            <a:r>
              <a:rPr lang="en-US" altLang="en-US" sz="1800" dirty="0" smtClean="0"/>
              <a:t>Trackers (UVA)</a:t>
            </a:r>
            <a:endParaRPr lang="en-US" altLang="en-US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/>
              <a:t>- $1,582k</a:t>
            </a:r>
          </a:p>
        </p:txBody>
      </p:sp>
      <p:cxnSp>
        <p:nvCxnSpPr>
          <p:cNvPr id="43016" name="Straight Arrow Connector 18"/>
          <p:cNvCxnSpPr>
            <a:cxnSpLocks noChangeShapeType="1"/>
          </p:cNvCxnSpPr>
          <p:nvPr/>
        </p:nvCxnSpPr>
        <p:spPr bwMode="auto">
          <a:xfrm flipH="1" flipV="1">
            <a:off x="4343400" y="2819400"/>
            <a:ext cx="76200" cy="2514600"/>
          </a:xfrm>
          <a:prstGeom prst="straightConnector1">
            <a:avLst/>
          </a:prstGeom>
          <a:noFill/>
          <a:ln w="38100">
            <a:solidFill>
              <a:srgbClr val="FF1BE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3017" name="TextBox 21"/>
          <p:cNvSpPr txBox="1">
            <a:spLocks noChangeArrowheads="1"/>
          </p:cNvSpPr>
          <p:nvPr/>
        </p:nvSpPr>
        <p:spPr bwMode="auto">
          <a:xfrm>
            <a:off x="6477000" y="1066800"/>
            <a:ext cx="2463800" cy="1754327"/>
          </a:xfrm>
          <a:prstGeom prst="rect">
            <a:avLst/>
          </a:prstGeom>
          <a:solidFill>
            <a:schemeClr val="bg1"/>
          </a:solidFill>
          <a:ln w="9525">
            <a:solidFill>
              <a:srgbClr val="FF1BE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660066"/>
                </a:solidFill>
              </a:rPr>
              <a:t>WBS 1 Basic 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1800" dirty="0"/>
              <a:t> </a:t>
            </a:r>
            <a:r>
              <a:rPr lang="en-US" altLang="en-US" sz="1800" dirty="0" smtClean="0"/>
              <a:t>Spectrometer </a:t>
            </a:r>
            <a:r>
              <a:rPr lang="en-US" altLang="en-US" sz="1800" dirty="0"/>
              <a:t>magnet, vacuum, </a:t>
            </a:r>
            <a:r>
              <a:rPr lang="en-US" altLang="en-US" sz="1800" dirty="0" err="1"/>
              <a:t>beamline</a:t>
            </a:r>
            <a:r>
              <a:rPr lang="en-US" altLang="en-US" sz="1800" dirty="0"/>
              <a:t>, support…</a:t>
            </a:r>
            <a:r>
              <a:rPr lang="en-US" altLang="en-US" sz="1800" dirty="0" smtClean="0"/>
              <a:t>. (</a:t>
            </a:r>
            <a:r>
              <a:rPr lang="en-US" altLang="en-US" sz="1800" dirty="0" err="1" smtClean="0"/>
              <a:t>JLab</a:t>
            </a:r>
            <a:r>
              <a:rPr lang="en-US" altLang="en-US" sz="1800" dirty="0" smtClean="0"/>
              <a:t>)</a:t>
            </a:r>
            <a:endParaRPr lang="en-US" altLang="en-US" sz="1800" dirty="0"/>
          </a:p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1800" dirty="0" smtClean="0"/>
              <a:t> $</a:t>
            </a:r>
            <a:r>
              <a:rPr lang="en-US" altLang="en-US" sz="1800" dirty="0"/>
              <a:t>1,694k</a:t>
            </a:r>
          </a:p>
        </p:txBody>
      </p:sp>
      <p:cxnSp>
        <p:nvCxnSpPr>
          <p:cNvPr id="43018" name="Straight Arrow Connector 24"/>
          <p:cNvCxnSpPr>
            <a:cxnSpLocks noChangeShapeType="1"/>
            <a:stCxn id="43017" idx="1"/>
          </p:cNvCxnSpPr>
          <p:nvPr/>
        </p:nvCxnSpPr>
        <p:spPr bwMode="auto">
          <a:xfrm flipH="1">
            <a:off x="5410200" y="1943964"/>
            <a:ext cx="1066800" cy="113436"/>
          </a:xfrm>
          <a:prstGeom prst="straightConnector1">
            <a:avLst/>
          </a:prstGeom>
          <a:noFill/>
          <a:ln w="38100">
            <a:solidFill>
              <a:srgbClr val="FF1BEB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6629400" y="2997200"/>
            <a:ext cx="2590800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Reporting Structure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Weekly meetings with Hall Leader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Monthly meetings with Physics AD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Monthly reports to DOE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Quarterly </a:t>
            </a:r>
            <a:r>
              <a:rPr lang="en-US" sz="2000" dirty="0" smtClean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phone call</a:t>
            </a:r>
            <a:endParaRPr lang="en-US" sz="2000" dirty="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Annual Review</a:t>
            </a:r>
          </a:p>
        </p:txBody>
      </p:sp>
    </p:spTree>
    <p:extLst>
      <p:ext uri="{BB962C8B-B14F-4D97-AF65-F5344CB8AC3E}">
        <p14:creationId xmlns:p14="http://schemas.microsoft.com/office/powerpoint/2010/main" val="2964741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 idx="4294967295"/>
          </p:nvPr>
        </p:nvSpPr>
        <p:spPr>
          <a:xfrm>
            <a:off x="63500" y="114300"/>
            <a:ext cx="9144000" cy="469900"/>
          </a:xfrm>
        </p:spPr>
        <p:txBody>
          <a:bodyPr lIns="0" rIns="0" bIns="0" anchor="b"/>
          <a:lstStyle/>
          <a:p>
            <a:pPr eaLnBrk="1" hangingPunct="1"/>
            <a:r>
              <a:rPr lang="en-US" altLang="en-US" sz="2800" b="0" dirty="0" smtClean="0">
                <a:solidFill>
                  <a:srgbClr val="0000FF"/>
                </a:solidFill>
              </a:rPr>
              <a:t>SBS Overview</a:t>
            </a:r>
          </a:p>
        </p:txBody>
      </p:sp>
      <p:sp>
        <p:nvSpPr>
          <p:cNvPr id="80899" name="Content Placeholder 2"/>
          <p:cNvSpPr>
            <a:spLocks noGrp="1"/>
          </p:cNvSpPr>
          <p:nvPr>
            <p:ph idx="4294967295"/>
          </p:nvPr>
        </p:nvSpPr>
        <p:spPr>
          <a:xfrm>
            <a:off x="92075" y="838200"/>
            <a:ext cx="4648200" cy="5099050"/>
          </a:xfrm>
        </p:spPr>
        <p:txBody>
          <a:bodyPr/>
          <a:lstStyle/>
          <a:p>
            <a:pPr marL="273050" indent="-273050" eaLnBrk="1" hangingPunct="1">
              <a:defRPr/>
            </a:pPr>
            <a:r>
              <a:rPr lang="en-US" sz="1800" dirty="0"/>
              <a:t>10/12 SBS project </a:t>
            </a:r>
            <a:r>
              <a:rPr lang="en-US" sz="1800" dirty="0" smtClean="0"/>
              <a:t>started</a:t>
            </a:r>
          </a:p>
          <a:p>
            <a:pPr marL="273050" indent="-273050" eaLnBrk="1" hangingPunct="1">
              <a:defRPr/>
            </a:pPr>
            <a:r>
              <a:rPr lang="en-US" sz="1800" dirty="0" smtClean="0"/>
              <a:t>11</a:t>
            </a:r>
            <a:r>
              <a:rPr lang="en-US" sz="1800" dirty="0"/>
              <a:t>/13 First annual DOE </a:t>
            </a:r>
            <a:r>
              <a:rPr lang="en-US" sz="1800" dirty="0" smtClean="0"/>
              <a:t>review</a:t>
            </a:r>
          </a:p>
          <a:p>
            <a:pPr marL="273050" indent="-273050" eaLnBrk="1" hangingPunct="1">
              <a:defRPr/>
            </a:pPr>
            <a:r>
              <a:rPr lang="en-US" sz="1800" dirty="0" smtClean="0"/>
              <a:t>2/14 Internal </a:t>
            </a:r>
            <a:r>
              <a:rPr lang="en-US" sz="1800" dirty="0" smtClean="0"/>
              <a:t>coordinate detector* review </a:t>
            </a:r>
            <a:endParaRPr lang="en-US" sz="1800" dirty="0" smtClean="0"/>
          </a:p>
          <a:p>
            <a:pPr marL="273050" indent="-273050" eaLnBrk="1" hangingPunct="1">
              <a:defRPr/>
            </a:pPr>
            <a:r>
              <a:rPr lang="en-US" dirty="0" smtClean="0"/>
              <a:t>9/14 Internal GEM readout review</a:t>
            </a:r>
            <a:endParaRPr lang="en-US" sz="1800" dirty="0"/>
          </a:p>
          <a:p>
            <a:pPr marL="273050" lvl="1" indent="-273050" eaLnBrk="1" hangingPunct="1">
              <a:buFontTx/>
              <a:buChar char="•"/>
              <a:defRPr/>
            </a:pPr>
            <a:r>
              <a:rPr lang="en-US" sz="1800" dirty="0" smtClean="0"/>
              <a:t>11</a:t>
            </a:r>
            <a:r>
              <a:rPr lang="en-US" sz="1800" dirty="0"/>
              <a:t>/14 Second annual DOE </a:t>
            </a:r>
            <a:r>
              <a:rPr lang="en-US" sz="1800" dirty="0" smtClean="0"/>
              <a:t>review</a:t>
            </a:r>
          </a:p>
          <a:p>
            <a:pPr marL="273050" lvl="1" indent="-273050" eaLnBrk="1" hangingPunct="1">
              <a:buFontTx/>
              <a:buChar char="•"/>
              <a:defRPr/>
            </a:pPr>
            <a:r>
              <a:rPr lang="en-US" sz="1800" dirty="0" smtClean="0"/>
              <a:t>5/14 Updated PMP with PMT-based coordinate </a:t>
            </a:r>
            <a:r>
              <a:rPr lang="en-US" sz="1800" dirty="0" smtClean="0"/>
              <a:t>detector* </a:t>
            </a:r>
            <a:r>
              <a:rPr lang="en-US" sz="1800" dirty="0" smtClean="0"/>
              <a:t>accepted</a:t>
            </a:r>
          </a:p>
          <a:p>
            <a:pPr marL="273050" lvl="1" indent="-273050" eaLnBrk="1" hangingPunct="1">
              <a:buFontTx/>
              <a:buChar char="•"/>
              <a:defRPr/>
            </a:pPr>
            <a:endParaRPr lang="en-US" sz="1800" dirty="0"/>
          </a:p>
          <a:p>
            <a:pPr marL="273050" lvl="1" indent="-273050" eaLnBrk="1" hangingPunct="1">
              <a:buFontTx/>
              <a:buNone/>
              <a:defRPr/>
            </a:pPr>
            <a:endParaRPr lang="en-US" sz="1800" dirty="0"/>
          </a:p>
          <a:p>
            <a:pPr marL="914400" lvl="2" indent="-246063" eaLnBrk="1" hangingPunct="1">
              <a:defRPr/>
            </a:pPr>
            <a:endParaRPr lang="en-US" sz="1100" dirty="0"/>
          </a:p>
          <a:p>
            <a:pPr marL="914400" lvl="2" indent="-246063" eaLnBrk="1" hangingPunct="1">
              <a:buFontTx/>
              <a:buNone/>
              <a:defRPr/>
            </a:pPr>
            <a:endParaRPr lang="en-US" sz="1600" dirty="0"/>
          </a:p>
        </p:txBody>
      </p:sp>
      <p:sp>
        <p:nvSpPr>
          <p:cNvPr id="44036" name="TextBox 1"/>
          <p:cNvSpPr txBox="1">
            <a:spLocks noChangeArrowheads="1"/>
          </p:cNvSpPr>
          <p:nvPr/>
        </p:nvSpPr>
        <p:spPr bwMode="auto">
          <a:xfrm>
            <a:off x="4648200" y="774700"/>
            <a:ext cx="44704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800100" indent="-34290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SzPct val="99000"/>
            </a:pPr>
            <a:r>
              <a:rPr lang="en-US" altLang="en-US" sz="2000" dirty="0">
                <a:latin typeface="Calibri" pitchFamily="34" charset="0"/>
              </a:rPr>
              <a:t>Off project </a:t>
            </a:r>
            <a:r>
              <a:rPr lang="en-US" altLang="ja-JP" sz="2000" dirty="0">
                <a:latin typeface="Calibri" pitchFamily="34" charset="0"/>
              </a:rPr>
              <a:t>and SBS dependencies</a:t>
            </a:r>
          </a:p>
          <a:p>
            <a:pPr lvl="1" eaLnBrk="1" hangingPunct="1">
              <a:spcBef>
                <a:spcPct val="0"/>
              </a:spcBef>
              <a:buSzPct val="99000"/>
              <a:buFont typeface="Lucida Grande" charset="0"/>
              <a:buChar char="−"/>
            </a:pPr>
            <a:r>
              <a:rPr lang="en-US" altLang="ja-JP" sz="2000" dirty="0">
                <a:latin typeface="Calibri" pitchFamily="34" charset="0"/>
              </a:rPr>
              <a:t>Pre R&amp;D GEM construction (</a:t>
            </a:r>
            <a:r>
              <a:rPr lang="en-US" altLang="ja-JP" sz="2000" dirty="0" err="1">
                <a:latin typeface="Calibri" pitchFamily="34" charset="0"/>
              </a:rPr>
              <a:t>Jlab</a:t>
            </a:r>
            <a:r>
              <a:rPr lang="en-US" altLang="ja-JP" sz="2000" dirty="0">
                <a:latin typeface="Calibri" pitchFamily="34" charset="0"/>
              </a:rPr>
              <a:t>/UVA)</a:t>
            </a:r>
          </a:p>
          <a:p>
            <a:pPr lvl="1" eaLnBrk="1" hangingPunct="1">
              <a:spcBef>
                <a:spcPct val="0"/>
              </a:spcBef>
              <a:buSzPct val="99000"/>
              <a:buFont typeface="Lucida Grande" charset="0"/>
              <a:buChar char="−"/>
            </a:pPr>
            <a:r>
              <a:rPr lang="en-US" altLang="ja-JP" sz="2000" dirty="0">
                <a:latin typeface="Calibri" pitchFamily="34" charset="0"/>
              </a:rPr>
              <a:t>GEM front tracker (INFN)</a:t>
            </a:r>
          </a:p>
          <a:p>
            <a:pPr lvl="1" eaLnBrk="1" hangingPunct="1">
              <a:spcBef>
                <a:spcPct val="0"/>
              </a:spcBef>
              <a:buSzPct val="99000"/>
              <a:buFont typeface="Lucida Grande" charset="0"/>
              <a:buChar char="−"/>
            </a:pPr>
            <a:r>
              <a:rPr lang="en-US" altLang="en-US" sz="2000" dirty="0">
                <a:latin typeface="Calibri" pitchFamily="34" charset="0"/>
              </a:rPr>
              <a:t>Hadron calorimeter (CMU)</a:t>
            </a:r>
          </a:p>
          <a:p>
            <a:pPr lvl="1" eaLnBrk="1" hangingPunct="1">
              <a:spcBef>
                <a:spcPct val="0"/>
              </a:spcBef>
              <a:buSzPct val="99000"/>
              <a:buFont typeface="Lucida Grande" charset="0"/>
              <a:buChar char="−"/>
            </a:pPr>
            <a:r>
              <a:rPr lang="en-US" altLang="en-US" sz="2000" dirty="0">
                <a:latin typeface="Calibri" pitchFamily="34" charset="0"/>
              </a:rPr>
              <a:t>Electron calorimeter (SBU &amp; </a:t>
            </a:r>
            <a:r>
              <a:rPr lang="en-US" altLang="en-US" sz="2000" dirty="0" err="1">
                <a:latin typeface="Calibri" pitchFamily="34" charset="0"/>
              </a:rPr>
              <a:t>JLab</a:t>
            </a:r>
            <a:r>
              <a:rPr lang="en-US" altLang="en-US" sz="2000" dirty="0">
                <a:latin typeface="Calibri" pitchFamily="34" charset="0"/>
              </a:rPr>
              <a:t>)</a:t>
            </a:r>
          </a:p>
          <a:p>
            <a:pPr lvl="1" eaLnBrk="1" hangingPunct="1">
              <a:spcBef>
                <a:spcPct val="0"/>
              </a:spcBef>
              <a:buSzPct val="99000"/>
              <a:buFont typeface="Lucida Grande" charset="0"/>
              <a:buChar char="−"/>
            </a:pPr>
            <a:r>
              <a:rPr lang="en-US" altLang="en-US" sz="2000" dirty="0" err="1">
                <a:latin typeface="Calibri" pitchFamily="34" charset="0"/>
              </a:rPr>
              <a:t>BigBite</a:t>
            </a:r>
            <a:r>
              <a:rPr lang="en-US" altLang="en-US" sz="2000" dirty="0">
                <a:latin typeface="Calibri" pitchFamily="34" charset="0"/>
              </a:rPr>
              <a:t> Cerenkov (W&amp;M)</a:t>
            </a:r>
          </a:p>
          <a:p>
            <a:pPr lvl="1" eaLnBrk="1" hangingPunct="1">
              <a:spcBef>
                <a:spcPct val="0"/>
              </a:spcBef>
              <a:buSzPct val="99000"/>
              <a:buFont typeface="Lucida Grande" charset="0"/>
              <a:buChar char="−"/>
            </a:pPr>
            <a:r>
              <a:rPr lang="en-US" altLang="en-US" sz="2000" baseline="30000" dirty="0">
                <a:latin typeface="Calibri" pitchFamily="34" charset="0"/>
              </a:rPr>
              <a:t>3</a:t>
            </a:r>
            <a:r>
              <a:rPr lang="en-US" altLang="en-US" sz="2000" dirty="0">
                <a:latin typeface="Calibri" pitchFamily="34" charset="0"/>
              </a:rPr>
              <a:t>He polarized target development (UVA)</a:t>
            </a:r>
          </a:p>
          <a:p>
            <a:pPr lvl="1" eaLnBrk="1" hangingPunct="1">
              <a:spcBef>
                <a:spcPct val="0"/>
              </a:spcBef>
              <a:buSzPct val="99000"/>
              <a:buFont typeface="Lucida Grande" charset="0"/>
              <a:buChar char="−"/>
            </a:pPr>
            <a:endParaRPr lang="en-US" altLang="en-US" sz="2000" dirty="0">
              <a:latin typeface="Calibri" pitchFamily="34" charset="0"/>
            </a:endParaRPr>
          </a:p>
          <a:p>
            <a:pPr lvl="1" eaLnBrk="1" hangingPunct="1">
              <a:spcBef>
                <a:spcPct val="0"/>
              </a:spcBef>
              <a:buSzPct val="99000"/>
              <a:buFont typeface="Lucida Grande" charset="0"/>
              <a:buChar char="−"/>
            </a:pPr>
            <a:endParaRPr lang="en-US" altLang="en-US" sz="2000" dirty="0">
              <a:latin typeface="Calibri" pitchFamily="34" charset="0"/>
            </a:endParaRPr>
          </a:p>
        </p:txBody>
      </p:sp>
      <p:pic>
        <p:nvPicPr>
          <p:cNvPr id="44038" name="Picture 1" descr="sadd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175000"/>
            <a:ext cx="3506418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0" name="TextBox 9"/>
          <p:cNvSpPr txBox="1">
            <a:spLocks noChangeArrowheads="1"/>
          </p:cNvSpPr>
          <p:nvPr/>
        </p:nvSpPr>
        <p:spPr bwMode="auto">
          <a:xfrm>
            <a:off x="152400" y="5470525"/>
            <a:ext cx="12954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56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56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56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56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56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  <a:latin typeface="Corbel" pitchFamily="34" charset="0"/>
              </a:rPr>
              <a:t>Saddle coil under construction</a:t>
            </a:r>
          </a:p>
        </p:txBody>
      </p:sp>
      <p:pic>
        <p:nvPicPr>
          <p:cNvPr id="11" name="Picture 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400" y="4060825"/>
            <a:ext cx="2755900" cy="223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" descr="EC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3668713"/>
            <a:ext cx="2705048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46448" y="5849035"/>
            <a:ext cx="3213100" cy="5847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FF"/>
                </a:solidFill>
                <a:latin typeface="Corbel"/>
                <a:cs typeface="Corbel"/>
              </a:rPr>
              <a:t>Hadron calorimeter module at </a:t>
            </a:r>
            <a:r>
              <a:rPr lang="en-US" altLang="en-US" sz="1600" dirty="0" smtClean="0">
                <a:solidFill>
                  <a:srgbClr val="0000FF"/>
                </a:solidFill>
                <a:latin typeface="Corbel"/>
                <a:cs typeface="Corbel"/>
              </a:rPr>
              <a:t>CMU, production </a:t>
            </a:r>
            <a:r>
              <a:rPr lang="en-US" altLang="en-US" sz="1600" dirty="0">
                <a:solidFill>
                  <a:srgbClr val="0000FF"/>
                </a:solidFill>
                <a:latin typeface="Corbel"/>
                <a:cs typeface="Corbel"/>
              </a:rPr>
              <a:t>started in April 2015.</a:t>
            </a:r>
            <a:endParaRPr lang="en-US" altLang="en-US" sz="1600" dirty="0">
              <a:solidFill>
                <a:srgbClr val="0000FF"/>
              </a:solidFill>
              <a:latin typeface="Corbel"/>
              <a:cs typeface="Corbe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18200" y="3617913"/>
            <a:ext cx="31877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en-US" dirty="0">
                <a:solidFill>
                  <a:srgbClr val="0000FF"/>
                </a:solidFill>
              </a:rPr>
              <a:t>ECAL module assembly at </a:t>
            </a:r>
            <a:r>
              <a:rPr lang="en-US" altLang="en-US" dirty="0" err="1" smtClean="0">
                <a:solidFill>
                  <a:srgbClr val="0000FF"/>
                </a:solidFill>
              </a:rPr>
              <a:t>JLab</a:t>
            </a:r>
            <a:endParaRPr lang="en-US" alt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82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143000" y="168275"/>
            <a:ext cx="8229600" cy="365125"/>
          </a:xfrm>
        </p:spPr>
        <p:txBody>
          <a:bodyPr/>
          <a:lstStyle/>
          <a:p>
            <a:r>
              <a:rPr lang="en-US" altLang="en-US" sz="2800" smtClean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SBS Progress to Date – WBS1 “Basic”</a:t>
            </a:r>
            <a:endParaRPr lang="en-US" altLang="en-US" sz="2800" smtClean="0">
              <a:solidFill>
                <a:schemeClr val="bg1"/>
              </a:solidFill>
              <a:latin typeface="Minion Pro" charset="0"/>
            </a:endParaRPr>
          </a:p>
        </p:txBody>
      </p:sp>
      <p:sp>
        <p:nvSpPr>
          <p:cNvPr id="46083" name="Date Placeholder 3"/>
          <p:cNvSpPr>
            <a:spLocks noGrp="1"/>
          </p:cNvSpPr>
          <p:nvPr>
            <p:ph type="dt" sz="quarter" idx="4294967295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2862915-8EDD-4E0E-AACE-9D0E5345DCB3}" type="datetime1">
              <a:rPr lang="en-US" altLang="en-US" sz="1400" smtClean="0">
                <a:solidFill>
                  <a:schemeClr val="bg1"/>
                </a:solidFill>
              </a:rPr>
              <a:pPr>
                <a:spcBef>
                  <a:spcPct val="0"/>
                </a:spcBef>
                <a:buFontTx/>
                <a:buNone/>
              </a:pPr>
              <a:t>7/27/15</a:t>
            </a:fld>
            <a:endParaRPr lang="en-US" altLang="en-US" sz="1400" smtClean="0">
              <a:solidFill>
                <a:schemeClr val="bg1"/>
              </a:solidFill>
            </a:endParaRPr>
          </a:p>
        </p:txBody>
      </p:sp>
      <p:pic>
        <p:nvPicPr>
          <p:cNvPr id="46091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2649217"/>
            <a:ext cx="3098800" cy="37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68274"/>
            <a:ext cx="4819168" cy="628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143500" y="219838"/>
            <a:ext cx="414020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Highlights</a:t>
            </a:r>
            <a:r>
              <a:rPr lang="en-US" sz="2400" i="1" dirty="0" smtClean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:</a:t>
            </a:r>
          </a:p>
          <a:p>
            <a:pPr>
              <a:defRPr/>
            </a:pPr>
            <a:endParaRPr lang="en-US" i="1" dirty="0">
              <a:solidFill>
                <a:srgbClr val="FF0000"/>
              </a:solidFill>
              <a:latin typeface="Arial"/>
              <a:ea typeface="ＭＳ Ｐゴシック" charset="0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Arial"/>
                <a:ea typeface="ＭＳ Ｐゴシック" charset="0"/>
                <a:cs typeface="Arial"/>
              </a:rPr>
              <a:t>Magnet iron </a:t>
            </a:r>
            <a:r>
              <a:rPr lang="en-US" dirty="0" smtClean="0">
                <a:latin typeface="Arial"/>
                <a:ea typeface="ＭＳ Ｐゴシック" charset="0"/>
                <a:cs typeface="Arial"/>
              </a:rPr>
              <a:t>fully 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assembled at </a:t>
            </a:r>
            <a:r>
              <a:rPr lang="en-US" dirty="0" err="1">
                <a:latin typeface="Arial"/>
                <a:ea typeface="ＭＳ Ｐゴシック" charset="0"/>
                <a:cs typeface="Arial"/>
              </a:rPr>
              <a:t>JLab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, (low level) powered. </a:t>
            </a:r>
            <a:endParaRPr lang="en-US" dirty="0" smtClean="0">
              <a:latin typeface="Arial"/>
              <a:ea typeface="ＭＳ Ｐゴシック" charset="0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latin typeface="Arial"/>
                <a:ea typeface="ＭＳ Ｐゴシック" charset="0"/>
                <a:cs typeface="Arial"/>
              </a:rPr>
              <a:t>Platform and counterweight are on site.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 smtClean="0">
                <a:latin typeface="Arial"/>
                <a:ea typeface="ＭＳ Ｐゴシック" charset="0"/>
                <a:cs typeface="Arial"/>
              </a:rPr>
              <a:t>Power 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supply on site, acceptance tested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0850" y="3898900"/>
            <a:ext cx="1492250" cy="1358900"/>
          </a:xfrm>
          <a:prstGeom prst="rect">
            <a:avLst/>
          </a:prstGeom>
          <a:noFill/>
          <a:ln>
            <a:solidFill>
              <a:srgbClr val="660066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660066"/>
                </a:solidFill>
              </a:rPr>
              <a:t>On track for near term/on time completion</a:t>
            </a:r>
            <a:endParaRPr lang="en-US" sz="2000" i="1" dirty="0">
              <a:solidFill>
                <a:srgbClr val="66006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01800" y="92074"/>
            <a:ext cx="354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SBS Progress to Date – 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WBS1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Basic 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298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143000" y="168275"/>
            <a:ext cx="8229600" cy="365125"/>
          </a:xfrm>
        </p:spPr>
        <p:txBody>
          <a:bodyPr/>
          <a:lstStyle/>
          <a:p>
            <a:r>
              <a:rPr lang="en-US" altLang="en-US" sz="2800" smtClean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SBS Progress to Date – WBS1 “Basic”</a:t>
            </a:r>
            <a:endParaRPr lang="en-US" altLang="en-US" sz="2800" smtClean="0">
              <a:solidFill>
                <a:schemeClr val="bg1"/>
              </a:solidFill>
              <a:latin typeface="Minion Pro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00600" y="219838"/>
            <a:ext cx="4140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Highlights</a:t>
            </a:r>
            <a:r>
              <a:rPr lang="en-US" sz="2400" i="1" dirty="0" smtClean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:</a:t>
            </a:r>
          </a:p>
          <a:p>
            <a:pPr>
              <a:defRPr/>
            </a:pPr>
            <a:endParaRPr lang="en-US" i="1" dirty="0">
              <a:solidFill>
                <a:srgbClr val="FF0000"/>
              </a:solidFill>
              <a:latin typeface="Arial"/>
              <a:ea typeface="ＭＳ Ｐゴシック" charset="0"/>
              <a:cs typeface="Arial"/>
            </a:endParaRPr>
          </a:p>
          <a:p>
            <a:pPr marL="285750" indent="-285750">
              <a:spcBef>
                <a:spcPct val="0"/>
              </a:spcBef>
              <a:buFont typeface="Arial"/>
              <a:buChar char="•"/>
            </a:pPr>
            <a:r>
              <a:rPr lang="en-US" altLang="en-US" dirty="0">
                <a:cs typeface="Arial" pitchFamily="34" charset="0"/>
              </a:rPr>
              <a:t>All scintillator bars for the CDET have been manufactured </a:t>
            </a:r>
          </a:p>
          <a:p>
            <a:pPr marL="285750" indent="-285750">
              <a:spcBef>
                <a:spcPct val="0"/>
              </a:spcBef>
              <a:buFont typeface="Arial"/>
              <a:buChar char="•"/>
            </a:pPr>
            <a:r>
              <a:rPr lang="en-US" altLang="en-US" dirty="0">
                <a:cs typeface="Arial" pitchFamily="34" charset="0"/>
              </a:rPr>
              <a:t>WLS fibers are at </a:t>
            </a:r>
            <a:r>
              <a:rPr lang="en-US" altLang="en-US" dirty="0" err="1" smtClean="0">
                <a:cs typeface="Arial" pitchFamily="34" charset="0"/>
              </a:rPr>
              <a:t>JLab</a:t>
            </a:r>
            <a:endParaRPr lang="en-US" altLang="en-US" dirty="0">
              <a:cs typeface="Arial" pitchFamily="34" charset="0"/>
            </a:endParaRPr>
          </a:p>
          <a:p>
            <a:pPr marL="285750" indent="-285750">
              <a:spcBef>
                <a:spcPct val="0"/>
              </a:spcBef>
              <a:buFont typeface="Arial"/>
              <a:buChar char="•"/>
            </a:pPr>
            <a:r>
              <a:rPr lang="en-US" altLang="en-US" dirty="0">
                <a:cs typeface="Arial" pitchFamily="34" charset="0"/>
              </a:rPr>
              <a:t>Preparation of the WLS fiber bundles is beginning </a:t>
            </a:r>
          </a:p>
          <a:p>
            <a:pPr marL="285750" indent="-285750">
              <a:spcBef>
                <a:spcPct val="0"/>
              </a:spcBef>
              <a:buFont typeface="Arial"/>
              <a:buChar char="•"/>
            </a:pPr>
            <a:r>
              <a:rPr lang="en-US" altLang="en-US" dirty="0">
                <a:cs typeface="Arial" pitchFamily="34" charset="0"/>
              </a:rPr>
              <a:t>Expect </a:t>
            </a:r>
            <a:r>
              <a:rPr lang="en-US" altLang="en-US" dirty="0" smtClean="0">
                <a:cs typeface="Arial" pitchFamily="34" charset="0"/>
              </a:rPr>
              <a:t>production construction </a:t>
            </a:r>
            <a:r>
              <a:rPr lang="en-US" altLang="en-US" dirty="0">
                <a:cs typeface="Arial" pitchFamily="34" charset="0"/>
              </a:rPr>
              <a:t>of CDET modules to begin in Sept </a:t>
            </a:r>
            <a:r>
              <a:rPr lang="en-US" altLang="en-US" dirty="0" smtClean="0">
                <a:cs typeface="Arial" pitchFamily="34" charset="0"/>
              </a:rPr>
              <a:t>2015</a:t>
            </a:r>
            <a:endParaRPr lang="en-US" altLang="en-US" dirty="0">
              <a:cs typeface="Arial" pitchFamily="34" charset="0"/>
            </a:endParaRPr>
          </a:p>
        </p:txBody>
      </p:sp>
      <p:pic>
        <p:nvPicPr>
          <p:cNvPr id="8" name="Picture 2" descr="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4724400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IMG_117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1" r="33438" b="12845"/>
          <a:stretch>
            <a:fillRect/>
          </a:stretch>
        </p:blipFill>
        <p:spPr bwMode="auto">
          <a:xfrm>
            <a:off x="4927600" y="3053443"/>
            <a:ext cx="4114800" cy="3355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68400" y="104774"/>
            <a:ext cx="354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SBS Progress to Date – 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WBS2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Neutron Form Factor 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99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1143000" y="168275"/>
            <a:ext cx="8229600" cy="365125"/>
          </a:xfrm>
        </p:spPr>
        <p:txBody>
          <a:bodyPr/>
          <a:lstStyle/>
          <a:p>
            <a:r>
              <a:rPr lang="en-US" altLang="en-US" sz="2800" smtClean="0">
                <a:solidFill>
                  <a:schemeClr val="bg1"/>
                </a:solidFill>
                <a:latin typeface="Calibri" pitchFamily="34" charset="0"/>
                <a:sym typeface="Calibri" pitchFamily="34" charset="0"/>
              </a:rPr>
              <a:t>SBS Progress to Date – WBS1 “Basic”</a:t>
            </a:r>
            <a:endParaRPr lang="en-US" altLang="en-US" sz="2800" smtClean="0">
              <a:solidFill>
                <a:schemeClr val="bg1"/>
              </a:solidFill>
              <a:latin typeface="Minion Pro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445000" y="219838"/>
            <a:ext cx="44958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i="1" dirty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Highlights</a:t>
            </a:r>
            <a:r>
              <a:rPr lang="en-US" sz="2400" i="1" dirty="0" smtClean="0">
                <a:solidFill>
                  <a:srgbClr val="FF0000"/>
                </a:solidFill>
                <a:latin typeface="Arial"/>
                <a:ea typeface="ＭＳ Ｐゴシック" charset="0"/>
                <a:cs typeface="Arial"/>
              </a:rPr>
              <a:t>:</a:t>
            </a:r>
          </a:p>
          <a:p>
            <a:pPr>
              <a:defRPr/>
            </a:pPr>
            <a:endParaRPr lang="en-US" i="1" dirty="0">
              <a:solidFill>
                <a:srgbClr val="FF0000"/>
              </a:solidFill>
              <a:latin typeface="Arial"/>
              <a:ea typeface="ＭＳ Ｐゴシック" charset="0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Arial"/>
              </a:rPr>
              <a:t>14 of the 40 GEM rear tracker modules have been constructed 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Arial"/>
              </a:rPr>
              <a:t> Currently constructing the requisite 2 modules per </a:t>
            </a:r>
            <a:r>
              <a:rPr lang="en-US" dirty="0" smtClean="0">
                <a:ea typeface="ＭＳ Ｐゴシック" charset="0"/>
                <a:cs typeface="Arial"/>
              </a:rPr>
              <a:t>month</a:t>
            </a:r>
            <a:endParaRPr lang="en-US" dirty="0">
              <a:ea typeface="ＭＳ Ｐゴシック" charset="0"/>
              <a:cs typeface="Arial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Arial"/>
              </a:rPr>
              <a:t>Built a high rate X-ray source test </a:t>
            </a:r>
            <a:r>
              <a:rPr lang="en-US" dirty="0" smtClean="0">
                <a:ea typeface="ＭＳ Ｐゴシック" charset="0"/>
                <a:cs typeface="Arial"/>
              </a:rPr>
              <a:t>stand</a:t>
            </a:r>
          </a:p>
          <a:p>
            <a:pPr marL="342900" indent="-342900">
              <a:buFont typeface="Arial"/>
              <a:buChar char="•"/>
              <a:defRPr/>
            </a:pPr>
            <a:r>
              <a:rPr lang="en-US" dirty="0">
                <a:ea typeface="ＭＳ Ｐゴシック" charset="0"/>
                <a:cs typeface="Arial"/>
              </a:rPr>
              <a:t>Internal review </a:t>
            </a:r>
            <a:r>
              <a:rPr lang="en-US" dirty="0" smtClean="0">
                <a:ea typeface="ＭＳ Ｐゴシック" charset="0"/>
                <a:cs typeface="Arial"/>
              </a:rPr>
              <a:t>determined </a:t>
            </a:r>
            <a:r>
              <a:rPr lang="en-US" dirty="0">
                <a:ea typeface="ＭＳ Ｐゴシック" charset="0"/>
                <a:cs typeface="Arial"/>
              </a:rPr>
              <a:t>decision to use </a:t>
            </a:r>
            <a:r>
              <a:rPr lang="en-US" dirty="0" smtClean="0">
                <a:ea typeface="ＭＳ Ｐゴシック" charset="0"/>
                <a:cs typeface="Arial"/>
              </a:rPr>
              <a:t>INFN </a:t>
            </a:r>
            <a:r>
              <a:rPr lang="en-US" dirty="0">
                <a:ea typeface="ＭＳ Ｐゴシック" charset="0"/>
                <a:cs typeface="Arial"/>
              </a:rPr>
              <a:t>front </a:t>
            </a:r>
            <a:r>
              <a:rPr lang="en-US" dirty="0" smtClean="0">
                <a:ea typeface="ＭＳ Ｐゴシック" charset="0"/>
                <a:cs typeface="Arial"/>
              </a:rPr>
              <a:t>tracker </a:t>
            </a:r>
            <a:r>
              <a:rPr lang="en-US" dirty="0">
                <a:ea typeface="ＭＳ Ｐゴシック" charset="0"/>
                <a:cs typeface="Arial"/>
              </a:rPr>
              <a:t>readout </a:t>
            </a:r>
            <a:r>
              <a:rPr lang="en-US" dirty="0" smtClean="0">
                <a:ea typeface="ＭＳ Ｐゴシック" charset="0"/>
                <a:cs typeface="Arial"/>
              </a:rPr>
              <a:t>electronics, </a:t>
            </a:r>
            <a:r>
              <a:rPr lang="en-US" dirty="0">
                <a:ea typeface="ＭＳ Ｐゴシック" charset="0"/>
                <a:cs typeface="Arial"/>
              </a:rPr>
              <a:t>procurement has begun.</a:t>
            </a:r>
          </a:p>
          <a:p>
            <a:pPr marL="342900" indent="-342900">
              <a:buFont typeface="Arial"/>
              <a:buChar char="•"/>
              <a:defRPr/>
            </a:pPr>
            <a:endParaRPr lang="en-US" dirty="0">
              <a:ea typeface="ＭＳ Ｐゴシック" charset="0"/>
              <a:cs typeface="Arial"/>
            </a:endParaRPr>
          </a:p>
          <a:p>
            <a:pPr marL="285750" indent="-285750">
              <a:spcBef>
                <a:spcPct val="0"/>
              </a:spcBef>
              <a:buFont typeface="Arial"/>
              <a:buChar char="•"/>
            </a:pPr>
            <a:endParaRPr lang="en-US" altLang="en-US" dirty="0">
              <a:cs typeface="Arial" pitchFamily="34" charset="0"/>
            </a:endParaRPr>
          </a:p>
        </p:txBody>
      </p:sp>
      <p:pic>
        <p:nvPicPr>
          <p:cNvPr id="6" name="Picture 1" descr="3.jo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4267200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26"/>
          <p:cNvGrpSpPr>
            <a:grpSpLocks/>
          </p:cNvGrpSpPr>
          <p:nvPr/>
        </p:nvGrpSpPr>
        <p:grpSpPr bwMode="auto">
          <a:xfrm>
            <a:off x="4076700" y="3429000"/>
            <a:ext cx="5016500" cy="2830513"/>
            <a:chOff x="-518034" y="771114"/>
            <a:chExt cx="9222213" cy="5465618"/>
          </a:xfrm>
        </p:grpSpPr>
        <p:pic>
          <p:nvPicPr>
            <p:cNvPr id="1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3" t="11626" r="8182" b="3282"/>
            <a:stretch>
              <a:fillRect/>
            </a:stretch>
          </p:blipFill>
          <p:spPr bwMode="auto">
            <a:xfrm>
              <a:off x="1388979" y="771114"/>
              <a:ext cx="7315200" cy="54656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9"/>
            <p:cNvSpPr txBox="1">
              <a:spLocks noChangeArrowheads="1"/>
            </p:cNvSpPr>
            <p:nvPr/>
          </p:nvSpPr>
          <p:spPr bwMode="auto">
            <a:xfrm>
              <a:off x="-518034" y="1594104"/>
              <a:ext cx="2428712" cy="2680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defTabSz="455613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455613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455613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455613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455613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45561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dirty="0">
                  <a:solidFill>
                    <a:srgbClr val="0000FF"/>
                  </a:solidFill>
                  <a:latin typeface="Corbel" pitchFamily="34" charset="0"/>
                </a:rPr>
                <a:t>Fully equipped GEM with readout electronics (APV25)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38200" y="104774"/>
            <a:ext cx="354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SBS Progress to Date – </a:t>
            </a: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WBS3</a:t>
            </a:r>
          </a:p>
          <a:p>
            <a:pPr algn="ctr"/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  <a:sym typeface="Calibri" charset="0"/>
              </a:rPr>
              <a:t>Proton Form Factor 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693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838200" y="-228600"/>
            <a:ext cx="7772400" cy="1143000"/>
          </a:xfrm>
        </p:spPr>
        <p:txBody>
          <a:bodyPr/>
          <a:lstStyle/>
          <a:p>
            <a:r>
              <a:rPr lang="en-US" altLang="en-US" sz="3600" smtClean="0">
                <a:solidFill>
                  <a:schemeClr val="bg1"/>
                </a:solidFill>
              </a:rPr>
              <a:t>Other SBS Highlights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81000" y="838200"/>
            <a:ext cx="8405813" cy="54102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285750" indent="-285750" eaLnBrk="1" hangingPunct="1">
              <a:buFont typeface="Arial"/>
              <a:buChar char="•"/>
            </a:pPr>
            <a:r>
              <a:rPr lang="en-US" altLang="en-US" sz="1600" i="1" dirty="0">
                <a:cs typeface="Arial" pitchFamily="34" charset="0"/>
              </a:rPr>
              <a:t>DOE review in Nov </a:t>
            </a:r>
            <a:r>
              <a:rPr lang="en-US" altLang="en-US" sz="1600" i="1" dirty="0" smtClean="0">
                <a:cs typeface="Arial" pitchFamily="34" charset="0"/>
              </a:rPr>
              <a:t>2014, 2 recommendations:</a:t>
            </a:r>
            <a:endParaRPr lang="en-US" altLang="en-US" sz="1600" i="1" dirty="0">
              <a:cs typeface="Arial" pitchFamily="34" charset="0"/>
            </a:endParaRPr>
          </a:p>
          <a:p>
            <a:pPr lvl="1" eaLnBrk="1" hangingPunct="1"/>
            <a:r>
              <a:rPr lang="en-US" altLang="en-US" sz="1600" dirty="0" smtClean="0">
                <a:cs typeface="Arial" pitchFamily="34" charset="0"/>
              </a:rPr>
              <a:t>Test the </a:t>
            </a:r>
            <a:r>
              <a:rPr lang="en-US" altLang="en-US" sz="1600" dirty="0">
                <a:cs typeface="Arial" pitchFamily="34" charset="0"/>
              </a:rPr>
              <a:t>concept of constant heat annealing of the lead glass. </a:t>
            </a:r>
            <a:endParaRPr lang="en-US" altLang="en-US" sz="1600" dirty="0" smtClean="0">
              <a:cs typeface="Arial" pitchFamily="34" charset="0"/>
            </a:endParaRPr>
          </a:p>
          <a:p>
            <a:pPr marL="457200" lvl="1" indent="0" eaLnBrk="1" hangingPunct="1">
              <a:buNone/>
            </a:pPr>
            <a:r>
              <a:rPr lang="en-US" altLang="en-US" sz="1600" dirty="0" smtClean="0">
                <a:solidFill>
                  <a:srgbClr val="000090"/>
                </a:solidFill>
                <a:cs typeface="Arial" pitchFamily="34" charset="0"/>
              </a:rPr>
              <a:t>A </a:t>
            </a:r>
            <a:r>
              <a:rPr lang="en-US" altLang="en-US" sz="1600" dirty="0">
                <a:solidFill>
                  <a:srgbClr val="000090"/>
                </a:solidFill>
                <a:cs typeface="Arial" pitchFamily="34" charset="0"/>
              </a:rPr>
              <a:t>test was done using a 4x4 prototype in Spring 2015, </a:t>
            </a:r>
            <a:r>
              <a:rPr lang="en-US" altLang="en-US" sz="1600" i="1" u="sng" dirty="0">
                <a:solidFill>
                  <a:srgbClr val="000090"/>
                </a:solidFill>
                <a:cs typeface="Arial" pitchFamily="34" charset="0"/>
              </a:rPr>
              <a:t>demonstrated that the concept worked. </a:t>
            </a:r>
          </a:p>
          <a:p>
            <a:pPr lvl="1" eaLnBrk="1" hangingPunct="1"/>
            <a:r>
              <a:rPr lang="en-US" altLang="en-US" sz="1600" dirty="0" smtClean="0">
                <a:cs typeface="Arial" pitchFamily="34" charset="0"/>
              </a:rPr>
              <a:t>Update the </a:t>
            </a:r>
            <a:r>
              <a:rPr lang="en-US" altLang="en-US" sz="1600" dirty="0">
                <a:cs typeface="Arial" pitchFamily="34" charset="0"/>
              </a:rPr>
              <a:t>WBS2 project deadline to reflect the revised CDET detector approach and schedule. </a:t>
            </a:r>
            <a:endParaRPr lang="en-US" altLang="en-US" sz="1600" dirty="0" smtClean="0">
              <a:cs typeface="Arial" pitchFamily="34" charset="0"/>
            </a:endParaRPr>
          </a:p>
          <a:p>
            <a:pPr marL="457200" lvl="1" indent="0" eaLnBrk="1" hangingPunct="1">
              <a:buNone/>
            </a:pPr>
            <a:r>
              <a:rPr lang="en-US" altLang="en-US" sz="1600" i="1" u="sng" dirty="0" smtClean="0">
                <a:solidFill>
                  <a:srgbClr val="000090"/>
                </a:solidFill>
                <a:cs typeface="Arial" pitchFamily="34" charset="0"/>
              </a:rPr>
              <a:t>The </a:t>
            </a:r>
            <a:r>
              <a:rPr lang="en-US" altLang="en-US" sz="1600" i="1" u="sng" dirty="0">
                <a:solidFill>
                  <a:srgbClr val="000090"/>
                </a:solidFill>
                <a:cs typeface="Arial" pitchFamily="34" charset="0"/>
              </a:rPr>
              <a:t>Program Management Plan has been updated</a:t>
            </a:r>
            <a:r>
              <a:rPr lang="en-US" altLang="en-US" sz="1600" i="1" u="sng" dirty="0" smtClean="0">
                <a:solidFill>
                  <a:srgbClr val="000090"/>
                </a:solidFill>
                <a:cs typeface="Arial" pitchFamily="34" charset="0"/>
              </a:rPr>
              <a:t>.</a:t>
            </a:r>
          </a:p>
          <a:p>
            <a:pPr marL="457200" lvl="1" indent="0" eaLnBrk="1" hangingPunct="1">
              <a:buNone/>
            </a:pPr>
            <a:endParaRPr lang="en-US" altLang="en-US" sz="1600" i="1" u="sng" dirty="0">
              <a:cs typeface="Arial" pitchFamily="34" charset="0"/>
            </a:endParaRPr>
          </a:p>
          <a:p>
            <a:pPr marL="285750" indent="-285750" eaLnBrk="1" hangingPunct="1">
              <a:buFont typeface="Arial"/>
              <a:buChar char="•"/>
            </a:pPr>
            <a:r>
              <a:rPr lang="en-US" altLang="en-US" sz="1600" i="1" dirty="0">
                <a:cs typeface="Arial" pitchFamily="34" charset="0"/>
              </a:rPr>
              <a:t>Dependencies</a:t>
            </a:r>
          </a:p>
          <a:p>
            <a:pPr lvl="1"/>
            <a:r>
              <a:rPr lang="en-US" altLang="en-US" sz="1600" dirty="0" smtClean="0">
                <a:cs typeface="Arial" pitchFamily="34" charset="0"/>
              </a:rPr>
              <a:t>Based on review suggestion, now track dependencies with milestones</a:t>
            </a:r>
          </a:p>
          <a:p>
            <a:pPr lvl="1"/>
            <a:r>
              <a:rPr lang="en-US" altLang="en-US" sz="1600" dirty="0" smtClean="0">
                <a:cs typeface="Arial" pitchFamily="34" charset="0"/>
              </a:rPr>
              <a:t>INFN </a:t>
            </a:r>
            <a:r>
              <a:rPr lang="en-US" altLang="en-US" sz="1600" dirty="0">
                <a:cs typeface="Arial" pitchFamily="34" charset="0"/>
              </a:rPr>
              <a:t>has shipped one GEM chamber (3 modules in a chamber) to </a:t>
            </a:r>
            <a:r>
              <a:rPr lang="en-US" altLang="en-US" sz="1600" dirty="0" err="1">
                <a:cs typeface="Arial" pitchFamily="34" charset="0"/>
              </a:rPr>
              <a:t>JLab</a:t>
            </a:r>
            <a:r>
              <a:rPr lang="en-US" altLang="en-US" sz="1600" dirty="0">
                <a:cs typeface="Arial" pitchFamily="34" charset="0"/>
              </a:rPr>
              <a:t>. Have constructed 3 additional GEM modules which are undergoing Q&amp;A testing. Expect second chamber in Sept 2015.</a:t>
            </a:r>
          </a:p>
          <a:p>
            <a:pPr lvl="1"/>
            <a:r>
              <a:rPr lang="en-US" altLang="en-US" sz="1600" dirty="0">
                <a:cs typeface="Arial" pitchFamily="34" charset="0"/>
              </a:rPr>
              <a:t>HCAL module production started in April 2015 and expect delivery of 60 modules </a:t>
            </a:r>
            <a:r>
              <a:rPr lang="en-US" altLang="en-US" sz="1600" dirty="0" smtClean="0">
                <a:cs typeface="Arial" pitchFamily="34" charset="0"/>
              </a:rPr>
              <a:t>Summer 2015</a:t>
            </a:r>
            <a:r>
              <a:rPr lang="en-US" altLang="en-US" sz="1600" dirty="0">
                <a:cs typeface="Arial" pitchFamily="34" charset="0"/>
              </a:rPr>
              <a:t>. Test of prototype in Fall 2014 showed that the HCAL modules will meet the timing characteristics needed by the experiments.</a:t>
            </a:r>
          </a:p>
          <a:p>
            <a:pPr lvl="1"/>
            <a:r>
              <a:rPr lang="en-US" altLang="en-US" sz="1600" baseline="30000" dirty="0" smtClean="0">
                <a:cs typeface="Arial" pitchFamily="34" charset="0"/>
              </a:rPr>
              <a:t>3</a:t>
            </a:r>
            <a:r>
              <a:rPr lang="en-US" altLang="en-US" sz="1600" dirty="0" smtClean="0">
                <a:cs typeface="Arial" pitchFamily="34" charset="0"/>
              </a:rPr>
              <a:t>He target design was selected</a:t>
            </a:r>
          </a:p>
          <a:p>
            <a:pPr eaLnBrk="1" hangingPunct="1">
              <a:buFontTx/>
              <a:buNone/>
            </a:pPr>
            <a:endParaRPr lang="en-US" altLang="en-US" sz="1600" b="1" i="1" dirty="0" smtClean="0">
              <a:solidFill>
                <a:srgbClr val="FF0000"/>
              </a:solidFill>
              <a:cs typeface="Arial" pitchFamily="34" charset="0"/>
            </a:endParaRPr>
          </a:p>
          <a:p>
            <a:pPr eaLnBrk="1" hangingPunct="1">
              <a:buFontTx/>
              <a:buNone/>
            </a:pPr>
            <a:r>
              <a:rPr lang="en-US" altLang="en-US" sz="1800" b="1" i="1" dirty="0" smtClean="0">
                <a:solidFill>
                  <a:srgbClr val="FF0000"/>
                </a:solidFill>
                <a:cs typeface="Arial" pitchFamily="34" charset="0"/>
              </a:rPr>
              <a:t>In </a:t>
            </a:r>
            <a:r>
              <a:rPr lang="en-US" altLang="en-US" sz="1800" b="1" i="1" dirty="0">
                <a:solidFill>
                  <a:srgbClr val="FF0000"/>
                </a:solidFill>
                <a:cs typeface="Arial" pitchFamily="34" charset="0"/>
              </a:rPr>
              <a:t>summary</a:t>
            </a:r>
          </a:p>
          <a:p>
            <a:pPr eaLnBrk="1" hangingPunct="1"/>
            <a:r>
              <a:rPr lang="en-US" altLang="en-US" sz="1800" b="1" dirty="0">
                <a:solidFill>
                  <a:srgbClr val="FF0000"/>
                </a:solidFill>
                <a:cs typeface="Arial" pitchFamily="34" charset="0"/>
              </a:rPr>
              <a:t>Well on track!</a:t>
            </a:r>
          </a:p>
          <a:p>
            <a:pPr eaLnBrk="1" hangingPunct="1">
              <a:buFontTx/>
              <a:buNone/>
            </a:pPr>
            <a:endParaRPr lang="en-US" altLang="en-US" sz="1400" dirty="0">
              <a:cs typeface="Arial" pitchFamily="34" charset="0"/>
            </a:endParaRPr>
          </a:p>
          <a:p>
            <a:pPr eaLnBrk="1" hangingPunct="1"/>
            <a:endParaRPr lang="en-US" altLang="en-US" sz="1400" dirty="0">
              <a:cs typeface="Arial" pitchFamily="34" charset="0"/>
            </a:endParaRPr>
          </a:p>
          <a:p>
            <a:pPr eaLnBrk="1" hangingPunct="1"/>
            <a:endParaRPr lang="en-US" altLang="en-US" sz="1400" dirty="0"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9500" y="139700"/>
            <a:ext cx="6692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Other SBS Highlights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31917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9" name="Picture 26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92" r="59859"/>
          <a:stretch>
            <a:fillRect/>
          </a:stretch>
        </p:blipFill>
        <p:spPr bwMode="auto">
          <a:xfrm>
            <a:off x="1282700" y="943024"/>
            <a:ext cx="149225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1"/>
          <p:cNvSpPr>
            <a:spLocks/>
          </p:cNvSpPr>
          <p:nvPr/>
        </p:nvSpPr>
        <p:spPr bwMode="auto">
          <a:xfrm>
            <a:off x="0" y="0"/>
            <a:ext cx="9144000" cy="809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>
              <a:solidFill>
                <a:srgbClr val="000000"/>
              </a:solidFill>
              <a:latin typeface="Calibri" pitchFamily="34" charset="0"/>
              <a:ea typeface="ヒラギノ角ゴ ProN W3" charset="-128"/>
              <a:sym typeface="Calibri" pitchFamily="34" charset="0"/>
            </a:endParaRPr>
          </a:p>
        </p:txBody>
      </p:sp>
      <p:sp>
        <p:nvSpPr>
          <p:cNvPr id="51203" name="Rectangle 2"/>
          <p:cNvSpPr>
            <a:spLocks/>
          </p:cNvSpPr>
          <p:nvPr/>
        </p:nvSpPr>
        <p:spPr bwMode="auto">
          <a:xfrm>
            <a:off x="0" y="6769100"/>
            <a:ext cx="9144000" cy="79375"/>
          </a:xfrm>
          <a:prstGeom prst="rect">
            <a:avLst/>
          </a:prstGeom>
          <a:solidFill>
            <a:srgbClr val="262254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>
              <a:solidFill>
                <a:srgbClr val="000000"/>
              </a:solidFill>
              <a:latin typeface="Calibri" pitchFamily="34" charset="0"/>
              <a:ea typeface="ヒラギノ角ゴ ProN W3" charset="-128"/>
              <a:sym typeface="Calibri" pitchFamily="34" charset="0"/>
            </a:endParaRP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-457200" y="76200"/>
            <a:ext cx="5638800" cy="609600"/>
          </a:xfrm>
        </p:spPr>
        <p:txBody>
          <a:bodyPr lIns="35717" tIns="35717" rIns="116994" bIns="35717"/>
          <a:lstStyle/>
          <a:p>
            <a:pPr marL="57150" eaLnBrk="1" hangingPunct="1"/>
            <a:r>
              <a:rPr lang="en-US" altLang="en-US" sz="2800" smtClean="0"/>
              <a:t>MOLLER at 11GeV JLab</a:t>
            </a:r>
            <a:endParaRPr lang="en-US" altLang="en-US" sz="4300" smtClean="0"/>
          </a:p>
        </p:txBody>
      </p:sp>
      <p:grpSp>
        <p:nvGrpSpPr>
          <p:cNvPr id="51205" name="Group 14"/>
          <p:cNvGrpSpPr>
            <a:grpSpLocks/>
          </p:cNvGrpSpPr>
          <p:nvPr/>
        </p:nvGrpSpPr>
        <p:grpSpPr bwMode="auto">
          <a:xfrm>
            <a:off x="1588" y="2016125"/>
            <a:ext cx="6965950" cy="4430713"/>
            <a:chOff x="0" y="0"/>
            <a:chExt cx="6240" cy="3969"/>
          </a:xfrm>
        </p:grpSpPr>
        <p:pic>
          <p:nvPicPr>
            <p:cNvPr id="2" name="Picture 4"/>
            <p:cNvPicPr>
              <a:picLocks noChangeAspect="1" noChangeArrowheads="1"/>
            </p:cNvPicPr>
            <p:nvPr/>
          </p:nvPicPr>
          <p:blipFill>
            <a:blip r:embed="rId4"/>
            <a:srcRect l="3650" t="9842" r="1888" b="12401"/>
            <a:stretch>
              <a:fillRect/>
            </a:stretch>
          </p:blipFill>
          <p:spPr bwMode="auto">
            <a:xfrm>
              <a:off x="0" y="0"/>
              <a:ext cx="6240" cy="3969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1225" name="Group 7"/>
            <p:cNvGrpSpPr>
              <a:grpSpLocks/>
            </p:cNvGrpSpPr>
            <p:nvPr/>
          </p:nvGrpSpPr>
          <p:grpSpPr bwMode="auto">
            <a:xfrm>
              <a:off x="197" y="3050"/>
              <a:ext cx="3880" cy="624"/>
              <a:chOff x="0" y="0"/>
              <a:chExt cx="3880" cy="624"/>
            </a:xfrm>
          </p:grpSpPr>
          <p:sp>
            <p:nvSpPr>
              <p:cNvPr id="51232" name="Rectangle 5"/>
              <p:cNvSpPr>
                <a:spLocks/>
              </p:cNvSpPr>
              <p:nvPr/>
            </p:nvSpPr>
            <p:spPr bwMode="auto">
              <a:xfrm>
                <a:off x="0" y="320"/>
                <a:ext cx="3880" cy="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909" bIns="0"/>
              <a:lstStyle>
                <a:lvl1pPr marL="28575"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 i="1">
                    <a:solidFill>
                      <a:srgbClr val="4D0069"/>
                    </a:solidFill>
                    <a:latin typeface="Times" charset="0"/>
                    <a:sym typeface="Times" charset="0"/>
                  </a:rPr>
                  <a:t>δ(Q</a:t>
                </a:r>
                <a:r>
                  <a:rPr lang="en-US" altLang="en-US" sz="1800" b="1" i="1" baseline="32000">
                    <a:solidFill>
                      <a:srgbClr val="4D0069"/>
                    </a:solidFill>
                    <a:latin typeface="Times" charset="0"/>
                    <a:sym typeface="Times" charset="0"/>
                  </a:rPr>
                  <a:t>e</a:t>
                </a:r>
                <a:r>
                  <a:rPr lang="en-US" altLang="en-US" sz="1800" b="1" i="1" baseline="-6000">
                    <a:solidFill>
                      <a:srgbClr val="4D0069"/>
                    </a:solidFill>
                    <a:latin typeface="Times" charset="0"/>
                    <a:sym typeface="Times" charset="0"/>
                  </a:rPr>
                  <a:t>W</a:t>
                </a:r>
                <a:r>
                  <a:rPr lang="en-US" altLang="en-US" sz="1800" b="1" i="1">
                    <a:solidFill>
                      <a:srgbClr val="4D0069"/>
                    </a:solidFill>
                    <a:latin typeface="Times" charset="0"/>
                    <a:sym typeface="Times" charset="0"/>
                  </a:rPr>
                  <a:t>) = ± 2.1 % (stat.) ± 1.0 % (syst.) </a:t>
                </a:r>
              </a:p>
            </p:txBody>
          </p:sp>
          <p:sp>
            <p:nvSpPr>
              <p:cNvPr id="51233" name="Rectangle 6"/>
              <p:cNvSpPr>
                <a:spLocks/>
              </p:cNvSpPr>
              <p:nvPr/>
            </p:nvSpPr>
            <p:spPr bwMode="auto">
              <a:xfrm>
                <a:off x="0" y="0"/>
                <a:ext cx="262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909" bIns="0"/>
              <a:lstStyle>
                <a:lvl1pPr marL="28575"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 i="1">
                    <a:solidFill>
                      <a:srgbClr val="4D0069"/>
                    </a:solidFill>
                    <a:latin typeface="Times" charset="0"/>
                    <a:sym typeface="Times" charset="0"/>
                  </a:rPr>
                  <a:t>δ(A</a:t>
                </a:r>
                <a:r>
                  <a:rPr lang="en-US" altLang="en-US" sz="1800" b="1" i="1" baseline="-6000">
                    <a:solidFill>
                      <a:srgbClr val="4D0069"/>
                    </a:solidFill>
                    <a:latin typeface="Times" charset="0"/>
                    <a:sym typeface="Times" charset="0"/>
                  </a:rPr>
                  <a:t>PV</a:t>
                </a:r>
                <a:r>
                  <a:rPr lang="en-US" altLang="en-US" sz="1800" b="1" i="1">
                    <a:solidFill>
                      <a:srgbClr val="4D0069"/>
                    </a:solidFill>
                    <a:latin typeface="Times" charset="0"/>
                    <a:sym typeface="Times" charset="0"/>
                  </a:rPr>
                  <a:t>) = 0.73 parts per billion</a:t>
                </a:r>
              </a:p>
            </p:txBody>
          </p:sp>
        </p:grpSp>
        <p:grpSp>
          <p:nvGrpSpPr>
            <p:cNvPr id="51226" name="Group 13"/>
            <p:cNvGrpSpPr>
              <a:grpSpLocks/>
            </p:cNvGrpSpPr>
            <p:nvPr/>
          </p:nvGrpSpPr>
          <p:grpSpPr bwMode="auto">
            <a:xfrm>
              <a:off x="3397" y="746"/>
              <a:ext cx="2716" cy="782"/>
              <a:chOff x="0" y="0"/>
              <a:chExt cx="2716" cy="782"/>
            </a:xfrm>
          </p:grpSpPr>
          <p:sp>
            <p:nvSpPr>
              <p:cNvPr id="51227" name="Rectangle 8"/>
              <p:cNvSpPr>
                <a:spLocks/>
              </p:cNvSpPr>
              <p:nvPr/>
            </p:nvSpPr>
            <p:spPr bwMode="auto">
              <a:xfrm>
                <a:off x="0" y="0"/>
                <a:ext cx="1358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909" bIns="0"/>
              <a:lstStyle>
                <a:lvl1pPr marL="28575"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700" b="1">
                    <a:solidFill>
                      <a:srgbClr val="1D300D"/>
                    </a:solidFill>
                    <a:latin typeface="Arial Italic" charset="0"/>
                    <a:sym typeface="Arial Italic" charset="0"/>
                  </a:rPr>
                  <a:t>A</a:t>
                </a:r>
                <a:r>
                  <a:rPr lang="en-US" altLang="en-US" sz="1700" b="1" baseline="-6000">
                    <a:solidFill>
                      <a:srgbClr val="1D300D"/>
                    </a:solidFill>
                    <a:latin typeface="Arial Italic" charset="0"/>
                    <a:sym typeface="Arial Italic" charset="0"/>
                  </a:rPr>
                  <a:t>PV</a:t>
                </a:r>
                <a:r>
                  <a:rPr lang="en-US" altLang="en-US" sz="1700" b="1">
                    <a:solidFill>
                      <a:srgbClr val="1D300D"/>
                    </a:solidFill>
                    <a:latin typeface="Arial Italic" charset="0"/>
                    <a:sym typeface="Arial Italic" charset="0"/>
                  </a:rPr>
                  <a:t> = 35.6 ppb</a:t>
                </a:r>
              </a:p>
            </p:txBody>
          </p:sp>
          <p:sp>
            <p:nvSpPr>
              <p:cNvPr id="51228" name="Rectangle 9"/>
              <p:cNvSpPr>
                <a:spLocks/>
              </p:cNvSpPr>
              <p:nvPr/>
            </p:nvSpPr>
            <p:spPr bwMode="auto">
              <a:xfrm>
                <a:off x="392" y="280"/>
                <a:ext cx="2324" cy="2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4909" bIns="0"/>
              <a:lstStyle>
                <a:lvl1pPr marL="28575"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700" b="1">
                    <a:solidFill>
                      <a:srgbClr val="1D300D"/>
                    </a:solidFill>
                    <a:latin typeface="Arial Italic" charset="0"/>
                    <a:sym typeface="Arial Italic" charset="0"/>
                  </a:rPr>
                  <a:t>Luminosity: 3x10</a:t>
                </a:r>
                <a:r>
                  <a:rPr lang="en-US" altLang="en-US" sz="1700" b="1" baseline="32000">
                    <a:solidFill>
                      <a:srgbClr val="1D300D"/>
                    </a:solidFill>
                    <a:latin typeface="Arial Italic" charset="0"/>
                    <a:sym typeface="Arial Italic" charset="0"/>
                  </a:rPr>
                  <a:t>39</a:t>
                </a:r>
                <a:r>
                  <a:rPr lang="en-US" altLang="en-US" sz="1700" b="1">
                    <a:solidFill>
                      <a:srgbClr val="1D300D"/>
                    </a:solidFill>
                    <a:latin typeface="Arial Italic" charset="0"/>
                    <a:sym typeface="Arial Italic" charset="0"/>
                  </a:rPr>
                  <a:t> cm</a:t>
                </a:r>
                <a:r>
                  <a:rPr lang="en-US" altLang="en-US" sz="1700" b="1" baseline="32000">
                    <a:solidFill>
                      <a:srgbClr val="1D300D"/>
                    </a:solidFill>
                    <a:latin typeface="Arial Italic" charset="0"/>
                    <a:sym typeface="Arial Italic" charset="0"/>
                  </a:rPr>
                  <a:t>2</a:t>
                </a:r>
                <a:r>
                  <a:rPr lang="en-US" altLang="en-US" sz="1700" b="1">
                    <a:solidFill>
                      <a:srgbClr val="1D300D"/>
                    </a:solidFill>
                    <a:latin typeface="Arial Italic" charset="0"/>
                    <a:sym typeface="Arial Italic" charset="0"/>
                  </a:rPr>
                  <a:t>/s</a:t>
                </a:r>
              </a:p>
            </p:txBody>
          </p:sp>
          <p:grpSp>
            <p:nvGrpSpPr>
              <p:cNvPr id="51229" name="Group 12"/>
              <p:cNvGrpSpPr>
                <a:grpSpLocks/>
              </p:cNvGrpSpPr>
              <p:nvPr/>
            </p:nvGrpSpPr>
            <p:grpSpPr bwMode="auto">
              <a:xfrm>
                <a:off x="392" y="552"/>
                <a:ext cx="1752" cy="230"/>
                <a:chOff x="0" y="0"/>
                <a:chExt cx="1752" cy="230"/>
              </a:xfrm>
            </p:grpSpPr>
            <p:sp>
              <p:nvSpPr>
                <p:cNvPr id="51230" name="Rectangle 10"/>
                <p:cNvSpPr>
                  <a:spLocks/>
                </p:cNvSpPr>
                <p:nvPr/>
              </p:nvSpPr>
              <p:spPr bwMode="auto">
                <a:xfrm>
                  <a:off x="0" y="0"/>
                  <a:ext cx="536" cy="2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4909" bIns="0"/>
                <a:lstStyle>
                  <a:lvl1pPr marL="28575" defTabSz="642938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defTabSz="642938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defTabSz="642938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defTabSz="642938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defTabSz="642938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700" b="1" i="1">
                      <a:solidFill>
                        <a:srgbClr val="1D300D"/>
                      </a:solidFill>
                      <a:latin typeface="Times" charset="0"/>
                      <a:sym typeface="Times" charset="0"/>
                    </a:rPr>
                    <a:t>75 μA</a:t>
                  </a:r>
                </a:p>
              </p:txBody>
            </p:sp>
            <p:sp>
              <p:nvSpPr>
                <p:cNvPr id="51231" name="Rectangle 11"/>
                <p:cNvSpPr>
                  <a:spLocks/>
                </p:cNvSpPr>
                <p:nvPr/>
              </p:nvSpPr>
              <p:spPr bwMode="auto">
                <a:xfrm>
                  <a:off x="576" y="0"/>
                  <a:ext cx="1176" cy="2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0" tIns="0" rIns="4909" bIns="0"/>
                <a:lstStyle>
                  <a:lvl1pPr marL="28575" defTabSz="642938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1pPr>
                  <a:lvl2pPr marL="742950" indent="-285750" defTabSz="642938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2pPr>
                  <a:lvl3pPr marL="1143000" indent="-228600" defTabSz="642938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3pPr>
                  <a:lvl4pPr marL="1600200" indent="-228600" defTabSz="642938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4pPr>
                  <a:lvl5pPr marL="2057400" indent="-228600" defTabSz="642938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5pPr>
                  <a:lvl6pPr marL="25146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6pPr>
                  <a:lvl7pPr marL="29718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7pPr>
                  <a:lvl8pPr marL="34290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8pPr>
                  <a:lvl9pPr marL="3886200" indent="-228600" defTabSz="642938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  <a:ea typeface="ＭＳ Ｐゴシック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700" b="1" i="1" dirty="0">
                      <a:solidFill>
                        <a:srgbClr val="1D300D"/>
                      </a:solidFill>
                      <a:latin typeface="Times" charset="0"/>
                      <a:sym typeface="Times" charset="0"/>
                    </a:rPr>
                    <a:t>80% polarized</a:t>
                  </a:r>
                </a:p>
              </p:txBody>
            </p:sp>
          </p:grpSp>
        </p:grpSp>
      </p:grpSp>
      <p:sp>
        <p:nvSpPr>
          <p:cNvPr id="51206" name="Rectangle 15"/>
          <p:cNvSpPr>
            <a:spLocks/>
          </p:cNvSpPr>
          <p:nvPr/>
        </p:nvSpPr>
        <p:spPr bwMode="auto">
          <a:xfrm>
            <a:off x="4038600" y="228600"/>
            <a:ext cx="5638800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3" bIns="0"/>
          <a:lstStyle>
            <a:lvl1pPr marL="28575"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b="1" i="1">
                <a:solidFill>
                  <a:srgbClr val="002D99"/>
                </a:solidFill>
                <a:latin typeface="Times" charset="0"/>
                <a:sym typeface="Times" charset="0"/>
              </a:rPr>
              <a:t>Precision electroweak measurement</a:t>
            </a:r>
          </a:p>
        </p:txBody>
      </p:sp>
      <p:grpSp>
        <p:nvGrpSpPr>
          <p:cNvPr id="51207" name="Group 24"/>
          <p:cNvGrpSpPr>
            <a:grpSpLocks/>
          </p:cNvGrpSpPr>
          <p:nvPr/>
        </p:nvGrpSpPr>
        <p:grpSpPr bwMode="auto">
          <a:xfrm>
            <a:off x="3051175" y="809625"/>
            <a:ext cx="6019800" cy="1857375"/>
            <a:chOff x="0" y="0"/>
            <a:chExt cx="5392" cy="1664"/>
          </a:xfrm>
        </p:grpSpPr>
        <p:sp>
          <p:nvSpPr>
            <p:cNvPr id="9232" name="Rectangle 16"/>
            <p:cNvSpPr>
              <a:spLocks/>
            </p:cNvSpPr>
            <p:nvPr/>
          </p:nvSpPr>
          <p:spPr bwMode="auto">
            <a:xfrm>
              <a:off x="9" y="0"/>
              <a:ext cx="5345" cy="166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>
              <a:outerShdw blurRad="127000" dist="76199" dir="2700000" algn="ctr" rotWithShape="0">
                <a:schemeClr val="bg2">
                  <a:alpha val="75000"/>
                </a:schemeClr>
              </a:outerShdw>
            </a:effectLst>
          </p:spPr>
          <p:txBody>
            <a:bodyPr lIns="0" tIns="0" rIns="0" bIns="0"/>
            <a:lstStyle/>
            <a:p>
              <a:pPr defTabSz="642938" eaLnBrk="1" hangingPunct="1">
                <a:defRPr/>
              </a:pPr>
              <a:endParaRPr lang="en-US" sz="1700">
                <a:solidFill>
                  <a:srgbClr val="000000"/>
                </a:solidFill>
                <a:latin typeface="Calibri" charset="0"/>
                <a:ea typeface="ヒラギノ角ゴ ProN W3" charset="-128"/>
                <a:cs typeface="ヒラギノ角ゴ ProN W3" charset="-128"/>
                <a:sym typeface="Calibri" charset="0"/>
              </a:endParaRPr>
            </a:p>
          </p:txBody>
        </p:sp>
        <p:grpSp>
          <p:nvGrpSpPr>
            <p:cNvPr id="51217" name="Group 20"/>
            <p:cNvGrpSpPr>
              <a:grpSpLocks/>
            </p:cNvGrpSpPr>
            <p:nvPr/>
          </p:nvGrpSpPr>
          <p:grpSpPr bwMode="auto">
            <a:xfrm>
              <a:off x="97" y="72"/>
              <a:ext cx="5167" cy="280"/>
              <a:chOff x="0" y="0"/>
              <a:chExt cx="5167" cy="280"/>
            </a:xfrm>
          </p:grpSpPr>
          <p:sp>
            <p:nvSpPr>
              <p:cNvPr id="51221" name="AutoShape 17"/>
              <p:cNvSpPr>
                <a:spLocks/>
              </p:cNvSpPr>
              <p:nvPr/>
            </p:nvSpPr>
            <p:spPr bwMode="auto">
              <a:xfrm>
                <a:off x="4056" y="80"/>
                <a:ext cx="384" cy="200"/>
              </a:xfrm>
              <a:prstGeom prst="rightArrow">
                <a:avLst>
                  <a:gd name="adj1" fmla="val 47204"/>
                  <a:gd name="adj2" fmla="val 62400"/>
                </a:avLst>
              </a:prstGeom>
              <a:solidFill>
                <a:srgbClr val="BBE0E3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/>
              <a:lstStyle>
                <a:lvl1pPr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700">
                  <a:solidFill>
                    <a:srgbClr val="000000"/>
                  </a:solidFill>
                  <a:latin typeface="Calibri" pitchFamily="34" charset="0"/>
                  <a:ea typeface="ヒラギノ角ゴ ProN W3" charset="-128"/>
                  <a:sym typeface="Calibri" pitchFamily="34" charset="0"/>
                </a:endParaRPr>
              </a:p>
            </p:txBody>
          </p:sp>
          <p:sp>
            <p:nvSpPr>
              <p:cNvPr id="51222" name="Rectangle 18"/>
              <p:cNvSpPr>
                <a:spLocks/>
              </p:cNvSpPr>
              <p:nvPr/>
            </p:nvSpPr>
            <p:spPr bwMode="auto">
              <a:xfrm>
                <a:off x="0" y="0"/>
                <a:ext cx="3921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marL="28575"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 i="1">
                    <a:solidFill>
                      <a:srgbClr val="6E0500"/>
                    </a:solidFill>
                    <a:latin typeface="Times" charset="0"/>
                    <a:sym typeface="Times" charset="0"/>
                  </a:rPr>
                  <a:t>δ(sin</a:t>
                </a:r>
                <a:r>
                  <a:rPr lang="en-US" altLang="en-US" sz="1800" b="1" i="1" baseline="32000">
                    <a:solidFill>
                      <a:srgbClr val="6E0500"/>
                    </a:solidFill>
                    <a:latin typeface="Times" charset="0"/>
                    <a:sym typeface="Times" charset="0"/>
                  </a:rPr>
                  <a:t>2</a:t>
                </a:r>
                <a:r>
                  <a:rPr lang="en-US" altLang="en-US" sz="1800" b="1" i="1">
                    <a:solidFill>
                      <a:srgbClr val="6E0500"/>
                    </a:solidFill>
                    <a:latin typeface="Times" charset="0"/>
                    <a:sym typeface="Times" charset="0"/>
                  </a:rPr>
                  <a:t>θ</a:t>
                </a:r>
                <a:r>
                  <a:rPr lang="en-US" altLang="en-US" sz="1800" b="1" i="1" baseline="-6000">
                    <a:solidFill>
                      <a:srgbClr val="6E0500"/>
                    </a:solidFill>
                    <a:latin typeface="Times" charset="0"/>
                    <a:sym typeface="Times" charset="0"/>
                  </a:rPr>
                  <a:t>W</a:t>
                </a:r>
                <a:r>
                  <a:rPr lang="en-US" altLang="en-US" sz="1800" b="1" i="1">
                    <a:solidFill>
                      <a:srgbClr val="6E0500"/>
                    </a:solidFill>
                    <a:latin typeface="Times" charset="0"/>
                    <a:sym typeface="Times" charset="0"/>
                  </a:rPr>
                  <a:t>) = ± 0.00026 (stat.) ± 0.00012 (syst.)</a:t>
                </a:r>
              </a:p>
            </p:txBody>
          </p:sp>
          <p:sp>
            <p:nvSpPr>
              <p:cNvPr id="51223" name="Rectangle 19"/>
              <p:cNvSpPr>
                <a:spLocks/>
              </p:cNvSpPr>
              <p:nvPr/>
            </p:nvSpPr>
            <p:spPr bwMode="auto">
              <a:xfrm>
                <a:off x="4512" y="0"/>
                <a:ext cx="65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 marL="28575" defTabSz="642938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 defTabSz="642938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 defTabSz="642938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 defTabSz="642938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 defTabSz="642938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defTabSz="642938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 b="1" i="1">
                    <a:solidFill>
                      <a:srgbClr val="6E0500"/>
                    </a:solidFill>
                    <a:latin typeface="Times" charset="0"/>
                    <a:sym typeface="Times" charset="0"/>
                  </a:rPr>
                  <a:t>~ 0.1%</a:t>
                </a:r>
              </a:p>
            </p:txBody>
          </p:sp>
        </p:grpSp>
        <p:sp>
          <p:nvSpPr>
            <p:cNvPr id="51218" name="Rectangle 21"/>
            <p:cNvSpPr>
              <a:spLocks/>
            </p:cNvSpPr>
            <p:nvPr/>
          </p:nvSpPr>
          <p:spPr bwMode="auto">
            <a:xfrm>
              <a:off x="528" y="400"/>
              <a:ext cx="401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39688" defTabSz="642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642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642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642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642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rgbClr val="DA0006"/>
                  </a:solidFill>
                  <a:latin typeface="Calibri" pitchFamily="34" charset="0"/>
                  <a:sym typeface="Calibri" pitchFamily="34" charset="0"/>
                </a:rPr>
                <a:t>Matches best collider (Z-pole) measurements! </a:t>
              </a:r>
            </a:p>
          </p:txBody>
        </p:sp>
        <p:sp>
          <p:nvSpPr>
            <p:cNvPr id="51219" name="Rectangle 22"/>
            <p:cNvSpPr>
              <a:spLocks/>
            </p:cNvSpPr>
            <p:nvPr/>
          </p:nvSpPr>
          <p:spPr bwMode="auto">
            <a:xfrm>
              <a:off x="40" y="780"/>
              <a:ext cx="535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39688" defTabSz="642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642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642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642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642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44FE"/>
                  </a:solidFill>
                  <a:latin typeface="Arial Bold Italic" charset="0"/>
                  <a:sym typeface="Arial Bold Italic" charset="0"/>
                </a:rPr>
                <a:t>best contact interaction reach for leptons at low OR high energy</a:t>
              </a:r>
            </a:p>
          </p:txBody>
        </p:sp>
        <p:sp>
          <p:nvSpPr>
            <p:cNvPr id="51220" name="Rectangle 23"/>
            <p:cNvSpPr>
              <a:spLocks/>
            </p:cNvSpPr>
            <p:nvPr/>
          </p:nvSpPr>
          <p:spPr bwMode="auto">
            <a:xfrm>
              <a:off x="0" y="1032"/>
              <a:ext cx="5352" cy="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marL="39688" defTabSz="642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642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642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642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642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A8184B"/>
                  </a:solidFill>
                  <a:latin typeface="Bell MT" pitchFamily="18" charset="0"/>
                  <a:sym typeface="Bell MT" pitchFamily="18" charset="0"/>
                </a:rPr>
                <a:t>To do better for a 4-lepton contact interaction would require: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 b="1">
                  <a:solidFill>
                    <a:srgbClr val="A8184B"/>
                  </a:solidFill>
                  <a:latin typeface="Bell MT" pitchFamily="18" charset="0"/>
                  <a:sym typeface="Bell MT" pitchFamily="18" charset="0"/>
                </a:rPr>
                <a:t>Giga-Z factory, linear collider, neutrino factory or muon collider</a:t>
              </a:r>
            </a:p>
          </p:txBody>
        </p:sp>
      </p:grpSp>
      <p:sp>
        <p:nvSpPr>
          <p:cNvPr id="51208" name="Rectangle 25"/>
          <p:cNvSpPr>
            <a:spLocks/>
          </p:cNvSpPr>
          <p:nvPr/>
        </p:nvSpPr>
        <p:spPr bwMode="auto">
          <a:xfrm>
            <a:off x="7161213" y="5875338"/>
            <a:ext cx="20097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>
            <a:lvl1pPr marL="39688"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700" b="1">
              <a:solidFill>
                <a:srgbClr val="000000"/>
              </a:solidFill>
              <a:latin typeface="Calibri" pitchFamily="34" charset="0"/>
              <a:sym typeface="Calibri" pitchFamily="34" charset="0"/>
            </a:endParaRPr>
          </a:p>
        </p:txBody>
      </p:sp>
      <p:sp>
        <p:nvSpPr>
          <p:cNvPr id="51210" name="Rectangle 27"/>
          <p:cNvSpPr>
            <a:spLocks/>
          </p:cNvSpPr>
          <p:nvPr/>
        </p:nvSpPr>
        <p:spPr bwMode="auto">
          <a:xfrm>
            <a:off x="71438" y="973138"/>
            <a:ext cx="1581150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8" bIns="0"/>
          <a:lstStyle>
            <a:lvl1pPr marL="39688" defTabSz="6429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6429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6429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6429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6429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6429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700">
                <a:solidFill>
                  <a:srgbClr val="000000"/>
                </a:solidFill>
                <a:latin typeface="Calibri" pitchFamily="34" charset="0"/>
                <a:sym typeface="Calibri" pitchFamily="34" charset="0"/>
              </a:rPr>
              <a:t>11 GeV Møller scattering</a:t>
            </a:r>
          </a:p>
        </p:txBody>
      </p:sp>
      <p:grpSp>
        <p:nvGrpSpPr>
          <p:cNvPr id="51211" name="Group 30"/>
          <p:cNvGrpSpPr>
            <a:grpSpLocks/>
          </p:cNvGrpSpPr>
          <p:nvPr/>
        </p:nvGrpSpPr>
        <p:grpSpPr bwMode="auto">
          <a:xfrm>
            <a:off x="7062788" y="3306763"/>
            <a:ext cx="2009775" cy="1341437"/>
            <a:chOff x="0" y="0"/>
            <a:chExt cx="1800" cy="1200"/>
          </a:xfrm>
        </p:grpSpPr>
        <p:pic>
          <p:nvPicPr>
            <p:cNvPr id="51214" name="Picture 2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" y="0"/>
              <a:ext cx="1240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51215" name="Rectangle 29"/>
            <p:cNvSpPr>
              <a:spLocks/>
            </p:cNvSpPr>
            <p:nvPr/>
          </p:nvSpPr>
          <p:spPr bwMode="auto">
            <a:xfrm>
              <a:off x="0" y="560"/>
              <a:ext cx="1800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8" bIns="0"/>
            <a:lstStyle>
              <a:lvl1pPr marL="39688" defTabSz="642938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defTabSz="642938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defTabSz="642938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defTabSz="642938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defTabSz="642938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defTabSz="642938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700" dirty="0">
                <a:solidFill>
                  <a:srgbClr val="3366FF"/>
                </a:solidFill>
                <a:latin typeface="Arial Rounded MT Bold" pitchFamily="34" charset="0"/>
                <a:sym typeface="Calibri" pitchFamily="34" charset="0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700" dirty="0">
                  <a:solidFill>
                    <a:srgbClr val="000090"/>
                  </a:solidFill>
                  <a:latin typeface="Arial Rounded MT Bold" pitchFamily="34" charset="0"/>
                  <a:sym typeface="Calibri" pitchFamily="34" charset="0"/>
                </a:rPr>
                <a:t>SUSY, heavy Z</a:t>
              </a:r>
              <a:r>
                <a:rPr lang="ja-JP" altLang="en-US" sz="1700" dirty="0">
                  <a:solidFill>
                    <a:srgbClr val="000090"/>
                  </a:solidFill>
                  <a:latin typeface="Arial Rounded MT Bold" pitchFamily="34" charset="0"/>
                  <a:sym typeface="Calibri" pitchFamily="34" charset="0"/>
                </a:rPr>
                <a:t>’</a:t>
              </a:r>
              <a:r>
                <a:rPr lang="en-US" altLang="ja-JP" sz="1700" dirty="0">
                  <a:solidFill>
                    <a:srgbClr val="000090"/>
                  </a:solidFill>
                  <a:latin typeface="Arial Rounded MT Bold" pitchFamily="34" charset="0"/>
                  <a:sym typeface="Calibri" pitchFamily="34" charset="0"/>
                </a:rPr>
                <a:t>, doubly-charged scalars, electron compositeness, light Z’ (dark photon)...</a:t>
              </a:r>
              <a:endParaRPr lang="en-US" altLang="en-US" sz="1700" dirty="0">
                <a:solidFill>
                  <a:srgbClr val="000090"/>
                </a:solidFill>
                <a:latin typeface="Arial Rounded MT Bold" pitchFamily="34" charset="0"/>
                <a:sym typeface="Calibri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29182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337</TotalTime>
  <Words>1607</Words>
  <Application>Microsoft Macintosh PowerPoint</Application>
  <PresentationFormat>On-screen Show (4:3)</PresentationFormat>
  <Paragraphs>264</Paragraphs>
  <Slides>21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JLabPowerpointMain</vt:lpstr>
      <vt:lpstr>1_JLabPowerpointMain</vt:lpstr>
      <vt:lpstr>Equation</vt:lpstr>
      <vt:lpstr>PowerPoint Presentation</vt:lpstr>
      <vt:lpstr>PowerPoint Presentation</vt:lpstr>
      <vt:lpstr>SBS Program General Overview   GEp Configuration</vt:lpstr>
      <vt:lpstr>SBS Overview</vt:lpstr>
      <vt:lpstr>SBS Progress to Date – WBS1 “Basic”</vt:lpstr>
      <vt:lpstr>SBS Progress to Date – WBS1 “Basic”</vt:lpstr>
      <vt:lpstr>SBS Progress to Date – WBS1 “Basic”</vt:lpstr>
      <vt:lpstr>Other SBS Highlights</vt:lpstr>
      <vt:lpstr>MOLLER at 11GeV JLab</vt:lpstr>
      <vt:lpstr>PowerPoint Presentation</vt:lpstr>
      <vt:lpstr>Dual Toroid Magnet Concept (JLab, MIT, Manitoba)</vt:lpstr>
      <vt:lpstr>MOLLER Detectors (SBU, Manitoba, W&amp;M, Mainz, Idaho State)</vt:lpstr>
      <vt:lpstr>Precision Polarimetry in Hall A - MOLLER, SOLID require precision ≤ 0.5% </vt:lpstr>
      <vt:lpstr>PowerPoint Presentation</vt:lpstr>
      <vt:lpstr>Computational Fluid Dynamics Facility Established</vt:lpstr>
      <vt:lpstr>PowerPoint Presentation</vt:lpstr>
      <vt:lpstr>Solenoidal Large Intensity Device (SoLID)  </vt:lpstr>
      <vt:lpstr>Evolution of the SoLID Program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Governmental Relations</cp:lastModifiedBy>
  <cp:revision>70</cp:revision>
  <dcterms:created xsi:type="dcterms:W3CDTF">2013-08-22T19:51:08Z</dcterms:created>
  <dcterms:modified xsi:type="dcterms:W3CDTF">2015-07-27T17:55:30Z</dcterms:modified>
</cp:coreProperties>
</file>