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Default Extension="wdp" ContentType="image/vnd.ms-photo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16"/>
  </p:notesMasterIdLst>
  <p:sldIdLst>
    <p:sldId id="308" r:id="rId2"/>
    <p:sldId id="261" r:id="rId3"/>
    <p:sldId id="344" r:id="rId4"/>
    <p:sldId id="300" r:id="rId5"/>
    <p:sldId id="334" r:id="rId6"/>
    <p:sldId id="335" r:id="rId7"/>
    <p:sldId id="336" r:id="rId8"/>
    <p:sldId id="340" r:id="rId9"/>
    <p:sldId id="375" r:id="rId10"/>
    <p:sldId id="348" r:id="rId11"/>
    <p:sldId id="350" r:id="rId12"/>
    <p:sldId id="347" r:id="rId13"/>
    <p:sldId id="373" r:id="rId14"/>
    <p:sldId id="376" r:id="rId15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90"/>
    <a:srgbClr val="FFFF00"/>
    <a:srgbClr val="008000"/>
    <a:srgbClr val="32946A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555" autoAdjust="0"/>
  </p:normalViewPr>
  <p:slideViewPr>
    <p:cSldViewPr>
      <p:cViewPr varScale="1">
        <p:scale>
          <a:sx n="95" d="100"/>
          <a:sy n="95" d="100"/>
        </p:scale>
        <p:origin x="-7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9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7" y="0"/>
            <a:ext cx="3011699" cy="461804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r">
              <a:defRPr sz="1200"/>
            </a:lvl1pPr>
          </a:lstStyle>
          <a:p>
            <a:fld id="{D81DB0E1-CC56-4B89-A400-DC1D6472BD9B}" type="datetimeFigureOut">
              <a:rPr lang="en-US" smtClean="0"/>
              <a:pPr/>
              <a:t>7/26/15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5" tIns="46243" rIns="92485" bIns="4624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5" tIns="46243" rIns="92485" bIns="4624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7" y="8772668"/>
            <a:ext cx="3011699" cy="461804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r">
              <a:defRPr sz="1200"/>
            </a:lvl1pPr>
          </a:lstStyle>
          <a:p>
            <a:fld id="{D7A1EC5D-6090-4243-8E53-E5C8AFA0A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791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-598488" y="0"/>
            <a:ext cx="4843463" cy="36337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-598488" y="0"/>
            <a:ext cx="4843463" cy="36337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1EC5D-6090-4243-8E53-E5C8AFA0A55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7496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-598488" y="0"/>
            <a:ext cx="4843463" cy="36337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-598488" y="0"/>
            <a:ext cx="4843463" cy="36337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-598488" y="0"/>
            <a:ext cx="4843463" cy="36337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-598488" y="0"/>
            <a:ext cx="4843463" cy="36337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-600075" y="0"/>
            <a:ext cx="4845050" cy="3633788"/>
          </a:xfrm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[$400k/year, $450k in FY12, closer to $500k earlier]  - get details on contract. Check issues with raising amount?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1EC5D-6090-4243-8E53-E5C8AFA0A55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8423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47871D-ADFB-4FD8-AAF2-5E5A422C89EB}" type="datetime1">
              <a:rPr lang="en-US" smtClean="0"/>
              <a:pPr/>
              <a:t>7/26/15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16010-36F3-4481-B23E-13AA641A3620}" type="datetime1">
              <a:rPr lang="en-US" smtClean="0"/>
              <a:pPr/>
              <a:t>7/26/15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14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262F91-8FBA-4C1D-95F2-B067F5265C9B}" type="datetime1">
              <a:rPr lang="en-US" smtClean="0"/>
              <a:pPr/>
              <a:t>7/26/15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BF8EE2-B728-48C7-9CB2-BC6525C66E62}" type="datetime1">
              <a:rPr lang="en-US" smtClean="0"/>
              <a:pPr/>
              <a:t>7/26/15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EAAB5B-6993-4CA9-B6C8-D45FDF81B976}" type="datetime1">
              <a:rPr lang="en-US" smtClean="0"/>
              <a:pPr/>
              <a:t>7/26/15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410F63-F53A-4B2B-8647-7608823410B9}" type="datetime1">
              <a:rPr lang="en-US" smtClean="0"/>
              <a:pPr/>
              <a:t>7/26/15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2BBB22-1A00-4495-985A-6541F2FD1147}" type="datetime1">
              <a:rPr lang="en-US" smtClean="0"/>
              <a:pPr/>
              <a:t>7/26/15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7F590-54AB-46AA-9273-224C5C768336}" type="datetime1">
              <a:rPr lang="en-US" smtClean="0"/>
              <a:pPr/>
              <a:t>7/26/15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28068B-7296-4430-B623-14A25A76BF0C}" type="datetime1">
              <a:rPr lang="en-US" smtClean="0"/>
              <a:pPr/>
              <a:t>7/26/15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55F37C-99DC-416D-BBDD-0446E79ADAEC}" type="datetime1">
              <a:rPr lang="en-US" smtClean="0"/>
              <a:pPr/>
              <a:t>7/26/15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DAAB2215-C3B2-42AA-8E66-1F3DBC7BA801}" type="datetime1">
              <a:rPr lang="en-US" smtClean="0"/>
              <a:pPr/>
              <a:t>7/26/15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800" i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 i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microsoft.com/office/2007/relationships/hdphoto" Target="../media/hdphoto2.wdp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1749425"/>
            <a:ext cx="7696200" cy="1069975"/>
          </a:xfrm>
        </p:spPr>
        <p:txBody>
          <a:bodyPr/>
          <a:lstStyle/>
          <a:p>
            <a:pPr algn="ctr"/>
            <a:r>
              <a:rPr lang="en-US" dirty="0"/>
              <a:t>Jefferson Lab Users Group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895600"/>
            <a:ext cx="6400800" cy="3733800"/>
          </a:xfrm>
        </p:spPr>
        <p:txBody>
          <a:bodyPr/>
          <a:lstStyle/>
          <a:p>
            <a:pPr algn="ctr"/>
            <a:r>
              <a:rPr lang="en-US" dirty="0"/>
              <a:t>John </a:t>
            </a:r>
            <a:r>
              <a:rPr lang="en-US" dirty="0" smtClean="0"/>
              <a:t>Arrington (Past Chair, UGBoD)</a:t>
            </a:r>
          </a:p>
          <a:p>
            <a:pPr algn="ctr"/>
            <a:r>
              <a:rPr lang="en-US" dirty="0"/>
              <a:t>Argonne National Laboratory</a:t>
            </a:r>
          </a:p>
          <a:p>
            <a:pPr algn="ctr"/>
            <a:endParaRPr lang="en-US" sz="1200" dirty="0" smtClean="0"/>
          </a:p>
          <a:p>
            <a:pPr algn="ctr"/>
            <a:r>
              <a:rPr lang="en-US" dirty="0" smtClean="0"/>
              <a:t>for Haiyan Gao (Chair)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TJNAF Science and Technology Review, July 28,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281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610600" cy="5181600"/>
          </a:xfrm>
        </p:spPr>
        <p:txBody>
          <a:bodyPr/>
          <a:lstStyle/>
          <a:p>
            <a:pPr marL="336550" indent="-279400">
              <a:lnSpc>
                <a:spcPct val="98000"/>
              </a:lnSpc>
              <a:spcBef>
                <a:spcPts val="475"/>
              </a:spcBef>
              <a:buClr>
                <a:srgbClr val="FF0000"/>
              </a:buClr>
              <a:buSzPct val="85000"/>
              <a:buFont typeface="Times New Roman" charset="0"/>
              <a:buChar char="➢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</a:pPr>
            <a:r>
              <a:rPr lang="en-US" dirty="0" smtClean="0">
                <a:solidFill>
                  <a:schemeClr val="tx1"/>
                </a:solidFill>
                <a:ea typeface="DejaVu Sans" charset="0"/>
                <a:cs typeface="DejaVu Sans" charset="0"/>
              </a:rPr>
              <a:t>Efforts to improve visibility of physics program</a:t>
            </a:r>
          </a:p>
          <a:p>
            <a:pPr marL="801687" lvl="1" indent="-342900">
              <a:lnSpc>
                <a:spcPct val="98000"/>
              </a:lnSpc>
              <a:spcBef>
                <a:spcPts val="475"/>
              </a:spcBef>
              <a:buClr>
                <a:srgbClr val="FF0000"/>
              </a:buClr>
              <a:buSzPct val="85000"/>
              <a:buFont typeface="Arial" panose="020B0604020202020204" pitchFamily="34" charset="0"/>
              <a:buChar char="•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</a:pPr>
            <a:r>
              <a:rPr lang="en-US" b="1" dirty="0" smtClean="0">
                <a:solidFill>
                  <a:srgbClr val="C00000"/>
                </a:solidFill>
                <a:ea typeface="DejaVu Sans" charset="0"/>
                <a:cs typeface="DejaVu Sans" charset="0"/>
              </a:rPr>
              <a:t>JLab has broad program of hadronic physics, nuclear structure, fundamental symmetries, etc… not connected to a single central theme</a:t>
            </a:r>
          </a:p>
          <a:p>
            <a:pPr marL="801687" lvl="1" indent="-342900">
              <a:lnSpc>
                <a:spcPct val="98000"/>
              </a:lnSpc>
              <a:spcBef>
                <a:spcPts val="475"/>
              </a:spcBef>
              <a:buClr>
                <a:srgbClr val="FF0000"/>
              </a:buClr>
              <a:buSzPct val="85000"/>
              <a:buFont typeface="Arial" panose="020B0604020202020204" pitchFamily="34" charset="0"/>
              <a:buChar char="•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</a:pPr>
            <a:r>
              <a:rPr lang="en-US" b="1" dirty="0" smtClean="0">
                <a:solidFill>
                  <a:schemeClr val="tx1"/>
                </a:solidFill>
                <a:ea typeface="DejaVu Sans" charset="0"/>
                <a:cs typeface="DejaVu Sans" charset="0"/>
              </a:rPr>
              <a:t>Identify/promote speakers </a:t>
            </a:r>
            <a:r>
              <a:rPr lang="en-US" dirty="0" smtClean="0">
                <a:solidFill>
                  <a:schemeClr val="tx1"/>
                </a:solidFill>
                <a:ea typeface="DejaVu Sans" charset="0"/>
                <a:cs typeface="DejaVu Sans" charset="0"/>
              </a:rPr>
              <a:t>who can provide broader perspective, aimed at the broader physics community (e.g. for your institutions colloquia)</a:t>
            </a:r>
          </a:p>
          <a:p>
            <a:pPr marL="801687" lvl="1" indent="-342900">
              <a:lnSpc>
                <a:spcPct val="98000"/>
              </a:lnSpc>
              <a:spcBef>
                <a:spcPts val="475"/>
              </a:spcBef>
              <a:buClr>
                <a:srgbClr val="FF0000"/>
              </a:buClr>
              <a:buSzPct val="85000"/>
              <a:buFont typeface="Arial" panose="020B0604020202020204" pitchFamily="34" charset="0"/>
              <a:buChar char="•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</a:pPr>
            <a:r>
              <a:rPr lang="en-US" dirty="0" smtClean="0">
                <a:solidFill>
                  <a:schemeClr val="tx1"/>
                </a:solidFill>
                <a:ea typeface="DejaVu Sans" charset="0"/>
                <a:cs typeface="DejaVu Sans" charset="0"/>
              </a:rPr>
              <a:t>Work with lab to </a:t>
            </a:r>
            <a:r>
              <a:rPr lang="en-US" b="1" dirty="0" smtClean="0">
                <a:solidFill>
                  <a:schemeClr val="tx1"/>
                </a:solidFill>
                <a:ea typeface="DejaVu Sans" charset="0"/>
                <a:cs typeface="DejaVu Sans" charset="0"/>
              </a:rPr>
              <a:t>collect highlights, encourage publicizing new results</a:t>
            </a:r>
            <a:endParaRPr lang="en-US" b="1" dirty="0">
              <a:solidFill>
                <a:schemeClr val="tx1"/>
              </a:solidFill>
              <a:ea typeface="DejaVu Sans" charset="0"/>
              <a:cs typeface="DejaVu Sans" charset="0"/>
            </a:endParaRPr>
          </a:p>
          <a:p>
            <a:pPr marL="58737" indent="0">
              <a:lnSpc>
                <a:spcPct val="98000"/>
              </a:lnSpc>
              <a:spcBef>
                <a:spcPts val="475"/>
              </a:spcBef>
              <a:buClr>
                <a:srgbClr val="FF0000"/>
              </a:buClr>
              <a:buSzPct val="85000"/>
              <a:buNone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</a:pPr>
            <a:endParaRPr lang="en-US" dirty="0" smtClean="0">
              <a:solidFill>
                <a:schemeClr val="tx1"/>
              </a:solidFill>
              <a:ea typeface="DejaVu Sans" charset="0"/>
              <a:cs typeface="DejaVu Sans" charset="0"/>
            </a:endParaRPr>
          </a:p>
          <a:p>
            <a:pPr marL="401637">
              <a:lnSpc>
                <a:spcPct val="98000"/>
              </a:lnSpc>
              <a:spcBef>
                <a:spcPts val="475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Ø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</a:pPr>
            <a:r>
              <a:rPr lang="en-US" dirty="0" smtClean="0">
                <a:solidFill>
                  <a:schemeClr val="tx1"/>
                </a:solidFill>
                <a:ea typeface="DejaVu Sans" charset="0"/>
                <a:cs typeface="DejaVu Sans" charset="0"/>
              </a:rPr>
              <a:t>Involvement in long-range planning exercises for the field</a:t>
            </a:r>
          </a:p>
          <a:p>
            <a:pPr marL="801687" lvl="1" indent="-342900">
              <a:lnSpc>
                <a:spcPct val="98000"/>
              </a:lnSpc>
              <a:spcBef>
                <a:spcPts val="475"/>
              </a:spcBef>
              <a:buClr>
                <a:srgbClr val="FF0000"/>
              </a:buClr>
              <a:buSzPct val="85000"/>
              <a:buFont typeface="Arial" panose="020B0604020202020204" pitchFamily="34" charset="0"/>
              <a:buChar char="•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</a:pPr>
            <a:r>
              <a:rPr lang="en-US" dirty="0" smtClean="0">
                <a:solidFill>
                  <a:schemeClr val="tx1"/>
                </a:solidFill>
                <a:ea typeface="DejaVu Sans" charset="0"/>
                <a:cs typeface="DejaVu Sans" charset="0"/>
              </a:rPr>
              <a:t>Organized hadronic physics town hall meeting [S. Kuhn] in preparation for NSAC report on implementation of the 2007 long range plan</a:t>
            </a:r>
          </a:p>
          <a:p>
            <a:pPr marL="801687" lvl="1" indent="-342900">
              <a:lnSpc>
                <a:spcPct val="98000"/>
              </a:lnSpc>
              <a:spcBef>
                <a:spcPts val="475"/>
              </a:spcBef>
              <a:buClr>
                <a:srgbClr val="FF0000"/>
              </a:buClr>
              <a:buSzPct val="85000"/>
              <a:buFont typeface="Arial" panose="020B0604020202020204" pitchFamily="34" charset="0"/>
              <a:buChar char="•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</a:pPr>
            <a:r>
              <a:rPr lang="en-US" dirty="0" smtClean="0">
                <a:solidFill>
                  <a:schemeClr val="tx1"/>
                </a:solidFill>
                <a:ea typeface="DejaVu Sans" charset="0"/>
                <a:cs typeface="DejaVu Sans" charset="0"/>
              </a:rPr>
              <a:t>Encouraged JLab user participation in all of the 2014 long-range planning meetings</a:t>
            </a:r>
          </a:p>
          <a:p>
            <a:pPr marL="801687" lvl="1" indent="-342900">
              <a:lnSpc>
                <a:spcPct val="98000"/>
              </a:lnSpc>
              <a:spcBef>
                <a:spcPts val="475"/>
              </a:spcBef>
              <a:buClr>
                <a:srgbClr val="FF0000"/>
              </a:buClr>
              <a:buSzPct val="85000"/>
              <a:buFont typeface="Arial" panose="020B0604020202020204" pitchFamily="34" charset="0"/>
              <a:buChar char="•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</a:pPr>
            <a:endParaRPr lang="en-US" dirty="0">
              <a:solidFill>
                <a:schemeClr val="tx1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User Group activities/updates over last three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679219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924800" cy="55626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Improved </a:t>
            </a:r>
            <a:r>
              <a:rPr lang="en-US" dirty="0"/>
              <a:t>communication with users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Brief </a:t>
            </a:r>
            <a:r>
              <a:rPr lang="en-US" dirty="0"/>
              <a:t>UGBoD </a:t>
            </a:r>
            <a:r>
              <a:rPr lang="en-US" dirty="0" smtClean="0"/>
              <a:t>presentations at </a:t>
            </a:r>
            <a:r>
              <a:rPr lang="en-US" dirty="0"/>
              <a:t>Hall Collaboration meetings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Soliciting input </a:t>
            </a:r>
            <a:r>
              <a:rPr lang="en-US" dirty="0"/>
              <a:t>from Hall </a:t>
            </a:r>
            <a:r>
              <a:rPr lang="en-US" dirty="0" smtClean="0"/>
              <a:t>collaborations, steering committees </a:t>
            </a:r>
            <a:r>
              <a:rPr lang="en-US" dirty="0"/>
              <a:t>on user </a:t>
            </a:r>
            <a:r>
              <a:rPr lang="en-US" dirty="0" smtClean="0"/>
              <a:t>issues</a:t>
            </a:r>
            <a:endParaRPr lang="en-US" sz="800" dirty="0"/>
          </a:p>
          <a:p>
            <a:pPr marL="0" indent="0">
              <a:spcBef>
                <a:spcPts val="180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Looking into various user concerns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User space and conference room above the counting house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User registration, foreign user visits, etc…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Teleconferencing facilities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>
                <a:solidFill>
                  <a:srgbClr val="C00000"/>
                </a:solidFill>
              </a:rPr>
              <a:t>Director’s Safety Council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C00000"/>
                </a:solidFill>
              </a:rPr>
              <a:t>Ed Brash is user representative (suggested by UGBoD)</a:t>
            </a:r>
          </a:p>
          <a:p>
            <a:pPr lvl="2">
              <a:spcBef>
                <a:spcPts val="600"/>
              </a:spcBef>
            </a:pPr>
            <a:r>
              <a:rPr lang="en-US" dirty="0" smtClean="0">
                <a:solidFill>
                  <a:srgbClr val="C00000"/>
                </a:solidFill>
              </a:rPr>
              <a:t>Council strongly focused on safety</a:t>
            </a:r>
          </a:p>
          <a:p>
            <a:pPr lvl="2">
              <a:spcBef>
                <a:spcPts val="600"/>
              </a:spcBef>
            </a:pPr>
            <a:r>
              <a:rPr lang="en-US" dirty="0" smtClean="0">
                <a:solidFill>
                  <a:srgbClr val="C00000"/>
                </a:solidFill>
              </a:rPr>
              <a:t>Reports significant ‘data analysis’ behind changes</a:t>
            </a:r>
          </a:p>
          <a:p>
            <a:pPr lvl="2">
              <a:spcBef>
                <a:spcPts val="600"/>
              </a:spcBef>
            </a:pPr>
            <a:r>
              <a:rPr lang="en-US" dirty="0" smtClean="0">
                <a:solidFill>
                  <a:srgbClr val="C00000"/>
                </a:solidFill>
              </a:rPr>
              <a:t>Moving towards more openness to help understand changes</a:t>
            </a:r>
          </a:p>
          <a:p>
            <a:pPr lvl="2">
              <a:spcBef>
                <a:spcPts val="600"/>
              </a:spcBef>
            </a:pPr>
            <a:r>
              <a:rPr lang="en-US" dirty="0" smtClean="0">
                <a:solidFill>
                  <a:srgbClr val="C00000"/>
                </a:solidFill>
              </a:rPr>
              <a:t>Provided important input on new student supervision policy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US" kern="0" smtClean="0"/>
              <a:t>User Group activities/updates over last three years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23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Lab_NUFO_Poster_20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558286" y="685800"/>
            <a:ext cx="3571957" cy="50292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8013" cy="806450"/>
          </a:xfrm>
        </p:spPr>
        <p:txBody>
          <a:bodyPr/>
          <a:lstStyle/>
          <a:p>
            <a:r>
              <a:rPr lang="en-US" dirty="0" smtClean="0"/>
              <a:t>Outreach Efforts  </a:t>
            </a:r>
            <a:r>
              <a:rPr lang="en-US" sz="2000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[Nadia Fomin, Dipangkar Dutta (previous)]</a:t>
            </a:r>
            <a:endParaRPr lang="en-US" sz="2000" b="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990600"/>
            <a:ext cx="5638800" cy="42672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900"/>
              </a:spcBef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Inform users of important issues</a:t>
            </a:r>
            <a:endParaRPr lang="en-US" sz="1200" dirty="0" smtClean="0">
              <a:solidFill>
                <a:srgbClr val="000090"/>
              </a:solidFill>
            </a:endParaRPr>
          </a:p>
          <a:p>
            <a:pPr>
              <a:spcBef>
                <a:spcPts val="900"/>
              </a:spcBef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  <a:latin typeface="Calibri" panose="020F0502020204030204" pitchFamily="34" charset="0"/>
              </a:rPr>
              <a:t>Nuclear Physics day Capitol </a:t>
            </a:r>
            <a:r>
              <a:rPr lang="en-US" dirty="0">
                <a:solidFill>
                  <a:srgbClr val="000090"/>
                </a:solidFill>
                <a:latin typeface="Calibri" panose="020F0502020204030204" pitchFamily="34" charset="0"/>
              </a:rPr>
              <a:t>H</a:t>
            </a:r>
            <a:r>
              <a:rPr lang="en-US" dirty="0" smtClean="0">
                <a:solidFill>
                  <a:srgbClr val="000090"/>
                </a:solidFill>
                <a:latin typeface="Calibri" panose="020F0502020204030204" pitchFamily="34" charset="0"/>
              </a:rPr>
              <a:t>ill visits (</a:t>
            </a:r>
            <a:r>
              <a:rPr lang="en-US" dirty="0" smtClean="0">
                <a:solidFill>
                  <a:srgbClr val="008000"/>
                </a:solidFill>
                <a:latin typeface="Calibri" panose="020F0502020204030204" pitchFamily="34" charset="0"/>
              </a:rPr>
              <a:t>March</a:t>
            </a:r>
            <a:r>
              <a:rPr lang="en-US" dirty="0" smtClean="0">
                <a:solidFill>
                  <a:srgbClr val="000090"/>
                </a:solidFill>
                <a:latin typeface="Calibri" panose="020F0502020204030204" pitchFamily="34" charset="0"/>
              </a:rPr>
              <a:t>) NUFO Science </a:t>
            </a:r>
            <a:r>
              <a:rPr lang="en-US" dirty="0">
                <a:solidFill>
                  <a:srgbClr val="000090"/>
                </a:solidFill>
                <a:latin typeface="Calibri" panose="020F0502020204030204" pitchFamily="34" charset="0"/>
              </a:rPr>
              <a:t>exhibition </a:t>
            </a:r>
            <a:r>
              <a:rPr lang="en-US" dirty="0" smtClean="0">
                <a:solidFill>
                  <a:srgbClr val="000090"/>
                </a:solidFill>
                <a:latin typeface="Calibri" panose="020F0502020204030204" pitchFamily="34" charset="0"/>
              </a:rPr>
              <a:t>Capitol </a:t>
            </a:r>
            <a:r>
              <a:rPr lang="en-US" dirty="0">
                <a:solidFill>
                  <a:srgbClr val="000090"/>
                </a:solidFill>
                <a:latin typeface="Calibri" panose="020F0502020204030204" pitchFamily="34" charset="0"/>
              </a:rPr>
              <a:t>Hill </a:t>
            </a:r>
            <a:r>
              <a:rPr lang="en-US" dirty="0" smtClean="0">
                <a:solidFill>
                  <a:srgbClr val="000090"/>
                </a:solidFill>
                <a:latin typeface="Calibri" panose="020F0502020204030204" pitchFamily="34" charset="0"/>
              </a:rPr>
              <a:t>(</a:t>
            </a:r>
            <a:r>
              <a:rPr lang="en-US" dirty="0" smtClean="0">
                <a:solidFill>
                  <a:srgbClr val="008000"/>
                </a:solidFill>
                <a:latin typeface="Calibri" panose="020F0502020204030204" pitchFamily="34" charset="0"/>
              </a:rPr>
              <a:t>June</a:t>
            </a:r>
            <a:r>
              <a:rPr lang="en-US" dirty="0" smtClean="0">
                <a:solidFill>
                  <a:srgbClr val="000090"/>
                </a:solidFill>
                <a:latin typeface="Calibri" panose="020F0502020204030204" pitchFamily="34" charset="0"/>
              </a:rPr>
              <a:t>)</a:t>
            </a:r>
            <a:endParaRPr lang="en-US" sz="1200" dirty="0">
              <a:solidFill>
                <a:srgbClr val="000090"/>
              </a:solidFill>
              <a:latin typeface="Calibri" panose="020F0502020204030204" pitchFamily="34" charset="0"/>
            </a:endParaRPr>
          </a:p>
          <a:p>
            <a:pPr>
              <a:spcBef>
                <a:spcPts val="900"/>
              </a:spcBef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Support contact between </a:t>
            </a:r>
            <a:r>
              <a:rPr lang="en-US" dirty="0">
                <a:solidFill>
                  <a:srgbClr val="000090"/>
                </a:solidFill>
              </a:rPr>
              <a:t>users and </a:t>
            </a:r>
            <a:r>
              <a:rPr lang="en-US" dirty="0" smtClean="0">
                <a:solidFill>
                  <a:srgbClr val="000090"/>
                </a:solidFill>
              </a:rPr>
              <a:t>their representatives in congress</a:t>
            </a:r>
            <a:endParaRPr lang="en-US" sz="1100" dirty="0">
              <a:solidFill>
                <a:srgbClr val="000090"/>
              </a:solidFill>
            </a:endParaRPr>
          </a:p>
          <a:p>
            <a:pPr lvl="0">
              <a:spcBef>
                <a:spcPts val="900"/>
              </a:spcBef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New </a:t>
            </a:r>
            <a:r>
              <a:rPr lang="en-US" dirty="0">
                <a:solidFill>
                  <a:schemeClr val="tx1"/>
                </a:solidFill>
              </a:rPr>
              <a:t>initiative fund proposal to </a:t>
            </a:r>
            <a:r>
              <a:rPr lang="en-US" dirty="0" smtClean="0">
                <a:solidFill>
                  <a:schemeClr val="tx1"/>
                </a:solidFill>
              </a:rPr>
              <a:t>provide travel support </a:t>
            </a:r>
            <a:r>
              <a:rPr lang="en-US" dirty="0">
                <a:solidFill>
                  <a:schemeClr val="tx1"/>
                </a:solidFill>
              </a:rPr>
              <a:t>Nuclear Physics day on Capitol </a:t>
            </a:r>
            <a:r>
              <a:rPr lang="en-US" dirty="0" smtClean="0">
                <a:solidFill>
                  <a:schemeClr val="tx1"/>
                </a:solidFill>
              </a:rPr>
              <a:t>Hill</a:t>
            </a:r>
          </a:p>
          <a:p>
            <a:pPr lvl="0">
              <a:spcBef>
                <a:spcPts val="900"/>
              </a:spcBef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NP day: 	2013 – 7 JLab participants</a:t>
            </a:r>
          </a:p>
          <a:p>
            <a:pPr marL="0" lvl="0" indent="0">
              <a:spcBef>
                <a:spcPts val="90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	2014 – 14 JLab participants</a:t>
            </a:r>
          </a:p>
          <a:p>
            <a:pPr marL="0" lvl="0" indent="0">
              <a:spcBef>
                <a:spcPts val="90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	2015 – 20 JLab participants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5867400"/>
            <a:ext cx="734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https://wiki.jlab.org/cugwiki/index.php/Nuclear_Physics_Day_on_the_Hill</a:t>
            </a:r>
          </a:p>
        </p:txBody>
      </p:sp>
      <p:sp>
        <p:nvSpPr>
          <p:cNvPr id="4" name="Rectangle 3"/>
          <p:cNvSpPr/>
          <p:nvPr/>
        </p:nvSpPr>
        <p:spPr>
          <a:xfrm>
            <a:off x="415110" y="5514536"/>
            <a:ext cx="4084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300"/>
              </a:spcBef>
            </a:pPr>
            <a:r>
              <a:rPr lang="en-US" b="1" dirty="0" smtClean="0"/>
              <a:t>Additional information </a:t>
            </a:r>
            <a:r>
              <a:rPr lang="en-US" b="1" dirty="0"/>
              <a:t>available on wiki: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080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user concern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257800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/>
              <a:t>Restructuring</a:t>
            </a:r>
          </a:p>
          <a:p>
            <a:pPr marL="400050"/>
            <a:r>
              <a:rPr lang="en-US" b="0" dirty="0" smtClean="0"/>
              <a:t>Lab focused on informing staff - led to many users being surprised</a:t>
            </a:r>
          </a:p>
          <a:p>
            <a:pPr marL="400050"/>
            <a:r>
              <a:rPr lang="en-US" b="0" dirty="0" smtClean="0"/>
              <a:t>Much of the initial information people heard was incomplete or incorrect</a:t>
            </a:r>
          </a:p>
          <a:p>
            <a:pPr marL="57150" indent="0">
              <a:buNone/>
            </a:pPr>
            <a:endParaRPr lang="en-US" sz="1800" dirty="0" smtClean="0"/>
          </a:p>
          <a:p>
            <a:pPr marL="57150" indent="0">
              <a:buNone/>
            </a:pPr>
            <a:r>
              <a:rPr lang="en-US" dirty="0" smtClean="0"/>
              <a:t>PAC41: “Prioritization PAC”</a:t>
            </a:r>
          </a:p>
          <a:p>
            <a:pPr marL="400050"/>
            <a:r>
              <a:rPr lang="en-US" b="0" dirty="0" smtClean="0"/>
              <a:t>Questions/concerns about how it would be handled, extra work involved</a:t>
            </a:r>
          </a:p>
          <a:p>
            <a:pPr marL="400050"/>
            <a:r>
              <a:rPr lang="en-US" b="0" dirty="0" smtClean="0"/>
              <a:t>Happy with work lab put into informing users and addressing concerns</a:t>
            </a:r>
          </a:p>
          <a:p>
            <a:pPr marL="400050"/>
            <a:r>
              <a:rPr lang="en-US" b="0" dirty="0" smtClean="0"/>
              <a:t>User community happy with overall approach, execution</a:t>
            </a:r>
          </a:p>
          <a:p>
            <a:pPr marL="57150" indent="0">
              <a:buNone/>
            </a:pPr>
            <a:endParaRPr lang="en-US" sz="1800" dirty="0" smtClean="0"/>
          </a:p>
          <a:p>
            <a:pPr marL="57150" indent="0">
              <a:buNone/>
            </a:pPr>
            <a:r>
              <a:rPr lang="en-US" dirty="0" smtClean="0"/>
              <a:t>Operations during commissioning</a:t>
            </a:r>
          </a:p>
          <a:p>
            <a:pPr marL="400050"/>
            <a:r>
              <a:rPr lang="en-US" b="0" dirty="0" smtClean="0"/>
              <a:t>Users appreciative </a:t>
            </a:r>
            <a:r>
              <a:rPr lang="en-US" b="0" dirty="0"/>
              <a:t>of attempts to provide beam for hall commissioning, opportunistic </a:t>
            </a:r>
            <a:r>
              <a:rPr lang="en-US" b="0" dirty="0" smtClean="0"/>
              <a:t>physics; early commissioning extremely important</a:t>
            </a:r>
            <a:endParaRPr lang="en-US" b="0" dirty="0"/>
          </a:p>
          <a:p>
            <a:pPr marL="400050"/>
            <a:r>
              <a:rPr lang="en-US" b="0" dirty="0" smtClean="0"/>
              <a:t>Need to be ready for beam with no formal physics planned has been burden for some users, but need to be ready was understood</a:t>
            </a:r>
          </a:p>
          <a:p>
            <a:pPr marL="400050"/>
            <a:r>
              <a:rPr lang="en-US" b="0" dirty="0" smtClean="0"/>
              <a:t>Hopeful that projections for improved operations pan out</a:t>
            </a:r>
          </a:p>
          <a:p>
            <a:pPr marL="400050"/>
            <a:endParaRPr lang="en-US" b="0" dirty="0" smtClean="0"/>
          </a:p>
          <a:p>
            <a:pPr marL="400050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614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382000" cy="4525963"/>
          </a:xfrm>
        </p:spPr>
        <p:txBody>
          <a:bodyPr/>
          <a:lstStyle/>
          <a:p>
            <a:r>
              <a:rPr lang="en-US" dirty="0" smtClean="0"/>
              <a:t>Lab has actively worked with UG to solicit user opinion, provide updates</a:t>
            </a:r>
          </a:p>
          <a:p>
            <a:pPr lvl="1"/>
            <a:r>
              <a:rPr lang="en-US" dirty="0" smtClean="0"/>
              <a:t>User representative on Director’s Safety Council</a:t>
            </a:r>
          </a:p>
          <a:p>
            <a:pPr lvl="1"/>
            <a:r>
              <a:rPr lang="en-US" dirty="0" smtClean="0"/>
              <a:t>Updates on Tech Center, EIC plans, etc…</a:t>
            </a:r>
          </a:p>
          <a:p>
            <a:pPr lvl="1"/>
            <a:r>
              <a:rPr lang="en-US" dirty="0" smtClean="0"/>
              <a:t>Plans for PACs</a:t>
            </a:r>
          </a:p>
          <a:p>
            <a:endParaRPr lang="en-US" dirty="0" smtClean="0"/>
          </a:p>
          <a:p>
            <a:r>
              <a:rPr lang="en-US" dirty="0" smtClean="0"/>
              <a:t>The JSA Initiative Fund: critical for User Group activities</a:t>
            </a:r>
          </a:p>
          <a:p>
            <a:pPr lvl="1"/>
            <a:r>
              <a:rPr lang="en-US" dirty="0" smtClean="0"/>
              <a:t>~$450k per year in FY12, $400 per year for last three years</a:t>
            </a:r>
          </a:p>
          <a:p>
            <a:pPr lvl="1"/>
            <a:r>
              <a:rPr lang="en-US" dirty="0" smtClean="0"/>
              <a:t>JSA Program Committee working to optimize/focus Initiative Fund</a:t>
            </a:r>
          </a:p>
          <a:p>
            <a:pPr lvl="1"/>
            <a:r>
              <a:rPr lang="en-US" dirty="0" smtClean="0"/>
              <a:t>Important efforts to stretch resources</a:t>
            </a:r>
          </a:p>
          <a:p>
            <a:endParaRPr lang="en-US" dirty="0"/>
          </a:p>
          <a:p>
            <a:r>
              <a:rPr lang="en-US" dirty="0" smtClean="0"/>
              <a:t>User Liaison Office </a:t>
            </a:r>
            <a:r>
              <a:rPr lang="en-US" b="0" dirty="0" smtClean="0"/>
              <a:t>[Lorelei Chopard]</a:t>
            </a:r>
          </a:p>
          <a:p>
            <a:pPr lvl="1"/>
            <a:r>
              <a:rPr lang="en-US" dirty="0" smtClean="0"/>
              <a:t>Active and invaluable contributions to UGBoD</a:t>
            </a:r>
          </a:p>
          <a:p>
            <a:pPr lvl="1"/>
            <a:r>
              <a:rPr lang="en-US" dirty="0" smtClean="0"/>
              <a:t>ULO/international services newsletters, focus on updating procedures (and increasing accessibility to procedures), managing user space,…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331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347549"/>
            <a:ext cx="8077200" cy="406265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</a:rPr>
              <a:t>Represents </a:t>
            </a:r>
            <a:r>
              <a:rPr lang="en-US" sz="2000" b="1" dirty="0"/>
              <a:t>u</a:t>
            </a:r>
            <a:r>
              <a:rPr lang="en-US" sz="2000" b="1" dirty="0" smtClean="0">
                <a:solidFill>
                  <a:schemeClr val="tx1"/>
                </a:solidFill>
              </a:rPr>
              <a:t>sers to </a:t>
            </a:r>
            <a:r>
              <a:rPr lang="en-US" sz="2000" b="1" dirty="0" smtClean="0"/>
              <a:t>JSA, </a:t>
            </a:r>
            <a:r>
              <a:rPr lang="en-US" sz="2000" b="1" dirty="0" smtClean="0">
                <a:solidFill>
                  <a:schemeClr val="tx1"/>
                </a:solidFill>
              </a:rPr>
              <a:t>JLab Management, and outside stakeholders</a:t>
            </a:r>
            <a:endParaRPr lang="en-US" sz="2000" b="1" dirty="0" smtClean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/>
              <a:t>Board </a:t>
            </a:r>
            <a:r>
              <a:rPr lang="en-US" sz="2000" b="1" dirty="0"/>
              <a:t>meets twice annually with JLab leadership, JSA representatives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/>
              <a:t>Follow </a:t>
            </a:r>
            <a:r>
              <a:rPr lang="en-US" sz="2000" b="1" dirty="0"/>
              <a:t>up on user questions, comments, complaints, suggestions</a:t>
            </a:r>
            <a:r>
              <a:rPr lang="en-US" sz="2000" b="1" dirty="0" smtClean="0"/>
              <a:t>…</a:t>
            </a:r>
          </a:p>
          <a:p>
            <a:pPr>
              <a:spcAft>
                <a:spcPts val="1200"/>
              </a:spcAft>
            </a:pPr>
            <a:endParaRPr lang="en-US" sz="1400" b="1" dirty="0" smtClean="0">
              <a:solidFill>
                <a:srgbClr val="000090"/>
              </a:solidFill>
            </a:endParaRPr>
          </a:p>
          <a:p>
            <a:pPr>
              <a:spcAft>
                <a:spcPts val="1200"/>
              </a:spcAft>
            </a:pPr>
            <a:endParaRPr lang="en-US" sz="1400" b="1" dirty="0" smtClean="0">
              <a:solidFill>
                <a:srgbClr val="000090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0090"/>
                </a:solidFill>
              </a:rPr>
              <a:t>Manage five Initiative Fund proposals: mainly meetings and awards (Thesis Prize, Postdoc Prize, Poster Prize…)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0090"/>
                </a:solidFill>
              </a:rPr>
              <a:t>Organize the Annual User Meeting and two satellite meetings (APS April and DNP Fall meetings)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0090"/>
                </a:solidFill>
              </a:rPr>
              <a:t>User voice in evaluating JSA Initiative Fund requests</a:t>
            </a:r>
          </a:p>
        </p:txBody>
      </p:sp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838200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Users Group, UG Board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Directors (UGBoD)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41312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229600" cy="838200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Users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Group Board of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Directors (UGBoD)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7160" y="4876800"/>
            <a:ext cx="8930640" cy="1600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+mn-lt"/>
              </a:rPr>
              <a:t>New this year: Board went from 2-person chair line to 4-person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Haiyan </a:t>
            </a:r>
            <a:r>
              <a:rPr lang="en-US" sz="20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Gao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(Chair), John Arrington (Past Chair), Larry Weinstein (Chair Elect),  Krishna Kumar (Vice Chair)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1"/>
              </a:solidFill>
              <a:latin typeface="+mn-lt"/>
              <a:sym typeface="Wingdings" panose="05000000000000000000" pitchFamily="2" charset="2"/>
            </a:endParaRPr>
          </a:p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Greater support for Chair, Improved continuity on the board</a:t>
            </a:r>
            <a:endParaRPr lang="en-US" sz="1600" dirty="0" smtClean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0" y="685800"/>
            <a:ext cx="89820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 bwMode="auto">
          <a:xfrm>
            <a:off x="76200" y="685800"/>
            <a:ext cx="5196840" cy="2100262"/>
          </a:xfrm>
          <a:prstGeom prst="roundRect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94144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457200" y="3048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kern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UGBoD Activities </a:t>
            </a:r>
            <a:r>
              <a:rPr lang="en-US" sz="2000" kern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(</a:t>
            </a:r>
            <a:r>
              <a:rPr lang="en-US" sz="2000" kern="0" dirty="0" smtClean="0">
                <a:solidFill>
                  <a:schemeClr val="tx1"/>
                </a:solidFill>
              </a:rPr>
              <a:t>most supported by JSA-Initiative Fund</a:t>
            </a:r>
            <a:r>
              <a:rPr lang="en-US" sz="2000" kern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)</a:t>
            </a:r>
            <a:endParaRPr lang="en-US" kern="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 bwMode="auto">
          <a:xfrm>
            <a:off x="457200" y="762000"/>
            <a:ext cx="830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2000" b="1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 i="1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 i="1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92100" indent="-292100"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  <a:tabLst>
                <a:tab pos="292100" algn="l"/>
              </a:tabLst>
              <a:defRPr/>
            </a:pPr>
            <a:r>
              <a:rPr lang="en-US" kern="0" dirty="0" smtClean="0">
                <a:solidFill>
                  <a:srgbClr val="000090"/>
                </a:solidFill>
                <a:latin typeface="Calibri" panose="020F0502020204030204" pitchFamily="34" charset="0"/>
              </a:rPr>
              <a:t>Submit several continuing initiative fund proposals </a:t>
            </a:r>
            <a:endParaRPr lang="en-US" kern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92100" indent="-292100"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  <a:tabLst>
                <a:tab pos="292100" algn="l"/>
              </a:tabLst>
              <a:defRPr/>
            </a:pPr>
            <a:r>
              <a:rPr lang="en-US" kern="0" dirty="0" smtClean="0">
                <a:solidFill>
                  <a:srgbClr val="000090"/>
                </a:solidFill>
                <a:latin typeface="Calibri" panose="020F0502020204030204" pitchFamily="34" charset="0"/>
              </a:rPr>
              <a:t>Provide rankings of user-submitted proposals to JSA program committee </a:t>
            </a:r>
          </a:p>
          <a:p>
            <a:pPr marL="292100" indent="-292100"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  <a:tabLst>
                <a:tab pos="292100" algn="l"/>
              </a:tabLst>
              <a:defRPr/>
            </a:pPr>
            <a:r>
              <a:rPr lang="en-US" kern="0" dirty="0" smtClean="0">
                <a:solidFill>
                  <a:srgbClr val="000090"/>
                </a:solidFill>
                <a:latin typeface="Calibri" panose="020F0502020204030204" pitchFamily="34" charset="0"/>
              </a:rPr>
              <a:t>Judge candidates for </a:t>
            </a:r>
            <a:r>
              <a:rPr lang="en-US" kern="0" dirty="0" smtClean="0">
                <a:solidFill>
                  <a:srgbClr val="FF00FF"/>
                </a:solidFill>
                <a:latin typeface="Calibri" panose="020F0502020204030204" pitchFamily="34" charset="0"/>
              </a:rPr>
              <a:t>JSA Postdoc Research Award, JSA Thesis Prize</a:t>
            </a:r>
            <a:endParaRPr lang="en-US" kern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92100" indent="-292100"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  <a:tabLst>
                <a:tab pos="292100" algn="l"/>
              </a:tabLst>
              <a:defRPr/>
            </a:pPr>
            <a:endParaRPr lang="en-US" kern="0" dirty="0" smtClean="0">
              <a:solidFill>
                <a:srgbClr val="000090"/>
              </a:solidFill>
              <a:latin typeface="Calibri" panose="020F0502020204030204" pitchFamily="34" charset="0"/>
            </a:endParaRPr>
          </a:p>
          <a:p>
            <a:pPr marL="292100" indent="-292100"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  <a:tabLst>
                <a:tab pos="292100" algn="l"/>
              </a:tabLst>
              <a:defRPr/>
            </a:pPr>
            <a:r>
              <a:rPr lang="en-US" kern="0" dirty="0" smtClean="0">
                <a:solidFill>
                  <a:srgbClr val="000090"/>
                </a:solidFill>
                <a:latin typeface="Calibri" panose="020F0502020204030204" pitchFamily="34" charset="0"/>
              </a:rPr>
              <a:t>Satellite meeting at the </a:t>
            </a:r>
            <a:r>
              <a:rPr lang="en-US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APS April Meeting </a:t>
            </a:r>
            <a:r>
              <a:rPr lang="en-US" kern="0" dirty="0" smtClean="0">
                <a:solidFill>
                  <a:srgbClr val="000090"/>
                </a:solidFill>
                <a:latin typeface="Calibri" panose="020F0502020204030204" pitchFamily="34" charset="0"/>
              </a:rPr>
              <a:t>in Baltimore, MD </a:t>
            </a:r>
          </a:p>
          <a:p>
            <a:pPr marL="292100" indent="-292100"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  <a:tabLst>
                <a:tab pos="292100" algn="l"/>
              </a:tabLst>
              <a:defRPr/>
            </a:pPr>
            <a:r>
              <a:rPr lang="en-US" kern="0" dirty="0" smtClean="0">
                <a:solidFill>
                  <a:srgbClr val="000090"/>
                </a:solidFill>
                <a:latin typeface="Calibri" panose="020F0502020204030204" pitchFamily="34" charset="0"/>
              </a:rPr>
              <a:t>Satellite meeting at the </a:t>
            </a:r>
            <a:r>
              <a:rPr lang="en-US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DNP Fall Meeting</a:t>
            </a:r>
            <a:r>
              <a:rPr lang="en-US" kern="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kern="0" dirty="0" smtClean="0">
                <a:solidFill>
                  <a:srgbClr val="000090"/>
                </a:solidFill>
                <a:latin typeface="Calibri" panose="020F0502020204030204" pitchFamily="34" charset="0"/>
              </a:rPr>
              <a:t>Hawaii </a:t>
            </a:r>
          </a:p>
          <a:p>
            <a:pPr marL="692150" lvl="1" indent="-292100"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  <a:tabLst>
                <a:tab pos="292100" algn="l"/>
              </a:tabLst>
              <a:defRPr/>
            </a:pPr>
            <a:r>
              <a:rPr lang="en-US" sz="1800" kern="0" dirty="0" smtClean="0">
                <a:solidFill>
                  <a:srgbClr val="000090"/>
                </a:solidFill>
                <a:latin typeface="Calibri" panose="020F0502020204030204" pitchFamily="34" charset="0"/>
              </a:rPr>
              <a:t>Presentations by UG Chair, lab management, physics, accelerator</a:t>
            </a:r>
          </a:p>
          <a:p>
            <a:pPr marL="292100" indent="-292100"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  <a:tabLst>
                <a:tab pos="292100" algn="l"/>
              </a:tabLst>
              <a:defRPr/>
            </a:pPr>
            <a:r>
              <a:rPr lang="en-US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Annual</a:t>
            </a:r>
            <a:r>
              <a:rPr lang="en-US" kern="0" dirty="0" smtClean="0">
                <a:solidFill>
                  <a:srgbClr val="000090"/>
                </a:solidFill>
                <a:latin typeface="Calibri" panose="020F0502020204030204" pitchFamily="34" charset="0"/>
              </a:rPr>
              <a:t> </a:t>
            </a:r>
            <a:r>
              <a:rPr lang="en-US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Users Meeting </a:t>
            </a:r>
            <a:endParaRPr lang="en-US" kern="0" dirty="0" smtClean="0">
              <a:solidFill>
                <a:srgbClr val="000090"/>
              </a:solidFill>
              <a:latin typeface="Calibri" panose="020F0502020204030204" pitchFamily="34" charset="0"/>
            </a:endParaRPr>
          </a:p>
          <a:p>
            <a:pPr marL="749300" lvl="1" indent="-292100"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  <a:tabLst>
                <a:tab pos="292100" algn="l"/>
              </a:tabLst>
              <a:defRPr/>
            </a:pPr>
            <a:r>
              <a:rPr lang="en-US" sz="1800" kern="0" dirty="0" smtClean="0">
                <a:solidFill>
                  <a:srgbClr val="000090"/>
                </a:solidFill>
                <a:latin typeface="Calibri" panose="020F0502020204030204" pitchFamily="34" charset="0"/>
              </a:rPr>
              <a:t>During the Meeting: Selected and award </a:t>
            </a:r>
            <a:r>
              <a:rPr lang="en-US" sz="1800" kern="0" dirty="0" smtClean="0">
                <a:solidFill>
                  <a:srgbClr val="FF00FF"/>
                </a:solidFill>
                <a:latin typeface="Calibri" panose="020F0502020204030204" pitchFamily="34" charset="0"/>
              </a:rPr>
              <a:t>Poster Prize </a:t>
            </a:r>
            <a:r>
              <a:rPr lang="en-US" sz="1800" kern="0" dirty="0" smtClean="0">
                <a:solidFill>
                  <a:srgbClr val="000090"/>
                </a:solidFill>
                <a:latin typeface="Calibri" panose="020F0502020204030204" pitchFamily="34" charset="0"/>
              </a:rPr>
              <a:t>winners</a:t>
            </a:r>
          </a:p>
          <a:p>
            <a:pPr marL="292100" indent="-292100"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  <a:tabLst>
                <a:tab pos="292100" algn="l"/>
              </a:tabLst>
              <a:defRPr/>
            </a:pPr>
            <a:r>
              <a:rPr lang="en-US" kern="0" dirty="0" smtClean="0">
                <a:solidFill>
                  <a:srgbClr val="000090"/>
                </a:solidFill>
                <a:latin typeface="Calibri" panose="020F0502020204030204" pitchFamily="34" charset="0"/>
              </a:rPr>
              <a:t>User Group presentations at SURA and JSA board meetings</a:t>
            </a:r>
          </a:p>
          <a:p>
            <a:pPr marL="292100" indent="-292100"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  <a:tabLst>
                <a:tab pos="292100" algn="l"/>
              </a:tabLst>
              <a:defRPr/>
            </a:pPr>
            <a:endParaRPr lang="en-US" kern="0" dirty="0" smtClean="0">
              <a:solidFill>
                <a:srgbClr val="000090"/>
              </a:solidFill>
              <a:latin typeface="Calibri" panose="020F0502020204030204" pitchFamily="34" charset="0"/>
            </a:endParaRPr>
          </a:p>
          <a:p>
            <a:pPr marL="292100" indent="-292100"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  <a:tabLst>
                <a:tab pos="292100" algn="l"/>
              </a:tabLst>
              <a:defRPr/>
            </a:pPr>
            <a:r>
              <a:rPr lang="en-US" kern="0" dirty="0" smtClean="0">
                <a:solidFill>
                  <a:srgbClr val="000090"/>
                </a:solidFill>
                <a:latin typeface="Calibri" panose="020F0502020204030204" pitchFamily="34" charset="0"/>
              </a:rPr>
              <a:t>Identify/recommend candidates for DNP Executive Committee  </a:t>
            </a:r>
            <a:endParaRPr lang="en-US" sz="1200" kern="0" dirty="0">
              <a:solidFill>
                <a:srgbClr val="000090"/>
              </a:solidFill>
              <a:latin typeface="Calibri" panose="020F0502020204030204" pitchFamily="34" charset="0"/>
            </a:endParaRPr>
          </a:p>
          <a:p>
            <a:pPr marL="292100" indent="-292100"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  <a:tabLst>
                <a:tab pos="292100" algn="l"/>
              </a:tabLst>
              <a:defRPr/>
            </a:pPr>
            <a:r>
              <a:rPr lang="en-US" kern="0" dirty="0" smtClean="0">
                <a:solidFill>
                  <a:srgbClr val="000090"/>
                </a:solidFill>
                <a:latin typeface="Calibri" panose="020F0502020204030204" pitchFamily="34" charset="0"/>
              </a:rPr>
              <a:t>Serve on JSA committees </a:t>
            </a:r>
            <a:r>
              <a:rPr lang="en-US" sz="1800" b="0" kern="0" dirty="0" smtClean="0">
                <a:solidFill>
                  <a:srgbClr val="000090"/>
                </a:solidFill>
                <a:latin typeface="Calibri" panose="020F0502020204030204" pitchFamily="34" charset="0"/>
              </a:rPr>
              <a:t>[program committee, graduate student fellowship evaluation, JLab PAC, etc…]</a:t>
            </a:r>
          </a:p>
          <a:p>
            <a:pPr marL="292100" indent="-292100"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  <a:tabLst>
                <a:tab pos="292100" algn="l"/>
              </a:tabLst>
              <a:defRPr/>
            </a:pPr>
            <a:r>
              <a:rPr lang="en-US" kern="0" dirty="0" smtClean="0">
                <a:solidFill>
                  <a:srgbClr val="000090"/>
                </a:solidFill>
                <a:latin typeface="Calibri" panose="020F0502020204030204" pitchFamily="34" charset="0"/>
              </a:rPr>
              <a:t>Suggest names for PAC, provide other input to lab management (Safety)</a:t>
            </a:r>
            <a:endParaRPr lang="en-US" kern="0" dirty="0">
              <a:solidFill>
                <a:srgbClr val="000090"/>
              </a:solidFill>
              <a:latin typeface="Calibri" panose="020F0502020204030204" pitchFamily="34" charset="0"/>
            </a:endParaRPr>
          </a:p>
          <a:p>
            <a:pPr marL="292100" indent="-292100"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  <a:tabLst>
                <a:tab pos="292100" algn="l"/>
              </a:tabLst>
              <a:defRPr/>
            </a:pPr>
            <a:r>
              <a:rPr lang="en-US" kern="0" dirty="0" smtClean="0">
                <a:solidFill>
                  <a:srgbClr val="000090"/>
                </a:solidFill>
                <a:latin typeface="Calibri" panose="020F0502020204030204" pitchFamily="34" charset="0"/>
              </a:rPr>
              <a:t>Help organize Nuclear Physics Day visits to DC </a:t>
            </a:r>
          </a:p>
          <a:p>
            <a:pPr marL="292100" indent="-292100"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  <a:tabLst>
                <a:tab pos="292100" algn="l"/>
              </a:tabLst>
              <a:defRPr/>
            </a:pPr>
            <a:endParaRPr lang="en-US" kern="0" dirty="0" smtClean="0">
              <a:solidFill>
                <a:srgbClr val="00009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90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447800"/>
            <a:ext cx="5562600" cy="3657600"/>
          </a:xfrm>
        </p:spPr>
        <p:txBody>
          <a:bodyPr lIns="90000" tIns="46800" rIns="90000" bIns="46800"/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C00000"/>
                </a:solidFill>
              </a:rPr>
              <a:t>Raul </a:t>
            </a:r>
            <a:r>
              <a:rPr lang="en-US" dirty="0" err="1" smtClean="0">
                <a:solidFill>
                  <a:srgbClr val="C00000"/>
                </a:solidFill>
              </a:rPr>
              <a:t>Briceno</a:t>
            </a:r>
            <a:r>
              <a:rPr lang="en-US" dirty="0" smtClean="0">
                <a:solidFill>
                  <a:srgbClr val="C00000"/>
                </a:solidFill>
              </a:rPr>
              <a:t> (JLab)</a:t>
            </a:r>
            <a:r>
              <a:rPr lang="en-US" dirty="0" smtClean="0">
                <a:solidFill>
                  <a:srgbClr val="000080"/>
                </a:solidFill>
              </a:rPr>
              <a:t> </a:t>
            </a:r>
            <a:r>
              <a:rPr lang="en-US" b="0" dirty="0" smtClean="0"/>
              <a:t>”Exotic </a:t>
            </a:r>
            <a:r>
              <a:rPr lang="en-US" b="0" dirty="0"/>
              <a:t>mesons, resonances and transition </a:t>
            </a:r>
            <a:r>
              <a:rPr lang="en-US" b="0" dirty="0" smtClean="0"/>
              <a:t>rates from QCD”</a:t>
            </a:r>
            <a:endParaRPr lang="en-US" dirty="0" smtClean="0">
              <a:solidFill>
                <a:srgbClr val="000080"/>
              </a:solidFill>
            </a:endParaRPr>
          </a:p>
          <a:p>
            <a:pPr marL="338138" indent="-319088" eaLnBrk="1" hangingPunct="1">
              <a:spcBef>
                <a:spcPct val="0"/>
              </a:spcBef>
              <a:spcAft>
                <a:spcPts val="1200"/>
              </a:spcAft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US" dirty="0" smtClean="0">
                <a:solidFill>
                  <a:srgbClr val="000080"/>
                </a:solidFill>
              </a:rPr>
              <a:t>Criteria:  </a:t>
            </a:r>
            <a:r>
              <a:rPr lang="en-US" b="0" dirty="0" smtClean="0">
                <a:solidFill>
                  <a:srgbClr val="000080"/>
                </a:solidFill>
              </a:rPr>
              <a:t>Record of accomplishment in physics, planned high-impact JLab physics program, promise of further accomplishments in the Jefferson Lab research fields in the future</a:t>
            </a:r>
            <a:endParaRPr lang="en-US" b="0" i="1" u="sng" dirty="0" smtClean="0"/>
          </a:p>
          <a:p>
            <a:pPr marL="338138" indent="-319088" eaLnBrk="1" hangingPunct="1">
              <a:spcBef>
                <a:spcPct val="0"/>
              </a:spcBef>
              <a:spcAft>
                <a:spcPts val="1200"/>
              </a:spcAft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US" dirty="0" smtClean="0"/>
              <a:t>Presentation at the Users Meeting</a:t>
            </a:r>
          </a:p>
          <a:p>
            <a:pPr marL="338138" indent="-319088" eaLnBrk="1" hangingPunct="1">
              <a:spcBef>
                <a:spcPct val="0"/>
              </a:spcBef>
              <a:spcAft>
                <a:spcPts val="1200"/>
              </a:spcAft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US" dirty="0" smtClean="0"/>
              <a:t>Profiled in upcoming “On Target” story</a:t>
            </a:r>
            <a:endParaRPr lang="en-US" dirty="0"/>
          </a:p>
          <a:p>
            <a:pPr marL="338138" indent="-319088" eaLnBrk="1" hangingPunct="1">
              <a:spcBef>
                <a:spcPct val="0"/>
              </a:spcBef>
              <a:spcAft>
                <a:spcPts val="1200"/>
              </a:spcAft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US" dirty="0" smtClean="0">
                <a:solidFill>
                  <a:srgbClr val="32946A"/>
                </a:solidFill>
              </a:rPr>
              <a:t>Thanks to UGBoD (judges) and to </a:t>
            </a:r>
            <a:r>
              <a:rPr lang="en-US" dirty="0">
                <a:solidFill>
                  <a:srgbClr val="32946A"/>
                </a:solidFill>
              </a:rPr>
              <a:t>Jefferson Science Associates for funding this </a:t>
            </a:r>
            <a:r>
              <a:rPr lang="en-US" dirty="0" smtClean="0">
                <a:solidFill>
                  <a:srgbClr val="32946A"/>
                </a:solidFill>
              </a:rPr>
              <a:t>award</a:t>
            </a:r>
          </a:p>
        </p:txBody>
      </p:sp>
      <p:sp>
        <p:nvSpPr>
          <p:cNvPr id="27651" name="Rectangle 1"/>
          <p:cNvSpPr>
            <a:spLocks noChangeArrowheads="1"/>
          </p:cNvSpPr>
          <p:nvPr/>
        </p:nvSpPr>
        <p:spPr bwMode="auto">
          <a:xfrm>
            <a:off x="609600" y="457200"/>
            <a:ext cx="8229600" cy="457200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102000"/>
              </a:lnSpc>
              <a:buFont typeface="Verdan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1" dirty="0" smtClean="0">
                <a:solidFill>
                  <a:schemeClr val="bg1"/>
                </a:solidFill>
                <a:latin typeface="Verdana" charset="0"/>
              </a:rPr>
              <a:t>2015 JSA </a:t>
            </a:r>
            <a:r>
              <a:rPr lang="en-US" sz="2600" b="1" dirty="0">
                <a:solidFill>
                  <a:schemeClr val="bg1"/>
                </a:solidFill>
                <a:latin typeface="Verdana" charset="0"/>
              </a:rPr>
              <a:t>Postdoctoral Research Prize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0896" r="22537"/>
          <a:stretch/>
        </p:blipFill>
        <p:spPr>
          <a:xfrm>
            <a:off x="5905254" y="1219200"/>
            <a:ext cx="315344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139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57200"/>
            <a:ext cx="8229600" cy="457200"/>
          </a:xfrm>
          <a:solidFill>
            <a:srgbClr val="000090"/>
          </a:solidFill>
        </p:spPr>
        <p:txBody>
          <a:bodyPr lIns="90000" tIns="46800" rIns="90000" bIns="46800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chemeClr val="bg1"/>
                </a:solidFill>
                <a:latin typeface="Verdana" charset="0"/>
              </a:rPr>
              <a:t>2015 JSA Thesis </a:t>
            </a:r>
            <a:r>
              <a:rPr lang="en-US" dirty="0">
                <a:solidFill>
                  <a:schemeClr val="bg1"/>
                </a:solidFill>
                <a:latin typeface="Verdana" charset="0"/>
              </a:rPr>
              <a:t>Prize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4800" y="990600"/>
            <a:ext cx="5943600" cy="2209800"/>
          </a:xfrm>
          <a:prstGeom prst="rect">
            <a:avLst/>
          </a:prstGeom>
          <a:noFill/>
          <a:ln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550"/>
              </a:spcBef>
              <a:spcAft>
                <a:spcPct val="0"/>
              </a:spcAft>
              <a:buClr>
                <a:srgbClr val="FF6600"/>
              </a:buClr>
              <a:buSzPct val="111000"/>
              <a:buFont typeface="Wingdings" charset="0"/>
              <a:buChar char=""/>
              <a:defRPr sz="2200">
                <a:solidFill>
                  <a:srgbClr val="5F5F5F"/>
                </a:solidFill>
                <a:latin typeface="Comic Sans MS"/>
                <a:ea typeface="ＭＳ Ｐゴシック" charset="0"/>
                <a:cs typeface="DejaVu Sans" charset="0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450"/>
              </a:spcBef>
              <a:spcAft>
                <a:spcPct val="0"/>
              </a:spcAft>
              <a:buClr>
                <a:srgbClr val="5F5F5F"/>
              </a:buClr>
              <a:buSzPct val="100000"/>
              <a:buFont typeface="Verdana" charset="0"/>
              <a:buChar char="–"/>
              <a:defRPr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02000"/>
              </a:lnSpc>
              <a:spcBef>
                <a:spcPts val="400"/>
              </a:spcBef>
              <a:spcAft>
                <a:spcPct val="0"/>
              </a:spcAft>
              <a:buClr>
                <a:srgbClr val="5F5F5F"/>
              </a:buClr>
              <a:buSzPct val="100000"/>
              <a:buFont typeface="Verdana" charset="0"/>
              <a:buChar char="•"/>
              <a:defRPr sz="16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350"/>
              </a:spcBef>
              <a:spcAft>
                <a:spcPct val="0"/>
              </a:spcAft>
              <a:buClr>
                <a:srgbClr val="5F5F5F"/>
              </a:buClr>
              <a:buSzPct val="100000"/>
              <a:buFont typeface="Verdana" charset="0"/>
              <a:buChar char="–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350"/>
              </a:spcBef>
              <a:spcAft>
                <a:spcPct val="0"/>
              </a:spcAft>
              <a:buClr>
                <a:srgbClr val="5F5F5F"/>
              </a:buClr>
              <a:buSzPct val="100000"/>
              <a:buFont typeface="Verdana" charset="0"/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350"/>
              </a:spcBef>
              <a:spcAft>
                <a:spcPct val="0"/>
              </a:spcAft>
              <a:buClr>
                <a:srgbClr val="5F5F5F"/>
              </a:buClr>
              <a:buSzPct val="100000"/>
              <a:buFont typeface="Verdana" pitchFamily="19" charset="0"/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350"/>
              </a:spcBef>
              <a:spcAft>
                <a:spcPct val="0"/>
              </a:spcAft>
              <a:buClr>
                <a:srgbClr val="5F5F5F"/>
              </a:buClr>
              <a:buSzPct val="100000"/>
              <a:buFont typeface="Verdana" pitchFamily="19" charset="0"/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350"/>
              </a:spcBef>
              <a:spcAft>
                <a:spcPct val="0"/>
              </a:spcAft>
              <a:buClr>
                <a:srgbClr val="5F5F5F"/>
              </a:buClr>
              <a:buSzPct val="100000"/>
              <a:buFont typeface="Verdana" pitchFamily="19" charset="0"/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350"/>
              </a:spcBef>
              <a:spcAft>
                <a:spcPct val="0"/>
              </a:spcAft>
              <a:buClr>
                <a:srgbClr val="5F5F5F"/>
              </a:buClr>
              <a:buSzPct val="100000"/>
              <a:buFont typeface="Verdana" pitchFamily="19" charset="0"/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lang="en-US" sz="2000" b="1" dirty="0" err="1" smtClean="0">
                <a:solidFill>
                  <a:srgbClr val="C00000"/>
                </a:solidFill>
                <a:latin typeface="+mn-lt"/>
              </a:rPr>
              <a:t>Adesh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</a:rPr>
              <a:t>Subedi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latin typeface="+mn-lt"/>
              </a:rPr>
              <a:t>(Indiana University)</a:t>
            </a:r>
            <a:r>
              <a:rPr lang="en-US" sz="1600" b="1" dirty="0" smtClean="0">
                <a:solidFill>
                  <a:srgbClr val="000080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”Determination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of the weak charge of the proton through parity violating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asymmetry measurements in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elastic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e+p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scattering”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– PhD Thesis, 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Mississippi State University</a:t>
            </a:r>
          </a:p>
          <a:p>
            <a:pPr marL="361950" indent="-342900">
              <a:lnSpc>
                <a:spcPct val="100000"/>
              </a:lnSpc>
              <a:spcBef>
                <a:spcPts val="600"/>
              </a:spcBef>
              <a:spcAft>
                <a:spcPts val="725"/>
              </a:spcAft>
              <a:buFont typeface="Wingdings" panose="05000000000000000000" pitchFamily="2" charset="2"/>
              <a:buChar char="Ø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Cristiano 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</a:rPr>
              <a:t>Fanelli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+mn-lt"/>
              </a:rPr>
              <a:t>(</a:t>
            </a:r>
            <a:r>
              <a:rPr lang="en-US" sz="1800" b="1" dirty="0" err="1">
                <a:solidFill>
                  <a:srgbClr val="C00000"/>
                </a:solidFill>
                <a:latin typeface="+mn-lt"/>
              </a:rPr>
              <a:t>Universita</a:t>
            </a:r>
            <a:r>
              <a:rPr lang="en-US" sz="1800" b="1" dirty="0">
                <a:solidFill>
                  <a:srgbClr val="C00000"/>
                </a:solidFill>
                <a:latin typeface="+mn-lt"/>
              </a:rPr>
              <a:t> La </a:t>
            </a:r>
            <a:r>
              <a:rPr lang="en-US" sz="1800" b="1" dirty="0" err="1">
                <a:solidFill>
                  <a:srgbClr val="C00000"/>
                </a:solidFill>
                <a:latin typeface="+mn-lt"/>
              </a:rPr>
              <a:t>Sapienza</a:t>
            </a:r>
            <a:r>
              <a:rPr lang="en-US" sz="1800" b="1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1800" b="1" dirty="0" smtClean="0">
                <a:solidFill>
                  <a:srgbClr val="C00000"/>
                </a:solidFill>
                <a:latin typeface="+mn-lt"/>
              </a:rPr>
              <a:t>Rome /  INFN, </a:t>
            </a:r>
            <a:r>
              <a:rPr lang="en-US" sz="1800" b="1" dirty="0" err="1" smtClean="0">
                <a:solidFill>
                  <a:srgbClr val="C00000"/>
                </a:solidFill>
                <a:latin typeface="+mn-lt"/>
              </a:rPr>
              <a:t>Sezione</a:t>
            </a:r>
            <a:r>
              <a:rPr lang="en-US" sz="1800" b="1" dirty="0" smtClean="0">
                <a:solidFill>
                  <a:srgbClr val="C00000"/>
                </a:solidFill>
                <a:latin typeface="+mn-lt"/>
              </a:rPr>
              <a:t> di Roma)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“Measurements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of Polarization Transfers in Real Compton Scattering by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a proton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target at JLAB: a new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source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of information on the 3D shape of the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nucleon” – PhD Thesis, </a:t>
            </a:r>
            <a:r>
              <a:rPr lang="en-US" sz="1800" b="1" dirty="0" err="1" smtClean="0">
                <a:solidFill>
                  <a:schemeClr val="tx1"/>
                </a:solidFill>
                <a:latin typeface="+mn-lt"/>
              </a:rPr>
              <a:t>Sapienza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 - </a:t>
            </a:r>
            <a:r>
              <a:rPr lang="en-US" sz="1800" b="1" dirty="0" err="1" smtClean="0">
                <a:solidFill>
                  <a:schemeClr val="tx1"/>
                </a:solidFill>
                <a:latin typeface="+mn-lt"/>
              </a:rPr>
              <a:t>Universita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 di Roma</a:t>
            </a:r>
            <a:endParaRPr lang="en-US" sz="2000" b="1" dirty="0" smtClean="0">
              <a:solidFill>
                <a:srgbClr val="000080"/>
              </a:solidFill>
              <a:latin typeface="+mn-lt"/>
            </a:endParaRPr>
          </a:p>
          <a:p>
            <a:pPr marL="361950" indent="-342900">
              <a:lnSpc>
                <a:spcPct val="116000"/>
              </a:lnSpc>
              <a:spcBef>
                <a:spcPts val="600"/>
              </a:spcBef>
              <a:spcAft>
                <a:spcPts val="725"/>
              </a:spcAft>
              <a:buFont typeface="Wingdings" panose="05000000000000000000" pitchFamily="2" charset="2"/>
              <a:buChar char="Ø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lang="en-US" sz="2000" b="1" kern="0" dirty="0" smtClean="0">
                <a:solidFill>
                  <a:schemeClr val="tx1"/>
                </a:solidFill>
                <a:latin typeface="+mn-lt"/>
              </a:rPr>
              <a:t>UGBoD selected 3 finalists, final judges:  </a:t>
            </a:r>
            <a:r>
              <a:rPr lang="en-US" sz="2000" b="1" kern="0" dirty="0" smtClean="0">
                <a:solidFill>
                  <a:srgbClr val="000080"/>
                </a:solidFill>
                <a:latin typeface="+mn-lt"/>
              </a:rPr>
              <a:t>Roy Holt, Haiyan Gao, Ioana Niculescu </a:t>
            </a:r>
          </a:p>
          <a:p>
            <a:pPr marL="361950" indent="-342900">
              <a:lnSpc>
                <a:spcPct val="116000"/>
              </a:lnSpc>
              <a:spcBef>
                <a:spcPts val="600"/>
              </a:spcBef>
              <a:spcAft>
                <a:spcPts val="725"/>
              </a:spcAft>
              <a:buFont typeface="Wingdings" panose="05000000000000000000" pitchFamily="2" charset="2"/>
              <a:buChar char="Ø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lang="en-US" sz="2000" b="1" kern="0" dirty="0" smtClean="0">
                <a:solidFill>
                  <a:schemeClr val="tx1"/>
                </a:solidFill>
                <a:latin typeface="+mn-lt"/>
              </a:rPr>
              <a:t>Presentations at the Users Meeting</a:t>
            </a:r>
          </a:p>
          <a:p>
            <a:pPr marL="361950" indent="-342900">
              <a:lnSpc>
                <a:spcPct val="116000"/>
              </a:lnSpc>
              <a:spcBef>
                <a:spcPts val="600"/>
              </a:spcBef>
              <a:spcAft>
                <a:spcPts val="725"/>
              </a:spcAft>
              <a:buFont typeface="Wingdings" panose="05000000000000000000" pitchFamily="2" charset="2"/>
              <a:buChar char="Ø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lang="en-US" sz="2000" b="1" kern="0" dirty="0" smtClean="0">
                <a:solidFill>
                  <a:schemeClr val="tx1"/>
                </a:solidFill>
                <a:latin typeface="+mn-lt"/>
              </a:rPr>
              <a:t>Profiles in upcoming “On Target” stories</a:t>
            </a:r>
          </a:p>
          <a:p>
            <a:pPr marL="361950" indent="-342900">
              <a:lnSpc>
                <a:spcPct val="116000"/>
              </a:lnSpc>
              <a:spcBef>
                <a:spcPts val="600"/>
              </a:spcBef>
              <a:spcAft>
                <a:spcPts val="725"/>
              </a:spcAft>
              <a:buFont typeface="Wingdings" panose="05000000000000000000" pitchFamily="2" charset="2"/>
              <a:buChar char="Ø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lang="en-US" sz="2000" b="1" kern="0" dirty="0" smtClean="0">
                <a:solidFill>
                  <a:srgbClr val="32946A"/>
                </a:solidFill>
                <a:latin typeface="Calibri"/>
              </a:rPr>
              <a:t>Thanks to the UGBoD members, guest judges</a:t>
            </a:r>
            <a:r>
              <a:rPr lang="en-US" sz="2000" b="1" kern="0" dirty="0">
                <a:solidFill>
                  <a:srgbClr val="32946A"/>
                </a:solidFill>
                <a:latin typeface="Calibri"/>
              </a:rPr>
              <a:t>, </a:t>
            </a:r>
            <a:r>
              <a:rPr lang="en-US" sz="2000" b="1" kern="0" dirty="0" smtClean="0">
                <a:solidFill>
                  <a:srgbClr val="32946A"/>
                </a:solidFill>
                <a:latin typeface="Calibri"/>
              </a:rPr>
              <a:t>and to </a:t>
            </a:r>
            <a:r>
              <a:rPr lang="en-US" sz="2000" b="1" kern="0" dirty="0">
                <a:solidFill>
                  <a:srgbClr val="32946A"/>
                </a:solidFill>
                <a:latin typeface="Calibri"/>
              </a:rPr>
              <a:t>JSA for </a:t>
            </a:r>
            <a:r>
              <a:rPr lang="en-US" sz="2000" b="1" kern="0" dirty="0" smtClean="0">
                <a:solidFill>
                  <a:srgbClr val="32946A"/>
                </a:solidFill>
                <a:latin typeface="Calibri"/>
              </a:rPr>
              <a:t>funding this award</a:t>
            </a:r>
            <a:endParaRPr lang="en-US" sz="2000" b="1" kern="0" dirty="0">
              <a:solidFill>
                <a:srgbClr val="32946A"/>
              </a:solidFill>
              <a:latin typeface="Calibri"/>
            </a:endParaRPr>
          </a:p>
          <a:p>
            <a:pPr marL="361950" indent="-342900">
              <a:lnSpc>
                <a:spcPct val="116000"/>
              </a:lnSpc>
              <a:spcBef>
                <a:spcPct val="0"/>
              </a:spcBef>
              <a:spcAft>
                <a:spcPts val="725"/>
              </a:spcAft>
              <a:buFont typeface="Wingdings" panose="05000000000000000000" pitchFamily="2" charset="2"/>
              <a:buChar char="Ø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endParaRPr lang="en-US" sz="2000" b="1" kern="0" dirty="0" smtClean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1252" t="6068" r="9770" b="4010"/>
          <a:stretch/>
        </p:blipFill>
        <p:spPr bwMode="auto">
          <a:xfrm>
            <a:off x="6543675" y="3709204"/>
            <a:ext cx="2219325" cy="232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2285" t="13454" r="13137" b="10145"/>
          <a:stretch/>
        </p:blipFill>
        <p:spPr>
          <a:xfrm>
            <a:off x="6553200" y="1394494"/>
            <a:ext cx="2134738" cy="218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04045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57200"/>
            <a:ext cx="8229600" cy="457200"/>
          </a:xfrm>
          <a:solidFill>
            <a:srgbClr val="000090"/>
          </a:solidFill>
        </p:spPr>
        <p:txBody>
          <a:bodyPr lIns="90000" tIns="46800" rIns="90000" bIns="46800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chemeClr val="bg1"/>
                </a:solidFill>
                <a:latin typeface="Verdana" charset="0"/>
              </a:rPr>
              <a:t>2015 UGM Poster Prizes</a:t>
            </a:r>
            <a:endParaRPr lang="en-US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990600"/>
            <a:ext cx="8915400" cy="3429000"/>
          </a:xfrm>
          <a:ln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61950" indent="-342900" eaLnBrk="1" hangingPunct="1">
              <a:lnSpc>
                <a:spcPct val="116000"/>
              </a:lnSpc>
              <a:spcBef>
                <a:spcPct val="0"/>
              </a:spcBef>
              <a:spcAft>
                <a:spcPts val="725"/>
              </a:spcAft>
              <a:buFont typeface="Wingdings" panose="05000000000000000000" pitchFamily="2" charset="2"/>
              <a:buChar char="v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lang="en-US" sz="1800" dirty="0" smtClean="0">
                <a:solidFill>
                  <a:srgbClr val="000080"/>
                </a:solidFill>
              </a:rPr>
              <a:t>Held annually during Users Meeting: </a:t>
            </a:r>
            <a:r>
              <a:rPr lang="en-US" sz="1800" dirty="0" smtClean="0">
                <a:solidFill>
                  <a:srgbClr val="C00000"/>
                </a:solidFill>
              </a:rPr>
              <a:t>18 entries this year</a:t>
            </a:r>
          </a:p>
          <a:p>
            <a:pPr marL="361950">
              <a:lnSpc>
                <a:spcPct val="116000"/>
              </a:lnSpc>
              <a:spcBef>
                <a:spcPct val="0"/>
              </a:spcBef>
              <a:spcAft>
                <a:spcPts val="725"/>
              </a:spcAft>
              <a:buFont typeface="Wingdings" panose="05000000000000000000" pitchFamily="2" charset="2"/>
              <a:buChar char="v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lang="en-US" sz="1800" dirty="0" smtClean="0">
                <a:solidFill>
                  <a:srgbClr val="000080"/>
                </a:solidFill>
              </a:rPr>
              <a:t>Judges: </a:t>
            </a:r>
            <a:r>
              <a:rPr lang="en-US" sz="1800" dirty="0" smtClean="0"/>
              <a:t>Alexi </a:t>
            </a:r>
            <a:r>
              <a:rPr lang="en-US" sz="1800" dirty="0" err="1" smtClean="0"/>
              <a:t>Prokudin</a:t>
            </a:r>
            <a:r>
              <a:rPr lang="en-US" sz="1800" dirty="0" smtClean="0"/>
              <a:t>, </a:t>
            </a:r>
            <a:r>
              <a:rPr lang="en-US" sz="1800" dirty="0" err="1" smtClean="0"/>
              <a:t>Kalyan</a:t>
            </a:r>
            <a:r>
              <a:rPr lang="en-US" sz="1800" dirty="0" smtClean="0"/>
              <a:t> </a:t>
            </a:r>
            <a:r>
              <a:rPr lang="en-US" sz="1800" dirty="0" err="1" smtClean="0"/>
              <a:t>Allada</a:t>
            </a:r>
            <a:r>
              <a:rPr lang="en-US" sz="1800" dirty="0" smtClean="0"/>
              <a:t>, Mac </a:t>
            </a:r>
            <a:r>
              <a:rPr lang="en-US" sz="1800" dirty="0" err="1" smtClean="0"/>
              <a:t>Mestayer</a:t>
            </a:r>
            <a:r>
              <a:rPr lang="en-US" sz="1800" dirty="0" smtClean="0"/>
              <a:t> [Melissa Cummings - organizer]</a:t>
            </a:r>
          </a:p>
          <a:p>
            <a:pPr marL="361950">
              <a:lnSpc>
                <a:spcPct val="116000"/>
              </a:lnSpc>
              <a:spcBef>
                <a:spcPct val="0"/>
              </a:spcBef>
              <a:spcAft>
                <a:spcPts val="725"/>
              </a:spcAft>
              <a:buFont typeface="Wingdings" panose="05000000000000000000" pitchFamily="2" charset="2"/>
              <a:buChar char="v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lang="en-US" sz="1800" dirty="0" smtClean="0">
                <a:solidFill>
                  <a:srgbClr val="000080"/>
                </a:solidFill>
              </a:rPr>
              <a:t>2015 winners: </a:t>
            </a:r>
            <a:r>
              <a:rPr lang="en-US" sz="1800" dirty="0"/>
              <a:t>Alejandro </a:t>
            </a:r>
            <a:r>
              <a:rPr lang="en-US" sz="1800" dirty="0" err="1" smtClean="0"/>
              <a:t>Castilla</a:t>
            </a:r>
            <a:r>
              <a:rPr lang="en-US" sz="1800" dirty="0" smtClean="0"/>
              <a:t> (1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), </a:t>
            </a:r>
            <a:r>
              <a:rPr lang="en-US" sz="1800" dirty="0"/>
              <a:t>Kurtis </a:t>
            </a:r>
            <a:r>
              <a:rPr lang="en-US" sz="1800" dirty="0" smtClean="0"/>
              <a:t>Bartlett (2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), and </a:t>
            </a:r>
            <a:r>
              <a:rPr lang="en-US" sz="1800" dirty="0" err="1"/>
              <a:t>Ishara</a:t>
            </a:r>
            <a:r>
              <a:rPr lang="en-US" sz="1800" dirty="0"/>
              <a:t> </a:t>
            </a:r>
            <a:r>
              <a:rPr lang="en-US" sz="1800" dirty="0" smtClean="0"/>
              <a:t>Fernando (3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)</a:t>
            </a:r>
          </a:p>
          <a:p>
            <a:pPr marL="361950">
              <a:lnSpc>
                <a:spcPct val="116000"/>
              </a:lnSpc>
              <a:spcBef>
                <a:spcPct val="0"/>
              </a:spcBef>
              <a:spcAft>
                <a:spcPts val="725"/>
              </a:spcAft>
              <a:buFont typeface="Wingdings" panose="05000000000000000000" pitchFamily="2" charset="2"/>
              <a:buChar char="v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lang="en-US" sz="1800" dirty="0">
                <a:solidFill>
                  <a:srgbClr val="000090"/>
                </a:solidFill>
              </a:rPr>
              <a:t>Honorable </a:t>
            </a:r>
            <a:r>
              <a:rPr lang="en-US" sz="1800" dirty="0" smtClean="0">
                <a:solidFill>
                  <a:srgbClr val="000090"/>
                </a:solidFill>
              </a:rPr>
              <a:t>mention: </a:t>
            </a:r>
            <a:r>
              <a:rPr lang="en-US" sz="1800" dirty="0" smtClean="0"/>
              <a:t>Holly </a:t>
            </a:r>
            <a:r>
              <a:rPr lang="en-US" sz="1800" dirty="0" err="1" smtClean="0"/>
              <a:t>Szumila</a:t>
            </a:r>
            <a:r>
              <a:rPr lang="en-US" sz="1800" dirty="0" smtClean="0"/>
              <a:t>-Vance, </a:t>
            </a:r>
            <a:r>
              <a:rPr lang="en-US" sz="1800" dirty="0" err="1" smtClean="0"/>
              <a:t>Sheren</a:t>
            </a:r>
            <a:r>
              <a:rPr lang="en-US" sz="1800" dirty="0" smtClean="0"/>
              <a:t> </a:t>
            </a:r>
            <a:r>
              <a:rPr lang="en-US" sz="1800" dirty="0" err="1" smtClean="0"/>
              <a:t>Alsalmi</a:t>
            </a:r>
            <a:endParaRPr lang="en-US" sz="1800" dirty="0"/>
          </a:p>
          <a:p>
            <a:pPr marL="361950" indent="-342900" eaLnBrk="1" hangingPunct="1">
              <a:lnSpc>
                <a:spcPct val="116000"/>
              </a:lnSpc>
              <a:spcBef>
                <a:spcPct val="0"/>
              </a:spcBef>
              <a:spcAft>
                <a:spcPts val="725"/>
              </a:spcAft>
              <a:buFont typeface="Wingdings" panose="05000000000000000000" pitchFamily="2" charset="2"/>
              <a:buChar char="v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lang="en-US" sz="1800" dirty="0" smtClean="0">
                <a:solidFill>
                  <a:srgbClr val="32946A"/>
                </a:solidFill>
              </a:rPr>
              <a:t>Thanks </a:t>
            </a:r>
            <a:r>
              <a:rPr lang="en-US" sz="1800" dirty="0">
                <a:solidFill>
                  <a:srgbClr val="32946A"/>
                </a:solidFill>
              </a:rPr>
              <a:t>to </a:t>
            </a:r>
            <a:r>
              <a:rPr lang="en-US" sz="1800" dirty="0" smtClean="0">
                <a:solidFill>
                  <a:srgbClr val="32946A"/>
                </a:solidFill>
              </a:rPr>
              <a:t>the judges, all of the entrants, and to JSA for funding</a:t>
            </a:r>
            <a:endParaRPr lang="en-US" sz="1800" dirty="0">
              <a:solidFill>
                <a:srgbClr val="32946A"/>
              </a:solidFill>
            </a:endParaRPr>
          </a:p>
          <a:p>
            <a:pPr marL="338138" indent="-319088" eaLnBrk="1" hangingPunct="1">
              <a:lnSpc>
                <a:spcPct val="116000"/>
              </a:lnSpc>
              <a:spcBef>
                <a:spcPct val="0"/>
              </a:spcBef>
              <a:spcAft>
                <a:spcPts val="725"/>
              </a:spcAft>
              <a:buFont typeface="Wingdings" panose="05000000000000000000" pitchFamily="2" charset="2"/>
              <a:buChar char="v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lang="en-US" sz="1800" dirty="0" smtClean="0">
                <a:solidFill>
                  <a:srgbClr val="000080"/>
                </a:solidFill>
              </a:rPr>
              <a:t>Criteria: Poster quality </a:t>
            </a:r>
            <a:r>
              <a:rPr lang="en-US" sz="1800" dirty="0">
                <a:solidFill>
                  <a:srgbClr val="000080"/>
                </a:solidFill>
              </a:rPr>
              <a:t>(40%), </a:t>
            </a:r>
            <a:r>
              <a:rPr lang="en-US" sz="1800" dirty="0" smtClean="0">
                <a:solidFill>
                  <a:srgbClr val="000080"/>
                </a:solidFill>
              </a:rPr>
              <a:t>presentation to judges (40</a:t>
            </a:r>
            <a:r>
              <a:rPr lang="en-US" sz="1800" dirty="0">
                <a:solidFill>
                  <a:srgbClr val="000080"/>
                </a:solidFill>
              </a:rPr>
              <a:t>%), </a:t>
            </a:r>
            <a:r>
              <a:rPr lang="en-US" sz="1800" dirty="0" smtClean="0">
                <a:solidFill>
                  <a:srgbClr val="000080"/>
                </a:solidFill>
              </a:rPr>
              <a:t>total impact </a:t>
            </a:r>
            <a:r>
              <a:rPr lang="en-US" sz="1800" dirty="0">
                <a:solidFill>
                  <a:srgbClr val="000080"/>
                </a:solidFill>
              </a:rPr>
              <a:t>of </a:t>
            </a:r>
            <a:r>
              <a:rPr lang="en-US" sz="1800" dirty="0" smtClean="0">
                <a:solidFill>
                  <a:srgbClr val="000080"/>
                </a:solidFill>
              </a:rPr>
              <a:t>work (20%)</a:t>
            </a:r>
          </a:p>
          <a:p>
            <a:pPr marL="338138" indent="-319088" eaLnBrk="1" hangingPunct="1">
              <a:lnSpc>
                <a:spcPct val="116000"/>
              </a:lnSpc>
              <a:spcBef>
                <a:spcPct val="0"/>
              </a:spcBef>
              <a:spcAft>
                <a:spcPts val="725"/>
              </a:spcAft>
              <a:buFont typeface="Wingdings" panose="05000000000000000000" pitchFamily="2" charset="2"/>
              <a:buChar char="v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lang="en-US" sz="1800" i="1" u="sng" dirty="0" smtClean="0">
                <a:solidFill>
                  <a:srgbClr val="C00000"/>
                </a:solidFill>
              </a:rPr>
              <a:t>This year: prize is $500/$250/$100, plus $500 travel support for all winners</a:t>
            </a:r>
            <a:endParaRPr lang="en-US" sz="1800" i="1" u="sng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6324" y="3962400"/>
            <a:ext cx="2816352" cy="1865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00400" y="4648200"/>
            <a:ext cx="2816352" cy="1865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09648" y="4306824"/>
            <a:ext cx="2816352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80357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57200"/>
            <a:ext cx="8229600" cy="457200"/>
          </a:xfrm>
          <a:solidFill>
            <a:srgbClr val="000090"/>
          </a:solidFill>
        </p:spPr>
        <p:txBody>
          <a:bodyPr lIns="90000" tIns="46800" rIns="90000" bIns="46800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chemeClr val="bg1"/>
                </a:solidFill>
                <a:latin typeface="Verdana" charset="0"/>
              </a:rPr>
              <a:t>JSA Graduate Student Fellowships</a:t>
            </a:r>
            <a:endParaRPr lang="en-US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534400" cy="5105400"/>
          </a:xfrm>
          <a:ln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r>
              <a:rPr lang="en-US" dirty="0" smtClean="0"/>
              <a:t>Supported by JSA Initiative Fund (JSA generated initiative)</a:t>
            </a:r>
          </a:p>
          <a:p>
            <a:endParaRPr lang="en-US" sz="1800" dirty="0" smtClean="0"/>
          </a:p>
          <a:p>
            <a:r>
              <a:rPr lang="en-US" dirty="0" smtClean="0"/>
              <a:t>The 2015-2016 </a:t>
            </a:r>
            <a:r>
              <a:rPr lang="en-US" dirty="0"/>
              <a:t>fellowship winners </a:t>
            </a:r>
            <a:r>
              <a:rPr lang="en-US" dirty="0" smtClean="0"/>
              <a:t>are:</a:t>
            </a:r>
          </a:p>
          <a:p>
            <a:pPr lvl="1"/>
            <a:r>
              <a:rPr lang="en-US" sz="1800" b="1" dirty="0">
                <a:solidFill>
                  <a:srgbClr val="000090"/>
                </a:solidFill>
              </a:rPr>
              <a:t>Melissa Beebe</a:t>
            </a:r>
            <a:r>
              <a:rPr lang="en-US" sz="1800" b="0" dirty="0"/>
              <a:t>, College of William &amp; </a:t>
            </a:r>
            <a:r>
              <a:rPr lang="en-US" sz="1800" b="0" dirty="0" smtClean="0"/>
              <a:t>Mary (Advisor: Rosa </a:t>
            </a:r>
            <a:r>
              <a:rPr lang="en-US" sz="1800" b="0" dirty="0" err="1" smtClean="0"/>
              <a:t>Lukaszew</a:t>
            </a:r>
            <a:r>
              <a:rPr lang="en-US" sz="1800" dirty="0"/>
              <a:t>)</a:t>
            </a:r>
            <a:endParaRPr lang="en-US" sz="1800" b="0" dirty="0"/>
          </a:p>
          <a:p>
            <a:pPr lvl="1"/>
            <a:r>
              <a:rPr lang="en-US" sz="1800" b="1" dirty="0">
                <a:solidFill>
                  <a:srgbClr val="000090"/>
                </a:solidFill>
              </a:rPr>
              <a:t>Marco </a:t>
            </a:r>
            <a:r>
              <a:rPr lang="en-US" sz="1800" b="1" dirty="0" err="1">
                <a:solidFill>
                  <a:srgbClr val="000090"/>
                </a:solidFill>
              </a:rPr>
              <a:t>Pannunzio</a:t>
            </a:r>
            <a:r>
              <a:rPr lang="en-US" sz="1800" b="1" dirty="0">
                <a:solidFill>
                  <a:srgbClr val="000090"/>
                </a:solidFill>
              </a:rPr>
              <a:t> </a:t>
            </a:r>
            <a:r>
              <a:rPr lang="en-US" sz="1800" b="1" dirty="0" err="1">
                <a:solidFill>
                  <a:srgbClr val="000090"/>
                </a:solidFill>
              </a:rPr>
              <a:t>Carmignotto</a:t>
            </a:r>
            <a:r>
              <a:rPr lang="en-US" sz="1800" b="0" dirty="0"/>
              <a:t>, The Catholic University of </a:t>
            </a:r>
            <a:r>
              <a:rPr lang="en-US" sz="1800" b="0" dirty="0" smtClean="0"/>
              <a:t>America (Tanja Horn</a:t>
            </a:r>
            <a:r>
              <a:rPr lang="en-US" sz="1800" dirty="0"/>
              <a:t>)</a:t>
            </a:r>
            <a:endParaRPr lang="en-US" sz="1800" b="0" dirty="0"/>
          </a:p>
          <a:p>
            <a:pPr lvl="1"/>
            <a:r>
              <a:rPr lang="en-US" sz="1800" b="1" dirty="0">
                <a:solidFill>
                  <a:srgbClr val="000090"/>
                </a:solidFill>
              </a:rPr>
              <a:t>Kayla </a:t>
            </a:r>
            <a:r>
              <a:rPr lang="en-US" sz="1800" b="1" dirty="0" err="1">
                <a:solidFill>
                  <a:srgbClr val="000090"/>
                </a:solidFill>
              </a:rPr>
              <a:t>Craycraft</a:t>
            </a:r>
            <a:r>
              <a:rPr lang="en-US" sz="1800" b="0" dirty="0"/>
              <a:t>, The University of </a:t>
            </a:r>
            <a:r>
              <a:rPr lang="en-US" sz="1800" b="0" dirty="0" smtClean="0"/>
              <a:t>Tennessee (Nadia Fomin</a:t>
            </a:r>
            <a:r>
              <a:rPr lang="en-US" sz="1800" dirty="0"/>
              <a:t>)</a:t>
            </a:r>
            <a:endParaRPr lang="en-US" sz="1800" b="0" dirty="0"/>
          </a:p>
          <a:p>
            <a:pPr lvl="1"/>
            <a:r>
              <a:rPr lang="en-US" sz="1800" b="1" dirty="0" err="1">
                <a:solidFill>
                  <a:srgbClr val="000090"/>
                </a:solidFill>
              </a:rPr>
              <a:t>Jie</a:t>
            </a:r>
            <a:r>
              <a:rPr lang="en-US" sz="1800" b="1" dirty="0">
                <a:solidFill>
                  <a:srgbClr val="000090"/>
                </a:solidFill>
              </a:rPr>
              <a:t> Liu</a:t>
            </a:r>
            <a:r>
              <a:rPr lang="en-US" sz="1800" b="0" dirty="0"/>
              <a:t>, University of </a:t>
            </a:r>
            <a:r>
              <a:rPr lang="en-US" sz="1800" b="0" dirty="0" smtClean="0"/>
              <a:t>Virginia (Xiaochao Zheng</a:t>
            </a:r>
            <a:r>
              <a:rPr lang="en-US" sz="1800" dirty="0"/>
              <a:t>)</a:t>
            </a:r>
            <a:endParaRPr lang="en-US" sz="1800" b="0" dirty="0"/>
          </a:p>
          <a:p>
            <a:pPr lvl="1"/>
            <a:r>
              <a:rPr lang="en-US" sz="1800" b="1" dirty="0">
                <a:solidFill>
                  <a:srgbClr val="000090"/>
                </a:solidFill>
              </a:rPr>
              <a:t>Chao Peng</a:t>
            </a:r>
            <a:r>
              <a:rPr lang="en-US" sz="1800" b="0" dirty="0"/>
              <a:t>, Duke </a:t>
            </a:r>
            <a:r>
              <a:rPr lang="en-US" sz="1800" b="0" dirty="0" smtClean="0"/>
              <a:t>University (Haiyan Gao</a:t>
            </a:r>
            <a:r>
              <a:rPr lang="en-US" sz="1800" dirty="0"/>
              <a:t>)</a:t>
            </a:r>
            <a:endParaRPr lang="en-US" sz="1800" b="0" dirty="0"/>
          </a:p>
          <a:p>
            <a:pPr lvl="1"/>
            <a:r>
              <a:rPr lang="en-US" sz="1800" b="1" dirty="0">
                <a:solidFill>
                  <a:srgbClr val="000090"/>
                </a:solidFill>
              </a:rPr>
              <a:t>Cheng-Ying Tsai</a:t>
            </a:r>
            <a:r>
              <a:rPr lang="en-US" sz="1800" b="0" dirty="0"/>
              <a:t>, Virginia Polytechnic Institute and State </a:t>
            </a:r>
            <a:r>
              <a:rPr lang="en-US" sz="1800" b="0" dirty="0" smtClean="0"/>
              <a:t>University (Mark Pitt</a:t>
            </a:r>
            <a:r>
              <a:rPr lang="en-US" sz="1800" dirty="0"/>
              <a:t>)</a:t>
            </a:r>
            <a:endParaRPr lang="en-US" sz="1800" b="0" dirty="0" smtClean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dirty="0" smtClean="0"/>
              <a:t>The </a:t>
            </a:r>
            <a:r>
              <a:rPr lang="en-US" dirty="0"/>
              <a:t>students’ research proposals cover a broad scientific spectrum, including experimental physics </a:t>
            </a:r>
            <a:r>
              <a:rPr lang="en-US" dirty="0" smtClean="0"/>
              <a:t>and accelerator </a:t>
            </a:r>
            <a:r>
              <a:rPr lang="en-US" dirty="0"/>
              <a:t>physics and </a:t>
            </a:r>
            <a:r>
              <a:rPr lang="en-US" dirty="0" smtClean="0"/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6456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User Group activities/updates over last three years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400" y="990600"/>
            <a:ext cx="8077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2000" b="1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 i="1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 i="1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kern="0" dirty="0" smtClean="0"/>
              <a:t>Changes to users Group bylaws [2014]</a:t>
            </a:r>
          </a:p>
          <a:p>
            <a:pPr lvl="1"/>
            <a:r>
              <a:rPr lang="en-US" kern="0" dirty="0" smtClean="0"/>
              <a:t>Change of chair line</a:t>
            </a:r>
          </a:p>
          <a:p>
            <a:pPr lvl="2"/>
            <a:r>
              <a:rPr lang="en-US" sz="2000" kern="0" dirty="0" smtClean="0"/>
              <a:t>2 person line (4 year cycle: vice, chair, chair, past) became 4 person (vice chair, chair elect, chair, past chair)</a:t>
            </a:r>
          </a:p>
          <a:p>
            <a:pPr lvl="2"/>
            <a:r>
              <a:rPr lang="en-US" sz="2000" kern="0" dirty="0" smtClean="0"/>
              <a:t>More experience before becoming chair, more support for chair, more continuity</a:t>
            </a:r>
          </a:p>
          <a:p>
            <a:pPr lvl="1"/>
            <a:r>
              <a:rPr lang="en-US" kern="0" dirty="0" smtClean="0"/>
              <a:t>Broadened non-discrimination statement, e.g. to include sexual orientation and gender identity</a:t>
            </a:r>
          </a:p>
          <a:p>
            <a:pPr marL="0" indent="0">
              <a:buNone/>
            </a:pPr>
            <a:endParaRPr lang="en-US" kern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New “JLab Alumni Group”: networking, </a:t>
            </a:r>
            <a:r>
              <a:rPr lang="en-US" dirty="0" smtClean="0"/>
              <a:t>mentoring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Organized by postdoc representative (Ellie Long)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Facebook and LinkedIn groups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Collecting names of people interested in participating more actively (mentoring, presentations at JLab meetings, etc…)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38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design">
  <a:themeElements>
    <a:clrScheme name="ANL with black">
      <a:dk1>
        <a:srgbClr val="151515"/>
      </a:dk1>
      <a:lt1>
        <a:srgbClr val="FFFFFF"/>
      </a:lt1>
      <a:dk2>
        <a:srgbClr val="1F497D"/>
      </a:dk2>
      <a:lt2>
        <a:srgbClr val="D2D2D2"/>
      </a:lt2>
      <a:accent1>
        <a:srgbClr val="5C0426"/>
      </a:accent1>
      <a:accent2>
        <a:srgbClr val="9D7D9E"/>
      </a:accent2>
      <a:accent3>
        <a:srgbClr val="FFFFFF"/>
      </a:accent3>
      <a:accent4>
        <a:srgbClr val="525252"/>
      </a:accent4>
      <a:accent5>
        <a:srgbClr val="B5AAAC"/>
      </a:accent5>
      <a:accent6>
        <a:srgbClr val="8E718F"/>
      </a:accent6>
      <a:hlink>
        <a:srgbClr val="253D51"/>
      </a:hlink>
      <a:folHlink>
        <a:srgbClr val="0D204A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40181</TotalTime>
  <Words>1475</Words>
  <Application>Microsoft Office PowerPoint</Application>
  <PresentationFormat>On-screen Show (4:3)</PresentationFormat>
  <Paragraphs>151</Paragraphs>
  <Slides>14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Blue design</vt:lpstr>
      <vt:lpstr>Jefferson Lab Users Group Report</vt:lpstr>
      <vt:lpstr>Users Group, UG Board of Directors (UGBoD)</vt:lpstr>
      <vt:lpstr>Users Group Board of Directors (UGBoD)</vt:lpstr>
      <vt:lpstr>Slide 4</vt:lpstr>
      <vt:lpstr>Slide 5</vt:lpstr>
      <vt:lpstr>2015 JSA Thesis Prize</vt:lpstr>
      <vt:lpstr>2015 UGM Poster Prizes</vt:lpstr>
      <vt:lpstr>JSA Graduate Student Fellowships</vt:lpstr>
      <vt:lpstr>User Group activities/updates over last three years</vt:lpstr>
      <vt:lpstr>User Group activities/updates over last three years</vt:lpstr>
      <vt:lpstr>Slide 11</vt:lpstr>
      <vt:lpstr>Outreach Efforts  [Nadia Fomin, Dipangkar Dutta (previous)]</vt:lpstr>
      <vt:lpstr>Areas of user concern</vt:lpstr>
      <vt:lpstr>Positive feedback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Arrington, John R.</dc:creator>
  <cp:lastModifiedBy>Kevin Stroop</cp:lastModifiedBy>
  <cp:revision>241</cp:revision>
  <cp:lastPrinted>2014-05-30T23:43:29Z</cp:lastPrinted>
  <dcterms:created xsi:type="dcterms:W3CDTF">2015-07-27T00:53:29Z</dcterms:created>
  <dcterms:modified xsi:type="dcterms:W3CDTF">2015-07-27T00:55:01Z</dcterms:modified>
</cp:coreProperties>
</file>