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59" r:id="rId4"/>
    <p:sldId id="295" r:id="rId5"/>
    <p:sldId id="287" r:id="rId6"/>
    <p:sldId id="292" r:id="rId7"/>
    <p:sldId id="293" r:id="rId8"/>
    <p:sldId id="260" r:id="rId9"/>
    <p:sldId id="282" r:id="rId10"/>
    <p:sldId id="291" r:id="rId11"/>
    <p:sldId id="289" r:id="rId12"/>
    <p:sldId id="266" r:id="rId13"/>
    <p:sldId id="267" r:id="rId14"/>
    <p:sldId id="273" r:id="rId15"/>
    <p:sldId id="302" r:id="rId16"/>
    <p:sldId id="270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35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C56C7-8A2B-3648-849F-BBA1ED249241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A468D-4FCB-AD47-B27F-5DCD36CB30B1}">
      <dgm:prSet phldrT="[Text]"/>
      <dgm:spPr>
        <a:ln w="25400" cmpd="sng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Non-Perturbative Theory</a:t>
          </a:r>
          <a:endParaRPr lang="en-US" dirty="0"/>
        </a:p>
      </dgm:t>
    </dgm:pt>
    <dgm:pt modelId="{3C8B164C-0BFF-F840-A9F3-DAA3D8859BDB}" type="parTrans" cxnId="{95CB1EAA-BA79-C74F-940A-2FBA34565F32}">
      <dgm:prSet/>
      <dgm:spPr/>
      <dgm:t>
        <a:bodyPr/>
        <a:lstStyle/>
        <a:p>
          <a:endParaRPr lang="en-US"/>
        </a:p>
      </dgm:t>
    </dgm:pt>
    <dgm:pt modelId="{67684D1F-B248-834E-9432-B65DB28897E5}" type="sibTrans" cxnId="{95CB1EAA-BA79-C74F-940A-2FBA34565F32}">
      <dgm:prSet/>
      <dgm:spPr/>
      <dgm:t>
        <a:bodyPr/>
        <a:lstStyle/>
        <a:p>
          <a:endParaRPr lang="en-US"/>
        </a:p>
      </dgm:t>
    </dgm:pt>
    <dgm:pt modelId="{502CDA98-87D3-7D4F-9949-E578683E80A1}">
      <dgm:prSet phldrT="[Text]"/>
      <dgm:spPr>
        <a:ln w="254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Perturbative Theory</a:t>
          </a:r>
          <a:endParaRPr lang="en-US" dirty="0"/>
        </a:p>
      </dgm:t>
    </dgm:pt>
    <dgm:pt modelId="{58E35A14-F6B8-B240-B4E6-4BECE31427CF}" type="parTrans" cxnId="{42785554-698C-DF46-9D9E-3BDDCE18BA01}">
      <dgm:prSet/>
      <dgm:spPr/>
      <dgm:t>
        <a:bodyPr/>
        <a:lstStyle/>
        <a:p>
          <a:endParaRPr lang="en-US"/>
        </a:p>
      </dgm:t>
    </dgm:pt>
    <dgm:pt modelId="{45D8D715-20CB-9644-979C-4CC6EA1F279D}" type="sibTrans" cxnId="{42785554-698C-DF46-9D9E-3BDDCE18BA01}">
      <dgm:prSet/>
      <dgm:spPr/>
      <dgm:t>
        <a:bodyPr/>
        <a:lstStyle/>
        <a:p>
          <a:endParaRPr lang="en-US"/>
        </a:p>
      </dgm:t>
    </dgm:pt>
    <dgm:pt modelId="{F582FB23-0A88-0844-93A2-D35F4B750794}">
      <dgm:prSet phldrT="[Text]"/>
      <dgm:spPr>
        <a:ln w="254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Computation</a:t>
          </a:r>
          <a:endParaRPr lang="en-US" dirty="0"/>
        </a:p>
      </dgm:t>
    </dgm:pt>
    <dgm:pt modelId="{829F6E51-7BBC-D948-98C7-51519940B9FD}" type="parTrans" cxnId="{D74BB4E3-9F86-2E45-A96A-88C2A0CF9656}">
      <dgm:prSet/>
      <dgm:spPr/>
      <dgm:t>
        <a:bodyPr/>
        <a:lstStyle/>
        <a:p>
          <a:endParaRPr lang="en-US"/>
        </a:p>
      </dgm:t>
    </dgm:pt>
    <dgm:pt modelId="{546B1A19-BD97-7340-A484-B94904728F16}" type="sibTrans" cxnId="{D74BB4E3-9F86-2E45-A96A-88C2A0CF9656}">
      <dgm:prSet/>
      <dgm:spPr/>
      <dgm:t>
        <a:bodyPr/>
        <a:lstStyle/>
        <a:p>
          <a:endParaRPr lang="en-US"/>
        </a:p>
      </dgm:t>
    </dgm:pt>
    <dgm:pt modelId="{3FA9E3EE-B3DB-6C4D-A3AD-600BF7B89426}">
      <dgm:prSet/>
      <dgm:spPr>
        <a:ln w="254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Experimental Extractions</a:t>
          </a:r>
          <a:endParaRPr lang="en-US" dirty="0"/>
        </a:p>
      </dgm:t>
    </dgm:pt>
    <dgm:pt modelId="{3A666E61-CC5F-C04A-8A1F-BBAF9FFCBAC2}" type="parTrans" cxnId="{141F9E2B-6FF6-C149-A0F9-098FA59A7C23}">
      <dgm:prSet/>
      <dgm:spPr/>
      <dgm:t>
        <a:bodyPr/>
        <a:lstStyle/>
        <a:p>
          <a:endParaRPr lang="en-US"/>
        </a:p>
      </dgm:t>
    </dgm:pt>
    <dgm:pt modelId="{317DDF84-11DD-FE4F-B070-6B55A516887B}" type="sibTrans" cxnId="{141F9E2B-6FF6-C149-A0F9-098FA59A7C23}">
      <dgm:prSet/>
      <dgm:spPr/>
      <dgm:t>
        <a:bodyPr/>
        <a:lstStyle/>
        <a:p>
          <a:endParaRPr lang="en-US"/>
        </a:p>
      </dgm:t>
    </dgm:pt>
    <dgm:pt modelId="{2178AEC2-3A67-9743-879C-0ECE96B6BAA9}">
      <dgm:prSet/>
      <dgm:spPr>
        <a:ln w="254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Experimental Tests</a:t>
          </a:r>
          <a:endParaRPr lang="en-US" dirty="0"/>
        </a:p>
      </dgm:t>
    </dgm:pt>
    <dgm:pt modelId="{1E8F01FF-FC85-9542-9529-7148D0FEB069}" type="parTrans" cxnId="{E074CAED-BE1D-724C-9966-AFCE28C2F42C}">
      <dgm:prSet/>
      <dgm:spPr/>
      <dgm:t>
        <a:bodyPr/>
        <a:lstStyle/>
        <a:p>
          <a:endParaRPr lang="en-US"/>
        </a:p>
      </dgm:t>
    </dgm:pt>
    <dgm:pt modelId="{8404B4E5-6079-CD4A-B8DC-3311B4FFA249}" type="sibTrans" cxnId="{E074CAED-BE1D-724C-9966-AFCE28C2F42C}">
      <dgm:prSet/>
      <dgm:spPr/>
      <dgm:t>
        <a:bodyPr/>
        <a:lstStyle/>
        <a:p>
          <a:endParaRPr lang="en-US"/>
        </a:p>
      </dgm:t>
    </dgm:pt>
    <dgm:pt modelId="{73B5D825-4071-9E4F-8C87-0B67801AAA7C}" type="pres">
      <dgm:prSet presAssocID="{C87C56C7-8A2B-3648-849F-BBA1ED2492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40DAAA-D0C0-734E-952C-1920D0EA7FA1}" type="pres">
      <dgm:prSet presAssocID="{621A468D-4FCB-AD47-B27F-5DCD36CB30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6F3EF-BA32-414E-9D1C-06E9494FAF8D}" type="pres">
      <dgm:prSet presAssocID="{67684D1F-B248-834E-9432-B65DB28897E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35E5C2D-BFDD-2B44-943D-6E33FC3826B5}" type="pres">
      <dgm:prSet presAssocID="{67684D1F-B248-834E-9432-B65DB28897E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3DD9AC7-A3A4-424C-9620-0B933EE5BC15}" type="pres">
      <dgm:prSet presAssocID="{502CDA98-87D3-7D4F-9949-E578683E80A1}" presName="node" presStyleLbl="node1" presStyleIdx="1" presStyleCnt="5" custRadScaleRad="99478" custRadScaleInc="-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C887-6C79-2641-A9BC-E63D71D7C921}" type="pres">
      <dgm:prSet presAssocID="{45D8D715-20CB-9644-979C-4CC6EA1F279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77A390C-763E-D642-812F-B6F38458270D}" type="pres">
      <dgm:prSet presAssocID="{45D8D715-20CB-9644-979C-4CC6EA1F279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7BEAC6F-984F-DD47-BEF2-D12843D9CA77}" type="pres">
      <dgm:prSet presAssocID="{F582FB23-0A88-0844-93A2-D35F4B7507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E5B1A-62B4-AD49-98BA-BF1CEBE03B42}" type="pres">
      <dgm:prSet presAssocID="{546B1A19-BD97-7340-A484-B94904728F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45FA2C-5E38-B544-9CFE-BC1DF8AF49D4}" type="pres">
      <dgm:prSet presAssocID="{546B1A19-BD97-7340-A484-B94904728F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0408CBB-6502-F948-AC86-C5E27B063DFB}" type="pres">
      <dgm:prSet presAssocID="{3FA9E3EE-B3DB-6C4D-A3AD-600BF7B894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34594-4B79-5D4F-A15B-DBF4310323F9}" type="pres">
      <dgm:prSet presAssocID="{317DDF84-11DD-FE4F-B070-6B55A51688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4C1058A-1977-244D-8F99-7AC3C7E72F51}" type="pres">
      <dgm:prSet presAssocID="{317DDF84-11DD-FE4F-B070-6B55A51688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122B6C5-835C-0143-A045-AC164394520D}" type="pres">
      <dgm:prSet presAssocID="{2178AEC2-3A67-9743-879C-0ECE96B6BA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55BF4-AC8E-D34B-9FFB-3D4E7A0FB0D4}" type="pres">
      <dgm:prSet presAssocID="{8404B4E5-6079-CD4A-B8DC-3311B4FFA24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397CE35-87AA-8D44-AF90-E332C892EF37}" type="pres">
      <dgm:prSet presAssocID="{8404B4E5-6079-CD4A-B8DC-3311B4FFA24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A3780C0-7CCB-F149-BCC5-5C51553A8DE6}" type="presOf" srcId="{45D8D715-20CB-9644-979C-4CC6EA1F279D}" destId="{D77A390C-763E-D642-812F-B6F38458270D}" srcOrd="1" destOrd="0" presId="urn:microsoft.com/office/officeart/2005/8/layout/cycle7"/>
    <dgm:cxn modelId="{E074CAED-BE1D-724C-9966-AFCE28C2F42C}" srcId="{C87C56C7-8A2B-3648-849F-BBA1ED249241}" destId="{2178AEC2-3A67-9743-879C-0ECE96B6BAA9}" srcOrd="4" destOrd="0" parTransId="{1E8F01FF-FC85-9542-9529-7148D0FEB069}" sibTransId="{8404B4E5-6079-CD4A-B8DC-3311B4FFA249}"/>
    <dgm:cxn modelId="{7C0E04B5-B900-1C46-B734-1172377484AF}" type="presOf" srcId="{8404B4E5-6079-CD4A-B8DC-3311B4FFA249}" destId="{5397CE35-87AA-8D44-AF90-E332C892EF37}" srcOrd="1" destOrd="0" presId="urn:microsoft.com/office/officeart/2005/8/layout/cycle7"/>
    <dgm:cxn modelId="{FF22A1DA-E8D0-E843-848A-2C1070BF89BB}" type="presOf" srcId="{317DDF84-11DD-FE4F-B070-6B55A516887B}" destId="{DF534594-4B79-5D4F-A15B-DBF4310323F9}" srcOrd="0" destOrd="0" presId="urn:microsoft.com/office/officeart/2005/8/layout/cycle7"/>
    <dgm:cxn modelId="{F36D0923-C3F6-F742-A97B-1EDD601D14B5}" type="presOf" srcId="{2178AEC2-3A67-9743-879C-0ECE96B6BAA9}" destId="{E122B6C5-835C-0143-A045-AC164394520D}" srcOrd="0" destOrd="0" presId="urn:microsoft.com/office/officeart/2005/8/layout/cycle7"/>
    <dgm:cxn modelId="{AB8CD504-EDBD-3A49-BE3A-54038CCA3843}" type="presOf" srcId="{3FA9E3EE-B3DB-6C4D-A3AD-600BF7B89426}" destId="{90408CBB-6502-F948-AC86-C5E27B063DFB}" srcOrd="0" destOrd="0" presId="urn:microsoft.com/office/officeart/2005/8/layout/cycle7"/>
    <dgm:cxn modelId="{58C35F09-5E19-8A41-B258-C62BE5F44F0C}" type="presOf" srcId="{621A468D-4FCB-AD47-B27F-5DCD36CB30B1}" destId="{EE40DAAA-D0C0-734E-952C-1920D0EA7FA1}" srcOrd="0" destOrd="0" presId="urn:microsoft.com/office/officeart/2005/8/layout/cycle7"/>
    <dgm:cxn modelId="{4A86BA43-E75E-6D4E-BC40-3F595F2AC7D1}" type="presOf" srcId="{C87C56C7-8A2B-3648-849F-BBA1ED249241}" destId="{73B5D825-4071-9E4F-8C87-0B67801AAA7C}" srcOrd="0" destOrd="0" presId="urn:microsoft.com/office/officeart/2005/8/layout/cycle7"/>
    <dgm:cxn modelId="{C829C0D5-CED5-CB43-B5F4-645286747E63}" type="presOf" srcId="{8404B4E5-6079-CD4A-B8DC-3311B4FFA249}" destId="{2D755BF4-AC8E-D34B-9FFB-3D4E7A0FB0D4}" srcOrd="0" destOrd="0" presId="urn:microsoft.com/office/officeart/2005/8/layout/cycle7"/>
    <dgm:cxn modelId="{B417F2E3-A409-C84B-A8BD-D14D40A25A07}" type="presOf" srcId="{67684D1F-B248-834E-9432-B65DB28897E5}" destId="{23F6F3EF-BA32-414E-9D1C-06E9494FAF8D}" srcOrd="0" destOrd="0" presId="urn:microsoft.com/office/officeart/2005/8/layout/cycle7"/>
    <dgm:cxn modelId="{94F4C549-E76B-4E45-93A4-8EFB73532BEF}" type="presOf" srcId="{45D8D715-20CB-9644-979C-4CC6EA1F279D}" destId="{329CC887-6C79-2641-A9BC-E63D71D7C921}" srcOrd="0" destOrd="0" presId="urn:microsoft.com/office/officeart/2005/8/layout/cycle7"/>
    <dgm:cxn modelId="{95CB1EAA-BA79-C74F-940A-2FBA34565F32}" srcId="{C87C56C7-8A2B-3648-849F-BBA1ED249241}" destId="{621A468D-4FCB-AD47-B27F-5DCD36CB30B1}" srcOrd="0" destOrd="0" parTransId="{3C8B164C-0BFF-F840-A9F3-DAA3D8859BDB}" sibTransId="{67684D1F-B248-834E-9432-B65DB28897E5}"/>
    <dgm:cxn modelId="{92AF2712-490D-5242-93FF-87948802210E}" type="presOf" srcId="{502CDA98-87D3-7D4F-9949-E578683E80A1}" destId="{73DD9AC7-A3A4-424C-9620-0B933EE5BC15}" srcOrd="0" destOrd="0" presId="urn:microsoft.com/office/officeart/2005/8/layout/cycle7"/>
    <dgm:cxn modelId="{74B84946-8945-2940-B983-9E5CBE388A46}" type="presOf" srcId="{67684D1F-B248-834E-9432-B65DB28897E5}" destId="{F35E5C2D-BFDD-2B44-943D-6E33FC3826B5}" srcOrd="1" destOrd="0" presId="urn:microsoft.com/office/officeart/2005/8/layout/cycle7"/>
    <dgm:cxn modelId="{889B2261-7A20-0D4C-8826-76252476BA51}" type="presOf" srcId="{546B1A19-BD97-7340-A484-B94904728F16}" destId="{904E5B1A-62B4-AD49-98BA-BF1CEBE03B42}" srcOrd="0" destOrd="0" presId="urn:microsoft.com/office/officeart/2005/8/layout/cycle7"/>
    <dgm:cxn modelId="{2DE1FA7B-0ED7-7949-A19B-63E18D125850}" type="presOf" srcId="{317DDF84-11DD-FE4F-B070-6B55A516887B}" destId="{44C1058A-1977-244D-8F99-7AC3C7E72F51}" srcOrd="1" destOrd="0" presId="urn:microsoft.com/office/officeart/2005/8/layout/cycle7"/>
    <dgm:cxn modelId="{141F9E2B-6FF6-C149-A0F9-098FA59A7C23}" srcId="{C87C56C7-8A2B-3648-849F-BBA1ED249241}" destId="{3FA9E3EE-B3DB-6C4D-A3AD-600BF7B89426}" srcOrd="3" destOrd="0" parTransId="{3A666E61-CC5F-C04A-8A1F-BBAF9FFCBAC2}" sibTransId="{317DDF84-11DD-FE4F-B070-6B55A516887B}"/>
    <dgm:cxn modelId="{42785554-698C-DF46-9D9E-3BDDCE18BA01}" srcId="{C87C56C7-8A2B-3648-849F-BBA1ED249241}" destId="{502CDA98-87D3-7D4F-9949-E578683E80A1}" srcOrd="1" destOrd="0" parTransId="{58E35A14-F6B8-B240-B4E6-4BECE31427CF}" sibTransId="{45D8D715-20CB-9644-979C-4CC6EA1F279D}"/>
    <dgm:cxn modelId="{D74BB4E3-9F86-2E45-A96A-88C2A0CF9656}" srcId="{C87C56C7-8A2B-3648-849F-BBA1ED249241}" destId="{F582FB23-0A88-0844-93A2-D35F4B750794}" srcOrd="2" destOrd="0" parTransId="{829F6E51-7BBC-D948-98C7-51519940B9FD}" sibTransId="{546B1A19-BD97-7340-A484-B94904728F16}"/>
    <dgm:cxn modelId="{01F5DA94-5342-2644-84A0-90835ABF74BE}" type="presOf" srcId="{F582FB23-0A88-0844-93A2-D35F4B750794}" destId="{77BEAC6F-984F-DD47-BEF2-D12843D9CA77}" srcOrd="0" destOrd="0" presId="urn:microsoft.com/office/officeart/2005/8/layout/cycle7"/>
    <dgm:cxn modelId="{7EFF2CA1-C7F8-8E46-81A3-BB259528F78A}" type="presOf" srcId="{546B1A19-BD97-7340-A484-B94904728F16}" destId="{3C45FA2C-5E38-B544-9CFE-BC1DF8AF49D4}" srcOrd="1" destOrd="0" presId="urn:microsoft.com/office/officeart/2005/8/layout/cycle7"/>
    <dgm:cxn modelId="{0DB28813-5E9E-5D4A-BEEC-C2264CC6860F}" type="presParOf" srcId="{73B5D825-4071-9E4F-8C87-0B67801AAA7C}" destId="{EE40DAAA-D0C0-734E-952C-1920D0EA7FA1}" srcOrd="0" destOrd="0" presId="urn:microsoft.com/office/officeart/2005/8/layout/cycle7"/>
    <dgm:cxn modelId="{D5959630-E912-0148-A4B0-A6518721E3C3}" type="presParOf" srcId="{73B5D825-4071-9E4F-8C87-0B67801AAA7C}" destId="{23F6F3EF-BA32-414E-9D1C-06E9494FAF8D}" srcOrd="1" destOrd="0" presId="urn:microsoft.com/office/officeart/2005/8/layout/cycle7"/>
    <dgm:cxn modelId="{24B99662-6B15-B648-B3F7-70CB872F34AD}" type="presParOf" srcId="{23F6F3EF-BA32-414E-9D1C-06E9494FAF8D}" destId="{F35E5C2D-BFDD-2B44-943D-6E33FC3826B5}" srcOrd="0" destOrd="0" presId="urn:microsoft.com/office/officeart/2005/8/layout/cycle7"/>
    <dgm:cxn modelId="{85D18BCF-236D-0A46-8F7D-329F2161AD36}" type="presParOf" srcId="{73B5D825-4071-9E4F-8C87-0B67801AAA7C}" destId="{73DD9AC7-A3A4-424C-9620-0B933EE5BC15}" srcOrd="2" destOrd="0" presId="urn:microsoft.com/office/officeart/2005/8/layout/cycle7"/>
    <dgm:cxn modelId="{DC3330C8-E883-1546-9B7E-F8C0E218E405}" type="presParOf" srcId="{73B5D825-4071-9E4F-8C87-0B67801AAA7C}" destId="{329CC887-6C79-2641-A9BC-E63D71D7C921}" srcOrd="3" destOrd="0" presId="urn:microsoft.com/office/officeart/2005/8/layout/cycle7"/>
    <dgm:cxn modelId="{A021DAB5-B3F3-B147-BF18-7C8F05042CDB}" type="presParOf" srcId="{329CC887-6C79-2641-A9BC-E63D71D7C921}" destId="{D77A390C-763E-D642-812F-B6F38458270D}" srcOrd="0" destOrd="0" presId="urn:microsoft.com/office/officeart/2005/8/layout/cycle7"/>
    <dgm:cxn modelId="{2855CFE9-E779-E043-8F69-A9D1CD44F077}" type="presParOf" srcId="{73B5D825-4071-9E4F-8C87-0B67801AAA7C}" destId="{77BEAC6F-984F-DD47-BEF2-D12843D9CA77}" srcOrd="4" destOrd="0" presId="urn:microsoft.com/office/officeart/2005/8/layout/cycle7"/>
    <dgm:cxn modelId="{0C231305-2874-5A41-8E4E-E399C55F9323}" type="presParOf" srcId="{73B5D825-4071-9E4F-8C87-0B67801AAA7C}" destId="{904E5B1A-62B4-AD49-98BA-BF1CEBE03B42}" srcOrd="5" destOrd="0" presId="urn:microsoft.com/office/officeart/2005/8/layout/cycle7"/>
    <dgm:cxn modelId="{6417A14B-3A9D-3A42-8699-EEA7C8403DB4}" type="presParOf" srcId="{904E5B1A-62B4-AD49-98BA-BF1CEBE03B42}" destId="{3C45FA2C-5E38-B544-9CFE-BC1DF8AF49D4}" srcOrd="0" destOrd="0" presId="urn:microsoft.com/office/officeart/2005/8/layout/cycle7"/>
    <dgm:cxn modelId="{9A6E342A-B3B2-1D41-B716-CE3B3075BE38}" type="presParOf" srcId="{73B5D825-4071-9E4F-8C87-0B67801AAA7C}" destId="{90408CBB-6502-F948-AC86-C5E27B063DFB}" srcOrd="6" destOrd="0" presId="urn:microsoft.com/office/officeart/2005/8/layout/cycle7"/>
    <dgm:cxn modelId="{D501D30C-DDFD-C945-937D-54FBE48A0654}" type="presParOf" srcId="{73B5D825-4071-9E4F-8C87-0B67801AAA7C}" destId="{DF534594-4B79-5D4F-A15B-DBF4310323F9}" srcOrd="7" destOrd="0" presId="urn:microsoft.com/office/officeart/2005/8/layout/cycle7"/>
    <dgm:cxn modelId="{FA44E9FF-73F6-024D-9935-59A9AE58F86E}" type="presParOf" srcId="{DF534594-4B79-5D4F-A15B-DBF4310323F9}" destId="{44C1058A-1977-244D-8F99-7AC3C7E72F51}" srcOrd="0" destOrd="0" presId="urn:microsoft.com/office/officeart/2005/8/layout/cycle7"/>
    <dgm:cxn modelId="{F2048668-BC32-2248-820B-528B25F4D48D}" type="presParOf" srcId="{73B5D825-4071-9E4F-8C87-0B67801AAA7C}" destId="{E122B6C5-835C-0143-A045-AC164394520D}" srcOrd="8" destOrd="0" presId="urn:microsoft.com/office/officeart/2005/8/layout/cycle7"/>
    <dgm:cxn modelId="{26AA39F1-1D64-4D43-B906-F0DB2FF06FB4}" type="presParOf" srcId="{73B5D825-4071-9E4F-8C87-0B67801AAA7C}" destId="{2D755BF4-AC8E-D34B-9FFB-3D4E7A0FB0D4}" srcOrd="9" destOrd="0" presId="urn:microsoft.com/office/officeart/2005/8/layout/cycle7"/>
    <dgm:cxn modelId="{4CA9E8B0-6F02-9241-A7ED-87F56E83295B}" type="presParOf" srcId="{2D755BF4-AC8E-D34B-9FFB-3D4E7A0FB0D4}" destId="{5397CE35-87AA-8D44-AF90-E332C892EF3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DAAA-D0C0-734E-952C-1920D0EA7FA1}">
      <dsp:nvSpPr>
        <dsp:cNvPr id="0" name=""/>
        <dsp:cNvSpPr/>
      </dsp:nvSpPr>
      <dsp:spPr>
        <a:xfrm>
          <a:off x="2808734" y="931"/>
          <a:ext cx="1645521" cy="82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 cmpd="sng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Non-Perturbative Theory</a:t>
          </a:r>
          <a:endParaRPr lang="en-US" sz="1600" kern="1200" dirty="0"/>
        </a:p>
      </dsp:txBody>
      <dsp:txXfrm>
        <a:off x="2832832" y="25029"/>
        <a:ext cx="1597325" cy="774564"/>
      </dsp:txXfrm>
    </dsp:sp>
    <dsp:sp modelId="{23F6F3EF-BA32-414E-9D1C-06E9494FAF8D}">
      <dsp:nvSpPr>
        <dsp:cNvPr id="0" name=""/>
        <dsp:cNvSpPr/>
      </dsp:nvSpPr>
      <dsp:spPr>
        <a:xfrm rot="2169477">
          <a:off x="4295615" y="1067561"/>
          <a:ext cx="859151" cy="2879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82005" y="1125154"/>
        <a:ext cx="686371" cy="172780"/>
      </dsp:txXfrm>
    </dsp:sp>
    <dsp:sp modelId="{73DD9AC7-A3A4-424C-9620-0B933EE5BC15}">
      <dsp:nvSpPr>
        <dsp:cNvPr id="0" name=""/>
        <dsp:cNvSpPr/>
      </dsp:nvSpPr>
      <dsp:spPr>
        <a:xfrm>
          <a:off x="4996126" y="1599396"/>
          <a:ext cx="1645521" cy="82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Perturbative Theory</a:t>
          </a:r>
          <a:endParaRPr lang="en-US" sz="1600" kern="1200" dirty="0"/>
        </a:p>
      </dsp:txBody>
      <dsp:txXfrm>
        <a:off x="5020224" y="1623494"/>
        <a:ext cx="1597325" cy="774564"/>
      </dsp:txXfrm>
    </dsp:sp>
    <dsp:sp modelId="{329CC887-6C79-2641-A9BC-E63D71D7C921}">
      <dsp:nvSpPr>
        <dsp:cNvPr id="0" name=""/>
        <dsp:cNvSpPr/>
      </dsp:nvSpPr>
      <dsp:spPr>
        <a:xfrm rot="6464713">
          <a:off x="4975480" y="3159971"/>
          <a:ext cx="859151" cy="2879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061870" y="3217564"/>
        <a:ext cx="686371" cy="172780"/>
      </dsp:txXfrm>
    </dsp:sp>
    <dsp:sp modelId="{77BEAC6F-984F-DD47-BEF2-D12843D9CA77}">
      <dsp:nvSpPr>
        <dsp:cNvPr id="0" name=""/>
        <dsp:cNvSpPr/>
      </dsp:nvSpPr>
      <dsp:spPr>
        <a:xfrm>
          <a:off x="4168465" y="4185751"/>
          <a:ext cx="1645521" cy="82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Computation</a:t>
          </a:r>
          <a:endParaRPr lang="en-US" sz="1600" kern="1200" dirty="0"/>
        </a:p>
      </dsp:txBody>
      <dsp:txXfrm>
        <a:off x="4192563" y="4209849"/>
        <a:ext cx="1597325" cy="774564"/>
      </dsp:txXfrm>
    </dsp:sp>
    <dsp:sp modelId="{904E5B1A-62B4-AD49-98BA-BF1CEBE03B42}">
      <dsp:nvSpPr>
        <dsp:cNvPr id="0" name=""/>
        <dsp:cNvSpPr/>
      </dsp:nvSpPr>
      <dsp:spPr>
        <a:xfrm rot="10800000">
          <a:off x="3201919" y="4453148"/>
          <a:ext cx="859151" cy="2879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288309" y="4510741"/>
        <a:ext cx="686371" cy="172780"/>
      </dsp:txXfrm>
    </dsp:sp>
    <dsp:sp modelId="{90408CBB-6502-F948-AC86-C5E27B063DFB}">
      <dsp:nvSpPr>
        <dsp:cNvPr id="0" name=""/>
        <dsp:cNvSpPr/>
      </dsp:nvSpPr>
      <dsp:spPr>
        <a:xfrm>
          <a:off x="1449004" y="4185751"/>
          <a:ext cx="1645521" cy="82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Experimental Extractions</a:t>
          </a:r>
          <a:endParaRPr lang="en-US" sz="1600" kern="1200" dirty="0"/>
        </a:p>
      </dsp:txBody>
      <dsp:txXfrm>
        <a:off x="1473102" y="4209849"/>
        <a:ext cx="1597325" cy="774564"/>
      </dsp:txXfrm>
    </dsp:sp>
    <dsp:sp modelId="{DF534594-4B79-5D4F-A15B-DBF4310323F9}">
      <dsp:nvSpPr>
        <dsp:cNvPr id="0" name=""/>
        <dsp:cNvSpPr/>
      </dsp:nvSpPr>
      <dsp:spPr>
        <a:xfrm rot="15120000">
          <a:off x="1422009" y="3159968"/>
          <a:ext cx="859151" cy="2879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508399" y="3217561"/>
        <a:ext cx="686371" cy="172780"/>
      </dsp:txXfrm>
    </dsp:sp>
    <dsp:sp modelId="{E122B6C5-835C-0143-A045-AC164394520D}">
      <dsp:nvSpPr>
        <dsp:cNvPr id="0" name=""/>
        <dsp:cNvSpPr/>
      </dsp:nvSpPr>
      <dsp:spPr>
        <a:xfrm>
          <a:off x="608644" y="1599390"/>
          <a:ext cx="1645521" cy="82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Experimental Tests</a:t>
          </a:r>
          <a:endParaRPr lang="en-US" sz="1600" kern="1200" dirty="0"/>
        </a:p>
      </dsp:txBody>
      <dsp:txXfrm>
        <a:off x="632742" y="1623488"/>
        <a:ext cx="1597325" cy="774564"/>
      </dsp:txXfrm>
    </dsp:sp>
    <dsp:sp modelId="{2D755BF4-AC8E-D34B-9FFB-3D4E7A0FB0D4}">
      <dsp:nvSpPr>
        <dsp:cNvPr id="0" name=""/>
        <dsp:cNvSpPr/>
      </dsp:nvSpPr>
      <dsp:spPr>
        <a:xfrm rot="19440000">
          <a:off x="2101874" y="1067558"/>
          <a:ext cx="859151" cy="28796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88264" y="1125151"/>
        <a:ext cx="686371" cy="17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progress in the last few years.</a:t>
            </a:r>
          </a:p>
          <a:p>
            <a:endParaRPr lang="en-US" dirty="0" smtClean="0"/>
          </a:p>
          <a:p>
            <a:r>
              <a:rPr lang="en-US" dirty="0" smtClean="0"/>
              <a:t>Spin</a:t>
            </a:r>
            <a:r>
              <a:rPr lang="en-US" baseline="0" dirty="0" smtClean="0"/>
              <a:t> 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progress in the last few years.</a:t>
            </a:r>
          </a:p>
          <a:p>
            <a:endParaRPr lang="en-US" dirty="0" smtClean="0"/>
          </a:p>
          <a:p>
            <a:r>
              <a:rPr lang="en-US" dirty="0" smtClean="0"/>
              <a:t>Spin</a:t>
            </a:r>
            <a:r>
              <a:rPr lang="en-US" baseline="0" dirty="0" smtClean="0"/>
              <a:t> 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change</a:t>
            </a:r>
            <a:r>
              <a:rPr lang="en-US" baseline="0" dirty="0" smtClean="0"/>
              <a:t> follows from the factorization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2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Transverse momentum</a:t>
            </a:r>
            <a:r>
              <a:rPr lang="en-US" baseline="0" dirty="0" smtClean="0"/>
              <a:t> dependent.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Much</a:t>
            </a:r>
            <a:r>
              <a:rPr lang="en-US" baseline="0" dirty="0" smtClean="0"/>
              <a:t> progress over last few years.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Relationship to spin.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2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7/29/15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76087" y="6528705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and T Review July 28-30  2015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3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2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Transverse Momentum Densities: A foundation for early 12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physics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993488"/>
            <a:ext cx="6400800" cy="92141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Ted Rogers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973" y="4589046"/>
            <a:ext cx="45052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dirty="0" smtClean="0">
                <a:solidFill>
                  <a:srgbClr val="339933"/>
                </a:solidFill>
              </a:rPr>
              <a:t> Jefferson Lab and Old Dominion University</a:t>
            </a:r>
            <a:endParaRPr lang="en-US" sz="1600" b="1" i="1" dirty="0">
              <a:solidFill>
                <a:srgbClr val="339933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19273" y="5109577"/>
            <a:ext cx="2750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i="1" dirty="0" smtClean="0">
                <a:solidFill>
                  <a:srgbClr val="000090"/>
                </a:solidFill>
              </a:rPr>
              <a:t> </a:t>
            </a:r>
            <a:r>
              <a:rPr lang="en-US" sz="1600" dirty="0"/>
              <a:t>S&amp;T Review: July 29, 2015</a:t>
            </a:r>
            <a:endParaRPr lang="en-US" sz="16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Evolution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92195" y="2260600"/>
            <a:ext cx="5988791" cy="3619500"/>
            <a:chOff x="310409" y="1417638"/>
            <a:chExt cx="8376392" cy="5293540"/>
          </a:xfrm>
        </p:grpSpPr>
        <p:sp>
          <p:nvSpPr>
            <p:cNvPr id="19" name="Rectangle 18"/>
            <p:cNvSpPr/>
            <p:nvPr/>
          </p:nvSpPr>
          <p:spPr>
            <a:xfrm>
              <a:off x="310409" y="1417638"/>
              <a:ext cx="8376392" cy="5293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34950" dist="1397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959" y="1594863"/>
              <a:ext cx="7084998" cy="49153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1" y="1200069"/>
            <a:ext cx="7758775" cy="7866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9387" y="2381779"/>
            <a:ext cx="179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660066"/>
                </a:solidFill>
              </a:rPr>
              <a:t>Recent work </a:t>
            </a:r>
          </a:p>
          <a:p>
            <a:pPr algn="ctr"/>
            <a:r>
              <a:rPr lang="en-US" i="1" dirty="0">
                <a:solidFill>
                  <a:srgbClr val="660066"/>
                </a:solidFill>
              </a:rPr>
              <a:t>w</a:t>
            </a:r>
            <a:r>
              <a:rPr lang="en-US" i="1" dirty="0" smtClean="0">
                <a:solidFill>
                  <a:srgbClr val="660066"/>
                </a:solidFill>
              </a:rPr>
              <a:t>ith John Collins</a:t>
            </a:r>
            <a:endParaRPr lang="en-US" i="1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4186" y="2310031"/>
            <a:ext cx="344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  <a:latin typeface="Times New Roman" charset="0"/>
              </a:rPr>
              <a:t>(</a:t>
            </a:r>
            <a:r>
              <a:rPr lang="en-US" i="1" dirty="0" err="1">
                <a:solidFill>
                  <a:srgbClr val="000090"/>
                </a:solidFill>
              </a:rPr>
              <a:t>Phys.Rev</a:t>
            </a:r>
            <a:r>
              <a:rPr lang="en-US" i="1" dirty="0">
                <a:solidFill>
                  <a:srgbClr val="000090"/>
                </a:solidFill>
              </a:rPr>
              <a:t>. D91 (2015) </a:t>
            </a:r>
            <a:r>
              <a:rPr lang="en-US" i="1" dirty="0" smtClean="0">
                <a:solidFill>
                  <a:srgbClr val="000090"/>
                </a:solidFill>
              </a:rPr>
              <a:t>7</a:t>
            </a:r>
            <a:r>
              <a:rPr lang="en-US" i="1" dirty="0">
                <a:solidFill>
                  <a:srgbClr val="000090"/>
                </a:solidFill>
              </a:rPr>
              <a:t>, 074020</a:t>
            </a:r>
            <a:r>
              <a:rPr lang="en-US" i="1" dirty="0">
                <a:solidFill>
                  <a:srgbClr val="000090"/>
                </a:solidFill>
                <a:latin typeface="Times New Roman" charset="0"/>
              </a:rPr>
              <a:t>)</a:t>
            </a:r>
            <a:endParaRPr lang="en-US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9900" y="194726"/>
            <a:ext cx="9613900" cy="397933"/>
          </a:xfrm>
        </p:spPr>
        <p:txBody>
          <a:bodyPr/>
          <a:lstStyle/>
          <a:p>
            <a:r>
              <a:rPr lang="en-US" dirty="0" smtClean="0"/>
              <a:t>Large Transverse Momentum</a:t>
            </a:r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5031406" y="1604039"/>
            <a:ext cx="858356" cy="150762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02024" y="3903522"/>
            <a:ext cx="1775273" cy="146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4753" y="1161243"/>
            <a:ext cx="7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stral"/>
              </a:rPr>
              <a:t>l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endParaRPr lang="en-US" sz="3200" baseline="-25000" dirty="0">
              <a:latin typeface="Times New Roman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65679" y="4437030"/>
            <a:ext cx="1600406" cy="5655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02024" y="4349548"/>
            <a:ext cx="2064061" cy="12001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1960826" y="3098145"/>
            <a:ext cx="311415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059028" y="3641258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933615" y="4088196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6035818" y="4469562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22"/>
          <p:cNvSpPr>
            <a:spLocks/>
          </p:cNvSpPr>
          <p:nvPr/>
        </p:nvSpPr>
        <p:spPr bwMode="auto">
          <a:xfrm>
            <a:off x="8143415" y="3563518"/>
            <a:ext cx="101012" cy="981878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5857415" y="3249996"/>
            <a:ext cx="3048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3563518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4011996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15" y="4392996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AutoShape 48"/>
          <p:cNvSpPr>
            <a:spLocks noChangeArrowheads="1"/>
          </p:cNvSpPr>
          <p:nvPr/>
        </p:nvSpPr>
        <p:spPr bwMode="auto">
          <a:xfrm>
            <a:off x="6578829" y="4621596"/>
            <a:ext cx="1564586" cy="3810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44427" y="3869776"/>
            <a:ext cx="370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2860904" y="4088196"/>
            <a:ext cx="3072711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2860904" y="4469196"/>
            <a:ext cx="307270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80137" y="3641258"/>
            <a:ext cx="57727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utoShape 20"/>
          <p:cNvSpPr>
            <a:spLocks noChangeArrowheads="1"/>
          </p:cNvSpPr>
          <p:nvPr/>
        </p:nvSpPr>
        <p:spPr bwMode="auto">
          <a:xfrm rot="3304662">
            <a:off x="4101754" y="2728843"/>
            <a:ext cx="1740850" cy="1372437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4"/>
          <p:cNvSpPr>
            <a:spLocks/>
          </p:cNvSpPr>
          <p:nvPr/>
        </p:nvSpPr>
        <p:spPr bwMode="auto">
          <a:xfrm>
            <a:off x="1831380" y="4050096"/>
            <a:ext cx="208620" cy="1423604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31652" y="4984736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74289" y="2404158"/>
            <a:ext cx="7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stral"/>
              </a:rPr>
              <a:t>l</a:t>
            </a:r>
            <a:r>
              <a:rPr lang="en-US" sz="3200" baseline="-25000" dirty="0" smtClean="0">
                <a:latin typeface="Times New Roman"/>
                <a:cs typeface="Times New Roman"/>
              </a:rPr>
              <a:t>1</a:t>
            </a:r>
            <a:endParaRPr lang="en-US" sz="3200" baseline="-25000" dirty="0">
              <a:latin typeface="Times New Roman"/>
              <a:cs typeface="Times New Roman"/>
            </a:endParaRPr>
          </a:p>
        </p:txBody>
      </p:sp>
      <p:sp>
        <p:nvSpPr>
          <p:cNvPr id="35" name="AutoShape 48"/>
          <p:cNvSpPr>
            <a:spLocks noChangeArrowheads="1"/>
          </p:cNvSpPr>
          <p:nvPr/>
        </p:nvSpPr>
        <p:spPr bwMode="auto">
          <a:xfrm rot="10800000">
            <a:off x="2208316" y="2728401"/>
            <a:ext cx="1154166" cy="218316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>
            <a:off x="2022885" y="3096939"/>
            <a:ext cx="152285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35" y="2921720"/>
            <a:ext cx="0" cy="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35" y="2921720"/>
            <a:ext cx="0" cy="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1929094" y="3041177"/>
            <a:ext cx="110906" cy="119424"/>
          </a:xfrm>
          <a:prstGeom prst="ellipse">
            <a:avLst/>
          </a:prstGeom>
          <a:gradFill flip="none" rotWithShape="1">
            <a:gsLst>
              <a:gs pos="2800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78436" y="3108105"/>
            <a:ext cx="102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Electron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304475" y="4276127"/>
            <a:ext cx="2004118" cy="19306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92321" y="4100231"/>
            <a:ext cx="1594095" cy="17589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102024" y="4054442"/>
            <a:ext cx="1876304" cy="93029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22491" y="3641260"/>
            <a:ext cx="151305" cy="237116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308593" y="3641259"/>
            <a:ext cx="199610" cy="2371169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916999" y="3907566"/>
            <a:ext cx="410983" cy="182700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22491" y="3427088"/>
            <a:ext cx="186102" cy="22589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687444" y="3368391"/>
            <a:ext cx="1387535" cy="24839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916952" y="3945514"/>
            <a:ext cx="844882" cy="217400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687444" y="4735028"/>
            <a:ext cx="613496" cy="139001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52715" y="4383220"/>
            <a:ext cx="449925" cy="173630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153093" y="4331801"/>
            <a:ext cx="205491" cy="162494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29"/>
          <p:cNvGrpSpPr>
            <a:grpSpLocks/>
          </p:cNvGrpSpPr>
          <p:nvPr/>
        </p:nvGrpSpPr>
        <p:grpSpPr bwMode="auto">
          <a:xfrm rot="4486458">
            <a:off x="4923344" y="3258760"/>
            <a:ext cx="265455" cy="96421"/>
            <a:chOff x="1008" y="2976"/>
            <a:chExt cx="1152" cy="192"/>
          </a:xfrm>
        </p:grpSpPr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1008" y="297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68" y="112"/>
                    <a:pt x="384" y="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1392" y="297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68" y="112"/>
                    <a:pt x="384" y="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1776" y="297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68" y="112"/>
                    <a:pt x="384" y="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H="1">
            <a:off x="4761834" y="4889500"/>
            <a:ext cx="313145" cy="1067249"/>
          </a:xfrm>
          <a:prstGeom prst="line">
            <a:avLst/>
          </a:prstGeom>
          <a:ln w="38100" cmpd="dbl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62616" y="5817632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2449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88" y="5501363"/>
            <a:ext cx="379449" cy="399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Transverse Momentum Dependence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4458" y="5323489"/>
            <a:ext cx="7453755" cy="2565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2724" y="2964917"/>
            <a:ext cx="7030392" cy="2346127"/>
            <a:chOff x="1372723" y="2296155"/>
            <a:chExt cx="7030392" cy="2578364"/>
          </a:xfrm>
        </p:grpSpPr>
        <p:sp>
          <p:nvSpPr>
            <p:cNvPr id="6" name="Freeform 5"/>
            <p:cNvSpPr/>
            <p:nvPr/>
          </p:nvSpPr>
          <p:spPr>
            <a:xfrm>
              <a:off x="4631336" y="3950926"/>
              <a:ext cx="3771779" cy="923593"/>
            </a:xfrm>
            <a:custGeom>
              <a:avLst/>
              <a:gdLst>
                <a:gd name="connsiteX0" fmla="*/ 0 w 3771779"/>
                <a:gd name="connsiteY0" fmla="*/ 0 h 923593"/>
                <a:gd name="connsiteX1" fmla="*/ 859555 w 3771779"/>
                <a:gd name="connsiteY1" fmla="*/ 513107 h 923593"/>
                <a:gd name="connsiteX2" fmla="*/ 1962865 w 3771779"/>
                <a:gd name="connsiteY2" fmla="*/ 795316 h 923593"/>
                <a:gd name="connsiteX3" fmla="*/ 3771779 w 3771779"/>
                <a:gd name="connsiteY3" fmla="*/ 923593 h 9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1779" h="923593">
                  <a:moveTo>
                    <a:pt x="0" y="0"/>
                  </a:moveTo>
                  <a:cubicBezTo>
                    <a:pt x="266205" y="190277"/>
                    <a:pt x="532411" y="380554"/>
                    <a:pt x="859555" y="513107"/>
                  </a:cubicBezTo>
                  <a:cubicBezTo>
                    <a:pt x="1186699" y="645660"/>
                    <a:pt x="1477494" y="726902"/>
                    <a:pt x="1962865" y="795316"/>
                  </a:cubicBezTo>
                  <a:cubicBezTo>
                    <a:pt x="2448236" y="863730"/>
                    <a:pt x="3771779" y="923593"/>
                    <a:pt x="3771779" y="92359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72723" y="2296155"/>
              <a:ext cx="3258613" cy="1654771"/>
            </a:xfrm>
            <a:custGeom>
              <a:avLst/>
              <a:gdLst>
                <a:gd name="connsiteX0" fmla="*/ 3258613 w 3258613"/>
                <a:gd name="connsiteY0" fmla="*/ 1654771 h 1654771"/>
                <a:gd name="connsiteX1" fmla="*/ 2014182 w 3258613"/>
                <a:gd name="connsiteY1" fmla="*/ 679867 h 1654771"/>
                <a:gd name="connsiteX2" fmla="*/ 1064823 w 3258613"/>
                <a:gd name="connsiteY2" fmla="*/ 230899 h 1654771"/>
                <a:gd name="connsiteX3" fmla="*/ 0 w 3258613"/>
                <a:gd name="connsiteY3" fmla="*/ 0 h 165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613" h="1654771">
                  <a:moveTo>
                    <a:pt x="3258613" y="1654771"/>
                  </a:moveTo>
                  <a:cubicBezTo>
                    <a:pt x="2819213" y="1285975"/>
                    <a:pt x="2379814" y="917179"/>
                    <a:pt x="2014182" y="679867"/>
                  </a:cubicBezTo>
                  <a:cubicBezTo>
                    <a:pt x="1648550" y="442555"/>
                    <a:pt x="1400520" y="344210"/>
                    <a:pt x="1064823" y="230899"/>
                  </a:cubicBezTo>
                  <a:cubicBezTo>
                    <a:pt x="729126" y="117588"/>
                    <a:pt x="0" y="0"/>
                    <a:pt x="0" y="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1372723" y="1417638"/>
            <a:ext cx="1" cy="475889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50" y="2255659"/>
            <a:ext cx="557031" cy="66534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2724" y="2710586"/>
            <a:ext cx="6120276" cy="162032"/>
          </a:xfrm>
          <a:prstGeom prst="rightArrow">
            <a:avLst>
              <a:gd name="adj1" fmla="val 50000"/>
              <a:gd name="adj2" fmla="val 118907"/>
            </a:avLst>
          </a:prstGeom>
          <a:gradFill flip="none" rotWithShape="1">
            <a:gsLst>
              <a:gs pos="18000">
                <a:srgbClr val="000090"/>
              </a:gs>
              <a:gs pos="77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1574800" y="2236744"/>
            <a:ext cx="6634166" cy="162031"/>
          </a:xfrm>
          <a:prstGeom prst="rightArrow">
            <a:avLst>
              <a:gd name="adj1" fmla="val 50000"/>
              <a:gd name="adj2" fmla="val 118907"/>
            </a:avLst>
          </a:prstGeom>
          <a:gradFill flip="none" rotWithShape="1">
            <a:gsLst>
              <a:gs pos="18000">
                <a:srgbClr val="FF0000"/>
              </a:gs>
              <a:gs pos="77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3236" y="2780251"/>
            <a:ext cx="322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Intrinsic transverse momentum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8136" y="1911710"/>
            <a:ext cx="237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Perturbative radiation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63700" y="1406190"/>
            <a:ext cx="7080890" cy="4476173"/>
            <a:chOff x="457200" y="2057180"/>
            <a:chExt cx="7080890" cy="4476173"/>
          </a:xfrm>
        </p:grpSpPr>
        <p:grpSp>
          <p:nvGrpSpPr>
            <p:cNvPr id="21" name="Group 20"/>
            <p:cNvGrpSpPr/>
            <p:nvPr/>
          </p:nvGrpSpPr>
          <p:grpSpPr>
            <a:xfrm>
              <a:off x="457200" y="2057180"/>
              <a:ext cx="7080890" cy="4476173"/>
              <a:chOff x="457200" y="2200284"/>
              <a:chExt cx="7080890" cy="447617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57200" y="2200284"/>
                <a:ext cx="7080890" cy="44582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234950" dist="1397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857" y="2329238"/>
                <a:ext cx="6804343" cy="4347219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1651598" y="5338572"/>
              <a:ext cx="41366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rgbClr val="000090"/>
                  </a:solidFill>
                </a:rPr>
                <a:t>CDF Coll., PRD 86, 052010, 2012 Fig.7 </a:t>
              </a:r>
              <a:endParaRPr lang="en-US" sz="2000" i="1" dirty="0">
                <a:solidFill>
                  <a:srgbClr val="00009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17291" y="1745562"/>
            <a:ext cx="1393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Arial"/>
                <a:cs typeface="Arial"/>
              </a:rPr>
              <a:t>Blue: Fewz2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Red: </a:t>
            </a:r>
            <a:r>
              <a:rPr lang="en-US" sz="1600" dirty="0" err="1" smtClean="0">
                <a:solidFill>
                  <a:srgbClr val="FF0000"/>
                </a:solidFill>
                <a:latin typeface="Arial"/>
                <a:cs typeface="Arial"/>
              </a:rPr>
              <a:t>ResBos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0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Transverse Momentum Dependence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4458" y="5323489"/>
            <a:ext cx="7453755" cy="2565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2724" y="2964917"/>
            <a:ext cx="7030392" cy="2346127"/>
            <a:chOff x="1372723" y="2296155"/>
            <a:chExt cx="7030392" cy="2578364"/>
          </a:xfrm>
        </p:grpSpPr>
        <p:sp>
          <p:nvSpPr>
            <p:cNvPr id="6" name="Freeform 5"/>
            <p:cNvSpPr/>
            <p:nvPr/>
          </p:nvSpPr>
          <p:spPr>
            <a:xfrm>
              <a:off x="4631336" y="3950926"/>
              <a:ext cx="3771779" cy="923593"/>
            </a:xfrm>
            <a:custGeom>
              <a:avLst/>
              <a:gdLst>
                <a:gd name="connsiteX0" fmla="*/ 0 w 3771779"/>
                <a:gd name="connsiteY0" fmla="*/ 0 h 923593"/>
                <a:gd name="connsiteX1" fmla="*/ 859555 w 3771779"/>
                <a:gd name="connsiteY1" fmla="*/ 513107 h 923593"/>
                <a:gd name="connsiteX2" fmla="*/ 1962865 w 3771779"/>
                <a:gd name="connsiteY2" fmla="*/ 795316 h 923593"/>
                <a:gd name="connsiteX3" fmla="*/ 3771779 w 3771779"/>
                <a:gd name="connsiteY3" fmla="*/ 923593 h 9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1779" h="923593">
                  <a:moveTo>
                    <a:pt x="0" y="0"/>
                  </a:moveTo>
                  <a:cubicBezTo>
                    <a:pt x="266205" y="190277"/>
                    <a:pt x="532411" y="380554"/>
                    <a:pt x="859555" y="513107"/>
                  </a:cubicBezTo>
                  <a:cubicBezTo>
                    <a:pt x="1186699" y="645660"/>
                    <a:pt x="1477494" y="726902"/>
                    <a:pt x="1962865" y="795316"/>
                  </a:cubicBezTo>
                  <a:cubicBezTo>
                    <a:pt x="2448236" y="863730"/>
                    <a:pt x="3771779" y="923593"/>
                    <a:pt x="3771779" y="92359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72723" y="2296155"/>
              <a:ext cx="3258613" cy="1654771"/>
            </a:xfrm>
            <a:custGeom>
              <a:avLst/>
              <a:gdLst>
                <a:gd name="connsiteX0" fmla="*/ 3258613 w 3258613"/>
                <a:gd name="connsiteY0" fmla="*/ 1654771 h 1654771"/>
                <a:gd name="connsiteX1" fmla="*/ 2014182 w 3258613"/>
                <a:gd name="connsiteY1" fmla="*/ 679867 h 1654771"/>
                <a:gd name="connsiteX2" fmla="*/ 1064823 w 3258613"/>
                <a:gd name="connsiteY2" fmla="*/ 230899 h 1654771"/>
                <a:gd name="connsiteX3" fmla="*/ 0 w 3258613"/>
                <a:gd name="connsiteY3" fmla="*/ 0 h 165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613" h="1654771">
                  <a:moveTo>
                    <a:pt x="3258613" y="1654771"/>
                  </a:moveTo>
                  <a:cubicBezTo>
                    <a:pt x="2819213" y="1285975"/>
                    <a:pt x="2379814" y="917179"/>
                    <a:pt x="2014182" y="679867"/>
                  </a:cubicBezTo>
                  <a:cubicBezTo>
                    <a:pt x="1648550" y="442555"/>
                    <a:pt x="1400520" y="344210"/>
                    <a:pt x="1064823" y="230899"/>
                  </a:cubicBezTo>
                  <a:cubicBezTo>
                    <a:pt x="729126" y="117588"/>
                    <a:pt x="0" y="0"/>
                    <a:pt x="0" y="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1372723" y="1417638"/>
            <a:ext cx="1" cy="475889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50" y="2255659"/>
            <a:ext cx="557031" cy="66534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2724" y="2710586"/>
            <a:ext cx="6120276" cy="162032"/>
          </a:xfrm>
          <a:prstGeom prst="rightArrow">
            <a:avLst>
              <a:gd name="adj1" fmla="val 50000"/>
              <a:gd name="adj2" fmla="val 118907"/>
            </a:avLst>
          </a:prstGeom>
          <a:gradFill flip="none" rotWithShape="1">
            <a:gsLst>
              <a:gs pos="18000">
                <a:srgbClr val="000090"/>
              </a:gs>
              <a:gs pos="77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1574800" y="2236744"/>
            <a:ext cx="6634166" cy="162031"/>
          </a:xfrm>
          <a:prstGeom prst="rightArrow">
            <a:avLst>
              <a:gd name="adj1" fmla="val 50000"/>
              <a:gd name="adj2" fmla="val 118907"/>
            </a:avLst>
          </a:prstGeom>
          <a:gradFill flip="none" rotWithShape="1">
            <a:gsLst>
              <a:gs pos="18000">
                <a:srgbClr val="FF0000"/>
              </a:gs>
              <a:gs pos="77000">
                <a:schemeClr val="bg1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3236" y="2780251"/>
            <a:ext cx="322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Intrinsic transverse momentum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8136" y="1911710"/>
            <a:ext cx="237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Perturbative radiation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66" y="1548752"/>
            <a:ext cx="6248528" cy="4082601"/>
          </a:xfrm>
          <a:prstGeom prst="rect">
            <a:avLst/>
          </a:prstGeom>
          <a:effectLst>
            <a:outerShdw blurRad="20637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817064" y="1499215"/>
            <a:ext cx="1685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Preliminary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5032" y="2948818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Lower scale</a:t>
            </a:r>
            <a:endParaRPr lang="en-US" sz="1400" i="1" dirty="0">
              <a:solidFill>
                <a:srgbClr val="66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5032" y="2076370"/>
            <a:ext cx="1117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660066"/>
                </a:solidFill>
              </a:rPr>
              <a:t>Higher scale</a:t>
            </a:r>
            <a:endParaRPr lang="en-US" sz="1400" i="1" dirty="0">
              <a:solidFill>
                <a:srgbClr val="66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475" y="5409223"/>
            <a:ext cx="326242" cy="3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24135963"/>
              </p:ext>
            </p:extLst>
          </p:nvPr>
        </p:nvGraphicFramePr>
        <p:xfrm>
          <a:off x="826909" y="1041400"/>
          <a:ext cx="7262991" cy="500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77708" y="3248005"/>
            <a:ext cx="6708883" cy="8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660066"/>
                </a:solidFill>
                <a:latin typeface="Arial Black"/>
                <a:cs typeface="Arial Black"/>
              </a:rPr>
              <a:t>3D</a:t>
            </a:r>
            <a:br>
              <a:rPr lang="en-US" i="1" dirty="0" smtClean="0">
                <a:solidFill>
                  <a:srgbClr val="660066"/>
                </a:solidFill>
                <a:latin typeface="Arial Black"/>
                <a:cs typeface="Arial Black"/>
              </a:rPr>
            </a:br>
            <a:r>
              <a:rPr lang="en-US" i="1" dirty="0" smtClean="0">
                <a:solidFill>
                  <a:srgbClr val="660066"/>
                </a:solidFill>
                <a:latin typeface="Arial Black"/>
                <a:cs typeface="Arial Black"/>
              </a:rPr>
              <a:t>Hadron</a:t>
            </a:r>
            <a:br>
              <a:rPr lang="en-US" i="1" dirty="0" smtClean="0">
                <a:solidFill>
                  <a:srgbClr val="660066"/>
                </a:solidFill>
                <a:latin typeface="Arial Black"/>
                <a:cs typeface="Arial Black"/>
              </a:rPr>
            </a:br>
            <a:r>
              <a:rPr lang="en-US" i="1" dirty="0" smtClean="0">
                <a:solidFill>
                  <a:srgbClr val="660066"/>
                </a:solidFill>
                <a:latin typeface="Arial Black"/>
                <a:cs typeface="Arial Black"/>
              </a:rPr>
              <a:t>Structure</a:t>
            </a:r>
            <a:endParaRPr lang="en-US" i="1" dirty="0">
              <a:solidFill>
                <a:srgbClr val="660066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9107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6" y="960460"/>
            <a:ext cx="8332964" cy="486857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Transverse momentum densities.</a:t>
            </a:r>
          </a:p>
          <a:p>
            <a:pPr lvl="1"/>
            <a:r>
              <a:rPr lang="en-US" sz="2400" dirty="0"/>
              <a:t>Major component of the new program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Factorization Theorems and theoretical QCD.</a:t>
            </a:r>
          </a:p>
          <a:p>
            <a:pPr lvl="1"/>
            <a:r>
              <a:rPr lang="en-US" sz="2400" dirty="0" smtClean="0"/>
              <a:t>New factorization theorems to be exploited to extract 3D picture from </a:t>
            </a:r>
            <a:r>
              <a:rPr lang="en-US" sz="2400" dirty="0" err="1" smtClean="0"/>
              <a:t>Jlab</a:t>
            </a:r>
            <a:r>
              <a:rPr lang="en-US" sz="2400" dirty="0" smtClean="0"/>
              <a:t> 12 </a:t>
            </a:r>
            <a:r>
              <a:rPr lang="en-US" sz="2400" dirty="0" err="1" smtClean="0"/>
              <a:t>GeV</a:t>
            </a:r>
            <a:r>
              <a:rPr lang="en-US" sz="2400" dirty="0" smtClean="0"/>
              <a:t> program.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r>
              <a:rPr lang="en-US" sz="2800" dirty="0" smtClean="0"/>
              <a:t>Large and small transverse momentum</a:t>
            </a:r>
          </a:p>
          <a:p>
            <a:pPr lvl="1"/>
            <a:r>
              <a:rPr lang="en-US" sz="2200" dirty="0" smtClean="0"/>
              <a:t>Perturbative QCD.</a:t>
            </a:r>
          </a:p>
          <a:p>
            <a:pPr lvl="1"/>
            <a:r>
              <a:rPr lang="en-US" sz="2200" dirty="0" smtClean="0"/>
              <a:t>Non-perturbative QCD.</a:t>
            </a:r>
          </a:p>
          <a:p>
            <a:pPr lvl="2"/>
            <a:r>
              <a:rPr lang="en-US" sz="1900" dirty="0" smtClean="0"/>
              <a:t>Lattice </a:t>
            </a:r>
          </a:p>
          <a:p>
            <a:pPr lvl="2"/>
            <a:r>
              <a:rPr lang="en-US" sz="1900" dirty="0" smtClean="0"/>
              <a:t>Chiral symmetry</a:t>
            </a:r>
            <a:br>
              <a:rPr lang="en-US" sz="1900" dirty="0" smtClean="0"/>
            </a:br>
            <a:endParaRPr lang="en-US" sz="19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5060757"/>
            <a:ext cx="8229600" cy="1213043"/>
            <a:chOff x="673804" y="3423124"/>
            <a:chExt cx="8229600" cy="2445985"/>
          </a:xfrm>
        </p:grpSpPr>
        <p:sp>
          <p:nvSpPr>
            <p:cNvPr id="5" name="Rectangle 4"/>
            <p:cNvSpPr/>
            <p:nvPr/>
          </p:nvSpPr>
          <p:spPr>
            <a:xfrm>
              <a:off x="988034" y="3423124"/>
              <a:ext cx="7668533" cy="2445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673804" y="4040872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i="1" dirty="0" smtClean="0">
                  <a:solidFill>
                    <a:srgbClr val="000090"/>
                  </a:solidFill>
                </a:rPr>
                <a:t>Thank You!</a:t>
              </a:r>
              <a:endParaRPr lang="en-US" i="1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4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 Factorization and Spin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8078" y="1529377"/>
            <a:ext cx="7405472" cy="44392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918040" y="1529377"/>
            <a:ext cx="0" cy="4439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88079" y="2028083"/>
            <a:ext cx="7405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8079" y="1529377"/>
            <a:ext cx="1029961" cy="498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8869" y="1452927"/>
            <a:ext cx="749171" cy="289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660066"/>
                </a:solidFill>
              </a:rPr>
              <a:t>Proton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079" y="1727166"/>
            <a:ext cx="702042" cy="289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660066"/>
                </a:solidFill>
              </a:rPr>
              <a:t>Quark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01917" y="1529377"/>
            <a:ext cx="0" cy="4439283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06877" y="1529377"/>
            <a:ext cx="0" cy="4439283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8079" y="3162759"/>
            <a:ext cx="7405472" cy="0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8080" y="4557993"/>
            <a:ext cx="7405471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4925" y="1589906"/>
            <a:ext cx="118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Unpolarized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78" y="1537559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Longitudinally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/>
            </a:r>
            <a:b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6940" y="151815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Transversely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/>
            </a:r>
            <a:b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856853" y="2428819"/>
            <a:ext cx="118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err="1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Unpolarized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53293" y="3560975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Longitudinally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/>
            </a:r>
            <a:b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95325" y="4994741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Transversely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/>
            </a:r>
            <a:b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polarized</a:t>
            </a:r>
            <a:endParaRPr lang="en-US" sz="1400" b="1" u="sng" dirty="0">
              <a:solidFill>
                <a:schemeClr val="tx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925" y="2346699"/>
            <a:ext cx="1437402" cy="4113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78" y="3633379"/>
            <a:ext cx="1683504" cy="451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940" y="3634436"/>
            <a:ext cx="1587872" cy="3990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455" y="4973774"/>
            <a:ext cx="1621604" cy="526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468" y="5218590"/>
            <a:ext cx="1554850" cy="468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166" y="4793782"/>
            <a:ext cx="1587871" cy="4248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746" y="5021651"/>
            <a:ext cx="1674736" cy="4376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112622" y="4818560"/>
            <a:ext cx="1758802" cy="86855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465967" y="5610913"/>
            <a:ext cx="0" cy="53156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44537" y="6039739"/>
            <a:ext cx="1650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Boer-Mulders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16940" y="2163111"/>
            <a:ext cx="1758802" cy="86855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316940" y="1283447"/>
            <a:ext cx="0" cy="127619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8539" y="1015827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Sivers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16940" y="5171181"/>
            <a:ext cx="1758802" cy="624597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5"/>
          </p:cNvCxnSpPr>
          <p:nvPr/>
        </p:nvCxnSpPr>
        <p:spPr>
          <a:xfrm flipH="1">
            <a:off x="7604472" y="5704308"/>
            <a:ext cx="213699" cy="4798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13432" y="6068572"/>
            <a:ext cx="1666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Pretzelocity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90727" y="4834718"/>
            <a:ext cx="1758803" cy="8524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1487" y="3428239"/>
            <a:ext cx="1758803" cy="8524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323796" y="5487924"/>
            <a:ext cx="185927" cy="69624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20910" y="4122298"/>
            <a:ext cx="1330336" cy="20618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89818" y="6068572"/>
            <a:ext cx="1646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“Worm Gear”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8753" y="5410991"/>
            <a:ext cx="1311974" cy="10958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9037" y="4888483"/>
            <a:ext cx="1079628" cy="107593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0542" y="2346699"/>
            <a:ext cx="1384270" cy="4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4" grpId="0"/>
      <p:bldP spid="35" grpId="0" animBg="1"/>
      <p:bldP spid="37" grpId="0"/>
      <p:bldP spid="38" grpId="0" animBg="1"/>
      <p:bldP spid="39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3836" y="1598897"/>
            <a:ext cx="8332964" cy="439550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Background:</a:t>
            </a:r>
          </a:p>
          <a:p>
            <a:pPr lvl="1"/>
            <a:r>
              <a:rPr lang="en-US" sz="2800" dirty="0" smtClean="0"/>
              <a:t>Ph.D. Pennsylvania State University (August 2006).</a:t>
            </a:r>
            <a:endParaRPr lang="en-US" sz="2400" dirty="0"/>
          </a:p>
          <a:p>
            <a:pPr lvl="1"/>
            <a:r>
              <a:rPr lang="en-US" sz="2800" u="sng" dirty="0" smtClean="0"/>
              <a:t>Postdoc</a:t>
            </a:r>
            <a:r>
              <a:rPr lang="en-US" sz="2800" dirty="0" smtClean="0"/>
              <a:t> </a:t>
            </a:r>
            <a:r>
              <a:rPr lang="en-US" sz="2800" dirty="0"/>
              <a:t>Pennsylvania State University </a:t>
            </a:r>
            <a:r>
              <a:rPr lang="en-US" sz="2800" dirty="0" smtClean="0"/>
              <a:t>(2006-2008).</a:t>
            </a:r>
          </a:p>
          <a:p>
            <a:pPr lvl="1"/>
            <a:r>
              <a:rPr lang="en-US" sz="2800" u="sng" dirty="0" smtClean="0"/>
              <a:t>Postdoc</a:t>
            </a:r>
            <a:r>
              <a:rPr lang="en-US" sz="2800" dirty="0" smtClean="0"/>
              <a:t> </a:t>
            </a:r>
            <a:r>
              <a:rPr lang="en-US" sz="2800" dirty="0" err="1" smtClean="0"/>
              <a:t>Vrije</a:t>
            </a:r>
            <a:r>
              <a:rPr lang="en-US" sz="2800" dirty="0" smtClean="0"/>
              <a:t> </a:t>
            </a:r>
            <a:r>
              <a:rPr lang="en-US" sz="2800" dirty="0" err="1" smtClean="0"/>
              <a:t>Universiteit</a:t>
            </a:r>
            <a:r>
              <a:rPr lang="en-US" sz="2800" dirty="0" smtClean="0"/>
              <a:t>, Amsterdam (2008-2011).</a:t>
            </a:r>
            <a:endParaRPr lang="en-US" sz="2400" dirty="0" smtClean="0"/>
          </a:p>
          <a:p>
            <a:pPr lvl="1"/>
            <a:r>
              <a:rPr lang="en-US" sz="2800" u="sng" dirty="0" smtClean="0"/>
              <a:t>Postdoc</a:t>
            </a:r>
            <a:r>
              <a:rPr lang="en-US" sz="2800" dirty="0" smtClean="0"/>
              <a:t> Stony Brook University (YITP) (2011-2014).</a:t>
            </a:r>
          </a:p>
          <a:p>
            <a:pPr lvl="1"/>
            <a:r>
              <a:rPr lang="en-US" sz="2800" u="sng" dirty="0" smtClean="0"/>
              <a:t>Postdoc</a:t>
            </a:r>
            <a:r>
              <a:rPr lang="en-US" sz="2800" dirty="0" smtClean="0"/>
              <a:t> Southern Methodist University (2014).</a:t>
            </a:r>
          </a:p>
          <a:p>
            <a:pPr lvl="1"/>
            <a:r>
              <a:rPr lang="en-US" sz="2800" u="sng" dirty="0" smtClean="0"/>
              <a:t>Joint position</a:t>
            </a:r>
            <a:r>
              <a:rPr lang="en-US" sz="2800" dirty="0" smtClean="0"/>
              <a:t> Jefferson Lab / Old Dominion University (present).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r>
              <a:rPr lang="en-US" sz="2800" dirty="0" smtClean="0"/>
              <a:t>Research in theory group:</a:t>
            </a:r>
          </a:p>
          <a:p>
            <a:pPr lvl="1"/>
            <a:r>
              <a:rPr lang="en-US" sz="2800" dirty="0" smtClean="0"/>
              <a:t>Perturbative QCD and its interface with non-perturbative methods.</a:t>
            </a:r>
          </a:p>
          <a:p>
            <a:pPr lvl="1"/>
            <a:r>
              <a:rPr lang="en-US" sz="2800" dirty="0" smtClean="0"/>
              <a:t>Factorization theorems.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49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6" y="1852897"/>
            <a:ext cx="8332964" cy="486857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Physical Processes: Large and small time/distance scales.</a:t>
            </a:r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u="sng" dirty="0" smtClean="0"/>
              <a:t>Large scales</a:t>
            </a:r>
            <a:r>
              <a:rPr lang="en-US" sz="2800" dirty="0" smtClean="0"/>
              <a:t>: Hadronic binding, non-perturbative interactions.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Small scales</a:t>
            </a:r>
            <a:r>
              <a:rPr lang="en-US" sz="2800" dirty="0" smtClean="0"/>
              <a:t>: Perturbative QCD. High energy gluon radiation.</a:t>
            </a:r>
          </a:p>
          <a:p>
            <a:endParaRPr lang="en-US" sz="2800" dirty="0"/>
          </a:p>
          <a:p>
            <a:r>
              <a:rPr lang="en-US" sz="2800" dirty="0" smtClean="0"/>
              <a:t>How do they go together to describe interactions?</a:t>
            </a:r>
          </a:p>
          <a:p>
            <a:pPr lvl="1"/>
            <a:r>
              <a:rPr lang="en-US" sz="2200" dirty="0" smtClean="0"/>
              <a:t>Much progress over the last 10 years!</a:t>
            </a:r>
            <a:br>
              <a:rPr lang="en-US" sz="2200" dirty="0" smtClean="0"/>
            </a:br>
            <a:endParaRPr lang="en-US" sz="22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62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554"/>
            <a:ext cx="9144000" cy="365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Semi-Inclusive Deep Inelastic Scattering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91629" y="3654239"/>
            <a:ext cx="1824071" cy="203346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915926" y="3420782"/>
            <a:ext cx="3114153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9389" y="2726795"/>
            <a:ext cx="7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stral"/>
              </a:rPr>
              <a:t>l</a:t>
            </a:r>
            <a:r>
              <a:rPr lang="en-US" sz="3200" baseline="-25000" dirty="0" smtClean="0">
                <a:latin typeface="Times New Roman"/>
                <a:cs typeface="Times New Roman"/>
              </a:rPr>
              <a:t>1</a:t>
            </a:r>
            <a:endParaRPr lang="en-US" sz="3200" baseline="-25000" dirty="0">
              <a:latin typeface="Times New Roman"/>
              <a:cs typeface="Times New Roman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 rot="10800000">
            <a:off x="1163416" y="3051038"/>
            <a:ext cx="1154166" cy="218316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977985" y="3419576"/>
            <a:ext cx="1522852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4194" y="3363814"/>
            <a:ext cx="110906" cy="119424"/>
          </a:xfrm>
          <a:prstGeom prst="ellipse">
            <a:avLst/>
          </a:prstGeom>
          <a:gradFill flip="none" rotWithShape="1">
            <a:gsLst>
              <a:gs pos="2800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95" y="1192503"/>
            <a:ext cx="2090460" cy="22493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65592" y="3418956"/>
            <a:ext cx="65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660066"/>
                </a:solidFill>
              </a:rPr>
              <a:t>JLab</a:t>
            </a:r>
            <a:endParaRPr lang="en-US" b="1" i="1" dirty="0" smtClean="0">
              <a:solidFill>
                <a:srgbClr val="660066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723948" y="2590966"/>
            <a:ext cx="381268" cy="2017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99800" y="2626220"/>
            <a:ext cx="219325" cy="154795"/>
          </a:xfrm>
          <a:prstGeom prst="ellipse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27209" y="2579278"/>
            <a:ext cx="370163" cy="201737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93197" y="3086821"/>
            <a:ext cx="73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Hall 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2221" y="3103486"/>
            <a:ext cx="73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Hall B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8664" y="2986327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Hall C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/>
          <p:cNvCxnSpPr>
            <a:endCxn id="26" idx="3"/>
          </p:cNvCxnSpPr>
          <p:nvPr/>
        </p:nvCxnSpPr>
        <p:spPr>
          <a:xfrm flipV="1">
            <a:off x="7205778" y="2763159"/>
            <a:ext cx="574005" cy="354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0"/>
            <a:endCxn id="27" idx="4"/>
          </p:cNvCxnSpPr>
          <p:nvPr/>
        </p:nvCxnSpPr>
        <p:spPr>
          <a:xfrm flipV="1">
            <a:off x="7997597" y="2781015"/>
            <a:ext cx="211866" cy="322471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8" idx="4"/>
          </p:cNvCxnSpPr>
          <p:nvPr/>
        </p:nvCxnSpPr>
        <p:spPr>
          <a:xfrm flipH="1" flipV="1">
            <a:off x="8512291" y="2781015"/>
            <a:ext cx="134450" cy="3365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5377260" y="3681362"/>
            <a:ext cx="1957990" cy="26291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flipV="1">
            <a:off x="5251847" y="4117972"/>
            <a:ext cx="1953931" cy="1032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V="1">
            <a:off x="5354050" y="4349967"/>
            <a:ext cx="1981200" cy="15969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AutoShape 22"/>
          <p:cNvSpPr>
            <a:spLocks/>
          </p:cNvSpPr>
          <p:nvPr/>
        </p:nvSpPr>
        <p:spPr bwMode="auto">
          <a:xfrm>
            <a:off x="7461647" y="3603622"/>
            <a:ext cx="101012" cy="981878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5175647" y="3290100"/>
            <a:ext cx="3048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47" y="3603622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47" y="4052100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47" y="4433100"/>
            <a:ext cx="125413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5897061" y="4661700"/>
            <a:ext cx="1564586" cy="3810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62659" y="3909880"/>
            <a:ext cx="118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Proton</a:t>
            </a:r>
            <a:endParaRPr lang="en-US" sz="2800" dirty="0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H="1">
            <a:off x="3818451" y="2188478"/>
            <a:ext cx="858356" cy="150762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436020" y="5024004"/>
            <a:ext cx="1064817" cy="40700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37652" y="4797000"/>
            <a:ext cx="1369797" cy="89070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468043" y="4797000"/>
            <a:ext cx="263724" cy="1096380"/>
          </a:xfrm>
          <a:prstGeom prst="line">
            <a:avLst/>
          </a:prstGeom>
          <a:ln w="38100" cmpd="dbl">
            <a:solidFill>
              <a:srgbClr val="008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2192937" y="4124706"/>
            <a:ext cx="3072711" cy="5598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 flipH="1">
            <a:off x="2058960" y="4532726"/>
            <a:ext cx="3206685" cy="264274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224542" y="3504018"/>
            <a:ext cx="989287" cy="15022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utoShape 20"/>
          <p:cNvSpPr>
            <a:spLocks noChangeArrowheads="1"/>
          </p:cNvSpPr>
          <p:nvPr/>
        </p:nvSpPr>
        <p:spPr bwMode="auto">
          <a:xfrm>
            <a:off x="3513651" y="3091818"/>
            <a:ext cx="838200" cy="7620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4"/>
          <p:cNvSpPr>
            <a:spLocks/>
          </p:cNvSpPr>
          <p:nvPr/>
        </p:nvSpPr>
        <p:spPr bwMode="auto">
          <a:xfrm>
            <a:off x="1144526" y="4151725"/>
            <a:ext cx="291494" cy="1843407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73486" y="4685126"/>
            <a:ext cx="371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82" y="2222324"/>
            <a:ext cx="1041400" cy="4953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411646" y="2542129"/>
            <a:ext cx="140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Small Scales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36789" y="1932856"/>
            <a:ext cx="734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stral"/>
              </a:rPr>
              <a:t>l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endParaRPr lang="en-US" sz="3200" baseline="-25000" dirty="0">
              <a:latin typeface="Times New Roman"/>
              <a:cs typeface="Times New Roman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411646" y="4543037"/>
            <a:ext cx="2269787" cy="6588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86347" y="4349967"/>
            <a:ext cx="2004118" cy="19306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585841" y="5324342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55" name="Left Brace 54"/>
          <p:cNvSpPr/>
          <p:nvPr/>
        </p:nvSpPr>
        <p:spPr>
          <a:xfrm rot="16200000">
            <a:off x="6613277" y="4444570"/>
            <a:ext cx="461800" cy="1759543"/>
          </a:xfrm>
          <a:prstGeom prst="leftBrace">
            <a:avLst>
              <a:gd name="adj1" fmla="val 73663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e 64"/>
          <p:cNvSpPr/>
          <p:nvPr/>
        </p:nvSpPr>
        <p:spPr>
          <a:xfrm rot="12388993">
            <a:off x="2834174" y="5260663"/>
            <a:ext cx="461800" cy="965333"/>
          </a:xfrm>
          <a:prstGeom prst="leftBrace">
            <a:avLst>
              <a:gd name="adj1" fmla="val 73663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890919" y="1032541"/>
            <a:ext cx="2821393" cy="2240146"/>
            <a:chOff x="3890919" y="1032541"/>
            <a:chExt cx="2821393" cy="2240146"/>
          </a:xfrm>
        </p:grpSpPr>
        <p:cxnSp>
          <p:nvCxnSpPr>
            <p:cNvPr id="67" name="Elbow Connector 66"/>
            <p:cNvCxnSpPr/>
            <p:nvPr/>
          </p:nvCxnSpPr>
          <p:spPr>
            <a:xfrm rot="5400000" flipH="1" flipV="1">
              <a:off x="3666835" y="1884919"/>
              <a:ext cx="1611852" cy="1163684"/>
            </a:xfrm>
            <a:prstGeom prst="bentConnector3">
              <a:avLst>
                <a:gd name="adj1" fmla="val 101214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5161532" y="1032541"/>
              <a:ext cx="1550780" cy="1694254"/>
              <a:chOff x="5161532" y="1032541"/>
              <a:chExt cx="1550780" cy="1694254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5161532" y="1032541"/>
                <a:ext cx="1550780" cy="1694254"/>
                <a:chOff x="6624346" y="2966309"/>
                <a:chExt cx="2161596" cy="2200383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 rot="5400000">
                  <a:off x="6604952" y="2985703"/>
                  <a:ext cx="2200383" cy="2161596"/>
                  <a:chOff x="6604948" y="2985703"/>
                  <a:chExt cx="2200383" cy="2161596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6604948" y="2985703"/>
                    <a:ext cx="2200383" cy="2161596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outerShdw blurRad="22225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027248" y="3218219"/>
                    <a:ext cx="520378" cy="89367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547627" y="4111887"/>
                    <a:ext cx="5180" cy="89367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7547627" y="4037417"/>
                    <a:ext cx="446038" cy="148945"/>
                    <a:chOff x="1008" y="2976"/>
                    <a:chExt cx="1152" cy="192"/>
                  </a:xfrm>
                </p:grpSpPr>
                <p:sp>
                  <p:nvSpPr>
                    <p:cNvPr id="8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008" y="2976"/>
                      <a:ext cx="384" cy="192"/>
                    </a:xfrm>
                    <a:custGeom>
                      <a:avLst/>
                      <a:gdLst>
                        <a:gd name="T0" fmla="*/ 0 w 384"/>
                        <a:gd name="T1" fmla="*/ 96 h 192"/>
                        <a:gd name="T2" fmla="*/ 96 w 384"/>
                        <a:gd name="T3" fmla="*/ 0 h 192"/>
                        <a:gd name="T4" fmla="*/ 192 w 384"/>
                        <a:gd name="T5" fmla="*/ 96 h 192"/>
                        <a:gd name="T6" fmla="*/ 288 w 384"/>
                        <a:gd name="T7" fmla="*/ 192 h 192"/>
                        <a:gd name="T8" fmla="*/ 384 w 384"/>
                        <a:gd name="T9" fmla="*/ 96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4" h="192">
                          <a:moveTo>
                            <a:pt x="0" y="96"/>
                          </a:moveTo>
                          <a:cubicBezTo>
                            <a:pt x="32" y="48"/>
                            <a:pt x="64" y="0"/>
                            <a:pt x="96" y="0"/>
                          </a:cubicBezTo>
                          <a:cubicBezTo>
                            <a:pt x="128" y="0"/>
                            <a:pt x="160" y="64"/>
                            <a:pt x="192" y="96"/>
                          </a:cubicBezTo>
                          <a:cubicBezTo>
                            <a:pt x="224" y="128"/>
                            <a:pt x="256" y="192"/>
                            <a:pt x="288" y="192"/>
                          </a:cubicBezTo>
                          <a:cubicBezTo>
                            <a:pt x="320" y="192"/>
                            <a:pt x="368" y="112"/>
                            <a:pt x="384" y="9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392" y="2976"/>
                      <a:ext cx="384" cy="192"/>
                    </a:xfrm>
                    <a:custGeom>
                      <a:avLst/>
                      <a:gdLst>
                        <a:gd name="T0" fmla="*/ 0 w 384"/>
                        <a:gd name="T1" fmla="*/ 96 h 192"/>
                        <a:gd name="T2" fmla="*/ 96 w 384"/>
                        <a:gd name="T3" fmla="*/ 0 h 192"/>
                        <a:gd name="T4" fmla="*/ 192 w 384"/>
                        <a:gd name="T5" fmla="*/ 96 h 192"/>
                        <a:gd name="T6" fmla="*/ 288 w 384"/>
                        <a:gd name="T7" fmla="*/ 192 h 192"/>
                        <a:gd name="T8" fmla="*/ 384 w 384"/>
                        <a:gd name="T9" fmla="*/ 96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4" h="192">
                          <a:moveTo>
                            <a:pt x="0" y="96"/>
                          </a:moveTo>
                          <a:cubicBezTo>
                            <a:pt x="32" y="48"/>
                            <a:pt x="64" y="0"/>
                            <a:pt x="96" y="0"/>
                          </a:cubicBezTo>
                          <a:cubicBezTo>
                            <a:pt x="128" y="0"/>
                            <a:pt x="160" y="64"/>
                            <a:pt x="192" y="96"/>
                          </a:cubicBezTo>
                          <a:cubicBezTo>
                            <a:pt x="224" y="128"/>
                            <a:pt x="256" y="192"/>
                            <a:pt x="288" y="192"/>
                          </a:cubicBezTo>
                          <a:cubicBezTo>
                            <a:pt x="320" y="192"/>
                            <a:pt x="368" y="112"/>
                            <a:pt x="384" y="9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776" y="2976"/>
                      <a:ext cx="384" cy="192"/>
                    </a:xfrm>
                    <a:custGeom>
                      <a:avLst/>
                      <a:gdLst>
                        <a:gd name="T0" fmla="*/ 0 w 384"/>
                        <a:gd name="T1" fmla="*/ 96 h 192"/>
                        <a:gd name="T2" fmla="*/ 96 w 384"/>
                        <a:gd name="T3" fmla="*/ 0 h 192"/>
                        <a:gd name="T4" fmla="*/ 192 w 384"/>
                        <a:gd name="T5" fmla="*/ 96 h 192"/>
                        <a:gd name="T6" fmla="*/ 288 w 384"/>
                        <a:gd name="T7" fmla="*/ 192 h 192"/>
                        <a:gd name="T8" fmla="*/ 384 w 384"/>
                        <a:gd name="T9" fmla="*/ 96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4" h="192">
                          <a:moveTo>
                            <a:pt x="0" y="96"/>
                          </a:moveTo>
                          <a:cubicBezTo>
                            <a:pt x="32" y="48"/>
                            <a:pt x="64" y="0"/>
                            <a:pt x="96" y="0"/>
                          </a:cubicBezTo>
                          <a:cubicBezTo>
                            <a:pt x="128" y="0"/>
                            <a:pt x="160" y="64"/>
                            <a:pt x="192" y="96"/>
                          </a:cubicBezTo>
                          <a:cubicBezTo>
                            <a:pt x="224" y="128"/>
                            <a:pt x="256" y="192"/>
                            <a:pt x="288" y="192"/>
                          </a:cubicBezTo>
                          <a:cubicBezTo>
                            <a:pt x="320" y="192"/>
                            <a:pt x="368" y="112"/>
                            <a:pt x="384" y="9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8" name="Line 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272254" y="3627508"/>
                    <a:ext cx="148679" cy="2978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47625" y="4231946"/>
                    <a:ext cx="5181" cy="3723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6766082" y="4355025"/>
                  <a:ext cx="893671" cy="587925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dash"/>
                  <a:headEnd type="none" w="lg" len="lg"/>
                  <a:tailEnd type="non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7659752" y="4383719"/>
                  <a:ext cx="954403" cy="0"/>
                </a:xfrm>
                <a:prstGeom prst="line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425" b="97640" l="6304" r="97708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370097">
                <a:off x="5629001" y="1994976"/>
                <a:ext cx="576119" cy="559611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866" y="5436332"/>
            <a:ext cx="171450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5569" y="5843649"/>
            <a:ext cx="1790700" cy="4699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851" y="1126689"/>
            <a:ext cx="550506" cy="4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3836" y="1344897"/>
            <a:ext cx="8332964" cy="48685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Factorization needed for 12 </a:t>
            </a:r>
            <a:r>
              <a:rPr lang="en-US" sz="2800" dirty="0" err="1" smtClean="0"/>
              <a:t>GeV</a:t>
            </a:r>
            <a:r>
              <a:rPr lang="en-US" sz="2800" dirty="0" smtClean="0"/>
              <a:t> program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2425700"/>
            <a:ext cx="5918201" cy="1406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39800" y="162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6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3836" y="1344897"/>
            <a:ext cx="8332964" cy="4868578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Transverse Momentum Dependent </a:t>
            </a:r>
            <a:r>
              <a:rPr lang="en-US" sz="2800" dirty="0" smtClean="0"/>
              <a:t>Factorization needed for 12 </a:t>
            </a:r>
            <a:r>
              <a:rPr lang="en-US" sz="2800" dirty="0" err="1" smtClean="0"/>
              <a:t>GeV</a:t>
            </a:r>
            <a:r>
              <a:rPr lang="en-US" sz="2800" dirty="0" smtClean="0"/>
              <a:t> program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2425700"/>
            <a:ext cx="5918201" cy="140651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47937" y="4346835"/>
            <a:ext cx="428863" cy="66966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5016500"/>
            <a:ext cx="6858000" cy="10469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89000" y="2247900"/>
            <a:ext cx="8239295" cy="2521109"/>
            <a:chOff x="889000" y="2247900"/>
            <a:chExt cx="8239295" cy="2521109"/>
          </a:xfrm>
        </p:grpSpPr>
        <p:sp>
          <p:nvSpPr>
            <p:cNvPr id="3" name="&quot;No&quot; Symbol 2"/>
            <p:cNvSpPr/>
            <p:nvPr/>
          </p:nvSpPr>
          <p:spPr>
            <a:xfrm>
              <a:off x="889000" y="2247900"/>
              <a:ext cx="7086600" cy="2006600"/>
            </a:xfrm>
            <a:prstGeom prst="noSmoking">
              <a:avLst>
                <a:gd name="adj" fmla="val 7250"/>
              </a:avLst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0946" y="3845679"/>
              <a:ext cx="21573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660066"/>
                  </a:solidFill>
                </a:rPr>
                <a:t>Usual</a:t>
              </a:r>
              <a:br>
                <a:rPr lang="en-US" b="1" i="1" dirty="0" smtClean="0">
                  <a:solidFill>
                    <a:srgbClr val="660066"/>
                  </a:solidFill>
                </a:rPr>
              </a:br>
              <a:r>
                <a:rPr lang="en-US" b="1" i="1" dirty="0" smtClean="0">
                  <a:solidFill>
                    <a:srgbClr val="660066"/>
                  </a:solidFill>
                </a:rPr>
                <a:t>approximation not </a:t>
              </a:r>
              <a:br>
                <a:rPr lang="en-US" b="1" i="1" dirty="0" smtClean="0">
                  <a:solidFill>
                    <a:srgbClr val="660066"/>
                  </a:solidFill>
                </a:rPr>
              </a:br>
              <a:r>
                <a:rPr lang="en-US" b="1" i="1" dirty="0" smtClean="0">
                  <a:solidFill>
                    <a:srgbClr val="660066"/>
                  </a:solidFill>
                </a:rPr>
                <a:t>good enough for us.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Momentum Dependence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4458" y="5323489"/>
            <a:ext cx="7453755" cy="2565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72724" y="2964917"/>
            <a:ext cx="7030392" cy="2346127"/>
            <a:chOff x="1372723" y="2296155"/>
            <a:chExt cx="7030392" cy="2578364"/>
          </a:xfrm>
        </p:grpSpPr>
        <p:sp>
          <p:nvSpPr>
            <p:cNvPr id="6" name="Freeform 5"/>
            <p:cNvSpPr/>
            <p:nvPr/>
          </p:nvSpPr>
          <p:spPr>
            <a:xfrm>
              <a:off x="4631336" y="3950926"/>
              <a:ext cx="3771779" cy="923593"/>
            </a:xfrm>
            <a:custGeom>
              <a:avLst/>
              <a:gdLst>
                <a:gd name="connsiteX0" fmla="*/ 0 w 3771779"/>
                <a:gd name="connsiteY0" fmla="*/ 0 h 923593"/>
                <a:gd name="connsiteX1" fmla="*/ 859555 w 3771779"/>
                <a:gd name="connsiteY1" fmla="*/ 513107 h 923593"/>
                <a:gd name="connsiteX2" fmla="*/ 1962865 w 3771779"/>
                <a:gd name="connsiteY2" fmla="*/ 795316 h 923593"/>
                <a:gd name="connsiteX3" fmla="*/ 3771779 w 3771779"/>
                <a:gd name="connsiteY3" fmla="*/ 923593 h 9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1779" h="923593">
                  <a:moveTo>
                    <a:pt x="0" y="0"/>
                  </a:moveTo>
                  <a:cubicBezTo>
                    <a:pt x="266205" y="190277"/>
                    <a:pt x="532411" y="380554"/>
                    <a:pt x="859555" y="513107"/>
                  </a:cubicBezTo>
                  <a:cubicBezTo>
                    <a:pt x="1186699" y="645660"/>
                    <a:pt x="1477494" y="726902"/>
                    <a:pt x="1962865" y="795316"/>
                  </a:cubicBezTo>
                  <a:cubicBezTo>
                    <a:pt x="2448236" y="863730"/>
                    <a:pt x="3771779" y="923593"/>
                    <a:pt x="3771779" y="92359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72723" y="2296155"/>
              <a:ext cx="3258613" cy="1654771"/>
            </a:xfrm>
            <a:custGeom>
              <a:avLst/>
              <a:gdLst>
                <a:gd name="connsiteX0" fmla="*/ 3258613 w 3258613"/>
                <a:gd name="connsiteY0" fmla="*/ 1654771 h 1654771"/>
                <a:gd name="connsiteX1" fmla="*/ 2014182 w 3258613"/>
                <a:gd name="connsiteY1" fmla="*/ 679867 h 1654771"/>
                <a:gd name="connsiteX2" fmla="*/ 1064823 w 3258613"/>
                <a:gd name="connsiteY2" fmla="*/ 230899 h 1654771"/>
                <a:gd name="connsiteX3" fmla="*/ 0 w 3258613"/>
                <a:gd name="connsiteY3" fmla="*/ 0 h 165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613" h="1654771">
                  <a:moveTo>
                    <a:pt x="3258613" y="1654771"/>
                  </a:moveTo>
                  <a:cubicBezTo>
                    <a:pt x="2819213" y="1285975"/>
                    <a:pt x="2379814" y="917179"/>
                    <a:pt x="2014182" y="679867"/>
                  </a:cubicBezTo>
                  <a:cubicBezTo>
                    <a:pt x="1648550" y="442555"/>
                    <a:pt x="1400520" y="344210"/>
                    <a:pt x="1064823" y="230899"/>
                  </a:cubicBezTo>
                  <a:cubicBezTo>
                    <a:pt x="729126" y="117588"/>
                    <a:pt x="0" y="0"/>
                    <a:pt x="0" y="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 flipV="1">
            <a:off x="1372723" y="1417638"/>
            <a:ext cx="1" cy="475889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0" y="2255659"/>
            <a:ext cx="557031" cy="6653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49642" y="1417638"/>
            <a:ext cx="5667158" cy="4589461"/>
            <a:chOff x="1051142" y="1749705"/>
            <a:chExt cx="4587658" cy="3939341"/>
          </a:xfrm>
        </p:grpSpPr>
        <p:sp>
          <p:nvSpPr>
            <p:cNvPr id="11" name="Rectangle 10"/>
            <p:cNvSpPr/>
            <p:nvPr/>
          </p:nvSpPr>
          <p:spPr>
            <a:xfrm>
              <a:off x="1051142" y="1749705"/>
              <a:ext cx="4587658" cy="3937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234950" dist="1397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2742" y="1812222"/>
              <a:ext cx="4259721" cy="387682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974269" y="1268383"/>
            <a:ext cx="3726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000090"/>
                </a:solidFill>
              </a:rPr>
              <a:t>JLab</a:t>
            </a:r>
            <a:r>
              <a:rPr lang="en-US" sz="1600" i="1" dirty="0" smtClean="0">
                <a:solidFill>
                  <a:srgbClr val="000090"/>
                </a:solidFill>
              </a:rPr>
              <a:t> Hall C: Phys. Rev. C 85 015202 (2012)</a:t>
            </a:r>
            <a:r>
              <a:rPr lang="en-US" sz="2000" i="1" dirty="0" smtClean="0">
                <a:solidFill>
                  <a:srgbClr val="000090"/>
                </a:solidFill>
              </a:rPr>
              <a:t>   </a:t>
            </a:r>
            <a:endParaRPr lang="en-US" sz="2000" i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444" y="5497771"/>
            <a:ext cx="469672" cy="4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TMD functions Are Universal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53836" y="1344897"/>
            <a:ext cx="8332964" cy="486857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same TMD functions appear in multiple process.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But… some TMD functions </a:t>
            </a:r>
            <a:r>
              <a:rPr lang="en-US" sz="2800" i="1" dirty="0" smtClean="0"/>
              <a:t>change sign </a:t>
            </a:r>
            <a:r>
              <a:rPr lang="en-US" sz="2800" dirty="0" smtClean="0"/>
              <a:t>when comparing processes.</a:t>
            </a:r>
          </a:p>
          <a:p>
            <a:pPr lvl="1"/>
            <a:r>
              <a:rPr lang="en-US" sz="2800" dirty="0" smtClean="0"/>
              <a:t>E.g. The </a:t>
            </a:r>
            <a:r>
              <a:rPr lang="en-US" sz="2800" dirty="0" err="1" smtClean="0"/>
              <a:t>Sivers</a:t>
            </a:r>
            <a:r>
              <a:rPr lang="en-US" sz="2800" dirty="0" smtClean="0"/>
              <a:t> function.</a:t>
            </a:r>
          </a:p>
          <a:p>
            <a:endParaRPr lang="en-US" sz="2800" dirty="0"/>
          </a:p>
          <a:p>
            <a:r>
              <a:rPr lang="en-US" sz="2800" dirty="0" smtClean="0"/>
              <a:t>Also… dependence on scale (resolution): Evolution.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76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With Evolution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258991"/>
            <a:ext cx="8332964" cy="48685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Cross Section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Evolution</a:t>
            </a:r>
            <a:endParaRPr lang="en-US" sz="24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96379" y="2829647"/>
            <a:ext cx="180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+  Large transverse</a:t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>        momentum</a:t>
            </a:r>
            <a:r>
              <a:rPr lang="en-US" sz="2000" i="1" dirty="0" smtClean="0">
                <a:solidFill>
                  <a:srgbClr val="FF0000"/>
                </a:solidFill>
              </a:rPr>
              <a:t/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1600" i="1" dirty="0" smtClean="0">
                <a:solidFill>
                  <a:srgbClr val="FF0000"/>
                </a:solidFill>
              </a:rPr>
              <a:t>            </a:t>
            </a:r>
            <a:r>
              <a:rPr lang="en-US" sz="1600" i="1" dirty="0" smtClean="0">
                <a:solidFill>
                  <a:srgbClr val="000090"/>
                </a:solidFill>
              </a:rPr>
              <a:t>(Y-term)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C6C16-BBC7-3941-AC9E-DC893808A9A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47105"/>
            <a:ext cx="8488373" cy="1203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313" y="5574038"/>
            <a:ext cx="1378146" cy="3259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80" y="4249201"/>
            <a:ext cx="8763000" cy="1270000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 rot="5400000">
            <a:off x="3647748" y="3812060"/>
            <a:ext cx="336957" cy="874281"/>
          </a:xfrm>
          <a:prstGeom prst="leftBrace">
            <a:avLst>
              <a:gd name="adj1" fmla="val 142752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82994" y="3533234"/>
            <a:ext cx="1927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660066"/>
                </a:solidFill>
              </a:rPr>
              <a:t>Scale dependence of </a:t>
            </a:r>
          </a:p>
          <a:p>
            <a:pPr algn="ctr"/>
            <a:r>
              <a:rPr lang="en-US" sz="1600" i="1" dirty="0">
                <a:solidFill>
                  <a:srgbClr val="660066"/>
                </a:solidFill>
              </a:rPr>
              <a:t>t</a:t>
            </a:r>
            <a:r>
              <a:rPr lang="en-US" sz="1600" i="1" dirty="0" smtClean="0">
                <a:solidFill>
                  <a:srgbClr val="660066"/>
                </a:solidFill>
              </a:rPr>
              <a:t>he SHAPE</a:t>
            </a:r>
            <a:endParaRPr lang="en-US" sz="1600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2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416</Words>
  <Application>Microsoft Macintosh PowerPoint</Application>
  <PresentationFormat>On-screen Show (4:3)</PresentationFormat>
  <Paragraphs>146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JLabPowerpointMain</vt:lpstr>
      <vt:lpstr>1_JLabPowerpointMain</vt:lpstr>
      <vt:lpstr>Transverse Momentum Densities: A foundation for early 12 GeV physics</vt:lpstr>
      <vt:lpstr>Introduction</vt:lpstr>
      <vt:lpstr>Factorization Theorems</vt:lpstr>
      <vt:lpstr>Semi-Inclusive Deep Inelastic Scattering </vt:lpstr>
      <vt:lpstr>Factorization</vt:lpstr>
      <vt:lpstr>Factorization</vt:lpstr>
      <vt:lpstr>Transverse Momentum Dependence</vt:lpstr>
      <vt:lpstr>TMD functions Are Universal</vt:lpstr>
      <vt:lpstr>Progress With Evolution</vt:lpstr>
      <vt:lpstr>Progress With Evolution</vt:lpstr>
      <vt:lpstr>Large Transverse Momentum</vt:lpstr>
      <vt:lpstr>Large Transverse Momentum Dependence</vt:lpstr>
      <vt:lpstr>Large Transverse Momentum Dependence</vt:lpstr>
      <vt:lpstr>Summary</vt:lpstr>
      <vt:lpstr>Summary</vt:lpstr>
      <vt:lpstr>TMD Factorization and Spin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80</cp:revision>
  <dcterms:created xsi:type="dcterms:W3CDTF">2013-08-22T19:51:08Z</dcterms:created>
  <dcterms:modified xsi:type="dcterms:W3CDTF">2015-07-29T14:28:46Z</dcterms:modified>
</cp:coreProperties>
</file>