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8"/>
  </p:notesMasterIdLst>
  <p:sldIdLst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10" d="100"/>
          <a:sy n="110" d="100"/>
        </p:scale>
        <p:origin x="-7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37376"/>
            <a:ext cx="9143999" cy="420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209550" y="847725"/>
            <a:ext cx="8734425" cy="5419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1525"/>
            <a:ext cx="3008313" cy="939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11326"/>
            <a:ext cx="3008313" cy="462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3714750" y="771525"/>
            <a:ext cx="527685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7205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422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3878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46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09550" y="866775"/>
            <a:ext cx="8734425" cy="5353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77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550" y="104775"/>
            <a:ext cx="8734425" cy="571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9626"/>
            <a:ext cx="9144000" cy="420624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238375" y="64651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i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276725" y="6465125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09549" y="904875"/>
            <a:ext cx="8734425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6" r:id="rId6"/>
    <p:sldLayoutId id="2147483657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marR="0" indent="-4572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FF6600"/>
        </a:buClr>
        <a:buSzTx/>
        <a:buFont typeface="Arial" panose="020B0604020202020204" pitchFamily="34" charset="0"/>
        <a:buChar char="•"/>
        <a:tabLst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4343CA"/>
        </a:buClr>
        <a:buSzTx/>
        <a:buFont typeface="Arial" charset="0"/>
        <a:buChar char="•"/>
        <a:tabLst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660066"/>
        </a:buClr>
        <a:buSzTx/>
        <a:buFontTx/>
        <a:buChar char="•"/>
        <a:tabLst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marR="0" indent="-2286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008000"/>
        </a:buClr>
        <a:buSzTx/>
        <a:buFont typeface="Arial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None/>
        <a:tabLst/>
        <a:defRPr sz="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09550" y="104775"/>
            <a:ext cx="8734425" cy="571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3"/>
          <p:cNvSpPr txBox="1">
            <a:spLocks/>
          </p:cNvSpPr>
          <p:nvPr/>
        </p:nvSpPr>
        <p:spPr>
          <a:xfrm>
            <a:off x="2238375" y="646512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276725" y="6465125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2238375" y="6465124"/>
            <a:ext cx="2038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209551" y="885825"/>
            <a:ext cx="8734424" cy="5467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83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marR="0" indent="-3429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FF6600"/>
        </a:buClr>
        <a:buSzTx/>
        <a:buFontTx/>
        <a:buChar char="•"/>
        <a:tabLst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4343CA"/>
        </a:buClr>
        <a:buSzTx/>
        <a:buFont typeface="Arial" charset="0"/>
        <a:buChar char="•"/>
        <a:tabLst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660066"/>
        </a:buClr>
        <a:buSzTx/>
        <a:buFontTx/>
        <a:buChar char="•"/>
        <a:tabLst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marR="0" indent="-2286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008000"/>
        </a:buClr>
        <a:buSzTx/>
        <a:buFont typeface="Arial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None/>
        <a:tabLst/>
        <a:defRPr sz="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CEBAF Commissioning </a:t>
            </a:r>
            <a:r>
              <a:rPr lang="en-US" dirty="0" smtClean="0"/>
              <a:t>Homework-3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How are Accelerator Improvement and Maintenance Projects Prioritized?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3787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AIP and Maintenance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Active and near term </a:t>
            </a:r>
            <a:r>
              <a:rPr lang="en-US" b="1" dirty="0" smtClean="0"/>
              <a:t>improvement</a:t>
            </a:r>
            <a:r>
              <a:rPr lang="en-US" dirty="0" smtClean="0"/>
              <a:t> projects</a:t>
            </a:r>
          </a:p>
          <a:p>
            <a:pPr lvl="1"/>
            <a:r>
              <a:rPr lang="en-US" dirty="0" smtClean="0"/>
              <a:t>Dogleg Upgrade</a:t>
            </a:r>
          </a:p>
          <a:p>
            <a:pPr lvl="1"/>
            <a:r>
              <a:rPr lang="en-US" dirty="0" smtClean="0"/>
              <a:t>New ¼ </a:t>
            </a:r>
            <a:r>
              <a:rPr lang="en-US" dirty="0" err="1" smtClean="0"/>
              <a:t>cryomodule</a:t>
            </a:r>
            <a:r>
              <a:rPr lang="en-US" dirty="0" smtClean="0"/>
              <a:t> for the injector</a:t>
            </a:r>
          </a:p>
          <a:p>
            <a:pPr lvl="1"/>
            <a:r>
              <a:rPr lang="en-US" dirty="0" smtClean="0"/>
              <a:t>Injector upgrade: Gun to ¼ </a:t>
            </a:r>
            <a:r>
              <a:rPr lang="en-US" dirty="0" err="1" smtClean="0"/>
              <a:t>cryomodule</a:t>
            </a:r>
            <a:endParaRPr lang="en-US" dirty="0" smtClean="0"/>
          </a:p>
          <a:p>
            <a:r>
              <a:rPr lang="en-US" dirty="0" smtClean="0"/>
              <a:t>Active large </a:t>
            </a:r>
            <a:r>
              <a:rPr lang="en-US" b="1" dirty="0" smtClean="0"/>
              <a:t>maintenance</a:t>
            </a:r>
            <a:r>
              <a:rPr lang="en-US" dirty="0" smtClean="0"/>
              <a:t> projects (not as an  AIP)</a:t>
            </a:r>
          </a:p>
          <a:p>
            <a:pPr lvl="1"/>
            <a:r>
              <a:rPr lang="en-US" dirty="0" smtClean="0"/>
              <a:t>Gradient Maintenance:C50 refurbishment program, one C50/year</a:t>
            </a:r>
          </a:p>
          <a:p>
            <a:pPr lvl="1"/>
            <a:r>
              <a:rPr lang="en-US" dirty="0" smtClean="0"/>
              <a:t>Hall-C High Power (1MW) Dump maintenance</a:t>
            </a:r>
          </a:p>
        </p:txBody>
      </p:sp>
    </p:spTree>
    <p:extLst>
      <p:ext uri="{BB962C8B-B14F-4D97-AF65-F5344CB8AC3E}">
        <p14:creationId xmlns:p14="http://schemas.microsoft.com/office/powerpoint/2010/main" val="3454722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AIP and Maintenance Projects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Physics requirements are a large input in setting the priority:</a:t>
            </a:r>
          </a:p>
          <a:p>
            <a:pPr lvl="1"/>
            <a:r>
              <a:rPr lang="en-US" dirty="0" smtClean="0"/>
              <a:t>12GeV capability</a:t>
            </a:r>
          </a:p>
          <a:p>
            <a:pPr lvl="1"/>
            <a:r>
              <a:rPr lang="en-US" dirty="0" smtClean="0"/>
              <a:t>Parity Quality Beams</a:t>
            </a:r>
          </a:p>
          <a:p>
            <a:r>
              <a:rPr lang="en-US" dirty="0" smtClean="0"/>
              <a:t>Accelerator Operability</a:t>
            </a:r>
          </a:p>
          <a:p>
            <a:r>
              <a:rPr lang="en-US" dirty="0" smtClean="0"/>
              <a:t>Accelerator Reliability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992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Spares and Single Points of Failure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Separate process based on:</a:t>
            </a:r>
          </a:p>
          <a:p>
            <a:pPr lvl="1"/>
            <a:r>
              <a:rPr lang="en-US" dirty="0" smtClean="0"/>
              <a:t>Likelihood: how often has this failure occurred in the past</a:t>
            </a:r>
          </a:p>
          <a:p>
            <a:pPr lvl="1"/>
            <a:r>
              <a:rPr lang="en-US" dirty="0" smtClean="0"/>
              <a:t>Impact: What is the impact on CEBAF capability?  Change in Energy?  Change in multiplicity?  </a:t>
            </a:r>
          </a:p>
          <a:p>
            <a:pPr lvl="1"/>
            <a:r>
              <a:rPr lang="en-US" dirty="0" smtClean="0"/>
              <a:t>Schedule:  How long will it take to recover full CEBAF capability?</a:t>
            </a:r>
          </a:p>
          <a:p>
            <a:r>
              <a:rPr lang="en-US" dirty="0" smtClean="0"/>
              <a:t>On-going process with lab management to determine the spares need for 12GeV CEBAF.</a:t>
            </a:r>
          </a:p>
          <a:p>
            <a:r>
              <a:rPr lang="en-US" dirty="0" smtClean="0"/>
              <a:t>C100 spare captured in this process.</a:t>
            </a:r>
          </a:p>
          <a:p>
            <a:pPr lvl="1"/>
            <a:r>
              <a:rPr lang="en-US" dirty="0" smtClean="0"/>
              <a:t>Probability: Likely to have one C100 failure during 12GeV program.   Based on experience with 4GeV CEBAF</a:t>
            </a:r>
          </a:p>
          <a:p>
            <a:pPr lvl="1"/>
            <a:r>
              <a:rPr lang="en-US" dirty="0" smtClean="0"/>
              <a:t>Impact:  Reduction in energy reach, 5.5pass (12Gev) reduction of 250 to 500MeV </a:t>
            </a:r>
          </a:p>
          <a:p>
            <a:pPr lvl="1"/>
            <a:r>
              <a:rPr lang="en-US" dirty="0" smtClean="0"/>
              <a:t>Schedule: 1 to 1.5 years until CEBAF is 12GeV capable again.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93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 Spare vs CC4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C100 Likelihood: Similar to a CC4 failure</a:t>
            </a:r>
          </a:p>
          <a:p>
            <a:r>
              <a:rPr lang="en-US" dirty="0" smtClean="0"/>
              <a:t>C100 Impact: not as significant as the loss of one </a:t>
            </a:r>
            <a:r>
              <a:rPr lang="en-US" dirty="0" err="1" smtClean="0"/>
              <a:t>cryoplant</a:t>
            </a:r>
            <a:endParaRPr lang="en-US" dirty="0" smtClean="0"/>
          </a:p>
          <a:p>
            <a:r>
              <a:rPr lang="en-US" dirty="0" smtClean="0"/>
              <a:t>C100 Schedule: similar to </a:t>
            </a:r>
            <a:r>
              <a:rPr lang="en-US" smtClean="0"/>
              <a:t>CC4 failure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642104"/>
      </p:ext>
    </p:extLst>
  </p:cSld>
  <p:clrMapOvr>
    <a:masterClrMapping/>
  </p:clrMapOvr>
</p:sld>
</file>

<file path=ppt/theme/theme1.xml><?xml version="1.0" encoding="utf-8"?>
<a:theme xmlns:a="http://schemas.openxmlformats.org/drawingml/2006/main" name="Freyberger_Homewo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Freyberger_Homework</Template>
  <TotalTime>578</TotalTime>
  <Words>273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Freyberger_Homework</vt:lpstr>
      <vt:lpstr>1_JLabPowerpointMain</vt:lpstr>
      <vt:lpstr>CEBAF Commissioning Homework-3</vt:lpstr>
      <vt:lpstr>AIP and Maintenance</vt:lpstr>
      <vt:lpstr>AIP and Maintenance Projects</vt:lpstr>
      <vt:lpstr>Spares and Single Points of Failure</vt:lpstr>
      <vt:lpstr>C100 Spare vs CC4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Arne</dc:creator>
  <cp:lastModifiedBy>Arne</cp:lastModifiedBy>
  <cp:revision>35</cp:revision>
  <dcterms:created xsi:type="dcterms:W3CDTF">2015-07-28T20:54:40Z</dcterms:created>
  <dcterms:modified xsi:type="dcterms:W3CDTF">2015-07-29T18:30:08Z</dcterms:modified>
</cp:coreProperties>
</file>