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8" r:id="rId3"/>
    <p:sldId id="272" r:id="rId4"/>
    <p:sldId id="260" r:id="rId5"/>
    <p:sldId id="268" r:id="rId6"/>
    <p:sldId id="269" r:id="rId7"/>
    <p:sldId id="271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78" y="17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09550" y="847725"/>
            <a:ext cx="8734425" cy="541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3008313" cy="939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1326"/>
            <a:ext cx="3008313" cy="46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3714750" y="771525"/>
            <a:ext cx="527685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7205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422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3878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6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09550" y="866775"/>
            <a:ext cx="8734425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77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9626"/>
            <a:ext cx="9144000" cy="42062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238375" y="64651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09549" y="904875"/>
            <a:ext cx="8734425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 typeface="Arial" panose="020B0604020202020204" pitchFamily="34" charset="0"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9550" y="104775"/>
            <a:ext cx="8734425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2238375" y="646512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276725" y="6465125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2238375" y="6465124"/>
            <a:ext cx="2038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209551" y="885825"/>
            <a:ext cx="8734424" cy="5467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3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FF6600"/>
        </a:buClr>
        <a:buSzTx/>
        <a:buFontTx/>
        <a:buChar char="•"/>
        <a:tabLst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ts val="1200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CEBAF Commissioning Homework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Arne </a:t>
            </a:r>
            <a:r>
              <a:rPr lang="en-US" dirty="0" err="1" smtClean="0">
                <a:solidFill>
                  <a:schemeClr val="tx1"/>
                </a:solidFill>
              </a:rPr>
              <a:t>Freyberger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 Homework</a:t>
            </a:r>
            <a:r>
              <a:rPr lang="en-US" smtClean="0"/>
              <a:t>: Question 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What is the list of beam requirements by Hall needed to implement the Day 1 physics program? Indicate the current status of those parameters, and planned date to demonstrate the performance; identify which beam parameters have been achieved simultaneously, to date.</a:t>
            </a:r>
          </a:p>
        </p:txBody>
      </p:sp>
    </p:spTree>
    <p:extLst>
      <p:ext uri="{BB962C8B-B14F-4D97-AF65-F5344CB8AC3E}">
        <p14:creationId xmlns:p14="http://schemas.microsoft.com/office/powerpoint/2010/main" val="368693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Years Beam 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966788"/>
            <a:ext cx="65055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-594881" y="2474996"/>
            <a:ext cx="310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5.0 pass, 11GeV requirements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798" y="4344083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5.5 pass</a:t>
            </a:r>
          </a:p>
          <a:p>
            <a:pPr algn="r"/>
            <a:r>
              <a:rPr lang="en-US" dirty="0" smtClean="0"/>
              <a:t>12GeV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0673" y="5598543"/>
            <a:ext cx="820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Physics beam requirements transmitted to CASA in 2007.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 measurements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9550" y="866775"/>
            <a:ext cx="8734425" cy="31432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 measurements performed at 10.5GeV 5pass configuration, measurements at 12GeV are planned for Fall 2015</a:t>
            </a:r>
          </a:p>
          <a:p>
            <a:r>
              <a:rPr lang="en-US" dirty="0" smtClean="0"/>
              <a:t>A,B,C emittances inferred from measurements in the 5</a:t>
            </a:r>
            <a:r>
              <a:rPr lang="en-US" baseline="30000" dirty="0" smtClean="0"/>
              <a:t>th</a:t>
            </a:r>
            <a:r>
              <a:rPr lang="en-US" dirty="0" smtClean="0"/>
              <a:t> pass extraction line, AE region.  This is the input to the hall transport lines.</a:t>
            </a:r>
          </a:p>
          <a:p>
            <a:r>
              <a:rPr lang="en-US" dirty="0" smtClean="0"/>
              <a:t>D emittances measured in the Hall-D transport line.</a:t>
            </a:r>
          </a:p>
          <a:p>
            <a:r>
              <a:rPr lang="en-US" dirty="0" smtClean="0"/>
              <a:t>All measurements on March 23</a:t>
            </a:r>
            <a:r>
              <a:rPr lang="en-US" baseline="30000" dirty="0" smtClean="0"/>
              <a:t>rd</a:t>
            </a:r>
            <a:r>
              <a:rPr lang="en-US" dirty="0" smtClean="0"/>
              <a:t>, a few days before the lights went out.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94780"/>
              </p:ext>
            </p:extLst>
          </p:nvPr>
        </p:nvGraphicFramePr>
        <p:xfrm>
          <a:off x="957172" y="4010025"/>
          <a:ext cx="7539848" cy="195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916"/>
                <a:gridCol w="1352916"/>
                <a:gridCol w="1547352"/>
                <a:gridCol w="1682150"/>
                <a:gridCol w="1604514"/>
              </a:tblGrid>
              <a:tr h="1077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 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dirty="0" smtClean="0"/>
                        <a:t> (nm)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Requirement</a:t>
                      </a:r>
                      <a:endParaRPr lang="en-US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baseline="-25000" dirty="0" smtClean="0"/>
                        <a:t>x</a:t>
                      </a:r>
                      <a:r>
                        <a:rPr lang="en-US" dirty="0" smtClean="0"/>
                        <a:t> (nm)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Measured</a:t>
                      </a:r>
                      <a:endParaRPr lang="en-US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baseline="-25000" dirty="0" err="1" smtClean="0">
                          <a:latin typeface="+mn-lt"/>
                        </a:rPr>
                        <a:t>y</a:t>
                      </a:r>
                      <a:r>
                        <a:rPr lang="en-US" dirty="0" smtClean="0"/>
                        <a:t> (nm)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baseline="-25000" dirty="0" err="1" smtClean="0">
                          <a:latin typeface="+mn-lt"/>
                        </a:rPr>
                        <a:t>y</a:t>
                      </a:r>
                      <a:r>
                        <a:rPr lang="en-US" dirty="0" smtClean="0"/>
                        <a:t> (nm)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36842">
                <a:tc>
                  <a:txBody>
                    <a:bodyPr/>
                    <a:lstStyle/>
                    <a:p>
                      <a:r>
                        <a:rPr lang="en-US" dirty="0" smtClean="0"/>
                        <a:t>AE (A,B,C)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</a:t>
                      </a:r>
                      <a:endParaRPr lang="en-US" dirty="0"/>
                    </a:p>
                  </a:txBody>
                  <a:tcPr/>
                </a:tc>
              </a:tr>
              <a:tr h="436842">
                <a:tc>
                  <a:txBody>
                    <a:bodyPr/>
                    <a:lstStyle/>
                    <a:p>
                      <a:r>
                        <a:rPr lang="en-US" dirty="0" smtClean="0"/>
                        <a:t>5C 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26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Spread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9550" y="866775"/>
            <a:ext cx="8734425" cy="3092750"/>
          </a:xfrm>
        </p:spPr>
        <p:txBody>
          <a:bodyPr/>
          <a:lstStyle/>
          <a:p>
            <a:r>
              <a:rPr lang="en-US" dirty="0" smtClean="0"/>
              <a:t>Energy spread measurements on 5</a:t>
            </a:r>
            <a:r>
              <a:rPr lang="en-US" baseline="30000" dirty="0" smtClean="0"/>
              <a:t>th</a:t>
            </a:r>
            <a:r>
              <a:rPr lang="en-US" dirty="0" smtClean="0"/>
              <a:t> and 5.5 pass beams have not been performed to date.</a:t>
            </a:r>
          </a:p>
          <a:p>
            <a:r>
              <a:rPr lang="en-US" dirty="0" smtClean="0"/>
              <a:t>Plan to measure Fall 2015 at full energy.</a:t>
            </a:r>
          </a:p>
          <a:p>
            <a:r>
              <a:rPr lang="en-US" dirty="0" smtClean="0"/>
              <a:t>Energy spread on 5</a:t>
            </a:r>
            <a:r>
              <a:rPr lang="en-US" baseline="30000" dirty="0" smtClean="0"/>
              <a:t>th</a:t>
            </a:r>
            <a:r>
              <a:rPr lang="en-US" dirty="0" smtClean="0"/>
              <a:t> pass will be dominated by synchrotron radiation.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9021"/>
              </p:ext>
            </p:extLst>
          </p:nvPr>
        </p:nvGraphicFramePr>
        <p:xfrm>
          <a:off x="385309" y="3467340"/>
          <a:ext cx="855866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44"/>
                <a:gridCol w="1426444"/>
                <a:gridCol w="1426444"/>
                <a:gridCol w="1426444"/>
                <a:gridCol w="1426444"/>
                <a:gridCol w="142644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/>
                        <a:buChar char="D"/>
                      </a:pPr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synch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(MeV)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/>
                        <a:buChar char="D"/>
                      </a:pPr>
                      <a:r>
                        <a:rPr lang="en-US" dirty="0" smtClean="0"/>
                        <a:t>E</a:t>
                      </a:r>
                      <a:r>
                        <a:rPr lang="en-US" baseline="-25000" dirty="0" smtClean="0"/>
                        <a:t>RF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(MeV)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Worst 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/>
                        <a:buChar char="D"/>
                      </a:pPr>
                      <a:r>
                        <a:rPr lang="en-US" dirty="0" err="1" smtClean="0"/>
                        <a:t>E</a:t>
                      </a:r>
                      <a:r>
                        <a:rPr lang="en-US" baseline="-25000" dirty="0" err="1" smtClean="0"/>
                        <a:t>combined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(MeV)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/>
                        <a:buChar char="D"/>
                      </a:pPr>
                      <a:r>
                        <a:rPr lang="en-US" dirty="0" smtClean="0"/>
                        <a:t>E/E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(%)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Expected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/>
                        <a:buChar char="D"/>
                      </a:pPr>
                      <a:r>
                        <a:rPr lang="en-US" dirty="0" smtClean="0"/>
                        <a:t>E/E</a:t>
                      </a:r>
                    </a:p>
                    <a:p>
                      <a:pPr marL="0" indent="0">
                        <a:buFont typeface="Symbol"/>
                        <a:buNone/>
                      </a:pPr>
                      <a:r>
                        <a:rPr lang="en-US" dirty="0" smtClean="0"/>
                        <a:t>(%)</a:t>
                      </a:r>
                    </a:p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A,B,C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2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Size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735992"/>
              </p:ext>
            </p:extLst>
          </p:nvPr>
        </p:nvGraphicFramePr>
        <p:xfrm>
          <a:off x="931655" y="1397000"/>
          <a:ext cx="7082286" cy="2672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381"/>
                <a:gridCol w="1180381"/>
                <a:gridCol w="1180381"/>
                <a:gridCol w="1180381"/>
                <a:gridCol w="1180381"/>
                <a:gridCol w="118038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baseline="-25000" dirty="0" err="1" smtClean="0"/>
                        <a:t>x</a:t>
                      </a:r>
                      <a:endParaRPr lang="en-US" baseline="-25000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/>
                        <a:t>m)</a:t>
                      </a:r>
                    </a:p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baseline="-25000" dirty="0" err="1" smtClean="0"/>
                        <a:t>x</a:t>
                      </a:r>
                      <a:endParaRPr lang="en-US" baseline="-25000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/>
                        <a:t>m)</a:t>
                      </a:r>
                    </a:p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baseline="-25000" dirty="0" err="1" smtClean="0">
                          <a:latin typeface="+mn-lt"/>
                        </a:rPr>
                        <a:t>y</a:t>
                      </a:r>
                      <a:endParaRPr lang="en-US" baseline="-25000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/>
                        <a:t>m)</a:t>
                      </a:r>
                    </a:p>
                    <a:p>
                      <a:r>
                        <a:rPr lang="en-US" dirty="0" smtClean="0"/>
                        <a:t>Measured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latin typeface="Symbol" panose="05050102010706020507" pitchFamily="18" charset="2"/>
                        </a:rPr>
                        <a:t>s</a:t>
                      </a:r>
                      <a:r>
                        <a:rPr lang="en-US" baseline="-25000" dirty="0" err="1" smtClean="0">
                          <a:latin typeface="+mn-lt"/>
                        </a:rPr>
                        <a:t>y</a:t>
                      </a:r>
                      <a:endParaRPr lang="en-US" baseline="-25000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dirty="0" smtClean="0"/>
                        <a:t>m)</a:t>
                      </a:r>
                    </a:p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A(5-pass)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2015-Mar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A(2-pass)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2015-April </a:t>
                      </a:r>
                      <a:endParaRPr lang="en-US" dirty="0"/>
                    </a:p>
                  </a:txBody>
                  <a:tcPr/>
                </a:tc>
              </a:tr>
              <a:tr h="371511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2015-May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2015-Mar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4453" y="4399472"/>
            <a:ext cx="797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A&amp;D beam lines were in the process of setup and optimization at the time of the 2015-Mar measurements.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2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Hall-B: 1-pass Halo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895349"/>
            <a:ext cx="6524625" cy="53816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238375" y="4210050"/>
            <a:ext cx="5534025" cy="1905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67151" y="3730109"/>
            <a:ext cx="126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B/P&lt;10-4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2498" y="6301650"/>
            <a:ext cx="323490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F-X </a:t>
            </a:r>
            <a:r>
              <a:rPr lang="en-US" dirty="0" err="1" smtClean="0"/>
              <a:t>Girod</a:t>
            </a:r>
            <a:r>
              <a:rPr lang="en-US" dirty="0" smtClean="0"/>
              <a:t> OPS 2015 </a:t>
            </a:r>
            <a:r>
              <a:rPr lang="en-US" smtClean="0"/>
              <a:t>StayTreat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Hall-D: 5.5 pass halo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914400"/>
            <a:ext cx="6915150" cy="5029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87592" y="3786996"/>
            <a:ext cx="5676182" cy="86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92438" y="3317659"/>
            <a:ext cx="187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1%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6717" y="6047117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 </a:t>
            </a:r>
            <a:r>
              <a:rPr lang="en-US" dirty="0" err="1" smtClean="0"/>
              <a:t>Egiyan</a:t>
            </a:r>
            <a:r>
              <a:rPr lang="en-US" dirty="0" smtClean="0"/>
              <a:t> OPS 2015 </a:t>
            </a:r>
            <a:r>
              <a:rPr lang="en-US" dirty="0" err="1" smtClean="0"/>
              <a:t>StayTreat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Years Beam 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and T Review July 28-30, 2015</a:t>
            </a:r>
            <a:endParaRPr lang="en-US" i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966788"/>
            <a:ext cx="650557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-594881" y="2474996"/>
            <a:ext cx="310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5.0 pass, 11GeV requirements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6798" y="4344083"/>
            <a:ext cx="1047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5.5 pass</a:t>
            </a:r>
          </a:p>
          <a:p>
            <a:pPr algn="r"/>
            <a:r>
              <a:rPr lang="en-US" dirty="0" smtClean="0"/>
              <a:t>12GeV</a:t>
            </a:r>
            <a:endParaRPr lang="en-US" dirty="0"/>
          </a:p>
        </p:txBody>
      </p:sp>
      <p:pic>
        <p:nvPicPr>
          <p:cNvPr id="4098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942146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30" y="2016244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92" y="4437569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401" y="2942146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632" y="4531057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" y="5225210"/>
            <a:ext cx="414344" cy="41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00881" y="5618084"/>
            <a:ext cx="63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Demonstrated at 5.5GeV setup, Hall-A 2-pass April 2015</a:t>
            </a:r>
            <a:endParaRPr lang="en-US" dirty="0"/>
          </a:p>
        </p:txBody>
      </p:sp>
      <p:pic>
        <p:nvPicPr>
          <p:cNvPr id="16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130" y="2942146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rne\AppData\Local\Microsoft\Windows\Temporary Internet Files\Content.IE5\XM9NW2QF\Yes_check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391" y="4355764"/>
            <a:ext cx="459357" cy="45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rne\AppData\Local\Microsoft\Windows\Temporary Internet Files\Content.IE5\XM9NW2QF\medium-right-check-66.6-6151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486" y="2016244"/>
            <a:ext cx="486237" cy="36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Arne\AppData\Local\Microsoft\Windows\Temporary Internet Files\Content.IE5\XM9NW2QF\medium-right-check-66.6-6151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36" y="5632307"/>
            <a:ext cx="486237" cy="36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319213" y="5270222"/>
            <a:ext cx="63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Demonstrated at 10.5GeV setup March 2015</a:t>
            </a:r>
            <a:endParaRPr lang="en-US" dirty="0"/>
          </a:p>
        </p:txBody>
      </p:sp>
      <p:pic>
        <p:nvPicPr>
          <p:cNvPr id="4102" name="Picture 6" descr="C:\Users\Arne\AppData\Local\Microsoft\Windows\Temporary Internet Files\Content.IE5\WAEQGYGH\hyKm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357" y="2016244"/>
            <a:ext cx="482360" cy="4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Arne\AppData\Local\Microsoft\Windows\Temporary Internet Files\Content.IE5\WAEQGYGH\hyKm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357" y="2950804"/>
            <a:ext cx="482360" cy="4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Users\Arne\AppData\Local\Microsoft\Windows\Temporary Internet Files\Content.IE5\WAEQGYGH\hyKm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154" y="4414566"/>
            <a:ext cx="482360" cy="48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" y="6133380"/>
            <a:ext cx="331742" cy="3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319212" y="6114585"/>
            <a:ext cx="7755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yet verified, but CEBAF energy spread dominated by synchrotron 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yberger_Homewo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Freyberger_Homework</Template>
  <TotalTime>389</TotalTime>
  <Words>471</Words>
  <Application>Microsoft Office PowerPoint</Application>
  <PresentationFormat>On-screen Show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Freyberger_Homework</vt:lpstr>
      <vt:lpstr>1_JLabPowerpointMain</vt:lpstr>
      <vt:lpstr>CEBAF Commissioning Homework</vt:lpstr>
      <vt:lpstr>Accelerator Homework: Question 2</vt:lpstr>
      <vt:lpstr>Initial Years Beam Requirements</vt:lpstr>
      <vt:lpstr>Emittance measurements</vt:lpstr>
      <vt:lpstr>Energy Spread</vt:lpstr>
      <vt:lpstr>Beam Size</vt:lpstr>
      <vt:lpstr>Hall-B: 1-pass Halo</vt:lpstr>
      <vt:lpstr>Hall-D: 5.5 pass halo</vt:lpstr>
      <vt:lpstr>Initial Years Beam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Arne</dc:creator>
  <cp:lastModifiedBy>Arne</cp:lastModifiedBy>
  <cp:revision>31</cp:revision>
  <dcterms:created xsi:type="dcterms:W3CDTF">2015-07-28T20:54:40Z</dcterms:created>
  <dcterms:modified xsi:type="dcterms:W3CDTF">2015-07-29T15:20:55Z</dcterms:modified>
</cp:coreProperties>
</file>