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0.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65" r:id="rId3"/>
  </p:sldMasterIdLst>
  <p:notesMasterIdLst>
    <p:notesMasterId r:id="rId34"/>
  </p:notesMasterIdLst>
  <p:sldIdLst>
    <p:sldId id="258" r:id="rId4"/>
    <p:sldId id="267" r:id="rId5"/>
    <p:sldId id="269" r:id="rId6"/>
    <p:sldId id="271" r:id="rId7"/>
    <p:sldId id="270" r:id="rId8"/>
    <p:sldId id="323" r:id="rId9"/>
    <p:sldId id="326" r:id="rId10"/>
    <p:sldId id="279" r:id="rId11"/>
    <p:sldId id="284" r:id="rId12"/>
    <p:sldId id="288" r:id="rId13"/>
    <p:sldId id="281" r:id="rId14"/>
    <p:sldId id="287" r:id="rId15"/>
    <p:sldId id="290" r:id="rId16"/>
    <p:sldId id="294" r:id="rId17"/>
    <p:sldId id="321" r:id="rId18"/>
    <p:sldId id="319" r:id="rId19"/>
    <p:sldId id="305" r:id="rId20"/>
    <p:sldId id="306" r:id="rId21"/>
    <p:sldId id="301" r:id="rId22"/>
    <p:sldId id="302" r:id="rId23"/>
    <p:sldId id="300" r:id="rId24"/>
    <p:sldId id="322" r:id="rId25"/>
    <p:sldId id="310" r:id="rId26"/>
    <p:sldId id="313" r:id="rId27"/>
    <p:sldId id="324" r:id="rId28"/>
    <p:sldId id="320" r:id="rId29"/>
    <p:sldId id="316" r:id="rId30"/>
    <p:sldId id="317" r:id="rId31"/>
    <p:sldId id="314" r:id="rId32"/>
    <p:sldId id="330"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130" d="100"/>
          <a:sy n="130" d="100"/>
        </p:scale>
        <p:origin x="-876" y="4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7/27/2015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3F62F8-E622-7E42-B51E-D61B8EC5186C}"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two weeks,  the Summer shutdown starts.   During the following major activities are planned:</a:t>
            </a:r>
          </a:p>
          <a:p>
            <a:endParaRPr lang="en-US" dirty="0"/>
          </a:p>
          <a:p>
            <a:r>
              <a:rPr lang="en-US" dirty="0" smtClean="0"/>
              <a:t>Helium processing of every cavity</a:t>
            </a:r>
          </a:p>
          <a:p>
            <a:r>
              <a:rPr lang="en-US" dirty="0" smtClean="0"/>
              <a:t>Complete tunnel air conditioning so that the temperature in the Arc regions of the tunnel do not exceed the 45C (electronics in tunnel).</a:t>
            </a:r>
          </a:p>
          <a:p>
            <a:r>
              <a:rPr lang="en-US" dirty="0" smtClean="0"/>
              <a:t>Complete the </a:t>
            </a:r>
            <a:r>
              <a:rPr lang="en-US" dirty="0" err="1" smtClean="0"/>
              <a:t>pathlength</a:t>
            </a:r>
            <a:r>
              <a:rPr lang="en-US" dirty="0" smtClean="0"/>
              <a:t> chicane upgrade to minimize the need to change arc orbit offsets or the MO.</a:t>
            </a:r>
          </a:p>
          <a:p>
            <a:r>
              <a:rPr lang="en-US" dirty="0" smtClean="0"/>
              <a:t>Repair the 2K cold box.</a:t>
            </a:r>
          </a:p>
          <a:p>
            <a:endParaRPr lang="en-US" dirty="0"/>
          </a:p>
          <a:p>
            <a:r>
              <a:rPr lang="en-US" dirty="0" smtClean="0"/>
              <a:t>In the fall, a 12GeV, 1100MeV/</a:t>
            </a:r>
            <a:r>
              <a:rPr lang="en-US" dirty="0" err="1" smtClean="0"/>
              <a:t>linac</a:t>
            </a:r>
            <a:r>
              <a:rPr lang="en-US" dirty="0" smtClean="0"/>
              <a:t> configuration will be setup following the same process used this past run.   All eyes will be on measuring emittance/energy spread growth and the SRF performance.</a:t>
            </a:r>
          </a:p>
          <a:p>
            <a:endParaRPr lang="en-US" dirty="0"/>
          </a:p>
          <a:p>
            <a:r>
              <a:rPr lang="en-US" dirty="0" smtClean="0"/>
              <a:t>In the Spring, the plan is to support the Physics program at the design </a:t>
            </a:r>
            <a:r>
              <a:rPr lang="en-US" dirty="0" err="1" smtClean="0"/>
              <a:t>enegy</a:t>
            </a:r>
            <a:r>
              <a:rPr lang="en-US" dirty="0"/>
              <a:t>.</a:t>
            </a:r>
          </a:p>
        </p:txBody>
      </p:sp>
      <p:sp>
        <p:nvSpPr>
          <p:cNvPr id="4" name="Slide Number Placeholder 3"/>
          <p:cNvSpPr>
            <a:spLocks noGrp="1"/>
          </p:cNvSpPr>
          <p:nvPr>
            <p:ph type="sldNum" sz="quarter" idx="10"/>
          </p:nvPr>
        </p:nvSpPr>
        <p:spPr/>
        <p:txBody>
          <a:bodyPr/>
          <a:lstStyle/>
          <a:p>
            <a:fld id="{16653114-0D40-384A-9E11-76EB88F8D7B8}" type="slidenum">
              <a:rPr lang="en-US" smtClean="0"/>
              <a:pPr/>
              <a:t>24</a:t>
            </a:fld>
            <a:endParaRPr lang="en-US"/>
          </a:p>
        </p:txBody>
      </p:sp>
    </p:spTree>
    <p:extLst>
      <p:ext uri="{BB962C8B-B14F-4D97-AF65-F5344CB8AC3E}">
        <p14:creationId xmlns:p14="http://schemas.microsoft.com/office/powerpoint/2010/main" val="2246097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the tunnel work is complete, systems are checked.   Let’s send some beam!!!</a:t>
            </a:r>
          </a:p>
          <a:p>
            <a:endParaRPr lang="en-US" dirty="0"/>
          </a:p>
          <a:p>
            <a:r>
              <a:rPr lang="en-US" dirty="0" smtClean="0"/>
              <a:t>First run, is a short run to establish that the RF gradient has sufficient energy gain to achieve 12GeV on 5.5 passes.   </a:t>
            </a:r>
          </a:p>
          <a:p>
            <a:endParaRPr lang="en-US" dirty="0"/>
          </a:p>
          <a:p>
            <a:r>
              <a:rPr lang="en-US" dirty="0" smtClean="0"/>
              <a:t>The second run was to establish full energy from the Injector, </a:t>
            </a:r>
            <a:r>
              <a:rPr lang="en-US" dirty="0" err="1" smtClean="0"/>
              <a:t>multipass</a:t>
            </a:r>
            <a:r>
              <a:rPr lang="en-US" dirty="0" smtClean="0"/>
              <a:t> operation, CW beam to end-station A on 3pass and 5.5 pass beam to Hall-D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8</a:t>
            </a:fld>
            <a:endParaRPr lang="en-US"/>
          </a:p>
        </p:txBody>
      </p:sp>
    </p:spTree>
    <p:extLst>
      <p:ext uri="{BB962C8B-B14F-4D97-AF65-F5344CB8AC3E}">
        <p14:creationId xmlns:p14="http://schemas.microsoft.com/office/powerpoint/2010/main" val="220415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hit our marks!!!</a:t>
            </a:r>
          </a:p>
          <a:p>
            <a:endParaRPr lang="en-US" dirty="0"/>
          </a:p>
          <a:p>
            <a:r>
              <a:rPr lang="en-US" dirty="0"/>
              <a:t>O</a:t>
            </a:r>
            <a:r>
              <a:rPr lang="en-US" dirty="0" smtClean="0"/>
              <a:t>ne-pass beam at 2.2GeV,  what does this mean?  </a:t>
            </a:r>
            <a:r>
              <a:rPr lang="en-US" dirty="0" err="1" smtClean="0"/>
              <a:t>Cryo</a:t>
            </a:r>
            <a:r>
              <a:rPr lang="en-US" dirty="0" smtClean="0"/>
              <a:t> plants are operating and stable at 2K with the RF system at full gradient.   The RF gradients and phases are stable and maintaining the target one-pass energy of 2.2GeV/pass, 1100MeV/</a:t>
            </a:r>
            <a:r>
              <a:rPr lang="en-US" dirty="0" err="1" smtClean="0"/>
              <a:t>linac</a:t>
            </a:r>
            <a:endParaRPr lang="en-US" dirty="0" smtClean="0"/>
          </a:p>
          <a:p>
            <a:endParaRPr lang="en-US" dirty="0"/>
          </a:p>
          <a:p>
            <a:r>
              <a:rPr lang="en-US" dirty="0" smtClean="0"/>
              <a:t>6GeV to Hall-A:    First multi-pass CW beam operations.  </a:t>
            </a:r>
            <a:r>
              <a:rPr lang="en-US" dirty="0" err="1" smtClean="0"/>
              <a:t>Pathlength</a:t>
            </a:r>
            <a:r>
              <a:rPr lang="en-US" dirty="0" smtClean="0"/>
              <a:t> is under control, although the machine circumference shrunk by about 2cm during the installation requiring the master oscillator frequency to be changed by 22kHz.     The machine has since relaxed back to nominally length.   CW beam !!!   And the users are engaged and starting their detector commissioning.</a:t>
            </a:r>
          </a:p>
          <a:p>
            <a:endParaRPr lang="en-US" dirty="0"/>
          </a:p>
          <a:p>
            <a:r>
              <a:rPr lang="en-US" dirty="0" smtClean="0"/>
              <a:t>5.5pass beam to Hall-D:  New Arc10 and Hall-D transport lines transport beam for the first time.   The north </a:t>
            </a:r>
            <a:r>
              <a:rPr lang="en-US" dirty="0" err="1" smtClean="0"/>
              <a:t>linac</a:t>
            </a:r>
            <a:r>
              <a:rPr lang="en-US" dirty="0" smtClean="0"/>
              <a:t> transport SIX beams.   </a:t>
            </a:r>
            <a:r>
              <a:rPr lang="en-US" dirty="0" err="1" smtClean="0"/>
              <a:t>Pathlength</a:t>
            </a:r>
            <a:r>
              <a:rPr lang="en-US" dirty="0" smtClean="0"/>
              <a:t> is under control.   Full model loaded for the first time!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9</a:t>
            </a:fld>
            <a:endParaRPr lang="en-US"/>
          </a:p>
        </p:txBody>
      </p:sp>
    </p:spTree>
    <p:extLst>
      <p:ext uri="{BB962C8B-B14F-4D97-AF65-F5344CB8AC3E}">
        <p14:creationId xmlns:p14="http://schemas.microsoft.com/office/powerpoint/2010/main" val="1087206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hit our marks!!!</a:t>
            </a:r>
          </a:p>
          <a:p>
            <a:endParaRPr lang="en-US" dirty="0"/>
          </a:p>
          <a:p>
            <a:r>
              <a:rPr lang="en-US" dirty="0"/>
              <a:t>O</a:t>
            </a:r>
            <a:r>
              <a:rPr lang="en-US" dirty="0" smtClean="0"/>
              <a:t>ne-pass beam at 2.2GeV,  what does this mean?  </a:t>
            </a:r>
            <a:r>
              <a:rPr lang="en-US" dirty="0" err="1" smtClean="0"/>
              <a:t>Cryo</a:t>
            </a:r>
            <a:r>
              <a:rPr lang="en-US" dirty="0" smtClean="0"/>
              <a:t> plants are operating and stable at 2K with the RF system at full gradient.   The RF gradients and phases are stable and maintaining the target one-pass energy of 2.2GeV/pass, 1100MeV/</a:t>
            </a:r>
            <a:r>
              <a:rPr lang="en-US" dirty="0" err="1" smtClean="0"/>
              <a:t>linac</a:t>
            </a:r>
            <a:endParaRPr lang="en-US" dirty="0" smtClean="0"/>
          </a:p>
          <a:p>
            <a:endParaRPr lang="en-US" dirty="0"/>
          </a:p>
          <a:p>
            <a:r>
              <a:rPr lang="en-US" dirty="0" smtClean="0"/>
              <a:t>6GeV to Hall-A:    First multi-pass CW beam operations.  </a:t>
            </a:r>
            <a:r>
              <a:rPr lang="en-US" dirty="0" err="1" smtClean="0"/>
              <a:t>Pathlength</a:t>
            </a:r>
            <a:r>
              <a:rPr lang="en-US" dirty="0" smtClean="0"/>
              <a:t> is under control, although the machine circumference shrunk by about 2cm during the installation requiring the master oscillator frequency to be changed by 22kHz.     The machine has since relaxed back to nominally length.   CW beam !!!   And the users are engaged and starting their detector commissioning.</a:t>
            </a:r>
          </a:p>
          <a:p>
            <a:endParaRPr lang="en-US" dirty="0"/>
          </a:p>
          <a:p>
            <a:r>
              <a:rPr lang="en-US" dirty="0" smtClean="0"/>
              <a:t>5.5pass beam to Hall-D:  New Arc10 and Hall-D transport lines transport beam for the first time.   The north </a:t>
            </a:r>
            <a:r>
              <a:rPr lang="en-US" dirty="0" err="1" smtClean="0"/>
              <a:t>linac</a:t>
            </a:r>
            <a:r>
              <a:rPr lang="en-US" dirty="0" smtClean="0"/>
              <a:t> transport SIX beams.   </a:t>
            </a:r>
            <a:r>
              <a:rPr lang="en-US" dirty="0" err="1" smtClean="0"/>
              <a:t>Pathlength</a:t>
            </a:r>
            <a:r>
              <a:rPr lang="en-US" dirty="0" smtClean="0"/>
              <a:t> is under control.   Full model loaded for the first time!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10</a:t>
            </a:fld>
            <a:endParaRPr lang="en-US"/>
          </a:p>
        </p:txBody>
      </p:sp>
    </p:spTree>
    <p:extLst>
      <p:ext uri="{BB962C8B-B14F-4D97-AF65-F5344CB8AC3E}">
        <p14:creationId xmlns:p14="http://schemas.microsoft.com/office/powerpoint/2010/main" val="1087206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progression of three activities during Fall 2013 to Spring 2014.  Cryogenics commissioning, HCO and beam commissioning.</a:t>
            </a:r>
          </a:p>
          <a:p>
            <a:endParaRPr lang="en-US" dirty="0"/>
          </a:p>
          <a:p>
            <a:r>
              <a:rPr lang="en-US" dirty="0" smtClean="0"/>
              <a:t>Cryogenics was commissioning the new CHL2 and the new configuration.  Dark blue represents that the </a:t>
            </a:r>
            <a:r>
              <a:rPr lang="en-US" dirty="0" err="1" smtClean="0"/>
              <a:t>Linacs</a:t>
            </a:r>
            <a:r>
              <a:rPr lang="en-US" dirty="0" smtClean="0"/>
              <a:t> were at 2K.</a:t>
            </a:r>
          </a:p>
          <a:p>
            <a:endParaRPr lang="en-US" dirty="0"/>
          </a:p>
          <a:p>
            <a:r>
              <a:rPr lang="en-US" dirty="0" smtClean="0"/>
              <a:t>The yellow curve shows the percent complete of the HCO elements into the checked state.   Note that HCO activities are going on in parallel with beam activities.</a:t>
            </a:r>
          </a:p>
          <a:p>
            <a:endParaRPr lang="en-US" dirty="0"/>
          </a:p>
          <a:p>
            <a:r>
              <a:rPr lang="en-US" dirty="0" smtClean="0"/>
              <a:t>Green curve shows the percent complete of the elements into the READY state.</a:t>
            </a:r>
          </a:p>
          <a:p>
            <a:endParaRPr lang="en-US" dirty="0"/>
          </a:p>
          <a:p>
            <a:r>
              <a:rPr lang="en-US" dirty="0" smtClean="0"/>
              <a:t>And the upper tics show the beam activities and the vertical bands show when the tunnel was locked up for beam operations.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11</a:t>
            </a:fld>
            <a:endParaRPr lang="en-US"/>
          </a:p>
        </p:txBody>
      </p:sp>
    </p:spTree>
    <p:extLst>
      <p:ext uri="{BB962C8B-B14F-4D97-AF65-F5344CB8AC3E}">
        <p14:creationId xmlns:p14="http://schemas.microsoft.com/office/powerpoint/2010/main" val="220260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Summer 2014: hall-D completed their detector installation and checkout.  And an “early physics” experiment was installed in Hall-B.   </a:t>
            </a:r>
          </a:p>
          <a:p>
            <a:endParaRPr lang="en-US" dirty="0"/>
          </a:p>
          <a:p>
            <a:r>
              <a:rPr lang="en-US" dirty="0" smtClean="0"/>
              <a:t>The two main goals for the Fall2014 was to establish CW beam to the Hall-D tagger dump and to generate photons for the first time.   This was to support the  commissioning of the new Hall-D detector. </a:t>
            </a:r>
          </a:p>
          <a:p>
            <a:endParaRPr lang="en-US" dirty="0"/>
          </a:p>
          <a:p>
            <a:r>
              <a:rPr lang="en-US" dirty="0" smtClean="0"/>
              <a:t>In addition the upgraded RF-separation was to be commissioned.   </a:t>
            </a:r>
            <a:endParaRPr lang="en-US" dirty="0"/>
          </a:p>
          <a:p>
            <a:endParaRPr lang="en-US" dirty="0" smtClean="0"/>
          </a:p>
          <a:p>
            <a:r>
              <a:rPr lang="en-US" dirty="0" smtClean="0"/>
              <a:t>The images at the bottom show the separating beams on 1</a:t>
            </a:r>
            <a:r>
              <a:rPr lang="en-US" baseline="30000" dirty="0" smtClean="0"/>
              <a:t>st</a:t>
            </a:r>
            <a:r>
              <a:rPr lang="en-US" dirty="0" smtClean="0"/>
              <a:t> and 4</a:t>
            </a:r>
            <a:r>
              <a:rPr lang="en-US" baseline="30000" dirty="0" smtClean="0"/>
              <a:t>th</a:t>
            </a:r>
            <a:r>
              <a:rPr lang="en-US" dirty="0" smtClean="0"/>
              <a:t> pass to halls B and A.     </a:t>
            </a:r>
          </a:p>
          <a:p>
            <a:endParaRPr lang="en-US" dirty="0"/>
          </a:p>
          <a:p>
            <a:r>
              <a:rPr lang="en-US" dirty="0" smtClean="0"/>
              <a:t>And the plot to the right shows a sustained three day period with all three halls receiving beam with high availability.</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12</a:t>
            </a:fld>
            <a:endParaRPr lang="en-US"/>
          </a:p>
        </p:txBody>
      </p:sp>
    </p:spTree>
    <p:extLst>
      <p:ext uri="{BB962C8B-B14F-4D97-AF65-F5344CB8AC3E}">
        <p14:creationId xmlns:p14="http://schemas.microsoft.com/office/powerpoint/2010/main" val="1852662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program goal was the commissioning of the Hall-D detector.</a:t>
            </a:r>
          </a:p>
          <a:p>
            <a:endParaRPr lang="en-US" dirty="0"/>
          </a:p>
          <a:p>
            <a:r>
              <a:rPr lang="en-US" dirty="0" smtClean="0"/>
              <a:t>With the beams delivered in Nov/Dec of 2014, the program goals with demonstrated with tracks in their tracking system, pi0s in their calorimeter and even a vertex reconstruction.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13</a:t>
            </a:fld>
            <a:endParaRPr lang="en-US"/>
          </a:p>
        </p:txBody>
      </p:sp>
    </p:spTree>
    <p:extLst>
      <p:ext uri="{BB962C8B-B14F-4D97-AF65-F5344CB8AC3E}">
        <p14:creationId xmlns:p14="http://schemas.microsoft.com/office/powerpoint/2010/main" val="134897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run presently in progress,  included the commissioning of the new 5</a:t>
            </a:r>
            <a:r>
              <a:rPr lang="en-US" baseline="30000" dirty="0" smtClean="0"/>
              <a:t>th</a:t>
            </a:r>
            <a:r>
              <a:rPr lang="en-US" dirty="0" smtClean="0"/>
              <a:t> pass separation system which are on the following slides.   </a:t>
            </a:r>
          </a:p>
          <a:p>
            <a:endParaRPr lang="en-US" dirty="0"/>
          </a:p>
          <a:p>
            <a:r>
              <a:rPr lang="en-US" dirty="0" smtClean="0"/>
              <a:t>Interleaved with the RF separation commissioning was optics tool development and measuring some baseline beam parameters.     </a:t>
            </a:r>
          </a:p>
          <a:p>
            <a:endParaRPr lang="en-US" dirty="0"/>
          </a:p>
          <a:p>
            <a:r>
              <a:rPr lang="en-US" dirty="0" smtClean="0"/>
              <a:t>CEBAF was setup as per the procedure developed during the design phase.   Orbit offsets in the arc were minimized if not nulled.   The MO was adjusted to achieve this, it is now only 2KHz off nominal.   The beam was matched and set on design at the entrance to each arc.   The Arcs and </a:t>
            </a:r>
            <a:r>
              <a:rPr lang="en-US" dirty="0" err="1" smtClean="0"/>
              <a:t>recombiners</a:t>
            </a:r>
            <a:r>
              <a:rPr lang="en-US" dirty="0" smtClean="0"/>
              <a:t> quadrupoles were set to design and did not require any significant changes going forward, confirming that the model is converging.</a:t>
            </a:r>
          </a:p>
          <a:p>
            <a:endParaRPr lang="en-US" dirty="0"/>
          </a:p>
          <a:p>
            <a:r>
              <a:rPr lang="en-US" dirty="0" smtClean="0"/>
              <a:t>More on this in Todd </a:t>
            </a:r>
            <a:r>
              <a:rPr lang="en-US" dirty="0" err="1" smtClean="0"/>
              <a:t>Satogata’s</a:t>
            </a:r>
            <a:r>
              <a:rPr lang="en-US" dirty="0" smtClean="0"/>
              <a:t> talk on Wednesday.</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14</a:t>
            </a:fld>
            <a:endParaRPr lang="en-US"/>
          </a:p>
        </p:txBody>
      </p:sp>
    </p:spTree>
    <p:extLst>
      <p:ext uri="{BB962C8B-B14F-4D97-AF65-F5344CB8AC3E}">
        <p14:creationId xmlns:p14="http://schemas.microsoft.com/office/powerpoint/2010/main" val="3181800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20+ years of SRF operations on over 320 cavities,  gradient degradation of roughly 34MeV/pass of energy has been observed.   </a:t>
            </a:r>
          </a:p>
          <a:p>
            <a:endParaRPr lang="en-US" dirty="0"/>
          </a:p>
          <a:p>
            <a:r>
              <a:rPr lang="en-US" dirty="0" smtClean="0"/>
              <a:t>In order to restore the energy gain of CEBAF to support high availability physics operations, all the cavities will be helium processed this summer.  The plot shows the gain expected from this effort.  This gain is based on previous helium processing cycles in the 6GeV era and some recent measurements.</a:t>
            </a:r>
          </a:p>
          <a:p>
            <a:endParaRPr lang="en-US" dirty="0"/>
          </a:p>
          <a:p>
            <a:r>
              <a:rPr lang="en-US" dirty="0" smtClean="0"/>
              <a:t>Long term, a continuous C50 upgrade program, one C50 per year, will help keep the gradient from declining at a large rate.</a:t>
            </a:r>
          </a:p>
          <a:p>
            <a:endParaRPr lang="en-US" dirty="0"/>
          </a:p>
          <a:p>
            <a:r>
              <a:rPr lang="en-US" dirty="0" smtClean="0"/>
              <a:t>Also effort in minimizing the gap between the Commissioning gradients and operations gradient is on going.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21</a:t>
            </a:fld>
            <a:endParaRPr lang="en-US"/>
          </a:p>
        </p:txBody>
      </p:sp>
    </p:spTree>
    <p:extLst>
      <p:ext uri="{BB962C8B-B14F-4D97-AF65-F5344CB8AC3E}">
        <p14:creationId xmlns:p14="http://schemas.microsoft.com/office/powerpoint/2010/main" val="976936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111910"/>
            <a:ext cx="8582025" cy="5336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28737350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05200" y="6394375"/>
            <a:ext cx="2133600" cy="365125"/>
          </a:xfrm>
          <a:prstGeom prst="rect">
            <a:avLst/>
          </a:prstGeom>
        </p:spPr>
        <p:txBody>
          <a:bodyPr/>
          <a:lstStyle/>
          <a:p>
            <a:fld id="{65109F8C-9F4D-5945-807D-33CC9F4EE4DF}" type="datetimeFigureOut">
              <a:rPr lang="en-US" smtClean="0"/>
              <a:pPr/>
              <a:t>7/27/2015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58F48A6-A3E1-4848-9AC3-B43F560BE4FE}" type="slidenum">
              <a:rPr lang="en-US" smtClean="0"/>
              <a:pPr/>
              <a:t>‹#›</a:t>
            </a:fld>
            <a:endParaRPr lang="en-US"/>
          </a:p>
        </p:txBody>
      </p:sp>
    </p:spTree>
    <p:extLst>
      <p:ext uri="{BB962C8B-B14F-4D97-AF65-F5344CB8AC3E}">
        <p14:creationId xmlns:p14="http://schemas.microsoft.com/office/powerpoint/2010/main" val="1927809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b="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pPr/>
              <a:t>‹#›</a:t>
            </a:fld>
            <a:endParaRPr lang="en-US" dirty="0"/>
          </a:p>
        </p:txBody>
      </p:sp>
      <p:sp>
        <p:nvSpPr>
          <p:cNvPr id="9" name="Content Placeholder 8"/>
          <p:cNvSpPr>
            <a:spLocks noGrp="1"/>
          </p:cNvSpPr>
          <p:nvPr>
            <p:ph sz="quarter" idx="12"/>
          </p:nvPr>
        </p:nvSpPr>
        <p:spPr>
          <a:xfrm>
            <a:off x="209550" y="847725"/>
            <a:ext cx="8734425" cy="5419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3"/>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b="0"/>
            </a:lvl1p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3" name="Footer Placeholder 2"/>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1"/>
          </p:nvPr>
        </p:nvSpPr>
        <p:spPr/>
        <p:txBody>
          <a:bodyPr/>
          <a:lstStyle/>
          <a:p>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2" name="Footer Placeholder 1"/>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1"/>
          </p:nvPr>
        </p:nvSpPr>
        <p:spPr/>
        <p:txBody>
          <a:bodyPr/>
          <a:lstStyle/>
          <a:p>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71525"/>
            <a:ext cx="3008313" cy="939800"/>
          </a:xfrm>
        </p:spPr>
        <p:txBody>
          <a:bodyPr anchor="b"/>
          <a:lstStyle>
            <a:lvl1pPr algn="l">
              <a:defRPr sz="20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57200" y="1711326"/>
            <a:ext cx="3008313" cy="46228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pPr/>
              <a:t>‹#›</a:t>
            </a:fld>
            <a:endParaRPr lang="en-US" dirty="0"/>
          </a:p>
        </p:txBody>
      </p:sp>
      <p:sp>
        <p:nvSpPr>
          <p:cNvPr id="10" name="Content Placeholder 9"/>
          <p:cNvSpPr>
            <a:spLocks noGrp="1"/>
          </p:cNvSpPr>
          <p:nvPr>
            <p:ph sz="quarter" idx="12"/>
          </p:nvPr>
        </p:nvSpPr>
        <p:spPr>
          <a:xfrm>
            <a:off x="3714750" y="771525"/>
            <a:ext cx="527685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7205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8422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53878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4" name="Footer Placeholder 3"/>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pPr/>
              <a:t>‹#›</a:t>
            </a:fld>
            <a:endParaRPr lang="en-US" dirty="0"/>
          </a:p>
        </p:txBody>
      </p:sp>
      <p:sp>
        <p:nvSpPr>
          <p:cNvPr id="9" name="Content Placeholder 8"/>
          <p:cNvSpPr>
            <a:spLocks noGrp="1"/>
          </p:cNvSpPr>
          <p:nvPr>
            <p:ph sz="quarter" idx="12"/>
          </p:nvPr>
        </p:nvSpPr>
        <p:spPr>
          <a:xfrm>
            <a:off x="209550" y="847725"/>
            <a:ext cx="8734425" cy="5419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3"/>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3" name="Footer Placeholder 2"/>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1"/>
          </p:nvPr>
        </p:nvSpPr>
        <p:spPr/>
        <p:txBody>
          <a:bodyPr/>
          <a:lstStyle/>
          <a:p>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2" name="Footer Placeholder 1"/>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1"/>
          </p:nvPr>
        </p:nvSpPr>
        <p:spPr/>
        <p:txBody>
          <a:bodyPr/>
          <a:lstStyle/>
          <a:p>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71525"/>
            <a:ext cx="3008313" cy="939800"/>
          </a:xfrm>
        </p:spPr>
        <p:txBody>
          <a:bodyPr anchor="b"/>
          <a:lstStyle>
            <a:lvl1pPr algn="l">
              <a:defRPr sz="20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57200" y="1711326"/>
            <a:ext cx="3008313" cy="46228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pPr/>
              <a:t>‹#›</a:t>
            </a:fld>
            <a:endParaRPr lang="en-US" dirty="0"/>
          </a:p>
        </p:txBody>
      </p:sp>
      <p:sp>
        <p:nvSpPr>
          <p:cNvPr id="10" name="Content Placeholder 9"/>
          <p:cNvSpPr>
            <a:spLocks noGrp="1"/>
          </p:cNvSpPr>
          <p:nvPr>
            <p:ph sz="quarter" idx="12"/>
          </p:nvPr>
        </p:nvSpPr>
        <p:spPr>
          <a:xfrm>
            <a:off x="3714750" y="771525"/>
            <a:ext cx="527685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7205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8422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53878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Slide Number Placeholder 6"/>
          <p:cNvSpPr>
            <a:spLocks noGrp="1"/>
          </p:cNvSpPr>
          <p:nvPr>
            <p:ph type="sldNum" sz="quarter" idx="10"/>
          </p:nvPr>
        </p:nvSpPr>
        <p:spPr/>
        <p:txBody>
          <a:bodyPr/>
          <a:lstStyle/>
          <a:p>
            <a:fld id="{B58F48A6-A3E1-4848-9AC3-B43F560BE4FE}" type="slidenum">
              <a:rPr lang="en-US" smtClean="0"/>
              <a:pPr/>
              <a:t>‹#›</a:t>
            </a:fld>
            <a:endParaRPr lang="en-US" dirty="0"/>
          </a:p>
        </p:txBody>
      </p:sp>
      <p:sp>
        <p:nvSpPr>
          <p:cNvPr id="8" name="Footer Placeholder 7"/>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46083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B58F48A6-A3E1-4848-9AC3-B43F560BE4FE}" type="slidenum">
              <a:rPr lang="en-US" smtClean="0"/>
              <a:pPr/>
              <a:t>‹#›</a:t>
            </a:fld>
            <a:endParaRPr lang="en-US" dirty="0"/>
          </a:p>
        </p:txBody>
      </p:sp>
      <p:sp>
        <p:nvSpPr>
          <p:cNvPr id="4" name="Footer Placeholder 3"/>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p:nvPr>
        </p:nvSpPr>
        <p:spPr>
          <a:xfrm>
            <a:off x="209550" y="1024127"/>
            <a:ext cx="8734425" cy="5195697"/>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40771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jpg"/><Relationship Id="rId4" Type="http://schemas.openxmlformats.org/officeDocument/2006/relationships/slideLayout" Target="../slideLayouts/slideLayout15.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550" y="104775"/>
            <a:ext cx="8734425" cy="571499"/>
          </a:xfrm>
          <a:prstGeom prst="rect">
            <a:avLst/>
          </a:prstGeom>
        </p:spPr>
        <p:txBody>
          <a:bodyPr vert="horz" lIns="91440" tIns="45720" rIns="91440" bIns="45720" rtlCol="0" anchor="ctr">
            <a:noAutofit/>
          </a:bodyPr>
          <a:lstStyle/>
          <a:p>
            <a:r>
              <a:rPr lang="en-US" smtClean="0"/>
              <a:t>Click to edit Master title style</a:t>
            </a:r>
            <a:endParaRPr lang="en-US" dirty="0"/>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409626"/>
            <a:ext cx="9144000" cy="420624"/>
          </a:xfrm>
          <a:prstGeom prst="rect">
            <a:avLst/>
          </a:prstGeom>
        </p:spPr>
      </p:pic>
      <p:sp>
        <p:nvSpPr>
          <p:cNvPr id="4" name="Footer Placeholder 3"/>
          <p:cNvSpPr>
            <a:spLocks noGrp="1"/>
          </p:cNvSpPr>
          <p:nvPr>
            <p:ph type="ftr" sz="quarter" idx="3"/>
          </p:nvPr>
        </p:nvSpPr>
        <p:spPr>
          <a:xfrm>
            <a:off x="2238375" y="6465125"/>
            <a:ext cx="2895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i="1" dirty="0" smtClean="0">
                <a:solidFill>
                  <a:prstClr val="white"/>
                </a:solidFill>
                <a:latin typeface="Arial" panose="020B0604020202020204" pitchFamily="34" charset="0"/>
                <a:cs typeface="Arial" panose="020B0604020202020204" pitchFamily="34" charset="0"/>
              </a:rPr>
              <a:t>S and T Review July 28-30, 2015</a:t>
            </a:r>
          </a:p>
        </p:txBody>
      </p:sp>
      <p:sp>
        <p:nvSpPr>
          <p:cNvPr id="5" name="Slide Number Placeholder 4"/>
          <p:cNvSpPr>
            <a:spLocks noGrp="1"/>
          </p:cNvSpPr>
          <p:nvPr>
            <p:ph type="sldNum" sz="quarter" idx="4"/>
          </p:nvPr>
        </p:nvSpPr>
        <p:spPr>
          <a:xfrm>
            <a:off x="4276725" y="6465125"/>
            <a:ext cx="857250" cy="365125"/>
          </a:xfrm>
          <a:prstGeom prst="rect">
            <a:avLst/>
          </a:prstGeom>
        </p:spPr>
        <p:txBody>
          <a:bodyPr vert="horz" lIns="91440" tIns="45720" rIns="91440" bIns="45720" rtlCol="0" anchor="ctr"/>
          <a:lstStyle>
            <a:lvl1pPr algn="r">
              <a:defRPr sz="1050">
                <a:solidFill>
                  <a:schemeClr val="bg1"/>
                </a:solidFill>
                <a:latin typeface="Arial" panose="020B0604020202020204" pitchFamily="34" charset="0"/>
                <a:cs typeface="Arial" panose="020B0604020202020204" pitchFamily="34" charset="0"/>
              </a:defRPr>
            </a:lvl1pPr>
          </a:lstStyle>
          <a:p>
            <a:fld id="{B58F48A6-A3E1-4848-9AC3-B43F560BE4FE}" type="slidenum">
              <a:rPr lang="en-US" smtClean="0"/>
              <a:pPr/>
              <a:t>‹#›</a:t>
            </a:fld>
            <a:endParaRPr lang="en-US" dirty="0"/>
          </a:p>
        </p:txBody>
      </p:sp>
      <p:sp>
        <p:nvSpPr>
          <p:cNvPr id="7" name="Text Placeholder 6"/>
          <p:cNvSpPr>
            <a:spLocks noGrp="1"/>
          </p:cNvSpPr>
          <p:nvPr>
            <p:ph type="body" idx="1"/>
          </p:nvPr>
        </p:nvSpPr>
        <p:spPr>
          <a:xfrm>
            <a:off x="209549" y="904875"/>
            <a:ext cx="8734425" cy="5334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Lst>
  <p:timing>
    <p:tnLst>
      <p:par>
        <p:cTn id="1" dur="indefinite" restart="never" nodeType="tmRoot"/>
      </p:par>
    </p:tnLst>
  </p:timing>
  <p:hf hd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457200" marR="0" indent="-457200" algn="l" defTabSz="914400" rtl="0" eaLnBrk="1" fontAlgn="base" latinLnBrk="0" hangingPunct="1">
        <a:lnSpc>
          <a:spcPct val="100000"/>
        </a:lnSpc>
        <a:spcBef>
          <a:spcPts val="1200"/>
        </a:spcBef>
        <a:spcAft>
          <a:spcPct val="0"/>
        </a:spcAft>
        <a:buClr>
          <a:srgbClr val="FF6600"/>
        </a:buClr>
        <a:buSzTx/>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ts val="1200"/>
        </a:spcBef>
        <a:spcAft>
          <a:spcPct val="0"/>
        </a:spcAft>
        <a:buClr>
          <a:srgbClr val="4343CA"/>
        </a:buClr>
        <a:buSzTx/>
        <a:buFont typeface="Arial"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ts val="1200"/>
        </a:spcBef>
        <a:spcAft>
          <a:spcPct val="0"/>
        </a:spcAft>
        <a:buClr>
          <a:srgbClr val="660066"/>
        </a:buClr>
        <a:buSzTx/>
        <a:buFontTx/>
        <a:buChar char="•"/>
        <a:tabLst/>
        <a:defRPr sz="22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ts val="1200"/>
        </a:spcBef>
        <a:spcAft>
          <a:spcPct val="0"/>
        </a:spcAft>
        <a:buClr>
          <a:srgbClr val="008000"/>
        </a:buClr>
        <a:buSzTx/>
        <a:buFont typeface="Arial" charset="0"/>
        <a:buChar char="•"/>
        <a:tabLst/>
        <a:defRPr sz="20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Tx/>
        <a:buNone/>
        <a:tabLst/>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09550" y="104775"/>
            <a:ext cx="8734425" cy="571499"/>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 name="Footer Placeholder 3"/>
          <p:cNvSpPr txBox="1">
            <a:spLocks/>
          </p:cNvSpPr>
          <p:nvPr/>
        </p:nvSpPr>
        <p:spPr>
          <a:xfrm>
            <a:off x="2238375" y="6465124"/>
            <a:ext cx="2895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i="1" dirty="0" smtClean="0">
              <a:solidFill>
                <a:prstClr val="white"/>
              </a:solidFill>
              <a:latin typeface="Arial" panose="020B0604020202020204" pitchFamily="34" charset="0"/>
              <a:cs typeface="Arial" panose="020B0604020202020204" pitchFamily="34" charset="0"/>
            </a:endParaRPr>
          </a:p>
        </p:txBody>
      </p:sp>
      <p:sp>
        <p:nvSpPr>
          <p:cNvPr id="11" name="Slide Number Placeholder 4"/>
          <p:cNvSpPr>
            <a:spLocks noGrp="1"/>
          </p:cNvSpPr>
          <p:nvPr>
            <p:ph type="sldNum" sz="quarter" idx="4"/>
          </p:nvPr>
        </p:nvSpPr>
        <p:spPr>
          <a:xfrm>
            <a:off x="4276725" y="6465125"/>
            <a:ext cx="857250" cy="365125"/>
          </a:xfrm>
          <a:prstGeom prst="rect">
            <a:avLst/>
          </a:prstGeom>
        </p:spPr>
        <p:txBody>
          <a:bodyPr vert="horz" lIns="91440" tIns="45720" rIns="91440" bIns="45720" rtlCol="0" anchor="ctr"/>
          <a:lstStyle>
            <a:lvl1pPr algn="r">
              <a:defRPr sz="1050">
                <a:solidFill>
                  <a:schemeClr val="bg1"/>
                </a:solidFill>
                <a:latin typeface="Arial" panose="020B0604020202020204" pitchFamily="34" charset="0"/>
                <a:cs typeface="Arial" panose="020B0604020202020204" pitchFamily="34" charset="0"/>
              </a:defRPr>
            </a:lvl1pPr>
          </a:lstStyle>
          <a:p>
            <a:fld id="{B58F48A6-A3E1-4848-9AC3-B43F560BE4FE}" type="slidenum">
              <a:rPr lang="en-US" smtClean="0"/>
              <a:pPr/>
              <a:t>‹#›</a:t>
            </a:fld>
            <a:endParaRPr lang="en-US" dirty="0"/>
          </a:p>
        </p:txBody>
      </p:sp>
      <p:sp>
        <p:nvSpPr>
          <p:cNvPr id="12" name="Footer Placeholder 11"/>
          <p:cNvSpPr>
            <a:spLocks noGrp="1"/>
          </p:cNvSpPr>
          <p:nvPr>
            <p:ph type="ftr" sz="quarter" idx="3"/>
          </p:nvPr>
        </p:nvSpPr>
        <p:spPr>
          <a:xfrm>
            <a:off x="2238375" y="6465124"/>
            <a:ext cx="203835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15" name="Text Placeholder 14"/>
          <p:cNvSpPr>
            <a:spLocks noGrp="1"/>
          </p:cNvSpPr>
          <p:nvPr>
            <p:ph type="body" idx="1"/>
          </p:nvPr>
        </p:nvSpPr>
        <p:spPr>
          <a:xfrm>
            <a:off x="209551" y="885825"/>
            <a:ext cx="8734424" cy="546734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68837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hdr="0" dt="0"/>
  <p:txStyles>
    <p:titleStyle>
      <a:lvl1pPr algn="ctr" defTabSz="457200" rtl="0" eaLnBrk="1" latinLnBrk="0" hangingPunct="1">
        <a:spcBef>
          <a:spcPct val="0"/>
        </a:spcBef>
        <a:buNone/>
        <a:defRPr sz="4200" kern="1200">
          <a:solidFill>
            <a:schemeClr val="tx1"/>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base" latinLnBrk="0" hangingPunct="1">
        <a:lnSpc>
          <a:spcPct val="100000"/>
        </a:lnSpc>
        <a:spcBef>
          <a:spcPts val="1200"/>
        </a:spcBef>
        <a:spcAft>
          <a:spcPct val="0"/>
        </a:spcAft>
        <a:buClr>
          <a:srgbClr val="FF6600"/>
        </a:buClr>
        <a:buSzTx/>
        <a:buFontTx/>
        <a:buChar char="•"/>
        <a:tabLst/>
        <a:defRPr sz="2600"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ts val="1200"/>
        </a:spcBef>
        <a:spcAft>
          <a:spcPct val="0"/>
        </a:spcAft>
        <a:buClr>
          <a:srgbClr val="4343CA"/>
        </a:buClr>
        <a:buSzTx/>
        <a:buFont typeface="Arial"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ts val="1200"/>
        </a:spcBef>
        <a:spcAft>
          <a:spcPct val="0"/>
        </a:spcAft>
        <a:buClr>
          <a:srgbClr val="660066"/>
        </a:buClr>
        <a:buSzTx/>
        <a:buFontTx/>
        <a:buChar char="•"/>
        <a:tabLst/>
        <a:defRPr sz="22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ts val="1200"/>
        </a:spcBef>
        <a:spcAft>
          <a:spcPct val="0"/>
        </a:spcAft>
        <a:buClr>
          <a:srgbClr val="008000"/>
        </a:buClr>
        <a:buSzTx/>
        <a:buFont typeface="Arial" charset="0"/>
        <a:buChar char="•"/>
        <a:tabLst/>
        <a:defRPr sz="20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Tx/>
        <a:buNone/>
        <a:tabLst/>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550" y="104775"/>
            <a:ext cx="8734425" cy="571499"/>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409626"/>
            <a:ext cx="9144000" cy="420624"/>
          </a:xfrm>
          <a:prstGeom prst="rect">
            <a:avLst/>
          </a:prstGeom>
        </p:spPr>
      </p:pic>
      <p:sp>
        <p:nvSpPr>
          <p:cNvPr id="4" name="Footer Placeholder 3"/>
          <p:cNvSpPr>
            <a:spLocks noGrp="1"/>
          </p:cNvSpPr>
          <p:nvPr>
            <p:ph type="ftr" sz="quarter" idx="3"/>
          </p:nvPr>
        </p:nvSpPr>
        <p:spPr>
          <a:xfrm>
            <a:off x="2238375" y="6465125"/>
            <a:ext cx="2895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i="1" dirty="0" smtClean="0">
                <a:solidFill>
                  <a:prstClr val="white"/>
                </a:solidFill>
                <a:latin typeface="Arial" panose="020B0604020202020204" pitchFamily="34" charset="0"/>
                <a:cs typeface="Arial" panose="020B0604020202020204" pitchFamily="34" charset="0"/>
              </a:rPr>
              <a:t>S and T Review July 28-30, 2015</a:t>
            </a:r>
          </a:p>
        </p:txBody>
      </p:sp>
      <p:sp>
        <p:nvSpPr>
          <p:cNvPr id="5" name="Slide Number Placeholder 4"/>
          <p:cNvSpPr>
            <a:spLocks noGrp="1"/>
          </p:cNvSpPr>
          <p:nvPr>
            <p:ph type="sldNum" sz="quarter" idx="4"/>
          </p:nvPr>
        </p:nvSpPr>
        <p:spPr>
          <a:xfrm>
            <a:off x="4276725" y="6465125"/>
            <a:ext cx="857250" cy="365125"/>
          </a:xfrm>
          <a:prstGeom prst="rect">
            <a:avLst/>
          </a:prstGeom>
        </p:spPr>
        <p:txBody>
          <a:bodyPr vert="horz" lIns="91440" tIns="45720" rIns="91440" bIns="45720" rtlCol="0" anchor="ctr"/>
          <a:lstStyle>
            <a:lvl1pPr algn="r">
              <a:defRPr sz="1050">
                <a:solidFill>
                  <a:schemeClr val="bg1"/>
                </a:solidFill>
                <a:latin typeface="Arial" panose="020B0604020202020204" pitchFamily="34" charset="0"/>
                <a:cs typeface="Arial" panose="020B0604020202020204" pitchFamily="34" charset="0"/>
              </a:defRPr>
            </a:lvl1pPr>
          </a:lstStyle>
          <a:p>
            <a:fld id="{B58F48A6-A3E1-4848-9AC3-B43F560BE4FE}" type="slidenum">
              <a:rPr lang="en-US" smtClean="0"/>
              <a:pPr/>
              <a:t>‹#›</a:t>
            </a:fld>
            <a:endParaRPr lang="en-US" dirty="0"/>
          </a:p>
        </p:txBody>
      </p:sp>
      <p:sp>
        <p:nvSpPr>
          <p:cNvPr id="7" name="Text Placeholder 6"/>
          <p:cNvSpPr>
            <a:spLocks noGrp="1"/>
          </p:cNvSpPr>
          <p:nvPr>
            <p:ph type="body" idx="1"/>
          </p:nvPr>
        </p:nvSpPr>
        <p:spPr>
          <a:xfrm>
            <a:off x="209549" y="904875"/>
            <a:ext cx="8734425" cy="5334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timing>
    <p:tnLst>
      <p:par>
        <p:cTn id="1" dur="indefinite" restart="never" nodeType="tmRoot"/>
      </p:par>
    </p:tnLst>
  </p:timing>
  <p:hf hdr="0" dt="0"/>
  <p:txStyles>
    <p:titleStyle>
      <a:lvl1pPr algn="ctr" defTabSz="457200" rtl="0" eaLnBrk="1" latinLnBrk="0" hangingPunct="1">
        <a:spcBef>
          <a:spcPct val="0"/>
        </a:spcBef>
        <a:buNone/>
        <a:defRPr sz="4200" b="0" kern="1200">
          <a:solidFill>
            <a:schemeClr val="tx1"/>
          </a:solidFill>
          <a:latin typeface="Arial" panose="020B0604020202020204" pitchFamily="34" charset="0"/>
          <a:ea typeface="+mj-ea"/>
          <a:cs typeface="Arial" panose="020B0604020202020204" pitchFamily="34" charset="0"/>
        </a:defRPr>
      </a:lvl1pPr>
    </p:titleStyle>
    <p:bodyStyle>
      <a:lvl1pPr marL="457200" marR="0" indent="-457200" algn="l" defTabSz="914400" rtl="0" eaLnBrk="1" fontAlgn="base" latinLnBrk="0" hangingPunct="1">
        <a:lnSpc>
          <a:spcPct val="100000"/>
        </a:lnSpc>
        <a:spcBef>
          <a:spcPts val="1200"/>
        </a:spcBef>
        <a:spcAft>
          <a:spcPct val="0"/>
        </a:spcAft>
        <a:buClr>
          <a:srgbClr val="FF6600"/>
        </a:buClr>
        <a:buSzTx/>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ts val="1200"/>
        </a:spcBef>
        <a:spcAft>
          <a:spcPct val="0"/>
        </a:spcAft>
        <a:buClr>
          <a:srgbClr val="4343CA"/>
        </a:buClr>
        <a:buSzTx/>
        <a:buFont typeface="Arial"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ts val="1200"/>
        </a:spcBef>
        <a:spcAft>
          <a:spcPct val="0"/>
        </a:spcAft>
        <a:buClr>
          <a:srgbClr val="660066"/>
        </a:buClr>
        <a:buSzTx/>
        <a:buFontTx/>
        <a:buChar char="•"/>
        <a:tabLst/>
        <a:defRPr sz="22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ts val="1200"/>
        </a:spcBef>
        <a:spcAft>
          <a:spcPct val="0"/>
        </a:spcAft>
        <a:buClr>
          <a:srgbClr val="008000"/>
        </a:buClr>
        <a:buSzTx/>
        <a:buFont typeface="Arial" charset="0"/>
        <a:buChar char="•"/>
        <a:tabLst/>
        <a:defRPr sz="20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Tx/>
        <a:buNone/>
        <a:tabLst/>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jlab.org/indico/conferenceDisplay.py?confId=109"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lstStyle/>
          <a:p>
            <a:r>
              <a:rPr lang="en-US" dirty="0" smtClean="0"/>
              <a:t>CEBAF Commissioning and Operations</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normAutofit fontScale="92500" lnSpcReduction="20000"/>
          </a:bodyPr>
          <a:lstStyle/>
          <a:p>
            <a:r>
              <a:rPr lang="en-US" dirty="0" smtClean="0">
                <a:solidFill>
                  <a:srgbClr val="002060"/>
                </a:solidFill>
              </a:rPr>
              <a:t>Arne </a:t>
            </a:r>
            <a:r>
              <a:rPr lang="en-US" dirty="0" err="1" smtClean="0">
                <a:solidFill>
                  <a:srgbClr val="002060"/>
                </a:solidFill>
              </a:rPr>
              <a:t>Freyberger</a:t>
            </a:r>
            <a:endParaRPr lang="en-US" dirty="0" smtClean="0">
              <a:solidFill>
                <a:srgbClr val="002060"/>
              </a:solidFill>
            </a:endParaRPr>
          </a:p>
          <a:p>
            <a:r>
              <a:rPr lang="en-US" dirty="0" smtClean="0">
                <a:solidFill>
                  <a:srgbClr val="002060"/>
                </a:solidFill>
                <a:latin typeface="Arial" panose="020B0604020202020204" pitchFamily="34" charset="0"/>
                <a:cs typeface="Arial" panose="020B0604020202020204" pitchFamily="34" charset="0"/>
              </a:rPr>
              <a:t>Operations Dept.</a:t>
            </a:r>
          </a:p>
          <a:p>
            <a:r>
              <a:rPr lang="en-US" dirty="0" smtClean="0">
                <a:solidFill>
                  <a:srgbClr val="002060"/>
                </a:solidFill>
              </a:rPr>
              <a:t>Accelerator Div.</a:t>
            </a:r>
          </a:p>
          <a:p>
            <a:r>
              <a:rPr lang="en-US" dirty="0" smtClean="0">
                <a:solidFill>
                  <a:srgbClr val="002060"/>
                </a:solidFill>
                <a:latin typeface="Arial" panose="020B0604020202020204" pitchFamily="34" charset="0"/>
                <a:cs typeface="Arial" panose="020B0604020202020204" pitchFamily="34" charset="0"/>
              </a:rPr>
              <a:t>Jefferson Lab</a:t>
            </a: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873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II Highlights</a:t>
            </a:r>
            <a:endParaRPr lang="en-US" dirty="0"/>
          </a:p>
        </p:txBody>
      </p:sp>
      <p:sp>
        <p:nvSpPr>
          <p:cNvPr id="18" name="Slide Number Placeholder 4"/>
          <p:cNvSpPr>
            <a:spLocks noGrp="1"/>
          </p:cNvSpPr>
          <p:nvPr>
            <p:ph type="sldNum" sz="quarter" idx="11"/>
          </p:nvPr>
        </p:nvSpPr>
        <p:spPr>
          <a:prstGeom prst="rect">
            <a:avLst/>
          </a:prstGeom>
        </p:spPr>
        <p:txBody>
          <a:bodyPr/>
          <a:lstStyle/>
          <a:p>
            <a:fld id="{B58F48A6-A3E1-4848-9AC3-B43F560BE4FE}" type="slidenum">
              <a:rPr lang="en-US" smtClean="0"/>
              <a:pPr/>
              <a:t>10</a:t>
            </a:fld>
            <a:endParaRPr lang="en-US" dirty="0"/>
          </a:p>
        </p:txBody>
      </p:sp>
      <p:sp>
        <p:nvSpPr>
          <p:cNvPr id="6" name="TextBox 5"/>
          <p:cNvSpPr txBox="1"/>
          <p:nvPr/>
        </p:nvSpPr>
        <p:spPr>
          <a:xfrm>
            <a:off x="3756484" y="845966"/>
            <a:ext cx="2015639" cy="707886"/>
          </a:xfrm>
          <a:prstGeom prst="rect">
            <a:avLst/>
          </a:prstGeom>
          <a:noFill/>
        </p:spPr>
        <p:txBody>
          <a:bodyPr wrap="square" rtlCol="0">
            <a:spAutoFit/>
          </a:bodyPr>
          <a:lstStyle/>
          <a:p>
            <a:pPr algn="ctr"/>
            <a:r>
              <a:rPr lang="en-US" sz="2000" b="1" dirty="0" smtClean="0">
                <a:solidFill>
                  <a:srgbClr val="FF0000"/>
                </a:solidFill>
              </a:rPr>
              <a:t>&gt;6 GeV to Hall A</a:t>
            </a:r>
          </a:p>
          <a:p>
            <a:pPr algn="ctr"/>
            <a:r>
              <a:rPr lang="en-US" sz="2000" dirty="0" smtClean="0"/>
              <a:t>2014-04-01</a:t>
            </a:r>
            <a:endParaRPr lang="en-US" sz="2000" dirty="0"/>
          </a:p>
        </p:txBody>
      </p:sp>
      <p:sp>
        <p:nvSpPr>
          <p:cNvPr id="7" name="TextBox 6"/>
          <p:cNvSpPr txBox="1"/>
          <p:nvPr/>
        </p:nvSpPr>
        <p:spPr>
          <a:xfrm>
            <a:off x="6589378" y="819538"/>
            <a:ext cx="2097422" cy="707886"/>
          </a:xfrm>
          <a:prstGeom prst="rect">
            <a:avLst/>
          </a:prstGeom>
          <a:noFill/>
        </p:spPr>
        <p:txBody>
          <a:bodyPr wrap="square" rtlCol="0">
            <a:spAutoFit/>
          </a:bodyPr>
          <a:lstStyle/>
          <a:p>
            <a:pPr algn="ctr"/>
            <a:r>
              <a:rPr lang="en-US" sz="2000" b="1" dirty="0" smtClean="0">
                <a:solidFill>
                  <a:srgbClr val="FF0000"/>
                </a:solidFill>
              </a:rPr>
              <a:t>5.5 Pass Beam</a:t>
            </a:r>
          </a:p>
          <a:p>
            <a:pPr algn="ctr"/>
            <a:r>
              <a:rPr lang="en-US" sz="2000" dirty="0" smtClean="0"/>
              <a:t>2014-05-09</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311" y="4616864"/>
            <a:ext cx="2378321" cy="16776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222" y="2010036"/>
            <a:ext cx="2299648" cy="16737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3973" y="4616864"/>
            <a:ext cx="2366145" cy="167769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1311" y="2050970"/>
            <a:ext cx="2378321" cy="1632841"/>
          </a:xfrm>
          <a:prstGeom prst="rect">
            <a:avLst/>
          </a:prstGeom>
        </p:spPr>
      </p:pic>
      <p:sp>
        <p:nvSpPr>
          <p:cNvPr id="14" name="TextBox 13"/>
          <p:cNvSpPr txBox="1"/>
          <p:nvPr/>
        </p:nvSpPr>
        <p:spPr>
          <a:xfrm>
            <a:off x="3756484" y="1671482"/>
            <a:ext cx="2061167"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Beam profile in A line</a:t>
            </a:r>
            <a:endParaRPr lang="en-US" sz="1400" dirty="0">
              <a:latin typeface="Arial" panose="020B0604020202020204" pitchFamily="34" charset="0"/>
              <a:cs typeface="Arial" panose="020B0604020202020204" pitchFamily="34" charset="0"/>
            </a:endParaRPr>
          </a:p>
        </p:txBody>
      </p:sp>
      <p:sp>
        <p:nvSpPr>
          <p:cNvPr id="15" name="TextBox 14"/>
          <p:cNvSpPr txBox="1"/>
          <p:nvPr/>
        </p:nvSpPr>
        <p:spPr>
          <a:xfrm>
            <a:off x="3390181" y="4092014"/>
            <a:ext cx="2889849"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Elastic events in A Spectrometer</a:t>
            </a:r>
            <a:endParaRPr lang="en-US" sz="1400" dirty="0">
              <a:latin typeface="Arial" panose="020B0604020202020204" pitchFamily="34" charset="0"/>
              <a:cs typeface="Arial" panose="020B0604020202020204" pitchFamily="34" charset="0"/>
            </a:endParaRPr>
          </a:p>
        </p:txBody>
      </p:sp>
      <p:sp>
        <p:nvSpPr>
          <p:cNvPr id="16" name="TextBox 15"/>
          <p:cNvSpPr txBox="1"/>
          <p:nvPr/>
        </p:nvSpPr>
        <p:spPr>
          <a:xfrm>
            <a:off x="6499897" y="4129988"/>
            <a:ext cx="2276384"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6-beams in North </a:t>
            </a:r>
            <a:r>
              <a:rPr lang="en-US" sz="1400" dirty="0" err="1" smtClean="0">
                <a:latin typeface="Arial" panose="020B0604020202020204" pitchFamily="34" charset="0"/>
                <a:cs typeface="Arial" panose="020B0604020202020204" pitchFamily="34" charset="0"/>
              </a:rPr>
              <a:t>Linac</a:t>
            </a:r>
            <a:endParaRPr lang="en-US" sz="1400" dirty="0">
              <a:latin typeface="Arial" panose="020B0604020202020204" pitchFamily="34" charset="0"/>
              <a:cs typeface="Arial" panose="020B0604020202020204" pitchFamily="34" charset="0"/>
            </a:endParaRPr>
          </a:p>
        </p:txBody>
      </p:sp>
      <p:sp>
        <p:nvSpPr>
          <p:cNvPr id="17" name="TextBox 16"/>
          <p:cNvSpPr txBox="1"/>
          <p:nvPr/>
        </p:nvSpPr>
        <p:spPr>
          <a:xfrm>
            <a:off x="6355516" y="1625017"/>
            <a:ext cx="2565146"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Synchrotron Light in Arc10</a:t>
            </a:r>
            <a:endParaRPr lang="en-US" sz="14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372" y="2050970"/>
            <a:ext cx="2262146" cy="1632841"/>
          </a:xfrm>
          <a:prstGeom prst="rect">
            <a:avLst/>
          </a:prstGeom>
        </p:spPr>
      </p:pic>
      <p:sp>
        <p:nvSpPr>
          <p:cNvPr id="20" name="TextBox 19"/>
          <p:cNvSpPr txBox="1"/>
          <p:nvPr/>
        </p:nvSpPr>
        <p:spPr>
          <a:xfrm>
            <a:off x="433230" y="845966"/>
            <a:ext cx="2655735" cy="707886"/>
          </a:xfrm>
          <a:prstGeom prst="rect">
            <a:avLst/>
          </a:prstGeom>
          <a:noFill/>
        </p:spPr>
        <p:txBody>
          <a:bodyPr wrap="square" rtlCol="0">
            <a:spAutoFit/>
          </a:bodyPr>
          <a:lstStyle/>
          <a:p>
            <a:pPr algn="ctr"/>
            <a:r>
              <a:rPr lang="en-US" sz="2000" b="1" dirty="0" smtClean="0">
                <a:solidFill>
                  <a:srgbClr val="FF0000"/>
                </a:solidFill>
              </a:rPr>
              <a:t>Multi-pass (3-passes) </a:t>
            </a:r>
          </a:p>
          <a:p>
            <a:pPr algn="ctr"/>
            <a:r>
              <a:rPr lang="en-US" sz="2000" dirty="0" smtClean="0"/>
              <a:t>2014-03-15</a:t>
            </a:r>
            <a:endParaRPr lang="en-US" sz="2000" dirty="0"/>
          </a:p>
        </p:txBody>
      </p:sp>
      <p:sp>
        <p:nvSpPr>
          <p:cNvPr id="21" name="TextBox 20"/>
          <p:cNvSpPr txBox="1"/>
          <p:nvPr/>
        </p:nvSpPr>
        <p:spPr>
          <a:xfrm>
            <a:off x="-36283" y="1671482"/>
            <a:ext cx="3426463"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Initial 1</a:t>
            </a:r>
            <a:r>
              <a:rPr lang="en-US" sz="1400" baseline="30000" dirty="0" smtClean="0">
                <a:latin typeface="Arial" panose="020B0604020202020204" pitchFamily="34" charset="0"/>
                <a:cs typeface="Arial" panose="020B0604020202020204" pitchFamily="34" charset="0"/>
              </a:rPr>
              <a:t>st</a:t>
            </a:r>
            <a:r>
              <a:rPr lang="en-US" sz="1400" dirty="0" smtClean="0">
                <a:latin typeface="Arial" panose="020B0604020202020204" pitchFamily="34" charset="0"/>
                <a:cs typeface="Arial" panose="020B0604020202020204" pitchFamily="34" charset="0"/>
              </a:rPr>
              <a:t> to 2</a:t>
            </a:r>
            <a:r>
              <a:rPr lang="en-US" sz="1400" baseline="30000" dirty="0" smtClean="0">
                <a:latin typeface="Arial" panose="020B0604020202020204" pitchFamily="34" charset="0"/>
                <a:cs typeface="Arial" panose="020B0604020202020204" pitchFamily="34" charset="0"/>
              </a:rPr>
              <a:t>nd</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pathlength</a:t>
            </a:r>
            <a:r>
              <a:rPr lang="en-US" sz="1400" dirty="0" smtClean="0">
                <a:latin typeface="Arial" panose="020B0604020202020204" pitchFamily="34" charset="0"/>
                <a:cs typeface="Arial" panose="020B0604020202020204" pitchFamily="34" charset="0"/>
              </a:rPr>
              <a:t> difference </a:t>
            </a:r>
            <a:endParaRPr lang="en-US" sz="14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179" y="4616863"/>
            <a:ext cx="2221339" cy="1663453"/>
          </a:xfrm>
          <a:prstGeom prst="rect">
            <a:avLst/>
          </a:prstGeom>
        </p:spPr>
      </p:pic>
      <p:sp>
        <p:nvSpPr>
          <p:cNvPr id="23" name="TextBox 22"/>
          <p:cNvSpPr txBox="1"/>
          <p:nvPr/>
        </p:nvSpPr>
        <p:spPr>
          <a:xfrm>
            <a:off x="47865" y="4006877"/>
            <a:ext cx="3426463"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1</a:t>
            </a:r>
            <a:r>
              <a:rPr lang="en-US" sz="1400" baseline="30000" dirty="0" smtClean="0">
                <a:latin typeface="Arial" panose="020B0604020202020204" pitchFamily="34" charset="0"/>
                <a:cs typeface="Arial" panose="020B0604020202020204" pitchFamily="34" charset="0"/>
              </a:rPr>
              <a:t>st</a:t>
            </a:r>
            <a:r>
              <a:rPr lang="en-US" sz="1400" dirty="0" smtClean="0">
                <a:latin typeface="Arial" panose="020B0604020202020204" pitchFamily="34" charset="0"/>
                <a:cs typeface="Arial" panose="020B0604020202020204" pitchFamily="34" charset="0"/>
              </a:rPr>
              <a:t>,2</a:t>
            </a:r>
            <a:r>
              <a:rPr lang="en-US" sz="1400" baseline="30000" dirty="0" smtClean="0">
                <a:latin typeface="Arial" panose="020B0604020202020204" pitchFamily="34" charset="0"/>
                <a:cs typeface="Arial" panose="020B0604020202020204" pitchFamily="34" charset="0"/>
              </a:rPr>
              <a:t>nd</a:t>
            </a:r>
            <a:r>
              <a:rPr lang="en-US" sz="1400" dirty="0" smtClean="0">
                <a:latin typeface="Arial" panose="020B0604020202020204" pitchFamily="34" charset="0"/>
                <a:cs typeface="Arial" panose="020B0604020202020204" pitchFamily="34" charset="0"/>
              </a:rPr>
              <a:t>,3</a:t>
            </a:r>
            <a:r>
              <a:rPr lang="en-US" sz="1400" baseline="30000" dirty="0" smtClean="0">
                <a:latin typeface="Arial" panose="020B0604020202020204" pitchFamily="34" charset="0"/>
                <a:cs typeface="Arial" panose="020B0604020202020204" pitchFamily="34" charset="0"/>
              </a:rPr>
              <a:t>rd</a:t>
            </a:r>
            <a:r>
              <a:rPr lang="en-US" sz="1400" dirty="0" smtClean="0">
                <a:latin typeface="Arial" panose="020B0604020202020204" pitchFamily="34" charset="0"/>
                <a:cs typeface="Arial" panose="020B0604020202020204" pitchFamily="34" charset="0"/>
              </a:rPr>
              <a:t> pass </a:t>
            </a:r>
            <a:r>
              <a:rPr lang="en-US" sz="1400" dirty="0" err="1" smtClean="0">
                <a:latin typeface="Arial" panose="020B0604020202020204" pitchFamily="34" charset="0"/>
                <a:cs typeface="Arial" panose="020B0604020202020204" pitchFamily="34" charset="0"/>
              </a:rPr>
              <a:t>pathlength</a:t>
            </a:r>
            <a:r>
              <a:rPr lang="en-US" sz="1400" dirty="0" smtClean="0">
                <a:latin typeface="Arial" panose="020B0604020202020204" pitchFamily="34" charset="0"/>
                <a:cs typeface="Arial" panose="020B0604020202020204" pitchFamily="34" charset="0"/>
              </a:rPr>
              <a:t> difference after MO adjustment + arc offsets </a:t>
            </a:r>
            <a:endParaRPr lang="en-US" sz="1400"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789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I and II  Progression</a:t>
            </a:r>
            <a:endParaRPr lang="en-US" dirty="0"/>
          </a:p>
        </p:txBody>
      </p:sp>
      <p:sp>
        <p:nvSpPr>
          <p:cNvPr id="7" name="Slide Number Placeholder 4"/>
          <p:cNvSpPr>
            <a:spLocks noGrp="1"/>
          </p:cNvSpPr>
          <p:nvPr>
            <p:ph type="sldNum" sz="quarter" idx="11"/>
          </p:nvPr>
        </p:nvSpPr>
        <p:spPr>
          <a:prstGeom prst="rect">
            <a:avLst/>
          </a:prstGeom>
        </p:spPr>
        <p:txBody>
          <a:bodyPr/>
          <a:lstStyle/>
          <a:p>
            <a:fld id="{B58F48A6-A3E1-4848-9AC3-B43F560BE4FE}" type="slidenum">
              <a:rPr lang="en-US" smtClean="0"/>
              <a:pPr/>
              <a:t>11</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88" y="854167"/>
            <a:ext cx="8579457" cy="5560425"/>
          </a:xfrm>
          <a:prstGeom prst="rect">
            <a:avLst/>
          </a:prstGeom>
        </p:spPr>
      </p:pic>
      <p:sp>
        <p:nvSpPr>
          <p:cNvPr id="4" name="Footer Placeholder 3"/>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289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III Highlights </a:t>
            </a:r>
            <a:endParaRPr lang="en-US" dirty="0"/>
          </a:p>
        </p:txBody>
      </p:sp>
      <p:sp>
        <p:nvSpPr>
          <p:cNvPr id="14" name="Slide Number Placeholder 4"/>
          <p:cNvSpPr>
            <a:spLocks noGrp="1"/>
          </p:cNvSpPr>
          <p:nvPr>
            <p:ph type="sldNum" sz="quarter" idx="11"/>
          </p:nvPr>
        </p:nvSpPr>
        <p:spPr>
          <a:prstGeom prst="rect">
            <a:avLst/>
          </a:prstGeom>
        </p:spPr>
        <p:txBody>
          <a:bodyPr/>
          <a:lstStyle/>
          <a:p>
            <a:fld id="{B58F48A6-A3E1-4848-9AC3-B43F560BE4FE}" type="slidenum">
              <a:rPr lang="en-US" smtClean="0"/>
              <a:pPr/>
              <a:t>12</a:t>
            </a:fld>
            <a:endParaRPr lang="en-US" dirty="0"/>
          </a:p>
        </p:txBody>
      </p:sp>
      <p:sp>
        <p:nvSpPr>
          <p:cNvPr id="3" name="Content Placeholder 2"/>
          <p:cNvSpPr>
            <a:spLocks noGrp="1"/>
          </p:cNvSpPr>
          <p:nvPr>
            <p:ph sz="quarter" idx="12"/>
          </p:nvPr>
        </p:nvSpPr>
        <p:spPr>
          <a:xfrm>
            <a:off x="209550" y="847725"/>
            <a:ext cx="8734425" cy="2318169"/>
          </a:xfrm>
        </p:spPr>
        <p:txBody>
          <a:bodyPr>
            <a:normAutofit fontScale="70000" lnSpcReduction="20000"/>
          </a:bodyPr>
          <a:lstStyle/>
          <a:p>
            <a:pPr marL="0" indent="0">
              <a:buNone/>
            </a:pPr>
            <a:r>
              <a:rPr lang="en-US" sz="2000" dirty="0" smtClean="0"/>
              <a:t>2014-Oct-08 to 2014-Dec-21</a:t>
            </a:r>
          </a:p>
          <a:p>
            <a:r>
              <a:rPr lang="en-US" sz="2000" dirty="0" smtClean="0"/>
              <a:t>E=1.8GeV/pass</a:t>
            </a:r>
          </a:p>
          <a:p>
            <a:r>
              <a:rPr lang="en-US" sz="2000" dirty="0" smtClean="0"/>
              <a:t>CW beam, E&gt;10 GeV,  5.5pass beam to Hall-D</a:t>
            </a:r>
          </a:p>
          <a:p>
            <a:r>
              <a:rPr lang="en-US" sz="2000" dirty="0" smtClean="0"/>
              <a:t>First photons into the new experimental hall</a:t>
            </a:r>
          </a:p>
          <a:p>
            <a:r>
              <a:rPr lang="en-US" sz="2000" b="1" dirty="0" smtClean="0">
                <a:solidFill>
                  <a:srgbClr val="FF0000"/>
                </a:solidFill>
              </a:rPr>
              <a:t>12GeV Project KPP</a:t>
            </a:r>
            <a:r>
              <a:rPr lang="en-US" sz="2000" dirty="0" smtClean="0"/>
              <a:t>: Hall-D detector commissioning</a:t>
            </a:r>
          </a:p>
          <a:p>
            <a:r>
              <a:rPr lang="en-US" sz="2000" dirty="0" smtClean="0"/>
              <a:t>RF separation (1-4 pass), first simultaneous multiple users in the 12GeV era</a:t>
            </a:r>
          </a:p>
          <a:p>
            <a:r>
              <a:rPr lang="en-US" sz="2000" dirty="0" smtClean="0"/>
              <a:t>Established </a:t>
            </a:r>
            <a:r>
              <a:rPr lang="en-US" sz="2000" dirty="0"/>
              <a:t>3</a:t>
            </a:r>
            <a:r>
              <a:rPr lang="en-US" sz="2000" dirty="0" smtClean="0"/>
              <a:t>-hall operation</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68" y="3647230"/>
            <a:ext cx="3617298" cy="2464728"/>
          </a:xfrm>
          <a:prstGeom prst="rect">
            <a:avLst/>
          </a:prstGeom>
        </p:spPr>
      </p:pic>
      <p:sp>
        <p:nvSpPr>
          <p:cNvPr id="5" name="TextBox 4"/>
          <p:cNvSpPr txBox="1"/>
          <p:nvPr/>
        </p:nvSpPr>
        <p:spPr>
          <a:xfrm>
            <a:off x="66111" y="4542178"/>
            <a:ext cx="1820174" cy="338554"/>
          </a:xfrm>
          <a:prstGeom prst="rect">
            <a:avLst/>
          </a:prstGeom>
          <a:noFill/>
        </p:spPr>
        <p:txBody>
          <a:bodyPr wrap="square" rtlCol="0">
            <a:spAutoFit/>
          </a:bodyPr>
          <a:lstStyle/>
          <a:p>
            <a:pPr algn="r"/>
            <a:r>
              <a:rPr lang="en-US" sz="1600" b="1" dirty="0">
                <a:solidFill>
                  <a:srgbClr val="FFFF00"/>
                </a:solidFill>
              </a:rPr>
              <a:t>A</a:t>
            </a:r>
            <a:r>
              <a:rPr lang="en-US" sz="1600" b="1" dirty="0" smtClean="0">
                <a:solidFill>
                  <a:srgbClr val="FFFF00"/>
                </a:solidFill>
              </a:rPr>
              <a:t>-beam (4-pass)</a:t>
            </a:r>
            <a:endParaRPr lang="en-US" sz="1600" b="1" dirty="0">
              <a:solidFill>
                <a:srgbClr val="FFFF00"/>
              </a:solidFill>
            </a:endParaRPr>
          </a:p>
        </p:txBody>
      </p:sp>
      <p:sp>
        <p:nvSpPr>
          <p:cNvPr id="6" name="TextBox 5"/>
          <p:cNvSpPr txBox="1"/>
          <p:nvPr/>
        </p:nvSpPr>
        <p:spPr>
          <a:xfrm>
            <a:off x="-37407" y="4990876"/>
            <a:ext cx="1923692" cy="338554"/>
          </a:xfrm>
          <a:prstGeom prst="rect">
            <a:avLst/>
          </a:prstGeom>
          <a:noFill/>
        </p:spPr>
        <p:txBody>
          <a:bodyPr wrap="square" rtlCol="0">
            <a:spAutoFit/>
          </a:bodyPr>
          <a:lstStyle/>
          <a:p>
            <a:pPr algn="r"/>
            <a:r>
              <a:rPr lang="en-US" sz="1600" b="1" dirty="0" smtClean="0">
                <a:solidFill>
                  <a:srgbClr val="FFFF00"/>
                </a:solidFill>
              </a:rPr>
              <a:t>B-beam (1-pass)</a:t>
            </a:r>
            <a:endParaRPr lang="en-US" sz="1600" b="1" dirty="0">
              <a:solidFill>
                <a:srgbClr val="FFFF0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764" y="3629978"/>
            <a:ext cx="4851583" cy="2464729"/>
          </a:xfrm>
          <a:prstGeom prst="rect">
            <a:avLst/>
          </a:prstGeom>
        </p:spPr>
      </p:pic>
      <p:sp>
        <p:nvSpPr>
          <p:cNvPr id="10" name="TextBox 9"/>
          <p:cNvSpPr txBox="1"/>
          <p:nvPr/>
        </p:nvSpPr>
        <p:spPr>
          <a:xfrm>
            <a:off x="4145765" y="3260646"/>
            <a:ext cx="4851583"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Sustained 3-Hall operations</a:t>
            </a:r>
            <a:endParaRPr lang="en-US" sz="1600" dirty="0">
              <a:latin typeface="Arial" panose="020B0604020202020204" pitchFamily="34" charset="0"/>
              <a:cs typeface="Arial" panose="020B0604020202020204" pitchFamily="34" charset="0"/>
            </a:endParaRPr>
          </a:p>
        </p:txBody>
      </p:sp>
      <p:sp>
        <p:nvSpPr>
          <p:cNvPr id="11" name="TextBox 10"/>
          <p:cNvSpPr txBox="1"/>
          <p:nvPr/>
        </p:nvSpPr>
        <p:spPr>
          <a:xfrm>
            <a:off x="5431428" y="3928010"/>
            <a:ext cx="2280253" cy="307777"/>
          </a:xfrm>
          <a:prstGeom prst="rect">
            <a:avLst/>
          </a:prstGeom>
          <a:noFill/>
        </p:spPr>
        <p:txBody>
          <a:bodyPr wrap="square" rtlCol="0">
            <a:spAutoFit/>
          </a:bodyPr>
          <a:lstStyle/>
          <a:p>
            <a:pPr algn="ctr"/>
            <a:r>
              <a:rPr lang="en-US" sz="1400" b="1" dirty="0" smtClean="0"/>
              <a:t>4-pass, RF separated</a:t>
            </a:r>
            <a:endParaRPr lang="en-US" sz="1400" b="1" dirty="0"/>
          </a:p>
        </p:txBody>
      </p:sp>
      <p:sp>
        <p:nvSpPr>
          <p:cNvPr id="12" name="TextBox 11"/>
          <p:cNvSpPr txBox="1"/>
          <p:nvPr/>
        </p:nvSpPr>
        <p:spPr>
          <a:xfrm>
            <a:off x="5431428" y="4571212"/>
            <a:ext cx="2280252" cy="307777"/>
          </a:xfrm>
          <a:prstGeom prst="rect">
            <a:avLst/>
          </a:prstGeom>
          <a:noFill/>
        </p:spPr>
        <p:txBody>
          <a:bodyPr wrap="square" rtlCol="0">
            <a:spAutoFit/>
          </a:bodyPr>
          <a:lstStyle/>
          <a:p>
            <a:pPr algn="ctr"/>
            <a:r>
              <a:rPr lang="en-US" sz="1400" b="1" dirty="0"/>
              <a:t>1</a:t>
            </a:r>
            <a:r>
              <a:rPr lang="en-US" sz="1400" b="1" dirty="0" smtClean="0"/>
              <a:t>-pass, RF separated</a:t>
            </a:r>
            <a:endParaRPr lang="en-US" sz="1400" b="1" dirty="0"/>
          </a:p>
        </p:txBody>
      </p:sp>
      <p:sp>
        <p:nvSpPr>
          <p:cNvPr id="13" name="TextBox 12"/>
          <p:cNvSpPr txBox="1"/>
          <p:nvPr/>
        </p:nvSpPr>
        <p:spPr>
          <a:xfrm>
            <a:off x="5431428" y="5169567"/>
            <a:ext cx="2280251" cy="307777"/>
          </a:xfrm>
          <a:prstGeom prst="rect">
            <a:avLst/>
          </a:prstGeom>
          <a:noFill/>
        </p:spPr>
        <p:txBody>
          <a:bodyPr wrap="square" rtlCol="0">
            <a:spAutoFit/>
          </a:bodyPr>
          <a:lstStyle/>
          <a:p>
            <a:pPr algn="ctr"/>
            <a:r>
              <a:rPr lang="en-US" sz="1400" b="1" dirty="0" smtClean="0"/>
              <a:t>5.5-pass</a:t>
            </a:r>
            <a:endParaRPr lang="en-US" sz="1400" b="1" dirty="0"/>
          </a:p>
        </p:txBody>
      </p:sp>
      <p:sp>
        <p:nvSpPr>
          <p:cNvPr id="8" name="TextBox 7"/>
          <p:cNvSpPr txBox="1"/>
          <p:nvPr/>
        </p:nvSpPr>
        <p:spPr>
          <a:xfrm>
            <a:off x="287568" y="3252019"/>
            <a:ext cx="3615242"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Separated beams on beam viewer</a:t>
            </a:r>
            <a:endParaRPr lang="en-US" sz="1600" dirty="0">
              <a:latin typeface="Arial" panose="020B0604020202020204" pitchFamily="34" charset="0"/>
              <a:cs typeface="Arial" panose="020B0604020202020204" pitchFamily="34" charset="0"/>
            </a:endParaRPr>
          </a:p>
        </p:txBody>
      </p:sp>
      <p:sp>
        <p:nvSpPr>
          <p:cNvPr id="9" name="Footer Placeholder 8"/>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343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Hall D Commissioning</a:t>
            </a:r>
            <a:endParaRPr lang="en-US" dirty="0"/>
          </a:p>
        </p:txBody>
      </p:sp>
      <p:sp>
        <p:nvSpPr>
          <p:cNvPr id="51" name="Slide Number Placeholder 4"/>
          <p:cNvSpPr>
            <a:spLocks noGrp="1"/>
          </p:cNvSpPr>
          <p:nvPr>
            <p:ph type="sldNum" sz="quarter" idx="11"/>
          </p:nvPr>
        </p:nvSpPr>
        <p:spPr>
          <a:prstGeom prst="rect">
            <a:avLst/>
          </a:prstGeom>
        </p:spPr>
        <p:txBody>
          <a:bodyPr/>
          <a:lstStyle/>
          <a:p>
            <a:fld id="{B58F48A6-A3E1-4848-9AC3-B43F560BE4FE}" type="slidenum">
              <a:rPr lang="en-US" smtClean="0"/>
              <a:pPr/>
              <a:t>13</a:t>
            </a:fld>
            <a:endParaRPr lang="en-US" dirty="0"/>
          </a:p>
        </p:txBody>
      </p:sp>
      <p:sp>
        <p:nvSpPr>
          <p:cNvPr id="5" name="TextBox 4"/>
          <p:cNvSpPr txBox="1"/>
          <p:nvPr/>
        </p:nvSpPr>
        <p:spPr>
          <a:xfrm>
            <a:off x="107830" y="838200"/>
            <a:ext cx="8928340" cy="1615827"/>
          </a:xfrm>
          <a:prstGeom prst="rect">
            <a:avLst/>
          </a:prstGeom>
          <a:noFill/>
        </p:spPr>
        <p:txBody>
          <a:bodyPr wrap="square" rtlCol="0">
            <a:spAutoFit/>
          </a:bodyPr>
          <a:lstStyle/>
          <a:p>
            <a:pPr marL="342900" indent="-342900" fontAlgn="base">
              <a:spcBef>
                <a:spcPct val="0"/>
              </a:spcBef>
              <a:spcAft>
                <a:spcPct val="0"/>
              </a:spcAft>
              <a:buClr>
                <a:schemeClr val="accent6">
                  <a:lumMod val="75000"/>
                </a:schemeClr>
              </a:buClr>
              <a:buFont typeface="Arial" panose="020B0604020202020204" pitchFamily="34" charset="0"/>
              <a:buChar char="•"/>
            </a:pPr>
            <a:r>
              <a:rPr lang="en-US" dirty="0" smtClean="0">
                <a:latin typeface="Arial" panose="020B0604020202020204" pitchFamily="34" charset="0"/>
                <a:cs typeface="Arial" panose="020B0604020202020204" pitchFamily="34" charset="0"/>
              </a:rPr>
              <a:t>Hall D: facility for experiments using linearly polarized photon beam </a:t>
            </a:r>
          </a:p>
          <a:p>
            <a:pPr marL="342900" indent="-342900" fontAlgn="base">
              <a:lnSpc>
                <a:spcPct val="150000"/>
              </a:lnSpc>
              <a:spcBef>
                <a:spcPct val="0"/>
              </a:spcBef>
              <a:spcAft>
                <a:spcPct val="0"/>
              </a:spcAft>
              <a:buClr>
                <a:schemeClr val="accent6">
                  <a:lumMod val="75000"/>
                </a:schemeClr>
              </a:buClr>
              <a:buFont typeface="Arial" panose="020B0604020202020204" pitchFamily="34" charset="0"/>
              <a:buChar char="•"/>
            </a:pPr>
            <a:r>
              <a:rPr lang="en-US" dirty="0" smtClean="0">
                <a:latin typeface="Arial" panose="020B0604020202020204" pitchFamily="34" charset="0"/>
                <a:cs typeface="Arial" panose="020B0604020202020204" pitchFamily="34" charset="0"/>
              </a:rPr>
              <a:t>Main goal: search for </a:t>
            </a:r>
            <a:r>
              <a:rPr lang="en-US" dirty="0" err="1" smtClean="0">
                <a:latin typeface="Arial" panose="020B0604020202020204" pitchFamily="34" charset="0"/>
                <a:cs typeface="Arial" panose="020B0604020202020204" pitchFamily="34" charset="0"/>
              </a:rPr>
              <a:t>gluonic</a:t>
            </a:r>
            <a:r>
              <a:rPr lang="en-US" dirty="0" smtClean="0">
                <a:latin typeface="Arial" panose="020B0604020202020204" pitchFamily="34" charset="0"/>
                <a:cs typeface="Arial" panose="020B0604020202020204" pitchFamily="34" charset="0"/>
              </a:rPr>
              <a:t> excitations in light meson spectra (</a:t>
            </a:r>
            <a:r>
              <a:rPr lang="en-US" dirty="0" err="1" smtClean="0">
                <a:latin typeface="Arial" panose="020B0604020202020204" pitchFamily="34" charset="0"/>
                <a:cs typeface="Arial" panose="020B0604020202020204" pitchFamily="34" charset="0"/>
              </a:rPr>
              <a:t>GlueX</a:t>
            </a:r>
            <a:r>
              <a:rPr lang="en-US" dirty="0" smtClean="0">
                <a:latin typeface="Arial" panose="020B0604020202020204" pitchFamily="34" charset="0"/>
                <a:cs typeface="Arial" panose="020B0604020202020204" pitchFamily="34" charset="0"/>
              </a:rPr>
              <a:t> experiment)</a:t>
            </a:r>
          </a:p>
          <a:p>
            <a:pPr marL="342900" indent="-342900" fontAlgn="base">
              <a:lnSpc>
                <a:spcPct val="150000"/>
              </a:lnSpc>
              <a:spcBef>
                <a:spcPct val="0"/>
              </a:spcBef>
              <a:spcAft>
                <a:spcPct val="0"/>
              </a:spcAft>
              <a:buClr>
                <a:schemeClr val="accent6">
                  <a:lumMod val="75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hoton beam line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large acceptance spectrometer for charged particles &amp; photons</a:t>
            </a:r>
          </a:p>
          <a:p>
            <a:pPr marL="342900" indent="-342900" fontAlgn="base">
              <a:lnSpc>
                <a:spcPct val="150000"/>
              </a:lnSpc>
              <a:spcBef>
                <a:spcPct val="0"/>
              </a:spcBef>
              <a:spcAft>
                <a:spcPct val="0"/>
              </a:spcAft>
              <a:buClr>
                <a:schemeClr val="accent6">
                  <a:lumMod val="75000"/>
                </a:schemeClr>
              </a:buClr>
              <a:buFont typeface="Arial" panose="020B0604020202020204" pitchFamily="34" charset="0"/>
              <a:buChar char="•"/>
            </a:pPr>
            <a:r>
              <a:rPr lang="en-US" dirty="0" smtClean="0">
                <a:latin typeface="Arial" panose="020B0604020202020204" pitchFamily="34" charset="0"/>
                <a:cs typeface="Arial" panose="020B0604020202020204" pitchFamily="34" charset="0"/>
              </a:rPr>
              <a:t>Commissioning with beam Nov.</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&amp; Dec. 2014</a:t>
            </a:r>
          </a:p>
        </p:txBody>
      </p:sp>
      <p:sp>
        <p:nvSpPr>
          <p:cNvPr id="21" name="TextBox 20"/>
          <p:cNvSpPr txBox="1"/>
          <p:nvPr/>
        </p:nvSpPr>
        <p:spPr>
          <a:xfrm>
            <a:off x="4180060" y="4495800"/>
            <a:ext cx="391940"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dirty="0" smtClean="0">
                <a:solidFill>
                  <a:srgbClr val="C00000"/>
                </a:solidFill>
                <a:latin typeface="+mj-lt"/>
              </a:rPr>
              <a:t> </a:t>
            </a:r>
            <a:endParaRPr lang="en-US" sz="1600" b="1" dirty="0">
              <a:solidFill>
                <a:srgbClr val="C00000"/>
              </a:solidFill>
              <a:latin typeface="Comic Sans MS" pitchFamily="66" charset="0"/>
            </a:endParaRPr>
          </a:p>
        </p:txBody>
      </p:sp>
      <p:pic>
        <p:nvPicPr>
          <p:cNvPr id="27" name="Picture 6" descr="https://logbooks.jlab.org/files/2014/11/3309427/r1515_ev366_sid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0" y="3949209"/>
            <a:ext cx="3561669" cy="19517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logbooks.jlab.org/files/2014/11/3309427/r1515_ev366_bcalvie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09" r="28845" b="7558"/>
          <a:stretch/>
        </p:blipFill>
        <p:spPr bwMode="auto">
          <a:xfrm>
            <a:off x="3455515" y="3672604"/>
            <a:ext cx="2385220" cy="2350170"/>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7248152" y="3547812"/>
            <a:ext cx="2048248" cy="2790470"/>
            <a:chOff x="762143" y="1348153"/>
            <a:chExt cx="2537618" cy="3310272"/>
          </a:xfrm>
        </p:grpSpPr>
        <p:pic>
          <p:nvPicPr>
            <p:cNvPr id="44" name="Picture 2" descr="https://logbooks.jlab.org/files/2014/11/3309411/vertex_z_r1505_rcut.gif"/>
            <p:cNvPicPr>
              <a:picLocks noChangeAspect="1" noChangeArrowheads="1"/>
            </p:cNvPicPr>
            <p:nvPr/>
          </p:nvPicPr>
          <p:blipFill rotWithShape="1">
            <a:blip r:embed="rId5">
              <a:extLst>
                <a:ext uri="{28A0092B-C50C-407E-A947-70E740481C1C}">
                  <a14:useLocalDpi xmlns:a14="http://schemas.microsoft.com/office/drawing/2010/main" val="0"/>
                </a:ext>
              </a:extLst>
            </a:blip>
            <a:srcRect t="7771" r="58278"/>
            <a:stretch/>
          </p:blipFill>
          <p:spPr bwMode="auto">
            <a:xfrm>
              <a:off x="762143" y="1348153"/>
              <a:ext cx="2186211" cy="3291271"/>
            </a:xfrm>
            <a:prstGeom prst="rect">
              <a:avLst/>
            </a:prstGeom>
            <a:noFill/>
            <a:ln w="15875">
              <a:noFill/>
            </a:ln>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cxnSp>
          <p:nvCxnSpPr>
            <p:cNvPr id="45" name="Straight Arrow Connector 24"/>
            <p:cNvCxnSpPr>
              <a:cxnSpLocks noChangeShapeType="1"/>
            </p:cNvCxnSpPr>
            <p:nvPr/>
          </p:nvCxnSpPr>
          <p:spPr bwMode="auto">
            <a:xfrm flipH="1">
              <a:off x="1960994" y="3204451"/>
              <a:ext cx="508334" cy="1026563"/>
            </a:xfrm>
            <a:prstGeom prst="straightConnector1">
              <a:avLst/>
            </a:prstGeom>
            <a:noFill/>
            <a:ln w="15875">
              <a:solidFill>
                <a:srgbClr val="C00000"/>
              </a:solidFill>
              <a:round/>
              <a:headEnd/>
              <a:tailEnd type="arrow" w="med" len="med"/>
            </a:ln>
          </p:spPr>
        </p:cxnSp>
        <p:sp>
          <p:nvSpPr>
            <p:cNvPr id="46" name="TextBox 45"/>
            <p:cNvSpPr txBox="1"/>
            <p:nvPr/>
          </p:nvSpPr>
          <p:spPr>
            <a:xfrm>
              <a:off x="1333500" y="2879999"/>
              <a:ext cx="1966261" cy="401619"/>
            </a:xfrm>
            <a:prstGeom prst="rect">
              <a:avLst/>
            </a:prstGeom>
            <a:noFill/>
            <a:ln w="15875">
              <a:noFill/>
            </a:ln>
            <a:effectLst>
              <a:outerShdw blurRad="50800" dist="50800" dir="5400000" algn="ctr" rotWithShape="0">
                <a:srgbClr val="000000">
                  <a:alpha val="0"/>
                </a:srgbClr>
              </a:outerShdw>
            </a:effectLst>
          </p:spPr>
          <p:txBody>
            <a:bodyPr wrap="square" rtlCol="0">
              <a:spAutoFit/>
            </a:bodyPr>
            <a:lstStyle/>
            <a:p>
              <a:r>
                <a:rPr lang="en-US" sz="1600" b="1" i="1" dirty="0" smtClean="0">
                  <a:solidFill>
                    <a:srgbClr val="C00000"/>
                  </a:solidFill>
                  <a:latin typeface="+mj-lt"/>
                </a:rPr>
                <a:t>Target  location </a:t>
              </a:r>
              <a:endParaRPr lang="en-US" sz="1600" b="1" i="1" dirty="0">
                <a:solidFill>
                  <a:srgbClr val="C00000"/>
                </a:solidFill>
                <a:latin typeface="Comic Sans MS" pitchFamily="66" charset="0"/>
              </a:endParaRPr>
            </a:p>
          </p:txBody>
        </p:sp>
        <p:sp>
          <p:nvSpPr>
            <p:cNvPr id="47" name="TextBox 46"/>
            <p:cNvSpPr txBox="1"/>
            <p:nvPr/>
          </p:nvSpPr>
          <p:spPr>
            <a:xfrm>
              <a:off x="1834161" y="4319871"/>
              <a:ext cx="762000" cy="338554"/>
            </a:xfrm>
            <a:prstGeom prst="rect">
              <a:avLst/>
            </a:prstGeom>
            <a:noFill/>
            <a:ln w="15875">
              <a:noFill/>
            </a:ln>
            <a:effectLst>
              <a:outerShdw blurRad="50800" dist="50800" dir="5400000" algn="ctr" rotWithShape="0">
                <a:srgbClr val="000000">
                  <a:alpha val="0"/>
                </a:srgbClr>
              </a:outerShdw>
            </a:effectLst>
          </p:spPr>
          <p:txBody>
            <a:bodyPr wrap="square" rtlCol="0">
              <a:spAutoFit/>
            </a:bodyPr>
            <a:lstStyle/>
            <a:p>
              <a:r>
                <a:rPr lang="en-US" sz="1600" b="1" dirty="0" err="1" smtClean="0">
                  <a:solidFill>
                    <a:srgbClr val="C00000"/>
                  </a:solidFill>
                  <a:latin typeface="+mj-lt"/>
                </a:rPr>
                <a:t>Z,cm</a:t>
              </a:r>
              <a:endParaRPr lang="en-US" sz="1600" b="1" dirty="0">
                <a:solidFill>
                  <a:srgbClr val="C00000"/>
                </a:solidFill>
                <a:latin typeface="Comic Sans MS" pitchFamily="66" charset="0"/>
              </a:endParaRPr>
            </a:p>
          </p:txBody>
        </p:sp>
      </p:grpSp>
      <p:pic>
        <p:nvPicPr>
          <p:cNvPr id="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481" y="3573487"/>
            <a:ext cx="1395286" cy="263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6096000" y="6109516"/>
            <a:ext cx="1447800"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l-GR" sz="1600" b="1" dirty="0" smtClean="0">
                <a:solidFill>
                  <a:srgbClr val="C00000"/>
                </a:solidFill>
                <a:latin typeface="+mj-lt"/>
              </a:rPr>
              <a:t>γγ</a:t>
            </a:r>
            <a:r>
              <a:rPr lang="en-US" sz="1600" b="1" dirty="0" smtClean="0">
                <a:solidFill>
                  <a:srgbClr val="C00000"/>
                </a:solidFill>
                <a:latin typeface="+mj-lt"/>
              </a:rPr>
              <a:t> mass, GeV </a:t>
            </a:r>
            <a:endParaRPr lang="en-US" sz="1600" b="1" dirty="0">
              <a:solidFill>
                <a:srgbClr val="C00000"/>
              </a:solidFill>
              <a:latin typeface="Comic Sans MS" pitchFamily="66" charset="0"/>
            </a:endParaRPr>
          </a:p>
        </p:txBody>
      </p:sp>
      <p:sp>
        <p:nvSpPr>
          <p:cNvPr id="42" name="TextBox 41"/>
          <p:cNvSpPr txBox="1"/>
          <p:nvPr/>
        </p:nvSpPr>
        <p:spPr>
          <a:xfrm>
            <a:off x="6609124" y="3777019"/>
            <a:ext cx="753208"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l-GR" sz="1600" b="1" dirty="0" smtClean="0">
                <a:solidFill>
                  <a:srgbClr val="C00000"/>
                </a:solidFill>
                <a:latin typeface="+mj-lt"/>
              </a:rPr>
              <a:t>π°→γγ</a:t>
            </a:r>
            <a:r>
              <a:rPr lang="en-US" sz="1600" b="1" dirty="0" smtClean="0">
                <a:solidFill>
                  <a:srgbClr val="C00000"/>
                </a:solidFill>
                <a:latin typeface="+mj-lt"/>
              </a:rPr>
              <a:t> </a:t>
            </a:r>
            <a:endParaRPr lang="en-US" sz="1600" b="1" dirty="0">
              <a:solidFill>
                <a:srgbClr val="C00000"/>
              </a:solidFill>
              <a:latin typeface="Comic Sans MS" pitchFamily="66" charset="0"/>
            </a:endParaRPr>
          </a:p>
        </p:txBody>
      </p:sp>
      <p:sp>
        <p:nvSpPr>
          <p:cNvPr id="48" name="TextBox 47"/>
          <p:cNvSpPr txBox="1"/>
          <p:nvPr/>
        </p:nvSpPr>
        <p:spPr>
          <a:xfrm>
            <a:off x="162506" y="4035071"/>
            <a:ext cx="1557464"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dirty="0" smtClean="0">
                <a:solidFill>
                  <a:srgbClr val="1008B8"/>
                </a:solidFill>
                <a:latin typeface="+mj-lt"/>
              </a:rPr>
              <a:t>Event Display </a:t>
            </a:r>
            <a:endParaRPr lang="en-US" sz="1600" b="1" dirty="0">
              <a:solidFill>
                <a:srgbClr val="1008B8"/>
              </a:solidFill>
              <a:latin typeface="Comic Sans MS" pitchFamily="66" charset="0"/>
            </a:endParaRPr>
          </a:p>
        </p:txBody>
      </p:sp>
      <p:sp>
        <p:nvSpPr>
          <p:cNvPr id="49" name="TextBox 48"/>
          <p:cNvSpPr txBox="1"/>
          <p:nvPr/>
        </p:nvSpPr>
        <p:spPr>
          <a:xfrm>
            <a:off x="453048" y="5475638"/>
            <a:ext cx="2682092"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i="1" dirty="0" smtClean="0">
                <a:solidFill>
                  <a:srgbClr val="C00000"/>
                </a:solidFill>
                <a:latin typeface="+mj-lt"/>
              </a:rPr>
              <a:t>Electromagnetic calorimeters </a:t>
            </a:r>
            <a:endParaRPr lang="en-US" sz="1600" b="1" i="1" dirty="0">
              <a:solidFill>
                <a:srgbClr val="C00000"/>
              </a:solidFill>
              <a:latin typeface="Comic Sans MS" pitchFamily="66" charset="0"/>
            </a:endParaRPr>
          </a:p>
        </p:txBody>
      </p:sp>
      <p:cxnSp>
        <p:nvCxnSpPr>
          <p:cNvPr id="50" name="Straight Arrow Connector 49"/>
          <p:cNvCxnSpPr/>
          <p:nvPr/>
        </p:nvCxnSpPr>
        <p:spPr>
          <a:xfrm flipH="1" flipV="1">
            <a:off x="2092568" y="5269271"/>
            <a:ext cx="317308" cy="332515"/>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2398935" y="5415256"/>
            <a:ext cx="736205" cy="169278"/>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2939170" y="5560277"/>
            <a:ext cx="885485" cy="84639"/>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003999" y="4043333"/>
            <a:ext cx="1526076" cy="338554"/>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i="1" dirty="0" smtClean="0">
                <a:solidFill>
                  <a:srgbClr val="C00000"/>
                </a:solidFill>
                <a:latin typeface="+mj-lt"/>
              </a:rPr>
              <a:t>Drift chambers </a:t>
            </a:r>
            <a:endParaRPr lang="en-US" sz="1600" b="1" i="1" dirty="0">
              <a:solidFill>
                <a:srgbClr val="C00000"/>
              </a:solidFill>
              <a:latin typeface="Comic Sans MS" pitchFamily="66" charset="0"/>
            </a:endParaRPr>
          </a:p>
        </p:txBody>
      </p:sp>
      <p:cxnSp>
        <p:nvCxnSpPr>
          <p:cNvPr id="64" name="Straight Arrow Connector 63"/>
          <p:cNvCxnSpPr/>
          <p:nvPr/>
        </p:nvCxnSpPr>
        <p:spPr>
          <a:xfrm flipH="1">
            <a:off x="1719970" y="4262898"/>
            <a:ext cx="642230" cy="713941"/>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2349694" y="4262898"/>
            <a:ext cx="2026336" cy="338554"/>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162505" y="6014972"/>
            <a:ext cx="4017555" cy="307777"/>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400" b="1" dirty="0">
                <a:solidFill>
                  <a:srgbClr val="1008B8"/>
                </a:solidFill>
                <a:latin typeface="Arial" panose="020B0604020202020204" pitchFamily="34" charset="0"/>
                <a:cs typeface="Arial" panose="020B0604020202020204" pitchFamily="34" charset="0"/>
              </a:rPr>
              <a:t>S</a:t>
            </a:r>
            <a:r>
              <a:rPr lang="en-US" sz="1400" b="1" dirty="0" smtClean="0">
                <a:solidFill>
                  <a:srgbClr val="1008B8"/>
                </a:solidFill>
                <a:latin typeface="Arial" panose="020B0604020202020204" pitchFamily="34" charset="0"/>
                <a:cs typeface="Arial" panose="020B0604020202020204" pitchFamily="34" charset="0"/>
              </a:rPr>
              <a:t>pectrometer in solenoidal magnetic field   </a:t>
            </a:r>
            <a:endParaRPr lang="en-US" sz="1400" b="1" dirty="0">
              <a:solidFill>
                <a:srgbClr val="1008B8"/>
              </a:solidFill>
              <a:latin typeface="Arial" panose="020B0604020202020204" pitchFamily="34" charset="0"/>
              <a:cs typeface="Arial" panose="020B0604020202020204" pitchFamily="34" charset="0"/>
            </a:endParaRPr>
          </a:p>
        </p:txBody>
      </p:sp>
      <p:sp>
        <p:nvSpPr>
          <p:cNvPr id="71" name="TextBox 70"/>
          <p:cNvSpPr txBox="1"/>
          <p:nvPr/>
        </p:nvSpPr>
        <p:spPr>
          <a:xfrm>
            <a:off x="5840735" y="2766969"/>
            <a:ext cx="1784916" cy="584674"/>
          </a:xfrm>
          <a:prstGeom prst="rect">
            <a:avLst/>
          </a:prstGeom>
          <a:solidFill>
            <a:srgbClr val="FFFF00">
              <a:alpha val="33000"/>
            </a:srgbClr>
          </a:solidFill>
        </p:spPr>
        <p:style>
          <a:lnRef idx="1">
            <a:schemeClr val="accent1"/>
          </a:lnRef>
          <a:fillRef idx="2">
            <a:schemeClr val="accent1"/>
          </a:fillRef>
          <a:effectRef idx="1">
            <a:schemeClr val="accent1"/>
          </a:effectRef>
          <a:fontRef idx="minor">
            <a:schemeClr val="dk1"/>
          </a:fontRef>
        </p:style>
        <p:txBody>
          <a:bodyPr wrap="square" lIns="91340" tIns="45670" rIns="91340" bIns="45670" rtlCol="0">
            <a:spAutoFit/>
          </a:bodyPr>
          <a:lstStyle/>
          <a:p>
            <a:r>
              <a:rPr lang="en-US" sz="1600" b="1" dirty="0" smtClean="0">
                <a:latin typeface="Arial" pitchFamily="34" charset="0"/>
                <a:cs typeface="Arial" pitchFamily="34" charset="0"/>
              </a:rPr>
              <a:t>Neutral particles reconstruction</a:t>
            </a:r>
            <a:endParaRPr lang="en-US" sz="1600" b="1" dirty="0">
              <a:latin typeface="Arial" pitchFamily="34" charset="0"/>
              <a:cs typeface="Arial" pitchFamily="34" charset="0"/>
            </a:endParaRPr>
          </a:p>
        </p:txBody>
      </p:sp>
      <p:sp>
        <p:nvSpPr>
          <p:cNvPr id="72" name="TextBox 71"/>
          <p:cNvSpPr txBox="1"/>
          <p:nvPr/>
        </p:nvSpPr>
        <p:spPr>
          <a:xfrm>
            <a:off x="7886316" y="2583934"/>
            <a:ext cx="1069287" cy="830896"/>
          </a:xfrm>
          <a:prstGeom prst="rect">
            <a:avLst/>
          </a:prstGeom>
          <a:solidFill>
            <a:srgbClr val="FFFF00">
              <a:alpha val="37000"/>
            </a:srgbClr>
          </a:solidFill>
        </p:spPr>
        <p:style>
          <a:lnRef idx="1">
            <a:schemeClr val="accent1"/>
          </a:lnRef>
          <a:fillRef idx="2">
            <a:schemeClr val="accent1"/>
          </a:fillRef>
          <a:effectRef idx="1">
            <a:schemeClr val="accent1"/>
          </a:effectRef>
          <a:fontRef idx="minor">
            <a:schemeClr val="dk1"/>
          </a:fontRef>
        </p:style>
        <p:txBody>
          <a:bodyPr wrap="square" lIns="91340" tIns="45670" rIns="91340" bIns="45670" rtlCol="0">
            <a:spAutoFit/>
          </a:bodyPr>
          <a:lstStyle/>
          <a:p>
            <a:r>
              <a:rPr lang="en-US" sz="1600" b="1" dirty="0" smtClean="0">
                <a:latin typeface="Arial" pitchFamily="34" charset="0"/>
                <a:cs typeface="Arial" pitchFamily="34" charset="0"/>
              </a:rPr>
              <a:t>Charged particles tracking </a:t>
            </a:r>
            <a:endParaRPr lang="en-US" sz="1600" b="1" dirty="0">
              <a:latin typeface="Arial" pitchFamily="34" charset="0"/>
              <a:cs typeface="Arial" pitchFamily="34" charset="0"/>
            </a:endParaRPr>
          </a:p>
        </p:txBody>
      </p:sp>
      <p:sp>
        <p:nvSpPr>
          <p:cNvPr id="73" name="TextBox 72"/>
          <p:cNvSpPr txBox="1"/>
          <p:nvPr/>
        </p:nvSpPr>
        <p:spPr>
          <a:xfrm>
            <a:off x="7709324" y="3630894"/>
            <a:ext cx="1434675" cy="584775"/>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600" b="1" i="1" dirty="0" smtClean="0">
                <a:solidFill>
                  <a:srgbClr val="C00000"/>
                </a:solidFill>
                <a:latin typeface="+mj-lt"/>
              </a:rPr>
              <a:t>Vertex</a:t>
            </a:r>
          </a:p>
          <a:p>
            <a:r>
              <a:rPr lang="en-US" sz="1600" b="1" i="1" dirty="0" smtClean="0">
                <a:solidFill>
                  <a:srgbClr val="C00000"/>
                </a:solidFill>
                <a:latin typeface="+mj-lt"/>
              </a:rPr>
              <a:t>reconstruction </a:t>
            </a:r>
            <a:endParaRPr lang="en-US" sz="1600" b="1" i="1" dirty="0">
              <a:solidFill>
                <a:srgbClr val="C00000"/>
              </a:solidFill>
              <a:latin typeface="Comic Sans MS" pitchFamily="66" charset="0"/>
            </a:endParaRPr>
          </a:p>
        </p:txBody>
      </p:sp>
      <p:sp>
        <p:nvSpPr>
          <p:cNvPr id="74" name="TextBox 73"/>
          <p:cNvSpPr txBox="1"/>
          <p:nvPr/>
        </p:nvSpPr>
        <p:spPr>
          <a:xfrm>
            <a:off x="834958" y="3258162"/>
            <a:ext cx="3029471" cy="523220"/>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400" b="1" dirty="0" smtClean="0">
                <a:solidFill>
                  <a:srgbClr val="1008B8"/>
                </a:solidFill>
                <a:latin typeface="Arial" panose="020B0604020202020204" pitchFamily="34" charset="0"/>
                <a:cs typeface="Arial" panose="020B0604020202020204" pitchFamily="34" charset="0"/>
              </a:rPr>
              <a:t>Results with preliminary detector calibration and alignment </a:t>
            </a:r>
            <a:endParaRPr lang="en-US" sz="1400" b="1" dirty="0">
              <a:solidFill>
                <a:srgbClr val="1008B8"/>
              </a:solidFill>
              <a:latin typeface="Arial" panose="020B0604020202020204" pitchFamily="34" charset="0"/>
              <a:cs typeface="Arial" panose="020B0604020202020204" pitchFamily="34" charset="0"/>
            </a:endParaRPr>
          </a:p>
        </p:txBody>
      </p:sp>
      <p:cxnSp>
        <p:nvCxnSpPr>
          <p:cNvPr id="75" name="Straight Arrow Connector 74"/>
          <p:cNvCxnSpPr/>
          <p:nvPr/>
        </p:nvCxnSpPr>
        <p:spPr>
          <a:xfrm flipH="1">
            <a:off x="453048" y="4262898"/>
            <a:ext cx="1896645" cy="512594"/>
          </a:xfrm>
          <a:prstGeom prst="straightConnector1">
            <a:avLst/>
          </a:prstGeom>
          <a:ln w="1587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865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IV Highlights</a:t>
            </a:r>
            <a:endParaRPr lang="en-US" dirty="0"/>
          </a:p>
        </p:txBody>
      </p:sp>
      <p:sp>
        <p:nvSpPr>
          <p:cNvPr id="10" name="Slide Number Placeholder 4"/>
          <p:cNvSpPr>
            <a:spLocks noGrp="1"/>
          </p:cNvSpPr>
          <p:nvPr>
            <p:ph type="sldNum" sz="quarter" idx="11"/>
          </p:nvPr>
        </p:nvSpPr>
        <p:spPr>
          <a:prstGeom prst="rect">
            <a:avLst/>
          </a:prstGeom>
        </p:spPr>
        <p:txBody>
          <a:bodyPr/>
          <a:lstStyle/>
          <a:p>
            <a:fld id="{B58F48A6-A3E1-4848-9AC3-B43F560BE4FE}" type="slidenum">
              <a:rPr lang="en-US" smtClean="0"/>
              <a:pPr/>
              <a:t>14</a:t>
            </a:fld>
            <a:endParaRPr lang="en-US" dirty="0"/>
          </a:p>
        </p:txBody>
      </p:sp>
      <p:sp>
        <p:nvSpPr>
          <p:cNvPr id="3" name="Content Placeholder 2"/>
          <p:cNvSpPr>
            <a:spLocks noGrp="1"/>
          </p:cNvSpPr>
          <p:nvPr>
            <p:ph sz="quarter" idx="12"/>
          </p:nvPr>
        </p:nvSpPr>
        <p:spPr>
          <a:xfrm>
            <a:off x="209550" y="847726"/>
            <a:ext cx="8734425" cy="2319772"/>
          </a:xfrm>
        </p:spPr>
        <p:txBody>
          <a:bodyPr>
            <a:normAutofit fontScale="70000" lnSpcReduction="20000"/>
          </a:bodyPr>
          <a:lstStyle/>
          <a:p>
            <a:pPr marL="0" indent="0">
              <a:buNone/>
            </a:pPr>
            <a:r>
              <a:rPr lang="en-US" sz="2000" dirty="0" smtClean="0"/>
              <a:t>2015-Feb-13 to 2015-May-18</a:t>
            </a:r>
          </a:p>
          <a:p>
            <a:r>
              <a:rPr lang="en-US" sz="2000" dirty="0" smtClean="0"/>
              <a:t>E=1.9GeV/pass</a:t>
            </a:r>
          </a:p>
          <a:p>
            <a:r>
              <a:rPr lang="en-US" sz="2000" dirty="0" smtClean="0"/>
              <a:t>Commission </a:t>
            </a:r>
            <a:r>
              <a:rPr lang="en-US" sz="2000" dirty="0"/>
              <a:t>new 249.5 MHz laser/injector configuration</a:t>
            </a:r>
          </a:p>
          <a:p>
            <a:r>
              <a:rPr lang="en-US" sz="2000" dirty="0" smtClean="0"/>
              <a:t>Commission new 750 MHz 5-pass separators</a:t>
            </a:r>
          </a:p>
          <a:p>
            <a:r>
              <a:rPr lang="en-US" sz="2000" dirty="0" smtClean="0"/>
              <a:t>Exercise new setup process and associated tools: New beam matching process </a:t>
            </a:r>
          </a:p>
          <a:p>
            <a:r>
              <a:rPr lang="en-US" sz="2000" dirty="0"/>
              <a:t>E</a:t>
            </a:r>
            <a:r>
              <a:rPr lang="en-US" sz="2000" dirty="0" smtClean="0"/>
              <a:t>stablish baseline emittance and bunch length evolution </a:t>
            </a:r>
          </a:p>
          <a:p>
            <a:r>
              <a:rPr lang="en-US" sz="2000" dirty="0" smtClean="0"/>
              <a:t>Support ~5wk “early Physics” Operation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76" y="3528203"/>
            <a:ext cx="3114264" cy="280358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9901" y="3528204"/>
            <a:ext cx="3093958" cy="2803585"/>
          </a:xfrm>
          <a:prstGeom prst="rect">
            <a:avLst/>
          </a:prstGeom>
        </p:spPr>
      </p:pic>
      <p:sp>
        <p:nvSpPr>
          <p:cNvPr id="14" name="TextBox 13"/>
          <p:cNvSpPr txBox="1"/>
          <p:nvPr/>
        </p:nvSpPr>
        <p:spPr>
          <a:xfrm>
            <a:off x="741277" y="3167498"/>
            <a:ext cx="3114264"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Quad Scan: Before match</a:t>
            </a:r>
            <a:endParaRPr lang="en-US" sz="1600" dirty="0">
              <a:latin typeface="Arial" panose="020B0604020202020204" pitchFamily="34" charset="0"/>
              <a:cs typeface="Arial" panose="020B0604020202020204" pitchFamily="34" charset="0"/>
            </a:endParaRPr>
          </a:p>
        </p:txBody>
      </p:sp>
      <p:sp>
        <p:nvSpPr>
          <p:cNvPr id="15" name="TextBox 14"/>
          <p:cNvSpPr txBox="1"/>
          <p:nvPr/>
        </p:nvSpPr>
        <p:spPr>
          <a:xfrm>
            <a:off x="4979902" y="3158872"/>
            <a:ext cx="3093958"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Quad Scan: </a:t>
            </a:r>
            <a:r>
              <a:rPr lang="en-US" sz="1600" b="1" dirty="0" smtClean="0">
                <a:latin typeface="Arial" panose="020B0604020202020204" pitchFamily="34" charset="0"/>
                <a:cs typeface="Arial" panose="020B0604020202020204" pitchFamily="34" charset="0"/>
              </a:rPr>
              <a:t>After</a:t>
            </a:r>
            <a:r>
              <a:rPr lang="en-US" sz="1600" dirty="0" smtClean="0">
                <a:latin typeface="Arial" panose="020B0604020202020204" pitchFamily="34" charset="0"/>
                <a:cs typeface="Arial" panose="020B0604020202020204" pitchFamily="34" charset="0"/>
              </a:rPr>
              <a:t> match</a:t>
            </a:r>
            <a:endParaRPr lang="en-US" sz="1600" dirty="0">
              <a:latin typeface="Arial" panose="020B0604020202020204" pitchFamily="34" charset="0"/>
              <a:cs typeface="Arial" panose="020B0604020202020204" pitchFamily="34" charset="0"/>
            </a:endParaRPr>
          </a:p>
        </p:txBody>
      </p:sp>
      <p:sp>
        <p:nvSpPr>
          <p:cNvPr id="16" name="TextBox 15"/>
          <p:cNvSpPr txBox="1"/>
          <p:nvPr/>
        </p:nvSpPr>
        <p:spPr>
          <a:xfrm>
            <a:off x="2879245" y="5112456"/>
            <a:ext cx="1397480" cy="307777"/>
          </a:xfrm>
          <a:prstGeom prst="rect">
            <a:avLst/>
          </a:prstGeom>
          <a:noFill/>
        </p:spPr>
        <p:txBody>
          <a:bodyPr wrap="square" rtlCol="0">
            <a:spAutoFit/>
          </a:bodyPr>
          <a:lstStyle/>
          <a:p>
            <a:r>
              <a:rPr lang="en-US" sz="1400" b="1" dirty="0" smtClean="0">
                <a:solidFill>
                  <a:srgbClr val="1322AD"/>
                </a:solidFill>
              </a:rPr>
              <a:t>Model</a:t>
            </a:r>
            <a:endParaRPr lang="en-US" sz="1400" b="1" dirty="0">
              <a:solidFill>
                <a:srgbClr val="1322AD"/>
              </a:solidFill>
            </a:endParaRPr>
          </a:p>
        </p:txBody>
      </p:sp>
      <p:sp>
        <p:nvSpPr>
          <p:cNvPr id="17" name="TextBox 16"/>
          <p:cNvSpPr txBox="1"/>
          <p:nvPr/>
        </p:nvSpPr>
        <p:spPr>
          <a:xfrm>
            <a:off x="1199880" y="5159193"/>
            <a:ext cx="1397480" cy="307777"/>
          </a:xfrm>
          <a:prstGeom prst="rect">
            <a:avLst/>
          </a:prstGeom>
          <a:noFill/>
        </p:spPr>
        <p:txBody>
          <a:bodyPr wrap="square" rtlCol="0">
            <a:spAutoFit/>
          </a:bodyPr>
          <a:lstStyle/>
          <a:p>
            <a:r>
              <a:rPr lang="en-US" sz="1400" b="1" dirty="0" smtClean="0">
                <a:solidFill>
                  <a:srgbClr val="FF0000"/>
                </a:solidFill>
              </a:rPr>
              <a:t>Measured</a:t>
            </a:r>
            <a:endParaRPr lang="en-US" sz="1400" b="1" dirty="0">
              <a:solidFill>
                <a:srgbClr val="FF0000"/>
              </a:solidFill>
            </a:endParaRPr>
          </a:p>
        </p:txBody>
      </p:sp>
      <p:sp>
        <p:nvSpPr>
          <p:cNvPr id="4" name="TextBox 3"/>
          <p:cNvSpPr txBox="1"/>
          <p:nvPr/>
        </p:nvSpPr>
        <p:spPr>
          <a:xfrm>
            <a:off x="1898620" y="6100957"/>
            <a:ext cx="1195388" cy="230832"/>
          </a:xfrm>
          <a:prstGeom prst="rect">
            <a:avLst/>
          </a:prstGeom>
          <a:solidFill>
            <a:schemeClr val="bg1">
              <a:lumMod val="95000"/>
            </a:schemeClr>
          </a:solidFill>
        </p:spPr>
        <p:txBody>
          <a:bodyPr wrap="square" rtlCol="0">
            <a:spAutoFit/>
          </a:bodyPr>
          <a:lstStyle/>
          <a:p>
            <a:pPr algn="ctr"/>
            <a:r>
              <a:rPr lang="en-US" sz="900" b="1" dirty="0" smtClean="0">
                <a:latin typeface="Minion Pro"/>
              </a:rPr>
              <a:t>K1*L (1/m)</a:t>
            </a:r>
            <a:endParaRPr lang="en-US" sz="900" b="1" dirty="0">
              <a:latin typeface="Minion Pro"/>
            </a:endParaRPr>
          </a:p>
        </p:txBody>
      </p:sp>
      <p:sp>
        <p:nvSpPr>
          <p:cNvPr id="12" name="TextBox 11"/>
          <p:cNvSpPr txBox="1"/>
          <p:nvPr/>
        </p:nvSpPr>
        <p:spPr>
          <a:xfrm>
            <a:off x="6057119" y="6110870"/>
            <a:ext cx="1195388" cy="230832"/>
          </a:xfrm>
          <a:prstGeom prst="rect">
            <a:avLst/>
          </a:prstGeom>
          <a:solidFill>
            <a:schemeClr val="bg1">
              <a:lumMod val="95000"/>
            </a:schemeClr>
          </a:solidFill>
        </p:spPr>
        <p:txBody>
          <a:bodyPr wrap="square" rtlCol="0">
            <a:spAutoFit/>
          </a:bodyPr>
          <a:lstStyle/>
          <a:p>
            <a:pPr algn="ctr"/>
            <a:r>
              <a:rPr lang="en-US" sz="900" b="1" dirty="0" smtClean="0">
                <a:latin typeface="Minion Pro"/>
              </a:rPr>
              <a:t>K1*L (1/m)</a:t>
            </a:r>
            <a:endParaRPr lang="en-US" sz="900" b="1" dirty="0">
              <a:latin typeface="Minion Pro"/>
            </a:endParaRPr>
          </a:p>
        </p:txBody>
      </p:sp>
      <mc:AlternateContent xmlns:mc="http://schemas.openxmlformats.org/markup-compatibility/2006" xmlns:a14="http://schemas.microsoft.com/office/drawing/2010/main">
        <mc:Choice Requires="a14">
          <p:sp>
            <p:nvSpPr>
              <p:cNvPr id="5" name="TextBox 4"/>
              <p:cNvSpPr txBox="1"/>
              <p:nvPr/>
            </p:nvSpPr>
            <p:spPr>
              <a:xfrm>
                <a:off x="4979901" y="4817920"/>
                <a:ext cx="424539" cy="337272"/>
              </a:xfrm>
              <a:prstGeom prst="rect">
                <a:avLst/>
              </a:prstGeom>
              <a:solidFill>
                <a:schemeClr val="bg1">
                  <a:lumMod val="95000"/>
                </a:schemeClr>
              </a:solidFill>
            </p:spPr>
            <p:txBody>
              <a:bodyPr vert="horz"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a:rPr>
                          </m:ctrlPr>
                        </m:sSubSupPr>
                        <m:e>
                          <m:r>
                            <a:rPr lang="en-US" sz="1400" b="1" i="1" smtClean="0">
                              <a:latin typeface="Cambria Math"/>
                              <a:ea typeface="Cambria Math"/>
                            </a:rPr>
                            <m:t>𝝈</m:t>
                          </m:r>
                        </m:e>
                        <m:sub>
                          <m:r>
                            <a:rPr lang="en-US" sz="1400" b="1" i="1" smtClean="0">
                              <a:latin typeface="Cambria Math"/>
                            </a:rPr>
                            <m:t>𝒚</m:t>
                          </m:r>
                        </m:sub>
                        <m:sup>
                          <m:r>
                            <a:rPr lang="en-US" sz="1400" b="1" i="1" smtClean="0">
                              <a:latin typeface="Cambria Math"/>
                            </a:rPr>
                            <m:t>𝟐</m:t>
                          </m:r>
                        </m:sup>
                      </m:sSubSup>
                    </m:oMath>
                  </m:oMathPara>
                </a14:m>
                <a:endParaRPr lang="en-US" b="1" dirty="0"/>
              </a:p>
            </p:txBody>
          </p:sp>
        </mc:Choice>
        <mc:Fallback xmlns="">
          <p:sp>
            <p:nvSpPr>
              <p:cNvPr id="5" name="TextBox 4"/>
              <p:cNvSpPr txBox="1">
                <a:spLocks noRot="1" noChangeAspect="1" noMove="1" noResize="1" noEditPoints="1" noAdjustHandles="1" noChangeArrowheads="1" noChangeShapeType="1" noTextEdit="1"/>
              </p:cNvSpPr>
              <p:nvPr/>
            </p:nvSpPr>
            <p:spPr>
              <a:xfrm>
                <a:off x="4979901" y="4817920"/>
                <a:ext cx="424539" cy="33727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41276" y="4761359"/>
                <a:ext cx="424539" cy="337272"/>
              </a:xfrm>
              <a:prstGeom prst="rect">
                <a:avLst/>
              </a:prstGeom>
              <a:solidFill>
                <a:schemeClr val="bg1">
                  <a:lumMod val="95000"/>
                </a:schemeClr>
              </a:solidFill>
            </p:spPr>
            <p:txBody>
              <a:bodyPr vert="horz"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a:rPr>
                          </m:ctrlPr>
                        </m:sSubSupPr>
                        <m:e>
                          <m:r>
                            <a:rPr lang="en-US" sz="1400" b="1" i="1" smtClean="0">
                              <a:latin typeface="Cambria Math"/>
                              <a:ea typeface="Cambria Math"/>
                            </a:rPr>
                            <m:t>𝝈</m:t>
                          </m:r>
                        </m:e>
                        <m:sub>
                          <m:r>
                            <a:rPr lang="en-US" sz="1400" b="1" i="1" smtClean="0">
                              <a:latin typeface="Cambria Math"/>
                            </a:rPr>
                            <m:t>𝒚</m:t>
                          </m:r>
                        </m:sub>
                        <m:sup>
                          <m:r>
                            <a:rPr lang="en-US" sz="1400" b="1" i="1" smtClean="0">
                              <a:latin typeface="Cambria Math"/>
                            </a:rPr>
                            <m:t>𝟐</m:t>
                          </m:r>
                        </m:sup>
                      </m:sSubSup>
                    </m:oMath>
                  </m:oMathPara>
                </a14:m>
                <a:endParaRPr lang="en-US" b="1" dirty="0"/>
              </a:p>
            </p:txBody>
          </p:sp>
        </mc:Choice>
        <mc:Fallback xmlns="">
          <p:sp>
            <p:nvSpPr>
              <p:cNvPr id="18" name="TextBox 17"/>
              <p:cNvSpPr txBox="1">
                <a:spLocks noRot="1" noChangeAspect="1" noMove="1" noResize="1" noEditPoints="1" noAdjustHandles="1" noChangeArrowheads="1" noChangeShapeType="1" noTextEdit="1"/>
              </p:cNvSpPr>
              <p:nvPr/>
            </p:nvSpPr>
            <p:spPr>
              <a:xfrm>
                <a:off x="741276" y="4761359"/>
                <a:ext cx="424539" cy="337272"/>
              </a:xfrm>
              <a:prstGeom prst="rect">
                <a:avLst/>
              </a:prstGeom>
              <a:blipFill rotWithShape="1">
                <a:blip r:embed="rId6"/>
                <a:stretch>
                  <a:fillRect/>
                </a:stretch>
              </a:blipFill>
            </p:spPr>
            <p:txBody>
              <a:bodyPr/>
              <a:lstStyle/>
              <a:p>
                <a:r>
                  <a:rPr lang="en-US">
                    <a:noFill/>
                  </a:rPr>
                  <a:t> </a:t>
                </a:r>
              </a:p>
            </p:txBody>
          </p:sp>
        </mc:Fallback>
      </mc:AlternateContent>
      <p:sp>
        <p:nvSpPr>
          <p:cNvPr id="6" name="Footer Placeholder 5"/>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262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Beam Emittance Evolution at 1.9GeV/pass</a:t>
            </a:r>
            <a:endParaRPr lang="en-US" sz="3200" dirty="0"/>
          </a:p>
        </p:txBody>
      </p:sp>
      <p:sp>
        <p:nvSpPr>
          <p:cNvPr id="4" name="Slide Number Placeholder 3"/>
          <p:cNvSpPr>
            <a:spLocks noGrp="1"/>
          </p:cNvSpPr>
          <p:nvPr>
            <p:ph type="sldNum" sz="quarter" idx="11"/>
          </p:nvPr>
        </p:nvSpPr>
        <p:spPr/>
        <p:txBody>
          <a:bodyPr/>
          <a:lstStyle/>
          <a:p>
            <a:fld id="{0B71D3AA-F628-8F4E-BE52-707AC18962C1}" type="slidenum">
              <a:rPr lang="en-US" smtClean="0"/>
              <a:t>15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311" y="889811"/>
            <a:ext cx="6444692" cy="4756251"/>
          </a:xfrm>
          <a:prstGeom prst="rect">
            <a:avLst/>
          </a:prstGeom>
        </p:spPr>
      </p:pic>
      <p:sp>
        <p:nvSpPr>
          <p:cNvPr id="6" name="TextBox 5"/>
          <p:cNvSpPr txBox="1"/>
          <p:nvPr/>
        </p:nvSpPr>
        <p:spPr>
          <a:xfrm>
            <a:off x="109728" y="5837530"/>
            <a:ext cx="8763610"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Presented at IPAC15: </a:t>
            </a:r>
            <a:r>
              <a:rPr lang="en-US" sz="1600" dirty="0" err="1" smtClean="0">
                <a:latin typeface="Arial" panose="020B0604020202020204" pitchFamily="34" charset="0"/>
                <a:cs typeface="Arial" panose="020B0604020202020204" pitchFamily="34" charset="0"/>
              </a:rPr>
              <a:t>Satogata</a:t>
            </a:r>
            <a:r>
              <a:rPr lang="en-US" sz="1600" dirty="0" smtClean="0">
                <a:latin typeface="Arial" panose="020B0604020202020204" pitchFamily="34" charset="0"/>
                <a:cs typeface="Arial" panose="020B0604020202020204" pitchFamily="34" charset="0"/>
              </a:rPr>
              <a:t> (WEBD1)</a:t>
            </a:r>
            <a:endParaRPr lang="en-US" sz="1600" dirty="0">
              <a:latin typeface="Arial" panose="020B0604020202020204" pitchFamily="34" charset="0"/>
              <a:cs typeface="Arial" panose="020B0604020202020204" pitchFamily="34" charset="0"/>
            </a:endParaRPr>
          </a:p>
        </p:txBody>
      </p:sp>
      <p:sp>
        <p:nvSpPr>
          <p:cNvPr id="7" name="Footer Placeholder 6"/>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903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Tracking Performance: Beam Trips</a:t>
            </a:r>
            <a:endParaRPr lang="en-US" dirty="0"/>
          </a:p>
        </p:txBody>
      </p:sp>
      <p:sp>
        <p:nvSpPr>
          <p:cNvPr id="4" name="Slide Number Placeholder 3"/>
          <p:cNvSpPr>
            <a:spLocks noGrp="1"/>
          </p:cNvSpPr>
          <p:nvPr>
            <p:ph type="sldNum" sz="quarter" idx="11"/>
          </p:nvPr>
        </p:nvSpPr>
        <p:spPr/>
        <p:txBody>
          <a:bodyPr/>
          <a:lstStyle/>
          <a:p>
            <a:fld id="{0B71D3AA-F628-8F4E-BE52-707AC18962C1}" type="slidenum">
              <a:rPr lang="en-US" smtClean="0"/>
              <a:t>16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49" y="1112433"/>
            <a:ext cx="7985051" cy="5092029"/>
          </a:xfrm>
          <a:prstGeom prst="rect">
            <a:avLst/>
          </a:prstGeom>
        </p:spPr>
      </p:pic>
      <p:sp>
        <p:nvSpPr>
          <p:cNvPr id="3" name="Footer Placeholder 2"/>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514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March 25</a:t>
            </a:r>
            <a:r>
              <a:rPr lang="en-US" sz="3600" baseline="30000" dirty="0" smtClean="0"/>
              <a:t>th</a:t>
            </a:r>
            <a:r>
              <a:rPr lang="en-US" sz="3600" dirty="0" smtClean="0"/>
              <a:t> Power Event: Technical Stop</a:t>
            </a:r>
            <a:endParaRPr lang="en-US" sz="3600" dirty="0"/>
          </a:p>
        </p:txBody>
      </p:sp>
      <p:sp>
        <p:nvSpPr>
          <p:cNvPr id="4" name="Slide Number Placeholder 3"/>
          <p:cNvSpPr>
            <a:spLocks noGrp="1"/>
          </p:cNvSpPr>
          <p:nvPr>
            <p:ph type="sldNum" sz="quarter" idx="11"/>
          </p:nvPr>
        </p:nvSpPr>
        <p:spPr/>
        <p:txBody>
          <a:bodyPr/>
          <a:lstStyle/>
          <a:p>
            <a:fld id="{0B71D3AA-F628-8F4E-BE52-707AC18962C1}" type="slidenum">
              <a:rPr lang="en-US" smtClean="0"/>
              <a:t>17</a:t>
            </a:fld>
            <a:endParaRPr lang="en-US" dirty="0"/>
          </a:p>
        </p:txBody>
      </p:sp>
      <p:pic>
        <p:nvPicPr>
          <p:cNvPr id="5" name="Content Placeholder 4"/>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1692819" y="3770167"/>
            <a:ext cx="5538317" cy="2561332"/>
          </a:xfrm>
        </p:spPr>
      </p:pic>
      <p:sp>
        <p:nvSpPr>
          <p:cNvPr id="6" name="TextBox 5"/>
          <p:cNvSpPr txBox="1"/>
          <p:nvPr/>
        </p:nvSpPr>
        <p:spPr>
          <a:xfrm>
            <a:off x="219433" y="897151"/>
            <a:ext cx="8733167" cy="2585323"/>
          </a:xfrm>
          <a:prstGeom prst="rect">
            <a:avLst/>
          </a:prstGeom>
          <a:noFill/>
        </p:spPr>
        <p:txBody>
          <a:bodyPr wrap="square" rtlCol="0">
            <a:spAutoFit/>
          </a:bodyPr>
          <a:lstStyle/>
          <a:p>
            <a:pPr marL="285750" indent="-285750">
              <a:buClr>
                <a:schemeClr val="accent6">
                  <a:lumMod val="75000"/>
                </a:schemeClr>
              </a:buClr>
              <a:buFont typeface="Arial" panose="020B0604020202020204" pitchFamily="34" charset="0"/>
              <a:buChar char="•"/>
            </a:pPr>
            <a:r>
              <a:rPr lang="en-US" dirty="0" smtClean="0">
                <a:latin typeface="Arial" panose="020B0604020202020204" pitchFamily="34" charset="0"/>
                <a:cs typeface="Arial" panose="020B0604020202020204" pitchFamily="34" charset="0"/>
              </a:rPr>
              <a:t>Offsite power failure, CEBAF Site without power</a:t>
            </a:r>
          </a:p>
          <a:p>
            <a:pPr marL="742950" lvl="1" indent="-285750">
              <a:buClr>
                <a:srgbClr val="4343CA"/>
              </a:buClr>
              <a:buFont typeface="Arial" panose="020B0604020202020204" pitchFamily="34" charset="0"/>
              <a:buChar char="•"/>
            </a:pPr>
            <a:r>
              <a:rPr lang="en-US" dirty="0" smtClean="0">
                <a:latin typeface="Arial" panose="020B0604020202020204" pitchFamily="34" charset="0"/>
                <a:cs typeface="Arial" panose="020B0604020202020204" pitchFamily="34" charset="0"/>
              </a:rPr>
              <a:t>ALL systems affected, including </a:t>
            </a:r>
            <a:r>
              <a:rPr lang="en-US" dirty="0" err="1" smtClean="0">
                <a:latin typeface="Arial" panose="020B0604020202020204" pitchFamily="34" charset="0"/>
                <a:cs typeface="Arial" panose="020B0604020202020204" pitchFamily="34" charset="0"/>
              </a:rPr>
              <a:t>cryo</a:t>
            </a:r>
            <a:r>
              <a:rPr lang="en-US" dirty="0" smtClean="0">
                <a:latin typeface="Arial" panose="020B0604020202020204" pitchFamily="34" charset="0"/>
                <a:cs typeface="Arial" panose="020B0604020202020204" pitchFamily="34" charset="0"/>
              </a:rPr>
              <a:t> plants</a:t>
            </a:r>
          </a:p>
          <a:p>
            <a:pPr marL="285750" indent="-285750">
              <a:buClr>
                <a:schemeClr val="accent6">
                  <a:lumMod val="75000"/>
                </a:schemeClr>
              </a:buClr>
              <a:buFont typeface="Arial" panose="020B0604020202020204" pitchFamily="34" charset="0"/>
              <a:buChar char="•"/>
            </a:pPr>
            <a:r>
              <a:rPr lang="en-US" dirty="0" smtClean="0">
                <a:latin typeface="Arial" panose="020B0604020202020204" pitchFamily="34" charset="0"/>
                <a:cs typeface="Arial" panose="020B0604020202020204" pitchFamily="34" charset="0"/>
              </a:rPr>
              <a:t>Power restored in a couple of hours</a:t>
            </a:r>
          </a:p>
          <a:p>
            <a:pPr marL="742950" lvl="1" indent="-285750">
              <a:buClr>
                <a:srgbClr val="4343CA"/>
              </a:buClr>
              <a:buFont typeface="Arial" panose="020B0604020202020204" pitchFamily="34" charset="0"/>
              <a:buChar char="•"/>
            </a:pPr>
            <a:r>
              <a:rPr lang="en-US" dirty="0" smtClean="0">
                <a:latin typeface="Arial" panose="020B0604020202020204" pitchFamily="34" charset="0"/>
                <a:cs typeface="Arial" panose="020B0604020202020204" pitchFamily="34" charset="0"/>
              </a:rPr>
              <a:t>4K operations resumed immediately (Helium inventory management)</a:t>
            </a:r>
          </a:p>
          <a:p>
            <a:pPr marL="285750" indent="-285750">
              <a:buClr>
                <a:schemeClr val="accent6">
                  <a:lumMod val="75000"/>
                </a:schemeClr>
              </a:buClr>
              <a:buFont typeface="Arial" panose="020B0604020202020204" pitchFamily="34" charset="0"/>
              <a:buChar char="•"/>
            </a:pPr>
            <a:r>
              <a:rPr lang="en-US" dirty="0" smtClean="0">
                <a:latin typeface="Arial" panose="020B0604020202020204" pitchFamily="34" charset="0"/>
                <a:cs typeface="Arial" panose="020B0604020202020204" pitchFamily="34" charset="0"/>
              </a:rPr>
              <a:t>Restoring 2K operations problematic:</a:t>
            </a:r>
          </a:p>
          <a:p>
            <a:pPr marL="742950" lvl="1" indent="-285750">
              <a:buClr>
                <a:srgbClr val="4343CA"/>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CHL2-&gt;SC2-&gt;</a:t>
            </a:r>
            <a:r>
              <a:rPr lang="en-US" b="1" dirty="0" err="1" smtClean="0">
                <a:latin typeface="Arial" panose="020B0604020202020204" pitchFamily="34" charset="0"/>
                <a:cs typeface="Arial" panose="020B0604020202020204" pitchFamily="34" charset="0"/>
              </a:rPr>
              <a:t>NorthLinac</a:t>
            </a:r>
            <a:r>
              <a:rPr lang="en-US" b="1"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cannot achieve stable 2K operations due to contamination issues.</a:t>
            </a:r>
          </a:p>
          <a:p>
            <a:pPr marL="742950" lvl="1" indent="-285750">
              <a:buClr>
                <a:srgbClr val="4343CA"/>
              </a:buClr>
              <a:buFont typeface="Arial" panose="020B0604020202020204" pitchFamily="34" charset="0"/>
              <a:buChar char="•"/>
            </a:pPr>
            <a:r>
              <a:rPr lang="en-US" b="1" dirty="0">
                <a:latin typeface="Arial" panose="020B0604020202020204" pitchFamily="34" charset="0"/>
                <a:cs typeface="Arial" panose="020B0604020202020204" pitchFamily="34" charset="0"/>
              </a:rPr>
              <a:t>CHL1-&gt;SC1-&gt;</a:t>
            </a:r>
            <a:r>
              <a:rPr lang="en-US" b="1" dirty="0" err="1">
                <a:latin typeface="Arial" panose="020B0604020202020204" pitchFamily="34" charset="0"/>
                <a:cs typeface="Arial" panose="020B0604020202020204" pitchFamily="34" charset="0"/>
              </a:rPr>
              <a:t>SouthLinac</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cannot start due to issue with cold compressor 4 (CC4) in SC1</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1621766" y="3403727"/>
            <a:ext cx="5609370"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12GeV </a:t>
            </a:r>
            <a:r>
              <a:rPr lang="en-US" sz="1600" dirty="0">
                <a:latin typeface="Arial" panose="020B0604020202020204" pitchFamily="34" charset="0"/>
                <a:cs typeface="Arial" panose="020B0604020202020204" pitchFamily="34" charset="0"/>
              </a:rPr>
              <a:t>c</a:t>
            </a:r>
            <a:r>
              <a:rPr lang="en-US" sz="1600" dirty="0" smtClean="0">
                <a:latin typeface="Arial" panose="020B0604020202020204" pitchFamily="34" charset="0"/>
                <a:cs typeface="Arial" panose="020B0604020202020204" pitchFamily="34" charset="0"/>
              </a:rPr>
              <a:t>ryogenic configuration</a:t>
            </a:r>
            <a:endParaRPr lang="en-US" sz="1600" dirty="0">
              <a:latin typeface="Arial" panose="020B0604020202020204" pitchFamily="34" charset="0"/>
              <a:cs typeface="Arial" panose="020B0604020202020204" pitchFamily="34" charset="0"/>
            </a:endParaRPr>
          </a:p>
        </p:txBody>
      </p:sp>
      <p:sp>
        <p:nvSpPr>
          <p:cNvPr id="7" name="Footer Placeholder 6"/>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8128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Event Impact </a:t>
            </a:r>
            <a:endParaRPr lang="en-US" dirty="0"/>
          </a:p>
        </p:txBody>
      </p:sp>
      <p:sp>
        <p:nvSpPr>
          <p:cNvPr id="4" name="Slide Number Placeholder 3"/>
          <p:cNvSpPr>
            <a:spLocks noGrp="1"/>
          </p:cNvSpPr>
          <p:nvPr>
            <p:ph type="sldNum" sz="quarter" idx="11"/>
          </p:nvPr>
        </p:nvSpPr>
        <p:spPr/>
        <p:txBody>
          <a:bodyPr/>
          <a:lstStyle/>
          <a:p>
            <a:fld id="{0B71D3AA-F628-8F4E-BE52-707AC18962C1}" type="slidenum">
              <a:rPr lang="en-US" smtClean="0"/>
              <a:t>18</a:t>
            </a:fld>
            <a:endParaRPr lang="en-US" dirty="0"/>
          </a:p>
        </p:txBody>
      </p:sp>
      <p:sp>
        <p:nvSpPr>
          <p:cNvPr id="3" name="Content Placeholder 2"/>
          <p:cNvSpPr>
            <a:spLocks noGrp="1"/>
          </p:cNvSpPr>
          <p:nvPr>
            <p:ph sz="quarter" idx="12"/>
          </p:nvPr>
        </p:nvSpPr>
        <p:spPr/>
        <p:txBody>
          <a:bodyPr>
            <a:normAutofit/>
          </a:bodyPr>
          <a:lstStyle/>
          <a:p>
            <a:pPr marL="0" indent="0">
              <a:buNone/>
            </a:pPr>
            <a:r>
              <a:rPr lang="en-US" sz="2000" dirty="0" smtClean="0"/>
              <a:t>CEBAF Down hard: 2015-03-25 – 2015-04-15</a:t>
            </a:r>
          </a:p>
          <a:p>
            <a:r>
              <a:rPr lang="en-US" sz="2000" dirty="0" smtClean="0"/>
              <a:t>Warm up SC2 to remove contaminants, purge/pump cycles.</a:t>
            </a:r>
          </a:p>
          <a:p>
            <a:r>
              <a:rPr lang="en-US" sz="2000" dirty="0" smtClean="0"/>
              <a:t>SC1 CC4 Failure</a:t>
            </a:r>
          </a:p>
          <a:p>
            <a:pPr lvl="1"/>
            <a:r>
              <a:rPr lang="en-US" sz="1800" dirty="0" smtClean="0"/>
              <a:t>Compressor wheel stuck, will not rotate, seized, not good.</a:t>
            </a:r>
          </a:p>
          <a:p>
            <a:pPr lvl="1"/>
            <a:r>
              <a:rPr lang="en-US" sz="1800" dirty="0" smtClean="0"/>
              <a:t>CC4 safe shutdown system found not working.</a:t>
            </a:r>
          </a:p>
          <a:p>
            <a:pPr lvl="1"/>
            <a:r>
              <a:rPr lang="en-US" sz="1800" dirty="0" smtClean="0"/>
              <a:t>Compressor wheel had a hard landing at full speed (&gt;30000 rpm).</a:t>
            </a:r>
          </a:p>
          <a:p>
            <a:r>
              <a:rPr lang="en-US" sz="2000" dirty="0" smtClean="0"/>
              <a:t>Reconfigure </a:t>
            </a:r>
            <a:r>
              <a:rPr lang="en-US" sz="2000" dirty="0" err="1" smtClean="0"/>
              <a:t>cryo</a:t>
            </a:r>
            <a:r>
              <a:rPr lang="en-US" sz="2000" dirty="0" smtClean="0"/>
              <a:t>-plants/CEBAF with both </a:t>
            </a:r>
            <a:r>
              <a:rPr lang="en-US" sz="2000" dirty="0" err="1" smtClean="0"/>
              <a:t>linacs</a:t>
            </a:r>
            <a:r>
              <a:rPr lang="en-US" sz="2000" dirty="0" smtClean="0"/>
              <a:t> connected to        CHL2-&gt;SC2. </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1693" y="4358960"/>
            <a:ext cx="2699446" cy="2024584"/>
          </a:xfrm>
          <a:prstGeom prst="rect">
            <a:avLst/>
          </a:prstGeom>
        </p:spPr>
      </p:pic>
      <p:sp>
        <p:nvSpPr>
          <p:cNvPr id="6" name="TextBox 5"/>
          <p:cNvSpPr txBox="1"/>
          <p:nvPr/>
        </p:nvSpPr>
        <p:spPr>
          <a:xfrm>
            <a:off x="5418029" y="3989628"/>
            <a:ext cx="3406773"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CC4 disassembled in June:</a:t>
            </a:r>
            <a:endParaRPr lang="en-US" sz="1600"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361950" y="4358061"/>
            <a:ext cx="5287514" cy="2025483"/>
          </a:xfrm>
          <a:prstGeom prst="rect">
            <a:avLst/>
          </a:prstGeom>
        </p:spPr>
        <p:txBody>
          <a:bodyPr vert="horz" lIns="91440" tIns="45720" rIns="91440" bIns="45720" rtlCol="0">
            <a:normAutofit/>
          </a:bodyPr>
          <a:lstStyle>
            <a:lvl1pPr marL="342900" marR="0" indent="-342900" algn="l" defTabSz="914400" rtl="0" eaLnBrk="1" fontAlgn="base" latinLnBrk="0" hangingPunct="1">
              <a:lnSpc>
                <a:spcPct val="100000"/>
              </a:lnSpc>
              <a:spcBef>
                <a:spcPts val="1200"/>
              </a:spcBef>
              <a:spcAft>
                <a:spcPct val="0"/>
              </a:spcAft>
              <a:buClr>
                <a:srgbClr val="FF6600"/>
              </a:buClr>
              <a:buSzTx/>
              <a:buFontTx/>
              <a:buChar char="•"/>
              <a:tabLst/>
              <a:defRPr sz="2600"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ts val="1200"/>
              </a:spcBef>
              <a:spcAft>
                <a:spcPct val="0"/>
              </a:spcAft>
              <a:buClr>
                <a:srgbClr val="4343CA"/>
              </a:buClr>
              <a:buSzTx/>
              <a:buFont typeface="Arial"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ts val="1200"/>
              </a:spcBef>
              <a:spcAft>
                <a:spcPct val="0"/>
              </a:spcAft>
              <a:buClr>
                <a:srgbClr val="660066"/>
              </a:buClr>
              <a:buSzTx/>
              <a:buFontTx/>
              <a:buChar char="•"/>
              <a:tabLst/>
              <a:defRPr sz="22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ts val="1200"/>
              </a:spcBef>
              <a:spcAft>
                <a:spcPct val="0"/>
              </a:spcAft>
              <a:buClr>
                <a:srgbClr val="008000"/>
              </a:buClr>
              <a:buSzTx/>
              <a:buFont typeface="Arial" charset="0"/>
              <a:buChar char="•"/>
              <a:tabLst/>
              <a:defRPr sz="20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Tx/>
              <a:buNone/>
              <a:tabLst/>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smtClean="0"/>
              <a:t>Return to CEBAF Ops with one CHL plant</a:t>
            </a:r>
          </a:p>
          <a:p>
            <a:pPr lvl="1"/>
            <a:r>
              <a:rPr lang="en-US" sz="1800" dirty="0" smtClean="0"/>
              <a:t>Limited </a:t>
            </a:r>
            <a:r>
              <a:rPr lang="en-US" sz="1800" dirty="0"/>
              <a:t>c</a:t>
            </a:r>
            <a:r>
              <a:rPr lang="en-US" sz="1800" dirty="0" smtClean="0"/>
              <a:t>ooling capacity</a:t>
            </a:r>
          </a:p>
          <a:p>
            <a:pPr lvl="1"/>
            <a:r>
              <a:rPr lang="en-US" sz="1800" dirty="0" smtClean="0"/>
              <a:t>Limited  beam energy</a:t>
            </a:r>
          </a:p>
          <a:p>
            <a:r>
              <a:rPr lang="en-US" sz="2000" dirty="0" smtClean="0"/>
              <a:t>Multi-user Physics program continued with an alternative program at 1GeV/pass. </a:t>
            </a:r>
            <a:endParaRPr lang="en-US" sz="2000" dirty="0"/>
          </a:p>
        </p:txBody>
      </p:sp>
      <p:sp>
        <p:nvSpPr>
          <p:cNvPr id="7" name="Footer Placeholder 6"/>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057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2015 Shutdown Tasks</a:t>
            </a:r>
            <a:endParaRPr lang="en-US" dirty="0"/>
          </a:p>
        </p:txBody>
      </p:sp>
      <p:sp>
        <p:nvSpPr>
          <p:cNvPr id="4" name="Slide Number Placeholder 3"/>
          <p:cNvSpPr>
            <a:spLocks noGrp="1"/>
          </p:cNvSpPr>
          <p:nvPr>
            <p:ph type="sldNum" sz="quarter" idx="11"/>
          </p:nvPr>
        </p:nvSpPr>
        <p:spPr/>
        <p:txBody>
          <a:bodyPr/>
          <a:lstStyle/>
          <a:p>
            <a:fld id="{0B71D3AA-F628-8F4E-BE52-707AC18962C1}" type="slidenum">
              <a:rPr lang="en-US" smtClean="0"/>
              <a:t>19</a:t>
            </a:fld>
            <a:endParaRPr lang="en-US" dirty="0"/>
          </a:p>
        </p:txBody>
      </p:sp>
      <p:sp>
        <p:nvSpPr>
          <p:cNvPr id="3" name="Content Placeholder 2"/>
          <p:cNvSpPr>
            <a:spLocks noGrp="1"/>
          </p:cNvSpPr>
          <p:nvPr>
            <p:ph sz="quarter" idx="12"/>
          </p:nvPr>
        </p:nvSpPr>
        <p:spPr>
          <a:xfrm>
            <a:off x="209550" y="847725"/>
            <a:ext cx="8734425" cy="5531810"/>
          </a:xfrm>
        </p:spPr>
        <p:txBody>
          <a:bodyPr>
            <a:normAutofit fontScale="55000" lnSpcReduction="20000"/>
          </a:bodyPr>
          <a:lstStyle/>
          <a:p>
            <a:pPr marL="0" indent="0">
              <a:buNone/>
            </a:pPr>
            <a:r>
              <a:rPr lang="en-US" b="1" dirty="0" smtClean="0"/>
              <a:t>Preparing for 12GeV Operations</a:t>
            </a:r>
            <a:r>
              <a:rPr lang="en-US" dirty="0" smtClean="0"/>
              <a:t>:</a:t>
            </a:r>
          </a:p>
          <a:p>
            <a:r>
              <a:rPr lang="en-US" dirty="0" smtClean="0"/>
              <a:t>Utilities Infrastructure Modernization upgrade</a:t>
            </a:r>
          </a:p>
          <a:p>
            <a:pPr lvl="1"/>
            <a:r>
              <a:rPr lang="en-US" dirty="0" smtClean="0"/>
              <a:t>Power grid, cooling towers, communications</a:t>
            </a:r>
          </a:p>
          <a:p>
            <a:r>
              <a:rPr lang="en-US" dirty="0" smtClean="0"/>
              <a:t>Helium Processing</a:t>
            </a:r>
          </a:p>
          <a:p>
            <a:pPr lvl="1"/>
            <a:r>
              <a:rPr lang="en-US" dirty="0" smtClean="0"/>
              <a:t>Energy Reach</a:t>
            </a:r>
          </a:p>
          <a:p>
            <a:r>
              <a:rPr lang="en-US" dirty="0" smtClean="0"/>
              <a:t>750MHz </a:t>
            </a:r>
            <a:r>
              <a:rPr lang="en-US" dirty="0"/>
              <a:t>S</a:t>
            </a:r>
            <a:r>
              <a:rPr lang="en-US" dirty="0" smtClean="0"/>
              <a:t>eparator Cavities</a:t>
            </a:r>
          </a:p>
          <a:p>
            <a:pPr lvl="1"/>
            <a:r>
              <a:rPr lang="en-US" dirty="0" smtClean="0"/>
              <a:t>Modifications to achieve design, enable RF separation at 11GeV. </a:t>
            </a:r>
          </a:p>
          <a:p>
            <a:r>
              <a:rPr lang="en-US" dirty="0" smtClean="0"/>
              <a:t>Cryogenic plant repair and maintenance</a:t>
            </a:r>
          </a:p>
          <a:p>
            <a:pPr lvl="1"/>
            <a:r>
              <a:rPr lang="en-US" dirty="0" smtClean="0"/>
              <a:t>SC1 repair possible in this short time frame made possible by the generous loan of the SNS spare cold compressor.  Thank you SNS!</a:t>
            </a:r>
          </a:p>
          <a:p>
            <a:r>
              <a:rPr lang="en-US" dirty="0" err="1" smtClean="0"/>
              <a:t>Pathlength</a:t>
            </a:r>
            <a:r>
              <a:rPr lang="en-US" dirty="0" smtClean="0"/>
              <a:t> chicane upgrade</a:t>
            </a:r>
          </a:p>
          <a:p>
            <a:pPr lvl="1"/>
            <a:r>
              <a:rPr lang="en-US" dirty="0" smtClean="0"/>
              <a:t>Restoring the range of the </a:t>
            </a:r>
            <a:r>
              <a:rPr lang="en-US" dirty="0" err="1" smtClean="0"/>
              <a:t>pathlength</a:t>
            </a:r>
            <a:r>
              <a:rPr lang="en-US" dirty="0" smtClean="0"/>
              <a:t> chicane to the 6GeV equivalent.</a:t>
            </a:r>
          </a:p>
          <a:p>
            <a:r>
              <a:rPr lang="en-US" dirty="0" smtClean="0"/>
              <a:t>Tunnel Air Conditioning</a:t>
            </a:r>
          </a:p>
          <a:p>
            <a:pPr lvl="1"/>
            <a:r>
              <a:rPr lang="en-US" dirty="0" smtClean="0"/>
              <a:t>Control temperature rise in tunnel, maintain T&lt; 35 C.  Worker safety during tunnel access.</a:t>
            </a:r>
          </a:p>
          <a:p>
            <a:r>
              <a:rPr lang="en-US" dirty="0" smtClean="0"/>
              <a:t>Vacuum system hardening</a:t>
            </a:r>
          </a:p>
          <a:p>
            <a:pPr lvl="1"/>
            <a:r>
              <a:rPr lang="en-US" dirty="0" smtClean="0"/>
              <a:t>Preparing for synchrotron radiation induced vacuum loads</a:t>
            </a:r>
          </a:p>
          <a:p>
            <a:r>
              <a:rPr lang="en-US" dirty="0" smtClean="0"/>
              <a:t>Operations </a:t>
            </a:r>
            <a:r>
              <a:rPr lang="en-US" dirty="0" err="1" smtClean="0"/>
              <a:t>StayTreat</a:t>
            </a:r>
            <a:endParaRPr lang="en-US" dirty="0" smtClean="0"/>
          </a:p>
        </p:txBody>
      </p:sp>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807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b="0" dirty="0" smtClean="0"/>
              <a:t>Outline</a:t>
            </a:r>
            <a:endParaRPr lang="en-US" sz="4200" b="0" dirty="0"/>
          </a:p>
        </p:txBody>
      </p:sp>
      <p:sp>
        <p:nvSpPr>
          <p:cNvPr id="4" name="Footer Placeholder 3"/>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1"/>
          </p:nvPr>
        </p:nvSpPr>
        <p:spPr/>
        <p:txBody>
          <a:bodyPr/>
          <a:lstStyle/>
          <a:p>
            <a:fld id="{B58F48A6-A3E1-4848-9AC3-B43F560BE4FE}" type="slidenum">
              <a:rPr lang="en-US" smtClean="0"/>
              <a:pPr/>
              <a:t>2</a:t>
            </a:fld>
            <a:endParaRPr lang="en-US" dirty="0"/>
          </a:p>
        </p:txBody>
      </p:sp>
      <p:sp>
        <p:nvSpPr>
          <p:cNvPr id="5" name="Text Placeholder 4"/>
          <p:cNvSpPr>
            <a:spLocks noGrp="1"/>
          </p:cNvSpPr>
          <p:nvPr>
            <p:ph sz="quarter" idx="12"/>
          </p:nvPr>
        </p:nvSpPr>
        <p:spPr/>
        <p:txBody>
          <a:bodyPr>
            <a:normAutofit/>
          </a:bodyPr>
          <a:lstStyle/>
          <a:p>
            <a:r>
              <a:rPr lang="en-US" dirty="0" smtClean="0"/>
              <a:t>CEBAF Operations Overview</a:t>
            </a:r>
          </a:p>
          <a:p>
            <a:r>
              <a:rPr lang="en-US" dirty="0" smtClean="0"/>
              <a:t>12GeV Upgrade</a:t>
            </a:r>
          </a:p>
          <a:p>
            <a:pPr lvl="1"/>
            <a:r>
              <a:rPr lang="en-US" dirty="0" smtClean="0"/>
              <a:t>Overview</a:t>
            </a:r>
          </a:p>
          <a:p>
            <a:pPr lvl="1"/>
            <a:r>
              <a:rPr lang="en-US" dirty="0" smtClean="0"/>
              <a:t>Beam Commissioning to date</a:t>
            </a:r>
          </a:p>
          <a:p>
            <a:r>
              <a:rPr lang="en-US" dirty="0" smtClean="0"/>
              <a:t>Plans for Beam Operations at Design Energy</a:t>
            </a:r>
          </a:p>
          <a:p>
            <a:pPr lvl="1"/>
            <a:r>
              <a:rPr lang="en-US" dirty="0" smtClean="0"/>
              <a:t>Summer 2015 Shutdown Tasks</a:t>
            </a:r>
          </a:p>
          <a:p>
            <a:pPr lvl="1"/>
            <a:r>
              <a:rPr lang="en-US" dirty="0" smtClean="0"/>
              <a:t>Gradient Maintenance and Helium Processing</a:t>
            </a:r>
          </a:p>
          <a:p>
            <a:pPr lvl="1"/>
            <a:r>
              <a:rPr lang="en-US" dirty="0" smtClean="0"/>
              <a:t>Fall 2015 Beam Plan</a:t>
            </a:r>
          </a:p>
          <a:p>
            <a:r>
              <a:rPr lang="en-US" dirty="0" smtClean="0"/>
              <a:t>Long Term AIP plans</a:t>
            </a:r>
          </a:p>
          <a:p>
            <a:r>
              <a:rPr lang="en-US" dirty="0" smtClean="0"/>
              <a:t>Summary</a:t>
            </a:r>
            <a:endParaRPr lang="en-US" dirty="0"/>
          </a:p>
        </p:txBody>
      </p:sp>
    </p:spTree>
    <p:extLst>
      <p:ext uri="{BB962C8B-B14F-4D97-AF65-F5344CB8AC3E}">
        <p14:creationId xmlns:p14="http://schemas.microsoft.com/office/powerpoint/2010/main" val="1841026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79" y="4612508"/>
            <a:ext cx="6801985" cy="17886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026" y="2287474"/>
            <a:ext cx="3247949" cy="2286218"/>
          </a:xfrm>
          <a:prstGeom prst="rect">
            <a:avLst/>
          </a:prstGeom>
        </p:spPr>
      </p:pic>
      <p:sp>
        <p:nvSpPr>
          <p:cNvPr id="2" name="Title 1"/>
          <p:cNvSpPr>
            <a:spLocks noGrp="1"/>
          </p:cNvSpPr>
          <p:nvPr>
            <p:ph type="title"/>
          </p:nvPr>
        </p:nvSpPr>
        <p:spPr/>
        <p:txBody>
          <a:bodyPr/>
          <a:lstStyle/>
          <a:p>
            <a:r>
              <a:rPr lang="en-US" dirty="0" smtClean="0"/>
              <a:t>Helium Processing</a:t>
            </a:r>
            <a:endParaRPr lang="en-US" dirty="0"/>
          </a:p>
        </p:txBody>
      </p:sp>
      <p:sp>
        <p:nvSpPr>
          <p:cNvPr id="4" name="Slide Number Placeholder 3"/>
          <p:cNvSpPr>
            <a:spLocks noGrp="1"/>
          </p:cNvSpPr>
          <p:nvPr>
            <p:ph type="sldNum" sz="quarter" idx="11"/>
          </p:nvPr>
        </p:nvSpPr>
        <p:spPr/>
        <p:txBody>
          <a:bodyPr/>
          <a:lstStyle/>
          <a:p>
            <a:fld id="{0B71D3AA-F628-8F4E-BE52-707AC18962C1}" type="slidenum">
              <a:rPr lang="en-US" smtClean="0"/>
              <a:t>20</a:t>
            </a:fld>
            <a:endParaRPr lang="en-US" dirty="0"/>
          </a:p>
        </p:txBody>
      </p:sp>
      <p:sp>
        <p:nvSpPr>
          <p:cNvPr id="10" name="Content Placeholder 9"/>
          <p:cNvSpPr>
            <a:spLocks noGrp="1"/>
          </p:cNvSpPr>
          <p:nvPr>
            <p:ph sz="quarter" idx="12"/>
          </p:nvPr>
        </p:nvSpPr>
        <p:spPr/>
        <p:txBody>
          <a:bodyPr>
            <a:normAutofit/>
          </a:bodyPr>
          <a:lstStyle/>
          <a:p>
            <a:pPr marL="285750" indent="-285750"/>
            <a:r>
              <a:rPr lang="en-US" sz="1600" dirty="0"/>
              <a:t>Utilized during 6GeV era to improve maximum operating gradient of SRF cavities (to reach 6GeV).</a:t>
            </a:r>
          </a:p>
          <a:p>
            <a:pPr marL="285750" indent="-285750"/>
            <a:r>
              <a:rPr lang="en-US" sz="1600" dirty="0"/>
              <a:t>Insert small amount of gaseous He into the cavity.</a:t>
            </a:r>
          </a:p>
          <a:p>
            <a:pPr marL="285750" indent="-285750"/>
            <a:r>
              <a:rPr lang="en-US" sz="1600" dirty="0"/>
              <a:t>Process cavity with RF power, watch for the radiation signature to drop (field emitters extinguished).</a:t>
            </a:r>
          </a:p>
          <a:p>
            <a:pPr marL="285750" indent="-285750"/>
            <a:r>
              <a:rPr lang="en-US" sz="1600" dirty="0" err="1"/>
              <a:t>Cryo</a:t>
            </a:r>
            <a:r>
              <a:rPr lang="en-US" sz="1600" dirty="0"/>
              <a:t>-cycle the cavity to remove the He.</a:t>
            </a:r>
          </a:p>
          <a:p>
            <a:pPr marL="285750" indent="-285750"/>
            <a:r>
              <a:rPr lang="en-US" sz="1600" dirty="0"/>
              <a:t>Determine the new maximum operating gradient</a:t>
            </a:r>
          </a:p>
          <a:p>
            <a:endParaRPr lang="en-US" sz="1600" dirty="0"/>
          </a:p>
        </p:txBody>
      </p:sp>
      <p:sp>
        <p:nvSpPr>
          <p:cNvPr id="7" name="TextBox 6"/>
          <p:cNvSpPr txBox="1"/>
          <p:nvPr/>
        </p:nvSpPr>
        <p:spPr>
          <a:xfrm>
            <a:off x="6966774" y="2871864"/>
            <a:ext cx="1431076" cy="338554"/>
          </a:xfrm>
          <a:prstGeom prst="rect">
            <a:avLst/>
          </a:prstGeom>
          <a:noFill/>
        </p:spPr>
        <p:txBody>
          <a:bodyPr wrap="square" rtlCol="0">
            <a:spAutoFit/>
          </a:bodyPr>
          <a:lstStyle/>
          <a:p>
            <a:r>
              <a:rPr lang="en-US" sz="1600" dirty="0" smtClean="0"/>
              <a:t>Before </a:t>
            </a:r>
            <a:r>
              <a:rPr lang="en-US" sz="1600" dirty="0" err="1" smtClean="0"/>
              <a:t>HeProc</a:t>
            </a:r>
            <a:endParaRPr lang="en-US" sz="1600" dirty="0"/>
          </a:p>
        </p:txBody>
      </p:sp>
      <p:sp>
        <p:nvSpPr>
          <p:cNvPr id="9" name="TextBox 8"/>
          <p:cNvSpPr txBox="1"/>
          <p:nvPr/>
        </p:nvSpPr>
        <p:spPr>
          <a:xfrm>
            <a:off x="1536193" y="3637458"/>
            <a:ext cx="4159833" cy="584775"/>
          </a:xfrm>
          <a:prstGeom prst="rect">
            <a:avLst/>
          </a:prstGeom>
          <a:noFill/>
        </p:spPr>
        <p:txBody>
          <a:bodyPr wrap="square" rtlCol="0">
            <a:spAutoFit/>
          </a:bodyPr>
          <a:lstStyle/>
          <a:p>
            <a:pPr algn="r"/>
            <a:r>
              <a:rPr lang="en-US" sz="1600" dirty="0" smtClean="0">
                <a:latin typeface="Arial" panose="020B0604020202020204" pitchFamily="34" charset="0"/>
                <a:cs typeface="Arial" panose="020B0604020202020204" pitchFamily="34" charset="0"/>
              </a:rPr>
              <a:t>Representative gain (~4MV/m) on one C100 cavity recently Helium processed.</a:t>
            </a:r>
            <a:endParaRPr lang="en-US" sz="1600" dirty="0">
              <a:latin typeface="Arial" panose="020B0604020202020204" pitchFamily="34" charset="0"/>
              <a:cs typeface="Arial" panose="020B0604020202020204" pitchFamily="34" charset="0"/>
            </a:endParaRPr>
          </a:p>
        </p:txBody>
      </p:sp>
      <p:cxnSp>
        <p:nvCxnSpPr>
          <p:cNvPr id="11" name="Straight Arrow Connector 10"/>
          <p:cNvCxnSpPr>
            <a:stCxn id="8" idx="0"/>
          </p:cNvCxnSpPr>
          <p:nvPr/>
        </p:nvCxnSpPr>
        <p:spPr>
          <a:xfrm flipH="1" flipV="1">
            <a:off x="8397850" y="3869742"/>
            <a:ext cx="66990" cy="8732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Footer Placeholder 11"/>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TextBox 5"/>
          <p:cNvSpPr txBox="1"/>
          <p:nvPr/>
        </p:nvSpPr>
        <p:spPr>
          <a:xfrm rot="16200000">
            <a:off x="5242484" y="3171517"/>
            <a:ext cx="907084" cy="307777"/>
          </a:xfrm>
          <a:prstGeom prst="rect">
            <a:avLst/>
          </a:prstGeom>
          <a:solidFill>
            <a:schemeClr val="bg1"/>
          </a:solidFill>
        </p:spPr>
        <p:txBody>
          <a:bodyPr wrap="square" rtlCol="0">
            <a:spAutoFit/>
          </a:bodyPr>
          <a:lstStyle/>
          <a:p>
            <a:pPr algn="ctr"/>
            <a:r>
              <a:rPr lang="en-US" sz="1400" dirty="0" err="1" smtClean="0"/>
              <a:t>mR</a:t>
            </a:r>
            <a:r>
              <a:rPr lang="en-US" sz="1400" dirty="0" smtClean="0"/>
              <a:t>/h</a:t>
            </a:r>
            <a:endParaRPr lang="en-US" sz="1400" dirty="0"/>
          </a:p>
        </p:txBody>
      </p:sp>
      <p:sp>
        <p:nvSpPr>
          <p:cNvPr id="13" name="TextBox 12"/>
          <p:cNvSpPr txBox="1"/>
          <p:nvPr/>
        </p:nvSpPr>
        <p:spPr>
          <a:xfrm>
            <a:off x="6602841" y="4473006"/>
            <a:ext cx="1553607" cy="307777"/>
          </a:xfrm>
          <a:prstGeom prst="rect">
            <a:avLst/>
          </a:prstGeom>
          <a:solidFill>
            <a:schemeClr val="bg1"/>
          </a:solidFill>
        </p:spPr>
        <p:txBody>
          <a:bodyPr wrap="square" rtlCol="0">
            <a:spAutoFit/>
          </a:bodyPr>
          <a:lstStyle/>
          <a:p>
            <a:pPr algn="ctr"/>
            <a:r>
              <a:rPr lang="en-US" sz="1400" dirty="0" smtClean="0"/>
              <a:t>Gradient (MV/m)</a:t>
            </a:r>
            <a:endParaRPr lang="en-US" sz="1400" dirty="0"/>
          </a:p>
        </p:txBody>
      </p:sp>
      <p:sp>
        <p:nvSpPr>
          <p:cNvPr id="8" name="TextBox 7"/>
          <p:cNvSpPr txBox="1"/>
          <p:nvPr/>
        </p:nvSpPr>
        <p:spPr>
          <a:xfrm>
            <a:off x="7785680" y="4742969"/>
            <a:ext cx="1358320" cy="338554"/>
          </a:xfrm>
          <a:prstGeom prst="rect">
            <a:avLst/>
          </a:prstGeom>
          <a:noFill/>
        </p:spPr>
        <p:txBody>
          <a:bodyPr wrap="square" rtlCol="0">
            <a:spAutoFit/>
          </a:bodyPr>
          <a:lstStyle/>
          <a:p>
            <a:r>
              <a:rPr lang="en-US" sz="1600" dirty="0" smtClean="0">
                <a:solidFill>
                  <a:srgbClr val="FF0000"/>
                </a:solidFill>
              </a:rPr>
              <a:t>After </a:t>
            </a:r>
            <a:r>
              <a:rPr lang="en-US" sz="1600" dirty="0" err="1" smtClean="0">
                <a:solidFill>
                  <a:srgbClr val="FF0000"/>
                </a:solidFill>
              </a:rPr>
              <a:t>HeProc</a:t>
            </a:r>
            <a:endParaRPr lang="en-US" sz="1600" dirty="0">
              <a:solidFill>
                <a:srgbClr val="FF0000"/>
              </a:solidFill>
            </a:endParaRPr>
          </a:p>
        </p:txBody>
      </p:sp>
    </p:spTree>
    <p:extLst>
      <p:ext uri="{BB962C8B-B14F-4D97-AF65-F5344CB8AC3E}">
        <p14:creationId xmlns:p14="http://schemas.microsoft.com/office/powerpoint/2010/main" val="433076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Reach: Past and Future</a:t>
            </a:r>
            <a:endParaRPr lang="en-US" dirty="0"/>
          </a:p>
        </p:txBody>
      </p:sp>
      <p:sp>
        <p:nvSpPr>
          <p:cNvPr id="4" name="Slide Number Placeholder 4"/>
          <p:cNvSpPr>
            <a:spLocks noGrp="1"/>
          </p:cNvSpPr>
          <p:nvPr>
            <p:ph type="sldNum" sz="quarter" idx="11"/>
          </p:nvPr>
        </p:nvSpPr>
        <p:spPr>
          <a:prstGeom prst="rect">
            <a:avLst/>
          </a:prstGeom>
        </p:spPr>
        <p:txBody>
          <a:bodyPr/>
          <a:lstStyle/>
          <a:p>
            <a:fld id="{B58F48A6-A3E1-4848-9AC3-B43F560BE4FE}" type="slidenum">
              <a:rPr lang="en-US" smtClean="0"/>
              <a:pPr/>
              <a:t>21</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1" y="1166487"/>
            <a:ext cx="7630362" cy="4383159"/>
          </a:xfrm>
          <a:prstGeom prst="rect">
            <a:avLst/>
          </a:prstGeom>
        </p:spPr>
      </p:pic>
      <p:sp>
        <p:nvSpPr>
          <p:cNvPr id="19" name="TextBox 18"/>
          <p:cNvSpPr txBox="1"/>
          <p:nvPr/>
        </p:nvSpPr>
        <p:spPr>
          <a:xfrm>
            <a:off x="3853702" y="4153467"/>
            <a:ext cx="2393342" cy="923330"/>
          </a:xfrm>
          <a:prstGeom prst="rect">
            <a:avLst/>
          </a:prstGeom>
          <a:solidFill>
            <a:schemeClr val="bg1">
              <a:lumMod val="95000"/>
            </a:schemeClr>
          </a:solidFill>
        </p:spPr>
        <p:txBody>
          <a:bodyPr wrap="square" rtlCol="0">
            <a:spAutoFit/>
          </a:bodyPr>
          <a:lstStyle/>
          <a:p>
            <a:r>
              <a:rPr lang="en-US" dirty="0" smtClean="0">
                <a:latin typeface="Arial" panose="020B0604020202020204" pitchFamily="34" charset="0"/>
                <a:cs typeface="Arial" panose="020B0604020202020204" pitchFamily="34" charset="0"/>
              </a:rPr>
              <a:t>Helium processing of all cavities planned for Summer 2015</a:t>
            </a:r>
            <a:endParaRPr lang="en-US" dirty="0">
              <a:latin typeface="Arial" panose="020B0604020202020204" pitchFamily="34" charset="0"/>
              <a:cs typeface="Arial" panose="020B0604020202020204" pitchFamily="34" charset="0"/>
            </a:endParaRPr>
          </a:p>
        </p:txBody>
      </p:sp>
      <p:cxnSp>
        <p:nvCxnSpPr>
          <p:cNvPr id="21" name="Straight Arrow Connector 20"/>
          <p:cNvCxnSpPr/>
          <p:nvPr/>
        </p:nvCxnSpPr>
        <p:spPr>
          <a:xfrm flipH="1" flipV="1">
            <a:off x="3878268" y="3554084"/>
            <a:ext cx="210344" cy="599383"/>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0"/>
          </p:nvPr>
        </p:nvSpPr>
        <p:spPr/>
        <p:txBody>
          <a:bodyPr/>
          <a:lstStyle/>
          <a:p>
            <a:r>
              <a:rPr lang="en-US" i="1" dirty="0" smtClean="0">
                <a:solidFill>
                  <a:prstClr val="white"/>
                </a:solidFill>
                <a:latin typeface="Arial" panose="020B0604020202020204" pitchFamily="34" charset="0"/>
                <a:cs typeface="Arial" panose="020B0604020202020204" pitchFamily="34" charset="0"/>
              </a:rPr>
              <a:t>S and T Review July 28-30, 2015</a:t>
            </a:r>
          </a:p>
        </p:txBody>
      </p:sp>
      <p:sp>
        <p:nvSpPr>
          <p:cNvPr id="16" name="4-Point Star 15"/>
          <p:cNvSpPr/>
          <p:nvPr/>
        </p:nvSpPr>
        <p:spPr>
          <a:xfrm>
            <a:off x="4420522" y="2893994"/>
            <a:ext cx="278351" cy="256373"/>
          </a:xfrm>
          <a:prstGeom prst="star4">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925" y="2437286"/>
            <a:ext cx="420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054122" y="2312557"/>
            <a:ext cx="2682815" cy="646331"/>
          </a:xfrm>
          <a:prstGeom prst="rect">
            <a:avLst/>
          </a:prstGeom>
          <a:solidFill>
            <a:schemeClr val="accent6">
              <a:lumMod val="20000"/>
              <a:lumOff val="80000"/>
            </a:schemeClr>
          </a:solidFill>
        </p:spPr>
        <p:txBody>
          <a:bodyPr wrap="square" rtlCol="0">
            <a:spAutoFit/>
          </a:bodyPr>
          <a:lstStyle/>
          <a:p>
            <a:pPr algn="r"/>
            <a:r>
              <a:rPr lang="en-US" b="1" dirty="0" smtClean="0">
                <a:solidFill>
                  <a:schemeClr val="tx2"/>
                </a:solidFill>
              </a:rPr>
              <a:t>Estimated gain based on </a:t>
            </a:r>
            <a:r>
              <a:rPr lang="en-US" b="1" dirty="0" err="1" smtClean="0">
                <a:solidFill>
                  <a:schemeClr val="tx2"/>
                </a:solidFill>
              </a:rPr>
              <a:t>HeProc</a:t>
            </a:r>
            <a:r>
              <a:rPr lang="en-US" b="1" dirty="0" smtClean="0">
                <a:solidFill>
                  <a:schemeClr val="tx2"/>
                </a:solidFill>
              </a:rPr>
              <a:t> to date (20%).</a:t>
            </a:r>
            <a:endParaRPr lang="en-US" b="1" dirty="0">
              <a:solidFill>
                <a:schemeClr val="tx2"/>
              </a:solidFill>
            </a:endParaRPr>
          </a:p>
        </p:txBody>
      </p:sp>
      <p:cxnSp>
        <p:nvCxnSpPr>
          <p:cNvPr id="23" name="Straight Arrow Connector 22"/>
          <p:cNvCxnSpPr/>
          <p:nvPr/>
        </p:nvCxnSpPr>
        <p:spPr>
          <a:xfrm>
            <a:off x="7108166" y="2610117"/>
            <a:ext cx="0" cy="396817"/>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264379" y="2406770"/>
            <a:ext cx="1820174" cy="1200329"/>
          </a:xfrm>
          <a:prstGeom prst="rect">
            <a:avLst/>
          </a:prstGeom>
          <a:solidFill>
            <a:schemeClr val="bg1">
              <a:lumMod val="95000"/>
            </a:schemeClr>
          </a:solidFill>
        </p:spPr>
        <p:txBody>
          <a:bodyPr wrap="square" rtlCol="0">
            <a:spAutoFit/>
          </a:bodyPr>
          <a:lstStyle/>
          <a:p>
            <a:r>
              <a:rPr lang="en-US" dirty="0" smtClean="0"/>
              <a:t>Cannot support 12GeV with the loss of one C100 module.</a:t>
            </a:r>
            <a:endParaRPr lang="en-US" dirty="0"/>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20487"/>
            <a:ext cx="7668883" cy="253139"/>
          </a:xfrm>
          <a:prstGeom prst="rect">
            <a:avLst/>
          </a:prstGeom>
        </p:spPr>
      </p:pic>
      <p:sp>
        <p:nvSpPr>
          <p:cNvPr id="27" name="TextBox 26"/>
          <p:cNvSpPr txBox="1"/>
          <p:nvPr/>
        </p:nvSpPr>
        <p:spPr>
          <a:xfrm>
            <a:off x="327804" y="5676181"/>
            <a:ext cx="8419381" cy="646331"/>
          </a:xfrm>
          <a:prstGeom prst="rect">
            <a:avLst/>
          </a:prstGeom>
          <a:noFill/>
        </p:spPr>
        <p:txBody>
          <a:bodyPr wrap="square" rtlCol="0">
            <a:spAutoFit/>
          </a:bodyPr>
          <a:lstStyle/>
          <a:p>
            <a:r>
              <a:rPr lang="en-US" dirty="0" smtClean="0"/>
              <a:t>Energy Reach: Maximum CEBAF energy with less than 10 RF trips/h.   </a:t>
            </a:r>
          </a:p>
          <a:p>
            <a:pPr marL="285750" indent="-285750">
              <a:buFont typeface="Arial" panose="020B0604020202020204" pitchFamily="34" charset="0"/>
              <a:buChar char="•"/>
            </a:pPr>
            <a:r>
              <a:rPr lang="en-US" dirty="0" smtClean="0"/>
              <a:t>12GeV operations to Hall-D requires an energy reach of 2.2GeV/pass </a:t>
            </a:r>
            <a:endParaRPr lang="en-US" dirty="0"/>
          </a:p>
        </p:txBody>
      </p:sp>
    </p:spTree>
    <p:extLst>
      <p:ext uri="{BB962C8B-B14F-4D97-AF65-F5344CB8AC3E}">
        <p14:creationId xmlns:p14="http://schemas.microsoft.com/office/powerpoint/2010/main" val="1720204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Energy Reach: Maintenance and Risks</a:t>
            </a:r>
            <a:endParaRPr lang="en-US" sz="3600" dirty="0"/>
          </a:p>
        </p:txBody>
      </p:sp>
      <p:sp>
        <p:nvSpPr>
          <p:cNvPr id="4" name="Slide Number Placeholder 3"/>
          <p:cNvSpPr>
            <a:spLocks noGrp="1"/>
          </p:cNvSpPr>
          <p:nvPr>
            <p:ph type="sldNum" sz="quarter" idx="11"/>
          </p:nvPr>
        </p:nvSpPr>
        <p:spPr/>
        <p:txBody>
          <a:bodyPr/>
          <a:lstStyle/>
          <a:p>
            <a:fld id="{0B71D3AA-F628-8F4E-BE52-707AC18962C1}" type="slidenum">
              <a:rPr lang="en-US" smtClean="0"/>
              <a:t>22</a:t>
            </a:fld>
            <a:endParaRPr lang="en-US" dirty="0"/>
          </a:p>
        </p:txBody>
      </p:sp>
      <p:sp>
        <p:nvSpPr>
          <p:cNvPr id="6" name="Footer Placeholder 5"/>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5" name="TextBox 4"/>
          <p:cNvSpPr txBox="1"/>
          <p:nvPr/>
        </p:nvSpPr>
        <p:spPr>
          <a:xfrm>
            <a:off x="209549" y="974785"/>
            <a:ext cx="8734425" cy="4801314"/>
          </a:xfrm>
          <a:prstGeom prst="rect">
            <a:avLst/>
          </a:prstGeom>
          <a:noFill/>
        </p:spPr>
        <p:txBody>
          <a:bodyPr wrap="square" rtlCol="0">
            <a:spAutoFit/>
          </a:bodyPr>
          <a:lstStyle/>
          <a:p>
            <a:r>
              <a:rPr lang="en-US" b="1" dirty="0" smtClean="0"/>
              <a:t>Energy reach degrades ~34 MeV/pass-year</a:t>
            </a:r>
          </a:p>
          <a:p>
            <a:pPr marL="742950" lvl="1" indent="-285750">
              <a:buFont typeface="Arial" panose="020B0604020202020204" pitchFamily="34" charset="0"/>
              <a:buChar char="•"/>
            </a:pPr>
            <a:r>
              <a:rPr lang="en-US" dirty="0" smtClean="0"/>
              <a:t>Expected headroom after Summer 2015: ~100MeV/pass.</a:t>
            </a:r>
          </a:p>
          <a:p>
            <a:pPr marL="742950" lvl="1" indent="-285750">
              <a:buFont typeface="Arial" panose="020B0604020202020204" pitchFamily="34" charset="0"/>
              <a:buChar char="•"/>
            </a:pPr>
            <a:r>
              <a:rPr lang="en-US" dirty="0" smtClean="0"/>
              <a:t>Time until CEBAF can no longer support 12GeV operations: 3yrs (2018).</a:t>
            </a:r>
          </a:p>
          <a:p>
            <a:r>
              <a:rPr lang="en-US" b="1" dirty="0" smtClean="0"/>
              <a:t>C50 program:</a:t>
            </a:r>
          </a:p>
          <a:p>
            <a:pPr marL="742950" lvl="1" indent="-285750">
              <a:buFont typeface="Arial" panose="020B0604020202020204" pitchFamily="34" charset="0"/>
              <a:buChar char="•"/>
            </a:pPr>
            <a:r>
              <a:rPr lang="en-US" dirty="0" smtClean="0"/>
              <a:t>Refurbish original CEBAF C20 module, one per year.</a:t>
            </a:r>
          </a:p>
          <a:p>
            <a:pPr marL="742950" lvl="1" indent="-285750">
              <a:buFont typeface="Arial" panose="020B0604020202020204" pitchFamily="34" charset="0"/>
              <a:buChar char="•"/>
            </a:pPr>
            <a:r>
              <a:rPr lang="en-US" dirty="0" smtClean="0"/>
              <a:t>~20MeV of net energy reach per C50.</a:t>
            </a:r>
          </a:p>
          <a:p>
            <a:pPr marL="742950" lvl="1" indent="-285750">
              <a:buFont typeface="Arial" panose="020B0604020202020204" pitchFamily="34" charset="0"/>
              <a:buChar char="•"/>
            </a:pPr>
            <a:r>
              <a:rPr lang="en-US" dirty="0" smtClean="0"/>
              <a:t>Time until CEBAF can no longer support 12GeV operations: 7yrs (2022).</a:t>
            </a:r>
          </a:p>
          <a:p>
            <a:pPr marL="1200150" lvl="2" indent="-285750">
              <a:buFont typeface="Arial" panose="020B0604020202020204" pitchFamily="34" charset="0"/>
              <a:buChar char="•"/>
            </a:pPr>
            <a:r>
              <a:rPr lang="en-US" dirty="0" smtClean="0"/>
              <a:t>If no other gradient mitigation in place by 2022, another round of Helium processing will be required to restore the energy reach in 2022.</a:t>
            </a:r>
          </a:p>
          <a:p>
            <a:r>
              <a:rPr lang="en-US" b="1" dirty="0" smtClean="0"/>
              <a:t>C100 Spare:</a:t>
            </a:r>
          </a:p>
          <a:p>
            <a:pPr marL="742950" lvl="1" indent="-285750">
              <a:buFont typeface="Arial" panose="020B0604020202020204" pitchFamily="34" charset="0"/>
              <a:buChar char="•"/>
            </a:pPr>
            <a:r>
              <a:rPr lang="en-US" dirty="0" smtClean="0"/>
              <a:t>Peak gradient headroom is expected to be about 100MeV/pass.</a:t>
            </a:r>
          </a:p>
          <a:p>
            <a:pPr marL="742950" lvl="1" indent="-285750">
              <a:buFont typeface="Arial" panose="020B0604020202020204" pitchFamily="34" charset="0"/>
              <a:buChar char="•"/>
            </a:pPr>
            <a:r>
              <a:rPr lang="en-US" dirty="0" smtClean="0"/>
              <a:t>Loss of one C100 </a:t>
            </a:r>
            <a:r>
              <a:rPr lang="en-US" dirty="0" err="1" smtClean="0"/>
              <a:t>cryomodule</a:t>
            </a:r>
            <a:r>
              <a:rPr lang="en-US" dirty="0" smtClean="0"/>
              <a:t> (~100MeV energy gain) </a:t>
            </a:r>
            <a:r>
              <a:rPr lang="en-US" dirty="0"/>
              <a:t> </a:t>
            </a:r>
            <a:r>
              <a:rPr lang="en-US" dirty="0" smtClean="0"/>
              <a:t>results in CEBAF’s inability to operate at  12GeV: Major impact to the Physics program. </a:t>
            </a:r>
          </a:p>
          <a:p>
            <a:pPr marL="1200150" lvl="2" indent="-285750">
              <a:buFont typeface="Arial" panose="020B0604020202020204" pitchFamily="34" charset="0"/>
              <a:buChar char="•"/>
            </a:pPr>
            <a:r>
              <a:rPr lang="en-US" dirty="0" smtClean="0"/>
              <a:t>Near miss: C100 vacuum event during Fall2014.  </a:t>
            </a:r>
          </a:p>
          <a:p>
            <a:pPr marL="1657350" lvl="3" indent="-285750">
              <a:buFont typeface="Arial" panose="020B0604020202020204" pitchFamily="34" charset="0"/>
              <a:buChar char="•"/>
            </a:pPr>
            <a:r>
              <a:rPr lang="en-US" dirty="0" smtClean="0"/>
              <a:t>Sufficient gradient headroom (CEBAF @ 1.8GeV/pass), allowed the program to proceed without altering the energy (by-passed the leaky module, repaired during accelerator maintenance period).</a:t>
            </a:r>
          </a:p>
        </p:txBody>
      </p:sp>
    </p:spTree>
    <p:extLst>
      <p:ext uri="{BB962C8B-B14F-4D97-AF65-F5344CB8AC3E}">
        <p14:creationId xmlns:p14="http://schemas.microsoft.com/office/powerpoint/2010/main" val="7258517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3-day </a:t>
            </a:r>
            <a:r>
              <a:rPr lang="en-US" dirty="0" err="1" smtClean="0"/>
              <a:t>StayTreat</a:t>
            </a:r>
            <a:endParaRPr lang="en-US" dirty="0"/>
          </a:p>
        </p:txBody>
      </p:sp>
      <p:sp>
        <p:nvSpPr>
          <p:cNvPr id="4" name="Slide Number Placeholder 3"/>
          <p:cNvSpPr>
            <a:spLocks noGrp="1"/>
          </p:cNvSpPr>
          <p:nvPr>
            <p:ph type="sldNum" sz="quarter" idx="11"/>
          </p:nvPr>
        </p:nvSpPr>
        <p:spPr/>
        <p:txBody>
          <a:bodyPr/>
          <a:lstStyle/>
          <a:p>
            <a:fld id="{0B71D3AA-F628-8F4E-BE52-707AC18962C1}" type="slidenum">
              <a:rPr lang="en-US" smtClean="0"/>
              <a:t>23</a:t>
            </a:fld>
            <a:endParaRPr lang="en-US" dirty="0"/>
          </a:p>
        </p:txBody>
      </p:sp>
      <p:sp>
        <p:nvSpPr>
          <p:cNvPr id="6" name="Footer Placeholder 5"/>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3" name="TextBox 2"/>
          <p:cNvSpPr txBox="1"/>
          <p:nvPr/>
        </p:nvSpPr>
        <p:spPr>
          <a:xfrm>
            <a:off x="86264" y="1035170"/>
            <a:ext cx="8660921"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3 days, July 15-17, 58 presentations.</a:t>
            </a:r>
          </a:p>
          <a:p>
            <a:pPr marL="285750" indent="-285750">
              <a:buFont typeface="Arial" panose="020B0604020202020204" pitchFamily="34" charset="0"/>
              <a:buChar char="•"/>
            </a:pPr>
            <a:r>
              <a:rPr lang="en-US" dirty="0" smtClean="0"/>
              <a:t>Presentations available on </a:t>
            </a:r>
            <a:r>
              <a:rPr lang="en-US" dirty="0" err="1" smtClean="0"/>
              <a:t>Indico</a:t>
            </a:r>
            <a:r>
              <a:rPr lang="en-US" dirty="0" smtClean="0"/>
              <a:t>: </a:t>
            </a:r>
            <a:r>
              <a:rPr lang="en-US" dirty="0" smtClean="0">
                <a:hlinkClick r:id="rId2"/>
              </a:rPr>
              <a:t>www.jlab.org/indico/conferenceDisplay.py?confId=109</a:t>
            </a:r>
            <a:endParaRPr lang="en-US" dirty="0" smtClean="0"/>
          </a:p>
          <a:p>
            <a:pPr marL="285750" indent="-285750">
              <a:buFont typeface="Arial" panose="020B0604020202020204" pitchFamily="34" charset="0"/>
              <a:buChar char="•"/>
            </a:pPr>
            <a:r>
              <a:rPr lang="en-US" dirty="0" smtClean="0"/>
              <a:t>This year’s theme:  Operating CEBAF at design energy (12GeV).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626" y="2238162"/>
            <a:ext cx="6406196" cy="407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2823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12GeV Operations: Future</a:t>
            </a:r>
            <a:endParaRPr lang="en-US" dirty="0"/>
          </a:p>
        </p:txBody>
      </p:sp>
      <p:sp>
        <p:nvSpPr>
          <p:cNvPr id="4" name="Slide Number Placeholder 4"/>
          <p:cNvSpPr>
            <a:spLocks noGrp="1"/>
          </p:cNvSpPr>
          <p:nvPr>
            <p:ph type="sldNum" sz="quarter" idx="11"/>
          </p:nvPr>
        </p:nvSpPr>
        <p:spPr>
          <a:prstGeom prst="rect">
            <a:avLst/>
          </a:prstGeom>
        </p:spPr>
        <p:txBody>
          <a:bodyPr/>
          <a:lstStyle/>
          <a:p>
            <a:fld id="{B58F48A6-A3E1-4848-9AC3-B43F560BE4FE}" type="slidenum">
              <a:rPr lang="en-US" smtClean="0"/>
              <a:pPr/>
              <a:t>24</a:t>
            </a:fld>
            <a:endParaRPr lang="en-US" dirty="0"/>
          </a:p>
        </p:txBody>
      </p:sp>
      <p:sp>
        <p:nvSpPr>
          <p:cNvPr id="3" name="TextBox 2"/>
          <p:cNvSpPr txBox="1"/>
          <p:nvPr/>
        </p:nvSpPr>
        <p:spPr>
          <a:xfrm>
            <a:off x="232913" y="874643"/>
            <a:ext cx="8799769" cy="2246769"/>
          </a:xfrm>
          <a:prstGeom prst="rect">
            <a:avLst/>
          </a:prstGeom>
          <a:noFill/>
        </p:spPr>
        <p:txBody>
          <a:bodyPr wrap="square" rtlCol="0">
            <a:spAutoFit/>
          </a:bodyPr>
          <a:lstStyle/>
          <a:p>
            <a:pPr marL="285750" indent="-285750">
              <a:buClr>
                <a:schemeClr val="accent6">
                  <a:lumMod val="75000"/>
                </a:schemeClr>
              </a:buClr>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Complete the Summer 2015  shutdown tasks.</a:t>
            </a:r>
          </a:p>
          <a:p>
            <a:pPr marL="285750" indent="-285750">
              <a:buClr>
                <a:schemeClr val="accent6">
                  <a:lumMod val="75000"/>
                </a:schemeClr>
              </a:buClr>
              <a:buFont typeface="Arial" panose="020B0604020202020204" pitchFamily="34" charset="0"/>
              <a:buChar char="•"/>
            </a:pPr>
            <a:r>
              <a:rPr lang="en-US" sz="2000" dirty="0" smtClean="0">
                <a:latin typeface="Arial" panose="020B0604020202020204" pitchFamily="34" charset="0"/>
                <a:cs typeface="Arial" panose="020B0604020202020204" pitchFamily="34" charset="0"/>
              </a:rPr>
              <a:t>Operate RF systems 24/7 for two weeks prior beam operations.</a:t>
            </a:r>
          </a:p>
          <a:p>
            <a:pPr marL="742950" lvl="1" indent="-285750">
              <a:buClr>
                <a:srgbClr val="4343CA"/>
              </a:buClr>
              <a:buFont typeface="Arial" panose="020B0604020202020204" pitchFamily="34" charset="0"/>
              <a:buChar char="•"/>
            </a:pPr>
            <a:r>
              <a:rPr lang="en-US" sz="2000" dirty="0" smtClean="0">
                <a:latin typeface="Arial" panose="020B0604020202020204" pitchFamily="34" charset="0"/>
                <a:cs typeface="Arial" panose="020B0604020202020204" pitchFamily="34" charset="0"/>
              </a:rPr>
              <a:t>Optimize C100 LLRF to achieve design gradients (or beyond).</a:t>
            </a:r>
          </a:p>
          <a:p>
            <a:pPr marL="742950" lvl="1" indent="-285750">
              <a:buClr>
                <a:srgbClr val="4343CA"/>
              </a:buClr>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Collect data on C20 trip rates, used to optimize gradient distribution with minimal trip rate.</a:t>
            </a:r>
          </a:p>
          <a:p>
            <a:pPr marL="742950" lvl="1" indent="-285750">
              <a:buClr>
                <a:srgbClr val="4343CA"/>
              </a:buClr>
              <a:buFont typeface="Arial" panose="020B0604020202020204" pitchFamily="34" charset="0"/>
              <a:buChar char="•"/>
            </a:pPr>
            <a:r>
              <a:rPr lang="en-US" sz="2000" dirty="0" smtClean="0">
                <a:latin typeface="Arial" panose="020B0604020202020204" pitchFamily="34" charset="0"/>
                <a:cs typeface="Arial" panose="020B0604020202020204" pitchFamily="34" charset="0"/>
              </a:rPr>
              <a:t>Decrease the gap between the commissioning and operations gradients for all cavity types.</a:t>
            </a:r>
          </a:p>
        </p:txBody>
      </p:sp>
      <p:sp>
        <p:nvSpPr>
          <p:cNvPr id="5" name="TextBox 4"/>
          <p:cNvSpPr txBox="1"/>
          <p:nvPr/>
        </p:nvSpPr>
        <p:spPr>
          <a:xfrm>
            <a:off x="264717" y="3144299"/>
            <a:ext cx="8736159" cy="3139321"/>
          </a:xfrm>
          <a:prstGeom prst="rect">
            <a:avLst/>
          </a:prstGeom>
          <a:solidFill>
            <a:schemeClr val="accent5">
              <a:lumMod val="20000"/>
              <a:lumOff val="80000"/>
            </a:schemeClr>
          </a:solidFill>
        </p:spPr>
        <p:txBody>
          <a:bodyPr wrap="square" numCol="2" rtlCol="0">
            <a:spAutoFit/>
          </a:bodyPr>
          <a:lstStyle/>
          <a:p>
            <a:r>
              <a:rPr lang="en-US" b="1" u="sng" dirty="0" smtClean="0">
                <a:latin typeface="Arial" panose="020B0604020202020204" pitchFamily="34" charset="0"/>
                <a:cs typeface="Arial" panose="020B0604020202020204" pitchFamily="34" charset="0"/>
              </a:rPr>
              <a:t>Fall2015 (</a:t>
            </a:r>
            <a:r>
              <a:rPr lang="en-US" b="1" u="sng" dirty="0" err="1" smtClean="0">
                <a:solidFill>
                  <a:srgbClr val="FF0000"/>
                </a:solidFill>
                <a:latin typeface="Arial" panose="020B0604020202020204" pitchFamily="34" charset="0"/>
                <a:cs typeface="Arial" panose="020B0604020202020204" pitchFamily="34" charset="0"/>
              </a:rPr>
              <a:t>E</a:t>
            </a:r>
            <a:r>
              <a:rPr lang="en-US" b="1" u="sng" baseline="-10000" dirty="0" err="1" smtClean="0">
                <a:solidFill>
                  <a:srgbClr val="FF0000"/>
                </a:solidFill>
                <a:latin typeface="Arial" panose="020B0604020202020204" pitchFamily="34" charset="0"/>
                <a:cs typeface="Arial" panose="020B0604020202020204" pitchFamily="34" charset="0"/>
              </a:rPr>
              <a:t>linac</a:t>
            </a:r>
            <a:r>
              <a:rPr lang="en-US" b="1" u="sng" dirty="0" smtClean="0">
                <a:solidFill>
                  <a:srgbClr val="FF0000"/>
                </a:solidFill>
                <a:latin typeface="Arial" panose="020B0604020202020204" pitchFamily="34" charset="0"/>
                <a:cs typeface="Arial" panose="020B0604020202020204" pitchFamily="34" charset="0"/>
              </a:rPr>
              <a:t> = 1100 MeV</a:t>
            </a:r>
            <a:r>
              <a:rPr lang="en-US" b="1" u="sng" dirty="0" smtClean="0">
                <a:latin typeface="Arial" panose="020B0604020202020204" pitchFamily="34" charset="0"/>
                <a:cs typeface="Arial" panose="020B0604020202020204" pitchFamily="34" charset="0"/>
              </a:rPr>
              <a:t>):</a:t>
            </a:r>
          </a:p>
          <a:p>
            <a:r>
              <a:rPr lang="en-US" dirty="0" smtClean="0">
                <a:latin typeface="Arial" panose="020B0604020202020204" pitchFamily="34" charset="0"/>
                <a:cs typeface="Arial" panose="020B0604020202020204" pitchFamily="34" charset="0"/>
              </a:rPr>
              <a:t>2015-Oct-26 to 2015-Dec-21 </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Emittance/energy spread growth studies.</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SRF performance optimization at full energy.</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Minimize trip rate</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Minimize recovery time</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Maximize gradient </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Detector commissioning at full energy.</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Opportunistic beams for Physics.</a:t>
            </a:r>
          </a:p>
          <a:p>
            <a:r>
              <a:rPr lang="en-US" b="1" u="sng" dirty="0" smtClean="0">
                <a:latin typeface="Arial" panose="020B0604020202020204" pitchFamily="34" charset="0"/>
                <a:cs typeface="Arial" panose="020B0604020202020204" pitchFamily="34" charset="0"/>
              </a:rPr>
              <a:t>Spring2016 (</a:t>
            </a:r>
            <a:r>
              <a:rPr lang="en-US" b="1" u="sng" dirty="0" err="1" smtClean="0">
                <a:solidFill>
                  <a:srgbClr val="FF0000"/>
                </a:solidFill>
                <a:latin typeface="Arial" panose="020B0604020202020204" pitchFamily="34" charset="0"/>
                <a:cs typeface="Arial" panose="020B0604020202020204" pitchFamily="34" charset="0"/>
              </a:rPr>
              <a:t>E</a:t>
            </a:r>
            <a:r>
              <a:rPr lang="en-US" b="1" u="sng" baseline="-10000" dirty="0" err="1" smtClean="0">
                <a:solidFill>
                  <a:srgbClr val="FF0000"/>
                </a:solidFill>
                <a:latin typeface="Arial" panose="020B0604020202020204" pitchFamily="34" charset="0"/>
                <a:cs typeface="Arial" panose="020B0604020202020204" pitchFamily="34" charset="0"/>
              </a:rPr>
              <a:t>linac</a:t>
            </a:r>
            <a:r>
              <a:rPr lang="en-US" b="1" u="sng" dirty="0" smtClean="0">
                <a:solidFill>
                  <a:srgbClr val="FF0000"/>
                </a:solidFill>
                <a:latin typeface="Arial" panose="020B0604020202020204" pitchFamily="34" charset="0"/>
                <a:cs typeface="Arial" panose="020B0604020202020204" pitchFamily="34" charset="0"/>
              </a:rPr>
              <a:t> = 1100 MeV</a:t>
            </a:r>
            <a:r>
              <a:rPr lang="en-US" b="1" u="sng"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2016-Jan-28 </a:t>
            </a:r>
            <a:r>
              <a:rPr lang="en-US" dirty="0">
                <a:latin typeface="Arial" panose="020B0604020202020204" pitchFamily="34" charset="0"/>
                <a:cs typeface="Arial" panose="020B0604020202020204" pitchFamily="34" charset="0"/>
              </a:rPr>
              <a:t>to 2016-Mar-31</a:t>
            </a:r>
          </a:p>
          <a:p>
            <a:pPr marL="285750" indent="-285750">
              <a:buFont typeface="Arial" panose="020B0604020202020204" pitchFamily="34" charset="0"/>
              <a:buChar char="•"/>
            </a:pPr>
            <a:r>
              <a:rPr lang="en-US" b="1" dirty="0">
                <a:solidFill>
                  <a:srgbClr val="FF0000"/>
                </a:solidFill>
                <a:latin typeface="Arial" panose="020B0604020202020204" pitchFamily="34" charset="0"/>
                <a:cs typeface="Arial" panose="020B0604020202020204" pitchFamily="34" charset="0"/>
              </a:rPr>
              <a:t>First Physics runs </a:t>
            </a:r>
            <a:r>
              <a:rPr lang="en-US" b="1" dirty="0" smtClean="0">
                <a:solidFill>
                  <a:srgbClr val="FF0000"/>
                </a:solidFill>
                <a:latin typeface="Arial" panose="020B0604020202020204" pitchFamily="34" charset="0"/>
                <a:cs typeface="Arial" panose="020B0604020202020204" pitchFamily="34" charset="0"/>
              </a:rPr>
              <a:t>with CEBAF at </a:t>
            </a:r>
            <a:r>
              <a:rPr lang="en-US" b="1" dirty="0">
                <a:solidFill>
                  <a:srgbClr val="FF0000"/>
                </a:solidFill>
                <a:latin typeface="Arial" panose="020B0604020202020204" pitchFamily="34" charset="0"/>
                <a:cs typeface="Arial" panose="020B0604020202020204" pitchFamily="34" charset="0"/>
              </a:rPr>
              <a:t>12 GeV energy: Halls A&amp;D </a:t>
            </a:r>
          </a:p>
          <a:p>
            <a:pPr marL="285750" indent="-285750">
              <a:buFont typeface="Arial" panose="020B0604020202020204" pitchFamily="34" charset="0"/>
              <a:buChar char="•"/>
            </a:pPr>
            <a:endParaRPr lang="en-US" b="1" u="sng" dirty="0">
              <a:latin typeface="Arial" panose="020B0604020202020204" pitchFamily="34" charset="0"/>
              <a:cs typeface="Arial" panose="020B0604020202020204" pitchFamily="34" charset="0"/>
            </a:endParaRPr>
          </a:p>
        </p:txBody>
      </p:sp>
      <p:sp>
        <p:nvSpPr>
          <p:cNvPr id="7" name="Footer Placeholder 6"/>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473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Recent Accelerator Improvement Projects (AIP)</a:t>
            </a:r>
            <a:endParaRPr lang="en-US" sz="3200" dirty="0"/>
          </a:p>
        </p:txBody>
      </p:sp>
      <p:sp>
        <p:nvSpPr>
          <p:cNvPr id="3" name="Content Placeholder 2"/>
          <p:cNvSpPr>
            <a:spLocks noGrp="1"/>
          </p:cNvSpPr>
          <p:nvPr>
            <p:ph idx="4294967295"/>
          </p:nvPr>
        </p:nvSpPr>
        <p:spPr>
          <a:xfrm>
            <a:off x="457200" y="963114"/>
            <a:ext cx="8229600" cy="5360048"/>
          </a:xfrm>
          <a:prstGeom prst="rect">
            <a:avLst/>
          </a:prstGeom>
        </p:spPr>
        <p:txBody>
          <a:bodyPr>
            <a:normAutofit fontScale="77500" lnSpcReduction="20000"/>
          </a:bodyPr>
          <a:lstStyle/>
          <a:p>
            <a:pPr marL="0" indent="0">
              <a:buNone/>
            </a:pPr>
            <a:r>
              <a:rPr lang="en-US" b="1" dirty="0"/>
              <a:t>AIP work completed FY15</a:t>
            </a:r>
          </a:p>
          <a:p>
            <a:pPr lvl="0"/>
            <a:r>
              <a:rPr lang="en-US" b="1" dirty="0"/>
              <a:t>Dogleg Upgrade</a:t>
            </a:r>
            <a:r>
              <a:rPr lang="en-US" dirty="0"/>
              <a:t>  -- Restores CEBAF path length adjustment to pre-12GeV upgrade range.  </a:t>
            </a:r>
            <a:r>
              <a:rPr lang="en-US" dirty="0" smtClean="0"/>
              <a:t>Reduced time spent adjusting </a:t>
            </a:r>
            <a:r>
              <a:rPr lang="en-US" dirty="0" err="1" smtClean="0"/>
              <a:t>pathlength</a:t>
            </a:r>
            <a:r>
              <a:rPr lang="en-US" dirty="0" smtClean="0"/>
              <a:t>, </a:t>
            </a:r>
            <a:r>
              <a:rPr lang="en-US" i="1" dirty="0" smtClean="0"/>
              <a:t>improve CEBAF operability</a:t>
            </a:r>
            <a:r>
              <a:rPr lang="en-US" dirty="0" smtClean="0"/>
              <a:t>.  FY13-FY15</a:t>
            </a:r>
            <a:r>
              <a:rPr lang="en-US" dirty="0"/>
              <a:t> </a:t>
            </a:r>
          </a:p>
          <a:p>
            <a:pPr marL="0" indent="0">
              <a:buNone/>
            </a:pPr>
            <a:r>
              <a:rPr lang="en-US" b="1" dirty="0"/>
              <a:t>AIP work completed FY14</a:t>
            </a:r>
          </a:p>
          <a:p>
            <a:pPr lvl="0"/>
            <a:r>
              <a:rPr lang="en-US" b="1" dirty="0"/>
              <a:t>Injector Upgrade (R100)</a:t>
            </a:r>
            <a:r>
              <a:rPr lang="en-US" dirty="0"/>
              <a:t> – Install, commission and operate R100, 100MeV capable cryomodule, effectively doubling the Injector energy gain for </a:t>
            </a:r>
            <a:r>
              <a:rPr lang="en-US" i="1" dirty="0"/>
              <a:t>compatibility with 12GeV CEBAF</a:t>
            </a:r>
            <a:r>
              <a:rPr lang="en-US" dirty="0" smtClean="0"/>
              <a:t>.</a:t>
            </a:r>
            <a:endParaRPr lang="en-US" dirty="0"/>
          </a:p>
          <a:p>
            <a:pPr marL="0" indent="0">
              <a:buNone/>
            </a:pPr>
            <a:r>
              <a:rPr lang="en-US" b="1" dirty="0"/>
              <a:t>AIP work completed FY13</a:t>
            </a:r>
          </a:p>
          <a:p>
            <a:pPr lvl="0"/>
            <a:r>
              <a:rPr lang="en-US" b="1" dirty="0"/>
              <a:t>Injector Upgrade (Gun portion)</a:t>
            </a:r>
            <a:r>
              <a:rPr lang="en-US" dirty="0"/>
              <a:t> – Install 200keV capable DC gun, operate for physics at </a:t>
            </a:r>
            <a:r>
              <a:rPr lang="en-US" dirty="0" smtClean="0"/>
              <a:t>130keV.  Decrease the space charge effects for </a:t>
            </a:r>
            <a:r>
              <a:rPr lang="en-US" i="1" dirty="0" smtClean="0"/>
              <a:t>improved parity quality beams</a:t>
            </a:r>
            <a:r>
              <a:rPr lang="en-US" dirty="0" smtClean="0"/>
              <a:t>. FY12-FY13</a:t>
            </a:r>
          </a:p>
          <a:p>
            <a:pPr marL="0" indent="0">
              <a:buNone/>
            </a:pPr>
            <a:r>
              <a:rPr lang="en-US" b="1" dirty="0"/>
              <a:t>AIP work completed </a:t>
            </a:r>
            <a:r>
              <a:rPr lang="en-US" b="1" dirty="0" smtClean="0"/>
              <a:t>FY12</a:t>
            </a:r>
          </a:p>
          <a:p>
            <a:r>
              <a:rPr lang="en-US" b="1" dirty="0"/>
              <a:t>CHL Controls Upgrade </a:t>
            </a:r>
            <a:r>
              <a:rPr lang="en-US" dirty="0"/>
              <a:t>– Procure PLC hardware, program controls software, bench test controls module for Central Helium </a:t>
            </a:r>
            <a:r>
              <a:rPr lang="en-US" dirty="0" err="1"/>
              <a:t>Liquifier</a:t>
            </a:r>
            <a:r>
              <a:rPr lang="en-US" dirty="0"/>
              <a:t>. </a:t>
            </a:r>
            <a:r>
              <a:rPr lang="en-US" i="1" dirty="0" smtClean="0"/>
              <a:t>Controls </a:t>
            </a:r>
            <a:r>
              <a:rPr lang="en-US" i="1" dirty="0"/>
              <a:t>e</a:t>
            </a:r>
            <a:r>
              <a:rPr lang="en-US" i="1" dirty="0" smtClean="0"/>
              <a:t>quipment obsolescent, system maintainability</a:t>
            </a:r>
            <a:r>
              <a:rPr lang="en-US" dirty="0" smtClean="0"/>
              <a:t>.  FY09-FY12</a:t>
            </a:r>
            <a:endParaRPr lang="en-US" dirty="0"/>
          </a:p>
          <a:p>
            <a:pPr lvl="0"/>
            <a:endParaRPr lang="en-US" dirty="0"/>
          </a:p>
        </p:txBody>
      </p:sp>
    </p:spTree>
    <p:extLst>
      <p:ext uri="{BB962C8B-B14F-4D97-AF65-F5344CB8AC3E}">
        <p14:creationId xmlns:p14="http://schemas.microsoft.com/office/powerpoint/2010/main" val="32611182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b="0" dirty="0" smtClean="0"/>
              <a:t>AIP Plan</a:t>
            </a:r>
            <a:endParaRPr lang="en-US" sz="4200" b="0" dirty="0"/>
          </a:p>
        </p:txBody>
      </p:sp>
      <p:sp>
        <p:nvSpPr>
          <p:cNvPr id="4" name="Slide Number Placeholder 3"/>
          <p:cNvSpPr>
            <a:spLocks noGrp="1"/>
          </p:cNvSpPr>
          <p:nvPr>
            <p:ph type="sldNum" sz="quarter" idx="11"/>
          </p:nvPr>
        </p:nvSpPr>
        <p:spPr/>
        <p:txBody>
          <a:bodyPr/>
          <a:lstStyle/>
          <a:p>
            <a:fld id="{0B71D3AA-F628-8F4E-BE52-707AC18962C1}" type="slidenum">
              <a:rPr lang="en-US" smtClean="0"/>
              <a:t>26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58407997"/>
              </p:ext>
            </p:extLst>
          </p:nvPr>
        </p:nvGraphicFramePr>
        <p:xfrm>
          <a:off x="2083980" y="853266"/>
          <a:ext cx="6943062" cy="2938714"/>
        </p:xfrm>
        <a:graphic>
          <a:graphicData uri="http://schemas.openxmlformats.org/drawingml/2006/table">
            <a:tbl>
              <a:tblPr firstRow="1" bandRow="1">
                <a:tableStyleId>{5C22544A-7EE6-4342-B048-85BDC9FD1C3A}</a:tableStyleId>
              </a:tblPr>
              <a:tblGrid>
                <a:gridCol w="1680105"/>
                <a:gridCol w="614770"/>
                <a:gridCol w="702764"/>
                <a:gridCol w="683286"/>
                <a:gridCol w="661243"/>
                <a:gridCol w="672265"/>
                <a:gridCol w="672265"/>
                <a:gridCol w="617162"/>
                <a:gridCol w="639202"/>
              </a:tblGrid>
              <a:tr h="376516">
                <a:tc>
                  <a:txBody>
                    <a:bodyPr/>
                    <a:lstStyle/>
                    <a:p>
                      <a:pPr algn="ctr"/>
                      <a:endParaRPr lang="en-US" sz="1600" dirty="0"/>
                    </a:p>
                  </a:txBody>
                  <a:tcPr/>
                </a:tc>
                <a:tc>
                  <a:txBody>
                    <a:bodyPr/>
                    <a:lstStyle/>
                    <a:p>
                      <a:pPr algn="ctr"/>
                      <a:r>
                        <a:rPr lang="en-US" sz="1600" dirty="0" smtClean="0"/>
                        <a:t>FY14</a:t>
                      </a:r>
                      <a:endParaRPr lang="en-US" sz="1600" dirty="0"/>
                    </a:p>
                  </a:txBody>
                  <a:tcPr/>
                </a:tc>
                <a:tc>
                  <a:txBody>
                    <a:bodyPr/>
                    <a:lstStyle/>
                    <a:p>
                      <a:pPr algn="ctr"/>
                      <a:r>
                        <a:rPr lang="en-US" sz="1600" dirty="0" smtClean="0"/>
                        <a:t>FY15</a:t>
                      </a:r>
                      <a:endParaRPr lang="en-US" sz="1600" dirty="0"/>
                    </a:p>
                  </a:txBody>
                  <a:tcPr/>
                </a:tc>
                <a:tc>
                  <a:txBody>
                    <a:bodyPr/>
                    <a:lstStyle/>
                    <a:p>
                      <a:pPr algn="ctr"/>
                      <a:r>
                        <a:rPr lang="en-US" sz="1600" dirty="0" smtClean="0"/>
                        <a:t>FY16</a:t>
                      </a:r>
                      <a:endParaRPr lang="en-US" sz="1600" dirty="0"/>
                    </a:p>
                  </a:txBody>
                  <a:tcPr/>
                </a:tc>
                <a:tc>
                  <a:txBody>
                    <a:bodyPr/>
                    <a:lstStyle/>
                    <a:p>
                      <a:pPr algn="ctr"/>
                      <a:r>
                        <a:rPr lang="en-US" sz="1600" dirty="0" smtClean="0"/>
                        <a:t>FY17</a:t>
                      </a:r>
                      <a:endParaRPr lang="en-US" sz="1600" dirty="0"/>
                    </a:p>
                  </a:txBody>
                  <a:tcPr/>
                </a:tc>
                <a:tc>
                  <a:txBody>
                    <a:bodyPr/>
                    <a:lstStyle/>
                    <a:p>
                      <a:pPr algn="ctr"/>
                      <a:r>
                        <a:rPr lang="en-US" sz="1600" dirty="0" smtClean="0"/>
                        <a:t>FY18</a:t>
                      </a:r>
                      <a:endParaRPr lang="en-US" sz="1600" dirty="0"/>
                    </a:p>
                  </a:txBody>
                  <a:tcPr/>
                </a:tc>
                <a:tc>
                  <a:txBody>
                    <a:bodyPr/>
                    <a:lstStyle/>
                    <a:p>
                      <a:pPr algn="ctr"/>
                      <a:r>
                        <a:rPr lang="en-US" sz="1600" dirty="0" smtClean="0"/>
                        <a:t>FY19</a:t>
                      </a:r>
                      <a:endParaRPr lang="en-US" sz="1600" dirty="0"/>
                    </a:p>
                  </a:txBody>
                  <a:tcPr/>
                </a:tc>
                <a:tc>
                  <a:txBody>
                    <a:bodyPr/>
                    <a:lstStyle/>
                    <a:p>
                      <a:pPr algn="ctr"/>
                      <a:r>
                        <a:rPr lang="en-US" sz="1600" dirty="0" smtClean="0"/>
                        <a:t>FY20</a:t>
                      </a:r>
                      <a:endParaRPr lang="en-US" sz="1600" dirty="0"/>
                    </a:p>
                  </a:txBody>
                  <a:tcPr/>
                </a:tc>
                <a:tc>
                  <a:txBody>
                    <a:bodyPr/>
                    <a:lstStyle/>
                    <a:p>
                      <a:pPr algn="ctr"/>
                      <a:r>
                        <a:rPr lang="en-US" sz="1600" dirty="0" smtClean="0"/>
                        <a:t>FY21</a:t>
                      </a:r>
                      <a:endParaRPr lang="en-US" sz="1600" dirty="0"/>
                    </a:p>
                  </a:txBody>
                  <a:tcPr/>
                </a:tc>
              </a:tr>
              <a:tr h="396866">
                <a:tc>
                  <a:txBody>
                    <a:bodyPr/>
                    <a:lstStyle/>
                    <a:p>
                      <a:r>
                        <a:rPr lang="en-US" sz="1200" dirty="0" smtClean="0"/>
                        <a:t>Dogleg Upgrade</a:t>
                      </a:r>
                      <a:endParaRPr lang="en-US" sz="1200" dirty="0"/>
                    </a:p>
                  </a:txBody>
                  <a:tcPr anchor="ctr"/>
                </a:tc>
                <a:tc>
                  <a:txBody>
                    <a:bodyPr/>
                    <a:lstStyle/>
                    <a:p>
                      <a:pPr algn="ctr"/>
                      <a:r>
                        <a:rPr lang="en-US" sz="1200" dirty="0" smtClean="0"/>
                        <a:t>925</a:t>
                      </a:r>
                      <a:endParaRPr lang="en-US" sz="1200" dirty="0"/>
                    </a:p>
                  </a:txBody>
                  <a:tcPr anchor="ctr"/>
                </a:tc>
                <a:tc>
                  <a:txBody>
                    <a:bodyPr/>
                    <a:lstStyle/>
                    <a:p>
                      <a:pPr algn="ctr"/>
                      <a:r>
                        <a:rPr lang="en-US" sz="1200" dirty="0" smtClean="0"/>
                        <a:t>639</a:t>
                      </a: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r>
              <a:tr h="396866">
                <a:tc>
                  <a:txBody>
                    <a:bodyPr/>
                    <a:lstStyle/>
                    <a:p>
                      <a:r>
                        <a:rPr lang="en-US" sz="1200" dirty="0" smtClean="0"/>
                        <a:t>Full Energy Injector – 1/4 Cryomodule</a:t>
                      </a:r>
                      <a:endParaRPr lang="en-US" sz="1200" dirty="0"/>
                    </a:p>
                  </a:txBody>
                  <a:tcPr anchor="ctr"/>
                </a:tc>
                <a:tc>
                  <a:txBody>
                    <a:bodyPr/>
                    <a:lstStyle/>
                    <a:p>
                      <a:pPr algn="ctr"/>
                      <a:r>
                        <a:rPr lang="en-US" sz="1200" dirty="0" smtClean="0"/>
                        <a:t>375</a:t>
                      </a:r>
                      <a:endParaRPr lang="en-US" sz="1200" dirty="0"/>
                    </a:p>
                  </a:txBody>
                  <a:tcPr anchor="ctr"/>
                </a:tc>
                <a:tc>
                  <a:txBody>
                    <a:bodyPr/>
                    <a:lstStyle/>
                    <a:p>
                      <a:pPr algn="ctr"/>
                      <a:r>
                        <a:rPr lang="en-US" sz="1200" dirty="0" smtClean="0"/>
                        <a:t>540</a:t>
                      </a:r>
                      <a:endParaRPr lang="en-US" sz="1200" dirty="0"/>
                    </a:p>
                  </a:txBody>
                  <a:tcPr anchor="ctr"/>
                </a:tc>
                <a:tc>
                  <a:txBody>
                    <a:bodyPr/>
                    <a:lstStyle/>
                    <a:p>
                      <a:pPr algn="ctr"/>
                      <a:r>
                        <a:rPr lang="en-US" sz="1200" dirty="0" smtClean="0"/>
                        <a:t>444</a:t>
                      </a:r>
                      <a:endParaRPr lang="en-US" sz="1200" dirty="0"/>
                    </a:p>
                  </a:txBody>
                  <a:tcPr anchor="ctr"/>
                </a:tc>
                <a:tc>
                  <a:txBody>
                    <a:bodyPr/>
                    <a:lstStyle/>
                    <a:p>
                      <a:pPr algn="ctr"/>
                      <a:endParaRPr lang="en-US" sz="1200"/>
                    </a:p>
                  </a:txBody>
                  <a:tcPr anchor="ctr"/>
                </a:tc>
                <a:tc>
                  <a:txBody>
                    <a:bodyPr/>
                    <a:lstStyle/>
                    <a:p>
                      <a:pPr algn="ctr"/>
                      <a:endParaRPr lang="en-US" sz="1200"/>
                    </a:p>
                  </a:txBody>
                  <a:tcPr anchor="ctr"/>
                </a:tc>
                <a:tc>
                  <a:txBody>
                    <a:bodyPr/>
                    <a:lstStyle/>
                    <a:p>
                      <a:pPr algn="ctr"/>
                      <a:endParaRPr lang="en-US" sz="1200"/>
                    </a:p>
                  </a:txBody>
                  <a:tcPr anchor="ctr"/>
                </a:tc>
                <a:tc>
                  <a:txBody>
                    <a:bodyPr/>
                    <a:lstStyle/>
                    <a:p>
                      <a:pPr algn="ctr"/>
                      <a:endParaRPr lang="en-US" sz="1200"/>
                    </a:p>
                  </a:txBody>
                  <a:tcPr anchor="ctr"/>
                </a:tc>
                <a:tc>
                  <a:txBody>
                    <a:bodyPr/>
                    <a:lstStyle/>
                    <a:p>
                      <a:pPr algn="ctr"/>
                      <a:endParaRPr lang="en-US" sz="1200" dirty="0"/>
                    </a:p>
                  </a:txBody>
                  <a:tcPr anchor="ctr"/>
                </a:tc>
              </a:tr>
              <a:tr h="396866">
                <a:tc>
                  <a:txBody>
                    <a:bodyPr/>
                    <a:lstStyle/>
                    <a:p>
                      <a:r>
                        <a:rPr lang="en-US" sz="1200" dirty="0" smtClean="0"/>
                        <a:t>Full Energy</a:t>
                      </a:r>
                      <a:r>
                        <a:rPr lang="en-US" sz="1200" baseline="0" dirty="0" smtClean="0"/>
                        <a:t> Injector – Integration</a:t>
                      </a: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r>
                        <a:rPr lang="en-US" sz="1200" dirty="0" smtClean="0"/>
                        <a:t>759</a:t>
                      </a:r>
                      <a:endParaRPr lang="en-US" sz="1200" dirty="0"/>
                    </a:p>
                  </a:txBody>
                  <a:tcPr anchor="ctr"/>
                </a:tc>
                <a:tc>
                  <a:txBody>
                    <a:bodyPr/>
                    <a:lstStyle/>
                    <a:p>
                      <a:pPr algn="ctr"/>
                      <a:r>
                        <a:rPr lang="en-US" sz="1200" dirty="0" smtClean="0"/>
                        <a:t>877</a:t>
                      </a:r>
                      <a:endParaRPr lang="en-US" sz="1200" dirty="0"/>
                    </a:p>
                  </a:txBody>
                  <a:tcPr anchor="ctr"/>
                </a:tc>
                <a:tc>
                  <a:txBody>
                    <a:bodyPr/>
                    <a:lstStyle/>
                    <a:p>
                      <a:pPr algn="ctr"/>
                      <a:r>
                        <a:rPr lang="en-US" sz="1200" dirty="0" smtClean="0"/>
                        <a:t>645</a:t>
                      </a:r>
                      <a:endParaRPr lang="en-US" sz="1200" dirty="0"/>
                    </a:p>
                  </a:txBody>
                  <a:tcPr anchor="ctr"/>
                </a:tc>
                <a:tc>
                  <a:txBody>
                    <a:bodyPr/>
                    <a:lstStyle/>
                    <a:p>
                      <a:pPr algn="ctr"/>
                      <a:r>
                        <a:rPr lang="en-US" sz="1200" dirty="0" smtClean="0"/>
                        <a:t>127</a:t>
                      </a:r>
                      <a:endParaRPr lang="en-US" sz="1200" dirty="0"/>
                    </a:p>
                  </a:txBody>
                  <a:tcPr anchor="ctr"/>
                </a:tc>
                <a:tc>
                  <a:txBody>
                    <a:bodyPr/>
                    <a:lstStyle/>
                    <a:p>
                      <a:pPr algn="ctr"/>
                      <a:endParaRPr lang="en-US" sz="1200"/>
                    </a:p>
                  </a:txBody>
                  <a:tcPr anchor="ctr"/>
                </a:tc>
                <a:tc>
                  <a:txBody>
                    <a:bodyPr/>
                    <a:lstStyle/>
                    <a:p>
                      <a:pPr algn="ctr"/>
                      <a:endParaRPr lang="en-US" sz="1200" dirty="0"/>
                    </a:p>
                  </a:txBody>
                  <a:tcPr anchor="ctr"/>
                </a:tc>
              </a:tr>
              <a:tr h="396866">
                <a:tc>
                  <a:txBody>
                    <a:bodyPr/>
                    <a:lstStyle/>
                    <a:p>
                      <a:r>
                        <a:rPr lang="en-US" sz="1200" dirty="0" smtClean="0"/>
                        <a:t>C50 RF Power &amp; Controls</a:t>
                      </a: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r>
                        <a:rPr lang="en-US" sz="1200" dirty="0" smtClean="0"/>
                        <a:t>350</a:t>
                      </a:r>
                      <a:endParaRPr lang="en-US" sz="1200" dirty="0"/>
                    </a:p>
                  </a:txBody>
                  <a:tcPr anchor="ctr"/>
                </a:tc>
                <a:tc>
                  <a:txBody>
                    <a:bodyPr/>
                    <a:lstStyle/>
                    <a:p>
                      <a:pPr algn="ctr"/>
                      <a:r>
                        <a:rPr lang="en-US" sz="1200" dirty="0" smtClean="0"/>
                        <a:t>607</a:t>
                      </a:r>
                      <a:endParaRPr lang="en-US" sz="1200" dirty="0"/>
                    </a:p>
                  </a:txBody>
                  <a:tcPr anchor="ctr"/>
                </a:tc>
                <a:tc>
                  <a:txBody>
                    <a:bodyPr/>
                    <a:lstStyle/>
                    <a:p>
                      <a:pPr algn="ctr"/>
                      <a:r>
                        <a:rPr lang="en-US" sz="1200" dirty="0" smtClean="0"/>
                        <a:t>725</a:t>
                      </a:r>
                      <a:endParaRPr lang="en-US" sz="1200" dirty="0"/>
                    </a:p>
                  </a:txBody>
                  <a:tcPr anchor="ctr"/>
                </a:tc>
                <a:tc>
                  <a:txBody>
                    <a:bodyPr/>
                    <a:lstStyle/>
                    <a:p>
                      <a:pPr algn="ctr"/>
                      <a:r>
                        <a:rPr lang="en-US" sz="1200" dirty="0" smtClean="0"/>
                        <a:t>733</a:t>
                      </a:r>
                      <a:endParaRPr lang="en-US" sz="1200" dirty="0"/>
                    </a:p>
                  </a:txBody>
                  <a:tcPr anchor="ctr"/>
                </a:tc>
                <a:tc>
                  <a:txBody>
                    <a:bodyPr/>
                    <a:lstStyle/>
                    <a:p>
                      <a:pPr algn="ctr"/>
                      <a:r>
                        <a:rPr lang="en-US" sz="1200" dirty="0" smtClean="0"/>
                        <a:t>796</a:t>
                      </a:r>
                      <a:endParaRPr lang="en-US" sz="1200" dirty="0"/>
                    </a:p>
                  </a:txBody>
                  <a:tcPr anchor="ctr"/>
                </a:tc>
              </a:tr>
              <a:tr h="396866">
                <a:tc>
                  <a:txBody>
                    <a:bodyPr/>
                    <a:lstStyle/>
                    <a:p>
                      <a:r>
                        <a:rPr lang="en-US" sz="1200" dirty="0" smtClean="0"/>
                        <a:t>Global Timing System</a:t>
                      </a: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r>
                        <a:rPr lang="en-US" sz="1200" dirty="0" smtClean="0"/>
                        <a:t>225</a:t>
                      </a:r>
                      <a:endParaRPr lang="en-US" sz="1200" dirty="0"/>
                    </a:p>
                  </a:txBody>
                  <a:tcPr anchor="ctr"/>
                </a:tc>
                <a:tc>
                  <a:txBody>
                    <a:bodyPr/>
                    <a:lstStyle/>
                    <a:p>
                      <a:pPr algn="ctr"/>
                      <a:r>
                        <a:rPr lang="en-US" sz="1200" dirty="0" smtClean="0"/>
                        <a:t>280</a:t>
                      </a:r>
                      <a:endParaRPr lang="en-US" sz="1200" dirty="0"/>
                    </a:p>
                  </a:txBody>
                  <a:tcPr anchor="ctr"/>
                </a:tc>
                <a:tc>
                  <a:txBody>
                    <a:bodyPr/>
                    <a:lstStyle/>
                    <a:p>
                      <a:pPr algn="ctr"/>
                      <a:r>
                        <a:rPr lang="en-US" sz="1200" dirty="0" smtClean="0"/>
                        <a:t>283</a:t>
                      </a:r>
                      <a:endParaRPr lang="en-US" sz="1200" dirty="0"/>
                    </a:p>
                  </a:txBody>
                  <a:tcPr anchor="ctr"/>
                </a:tc>
              </a:tr>
              <a:tr h="396866">
                <a:tc>
                  <a:txBody>
                    <a:bodyPr/>
                    <a:lstStyle/>
                    <a:p>
                      <a:r>
                        <a:rPr lang="en-US" sz="1200" dirty="0" smtClean="0"/>
                        <a:t>6D Beam Diagnostics</a:t>
                      </a: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a:p>
                  </a:txBody>
                  <a:tcPr anchor="ctr"/>
                </a:tc>
                <a:tc>
                  <a:txBody>
                    <a:bodyPr/>
                    <a:lstStyle/>
                    <a:p>
                      <a:pPr algn="ctr"/>
                      <a:endParaRPr lang="en-US" sz="1200" dirty="0"/>
                    </a:p>
                  </a:txBody>
                  <a:tcPr anchor="ctr"/>
                </a:tc>
                <a:tc>
                  <a:txBody>
                    <a:bodyPr/>
                    <a:lstStyle/>
                    <a:p>
                      <a:pPr algn="ctr"/>
                      <a:r>
                        <a:rPr lang="en-US" sz="1200" dirty="0" smtClean="0"/>
                        <a:t>200</a:t>
                      </a:r>
                      <a:endParaRPr lang="en-US" sz="1200" dirty="0"/>
                    </a:p>
                  </a:txBody>
                  <a:tcPr anchor="ctr"/>
                </a:tc>
                <a:tc>
                  <a:txBody>
                    <a:bodyPr/>
                    <a:lstStyle/>
                    <a:p>
                      <a:pPr algn="ctr"/>
                      <a:r>
                        <a:rPr lang="en-US" sz="1200" dirty="0" smtClean="0"/>
                        <a:t>250</a:t>
                      </a:r>
                      <a:endParaRPr lang="en-US" sz="1200" dirty="0"/>
                    </a:p>
                  </a:txBody>
                  <a:tcPr anchor="ctr"/>
                </a:tc>
                <a:tc>
                  <a:txBody>
                    <a:bodyPr/>
                    <a:lstStyle/>
                    <a:p>
                      <a:pPr algn="ctr"/>
                      <a:r>
                        <a:rPr lang="en-US" sz="1200" dirty="0" smtClean="0"/>
                        <a:t>250</a:t>
                      </a:r>
                      <a:endParaRPr lang="en-US" sz="1200" dirty="0"/>
                    </a:p>
                  </a:txBody>
                  <a:tcPr anchor="ctr"/>
                </a:tc>
              </a:tr>
            </a:tbl>
          </a:graphicData>
        </a:graphic>
      </p:graphicFrame>
      <p:sp>
        <p:nvSpPr>
          <p:cNvPr id="6" name="Rectangle 5"/>
          <p:cNvSpPr/>
          <p:nvPr/>
        </p:nvSpPr>
        <p:spPr>
          <a:xfrm>
            <a:off x="209551" y="3747089"/>
            <a:ext cx="6207015" cy="2323713"/>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AIP work planned for FY15 – </a:t>
            </a:r>
            <a:r>
              <a:rPr lang="en-US" b="1" dirty="0" smtClean="0">
                <a:latin typeface="Arial" panose="020B0604020202020204" pitchFamily="34" charset="0"/>
                <a:cs typeface="Arial" panose="020B0604020202020204" pitchFamily="34" charset="0"/>
              </a:rPr>
              <a:t>FY19</a:t>
            </a:r>
            <a:endParaRPr lang="en-US" sz="1400" b="1" dirty="0" smtClean="0">
              <a:latin typeface="Arial" panose="020B0604020202020204" pitchFamily="34" charset="0"/>
              <a:cs typeface="Arial" panose="020B0604020202020204" pitchFamily="34" charset="0"/>
            </a:endParaRPr>
          </a:p>
          <a:p>
            <a:endParaRPr lang="en-US" sz="1200" b="1" dirty="0"/>
          </a:p>
          <a:p>
            <a:pPr lvl="0"/>
            <a:r>
              <a:rPr lang="en-US" sz="1300" b="1" dirty="0">
                <a:latin typeface="Arial" panose="020B0604020202020204" pitchFamily="34" charset="0"/>
                <a:cs typeface="Arial" panose="020B0604020202020204" pitchFamily="34" charset="0"/>
              </a:rPr>
              <a:t>Injector Upgrade – </a:t>
            </a:r>
            <a:r>
              <a:rPr lang="en-US" sz="1300" dirty="0">
                <a:latin typeface="Arial" panose="020B0604020202020204" pitchFamily="34" charset="0"/>
                <a:cs typeface="Arial" panose="020B0604020202020204" pitchFamily="34" charset="0"/>
              </a:rPr>
              <a:t>Upgrade the CEBAF Injector for 12GeV parity program</a:t>
            </a:r>
            <a:r>
              <a:rPr lang="en-US" sz="1300" dirty="0" smtClean="0">
                <a:latin typeface="Arial" panose="020B0604020202020204" pitchFamily="34" charset="0"/>
                <a:cs typeface="Arial" panose="020B0604020202020204" pitchFamily="34" charset="0"/>
              </a:rPr>
              <a:t>.</a:t>
            </a:r>
          </a:p>
          <a:p>
            <a:pPr lvl="0"/>
            <a:endParaRPr lang="en-US" sz="1200" dirty="0"/>
          </a:p>
          <a:p>
            <a:r>
              <a:rPr lang="en-US" sz="1200" b="1" dirty="0">
                <a:latin typeface="Arial" panose="020B0604020202020204" pitchFamily="34" charset="0"/>
                <a:cs typeface="Arial" panose="020B0604020202020204" pitchFamily="34" charset="0"/>
              </a:rPr>
              <a:t>Build ¼ Cryomodule –</a:t>
            </a:r>
            <a:r>
              <a:rPr lang="en-US" sz="1200"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Establish uncoupled transport in the injector.  </a:t>
            </a:r>
            <a:r>
              <a:rPr lang="en-US" sz="1300" dirty="0" smtClean="0">
                <a:latin typeface="Arial" panose="020B0604020202020204" pitchFamily="34" charset="0"/>
                <a:cs typeface="Arial" panose="020B0604020202020204" pitchFamily="34" charset="0"/>
              </a:rPr>
              <a:t>FY11-FY16</a:t>
            </a:r>
          </a:p>
          <a:p>
            <a:endParaRPr lang="en-US" sz="1200" dirty="0"/>
          </a:p>
          <a:p>
            <a:r>
              <a:rPr lang="en-US" sz="1300" b="1" dirty="0">
                <a:latin typeface="Arial" panose="020B0604020202020204" pitchFamily="34" charset="0"/>
                <a:cs typeface="Arial" panose="020B0604020202020204" pitchFamily="34" charset="0"/>
              </a:rPr>
              <a:t>Integration – </a:t>
            </a:r>
            <a:r>
              <a:rPr lang="en-US" sz="1300" dirty="0">
                <a:latin typeface="Arial" panose="020B0604020202020204" pitchFamily="34" charset="0"/>
                <a:cs typeface="Arial" panose="020B0604020202020204" pitchFamily="34" charset="0"/>
              </a:rPr>
              <a:t>Commission the new ¼ cryomodule in the Upgrade Injector Test Facility (UITF).  Upgrade CEBAF Injector components in the warm RF region to support 200keV </a:t>
            </a:r>
            <a:r>
              <a:rPr lang="en-US" sz="1300" dirty="0" smtClean="0">
                <a:latin typeface="Arial" panose="020B0604020202020204" pitchFamily="34" charset="0"/>
                <a:cs typeface="Arial" panose="020B0604020202020204" pitchFamily="34" charset="0"/>
              </a:rPr>
              <a:t>operation.   Install </a:t>
            </a:r>
            <a:r>
              <a:rPr lang="en-US" sz="1300" dirty="0">
                <a:latin typeface="Arial" panose="020B0604020202020204" pitchFamily="34" charset="0"/>
                <a:cs typeface="Arial" panose="020B0604020202020204" pitchFamily="34" charset="0"/>
              </a:rPr>
              <a:t>the commissioned new ¼ cryomodule.   Commission the complete upgraded injector, from the 200keV gun operation through the new ¼ cryomodule and R100.   </a:t>
            </a:r>
            <a:r>
              <a:rPr lang="en-US" sz="1300" b="1" dirty="0">
                <a:latin typeface="Arial" panose="020B0604020202020204" pitchFamily="34" charset="0"/>
                <a:cs typeface="Arial" panose="020B0604020202020204" pitchFamily="34" charset="0"/>
              </a:rPr>
              <a:t> </a:t>
            </a:r>
            <a:r>
              <a:rPr lang="en-US" sz="1300" dirty="0" smtClean="0">
                <a:latin typeface="Arial" panose="020B0604020202020204" pitchFamily="34" charset="0"/>
                <a:cs typeface="Arial" panose="020B0604020202020204" pitchFamily="34" charset="0"/>
              </a:rPr>
              <a:t>FY15-FY19</a:t>
            </a:r>
            <a:endParaRPr lang="en-US" sz="13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892" y="3952040"/>
            <a:ext cx="2868108" cy="1632442"/>
          </a:xfrm>
          <a:prstGeom prst="rect">
            <a:avLst/>
          </a:prstGeom>
        </p:spPr>
      </p:pic>
      <p:sp>
        <p:nvSpPr>
          <p:cNvPr id="8" name="Footer Placeholder 7"/>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3" name="TextBox 2"/>
          <p:cNvSpPr txBox="1"/>
          <p:nvPr/>
        </p:nvSpPr>
        <p:spPr>
          <a:xfrm>
            <a:off x="0" y="1202075"/>
            <a:ext cx="2060055" cy="369332"/>
          </a:xfrm>
          <a:prstGeom prst="rect">
            <a:avLst/>
          </a:prstGeom>
          <a:noFill/>
        </p:spPr>
        <p:txBody>
          <a:bodyPr wrap="square" rtlCol="0">
            <a:spAutoFit/>
          </a:bodyPr>
          <a:lstStyle/>
          <a:p>
            <a:pPr algn="r"/>
            <a:r>
              <a:rPr lang="en-US" b="1" dirty="0" smtClean="0">
                <a:solidFill>
                  <a:schemeClr val="accent6">
                    <a:lumMod val="50000"/>
                  </a:schemeClr>
                </a:solidFill>
              </a:rPr>
              <a:t>Operability</a:t>
            </a:r>
            <a:endParaRPr lang="en-US" b="1" dirty="0">
              <a:solidFill>
                <a:schemeClr val="accent6">
                  <a:lumMod val="50000"/>
                </a:schemeClr>
              </a:solidFill>
            </a:endParaRPr>
          </a:p>
        </p:txBody>
      </p:sp>
      <p:sp>
        <p:nvSpPr>
          <p:cNvPr id="9" name="TextBox 8"/>
          <p:cNvSpPr txBox="1"/>
          <p:nvPr/>
        </p:nvSpPr>
        <p:spPr>
          <a:xfrm>
            <a:off x="23925" y="1644133"/>
            <a:ext cx="2060055" cy="923330"/>
          </a:xfrm>
          <a:prstGeom prst="rect">
            <a:avLst/>
          </a:prstGeom>
          <a:noFill/>
        </p:spPr>
        <p:txBody>
          <a:bodyPr wrap="square" rtlCol="0">
            <a:spAutoFit/>
          </a:bodyPr>
          <a:lstStyle/>
          <a:p>
            <a:pPr algn="r"/>
            <a:r>
              <a:rPr lang="en-US" b="1" dirty="0" smtClean="0">
                <a:solidFill>
                  <a:srgbClr val="002060"/>
                </a:solidFill>
              </a:rPr>
              <a:t>Parity</a:t>
            </a:r>
          </a:p>
          <a:p>
            <a:pPr algn="r"/>
            <a:r>
              <a:rPr lang="en-US" b="1" dirty="0" smtClean="0">
                <a:solidFill>
                  <a:srgbClr val="002060"/>
                </a:solidFill>
              </a:rPr>
              <a:t>Quality</a:t>
            </a:r>
          </a:p>
          <a:p>
            <a:pPr algn="r"/>
            <a:r>
              <a:rPr lang="en-US" b="1" dirty="0" smtClean="0">
                <a:solidFill>
                  <a:srgbClr val="002060"/>
                </a:solidFill>
              </a:rPr>
              <a:t>Beams</a:t>
            </a:r>
            <a:endParaRPr lang="en-US" b="1" dirty="0">
              <a:solidFill>
                <a:srgbClr val="002060"/>
              </a:solidFill>
            </a:endParaRPr>
          </a:p>
        </p:txBody>
      </p:sp>
      <p:sp>
        <p:nvSpPr>
          <p:cNvPr id="10" name="TextBox 9"/>
          <p:cNvSpPr txBox="1"/>
          <p:nvPr/>
        </p:nvSpPr>
        <p:spPr>
          <a:xfrm>
            <a:off x="0" y="2599361"/>
            <a:ext cx="2083980" cy="369332"/>
          </a:xfrm>
          <a:prstGeom prst="rect">
            <a:avLst/>
          </a:prstGeom>
          <a:noFill/>
        </p:spPr>
        <p:txBody>
          <a:bodyPr wrap="square" rtlCol="0">
            <a:spAutoFit/>
          </a:bodyPr>
          <a:lstStyle/>
          <a:p>
            <a:pPr algn="r"/>
            <a:r>
              <a:rPr lang="en-US" b="1" dirty="0" smtClean="0">
                <a:solidFill>
                  <a:schemeClr val="accent6">
                    <a:lumMod val="50000"/>
                  </a:schemeClr>
                </a:solidFill>
              </a:rPr>
              <a:t>0 trip operations </a:t>
            </a:r>
            <a:endParaRPr lang="en-US" b="1" dirty="0">
              <a:solidFill>
                <a:schemeClr val="accent6">
                  <a:lumMod val="50000"/>
                </a:schemeClr>
              </a:solidFill>
            </a:endParaRPr>
          </a:p>
        </p:txBody>
      </p:sp>
      <p:sp>
        <p:nvSpPr>
          <p:cNvPr id="11" name="TextBox 10"/>
          <p:cNvSpPr txBox="1"/>
          <p:nvPr/>
        </p:nvSpPr>
        <p:spPr>
          <a:xfrm>
            <a:off x="23925" y="3015733"/>
            <a:ext cx="2060055" cy="369332"/>
          </a:xfrm>
          <a:prstGeom prst="rect">
            <a:avLst/>
          </a:prstGeom>
          <a:noFill/>
        </p:spPr>
        <p:txBody>
          <a:bodyPr wrap="square" rtlCol="0">
            <a:spAutoFit/>
          </a:bodyPr>
          <a:lstStyle/>
          <a:p>
            <a:pPr algn="r"/>
            <a:r>
              <a:rPr lang="en-US" b="1" dirty="0" smtClean="0">
                <a:solidFill>
                  <a:srgbClr val="002060"/>
                </a:solidFill>
              </a:rPr>
              <a:t>Fault resolution</a:t>
            </a:r>
            <a:endParaRPr lang="en-US" b="1" dirty="0">
              <a:solidFill>
                <a:srgbClr val="002060"/>
              </a:solidFill>
            </a:endParaRPr>
          </a:p>
        </p:txBody>
      </p:sp>
      <p:sp>
        <p:nvSpPr>
          <p:cNvPr id="12" name="TextBox 11"/>
          <p:cNvSpPr txBox="1"/>
          <p:nvPr/>
        </p:nvSpPr>
        <p:spPr>
          <a:xfrm>
            <a:off x="23925" y="3385065"/>
            <a:ext cx="2060055" cy="369332"/>
          </a:xfrm>
          <a:prstGeom prst="rect">
            <a:avLst/>
          </a:prstGeom>
          <a:noFill/>
        </p:spPr>
        <p:txBody>
          <a:bodyPr wrap="square" rtlCol="0">
            <a:spAutoFit/>
          </a:bodyPr>
          <a:lstStyle/>
          <a:p>
            <a:pPr algn="r"/>
            <a:r>
              <a:rPr lang="en-US" b="1" dirty="0" smtClean="0">
                <a:solidFill>
                  <a:schemeClr val="accent6">
                    <a:lumMod val="50000"/>
                  </a:schemeClr>
                </a:solidFill>
              </a:rPr>
              <a:t>Operability</a:t>
            </a:r>
            <a:endParaRPr lang="en-US" b="1" dirty="0">
              <a:solidFill>
                <a:schemeClr val="accent6">
                  <a:lumMod val="50000"/>
                </a:schemeClr>
              </a:solidFill>
            </a:endParaRPr>
          </a:p>
        </p:txBody>
      </p:sp>
    </p:spTree>
    <p:extLst>
      <p:ext uri="{BB962C8B-B14F-4D97-AF65-F5344CB8AC3E}">
        <p14:creationId xmlns:p14="http://schemas.microsoft.com/office/powerpoint/2010/main" val="4023131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Non-Beam Accomplishments</a:t>
            </a:r>
            <a:endParaRPr lang="en-US" dirty="0"/>
          </a:p>
        </p:txBody>
      </p:sp>
      <p:sp>
        <p:nvSpPr>
          <p:cNvPr id="4" name="Slide Number Placeholder 3"/>
          <p:cNvSpPr>
            <a:spLocks noGrp="1"/>
          </p:cNvSpPr>
          <p:nvPr>
            <p:ph type="sldNum" sz="quarter" idx="11"/>
          </p:nvPr>
        </p:nvSpPr>
        <p:spPr/>
        <p:txBody>
          <a:bodyPr/>
          <a:lstStyle/>
          <a:p>
            <a:fld id="{0B71D3AA-F628-8F4E-BE52-707AC18962C1}" type="slidenum">
              <a:rPr lang="en-US" smtClean="0"/>
              <a:t>27</a:t>
            </a:fld>
            <a:endParaRPr lang="en-US" dirty="0"/>
          </a:p>
        </p:txBody>
      </p:sp>
      <p:sp>
        <p:nvSpPr>
          <p:cNvPr id="3" name="Content Placeholder 2"/>
          <p:cNvSpPr>
            <a:spLocks noGrp="1"/>
          </p:cNvSpPr>
          <p:nvPr>
            <p:ph sz="quarter" idx="12"/>
          </p:nvPr>
        </p:nvSpPr>
        <p:spPr/>
        <p:txBody>
          <a:bodyPr>
            <a:normAutofit fontScale="85000" lnSpcReduction="20000"/>
          </a:bodyPr>
          <a:lstStyle/>
          <a:p>
            <a:r>
              <a:rPr lang="en-US" b="1" dirty="0" smtClean="0"/>
              <a:t>Accelerator Readiness Review</a:t>
            </a:r>
            <a:r>
              <a:rPr lang="en-US" dirty="0" smtClean="0"/>
              <a:t>: Successfully completed the ARR process (four staged reviews) for 12GeV CEBAF.</a:t>
            </a:r>
          </a:p>
          <a:p>
            <a:r>
              <a:rPr lang="en-US" b="1" dirty="0" smtClean="0"/>
              <a:t>2K </a:t>
            </a:r>
            <a:r>
              <a:rPr lang="en-US" b="1" dirty="0" err="1" smtClean="0"/>
              <a:t>Linacs</a:t>
            </a:r>
            <a:r>
              <a:rPr lang="en-US" dirty="0" smtClean="0"/>
              <a:t>: Commissioned the </a:t>
            </a:r>
            <a:r>
              <a:rPr lang="en-US" dirty="0" err="1" smtClean="0"/>
              <a:t>cryo</a:t>
            </a:r>
            <a:r>
              <a:rPr lang="en-US" dirty="0" smtClean="0"/>
              <a:t> plants and established 2K operations in North and South </a:t>
            </a:r>
            <a:r>
              <a:rPr lang="en-US" dirty="0" err="1" smtClean="0"/>
              <a:t>linacs</a:t>
            </a:r>
            <a:r>
              <a:rPr lang="en-US" dirty="0" smtClean="0"/>
              <a:t>.</a:t>
            </a:r>
          </a:p>
          <a:p>
            <a:r>
              <a:rPr lang="en-US" b="1" dirty="0" smtClean="0"/>
              <a:t>Configuration Control</a:t>
            </a:r>
            <a:r>
              <a:rPr lang="en-US" dirty="0" smtClean="0"/>
              <a:t>: Established the CEBAF Element Database (CED) as the definitive source for CEBAF configuration.</a:t>
            </a:r>
          </a:p>
          <a:p>
            <a:pPr lvl="1"/>
            <a:r>
              <a:rPr lang="en-US" dirty="0" smtClean="0"/>
              <a:t>CED used to drive many other new developments, Hot Check Out tool, control screen generation, beam matching tool, etc.  </a:t>
            </a:r>
          </a:p>
          <a:p>
            <a:r>
              <a:rPr lang="en-US" b="1" dirty="0" smtClean="0"/>
              <a:t>Hot </a:t>
            </a:r>
            <a:r>
              <a:rPr lang="en-US" b="1" dirty="0" err="1" smtClean="0"/>
              <a:t>CheckOut</a:t>
            </a:r>
            <a:r>
              <a:rPr lang="en-US" dirty="0" smtClean="0"/>
              <a:t>: Installed and checked every CEBAF element (over 8000) before beam transport.</a:t>
            </a:r>
          </a:p>
          <a:p>
            <a:pPr lvl="1"/>
            <a:r>
              <a:rPr lang="en-US" dirty="0" smtClean="0"/>
              <a:t>12GeV KPP demonstrated: 12GeV CEBAF elements installed and operated without beam.</a:t>
            </a:r>
          </a:p>
          <a:p>
            <a:r>
              <a:rPr lang="en-US" b="1" dirty="0" smtClean="0"/>
              <a:t>SRF Baseline</a:t>
            </a:r>
            <a:r>
              <a:rPr lang="en-US" dirty="0" smtClean="0"/>
              <a:t>: Fully characterized (</a:t>
            </a:r>
            <a:r>
              <a:rPr lang="en-US" dirty="0" err="1" smtClean="0"/>
              <a:t>E</a:t>
            </a:r>
            <a:r>
              <a:rPr lang="en-US" baseline="-25000" dirty="0" err="1" smtClean="0"/>
              <a:t>max</a:t>
            </a:r>
            <a:r>
              <a:rPr lang="en-US" dirty="0" smtClean="0"/>
              <a:t>, Q</a:t>
            </a:r>
            <a:r>
              <a:rPr lang="en-US" baseline="-25000" dirty="0" smtClean="0"/>
              <a:t>0</a:t>
            </a:r>
            <a:r>
              <a:rPr lang="en-US" dirty="0" smtClean="0"/>
              <a:t>, Field Emission) every SRF cavity before the start of 12GeV operations.</a:t>
            </a:r>
          </a:p>
          <a:p>
            <a:pPr lvl="1"/>
            <a:r>
              <a:rPr lang="en-US" dirty="0" smtClean="0"/>
              <a:t>Provides a baseline for gauging SRF performance in the future.</a:t>
            </a:r>
            <a:endParaRPr lang="en-US" dirty="0"/>
          </a:p>
        </p:txBody>
      </p:sp>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836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Beam Commissioning Accomplishments</a:t>
            </a:r>
            <a:endParaRPr lang="en-US" sz="3600" dirty="0"/>
          </a:p>
        </p:txBody>
      </p:sp>
      <p:sp>
        <p:nvSpPr>
          <p:cNvPr id="4" name="Slide Number Placeholder 3"/>
          <p:cNvSpPr>
            <a:spLocks noGrp="1"/>
          </p:cNvSpPr>
          <p:nvPr>
            <p:ph type="sldNum" sz="quarter" idx="11"/>
          </p:nvPr>
        </p:nvSpPr>
        <p:spPr/>
        <p:txBody>
          <a:bodyPr/>
          <a:lstStyle/>
          <a:p>
            <a:fld id="{0B71D3AA-F628-8F4E-BE52-707AC18962C1}" type="slidenum">
              <a:rPr lang="en-US" smtClean="0"/>
              <a:t>28</a:t>
            </a:fld>
            <a:endParaRPr lang="en-US" dirty="0"/>
          </a:p>
        </p:txBody>
      </p:sp>
      <p:sp>
        <p:nvSpPr>
          <p:cNvPr id="3" name="Content Placeholder 2"/>
          <p:cNvSpPr>
            <a:spLocks noGrp="1"/>
          </p:cNvSpPr>
          <p:nvPr>
            <p:ph sz="quarter" idx="12"/>
          </p:nvPr>
        </p:nvSpPr>
        <p:spPr/>
        <p:txBody>
          <a:bodyPr>
            <a:normAutofit fontScale="92500" lnSpcReduction="10000"/>
          </a:bodyPr>
          <a:lstStyle/>
          <a:p>
            <a:r>
              <a:rPr lang="en-US" dirty="0" smtClean="0"/>
              <a:t>2.2GeV/pass one-pass beam transport with greater than 50% availability.</a:t>
            </a:r>
          </a:p>
          <a:p>
            <a:pPr lvl="1"/>
            <a:r>
              <a:rPr lang="en-US" dirty="0"/>
              <a:t>Accelerator 12GeV Project KPP </a:t>
            </a:r>
            <a:r>
              <a:rPr lang="en-US" dirty="0" smtClean="0"/>
              <a:t>demonstrated</a:t>
            </a:r>
          </a:p>
          <a:p>
            <a:pPr lvl="1"/>
            <a:r>
              <a:rPr lang="en-US" dirty="0" smtClean="0"/>
              <a:t>Identified gap in SRF energy reach and developed plan to close the gap.</a:t>
            </a:r>
          </a:p>
          <a:p>
            <a:r>
              <a:rPr lang="en-US" dirty="0" smtClean="0"/>
              <a:t>Multi-pass capability established.</a:t>
            </a:r>
          </a:p>
          <a:p>
            <a:pPr lvl="1"/>
            <a:r>
              <a:rPr lang="en-US" dirty="0" smtClean="0"/>
              <a:t>First use of small (kHz) change of the Master Oscillator to deal with large (2cm’ish) changes in CEBAF circumference.</a:t>
            </a:r>
          </a:p>
          <a:p>
            <a:r>
              <a:rPr lang="en-US" dirty="0" smtClean="0"/>
              <a:t>5.5pass beam transported to the Hall-D dump.</a:t>
            </a:r>
          </a:p>
          <a:p>
            <a:pPr lvl="1"/>
            <a:r>
              <a:rPr lang="en-US" dirty="0" smtClean="0"/>
              <a:t>CW beam successfully transported to Hall-D dump.</a:t>
            </a:r>
          </a:p>
          <a:p>
            <a:pPr lvl="1"/>
            <a:r>
              <a:rPr lang="en-US" dirty="0" smtClean="0"/>
              <a:t>First </a:t>
            </a:r>
            <a:r>
              <a:rPr lang="en-US" b="1" dirty="0" smtClean="0"/>
              <a:t>polarized</a:t>
            </a:r>
            <a:r>
              <a:rPr lang="en-US" dirty="0" smtClean="0"/>
              <a:t> and </a:t>
            </a:r>
            <a:r>
              <a:rPr lang="en-US" dirty="0" err="1" smtClean="0"/>
              <a:t>unpolarized</a:t>
            </a:r>
            <a:r>
              <a:rPr lang="en-US" dirty="0"/>
              <a:t> </a:t>
            </a:r>
            <a:r>
              <a:rPr lang="en-US" dirty="0" smtClean="0"/>
              <a:t>photons generated and sent into Hall-D.</a:t>
            </a:r>
          </a:p>
          <a:p>
            <a:pPr lvl="1"/>
            <a:r>
              <a:rPr lang="en-US" dirty="0" smtClean="0"/>
              <a:t>Hall-D detector 12GeV Project KPP demonstrated.</a:t>
            </a:r>
          </a:p>
          <a:p>
            <a:endParaRPr lang="en-US" dirty="0" smtClean="0"/>
          </a:p>
          <a:p>
            <a:endParaRPr lang="en-US" dirty="0" smtClean="0"/>
          </a:p>
          <a:p>
            <a:pPr lvl="1"/>
            <a:endParaRPr lang="en-US" baseline="30000" dirty="0"/>
          </a:p>
        </p:txBody>
      </p:sp>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7539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Beam Commissioning Accomplishments (cont.)</a:t>
            </a:r>
            <a:endParaRPr lang="en-US" sz="3200" dirty="0"/>
          </a:p>
        </p:txBody>
      </p:sp>
      <p:sp>
        <p:nvSpPr>
          <p:cNvPr id="4" name="Slide Number Placeholder 3"/>
          <p:cNvSpPr>
            <a:spLocks noGrp="1"/>
          </p:cNvSpPr>
          <p:nvPr>
            <p:ph type="sldNum" sz="quarter" idx="11"/>
          </p:nvPr>
        </p:nvSpPr>
        <p:spPr/>
        <p:txBody>
          <a:bodyPr/>
          <a:lstStyle/>
          <a:p>
            <a:fld id="{0B71D3AA-F628-8F4E-BE52-707AC18962C1}" type="slidenum">
              <a:rPr lang="en-US" smtClean="0"/>
              <a:t>29</a:t>
            </a:fld>
            <a:endParaRPr lang="en-US" dirty="0"/>
          </a:p>
        </p:txBody>
      </p:sp>
      <p:sp>
        <p:nvSpPr>
          <p:cNvPr id="3" name="Content Placeholder 2"/>
          <p:cNvSpPr>
            <a:spLocks noGrp="1"/>
          </p:cNvSpPr>
          <p:nvPr>
            <p:ph sz="quarter" idx="12"/>
          </p:nvPr>
        </p:nvSpPr>
        <p:spPr>
          <a:xfrm>
            <a:off x="209550" y="847725"/>
            <a:ext cx="8734425" cy="4090035"/>
          </a:xfrm>
        </p:spPr>
        <p:txBody>
          <a:bodyPr>
            <a:normAutofit/>
          </a:bodyPr>
          <a:lstStyle/>
          <a:p>
            <a:r>
              <a:rPr lang="en-US" dirty="0" smtClean="0"/>
              <a:t>Multi-user capability established.</a:t>
            </a:r>
          </a:p>
          <a:p>
            <a:r>
              <a:rPr lang="en-US" dirty="0" smtClean="0"/>
              <a:t>CW beam, up to 50</a:t>
            </a:r>
            <a:r>
              <a:rPr lang="en-US" dirty="0" smtClean="0">
                <a:latin typeface="Symbol" panose="05050102010706020507" pitchFamily="18" charset="2"/>
              </a:rPr>
              <a:t>m</a:t>
            </a:r>
            <a:r>
              <a:rPr lang="en-US" dirty="0" smtClean="0"/>
              <a:t>A delivered to Hall-A (2-pass).</a:t>
            </a:r>
          </a:p>
          <a:p>
            <a:r>
              <a:rPr lang="en-US" dirty="0" smtClean="0"/>
              <a:t>Extraction system 499MHz and 750MHz commissioned.</a:t>
            </a:r>
          </a:p>
          <a:p>
            <a:r>
              <a:rPr lang="en-US" dirty="0" smtClean="0"/>
              <a:t>Physics quality beams delivered to Hall-A and Hall-B.</a:t>
            </a:r>
          </a:p>
          <a:p>
            <a:pPr lvl="1"/>
            <a:r>
              <a:rPr lang="en-US" dirty="0" smtClean="0"/>
              <a:t>Hall-A DVCS exp. one Q</a:t>
            </a:r>
            <a:r>
              <a:rPr lang="en-US" baseline="30000" dirty="0" smtClean="0"/>
              <a:t>2  </a:t>
            </a:r>
            <a:r>
              <a:rPr lang="en-US" dirty="0" smtClean="0"/>
              <a:t>point measured.</a:t>
            </a:r>
          </a:p>
          <a:p>
            <a:pPr lvl="1"/>
            <a:r>
              <a:rPr lang="en-US" dirty="0" smtClean="0"/>
              <a:t>Hall-B HPS exp.  ~1/3 of the 1GeV data collected (additional runs at 2.2,4.4 and 6.6 GeV).</a:t>
            </a:r>
          </a:p>
          <a:p>
            <a:endParaRPr lang="en-US" dirty="0" smtClean="0"/>
          </a:p>
          <a:p>
            <a:pPr lvl="1"/>
            <a:endParaRPr lang="en-US" baseline="30000" dirty="0"/>
          </a:p>
        </p:txBody>
      </p:sp>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TextBox 5"/>
          <p:cNvSpPr txBox="1"/>
          <p:nvPr/>
        </p:nvSpPr>
        <p:spPr>
          <a:xfrm>
            <a:off x="299923" y="5025543"/>
            <a:ext cx="8644052" cy="954107"/>
          </a:xfrm>
          <a:prstGeom prst="rect">
            <a:avLst/>
          </a:prstGeom>
          <a:solidFill>
            <a:schemeClr val="accent5">
              <a:lumMod val="40000"/>
              <a:lumOff val="60000"/>
            </a:schemeClr>
          </a:solidFill>
        </p:spPr>
        <p:txBody>
          <a:bodyPr wrap="square" rtlCol="0">
            <a:spAutoFit/>
          </a:bodyPr>
          <a:lstStyle/>
          <a:p>
            <a:pPr algn="ctr"/>
            <a:r>
              <a:rPr lang="en-US" sz="2800" b="1" dirty="0"/>
              <a:t>Every 12GeV CEBAF beamline element, except </a:t>
            </a:r>
            <a:r>
              <a:rPr lang="en-US" sz="2800" b="1" dirty="0" smtClean="0"/>
              <a:t>Hall-C beamline , </a:t>
            </a:r>
            <a:r>
              <a:rPr lang="en-US" sz="2800" b="1" dirty="0"/>
              <a:t>has successfully transported beam</a:t>
            </a:r>
            <a:r>
              <a:rPr lang="en-US" sz="2800" dirty="0"/>
              <a:t>.</a:t>
            </a:r>
          </a:p>
        </p:txBody>
      </p:sp>
    </p:spTree>
    <p:extLst>
      <p:ext uri="{BB962C8B-B14F-4D97-AF65-F5344CB8AC3E}">
        <p14:creationId xmlns:p14="http://schemas.microsoft.com/office/powerpoint/2010/main" val="2453930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b="0" dirty="0" smtClean="0"/>
              <a:t>Accelerator Mission</a:t>
            </a:r>
            <a:endParaRPr lang="en-US" sz="4200" b="0" dirty="0">
              <a:solidFill>
                <a:srgbClr val="660066"/>
              </a:solidFill>
            </a:endParaRPr>
          </a:p>
        </p:txBody>
      </p:sp>
      <p:sp>
        <p:nvSpPr>
          <p:cNvPr id="3" name="Content Placeholder 2"/>
          <p:cNvSpPr>
            <a:spLocks noGrp="1"/>
          </p:cNvSpPr>
          <p:nvPr>
            <p:ph sz="quarter" idx="12"/>
          </p:nvPr>
        </p:nvSpPr>
        <p:spPr/>
        <p:txBody>
          <a:bodyPr>
            <a:normAutofit/>
          </a:bodyPr>
          <a:lstStyle/>
          <a:p>
            <a:pPr marL="457200" lvl="1" indent="0">
              <a:buClrTx/>
              <a:buNone/>
            </a:pPr>
            <a:r>
              <a:rPr lang="en-US" sz="2000" dirty="0" smtClean="0">
                <a:solidFill>
                  <a:srgbClr val="0000FF"/>
                </a:solidFill>
              </a:rPr>
              <a:t>Operate and upgrade the JLab accelerator facilities</a:t>
            </a:r>
          </a:p>
          <a:p>
            <a:pPr marL="457200" lvl="1" indent="0">
              <a:buClrTx/>
              <a:buNone/>
            </a:pPr>
            <a:r>
              <a:rPr lang="en-US" sz="2200" dirty="0" err="1" smtClean="0"/>
              <a:t>JLab</a:t>
            </a:r>
            <a:r>
              <a:rPr lang="en-US" sz="2200" dirty="0" smtClean="0"/>
              <a:t> accelerator facilities:    </a:t>
            </a:r>
          </a:p>
          <a:p>
            <a:pPr marL="914400" lvl="1" indent="-457200">
              <a:buClrTx/>
              <a:buFont typeface="+mj-lt"/>
              <a:buAutoNum type="arabicPeriod"/>
            </a:pPr>
            <a:r>
              <a:rPr lang="en-US" sz="2000" dirty="0" smtClean="0"/>
              <a:t>CEBAF, Continuous Electron Beam Accelerator Facility</a:t>
            </a:r>
          </a:p>
          <a:p>
            <a:pPr marL="914400" lvl="1" indent="-457200">
              <a:buClrTx/>
              <a:buFont typeface="+mj-lt"/>
              <a:buAutoNum type="arabicPeriod"/>
            </a:pPr>
            <a:r>
              <a:rPr lang="en-US" sz="2000" dirty="0" smtClean="0"/>
              <a:t>LERF, Low Energy </a:t>
            </a:r>
            <a:r>
              <a:rPr lang="en-US" sz="2000" dirty="0" err="1" smtClean="0"/>
              <a:t>Recirculator</a:t>
            </a:r>
            <a:r>
              <a:rPr lang="en-US" sz="2000" dirty="0" smtClean="0"/>
              <a:t> Facility (formerly called the FEL). </a:t>
            </a:r>
          </a:p>
          <a:p>
            <a:pPr marL="914400" lvl="1" indent="-457200">
              <a:buClrTx/>
              <a:buFont typeface="Wingdings" charset="2"/>
              <a:buAutoNum type="arabicPlain"/>
            </a:pPr>
            <a:endParaRPr lang="en-US" sz="2000" dirty="0" smtClean="0">
              <a:solidFill>
                <a:srgbClr val="0000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231" y="2735991"/>
            <a:ext cx="7190116" cy="3652228"/>
          </a:xfrm>
          <a:prstGeom prst="rect">
            <a:avLst/>
          </a:prstGeom>
        </p:spPr>
      </p:pic>
      <p:sp>
        <p:nvSpPr>
          <p:cNvPr id="4" name="Footer Placeholder 3"/>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1"/>
          </p:nvPr>
        </p:nvSpPr>
        <p:spPr/>
        <p:txBody>
          <a:bodyPr/>
          <a:lstStyle/>
          <a:p>
            <a:fld id="{B58F48A6-A3E1-4848-9AC3-B43F560BE4FE}" type="slidenum">
              <a:rPr lang="en-US" smtClean="0"/>
              <a:pPr/>
              <a:t>3</a:t>
            </a:fld>
            <a:endParaRPr lang="en-US" dirty="0"/>
          </a:p>
        </p:txBody>
      </p:sp>
    </p:spTree>
    <p:extLst>
      <p:ext uri="{BB962C8B-B14F-4D97-AF65-F5344CB8AC3E}">
        <p14:creationId xmlns:p14="http://schemas.microsoft.com/office/powerpoint/2010/main" val="34029794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Footer Placeholder 2"/>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1"/>
          </p:nvPr>
        </p:nvSpPr>
        <p:spPr/>
        <p:txBody>
          <a:bodyPr/>
          <a:lstStyle/>
          <a:p>
            <a:fld id="{B58F48A6-A3E1-4848-9AC3-B43F560BE4FE}" type="slidenum">
              <a:rPr lang="en-US" smtClean="0"/>
              <a:pPr/>
              <a:t>30</a:t>
            </a:fld>
            <a:endParaRPr lang="en-US" dirty="0"/>
          </a:p>
        </p:txBody>
      </p:sp>
      <p:sp>
        <p:nvSpPr>
          <p:cNvPr id="7" name="TextBox 6"/>
          <p:cNvSpPr txBox="1"/>
          <p:nvPr/>
        </p:nvSpPr>
        <p:spPr>
          <a:xfrm>
            <a:off x="380389" y="914400"/>
            <a:ext cx="8563585" cy="5355312"/>
          </a:xfrm>
          <a:prstGeom prst="rect">
            <a:avLst/>
          </a:prstGeom>
          <a:noFill/>
        </p:spPr>
        <p:txBody>
          <a:bodyPr wrap="square" rtlCol="0">
            <a:spAutoFit/>
          </a:bodyPr>
          <a:lstStyle/>
          <a:p>
            <a:pPr lvl="0">
              <a:spcBef>
                <a:spcPct val="20000"/>
              </a:spcBef>
            </a:pPr>
            <a:r>
              <a:rPr lang="en-US" b="1" dirty="0">
                <a:solidFill>
                  <a:prstClr val="black"/>
                </a:solidFill>
                <a:latin typeface="Minion Pro"/>
              </a:rPr>
              <a:t>ARR process successfully completed for the 12GeV upgrade</a:t>
            </a:r>
            <a:r>
              <a:rPr lang="en-US" dirty="0">
                <a:solidFill>
                  <a:prstClr val="black"/>
                </a:solidFill>
                <a:latin typeface="Minion Pro"/>
              </a:rPr>
              <a:t>.</a:t>
            </a:r>
          </a:p>
          <a:p>
            <a:pPr marL="800100" lvl="1" indent="-342900">
              <a:spcBef>
                <a:spcPct val="20000"/>
              </a:spcBef>
              <a:buFont typeface="Arial"/>
              <a:buChar char="•"/>
            </a:pPr>
            <a:r>
              <a:rPr lang="en-US" dirty="0">
                <a:solidFill>
                  <a:prstClr val="black"/>
                </a:solidFill>
                <a:latin typeface="Minion Pro"/>
              </a:rPr>
              <a:t>Roles and responsibilities well defined and appropriate for the commissioning effort.</a:t>
            </a:r>
          </a:p>
          <a:p>
            <a:pPr marL="800100" lvl="1" indent="-342900">
              <a:spcBef>
                <a:spcPct val="20000"/>
              </a:spcBef>
              <a:buFont typeface="Arial"/>
              <a:buChar char="•"/>
            </a:pPr>
            <a:r>
              <a:rPr lang="en-US" dirty="0">
                <a:solidFill>
                  <a:prstClr val="black"/>
                </a:solidFill>
                <a:latin typeface="Minion Pro"/>
              </a:rPr>
              <a:t>Processes and commissioning plan well defined. </a:t>
            </a:r>
          </a:p>
          <a:p>
            <a:pPr lvl="0">
              <a:spcBef>
                <a:spcPct val="20000"/>
              </a:spcBef>
            </a:pPr>
            <a:r>
              <a:rPr lang="en-US" b="1" dirty="0">
                <a:solidFill>
                  <a:prstClr val="black"/>
                </a:solidFill>
                <a:latin typeface="Minion Pro"/>
              </a:rPr>
              <a:t>12GeV Project accelerator deliverable (CD-4A) achieved on 2014-July-30, five months ahead of schedule</a:t>
            </a:r>
            <a:r>
              <a:rPr lang="en-US" dirty="0">
                <a:solidFill>
                  <a:prstClr val="black"/>
                </a:solidFill>
                <a:latin typeface="Minion Pro"/>
              </a:rPr>
              <a:t>.</a:t>
            </a:r>
          </a:p>
          <a:p>
            <a:pPr marL="800100" lvl="1" indent="-342900">
              <a:spcBef>
                <a:spcPct val="20000"/>
              </a:spcBef>
              <a:buFont typeface="Arial"/>
              <a:buChar char="•"/>
            </a:pPr>
            <a:r>
              <a:rPr lang="en-US" dirty="0">
                <a:solidFill>
                  <a:prstClr val="black"/>
                </a:solidFill>
                <a:latin typeface="Minion Pro"/>
              </a:rPr>
              <a:t>12 GeV CEBAF complete! </a:t>
            </a:r>
          </a:p>
          <a:p>
            <a:pPr lvl="0">
              <a:spcBef>
                <a:spcPct val="20000"/>
              </a:spcBef>
            </a:pPr>
            <a:r>
              <a:rPr lang="en-US" b="1" dirty="0">
                <a:solidFill>
                  <a:prstClr val="black"/>
                </a:solidFill>
                <a:latin typeface="Minion Pro"/>
              </a:rPr>
              <a:t>Accelerator effort continues to build towards robust operations and physics quality beam at the 12 GeV design energy.</a:t>
            </a:r>
          </a:p>
          <a:p>
            <a:pPr marL="800100" lvl="1" indent="-342900">
              <a:spcBef>
                <a:spcPct val="20000"/>
              </a:spcBef>
              <a:buFont typeface="Arial"/>
              <a:buChar char="•"/>
            </a:pPr>
            <a:r>
              <a:rPr lang="en-US" dirty="0">
                <a:solidFill>
                  <a:prstClr val="black"/>
                </a:solidFill>
                <a:latin typeface="Minion Pro"/>
              </a:rPr>
              <a:t>Continue the model driven, database centric approach to beam operations.</a:t>
            </a:r>
          </a:p>
          <a:p>
            <a:pPr marL="800100" lvl="1" indent="-342900">
              <a:spcBef>
                <a:spcPct val="20000"/>
              </a:spcBef>
              <a:buFont typeface="Arial"/>
              <a:buChar char="•"/>
            </a:pPr>
            <a:r>
              <a:rPr lang="en-US" dirty="0">
                <a:solidFill>
                  <a:prstClr val="black"/>
                </a:solidFill>
                <a:latin typeface="Minion Pro"/>
              </a:rPr>
              <a:t>Helium processing scheduled for Summer 2015, in support of achieving robust 12 GeV operations in Fall 2015.</a:t>
            </a:r>
          </a:p>
          <a:p>
            <a:pPr marL="800100" lvl="1" indent="-342900">
              <a:spcBef>
                <a:spcPct val="20000"/>
              </a:spcBef>
              <a:buFont typeface="Arial"/>
              <a:buChar char="•"/>
            </a:pPr>
            <a:r>
              <a:rPr lang="en-US" dirty="0">
                <a:solidFill>
                  <a:prstClr val="black"/>
                </a:solidFill>
                <a:latin typeface="Minion Pro"/>
              </a:rPr>
              <a:t>Tunnel AC, Dogleg upgrade, 750MHz cavity, vacuum system hardening, etc.  in support of 12GeV </a:t>
            </a:r>
            <a:r>
              <a:rPr lang="en-US" dirty="0" smtClean="0">
                <a:solidFill>
                  <a:prstClr val="black"/>
                </a:solidFill>
                <a:latin typeface="Minion Pro"/>
              </a:rPr>
              <a:t>operations. </a:t>
            </a:r>
          </a:p>
          <a:p>
            <a:pPr>
              <a:spcBef>
                <a:spcPct val="20000"/>
              </a:spcBef>
            </a:pPr>
            <a:r>
              <a:rPr lang="en-US" b="1" dirty="0" smtClean="0">
                <a:solidFill>
                  <a:prstClr val="black"/>
                </a:solidFill>
                <a:latin typeface="Minion Pro"/>
              </a:rPr>
              <a:t>CEBAF </a:t>
            </a:r>
            <a:r>
              <a:rPr lang="en-US" b="1" dirty="0">
                <a:solidFill>
                  <a:prstClr val="black"/>
                </a:solidFill>
                <a:latin typeface="Minion Pro"/>
              </a:rPr>
              <a:t>energy </a:t>
            </a:r>
            <a:r>
              <a:rPr lang="en-US" b="1" dirty="0" smtClean="0">
                <a:solidFill>
                  <a:prstClr val="black"/>
                </a:solidFill>
                <a:latin typeface="Minion Pro"/>
              </a:rPr>
              <a:t>reach, post Helium processing,  </a:t>
            </a:r>
            <a:r>
              <a:rPr lang="en-US" b="1" dirty="0">
                <a:solidFill>
                  <a:prstClr val="black"/>
                </a:solidFill>
                <a:latin typeface="Minion Pro"/>
              </a:rPr>
              <a:t>supports 12 GeV operations through 2022</a:t>
            </a:r>
            <a:r>
              <a:rPr lang="en-US" dirty="0" smtClean="0">
                <a:solidFill>
                  <a:prstClr val="black"/>
                </a:solidFill>
                <a:latin typeface="Minion Pro"/>
              </a:rPr>
              <a:t>.</a:t>
            </a:r>
          </a:p>
          <a:p>
            <a:pPr marL="742950" lvl="1" indent="-285750">
              <a:spcBef>
                <a:spcPct val="20000"/>
              </a:spcBef>
              <a:buFont typeface="Arial" panose="020B0604020202020204" pitchFamily="34" charset="0"/>
              <a:buChar char="•"/>
            </a:pPr>
            <a:r>
              <a:rPr lang="en-US">
                <a:latin typeface="Minion Pro"/>
              </a:rPr>
              <a:t>CEBAF 12 GeV program at risk due to lack of a C100 </a:t>
            </a:r>
            <a:r>
              <a:rPr lang="en-US">
                <a:latin typeface="Minion Pro"/>
              </a:rPr>
              <a:t>spare</a:t>
            </a:r>
            <a:r>
              <a:rPr lang="en-US" smtClean="0">
                <a:solidFill>
                  <a:prstClr val="black"/>
                </a:solidFill>
                <a:latin typeface="Minion Pro"/>
              </a:rPr>
              <a:t>.</a:t>
            </a:r>
            <a:endParaRPr lang="en-US">
              <a:latin typeface="Minion Pro"/>
            </a:endParaRPr>
          </a:p>
        </p:txBody>
      </p:sp>
    </p:spTree>
    <p:extLst>
      <p:ext uri="{BB962C8B-B14F-4D97-AF65-F5344CB8AC3E}">
        <p14:creationId xmlns:p14="http://schemas.microsoft.com/office/powerpoint/2010/main" val="155329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12GeV Project and Operations Goals</a:t>
            </a:r>
            <a:endParaRPr lang="en-US" sz="4000" dirty="0"/>
          </a:p>
        </p:txBody>
      </p:sp>
      <p:sp>
        <p:nvSpPr>
          <p:cNvPr id="4" name="Slide Number Placeholder 3"/>
          <p:cNvSpPr>
            <a:spLocks noGrp="1"/>
          </p:cNvSpPr>
          <p:nvPr>
            <p:ph type="sldNum" sz="quarter" idx="11"/>
          </p:nvPr>
        </p:nvSpPr>
        <p:spPr/>
        <p:txBody>
          <a:bodyPr/>
          <a:lstStyle/>
          <a:p>
            <a:fld id="{0B71D3AA-F628-8F4E-BE52-707AC18962C1}" type="slidenum">
              <a:rPr lang="en-US" smtClean="0"/>
              <a:t>4</a:t>
            </a:fld>
            <a:endParaRPr lang="en-US" dirty="0"/>
          </a:p>
        </p:txBody>
      </p:sp>
      <p:sp>
        <p:nvSpPr>
          <p:cNvPr id="3" name="Content Placeholder 2"/>
          <p:cNvSpPr>
            <a:spLocks noGrp="1"/>
          </p:cNvSpPr>
          <p:nvPr>
            <p:ph sz="quarter" idx="12"/>
          </p:nvPr>
        </p:nvSpPr>
        <p:spPr>
          <a:xfrm>
            <a:off x="252680" y="873603"/>
            <a:ext cx="8734425" cy="5419725"/>
          </a:xfrm>
        </p:spPr>
        <p:txBody>
          <a:bodyPr>
            <a:normAutofit lnSpcReduction="10000"/>
          </a:bodyPr>
          <a:lstStyle/>
          <a:p>
            <a:pPr marL="0" indent="0">
              <a:buNone/>
            </a:pPr>
            <a:r>
              <a:rPr lang="en-US" sz="2400" dirty="0" smtClean="0"/>
              <a:t>12GeV Project Accelerator Deliverables and Key Performance Parameters (KPP):</a:t>
            </a:r>
          </a:p>
          <a:p>
            <a:pPr lvl="1" indent="-342900"/>
            <a:r>
              <a:rPr lang="en-US" sz="2200" dirty="0" smtClean="0"/>
              <a:t>Complete the accelerator upgrade and transport beam (&gt;2nA) for one-pass with E=2.2GeV.</a:t>
            </a:r>
          </a:p>
          <a:p>
            <a:pPr lvl="1" indent="-342900"/>
            <a:r>
              <a:rPr lang="en-US" sz="2200" dirty="0" smtClean="0"/>
              <a:t>Establish a working accelerator</a:t>
            </a:r>
            <a:r>
              <a:rPr lang="en-US" sz="2200" dirty="0"/>
              <a:t> </a:t>
            </a:r>
            <a:r>
              <a:rPr lang="en-US" sz="2200" dirty="0" smtClean="0"/>
              <a:t>to be handed over to Operations.</a:t>
            </a:r>
          </a:p>
          <a:p>
            <a:pPr marL="0" indent="0">
              <a:buNone/>
            </a:pPr>
            <a:r>
              <a:rPr lang="en-US" dirty="0" smtClean="0"/>
              <a:t>Full Performance Operations Goals </a:t>
            </a:r>
            <a:endParaRPr lang="en-US" dirty="0"/>
          </a:p>
          <a:p>
            <a:pPr lvl="1" indent="-342900"/>
            <a:r>
              <a:rPr lang="en-US" sz="2200" dirty="0" smtClean="0"/>
              <a:t>Build upon the 12GeV Project deliverables.</a:t>
            </a:r>
          </a:p>
          <a:p>
            <a:pPr lvl="1" indent="-342900"/>
            <a:r>
              <a:rPr lang="en-US" sz="2200" dirty="0" smtClean="0"/>
              <a:t>Establish high current CW beam operations</a:t>
            </a:r>
          </a:p>
          <a:p>
            <a:pPr lvl="1" indent="-342900"/>
            <a:r>
              <a:rPr lang="en-US" sz="2200" dirty="0" smtClean="0"/>
              <a:t>Establish multi-pass, multi-user operations</a:t>
            </a:r>
          </a:p>
          <a:p>
            <a:pPr lvl="1" indent="-342900"/>
            <a:r>
              <a:rPr lang="en-US" sz="2200" dirty="0" smtClean="0"/>
              <a:t>Establish Physics quality beams for the users</a:t>
            </a:r>
          </a:p>
          <a:p>
            <a:pPr lvl="1" indent="-342900"/>
            <a:r>
              <a:rPr lang="en-US" sz="2200" dirty="0" smtClean="0"/>
              <a:t>Develop tools and procedures for safe robust operations</a:t>
            </a:r>
          </a:p>
          <a:p>
            <a:pPr lvl="1" indent="-342900"/>
            <a:endParaRPr lang="en-US" sz="2200" dirty="0" smtClean="0"/>
          </a:p>
        </p:txBody>
      </p:sp>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638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b="0" dirty="0" smtClean="0"/>
              <a:t>12GeV Timeline</a:t>
            </a:r>
            <a:endParaRPr lang="en-US" sz="4200" b="0" dirty="0"/>
          </a:p>
        </p:txBody>
      </p:sp>
      <p:sp>
        <p:nvSpPr>
          <p:cNvPr id="4" name="Slide Number Placeholder 3"/>
          <p:cNvSpPr>
            <a:spLocks noGrp="1"/>
          </p:cNvSpPr>
          <p:nvPr>
            <p:ph type="sldNum" sz="quarter" idx="11"/>
          </p:nvPr>
        </p:nvSpPr>
        <p:spPr/>
        <p:txBody>
          <a:bodyPr/>
          <a:lstStyle/>
          <a:p>
            <a:fld id="{0B71D3AA-F628-8F4E-BE52-707AC18962C1}" type="slidenum">
              <a:rPr lang="en-US" smtClean="0"/>
              <a:t>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52" y="956950"/>
            <a:ext cx="8943974" cy="4492304"/>
          </a:xfrm>
          <a:prstGeom prst="rect">
            <a:avLst/>
          </a:prstGeom>
        </p:spPr>
      </p:pic>
      <p:sp>
        <p:nvSpPr>
          <p:cNvPr id="7" name="Footer Placeholder 6"/>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1496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Accelerator Readiness Reviews (ARR) </a:t>
            </a:r>
            <a:endParaRPr lang="en-US" sz="3600" dirty="0"/>
          </a:p>
        </p:txBody>
      </p:sp>
      <p:sp>
        <p:nvSpPr>
          <p:cNvPr id="3" name="Footer Placeholder 2"/>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1"/>
          </p:nvPr>
        </p:nvSpPr>
        <p:spPr/>
        <p:txBody>
          <a:bodyPr/>
          <a:lstStyle/>
          <a:p>
            <a:fld id="{B58F48A6-A3E1-4848-9AC3-B43F560BE4FE}" type="slidenum">
              <a:rPr lang="en-US" smtClean="0"/>
              <a:pPr/>
              <a:t>6</a:t>
            </a:fld>
            <a:endParaRPr lang="en-US" dirty="0"/>
          </a:p>
        </p:txBody>
      </p:sp>
      <p:sp>
        <p:nvSpPr>
          <p:cNvPr id="5" name="Content Placeholder 4"/>
          <p:cNvSpPr>
            <a:spLocks noGrp="1"/>
          </p:cNvSpPr>
          <p:nvPr>
            <p:ph sz="quarter" idx="12"/>
          </p:nvPr>
        </p:nvSpPr>
        <p:spPr/>
        <p:txBody>
          <a:bodyPr>
            <a:normAutofit fontScale="70000" lnSpcReduction="20000"/>
          </a:bodyPr>
          <a:lstStyle/>
          <a:p>
            <a:pPr marL="0" indent="0">
              <a:buNone/>
            </a:pPr>
            <a:r>
              <a:rPr lang="en-US" b="1" dirty="0"/>
              <a:t>Phased </a:t>
            </a:r>
            <a:r>
              <a:rPr lang="en-US" b="1" dirty="0" smtClean="0"/>
              <a:t>Approach</a:t>
            </a:r>
            <a:r>
              <a:rPr lang="en-US" dirty="0" smtClean="0"/>
              <a:t>:</a:t>
            </a:r>
            <a:endParaRPr lang="en-US" dirty="0"/>
          </a:p>
          <a:p>
            <a:pPr lvl="1"/>
            <a:r>
              <a:rPr lang="en-US" sz="2300" dirty="0"/>
              <a:t>Phase 1A (Aug 2013) Focus</a:t>
            </a:r>
            <a:r>
              <a:rPr lang="en-US" sz="2100" dirty="0"/>
              <a:t>: </a:t>
            </a:r>
          </a:p>
          <a:p>
            <a:pPr lvl="2"/>
            <a:r>
              <a:rPr lang="en-US" sz="2100" dirty="0">
                <a:solidFill>
                  <a:srgbClr val="006600"/>
                </a:solidFill>
              </a:rPr>
              <a:t>Core processes of ISM and Contractor Assurance (CAS)</a:t>
            </a:r>
          </a:p>
          <a:p>
            <a:pPr lvl="2"/>
            <a:r>
              <a:rPr lang="en-US" sz="2100" dirty="0">
                <a:solidFill>
                  <a:srgbClr val="006600"/>
                </a:solidFill>
              </a:rPr>
              <a:t>Pre-planning of hot checkout and commissioning </a:t>
            </a:r>
          </a:p>
          <a:p>
            <a:pPr lvl="2"/>
            <a:r>
              <a:rPr lang="en-US" sz="2100" dirty="0">
                <a:solidFill>
                  <a:srgbClr val="006600"/>
                </a:solidFill>
              </a:rPr>
              <a:t>Field </a:t>
            </a:r>
            <a:r>
              <a:rPr lang="en-US" sz="2100" dirty="0" smtClean="0">
                <a:solidFill>
                  <a:srgbClr val="006600"/>
                </a:solidFill>
              </a:rPr>
              <a:t>observations/demonstrations/discussions</a:t>
            </a:r>
            <a:endParaRPr lang="en-US" sz="2100" dirty="0">
              <a:solidFill>
                <a:srgbClr val="006600"/>
              </a:solidFill>
            </a:endParaRPr>
          </a:p>
          <a:p>
            <a:pPr lvl="1"/>
            <a:r>
              <a:rPr lang="en-US" sz="2300" dirty="0"/>
              <a:t>Phase 1B (Oct 2013) Focus:</a:t>
            </a:r>
          </a:p>
          <a:p>
            <a:pPr lvl="2"/>
            <a:r>
              <a:rPr lang="en-US" sz="2100" dirty="0">
                <a:solidFill>
                  <a:srgbClr val="006600"/>
                </a:solidFill>
              </a:rPr>
              <a:t>Status of processes and equipment for the start of commissioning</a:t>
            </a:r>
          </a:p>
          <a:p>
            <a:pPr lvl="2"/>
            <a:r>
              <a:rPr lang="en-US" sz="2100" dirty="0">
                <a:solidFill>
                  <a:srgbClr val="006600"/>
                </a:solidFill>
              </a:rPr>
              <a:t>Field </a:t>
            </a:r>
            <a:r>
              <a:rPr lang="en-US" sz="2100" dirty="0" smtClean="0">
                <a:solidFill>
                  <a:srgbClr val="006600"/>
                </a:solidFill>
              </a:rPr>
              <a:t>observations/demonstrations/discussions</a:t>
            </a:r>
            <a:endParaRPr lang="en-US" sz="2100" dirty="0">
              <a:solidFill>
                <a:srgbClr val="FF0000"/>
              </a:solidFill>
            </a:endParaRPr>
          </a:p>
          <a:p>
            <a:pPr lvl="1"/>
            <a:r>
              <a:rPr lang="en-US" sz="2300" dirty="0"/>
              <a:t>Phase 2 (Jan 2014) Focus</a:t>
            </a:r>
            <a:r>
              <a:rPr lang="en-US" sz="2100" dirty="0"/>
              <a:t>:</a:t>
            </a:r>
          </a:p>
          <a:p>
            <a:pPr lvl="2"/>
            <a:r>
              <a:rPr lang="en-US" sz="2100" dirty="0">
                <a:solidFill>
                  <a:srgbClr val="006600"/>
                </a:solidFill>
              </a:rPr>
              <a:t>Verification of that processes and equipment are in place to support CW multi-pass beam to Hall A and tune beam to Hall D Tagger vault</a:t>
            </a:r>
          </a:p>
          <a:p>
            <a:pPr lvl="2"/>
            <a:r>
              <a:rPr lang="en-US" sz="2100" dirty="0">
                <a:solidFill>
                  <a:srgbClr val="006600"/>
                </a:solidFill>
              </a:rPr>
              <a:t>Review of Experimental Readiness Review Process </a:t>
            </a:r>
          </a:p>
          <a:p>
            <a:pPr lvl="1"/>
            <a:r>
              <a:rPr lang="en-US" sz="2300" dirty="0" smtClean="0"/>
              <a:t>Phase </a:t>
            </a:r>
            <a:r>
              <a:rPr lang="en-US" sz="2300" dirty="0"/>
              <a:t>3 (August 2014) Focus</a:t>
            </a:r>
            <a:r>
              <a:rPr lang="en-US" dirty="0"/>
              <a:t>:</a:t>
            </a:r>
          </a:p>
          <a:p>
            <a:pPr lvl="2"/>
            <a:r>
              <a:rPr lang="en-US" dirty="0">
                <a:solidFill>
                  <a:srgbClr val="006600"/>
                </a:solidFill>
              </a:rPr>
              <a:t>Commissioning and operation of Experimental End Station (Hall) D and its experimental equipment with multi-pass CW beam </a:t>
            </a:r>
          </a:p>
          <a:p>
            <a:pPr lvl="2"/>
            <a:r>
              <a:rPr lang="en-US" dirty="0">
                <a:solidFill>
                  <a:srgbClr val="006600"/>
                </a:solidFill>
              </a:rPr>
              <a:t>Deliver a multi-pass CW electron beam from the upgraded  accelerator to Hall B and the HPS experiment</a:t>
            </a:r>
          </a:p>
          <a:p>
            <a:endParaRPr lang="en-US" dirty="0"/>
          </a:p>
        </p:txBody>
      </p:sp>
    </p:spTree>
    <p:extLst>
      <p:ext uri="{BB962C8B-B14F-4D97-AF65-F5344CB8AC3E}">
        <p14:creationId xmlns:p14="http://schemas.microsoft.com/office/powerpoint/2010/main" val="2595693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 Phase 3 Outcome</a:t>
            </a:r>
            <a:endParaRPr lang="en-US" dirty="0"/>
          </a:p>
        </p:txBody>
      </p:sp>
      <p:sp>
        <p:nvSpPr>
          <p:cNvPr id="3" name="Footer Placeholder 2"/>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1"/>
          </p:nvPr>
        </p:nvSpPr>
        <p:spPr/>
        <p:txBody>
          <a:bodyPr/>
          <a:lstStyle/>
          <a:p>
            <a:fld id="{B58F48A6-A3E1-4848-9AC3-B43F560BE4FE}" type="slidenum">
              <a:rPr lang="en-US" smtClean="0"/>
              <a:pPr/>
              <a:t>7</a:t>
            </a:fld>
            <a:endParaRPr lang="en-US" dirty="0"/>
          </a:p>
        </p:txBody>
      </p:sp>
      <p:pic>
        <p:nvPicPr>
          <p:cNvPr id="4098" name="Picture 2"/>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2210488" y="847725"/>
            <a:ext cx="4732549"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2087592" y="4295955"/>
            <a:ext cx="4855445" cy="131984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975462" y="5450037"/>
            <a:ext cx="2466753" cy="923330"/>
          </a:xfrm>
          <a:prstGeom prst="rect">
            <a:avLst/>
          </a:prstGeom>
          <a:solidFill>
            <a:schemeClr val="accent1">
              <a:lumMod val="60000"/>
              <a:lumOff val="40000"/>
            </a:schemeClr>
          </a:solidFill>
        </p:spPr>
        <p:txBody>
          <a:bodyPr wrap="square" rtlCol="0">
            <a:spAutoFit/>
          </a:bodyPr>
          <a:lstStyle/>
          <a:p>
            <a:r>
              <a:rPr lang="en-US" dirty="0" smtClean="0"/>
              <a:t>Recommendation to handle remaining work with internal processes.</a:t>
            </a:r>
            <a:endParaRPr lang="en-US" dirty="0"/>
          </a:p>
        </p:txBody>
      </p:sp>
    </p:spTree>
    <p:extLst>
      <p:ext uri="{BB962C8B-B14F-4D97-AF65-F5344CB8AC3E}">
        <p14:creationId xmlns:p14="http://schemas.microsoft.com/office/powerpoint/2010/main" val="4073855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First Beam Operations</a:t>
            </a:r>
            <a:endParaRPr lang="en-US" sz="3600" dirty="0"/>
          </a:p>
        </p:txBody>
      </p:sp>
      <p:sp>
        <p:nvSpPr>
          <p:cNvPr id="4" name="Slide Number Placeholder 4"/>
          <p:cNvSpPr>
            <a:spLocks noGrp="1"/>
          </p:cNvSpPr>
          <p:nvPr>
            <p:ph type="sldNum" sz="quarter" idx="11"/>
          </p:nvPr>
        </p:nvSpPr>
        <p:spPr>
          <a:prstGeom prst="rect">
            <a:avLst/>
          </a:prstGeom>
        </p:spPr>
        <p:txBody>
          <a:bodyPr/>
          <a:lstStyle/>
          <a:p>
            <a:fld id="{B58F48A6-A3E1-4848-9AC3-B43F560BE4FE}" type="slidenum">
              <a:rPr lang="en-US" smtClean="0"/>
              <a:pPr/>
              <a:t>8</a:t>
            </a:fld>
            <a:endParaRPr lang="en-US" dirty="0"/>
          </a:p>
        </p:txBody>
      </p:sp>
      <p:sp>
        <p:nvSpPr>
          <p:cNvPr id="3" name="Content Placeholder 2"/>
          <p:cNvSpPr>
            <a:spLocks noGrp="1"/>
          </p:cNvSpPr>
          <p:nvPr>
            <p:ph sz="quarter" idx="12"/>
          </p:nvPr>
        </p:nvSpPr>
        <p:spPr/>
        <p:txBody>
          <a:bodyPr>
            <a:normAutofit fontScale="92500"/>
          </a:bodyPr>
          <a:lstStyle/>
          <a:p>
            <a:pPr marL="0" indent="0">
              <a:buNone/>
            </a:pPr>
            <a:r>
              <a:rPr lang="en-US" dirty="0" smtClean="0"/>
              <a:t>Run I (</a:t>
            </a:r>
            <a:r>
              <a:rPr lang="en-US" b="1" dirty="0" err="1" smtClean="0">
                <a:solidFill>
                  <a:srgbClr val="FF0000"/>
                </a:solidFill>
              </a:rPr>
              <a:t>E</a:t>
            </a:r>
            <a:r>
              <a:rPr lang="en-US" b="1" baseline="-10000" dirty="0" err="1" smtClean="0">
                <a:solidFill>
                  <a:srgbClr val="FF0000"/>
                </a:solidFill>
              </a:rPr>
              <a:t>pass</a:t>
            </a:r>
            <a:r>
              <a:rPr lang="en-US" b="1" dirty="0" smtClean="0">
                <a:solidFill>
                  <a:srgbClr val="FF0000"/>
                </a:solidFill>
              </a:rPr>
              <a:t> = 2.2GeV</a:t>
            </a:r>
            <a:r>
              <a:rPr lang="en-US" dirty="0" smtClean="0"/>
              <a:t>) </a:t>
            </a:r>
          </a:p>
          <a:p>
            <a:pPr lvl="1"/>
            <a:r>
              <a:rPr lang="en-US" sz="2400" dirty="0" smtClean="0"/>
              <a:t>2013-Dec-13 to 2014-Feb-06</a:t>
            </a:r>
          </a:p>
          <a:p>
            <a:pPr lvl="1"/>
            <a:r>
              <a:rPr lang="en-US" sz="2400" dirty="0" smtClean="0"/>
              <a:t>Establish 1-pass beam</a:t>
            </a:r>
          </a:p>
          <a:p>
            <a:pPr lvl="1"/>
            <a:r>
              <a:rPr lang="en-US" b="1" dirty="0" smtClean="0">
                <a:solidFill>
                  <a:srgbClr val="FF0000"/>
                </a:solidFill>
              </a:rPr>
              <a:t>12GeV Project KPP</a:t>
            </a:r>
            <a:r>
              <a:rPr lang="en-US" sz="2400" dirty="0" smtClean="0"/>
              <a:t>:  2.2 GeV/pass of energy gain</a:t>
            </a:r>
          </a:p>
          <a:p>
            <a:pPr marL="0" indent="0">
              <a:buNone/>
            </a:pPr>
            <a:r>
              <a:rPr lang="en-US" dirty="0" smtClean="0"/>
              <a:t>Run II (</a:t>
            </a:r>
            <a:r>
              <a:rPr lang="en-US" b="1" dirty="0" err="1" smtClean="0"/>
              <a:t>E</a:t>
            </a:r>
            <a:r>
              <a:rPr lang="en-US" b="1" baseline="-10000" dirty="0" err="1" smtClean="0"/>
              <a:t>pass</a:t>
            </a:r>
            <a:r>
              <a:rPr lang="en-US" b="1" dirty="0" smtClean="0"/>
              <a:t> = 2.0GeV</a:t>
            </a:r>
            <a:r>
              <a:rPr lang="en-US" dirty="0" smtClean="0"/>
              <a:t>)</a:t>
            </a:r>
          </a:p>
          <a:p>
            <a:pPr lvl="1"/>
            <a:r>
              <a:rPr lang="en-US" sz="2400" dirty="0" smtClean="0"/>
              <a:t>2014-Mar-07 to 2014-May-11</a:t>
            </a:r>
          </a:p>
          <a:p>
            <a:pPr lvl="1"/>
            <a:r>
              <a:rPr lang="en-US" b="1" dirty="0">
                <a:solidFill>
                  <a:srgbClr val="FF0000"/>
                </a:solidFill>
              </a:rPr>
              <a:t>12GeV Project KPP</a:t>
            </a:r>
            <a:r>
              <a:rPr lang="en-US" dirty="0"/>
              <a:t>: 5.5 pass beam to the Hall-D </a:t>
            </a:r>
            <a:r>
              <a:rPr lang="en-US" dirty="0" err="1" smtClean="0"/>
              <a:t>dumplet</a:t>
            </a:r>
            <a:endParaRPr lang="en-US" dirty="0" smtClean="0"/>
          </a:p>
          <a:p>
            <a:pPr lvl="1"/>
            <a:r>
              <a:rPr lang="en-US" sz="2400" b="1" dirty="0" smtClean="0">
                <a:solidFill>
                  <a:schemeClr val="accent3">
                    <a:lumMod val="50000"/>
                  </a:schemeClr>
                </a:solidFill>
              </a:rPr>
              <a:t>Operations Goal</a:t>
            </a:r>
            <a:r>
              <a:rPr lang="en-US" sz="2400" dirty="0" smtClean="0"/>
              <a:t>: Demonstrate full injection energy (123 MeV)</a:t>
            </a:r>
          </a:p>
          <a:p>
            <a:pPr lvl="1"/>
            <a:r>
              <a:rPr lang="en-US" sz="2400" b="1" dirty="0" smtClean="0">
                <a:solidFill>
                  <a:schemeClr val="accent3">
                    <a:lumMod val="50000"/>
                  </a:schemeClr>
                </a:solidFill>
              </a:rPr>
              <a:t>Operations Goal</a:t>
            </a:r>
            <a:r>
              <a:rPr lang="en-US" sz="2400" dirty="0" smtClean="0"/>
              <a:t>: First multi-pass beams in the 12 GeV era</a:t>
            </a:r>
          </a:p>
          <a:p>
            <a:pPr lvl="1"/>
            <a:r>
              <a:rPr lang="en-US" b="1" dirty="0" smtClean="0">
                <a:solidFill>
                  <a:schemeClr val="accent3">
                    <a:lumMod val="50000"/>
                  </a:schemeClr>
                </a:solidFill>
              </a:rPr>
              <a:t>Operations Goal</a:t>
            </a:r>
            <a:r>
              <a:rPr lang="en-US" sz="2400" dirty="0" smtClean="0"/>
              <a:t>: CW operations to Hall-A, 3-pass beam with    E&gt;6 GeV</a:t>
            </a:r>
          </a:p>
          <a:p>
            <a:pPr marL="800100" lvl="2" indent="0">
              <a:buNone/>
            </a:pPr>
            <a:endParaRPr lang="en-US" sz="2000" dirty="0" smtClean="0"/>
          </a:p>
          <a:p>
            <a:pPr marL="857250" lvl="1" indent="-457200"/>
            <a:endParaRPr lang="en-US" dirty="0"/>
          </a:p>
        </p:txBody>
      </p:sp>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4455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I Highlights</a:t>
            </a:r>
            <a:endParaRPr lang="en-US" dirty="0"/>
          </a:p>
        </p:txBody>
      </p:sp>
      <p:sp>
        <p:nvSpPr>
          <p:cNvPr id="18" name="Slide Number Placeholder 4"/>
          <p:cNvSpPr>
            <a:spLocks noGrp="1"/>
          </p:cNvSpPr>
          <p:nvPr>
            <p:ph type="sldNum" sz="quarter" idx="11"/>
          </p:nvPr>
        </p:nvSpPr>
        <p:spPr>
          <a:prstGeom prst="rect">
            <a:avLst/>
          </a:prstGeom>
        </p:spPr>
        <p:txBody>
          <a:bodyPr/>
          <a:lstStyle/>
          <a:p>
            <a:fld id="{B58F48A6-A3E1-4848-9AC3-B43F560BE4FE}" type="slidenum">
              <a:rPr lang="en-US" smtClean="0"/>
              <a:pPr/>
              <a:t>9</a:t>
            </a:fld>
            <a:endParaRPr lang="en-US" dirty="0"/>
          </a:p>
        </p:txBody>
      </p:sp>
      <p:sp>
        <p:nvSpPr>
          <p:cNvPr id="5" name="TextBox 4"/>
          <p:cNvSpPr txBox="1"/>
          <p:nvPr/>
        </p:nvSpPr>
        <p:spPr>
          <a:xfrm>
            <a:off x="518691" y="834613"/>
            <a:ext cx="2413589" cy="830997"/>
          </a:xfrm>
          <a:prstGeom prst="rect">
            <a:avLst/>
          </a:prstGeom>
          <a:noFill/>
        </p:spPr>
        <p:txBody>
          <a:bodyPr wrap="square" rtlCol="0">
            <a:spAutoFit/>
          </a:bodyPr>
          <a:lstStyle/>
          <a:p>
            <a:pPr algn="ctr"/>
            <a:r>
              <a:rPr lang="en-US" sz="2800" b="1" dirty="0" smtClean="0">
                <a:solidFill>
                  <a:srgbClr val="FF0000"/>
                </a:solidFill>
              </a:rPr>
              <a:t>2.2 GeV/pass</a:t>
            </a:r>
          </a:p>
          <a:p>
            <a:pPr algn="ctr"/>
            <a:r>
              <a:rPr lang="en-US" sz="2000" dirty="0" smtClean="0"/>
              <a:t>2014-02-05</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91" y="4508694"/>
            <a:ext cx="2413590" cy="178586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675" y="2006744"/>
            <a:ext cx="1837622" cy="1669499"/>
          </a:xfrm>
          <a:prstGeom prst="rect">
            <a:avLst/>
          </a:prstGeom>
        </p:spPr>
      </p:pic>
      <p:sp>
        <p:nvSpPr>
          <p:cNvPr id="12" name="TextBox 11"/>
          <p:cNvSpPr txBox="1"/>
          <p:nvPr/>
        </p:nvSpPr>
        <p:spPr>
          <a:xfrm>
            <a:off x="806674" y="1625017"/>
            <a:ext cx="1837622" cy="338554"/>
          </a:xfrm>
          <a:prstGeom prst="rect">
            <a:avLst/>
          </a:prstGeom>
          <a:noFill/>
        </p:spPr>
        <p:txBody>
          <a:bodyPr wrap="square" rtlCol="0">
            <a:spAutoFit/>
          </a:bodyPr>
          <a:lstStyle/>
          <a:p>
            <a:pPr algn="ctr"/>
            <a:r>
              <a:rPr lang="en-US" sz="1600" dirty="0" smtClean="0"/>
              <a:t>Beam Arc2 viewer</a:t>
            </a:r>
            <a:endParaRPr lang="en-US" sz="1600" dirty="0"/>
          </a:p>
        </p:txBody>
      </p:sp>
      <p:sp>
        <p:nvSpPr>
          <p:cNvPr id="13" name="TextBox 12"/>
          <p:cNvSpPr txBox="1"/>
          <p:nvPr/>
        </p:nvSpPr>
        <p:spPr>
          <a:xfrm>
            <a:off x="518691" y="4092389"/>
            <a:ext cx="2413590" cy="338554"/>
          </a:xfrm>
          <a:prstGeom prst="rect">
            <a:avLst/>
          </a:prstGeom>
          <a:noFill/>
        </p:spPr>
        <p:txBody>
          <a:bodyPr wrap="square" rtlCol="0">
            <a:spAutoFit/>
          </a:bodyPr>
          <a:lstStyle/>
          <a:p>
            <a:pPr algn="ctr"/>
            <a:r>
              <a:rPr lang="en-US" sz="1600" dirty="0" smtClean="0"/>
              <a:t>Availability &gt; 50%, 8h run</a:t>
            </a:r>
            <a:endParaRPr lang="en-US" sz="1600" dirty="0"/>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162" y="1445680"/>
            <a:ext cx="5025329" cy="2544809"/>
          </a:xfrm>
          <a:prstGeom prst="rect">
            <a:avLst/>
          </a:prstGeom>
        </p:spPr>
      </p:pic>
      <p:sp>
        <p:nvSpPr>
          <p:cNvPr id="20" name="TextBox 19"/>
          <p:cNvSpPr txBox="1"/>
          <p:nvPr/>
        </p:nvSpPr>
        <p:spPr>
          <a:xfrm>
            <a:off x="3321314" y="4057885"/>
            <a:ext cx="5715026" cy="2308324"/>
          </a:xfrm>
          <a:prstGeom prst="rect">
            <a:avLst/>
          </a:prstGeom>
          <a:noFill/>
        </p:spPr>
        <p:txBody>
          <a:bodyPr wrap="square" rtlCol="0">
            <a:spAutoFit/>
          </a:bodyPr>
          <a:lstStyle/>
          <a:p>
            <a:pPr marL="285750" indent="-285750">
              <a:buClr>
                <a:schemeClr val="accent6">
                  <a:lumMod val="75000"/>
                </a:schemeClr>
              </a:buClr>
              <a:buFont typeface="Arial" panose="020B0604020202020204" pitchFamily="34" charset="0"/>
              <a:buChar char="•"/>
            </a:pPr>
            <a:r>
              <a:rPr lang="en-US" dirty="0" err="1" smtClean="0">
                <a:latin typeface="Arial" panose="020B0604020202020204" pitchFamily="34" charset="0"/>
                <a:cs typeface="Arial" panose="020B0604020202020204" pitchFamily="34" charset="0"/>
              </a:rPr>
              <a:t>E</a:t>
            </a:r>
            <a:r>
              <a:rPr lang="en-US" baseline="-25000" dirty="0" err="1" smtClean="0">
                <a:latin typeface="Arial" panose="020B0604020202020204" pitchFamily="34" charset="0"/>
                <a:cs typeface="Arial" panose="020B0604020202020204" pitchFamily="34" charset="0"/>
              </a:rPr>
              <a:t>maxOPS</a:t>
            </a:r>
            <a:r>
              <a:rPr lang="en-US" dirty="0" smtClean="0">
                <a:latin typeface="Arial" panose="020B0604020202020204" pitchFamily="34" charset="0"/>
                <a:cs typeface="Arial" panose="020B0604020202020204" pitchFamily="34" charset="0"/>
              </a:rPr>
              <a:t>:  maximum gradient during commissioning</a:t>
            </a:r>
          </a:p>
          <a:p>
            <a:pPr marL="285750" indent="-285750">
              <a:buClr>
                <a:schemeClr val="accent6">
                  <a:lumMod val="75000"/>
                </a:schemeClr>
              </a:buClr>
              <a:buFont typeface="Arial" panose="020B0604020202020204" pitchFamily="34" charset="0"/>
              <a:buChar char="•"/>
            </a:pPr>
            <a:r>
              <a:rPr lang="en-US" dirty="0" smtClean="0">
                <a:latin typeface="Arial" panose="020B0604020202020204" pitchFamily="34" charset="0"/>
                <a:cs typeface="Arial" panose="020B0604020202020204" pitchFamily="34" charset="0"/>
              </a:rPr>
              <a:t>GMES: Operational gradient</a:t>
            </a:r>
          </a:p>
          <a:p>
            <a:pPr marL="285750" indent="-285750">
              <a:buClr>
                <a:schemeClr val="accent6">
                  <a:lumMod val="75000"/>
                </a:schemeClr>
              </a:buClr>
              <a:buFont typeface="Arial" panose="020B0604020202020204" pitchFamily="34" charset="0"/>
              <a:buChar char="•"/>
            </a:pPr>
            <a:r>
              <a:rPr lang="en-US" dirty="0" smtClean="0">
                <a:latin typeface="Arial" panose="020B0604020202020204" pitchFamily="34" charset="0"/>
                <a:cs typeface="Arial" panose="020B0604020202020204" pitchFamily="34" charset="0"/>
              </a:rPr>
              <a:t>Majority of downtime due to C20 trips</a:t>
            </a:r>
          </a:p>
          <a:p>
            <a:pPr marL="285750"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Based on this and other data from Spring2014 operations, the estimated maximum 5.5 pass energy with less than 10 trips per hour is:</a:t>
            </a:r>
          </a:p>
          <a:p>
            <a:pPr marL="285750" indent="-285750">
              <a:buClr>
                <a:schemeClr val="accent6">
                  <a:lumMod val="75000"/>
                </a:schemeClr>
              </a:buClr>
              <a:buFont typeface="Arial" panose="020B0604020202020204" pitchFamily="34" charset="0"/>
              <a:buChar char="•"/>
            </a:pPr>
            <a:r>
              <a:rPr lang="en-US" dirty="0" smtClean="0">
                <a:latin typeface="Arial" panose="020B0604020202020204" pitchFamily="34" charset="0"/>
                <a:cs typeface="Arial" panose="020B0604020202020204" pitchFamily="34" charset="0"/>
              </a:rPr>
              <a:t>11.25 GeV, or 6% below design, or 2.05GeV/pass</a:t>
            </a:r>
          </a:p>
        </p:txBody>
      </p:sp>
      <p:sp>
        <p:nvSpPr>
          <p:cNvPr id="4" name="TextBox 3"/>
          <p:cNvSpPr txBox="1"/>
          <p:nvPr/>
        </p:nvSpPr>
        <p:spPr>
          <a:xfrm>
            <a:off x="3493738" y="939146"/>
            <a:ext cx="5370177" cy="523220"/>
          </a:xfrm>
          <a:prstGeom prst="rect">
            <a:avLst/>
          </a:prstGeom>
          <a:solidFill>
            <a:schemeClr val="accent2">
              <a:lumMod val="20000"/>
              <a:lumOff val="80000"/>
            </a:schemeClr>
          </a:solidFill>
        </p:spPr>
        <p:txBody>
          <a:bodyPr wrap="square" rtlCol="0">
            <a:spAutoFit/>
          </a:bodyPr>
          <a:lstStyle/>
          <a:p>
            <a:pPr algn="ctr"/>
            <a:r>
              <a:rPr lang="en-US" sz="2800" b="1" dirty="0" smtClean="0"/>
              <a:t>12GeV Project KPP Achieved</a:t>
            </a:r>
            <a:endParaRPr lang="en-US" sz="2800" b="1" dirty="0"/>
          </a:p>
        </p:txBody>
      </p:sp>
      <p:sp>
        <p:nvSpPr>
          <p:cNvPr id="7" name="Footer Placeholder 6"/>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 and T Review July 28-30, 2015</a:t>
            </a:r>
            <a:endParaRPr lang="en-US" i="1"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3714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S and T Review July2015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 and T Review July2015 Template</Template>
  <TotalTime>13130</TotalTime>
  <Words>3478</Words>
  <Application>Microsoft Office PowerPoint</Application>
  <PresentationFormat>On-screen Show (4:3)</PresentationFormat>
  <Paragraphs>459</Paragraphs>
  <Slides>30</Slides>
  <Notes>10</Notes>
  <HiddenSlides>0</HiddenSlides>
  <MMClips>0</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S and T Review July2015 Template</vt:lpstr>
      <vt:lpstr>1_JLabPowerpointMain</vt:lpstr>
      <vt:lpstr>JLabPowerpointMain</vt:lpstr>
      <vt:lpstr>CEBAF Commissioning and Operations</vt:lpstr>
      <vt:lpstr>Outline</vt:lpstr>
      <vt:lpstr>Accelerator Mission</vt:lpstr>
      <vt:lpstr>12GeV Project and Operations Goals</vt:lpstr>
      <vt:lpstr>12GeV Timeline</vt:lpstr>
      <vt:lpstr>Accelerator Readiness Reviews (ARR) </vt:lpstr>
      <vt:lpstr>ARR: Phase 3 Outcome</vt:lpstr>
      <vt:lpstr>First Beam Operations</vt:lpstr>
      <vt:lpstr>Run I Highlights</vt:lpstr>
      <vt:lpstr>Run II Highlights</vt:lpstr>
      <vt:lpstr>Run I and II  Progression</vt:lpstr>
      <vt:lpstr>Run III Highlights </vt:lpstr>
      <vt:lpstr>Hall D Commissioning</vt:lpstr>
      <vt:lpstr>Run IV Highlights</vt:lpstr>
      <vt:lpstr>Beam Emittance Evolution at 1.9GeV/pass</vt:lpstr>
      <vt:lpstr>Tracking Performance: Beam Trips</vt:lpstr>
      <vt:lpstr>March 25th Power Event: Technical Stop</vt:lpstr>
      <vt:lpstr>Power Event Impact </vt:lpstr>
      <vt:lpstr>Summer 2015 Shutdown Tasks</vt:lpstr>
      <vt:lpstr>Helium Processing</vt:lpstr>
      <vt:lpstr>Energy Reach: Past and Future</vt:lpstr>
      <vt:lpstr>Energy Reach: Maintenance and Risks</vt:lpstr>
      <vt:lpstr>Operations 3-day StayTreat</vt:lpstr>
      <vt:lpstr>12GeV Operations: Future</vt:lpstr>
      <vt:lpstr>Recent Accelerator Improvement Projects (AIP)</vt:lpstr>
      <vt:lpstr>AIP Plan</vt:lpstr>
      <vt:lpstr>Non-Beam Accomplishments</vt:lpstr>
      <vt:lpstr>Beam Commissioning Accomplishments</vt:lpstr>
      <vt:lpstr>Beam Commissioning Accomplishments (cont.)</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Arne</dc:creator>
  <cp:lastModifiedBy>Arne</cp:lastModifiedBy>
  <cp:revision>250</cp:revision>
  <dcterms:created xsi:type="dcterms:W3CDTF">2015-07-09T18:19:10Z</dcterms:created>
  <dcterms:modified xsi:type="dcterms:W3CDTF">2015-07-27T18:17:30Z</dcterms:modified>
</cp:coreProperties>
</file>