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8" r:id="rId3"/>
    <p:sldId id="272" r:id="rId4"/>
    <p:sldId id="279" r:id="rId5"/>
    <p:sldId id="276" r:id="rId6"/>
    <p:sldId id="273" r:id="rId7"/>
    <p:sldId id="278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78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3008313" cy="939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1326"/>
            <a:ext cx="3008313" cy="46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714750" y="771525"/>
            <a:ext cx="527685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205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422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878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7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626"/>
            <a:ext cx="9144000" cy="4206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09549" y="904875"/>
            <a:ext cx="873442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2238375" y="6465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238375" y="6465124"/>
            <a:ext cx="2038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09551" y="885825"/>
            <a:ext cx="8734424" cy="546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Tx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CEBAF </a:t>
            </a:r>
            <a:r>
              <a:rPr lang="en-US" smtClean="0"/>
              <a:t>Commissioning Homework-1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Arne </a:t>
            </a:r>
            <a:r>
              <a:rPr lang="en-US" dirty="0" err="1" smtClean="0">
                <a:solidFill>
                  <a:schemeClr val="tx1"/>
                </a:solidFill>
              </a:rPr>
              <a:t>Freyberger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Homework: Question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Couple of slides: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is the facility AIP plan strategically correlated to risks and requirements in operations, including beam performance, 12 GeV energy, and reliability;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does the sequence of AIP upgrades for parity quality beams progress in time and integrate with experimental plans? </a:t>
            </a:r>
          </a:p>
        </p:txBody>
      </p:sp>
    </p:spTree>
    <p:extLst>
      <p:ext uri="{BB962C8B-B14F-4D97-AF65-F5344CB8AC3E}">
        <p14:creationId xmlns:p14="http://schemas.microsoft.com/office/powerpoint/2010/main" val="368693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57451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119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Quality Beam Requirements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54416" y="6453445"/>
            <a:ext cx="307100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Riad</a:t>
            </a:r>
            <a:r>
              <a:rPr lang="en-US" dirty="0" smtClean="0"/>
              <a:t> PQB 2015 OPS </a:t>
            </a:r>
            <a:r>
              <a:rPr lang="en-US" dirty="0" err="1" smtClean="0"/>
              <a:t>StayTreat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Injector Upgrade and Parity Experiments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As it stands now the CEBAF injector is unmodified from the </a:t>
            </a:r>
            <a:r>
              <a:rPr lang="en-US" dirty="0" err="1" smtClean="0"/>
              <a:t>Qweak</a:t>
            </a:r>
            <a:r>
              <a:rPr lang="en-US" dirty="0" smtClean="0"/>
              <a:t> experiment at the end of the 6GeV era.</a:t>
            </a:r>
          </a:p>
          <a:p>
            <a:pPr lvl="1"/>
            <a:r>
              <a:rPr lang="en-US" dirty="0" smtClean="0"/>
              <a:t>The Mott </a:t>
            </a:r>
            <a:r>
              <a:rPr lang="en-US" dirty="0" err="1" smtClean="0"/>
              <a:t>polarimeter</a:t>
            </a:r>
            <a:r>
              <a:rPr lang="en-US" dirty="0" smtClean="0"/>
              <a:t> has been upgraded for better precision.</a:t>
            </a:r>
          </a:p>
          <a:p>
            <a:r>
              <a:rPr lang="en-US" dirty="0" smtClean="0"/>
              <a:t>CEBAF parity quality beam capabilities same as at the 12GeV era.</a:t>
            </a:r>
          </a:p>
          <a:p>
            <a:r>
              <a:rPr lang="en-US" dirty="0" smtClean="0"/>
              <a:t>Parity Quality Beam Team (Physics, Accelerator and Users) actively preparing for beam measurements </a:t>
            </a:r>
            <a:r>
              <a:rPr lang="en-US" dirty="0" smtClean="0"/>
              <a:t>Fall2015 and beyond.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1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AIP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860015"/>
              </p:ext>
            </p:extLst>
          </p:nvPr>
        </p:nvGraphicFramePr>
        <p:xfrm>
          <a:off x="209550" y="848840"/>
          <a:ext cx="8617787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391"/>
                <a:gridCol w="1222436"/>
                <a:gridCol w="2737089"/>
                <a:gridCol w="1777041"/>
                <a:gridCol w="1250830"/>
              </a:tblGrid>
              <a:tr h="3643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12GeV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</a:tr>
              <a:tr h="628835">
                <a:tc>
                  <a:txBody>
                    <a:bodyPr/>
                    <a:lstStyle/>
                    <a:p>
                      <a:r>
                        <a:rPr lang="en-US" dirty="0" smtClean="0"/>
                        <a:t>CHL Controls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4325">
                <a:tc>
                  <a:txBody>
                    <a:bodyPr/>
                    <a:lstStyle/>
                    <a:p>
                      <a:r>
                        <a:rPr lang="en-US" dirty="0" smtClean="0"/>
                        <a:t>200keV capable Gun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FY12-FY13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Parity</a:t>
                      </a:r>
                      <a:r>
                        <a:rPr lang="en-US" baseline="0" dirty="0" smtClean="0"/>
                        <a:t> 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835">
                <a:tc>
                  <a:txBody>
                    <a:bodyPr/>
                    <a:lstStyle/>
                    <a:p>
                      <a:r>
                        <a:rPr lang="en-US" dirty="0" smtClean="0"/>
                        <a:t>Inj. R100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FY13-FY14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835">
                <a:tc>
                  <a:txBody>
                    <a:bodyPr/>
                    <a:lstStyle/>
                    <a:p>
                      <a:r>
                        <a:rPr lang="en-US" dirty="0" smtClean="0"/>
                        <a:t>Dogleg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FY14-FY15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4325">
                <a:tc>
                  <a:txBody>
                    <a:bodyPr/>
                    <a:lstStyle/>
                    <a:p>
                      <a:r>
                        <a:rPr lang="en-US" dirty="0" smtClean="0"/>
                        <a:t>¼ </a:t>
                      </a:r>
                      <a:r>
                        <a:rPr lang="en-US" dirty="0" err="1" smtClean="0"/>
                        <a:t>cryomodule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FY14-FY16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Parity 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628835">
                <a:tc>
                  <a:txBody>
                    <a:bodyPr/>
                    <a:lstStyle/>
                    <a:p>
                      <a:r>
                        <a:rPr lang="en-US" dirty="0" smtClean="0"/>
                        <a:t>Full Inj.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FY16-FY19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Parity Beam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628835">
                <a:tc>
                  <a:txBody>
                    <a:bodyPr/>
                    <a:lstStyle/>
                    <a:p>
                      <a:r>
                        <a:rPr lang="en-US" dirty="0" smtClean="0"/>
                        <a:t>C50 Controls</a:t>
                      </a:r>
                      <a:r>
                        <a:rPr lang="en-US" baseline="0" dirty="0" smtClean="0"/>
                        <a:t> Upgrade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FY17-&gt;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4325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</a:tr>
              <a:tr h="605182">
                <a:tc>
                  <a:txBody>
                    <a:bodyPr/>
                    <a:lstStyle/>
                    <a:p>
                      <a:r>
                        <a:rPr lang="en-US" dirty="0" smtClean="0"/>
                        <a:t>6D Diagnostics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Out-years</a:t>
                      </a:r>
                      <a:r>
                        <a:rPr lang="en-US" baseline="0" dirty="0" smtClean="0"/>
                        <a:t> and beyond beam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15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-38100"/>
            <a:ext cx="9144000" cy="6438507"/>
          </a:xfrm>
          <a:prstGeom prst="rect">
            <a:avLst/>
          </a:prstGeom>
          <a:gradFill flip="none" rotWithShape="1">
            <a:gsLst>
              <a:gs pos="0">
                <a:srgbClr val="BBE0E3">
                  <a:shade val="30000"/>
                  <a:satMod val="115000"/>
                </a:srgbClr>
              </a:gs>
              <a:gs pos="50000">
                <a:srgbClr val="BBE0E3">
                  <a:shade val="67500"/>
                  <a:satMod val="115000"/>
                </a:srgbClr>
              </a:gs>
              <a:gs pos="100000">
                <a:srgbClr val="BBE0E3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9045" y="5729934"/>
            <a:ext cx="1327435" cy="402336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7999" y="54864"/>
            <a:ext cx="5876925" cy="8080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Plans for Early Beam Physics in Hall 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34390" y="2479951"/>
            <a:ext cx="2234045" cy="0"/>
          </a:xfrm>
          <a:prstGeom prst="line">
            <a:avLst/>
          </a:prstGeom>
          <a:noFill/>
          <a:ln w="38100" cap="flat" cmpd="sng" algn="ctr">
            <a:solidFill>
              <a:srgbClr val="0E02AE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6629400" y="4129734"/>
            <a:ext cx="2473035" cy="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0" name="TextBox 46"/>
          <p:cNvSpPr txBox="1">
            <a:spLocks noChangeArrowheads="1"/>
          </p:cNvSpPr>
          <p:nvPr/>
        </p:nvSpPr>
        <p:spPr bwMode="auto">
          <a:xfrm>
            <a:off x="4495800" y="1932705"/>
            <a:ext cx="26324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Early   Experiments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9700" y="5372100"/>
            <a:ext cx="0" cy="35783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tailEnd type="stealth" w="lg" len="lg"/>
          </a:ln>
          <a:effectLst/>
        </p:spPr>
      </p:cxnSp>
      <p:sp>
        <p:nvSpPr>
          <p:cNvPr id="14" name="TextBox 56"/>
          <p:cNvSpPr txBox="1">
            <a:spLocks noChangeArrowheads="1"/>
          </p:cNvSpPr>
          <p:nvPr/>
        </p:nvSpPr>
        <p:spPr bwMode="auto">
          <a:xfrm>
            <a:off x="789700" y="5228201"/>
            <a:ext cx="896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Beam  1</a:t>
            </a:r>
            <a:r>
              <a:rPr lang="en-US" sz="12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to  Hall A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76800" y="2479950"/>
            <a:ext cx="1676400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6" name="Picture 3" descr="arm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7090" y="96980"/>
            <a:ext cx="2514600" cy="167640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>
            <a:off x="28575" y="2479950"/>
            <a:ext cx="1495425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3810000" y="2479950"/>
            <a:ext cx="1600200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dash"/>
          </a:ln>
          <a:effectLst/>
        </p:spPr>
      </p:cxn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541445" y="5750714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2015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6825" y="5729934"/>
            <a:ext cx="1323976" cy="402336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7526" y="5723009"/>
            <a:ext cx="1378648" cy="402336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35535" y="5723009"/>
            <a:ext cx="1325792" cy="402336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3821260" y="5750719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2016</a:t>
            </a: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1114425" y="5745524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2014</a:t>
            </a: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5191125" y="5762844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2017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172200" y="2479950"/>
            <a:ext cx="1600200" cy="0"/>
          </a:xfrm>
          <a:prstGeom prst="line">
            <a:avLst/>
          </a:prstGeom>
          <a:noFill/>
          <a:ln w="38100" cap="flat" cmpd="sng" algn="ctr">
            <a:solidFill>
              <a:srgbClr val="7030A0"/>
            </a:solidFill>
            <a:prstDash val="dash"/>
          </a:ln>
          <a:effectLst/>
        </p:spPr>
      </p:cxnSp>
      <p:sp>
        <p:nvSpPr>
          <p:cNvPr id="33" name="TextBox 46"/>
          <p:cNvSpPr txBox="1">
            <a:spLocks noChangeArrowheads="1"/>
          </p:cNvSpPr>
          <p:nvPr/>
        </p:nvSpPr>
        <p:spPr bwMode="auto">
          <a:xfrm>
            <a:off x="5986461" y="2529340"/>
            <a:ext cx="11675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PREX/</a:t>
            </a:r>
          </a:p>
          <a:p>
            <a:pPr algn="ctr" defTabSz="914400"/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CREX</a:t>
            </a:r>
            <a:endParaRPr lang="en-US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56"/>
          <p:cNvSpPr txBox="1">
            <a:spLocks noChangeArrowheads="1"/>
          </p:cNvSpPr>
          <p:nvPr/>
        </p:nvSpPr>
        <p:spPr bwMode="auto">
          <a:xfrm>
            <a:off x="2449016" y="5238469"/>
            <a:ext cx="6942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GeV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162300" y="5372100"/>
            <a:ext cx="0" cy="357833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tailEnd type="stealth" w="lg" len="lg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058760" y="322897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Neutron skin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855" y="4173165"/>
            <a:ext cx="2288565" cy="954107"/>
          </a:xfrm>
          <a:prstGeom prst="rect">
            <a:avLst/>
          </a:prstGeom>
          <a:solidFill>
            <a:srgbClr val="DAEDEF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12 GeV Projects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1. Moller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polarimeter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2. Compton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polarimeter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3. Energy Meas. upgrade 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057400" y="4129734"/>
            <a:ext cx="5763490" cy="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dash"/>
          </a:ln>
          <a:effectLst/>
        </p:spPr>
      </p:cxnSp>
      <p:cxnSp>
        <p:nvCxnSpPr>
          <p:cNvPr id="44" name="Straight Connector 43"/>
          <p:cNvCxnSpPr/>
          <p:nvPr/>
        </p:nvCxnSpPr>
        <p:spPr>
          <a:xfrm flipH="1">
            <a:off x="84408" y="4129734"/>
            <a:ext cx="1905000" cy="0"/>
          </a:xfrm>
          <a:prstGeom prst="line">
            <a:avLst/>
          </a:prstGeom>
          <a:noFill/>
          <a:ln w="19050" cap="flat" cmpd="sng" algn="ctr">
            <a:solidFill>
              <a:srgbClr val="000000">
                <a:lumMod val="40000"/>
                <a:lumOff val="60000"/>
              </a:srgbClr>
            </a:solidFill>
            <a:prstDash val="dash"/>
          </a:ln>
          <a:effectLst/>
        </p:spPr>
      </p:cxnSp>
      <p:sp>
        <p:nvSpPr>
          <p:cNvPr id="49" name="Explosion 1 48"/>
          <p:cNvSpPr>
            <a:spLocks noChangeAspect="1"/>
          </p:cNvSpPr>
          <p:nvPr/>
        </p:nvSpPr>
        <p:spPr bwMode="auto">
          <a:xfrm>
            <a:off x="6326460" y="3443137"/>
            <a:ext cx="774357" cy="762001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high impact</a:t>
            </a:r>
          </a:p>
        </p:txBody>
      </p:sp>
      <p:sp>
        <p:nvSpPr>
          <p:cNvPr id="50" name="Explosion 1 49"/>
          <p:cNvSpPr>
            <a:spLocks noChangeAspect="1"/>
          </p:cNvSpPr>
          <p:nvPr/>
        </p:nvSpPr>
        <p:spPr bwMode="auto">
          <a:xfrm>
            <a:off x="8120025" y="1762846"/>
            <a:ext cx="774357" cy="762001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high impact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24878" y="5732534"/>
            <a:ext cx="1334396" cy="402336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8"/>
          <p:cNvSpPr txBox="1">
            <a:spLocks noChangeArrowheads="1"/>
          </p:cNvSpPr>
          <p:nvPr/>
        </p:nvSpPr>
        <p:spPr bwMode="auto">
          <a:xfrm>
            <a:off x="6524624" y="5753319"/>
            <a:ext cx="1195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72399" y="5720409"/>
            <a:ext cx="1330035" cy="402336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7886699" y="5753319"/>
            <a:ext cx="12728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FY 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3216934" y="4215248"/>
            <a:ext cx="2557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¼ </a:t>
            </a:r>
            <a:r>
              <a:rPr lang="en-US" b="1" dirty="0" err="1" smtClean="0"/>
              <a:t>Cryomodule</a:t>
            </a:r>
            <a:r>
              <a:rPr lang="en-US" b="1" dirty="0" smtClean="0"/>
              <a:t> Complete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4194222" y="4006950"/>
            <a:ext cx="3041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¼ </a:t>
            </a:r>
            <a:r>
              <a:rPr lang="en-US" b="1" dirty="0" err="1" smtClean="0"/>
              <a:t>Cryomodule</a:t>
            </a:r>
            <a:r>
              <a:rPr lang="en-US" b="1" dirty="0" smtClean="0"/>
              <a:t> Commissioned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 rot="5400000">
            <a:off x="5623481" y="3582604"/>
            <a:ext cx="3546021" cy="646331"/>
          </a:xfrm>
          <a:prstGeom prst="rect">
            <a:avLst/>
          </a:prstGeom>
          <a:solidFill>
            <a:schemeClr val="bg1">
              <a:lumMod val="95000"/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Injector </a:t>
            </a:r>
            <a:r>
              <a:rPr lang="en-US" b="1" dirty="0" smtClean="0"/>
              <a:t>Upgrade Installed and  </a:t>
            </a:r>
            <a:r>
              <a:rPr lang="en-US" b="1" dirty="0" smtClean="0"/>
              <a:t>Commissioned</a:t>
            </a:r>
            <a:r>
              <a:rPr lang="en-US" b="1" dirty="0" smtClean="0"/>
              <a:t>: Summer/Fall2018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49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Recent Accelerator Improvement Projects (AIP)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63114"/>
            <a:ext cx="8229600" cy="536004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AIP work completed FY15</a:t>
            </a:r>
          </a:p>
          <a:p>
            <a:pPr lvl="0"/>
            <a:r>
              <a:rPr lang="en-US" b="1" dirty="0"/>
              <a:t>Dogleg Upgrade</a:t>
            </a:r>
            <a:r>
              <a:rPr lang="en-US" dirty="0"/>
              <a:t>  -- Restores CEBAF path length adjustment to pre-12GeV upgrade range.  </a:t>
            </a:r>
            <a:r>
              <a:rPr lang="en-US" dirty="0" smtClean="0"/>
              <a:t>Reduced time spent adjusting </a:t>
            </a:r>
            <a:r>
              <a:rPr lang="en-US" dirty="0" err="1" smtClean="0"/>
              <a:t>pathlength</a:t>
            </a:r>
            <a:r>
              <a:rPr lang="en-US" dirty="0" smtClean="0"/>
              <a:t>, </a:t>
            </a:r>
            <a:r>
              <a:rPr lang="en-US" i="1" dirty="0" smtClean="0"/>
              <a:t>improve CEBAF operability</a:t>
            </a:r>
            <a:r>
              <a:rPr lang="en-US" dirty="0" smtClean="0"/>
              <a:t>.  FY13-FY15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AIP work completed FY14</a:t>
            </a:r>
          </a:p>
          <a:p>
            <a:pPr lvl="0"/>
            <a:r>
              <a:rPr lang="en-US" b="1" dirty="0"/>
              <a:t>Injector Upgrade (R100)</a:t>
            </a:r>
            <a:r>
              <a:rPr lang="en-US" dirty="0"/>
              <a:t> – Install, commission and operate R100, 100MeV capable cryomodule, effectively doubling the Injector energy gain for </a:t>
            </a:r>
            <a:r>
              <a:rPr lang="en-US" i="1" dirty="0"/>
              <a:t>compatibility with 12GeV CEBAF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AIP work completed FY13</a:t>
            </a:r>
          </a:p>
          <a:p>
            <a:pPr lvl="0"/>
            <a:r>
              <a:rPr lang="en-US" b="1" dirty="0"/>
              <a:t>Injector Upgrade (Gun portion)</a:t>
            </a:r>
            <a:r>
              <a:rPr lang="en-US" dirty="0"/>
              <a:t> – Install 200keV capable DC gun, operate for physics at </a:t>
            </a:r>
            <a:r>
              <a:rPr lang="en-US" dirty="0" smtClean="0"/>
              <a:t>130keV.  Decrease the space charge effects for </a:t>
            </a:r>
            <a:r>
              <a:rPr lang="en-US" i="1" dirty="0" smtClean="0"/>
              <a:t>improved parity quality beams</a:t>
            </a:r>
            <a:r>
              <a:rPr lang="en-US" dirty="0" smtClean="0"/>
              <a:t>. FY12-FY13</a:t>
            </a:r>
          </a:p>
          <a:p>
            <a:pPr marL="0" indent="0">
              <a:buNone/>
            </a:pPr>
            <a:r>
              <a:rPr lang="en-US" b="1" dirty="0"/>
              <a:t>AIP work completed </a:t>
            </a:r>
            <a:r>
              <a:rPr lang="en-US" b="1" dirty="0" smtClean="0"/>
              <a:t>FY12</a:t>
            </a:r>
          </a:p>
          <a:p>
            <a:r>
              <a:rPr lang="en-US" b="1" dirty="0"/>
              <a:t>CHL Controls Upgrade </a:t>
            </a:r>
            <a:r>
              <a:rPr lang="en-US" dirty="0"/>
              <a:t>– Procure PLC hardware, program controls software, bench test controls module for Central Helium </a:t>
            </a:r>
            <a:r>
              <a:rPr lang="en-US" dirty="0" err="1"/>
              <a:t>Liquifier</a:t>
            </a:r>
            <a:r>
              <a:rPr lang="en-US" dirty="0"/>
              <a:t>. </a:t>
            </a:r>
            <a:r>
              <a:rPr lang="en-US" i="1" dirty="0" smtClean="0"/>
              <a:t>Controls </a:t>
            </a:r>
            <a:r>
              <a:rPr lang="en-US" i="1" dirty="0"/>
              <a:t>e</a:t>
            </a:r>
            <a:r>
              <a:rPr lang="en-US" i="1" dirty="0" smtClean="0"/>
              <a:t>quipment obsolescent, system maintainability</a:t>
            </a:r>
            <a:r>
              <a:rPr lang="en-US" dirty="0" smtClean="0"/>
              <a:t>.  FY09-FY12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0" dirty="0" smtClean="0"/>
              <a:t>AIP Plan</a:t>
            </a:r>
            <a:endParaRPr lang="en-US" sz="4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71D3AA-F628-8F4E-BE52-707AC18962C1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61649"/>
              </p:ext>
            </p:extLst>
          </p:nvPr>
        </p:nvGraphicFramePr>
        <p:xfrm>
          <a:off x="2083980" y="853266"/>
          <a:ext cx="6943062" cy="293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05"/>
                <a:gridCol w="614770"/>
                <a:gridCol w="702764"/>
                <a:gridCol w="683286"/>
                <a:gridCol w="661243"/>
                <a:gridCol w="672265"/>
                <a:gridCol w="672265"/>
                <a:gridCol w="617162"/>
                <a:gridCol w="639202"/>
              </a:tblGrid>
              <a:tr h="37651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FY21</a:t>
                      </a:r>
                      <a:endParaRPr lang="en-US" sz="1600" dirty="0"/>
                    </a:p>
                  </a:txBody>
                  <a:tcPr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Dogleg Upgrade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925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639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 Energy Injector – 1/4 Cryomodule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540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 Energy</a:t>
                      </a:r>
                      <a:r>
                        <a:rPr lang="en-US" sz="1200" baseline="0" dirty="0" smtClean="0"/>
                        <a:t> Injector – Integration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759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877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C50 RF Power &amp; Controls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733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796</a:t>
                      </a:r>
                      <a:endParaRPr lang="en-US" sz="1200" dirty="0"/>
                    </a:p>
                  </a:txBody>
                  <a:tcPr anchor="ctr"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Global Timing System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283</a:t>
                      </a:r>
                      <a:endParaRPr lang="en-US" sz="1200" dirty="0"/>
                    </a:p>
                  </a:txBody>
                  <a:tcPr anchor="ctr"/>
                </a:tc>
              </a:tr>
              <a:tr h="396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6D Beam Diagnostics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250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9551" y="3747089"/>
            <a:ext cx="6207015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AIP work planned for FY15 –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FY19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/>
          </a:p>
          <a:p>
            <a:pPr lvl="0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Injector Upgrade –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Upgrade the CEBAF Injector for 12GeV parity program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US" sz="1200" dirty="0"/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Build ¼ Cryomodule 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Establish uncoupled transport in the injector. 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FY11-FY16</a:t>
            </a:r>
          </a:p>
          <a:p>
            <a:endParaRPr lang="en-US" sz="1200" dirty="0"/>
          </a:p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Integration –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Commission the new ¼ cryomodule in the Upgrade Injector Test Facility (UITF).  Upgrade CEBAF Injector components in the warm RF region to support 200keV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operation.   Install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the commissioned new ¼ cryomodule.   Commission the complete upgraded injector, from the 200keV gun operation through the new ¼ cryomodule and R100.  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FY15-FY19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92" y="3952040"/>
            <a:ext cx="2868108" cy="1632442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02075"/>
            <a:ext cx="206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Operability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25" y="1644133"/>
            <a:ext cx="2060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</a:rPr>
              <a:t>Parity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Quality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Beams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99361"/>
            <a:ext cx="2083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0 trip operations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25" y="3015733"/>
            <a:ext cx="206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</a:rPr>
              <a:t>Fault resolution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25" y="3385065"/>
            <a:ext cx="206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Operability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yberger_Home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Freyberger_Homework</Template>
  <TotalTime>423</TotalTime>
  <Words>618</Words>
  <Application>Microsoft Office PowerPoint</Application>
  <PresentationFormat>On-screen Show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Freyberger_Homework</vt:lpstr>
      <vt:lpstr>1_JLabPowerpointMain</vt:lpstr>
      <vt:lpstr>CEBAF Commissioning Homework-1</vt:lpstr>
      <vt:lpstr>Accelerator Homework: Question 1</vt:lpstr>
      <vt:lpstr>Parity Quality Beam Requirements</vt:lpstr>
      <vt:lpstr>Injector Upgrade and Parity Experiments</vt:lpstr>
      <vt:lpstr>AIP </vt:lpstr>
      <vt:lpstr>PowerPoint Presentation</vt:lpstr>
      <vt:lpstr>Recent Accelerator Improvement Projects (AIP)</vt:lpstr>
      <vt:lpstr>AIP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Arne</dc:creator>
  <cp:lastModifiedBy>Arne</cp:lastModifiedBy>
  <cp:revision>43</cp:revision>
  <dcterms:created xsi:type="dcterms:W3CDTF">2015-07-28T20:54:40Z</dcterms:created>
  <dcterms:modified xsi:type="dcterms:W3CDTF">2015-07-29T11:52:15Z</dcterms:modified>
</cp:coreProperties>
</file>