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sldIdLst>
    <p:sldId id="258" r:id="rId3"/>
    <p:sldId id="268" r:id="rId4"/>
    <p:sldId id="288" r:id="rId5"/>
    <p:sldId id="270" r:id="rId6"/>
    <p:sldId id="259" r:id="rId7"/>
    <p:sldId id="265" r:id="rId8"/>
    <p:sldId id="262" r:id="rId9"/>
    <p:sldId id="277" r:id="rId10"/>
    <p:sldId id="278" r:id="rId11"/>
    <p:sldId id="263" r:id="rId12"/>
    <p:sldId id="272" r:id="rId13"/>
    <p:sldId id="271" r:id="rId14"/>
    <p:sldId id="273" r:id="rId15"/>
    <p:sldId id="287" r:id="rId16"/>
    <p:sldId id="289" r:id="rId17"/>
    <p:sldId id="274" r:id="rId18"/>
    <p:sldId id="276" r:id="rId19"/>
    <p:sldId id="275" r:id="rId20"/>
    <p:sldId id="279"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napToObjects="1" showGuides="1">
      <p:cViewPr>
        <p:scale>
          <a:sx n="100" d="100"/>
          <a:sy n="100" d="100"/>
        </p:scale>
        <p:origin x="-1950"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7/28/2015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2663" cy="3595688"/>
          </a:xfrm>
        </p:spPr>
      </p:sp>
      <p:sp>
        <p:nvSpPr>
          <p:cNvPr id="3" name="Notes Placeholder 2"/>
          <p:cNvSpPr>
            <a:spLocks noGrp="1"/>
          </p:cNvSpPr>
          <p:nvPr>
            <p:ph type="body" idx="1"/>
          </p:nvPr>
        </p:nvSpPr>
        <p:spPr/>
        <p:txBody>
          <a:bodyPr>
            <a:normAutofit/>
          </a:bodyPr>
          <a:lstStyle/>
          <a:p>
            <a:r>
              <a:rPr lang="en-US" dirty="0" smtClean="0"/>
              <a:t>F2 and C12 scans good for acceptance studies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2663" cy="3595688"/>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CEBAF reconfigured at a lower energy,  progress in all three halls.</a:t>
            </a:r>
          </a:p>
          <a:p>
            <a:endParaRPr lang="en-US" dirty="0"/>
          </a:p>
          <a:p>
            <a:r>
              <a:rPr lang="en-US" dirty="0" smtClean="0"/>
              <a:t>Hall-A commissioned their upgraded </a:t>
            </a:r>
            <a:r>
              <a:rPr lang="en-US" dirty="0" err="1" smtClean="0"/>
              <a:t>polarimeters</a:t>
            </a:r>
            <a:r>
              <a:rPr lang="en-US" dirty="0" smtClean="0"/>
              <a:t> and were able to measure an asymmetry in the </a:t>
            </a:r>
            <a:r>
              <a:rPr lang="en-US" dirty="0" err="1" smtClean="0"/>
              <a:t>compton</a:t>
            </a:r>
            <a:r>
              <a:rPr lang="en-US" dirty="0" smtClean="0"/>
              <a:t> </a:t>
            </a:r>
            <a:r>
              <a:rPr lang="en-US" dirty="0" err="1" smtClean="0"/>
              <a:t>polarimeter</a:t>
            </a:r>
            <a:r>
              <a:rPr lang="en-US" dirty="0" smtClean="0"/>
              <a:t>.</a:t>
            </a:r>
          </a:p>
          <a:p>
            <a:endParaRPr lang="en-US" dirty="0"/>
          </a:p>
          <a:p>
            <a:r>
              <a:rPr lang="en-US" dirty="0" smtClean="0"/>
              <a:t>Hall-B </a:t>
            </a:r>
            <a:r>
              <a:rPr lang="en-US" dirty="0"/>
              <a:t> </a:t>
            </a:r>
            <a:r>
              <a:rPr lang="en-US" dirty="0" smtClean="0"/>
              <a:t>has transitioned from commissioning the dark matter experiment to taking data.   This  experiment requires a ribbon beam to pass between SI strip detectors that reside 0.5mm from the beam.   Stability!!!</a:t>
            </a:r>
          </a:p>
          <a:p>
            <a:endParaRPr lang="en-US" dirty="0"/>
          </a:p>
          <a:p>
            <a:r>
              <a:rPr lang="en-US" dirty="0" smtClean="0"/>
              <a:t>Hall-D has established the alignment of the diamond radiator and the generation of a coherent bremsstrahlung photon beam.</a:t>
            </a:r>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14</a:t>
            </a:fld>
            <a:endParaRPr lang="en-US"/>
          </a:p>
        </p:txBody>
      </p:sp>
    </p:spTree>
    <p:extLst>
      <p:ext uri="{BB962C8B-B14F-4D97-AF65-F5344CB8AC3E}">
        <p14:creationId xmlns:p14="http://schemas.microsoft.com/office/powerpoint/2010/main" val="7679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Rectangle 11"/>
          <p:cNvSpPr/>
          <p:nvPr userDrawn="1"/>
        </p:nvSpPr>
        <p:spPr>
          <a:xfrm>
            <a:off x="0" y="6437376"/>
            <a:ext cx="9143999" cy="4206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solidFill>
                <a:prstClr val="black">
                  <a:tint val="75000"/>
                </a:prstClr>
              </a:solidFill>
              <a:latin typeface="Calibri"/>
            </a:endParaRPr>
          </a:p>
        </p:txBody>
      </p:sp>
      <p:sp>
        <p:nvSpPr>
          <p:cNvPr id="4"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prstClr val="black">
                  <a:tint val="75000"/>
                </a:prstClr>
              </a:solidFill>
              <a:latin typeface="Calibri"/>
            </a:endParaRPr>
          </a:p>
        </p:txBody>
      </p:sp>
      <p:sp>
        <p:nvSpPr>
          <p:cNvPr id="5"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6E6493B8-E6F1-49BF-86F6-96CAC3570931}"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140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solidFill>
                  <a:prstClr val="white"/>
                </a:solidFill>
              </a:rPr>
              <a:pPr/>
              <a:t>7/28/2015</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58F48A6-A3E1-4848-9AC3-B43F560BE4F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2946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5" name="Rectangle 4"/>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Rectangle 5"/>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0"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5" name="Rectangle 4"/>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9"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4" name="Rectangle 3"/>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2"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7" name="Rectangle 6"/>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2"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7" name="Rectangle 6"/>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1"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Rectangle 5"/>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1"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Rectangle 5"/>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94726"/>
            <a:ext cx="9144000" cy="3979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49260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6"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Rectangle 5"/>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2" r:id="rId10"/>
  </p:sldLayoutIdLst>
  <p:txStyles>
    <p:titleStyle>
      <a:lvl1pPr algn="ctr"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65109F8C-9F4D-5945-807D-33CC9F4EE4DF}" type="datetimeFigureOut">
              <a:rPr lang="en-US" smtClean="0">
                <a:solidFill>
                  <a:prstClr val="white"/>
                </a:solidFill>
              </a:rPr>
              <a:pPr/>
              <a:t>7/28/2015</a:t>
            </a:fld>
            <a:endParaRPr lang="en-US" dirty="0">
              <a:solidFill>
                <a:prstClr val="white"/>
              </a:solidFill>
            </a:endParaRPr>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B58F48A6-A3E1-4848-9AC3-B43F560BE4F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6883766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iff"/><Relationship Id="rId1" Type="http://schemas.openxmlformats.org/officeDocument/2006/relationships/slideLayout" Target="../slideLayouts/slideLayout5.xml"/><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7.png"/><Relationship Id="rId7" Type="http://schemas.openxmlformats.org/officeDocument/2006/relationships/image" Target="../media/image58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39.png"/><Relationship Id="rId4" Type="http://schemas.openxmlformats.org/officeDocument/2006/relationships/image" Target="../media/image28.gif"/><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wmf"/><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jlab.org/exp_prog/experiments/scheduling.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gif"/><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7" descr="pn12posterpicture"/>
          <p:cNvPicPr>
            <a:picLocks noChangeAspect="1" noChangeArrowheads="1"/>
          </p:cNvPicPr>
          <p:nvPr/>
        </p:nvPicPr>
        <p:blipFill>
          <a:blip r:embed="rId3">
            <a:lum bright="80000" contrast="-80000"/>
          </a:blip>
          <a:srcRect l="3783" t="24808" b="13891"/>
          <a:stretch>
            <a:fillRect/>
          </a:stretch>
        </p:blipFill>
        <p:spPr bwMode="auto">
          <a:xfrm>
            <a:off x="0" y="651331"/>
            <a:ext cx="9144000" cy="5444669"/>
          </a:xfrm>
          <a:prstGeom prst="rect">
            <a:avLst/>
          </a:prstGeom>
          <a:noFill/>
          <a:ln w="9525">
            <a:noFill/>
            <a:miter lim="800000"/>
            <a:headEnd/>
            <a:tailEnd/>
          </a:ln>
        </p:spPr>
      </p:pic>
      <p:sp>
        <p:nvSpPr>
          <p:cNvPr id="7" name="Text Box 5"/>
          <p:cNvSpPr txBox="1">
            <a:spLocks noChangeArrowheads="1"/>
          </p:cNvSpPr>
          <p:nvPr/>
        </p:nvSpPr>
        <p:spPr bwMode="auto">
          <a:xfrm>
            <a:off x="65749" y="681102"/>
            <a:ext cx="7801573" cy="2308324"/>
          </a:xfrm>
          <a:prstGeom prst="rect">
            <a:avLst/>
          </a:prstGeom>
          <a:noFill/>
          <a:ln w="9525">
            <a:noFill/>
            <a:miter lim="800000"/>
            <a:headEnd/>
            <a:tailEnd/>
          </a:ln>
        </p:spPr>
        <p:txBody>
          <a:bodyPr wrap="square">
            <a:spAutoFit/>
          </a:bodyPr>
          <a:lstStyle/>
          <a:p>
            <a:pPr defTabSz="914400" fontAlgn="base">
              <a:spcBef>
                <a:spcPct val="50000"/>
              </a:spcBef>
              <a:spcAft>
                <a:spcPct val="0"/>
              </a:spcAft>
            </a:pPr>
            <a:r>
              <a:rPr lang="en-US" sz="3600" b="1" dirty="0" smtClean="0">
                <a:solidFill>
                  <a:srgbClr val="000000"/>
                </a:solidFill>
                <a:latin typeface="Arial" charset="0"/>
                <a:cs typeface="Arial" charset="0"/>
              </a:rPr>
              <a:t>Early Physics Program</a:t>
            </a:r>
          </a:p>
          <a:p>
            <a:pPr lvl="1" defTabSz="914400" fontAlgn="base">
              <a:spcBef>
                <a:spcPct val="50000"/>
              </a:spcBef>
              <a:spcAft>
                <a:spcPct val="0"/>
              </a:spcAft>
            </a:pPr>
            <a:r>
              <a:rPr lang="en-US" sz="2400" b="1" dirty="0" smtClean="0">
                <a:solidFill>
                  <a:srgbClr val="000000"/>
                </a:solidFill>
                <a:latin typeface="Arial" charset="0"/>
                <a:cs typeface="Arial" charset="0"/>
              </a:rPr>
              <a:t>Initial Physics Planning</a:t>
            </a:r>
          </a:p>
          <a:p>
            <a:pPr lvl="1" defTabSz="914400" fontAlgn="base">
              <a:spcBef>
                <a:spcPct val="50000"/>
              </a:spcBef>
              <a:spcAft>
                <a:spcPct val="0"/>
              </a:spcAft>
            </a:pPr>
            <a:r>
              <a:rPr lang="en-US" sz="2400" b="1" dirty="0" smtClean="0">
                <a:solidFill>
                  <a:srgbClr val="000000"/>
                </a:solidFill>
                <a:latin typeface="Arial" charset="0"/>
                <a:cs typeface="Arial" charset="0"/>
              </a:rPr>
              <a:t>Ongoing Experiments – FY15</a:t>
            </a:r>
          </a:p>
          <a:p>
            <a:pPr lvl="1" defTabSz="914400" fontAlgn="base">
              <a:spcBef>
                <a:spcPct val="50000"/>
              </a:spcBef>
              <a:spcAft>
                <a:spcPct val="0"/>
              </a:spcAft>
            </a:pPr>
            <a:r>
              <a:rPr lang="en-US" sz="2400" b="1" dirty="0" smtClean="0">
                <a:solidFill>
                  <a:srgbClr val="000000"/>
                </a:solidFill>
                <a:latin typeface="Arial" charset="0"/>
                <a:cs typeface="Arial" charset="0"/>
              </a:rPr>
              <a:t>Upcoming Physics – FY16 &amp; FY17</a:t>
            </a:r>
          </a:p>
        </p:txBody>
      </p:sp>
      <p:sp>
        <p:nvSpPr>
          <p:cNvPr id="8" name="Rectangle 7"/>
          <p:cNvSpPr/>
          <p:nvPr/>
        </p:nvSpPr>
        <p:spPr>
          <a:xfrm>
            <a:off x="160020" y="5471518"/>
            <a:ext cx="4572000" cy="523220"/>
          </a:xfrm>
          <a:prstGeom prst="rect">
            <a:avLst/>
          </a:prstGeom>
        </p:spPr>
        <p:txBody>
          <a:bodyPr>
            <a:spAutoFit/>
          </a:bodyPr>
          <a:lstStyle/>
          <a:p>
            <a:r>
              <a:rPr lang="en-US" sz="2800" b="1" dirty="0" smtClean="0">
                <a:latin typeface="Arial" pitchFamily="34" charset="0"/>
                <a:cs typeface="Arial" pitchFamily="34" charset="0"/>
              </a:rPr>
              <a:t>Rolf </a:t>
            </a:r>
            <a:r>
              <a:rPr lang="en-US" sz="2800" b="1" dirty="0" err="1" smtClean="0">
                <a:latin typeface="Arial" pitchFamily="34" charset="0"/>
                <a:cs typeface="Arial" pitchFamily="34" charset="0"/>
              </a:rPr>
              <a:t>Ent</a:t>
            </a:r>
            <a:endParaRPr lang="en-US" sz="2800" b="1" dirty="0" smtClean="0">
              <a:latin typeface="Arial" pitchFamily="34" charset="0"/>
              <a:cs typeface="Arial" pitchFamily="34" charset="0"/>
            </a:endParaRPr>
          </a:p>
        </p:txBody>
      </p:sp>
      <p:grpSp>
        <p:nvGrpSpPr>
          <p:cNvPr id="9" name="Group 8"/>
          <p:cNvGrpSpPr/>
          <p:nvPr/>
        </p:nvGrpSpPr>
        <p:grpSpPr>
          <a:xfrm>
            <a:off x="5380721" y="2603261"/>
            <a:ext cx="3530633" cy="3188898"/>
            <a:chOff x="4852927" y="2543885"/>
            <a:chExt cx="3749678" cy="3386741"/>
          </a:xfrm>
        </p:grpSpPr>
        <p:grpSp>
          <p:nvGrpSpPr>
            <p:cNvPr id="10" name="Group 9"/>
            <p:cNvGrpSpPr/>
            <p:nvPr/>
          </p:nvGrpSpPr>
          <p:grpSpPr>
            <a:xfrm>
              <a:off x="4852927" y="2543885"/>
              <a:ext cx="3749678" cy="3386741"/>
              <a:chOff x="-45530" y="1960258"/>
              <a:chExt cx="4075248" cy="3680799"/>
            </a:xfrm>
          </p:grpSpPr>
          <p:grpSp>
            <p:nvGrpSpPr>
              <p:cNvPr id="13" name="Group 327"/>
              <p:cNvGrpSpPr>
                <a:grpSpLocks/>
              </p:cNvGrpSpPr>
              <p:nvPr/>
            </p:nvGrpSpPr>
            <p:grpSpPr bwMode="auto">
              <a:xfrm>
                <a:off x="-45530" y="1960258"/>
                <a:ext cx="4075248" cy="3680799"/>
                <a:chOff x="873129" y="1524000"/>
                <a:chExt cx="4886321" cy="4592644"/>
              </a:xfrm>
            </p:grpSpPr>
            <p:grpSp>
              <p:nvGrpSpPr>
                <p:cNvPr id="27" name="Group 408"/>
                <p:cNvGrpSpPr>
                  <a:grpSpLocks/>
                </p:cNvGrpSpPr>
                <p:nvPr/>
              </p:nvGrpSpPr>
              <p:grpSpPr bwMode="auto">
                <a:xfrm>
                  <a:off x="3810000" y="1524000"/>
                  <a:ext cx="1949450" cy="1509713"/>
                  <a:chOff x="2400" y="960"/>
                  <a:chExt cx="1228" cy="951"/>
                </a:xfrm>
              </p:grpSpPr>
              <p:grpSp>
                <p:nvGrpSpPr>
                  <p:cNvPr id="291" name="Group 407"/>
                  <p:cNvGrpSpPr>
                    <a:grpSpLocks/>
                  </p:cNvGrpSpPr>
                  <p:nvPr/>
                </p:nvGrpSpPr>
                <p:grpSpPr bwMode="auto">
                  <a:xfrm>
                    <a:off x="2477" y="960"/>
                    <a:ext cx="1151" cy="912"/>
                    <a:chOff x="2477" y="960"/>
                    <a:chExt cx="1151" cy="912"/>
                  </a:xfrm>
                </p:grpSpPr>
                <p:sp>
                  <p:nvSpPr>
                    <p:cNvPr id="293" name="Line 70"/>
                    <p:cNvSpPr>
                      <a:spLocks noChangeShapeType="1"/>
                    </p:cNvSpPr>
                    <p:nvPr/>
                  </p:nvSpPr>
                  <p:spPr bwMode="auto">
                    <a:xfrm flipH="1" flipV="1">
                      <a:off x="2477" y="1870"/>
                      <a:ext cx="0" cy="2"/>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94" name="Freeform 318"/>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295" name="Freeform 319"/>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96" name="Freeform 320"/>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239 w 323"/>
                        <a:gd name="T9" fmla="*/ 0 h 117"/>
                        <a:gd name="T10" fmla="*/ 0 60000 65536"/>
                        <a:gd name="T11" fmla="*/ 0 60000 65536"/>
                        <a:gd name="T12" fmla="*/ 0 60000 65536"/>
                        <a:gd name="T13" fmla="*/ 0 60000 65536"/>
                        <a:gd name="T14" fmla="*/ 0 60000 65536"/>
                        <a:gd name="T15" fmla="*/ 0 w 323"/>
                        <a:gd name="T16" fmla="*/ 0 h 117"/>
                        <a:gd name="T17" fmla="*/ 323 w 323"/>
                        <a:gd name="T18" fmla="*/ 117 h 117"/>
                      </a:gdLst>
                      <a:ahLst/>
                      <a:cxnLst>
                        <a:cxn ang="T10">
                          <a:pos x="T0" y="T1"/>
                        </a:cxn>
                        <a:cxn ang="T11">
                          <a:pos x="T2" y="T3"/>
                        </a:cxn>
                        <a:cxn ang="T12">
                          <a:pos x="T4" y="T5"/>
                        </a:cxn>
                        <a:cxn ang="T13">
                          <a:pos x="T6" y="T7"/>
                        </a:cxn>
                        <a:cxn ang="T14">
                          <a:pos x="T8" y="T9"/>
                        </a:cxn>
                      </a:cxnLst>
                      <a:rect l="T15" t="T16" r="T17" b="T18"/>
                      <a:pathLst>
                        <a:path w="323" h="117">
                          <a:moveTo>
                            <a:pt x="239" y="0"/>
                          </a:moveTo>
                          <a:lnTo>
                            <a:pt x="0" y="76"/>
                          </a:lnTo>
                          <a:lnTo>
                            <a:pt x="89" y="117"/>
                          </a:lnTo>
                          <a:lnTo>
                            <a:pt x="323" y="24"/>
                          </a:lnTo>
                          <a:lnTo>
                            <a:pt x="239" y="0"/>
                          </a:lnTo>
                          <a:close/>
                        </a:path>
                      </a:pathLst>
                    </a:custGeom>
                    <a:solidFill>
                      <a:srgbClr val="6666FF"/>
                    </a:solidFill>
                    <a:ln w="0">
                      <a:solidFill>
                        <a:srgbClr val="6666FF"/>
                      </a:solidFill>
                      <a:round/>
                      <a:headEnd/>
                      <a:tailEnd/>
                    </a:ln>
                  </p:spPr>
                  <p:txBody>
                    <a:bodyPr/>
                    <a:lstStyle/>
                    <a:p>
                      <a:endParaRPr lang="en-US">
                        <a:latin typeface="Arial" pitchFamily="34" charset="0"/>
                        <a:cs typeface="Arial" pitchFamily="34" charset="0"/>
                      </a:endParaRPr>
                    </a:p>
                  </p:txBody>
                </p:sp>
                <p:sp>
                  <p:nvSpPr>
                    <p:cNvPr id="297" name="Freeform 321"/>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0 60000 65536"/>
                        <a:gd name="T9" fmla="*/ 0 60000 65536"/>
                        <a:gd name="T10" fmla="*/ 0 60000 65536"/>
                        <a:gd name="T11" fmla="*/ 0 60000 65536"/>
                        <a:gd name="T12" fmla="*/ 0 w 323"/>
                        <a:gd name="T13" fmla="*/ 0 h 117"/>
                        <a:gd name="T14" fmla="*/ 323 w 323"/>
                        <a:gd name="T15" fmla="*/ 117 h 117"/>
                      </a:gdLst>
                      <a:ahLst/>
                      <a:cxnLst>
                        <a:cxn ang="T8">
                          <a:pos x="T0" y="T1"/>
                        </a:cxn>
                        <a:cxn ang="T9">
                          <a:pos x="T2" y="T3"/>
                        </a:cxn>
                        <a:cxn ang="T10">
                          <a:pos x="T4" y="T5"/>
                        </a:cxn>
                        <a:cxn ang="T11">
                          <a:pos x="T6" y="T7"/>
                        </a:cxn>
                      </a:cxnLst>
                      <a:rect l="T12" t="T13" r="T14" b="T15"/>
                      <a:pathLst>
                        <a:path w="323" h="117">
                          <a:moveTo>
                            <a:pt x="239" y="0"/>
                          </a:moveTo>
                          <a:lnTo>
                            <a:pt x="0" y="76"/>
                          </a:lnTo>
                          <a:lnTo>
                            <a:pt x="89" y="117"/>
                          </a:lnTo>
                          <a:lnTo>
                            <a:pt x="323" y="24"/>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98" name="Freeform 322"/>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close/>
                        </a:path>
                      </a:pathLst>
                    </a:custGeom>
                    <a:solidFill>
                      <a:srgbClr val="6666FF"/>
                    </a:solidFill>
                    <a:ln w="0">
                      <a:solidFill>
                        <a:srgbClr val="6666FF"/>
                      </a:solidFill>
                      <a:round/>
                      <a:headEnd/>
                      <a:tailEnd/>
                    </a:ln>
                  </p:spPr>
                  <p:txBody>
                    <a:bodyPr/>
                    <a:lstStyle/>
                    <a:p>
                      <a:endParaRPr lang="en-US">
                        <a:latin typeface="Arial" pitchFamily="34" charset="0"/>
                        <a:cs typeface="Arial" pitchFamily="34" charset="0"/>
                      </a:endParaRPr>
                    </a:p>
                  </p:txBody>
                </p:sp>
                <p:sp>
                  <p:nvSpPr>
                    <p:cNvPr id="299" name="Freeform 323"/>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300" name="Freeform 324"/>
                    <p:cNvSpPr>
                      <a:spLocks noEditPoints="1"/>
                    </p:cNvSpPr>
                    <p:nvPr/>
                  </p:nvSpPr>
                  <p:spPr bwMode="auto">
                    <a:xfrm>
                      <a:off x="3452" y="1006"/>
                      <a:ext cx="90" cy="106"/>
                    </a:xfrm>
                    <a:custGeom>
                      <a:avLst/>
                      <a:gdLst>
                        <a:gd name="T0" fmla="*/ 42 w 90"/>
                        <a:gd name="T1" fmla="*/ 19 h 108"/>
                        <a:gd name="T2" fmla="*/ 48 w 90"/>
                        <a:gd name="T3" fmla="*/ 19 h 108"/>
                        <a:gd name="T4" fmla="*/ 53 w 90"/>
                        <a:gd name="T5" fmla="*/ 21 h 108"/>
                        <a:gd name="T6" fmla="*/ 59 w 90"/>
                        <a:gd name="T7" fmla="*/ 22 h 108"/>
                        <a:gd name="T8" fmla="*/ 63 w 90"/>
                        <a:gd name="T9" fmla="*/ 27 h 108"/>
                        <a:gd name="T10" fmla="*/ 64 w 90"/>
                        <a:gd name="T11" fmla="*/ 27 h 108"/>
                        <a:gd name="T12" fmla="*/ 66 w 90"/>
                        <a:gd name="T13" fmla="*/ 33 h 108"/>
                        <a:gd name="T14" fmla="*/ 66 w 90"/>
                        <a:gd name="T15" fmla="*/ 42 h 108"/>
                        <a:gd name="T16" fmla="*/ 66 w 90"/>
                        <a:gd name="T17" fmla="*/ 53 h 108"/>
                        <a:gd name="T18" fmla="*/ 64 w 90"/>
                        <a:gd name="T19" fmla="*/ 63 h 108"/>
                        <a:gd name="T20" fmla="*/ 61 w 90"/>
                        <a:gd name="T21" fmla="*/ 70 h 108"/>
                        <a:gd name="T22" fmla="*/ 55 w 90"/>
                        <a:gd name="T23" fmla="*/ 73 h 108"/>
                        <a:gd name="T24" fmla="*/ 50 w 90"/>
                        <a:gd name="T25" fmla="*/ 74 h 108"/>
                        <a:gd name="T26" fmla="*/ 42 w 90"/>
                        <a:gd name="T27" fmla="*/ 75 h 108"/>
                        <a:gd name="T28" fmla="*/ 20 w 90"/>
                        <a:gd name="T29" fmla="*/ 75 h 108"/>
                        <a:gd name="T30" fmla="*/ 20 w 90"/>
                        <a:gd name="T31" fmla="*/ 19 h 108"/>
                        <a:gd name="T32" fmla="*/ 42 w 90"/>
                        <a:gd name="T33" fmla="*/ 19 h 108"/>
                        <a:gd name="T34" fmla="*/ 46 w 90"/>
                        <a:gd name="T35" fmla="*/ 0 h 108"/>
                        <a:gd name="T36" fmla="*/ 0 w 90"/>
                        <a:gd name="T37" fmla="*/ 0 h 108"/>
                        <a:gd name="T38" fmla="*/ 0 w 90"/>
                        <a:gd name="T39" fmla="*/ 88 h 108"/>
                        <a:gd name="T40" fmla="*/ 46 w 90"/>
                        <a:gd name="T41" fmla="*/ 88 h 108"/>
                        <a:gd name="T42" fmla="*/ 61 w 90"/>
                        <a:gd name="T43" fmla="*/ 84 h 108"/>
                        <a:gd name="T44" fmla="*/ 72 w 90"/>
                        <a:gd name="T45" fmla="*/ 79 h 108"/>
                        <a:gd name="T46" fmla="*/ 81 w 90"/>
                        <a:gd name="T47" fmla="*/ 74 h 108"/>
                        <a:gd name="T48" fmla="*/ 89 w 90"/>
                        <a:gd name="T49" fmla="*/ 61 h 108"/>
                        <a:gd name="T50" fmla="*/ 90 w 90"/>
                        <a:gd name="T51" fmla="*/ 40 h 108"/>
                        <a:gd name="T52" fmla="*/ 89 w 90"/>
                        <a:gd name="T53" fmla="*/ 33 h 108"/>
                        <a:gd name="T54" fmla="*/ 89 w 90"/>
                        <a:gd name="T55" fmla="*/ 27 h 108"/>
                        <a:gd name="T56" fmla="*/ 85 w 90"/>
                        <a:gd name="T57" fmla="*/ 24 h 108"/>
                        <a:gd name="T58" fmla="*/ 81 w 90"/>
                        <a:gd name="T59" fmla="*/ 15 h 108"/>
                        <a:gd name="T60" fmla="*/ 76 w 90"/>
                        <a:gd name="T61" fmla="*/ 9 h 108"/>
                        <a:gd name="T62" fmla="*/ 68 w 90"/>
                        <a:gd name="T63" fmla="*/ 6 h 108"/>
                        <a:gd name="T64" fmla="*/ 63 w 90"/>
                        <a:gd name="T65" fmla="*/ 2 h 108"/>
                        <a:gd name="T66" fmla="*/ 55 w 90"/>
                        <a:gd name="T67" fmla="*/ 0 h 108"/>
                        <a:gd name="T68" fmla="*/ 46 w 9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08"/>
                        <a:gd name="T107" fmla="*/ 90 w 9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08">
                          <a:moveTo>
                            <a:pt x="42" y="19"/>
                          </a:moveTo>
                          <a:lnTo>
                            <a:pt x="48" y="19"/>
                          </a:lnTo>
                          <a:lnTo>
                            <a:pt x="53" y="21"/>
                          </a:lnTo>
                          <a:lnTo>
                            <a:pt x="59" y="22"/>
                          </a:lnTo>
                          <a:lnTo>
                            <a:pt x="63" y="28"/>
                          </a:lnTo>
                          <a:lnTo>
                            <a:pt x="64" y="34"/>
                          </a:lnTo>
                          <a:lnTo>
                            <a:pt x="66" y="43"/>
                          </a:lnTo>
                          <a:lnTo>
                            <a:pt x="66" y="52"/>
                          </a:lnTo>
                          <a:lnTo>
                            <a:pt x="66" y="63"/>
                          </a:lnTo>
                          <a:lnTo>
                            <a:pt x="64" y="73"/>
                          </a:lnTo>
                          <a:lnTo>
                            <a:pt x="61" y="80"/>
                          </a:lnTo>
                          <a:lnTo>
                            <a:pt x="55" y="86"/>
                          </a:lnTo>
                          <a:lnTo>
                            <a:pt x="50" y="87"/>
                          </a:lnTo>
                          <a:lnTo>
                            <a:pt x="42" y="89"/>
                          </a:lnTo>
                          <a:lnTo>
                            <a:pt x="20" y="89"/>
                          </a:lnTo>
                          <a:lnTo>
                            <a:pt x="20" y="19"/>
                          </a:lnTo>
                          <a:lnTo>
                            <a:pt x="42" y="19"/>
                          </a:lnTo>
                          <a:close/>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301" name="Freeform 325"/>
                    <p:cNvSpPr>
                      <a:spLocks/>
                    </p:cNvSpPr>
                    <p:nvPr/>
                  </p:nvSpPr>
                  <p:spPr bwMode="auto">
                    <a:xfrm>
                      <a:off x="3472" y="1025"/>
                      <a:ext cx="46" cy="69"/>
                    </a:xfrm>
                    <a:custGeom>
                      <a:avLst/>
                      <a:gdLst>
                        <a:gd name="T0" fmla="*/ 22 w 46"/>
                        <a:gd name="T1" fmla="*/ 0 h 70"/>
                        <a:gd name="T2" fmla="*/ 28 w 46"/>
                        <a:gd name="T3" fmla="*/ 0 h 70"/>
                        <a:gd name="T4" fmla="*/ 33 w 46"/>
                        <a:gd name="T5" fmla="*/ 2 h 70"/>
                        <a:gd name="T6" fmla="*/ 39 w 46"/>
                        <a:gd name="T7" fmla="*/ 3 h 70"/>
                        <a:gd name="T8" fmla="*/ 43 w 46"/>
                        <a:gd name="T9" fmla="*/ 9 h 70"/>
                        <a:gd name="T10" fmla="*/ 44 w 46"/>
                        <a:gd name="T11" fmla="*/ 15 h 70"/>
                        <a:gd name="T12" fmla="*/ 46 w 46"/>
                        <a:gd name="T13" fmla="*/ 24 h 70"/>
                        <a:gd name="T14" fmla="*/ 46 w 46"/>
                        <a:gd name="T15" fmla="*/ 33 h 70"/>
                        <a:gd name="T16" fmla="*/ 46 w 46"/>
                        <a:gd name="T17" fmla="*/ 35 h 70"/>
                        <a:gd name="T18" fmla="*/ 44 w 46"/>
                        <a:gd name="T19" fmla="*/ 44 h 70"/>
                        <a:gd name="T20" fmla="*/ 41 w 46"/>
                        <a:gd name="T21" fmla="*/ 51 h 70"/>
                        <a:gd name="T22" fmla="*/ 35 w 46"/>
                        <a:gd name="T23" fmla="*/ 57 h 70"/>
                        <a:gd name="T24" fmla="*/ 30 w 46"/>
                        <a:gd name="T25" fmla="*/ 58 h 70"/>
                        <a:gd name="T26" fmla="*/ 22 w 46"/>
                        <a:gd name="T27" fmla="*/ 60 h 70"/>
                        <a:gd name="T28" fmla="*/ 0 w 46"/>
                        <a:gd name="T29" fmla="*/ 60 h 70"/>
                        <a:gd name="T30" fmla="*/ 0 w 46"/>
                        <a:gd name="T31" fmla="*/ 0 h 70"/>
                        <a:gd name="T32" fmla="*/ 22 w 46"/>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0"/>
                        <a:gd name="T53" fmla="*/ 46 w 4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0">
                          <a:moveTo>
                            <a:pt x="22" y="0"/>
                          </a:moveTo>
                          <a:lnTo>
                            <a:pt x="28" y="0"/>
                          </a:lnTo>
                          <a:lnTo>
                            <a:pt x="33" y="2"/>
                          </a:lnTo>
                          <a:lnTo>
                            <a:pt x="39" y="3"/>
                          </a:lnTo>
                          <a:lnTo>
                            <a:pt x="43" y="9"/>
                          </a:lnTo>
                          <a:lnTo>
                            <a:pt x="44" y="15"/>
                          </a:lnTo>
                          <a:lnTo>
                            <a:pt x="46" y="24"/>
                          </a:lnTo>
                          <a:lnTo>
                            <a:pt x="46" y="33"/>
                          </a:lnTo>
                          <a:lnTo>
                            <a:pt x="46" y="44"/>
                          </a:lnTo>
                          <a:lnTo>
                            <a:pt x="44" y="54"/>
                          </a:lnTo>
                          <a:lnTo>
                            <a:pt x="41" y="61"/>
                          </a:lnTo>
                          <a:lnTo>
                            <a:pt x="35" y="67"/>
                          </a:lnTo>
                          <a:lnTo>
                            <a:pt x="30" y="68"/>
                          </a:lnTo>
                          <a:lnTo>
                            <a:pt x="22" y="70"/>
                          </a:lnTo>
                          <a:lnTo>
                            <a:pt x="0" y="70"/>
                          </a:lnTo>
                          <a:lnTo>
                            <a:pt x="0" y="0"/>
                          </a:lnTo>
                          <a:lnTo>
                            <a:pt x="22"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302" name="Freeform 326"/>
                    <p:cNvSpPr>
                      <a:spLocks/>
                    </p:cNvSpPr>
                    <p:nvPr/>
                  </p:nvSpPr>
                  <p:spPr bwMode="auto">
                    <a:xfrm>
                      <a:off x="3452" y="1006"/>
                      <a:ext cx="90" cy="106"/>
                    </a:xfrm>
                    <a:custGeom>
                      <a:avLst/>
                      <a:gdLst>
                        <a:gd name="T0" fmla="*/ 46 w 90"/>
                        <a:gd name="T1" fmla="*/ 0 h 108"/>
                        <a:gd name="T2" fmla="*/ 0 w 90"/>
                        <a:gd name="T3" fmla="*/ 0 h 108"/>
                        <a:gd name="T4" fmla="*/ 0 w 90"/>
                        <a:gd name="T5" fmla="*/ 88 h 108"/>
                        <a:gd name="T6" fmla="*/ 46 w 90"/>
                        <a:gd name="T7" fmla="*/ 88 h 108"/>
                        <a:gd name="T8" fmla="*/ 61 w 90"/>
                        <a:gd name="T9" fmla="*/ 84 h 108"/>
                        <a:gd name="T10" fmla="*/ 72 w 90"/>
                        <a:gd name="T11" fmla="*/ 79 h 108"/>
                        <a:gd name="T12" fmla="*/ 81 w 90"/>
                        <a:gd name="T13" fmla="*/ 74 h 108"/>
                        <a:gd name="T14" fmla="*/ 89 w 90"/>
                        <a:gd name="T15" fmla="*/ 61 h 108"/>
                        <a:gd name="T16" fmla="*/ 90 w 90"/>
                        <a:gd name="T17" fmla="*/ 40 h 108"/>
                        <a:gd name="T18" fmla="*/ 89 w 90"/>
                        <a:gd name="T19" fmla="*/ 33 h 108"/>
                        <a:gd name="T20" fmla="*/ 89 w 90"/>
                        <a:gd name="T21" fmla="*/ 27 h 108"/>
                        <a:gd name="T22" fmla="*/ 85 w 90"/>
                        <a:gd name="T23" fmla="*/ 24 h 108"/>
                        <a:gd name="T24" fmla="*/ 81 w 90"/>
                        <a:gd name="T25" fmla="*/ 15 h 108"/>
                        <a:gd name="T26" fmla="*/ 76 w 90"/>
                        <a:gd name="T27" fmla="*/ 9 h 108"/>
                        <a:gd name="T28" fmla="*/ 68 w 90"/>
                        <a:gd name="T29" fmla="*/ 6 h 108"/>
                        <a:gd name="T30" fmla="*/ 63 w 90"/>
                        <a:gd name="T31" fmla="*/ 2 h 108"/>
                        <a:gd name="T32" fmla="*/ 55 w 90"/>
                        <a:gd name="T33" fmla="*/ 0 h 108"/>
                        <a:gd name="T34" fmla="*/ 46 w 90"/>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08"/>
                        <a:gd name="T56" fmla="*/ 90 w 90"/>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08">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303" name="Freeform 327"/>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304" name="Freeform 328"/>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305" name="Freeform 329"/>
                    <p:cNvSpPr>
                      <a:spLocks/>
                    </p:cNvSpPr>
                    <p:nvPr/>
                  </p:nvSpPr>
                  <p:spPr bwMode="auto">
                    <a:xfrm>
                      <a:off x="2925" y="1130"/>
                      <a:ext cx="176" cy="70"/>
                    </a:xfrm>
                    <a:custGeom>
                      <a:avLst/>
                      <a:gdLst>
                        <a:gd name="T0" fmla="*/ 176 w 176"/>
                        <a:gd name="T1" fmla="*/ 35 h 71"/>
                        <a:gd name="T2" fmla="*/ 89 w 176"/>
                        <a:gd name="T3" fmla="*/ 61 h 71"/>
                        <a:gd name="T4" fmla="*/ 0 w 176"/>
                        <a:gd name="T5" fmla="*/ 30 h 71"/>
                        <a:gd name="T6" fmla="*/ 87 w 176"/>
                        <a:gd name="T7" fmla="*/ 0 h 71"/>
                        <a:gd name="T8" fmla="*/ 176 w 176"/>
                        <a:gd name="T9" fmla="*/ 35 h 71"/>
                        <a:gd name="T10" fmla="*/ 0 60000 65536"/>
                        <a:gd name="T11" fmla="*/ 0 60000 65536"/>
                        <a:gd name="T12" fmla="*/ 0 60000 65536"/>
                        <a:gd name="T13" fmla="*/ 0 60000 65536"/>
                        <a:gd name="T14" fmla="*/ 0 60000 65536"/>
                        <a:gd name="T15" fmla="*/ 0 w 176"/>
                        <a:gd name="T16" fmla="*/ 0 h 71"/>
                        <a:gd name="T17" fmla="*/ 176 w 176"/>
                        <a:gd name="T18" fmla="*/ 71 h 71"/>
                      </a:gdLst>
                      <a:ahLst/>
                      <a:cxnLst>
                        <a:cxn ang="T10">
                          <a:pos x="T0" y="T1"/>
                        </a:cxn>
                        <a:cxn ang="T11">
                          <a:pos x="T2" y="T3"/>
                        </a:cxn>
                        <a:cxn ang="T12">
                          <a:pos x="T4" y="T5"/>
                        </a:cxn>
                        <a:cxn ang="T13">
                          <a:pos x="T6" y="T7"/>
                        </a:cxn>
                        <a:cxn ang="T14">
                          <a:pos x="T8" y="T9"/>
                        </a:cxn>
                      </a:cxnLst>
                      <a:rect l="T15" t="T16" r="T17" b="T18"/>
                      <a:pathLst>
                        <a:path w="176" h="71">
                          <a:moveTo>
                            <a:pt x="176" y="39"/>
                          </a:moveTo>
                          <a:lnTo>
                            <a:pt x="89" y="71"/>
                          </a:lnTo>
                          <a:lnTo>
                            <a:pt x="0" y="30"/>
                          </a:lnTo>
                          <a:lnTo>
                            <a:pt x="87" y="0"/>
                          </a:lnTo>
                          <a:lnTo>
                            <a:pt x="176" y="39"/>
                          </a:lnTo>
                          <a:close/>
                        </a:path>
                      </a:pathLst>
                    </a:custGeom>
                    <a:solidFill>
                      <a:srgbClr val="6666FF"/>
                    </a:solidFill>
                    <a:ln w="0">
                      <a:solidFill>
                        <a:srgbClr val="6666FF"/>
                      </a:solidFill>
                      <a:round/>
                      <a:headEnd/>
                      <a:tailEnd/>
                    </a:ln>
                  </p:spPr>
                  <p:txBody>
                    <a:bodyPr/>
                    <a:lstStyle/>
                    <a:p>
                      <a:endParaRPr lang="en-US">
                        <a:latin typeface="Arial" pitchFamily="34" charset="0"/>
                        <a:cs typeface="Arial" pitchFamily="34" charset="0"/>
                      </a:endParaRPr>
                    </a:p>
                  </p:txBody>
                </p:sp>
                <p:sp>
                  <p:nvSpPr>
                    <p:cNvPr id="306" name="Freeform 330"/>
                    <p:cNvSpPr>
                      <a:spLocks/>
                    </p:cNvSpPr>
                    <p:nvPr/>
                  </p:nvSpPr>
                  <p:spPr bwMode="auto">
                    <a:xfrm>
                      <a:off x="3014" y="1169"/>
                      <a:ext cx="87" cy="119"/>
                    </a:xfrm>
                    <a:custGeom>
                      <a:avLst/>
                      <a:gdLst>
                        <a:gd name="T0" fmla="*/ 0 w 87"/>
                        <a:gd name="T1" fmla="*/ 101 h 121"/>
                        <a:gd name="T2" fmla="*/ 0 w 87"/>
                        <a:gd name="T3" fmla="*/ 30 h 121"/>
                        <a:gd name="T4" fmla="*/ 87 w 87"/>
                        <a:gd name="T5" fmla="*/ 0 h 121"/>
                        <a:gd name="T6" fmla="*/ 87 w 87"/>
                        <a:gd name="T7" fmla="*/ 76 h 121"/>
                        <a:gd name="T8" fmla="*/ 0 w 87"/>
                        <a:gd name="T9" fmla="*/ 101 h 121"/>
                        <a:gd name="T10" fmla="*/ 0 60000 65536"/>
                        <a:gd name="T11" fmla="*/ 0 60000 65536"/>
                        <a:gd name="T12" fmla="*/ 0 60000 65536"/>
                        <a:gd name="T13" fmla="*/ 0 60000 65536"/>
                        <a:gd name="T14" fmla="*/ 0 60000 65536"/>
                        <a:gd name="T15" fmla="*/ 0 w 87"/>
                        <a:gd name="T16" fmla="*/ 0 h 121"/>
                        <a:gd name="T17" fmla="*/ 87 w 87"/>
                        <a:gd name="T18" fmla="*/ 121 h 121"/>
                      </a:gdLst>
                      <a:ahLst/>
                      <a:cxnLst>
                        <a:cxn ang="T10">
                          <a:pos x="T0" y="T1"/>
                        </a:cxn>
                        <a:cxn ang="T11">
                          <a:pos x="T2" y="T3"/>
                        </a:cxn>
                        <a:cxn ang="T12">
                          <a:pos x="T4" y="T5"/>
                        </a:cxn>
                        <a:cxn ang="T13">
                          <a:pos x="T6" y="T7"/>
                        </a:cxn>
                        <a:cxn ang="T14">
                          <a:pos x="T8" y="T9"/>
                        </a:cxn>
                      </a:cxnLst>
                      <a:rect l="T15" t="T16" r="T17" b="T18"/>
                      <a:pathLst>
                        <a:path w="87" h="121">
                          <a:moveTo>
                            <a:pt x="0" y="121"/>
                          </a:moveTo>
                          <a:lnTo>
                            <a:pt x="0" y="32"/>
                          </a:lnTo>
                          <a:lnTo>
                            <a:pt x="87" y="0"/>
                          </a:lnTo>
                          <a:lnTo>
                            <a:pt x="87" y="86"/>
                          </a:lnTo>
                          <a:lnTo>
                            <a:pt x="0" y="121"/>
                          </a:lnTo>
                          <a:close/>
                        </a:path>
                      </a:pathLst>
                    </a:custGeom>
                    <a:solidFill>
                      <a:srgbClr val="6666FF"/>
                    </a:solidFill>
                    <a:ln w="0">
                      <a:solidFill>
                        <a:srgbClr val="6666FF"/>
                      </a:solidFill>
                      <a:round/>
                      <a:headEnd/>
                      <a:tailEnd/>
                    </a:ln>
                  </p:spPr>
                  <p:txBody>
                    <a:bodyPr/>
                    <a:lstStyle/>
                    <a:p>
                      <a:endParaRPr lang="en-US">
                        <a:latin typeface="Arial" pitchFamily="34" charset="0"/>
                        <a:cs typeface="Arial" pitchFamily="34" charset="0"/>
                      </a:endParaRPr>
                    </a:p>
                  </p:txBody>
                </p:sp>
                <p:sp>
                  <p:nvSpPr>
                    <p:cNvPr id="307" name="Freeform 332"/>
                    <p:cNvSpPr>
                      <a:spLocks/>
                    </p:cNvSpPr>
                    <p:nvPr/>
                  </p:nvSpPr>
                  <p:spPr bwMode="auto">
                    <a:xfrm>
                      <a:off x="3099" y="1110"/>
                      <a:ext cx="238" cy="105"/>
                    </a:xfrm>
                    <a:custGeom>
                      <a:avLst/>
                      <a:gdLst>
                        <a:gd name="T0" fmla="*/ 238 w 238"/>
                        <a:gd name="T1" fmla="*/ 0 h 106"/>
                        <a:gd name="T2" fmla="*/ 206 w 238"/>
                        <a:gd name="T3" fmla="*/ 30 h 106"/>
                        <a:gd name="T4" fmla="*/ 184 w 238"/>
                        <a:gd name="T5" fmla="*/ 15 h 106"/>
                        <a:gd name="T6" fmla="*/ 165 w 238"/>
                        <a:gd name="T7" fmla="*/ 41 h 106"/>
                        <a:gd name="T8" fmla="*/ 145 w 238"/>
                        <a:gd name="T9" fmla="*/ 26 h 106"/>
                        <a:gd name="T10" fmla="*/ 132 w 238"/>
                        <a:gd name="T11" fmla="*/ 53 h 106"/>
                        <a:gd name="T12" fmla="*/ 112 w 238"/>
                        <a:gd name="T13" fmla="*/ 43 h 106"/>
                        <a:gd name="T14" fmla="*/ 100 w 238"/>
                        <a:gd name="T15" fmla="*/ 61 h 106"/>
                        <a:gd name="T16" fmla="*/ 78 w 238"/>
                        <a:gd name="T17" fmla="*/ 53 h 106"/>
                        <a:gd name="T18" fmla="*/ 67 w 238"/>
                        <a:gd name="T19" fmla="*/ 73 h 106"/>
                        <a:gd name="T20" fmla="*/ 45 w 238"/>
                        <a:gd name="T21" fmla="*/ 59 h 106"/>
                        <a:gd name="T22" fmla="*/ 32 w 238"/>
                        <a:gd name="T23" fmla="*/ 86 h 106"/>
                        <a:gd name="T24" fmla="*/ 15 w 238"/>
                        <a:gd name="T25" fmla="*/ 68 h 106"/>
                        <a:gd name="T26" fmla="*/ 0 w 238"/>
                        <a:gd name="T27" fmla="*/ 9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106"/>
                        <a:gd name="T44" fmla="*/ 238 w 238"/>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106">
                          <a:moveTo>
                            <a:pt x="238" y="0"/>
                          </a:moveTo>
                          <a:lnTo>
                            <a:pt x="206" y="30"/>
                          </a:lnTo>
                          <a:lnTo>
                            <a:pt x="184" y="15"/>
                          </a:lnTo>
                          <a:lnTo>
                            <a:pt x="165" y="41"/>
                          </a:lnTo>
                          <a:lnTo>
                            <a:pt x="145" y="26"/>
                          </a:lnTo>
                          <a:lnTo>
                            <a:pt x="132" y="54"/>
                          </a:lnTo>
                          <a:lnTo>
                            <a:pt x="112" y="43"/>
                          </a:lnTo>
                          <a:lnTo>
                            <a:pt x="100" y="71"/>
                          </a:lnTo>
                          <a:lnTo>
                            <a:pt x="78" y="56"/>
                          </a:lnTo>
                          <a:lnTo>
                            <a:pt x="67" y="83"/>
                          </a:lnTo>
                          <a:lnTo>
                            <a:pt x="45" y="69"/>
                          </a:lnTo>
                          <a:lnTo>
                            <a:pt x="32" y="96"/>
                          </a:lnTo>
                          <a:lnTo>
                            <a:pt x="15" y="78"/>
                          </a:lnTo>
                          <a:lnTo>
                            <a:pt x="0" y="106"/>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sp>
                  <p:nvSpPr>
                    <p:cNvPr id="308" name="Line 333"/>
                    <p:cNvSpPr>
                      <a:spLocks noChangeShapeType="1"/>
                    </p:cNvSpPr>
                    <p:nvPr/>
                  </p:nvSpPr>
                  <p:spPr bwMode="auto">
                    <a:xfrm flipV="1">
                      <a:off x="2877" y="1234"/>
                      <a:ext cx="92" cy="40"/>
                    </a:xfrm>
                    <a:prstGeom prst="line">
                      <a:avLst/>
                    </a:prstGeom>
                    <a:noFill/>
                    <a:ln w="11113">
                      <a:solidFill>
                        <a:srgbClr val="0000FF"/>
                      </a:solidFill>
                      <a:round/>
                      <a:headEnd/>
                      <a:tailEnd/>
                    </a:ln>
                  </p:spPr>
                  <p:txBody>
                    <a:bodyPr/>
                    <a:lstStyle/>
                    <a:p>
                      <a:endParaRPr lang="en-US">
                        <a:latin typeface="Arial" pitchFamily="34" charset="0"/>
                        <a:cs typeface="Arial" pitchFamily="34" charset="0"/>
                      </a:endParaRPr>
                    </a:p>
                  </p:txBody>
                </p:sp>
              </p:grpSp>
              <p:sp>
                <p:nvSpPr>
                  <p:cNvPr id="292" name="Freeform 331"/>
                  <p:cNvSpPr>
                    <a:spLocks/>
                  </p:cNvSpPr>
                  <p:nvPr/>
                </p:nvSpPr>
                <p:spPr bwMode="auto">
                  <a:xfrm>
                    <a:off x="2400" y="1275"/>
                    <a:ext cx="477" cy="636"/>
                  </a:xfrm>
                  <a:custGeom>
                    <a:avLst/>
                    <a:gdLst>
                      <a:gd name="T0" fmla="*/ 0 w 477"/>
                      <a:gd name="T1" fmla="*/ 636 h 636"/>
                      <a:gd name="T2" fmla="*/ 247 w 477"/>
                      <a:gd name="T3" fmla="*/ 493 h 636"/>
                      <a:gd name="T4" fmla="*/ 477 w 477"/>
                      <a:gd name="T5" fmla="*/ 0 h 636"/>
                      <a:gd name="T6" fmla="*/ 0 60000 65536"/>
                      <a:gd name="T7" fmla="*/ 0 60000 65536"/>
                      <a:gd name="T8" fmla="*/ 0 60000 65536"/>
                      <a:gd name="T9" fmla="*/ 0 w 477"/>
                      <a:gd name="T10" fmla="*/ 0 h 636"/>
                      <a:gd name="T11" fmla="*/ 477 w 477"/>
                      <a:gd name="T12" fmla="*/ 636 h 636"/>
                    </a:gdLst>
                    <a:ahLst/>
                    <a:cxnLst>
                      <a:cxn ang="T6">
                        <a:pos x="T0" y="T1"/>
                      </a:cxn>
                      <a:cxn ang="T7">
                        <a:pos x="T2" y="T3"/>
                      </a:cxn>
                      <a:cxn ang="T8">
                        <a:pos x="T4" y="T5"/>
                      </a:cxn>
                    </a:cxnLst>
                    <a:rect l="T9" t="T10" r="T11" b="T12"/>
                    <a:pathLst>
                      <a:path w="477" h="636">
                        <a:moveTo>
                          <a:pt x="0" y="636"/>
                        </a:moveTo>
                        <a:lnTo>
                          <a:pt x="247" y="493"/>
                        </a:lnTo>
                        <a:lnTo>
                          <a:pt x="477" y="0"/>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grpSp>
            <p:grpSp>
              <p:nvGrpSpPr>
                <p:cNvPr id="28" name="Group 429"/>
                <p:cNvGrpSpPr>
                  <a:grpSpLocks/>
                </p:cNvGrpSpPr>
                <p:nvPr/>
              </p:nvGrpSpPr>
              <p:grpSpPr bwMode="auto">
                <a:xfrm>
                  <a:off x="1143000" y="2286001"/>
                  <a:ext cx="4473576" cy="2576513"/>
                  <a:chOff x="672" y="1440"/>
                  <a:chExt cx="2818" cy="1623"/>
                </a:xfrm>
              </p:grpSpPr>
              <p:sp>
                <p:nvSpPr>
                  <p:cNvPr id="108" name="Freeform 135"/>
                  <p:cNvSpPr>
                    <a:spLocks/>
                  </p:cNvSpPr>
                  <p:nvPr/>
                </p:nvSpPr>
                <p:spPr bwMode="auto">
                  <a:xfrm>
                    <a:off x="672" y="2375"/>
                    <a:ext cx="1687" cy="688"/>
                  </a:xfrm>
                  <a:custGeom>
                    <a:avLst/>
                    <a:gdLst>
                      <a:gd name="T0" fmla="*/ 934 w 1687"/>
                      <a:gd name="T1" fmla="*/ 0 h 688"/>
                      <a:gd name="T2" fmla="*/ 794 w 1687"/>
                      <a:gd name="T3" fmla="*/ 17 h 688"/>
                      <a:gd name="T4" fmla="*/ 756 w 1687"/>
                      <a:gd name="T5" fmla="*/ 39 h 688"/>
                      <a:gd name="T6" fmla="*/ 727 w 1687"/>
                      <a:gd name="T7" fmla="*/ 60 h 688"/>
                      <a:gd name="T8" fmla="*/ 705 w 1687"/>
                      <a:gd name="T9" fmla="*/ 76 h 688"/>
                      <a:gd name="T10" fmla="*/ 692 w 1687"/>
                      <a:gd name="T11" fmla="*/ 89 h 688"/>
                      <a:gd name="T12" fmla="*/ 682 w 1687"/>
                      <a:gd name="T13" fmla="*/ 99 h 688"/>
                      <a:gd name="T14" fmla="*/ 680 w 1687"/>
                      <a:gd name="T15" fmla="*/ 101 h 688"/>
                      <a:gd name="T16" fmla="*/ 649 w 1687"/>
                      <a:gd name="T17" fmla="*/ 136 h 688"/>
                      <a:gd name="T18" fmla="*/ 628 w 1687"/>
                      <a:gd name="T19" fmla="*/ 169 h 688"/>
                      <a:gd name="T20" fmla="*/ 616 w 1687"/>
                      <a:gd name="T21" fmla="*/ 202 h 688"/>
                      <a:gd name="T22" fmla="*/ 612 w 1687"/>
                      <a:gd name="T23" fmla="*/ 232 h 688"/>
                      <a:gd name="T24" fmla="*/ 614 w 1687"/>
                      <a:gd name="T25" fmla="*/ 260 h 688"/>
                      <a:gd name="T26" fmla="*/ 617 w 1687"/>
                      <a:gd name="T27" fmla="*/ 286 h 688"/>
                      <a:gd name="T28" fmla="*/ 627 w 1687"/>
                      <a:gd name="T29" fmla="*/ 308 h 688"/>
                      <a:gd name="T30" fmla="*/ 634 w 1687"/>
                      <a:gd name="T31" fmla="*/ 325 h 688"/>
                      <a:gd name="T32" fmla="*/ 643 w 1687"/>
                      <a:gd name="T33" fmla="*/ 338 h 688"/>
                      <a:gd name="T34" fmla="*/ 649 w 1687"/>
                      <a:gd name="T35" fmla="*/ 347 h 688"/>
                      <a:gd name="T36" fmla="*/ 651 w 1687"/>
                      <a:gd name="T37" fmla="*/ 349 h 688"/>
                      <a:gd name="T38" fmla="*/ 682 w 1687"/>
                      <a:gd name="T39" fmla="*/ 384 h 688"/>
                      <a:gd name="T40" fmla="*/ 719 w 1687"/>
                      <a:gd name="T41" fmla="*/ 412 h 688"/>
                      <a:gd name="T42" fmla="*/ 758 w 1687"/>
                      <a:gd name="T43" fmla="*/ 434 h 688"/>
                      <a:gd name="T44" fmla="*/ 797 w 1687"/>
                      <a:gd name="T45" fmla="*/ 451 h 688"/>
                      <a:gd name="T46" fmla="*/ 834 w 1687"/>
                      <a:gd name="T47" fmla="*/ 462 h 688"/>
                      <a:gd name="T48" fmla="*/ 866 w 1687"/>
                      <a:gd name="T49" fmla="*/ 471 h 688"/>
                      <a:gd name="T50" fmla="*/ 892 w 1687"/>
                      <a:gd name="T51" fmla="*/ 477 h 688"/>
                      <a:gd name="T52" fmla="*/ 910 w 1687"/>
                      <a:gd name="T53" fmla="*/ 479 h 688"/>
                      <a:gd name="T54" fmla="*/ 916 w 1687"/>
                      <a:gd name="T55" fmla="*/ 481 h 688"/>
                      <a:gd name="T56" fmla="*/ 992 w 1687"/>
                      <a:gd name="T57" fmla="*/ 486 h 688"/>
                      <a:gd name="T58" fmla="*/ 1059 w 1687"/>
                      <a:gd name="T59" fmla="*/ 488 h 688"/>
                      <a:gd name="T60" fmla="*/ 1114 w 1687"/>
                      <a:gd name="T61" fmla="*/ 488 h 688"/>
                      <a:gd name="T62" fmla="*/ 1161 w 1687"/>
                      <a:gd name="T63" fmla="*/ 486 h 688"/>
                      <a:gd name="T64" fmla="*/ 1198 w 1687"/>
                      <a:gd name="T65" fmla="*/ 482 h 688"/>
                      <a:gd name="T66" fmla="*/ 1227 w 1687"/>
                      <a:gd name="T67" fmla="*/ 479 h 688"/>
                      <a:gd name="T68" fmla="*/ 1250 w 1687"/>
                      <a:gd name="T69" fmla="*/ 473 h 688"/>
                      <a:gd name="T70" fmla="*/ 1265 w 1687"/>
                      <a:gd name="T71" fmla="*/ 470 h 688"/>
                      <a:gd name="T72" fmla="*/ 1274 w 1687"/>
                      <a:gd name="T73" fmla="*/ 468 h 688"/>
                      <a:gd name="T74" fmla="*/ 1277 w 1687"/>
                      <a:gd name="T75" fmla="*/ 466 h 688"/>
                      <a:gd name="T76" fmla="*/ 1320 w 1687"/>
                      <a:gd name="T77" fmla="*/ 453 h 688"/>
                      <a:gd name="T78" fmla="*/ 1361 w 1687"/>
                      <a:gd name="T79" fmla="*/ 436 h 688"/>
                      <a:gd name="T80" fmla="*/ 1402 w 1687"/>
                      <a:gd name="T81" fmla="*/ 419 h 688"/>
                      <a:gd name="T82" fmla="*/ 1441 w 1687"/>
                      <a:gd name="T83" fmla="*/ 401 h 688"/>
                      <a:gd name="T84" fmla="*/ 1478 w 1687"/>
                      <a:gd name="T85" fmla="*/ 382 h 688"/>
                      <a:gd name="T86" fmla="*/ 1509 w 1687"/>
                      <a:gd name="T87" fmla="*/ 364 h 688"/>
                      <a:gd name="T88" fmla="*/ 1537 w 1687"/>
                      <a:gd name="T89" fmla="*/ 347 h 688"/>
                      <a:gd name="T90" fmla="*/ 1561 w 1687"/>
                      <a:gd name="T91" fmla="*/ 332 h 688"/>
                      <a:gd name="T92" fmla="*/ 1578 w 1687"/>
                      <a:gd name="T93" fmla="*/ 321 h 688"/>
                      <a:gd name="T94" fmla="*/ 1589 w 1687"/>
                      <a:gd name="T95" fmla="*/ 314 h 688"/>
                      <a:gd name="T96" fmla="*/ 1593 w 1687"/>
                      <a:gd name="T97" fmla="*/ 312 h 688"/>
                      <a:gd name="T98" fmla="*/ 1687 w 1687"/>
                      <a:gd name="T99" fmla="*/ 317 h 688"/>
                      <a:gd name="T100" fmla="*/ 1096 w 1687"/>
                      <a:gd name="T101" fmla="*/ 651 h 688"/>
                      <a:gd name="T102" fmla="*/ 1092 w 1687"/>
                      <a:gd name="T103" fmla="*/ 653 h 688"/>
                      <a:gd name="T104" fmla="*/ 1079 w 1687"/>
                      <a:gd name="T105" fmla="*/ 657 h 688"/>
                      <a:gd name="T106" fmla="*/ 1059 w 1687"/>
                      <a:gd name="T107" fmla="*/ 664 h 688"/>
                      <a:gd name="T108" fmla="*/ 1033 w 1687"/>
                      <a:gd name="T109" fmla="*/ 672 h 688"/>
                      <a:gd name="T110" fmla="*/ 999 w 1687"/>
                      <a:gd name="T111" fmla="*/ 679 h 688"/>
                      <a:gd name="T112" fmla="*/ 960 w 1687"/>
                      <a:gd name="T113" fmla="*/ 685 h 688"/>
                      <a:gd name="T114" fmla="*/ 916 w 1687"/>
                      <a:gd name="T115" fmla="*/ 688 h 688"/>
                      <a:gd name="T116" fmla="*/ 868 w 1687"/>
                      <a:gd name="T117" fmla="*/ 688 h 688"/>
                      <a:gd name="T118" fmla="*/ 0 w 1687"/>
                      <a:gd name="T119" fmla="*/ 668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7"/>
                      <a:gd name="T181" fmla="*/ 0 h 688"/>
                      <a:gd name="T182" fmla="*/ 1687 w 1687"/>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7" h="688">
                        <a:moveTo>
                          <a:pt x="934" y="0"/>
                        </a:moveTo>
                        <a:lnTo>
                          <a:pt x="794" y="17"/>
                        </a:lnTo>
                        <a:lnTo>
                          <a:pt x="756" y="39"/>
                        </a:lnTo>
                        <a:lnTo>
                          <a:pt x="727" y="60"/>
                        </a:lnTo>
                        <a:lnTo>
                          <a:pt x="705" y="76"/>
                        </a:lnTo>
                        <a:lnTo>
                          <a:pt x="692" y="89"/>
                        </a:lnTo>
                        <a:lnTo>
                          <a:pt x="682" y="99"/>
                        </a:lnTo>
                        <a:lnTo>
                          <a:pt x="680" y="101"/>
                        </a:lnTo>
                        <a:lnTo>
                          <a:pt x="649" y="136"/>
                        </a:lnTo>
                        <a:lnTo>
                          <a:pt x="628" y="169"/>
                        </a:lnTo>
                        <a:lnTo>
                          <a:pt x="616" y="202"/>
                        </a:lnTo>
                        <a:lnTo>
                          <a:pt x="612" y="232"/>
                        </a:lnTo>
                        <a:lnTo>
                          <a:pt x="614" y="260"/>
                        </a:lnTo>
                        <a:lnTo>
                          <a:pt x="617" y="286"/>
                        </a:lnTo>
                        <a:lnTo>
                          <a:pt x="627" y="308"/>
                        </a:lnTo>
                        <a:lnTo>
                          <a:pt x="634" y="325"/>
                        </a:lnTo>
                        <a:lnTo>
                          <a:pt x="643" y="338"/>
                        </a:lnTo>
                        <a:lnTo>
                          <a:pt x="649" y="347"/>
                        </a:lnTo>
                        <a:lnTo>
                          <a:pt x="651" y="349"/>
                        </a:lnTo>
                        <a:lnTo>
                          <a:pt x="682" y="384"/>
                        </a:lnTo>
                        <a:lnTo>
                          <a:pt x="719" y="412"/>
                        </a:lnTo>
                        <a:lnTo>
                          <a:pt x="758" y="434"/>
                        </a:lnTo>
                        <a:lnTo>
                          <a:pt x="797" y="451"/>
                        </a:lnTo>
                        <a:lnTo>
                          <a:pt x="834" y="462"/>
                        </a:lnTo>
                        <a:lnTo>
                          <a:pt x="866" y="471"/>
                        </a:lnTo>
                        <a:lnTo>
                          <a:pt x="892" y="477"/>
                        </a:lnTo>
                        <a:lnTo>
                          <a:pt x="910" y="479"/>
                        </a:lnTo>
                        <a:lnTo>
                          <a:pt x="916" y="481"/>
                        </a:lnTo>
                        <a:lnTo>
                          <a:pt x="992" y="486"/>
                        </a:lnTo>
                        <a:lnTo>
                          <a:pt x="1059" y="488"/>
                        </a:lnTo>
                        <a:lnTo>
                          <a:pt x="1114" y="488"/>
                        </a:lnTo>
                        <a:lnTo>
                          <a:pt x="1161" y="486"/>
                        </a:lnTo>
                        <a:lnTo>
                          <a:pt x="1198" y="482"/>
                        </a:lnTo>
                        <a:lnTo>
                          <a:pt x="1227" y="479"/>
                        </a:lnTo>
                        <a:lnTo>
                          <a:pt x="1250" y="473"/>
                        </a:lnTo>
                        <a:lnTo>
                          <a:pt x="1265" y="470"/>
                        </a:lnTo>
                        <a:lnTo>
                          <a:pt x="1274" y="468"/>
                        </a:lnTo>
                        <a:lnTo>
                          <a:pt x="1277" y="466"/>
                        </a:lnTo>
                        <a:lnTo>
                          <a:pt x="1320" y="453"/>
                        </a:lnTo>
                        <a:lnTo>
                          <a:pt x="1361" y="436"/>
                        </a:lnTo>
                        <a:lnTo>
                          <a:pt x="1402" y="419"/>
                        </a:lnTo>
                        <a:lnTo>
                          <a:pt x="1441" y="401"/>
                        </a:lnTo>
                        <a:lnTo>
                          <a:pt x="1478" y="382"/>
                        </a:lnTo>
                        <a:lnTo>
                          <a:pt x="1509" y="364"/>
                        </a:lnTo>
                        <a:lnTo>
                          <a:pt x="1537" y="347"/>
                        </a:lnTo>
                        <a:lnTo>
                          <a:pt x="1561" y="332"/>
                        </a:lnTo>
                        <a:lnTo>
                          <a:pt x="1578" y="321"/>
                        </a:lnTo>
                        <a:lnTo>
                          <a:pt x="1589" y="314"/>
                        </a:lnTo>
                        <a:lnTo>
                          <a:pt x="1593" y="312"/>
                        </a:lnTo>
                        <a:lnTo>
                          <a:pt x="1687" y="317"/>
                        </a:lnTo>
                        <a:lnTo>
                          <a:pt x="1096" y="651"/>
                        </a:lnTo>
                        <a:lnTo>
                          <a:pt x="1092" y="653"/>
                        </a:lnTo>
                        <a:lnTo>
                          <a:pt x="1079" y="657"/>
                        </a:lnTo>
                        <a:lnTo>
                          <a:pt x="1059" y="664"/>
                        </a:lnTo>
                        <a:lnTo>
                          <a:pt x="1033" y="672"/>
                        </a:lnTo>
                        <a:lnTo>
                          <a:pt x="999" y="679"/>
                        </a:lnTo>
                        <a:lnTo>
                          <a:pt x="960" y="685"/>
                        </a:lnTo>
                        <a:lnTo>
                          <a:pt x="916" y="688"/>
                        </a:lnTo>
                        <a:lnTo>
                          <a:pt x="868" y="688"/>
                        </a:lnTo>
                        <a:lnTo>
                          <a:pt x="0" y="668"/>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grpSp>
                <p:nvGrpSpPr>
                  <p:cNvPr id="109" name="Group 425"/>
                  <p:cNvGrpSpPr>
                    <a:grpSpLocks/>
                  </p:cNvGrpSpPr>
                  <p:nvPr/>
                </p:nvGrpSpPr>
                <p:grpSpPr bwMode="auto">
                  <a:xfrm>
                    <a:off x="1108" y="1440"/>
                    <a:ext cx="2382" cy="1464"/>
                    <a:chOff x="1108" y="1440"/>
                    <a:chExt cx="2382" cy="1464"/>
                  </a:xfrm>
                </p:grpSpPr>
                <p:sp>
                  <p:nvSpPr>
                    <p:cNvPr id="110" name="Freeform 118"/>
                    <p:cNvSpPr>
                      <a:spLocks/>
                    </p:cNvSpPr>
                    <p:nvPr/>
                  </p:nvSpPr>
                  <p:spPr bwMode="auto">
                    <a:xfrm>
                      <a:off x="1603" y="1964"/>
                      <a:ext cx="665" cy="401"/>
                    </a:xfrm>
                    <a:custGeom>
                      <a:avLst/>
                      <a:gdLst>
                        <a:gd name="T0" fmla="*/ 647 w 665"/>
                        <a:gd name="T1" fmla="*/ 0 h 401"/>
                        <a:gd name="T2" fmla="*/ 647 w 665"/>
                        <a:gd name="T3" fmla="*/ 2 h 401"/>
                        <a:gd name="T4" fmla="*/ 651 w 665"/>
                        <a:gd name="T5" fmla="*/ 4 h 401"/>
                        <a:gd name="T6" fmla="*/ 654 w 665"/>
                        <a:gd name="T7" fmla="*/ 6 h 401"/>
                        <a:gd name="T8" fmla="*/ 658 w 665"/>
                        <a:gd name="T9" fmla="*/ 10 h 401"/>
                        <a:gd name="T10" fmla="*/ 662 w 665"/>
                        <a:gd name="T11" fmla="*/ 13 h 401"/>
                        <a:gd name="T12" fmla="*/ 664 w 665"/>
                        <a:gd name="T13" fmla="*/ 19 h 401"/>
                        <a:gd name="T14" fmla="*/ 665 w 665"/>
                        <a:gd name="T15" fmla="*/ 23 h 401"/>
                        <a:gd name="T16" fmla="*/ 15 w 665"/>
                        <a:gd name="T17" fmla="*/ 401 h 401"/>
                        <a:gd name="T18" fmla="*/ 0 w 665"/>
                        <a:gd name="T19" fmla="*/ 379 h 401"/>
                        <a:gd name="T20" fmla="*/ 647 w 665"/>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401"/>
                        <a:gd name="T35" fmla="*/ 665 w 665"/>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401">
                          <a:moveTo>
                            <a:pt x="647" y="0"/>
                          </a:moveTo>
                          <a:lnTo>
                            <a:pt x="647" y="2"/>
                          </a:lnTo>
                          <a:lnTo>
                            <a:pt x="651" y="4"/>
                          </a:lnTo>
                          <a:lnTo>
                            <a:pt x="654" y="6"/>
                          </a:lnTo>
                          <a:lnTo>
                            <a:pt x="658" y="10"/>
                          </a:lnTo>
                          <a:lnTo>
                            <a:pt x="662" y="13"/>
                          </a:lnTo>
                          <a:lnTo>
                            <a:pt x="664" y="19"/>
                          </a:lnTo>
                          <a:lnTo>
                            <a:pt x="665" y="23"/>
                          </a:lnTo>
                          <a:lnTo>
                            <a:pt x="15" y="401"/>
                          </a:lnTo>
                          <a:lnTo>
                            <a:pt x="0" y="379"/>
                          </a:lnTo>
                          <a:lnTo>
                            <a:pt x="647" y="0"/>
                          </a:lnTo>
                          <a:close/>
                        </a:path>
                      </a:pathLst>
                    </a:custGeom>
                    <a:solidFill>
                      <a:srgbClr val="FFD5D5"/>
                    </a:solidFill>
                    <a:ln w="0">
                      <a:solidFill>
                        <a:srgbClr val="FFD5D5"/>
                      </a:solidFill>
                      <a:round/>
                      <a:headEnd/>
                      <a:tailEnd/>
                    </a:ln>
                  </p:spPr>
                  <p:txBody>
                    <a:bodyPr/>
                    <a:lstStyle/>
                    <a:p>
                      <a:endParaRPr lang="en-US">
                        <a:latin typeface="Arial" pitchFamily="34" charset="0"/>
                        <a:cs typeface="Arial" pitchFamily="34" charset="0"/>
                      </a:endParaRPr>
                    </a:p>
                  </p:txBody>
                </p:sp>
                <p:sp>
                  <p:nvSpPr>
                    <p:cNvPr id="111" name="Freeform 171"/>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12" name="Freeform 172"/>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13" name="Freeform 173"/>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114" name="Freeform 334"/>
                    <p:cNvSpPr>
                      <a:spLocks/>
                    </p:cNvSpPr>
                    <p:nvPr/>
                  </p:nvSpPr>
                  <p:spPr bwMode="auto">
                    <a:xfrm>
                      <a:off x="1269" y="2394"/>
                      <a:ext cx="1075" cy="510"/>
                    </a:xfrm>
                    <a:custGeom>
                      <a:avLst/>
                      <a:gdLst>
                        <a:gd name="T0" fmla="*/ 323 w 1075"/>
                        <a:gd name="T1" fmla="*/ 0 h 510"/>
                        <a:gd name="T2" fmla="*/ 184 w 1075"/>
                        <a:gd name="T3" fmla="*/ 39 h 510"/>
                        <a:gd name="T4" fmla="*/ 145 w 1075"/>
                        <a:gd name="T5" fmla="*/ 61 h 510"/>
                        <a:gd name="T6" fmla="*/ 117 w 1075"/>
                        <a:gd name="T7" fmla="*/ 82 h 510"/>
                        <a:gd name="T8" fmla="*/ 95 w 1075"/>
                        <a:gd name="T9" fmla="*/ 98 h 510"/>
                        <a:gd name="T10" fmla="*/ 80 w 1075"/>
                        <a:gd name="T11" fmla="*/ 111 h 510"/>
                        <a:gd name="T12" fmla="*/ 70 w 1075"/>
                        <a:gd name="T13" fmla="*/ 120 h 510"/>
                        <a:gd name="T14" fmla="*/ 69 w 1075"/>
                        <a:gd name="T15" fmla="*/ 122 h 510"/>
                        <a:gd name="T16" fmla="*/ 37 w 1075"/>
                        <a:gd name="T17" fmla="*/ 158 h 510"/>
                        <a:gd name="T18" fmla="*/ 17 w 1075"/>
                        <a:gd name="T19" fmla="*/ 191 h 510"/>
                        <a:gd name="T20" fmla="*/ 6 w 1075"/>
                        <a:gd name="T21" fmla="*/ 224 h 510"/>
                        <a:gd name="T22" fmla="*/ 0 w 1075"/>
                        <a:gd name="T23" fmla="*/ 254 h 510"/>
                        <a:gd name="T24" fmla="*/ 2 w 1075"/>
                        <a:gd name="T25" fmla="*/ 282 h 510"/>
                        <a:gd name="T26" fmla="*/ 7 w 1075"/>
                        <a:gd name="T27" fmla="*/ 308 h 510"/>
                        <a:gd name="T28" fmla="*/ 15 w 1075"/>
                        <a:gd name="T29" fmla="*/ 328 h 510"/>
                        <a:gd name="T30" fmla="*/ 24 w 1075"/>
                        <a:gd name="T31" fmla="*/ 347 h 510"/>
                        <a:gd name="T32" fmla="*/ 31 w 1075"/>
                        <a:gd name="T33" fmla="*/ 360 h 510"/>
                        <a:gd name="T34" fmla="*/ 37 w 1075"/>
                        <a:gd name="T35" fmla="*/ 369 h 510"/>
                        <a:gd name="T36" fmla="*/ 41 w 1075"/>
                        <a:gd name="T37" fmla="*/ 371 h 510"/>
                        <a:gd name="T38" fmla="*/ 67 w 1075"/>
                        <a:gd name="T39" fmla="*/ 402 h 510"/>
                        <a:gd name="T40" fmla="*/ 98 w 1075"/>
                        <a:gd name="T41" fmla="*/ 428 h 510"/>
                        <a:gd name="T42" fmla="*/ 133 w 1075"/>
                        <a:gd name="T43" fmla="*/ 449 h 510"/>
                        <a:gd name="T44" fmla="*/ 172 w 1075"/>
                        <a:gd name="T45" fmla="*/ 467 h 510"/>
                        <a:gd name="T46" fmla="*/ 213 w 1075"/>
                        <a:gd name="T47" fmla="*/ 480 h 510"/>
                        <a:gd name="T48" fmla="*/ 250 w 1075"/>
                        <a:gd name="T49" fmla="*/ 489 h 510"/>
                        <a:gd name="T50" fmla="*/ 286 w 1075"/>
                        <a:gd name="T51" fmla="*/ 497 h 510"/>
                        <a:gd name="T52" fmla="*/ 317 w 1075"/>
                        <a:gd name="T53" fmla="*/ 502 h 510"/>
                        <a:gd name="T54" fmla="*/ 341 w 1075"/>
                        <a:gd name="T55" fmla="*/ 504 h 510"/>
                        <a:gd name="T56" fmla="*/ 356 w 1075"/>
                        <a:gd name="T57" fmla="*/ 506 h 510"/>
                        <a:gd name="T58" fmla="*/ 362 w 1075"/>
                        <a:gd name="T59" fmla="*/ 506 h 510"/>
                        <a:gd name="T60" fmla="*/ 395 w 1075"/>
                        <a:gd name="T61" fmla="*/ 510 h 510"/>
                        <a:gd name="T62" fmla="*/ 432 w 1075"/>
                        <a:gd name="T63" fmla="*/ 510 h 510"/>
                        <a:gd name="T64" fmla="*/ 473 w 1075"/>
                        <a:gd name="T65" fmla="*/ 508 h 510"/>
                        <a:gd name="T66" fmla="*/ 514 w 1075"/>
                        <a:gd name="T67" fmla="*/ 504 h 510"/>
                        <a:gd name="T68" fmla="*/ 553 w 1075"/>
                        <a:gd name="T69" fmla="*/ 501 h 510"/>
                        <a:gd name="T70" fmla="*/ 588 w 1075"/>
                        <a:gd name="T71" fmla="*/ 497 h 510"/>
                        <a:gd name="T72" fmla="*/ 619 w 1075"/>
                        <a:gd name="T73" fmla="*/ 493 h 510"/>
                        <a:gd name="T74" fmla="*/ 643 w 1075"/>
                        <a:gd name="T75" fmla="*/ 491 h 510"/>
                        <a:gd name="T76" fmla="*/ 660 w 1075"/>
                        <a:gd name="T77" fmla="*/ 488 h 510"/>
                        <a:gd name="T78" fmla="*/ 666 w 1075"/>
                        <a:gd name="T79" fmla="*/ 488 h 510"/>
                        <a:gd name="T80" fmla="*/ 708 w 1075"/>
                        <a:gd name="T81" fmla="*/ 475 h 510"/>
                        <a:gd name="T82" fmla="*/ 751 w 1075"/>
                        <a:gd name="T83" fmla="*/ 458 h 510"/>
                        <a:gd name="T84" fmla="*/ 792 w 1075"/>
                        <a:gd name="T85" fmla="*/ 441 h 510"/>
                        <a:gd name="T86" fmla="*/ 831 w 1075"/>
                        <a:gd name="T87" fmla="*/ 423 h 510"/>
                        <a:gd name="T88" fmla="*/ 866 w 1075"/>
                        <a:gd name="T89" fmla="*/ 404 h 510"/>
                        <a:gd name="T90" fmla="*/ 897 w 1075"/>
                        <a:gd name="T91" fmla="*/ 386 h 510"/>
                        <a:gd name="T92" fmla="*/ 927 w 1075"/>
                        <a:gd name="T93" fmla="*/ 369 h 510"/>
                        <a:gd name="T94" fmla="*/ 949 w 1075"/>
                        <a:gd name="T95" fmla="*/ 354 h 510"/>
                        <a:gd name="T96" fmla="*/ 966 w 1075"/>
                        <a:gd name="T97" fmla="*/ 343 h 510"/>
                        <a:gd name="T98" fmla="*/ 977 w 1075"/>
                        <a:gd name="T99" fmla="*/ 336 h 510"/>
                        <a:gd name="T100" fmla="*/ 981 w 1075"/>
                        <a:gd name="T101" fmla="*/ 332 h 510"/>
                        <a:gd name="T102" fmla="*/ 1075 w 1075"/>
                        <a:gd name="T103" fmla="*/ 317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5"/>
                        <a:gd name="T157" fmla="*/ 0 h 510"/>
                        <a:gd name="T158" fmla="*/ 1075 w 1075"/>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5" h="510">
                          <a:moveTo>
                            <a:pt x="323" y="0"/>
                          </a:moveTo>
                          <a:lnTo>
                            <a:pt x="184" y="39"/>
                          </a:lnTo>
                          <a:lnTo>
                            <a:pt x="145" y="61"/>
                          </a:lnTo>
                          <a:lnTo>
                            <a:pt x="117" y="82"/>
                          </a:lnTo>
                          <a:lnTo>
                            <a:pt x="95" y="98"/>
                          </a:lnTo>
                          <a:lnTo>
                            <a:pt x="80" y="111"/>
                          </a:lnTo>
                          <a:lnTo>
                            <a:pt x="70" y="120"/>
                          </a:lnTo>
                          <a:lnTo>
                            <a:pt x="69" y="122"/>
                          </a:lnTo>
                          <a:lnTo>
                            <a:pt x="37" y="158"/>
                          </a:lnTo>
                          <a:lnTo>
                            <a:pt x="17" y="191"/>
                          </a:lnTo>
                          <a:lnTo>
                            <a:pt x="6" y="224"/>
                          </a:lnTo>
                          <a:lnTo>
                            <a:pt x="0" y="254"/>
                          </a:lnTo>
                          <a:lnTo>
                            <a:pt x="2" y="282"/>
                          </a:lnTo>
                          <a:lnTo>
                            <a:pt x="7" y="308"/>
                          </a:lnTo>
                          <a:lnTo>
                            <a:pt x="15" y="328"/>
                          </a:lnTo>
                          <a:lnTo>
                            <a:pt x="24" y="347"/>
                          </a:lnTo>
                          <a:lnTo>
                            <a:pt x="31" y="360"/>
                          </a:lnTo>
                          <a:lnTo>
                            <a:pt x="37" y="369"/>
                          </a:lnTo>
                          <a:lnTo>
                            <a:pt x="41" y="371"/>
                          </a:lnTo>
                          <a:lnTo>
                            <a:pt x="67" y="402"/>
                          </a:lnTo>
                          <a:lnTo>
                            <a:pt x="98" y="428"/>
                          </a:lnTo>
                          <a:lnTo>
                            <a:pt x="133" y="449"/>
                          </a:lnTo>
                          <a:lnTo>
                            <a:pt x="172" y="467"/>
                          </a:lnTo>
                          <a:lnTo>
                            <a:pt x="213" y="480"/>
                          </a:lnTo>
                          <a:lnTo>
                            <a:pt x="250" y="489"/>
                          </a:lnTo>
                          <a:lnTo>
                            <a:pt x="286" y="497"/>
                          </a:lnTo>
                          <a:lnTo>
                            <a:pt x="317" y="502"/>
                          </a:lnTo>
                          <a:lnTo>
                            <a:pt x="341" y="504"/>
                          </a:lnTo>
                          <a:lnTo>
                            <a:pt x="356" y="506"/>
                          </a:lnTo>
                          <a:lnTo>
                            <a:pt x="362" y="506"/>
                          </a:lnTo>
                          <a:lnTo>
                            <a:pt x="395" y="510"/>
                          </a:lnTo>
                          <a:lnTo>
                            <a:pt x="432" y="510"/>
                          </a:lnTo>
                          <a:lnTo>
                            <a:pt x="473" y="508"/>
                          </a:lnTo>
                          <a:lnTo>
                            <a:pt x="514" y="504"/>
                          </a:lnTo>
                          <a:lnTo>
                            <a:pt x="553" y="501"/>
                          </a:lnTo>
                          <a:lnTo>
                            <a:pt x="588" y="497"/>
                          </a:lnTo>
                          <a:lnTo>
                            <a:pt x="619" y="493"/>
                          </a:lnTo>
                          <a:lnTo>
                            <a:pt x="643" y="491"/>
                          </a:lnTo>
                          <a:lnTo>
                            <a:pt x="660" y="488"/>
                          </a:lnTo>
                          <a:lnTo>
                            <a:pt x="666" y="488"/>
                          </a:lnTo>
                          <a:lnTo>
                            <a:pt x="708" y="475"/>
                          </a:lnTo>
                          <a:lnTo>
                            <a:pt x="751" y="458"/>
                          </a:lnTo>
                          <a:lnTo>
                            <a:pt x="792" y="441"/>
                          </a:lnTo>
                          <a:lnTo>
                            <a:pt x="831" y="423"/>
                          </a:lnTo>
                          <a:lnTo>
                            <a:pt x="866" y="404"/>
                          </a:lnTo>
                          <a:lnTo>
                            <a:pt x="897" y="386"/>
                          </a:lnTo>
                          <a:lnTo>
                            <a:pt x="927" y="369"/>
                          </a:lnTo>
                          <a:lnTo>
                            <a:pt x="949" y="354"/>
                          </a:lnTo>
                          <a:lnTo>
                            <a:pt x="966" y="343"/>
                          </a:lnTo>
                          <a:lnTo>
                            <a:pt x="977" y="336"/>
                          </a:lnTo>
                          <a:lnTo>
                            <a:pt x="981" y="332"/>
                          </a:lnTo>
                          <a:lnTo>
                            <a:pt x="1075" y="317"/>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sp>
                  <p:nvSpPr>
                    <p:cNvPr id="115" name="Freeform 13"/>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116" name="Freeform 14"/>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17" name="Freeform 15"/>
                    <p:cNvSpPr>
                      <a:spLocks/>
                    </p:cNvSpPr>
                    <p:nvPr/>
                  </p:nvSpPr>
                  <p:spPr bwMode="auto">
                    <a:xfrm>
                      <a:off x="1282" y="2471"/>
                      <a:ext cx="120" cy="94"/>
                    </a:xfrm>
                    <a:custGeom>
                      <a:avLst/>
                      <a:gdLst>
                        <a:gd name="T0" fmla="*/ 35 w 120"/>
                        <a:gd name="T1" fmla="*/ 94 h 94"/>
                        <a:gd name="T2" fmla="*/ 0 w 120"/>
                        <a:gd name="T3" fmla="*/ 48 h 94"/>
                        <a:gd name="T4" fmla="*/ 83 w 120"/>
                        <a:gd name="T5" fmla="*/ 0 h 94"/>
                        <a:gd name="T6" fmla="*/ 85 w 120"/>
                        <a:gd name="T7" fmla="*/ 0 h 94"/>
                        <a:gd name="T8" fmla="*/ 91 w 120"/>
                        <a:gd name="T9" fmla="*/ 0 h 94"/>
                        <a:gd name="T10" fmla="*/ 98 w 120"/>
                        <a:gd name="T11" fmla="*/ 1 h 94"/>
                        <a:gd name="T12" fmla="*/ 107 w 120"/>
                        <a:gd name="T13" fmla="*/ 5 h 94"/>
                        <a:gd name="T14" fmla="*/ 115 w 120"/>
                        <a:gd name="T15" fmla="*/ 14 h 94"/>
                        <a:gd name="T16" fmla="*/ 119 w 120"/>
                        <a:gd name="T17" fmla="*/ 27 h 94"/>
                        <a:gd name="T18" fmla="*/ 120 w 120"/>
                        <a:gd name="T19" fmla="*/ 46 h 94"/>
                        <a:gd name="T20" fmla="*/ 35 w 120"/>
                        <a:gd name="T21" fmla="*/ 94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94"/>
                        <a:gd name="T35" fmla="*/ 120 w 12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94">
                          <a:moveTo>
                            <a:pt x="35" y="94"/>
                          </a:moveTo>
                          <a:lnTo>
                            <a:pt x="0" y="48"/>
                          </a:lnTo>
                          <a:lnTo>
                            <a:pt x="83" y="0"/>
                          </a:lnTo>
                          <a:lnTo>
                            <a:pt x="85" y="0"/>
                          </a:lnTo>
                          <a:lnTo>
                            <a:pt x="91" y="0"/>
                          </a:lnTo>
                          <a:lnTo>
                            <a:pt x="98" y="1"/>
                          </a:lnTo>
                          <a:lnTo>
                            <a:pt x="107" y="5"/>
                          </a:lnTo>
                          <a:lnTo>
                            <a:pt x="115" y="14"/>
                          </a:lnTo>
                          <a:lnTo>
                            <a:pt x="119" y="27"/>
                          </a:lnTo>
                          <a:lnTo>
                            <a:pt x="120" y="46"/>
                          </a:lnTo>
                          <a:lnTo>
                            <a:pt x="35" y="94"/>
                          </a:lnTo>
                          <a:close/>
                        </a:path>
                      </a:pathLst>
                    </a:custGeom>
                    <a:solidFill>
                      <a:srgbClr val="2B2BFF"/>
                    </a:solidFill>
                    <a:ln w="0">
                      <a:solidFill>
                        <a:srgbClr val="2B2BFF"/>
                      </a:solidFill>
                      <a:round/>
                      <a:headEnd/>
                      <a:tailEnd/>
                    </a:ln>
                  </p:spPr>
                  <p:txBody>
                    <a:bodyPr/>
                    <a:lstStyle/>
                    <a:p>
                      <a:endParaRPr lang="en-US">
                        <a:latin typeface="Arial" pitchFamily="34" charset="0"/>
                        <a:cs typeface="Arial" pitchFamily="34" charset="0"/>
                      </a:endParaRPr>
                    </a:p>
                  </p:txBody>
                </p:sp>
                <p:sp>
                  <p:nvSpPr>
                    <p:cNvPr id="118" name="Freeform 16"/>
                    <p:cNvSpPr>
                      <a:spLocks/>
                    </p:cNvSpPr>
                    <p:nvPr/>
                  </p:nvSpPr>
                  <p:spPr bwMode="auto">
                    <a:xfrm>
                      <a:off x="1287" y="2471"/>
                      <a:ext cx="114" cy="89"/>
                    </a:xfrm>
                    <a:custGeom>
                      <a:avLst/>
                      <a:gdLst>
                        <a:gd name="T0" fmla="*/ 30 w 114"/>
                        <a:gd name="T1" fmla="*/ 89 h 89"/>
                        <a:gd name="T2" fmla="*/ 0 w 114"/>
                        <a:gd name="T3" fmla="*/ 48 h 89"/>
                        <a:gd name="T4" fmla="*/ 82 w 114"/>
                        <a:gd name="T5" fmla="*/ 0 h 89"/>
                        <a:gd name="T6" fmla="*/ 84 w 114"/>
                        <a:gd name="T7" fmla="*/ 1 h 89"/>
                        <a:gd name="T8" fmla="*/ 91 w 114"/>
                        <a:gd name="T9" fmla="*/ 1 h 89"/>
                        <a:gd name="T10" fmla="*/ 99 w 114"/>
                        <a:gd name="T11" fmla="*/ 5 h 89"/>
                        <a:gd name="T12" fmla="*/ 108 w 114"/>
                        <a:gd name="T13" fmla="*/ 12 h 89"/>
                        <a:gd name="T14" fmla="*/ 114 w 114"/>
                        <a:gd name="T15" fmla="*/ 24 h 89"/>
                        <a:gd name="T16" fmla="*/ 114 w 114"/>
                        <a:gd name="T17" fmla="*/ 40 h 89"/>
                        <a:gd name="T18" fmla="*/ 30 w 114"/>
                        <a:gd name="T19" fmla="*/ 8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9"/>
                        <a:gd name="T32" fmla="*/ 114 w 11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9">
                          <a:moveTo>
                            <a:pt x="30" y="89"/>
                          </a:moveTo>
                          <a:lnTo>
                            <a:pt x="0" y="48"/>
                          </a:lnTo>
                          <a:lnTo>
                            <a:pt x="82" y="0"/>
                          </a:lnTo>
                          <a:lnTo>
                            <a:pt x="84" y="1"/>
                          </a:lnTo>
                          <a:lnTo>
                            <a:pt x="91" y="1"/>
                          </a:lnTo>
                          <a:lnTo>
                            <a:pt x="99" y="5"/>
                          </a:lnTo>
                          <a:lnTo>
                            <a:pt x="108" y="12"/>
                          </a:lnTo>
                          <a:lnTo>
                            <a:pt x="114" y="24"/>
                          </a:lnTo>
                          <a:lnTo>
                            <a:pt x="114" y="40"/>
                          </a:lnTo>
                          <a:lnTo>
                            <a:pt x="30" y="89"/>
                          </a:lnTo>
                          <a:close/>
                        </a:path>
                      </a:pathLst>
                    </a:custGeom>
                    <a:solidFill>
                      <a:srgbClr val="5555FF"/>
                    </a:solidFill>
                    <a:ln w="0">
                      <a:solidFill>
                        <a:srgbClr val="5555FF"/>
                      </a:solidFill>
                      <a:round/>
                      <a:headEnd/>
                      <a:tailEnd/>
                    </a:ln>
                  </p:spPr>
                  <p:txBody>
                    <a:bodyPr/>
                    <a:lstStyle/>
                    <a:p>
                      <a:endParaRPr lang="en-US">
                        <a:latin typeface="Arial" pitchFamily="34" charset="0"/>
                        <a:cs typeface="Arial" pitchFamily="34" charset="0"/>
                      </a:endParaRPr>
                    </a:p>
                  </p:txBody>
                </p:sp>
                <p:sp>
                  <p:nvSpPr>
                    <p:cNvPr id="119" name="Freeform 17"/>
                    <p:cNvSpPr>
                      <a:spLocks/>
                    </p:cNvSpPr>
                    <p:nvPr/>
                  </p:nvSpPr>
                  <p:spPr bwMode="auto">
                    <a:xfrm>
                      <a:off x="1293" y="2472"/>
                      <a:ext cx="108" cy="82"/>
                    </a:xfrm>
                    <a:custGeom>
                      <a:avLst/>
                      <a:gdLst>
                        <a:gd name="T0" fmla="*/ 24 w 108"/>
                        <a:gd name="T1" fmla="*/ 82 h 82"/>
                        <a:gd name="T2" fmla="*/ 0 w 108"/>
                        <a:gd name="T3" fmla="*/ 49 h 82"/>
                        <a:gd name="T4" fmla="*/ 80 w 108"/>
                        <a:gd name="T5" fmla="*/ 0 h 82"/>
                        <a:gd name="T6" fmla="*/ 82 w 108"/>
                        <a:gd name="T7" fmla="*/ 0 h 82"/>
                        <a:gd name="T8" fmla="*/ 87 w 108"/>
                        <a:gd name="T9" fmla="*/ 2 h 82"/>
                        <a:gd name="T10" fmla="*/ 95 w 108"/>
                        <a:gd name="T11" fmla="*/ 6 h 82"/>
                        <a:gd name="T12" fmla="*/ 102 w 108"/>
                        <a:gd name="T13" fmla="*/ 11 h 82"/>
                        <a:gd name="T14" fmla="*/ 106 w 108"/>
                        <a:gd name="T15" fmla="*/ 21 h 82"/>
                        <a:gd name="T16" fmla="*/ 108 w 108"/>
                        <a:gd name="T17" fmla="*/ 36 h 82"/>
                        <a:gd name="T18" fmla="*/ 24 w 108"/>
                        <a:gd name="T19" fmla="*/ 82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82"/>
                        <a:gd name="T32" fmla="*/ 108 w 10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82">
                          <a:moveTo>
                            <a:pt x="24" y="82"/>
                          </a:moveTo>
                          <a:lnTo>
                            <a:pt x="0" y="49"/>
                          </a:lnTo>
                          <a:lnTo>
                            <a:pt x="80" y="0"/>
                          </a:lnTo>
                          <a:lnTo>
                            <a:pt x="82" y="0"/>
                          </a:lnTo>
                          <a:lnTo>
                            <a:pt x="87" y="2"/>
                          </a:lnTo>
                          <a:lnTo>
                            <a:pt x="95" y="6"/>
                          </a:lnTo>
                          <a:lnTo>
                            <a:pt x="102" y="11"/>
                          </a:lnTo>
                          <a:lnTo>
                            <a:pt x="106" y="21"/>
                          </a:lnTo>
                          <a:lnTo>
                            <a:pt x="108" y="36"/>
                          </a:lnTo>
                          <a:lnTo>
                            <a:pt x="24" y="82"/>
                          </a:lnTo>
                          <a:close/>
                        </a:path>
                      </a:pathLst>
                    </a:custGeom>
                    <a:solidFill>
                      <a:srgbClr val="8080FF"/>
                    </a:solidFill>
                    <a:ln w="0">
                      <a:solidFill>
                        <a:srgbClr val="8080FF"/>
                      </a:solidFill>
                      <a:round/>
                      <a:headEnd/>
                      <a:tailEnd/>
                    </a:ln>
                  </p:spPr>
                  <p:txBody>
                    <a:bodyPr/>
                    <a:lstStyle/>
                    <a:p>
                      <a:endParaRPr lang="en-US">
                        <a:latin typeface="Arial" pitchFamily="34" charset="0"/>
                        <a:cs typeface="Arial" pitchFamily="34" charset="0"/>
                      </a:endParaRPr>
                    </a:p>
                  </p:txBody>
                </p:sp>
                <p:sp>
                  <p:nvSpPr>
                    <p:cNvPr id="120" name="Freeform 18"/>
                    <p:cNvSpPr>
                      <a:spLocks/>
                    </p:cNvSpPr>
                    <p:nvPr/>
                  </p:nvSpPr>
                  <p:spPr bwMode="auto">
                    <a:xfrm>
                      <a:off x="1299" y="2474"/>
                      <a:ext cx="100" cy="74"/>
                    </a:xfrm>
                    <a:custGeom>
                      <a:avLst/>
                      <a:gdLst>
                        <a:gd name="T0" fmla="*/ 18 w 100"/>
                        <a:gd name="T1" fmla="*/ 74 h 74"/>
                        <a:gd name="T2" fmla="*/ 0 w 100"/>
                        <a:gd name="T3" fmla="*/ 47 h 74"/>
                        <a:gd name="T4" fmla="*/ 77 w 100"/>
                        <a:gd name="T5" fmla="*/ 0 h 74"/>
                        <a:gd name="T6" fmla="*/ 79 w 100"/>
                        <a:gd name="T7" fmla="*/ 0 h 74"/>
                        <a:gd name="T8" fmla="*/ 81 w 100"/>
                        <a:gd name="T9" fmla="*/ 0 h 74"/>
                        <a:gd name="T10" fmla="*/ 85 w 100"/>
                        <a:gd name="T11" fmla="*/ 2 h 74"/>
                        <a:gd name="T12" fmla="*/ 89 w 100"/>
                        <a:gd name="T13" fmla="*/ 4 h 74"/>
                        <a:gd name="T14" fmla="*/ 92 w 100"/>
                        <a:gd name="T15" fmla="*/ 8 h 74"/>
                        <a:gd name="T16" fmla="*/ 96 w 100"/>
                        <a:gd name="T17" fmla="*/ 11 h 74"/>
                        <a:gd name="T18" fmla="*/ 98 w 100"/>
                        <a:gd name="T19" fmla="*/ 15 h 74"/>
                        <a:gd name="T20" fmla="*/ 100 w 100"/>
                        <a:gd name="T21" fmla="*/ 21 h 74"/>
                        <a:gd name="T22" fmla="*/ 100 w 100"/>
                        <a:gd name="T23" fmla="*/ 28 h 74"/>
                        <a:gd name="T24" fmla="*/ 18 w 100"/>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74"/>
                        <a:gd name="T41" fmla="*/ 100 w 10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74">
                          <a:moveTo>
                            <a:pt x="18" y="74"/>
                          </a:moveTo>
                          <a:lnTo>
                            <a:pt x="0" y="47"/>
                          </a:lnTo>
                          <a:lnTo>
                            <a:pt x="77" y="0"/>
                          </a:lnTo>
                          <a:lnTo>
                            <a:pt x="79" y="0"/>
                          </a:lnTo>
                          <a:lnTo>
                            <a:pt x="81" y="0"/>
                          </a:lnTo>
                          <a:lnTo>
                            <a:pt x="85" y="2"/>
                          </a:lnTo>
                          <a:lnTo>
                            <a:pt x="89" y="4"/>
                          </a:lnTo>
                          <a:lnTo>
                            <a:pt x="92" y="8"/>
                          </a:lnTo>
                          <a:lnTo>
                            <a:pt x="96" y="11"/>
                          </a:lnTo>
                          <a:lnTo>
                            <a:pt x="98" y="15"/>
                          </a:lnTo>
                          <a:lnTo>
                            <a:pt x="100" y="21"/>
                          </a:lnTo>
                          <a:lnTo>
                            <a:pt x="100" y="28"/>
                          </a:lnTo>
                          <a:lnTo>
                            <a:pt x="18" y="74"/>
                          </a:lnTo>
                          <a:close/>
                        </a:path>
                      </a:pathLst>
                    </a:custGeom>
                    <a:solidFill>
                      <a:srgbClr val="AAAAFF"/>
                    </a:solidFill>
                    <a:ln w="0">
                      <a:solidFill>
                        <a:srgbClr val="AAAAFF"/>
                      </a:solidFill>
                      <a:round/>
                      <a:headEnd/>
                      <a:tailEnd/>
                    </a:ln>
                  </p:spPr>
                  <p:txBody>
                    <a:bodyPr/>
                    <a:lstStyle/>
                    <a:p>
                      <a:endParaRPr lang="en-US">
                        <a:latin typeface="Arial" pitchFamily="34" charset="0"/>
                        <a:cs typeface="Arial" pitchFamily="34" charset="0"/>
                      </a:endParaRPr>
                    </a:p>
                  </p:txBody>
                </p:sp>
                <p:sp>
                  <p:nvSpPr>
                    <p:cNvPr id="121" name="Freeform 19"/>
                    <p:cNvSpPr>
                      <a:spLocks/>
                    </p:cNvSpPr>
                    <p:nvPr/>
                  </p:nvSpPr>
                  <p:spPr bwMode="auto">
                    <a:xfrm>
                      <a:off x="1304" y="2474"/>
                      <a:ext cx="95" cy="67"/>
                    </a:xfrm>
                    <a:custGeom>
                      <a:avLst/>
                      <a:gdLst>
                        <a:gd name="T0" fmla="*/ 13 w 95"/>
                        <a:gd name="T1" fmla="*/ 67 h 67"/>
                        <a:gd name="T2" fmla="*/ 0 w 95"/>
                        <a:gd name="T3" fmla="*/ 47 h 67"/>
                        <a:gd name="T4" fmla="*/ 76 w 95"/>
                        <a:gd name="T5" fmla="*/ 0 h 67"/>
                        <a:gd name="T6" fmla="*/ 78 w 95"/>
                        <a:gd name="T7" fmla="*/ 2 h 67"/>
                        <a:gd name="T8" fmla="*/ 80 w 95"/>
                        <a:gd name="T9" fmla="*/ 4 h 67"/>
                        <a:gd name="T10" fmla="*/ 84 w 95"/>
                        <a:gd name="T11" fmla="*/ 6 h 67"/>
                        <a:gd name="T12" fmla="*/ 87 w 95"/>
                        <a:gd name="T13" fmla="*/ 9 h 67"/>
                        <a:gd name="T14" fmla="*/ 91 w 95"/>
                        <a:gd name="T15" fmla="*/ 13 h 67"/>
                        <a:gd name="T16" fmla="*/ 95 w 95"/>
                        <a:gd name="T17" fmla="*/ 19 h 67"/>
                        <a:gd name="T18" fmla="*/ 95 w 95"/>
                        <a:gd name="T19" fmla="*/ 22 h 67"/>
                        <a:gd name="T20" fmla="*/ 13 w 95"/>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7"/>
                        <a:gd name="T35" fmla="*/ 95 w 9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7">
                          <a:moveTo>
                            <a:pt x="13" y="67"/>
                          </a:moveTo>
                          <a:lnTo>
                            <a:pt x="0" y="47"/>
                          </a:lnTo>
                          <a:lnTo>
                            <a:pt x="76" y="0"/>
                          </a:lnTo>
                          <a:lnTo>
                            <a:pt x="78" y="2"/>
                          </a:lnTo>
                          <a:lnTo>
                            <a:pt x="80" y="4"/>
                          </a:lnTo>
                          <a:lnTo>
                            <a:pt x="84" y="6"/>
                          </a:lnTo>
                          <a:lnTo>
                            <a:pt x="87" y="9"/>
                          </a:lnTo>
                          <a:lnTo>
                            <a:pt x="91" y="13"/>
                          </a:lnTo>
                          <a:lnTo>
                            <a:pt x="95" y="19"/>
                          </a:lnTo>
                          <a:lnTo>
                            <a:pt x="95" y="22"/>
                          </a:lnTo>
                          <a:lnTo>
                            <a:pt x="13" y="67"/>
                          </a:lnTo>
                          <a:close/>
                        </a:path>
                      </a:pathLst>
                    </a:custGeom>
                    <a:solidFill>
                      <a:srgbClr val="D5D5FF"/>
                    </a:solidFill>
                    <a:ln w="0">
                      <a:solidFill>
                        <a:srgbClr val="D5D5FF"/>
                      </a:solidFill>
                      <a:round/>
                      <a:headEnd/>
                      <a:tailEnd/>
                    </a:ln>
                  </p:spPr>
                  <p:txBody>
                    <a:bodyPr/>
                    <a:lstStyle/>
                    <a:p>
                      <a:endParaRPr lang="en-US">
                        <a:latin typeface="Arial" pitchFamily="34" charset="0"/>
                        <a:cs typeface="Arial" pitchFamily="34" charset="0"/>
                      </a:endParaRPr>
                    </a:p>
                  </p:txBody>
                </p:sp>
                <p:sp>
                  <p:nvSpPr>
                    <p:cNvPr id="122" name="Freeform 20"/>
                    <p:cNvSpPr>
                      <a:spLocks/>
                    </p:cNvSpPr>
                    <p:nvPr/>
                  </p:nvSpPr>
                  <p:spPr bwMode="auto">
                    <a:xfrm>
                      <a:off x="1310" y="2476"/>
                      <a:ext cx="89" cy="59"/>
                    </a:xfrm>
                    <a:custGeom>
                      <a:avLst/>
                      <a:gdLst>
                        <a:gd name="T0" fmla="*/ 89 w 89"/>
                        <a:gd name="T1" fmla="*/ 15 h 59"/>
                        <a:gd name="T2" fmla="*/ 7 w 89"/>
                        <a:gd name="T3" fmla="*/ 59 h 59"/>
                        <a:gd name="T4" fmla="*/ 0 w 89"/>
                        <a:gd name="T5" fmla="*/ 45 h 59"/>
                        <a:gd name="T6" fmla="*/ 74 w 89"/>
                        <a:gd name="T7" fmla="*/ 0 h 59"/>
                        <a:gd name="T8" fmla="*/ 89 w 89"/>
                        <a:gd name="T9" fmla="*/ 15 h 59"/>
                        <a:gd name="T10" fmla="*/ 0 60000 65536"/>
                        <a:gd name="T11" fmla="*/ 0 60000 65536"/>
                        <a:gd name="T12" fmla="*/ 0 60000 65536"/>
                        <a:gd name="T13" fmla="*/ 0 60000 65536"/>
                        <a:gd name="T14" fmla="*/ 0 60000 65536"/>
                        <a:gd name="T15" fmla="*/ 0 w 89"/>
                        <a:gd name="T16" fmla="*/ 0 h 59"/>
                        <a:gd name="T17" fmla="*/ 89 w 89"/>
                        <a:gd name="T18" fmla="*/ 59 h 59"/>
                      </a:gdLst>
                      <a:ahLst/>
                      <a:cxnLst>
                        <a:cxn ang="T10">
                          <a:pos x="T0" y="T1"/>
                        </a:cxn>
                        <a:cxn ang="T11">
                          <a:pos x="T2" y="T3"/>
                        </a:cxn>
                        <a:cxn ang="T12">
                          <a:pos x="T4" y="T5"/>
                        </a:cxn>
                        <a:cxn ang="T13">
                          <a:pos x="T6" y="T7"/>
                        </a:cxn>
                        <a:cxn ang="T14">
                          <a:pos x="T8" y="T9"/>
                        </a:cxn>
                      </a:cxnLst>
                      <a:rect l="T15" t="T16" r="T17" b="T18"/>
                      <a:pathLst>
                        <a:path w="89" h="59">
                          <a:moveTo>
                            <a:pt x="89" y="15"/>
                          </a:moveTo>
                          <a:lnTo>
                            <a:pt x="7" y="59"/>
                          </a:lnTo>
                          <a:lnTo>
                            <a:pt x="0" y="45"/>
                          </a:lnTo>
                          <a:lnTo>
                            <a:pt x="74" y="0"/>
                          </a:lnTo>
                          <a:lnTo>
                            <a:pt x="89" y="15"/>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123" name="Freeform 21"/>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124" name="Freeform 22"/>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25" name="Freeform 24"/>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close/>
                        </a:path>
                      </a:pathLst>
                    </a:custGeom>
                    <a:solidFill>
                      <a:srgbClr val="FF0000"/>
                    </a:solidFill>
                    <a:ln w="0">
                      <a:solidFill>
                        <a:srgbClr val="FF0000"/>
                      </a:solidFill>
                      <a:round/>
                      <a:headEnd/>
                      <a:tailEnd/>
                    </a:ln>
                  </p:spPr>
                  <p:txBody>
                    <a:bodyPr/>
                    <a:lstStyle/>
                    <a:p>
                      <a:endParaRPr lang="en-US">
                        <a:latin typeface="Arial" pitchFamily="34" charset="0"/>
                        <a:cs typeface="Arial" pitchFamily="34" charset="0"/>
                      </a:endParaRPr>
                    </a:p>
                  </p:txBody>
                </p:sp>
                <p:sp>
                  <p:nvSpPr>
                    <p:cNvPr id="126" name="Freeform 25"/>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27" name="Line 26"/>
                    <p:cNvSpPr>
                      <a:spLocks noChangeShapeType="1"/>
                    </p:cNvSpPr>
                    <p:nvPr/>
                  </p:nvSpPr>
                  <p:spPr bwMode="auto">
                    <a:xfrm flipH="1">
                      <a:off x="1592" y="2407"/>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28" name="Line 27"/>
                    <p:cNvSpPr>
                      <a:spLocks noChangeShapeType="1"/>
                    </p:cNvSpPr>
                    <p:nvPr/>
                  </p:nvSpPr>
                  <p:spPr bwMode="auto">
                    <a:xfrm flipH="1">
                      <a:off x="1567" y="2422"/>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29" name="Freeform 28"/>
                    <p:cNvSpPr>
                      <a:spLocks/>
                    </p:cNvSpPr>
                    <p:nvPr/>
                  </p:nvSpPr>
                  <p:spPr bwMode="auto">
                    <a:xfrm>
                      <a:off x="1551" y="2437"/>
                      <a:ext cx="5" cy="9"/>
                    </a:xfrm>
                    <a:custGeom>
                      <a:avLst/>
                      <a:gdLst>
                        <a:gd name="T0" fmla="*/ 5 w 5"/>
                        <a:gd name="T1" fmla="*/ 0 h 9"/>
                        <a:gd name="T2" fmla="*/ 0 w 5"/>
                        <a:gd name="T3" fmla="*/ 6 h 9"/>
                        <a:gd name="T4" fmla="*/ 4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5" y="0"/>
                          </a:moveTo>
                          <a:lnTo>
                            <a:pt x="0" y="6"/>
                          </a:lnTo>
                          <a:lnTo>
                            <a:pt x="4" y="9"/>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0" name="Line 29"/>
                    <p:cNvSpPr>
                      <a:spLocks noChangeShapeType="1"/>
                    </p:cNvSpPr>
                    <p:nvPr/>
                  </p:nvSpPr>
                  <p:spPr bwMode="auto">
                    <a:xfrm>
                      <a:off x="1566" y="2456"/>
                      <a:ext cx="11" cy="11"/>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1" name="Line 30"/>
                    <p:cNvSpPr>
                      <a:spLocks noChangeShapeType="1"/>
                    </p:cNvSpPr>
                    <p:nvPr/>
                  </p:nvSpPr>
                  <p:spPr bwMode="auto">
                    <a:xfrm flipV="1">
                      <a:off x="1588" y="2456"/>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2" name="Line 31"/>
                    <p:cNvSpPr>
                      <a:spLocks noChangeShapeType="1"/>
                    </p:cNvSpPr>
                    <p:nvPr/>
                  </p:nvSpPr>
                  <p:spPr bwMode="auto">
                    <a:xfrm flipV="1">
                      <a:off x="1612" y="2443"/>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3" name="Line 32"/>
                    <p:cNvSpPr>
                      <a:spLocks noChangeShapeType="1"/>
                    </p:cNvSpPr>
                    <p:nvPr/>
                  </p:nvSpPr>
                  <p:spPr bwMode="auto">
                    <a:xfrm flipV="1">
                      <a:off x="1636" y="242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4" name="Line 33"/>
                    <p:cNvSpPr>
                      <a:spLocks noChangeShapeType="1"/>
                    </p:cNvSpPr>
                    <p:nvPr/>
                  </p:nvSpPr>
                  <p:spPr bwMode="auto">
                    <a:xfrm flipV="1">
                      <a:off x="1662" y="2413"/>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5" name="Line 34"/>
                    <p:cNvSpPr>
                      <a:spLocks noChangeShapeType="1"/>
                    </p:cNvSpPr>
                    <p:nvPr/>
                  </p:nvSpPr>
                  <p:spPr bwMode="auto">
                    <a:xfrm flipV="1">
                      <a:off x="1686" y="2398"/>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6" name="Line 35"/>
                    <p:cNvSpPr>
                      <a:spLocks noChangeShapeType="1"/>
                    </p:cNvSpPr>
                    <p:nvPr/>
                  </p:nvSpPr>
                  <p:spPr bwMode="auto">
                    <a:xfrm flipV="1">
                      <a:off x="1710" y="2385"/>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7" name="Line 36"/>
                    <p:cNvSpPr>
                      <a:spLocks noChangeShapeType="1"/>
                    </p:cNvSpPr>
                    <p:nvPr/>
                  </p:nvSpPr>
                  <p:spPr bwMode="auto">
                    <a:xfrm flipV="1">
                      <a:off x="1736" y="2370"/>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8" name="Line 37"/>
                    <p:cNvSpPr>
                      <a:spLocks noChangeShapeType="1"/>
                    </p:cNvSpPr>
                    <p:nvPr/>
                  </p:nvSpPr>
                  <p:spPr bwMode="auto">
                    <a:xfrm flipV="1">
                      <a:off x="1760" y="2356"/>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9" name="Line 38"/>
                    <p:cNvSpPr>
                      <a:spLocks noChangeShapeType="1"/>
                    </p:cNvSpPr>
                    <p:nvPr/>
                  </p:nvSpPr>
                  <p:spPr bwMode="auto">
                    <a:xfrm flipV="1">
                      <a:off x="1784" y="2343"/>
                      <a:ext cx="13" cy="5"/>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0" name="Line 39"/>
                    <p:cNvSpPr>
                      <a:spLocks noChangeShapeType="1"/>
                    </p:cNvSpPr>
                    <p:nvPr/>
                  </p:nvSpPr>
                  <p:spPr bwMode="auto">
                    <a:xfrm flipV="1">
                      <a:off x="1809" y="232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1" name="Line 40"/>
                    <p:cNvSpPr>
                      <a:spLocks noChangeShapeType="1"/>
                    </p:cNvSpPr>
                    <p:nvPr/>
                  </p:nvSpPr>
                  <p:spPr bwMode="auto">
                    <a:xfrm flipV="1">
                      <a:off x="1835" y="2313"/>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2" name="Line 41"/>
                    <p:cNvSpPr>
                      <a:spLocks noChangeShapeType="1"/>
                    </p:cNvSpPr>
                    <p:nvPr/>
                  </p:nvSpPr>
                  <p:spPr bwMode="auto">
                    <a:xfrm flipV="1">
                      <a:off x="1859" y="229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3" name="Line 42"/>
                    <p:cNvSpPr>
                      <a:spLocks noChangeShapeType="1"/>
                    </p:cNvSpPr>
                    <p:nvPr/>
                  </p:nvSpPr>
                  <p:spPr bwMode="auto">
                    <a:xfrm flipV="1">
                      <a:off x="1883" y="228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4" name="Line 43"/>
                    <p:cNvSpPr>
                      <a:spLocks noChangeShapeType="1"/>
                    </p:cNvSpPr>
                    <p:nvPr/>
                  </p:nvSpPr>
                  <p:spPr bwMode="auto">
                    <a:xfrm flipV="1">
                      <a:off x="1907" y="2270"/>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5" name="Line 44"/>
                    <p:cNvSpPr>
                      <a:spLocks noChangeShapeType="1"/>
                    </p:cNvSpPr>
                    <p:nvPr/>
                  </p:nvSpPr>
                  <p:spPr bwMode="auto">
                    <a:xfrm flipV="1">
                      <a:off x="1933" y="2255"/>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6" name="Line 45"/>
                    <p:cNvSpPr>
                      <a:spLocks noChangeShapeType="1"/>
                    </p:cNvSpPr>
                    <p:nvPr/>
                  </p:nvSpPr>
                  <p:spPr bwMode="auto">
                    <a:xfrm flipV="1">
                      <a:off x="1957" y="2241"/>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7" name="Line 46"/>
                    <p:cNvSpPr>
                      <a:spLocks noChangeShapeType="1"/>
                    </p:cNvSpPr>
                    <p:nvPr/>
                  </p:nvSpPr>
                  <p:spPr bwMode="auto">
                    <a:xfrm flipV="1">
                      <a:off x="1981" y="222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8" name="Line 47"/>
                    <p:cNvSpPr>
                      <a:spLocks noChangeShapeType="1"/>
                    </p:cNvSpPr>
                    <p:nvPr/>
                  </p:nvSpPr>
                  <p:spPr bwMode="auto">
                    <a:xfrm flipV="1">
                      <a:off x="2007" y="2213"/>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9" name="Line 48"/>
                    <p:cNvSpPr>
                      <a:spLocks noChangeShapeType="1"/>
                    </p:cNvSpPr>
                    <p:nvPr/>
                  </p:nvSpPr>
                  <p:spPr bwMode="auto">
                    <a:xfrm flipV="1">
                      <a:off x="2031" y="2198"/>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0" name="Line 49"/>
                    <p:cNvSpPr>
                      <a:spLocks noChangeShapeType="1"/>
                    </p:cNvSpPr>
                    <p:nvPr/>
                  </p:nvSpPr>
                  <p:spPr bwMode="auto">
                    <a:xfrm>
                      <a:off x="2055" y="2191"/>
                      <a:ext cx="1" cy="1"/>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1" name="Line 97"/>
                    <p:cNvSpPr>
                      <a:spLocks noChangeShapeType="1"/>
                    </p:cNvSpPr>
                    <p:nvPr/>
                  </p:nvSpPr>
                  <p:spPr bwMode="auto">
                    <a:xfrm flipH="1">
                      <a:off x="2563" y="2483"/>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2" name="Line 98"/>
                    <p:cNvSpPr>
                      <a:spLocks noChangeShapeType="1"/>
                    </p:cNvSpPr>
                    <p:nvPr/>
                  </p:nvSpPr>
                  <p:spPr bwMode="auto">
                    <a:xfrm flipH="1">
                      <a:off x="2539" y="2498"/>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3" name="Line 99"/>
                    <p:cNvSpPr>
                      <a:spLocks noChangeShapeType="1"/>
                    </p:cNvSpPr>
                    <p:nvPr/>
                  </p:nvSpPr>
                  <p:spPr bwMode="auto">
                    <a:xfrm flipH="1">
                      <a:off x="2513" y="2511"/>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4" name="Line 100"/>
                    <p:cNvSpPr>
                      <a:spLocks noChangeShapeType="1"/>
                    </p:cNvSpPr>
                    <p:nvPr/>
                  </p:nvSpPr>
                  <p:spPr bwMode="auto">
                    <a:xfrm flipH="1">
                      <a:off x="2489" y="2526"/>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5" name="Line 101"/>
                    <p:cNvSpPr>
                      <a:spLocks noChangeShapeType="1"/>
                    </p:cNvSpPr>
                    <p:nvPr/>
                  </p:nvSpPr>
                  <p:spPr bwMode="auto">
                    <a:xfrm flipH="1">
                      <a:off x="2465" y="2541"/>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6" name="Line 102"/>
                    <p:cNvSpPr>
                      <a:spLocks noChangeShapeType="1"/>
                    </p:cNvSpPr>
                    <p:nvPr/>
                  </p:nvSpPr>
                  <p:spPr bwMode="auto">
                    <a:xfrm flipH="1">
                      <a:off x="2439" y="2554"/>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7" name="Line 103"/>
                    <p:cNvSpPr>
                      <a:spLocks noChangeShapeType="1"/>
                    </p:cNvSpPr>
                    <p:nvPr/>
                  </p:nvSpPr>
                  <p:spPr bwMode="auto">
                    <a:xfrm flipH="1">
                      <a:off x="2415" y="2569"/>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8" name="Line 104"/>
                    <p:cNvSpPr>
                      <a:spLocks noChangeShapeType="1"/>
                    </p:cNvSpPr>
                    <p:nvPr/>
                  </p:nvSpPr>
                  <p:spPr bwMode="auto">
                    <a:xfrm flipH="1">
                      <a:off x="2391" y="2584"/>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9" name="Line 105"/>
                    <p:cNvSpPr>
                      <a:spLocks noChangeShapeType="1"/>
                    </p:cNvSpPr>
                    <p:nvPr/>
                  </p:nvSpPr>
                  <p:spPr bwMode="auto">
                    <a:xfrm flipH="1">
                      <a:off x="2365" y="2598"/>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0" name="Line 106"/>
                    <p:cNvSpPr>
                      <a:spLocks noChangeShapeType="1"/>
                    </p:cNvSpPr>
                    <p:nvPr/>
                  </p:nvSpPr>
                  <p:spPr bwMode="auto">
                    <a:xfrm flipH="1">
                      <a:off x="2341" y="2611"/>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1" name="Line 107"/>
                    <p:cNvSpPr>
                      <a:spLocks noChangeShapeType="1"/>
                    </p:cNvSpPr>
                    <p:nvPr/>
                  </p:nvSpPr>
                  <p:spPr bwMode="auto">
                    <a:xfrm flipH="1">
                      <a:off x="2317" y="2626"/>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2" name="Line 108"/>
                    <p:cNvSpPr>
                      <a:spLocks noChangeShapeType="1"/>
                    </p:cNvSpPr>
                    <p:nvPr/>
                  </p:nvSpPr>
                  <p:spPr bwMode="auto">
                    <a:xfrm flipH="1">
                      <a:off x="2293" y="2641"/>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3" name="Line 109"/>
                    <p:cNvSpPr>
                      <a:spLocks noChangeShapeType="1"/>
                    </p:cNvSpPr>
                    <p:nvPr/>
                  </p:nvSpPr>
                  <p:spPr bwMode="auto">
                    <a:xfrm flipH="1">
                      <a:off x="2267" y="2654"/>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4" name="Freeform 110"/>
                    <p:cNvSpPr>
                      <a:spLocks/>
                    </p:cNvSpPr>
                    <p:nvPr/>
                  </p:nvSpPr>
                  <p:spPr bwMode="auto">
                    <a:xfrm>
                      <a:off x="2242" y="2669"/>
                      <a:ext cx="13" cy="7"/>
                    </a:xfrm>
                    <a:custGeom>
                      <a:avLst/>
                      <a:gdLst>
                        <a:gd name="T0" fmla="*/ 13 w 13"/>
                        <a:gd name="T1" fmla="*/ 0 h 7"/>
                        <a:gd name="T2" fmla="*/ 0 w 13"/>
                        <a:gd name="T3" fmla="*/ 7 h 7"/>
                        <a:gd name="T4" fmla="*/ 0 w 13"/>
                        <a:gd name="T5" fmla="*/ 7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13" y="0"/>
                          </a:moveTo>
                          <a:lnTo>
                            <a:pt x="0" y="7"/>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5" name="Line 111"/>
                    <p:cNvSpPr>
                      <a:spLocks noChangeShapeType="1"/>
                    </p:cNvSpPr>
                    <p:nvPr/>
                  </p:nvSpPr>
                  <p:spPr bwMode="auto">
                    <a:xfrm>
                      <a:off x="2254" y="2686"/>
                      <a:ext cx="11" cy="9"/>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6" name="Line 112"/>
                    <p:cNvSpPr>
                      <a:spLocks noChangeShapeType="1"/>
                    </p:cNvSpPr>
                    <p:nvPr/>
                  </p:nvSpPr>
                  <p:spPr bwMode="auto">
                    <a:xfrm flipV="1">
                      <a:off x="2276" y="2680"/>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7" name="Line 113"/>
                    <p:cNvSpPr>
                      <a:spLocks noChangeShapeType="1"/>
                    </p:cNvSpPr>
                    <p:nvPr/>
                  </p:nvSpPr>
                  <p:spPr bwMode="auto">
                    <a:xfrm flipV="1">
                      <a:off x="2300" y="2665"/>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8" name="Freeform 114"/>
                    <p:cNvSpPr>
                      <a:spLocks/>
                    </p:cNvSpPr>
                    <p:nvPr/>
                  </p:nvSpPr>
                  <p:spPr bwMode="auto">
                    <a:xfrm>
                      <a:off x="1579" y="1962"/>
                      <a:ext cx="691" cy="429"/>
                    </a:xfrm>
                    <a:custGeom>
                      <a:avLst/>
                      <a:gdLst>
                        <a:gd name="T0" fmla="*/ 654 w 691"/>
                        <a:gd name="T1" fmla="*/ 0 h 429"/>
                        <a:gd name="T2" fmla="*/ 658 w 691"/>
                        <a:gd name="T3" fmla="*/ 0 h 429"/>
                        <a:gd name="T4" fmla="*/ 663 w 691"/>
                        <a:gd name="T5" fmla="*/ 0 h 429"/>
                        <a:gd name="T6" fmla="*/ 671 w 691"/>
                        <a:gd name="T7" fmla="*/ 2 h 429"/>
                        <a:gd name="T8" fmla="*/ 678 w 691"/>
                        <a:gd name="T9" fmla="*/ 6 h 429"/>
                        <a:gd name="T10" fmla="*/ 686 w 691"/>
                        <a:gd name="T11" fmla="*/ 13 h 429"/>
                        <a:gd name="T12" fmla="*/ 691 w 691"/>
                        <a:gd name="T13" fmla="*/ 28 h 429"/>
                        <a:gd name="T14" fmla="*/ 691 w 691"/>
                        <a:gd name="T15" fmla="*/ 47 h 429"/>
                        <a:gd name="T16" fmla="*/ 35 w 691"/>
                        <a:gd name="T17" fmla="*/ 429 h 429"/>
                        <a:gd name="T18" fmla="*/ 0 w 691"/>
                        <a:gd name="T19" fmla="*/ 381 h 429"/>
                        <a:gd name="T20" fmla="*/ 654 w 691"/>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429"/>
                        <a:gd name="T35" fmla="*/ 691 w 691"/>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429">
                          <a:moveTo>
                            <a:pt x="654" y="0"/>
                          </a:moveTo>
                          <a:lnTo>
                            <a:pt x="658" y="0"/>
                          </a:lnTo>
                          <a:lnTo>
                            <a:pt x="663" y="0"/>
                          </a:lnTo>
                          <a:lnTo>
                            <a:pt x="671" y="2"/>
                          </a:lnTo>
                          <a:lnTo>
                            <a:pt x="678" y="6"/>
                          </a:lnTo>
                          <a:lnTo>
                            <a:pt x="686" y="13"/>
                          </a:lnTo>
                          <a:lnTo>
                            <a:pt x="691" y="28"/>
                          </a:lnTo>
                          <a:lnTo>
                            <a:pt x="691" y="47"/>
                          </a:lnTo>
                          <a:lnTo>
                            <a:pt x="35" y="429"/>
                          </a:lnTo>
                          <a:lnTo>
                            <a:pt x="0" y="381"/>
                          </a:lnTo>
                          <a:lnTo>
                            <a:pt x="654" y="0"/>
                          </a:lnTo>
                          <a:close/>
                        </a:path>
                      </a:pathLst>
                    </a:custGeom>
                    <a:solidFill>
                      <a:srgbClr val="FF2B2B"/>
                    </a:solidFill>
                    <a:ln w="0">
                      <a:solidFill>
                        <a:srgbClr val="FF2B2B"/>
                      </a:solidFill>
                      <a:round/>
                      <a:headEnd/>
                      <a:tailEnd/>
                    </a:ln>
                  </p:spPr>
                  <p:txBody>
                    <a:bodyPr/>
                    <a:lstStyle/>
                    <a:p>
                      <a:endParaRPr lang="en-US">
                        <a:latin typeface="Arial" pitchFamily="34" charset="0"/>
                        <a:cs typeface="Arial" pitchFamily="34" charset="0"/>
                      </a:endParaRPr>
                    </a:p>
                  </p:txBody>
                </p:sp>
                <p:sp>
                  <p:nvSpPr>
                    <p:cNvPr id="169" name="Freeform 115"/>
                    <p:cNvSpPr>
                      <a:spLocks/>
                    </p:cNvSpPr>
                    <p:nvPr/>
                  </p:nvSpPr>
                  <p:spPr bwMode="auto">
                    <a:xfrm>
                      <a:off x="1584" y="1962"/>
                      <a:ext cx="686" cy="421"/>
                    </a:xfrm>
                    <a:custGeom>
                      <a:avLst/>
                      <a:gdLst>
                        <a:gd name="T0" fmla="*/ 653 w 686"/>
                        <a:gd name="T1" fmla="*/ 0 h 421"/>
                        <a:gd name="T2" fmla="*/ 657 w 686"/>
                        <a:gd name="T3" fmla="*/ 0 h 421"/>
                        <a:gd name="T4" fmla="*/ 662 w 686"/>
                        <a:gd name="T5" fmla="*/ 2 h 421"/>
                        <a:gd name="T6" fmla="*/ 671 w 686"/>
                        <a:gd name="T7" fmla="*/ 4 h 421"/>
                        <a:gd name="T8" fmla="*/ 679 w 686"/>
                        <a:gd name="T9" fmla="*/ 12 h 421"/>
                        <a:gd name="T10" fmla="*/ 684 w 686"/>
                        <a:gd name="T11" fmla="*/ 23 h 421"/>
                        <a:gd name="T12" fmla="*/ 686 w 686"/>
                        <a:gd name="T13" fmla="*/ 41 h 421"/>
                        <a:gd name="T14" fmla="*/ 32 w 686"/>
                        <a:gd name="T15" fmla="*/ 421 h 421"/>
                        <a:gd name="T16" fmla="*/ 0 w 686"/>
                        <a:gd name="T17" fmla="*/ 381 h 421"/>
                        <a:gd name="T18" fmla="*/ 653 w 686"/>
                        <a:gd name="T19" fmla="*/ 0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6"/>
                        <a:gd name="T31" fmla="*/ 0 h 421"/>
                        <a:gd name="T32" fmla="*/ 686 w 686"/>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6" h="421">
                          <a:moveTo>
                            <a:pt x="653" y="0"/>
                          </a:moveTo>
                          <a:lnTo>
                            <a:pt x="657" y="0"/>
                          </a:lnTo>
                          <a:lnTo>
                            <a:pt x="662" y="2"/>
                          </a:lnTo>
                          <a:lnTo>
                            <a:pt x="671" y="4"/>
                          </a:lnTo>
                          <a:lnTo>
                            <a:pt x="679" y="12"/>
                          </a:lnTo>
                          <a:lnTo>
                            <a:pt x="684" y="23"/>
                          </a:lnTo>
                          <a:lnTo>
                            <a:pt x="686" y="41"/>
                          </a:lnTo>
                          <a:lnTo>
                            <a:pt x="32" y="421"/>
                          </a:lnTo>
                          <a:lnTo>
                            <a:pt x="0" y="381"/>
                          </a:lnTo>
                          <a:lnTo>
                            <a:pt x="653" y="0"/>
                          </a:lnTo>
                          <a:close/>
                        </a:path>
                      </a:pathLst>
                    </a:custGeom>
                    <a:solidFill>
                      <a:srgbClr val="FF5555"/>
                    </a:solidFill>
                    <a:ln w="0">
                      <a:solidFill>
                        <a:srgbClr val="FF5555"/>
                      </a:solidFill>
                      <a:round/>
                      <a:headEnd/>
                      <a:tailEnd/>
                    </a:ln>
                  </p:spPr>
                  <p:txBody>
                    <a:bodyPr/>
                    <a:lstStyle/>
                    <a:p>
                      <a:endParaRPr lang="en-US">
                        <a:latin typeface="Arial" pitchFamily="34" charset="0"/>
                        <a:cs typeface="Arial" pitchFamily="34" charset="0"/>
                      </a:endParaRPr>
                    </a:p>
                  </p:txBody>
                </p:sp>
                <p:sp>
                  <p:nvSpPr>
                    <p:cNvPr id="170" name="Freeform 116"/>
                    <p:cNvSpPr>
                      <a:spLocks/>
                    </p:cNvSpPr>
                    <p:nvPr/>
                  </p:nvSpPr>
                  <p:spPr bwMode="auto">
                    <a:xfrm>
                      <a:off x="1592" y="1964"/>
                      <a:ext cx="676" cy="414"/>
                    </a:xfrm>
                    <a:custGeom>
                      <a:avLst/>
                      <a:gdLst>
                        <a:gd name="T0" fmla="*/ 650 w 676"/>
                        <a:gd name="T1" fmla="*/ 0 h 414"/>
                        <a:gd name="T2" fmla="*/ 652 w 676"/>
                        <a:gd name="T3" fmla="*/ 0 h 414"/>
                        <a:gd name="T4" fmla="*/ 658 w 676"/>
                        <a:gd name="T5" fmla="*/ 2 h 414"/>
                        <a:gd name="T6" fmla="*/ 665 w 676"/>
                        <a:gd name="T7" fmla="*/ 4 h 414"/>
                        <a:gd name="T8" fmla="*/ 671 w 676"/>
                        <a:gd name="T9" fmla="*/ 11 h 414"/>
                        <a:gd name="T10" fmla="*/ 676 w 676"/>
                        <a:gd name="T11" fmla="*/ 21 h 414"/>
                        <a:gd name="T12" fmla="*/ 676 w 676"/>
                        <a:gd name="T13" fmla="*/ 34 h 414"/>
                        <a:gd name="T14" fmla="*/ 24 w 676"/>
                        <a:gd name="T15" fmla="*/ 414 h 414"/>
                        <a:gd name="T16" fmla="*/ 0 w 676"/>
                        <a:gd name="T17" fmla="*/ 379 h 414"/>
                        <a:gd name="T18" fmla="*/ 650 w 676"/>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
                        <a:gd name="T31" fmla="*/ 0 h 414"/>
                        <a:gd name="T32" fmla="*/ 676 w 67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 h="414">
                          <a:moveTo>
                            <a:pt x="650" y="0"/>
                          </a:moveTo>
                          <a:lnTo>
                            <a:pt x="652" y="0"/>
                          </a:lnTo>
                          <a:lnTo>
                            <a:pt x="658" y="2"/>
                          </a:lnTo>
                          <a:lnTo>
                            <a:pt x="665" y="4"/>
                          </a:lnTo>
                          <a:lnTo>
                            <a:pt x="671" y="11"/>
                          </a:lnTo>
                          <a:lnTo>
                            <a:pt x="676" y="21"/>
                          </a:lnTo>
                          <a:lnTo>
                            <a:pt x="676" y="34"/>
                          </a:lnTo>
                          <a:lnTo>
                            <a:pt x="24" y="414"/>
                          </a:lnTo>
                          <a:lnTo>
                            <a:pt x="0" y="379"/>
                          </a:lnTo>
                          <a:lnTo>
                            <a:pt x="650" y="0"/>
                          </a:lnTo>
                          <a:close/>
                        </a:path>
                      </a:pathLst>
                    </a:custGeom>
                    <a:solidFill>
                      <a:srgbClr val="FF8080"/>
                    </a:solidFill>
                    <a:ln w="0">
                      <a:solidFill>
                        <a:srgbClr val="FF8080"/>
                      </a:solidFill>
                      <a:round/>
                      <a:headEnd/>
                      <a:tailEnd/>
                    </a:ln>
                  </p:spPr>
                  <p:txBody>
                    <a:bodyPr/>
                    <a:lstStyle/>
                    <a:p>
                      <a:endParaRPr lang="en-US">
                        <a:latin typeface="Arial" pitchFamily="34" charset="0"/>
                        <a:cs typeface="Arial" pitchFamily="34" charset="0"/>
                      </a:endParaRPr>
                    </a:p>
                  </p:txBody>
                </p:sp>
                <p:sp>
                  <p:nvSpPr>
                    <p:cNvPr id="171" name="Freeform 117"/>
                    <p:cNvSpPr>
                      <a:spLocks/>
                    </p:cNvSpPr>
                    <p:nvPr/>
                  </p:nvSpPr>
                  <p:spPr bwMode="auto">
                    <a:xfrm>
                      <a:off x="1597" y="1964"/>
                      <a:ext cx="671" cy="406"/>
                    </a:xfrm>
                    <a:custGeom>
                      <a:avLst/>
                      <a:gdLst>
                        <a:gd name="T0" fmla="*/ 649 w 671"/>
                        <a:gd name="T1" fmla="*/ 0 h 406"/>
                        <a:gd name="T2" fmla="*/ 649 w 671"/>
                        <a:gd name="T3" fmla="*/ 0 h 406"/>
                        <a:gd name="T4" fmla="*/ 651 w 671"/>
                        <a:gd name="T5" fmla="*/ 2 h 406"/>
                        <a:gd name="T6" fmla="*/ 655 w 671"/>
                        <a:gd name="T7" fmla="*/ 2 h 406"/>
                        <a:gd name="T8" fmla="*/ 658 w 671"/>
                        <a:gd name="T9" fmla="*/ 6 h 406"/>
                        <a:gd name="T10" fmla="*/ 662 w 671"/>
                        <a:gd name="T11" fmla="*/ 8 h 406"/>
                        <a:gd name="T12" fmla="*/ 666 w 671"/>
                        <a:gd name="T13" fmla="*/ 11 h 406"/>
                        <a:gd name="T14" fmla="*/ 670 w 671"/>
                        <a:gd name="T15" fmla="*/ 17 h 406"/>
                        <a:gd name="T16" fmla="*/ 671 w 671"/>
                        <a:gd name="T17" fmla="*/ 23 h 406"/>
                        <a:gd name="T18" fmla="*/ 671 w 671"/>
                        <a:gd name="T19" fmla="*/ 28 h 406"/>
                        <a:gd name="T20" fmla="*/ 19 w 671"/>
                        <a:gd name="T21" fmla="*/ 406 h 406"/>
                        <a:gd name="T22" fmla="*/ 0 w 671"/>
                        <a:gd name="T23" fmla="*/ 379 h 406"/>
                        <a:gd name="T24" fmla="*/ 649 w 671"/>
                        <a:gd name="T25" fmla="*/ 0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1"/>
                        <a:gd name="T40" fmla="*/ 0 h 406"/>
                        <a:gd name="T41" fmla="*/ 671 w 671"/>
                        <a:gd name="T42" fmla="*/ 406 h 4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1" h="406">
                          <a:moveTo>
                            <a:pt x="649" y="0"/>
                          </a:moveTo>
                          <a:lnTo>
                            <a:pt x="649" y="0"/>
                          </a:lnTo>
                          <a:lnTo>
                            <a:pt x="651" y="2"/>
                          </a:lnTo>
                          <a:lnTo>
                            <a:pt x="655" y="2"/>
                          </a:lnTo>
                          <a:lnTo>
                            <a:pt x="658" y="6"/>
                          </a:lnTo>
                          <a:lnTo>
                            <a:pt x="662" y="8"/>
                          </a:lnTo>
                          <a:lnTo>
                            <a:pt x="666" y="11"/>
                          </a:lnTo>
                          <a:lnTo>
                            <a:pt x="670" y="17"/>
                          </a:lnTo>
                          <a:lnTo>
                            <a:pt x="671" y="23"/>
                          </a:lnTo>
                          <a:lnTo>
                            <a:pt x="671" y="28"/>
                          </a:lnTo>
                          <a:lnTo>
                            <a:pt x="19" y="406"/>
                          </a:lnTo>
                          <a:lnTo>
                            <a:pt x="0" y="379"/>
                          </a:lnTo>
                          <a:lnTo>
                            <a:pt x="649" y="0"/>
                          </a:lnTo>
                          <a:close/>
                        </a:path>
                      </a:pathLst>
                    </a:custGeom>
                    <a:solidFill>
                      <a:srgbClr val="FFAAAA"/>
                    </a:solidFill>
                    <a:ln w="0">
                      <a:solidFill>
                        <a:srgbClr val="FFAAAA"/>
                      </a:solidFill>
                      <a:round/>
                      <a:headEnd/>
                      <a:tailEnd/>
                    </a:ln>
                  </p:spPr>
                  <p:txBody>
                    <a:bodyPr/>
                    <a:lstStyle/>
                    <a:p>
                      <a:endParaRPr lang="en-US">
                        <a:latin typeface="Arial" pitchFamily="34" charset="0"/>
                        <a:cs typeface="Arial" pitchFamily="34" charset="0"/>
                      </a:endParaRPr>
                    </a:p>
                  </p:txBody>
                </p:sp>
                <p:sp>
                  <p:nvSpPr>
                    <p:cNvPr id="172" name="Freeform 119"/>
                    <p:cNvSpPr>
                      <a:spLocks/>
                    </p:cNvSpPr>
                    <p:nvPr/>
                  </p:nvSpPr>
                  <p:spPr bwMode="auto">
                    <a:xfrm>
                      <a:off x="1621" y="1966"/>
                      <a:ext cx="646" cy="386"/>
                    </a:xfrm>
                    <a:custGeom>
                      <a:avLst/>
                      <a:gdLst>
                        <a:gd name="T0" fmla="*/ 646 w 646"/>
                        <a:gd name="T1" fmla="*/ 15 h 386"/>
                        <a:gd name="T2" fmla="*/ 8 w 646"/>
                        <a:gd name="T3" fmla="*/ 386 h 386"/>
                        <a:gd name="T4" fmla="*/ 0 w 646"/>
                        <a:gd name="T5" fmla="*/ 371 h 386"/>
                        <a:gd name="T6" fmla="*/ 633 w 646"/>
                        <a:gd name="T7" fmla="*/ 0 h 386"/>
                        <a:gd name="T8" fmla="*/ 646 w 646"/>
                        <a:gd name="T9" fmla="*/ 15 h 386"/>
                        <a:gd name="T10" fmla="*/ 0 60000 65536"/>
                        <a:gd name="T11" fmla="*/ 0 60000 65536"/>
                        <a:gd name="T12" fmla="*/ 0 60000 65536"/>
                        <a:gd name="T13" fmla="*/ 0 60000 65536"/>
                        <a:gd name="T14" fmla="*/ 0 60000 65536"/>
                        <a:gd name="T15" fmla="*/ 0 w 646"/>
                        <a:gd name="T16" fmla="*/ 0 h 386"/>
                        <a:gd name="T17" fmla="*/ 646 w 646"/>
                        <a:gd name="T18" fmla="*/ 386 h 386"/>
                      </a:gdLst>
                      <a:ahLst/>
                      <a:cxnLst>
                        <a:cxn ang="T10">
                          <a:pos x="T0" y="T1"/>
                        </a:cxn>
                        <a:cxn ang="T11">
                          <a:pos x="T2" y="T3"/>
                        </a:cxn>
                        <a:cxn ang="T12">
                          <a:pos x="T4" y="T5"/>
                        </a:cxn>
                        <a:cxn ang="T13">
                          <a:pos x="T6" y="T7"/>
                        </a:cxn>
                        <a:cxn ang="T14">
                          <a:pos x="T8" y="T9"/>
                        </a:cxn>
                      </a:cxnLst>
                      <a:rect l="T15" t="T16" r="T17" b="T18"/>
                      <a:pathLst>
                        <a:path w="646" h="386">
                          <a:moveTo>
                            <a:pt x="646" y="15"/>
                          </a:moveTo>
                          <a:lnTo>
                            <a:pt x="8" y="386"/>
                          </a:lnTo>
                          <a:lnTo>
                            <a:pt x="0" y="371"/>
                          </a:lnTo>
                          <a:lnTo>
                            <a:pt x="633" y="0"/>
                          </a:lnTo>
                          <a:lnTo>
                            <a:pt x="646" y="15"/>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173" name="Freeform 120"/>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close/>
                        </a:path>
                      </a:pathLst>
                    </a:custGeom>
                    <a:solidFill>
                      <a:srgbClr val="CC0000"/>
                    </a:solidFill>
                    <a:ln w="0">
                      <a:solidFill>
                        <a:srgbClr val="CC0000"/>
                      </a:solidFill>
                      <a:round/>
                      <a:headEnd/>
                      <a:tailEnd/>
                    </a:ln>
                  </p:spPr>
                  <p:txBody>
                    <a:bodyPr/>
                    <a:lstStyle/>
                    <a:p>
                      <a:endParaRPr lang="en-US">
                        <a:latin typeface="Arial" pitchFamily="34" charset="0"/>
                        <a:cs typeface="Arial" pitchFamily="34" charset="0"/>
                      </a:endParaRPr>
                    </a:p>
                  </p:txBody>
                </p:sp>
                <p:sp>
                  <p:nvSpPr>
                    <p:cNvPr id="174" name="Freeform 121"/>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75" name="Line 122"/>
                    <p:cNvSpPr>
                      <a:spLocks noChangeShapeType="1"/>
                    </p:cNvSpPr>
                    <p:nvPr/>
                  </p:nvSpPr>
                  <p:spPr bwMode="auto">
                    <a:xfrm>
                      <a:off x="2061" y="2192"/>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76" name="Freeform 130"/>
                    <p:cNvSpPr>
                      <a:spLocks/>
                    </p:cNvSpPr>
                    <p:nvPr/>
                  </p:nvSpPr>
                  <p:spPr bwMode="auto">
                    <a:xfrm>
                      <a:off x="1108" y="2576"/>
                      <a:ext cx="72" cy="117"/>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rgbClr val="00B200"/>
                    </a:solidFill>
                    <a:ln w="0">
                      <a:solidFill>
                        <a:srgbClr val="00B200"/>
                      </a:solidFill>
                      <a:round/>
                      <a:headEnd/>
                      <a:tailEnd/>
                    </a:ln>
                  </p:spPr>
                  <p:txBody>
                    <a:bodyPr/>
                    <a:lstStyle/>
                    <a:p>
                      <a:endParaRPr lang="en-US">
                        <a:latin typeface="Arial" pitchFamily="34" charset="0"/>
                        <a:cs typeface="Arial" pitchFamily="34" charset="0"/>
                      </a:endParaRPr>
                    </a:p>
                  </p:txBody>
                </p:sp>
                <p:sp>
                  <p:nvSpPr>
                    <p:cNvPr id="177" name="Freeform 131"/>
                    <p:cNvSpPr>
                      <a:spLocks/>
                    </p:cNvSpPr>
                    <p:nvPr/>
                  </p:nvSpPr>
                  <p:spPr bwMode="auto">
                    <a:xfrm>
                      <a:off x="1180" y="2576"/>
                      <a:ext cx="70" cy="117"/>
                    </a:xfrm>
                    <a:custGeom>
                      <a:avLst/>
                      <a:gdLst>
                        <a:gd name="T0" fmla="*/ 0 w 70"/>
                        <a:gd name="T1" fmla="*/ 117 h 117"/>
                        <a:gd name="T2" fmla="*/ 0 w 70"/>
                        <a:gd name="T3" fmla="*/ 34 h 117"/>
                        <a:gd name="T4" fmla="*/ 70 w 70"/>
                        <a:gd name="T5" fmla="*/ 0 h 117"/>
                        <a:gd name="T6" fmla="*/ 70 w 70"/>
                        <a:gd name="T7" fmla="*/ 84 h 117"/>
                        <a:gd name="T8" fmla="*/ 0 w 70"/>
                        <a:gd name="T9" fmla="*/ 11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78" name="Line 132"/>
                    <p:cNvSpPr>
                      <a:spLocks noChangeShapeType="1"/>
                    </p:cNvSpPr>
                    <p:nvPr/>
                  </p:nvSpPr>
                  <p:spPr bwMode="auto">
                    <a:xfrm flipH="1">
                      <a:off x="1250" y="2552"/>
                      <a:ext cx="43" cy="24"/>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79" name="Freeform 133"/>
                    <p:cNvSpPr>
                      <a:spLocks/>
                    </p:cNvSpPr>
                    <p:nvPr/>
                  </p:nvSpPr>
                  <p:spPr bwMode="auto">
                    <a:xfrm>
                      <a:off x="1271" y="2285"/>
                      <a:ext cx="1075" cy="471"/>
                    </a:xfrm>
                    <a:custGeom>
                      <a:avLst/>
                      <a:gdLst>
                        <a:gd name="T0" fmla="*/ 1075 w 1075"/>
                        <a:gd name="T1" fmla="*/ 402 h 471"/>
                        <a:gd name="T2" fmla="*/ 981 w 1075"/>
                        <a:gd name="T3" fmla="*/ 295 h 471"/>
                        <a:gd name="T4" fmla="*/ 977 w 1075"/>
                        <a:gd name="T5" fmla="*/ 297 h 471"/>
                        <a:gd name="T6" fmla="*/ 966 w 1075"/>
                        <a:gd name="T7" fmla="*/ 304 h 471"/>
                        <a:gd name="T8" fmla="*/ 949 w 1075"/>
                        <a:gd name="T9" fmla="*/ 315 h 471"/>
                        <a:gd name="T10" fmla="*/ 925 w 1075"/>
                        <a:gd name="T11" fmla="*/ 330 h 471"/>
                        <a:gd name="T12" fmla="*/ 897 w 1075"/>
                        <a:gd name="T13" fmla="*/ 347 h 471"/>
                        <a:gd name="T14" fmla="*/ 866 w 1075"/>
                        <a:gd name="T15" fmla="*/ 365 h 471"/>
                        <a:gd name="T16" fmla="*/ 829 w 1075"/>
                        <a:gd name="T17" fmla="*/ 384 h 471"/>
                        <a:gd name="T18" fmla="*/ 790 w 1075"/>
                        <a:gd name="T19" fmla="*/ 402 h 471"/>
                        <a:gd name="T20" fmla="*/ 749 w 1075"/>
                        <a:gd name="T21" fmla="*/ 419 h 471"/>
                        <a:gd name="T22" fmla="*/ 708 w 1075"/>
                        <a:gd name="T23" fmla="*/ 436 h 471"/>
                        <a:gd name="T24" fmla="*/ 665 w 1075"/>
                        <a:gd name="T25" fmla="*/ 449 h 471"/>
                        <a:gd name="T26" fmla="*/ 662 w 1075"/>
                        <a:gd name="T27" fmla="*/ 451 h 471"/>
                        <a:gd name="T28" fmla="*/ 653 w 1075"/>
                        <a:gd name="T29" fmla="*/ 453 h 471"/>
                        <a:gd name="T30" fmla="*/ 638 w 1075"/>
                        <a:gd name="T31" fmla="*/ 456 h 471"/>
                        <a:gd name="T32" fmla="*/ 615 w 1075"/>
                        <a:gd name="T33" fmla="*/ 462 h 471"/>
                        <a:gd name="T34" fmla="*/ 586 w 1075"/>
                        <a:gd name="T35" fmla="*/ 466 h 471"/>
                        <a:gd name="T36" fmla="*/ 549 w 1075"/>
                        <a:gd name="T37" fmla="*/ 469 h 471"/>
                        <a:gd name="T38" fmla="*/ 502 w 1075"/>
                        <a:gd name="T39" fmla="*/ 471 h 471"/>
                        <a:gd name="T40" fmla="*/ 447 w 1075"/>
                        <a:gd name="T41" fmla="*/ 471 h 471"/>
                        <a:gd name="T42" fmla="*/ 380 w 1075"/>
                        <a:gd name="T43" fmla="*/ 469 h 471"/>
                        <a:gd name="T44" fmla="*/ 304 w 1075"/>
                        <a:gd name="T45" fmla="*/ 464 h 471"/>
                        <a:gd name="T46" fmla="*/ 298 w 1075"/>
                        <a:gd name="T47" fmla="*/ 462 h 471"/>
                        <a:gd name="T48" fmla="*/ 280 w 1075"/>
                        <a:gd name="T49" fmla="*/ 460 h 471"/>
                        <a:gd name="T50" fmla="*/ 254 w 1075"/>
                        <a:gd name="T51" fmla="*/ 454 h 471"/>
                        <a:gd name="T52" fmla="*/ 222 w 1075"/>
                        <a:gd name="T53" fmla="*/ 445 h 471"/>
                        <a:gd name="T54" fmla="*/ 185 w 1075"/>
                        <a:gd name="T55" fmla="*/ 434 h 471"/>
                        <a:gd name="T56" fmla="*/ 146 w 1075"/>
                        <a:gd name="T57" fmla="*/ 417 h 471"/>
                        <a:gd name="T58" fmla="*/ 107 w 1075"/>
                        <a:gd name="T59" fmla="*/ 395 h 471"/>
                        <a:gd name="T60" fmla="*/ 70 w 1075"/>
                        <a:gd name="T61" fmla="*/ 367 h 471"/>
                        <a:gd name="T62" fmla="*/ 39 w 1075"/>
                        <a:gd name="T63" fmla="*/ 332 h 471"/>
                        <a:gd name="T64" fmla="*/ 37 w 1075"/>
                        <a:gd name="T65" fmla="*/ 330 h 471"/>
                        <a:gd name="T66" fmla="*/ 31 w 1075"/>
                        <a:gd name="T67" fmla="*/ 321 h 471"/>
                        <a:gd name="T68" fmla="*/ 22 w 1075"/>
                        <a:gd name="T69" fmla="*/ 308 h 471"/>
                        <a:gd name="T70" fmla="*/ 15 w 1075"/>
                        <a:gd name="T71" fmla="*/ 291 h 471"/>
                        <a:gd name="T72" fmla="*/ 5 w 1075"/>
                        <a:gd name="T73" fmla="*/ 269 h 471"/>
                        <a:gd name="T74" fmla="*/ 2 w 1075"/>
                        <a:gd name="T75" fmla="*/ 243 h 471"/>
                        <a:gd name="T76" fmla="*/ 0 w 1075"/>
                        <a:gd name="T77" fmla="*/ 215 h 471"/>
                        <a:gd name="T78" fmla="*/ 4 w 1075"/>
                        <a:gd name="T79" fmla="*/ 186 h 471"/>
                        <a:gd name="T80" fmla="*/ 16 w 1075"/>
                        <a:gd name="T81" fmla="*/ 152 h 471"/>
                        <a:gd name="T82" fmla="*/ 37 w 1075"/>
                        <a:gd name="T83" fmla="*/ 119 h 471"/>
                        <a:gd name="T84" fmla="*/ 68 w 1075"/>
                        <a:gd name="T85" fmla="*/ 84 h 471"/>
                        <a:gd name="T86" fmla="*/ 70 w 1075"/>
                        <a:gd name="T87" fmla="*/ 82 h 471"/>
                        <a:gd name="T88" fmla="*/ 80 w 1075"/>
                        <a:gd name="T89" fmla="*/ 72 h 471"/>
                        <a:gd name="T90" fmla="*/ 93 w 1075"/>
                        <a:gd name="T91" fmla="*/ 59 h 471"/>
                        <a:gd name="T92" fmla="*/ 115 w 1075"/>
                        <a:gd name="T93" fmla="*/ 43 h 471"/>
                        <a:gd name="T94" fmla="*/ 144 w 1075"/>
                        <a:gd name="T95" fmla="*/ 22 h 471"/>
                        <a:gd name="T96" fmla="*/ 182 w 1075"/>
                        <a:gd name="T97" fmla="*/ 0 h 471"/>
                        <a:gd name="T98" fmla="*/ 322 w 1075"/>
                        <a:gd name="T99" fmla="*/ 8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71"/>
                        <a:gd name="T152" fmla="*/ 1075 w 1075"/>
                        <a:gd name="T153" fmla="*/ 471 h 4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71">
                          <a:moveTo>
                            <a:pt x="1075" y="402"/>
                          </a:moveTo>
                          <a:lnTo>
                            <a:pt x="981" y="295"/>
                          </a:lnTo>
                          <a:lnTo>
                            <a:pt x="977" y="297"/>
                          </a:lnTo>
                          <a:lnTo>
                            <a:pt x="966" y="304"/>
                          </a:lnTo>
                          <a:lnTo>
                            <a:pt x="949" y="315"/>
                          </a:lnTo>
                          <a:lnTo>
                            <a:pt x="925" y="330"/>
                          </a:lnTo>
                          <a:lnTo>
                            <a:pt x="897" y="347"/>
                          </a:lnTo>
                          <a:lnTo>
                            <a:pt x="866" y="365"/>
                          </a:lnTo>
                          <a:lnTo>
                            <a:pt x="829" y="384"/>
                          </a:lnTo>
                          <a:lnTo>
                            <a:pt x="790" y="402"/>
                          </a:lnTo>
                          <a:lnTo>
                            <a:pt x="749" y="419"/>
                          </a:lnTo>
                          <a:lnTo>
                            <a:pt x="708" y="436"/>
                          </a:lnTo>
                          <a:lnTo>
                            <a:pt x="665" y="449"/>
                          </a:lnTo>
                          <a:lnTo>
                            <a:pt x="662" y="451"/>
                          </a:lnTo>
                          <a:lnTo>
                            <a:pt x="653" y="453"/>
                          </a:lnTo>
                          <a:lnTo>
                            <a:pt x="638" y="456"/>
                          </a:lnTo>
                          <a:lnTo>
                            <a:pt x="615" y="462"/>
                          </a:lnTo>
                          <a:lnTo>
                            <a:pt x="586" y="466"/>
                          </a:lnTo>
                          <a:lnTo>
                            <a:pt x="549" y="469"/>
                          </a:lnTo>
                          <a:lnTo>
                            <a:pt x="502" y="471"/>
                          </a:lnTo>
                          <a:lnTo>
                            <a:pt x="447" y="471"/>
                          </a:lnTo>
                          <a:lnTo>
                            <a:pt x="380" y="469"/>
                          </a:lnTo>
                          <a:lnTo>
                            <a:pt x="304" y="464"/>
                          </a:lnTo>
                          <a:lnTo>
                            <a:pt x="298" y="462"/>
                          </a:lnTo>
                          <a:lnTo>
                            <a:pt x="280" y="460"/>
                          </a:lnTo>
                          <a:lnTo>
                            <a:pt x="254" y="454"/>
                          </a:lnTo>
                          <a:lnTo>
                            <a:pt x="222" y="445"/>
                          </a:lnTo>
                          <a:lnTo>
                            <a:pt x="185" y="434"/>
                          </a:lnTo>
                          <a:lnTo>
                            <a:pt x="146" y="417"/>
                          </a:lnTo>
                          <a:lnTo>
                            <a:pt x="107" y="395"/>
                          </a:lnTo>
                          <a:lnTo>
                            <a:pt x="70" y="367"/>
                          </a:lnTo>
                          <a:lnTo>
                            <a:pt x="39" y="332"/>
                          </a:lnTo>
                          <a:lnTo>
                            <a:pt x="37" y="330"/>
                          </a:lnTo>
                          <a:lnTo>
                            <a:pt x="31" y="321"/>
                          </a:lnTo>
                          <a:lnTo>
                            <a:pt x="22" y="308"/>
                          </a:lnTo>
                          <a:lnTo>
                            <a:pt x="15" y="291"/>
                          </a:lnTo>
                          <a:lnTo>
                            <a:pt x="5" y="269"/>
                          </a:lnTo>
                          <a:lnTo>
                            <a:pt x="2" y="243"/>
                          </a:lnTo>
                          <a:lnTo>
                            <a:pt x="0" y="215"/>
                          </a:lnTo>
                          <a:lnTo>
                            <a:pt x="4" y="186"/>
                          </a:lnTo>
                          <a:lnTo>
                            <a:pt x="16" y="152"/>
                          </a:lnTo>
                          <a:lnTo>
                            <a:pt x="37" y="119"/>
                          </a:lnTo>
                          <a:lnTo>
                            <a:pt x="68" y="84"/>
                          </a:lnTo>
                          <a:lnTo>
                            <a:pt x="70" y="82"/>
                          </a:lnTo>
                          <a:lnTo>
                            <a:pt x="80" y="72"/>
                          </a:lnTo>
                          <a:lnTo>
                            <a:pt x="93" y="59"/>
                          </a:lnTo>
                          <a:lnTo>
                            <a:pt x="115" y="43"/>
                          </a:lnTo>
                          <a:lnTo>
                            <a:pt x="144" y="22"/>
                          </a:lnTo>
                          <a:lnTo>
                            <a:pt x="182" y="0"/>
                          </a:lnTo>
                          <a:lnTo>
                            <a:pt x="322" y="85"/>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80" name="Freeform 134"/>
                    <p:cNvSpPr>
                      <a:spLocks/>
                    </p:cNvSpPr>
                    <p:nvPr/>
                  </p:nvSpPr>
                  <p:spPr bwMode="auto">
                    <a:xfrm>
                      <a:off x="1276" y="2349"/>
                      <a:ext cx="1075" cy="469"/>
                    </a:xfrm>
                    <a:custGeom>
                      <a:avLst/>
                      <a:gdLst>
                        <a:gd name="T0" fmla="*/ 1075 w 1075"/>
                        <a:gd name="T1" fmla="*/ 354 h 469"/>
                        <a:gd name="T2" fmla="*/ 981 w 1075"/>
                        <a:gd name="T3" fmla="*/ 293 h 469"/>
                        <a:gd name="T4" fmla="*/ 977 w 1075"/>
                        <a:gd name="T5" fmla="*/ 295 h 469"/>
                        <a:gd name="T6" fmla="*/ 966 w 1075"/>
                        <a:gd name="T7" fmla="*/ 303 h 469"/>
                        <a:gd name="T8" fmla="*/ 949 w 1075"/>
                        <a:gd name="T9" fmla="*/ 314 h 469"/>
                        <a:gd name="T10" fmla="*/ 925 w 1075"/>
                        <a:gd name="T11" fmla="*/ 328 h 469"/>
                        <a:gd name="T12" fmla="*/ 897 w 1075"/>
                        <a:gd name="T13" fmla="*/ 345 h 469"/>
                        <a:gd name="T14" fmla="*/ 866 w 1075"/>
                        <a:gd name="T15" fmla="*/ 364 h 469"/>
                        <a:gd name="T16" fmla="*/ 829 w 1075"/>
                        <a:gd name="T17" fmla="*/ 382 h 469"/>
                        <a:gd name="T18" fmla="*/ 790 w 1075"/>
                        <a:gd name="T19" fmla="*/ 401 h 469"/>
                        <a:gd name="T20" fmla="*/ 749 w 1075"/>
                        <a:gd name="T21" fmla="*/ 419 h 469"/>
                        <a:gd name="T22" fmla="*/ 708 w 1075"/>
                        <a:gd name="T23" fmla="*/ 434 h 469"/>
                        <a:gd name="T24" fmla="*/ 665 w 1075"/>
                        <a:gd name="T25" fmla="*/ 447 h 469"/>
                        <a:gd name="T26" fmla="*/ 662 w 1075"/>
                        <a:gd name="T27" fmla="*/ 449 h 469"/>
                        <a:gd name="T28" fmla="*/ 653 w 1075"/>
                        <a:gd name="T29" fmla="*/ 451 h 469"/>
                        <a:gd name="T30" fmla="*/ 638 w 1075"/>
                        <a:gd name="T31" fmla="*/ 456 h 469"/>
                        <a:gd name="T32" fmla="*/ 615 w 1075"/>
                        <a:gd name="T33" fmla="*/ 460 h 469"/>
                        <a:gd name="T34" fmla="*/ 586 w 1075"/>
                        <a:gd name="T35" fmla="*/ 464 h 469"/>
                        <a:gd name="T36" fmla="*/ 549 w 1075"/>
                        <a:gd name="T37" fmla="*/ 468 h 469"/>
                        <a:gd name="T38" fmla="*/ 502 w 1075"/>
                        <a:gd name="T39" fmla="*/ 469 h 469"/>
                        <a:gd name="T40" fmla="*/ 447 w 1075"/>
                        <a:gd name="T41" fmla="*/ 469 h 469"/>
                        <a:gd name="T42" fmla="*/ 380 w 1075"/>
                        <a:gd name="T43" fmla="*/ 468 h 469"/>
                        <a:gd name="T44" fmla="*/ 304 w 1075"/>
                        <a:gd name="T45" fmla="*/ 462 h 469"/>
                        <a:gd name="T46" fmla="*/ 298 w 1075"/>
                        <a:gd name="T47" fmla="*/ 462 h 469"/>
                        <a:gd name="T48" fmla="*/ 280 w 1075"/>
                        <a:gd name="T49" fmla="*/ 458 h 469"/>
                        <a:gd name="T50" fmla="*/ 254 w 1075"/>
                        <a:gd name="T51" fmla="*/ 453 h 469"/>
                        <a:gd name="T52" fmla="*/ 222 w 1075"/>
                        <a:gd name="T53" fmla="*/ 445 h 469"/>
                        <a:gd name="T54" fmla="*/ 185 w 1075"/>
                        <a:gd name="T55" fmla="*/ 432 h 469"/>
                        <a:gd name="T56" fmla="*/ 146 w 1075"/>
                        <a:gd name="T57" fmla="*/ 416 h 469"/>
                        <a:gd name="T58" fmla="*/ 107 w 1075"/>
                        <a:gd name="T59" fmla="*/ 393 h 469"/>
                        <a:gd name="T60" fmla="*/ 70 w 1075"/>
                        <a:gd name="T61" fmla="*/ 366 h 469"/>
                        <a:gd name="T62" fmla="*/ 39 w 1075"/>
                        <a:gd name="T63" fmla="*/ 332 h 469"/>
                        <a:gd name="T64" fmla="*/ 37 w 1075"/>
                        <a:gd name="T65" fmla="*/ 328 h 469"/>
                        <a:gd name="T66" fmla="*/ 31 w 1075"/>
                        <a:gd name="T67" fmla="*/ 321 h 469"/>
                        <a:gd name="T68" fmla="*/ 22 w 1075"/>
                        <a:gd name="T69" fmla="*/ 306 h 469"/>
                        <a:gd name="T70" fmla="*/ 15 w 1075"/>
                        <a:gd name="T71" fmla="*/ 290 h 469"/>
                        <a:gd name="T72" fmla="*/ 5 w 1075"/>
                        <a:gd name="T73" fmla="*/ 267 h 469"/>
                        <a:gd name="T74" fmla="*/ 2 w 1075"/>
                        <a:gd name="T75" fmla="*/ 243 h 469"/>
                        <a:gd name="T76" fmla="*/ 0 w 1075"/>
                        <a:gd name="T77" fmla="*/ 215 h 469"/>
                        <a:gd name="T78" fmla="*/ 4 w 1075"/>
                        <a:gd name="T79" fmla="*/ 184 h 469"/>
                        <a:gd name="T80" fmla="*/ 16 w 1075"/>
                        <a:gd name="T81" fmla="*/ 152 h 469"/>
                        <a:gd name="T82" fmla="*/ 37 w 1075"/>
                        <a:gd name="T83" fmla="*/ 117 h 469"/>
                        <a:gd name="T84" fmla="*/ 68 w 1075"/>
                        <a:gd name="T85" fmla="*/ 84 h 469"/>
                        <a:gd name="T86" fmla="*/ 70 w 1075"/>
                        <a:gd name="T87" fmla="*/ 80 h 469"/>
                        <a:gd name="T88" fmla="*/ 80 w 1075"/>
                        <a:gd name="T89" fmla="*/ 73 h 469"/>
                        <a:gd name="T90" fmla="*/ 93 w 1075"/>
                        <a:gd name="T91" fmla="*/ 60 h 469"/>
                        <a:gd name="T92" fmla="*/ 115 w 1075"/>
                        <a:gd name="T93" fmla="*/ 41 h 469"/>
                        <a:gd name="T94" fmla="*/ 144 w 1075"/>
                        <a:gd name="T95" fmla="*/ 23 h 469"/>
                        <a:gd name="T96" fmla="*/ 182 w 1075"/>
                        <a:gd name="T97" fmla="*/ 0 h 469"/>
                        <a:gd name="T98" fmla="*/ 315 w 1075"/>
                        <a:gd name="T99" fmla="*/ 37 h 4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69"/>
                        <a:gd name="T152" fmla="*/ 1075 w 1075"/>
                        <a:gd name="T153" fmla="*/ 469 h 4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69">
                          <a:moveTo>
                            <a:pt x="1075" y="354"/>
                          </a:moveTo>
                          <a:lnTo>
                            <a:pt x="981" y="293"/>
                          </a:lnTo>
                          <a:lnTo>
                            <a:pt x="977" y="295"/>
                          </a:lnTo>
                          <a:lnTo>
                            <a:pt x="966" y="303"/>
                          </a:lnTo>
                          <a:lnTo>
                            <a:pt x="949" y="314"/>
                          </a:lnTo>
                          <a:lnTo>
                            <a:pt x="925" y="328"/>
                          </a:lnTo>
                          <a:lnTo>
                            <a:pt x="897" y="345"/>
                          </a:lnTo>
                          <a:lnTo>
                            <a:pt x="866" y="364"/>
                          </a:lnTo>
                          <a:lnTo>
                            <a:pt x="829" y="382"/>
                          </a:lnTo>
                          <a:lnTo>
                            <a:pt x="790" y="401"/>
                          </a:lnTo>
                          <a:lnTo>
                            <a:pt x="749" y="419"/>
                          </a:lnTo>
                          <a:lnTo>
                            <a:pt x="708" y="434"/>
                          </a:lnTo>
                          <a:lnTo>
                            <a:pt x="665" y="447"/>
                          </a:lnTo>
                          <a:lnTo>
                            <a:pt x="662" y="449"/>
                          </a:lnTo>
                          <a:lnTo>
                            <a:pt x="653" y="451"/>
                          </a:lnTo>
                          <a:lnTo>
                            <a:pt x="638" y="456"/>
                          </a:lnTo>
                          <a:lnTo>
                            <a:pt x="615" y="460"/>
                          </a:lnTo>
                          <a:lnTo>
                            <a:pt x="586" y="464"/>
                          </a:lnTo>
                          <a:lnTo>
                            <a:pt x="549" y="468"/>
                          </a:lnTo>
                          <a:lnTo>
                            <a:pt x="502" y="469"/>
                          </a:lnTo>
                          <a:lnTo>
                            <a:pt x="447" y="469"/>
                          </a:lnTo>
                          <a:lnTo>
                            <a:pt x="380" y="468"/>
                          </a:lnTo>
                          <a:lnTo>
                            <a:pt x="304" y="462"/>
                          </a:lnTo>
                          <a:lnTo>
                            <a:pt x="298" y="462"/>
                          </a:lnTo>
                          <a:lnTo>
                            <a:pt x="280" y="458"/>
                          </a:lnTo>
                          <a:lnTo>
                            <a:pt x="254" y="453"/>
                          </a:lnTo>
                          <a:lnTo>
                            <a:pt x="222" y="445"/>
                          </a:lnTo>
                          <a:lnTo>
                            <a:pt x="185" y="432"/>
                          </a:lnTo>
                          <a:lnTo>
                            <a:pt x="146" y="416"/>
                          </a:lnTo>
                          <a:lnTo>
                            <a:pt x="107" y="393"/>
                          </a:lnTo>
                          <a:lnTo>
                            <a:pt x="70" y="366"/>
                          </a:lnTo>
                          <a:lnTo>
                            <a:pt x="39" y="332"/>
                          </a:lnTo>
                          <a:lnTo>
                            <a:pt x="37" y="328"/>
                          </a:lnTo>
                          <a:lnTo>
                            <a:pt x="31" y="321"/>
                          </a:lnTo>
                          <a:lnTo>
                            <a:pt x="22" y="306"/>
                          </a:lnTo>
                          <a:lnTo>
                            <a:pt x="15" y="290"/>
                          </a:lnTo>
                          <a:lnTo>
                            <a:pt x="5" y="267"/>
                          </a:lnTo>
                          <a:lnTo>
                            <a:pt x="2" y="243"/>
                          </a:lnTo>
                          <a:lnTo>
                            <a:pt x="0" y="215"/>
                          </a:lnTo>
                          <a:lnTo>
                            <a:pt x="4" y="184"/>
                          </a:lnTo>
                          <a:lnTo>
                            <a:pt x="16" y="152"/>
                          </a:lnTo>
                          <a:lnTo>
                            <a:pt x="37" y="117"/>
                          </a:lnTo>
                          <a:lnTo>
                            <a:pt x="68" y="84"/>
                          </a:lnTo>
                          <a:lnTo>
                            <a:pt x="70" y="80"/>
                          </a:lnTo>
                          <a:lnTo>
                            <a:pt x="80" y="73"/>
                          </a:lnTo>
                          <a:lnTo>
                            <a:pt x="93" y="60"/>
                          </a:lnTo>
                          <a:lnTo>
                            <a:pt x="115" y="41"/>
                          </a:lnTo>
                          <a:lnTo>
                            <a:pt x="144" y="23"/>
                          </a:lnTo>
                          <a:lnTo>
                            <a:pt x="182" y="0"/>
                          </a:lnTo>
                          <a:lnTo>
                            <a:pt x="315" y="37"/>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81" name="Freeform 136"/>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82" name="Freeform 137"/>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83" name="Freeform 138"/>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84" name="Freeform 139"/>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85" name="Freeform 140"/>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86" name="Freeform 141"/>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87" name="Freeform 142"/>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88" name="Freeform 143"/>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89" name="Freeform 144"/>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190" name="Freeform 145"/>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91" name="Freeform 146"/>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192" name="Freeform 147"/>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93" name="Freeform 148"/>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194" name="Freeform 149"/>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95" name="Freeform 159"/>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close/>
                        </a:path>
                      </a:pathLst>
                    </a:custGeom>
                    <a:solidFill>
                      <a:srgbClr val="FF0000"/>
                    </a:solidFill>
                    <a:ln w="0">
                      <a:solidFill>
                        <a:srgbClr val="FF0000"/>
                      </a:solidFill>
                      <a:round/>
                      <a:headEnd/>
                      <a:tailEnd/>
                    </a:ln>
                  </p:spPr>
                  <p:txBody>
                    <a:bodyPr/>
                    <a:lstStyle/>
                    <a:p>
                      <a:endParaRPr lang="en-US">
                        <a:latin typeface="Arial" pitchFamily="34" charset="0"/>
                        <a:cs typeface="Arial" pitchFamily="34" charset="0"/>
                      </a:endParaRPr>
                    </a:p>
                  </p:txBody>
                </p:sp>
                <p:sp>
                  <p:nvSpPr>
                    <p:cNvPr id="196" name="Freeform 160"/>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97" name="Freeform 161"/>
                    <p:cNvSpPr>
                      <a:spLocks/>
                    </p:cNvSpPr>
                    <p:nvPr/>
                  </p:nvSpPr>
                  <p:spPr bwMode="auto">
                    <a:xfrm>
                      <a:off x="2543" y="2168"/>
                      <a:ext cx="667" cy="406"/>
                    </a:xfrm>
                    <a:custGeom>
                      <a:avLst/>
                      <a:gdLst>
                        <a:gd name="T0" fmla="*/ 630 w 667"/>
                        <a:gd name="T1" fmla="*/ 0 h 406"/>
                        <a:gd name="T2" fmla="*/ 632 w 667"/>
                        <a:gd name="T3" fmla="*/ 0 h 406"/>
                        <a:gd name="T4" fmla="*/ 638 w 667"/>
                        <a:gd name="T5" fmla="*/ 0 h 406"/>
                        <a:gd name="T6" fmla="*/ 645 w 667"/>
                        <a:gd name="T7" fmla="*/ 2 h 406"/>
                        <a:gd name="T8" fmla="*/ 654 w 667"/>
                        <a:gd name="T9" fmla="*/ 6 h 406"/>
                        <a:gd name="T10" fmla="*/ 662 w 667"/>
                        <a:gd name="T11" fmla="*/ 15 h 406"/>
                        <a:gd name="T12" fmla="*/ 666 w 667"/>
                        <a:gd name="T13" fmla="*/ 28 h 406"/>
                        <a:gd name="T14" fmla="*/ 667 w 667"/>
                        <a:gd name="T15" fmla="*/ 47 h 406"/>
                        <a:gd name="T16" fmla="*/ 35 w 667"/>
                        <a:gd name="T17" fmla="*/ 406 h 406"/>
                        <a:gd name="T18" fmla="*/ 0 w 667"/>
                        <a:gd name="T19" fmla="*/ 360 h 406"/>
                        <a:gd name="T20" fmla="*/ 630 w 667"/>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406"/>
                        <a:gd name="T35" fmla="*/ 667 w 667"/>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406">
                          <a:moveTo>
                            <a:pt x="630" y="0"/>
                          </a:moveTo>
                          <a:lnTo>
                            <a:pt x="632" y="0"/>
                          </a:lnTo>
                          <a:lnTo>
                            <a:pt x="638" y="0"/>
                          </a:lnTo>
                          <a:lnTo>
                            <a:pt x="645" y="2"/>
                          </a:lnTo>
                          <a:lnTo>
                            <a:pt x="654" y="6"/>
                          </a:lnTo>
                          <a:lnTo>
                            <a:pt x="662" y="15"/>
                          </a:lnTo>
                          <a:lnTo>
                            <a:pt x="666" y="28"/>
                          </a:lnTo>
                          <a:lnTo>
                            <a:pt x="667" y="47"/>
                          </a:lnTo>
                          <a:lnTo>
                            <a:pt x="35" y="406"/>
                          </a:lnTo>
                          <a:lnTo>
                            <a:pt x="0" y="360"/>
                          </a:lnTo>
                          <a:lnTo>
                            <a:pt x="630" y="0"/>
                          </a:lnTo>
                          <a:close/>
                        </a:path>
                      </a:pathLst>
                    </a:custGeom>
                    <a:solidFill>
                      <a:srgbClr val="FF2B2B"/>
                    </a:solidFill>
                    <a:ln w="0">
                      <a:solidFill>
                        <a:srgbClr val="FF2B2B"/>
                      </a:solidFill>
                      <a:round/>
                      <a:headEnd/>
                      <a:tailEnd/>
                    </a:ln>
                  </p:spPr>
                  <p:txBody>
                    <a:bodyPr/>
                    <a:lstStyle/>
                    <a:p>
                      <a:endParaRPr lang="en-US">
                        <a:latin typeface="Arial" pitchFamily="34" charset="0"/>
                        <a:cs typeface="Arial" pitchFamily="34" charset="0"/>
                      </a:endParaRPr>
                    </a:p>
                  </p:txBody>
                </p:sp>
                <p:sp>
                  <p:nvSpPr>
                    <p:cNvPr id="198" name="Freeform 162"/>
                    <p:cNvSpPr>
                      <a:spLocks/>
                    </p:cNvSpPr>
                    <p:nvPr/>
                  </p:nvSpPr>
                  <p:spPr bwMode="auto">
                    <a:xfrm>
                      <a:off x="2548" y="2170"/>
                      <a:ext cx="661" cy="397"/>
                    </a:xfrm>
                    <a:custGeom>
                      <a:avLst/>
                      <a:gdLst>
                        <a:gd name="T0" fmla="*/ 629 w 661"/>
                        <a:gd name="T1" fmla="*/ 0 h 397"/>
                        <a:gd name="T2" fmla="*/ 631 w 661"/>
                        <a:gd name="T3" fmla="*/ 0 h 397"/>
                        <a:gd name="T4" fmla="*/ 638 w 661"/>
                        <a:gd name="T5" fmla="*/ 0 h 397"/>
                        <a:gd name="T6" fmla="*/ 646 w 661"/>
                        <a:gd name="T7" fmla="*/ 4 h 397"/>
                        <a:gd name="T8" fmla="*/ 655 w 661"/>
                        <a:gd name="T9" fmla="*/ 11 h 397"/>
                        <a:gd name="T10" fmla="*/ 661 w 661"/>
                        <a:gd name="T11" fmla="*/ 22 h 397"/>
                        <a:gd name="T12" fmla="*/ 661 w 661"/>
                        <a:gd name="T13" fmla="*/ 39 h 397"/>
                        <a:gd name="T14" fmla="*/ 32 w 661"/>
                        <a:gd name="T15" fmla="*/ 397 h 397"/>
                        <a:gd name="T16" fmla="*/ 0 w 661"/>
                        <a:gd name="T17" fmla="*/ 358 h 397"/>
                        <a:gd name="T18" fmla="*/ 629 w 661"/>
                        <a:gd name="T19" fmla="*/ 0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397"/>
                        <a:gd name="T32" fmla="*/ 661 w 661"/>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397">
                          <a:moveTo>
                            <a:pt x="629" y="0"/>
                          </a:moveTo>
                          <a:lnTo>
                            <a:pt x="631" y="0"/>
                          </a:lnTo>
                          <a:lnTo>
                            <a:pt x="638" y="0"/>
                          </a:lnTo>
                          <a:lnTo>
                            <a:pt x="646" y="4"/>
                          </a:lnTo>
                          <a:lnTo>
                            <a:pt x="655" y="11"/>
                          </a:lnTo>
                          <a:lnTo>
                            <a:pt x="661" y="22"/>
                          </a:lnTo>
                          <a:lnTo>
                            <a:pt x="661" y="39"/>
                          </a:lnTo>
                          <a:lnTo>
                            <a:pt x="32" y="397"/>
                          </a:lnTo>
                          <a:lnTo>
                            <a:pt x="0" y="358"/>
                          </a:lnTo>
                          <a:lnTo>
                            <a:pt x="629" y="0"/>
                          </a:lnTo>
                          <a:close/>
                        </a:path>
                      </a:pathLst>
                    </a:custGeom>
                    <a:solidFill>
                      <a:srgbClr val="FF5555"/>
                    </a:solidFill>
                    <a:ln w="0">
                      <a:solidFill>
                        <a:srgbClr val="FF5555"/>
                      </a:solidFill>
                      <a:round/>
                      <a:headEnd/>
                      <a:tailEnd/>
                    </a:ln>
                  </p:spPr>
                  <p:txBody>
                    <a:bodyPr/>
                    <a:lstStyle/>
                    <a:p>
                      <a:endParaRPr lang="en-US">
                        <a:latin typeface="Arial" pitchFamily="34" charset="0"/>
                        <a:cs typeface="Arial" pitchFamily="34" charset="0"/>
                      </a:endParaRPr>
                    </a:p>
                  </p:txBody>
                </p:sp>
                <p:sp>
                  <p:nvSpPr>
                    <p:cNvPr id="199" name="Freeform 163"/>
                    <p:cNvSpPr>
                      <a:spLocks/>
                    </p:cNvSpPr>
                    <p:nvPr/>
                  </p:nvSpPr>
                  <p:spPr bwMode="auto">
                    <a:xfrm>
                      <a:off x="2556" y="2170"/>
                      <a:ext cx="653" cy="391"/>
                    </a:xfrm>
                    <a:custGeom>
                      <a:avLst/>
                      <a:gdLst>
                        <a:gd name="T0" fmla="*/ 625 w 653"/>
                        <a:gd name="T1" fmla="*/ 0 h 391"/>
                        <a:gd name="T2" fmla="*/ 627 w 653"/>
                        <a:gd name="T3" fmla="*/ 0 h 391"/>
                        <a:gd name="T4" fmla="*/ 632 w 653"/>
                        <a:gd name="T5" fmla="*/ 2 h 391"/>
                        <a:gd name="T6" fmla="*/ 640 w 653"/>
                        <a:gd name="T7" fmla="*/ 6 h 391"/>
                        <a:gd name="T8" fmla="*/ 647 w 653"/>
                        <a:gd name="T9" fmla="*/ 11 h 391"/>
                        <a:gd name="T10" fmla="*/ 651 w 653"/>
                        <a:gd name="T11" fmla="*/ 21 h 391"/>
                        <a:gd name="T12" fmla="*/ 653 w 653"/>
                        <a:gd name="T13" fmla="*/ 33 h 391"/>
                        <a:gd name="T14" fmla="*/ 24 w 653"/>
                        <a:gd name="T15" fmla="*/ 391 h 391"/>
                        <a:gd name="T16" fmla="*/ 0 w 653"/>
                        <a:gd name="T17" fmla="*/ 358 h 391"/>
                        <a:gd name="T18" fmla="*/ 625 w 653"/>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3"/>
                        <a:gd name="T31" fmla="*/ 0 h 391"/>
                        <a:gd name="T32" fmla="*/ 653 w 653"/>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3" h="391">
                          <a:moveTo>
                            <a:pt x="625" y="0"/>
                          </a:moveTo>
                          <a:lnTo>
                            <a:pt x="627" y="0"/>
                          </a:lnTo>
                          <a:lnTo>
                            <a:pt x="632" y="2"/>
                          </a:lnTo>
                          <a:lnTo>
                            <a:pt x="640" y="6"/>
                          </a:lnTo>
                          <a:lnTo>
                            <a:pt x="647" y="11"/>
                          </a:lnTo>
                          <a:lnTo>
                            <a:pt x="651" y="21"/>
                          </a:lnTo>
                          <a:lnTo>
                            <a:pt x="653" y="33"/>
                          </a:lnTo>
                          <a:lnTo>
                            <a:pt x="24" y="391"/>
                          </a:lnTo>
                          <a:lnTo>
                            <a:pt x="0" y="358"/>
                          </a:lnTo>
                          <a:lnTo>
                            <a:pt x="625" y="0"/>
                          </a:lnTo>
                          <a:close/>
                        </a:path>
                      </a:pathLst>
                    </a:custGeom>
                    <a:solidFill>
                      <a:srgbClr val="FF8080"/>
                    </a:solidFill>
                    <a:ln w="0">
                      <a:solidFill>
                        <a:srgbClr val="FF8080"/>
                      </a:solidFill>
                      <a:round/>
                      <a:headEnd/>
                      <a:tailEnd/>
                    </a:ln>
                  </p:spPr>
                  <p:txBody>
                    <a:bodyPr/>
                    <a:lstStyle/>
                    <a:p>
                      <a:endParaRPr lang="en-US">
                        <a:latin typeface="Arial" pitchFamily="34" charset="0"/>
                        <a:cs typeface="Arial" pitchFamily="34" charset="0"/>
                      </a:endParaRPr>
                    </a:p>
                  </p:txBody>
                </p:sp>
                <p:sp>
                  <p:nvSpPr>
                    <p:cNvPr id="200" name="Freeform 164"/>
                    <p:cNvSpPr>
                      <a:spLocks/>
                    </p:cNvSpPr>
                    <p:nvPr/>
                  </p:nvSpPr>
                  <p:spPr bwMode="auto">
                    <a:xfrm>
                      <a:off x="2561" y="2170"/>
                      <a:ext cx="646" cy="384"/>
                    </a:xfrm>
                    <a:custGeom>
                      <a:avLst/>
                      <a:gdLst>
                        <a:gd name="T0" fmla="*/ 623 w 646"/>
                        <a:gd name="T1" fmla="*/ 0 h 384"/>
                        <a:gd name="T2" fmla="*/ 625 w 646"/>
                        <a:gd name="T3" fmla="*/ 2 h 384"/>
                        <a:gd name="T4" fmla="*/ 627 w 646"/>
                        <a:gd name="T5" fmla="*/ 2 h 384"/>
                        <a:gd name="T6" fmla="*/ 631 w 646"/>
                        <a:gd name="T7" fmla="*/ 4 h 384"/>
                        <a:gd name="T8" fmla="*/ 635 w 646"/>
                        <a:gd name="T9" fmla="*/ 6 h 384"/>
                        <a:gd name="T10" fmla="*/ 638 w 646"/>
                        <a:gd name="T11" fmla="*/ 9 h 384"/>
                        <a:gd name="T12" fmla="*/ 642 w 646"/>
                        <a:gd name="T13" fmla="*/ 13 h 384"/>
                        <a:gd name="T14" fmla="*/ 644 w 646"/>
                        <a:gd name="T15" fmla="*/ 17 h 384"/>
                        <a:gd name="T16" fmla="*/ 646 w 646"/>
                        <a:gd name="T17" fmla="*/ 22 h 384"/>
                        <a:gd name="T18" fmla="*/ 646 w 646"/>
                        <a:gd name="T19" fmla="*/ 30 h 384"/>
                        <a:gd name="T20" fmla="*/ 19 w 646"/>
                        <a:gd name="T21" fmla="*/ 384 h 384"/>
                        <a:gd name="T22" fmla="*/ 0 w 646"/>
                        <a:gd name="T23" fmla="*/ 358 h 384"/>
                        <a:gd name="T24" fmla="*/ 623 w 646"/>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6"/>
                        <a:gd name="T40" fmla="*/ 0 h 384"/>
                        <a:gd name="T41" fmla="*/ 646 w 646"/>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6" h="384">
                          <a:moveTo>
                            <a:pt x="623" y="0"/>
                          </a:moveTo>
                          <a:lnTo>
                            <a:pt x="625" y="2"/>
                          </a:lnTo>
                          <a:lnTo>
                            <a:pt x="627" y="2"/>
                          </a:lnTo>
                          <a:lnTo>
                            <a:pt x="631" y="4"/>
                          </a:lnTo>
                          <a:lnTo>
                            <a:pt x="635" y="6"/>
                          </a:lnTo>
                          <a:lnTo>
                            <a:pt x="638" y="9"/>
                          </a:lnTo>
                          <a:lnTo>
                            <a:pt x="642" y="13"/>
                          </a:lnTo>
                          <a:lnTo>
                            <a:pt x="644" y="17"/>
                          </a:lnTo>
                          <a:lnTo>
                            <a:pt x="646" y="22"/>
                          </a:lnTo>
                          <a:lnTo>
                            <a:pt x="646" y="30"/>
                          </a:lnTo>
                          <a:lnTo>
                            <a:pt x="19" y="384"/>
                          </a:lnTo>
                          <a:lnTo>
                            <a:pt x="0" y="358"/>
                          </a:lnTo>
                          <a:lnTo>
                            <a:pt x="623" y="0"/>
                          </a:lnTo>
                          <a:close/>
                        </a:path>
                      </a:pathLst>
                    </a:custGeom>
                    <a:solidFill>
                      <a:srgbClr val="FFAAAA"/>
                    </a:solidFill>
                    <a:ln w="0">
                      <a:solidFill>
                        <a:srgbClr val="FFAAAA"/>
                      </a:solidFill>
                      <a:round/>
                      <a:headEnd/>
                      <a:tailEnd/>
                    </a:ln>
                  </p:spPr>
                  <p:txBody>
                    <a:bodyPr/>
                    <a:lstStyle/>
                    <a:p>
                      <a:endParaRPr lang="en-US">
                        <a:latin typeface="Arial" pitchFamily="34" charset="0"/>
                        <a:cs typeface="Arial" pitchFamily="34" charset="0"/>
                      </a:endParaRPr>
                    </a:p>
                  </p:txBody>
                </p:sp>
                <p:sp>
                  <p:nvSpPr>
                    <p:cNvPr id="201" name="Freeform 165"/>
                    <p:cNvSpPr>
                      <a:spLocks/>
                    </p:cNvSpPr>
                    <p:nvPr/>
                  </p:nvSpPr>
                  <p:spPr bwMode="auto">
                    <a:xfrm>
                      <a:off x="2569" y="2172"/>
                      <a:ext cx="638" cy="376"/>
                    </a:xfrm>
                    <a:custGeom>
                      <a:avLst/>
                      <a:gdLst>
                        <a:gd name="T0" fmla="*/ 619 w 638"/>
                        <a:gd name="T1" fmla="*/ 0 h 376"/>
                        <a:gd name="T2" fmla="*/ 621 w 638"/>
                        <a:gd name="T3" fmla="*/ 0 h 376"/>
                        <a:gd name="T4" fmla="*/ 623 w 638"/>
                        <a:gd name="T5" fmla="*/ 2 h 376"/>
                        <a:gd name="T6" fmla="*/ 627 w 638"/>
                        <a:gd name="T7" fmla="*/ 6 h 376"/>
                        <a:gd name="T8" fmla="*/ 632 w 638"/>
                        <a:gd name="T9" fmla="*/ 9 h 376"/>
                        <a:gd name="T10" fmla="*/ 634 w 638"/>
                        <a:gd name="T11" fmla="*/ 13 h 376"/>
                        <a:gd name="T12" fmla="*/ 638 w 638"/>
                        <a:gd name="T13" fmla="*/ 17 h 376"/>
                        <a:gd name="T14" fmla="*/ 638 w 638"/>
                        <a:gd name="T15" fmla="*/ 22 h 376"/>
                        <a:gd name="T16" fmla="*/ 13 w 638"/>
                        <a:gd name="T17" fmla="*/ 376 h 376"/>
                        <a:gd name="T18" fmla="*/ 0 w 638"/>
                        <a:gd name="T19" fmla="*/ 356 h 376"/>
                        <a:gd name="T20" fmla="*/ 619 w 638"/>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8"/>
                        <a:gd name="T34" fmla="*/ 0 h 376"/>
                        <a:gd name="T35" fmla="*/ 638 w 638"/>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8" h="376">
                          <a:moveTo>
                            <a:pt x="619" y="0"/>
                          </a:moveTo>
                          <a:lnTo>
                            <a:pt x="621" y="0"/>
                          </a:lnTo>
                          <a:lnTo>
                            <a:pt x="623" y="2"/>
                          </a:lnTo>
                          <a:lnTo>
                            <a:pt x="627" y="6"/>
                          </a:lnTo>
                          <a:lnTo>
                            <a:pt x="632" y="9"/>
                          </a:lnTo>
                          <a:lnTo>
                            <a:pt x="634" y="13"/>
                          </a:lnTo>
                          <a:lnTo>
                            <a:pt x="638" y="17"/>
                          </a:lnTo>
                          <a:lnTo>
                            <a:pt x="638" y="22"/>
                          </a:lnTo>
                          <a:lnTo>
                            <a:pt x="13" y="376"/>
                          </a:lnTo>
                          <a:lnTo>
                            <a:pt x="0" y="356"/>
                          </a:lnTo>
                          <a:lnTo>
                            <a:pt x="619" y="0"/>
                          </a:lnTo>
                          <a:close/>
                        </a:path>
                      </a:pathLst>
                    </a:custGeom>
                    <a:solidFill>
                      <a:srgbClr val="FFD5D5"/>
                    </a:solidFill>
                    <a:ln w="0">
                      <a:solidFill>
                        <a:srgbClr val="FFD5D5"/>
                      </a:solidFill>
                      <a:round/>
                      <a:headEnd/>
                      <a:tailEnd/>
                    </a:ln>
                  </p:spPr>
                  <p:txBody>
                    <a:bodyPr/>
                    <a:lstStyle/>
                    <a:p>
                      <a:endParaRPr lang="en-US">
                        <a:latin typeface="Arial" pitchFamily="34" charset="0"/>
                        <a:cs typeface="Arial" pitchFamily="34" charset="0"/>
                      </a:endParaRPr>
                    </a:p>
                  </p:txBody>
                </p:sp>
                <p:sp>
                  <p:nvSpPr>
                    <p:cNvPr id="202" name="Freeform 166"/>
                    <p:cNvSpPr>
                      <a:spLocks/>
                    </p:cNvSpPr>
                    <p:nvPr/>
                  </p:nvSpPr>
                  <p:spPr bwMode="auto">
                    <a:xfrm>
                      <a:off x="2574" y="2172"/>
                      <a:ext cx="633" cy="371"/>
                    </a:xfrm>
                    <a:custGeom>
                      <a:avLst/>
                      <a:gdLst>
                        <a:gd name="T0" fmla="*/ 633 w 633"/>
                        <a:gd name="T1" fmla="*/ 17 h 371"/>
                        <a:gd name="T2" fmla="*/ 8 w 633"/>
                        <a:gd name="T3" fmla="*/ 371 h 371"/>
                        <a:gd name="T4" fmla="*/ 0 w 633"/>
                        <a:gd name="T5" fmla="*/ 356 h 371"/>
                        <a:gd name="T6" fmla="*/ 620 w 633"/>
                        <a:gd name="T7" fmla="*/ 0 h 371"/>
                        <a:gd name="T8" fmla="*/ 633 w 633"/>
                        <a:gd name="T9" fmla="*/ 17 h 371"/>
                        <a:gd name="T10" fmla="*/ 0 60000 65536"/>
                        <a:gd name="T11" fmla="*/ 0 60000 65536"/>
                        <a:gd name="T12" fmla="*/ 0 60000 65536"/>
                        <a:gd name="T13" fmla="*/ 0 60000 65536"/>
                        <a:gd name="T14" fmla="*/ 0 60000 65536"/>
                        <a:gd name="T15" fmla="*/ 0 w 633"/>
                        <a:gd name="T16" fmla="*/ 0 h 371"/>
                        <a:gd name="T17" fmla="*/ 633 w 633"/>
                        <a:gd name="T18" fmla="*/ 371 h 371"/>
                      </a:gdLst>
                      <a:ahLst/>
                      <a:cxnLst>
                        <a:cxn ang="T10">
                          <a:pos x="T0" y="T1"/>
                        </a:cxn>
                        <a:cxn ang="T11">
                          <a:pos x="T2" y="T3"/>
                        </a:cxn>
                        <a:cxn ang="T12">
                          <a:pos x="T4" y="T5"/>
                        </a:cxn>
                        <a:cxn ang="T13">
                          <a:pos x="T6" y="T7"/>
                        </a:cxn>
                        <a:cxn ang="T14">
                          <a:pos x="T8" y="T9"/>
                        </a:cxn>
                      </a:cxnLst>
                      <a:rect l="T15" t="T16" r="T17" b="T18"/>
                      <a:pathLst>
                        <a:path w="633" h="371">
                          <a:moveTo>
                            <a:pt x="633" y="17"/>
                          </a:moveTo>
                          <a:lnTo>
                            <a:pt x="8" y="371"/>
                          </a:lnTo>
                          <a:lnTo>
                            <a:pt x="0" y="356"/>
                          </a:lnTo>
                          <a:lnTo>
                            <a:pt x="620" y="0"/>
                          </a:lnTo>
                          <a:lnTo>
                            <a:pt x="633" y="17"/>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203" name="Freeform 167"/>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close/>
                        </a:path>
                      </a:pathLst>
                    </a:custGeom>
                    <a:solidFill>
                      <a:srgbClr val="CC0000"/>
                    </a:solidFill>
                    <a:ln w="0">
                      <a:solidFill>
                        <a:srgbClr val="CC0000"/>
                      </a:solidFill>
                      <a:round/>
                      <a:headEnd/>
                      <a:tailEnd/>
                    </a:ln>
                  </p:spPr>
                  <p:txBody>
                    <a:bodyPr/>
                    <a:lstStyle/>
                    <a:p>
                      <a:endParaRPr lang="en-US">
                        <a:latin typeface="Arial" pitchFamily="34" charset="0"/>
                        <a:cs typeface="Arial" pitchFamily="34" charset="0"/>
                      </a:endParaRPr>
                    </a:p>
                  </p:txBody>
                </p:sp>
                <p:sp>
                  <p:nvSpPr>
                    <p:cNvPr id="204" name="Freeform 168"/>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205" name="Freeform 169"/>
                    <p:cNvSpPr>
                      <a:spLocks/>
                    </p:cNvSpPr>
                    <p:nvPr/>
                  </p:nvSpPr>
                  <p:spPr bwMode="auto">
                    <a:xfrm>
                      <a:off x="1109" y="2545"/>
                      <a:ext cx="141" cy="63"/>
                    </a:xfrm>
                    <a:custGeom>
                      <a:avLst/>
                      <a:gdLst>
                        <a:gd name="T0" fmla="*/ 0 w 141"/>
                        <a:gd name="T1" fmla="*/ 31 h 63"/>
                        <a:gd name="T2" fmla="*/ 75 w 141"/>
                        <a:gd name="T3" fmla="*/ 0 h 63"/>
                        <a:gd name="T4" fmla="*/ 141 w 141"/>
                        <a:gd name="T5" fmla="*/ 29 h 63"/>
                        <a:gd name="T6" fmla="*/ 71 w 141"/>
                        <a:gd name="T7" fmla="*/ 63 h 63"/>
                        <a:gd name="T8" fmla="*/ 0 w 141"/>
                        <a:gd name="T9" fmla="*/ 31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rgbClr val="80FF80"/>
                    </a:solidFill>
                    <a:ln w="0">
                      <a:solidFill>
                        <a:srgbClr val="80FF80"/>
                      </a:solidFill>
                      <a:round/>
                      <a:headEnd/>
                      <a:tailEnd/>
                    </a:ln>
                  </p:spPr>
                  <p:txBody>
                    <a:bodyPr/>
                    <a:lstStyle/>
                    <a:p>
                      <a:endParaRPr lang="en-US">
                        <a:latin typeface="Arial" pitchFamily="34" charset="0"/>
                        <a:cs typeface="Arial" pitchFamily="34" charset="0"/>
                      </a:endParaRPr>
                    </a:p>
                  </p:txBody>
                </p:sp>
                <p:sp>
                  <p:nvSpPr>
                    <p:cNvPr id="206" name="Freeform 175"/>
                    <p:cNvSpPr>
                      <a:spLocks/>
                    </p:cNvSpPr>
                    <p:nvPr/>
                  </p:nvSpPr>
                  <p:spPr bwMode="auto">
                    <a:xfrm>
                      <a:off x="1271" y="2228"/>
                      <a:ext cx="1073" cy="471"/>
                    </a:xfrm>
                    <a:custGeom>
                      <a:avLst/>
                      <a:gdLst>
                        <a:gd name="T0" fmla="*/ 1073 w 1073"/>
                        <a:gd name="T1" fmla="*/ 456 h 471"/>
                        <a:gd name="T2" fmla="*/ 981 w 1073"/>
                        <a:gd name="T3" fmla="*/ 294 h 471"/>
                        <a:gd name="T4" fmla="*/ 977 w 1073"/>
                        <a:gd name="T5" fmla="*/ 296 h 471"/>
                        <a:gd name="T6" fmla="*/ 966 w 1073"/>
                        <a:gd name="T7" fmla="*/ 304 h 471"/>
                        <a:gd name="T8" fmla="*/ 949 w 1073"/>
                        <a:gd name="T9" fmla="*/ 315 h 471"/>
                        <a:gd name="T10" fmla="*/ 925 w 1073"/>
                        <a:gd name="T11" fmla="*/ 330 h 471"/>
                        <a:gd name="T12" fmla="*/ 897 w 1073"/>
                        <a:gd name="T13" fmla="*/ 346 h 471"/>
                        <a:gd name="T14" fmla="*/ 866 w 1073"/>
                        <a:gd name="T15" fmla="*/ 365 h 471"/>
                        <a:gd name="T16" fmla="*/ 829 w 1073"/>
                        <a:gd name="T17" fmla="*/ 383 h 471"/>
                        <a:gd name="T18" fmla="*/ 790 w 1073"/>
                        <a:gd name="T19" fmla="*/ 402 h 471"/>
                        <a:gd name="T20" fmla="*/ 749 w 1073"/>
                        <a:gd name="T21" fmla="*/ 421 h 471"/>
                        <a:gd name="T22" fmla="*/ 708 w 1073"/>
                        <a:gd name="T23" fmla="*/ 435 h 471"/>
                        <a:gd name="T24" fmla="*/ 665 w 1073"/>
                        <a:gd name="T25" fmla="*/ 448 h 471"/>
                        <a:gd name="T26" fmla="*/ 662 w 1073"/>
                        <a:gd name="T27" fmla="*/ 450 h 471"/>
                        <a:gd name="T28" fmla="*/ 653 w 1073"/>
                        <a:gd name="T29" fmla="*/ 452 h 471"/>
                        <a:gd name="T30" fmla="*/ 638 w 1073"/>
                        <a:gd name="T31" fmla="*/ 456 h 471"/>
                        <a:gd name="T32" fmla="*/ 615 w 1073"/>
                        <a:gd name="T33" fmla="*/ 461 h 471"/>
                        <a:gd name="T34" fmla="*/ 586 w 1073"/>
                        <a:gd name="T35" fmla="*/ 465 h 471"/>
                        <a:gd name="T36" fmla="*/ 549 w 1073"/>
                        <a:gd name="T37" fmla="*/ 469 h 471"/>
                        <a:gd name="T38" fmla="*/ 502 w 1073"/>
                        <a:gd name="T39" fmla="*/ 471 h 471"/>
                        <a:gd name="T40" fmla="*/ 447 w 1073"/>
                        <a:gd name="T41" fmla="*/ 471 h 471"/>
                        <a:gd name="T42" fmla="*/ 380 w 1073"/>
                        <a:gd name="T43" fmla="*/ 469 h 471"/>
                        <a:gd name="T44" fmla="*/ 304 w 1073"/>
                        <a:gd name="T45" fmla="*/ 463 h 471"/>
                        <a:gd name="T46" fmla="*/ 298 w 1073"/>
                        <a:gd name="T47" fmla="*/ 463 h 471"/>
                        <a:gd name="T48" fmla="*/ 280 w 1073"/>
                        <a:gd name="T49" fmla="*/ 459 h 471"/>
                        <a:gd name="T50" fmla="*/ 254 w 1073"/>
                        <a:gd name="T51" fmla="*/ 454 h 471"/>
                        <a:gd name="T52" fmla="*/ 222 w 1073"/>
                        <a:gd name="T53" fmla="*/ 446 h 471"/>
                        <a:gd name="T54" fmla="*/ 185 w 1073"/>
                        <a:gd name="T55" fmla="*/ 433 h 471"/>
                        <a:gd name="T56" fmla="*/ 146 w 1073"/>
                        <a:gd name="T57" fmla="*/ 417 h 471"/>
                        <a:gd name="T58" fmla="*/ 107 w 1073"/>
                        <a:gd name="T59" fmla="*/ 395 h 471"/>
                        <a:gd name="T60" fmla="*/ 70 w 1073"/>
                        <a:gd name="T61" fmla="*/ 367 h 471"/>
                        <a:gd name="T62" fmla="*/ 39 w 1073"/>
                        <a:gd name="T63" fmla="*/ 333 h 471"/>
                        <a:gd name="T64" fmla="*/ 37 w 1073"/>
                        <a:gd name="T65" fmla="*/ 330 h 471"/>
                        <a:gd name="T66" fmla="*/ 31 w 1073"/>
                        <a:gd name="T67" fmla="*/ 322 h 471"/>
                        <a:gd name="T68" fmla="*/ 22 w 1073"/>
                        <a:gd name="T69" fmla="*/ 307 h 471"/>
                        <a:gd name="T70" fmla="*/ 15 w 1073"/>
                        <a:gd name="T71" fmla="*/ 291 h 471"/>
                        <a:gd name="T72" fmla="*/ 5 w 1073"/>
                        <a:gd name="T73" fmla="*/ 268 h 471"/>
                        <a:gd name="T74" fmla="*/ 2 w 1073"/>
                        <a:gd name="T75" fmla="*/ 244 h 471"/>
                        <a:gd name="T76" fmla="*/ 0 w 1073"/>
                        <a:gd name="T77" fmla="*/ 215 h 471"/>
                        <a:gd name="T78" fmla="*/ 4 w 1073"/>
                        <a:gd name="T79" fmla="*/ 185 h 471"/>
                        <a:gd name="T80" fmla="*/ 16 w 1073"/>
                        <a:gd name="T81" fmla="*/ 154 h 471"/>
                        <a:gd name="T82" fmla="*/ 37 w 1073"/>
                        <a:gd name="T83" fmla="*/ 118 h 471"/>
                        <a:gd name="T84" fmla="*/ 68 w 1073"/>
                        <a:gd name="T85" fmla="*/ 85 h 471"/>
                        <a:gd name="T86" fmla="*/ 70 w 1073"/>
                        <a:gd name="T87" fmla="*/ 81 h 471"/>
                        <a:gd name="T88" fmla="*/ 80 w 1073"/>
                        <a:gd name="T89" fmla="*/ 72 h 471"/>
                        <a:gd name="T90" fmla="*/ 93 w 1073"/>
                        <a:gd name="T91" fmla="*/ 61 h 471"/>
                        <a:gd name="T92" fmla="*/ 115 w 1073"/>
                        <a:gd name="T93" fmla="*/ 42 h 471"/>
                        <a:gd name="T94" fmla="*/ 144 w 1073"/>
                        <a:gd name="T95" fmla="*/ 24 h 471"/>
                        <a:gd name="T96" fmla="*/ 182 w 1073"/>
                        <a:gd name="T97" fmla="*/ 0 h 471"/>
                        <a:gd name="T98" fmla="*/ 328 w 1073"/>
                        <a:gd name="T99" fmla="*/ 141 h 471"/>
                        <a:gd name="T100" fmla="*/ 137 w 1073"/>
                        <a:gd name="T101" fmla="*/ 259 h 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471"/>
                        <a:gd name="T155" fmla="*/ 1073 w 1073"/>
                        <a:gd name="T156" fmla="*/ 471 h 4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471">
                          <a:moveTo>
                            <a:pt x="1073" y="456"/>
                          </a:moveTo>
                          <a:lnTo>
                            <a:pt x="981" y="294"/>
                          </a:lnTo>
                          <a:lnTo>
                            <a:pt x="977" y="296"/>
                          </a:lnTo>
                          <a:lnTo>
                            <a:pt x="966" y="304"/>
                          </a:lnTo>
                          <a:lnTo>
                            <a:pt x="949" y="315"/>
                          </a:lnTo>
                          <a:lnTo>
                            <a:pt x="925" y="330"/>
                          </a:lnTo>
                          <a:lnTo>
                            <a:pt x="897" y="346"/>
                          </a:lnTo>
                          <a:lnTo>
                            <a:pt x="866" y="365"/>
                          </a:lnTo>
                          <a:lnTo>
                            <a:pt x="829" y="383"/>
                          </a:lnTo>
                          <a:lnTo>
                            <a:pt x="790" y="402"/>
                          </a:lnTo>
                          <a:lnTo>
                            <a:pt x="749" y="421"/>
                          </a:lnTo>
                          <a:lnTo>
                            <a:pt x="708" y="435"/>
                          </a:lnTo>
                          <a:lnTo>
                            <a:pt x="665" y="448"/>
                          </a:lnTo>
                          <a:lnTo>
                            <a:pt x="662" y="450"/>
                          </a:lnTo>
                          <a:lnTo>
                            <a:pt x="653" y="452"/>
                          </a:lnTo>
                          <a:lnTo>
                            <a:pt x="638" y="456"/>
                          </a:lnTo>
                          <a:lnTo>
                            <a:pt x="615" y="461"/>
                          </a:lnTo>
                          <a:lnTo>
                            <a:pt x="586" y="465"/>
                          </a:lnTo>
                          <a:lnTo>
                            <a:pt x="549" y="469"/>
                          </a:lnTo>
                          <a:lnTo>
                            <a:pt x="502" y="471"/>
                          </a:lnTo>
                          <a:lnTo>
                            <a:pt x="447" y="471"/>
                          </a:lnTo>
                          <a:lnTo>
                            <a:pt x="380" y="469"/>
                          </a:lnTo>
                          <a:lnTo>
                            <a:pt x="304" y="463"/>
                          </a:lnTo>
                          <a:lnTo>
                            <a:pt x="298" y="463"/>
                          </a:lnTo>
                          <a:lnTo>
                            <a:pt x="280" y="459"/>
                          </a:lnTo>
                          <a:lnTo>
                            <a:pt x="254" y="454"/>
                          </a:lnTo>
                          <a:lnTo>
                            <a:pt x="222" y="446"/>
                          </a:lnTo>
                          <a:lnTo>
                            <a:pt x="185" y="433"/>
                          </a:lnTo>
                          <a:lnTo>
                            <a:pt x="146" y="417"/>
                          </a:lnTo>
                          <a:lnTo>
                            <a:pt x="107" y="395"/>
                          </a:lnTo>
                          <a:lnTo>
                            <a:pt x="70" y="367"/>
                          </a:lnTo>
                          <a:lnTo>
                            <a:pt x="39" y="333"/>
                          </a:lnTo>
                          <a:lnTo>
                            <a:pt x="37" y="330"/>
                          </a:lnTo>
                          <a:lnTo>
                            <a:pt x="31" y="322"/>
                          </a:lnTo>
                          <a:lnTo>
                            <a:pt x="22" y="307"/>
                          </a:lnTo>
                          <a:lnTo>
                            <a:pt x="15" y="291"/>
                          </a:lnTo>
                          <a:lnTo>
                            <a:pt x="5" y="268"/>
                          </a:lnTo>
                          <a:lnTo>
                            <a:pt x="2" y="244"/>
                          </a:lnTo>
                          <a:lnTo>
                            <a:pt x="0" y="215"/>
                          </a:lnTo>
                          <a:lnTo>
                            <a:pt x="4" y="185"/>
                          </a:lnTo>
                          <a:lnTo>
                            <a:pt x="16" y="154"/>
                          </a:lnTo>
                          <a:lnTo>
                            <a:pt x="37" y="118"/>
                          </a:lnTo>
                          <a:lnTo>
                            <a:pt x="68" y="85"/>
                          </a:lnTo>
                          <a:lnTo>
                            <a:pt x="70" y="81"/>
                          </a:lnTo>
                          <a:lnTo>
                            <a:pt x="80" y="72"/>
                          </a:lnTo>
                          <a:lnTo>
                            <a:pt x="93" y="61"/>
                          </a:lnTo>
                          <a:lnTo>
                            <a:pt x="115" y="42"/>
                          </a:lnTo>
                          <a:lnTo>
                            <a:pt x="144" y="24"/>
                          </a:lnTo>
                          <a:lnTo>
                            <a:pt x="182" y="0"/>
                          </a:lnTo>
                          <a:lnTo>
                            <a:pt x="328" y="141"/>
                          </a:lnTo>
                          <a:lnTo>
                            <a:pt x="137" y="259"/>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07" name="Freeform 176"/>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208" name="Freeform 177"/>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209" name="Freeform 178"/>
                    <p:cNvSpPr>
                      <a:spLocks/>
                    </p:cNvSpPr>
                    <p:nvPr/>
                  </p:nvSpPr>
                  <p:spPr bwMode="auto">
                    <a:xfrm>
                      <a:off x="2450" y="1440"/>
                      <a:ext cx="1040" cy="732"/>
                    </a:xfrm>
                    <a:custGeom>
                      <a:avLst/>
                      <a:gdLst>
                        <a:gd name="T0" fmla="*/ 0 w 1040"/>
                        <a:gd name="T1" fmla="*/ 420 h 732"/>
                        <a:gd name="T2" fmla="*/ 72 w 1040"/>
                        <a:gd name="T3" fmla="*/ 166 h 732"/>
                        <a:gd name="T4" fmla="*/ 78 w 1040"/>
                        <a:gd name="T5" fmla="*/ 165 h 732"/>
                        <a:gd name="T6" fmla="*/ 89 w 1040"/>
                        <a:gd name="T7" fmla="*/ 155 h 732"/>
                        <a:gd name="T8" fmla="*/ 110 w 1040"/>
                        <a:gd name="T9" fmla="*/ 144 h 732"/>
                        <a:gd name="T10" fmla="*/ 136 w 1040"/>
                        <a:gd name="T11" fmla="*/ 129 h 732"/>
                        <a:gd name="T12" fmla="*/ 167 w 1040"/>
                        <a:gd name="T13" fmla="*/ 113 h 732"/>
                        <a:gd name="T14" fmla="*/ 206 w 1040"/>
                        <a:gd name="T15" fmla="*/ 92 h 732"/>
                        <a:gd name="T16" fmla="*/ 247 w 1040"/>
                        <a:gd name="T17" fmla="*/ 74 h 732"/>
                        <a:gd name="T18" fmla="*/ 295 w 1040"/>
                        <a:gd name="T19" fmla="*/ 55 h 732"/>
                        <a:gd name="T20" fmla="*/ 345 w 1040"/>
                        <a:gd name="T21" fmla="*/ 37 h 732"/>
                        <a:gd name="T22" fmla="*/ 397 w 1040"/>
                        <a:gd name="T23" fmla="*/ 22 h 732"/>
                        <a:gd name="T24" fmla="*/ 453 w 1040"/>
                        <a:gd name="T25" fmla="*/ 11 h 732"/>
                        <a:gd name="T26" fmla="*/ 510 w 1040"/>
                        <a:gd name="T27" fmla="*/ 3 h 732"/>
                        <a:gd name="T28" fmla="*/ 568 w 1040"/>
                        <a:gd name="T29" fmla="*/ 0 h 732"/>
                        <a:gd name="T30" fmla="*/ 575 w 1040"/>
                        <a:gd name="T31" fmla="*/ 0 h 732"/>
                        <a:gd name="T32" fmla="*/ 592 w 1040"/>
                        <a:gd name="T33" fmla="*/ 0 h 732"/>
                        <a:gd name="T34" fmla="*/ 619 w 1040"/>
                        <a:gd name="T35" fmla="*/ 1 h 732"/>
                        <a:gd name="T36" fmla="*/ 655 w 1040"/>
                        <a:gd name="T37" fmla="*/ 3 h 732"/>
                        <a:gd name="T38" fmla="*/ 696 w 1040"/>
                        <a:gd name="T39" fmla="*/ 7 h 732"/>
                        <a:gd name="T40" fmla="*/ 740 w 1040"/>
                        <a:gd name="T41" fmla="*/ 14 h 732"/>
                        <a:gd name="T42" fmla="*/ 788 w 1040"/>
                        <a:gd name="T43" fmla="*/ 22 h 732"/>
                        <a:gd name="T44" fmla="*/ 836 w 1040"/>
                        <a:gd name="T45" fmla="*/ 35 h 732"/>
                        <a:gd name="T46" fmla="*/ 883 w 1040"/>
                        <a:gd name="T47" fmla="*/ 51 h 732"/>
                        <a:gd name="T48" fmla="*/ 927 w 1040"/>
                        <a:gd name="T49" fmla="*/ 72 h 732"/>
                        <a:gd name="T50" fmla="*/ 966 w 1040"/>
                        <a:gd name="T51" fmla="*/ 98 h 732"/>
                        <a:gd name="T52" fmla="*/ 998 w 1040"/>
                        <a:gd name="T53" fmla="*/ 127 h 732"/>
                        <a:gd name="T54" fmla="*/ 1001 w 1040"/>
                        <a:gd name="T55" fmla="*/ 131 h 732"/>
                        <a:gd name="T56" fmla="*/ 1009 w 1040"/>
                        <a:gd name="T57" fmla="*/ 142 h 732"/>
                        <a:gd name="T58" fmla="*/ 1018 w 1040"/>
                        <a:gd name="T59" fmla="*/ 159 h 732"/>
                        <a:gd name="T60" fmla="*/ 1027 w 1040"/>
                        <a:gd name="T61" fmla="*/ 179 h 732"/>
                        <a:gd name="T62" fmla="*/ 1037 w 1040"/>
                        <a:gd name="T63" fmla="*/ 207 h 732"/>
                        <a:gd name="T64" fmla="*/ 1040 w 1040"/>
                        <a:gd name="T65" fmla="*/ 239 h 732"/>
                        <a:gd name="T66" fmla="*/ 1040 w 1040"/>
                        <a:gd name="T67" fmla="*/ 274 h 732"/>
                        <a:gd name="T68" fmla="*/ 1031 w 1040"/>
                        <a:gd name="T69" fmla="*/ 311 h 732"/>
                        <a:gd name="T70" fmla="*/ 1013 w 1040"/>
                        <a:gd name="T71" fmla="*/ 352 h 732"/>
                        <a:gd name="T72" fmla="*/ 1011 w 1040"/>
                        <a:gd name="T73" fmla="*/ 356 h 732"/>
                        <a:gd name="T74" fmla="*/ 1003 w 1040"/>
                        <a:gd name="T75" fmla="*/ 365 h 732"/>
                        <a:gd name="T76" fmla="*/ 990 w 1040"/>
                        <a:gd name="T77" fmla="*/ 378 h 732"/>
                        <a:gd name="T78" fmla="*/ 976 w 1040"/>
                        <a:gd name="T79" fmla="*/ 394 h 732"/>
                        <a:gd name="T80" fmla="*/ 955 w 1040"/>
                        <a:gd name="T81" fmla="*/ 413 h 732"/>
                        <a:gd name="T82" fmla="*/ 933 w 1040"/>
                        <a:gd name="T83" fmla="*/ 430 h 732"/>
                        <a:gd name="T84" fmla="*/ 907 w 1040"/>
                        <a:gd name="T85" fmla="*/ 448 h 732"/>
                        <a:gd name="T86" fmla="*/ 877 w 1040"/>
                        <a:gd name="T87" fmla="*/ 463 h 732"/>
                        <a:gd name="T88" fmla="*/ 759 w 1040"/>
                        <a:gd name="T89" fmla="*/ 732 h 7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732"/>
                        <a:gd name="T137" fmla="*/ 1040 w 1040"/>
                        <a:gd name="T138" fmla="*/ 732 h 7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732">
                          <a:moveTo>
                            <a:pt x="0" y="420"/>
                          </a:moveTo>
                          <a:lnTo>
                            <a:pt x="72" y="166"/>
                          </a:lnTo>
                          <a:lnTo>
                            <a:pt x="78" y="165"/>
                          </a:lnTo>
                          <a:lnTo>
                            <a:pt x="89" y="155"/>
                          </a:lnTo>
                          <a:lnTo>
                            <a:pt x="110" y="144"/>
                          </a:lnTo>
                          <a:lnTo>
                            <a:pt x="136" y="129"/>
                          </a:lnTo>
                          <a:lnTo>
                            <a:pt x="167" y="113"/>
                          </a:lnTo>
                          <a:lnTo>
                            <a:pt x="206" y="92"/>
                          </a:lnTo>
                          <a:lnTo>
                            <a:pt x="247" y="74"/>
                          </a:lnTo>
                          <a:lnTo>
                            <a:pt x="295" y="55"/>
                          </a:lnTo>
                          <a:lnTo>
                            <a:pt x="345" y="37"/>
                          </a:lnTo>
                          <a:lnTo>
                            <a:pt x="397" y="22"/>
                          </a:lnTo>
                          <a:lnTo>
                            <a:pt x="453" y="11"/>
                          </a:lnTo>
                          <a:lnTo>
                            <a:pt x="510" y="3"/>
                          </a:lnTo>
                          <a:lnTo>
                            <a:pt x="568" y="0"/>
                          </a:lnTo>
                          <a:lnTo>
                            <a:pt x="575" y="0"/>
                          </a:lnTo>
                          <a:lnTo>
                            <a:pt x="592" y="0"/>
                          </a:lnTo>
                          <a:lnTo>
                            <a:pt x="619" y="1"/>
                          </a:lnTo>
                          <a:lnTo>
                            <a:pt x="655" y="3"/>
                          </a:lnTo>
                          <a:lnTo>
                            <a:pt x="696" y="7"/>
                          </a:lnTo>
                          <a:lnTo>
                            <a:pt x="740" y="14"/>
                          </a:lnTo>
                          <a:lnTo>
                            <a:pt x="788" y="22"/>
                          </a:lnTo>
                          <a:lnTo>
                            <a:pt x="836" y="35"/>
                          </a:lnTo>
                          <a:lnTo>
                            <a:pt x="883" y="51"/>
                          </a:lnTo>
                          <a:lnTo>
                            <a:pt x="927" y="72"/>
                          </a:lnTo>
                          <a:lnTo>
                            <a:pt x="966" y="98"/>
                          </a:lnTo>
                          <a:lnTo>
                            <a:pt x="998" y="127"/>
                          </a:lnTo>
                          <a:lnTo>
                            <a:pt x="1001" y="131"/>
                          </a:lnTo>
                          <a:lnTo>
                            <a:pt x="1009" y="142"/>
                          </a:lnTo>
                          <a:lnTo>
                            <a:pt x="1018" y="159"/>
                          </a:lnTo>
                          <a:lnTo>
                            <a:pt x="1027" y="179"/>
                          </a:lnTo>
                          <a:lnTo>
                            <a:pt x="1037" y="207"/>
                          </a:lnTo>
                          <a:lnTo>
                            <a:pt x="1040" y="239"/>
                          </a:lnTo>
                          <a:lnTo>
                            <a:pt x="1040" y="274"/>
                          </a:lnTo>
                          <a:lnTo>
                            <a:pt x="1031" y="311"/>
                          </a:lnTo>
                          <a:lnTo>
                            <a:pt x="1013" y="352"/>
                          </a:lnTo>
                          <a:lnTo>
                            <a:pt x="1011" y="356"/>
                          </a:lnTo>
                          <a:lnTo>
                            <a:pt x="1003" y="365"/>
                          </a:lnTo>
                          <a:lnTo>
                            <a:pt x="990" y="378"/>
                          </a:lnTo>
                          <a:lnTo>
                            <a:pt x="976" y="394"/>
                          </a:lnTo>
                          <a:lnTo>
                            <a:pt x="955" y="413"/>
                          </a:lnTo>
                          <a:lnTo>
                            <a:pt x="933" y="430"/>
                          </a:lnTo>
                          <a:lnTo>
                            <a:pt x="907" y="448"/>
                          </a:lnTo>
                          <a:lnTo>
                            <a:pt x="877" y="463"/>
                          </a:lnTo>
                          <a:lnTo>
                            <a:pt x="759" y="732"/>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0" name="Freeform 179"/>
                    <p:cNvSpPr>
                      <a:spLocks/>
                    </p:cNvSpPr>
                    <p:nvPr/>
                  </p:nvSpPr>
                  <p:spPr bwMode="auto">
                    <a:xfrm>
                      <a:off x="2448" y="1497"/>
                      <a:ext cx="1042" cy="677"/>
                    </a:xfrm>
                    <a:custGeom>
                      <a:avLst/>
                      <a:gdLst>
                        <a:gd name="T0" fmla="*/ 0 w 1042"/>
                        <a:gd name="T1" fmla="*/ 369 h 677"/>
                        <a:gd name="T2" fmla="*/ 74 w 1042"/>
                        <a:gd name="T3" fmla="*/ 167 h 677"/>
                        <a:gd name="T4" fmla="*/ 80 w 1042"/>
                        <a:gd name="T5" fmla="*/ 165 h 677"/>
                        <a:gd name="T6" fmla="*/ 91 w 1042"/>
                        <a:gd name="T7" fmla="*/ 156 h 677"/>
                        <a:gd name="T8" fmla="*/ 112 w 1042"/>
                        <a:gd name="T9" fmla="*/ 145 h 677"/>
                        <a:gd name="T10" fmla="*/ 138 w 1042"/>
                        <a:gd name="T11" fmla="*/ 130 h 677"/>
                        <a:gd name="T12" fmla="*/ 169 w 1042"/>
                        <a:gd name="T13" fmla="*/ 111 h 677"/>
                        <a:gd name="T14" fmla="*/ 208 w 1042"/>
                        <a:gd name="T15" fmla="*/ 93 h 677"/>
                        <a:gd name="T16" fmla="*/ 249 w 1042"/>
                        <a:gd name="T17" fmla="*/ 74 h 677"/>
                        <a:gd name="T18" fmla="*/ 297 w 1042"/>
                        <a:gd name="T19" fmla="*/ 56 h 677"/>
                        <a:gd name="T20" fmla="*/ 347 w 1042"/>
                        <a:gd name="T21" fmla="*/ 37 h 677"/>
                        <a:gd name="T22" fmla="*/ 399 w 1042"/>
                        <a:gd name="T23" fmla="*/ 22 h 677"/>
                        <a:gd name="T24" fmla="*/ 455 w 1042"/>
                        <a:gd name="T25" fmla="*/ 11 h 677"/>
                        <a:gd name="T26" fmla="*/ 512 w 1042"/>
                        <a:gd name="T27" fmla="*/ 2 h 677"/>
                        <a:gd name="T28" fmla="*/ 570 w 1042"/>
                        <a:gd name="T29" fmla="*/ 0 h 677"/>
                        <a:gd name="T30" fmla="*/ 577 w 1042"/>
                        <a:gd name="T31" fmla="*/ 0 h 677"/>
                        <a:gd name="T32" fmla="*/ 594 w 1042"/>
                        <a:gd name="T33" fmla="*/ 0 h 677"/>
                        <a:gd name="T34" fmla="*/ 621 w 1042"/>
                        <a:gd name="T35" fmla="*/ 2 h 677"/>
                        <a:gd name="T36" fmla="*/ 657 w 1042"/>
                        <a:gd name="T37" fmla="*/ 4 h 677"/>
                        <a:gd name="T38" fmla="*/ 698 w 1042"/>
                        <a:gd name="T39" fmla="*/ 7 h 677"/>
                        <a:gd name="T40" fmla="*/ 742 w 1042"/>
                        <a:gd name="T41" fmla="*/ 13 h 677"/>
                        <a:gd name="T42" fmla="*/ 790 w 1042"/>
                        <a:gd name="T43" fmla="*/ 22 h 677"/>
                        <a:gd name="T44" fmla="*/ 838 w 1042"/>
                        <a:gd name="T45" fmla="*/ 35 h 677"/>
                        <a:gd name="T46" fmla="*/ 885 w 1042"/>
                        <a:gd name="T47" fmla="*/ 52 h 677"/>
                        <a:gd name="T48" fmla="*/ 929 w 1042"/>
                        <a:gd name="T49" fmla="*/ 72 h 677"/>
                        <a:gd name="T50" fmla="*/ 968 w 1042"/>
                        <a:gd name="T51" fmla="*/ 98 h 677"/>
                        <a:gd name="T52" fmla="*/ 1000 w 1042"/>
                        <a:gd name="T53" fmla="*/ 128 h 677"/>
                        <a:gd name="T54" fmla="*/ 1003 w 1042"/>
                        <a:gd name="T55" fmla="*/ 132 h 677"/>
                        <a:gd name="T56" fmla="*/ 1011 w 1042"/>
                        <a:gd name="T57" fmla="*/ 143 h 677"/>
                        <a:gd name="T58" fmla="*/ 1020 w 1042"/>
                        <a:gd name="T59" fmla="*/ 158 h 677"/>
                        <a:gd name="T60" fmla="*/ 1029 w 1042"/>
                        <a:gd name="T61" fmla="*/ 180 h 677"/>
                        <a:gd name="T62" fmla="*/ 1039 w 1042"/>
                        <a:gd name="T63" fmla="*/ 208 h 677"/>
                        <a:gd name="T64" fmla="*/ 1042 w 1042"/>
                        <a:gd name="T65" fmla="*/ 237 h 677"/>
                        <a:gd name="T66" fmla="*/ 1042 w 1042"/>
                        <a:gd name="T67" fmla="*/ 273 h 677"/>
                        <a:gd name="T68" fmla="*/ 1033 w 1042"/>
                        <a:gd name="T69" fmla="*/ 312 h 677"/>
                        <a:gd name="T70" fmla="*/ 1015 w 1042"/>
                        <a:gd name="T71" fmla="*/ 352 h 677"/>
                        <a:gd name="T72" fmla="*/ 1013 w 1042"/>
                        <a:gd name="T73" fmla="*/ 356 h 677"/>
                        <a:gd name="T74" fmla="*/ 1005 w 1042"/>
                        <a:gd name="T75" fmla="*/ 365 h 677"/>
                        <a:gd name="T76" fmla="*/ 992 w 1042"/>
                        <a:gd name="T77" fmla="*/ 378 h 677"/>
                        <a:gd name="T78" fmla="*/ 978 w 1042"/>
                        <a:gd name="T79" fmla="*/ 395 h 677"/>
                        <a:gd name="T80" fmla="*/ 957 w 1042"/>
                        <a:gd name="T81" fmla="*/ 412 h 677"/>
                        <a:gd name="T82" fmla="*/ 935 w 1042"/>
                        <a:gd name="T83" fmla="*/ 430 h 677"/>
                        <a:gd name="T84" fmla="*/ 909 w 1042"/>
                        <a:gd name="T85" fmla="*/ 447 h 677"/>
                        <a:gd name="T86" fmla="*/ 879 w 1042"/>
                        <a:gd name="T87" fmla="*/ 462 h 677"/>
                        <a:gd name="T88" fmla="*/ 766 w 1042"/>
                        <a:gd name="T89" fmla="*/ 677 h 6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2"/>
                        <a:gd name="T136" fmla="*/ 0 h 677"/>
                        <a:gd name="T137" fmla="*/ 1042 w 1042"/>
                        <a:gd name="T138" fmla="*/ 677 h 6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2" h="677">
                          <a:moveTo>
                            <a:pt x="0" y="369"/>
                          </a:moveTo>
                          <a:lnTo>
                            <a:pt x="74" y="167"/>
                          </a:lnTo>
                          <a:lnTo>
                            <a:pt x="80" y="165"/>
                          </a:lnTo>
                          <a:lnTo>
                            <a:pt x="91" y="156"/>
                          </a:lnTo>
                          <a:lnTo>
                            <a:pt x="112" y="145"/>
                          </a:lnTo>
                          <a:lnTo>
                            <a:pt x="138" y="130"/>
                          </a:lnTo>
                          <a:lnTo>
                            <a:pt x="169" y="111"/>
                          </a:lnTo>
                          <a:lnTo>
                            <a:pt x="208" y="93"/>
                          </a:lnTo>
                          <a:lnTo>
                            <a:pt x="249" y="74"/>
                          </a:lnTo>
                          <a:lnTo>
                            <a:pt x="297" y="56"/>
                          </a:lnTo>
                          <a:lnTo>
                            <a:pt x="347" y="37"/>
                          </a:lnTo>
                          <a:lnTo>
                            <a:pt x="399" y="22"/>
                          </a:lnTo>
                          <a:lnTo>
                            <a:pt x="455" y="11"/>
                          </a:lnTo>
                          <a:lnTo>
                            <a:pt x="512" y="2"/>
                          </a:lnTo>
                          <a:lnTo>
                            <a:pt x="570" y="0"/>
                          </a:lnTo>
                          <a:lnTo>
                            <a:pt x="577" y="0"/>
                          </a:lnTo>
                          <a:lnTo>
                            <a:pt x="594" y="0"/>
                          </a:lnTo>
                          <a:lnTo>
                            <a:pt x="621" y="2"/>
                          </a:lnTo>
                          <a:lnTo>
                            <a:pt x="657" y="4"/>
                          </a:lnTo>
                          <a:lnTo>
                            <a:pt x="698" y="7"/>
                          </a:lnTo>
                          <a:lnTo>
                            <a:pt x="742" y="13"/>
                          </a:lnTo>
                          <a:lnTo>
                            <a:pt x="790" y="22"/>
                          </a:lnTo>
                          <a:lnTo>
                            <a:pt x="838" y="35"/>
                          </a:lnTo>
                          <a:lnTo>
                            <a:pt x="885" y="52"/>
                          </a:lnTo>
                          <a:lnTo>
                            <a:pt x="929" y="72"/>
                          </a:lnTo>
                          <a:lnTo>
                            <a:pt x="968" y="98"/>
                          </a:lnTo>
                          <a:lnTo>
                            <a:pt x="1000" y="128"/>
                          </a:lnTo>
                          <a:lnTo>
                            <a:pt x="1003" y="132"/>
                          </a:lnTo>
                          <a:lnTo>
                            <a:pt x="1011" y="143"/>
                          </a:lnTo>
                          <a:lnTo>
                            <a:pt x="1020" y="158"/>
                          </a:lnTo>
                          <a:lnTo>
                            <a:pt x="1029" y="180"/>
                          </a:lnTo>
                          <a:lnTo>
                            <a:pt x="1039" y="208"/>
                          </a:lnTo>
                          <a:lnTo>
                            <a:pt x="1042" y="237"/>
                          </a:lnTo>
                          <a:lnTo>
                            <a:pt x="1042" y="273"/>
                          </a:lnTo>
                          <a:lnTo>
                            <a:pt x="1033" y="312"/>
                          </a:lnTo>
                          <a:lnTo>
                            <a:pt x="1015" y="352"/>
                          </a:lnTo>
                          <a:lnTo>
                            <a:pt x="1013" y="356"/>
                          </a:lnTo>
                          <a:lnTo>
                            <a:pt x="1005" y="365"/>
                          </a:lnTo>
                          <a:lnTo>
                            <a:pt x="992" y="378"/>
                          </a:lnTo>
                          <a:lnTo>
                            <a:pt x="978" y="395"/>
                          </a:lnTo>
                          <a:lnTo>
                            <a:pt x="957" y="412"/>
                          </a:lnTo>
                          <a:lnTo>
                            <a:pt x="935" y="430"/>
                          </a:lnTo>
                          <a:lnTo>
                            <a:pt x="909" y="447"/>
                          </a:lnTo>
                          <a:lnTo>
                            <a:pt x="879" y="462"/>
                          </a:lnTo>
                          <a:lnTo>
                            <a:pt x="766" y="677"/>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1" name="Freeform 180"/>
                    <p:cNvSpPr>
                      <a:spLocks/>
                    </p:cNvSpPr>
                    <p:nvPr/>
                  </p:nvSpPr>
                  <p:spPr bwMode="auto">
                    <a:xfrm>
                      <a:off x="2442" y="1574"/>
                      <a:ext cx="1034" cy="632"/>
                    </a:xfrm>
                    <a:custGeom>
                      <a:avLst/>
                      <a:gdLst>
                        <a:gd name="T0" fmla="*/ 0 w 1034"/>
                        <a:gd name="T1" fmla="*/ 311 h 632"/>
                        <a:gd name="T2" fmla="*/ 66 w 1034"/>
                        <a:gd name="T3" fmla="*/ 167 h 632"/>
                        <a:gd name="T4" fmla="*/ 72 w 1034"/>
                        <a:gd name="T5" fmla="*/ 163 h 632"/>
                        <a:gd name="T6" fmla="*/ 83 w 1034"/>
                        <a:gd name="T7" fmla="*/ 155 h 632"/>
                        <a:gd name="T8" fmla="*/ 104 w 1034"/>
                        <a:gd name="T9" fmla="*/ 144 h 632"/>
                        <a:gd name="T10" fmla="*/ 130 w 1034"/>
                        <a:gd name="T11" fmla="*/ 128 h 632"/>
                        <a:gd name="T12" fmla="*/ 161 w 1034"/>
                        <a:gd name="T13" fmla="*/ 111 h 632"/>
                        <a:gd name="T14" fmla="*/ 200 w 1034"/>
                        <a:gd name="T15" fmla="*/ 92 h 632"/>
                        <a:gd name="T16" fmla="*/ 241 w 1034"/>
                        <a:gd name="T17" fmla="*/ 72 h 632"/>
                        <a:gd name="T18" fmla="*/ 289 w 1034"/>
                        <a:gd name="T19" fmla="*/ 53 h 632"/>
                        <a:gd name="T20" fmla="*/ 339 w 1034"/>
                        <a:gd name="T21" fmla="*/ 37 h 632"/>
                        <a:gd name="T22" fmla="*/ 391 w 1034"/>
                        <a:gd name="T23" fmla="*/ 22 h 632"/>
                        <a:gd name="T24" fmla="*/ 447 w 1034"/>
                        <a:gd name="T25" fmla="*/ 9 h 632"/>
                        <a:gd name="T26" fmla="*/ 504 w 1034"/>
                        <a:gd name="T27" fmla="*/ 1 h 632"/>
                        <a:gd name="T28" fmla="*/ 562 w 1034"/>
                        <a:gd name="T29" fmla="*/ 0 h 632"/>
                        <a:gd name="T30" fmla="*/ 569 w 1034"/>
                        <a:gd name="T31" fmla="*/ 0 h 632"/>
                        <a:gd name="T32" fmla="*/ 586 w 1034"/>
                        <a:gd name="T33" fmla="*/ 0 h 632"/>
                        <a:gd name="T34" fmla="*/ 613 w 1034"/>
                        <a:gd name="T35" fmla="*/ 0 h 632"/>
                        <a:gd name="T36" fmla="*/ 649 w 1034"/>
                        <a:gd name="T37" fmla="*/ 1 h 632"/>
                        <a:gd name="T38" fmla="*/ 690 w 1034"/>
                        <a:gd name="T39" fmla="*/ 7 h 632"/>
                        <a:gd name="T40" fmla="*/ 734 w 1034"/>
                        <a:gd name="T41" fmla="*/ 13 h 632"/>
                        <a:gd name="T42" fmla="*/ 782 w 1034"/>
                        <a:gd name="T43" fmla="*/ 22 h 632"/>
                        <a:gd name="T44" fmla="*/ 830 w 1034"/>
                        <a:gd name="T45" fmla="*/ 35 h 632"/>
                        <a:gd name="T46" fmla="*/ 877 w 1034"/>
                        <a:gd name="T47" fmla="*/ 50 h 632"/>
                        <a:gd name="T48" fmla="*/ 921 w 1034"/>
                        <a:gd name="T49" fmla="*/ 70 h 632"/>
                        <a:gd name="T50" fmla="*/ 960 w 1034"/>
                        <a:gd name="T51" fmla="*/ 96 h 632"/>
                        <a:gd name="T52" fmla="*/ 992 w 1034"/>
                        <a:gd name="T53" fmla="*/ 128 h 632"/>
                        <a:gd name="T54" fmla="*/ 995 w 1034"/>
                        <a:gd name="T55" fmla="*/ 131 h 632"/>
                        <a:gd name="T56" fmla="*/ 1003 w 1034"/>
                        <a:gd name="T57" fmla="*/ 141 h 632"/>
                        <a:gd name="T58" fmla="*/ 1012 w 1034"/>
                        <a:gd name="T59" fmla="*/ 157 h 632"/>
                        <a:gd name="T60" fmla="*/ 1021 w 1034"/>
                        <a:gd name="T61" fmla="*/ 180 h 632"/>
                        <a:gd name="T62" fmla="*/ 1031 w 1034"/>
                        <a:gd name="T63" fmla="*/ 205 h 632"/>
                        <a:gd name="T64" fmla="*/ 1034 w 1034"/>
                        <a:gd name="T65" fmla="*/ 237 h 632"/>
                        <a:gd name="T66" fmla="*/ 1034 w 1034"/>
                        <a:gd name="T67" fmla="*/ 272 h 632"/>
                        <a:gd name="T68" fmla="*/ 1025 w 1034"/>
                        <a:gd name="T69" fmla="*/ 311 h 632"/>
                        <a:gd name="T70" fmla="*/ 1007 w 1034"/>
                        <a:gd name="T71" fmla="*/ 352 h 632"/>
                        <a:gd name="T72" fmla="*/ 1005 w 1034"/>
                        <a:gd name="T73" fmla="*/ 356 h 632"/>
                        <a:gd name="T74" fmla="*/ 997 w 1034"/>
                        <a:gd name="T75" fmla="*/ 363 h 632"/>
                        <a:gd name="T76" fmla="*/ 984 w 1034"/>
                        <a:gd name="T77" fmla="*/ 378 h 632"/>
                        <a:gd name="T78" fmla="*/ 970 w 1034"/>
                        <a:gd name="T79" fmla="*/ 393 h 632"/>
                        <a:gd name="T80" fmla="*/ 949 w 1034"/>
                        <a:gd name="T81" fmla="*/ 411 h 632"/>
                        <a:gd name="T82" fmla="*/ 927 w 1034"/>
                        <a:gd name="T83" fmla="*/ 430 h 632"/>
                        <a:gd name="T84" fmla="*/ 901 w 1034"/>
                        <a:gd name="T85" fmla="*/ 447 h 632"/>
                        <a:gd name="T86" fmla="*/ 871 w 1034"/>
                        <a:gd name="T87" fmla="*/ 461 h 632"/>
                        <a:gd name="T88" fmla="*/ 758 w 1034"/>
                        <a:gd name="T89" fmla="*/ 632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632"/>
                        <a:gd name="T137" fmla="*/ 1034 w 1034"/>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632">
                          <a:moveTo>
                            <a:pt x="0" y="311"/>
                          </a:moveTo>
                          <a:lnTo>
                            <a:pt x="66" y="167"/>
                          </a:lnTo>
                          <a:lnTo>
                            <a:pt x="72" y="163"/>
                          </a:lnTo>
                          <a:lnTo>
                            <a:pt x="83" y="155"/>
                          </a:lnTo>
                          <a:lnTo>
                            <a:pt x="104" y="144"/>
                          </a:lnTo>
                          <a:lnTo>
                            <a:pt x="130" y="128"/>
                          </a:lnTo>
                          <a:lnTo>
                            <a:pt x="161" y="111"/>
                          </a:lnTo>
                          <a:lnTo>
                            <a:pt x="200" y="92"/>
                          </a:lnTo>
                          <a:lnTo>
                            <a:pt x="241" y="72"/>
                          </a:lnTo>
                          <a:lnTo>
                            <a:pt x="289" y="53"/>
                          </a:lnTo>
                          <a:lnTo>
                            <a:pt x="339" y="37"/>
                          </a:lnTo>
                          <a:lnTo>
                            <a:pt x="391" y="22"/>
                          </a:lnTo>
                          <a:lnTo>
                            <a:pt x="447" y="9"/>
                          </a:lnTo>
                          <a:lnTo>
                            <a:pt x="504" y="1"/>
                          </a:lnTo>
                          <a:lnTo>
                            <a:pt x="562" y="0"/>
                          </a:lnTo>
                          <a:lnTo>
                            <a:pt x="569" y="0"/>
                          </a:lnTo>
                          <a:lnTo>
                            <a:pt x="586" y="0"/>
                          </a:lnTo>
                          <a:lnTo>
                            <a:pt x="613" y="0"/>
                          </a:lnTo>
                          <a:lnTo>
                            <a:pt x="649" y="1"/>
                          </a:lnTo>
                          <a:lnTo>
                            <a:pt x="690" y="7"/>
                          </a:lnTo>
                          <a:lnTo>
                            <a:pt x="734" y="13"/>
                          </a:lnTo>
                          <a:lnTo>
                            <a:pt x="782" y="22"/>
                          </a:lnTo>
                          <a:lnTo>
                            <a:pt x="830" y="35"/>
                          </a:lnTo>
                          <a:lnTo>
                            <a:pt x="877" y="50"/>
                          </a:lnTo>
                          <a:lnTo>
                            <a:pt x="921" y="70"/>
                          </a:lnTo>
                          <a:lnTo>
                            <a:pt x="960" y="96"/>
                          </a:lnTo>
                          <a:lnTo>
                            <a:pt x="992" y="128"/>
                          </a:lnTo>
                          <a:lnTo>
                            <a:pt x="995" y="131"/>
                          </a:lnTo>
                          <a:lnTo>
                            <a:pt x="1003" y="141"/>
                          </a:lnTo>
                          <a:lnTo>
                            <a:pt x="1012" y="157"/>
                          </a:lnTo>
                          <a:lnTo>
                            <a:pt x="1021" y="180"/>
                          </a:lnTo>
                          <a:lnTo>
                            <a:pt x="1031" y="205"/>
                          </a:lnTo>
                          <a:lnTo>
                            <a:pt x="1034" y="237"/>
                          </a:lnTo>
                          <a:lnTo>
                            <a:pt x="1034" y="272"/>
                          </a:lnTo>
                          <a:lnTo>
                            <a:pt x="1025" y="311"/>
                          </a:lnTo>
                          <a:lnTo>
                            <a:pt x="1007" y="352"/>
                          </a:lnTo>
                          <a:lnTo>
                            <a:pt x="1005" y="356"/>
                          </a:lnTo>
                          <a:lnTo>
                            <a:pt x="997" y="363"/>
                          </a:lnTo>
                          <a:lnTo>
                            <a:pt x="984" y="378"/>
                          </a:lnTo>
                          <a:lnTo>
                            <a:pt x="970" y="393"/>
                          </a:lnTo>
                          <a:lnTo>
                            <a:pt x="949" y="411"/>
                          </a:lnTo>
                          <a:lnTo>
                            <a:pt x="927" y="430"/>
                          </a:lnTo>
                          <a:lnTo>
                            <a:pt x="901" y="447"/>
                          </a:lnTo>
                          <a:lnTo>
                            <a:pt x="871" y="461"/>
                          </a:lnTo>
                          <a:lnTo>
                            <a:pt x="758" y="632"/>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2" name="Freeform 181"/>
                    <p:cNvSpPr>
                      <a:spLocks/>
                    </p:cNvSpPr>
                    <p:nvPr/>
                  </p:nvSpPr>
                  <p:spPr bwMode="auto">
                    <a:xfrm>
                      <a:off x="2456" y="1599"/>
                      <a:ext cx="1034" cy="586"/>
                    </a:xfrm>
                    <a:custGeom>
                      <a:avLst/>
                      <a:gdLst>
                        <a:gd name="T0" fmla="*/ 0 w 1034"/>
                        <a:gd name="T1" fmla="*/ 276 h 586"/>
                        <a:gd name="T2" fmla="*/ 66 w 1034"/>
                        <a:gd name="T3" fmla="*/ 167 h 586"/>
                        <a:gd name="T4" fmla="*/ 72 w 1034"/>
                        <a:gd name="T5" fmla="*/ 163 h 586"/>
                        <a:gd name="T6" fmla="*/ 83 w 1034"/>
                        <a:gd name="T7" fmla="*/ 156 h 586"/>
                        <a:gd name="T8" fmla="*/ 104 w 1034"/>
                        <a:gd name="T9" fmla="*/ 145 h 586"/>
                        <a:gd name="T10" fmla="*/ 130 w 1034"/>
                        <a:gd name="T11" fmla="*/ 130 h 586"/>
                        <a:gd name="T12" fmla="*/ 161 w 1034"/>
                        <a:gd name="T13" fmla="*/ 111 h 586"/>
                        <a:gd name="T14" fmla="*/ 200 w 1034"/>
                        <a:gd name="T15" fmla="*/ 93 h 586"/>
                        <a:gd name="T16" fmla="*/ 241 w 1034"/>
                        <a:gd name="T17" fmla="*/ 74 h 586"/>
                        <a:gd name="T18" fmla="*/ 289 w 1034"/>
                        <a:gd name="T19" fmla="*/ 56 h 586"/>
                        <a:gd name="T20" fmla="*/ 339 w 1034"/>
                        <a:gd name="T21" fmla="*/ 37 h 586"/>
                        <a:gd name="T22" fmla="*/ 391 w 1034"/>
                        <a:gd name="T23" fmla="*/ 22 h 586"/>
                        <a:gd name="T24" fmla="*/ 447 w 1034"/>
                        <a:gd name="T25" fmla="*/ 11 h 586"/>
                        <a:gd name="T26" fmla="*/ 504 w 1034"/>
                        <a:gd name="T27" fmla="*/ 2 h 586"/>
                        <a:gd name="T28" fmla="*/ 562 w 1034"/>
                        <a:gd name="T29" fmla="*/ 0 h 586"/>
                        <a:gd name="T30" fmla="*/ 569 w 1034"/>
                        <a:gd name="T31" fmla="*/ 0 h 586"/>
                        <a:gd name="T32" fmla="*/ 586 w 1034"/>
                        <a:gd name="T33" fmla="*/ 0 h 586"/>
                        <a:gd name="T34" fmla="*/ 613 w 1034"/>
                        <a:gd name="T35" fmla="*/ 0 h 586"/>
                        <a:gd name="T36" fmla="*/ 649 w 1034"/>
                        <a:gd name="T37" fmla="*/ 4 h 586"/>
                        <a:gd name="T38" fmla="*/ 690 w 1034"/>
                        <a:gd name="T39" fmla="*/ 7 h 586"/>
                        <a:gd name="T40" fmla="*/ 734 w 1034"/>
                        <a:gd name="T41" fmla="*/ 13 h 586"/>
                        <a:gd name="T42" fmla="*/ 782 w 1034"/>
                        <a:gd name="T43" fmla="*/ 22 h 586"/>
                        <a:gd name="T44" fmla="*/ 830 w 1034"/>
                        <a:gd name="T45" fmla="*/ 35 h 586"/>
                        <a:gd name="T46" fmla="*/ 877 w 1034"/>
                        <a:gd name="T47" fmla="*/ 52 h 586"/>
                        <a:gd name="T48" fmla="*/ 921 w 1034"/>
                        <a:gd name="T49" fmla="*/ 72 h 586"/>
                        <a:gd name="T50" fmla="*/ 960 w 1034"/>
                        <a:gd name="T51" fmla="*/ 96 h 586"/>
                        <a:gd name="T52" fmla="*/ 992 w 1034"/>
                        <a:gd name="T53" fmla="*/ 128 h 586"/>
                        <a:gd name="T54" fmla="*/ 995 w 1034"/>
                        <a:gd name="T55" fmla="*/ 132 h 586"/>
                        <a:gd name="T56" fmla="*/ 1003 w 1034"/>
                        <a:gd name="T57" fmla="*/ 143 h 586"/>
                        <a:gd name="T58" fmla="*/ 1012 w 1034"/>
                        <a:gd name="T59" fmla="*/ 158 h 586"/>
                        <a:gd name="T60" fmla="*/ 1021 w 1034"/>
                        <a:gd name="T61" fmla="*/ 180 h 586"/>
                        <a:gd name="T62" fmla="*/ 1031 w 1034"/>
                        <a:gd name="T63" fmla="*/ 208 h 586"/>
                        <a:gd name="T64" fmla="*/ 1034 w 1034"/>
                        <a:gd name="T65" fmla="*/ 237 h 586"/>
                        <a:gd name="T66" fmla="*/ 1034 w 1034"/>
                        <a:gd name="T67" fmla="*/ 273 h 586"/>
                        <a:gd name="T68" fmla="*/ 1025 w 1034"/>
                        <a:gd name="T69" fmla="*/ 312 h 586"/>
                        <a:gd name="T70" fmla="*/ 1007 w 1034"/>
                        <a:gd name="T71" fmla="*/ 352 h 586"/>
                        <a:gd name="T72" fmla="*/ 1005 w 1034"/>
                        <a:gd name="T73" fmla="*/ 356 h 586"/>
                        <a:gd name="T74" fmla="*/ 997 w 1034"/>
                        <a:gd name="T75" fmla="*/ 365 h 586"/>
                        <a:gd name="T76" fmla="*/ 984 w 1034"/>
                        <a:gd name="T77" fmla="*/ 378 h 586"/>
                        <a:gd name="T78" fmla="*/ 970 w 1034"/>
                        <a:gd name="T79" fmla="*/ 395 h 586"/>
                        <a:gd name="T80" fmla="*/ 949 w 1034"/>
                        <a:gd name="T81" fmla="*/ 412 h 586"/>
                        <a:gd name="T82" fmla="*/ 927 w 1034"/>
                        <a:gd name="T83" fmla="*/ 430 h 586"/>
                        <a:gd name="T84" fmla="*/ 901 w 1034"/>
                        <a:gd name="T85" fmla="*/ 447 h 586"/>
                        <a:gd name="T86" fmla="*/ 871 w 1034"/>
                        <a:gd name="T87" fmla="*/ 462 h 586"/>
                        <a:gd name="T88" fmla="*/ 758 w 1034"/>
                        <a:gd name="T89" fmla="*/ 586 h 5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586"/>
                        <a:gd name="T137" fmla="*/ 1034 w 1034"/>
                        <a:gd name="T138" fmla="*/ 586 h 5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586">
                          <a:moveTo>
                            <a:pt x="0" y="276"/>
                          </a:moveTo>
                          <a:lnTo>
                            <a:pt x="66" y="167"/>
                          </a:lnTo>
                          <a:lnTo>
                            <a:pt x="72" y="163"/>
                          </a:lnTo>
                          <a:lnTo>
                            <a:pt x="83" y="156"/>
                          </a:lnTo>
                          <a:lnTo>
                            <a:pt x="104" y="145"/>
                          </a:lnTo>
                          <a:lnTo>
                            <a:pt x="130" y="130"/>
                          </a:lnTo>
                          <a:lnTo>
                            <a:pt x="161" y="111"/>
                          </a:lnTo>
                          <a:lnTo>
                            <a:pt x="200" y="93"/>
                          </a:lnTo>
                          <a:lnTo>
                            <a:pt x="241" y="74"/>
                          </a:lnTo>
                          <a:lnTo>
                            <a:pt x="289" y="56"/>
                          </a:lnTo>
                          <a:lnTo>
                            <a:pt x="339" y="37"/>
                          </a:lnTo>
                          <a:lnTo>
                            <a:pt x="391" y="22"/>
                          </a:lnTo>
                          <a:lnTo>
                            <a:pt x="447" y="11"/>
                          </a:lnTo>
                          <a:lnTo>
                            <a:pt x="504" y="2"/>
                          </a:lnTo>
                          <a:lnTo>
                            <a:pt x="562" y="0"/>
                          </a:lnTo>
                          <a:lnTo>
                            <a:pt x="569" y="0"/>
                          </a:lnTo>
                          <a:lnTo>
                            <a:pt x="586" y="0"/>
                          </a:lnTo>
                          <a:lnTo>
                            <a:pt x="613" y="0"/>
                          </a:lnTo>
                          <a:lnTo>
                            <a:pt x="649" y="4"/>
                          </a:lnTo>
                          <a:lnTo>
                            <a:pt x="690" y="7"/>
                          </a:lnTo>
                          <a:lnTo>
                            <a:pt x="734" y="13"/>
                          </a:lnTo>
                          <a:lnTo>
                            <a:pt x="782" y="22"/>
                          </a:lnTo>
                          <a:lnTo>
                            <a:pt x="830" y="35"/>
                          </a:lnTo>
                          <a:lnTo>
                            <a:pt x="877" y="52"/>
                          </a:lnTo>
                          <a:lnTo>
                            <a:pt x="921" y="72"/>
                          </a:lnTo>
                          <a:lnTo>
                            <a:pt x="960" y="96"/>
                          </a:lnTo>
                          <a:lnTo>
                            <a:pt x="992" y="128"/>
                          </a:lnTo>
                          <a:lnTo>
                            <a:pt x="995" y="132"/>
                          </a:lnTo>
                          <a:lnTo>
                            <a:pt x="1003" y="143"/>
                          </a:lnTo>
                          <a:lnTo>
                            <a:pt x="1012" y="158"/>
                          </a:lnTo>
                          <a:lnTo>
                            <a:pt x="1021" y="180"/>
                          </a:lnTo>
                          <a:lnTo>
                            <a:pt x="1031" y="208"/>
                          </a:lnTo>
                          <a:lnTo>
                            <a:pt x="1034" y="237"/>
                          </a:lnTo>
                          <a:lnTo>
                            <a:pt x="1034" y="273"/>
                          </a:lnTo>
                          <a:lnTo>
                            <a:pt x="1025" y="312"/>
                          </a:lnTo>
                          <a:lnTo>
                            <a:pt x="1007" y="352"/>
                          </a:lnTo>
                          <a:lnTo>
                            <a:pt x="1005" y="356"/>
                          </a:lnTo>
                          <a:lnTo>
                            <a:pt x="997" y="365"/>
                          </a:lnTo>
                          <a:lnTo>
                            <a:pt x="984" y="378"/>
                          </a:lnTo>
                          <a:lnTo>
                            <a:pt x="970" y="395"/>
                          </a:lnTo>
                          <a:lnTo>
                            <a:pt x="949" y="412"/>
                          </a:lnTo>
                          <a:lnTo>
                            <a:pt x="927" y="430"/>
                          </a:lnTo>
                          <a:lnTo>
                            <a:pt x="901" y="447"/>
                          </a:lnTo>
                          <a:lnTo>
                            <a:pt x="871" y="462"/>
                          </a:lnTo>
                          <a:lnTo>
                            <a:pt x="758" y="586"/>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3" name="Freeform 182"/>
                    <p:cNvSpPr>
                      <a:spLocks/>
                    </p:cNvSpPr>
                    <p:nvPr/>
                  </p:nvSpPr>
                  <p:spPr bwMode="auto">
                    <a:xfrm>
                      <a:off x="2463" y="1651"/>
                      <a:ext cx="1027" cy="534"/>
                    </a:xfrm>
                    <a:custGeom>
                      <a:avLst/>
                      <a:gdLst>
                        <a:gd name="T0" fmla="*/ 0 w 1027"/>
                        <a:gd name="T1" fmla="*/ 221 h 534"/>
                        <a:gd name="T2" fmla="*/ 59 w 1027"/>
                        <a:gd name="T3" fmla="*/ 169 h 534"/>
                        <a:gd name="T4" fmla="*/ 65 w 1027"/>
                        <a:gd name="T5" fmla="*/ 165 h 534"/>
                        <a:gd name="T6" fmla="*/ 76 w 1027"/>
                        <a:gd name="T7" fmla="*/ 158 h 534"/>
                        <a:gd name="T8" fmla="*/ 97 w 1027"/>
                        <a:gd name="T9" fmla="*/ 145 h 534"/>
                        <a:gd name="T10" fmla="*/ 123 w 1027"/>
                        <a:gd name="T11" fmla="*/ 130 h 534"/>
                        <a:gd name="T12" fmla="*/ 154 w 1027"/>
                        <a:gd name="T13" fmla="*/ 113 h 534"/>
                        <a:gd name="T14" fmla="*/ 193 w 1027"/>
                        <a:gd name="T15" fmla="*/ 94 h 534"/>
                        <a:gd name="T16" fmla="*/ 234 w 1027"/>
                        <a:gd name="T17" fmla="*/ 74 h 534"/>
                        <a:gd name="T18" fmla="*/ 282 w 1027"/>
                        <a:gd name="T19" fmla="*/ 56 h 534"/>
                        <a:gd name="T20" fmla="*/ 332 w 1027"/>
                        <a:gd name="T21" fmla="*/ 39 h 534"/>
                        <a:gd name="T22" fmla="*/ 384 w 1027"/>
                        <a:gd name="T23" fmla="*/ 24 h 534"/>
                        <a:gd name="T24" fmla="*/ 440 w 1027"/>
                        <a:gd name="T25" fmla="*/ 11 h 534"/>
                        <a:gd name="T26" fmla="*/ 497 w 1027"/>
                        <a:gd name="T27" fmla="*/ 4 h 534"/>
                        <a:gd name="T28" fmla="*/ 555 w 1027"/>
                        <a:gd name="T29" fmla="*/ 0 h 534"/>
                        <a:gd name="T30" fmla="*/ 562 w 1027"/>
                        <a:gd name="T31" fmla="*/ 0 h 534"/>
                        <a:gd name="T32" fmla="*/ 579 w 1027"/>
                        <a:gd name="T33" fmla="*/ 2 h 534"/>
                        <a:gd name="T34" fmla="*/ 606 w 1027"/>
                        <a:gd name="T35" fmla="*/ 2 h 534"/>
                        <a:gd name="T36" fmla="*/ 642 w 1027"/>
                        <a:gd name="T37" fmla="*/ 4 h 534"/>
                        <a:gd name="T38" fmla="*/ 683 w 1027"/>
                        <a:gd name="T39" fmla="*/ 7 h 534"/>
                        <a:gd name="T40" fmla="*/ 727 w 1027"/>
                        <a:gd name="T41" fmla="*/ 15 h 534"/>
                        <a:gd name="T42" fmla="*/ 775 w 1027"/>
                        <a:gd name="T43" fmla="*/ 24 h 534"/>
                        <a:gd name="T44" fmla="*/ 823 w 1027"/>
                        <a:gd name="T45" fmla="*/ 35 h 534"/>
                        <a:gd name="T46" fmla="*/ 870 w 1027"/>
                        <a:gd name="T47" fmla="*/ 52 h 534"/>
                        <a:gd name="T48" fmla="*/ 914 w 1027"/>
                        <a:gd name="T49" fmla="*/ 72 h 534"/>
                        <a:gd name="T50" fmla="*/ 953 w 1027"/>
                        <a:gd name="T51" fmla="*/ 98 h 534"/>
                        <a:gd name="T52" fmla="*/ 985 w 1027"/>
                        <a:gd name="T53" fmla="*/ 130 h 534"/>
                        <a:gd name="T54" fmla="*/ 988 w 1027"/>
                        <a:gd name="T55" fmla="*/ 133 h 534"/>
                        <a:gd name="T56" fmla="*/ 996 w 1027"/>
                        <a:gd name="T57" fmla="*/ 143 h 534"/>
                        <a:gd name="T58" fmla="*/ 1005 w 1027"/>
                        <a:gd name="T59" fmla="*/ 159 h 534"/>
                        <a:gd name="T60" fmla="*/ 1014 w 1027"/>
                        <a:gd name="T61" fmla="*/ 182 h 534"/>
                        <a:gd name="T62" fmla="*/ 1024 w 1027"/>
                        <a:gd name="T63" fmla="*/ 208 h 534"/>
                        <a:gd name="T64" fmla="*/ 1027 w 1027"/>
                        <a:gd name="T65" fmla="*/ 239 h 534"/>
                        <a:gd name="T66" fmla="*/ 1027 w 1027"/>
                        <a:gd name="T67" fmla="*/ 274 h 534"/>
                        <a:gd name="T68" fmla="*/ 1018 w 1027"/>
                        <a:gd name="T69" fmla="*/ 311 h 534"/>
                        <a:gd name="T70" fmla="*/ 1000 w 1027"/>
                        <a:gd name="T71" fmla="*/ 354 h 534"/>
                        <a:gd name="T72" fmla="*/ 998 w 1027"/>
                        <a:gd name="T73" fmla="*/ 356 h 534"/>
                        <a:gd name="T74" fmla="*/ 990 w 1027"/>
                        <a:gd name="T75" fmla="*/ 365 h 534"/>
                        <a:gd name="T76" fmla="*/ 977 w 1027"/>
                        <a:gd name="T77" fmla="*/ 378 h 534"/>
                        <a:gd name="T78" fmla="*/ 963 w 1027"/>
                        <a:gd name="T79" fmla="*/ 395 h 534"/>
                        <a:gd name="T80" fmla="*/ 942 w 1027"/>
                        <a:gd name="T81" fmla="*/ 413 h 534"/>
                        <a:gd name="T82" fmla="*/ 920 w 1027"/>
                        <a:gd name="T83" fmla="*/ 432 h 534"/>
                        <a:gd name="T84" fmla="*/ 894 w 1027"/>
                        <a:gd name="T85" fmla="*/ 449 h 534"/>
                        <a:gd name="T86" fmla="*/ 864 w 1027"/>
                        <a:gd name="T87" fmla="*/ 463 h 534"/>
                        <a:gd name="T88" fmla="*/ 751 w 1027"/>
                        <a:gd name="T89" fmla="*/ 534 h 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34"/>
                        <a:gd name="T137" fmla="*/ 1027 w 1027"/>
                        <a:gd name="T138" fmla="*/ 534 h 5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34">
                          <a:moveTo>
                            <a:pt x="0" y="221"/>
                          </a:moveTo>
                          <a:lnTo>
                            <a:pt x="59" y="169"/>
                          </a:lnTo>
                          <a:lnTo>
                            <a:pt x="65" y="165"/>
                          </a:lnTo>
                          <a:lnTo>
                            <a:pt x="76" y="158"/>
                          </a:lnTo>
                          <a:lnTo>
                            <a:pt x="97" y="145"/>
                          </a:lnTo>
                          <a:lnTo>
                            <a:pt x="123" y="130"/>
                          </a:lnTo>
                          <a:lnTo>
                            <a:pt x="154" y="113"/>
                          </a:lnTo>
                          <a:lnTo>
                            <a:pt x="193" y="94"/>
                          </a:lnTo>
                          <a:lnTo>
                            <a:pt x="234" y="74"/>
                          </a:lnTo>
                          <a:lnTo>
                            <a:pt x="282" y="56"/>
                          </a:lnTo>
                          <a:lnTo>
                            <a:pt x="332" y="39"/>
                          </a:lnTo>
                          <a:lnTo>
                            <a:pt x="384" y="24"/>
                          </a:lnTo>
                          <a:lnTo>
                            <a:pt x="440" y="11"/>
                          </a:lnTo>
                          <a:lnTo>
                            <a:pt x="497" y="4"/>
                          </a:lnTo>
                          <a:lnTo>
                            <a:pt x="555" y="0"/>
                          </a:lnTo>
                          <a:lnTo>
                            <a:pt x="562" y="0"/>
                          </a:lnTo>
                          <a:lnTo>
                            <a:pt x="579" y="2"/>
                          </a:lnTo>
                          <a:lnTo>
                            <a:pt x="606" y="2"/>
                          </a:lnTo>
                          <a:lnTo>
                            <a:pt x="642" y="4"/>
                          </a:lnTo>
                          <a:lnTo>
                            <a:pt x="683" y="7"/>
                          </a:lnTo>
                          <a:lnTo>
                            <a:pt x="727" y="15"/>
                          </a:lnTo>
                          <a:lnTo>
                            <a:pt x="775" y="24"/>
                          </a:lnTo>
                          <a:lnTo>
                            <a:pt x="823" y="35"/>
                          </a:lnTo>
                          <a:lnTo>
                            <a:pt x="870" y="52"/>
                          </a:lnTo>
                          <a:lnTo>
                            <a:pt x="914" y="72"/>
                          </a:lnTo>
                          <a:lnTo>
                            <a:pt x="953" y="98"/>
                          </a:lnTo>
                          <a:lnTo>
                            <a:pt x="985" y="130"/>
                          </a:lnTo>
                          <a:lnTo>
                            <a:pt x="988" y="133"/>
                          </a:lnTo>
                          <a:lnTo>
                            <a:pt x="996" y="143"/>
                          </a:lnTo>
                          <a:lnTo>
                            <a:pt x="1005" y="159"/>
                          </a:lnTo>
                          <a:lnTo>
                            <a:pt x="1014" y="182"/>
                          </a:lnTo>
                          <a:lnTo>
                            <a:pt x="1024" y="208"/>
                          </a:lnTo>
                          <a:lnTo>
                            <a:pt x="1027" y="239"/>
                          </a:lnTo>
                          <a:lnTo>
                            <a:pt x="1027" y="274"/>
                          </a:lnTo>
                          <a:lnTo>
                            <a:pt x="1018" y="311"/>
                          </a:lnTo>
                          <a:lnTo>
                            <a:pt x="1000" y="354"/>
                          </a:lnTo>
                          <a:lnTo>
                            <a:pt x="998" y="356"/>
                          </a:lnTo>
                          <a:lnTo>
                            <a:pt x="990" y="365"/>
                          </a:lnTo>
                          <a:lnTo>
                            <a:pt x="977" y="378"/>
                          </a:lnTo>
                          <a:lnTo>
                            <a:pt x="963" y="395"/>
                          </a:lnTo>
                          <a:lnTo>
                            <a:pt x="942" y="413"/>
                          </a:lnTo>
                          <a:lnTo>
                            <a:pt x="920" y="432"/>
                          </a:lnTo>
                          <a:lnTo>
                            <a:pt x="894" y="449"/>
                          </a:lnTo>
                          <a:lnTo>
                            <a:pt x="864" y="463"/>
                          </a:lnTo>
                          <a:lnTo>
                            <a:pt x="751" y="534"/>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4" name="Freeform 251"/>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close/>
                        </a:path>
                      </a:pathLst>
                    </a:custGeom>
                    <a:solidFill>
                      <a:srgbClr val="D90000"/>
                    </a:solidFill>
                    <a:ln w="0">
                      <a:solidFill>
                        <a:srgbClr val="D90000"/>
                      </a:solidFill>
                      <a:round/>
                      <a:headEnd/>
                      <a:tailEnd/>
                    </a:ln>
                  </p:spPr>
                  <p:txBody>
                    <a:bodyPr/>
                    <a:lstStyle/>
                    <a:p>
                      <a:endParaRPr lang="en-US">
                        <a:latin typeface="Arial" pitchFamily="34" charset="0"/>
                        <a:cs typeface="Arial" pitchFamily="34" charset="0"/>
                      </a:endParaRPr>
                    </a:p>
                  </p:txBody>
                </p:sp>
                <p:sp>
                  <p:nvSpPr>
                    <p:cNvPr id="215" name="Freeform 252"/>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path>
                      </a:pathLst>
                    </a:custGeom>
                    <a:noFill/>
                    <a:ln w="9525">
                      <a:solidFill>
                        <a:srgbClr val="000000"/>
                      </a:solidFill>
                      <a:round/>
                      <a:headEnd/>
                      <a:tailEnd/>
                    </a:ln>
                  </p:spPr>
                  <p:txBody>
                    <a:bodyPr/>
                    <a:lstStyle/>
                    <a:p>
                      <a:endParaRPr lang="en-US">
                        <a:latin typeface="Arial" pitchFamily="34" charset="0"/>
                        <a:cs typeface="Arial" pitchFamily="34" charset="0"/>
                      </a:endParaRPr>
                    </a:p>
                  </p:txBody>
                </p:sp>
                <p:sp>
                  <p:nvSpPr>
                    <p:cNvPr id="216" name="Line 254"/>
                    <p:cNvSpPr>
                      <a:spLocks noChangeShapeType="1"/>
                    </p:cNvSpPr>
                    <p:nvPr/>
                  </p:nvSpPr>
                  <p:spPr bwMode="auto">
                    <a:xfrm flipV="1">
                      <a:off x="2350" y="2569"/>
                      <a:ext cx="185" cy="111"/>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7" name="Freeform 296"/>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218" name="Freeform 297"/>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219" name="Freeform 298"/>
                    <p:cNvSpPr>
                      <a:spLocks/>
                    </p:cNvSpPr>
                    <p:nvPr/>
                  </p:nvSpPr>
                  <p:spPr bwMode="auto">
                    <a:xfrm>
                      <a:off x="2348" y="2532"/>
                      <a:ext cx="228" cy="165"/>
                    </a:xfrm>
                    <a:custGeom>
                      <a:avLst/>
                      <a:gdLst>
                        <a:gd name="T0" fmla="*/ 191 w 228"/>
                        <a:gd name="T1" fmla="*/ 0 h 165"/>
                        <a:gd name="T2" fmla="*/ 193 w 228"/>
                        <a:gd name="T3" fmla="*/ 0 h 165"/>
                        <a:gd name="T4" fmla="*/ 200 w 228"/>
                        <a:gd name="T5" fmla="*/ 0 h 165"/>
                        <a:gd name="T6" fmla="*/ 208 w 228"/>
                        <a:gd name="T7" fmla="*/ 2 h 165"/>
                        <a:gd name="T8" fmla="*/ 215 w 228"/>
                        <a:gd name="T9" fmla="*/ 5 h 165"/>
                        <a:gd name="T10" fmla="*/ 223 w 228"/>
                        <a:gd name="T11" fmla="*/ 15 h 165"/>
                        <a:gd name="T12" fmla="*/ 228 w 228"/>
                        <a:gd name="T13" fmla="*/ 28 h 165"/>
                        <a:gd name="T14" fmla="*/ 228 w 228"/>
                        <a:gd name="T15" fmla="*/ 48 h 165"/>
                        <a:gd name="T16" fmla="*/ 35 w 228"/>
                        <a:gd name="T17" fmla="*/ 165 h 165"/>
                        <a:gd name="T18" fmla="*/ 39 w 228"/>
                        <a:gd name="T19" fmla="*/ 142 h 165"/>
                        <a:gd name="T20" fmla="*/ 37 w 228"/>
                        <a:gd name="T21" fmla="*/ 128 h 165"/>
                        <a:gd name="T22" fmla="*/ 34 w 228"/>
                        <a:gd name="T23" fmla="*/ 118 h 165"/>
                        <a:gd name="T24" fmla="*/ 28 w 228"/>
                        <a:gd name="T25" fmla="*/ 113 h 165"/>
                        <a:gd name="T26" fmla="*/ 21 w 228"/>
                        <a:gd name="T27" fmla="*/ 111 h 165"/>
                        <a:gd name="T28" fmla="*/ 13 w 228"/>
                        <a:gd name="T29" fmla="*/ 111 h 165"/>
                        <a:gd name="T30" fmla="*/ 6 w 228"/>
                        <a:gd name="T31" fmla="*/ 113 h 165"/>
                        <a:gd name="T32" fmla="*/ 2 w 228"/>
                        <a:gd name="T33" fmla="*/ 115 h 165"/>
                        <a:gd name="T34" fmla="*/ 0 w 228"/>
                        <a:gd name="T35" fmla="*/ 115 h 165"/>
                        <a:gd name="T36" fmla="*/ 191 w 228"/>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65"/>
                        <a:gd name="T59" fmla="*/ 228 w 228"/>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65">
                          <a:moveTo>
                            <a:pt x="191" y="0"/>
                          </a:moveTo>
                          <a:lnTo>
                            <a:pt x="193" y="0"/>
                          </a:lnTo>
                          <a:lnTo>
                            <a:pt x="200" y="0"/>
                          </a:lnTo>
                          <a:lnTo>
                            <a:pt x="208" y="2"/>
                          </a:lnTo>
                          <a:lnTo>
                            <a:pt x="215" y="5"/>
                          </a:lnTo>
                          <a:lnTo>
                            <a:pt x="223" y="15"/>
                          </a:lnTo>
                          <a:lnTo>
                            <a:pt x="228" y="28"/>
                          </a:lnTo>
                          <a:lnTo>
                            <a:pt x="228" y="48"/>
                          </a:lnTo>
                          <a:lnTo>
                            <a:pt x="35" y="165"/>
                          </a:lnTo>
                          <a:lnTo>
                            <a:pt x="39" y="142"/>
                          </a:lnTo>
                          <a:lnTo>
                            <a:pt x="37" y="128"/>
                          </a:lnTo>
                          <a:lnTo>
                            <a:pt x="34" y="118"/>
                          </a:lnTo>
                          <a:lnTo>
                            <a:pt x="28" y="113"/>
                          </a:lnTo>
                          <a:lnTo>
                            <a:pt x="21" y="111"/>
                          </a:lnTo>
                          <a:lnTo>
                            <a:pt x="13" y="111"/>
                          </a:lnTo>
                          <a:lnTo>
                            <a:pt x="6" y="113"/>
                          </a:lnTo>
                          <a:lnTo>
                            <a:pt x="2" y="115"/>
                          </a:lnTo>
                          <a:lnTo>
                            <a:pt x="0" y="115"/>
                          </a:lnTo>
                          <a:lnTo>
                            <a:pt x="191" y="0"/>
                          </a:lnTo>
                          <a:close/>
                        </a:path>
                      </a:pathLst>
                    </a:custGeom>
                    <a:solidFill>
                      <a:srgbClr val="2424FF"/>
                    </a:solidFill>
                    <a:ln w="0">
                      <a:solidFill>
                        <a:srgbClr val="2424FF"/>
                      </a:solidFill>
                      <a:round/>
                      <a:headEnd/>
                      <a:tailEnd/>
                    </a:ln>
                  </p:spPr>
                  <p:txBody>
                    <a:bodyPr/>
                    <a:lstStyle/>
                    <a:p>
                      <a:endParaRPr lang="en-US">
                        <a:latin typeface="Arial" pitchFamily="34" charset="0"/>
                        <a:cs typeface="Arial" pitchFamily="34" charset="0"/>
                      </a:endParaRPr>
                    </a:p>
                  </p:txBody>
                </p:sp>
                <p:sp>
                  <p:nvSpPr>
                    <p:cNvPr id="220" name="Freeform 299"/>
                    <p:cNvSpPr>
                      <a:spLocks/>
                    </p:cNvSpPr>
                    <p:nvPr/>
                  </p:nvSpPr>
                  <p:spPr bwMode="auto">
                    <a:xfrm>
                      <a:off x="2354" y="2532"/>
                      <a:ext cx="220" cy="159"/>
                    </a:xfrm>
                    <a:custGeom>
                      <a:avLst/>
                      <a:gdLst>
                        <a:gd name="T0" fmla="*/ 187 w 220"/>
                        <a:gd name="T1" fmla="*/ 0 h 159"/>
                        <a:gd name="T2" fmla="*/ 189 w 220"/>
                        <a:gd name="T3" fmla="*/ 0 h 159"/>
                        <a:gd name="T4" fmla="*/ 194 w 220"/>
                        <a:gd name="T5" fmla="*/ 0 h 159"/>
                        <a:gd name="T6" fmla="*/ 202 w 220"/>
                        <a:gd name="T7" fmla="*/ 2 h 159"/>
                        <a:gd name="T8" fmla="*/ 209 w 220"/>
                        <a:gd name="T9" fmla="*/ 7 h 159"/>
                        <a:gd name="T10" fmla="*/ 217 w 220"/>
                        <a:gd name="T11" fmla="*/ 15 h 159"/>
                        <a:gd name="T12" fmla="*/ 220 w 220"/>
                        <a:gd name="T13" fmla="*/ 26 h 159"/>
                        <a:gd name="T14" fmla="*/ 220 w 220"/>
                        <a:gd name="T15" fmla="*/ 44 h 159"/>
                        <a:gd name="T16" fmla="*/ 31 w 220"/>
                        <a:gd name="T17" fmla="*/ 159 h 159"/>
                        <a:gd name="T18" fmla="*/ 33 w 220"/>
                        <a:gd name="T19" fmla="*/ 139 h 159"/>
                        <a:gd name="T20" fmla="*/ 31 w 220"/>
                        <a:gd name="T21" fmla="*/ 126 h 159"/>
                        <a:gd name="T22" fmla="*/ 28 w 220"/>
                        <a:gd name="T23" fmla="*/ 117 h 159"/>
                        <a:gd name="T24" fmla="*/ 20 w 220"/>
                        <a:gd name="T25" fmla="*/ 113 h 159"/>
                        <a:gd name="T26" fmla="*/ 13 w 220"/>
                        <a:gd name="T27" fmla="*/ 111 h 159"/>
                        <a:gd name="T28" fmla="*/ 5 w 220"/>
                        <a:gd name="T29" fmla="*/ 113 h 159"/>
                        <a:gd name="T30" fmla="*/ 2 w 220"/>
                        <a:gd name="T31" fmla="*/ 115 h 159"/>
                        <a:gd name="T32" fmla="*/ 0 w 220"/>
                        <a:gd name="T33" fmla="*/ 115 h 159"/>
                        <a:gd name="T34" fmla="*/ 187 w 220"/>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159"/>
                        <a:gd name="T56" fmla="*/ 220 w 220"/>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159">
                          <a:moveTo>
                            <a:pt x="187" y="0"/>
                          </a:moveTo>
                          <a:lnTo>
                            <a:pt x="189" y="0"/>
                          </a:lnTo>
                          <a:lnTo>
                            <a:pt x="194" y="0"/>
                          </a:lnTo>
                          <a:lnTo>
                            <a:pt x="202" y="2"/>
                          </a:lnTo>
                          <a:lnTo>
                            <a:pt x="209" y="7"/>
                          </a:lnTo>
                          <a:lnTo>
                            <a:pt x="217" y="15"/>
                          </a:lnTo>
                          <a:lnTo>
                            <a:pt x="220" y="26"/>
                          </a:lnTo>
                          <a:lnTo>
                            <a:pt x="220" y="44"/>
                          </a:lnTo>
                          <a:lnTo>
                            <a:pt x="31" y="159"/>
                          </a:lnTo>
                          <a:lnTo>
                            <a:pt x="33" y="139"/>
                          </a:lnTo>
                          <a:lnTo>
                            <a:pt x="31" y="126"/>
                          </a:lnTo>
                          <a:lnTo>
                            <a:pt x="28" y="117"/>
                          </a:lnTo>
                          <a:lnTo>
                            <a:pt x="20" y="113"/>
                          </a:lnTo>
                          <a:lnTo>
                            <a:pt x="13" y="111"/>
                          </a:lnTo>
                          <a:lnTo>
                            <a:pt x="5" y="113"/>
                          </a:lnTo>
                          <a:lnTo>
                            <a:pt x="2" y="115"/>
                          </a:lnTo>
                          <a:lnTo>
                            <a:pt x="0" y="115"/>
                          </a:lnTo>
                          <a:lnTo>
                            <a:pt x="187" y="0"/>
                          </a:lnTo>
                          <a:close/>
                        </a:path>
                      </a:pathLst>
                    </a:custGeom>
                    <a:solidFill>
                      <a:srgbClr val="4949FF"/>
                    </a:solidFill>
                    <a:ln w="0">
                      <a:solidFill>
                        <a:srgbClr val="4949FF"/>
                      </a:solidFill>
                      <a:round/>
                      <a:headEnd/>
                      <a:tailEnd/>
                    </a:ln>
                  </p:spPr>
                  <p:txBody>
                    <a:bodyPr/>
                    <a:lstStyle/>
                    <a:p>
                      <a:endParaRPr lang="en-US">
                        <a:latin typeface="Arial" pitchFamily="34" charset="0"/>
                        <a:cs typeface="Arial" pitchFamily="34" charset="0"/>
                      </a:endParaRPr>
                    </a:p>
                  </p:txBody>
                </p:sp>
                <p:sp>
                  <p:nvSpPr>
                    <p:cNvPr id="221" name="Freeform 300"/>
                    <p:cNvSpPr>
                      <a:spLocks/>
                    </p:cNvSpPr>
                    <p:nvPr/>
                  </p:nvSpPr>
                  <p:spPr bwMode="auto">
                    <a:xfrm>
                      <a:off x="2359" y="2532"/>
                      <a:ext cx="215" cy="154"/>
                    </a:xfrm>
                    <a:custGeom>
                      <a:avLst/>
                      <a:gdLst>
                        <a:gd name="T0" fmla="*/ 184 w 215"/>
                        <a:gd name="T1" fmla="*/ 0 h 154"/>
                        <a:gd name="T2" fmla="*/ 188 w 215"/>
                        <a:gd name="T3" fmla="*/ 0 h 154"/>
                        <a:gd name="T4" fmla="*/ 193 w 215"/>
                        <a:gd name="T5" fmla="*/ 2 h 154"/>
                        <a:gd name="T6" fmla="*/ 201 w 215"/>
                        <a:gd name="T7" fmla="*/ 5 h 154"/>
                        <a:gd name="T8" fmla="*/ 210 w 215"/>
                        <a:gd name="T9" fmla="*/ 11 h 154"/>
                        <a:gd name="T10" fmla="*/ 214 w 215"/>
                        <a:gd name="T11" fmla="*/ 24 h 154"/>
                        <a:gd name="T12" fmla="*/ 215 w 215"/>
                        <a:gd name="T13" fmla="*/ 40 h 154"/>
                        <a:gd name="T14" fmla="*/ 28 w 215"/>
                        <a:gd name="T15" fmla="*/ 154 h 154"/>
                        <a:gd name="T16" fmla="*/ 30 w 215"/>
                        <a:gd name="T17" fmla="*/ 135 h 154"/>
                        <a:gd name="T18" fmla="*/ 26 w 215"/>
                        <a:gd name="T19" fmla="*/ 124 h 154"/>
                        <a:gd name="T20" fmla="*/ 21 w 215"/>
                        <a:gd name="T21" fmla="*/ 117 h 154"/>
                        <a:gd name="T22" fmla="*/ 13 w 215"/>
                        <a:gd name="T23" fmla="*/ 113 h 154"/>
                        <a:gd name="T24" fmla="*/ 8 w 215"/>
                        <a:gd name="T25" fmla="*/ 113 h 154"/>
                        <a:gd name="T26" fmla="*/ 2 w 215"/>
                        <a:gd name="T27" fmla="*/ 113 h 154"/>
                        <a:gd name="T28" fmla="*/ 0 w 215"/>
                        <a:gd name="T29" fmla="*/ 113 h 154"/>
                        <a:gd name="T30" fmla="*/ 184 w 215"/>
                        <a:gd name="T31" fmla="*/ 0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54"/>
                        <a:gd name="T50" fmla="*/ 215 w 215"/>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54">
                          <a:moveTo>
                            <a:pt x="184" y="0"/>
                          </a:moveTo>
                          <a:lnTo>
                            <a:pt x="188" y="0"/>
                          </a:lnTo>
                          <a:lnTo>
                            <a:pt x="193" y="2"/>
                          </a:lnTo>
                          <a:lnTo>
                            <a:pt x="201" y="5"/>
                          </a:lnTo>
                          <a:lnTo>
                            <a:pt x="210" y="11"/>
                          </a:lnTo>
                          <a:lnTo>
                            <a:pt x="214" y="24"/>
                          </a:lnTo>
                          <a:lnTo>
                            <a:pt x="215" y="40"/>
                          </a:lnTo>
                          <a:lnTo>
                            <a:pt x="28" y="154"/>
                          </a:lnTo>
                          <a:lnTo>
                            <a:pt x="30" y="135"/>
                          </a:lnTo>
                          <a:lnTo>
                            <a:pt x="26" y="124"/>
                          </a:lnTo>
                          <a:lnTo>
                            <a:pt x="21" y="117"/>
                          </a:lnTo>
                          <a:lnTo>
                            <a:pt x="13" y="113"/>
                          </a:lnTo>
                          <a:lnTo>
                            <a:pt x="8" y="113"/>
                          </a:lnTo>
                          <a:lnTo>
                            <a:pt x="2" y="113"/>
                          </a:lnTo>
                          <a:lnTo>
                            <a:pt x="0" y="113"/>
                          </a:lnTo>
                          <a:lnTo>
                            <a:pt x="184" y="0"/>
                          </a:lnTo>
                          <a:close/>
                        </a:path>
                      </a:pathLst>
                    </a:custGeom>
                    <a:solidFill>
                      <a:srgbClr val="6D6DFF"/>
                    </a:solidFill>
                    <a:ln w="0">
                      <a:solidFill>
                        <a:srgbClr val="6D6DFF"/>
                      </a:solidFill>
                      <a:round/>
                      <a:headEnd/>
                      <a:tailEnd/>
                    </a:ln>
                  </p:spPr>
                  <p:txBody>
                    <a:bodyPr/>
                    <a:lstStyle/>
                    <a:p>
                      <a:endParaRPr lang="en-US">
                        <a:latin typeface="Arial" pitchFamily="34" charset="0"/>
                        <a:cs typeface="Arial" pitchFamily="34" charset="0"/>
                      </a:endParaRPr>
                    </a:p>
                  </p:txBody>
                </p:sp>
                <p:sp>
                  <p:nvSpPr>
                    <p:cNvPr id="222" name="Freeform 301"/>
                    <p:cNvSpPr>
                      <a:spLocks/>
                    </p:cNvSpPr>
                    <p:nvPr/>
                  </p:nvSpPr>
                  <p:spPr bwMode="auto">
                    <a:xfrm>
                      <a:off x="2365" y="2534"/>
                      <a:ext cx="208" cy="146"/>
                    </a:xfrm>
                    <a:custGeom>
                      <a:avLst/>
                      <a:gdLst>
                        <a:gd name="T0" fmla="*/ 182 w 208"/>
                        <a:gd name="T1" fmla="*/ 0 h 146"/>
                        <a:gd name="T2" fmla="*/ 183 w 208"/>
                        <a:gd name="T3" fmla="*/ 0 h 146"/>
                        <a:gd name="T4" fmla="*/ 189 w 208"/>
                        <a:gd name="T5" fmla="*/ 1 h 146"/>
                        <a:gd name="T6" fmla="*/ 196 w 208"/>
                        <a:gd name="T7" fmla="*/ 3 h 146"/>
                        <a:gd name="T8" fmla="*/ 202 w 208"/>
                        <a:gd name="T9" fmla="*/ 11 h 146"/>
                        <a:gd name="T10" fmla="*/ 208 w 208"/>
                        <a:gd name="T11" fmla="*/ 20 h 146"/>
                        <a:gd name="T12" fmla="*/ 208 w 208"/>
                        <a:gd name="T13" fmla="*/ 35 h 146"/>
                        <a:gd name="T14" fmla="*/ 24 w 208"/>
                        <a:gd name="T15" fmla="*/ 146 h 146"/>
                        <a:gd name="T16" fmla="*/ 24 w 208"/>
                        <a:gd name="T17" fmla="*/ 129 h 146"/>
                        <a:gd name="T18" fmla="*/ 20 w 208"/>
                        <a:gd name="T19" fmla="*/ 120 h 146"/>
                        <a:gd name="T20" fmla="*/ 15 w 208"/>
                        <a:gd name="T21" fmla="*/ 115 h 146"/>
                        <a:gd name="T22" fmla="*/ 7 w 208"/>
                        <a:gd name="T23" fmla="*/ 111 h 146"/>
                        <a:gd name="T24" fmla="*/ 2 w 208"/>
                        <a:gd name="T25" fmla="*/ 111 h 146"/>
                        <a:gd name="T26" fmla="*/ 0 w 208"/>
                        <a:gd name="T27" fmla="*/ 111 h 146"/>
                        <a:gd name="T28" fmla="*/ 182 w 208"/>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46"/>
                        <a:gd name="T47" fmla="*/ 208 w 208"/>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46">
                          <a:moveTo>
                            <a:pt x="182" y="0"/>
                          </a:moveTo>
                          <a:lnTo>
                            <a:pt x="183" y="0"/>
                          </a:lnTo>
                          <a:lnTo>
                            <a:pt x="189" y="1"/>
                          </a:lnTo>
                          <a:lnTo>
                            <a:pt x="196" y="3"/>
                          </a:lnTo>
                          <a:lnTo>
                            <a:pt x="202" y="11"/>
                          </a:lnTo>
                          <a:lnTo>
                            <a:pt x="208" y="20"/>
                          </a:lnTo>
                          <a:lnTo>
                            <a:pt x="208" y="35"/>
                          </a:lnTo>
                          <a:lnTo>
                            <a:pt x="24" y="146"/>
                          </a:lnTo>
                          <a:lnTo>
                            <a:pt x="24" y="129"/>
                          </a:lnTo>
                          <a:lnTo>
                            <a:pt x="20" y="120"/>
                          </a:lnTo>
                          <a:lnTo>
                            <a:pt x="15" y="115"/>
                          </a:lnTo>
                          <a:lnTo>
                            <a:pt x="7" y="111"/>
                          </a:lnTo>
                          <a:lnTo>
                            <a:pt x="2" y="111"/>
                          </a:lnTo>
                          <a:lnTo>
                            <a:pt x="0" y="111"/>
                          </a:lnTo>
                          <a:lnTo>
                            <a:pt x="182" y="0"/>
                          </a:lnTo>
                          <a:close/>
                        </a:path>
                      </a:pathLst>
                    </a:custGeom>
                    <a:solidFill>
                      <a:srgbClr val="9292FF"/>
                    </a:solidFill>
                    <a:ln w="0">
                      <a:solidFill>
                        <a:srgbClr val="9292FF"/>
                      </a:solidFill>
                      <a:round/>
                      <a:headEnd/>
                      <a:tailEnd/>
                    </a:ln>
                  </p:spPr>
                  <p:txBody>
                    <a:bodyPr/>
                    <a:lstStyle/>
                    <a:p>
                      <a:endParaRPr lang="en-US">
                        <a:latin typeface="Arial" pitchFamily="34" charset="0"/>
                        <a:cs typeface="Arial" pitchFamily="34" charset="0"/>
                      </a:endParaRPr>
                    </a:p>
                  </p:txBody>
                </p:sp>
                <p:sp>
                  <p:nvSpPr>
                    <p:cNvPr id="223" name="Freeform 302"/>
                    <p:cNvSpPr>
                      <a:spLocks/>
                    </p:cNvSpPr>
                    <p:nvPr/>
                  </p:nvSpPr>
                  <p:spPr bwMode="auto">
                    <a:xfrm>
                      <a:off x="2370" y="2534"/>
                      <a:ext cx="203" cy="140"/>
                    </a:xfrm>
                    <a:custGeom>
                      <a:avLst/>
                      <a:gdLst>
                        <a:gd name="T0" fmla="*/ 178 w 203"/>
                        <a:gd name="T1" fmla="*/ 0 h 140"/>
                        <a:gd name="T2" fmla="*/ 180 w 203"/>
                        <a:gd name="T3" fmla="*/ 0 h 140"/>
                        <a:gd name="T4" fmla="*/ 188 w 203"/>
                        <a:gd name="T5" fmla="*/ 3 h 140"/>
                        <a:gd name="T6" fmla="*/ 195 w 203"/>
                        <a:gd name="T7" fmla="*/ 9 h 140"/>
                        <a:gd name="T8" fmla="*/ 201 w 203"/>
                        <a:gd name="T9" fmla="*/ 18 h 140"/>
                        <a:gd name="T10" fmla="*/ 203 w 203"/>
                        <a:gd name="T11" fmla="*/ 31 h 140"/>
                        <a:gd name="T12" fmla="*/ 21 w 203"/>
                        <a:gd name="T13" fmla="*/ 140 h 140"/>
                        <a:gd name="T14" fmla="*/ 21 w 203"/>
                        <a:gd name="T15" fmla="*/ 127 h 140"/>
                        <a:gd name="T16" fmla="*/ 15 w 203"/>
                        <a:gd name="T17" fmla="*/ 118 h 140"/>
                        <a:gd name="T18" fmla="*/ 8 w 203"/>
                        <a:gd name="T19" fmla="*/ 113 h 140"/>
                        <a:gd name="T20" fmla="*/ 2 w 203"/>
                        <a:gd name="T21" fmla="*/ 111 h 140"/>
                        <a:gd name="T22" fmla="*/ 0 w 203"/>
                        <a:gd name="T23" fmla="*/ 109 h 140"/>
                        <a:gd name="T24" fmla="*/ 178 w 203"/>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0"/>
                        <a:gd name="T41" fmla="*/ 203 w 203"/>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0">
                          <a:moveTo>
                            <a:pt x="178" y="0"/>
                          </a:moveTo>
                          <a:lnTo>
                            <a:pt x="180" y="0"/>
                          </a:lnTo>
                          <a:lnTo>
                            <a:pt x="188" y="3"/>
                          </a:lnTo>
                          <a:lnTo>
                            <a:pt x="195" y="9"/>
                          </a:lnTo>
                          <a:lnTo>
                            <a:pt x="201" y="18"/>
                          </a:lnTo>
                          <a:lnTo>
                            <a:pt x="203" y="31"/>
                          </a:lnTo>
                          <a:lnTo>
                            <a:pt x="21" y="140"/>
                          </a:lnTo>
                          <a:lnTo>
                            <a:pt x="21" y="127"/>
                          </a:lnTo>
                          <a:lnTo>
                            <a:pt x="15" y="118"/>
                          </a:lnTo>
                          <a:lnTo>
                            <a:pt x="8" y="113"/>
                          </a:lnTo>
                          <a:lnTo>
                            <a:pt x="2" y="111"/>
                          </a:lnTo>
                          <a:lnTo>
                            <a:pt x="0" y="109"/>
                          </a:lnTo>
                          <a:lnTo>
                            <a:pt x="178" y="0"/>
                          </a:lnTo>
                          <a:close/>
                        </a:path>
                      </a:pathLst>
                    </a:custGeom>
                    <a:solidFill>
                      <a:srgbClr val="B6B6FF"/>
                    </a:solidFill>
                    <a:ln w="0">
                      <a:solidFill>
                        <a:srgbClr val="B6B6FF"/>
                      </a:solidFill>
                      <a:round/>
                      <a:headEnd/>
                      <a:tailEnd/>
                    </a:ln>
                  </p:spPr>
                  <p:txBody>
                    <a:bodyPr/>
                    <a:lstStyle/>
                    <a:p>
                      <a:endParaRPr lang="en-US">
                        <a:latin typeface="Arial" pitchFamily="34" charset="0"/>
                        <a:cs typeface="Arial" pitchFamily="34" charset="0"/>
                      </a:endParaRPr>
                    </a:p>
                  </p:txBody>
                </p:sp>
                <p:sp>
                  <p:nvSpPr>
                    <p:cNvPr id="224" name="Freeform 303"/>
                    <p:cNvSpPr>
                      <a:spLocks/>
                    </p:cNvSpPr>
                    <p:nvPr/>
                  </p:nvSpPr>
                  <p:spPr bwMode="auto">
                    <a:xfrm>
                      <a:off x="2376" y="2534"/>
                      <a:ext cx="195" cy="135"/>
                    </a:xfrm>
                    <a:custGeom>
                      <a:avLst/>
                      <a:gdLst>
                        <a:gd name="T0" fmla="*/ 174 w 195"/>
                        <a:gd name="T1" fmla="*/ 0 h 135"/>
                        <a:gd name="T2" fmla="*/ 174 w 195"/>
                        <a:gd name="T3" fmla="*/ 0 h 135"/>
                        <a:gd name="T4" fmla="*/ 178 w 195"/>
                        <a:gd name="T5" fmla="*/ 1 h 135"/>
                        <a:gd name="T6" fmla="*/ 182 w 195"/>
                        <a:gd name="T7" fmla="*/ 3 h 135"/>
                        <a:gd name="T8" fmla="*/ 185 w 195"/>
                        <a:gd name="T9" fmla="*/ 7 h 135"/>
                        <a:gd name="T10" fmla="*/ 189 w 195"/>
                        <a:gd name="T11" fmla="*/ 11 h 135"/>
                        <a:gd name="T12" fmla="*/ 193 w 195"/>
                        <a:gd name="T13" fmla="*/ 14 h 135"/>
                        <a:gd name="T14" fmla="*/ 195 w 195"/>
                        <a:gd name="T15" fmla="*/ 20 h 135"/>
                        <a:gd name="T16" fmla="*/ 195 w 195"/>
                        <a:gd name="T17" fmla="*/ 26 h 135"/>
                        <a:gd name="T18" fmla="*/ 17 w 195"/>
                        <a:gd name="T19" fmla="*/ 135 h 135"/>
                        <a:gd name="T20" fmla="*/ 17 w 195"/>
                        <a:gd name="T21" fmla="*/ 129 h 135"/>
                        <a:gd name="T22" fmla="*/ 15 w 195"/>
                        <a:gd name="T23" fmla="*/ 126 h 135"/>
                        <a:gd name="T24" fmla="*/ 11 w 195"/>
                        <a:gd name="T25" fmla="*/ 120 h 135"/>
                        <a:gd name="T26" fmla="*/ 9 w 195"/>
                        <a:gd name="T27" fmla="*/ 116 h 135"/>
                        <a:gd name="T28" fmla="*/ 6 w 195"/>
                        <a:gd name="T29" fmla="*/ 113 h 135"/>
                        <a:gd name="T30" fmla="*/ 2 w 195"/>
                        <a:gd name="T31" fmla="*/ 111 h 135"/>
                        <a:gd name="T32" fmla="*/ 0 w 195"/>
                        <a:gd name="T33" fmla="*/ 109 h 135"/>
                        <a:gd name="T34" fmla="*/ 0 w 195"/>
                        <a:gd name="T35" fmla="*/ 109 h 135"/>
                        <a:gd name="T36" fmla="*/ 174 w 19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35"/>
                        <a:gd name="T59" fmla="*/ 195 w 19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35">
                          <a:moveTo>
                            <a:pt x="174" y="0"/>
                          </a:moveTo>
                          <a:lnTo>
                            <a:pt x="174" y="0"/>
                          </a:lnTo>
                          <a:lnTo>
                            <a:pt x="178" y="1"/>
                          </a:lnTo>
                          <a:lnTo>
                            <a:pt x="182" y="3"/>
                          </a:lnTo>
                          <a:lnTo>
                            <a:pt x="185" y="7"/>
                          </a:lnTo>
                          <a:lnTo>
                            <a:pt x="189" y="11"/>
                          </a:lnTo>
                          <a:lnTo>
                            <a:pt x="193" y="14"/>
                          </a:lnTo>
                          <a:lnTo>
                            <a:pt x="195" y="20"/>
                          </a:lnTo>
                          <a:lnTo>
                            <a:pt x="195" y="26"/>
                          </a:lnTo>
                          <a:lnTo>
                            <a:pt x="17" y="135"/>
                          </a:lnTo>
                          <a:lnTo>
                            <a:pt x="17" y="129"/>
                          </a:lnTo>
                          <a:lnTo>
                            <a:pt x="15" y="126"/>
                          </a:lnTo>
                          <a:lnTo>
                            <a:pt x="11" y="120"/>
                          </a:lnTo>
                          <a:lnTo>
                            <a:pt x="9" y="116"/>
                          </a:lnTo>
                          <a:lnTo>
                            <a:pt x="6" y="113"/>
                          </a:lnTo>
                          <a:lnTo>
                            <a:pt x="2" y="111"/>
                          </a:lnTo>
                          <a:lnTo>
                            <a:pt x="0" y="109"/>
                          </a:lnTo>
                          <a:lnTo>
                            <a:pt x="174" y="0"/>
                          </a:lnTo>
                          <a:close/>
                        </a:path>
                      </a:pathLst>
                    </a:custGeom>
                    <a:solidFill>
                      <a:srgbClr val="DBDBFF"/>
                    </a:solidFill>
                    <a:ln w="0">
                      <a:solidFill>
                        <a:srgbClr val="DBDBFF"/>
                      </a:solidFill>
                      <a:round/>
                      <a:headEnd/>
                      <a:tailEnd/>
                    </a:ln>
                  </p:spPr>
                  <p:txBody>
                    <a:bodyPr/>
                    <a:lstStyle/>
                    <a:p>
                      <a:endParaRPr lang="en-US">
                        <a:latin typeface="Arial" pitchFamily="34" charset="0"/>
                        <a:cs typeface="Arial" pitchFamily="34" charset="0"/>
                      </a:endParaRPr>
                    </a:p>
                  </p:txBody>
                </p:sp>
                <p:sp>
                  <p:nvSpPr>
                    <p:cNvPr id="225" name="Freeform 304"/>
                    <p:cNvSpPr>
                      <a:spLocks/>
                    </p:cNvSpPr>
                    <p:nvPr/>
                  </p:nvSpPr>
                  <p:spPr bwMode="auto">
                    <a:xfrm>
                      <a:off x="2382" y="2535"/>
                      <a:ext cx="189" cy="128"/>
                    </a:xfrm>
                    <a:custGeom>
                      <a:avLst/>
                      <a:gdLst>
                        <a:gd name="T0" fmla="*/ 170 w 189"/>
                        <a:gd name="T1" fmla="*/ 0 h 128"/>
                        <a:gd name="T2" fmla="*/ 172 w 189"/>
                        <a:gd name="T3" fmla="*/ 0 h 128"/>
                        <a:gd name="T4" fmla="*/ 174 w 189"/>
                        <a:gd name="T5" fmla="*/ 2 h 128"/>
                        <a:gd name="T6" fmla="*/ 178 w 189"/>
                        <a:gd name="T7" fmla="*/ 4 h 128"/>
                        <a:gd name="T8" fmla="*/ 181 w 189"/>
                        <a:gd name="T9" fmla="*/ 8 h 128"/>
                        <a:gd name="T10" fmla="*/ 185 w 189"/>
                        <a:gd name="T11" fmla="*/ 12 h 128"/>
                        <a:gd name="T12" fmla="*/ 187 w 189"/>
                        <a:gd name="T13" fmla="*/ 17 h 128"/>
                        <a:gd name="T14" fmla="*/ 189 w 189"/>
                        <a:gd name="T15" fmla="*/ 21 h 128"/>
                        <a:gd name="T16" fmla="*/ 13 w 189"/>
                        <a:gd name="T17" fmla="*/ 128 h 128"/>
                        <a:gd name="T18" fmla="*/ 0 w 189"/>
                        <a:gd name="T19" fmla="*/ 106 h 128"/>
                        <a:gd name="T20" fmla="*/ 170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0" y="0"/>
                          </a:moveTo>
                          <a:lnTo>
                            <a:pt x="172" y="0"/>
                          </a:lnTo>
                          <a:lnTo>
                            <a:pt x="174" y="2"/>
                          </a:lnTo>
                          <a:lnTo>
                            <a:pt x="178" y="4"/>
                          </a:lnTo>
                          <a:lnTo>
                            <a:pt x="181" y="8"/>
                          </a:lnTo>
                          <a:lnTo>
                            <a:pt x="185" y="12"/>
                          </a:lnTo>
                          <a:lnTo>
                            <a:pt x="187" y="17"/>
                          </a:lnTo>
                          <a:lnTo>
                            <a:pt x="189" y="21"/>
                          </a:lnTo>
                          <a:lnTo>
                            <a:pt x="13" y="128"/>
                          </a:lnTo>
                          <a:lnTo>
                            <a:pt x="0" y="106"/>
                          </a:lnTo>
                          <a:lnTo>
                            <a:pt x="170"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226" name="Freeform 314"/>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227" name="Freeform 315"/>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path>
                      </a:pathLst>
                    </a:custGeom>
                    <a:noFill/>
                    <a:ln w="9525">
                      <a:solidFill>
                        <a:srgbClr val="000000"/>
                      </a:solidFill>
                      <a:round/>
                      <a:headEnd/>
                      <a:tailEnd/>
                    </a:ln>
                  </p:spPr>
                  <p:txBody>
                    <a:bodyPr/>
                    <a:lstStyle/>
                    <a:p>
                      <a:endParaRPr lang="en-US">
                        <a:latin typeface="Arial" pitchFamily="34" charset="0"/>
                        <a:cs typeface="Arial" pitchFamily="34" charset="0"/>
                      </a:endParaRPr>
                    </a:p>
                  </p:txBody>
                </p:sp>
                <p:sp>
                  <p:nvSpPr>
                    <p:cNvPr id="228" name="Freeform 317"/>
                    <p:cNvSpPr>
                      <a:spLocks/>
                    </p:cNvSpPr>
                    <p:nvPr/>
                  </p:nvSpPr>
                  <p:spPr bwMode="auto">
                    <a:xfrm>
                      <a:off x="2535" y="2530"/>
                      <a:ext cx="43" cy="54"/>
                    </a:xfrm>
                    <a:custGeom>
                      <a:avLst/>
                      <a:gdLst>
                        <a:gd name="T0" fmla="*/ 0 w 43"/>
                        <a:gd name="T1" fmla="*/ 4 h 54"/>
                        <a:gd name="T2" fmla="*/ 2 w 43"/>
                        <a:gd name="T3" fmla="*/ 4 h 54"/>
                        <a:gd name="T4" fmla="*/ 8 w 43"/>
                        <a:gd name="T5" fmla="*/ 2 h 54"/>
                        <a:gd name="T6" fmla="*/ 13 w 43"/>
                        <a:gd name="T7" fmla="*/ 0 h 54"/>
                        <a:gd name="T8" fmla="*/ 21 w 43"/>
                        <a:gd name="T9" fmla="*/ 0 h 54"/>
                        <a:gd name="T10" fmla="*/ 28 w 43"/>
                        <a:gd name="T11" fmla="*/ 4 h 54"/>
                        <a:gd name="T12" fmla="*/ 36 w 43"/>
                        <a:gd name="T13" fmla="*/ 15 h 54"/>
                        <a:gd name="T14" fmla="*/ 39 w 43"/>
                        <a:gd name="T15" fmla="*/ 30 h 54"/>
                        <a:gd name="T16" fmla="*/ 43 w 43"/>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4"/>
                        <a:gd name="T29" fmla="*/ 43 w 4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4">
                          <a:moveTo>
                            <a:pt x="0" y="4"/>
                          </a:moveTo>
                          <a:lnTo>
                            <a:pt x="2" y="4"/>
                          </a:lnTo>
                          <a:lnTo>
                            <a:pt x="8" y="2"/>
                          </a:lnTo>
                          <a:lnTo>
                            <a:pt x="13" y="0"/>
                          </a:lnTo>
                          <a:lnTo>
                            <a:pt x="21" y="0"/>
                          </a:lnTo>
                          <a:lnTo>
                            <a:pt x="28" y="4"/>
                          </a:lnTo>
                          <a:lnTo>
                            <a:pt x="36" y="15"/>
                          </a:lnTo>
                          <a:lnTo>
                            <a:pt x="39" y="30"/>
                          </a:lnTo>
                          <a:lnTo>
                            <a:pt x="43" y="54"/>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sp>
                  <p:nvSpPr>
                    <p:cNvPr id="229" name="Line 50"/>
                    <p:cNvSpPr>
                      <a:spLocks noChangeShapeType="1"/>
                    </p:cNvSpPr>
                    <p:nvPr/>
                  </p:nvSpPr>
                  <p:spPr bwMode="auto">
                    <a:xfrm flipV="1">
                      <a:off x="2113" y="2152"/>
                      <a:ext cx="13" cy="5"/>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0" name="Line 52"/>
                    <p:cNvSpPr>
                      <a:spLocks noChangeShapeType="1"/>
                    </p:cNvSpPr>
                    <p:nvPr/>
                  </p:nvSpPr>
                  <p:spPr bwMode="auto">
                    <a:xfrm flipV="1">
                      <a:off x="2163" y="2122"/>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1" name="Line 53"/>
                    <p:cNvSpPr>
                      <a:spLocks noChangeShapeType="1"/>
                    </p:cNvSpPr>
                    <p:nvPr/>
                  </p:nvSpPr>
                  <p:spPr bwMode="auto">
                    <a:xfrm flipV="1">
                      <a:off x="2187" y="210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2" name="Line 54"/>
                    <p:cNvSpPr>
                      <a:spLocks noChangeShapeType="1"/>
                    </p:cNvSpPr>
                    <p:nvPr/>
                  </p:nvSpPr>
                  <p:spPr bwMode="auto">
                    <a:xfrm flipV="1">
                      <a:off x="2211" y="2094"/>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3" name="Line 55"/>
                    <p:cNvSpPr>
                      <a:spLocks noChangeShapeType="1"/>
                    </p:cNvSpPr>
                    <p:nvPr/>
                  </p:nvSpPr>
                  <p:spPr bwMode="auto">
                    <a:xfrm flipV="1">
                      <a:off x="2237" y="2079"/>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4" name="Line 56"/>
                    <p:cNvSpPr>
                      <a:spLocks noChangeShapeType="1"/>
                    </p:cNvSpPr>
                    <p:nvPr/>
                  </p:nvSpPr>
                  <p:spPr bwMode="auto">
                    <a:xfrm flipV="1">
                      <a:off x="2261" y="2064"/>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5" name="Line 57"/>
                    <p:cNvSpPr>
                      <a:spLocks noChangeShapeType="1"/>
                    </p:cNvSpPr>
                    <p:nvPr/>
                  </p:nvSpPr>
                  <p:spPr bwMode="auto">
                    <a:xfrm flipV="1">
                      <a:off x="2285" y="2050"/>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6" name="Line 58"/>
                    <p:cNvSpPr>
                      <a:spLocks noChangeShapeType="1"/>
                    </p:cNvSpPr>
                    <p:nvPr/>
                  </p:nvSpPr>
                  <p:spPr bwMode="auto">
                    <a:xfrm flipV="1">
                      <a:off x="2309" y="203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7" name="Line 59"/>
                    <p:cNvSpPr>
                      <a:spLocks noChangeShapeType="1"/>
                    </p:cNvSpPr>
                    <p:nvPr/>
                  </p:nvSpPr>
                  <p:spPr bwMode="auto">
                    <a:xfrm flipV="1">
                      <a:off x="2335" y="2022"/>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8" name="Line 60"/>
                    <p:cNvSpPr>
                      <a:spLocks noChangeShapeType="1"/>
                    </p:cNvSpPr>
                    <p:nvPr/>
                  </p:nvSpPr>
                  <p:spPr bwMode="auto">
                    <a:xfrm flipV="1">
                      <a:off x="2359" y="200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9" name="Line 61"/>
                    <p:cNvSpPr>
                      <a:spLocks noChangeShapeType="1"/>
                    </p:cNvSpPr>
                    <p:nvPr/>
                  </p:nvSpPr>
                  <p:spPr bwMode="auto">
                    <a:xfrm flipV="1">
                      <a:off x="2383" y="1994"/>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0" name="Line 62"/>
                    <p:cNvSpPr>
                      <a:spLocks noChangeShapeType="1"/>
                    </p:cNvSpPr>
                    <p:nvPr/>
                  </p:nvSpPr>
                  <p:spPr bwMode="auto">
                    <a:xfrm flipV="1">
                      <a:off x="2407" y="1979"/>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1" name="Line 63"/>
                    <p:cNvSpPr>
                      <a:spLocks noChangeShapeType="1"/>
                    </p:cNvSpPr>
                    <p:nvPr/>
                  </p:nvSpPr>
                  <p:spPr bwMode="auto">
                    <a:xfrm flipV="1">
                      <a:off x="2433" y="1964"/>
                      <a:ext cx="12"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2" name="Line 64"/>
                    <p:cNvSpPr>
                      <a:spLocks noChangeShapeType="1"/>
                    </p:cNvSpPr>
                    <p:nvPr/>
                  </p:nvSpPr>
                  <p:spPr bwMode="auto">
                    <a:xfrm flipV="1">
                      <a:off x="2458" y="1949"/>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3" name="Line 65"/>
                    <p:cNvSpPr>
                      <a:spLocks noChangeShapeType="1"/>
                    </p:cNvSpPr>
                    <p:nvPr/>
                  </p:nvSpPr>
                  <p:spPr bwMode="auto">
                    <a:xfrm flipV="1">
                      <a:off x="2482" y="1936"/>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4" name="Line 66"/>
                    <p:cNvSpPr>
                      <a:spLocks noChangeShapeType="1"/>
                    </p:cNvSpPr>
                    <p:nvPr/>
                  </p:nvSpPr>
                  <p:spPr bwMode="auto">
                    <a:xfrm flipV="1">
                      <a:off x="2508" y="1922"/>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5" name="Line 67"/>
                    <p:cNvSpPr>
                      <a:spLocks noChangeShapeType="1"/>
                    </p:cNvSpPr>
                    <p:nvPr/>
                  </p:nvSpPr>
                  <p:spPr bwMode="auto">
                    <a:xfrm flipV="1">
                      <a:off x="2532" y="1907"/>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6" name="Line 71"/>
                    <p:cNvSpPr>
                      <a:spLocks noChangeShapeType="1"/>
                    </p:cNvSpPr>
                    <p:nvPr/>
                  </p:nvSpPr>
                  <p:spPr bwMode="auto">
                    <a:xfrm flipH="1" flipV="1">
                      <a:off x="2425" y="1862"/>
                      <a:ext cx="124" cy="4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grpSp>
                  <p:nvGrpSpPr>
                    <p:cNvPr id="247" name="Group 396"/>
                    <p:cNvGrpSpPr>
                      <a:grpSpLocks/>
                    </p:cNvGrpSpPr>
                    <p:nvPr/>
                  </p:nvGrpSpPr>
                  <p:grpSpPr bwMode="auto">
                    <a:xfrm>
                      <a:off x="2587" y="2137"/>
                      <a:ext cx="616" cy="339"/>
                      <a:chOff x="2582" y="2147"/>
                      <a:chExt cx="616" cy="339"/>
                    </a:xfrm>
                  </p:grpSpPr>
                  <p:sp>
                    <p:nvSpPr>
                      <p:cNvPr id="262" name="Line 93"/>
                      <p:cNvSpPr>
                        <a:spLocks noChangeShapeType="1"/>
                      </p:cNvSpPr>
                      <p:nvPr/>
                    </p:nvSpPr>
                    <p:spPr bwMode="auto">
                      <a:xfrm flipH="1">
                        <a:off x="2686" y="2419"/>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3" name="Line 94"/>
                      <p:cNvSpPr>
                        <a:spLocks noChangeShapeType="1"/>
                      </p:cNvSpPr>
                      <p:nvPr/>
                    </p:nvSpPr>
                    <p:spPr bwMode="auto">
                      <a:xfrm flipH="1">
                        <a:off x="2673" y="2432"/>
                        <a:ext cx="2" cy="2"/>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4" name="Line 95"/>
                      <p:cNvSpPr>
                        <a:spLocks noChangeShapeType="1"/>
                      </p:cNvSpPr>
                      <p:nvPr/>
                    </p:nvSpPr>
                    <p:spPr bwMode="auto">
                      <a:xfrm flipH="1">
                        <a:off x="2606" y="2466"/>
                        <a:ext cx="13" cy="5"/>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5" name="Line 96"/>
                      <p:cNvSpPr>
                        <a:spLocks noChangeShapeType="1"/>
                      </p:cNvSpPr>
                      <p:nvPr/>
                    </p:nvSpPr>
                    <p:spPr bwMode="auto">
                      <a:xfrm flipH="1">
                        <a:off x="2582" y="2479"/>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6" name="Line 126"/>
                      <p:cNvSpPr>
                        <a:spLocks noChangeShapeType="1"/>
                      </p:cNvSpPr>
                      <p:nvPr/>
                    </p:nvSpPr>
                    <p:spPr bwMode="auto">
                      <a:xfrm flipH="1" flipV="1">
                        <a:off x="2605" y="245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7" name="Line 127"/>
                      <p:cNvSpPr>
                        <a:spLocks noChangeShapeType="1"/>
                      </p:cNvSpPr>
                      <p:nvPr/>
                    </p:nvSpPr>
                    <p:spPr bwMode="auto">
                      <a:xfrm flipV="1">
                        <a:off x="2612" y="2440"/>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8" name="Line 128"/>
                      <p:cNvSpPr>
                        <a:spLocks noChangeShapeType="1"/>
                      </p:cNvSpPr>
                      <p:nvPr/>
                    </p:nvSpPr>
                    <p:spPr bwMode="auto">
                      <a:xfrm flipV="1">
                        <a:off x="2638" y="2425"/>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9" name="Line 129"/>
                      <p:cNvSpPr>
                        <a:spLocks noChangeShapeType="1"/>
                      </p:cNvSpPr>
                      <p:nvPr/>
                    </p:nvSpPr>
                    <p:spPr bwMode="auto">
                      <a:xfrm>
                        <a:off x="2662" y="2429"/>
                        <a:ext cx="8" cy="3"/>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0" name="Line 72"/>
                      <p:cNvSpPr>
                        <a:spLocks noChangeShapeType="1"/>
                      </p:cNvSpPr>
                      <p:nvPr/>
                    </p:nvSpPr>
                    <p:spPr bwMode="auto">
                      <a:xfrm flipV="1">
                        <a:off x="3187" y="2169"/>
                        <a:ext cx="11"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1" name="Line 73"/>
                      <p:cNvSpPr>
                        <a:spLocks noChangeShapeType="1"/>
                      </p:cNvSpPr>
                      <p:nvPr/>
                    </p:nvSpPr>
                    <p:spPr bwMode="auto">
                      <a:xfrm flipH="1" flipV="1">
                        <a:off x="3179" y="2152"/>
                        <a:ext cx="12" cy="10"/>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2" name="Line 74"/>
                      <p:cNvSpPr>
                        <a:spLocks noChangeShapeType="1"/>
                      </p:cNvSpPr>
                      <p:nvPr/>
                    </p:nvSpPr>
                    <p:spPr bwMode="auto">
                      <a:xfrm flipH="1">
                        <a:off x="3153" y="214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3" name="Line 75"/>
                      <p:cNvSpPr>
                        <a:spLocks noChangeShapeType="1"/>
                      </p:cNvSpPr>
                      <p:nvPr/>
                    </p:nvSpPr>
                    <p:spPr bwMode="auto">
                      <a:xfrm flipH="1">
                        <a:off x="3129" y="2160"/>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4" name="Line 76"/>
                      <p:cNvSpPr>
                        <a:spLocks noChangeShapeType="1"/>
                      </p:cNvSpPr>
                      <p:nvPr/>
                    </p:nvSpPr>
                    <p:spPr bwMode="auto">
                      <a:xfrm flipH="1">
                        <a:off x="3105" y="217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5" name="Line 77"/>
                      <p:cNvSpPr>
                        <a:spLocks noChangeShapeType="1"/>
                      </p:cNvSpPr>
                      <p:nvPr/>
                    </p:nvSpPr>
                    <p:spPr bwMode="auto">
                      <a:xfrm flipH="1">
                        <a:off x="3081" y="2189"/>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6" name="Line 78"/>
                      <p:cNvSpPr>
                        <a:spLocks noChangeShapeType="1"/>
                      </p:cNvSpPr>
                      <p:nvPr/>
                    </p:nvSpPr>
                    <p:spPr bwMode="auto">
                      <a:xfrm flipH="1">
                        <a:off x="3055" y="2204"/>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7" name="Line 79"/>
                      <p:cNvSpPr>
                        <a:spLocks noChangeShapeType="1"/>
                      </p:cNvSpPr>
                      <p:nvPr/>
                    </p:nvSpPr>
                    <p:spPr bwMode="auto">
                      <a:xfrm flipH="1">
                        <a:off x="3031" y="2217"/>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8" name="Line 80"/>
                      <p:cNvSpPr>
                        <a:spLocks noChangeShapeType="1"/>
                      </p:cNvSpPr>
                      <p:nvPr/>
                    </p:nvSpPr>
                    <p:spPr bwMode="auto">
                      <a:xfrm flipH="1">
                        <a:off x="3007" y="2232"/>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9" name="Line 81"/>
                      <p:cNvSpPr>
                        <a:spLocks noChangeShapeType="1"/>
                      </p:cNvSpPr>
                      <p:nvPr/>
                    </p:nvSpPr>
                    <p:spPr bwMode="auto">
                      <a:xfrm flipH="1">
                        <a:off x="2983" y="2247"/>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0" name="Line 82"/>
                      <p:cNvSpPr>
                        <a:spLocks noChangeShapeType="1"/>
                      </p:cNvSpPr>
                      <p:nvPr/>
                    </p:nvSpPr>
                    <p:spPr bwMode="auto">
                      <a:xfrm flipH="1">
                        <a:off x="2957" y="2262"/>
                        <a:ext cx="13" cy="5"/>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1" name="Line 83"/>
                      <p:cNvSpPr>
                        <a:spLocks noChangeShapeType="1"/>
                      </p:cNvSpPr>
                      <p:nvPr/>
                    </p:nvSpPr>
                    <p:spPr bwMode="auto">
                      <a:xfrm flipH="1">
                        <a:off x="2933" y="227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2" name="Line 84"/>
                      <p:cNvSpPr>
                        <a:spLocks noChangeShapeType="1"/>
                      </p:cNvSpPr>
                      <p:nvPr/>
                    </p:nvSpPr>
                    <p:spPr bwMode="auto">
                      <a:xfrm flipH="1">
                        <a:off x="2909" y="2290"/>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3" name="Line 85"/>
                      <p:cNvSpPr>
                        <a:spLocks noChangeShapeType="1"/>
                      </p:cNvSpPr>
                      <p:nvPr/>
                    </p:nvSpPr>
                    <p:spPr bwMode="auto">
                      <a:xfrm flipH="1">
                        <a:off x="2883" y="2304"/>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4" name="Line 86"/>
                      <p:cNvSpPr>
                        <a:spLocks noChangeShapeType="1"/>
                      </p:cNvSpPr>
                      <p:nvPr/>
                    </p:nvSpPr>
                    <p:spPr bwMode="auto">
                      <a:xfrm flipH="1">
                        <a:off x="2859" y="2319"/>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5" name="Line 87"/>
                      <p:cNvSpPr>
                        <a:spLocks noChangeShapeType="1"/>
                      </p:cNvSpPr>
                      <p:nvPr/>
                    </p:nvSpPr>
                    <p:spPr bwMode="auto">
                      <a:xfrm flipH="1">
                        <a:off x="2835" y="2332"/>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6" name="Line 88"/>
                      <p:cNvSpPr>
                        <a:spLocks noChangeShapeType="1"/>
                      </p:cNvSpPr>
                      <p:nvPr/>
                    </p:nvSpPr>
                    <p:spPr bwMode="auto">
                      <a:xfrm flipH="1">
                        <a:off x="2810" y="2347"/>
                        <a:ext cx="12"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7" name="Line 89"/>
                      <p:cNvSpPr>
                        <a:spLocks noChangeShapeType="1"/>
                      </p:cNvSpPr>
                      <p:nvPr/>
                    </p:nvSpPr>
                    <p:spPr bwMode="auto">
                      <a:xfrm flipH="1">
                        <a:off x="2784" y="2362"/>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8" name="Line 90"/>
                      <p:cNvSpPr>
                        <a:spLocks noChangeShapeType="1"/>
                      </p:cNvSpPr>
                      <p:nvPr/>
                    </p:nvSpPr>
                    <p:spPr bwMode="auto">
                      <a:xfrm flipH="1">
                        <a:off x="2760" y="237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9" name="Line 91"/>
                      <p:cNvSpPr>
                        <a:spLocks noChangeShapeType="1"/>
                      </p:cNvSpPr>
                      <p:nvPr/>
                    </p:nvSpPr>
                    <p:spPr bwMode="auto">
                      <a:xfrm flipH="1">
                        <a:off x="2736" y="2390"/>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90" name="Line 92"/>
                      <p:cNvSpPr>
                        <a:spLocks noChangeShapeType="1"/>
                      </p:cNvSpPr>
                      <p:nvPr/>
                    </p:nvSpPr>
                    <p:spPr bwMode="auto">
                      <a:xfrm flipH="1">
                        <a:off x="2712" y="2404"/>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grpSp>
                <p:sp>
                  <p:nvSpPr>
                    <p:cNvPr id="248" name="Line 123"/>
                    <p:cNvSpPr>
                      <a:spLocks noChangeShapeType="1"/>
                    </p:cNvSpPr>
                    <p:nvPr/>
                  </p:nvSpPr>
                  <p:spPr bwMode="auto">
                    <a:xfrm flipV="1">
                      <a:off x="2083" y="2192"/>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9" name="Line 124"/>
                    <p:cNvSpPr>
                      <a:spLocks noChangeShapeType="1"/>
                    </p:cNvSpPr>
                    <p:nvPr/>
                  </p:nvSpPr>
                  <p:spPr bwMode="auto">
                    <a:xfrm flipV="1">
                      <a:off x="2109" y="217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50" name="Line 125"/>
                    <p:cNvSpPr>
                      <a:spLocks noChangeShapeType="1"/>
                    </p:cNvSpPr>
                    <p:nvPr/>
                  </p:nvSpPr>
                  <p:spPr bwMode="auto">
                    <a:xfrm flipH="1" flipV="1">
                      <a:off x="2120" y="2163"/>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51" name="Line 253"/>
                    <p:cNvSpPr>
                      <a:spLocks noChangeShapeType="1"/>
                    </p:cNvSpPr>
                    <p:nvPr/>
                  </p:nvSpPr>
                  <p:spPr bwMode="auto">
                    <a:xfrm flipV="1">
                      <a:off x="2267" y="1870"/>
                      <a:ext cx="185" cy="111"/>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52" name="Freeform 305"/>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253" name="Freeform 306"/>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254" name="Freeform 307"/>
                    <p:cNvSpPr>
                      <a:spLocks/>
                    </p:cNvSpPr>
                    <p:nvPr/>
                  </p:nvSpPr>
                  <p:spPr bwMode="auto">
                    <a:xfrm>
                      <a:off x="2239" y="1844"/>
                      <a:ext cx="230" cy="165"/>
                    </a:xfrm>
                    <a:custGeom>
                      <a:avLst/>
                      <a:gdLst>
                        <a:gd name="T0" fmla="*/ 193 w 230"/>
                        <a:gd name="T1" fmla="*/ 0 h 165"/>
                        <a:gd name="T2" fmla="*/ 194 w 230"/>
                        <a:gd name="T3" fmla="*/ 0 h 165"/>
                        <a:gd name="T4" fmla="*/ 200 w 230"/>
                        <a:gd name="T5" fmla="*/ 0 h 165"/>
                        <a:gd name="T6" fmla="*/ 209 w 230"/>
                        <a:gd name="T7" fmla="*/ 2 h 165"/>
                        <a:gd name="T8" fmla="*/ 217 w 230"/>
                        <a:gd name="T9" fmla="*/ 7 h 165"/>
                        <a:gd name="T10" fmla="*/ 224 w 230"/>
                        <a:gd name="T11" fmla="*/ 15 h 165"/>
                        <a:gd name="T12" fmla="*/ 230 w 230"/>
                        <a:gd name="T13" fmla="*/ 29 h 165"/>
                        <a:gd name="T14" fmla="*/ 230 w 230"/>
                        <a:gd name="T15" fmla="*/ 50 h 165"/>
                        <a:gd name="T16" fmla="*/ 37 w 230"/>
                        <a:gd name="T17" fmla="*/ 165 h 165"/>
                        <a:gd name="T18" fmla="*/ 41 w 230"/>
                        <a:gd name="T19" fmla="*/ 144 h 165"/>
                        <a:gd name="T20" fmla="*/ 39 w 230"/>
                        <a:gd name="T21" fmla="*/ 128 h 165"/>
                        <a:gd name="T22" fmla="*/ 35 w 230"/>
                        <a:gd name="T23" fmla="*/ 118 h 165"/>
                        <a:gd name="T24" fmla="*/ 28 w 230"/>
                        <a:gd name="T25" fmla="*/ 113 h 165"/>
                        <a:gd name="T26" fmla="*/ 20 w 230"/>
                        <a:gd name="T27" fmla="*/ 111 h 165"/>
                        <a:gd name="T28" fmla="*/ 13 w 230"/>
                        <a:gd name="T29" fmla="*/ 113 h 165"/>
                        <a:gd name="T30" fmla="*/ 7 w 230"/>
                        <a:gd name="T31" fmla="*/ 115 h 165"/>
                        <a:gd name="T32" fmla="*/ 2 w 230"/>
                        <a:gd name="T33" fmla="*/ 115 h 165"/>
                        <a:gd name="T34" fmla="*/ 0 w 230"/>
                        <a:gd name="T35" fmla="*/ 117 h 165"/>
                        <a:gd name="T36" fmla="*/ 193 w 230"/>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65"/>
                        <a:gd name="T59" fmla="*/ 230 w 230"/>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65">
                          <a:moveTo>
                            <a:pt x="193" y="0"/>
                          </a:moveTo>
                          <a:lnTo>
                            <a:pt x="194" y="0"/>
                          </a:lnTo>
                          <a:lnTo>
                            <a:pt x="200" y="0"/>
                          </a:lnTo>
                          <a:lnTo>
                            <a:pt x="209" y="2"/>
                          </a:lnTo>
                          <a:lnTo>
                            <a:pt x="217" y="7"/>
                          </a:lnTo>
                          <a:lnTo>
                            <a:pt x="224" y="15"/>
                          </a:lnTo>
                          <a:lnTo>
                            <a:pt x="230" y="29"/>
                          </a:lnTo>
                          <a:lnTo>
                            <a:pt x="230" y="50"/>
                          </a:lnTo>
                          <a:lnTo>
                            <a:pt x="37" y="165"/>
                          </a:lnTo>
                          <a:lnTo>
                            <a:pt x="41" y="144"/>
                          </a:lnTo>
                          <a:lnTo>
                            <a:pt x="39" y="128"/>
                          </a:lnTo>
                          <a:lnTo>
                            <a:pt x="35" y="118"/>
                          </a:lnTo>
                          <a:lnTo>
                            <a:pt x="28" y="113"/>
                          </a:lnTo>
                          <a:lnTo>
                            <a:pt x="20" y="111"/>
                          </a:lnTo>
                          <a:lnTo>
                            <a:pt x="13" y="113"/>
                          </a:lnTo>
                          <a:lnTo>
                            <a:pt x="7" y="115"/>
                          </a:lnTo>
                          <a:lnTo>
                            <a:pt x="2" y="115"/>
                          </a:lnTo>
                          <a:lnTo>
                            <a:pt x="0" y="117"/>
                          </a:lnTo>
                          <a:lnTo>
                            <a:pt x="193" y="0"/>
                          </a:lnTo>
                          <a:close/>
                        </a:path>
                      </a:pathLst>
                    </a:custGeom>
                    <a:solidFill>
                      <a:srgbClr val="2424FF"/>
                    </a:solidFill>
                    <a:ln w="0">
                      <a:solidFill>
                        <a:srgbClr val="2424FF"/>
                      </a:solidFill>
                      <a:round/>
                      <a:headEnd/>
                      <a:tailEnd/>
                    </a:ln>
                  </p:spPr>
                  <p:txBody>
                    <a:bodyPr/>
                    <a:lstStyle/>
                    <a:p>
                      <a:endParaRPr lang="en-US">
                        <a:latin typeface="Arial" pitchFamily="34" charset="0"/>
                        <a:cs typeface="Arial" pitchFamily="34" charset="0"/>
                      </a:endParaRPr>
                    </a:p>
                  </p:txBody>
                </p:sp>
                <p:sp>
                  <p:nvSpPr>
                    <p:cNvPr id="255" name="Freeform 308"/>
                    <p:cNvSpPr>
                      <a:spLocks/>
                    </p:cNvSpPr>
                    <p:nvPr/>
                  </p:nvSpPr>
                  <p:spPr bwMode="auto">
                    <a:xfrm>
                      <a:off x="2244" y="1846"/>
                      <a:ext cx="223" cy="157"/>
                    </a:xfrm>
                    <a:custGeom>
                      <a:avLst/>
                      <a:gdLst>
                        <a:gd name="T0" fmla="*/ 189 w 223"/>
                        <a:gd name="T1" fmla="*/ 0 h 157"/>
                        <a:gd name="T2" fmla="*/ 191 w 223"/>
                        <a:gd name="T3" fmla="*/ 0 h 157"/>
                        <a:gd name="T4" fmla="*/ 197 w 223"/>
                        <a:gd name="T5" fmla="*/ 0 h 157"/>
                        <a:gd name="T6" fmla="*/ 204 w 223"/>
                        <a:gd name="T7" fmla="*/ 1 h 157"/>
                        <a:gd name="T8" fmla="*/ 212 w 223"/>
                        <a:gd name="T9" fmla="*/ 5 h 157"/>
                        <a:gd name="T10" fmla="*/ 219 w 223"/>
                        <a:gd name="T11" fmla="*/ 13 h 157"/>
                        <a:gd name="T12" fmla="*/ 223 w 223"/>
                        <a:gd name="T13" fmla="*/ 26 h 157"/>
                        <a:gd name="T14" fmla="*/ 223 w 223"/>
                        <a:gd name="T15" fmla="*/ 44 h 157"/>
                        <a:gd name="T16" fmla="*/ 34 w 223"/>
                        <a:gd name="T17" fmla="*/ 157 h 157"/>
                        <a:gd name="T18" fmla="*/ 36 w 223"/>
                        <a:gd name="T19" fmla="*/ 137 h 157"/>
                        <a:gd name="T20" fmla="*/ 34 w 223"/>
                        <a:gd name="T21" fmla="*/ 124 h 157"/>
                        <a:gd name="T22" fmla="*/ 28 w 223"/>
                        <a:gd name="T23" fmla="*/ 116 h 157"/>
                        <a:gd name="T24" fmla="*/ 23 w 223"/>
                        <a:gd name="T25" fmla="*/ 113 h 157"/>
                        <a:gd name="T26" fmla="*/ 15 w 223"/>
                        <a:gd name="T27" fmla="*/ 111 h 157"/>
                        <a:gd name="T28" fmla="*/ 8 w 223"/>
                        <a:gd name="T29" fmla="*/ 111 h 157"/>
                        <a:gd name="T30" fmla="*/ 4 w 223"/>
                        <a:gd name="T31" fmla="*/ 113 h 157"/>
                        <a:gd name="T32" fmla="*/ 0 w 223"/>
                        <a:gd name="T33" fmla="*/ 113 h 157"/>
                        <a:gd name="T34" fmla="*/ 189 w 223"/>
                        <a:gd name="T35" fmla="*/ 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57"/>
                        <a:gd name="T56" fmla="*/ 223 w 223"/>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57">
                          <a:moveTo>
                            <a:pt x="189" y="0"/>
                          </a:moveTo>
                          <a:lnTo>
                            <a:pt x="191" y="0"/>
                          </a:lnTo>
                          <a:lnTo>
                            <a:pt x="197" y="0"/>
                          </a:lnTo>
                          <a:lnTo>
                            <a:pt x="204" y="1"/>
                          </a:lnTo>
                          <a:lnTo>
                            <a:pt x="212" y="5"/>
                          </a:lnTo>
                          <a:lnTo>
                            <a:pt x="219" y="13"/>
                          </a:lnTo>
                          <a:lnTo>
                            <a:pt x="223" y="26"/>
                          </a:lnTo>
                          <a:lnTo>
                            <a:pt x="223" y="44"/>
                          </a:lnTo>
                          <a:lnTo>
                            <a:pt x="34" y="157"/>
                          </a:lnTo>
                          <a:lnTo>
                            <a:pt x="36" y="137"/>
                          </a:lnTo>
                          <a:lnTo>
                            <a:pt x="34" y="124"/>
                          </a:lnTo>
                          <a:lnTo>
                            <a:pt x="28" y="116"/>
                          </a:lnTo>
                          <a:lnTo>
                            <a:pt x="23" y="113"/>
                          </a:lnTo>
                          <a:lnTo>
                            <a:pt x="15" y="111"/>
                          </a:lnTo>
                          <a:lnTo>
                            <a:pt x="8" y="111"/>
                          </a:lnTo>
                          <a:lnTo>
                            <a:pt x="4" y="113"/>
                          </a:lnTo>
                          <a:lnTo>
                            <a:pt x="0" y="113"/>
                          </a:lnTo>
                          <a:lnTo>
                            <a:pt x="189" y="0"/>
                          </a:lnTo>
                          <a:close/>
                        </a:path>
                      </a:pathLst>
                    </a:custGeom>
                    <a:solidFill>
                      <a:srgbClr val="4949FF"/>
                    </a:solidFill>
                    <a:ln w="0">
                      <a:solidFill>
                        <a:srgbClr val="4949FF"/>
                      </a:solidFill>
                      <a:round/>
                      <a:headEnd/>
                      <a:tailEnd/>
                    </a:ln>
                  </p:spPr>
                  <p:txBody>
                    <a:bodyPr/>
                    <a:lstStyle/>
                    <a:p>
                      <a:endParaRPr lang="en-US">
                        <a:latin typeface="Arial" pitchFamily="34" charset="0"/>
                        <a:cs typeface="Arial" pitchFamily="34" charset="0"/>
                      </a:endParaRPr>
                    </a:p>
                  </p:txBody>
                </p:sp>
                <p:sp>
                  <p:nvSpPr>
                    <p:cNvPr id="256" name="Freeform 309"/>
                    <p:cNvSpPr>
                      <a:spLocks/>
                    </p:cNvSpPr>
                    <p:nvPr/>
                  </p:nvSpPr>
                  <p:spPr bwMode="auto">
                    <a:xfrm>
                      <a:off x="2250" y="1846"/>
                      <a:ext cx="217" cy="152"/>
                    </a:xfrm>
                    <a:custGeom>
                      <a:avLst/>
                      <a:gdLst>
                        <a:gd name="T0" fmla="*/ 185 w 217"/>
                        <a:gd name="T1" fmla="*/ 0 h 152"/>
                        <a:gd name="T2" fmla="*/ 187 w 217"/>
                        <a:gd name="T3" fmla="*/ 0 h 152"/>
                        <a:gd name="T4" fmla="*/ 195 w 217"/>
                        <a:gd name="T5" fmla="*/ 1 h 152"/>
                        <a:gd name="T6" fmla="*/ 202 w 217"/>
                        <a:gd name="T7" fmla="*/ 3 h 152"/>
                        <a:gd name="T8" fmla="*/ 209 w 217"/>
                        <a:gd name="T9" fmla="*/ 11 h 152"/>
                        <a:gd name="T10" fmla="*/ 215 w 217"/>
                        <a:gd name="T11" fmla="*/ 22 h 152"/>
                        <a:gd name="T12" fmla="*/ 217 w 217"/>
                        <a:gd name="T13" fmla="*/ 39 h 152"/>
                        <a:gd name="T14" fmla="*/ 30 w 217"/>
                        <a:gd name="T15" fmla="*/ 152 h 152"/>
                        <a:gd name="T16" fmla="*/ 31 w 217"/>
                        <a:gd name="T17" fmla="*/ 133 h 152"/>
                        <a:gd name="T18" fmla="*/ 28 w 217"/>
                        <a:gd name="T19" fmla="*/ 122 h 152"/>
                        <a:gd name="T20" fmla="*/ 22 w 217"/>
                        <a:gd name="T21" fmla="*/ 115 h 152"/>
                        <a:gd name="T22" fmla="*/ 15 w 217"/>
                        <a:gd name="T23" fmla="*/ 113 h 152"/>
                        <a:gd name="T24" fmla="*/ 7 w 217"/>
                        <a:gd name="T25" fmla="*/ 111 h 152"/>
                        <a:gd name="T26" fmla="*/ 4 w 217"/>
                        <a:gd name="T27" fmla="*/ 113 h 152"/>
                        <a:gd name="T28" fmla="*/ 0 w 217"/>
                        <a:gd name="T29" fmla="*/ 113 h 152"/>
                        <a:gd name="T30" fmla="*/ 185 w 21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52"/>
                        <a:gd name="T50" fmla="*/ 217 w 21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52">
                          <a:moveTo>
                            <a:pt x="185" y="0"/>
                          </a:moveTo>
                          <a:lnTo>
                            <a:pt x="187" y="0"/>
                          </a:lnTo>
                          <a:lnTo>
                            <a:pt x="195" y="1"/>
                          </a:lnTo>
                          <a:lnTo>
                            <a:pt x="202" y="3"/>
                          </a:lnTo>
                          <a:lnTo>
                            <a:pt x="209" y="11"/>
                          </a:lnTo>
                          <a:lnTo>
                            <a:pt x="215" y="22"/>
                          </a:lnTo>
                          <a:lnTo>
                            <a:pt x="217" y="39"/>
                          </a:lnTo>
                          <a:lnTo>
                            <a:pt x="30" y="152"/>
                          </a:lnTo>
                          <a:lnTo>
                            <a:pt x="31" y="133"/>
                          </a:lnTo>
                          <a:lnTo>
                            <a:pt x="28" y="122"/>
                          </a:lnTo>
                          <a:lnTo>
                            <a:pt x="22" y="115"/>
                          </a:lnTo>
                          <a:lnTo>
                            <a:pt x="15" y="113"/>
                          </a:lnTo>
                          <a:lnTo>
                            <a:pt x="7" y="111"/>
                          </a:lnTo>
                          <a:lnTo>
                            <a:pt x="4" y="113"/>
                          </a:lnTo>
                          <a:lnTo>
                            <a:pt x="0" y="113"/>
                          </a:lnTo>
                          <a:lnTo>
                            <a:pt x="185" y="0"/>
                          </a:lnTo>
                          <a:close/>
                        </a:path>
                      </a:pathLst>
                    </a:custGeom>
                    <a:solidFill>
                      <a:srgbClr val="6D6DFF"/>
                    </a:solidFill>
                    <a:ln w="0">
                      <a:solidFill>
                        <a:srgbClr val="6D6DFF"/>
                      </a:solidFill>
                      <a:round/>
                      <a:headEnd/>
                      <a:tailEnd/>
                    </a:ln>
                  </p:spPr>
                  <p:txBody>
                    <a:bodyPr/>
                    <a:lstStyle/>
                    <a:p>
                      <a:endParaRPr lang="en-US">
                        <a:latin typeface="Arial" pitchFamily="34" charset="0"/>
                        <a:cs typeface="Arial" pitchFamily="34" charset="0"/>
                      </a:endParaRPr>
                    </a:p>
                  </p:txBody>
                </p:sp>
                <p:sp>
                  <p:nvSpPr>
                    <p:cNvPr id="257" name="Freeform 310"/>
                    <p:cNvSpPr>
                      <a:spLocks/>
                    </p:cNvSpPr>
                    <p:nvPr/>
                  </p:nvSpPr>
                  <p:spPr bwMode="auto">
                    <a:xfrm>
                      <a:off x="2255" y="1846"/>
                      <a:ext cx="210" cy="146"/>
                    </a:xfrm>
                    <a:custGeom>
                      <a:avLst/>
                      <a:gdLst>
                        <a:gd name="T0" fmla="*/ 182 w 210"/>
                        <a:gd name="T1" fmla="*/ 0 h 146"/>
                        <a:gd name="T2" fmla="*/ 186 w 210"/>
                        <a:gd name="T3" fmla="*/ 0 h 146"/>
                        <a:gd name="T4" fmla="*/ 190 w 210"/>
                        <a:gd name="T5" fmla="*/ 1 h 146"/>
                        <a:gd name="T6" fmla="*/ 197 w 210"/>
                        <a:gd name="T7" fmla="*/ 5 h 146"/>
                        <a:gd name="T8" fmla="*/ 204 w 210"/>
                        <a:gd name="T9" fmla="*/ 11 h 146"/>
                        <a:gd name="T10" fmla="*/ 210 w 210"/>
                        <a:gd name="T11" fmla="*/ 22 h 146"/>
                        <a:gd name="T12" fmla="*/ 210 w 210"/>
                        <a:gd name="T13" fmla="*/ 35 h 146"/>
                        <a:gd name="T14" fmla="*/ 26 w 210"/>
                        <a:gd name="T15" fmla="*/ 146 h 146"/>
                        <a:gd name="T16" fmla="*/ 26 w 210"/>
                        <a:gd name="T17" fmla="*/ 131 h 146"/>
                        <a:gd name="T18" fmla="*/ 23 w 210"/>
                        <a:gd name="T19" fmla="*/ 120 h 146"/>
                        <a:gd name="T20" fmla="*/ 17 w 210"/>
                        <a:gd name="T21" fmla="*/ 115 h 146"/>
                        <a:gd name="T22" fmla="*/ 10 w 210"/>
                        <a:gd name="T23" fmla="*/ 113 h 146"/>
                        <a:gd name="T24" fmla="*/ 4 w 210"/>
                        <a:gd name="T25" fmla="*/ 111 h 146"/>
                        <a:gd name="T26" fmla="*/ 0 w 210"/>
                        <a:gd name="T27" fmla="*/ 111 h 146"/>
                        <a:gd name="T28" fmla="*/ 182 w 210"/>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46"/>
                        <a:gd name="T47" fmla="*/ 210 w 210"/>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46">
                          <a:moveTo>
                            <a:pt x="182" y="0"/>
                          </a:moveTo>
                          <a:lnTo>
                            <a:pt x="186" y="0"/>
                          </a:lnTo>
                          <a:lnTo>
                            <a:pt x="190" y="1"/>
                          </a:lnTo>
                          <a:lnTo>
                            <a:pt x="197" y="5"/>
                          </a:lnTo>
                          <a:lnTo>
                            <a:pt x="204" y="11"/>
                          </a:lnTo>
                          <a:lnTo>
                            <a:pt x="210" y="22"/>
                          </a:lnTo>
                          <a:lnTo>
                            <a:pt x="210" y="35"/>
                          </a:lnTo>
                          <a:lnTo>
                            <a:pt x="26" y="146"/>
                          </a:lnTo>
                          <a:lnTo>
                            <a:pt x="26" y="131"/>
                          </a:lnTo>
                          <a:lnTo>
                            <a:pt x="23" y="120"/>
                          </a:lnTo>
                          <a:lnTo>
                            <a:pt x="17" y="115"/>
                          </a:lnTo>
                          <a:lnTo>
                            <a:pt x="10" y="113"/>
                          </a:lnTo>
                          <a:lnTo>
                            <a:pt x="4" y="111"/>
                          </a:lnTo>
                          <a:lnTo>
                            <a:pt x="0" y="111"/>
                          </a:lnTo>
                          <a:lnTo>
                            <a:pt x="182" y="0"/>
                          </a:lnTo>
                          <a:close/>
                        </a:path>
                      </a:pathLst>
                    </a:custGeom>
                    <a:solidFill>
                      <a:srgbClr val="9292FF"/>
                    </a:solidFill>
                    <a:ln w="0">
                      <a:solidFill>
                        <a:srgbClr val="9292FF"/>
                      </a:solidFill>
                      <a:round/>
                      <a:headEnd/>
                      <a:tailEnd/>
                    </a:ln>
                  </p:spPr>
                  <p:txBody>
                    <a:bodyPr/>
                    <a:lstStyle/>
                    <a:p>
                      <a:endParaRPr lang="en-US">
                        <a:latin typeface="Arial" pitchFamily="34" charset="0"/>
                        <a:cs typeface="Arial" pitchFamily="34" charset="0"/>
                      </a:endParaRPr>
                    </a:p>
                  </p:txBody>
                </p:sp>
                <p:sp>
                  <p:nvSpPr>
                    <p:cNvPr id="258" name="Freeform 311"/>
                    <p:cNvSpPr>
                      <a:spLocks/>
                    </p:cNvSpPr>
                    <p:nvPr/>
                  </p:nvSpPr>
                  <p:spPr bwMode="auto">
                    <a:xfrm>
                      <a:off x="2261" y="1846"/>
                      <a:ext cx="202" cy="141"/>
                    </a:xfrm>
                    <a:custGeom>
                      <a:avLst/>
                      <a:gdLst>
                        <a:gd name="T0" fmla="*/ 178 w 202"/>
                        <a:gd name="T1" fmla="*/ 0 h 141"/>
                        <a:gd name="T2" fmla="*/ 182 w 202"/>
                        <a:gd name="T3" fmla="*/ 1 h 141"/>
                        <a:gd name="T4" fmla="*/ 187 w 202"/>
                        <a:gd name="T5" fmla="*/ 3 h 141"/>
                        <a:gd name="T6" fmla="*/ 195 w 202"/>
                        <a:gd name="T7" fmla="*/ 9 h 141"/>
                        <a:gd name="T8" fmla="*/ 202 w 202"/>
                        <a:gd name="T9" fmla="*/ 18 h 141"/>
                        <a:gd name="T10" fmla="*/ 202 w 202"/>
                        <a:gd name="T11" fmla="*/ 31 h 141"/>
                        <a:gd name="T12" fmla="*/ 22 w 202"/>
                        <a:gd name="T13" fmla="*/ 141 h 141"/>
                        <a:gd name="T14" fmla="*/ 20 w 202"/>
                        <a:gd name="T15" fmla="*/ 128 h 141"/>
                        <a:gd name="T16" fmla="*/ 17 w 202"/>
                        <a:gd name="T17" fmla="*/ 120 h 141"/>
                        <a:gd name="T18" fmla="*/ 9 w 202"/>
                        <a:gd name="T19" fmla="*/ 115 h 141"/>
                        <a:gd name="T20" fmla="*/ 4 w 202"/>
                        <a:gd name="T21" fmla="*/ 111 h 141"/>
                        <a:gd name="T22" fmla="*/ 0 w 202"/>
                        <a:gd name="T23" fmla="*/ 111 h 141"/>
                        <a:gd name="T24" fmla="*/ 178 w 202"/>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141"/>
                        <a:gd name="T41" fmla="*/ 202 w 202"/>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141">
                          <a:moveTo>
                            <a:pt x="178" y="0"/>
                          </a:moveTo>
                          <a:lnTo>
                            <a:pt x="182" y="1"/>
                          </a:lnTo>
                          <a:lnTo>
                            <a:pt x="187" y="3"/>
                          </a:lnTo>
                          <a:lnTo>
                            <a:pt x="195" y="9"/>
                          </a:lnTo>
                          <a:lnTo>
                            <a:pt x="202" y="18"/>
                          </a:lnTo>
                          <a:lnTo>
                            <a:pt x="202" y="31"/>
                          </a:lnTo>
                          <a:lnTo>
                            <a:pt x="22" y="141"/>
                          </a:lnTo>
                          <a:lnTo>
                            <a:pt x="20" y="128"/>
                          </a:lnTo>
                          <a:lnTo>
                            <a:pt x="17" y="120"/>
                          </a:lnTo>
                          <a:lnTo>
                            <a:pt x="9" y="115"/>
                          </a:lnTo>
                          <a:lnTo>
                            <a:pt x="4" y="111"/>
                          </a:lnTo>
                          <a:lnTo>
                            <a:pt x="0" y="111"/>
                          </a:lnTo>
                          <a:lnTo>
                            <a:pt x="178" y="0"/>
                          </a:lnTo>
                          <a:close/>
                        </a:path>
                      </a:pathLst>
                    </a:custGeom>
                    <a:solidFill>
                      <a:srgbClr val="B6B6FF"/>
                    </a:solidFill>
                    <a:ln w="0">
                      <a:solidFill>
                        <a:srgbClr val="B6B6FF"/>
                      </a:solidFill>
                      <a:round/>
                      <a:headEnd/>
                      <a:tailEnd/>
                    </a:ln>
                  </p:spPr>
                  <p:txBody>
                    <a:bodyPr/>
                    <a:lstStyle/>
                    <a:p>
                      <a:endParaRPr lang="en-US">
                        <a:latin typeface="Arial" pitchFamily="34" charset="0"/>
                        <a:cs typeface="Arial" pitchFamily="34" charset="0"/>
                      </a:endParaRPr>
                    </a:p>
                  </p:txBody>
                </p:sp>
                <p:sp>
                  <p:nvSpPr>
                    <p:cNvPr id="259" name="Freeform 312"/>
                    <p:cNvSpPr>
                      <a:spLocks/>
                    </p:cNvSpPr>
                    <p:nvPr/>
                  </p:nvSpPr>
                  <p:spPr bwMode="auto">
                    <a:xfrm>
                      <a:off x="2267" y="1847"/>
                      <a:ext cx="196" cy="134"/>
                    </a:xfrm>
                    <a:custGeom>
                      <a:avLst/>
                      <a:gdLst>
                        <a:gd name="T0" fmla="*/ 176 w 196"/>
                        <a:gd name="T1" fmla="*/ 0 h 134"/>
                        <a:gd name="T2" fmla="*/ 176 w 196"/>
                        <a:gd name="T3" fmla="*/ 0 h 134"/>
                        <a:gd name="T4" fmla="*/ 179 w 196"/>
                        <a:gd name="T5" fmla="*/ 2 h 134"/>
                        <a:gd name="T6" fmla="*/ 181 w 196"/>
                        <a:gd name="T7" fmla="*/ 4 h 134"/>
                        <a:gd name="T8" fmla="*/ 187 w 196"/>
                        <a:gd name="T9" fmla="*/ 6 h 134"/>
                        <a:gd name="T10" fmla="*/ 191 w 196"/>
                        <a:gd name="T11" fmla="*/ 10 h 134"/>
                        <a:gd name="T12" fmla="*/ 192 w 196"/>
                        <a:gd name="T13" fmla="*/ 15 h 134"/>
                        <a:gd name="T14" fmla="*/ 196 w 196"/>
                        <a:gd name="T15" fmla="*/ 21 h 134"/>
                        <a:gd name="T16" fmla="*/ 196 w 196"/>
                        <a:gd name="T17" fmla="*/ 26 h 134"/>
                        <a:gd name="T18" fmla="*/ 16 w 196"/>
                        <a:gd name="T19" fmla="*/ 134 h 134"/>
                        <a:gd name="T20" fmla="*/ 16 w 196"/>
                        <a:gd name="T21" fmla="*/ 130 h 134"/>
                        <a:gd name="T22" fmla="*/ 16 w 196"/>
                        <a:gd name="T23" fmla="*/ 125 h 134"/>
                        <a:gd name="T24" fmla="*/ 13 w 196"/>
                        <a:gd name="T25" fmla="*/ 121 h 134"/>
                        <a:gd name="T26" fmla="*/ 9 w 196"/>
                        <a:gd name="T27" fmla="*/ 117 h 134"/>
                        <a:gd name="T28" fmla="*/ 7 w 196"/>
                        <a:gd name="T29" fmla="*/ 114 h 134"/>
                        <a:gd name="T30" fmla="*/ 3 w 196"/>
                        <a:gd name="T31" fmla="*/ 112 h 134"/>
                        <a:gd name="T32" fmla="*/ 1 w 196"/>
                        <a:gd name="T33" fmla="*/ 110 h 134"/>
                        <a:gd name="T34" fmla="*/ 0 w 196"/>
                        <a:gd name="T35" fmla="*/ 108 h 134"/>
                        <a:gd name="T36" fmla="*/ 176 w 196"/>
                        <a:gd name="T37" fmla="*/ 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34"/>
                        <a:gd name="T59" fmla="*/ 196 w 196"/>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34">
                          <a:moveTo>
                            <a:pt x="176" y="0"/>
                          </a:moveTo>
                          <a:lnTo>
                            <a:pt x="176" y="0"/>
                          </a:lnTo>
                          <a:lnTo>
                            <a:pt x="179" y="2"/>
                          </a:lnTo>
                          <a:lnTo>
                            <a:pt x="181" y="4"/>
                          </a:lnTo>
                          <a:lnTo>
                            <a:pt x="187" y="6"/>
                          </a:lnTo>
                          <a:lnTo>
                            <a:pt x="191" y="10"/>
                          </a:lnTo>
                          <a:lnTo>
                            <a:pt x="192" y="15"/>
                          </a:lnTo>
                          <a:lnTo>
                            <a:pt x="196" y="21"/>
                          </a:lnTo>
                          <a:lnTo>
                            <a:pt x="196" y="26"/>
                          </a:lnTo>
                          <a:lnTo>
                            <a:pt x="16" y="134"/>
                          </a:lnTo>
                          <a:lnTo>
                            <a:pt x="16" y="130"/>
                          </a:lnTo>
                          <a:lnTo>
                            <a:pt x="16" y="125"/>
                          </a:lnTo>
                          <a:lnTo>
                            <a:pt x="13" y="121"/>
                          </a:lnTo>
                          <a:lnTo>
                            <a:pt x="9" y="117"/>
                          </a:lnTo>
                          <a:lnTo>
                            <a:pt x="7" y="114"/>
                          </a:lnTo>
                          <a:lnTo>
                            <a:pt x="3" y="112"/>
                          </a:lnTo>
                          <a:lnTo>
                            <a:pt x="1" y="110"/>
                          </a:lnTo>
                          <a:lnTo>
                            <a:pt x="0" y="108"/>
                          </a:lnTo>
                          <a:lnTo>
                            <a:pt x="176" y="0"/>
                          </a:lnTo>
                          <a:close/>
                        </a:path>
                      </a:pathLst>
                    </a:custGeom>
                    <a:solidFill>
                      <a:srgbClr val="DBDBFF"/>
                    </a:solidFill>
                    <a:ln w="0">
                      <a:solidFill>
                        <a:srgbClr val="DBDBFF"/>
                      </a:solidFill>
                      <a:round/>
                      <a:headEnd/>
                      <a:tailEnd/>
                    </a:ln>
                  </p:spPr>
                  <p:txBody>
                    <a:bodyPr/>
                    <a:lstStyle/>
                    <a:p>
                      <a:endParaRPr lang="en-US">
                        <a:latin typeface="Arial" pitchFamily="34" charset="0"/>
                        <a:cs typeface="Arial" pitchFamily="34" charset="0"/>
                      </a:endParaRPr>
                    </a:p>
                  </p:txBody>
                </p:sp>
                <p:sp>
                  <p:nvSpPr>
                    <p:cNvPr id="260" name="Freeform 313"/>
                    <p:cNvSpPr>
                      <a:spLocks/>
                    </p:cNvSpPr>
                    <p:nvPr/>
                  </p:nvSpPr>
                  <p:spPr bwMode="auto">
                    <a:xfrm>
                      <a:off x="2272" y="1847"/>
                      <a:ext cx="189" cy="128"/>
                    </a:xfrm>
                    <a:custGeom>
                      <a:avLst/>
                      <a:gdLst>
                        <a:gd name="T0" fmla="*/ 173 w 189"/>
                        <a:gd name="T1" fmla="*/ 0 h 128"/>
                        <a:gd name="T2" fmla="*/ 173 w 189"/>
                        <a:gd name="T3" fmla="*/ 0 h 128"/>
                        <a:gd name="T4" fmla="*/ 176 w 189"/>
                        <a:gd name="T5" fmla="*/ 2 h 128"/>
                        <a:gd name="T6" fmla="*/ 180 w 189"/>
                        <a:gd name="T7" fmla="*/ 6 h 128"/>
                        <a:gd name="T8" fmla="*/ 184 w 189"/>
                        <a:gd name="T9" fmla="*/ 10 h 128"/>
                        <a:gd name="T10" fmla="*/ 187 w 189"/>
                        <a:gd name="T11" fmla="*/ 13 h 128"/>
                        <a:gd name="T12" fmla="*/ 189 w 189"/>
                        <a:gd name="T13" fmla="*/ 17 h 128"/>
                        <a:gd name="T14" fmla="*/ 189 w 189"/>
                        <a:gd name="T15" fmla="*/ 23 h 128"/>
                        <a:gd name="T16" fmla="*/ 13 w 189"/>
                        <a:gd name="T17" fmla="*/ 128 h 128"/>
                        <a:gd name="T18" fmla="*/ 0 w 189"/>
                        <a:gd name="T19" fmla="*/ 108 h 128"/>
                        <a:gd name="T20" fmla="*/ 173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3" y="0"/>
                          </a:moveTo>
                          <a:lnTo>
                            <a:pt x="173" y="0"/>
                          </a:lnTo>
                          <a:lnTo>
                            <a:pt x="176" y="2"/>
                          </a:lnTo>
                          <a:lnTo>
                            <a:pt x="180" y="6"/>
                          </a:lnTo>
                          <a:lnTo>
                            <a:pt x="184" y="10"/>
                          </a:lnTo>
                          <a:lnTo>
                            <a:pt x="187" y="13"/>
                          </a:lnTo>
                          <a:lnTo>
                            <a:pt x="189" y="17"/>
                          </a:lnTo>
                          <a:lnTo>
                            <a:pt x="189" y="23"/>
                          </a:lnTo>
                          <a:lnTo>
                            <a:pt x="13" y="128"/>
                          </a:lnTo>
                          <a:lnTo>
                            <a:pt x="0" y="108"/>
                          </a:lnTo>
                          <a:lnTo>
                            <a:pt x="173"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261" name="Freeform 316"/>
                    <p:cNvSpPr>
                      <a:spLocks/>
                    </p:cNvSpPr>
                    <p:nvPr/>
                  </p:nvSpPr>
                  <p:spPr bwMode="auto">
                    <a:xfrm>
                      <a:off x="2231" y="1953"/>
                      <a:ext cx="45" cy="61"/>
                    </a:xfrm>
                    <a:custGeom>
                      <a:avLst/>
                      <a:gdLst>
                        <a:gd name="T0" fmla="*/ 0 w 45"/>
                        <a:gd name="T1" fmla="*/ 8 h 61"/>
                        <a:gd name="T2" fmla="*/ 2 w 45"/>
                        <a:gd name="T3" fmla="*/ 8 h 61"/>
                        <a:gd name="T4" fmla="*/ 6 w 45"/>
                        <a:gd name="T5" fmla="*/ 4 h 61"/>
                        <a:gd name="T6" fmla="*/ 13 w 45"/>
                        <a:gd name="T7" fmla="*/ 2 h 61"/>
                        <a:gd name="T8" fmla="*/ 19 w 45"/>
                        <a:gd name="T9" fmla="*/ 0 h 61"/>
                        <a:gd name="T10" fmla="*/ 28 w 45"/>
                        <a:gd name="T11" fmla="*/ 0 h 61"/>
                        <a:gd name="T12" fmla="*/ 34 w 45"/>
                        <a:gd name="T13" fmla="*/ 2 h 61"/>
                        <a:gd name="T14" fmla="*/ 41 w 45"/>
                        <a:gd name="T15" fmla="*/ 9 h 61"/>
                        <a:gd name="T16" fmla="*/ 45 w 45"/>
                        <a:gd name="T17" fmla="*/ 21 h 61"/>
                        <a:gd name="T18" fmla="*/ 45 w 45"/>
                        <a:gd name="T19" fmla="*/ 37 h 61"/>
                        <a:gd name="T20" fmla="*/ 43 w 45"/>
                        <a:gd name="T21" fmla="*/ 6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1"/>
                        <a:gd name="T35" fmla="*/ 45 w 4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1">
                          <a:moveTo>
                            <a:pt x="0" y="8"/>
                          </a:moveTo>
                          <a:lnTo>
                            <a:pt x="2" y="8"/>
                          </a:lnTo>
                          <a:lnTo>
                            <a:pt x="6" y="4"/>
                          </a:lnTo>
                          <a:lnTo>
                            <a:pt x="13" y="2"/>
                          </a:lnTo>
                          <a:lnTo>
                            <a:pt x="19" y="0"/>
                          </a:lnTo>
                          <a:lnTo>
                            <a:pt x="28" y="0"/>
                          </a:lnTo>
                          <a:lnTo>
                            <a:pt x="34" y="2"/>
                          </a:lnTo>
                          <a:lnTo>
                            <a:pt x="41" y="9"/>
                          </a:lnTo>
                          <a:lnTo>
                            <a:pt x="45" y="21"/>
                          </a:lnTo>
                          <a:lnTo>
                            <a:pt x="45" y="37"/>
                          </a:lnTo>
                          <a:lnTo>
                            <a:pt x="43" y="61"/>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grpSp>
            </p:grpSp>
            <p:grpSp>
              <p:nvGrpSpPr>
                <p:cNvPr id="29" name="Group 432"/>
                <p:cNvGrpSpPr>
                  <a:grpSpLocks/>
                </p:cNvGrpSpPr>
                <p:nvPr/>
              </p:nvGrpSpPr>
              <p:grpSpPr bwMode="auto">
                <a:xfrm>
                  <a:off x="873129" y="3451228"/>
                  <a:ext cx="3359153" cy="2665416"/>
                  <a:chOff x="550" y="2174"/>
                  <a:chExt cx="2116" cy="1679"/>
                </a:xfrm>
              </p:grpSpPr>
              <p:grpSp>
                <p:nvGrpSpPr>
                  <p:cNvPr id="30" name="Group 413"/>
                  <p:cNvGrpSpPr>
                    <a:grpSpLocks/>
                  </p:cNvGrpSpPr>
                  <p:nvPr/>
                </p:nvGrpSpPr>
                <p:grpSpPr bwMode="auto">
                  <a:xfrm>
                    <a:off x="2093" y="2174"/>
                    <a:ext cx="573" cy="258"/>
                    <a:chOff x="2132" y="2126"/>
                    <a:chExt cx="573" cy="258"/>
                  </a:xfrm>
                </p:grpSpPr>
                <p:sp>
                  <p:nvSpPr>
                    <p:cNvPr id="104" name="Line 23"/>
                    <p:cNvSpPr>
                      <a:spLocks noChangeShapeType="1"/>
                    </p:cNvSpPr>
                    <p:nvPr/>
                  </p:nvSpPr>
                  <p:spPr bwMode="auto">
                    <a:xfrm>
                      <a:off x="2165" y="2126"/>
                      <a:ext cx="199" cy="97"/>
                    </a:xfrm>
                    <a:prstGeom prst="line">
                      <a:avLst/>
                    </a:prstGeom>
                    <a:noFill/>
                    <a:ln w="23813">
                      <a:solidFill>
                        <a:srgbClr val="FF0000"/>
                      </a:solidFill>
                      <a:round/>
                      <a:headEnd/>
                      <a:tailEnd/>
                    </a:ln>
                  </p:spPr>
                  <p:txBody>
                    <a:bodyPr/>
                    <a:lstStyle/>
                    <a:p>
                      <a:endParaRPr lang="en-US">
                        <a:latin typeface="Arial" pitchFamily="34" charset="0"/>
                        <a:cs typeface="Arial" pitchFamily="34" charset="0"/>
                      </a:endParaRPr>
                    </a:p>
                  </p:txBody>
                </p:sp>
                <p:grpSp>
                  <p:nvGrpSpPr>
                    <p:cNvPr id="105" name="Group 397"/>
                    <p:cNvGrpSpPr>
                      <a:grpSpLocks/>
                    </p:cNvGrpSpPr>
                    <p:nvPr/>
                  </p:nvGrpSpPr>
                  <p:grpSpPr bwMode="auto">
                    <a:xfrm>
                      <a:off x="2132" y="2147"/>
                      <a:ext cx="573" cy="237"/>
                      <a:chOff x="2132" y="2147"/>
                      <a:chExt cx="573" cy="237"/>
                    </a:xfrm>
                  </p:grpSpPr>
                  <p:sp>
                    <p:nvSpPr>
                      <p:cNvPr id="106" name="Line 170"/>
                      <p:cNvSpPr>
                        <a:spLocks noChangeShapeType="1"/>
                      </p:cNvSpPr>
                      <p:nvPr/>
                    </p:nvSpPr>
                    <p:spPr bwMode="auto">
                      <a:xfrm>
                        <a:off x="2456" y="2265"/>
                        <a:ext cx="249" cy="119"/>
                      </a:xfrm>
                      <a:prstGeom prst="line">
                        <a:avLst/>
                      </a:prstGeom>
                      <a:noFill/>
                      <a:ln w="23813">
                        <a:solidFill>
                          <a:srgbClr val="FF0000"/>
                        </a:solidFill>
                        <a:round/>
                        <a:headEnd/>
                        <a:tailEnd/>
                      </a:ln>
                    </p:spPr>
                    <p:txBody>
                      <a:bodyPr/>
                      <a:lstStyle/>
                      <a:p>
                        <a:endParaRPr lang="en-US">
                          <a:latin typeface="Arial" pitchFamily="34" charset="0"/>
                          <a:cs typeface="Arial" pitchFamily="34" charset="0"/>
                        </a:endParaRPr>
                      </a:p>
                    </p:txBody>
                  </p:sp>
                  <p:sp>
                    <p:nvSpPr>
                      <p:cNvPr id="107" name="Line 51"/>
                      <p:cNvSpPr>
                        <a:spLocks noChangeShapeType="1"/>
                      </p:cNvSpPr>
                      <p:nvPr/>
                    </p:nvSpPr>
                    <p:spPr bwMode="auto">
                      <a:xfrm flipV="1">
                        <a:off x="2132" y="214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grpSp>
              </p:grpSp>
              <p:grpSp>
                <p:nvGrpSpPr>
                  <p:cNvPr id="31" name="Group 430"/>
                  <p:cNvGrpSpPr>
                    <a:grpSpLocks/>
                  </p:cNvGrpSpPr>
                  <p:nvPr/>
                </p:nvGrpSpPr>
                <p:grpSpPr bwMode="auto">
                  <a:xfrm>
                    <a:off x="550" y="2742"/>
                    <a:ext cx="1240" cy="1111"/>
                    <a:chOff x="550" y="2742"/>
                    <a:chExt cx="1240" cy="1111"/>
                  </a:xfrm>
                </p:grpSpPr>
                <p:sp>
                  <p:nvSpPr>
                    <p:cNvPr id="32" name="Line 11"/>
                    <p:cNvSpPr>
                      <a:spLocks noChangeShapeType="1"/>
                    </p:cNvSpPr>
                    <p:nvPr/>
                  </p:nvSpPr>
                  <p:spPr bwMode="auto">
                    <a:xfrm flipV="1">
                      <a:off x="920" y="3035"/>
                      <a:ext cx="870" cy="380"/>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33" name="Freeform 12"/>
                    <p:cNvSpPr>
                      <a:spLocks/>
                    </p:cNvSpPr>
                    <p:nvPr/>
                  </p:nvSpPr>
                  <p:spPr bwMode="auto">
                    <a:xfrm>
                      <a:off x="1369" y="3037"/>
                      <a:ext cx="416" cy="725"/>
                    </a:xfrm>
                    <a:custGeom>
                      <a:avLst/>
                      <a:gdLst>
                        <a:gd name="T0" fmla="*/ 0 w 416"/>
                        <a:gd name="T1" fmla="*/ 725 h 725"/>
                        <a:gd name="T2" fmla="*/ 356 w 416"/>
                        <a:gd name="T3" fmla="*/ 48 h 725"/>
                        <a:gd name="T4" fmla="*/ 358 w 416"/>
                        <a:gd name="T5" fmla="*/ 47 h 725"/>
                        <a:gd name="T6" fmla="*/ 362 w 416"/>
                        <a:gd name="T7" fmla="*/ 39 h 725"/>
                        <a:gd name="T8" fmla="*/ 373 w 416"/>
                        <a:gd name="T9" fmla="*/ 28 h 725"/>
                        <a:gd name="T10" fmla="*/ 390 w 416"/>
                        <a:gd name="T11" fmla="*/ 13 h 725"/>
                        <a:gd name="T12" fmla="*/ 416 w 416"/>
                        <a:gd name="T13" fmla="*/ 0 h 725"/>
                        <a:gd name="T14" fmla="*/ 0 60000 65536"/>
                        <a:gd name="T15" fmla="*/ 0 60000 65536"/>
                        <a:gd name="T16" fmla="*/ 0 60000 65536"/>
                        <a:gd name="T17" fmla="*/ 0 60000 65536"/>
                        <a:gd name="T18" fmla="*/ 0 60000 65536"/>
                        <a:gd name="T19" fmla="*/ 0 60000 65536"/>
                        <a:gd name="T20" fmla="*/ 0 60000 65536"/>
                        <a:gd name="T21" fmla="*/ 0 w 416"/>
                        <a:gd name="T22" fmla="*/ 0 h 725"/>
                        <a:gd name="T23" fmla="*/ 416 w 416"/>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725">
                          <a:moveTo>
                            <a:pt x="0" y="725"/>
                          </a:moveTo>
                          <a:lnTo>
                            <a:pt x="356" y="48"/>
                          </a:lnTo>
                          <a:lnTo>
                            <a:pt x="358" y="47"/>
                          </a:lnTo>
                          <a:lnTo>
                            <a:pt x="362" y="39"/>
                          </a:lnTo>
                          <a:lnTo>
                            <a:pt x="373" y="28"/>
                          </a:lnTo>
                          <a:lnTo>
                            <a:pt x="390" y="13"/>
                          </a:lnTo>
                          <a:lnTo>
                            <a:pt x="416" y="0"/>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34" name="Freeform 150"/>
                    <p:cNvSpPr>
                      <a:spLocks/>
                    </p:cNvSpPr>
                    <p:nvPr/>
                  </p:nvSpPr>
                  <p:spPr bwMode="auto">
                    <a:xfrm>
                      <a:off x="550" y="3015"/>
                      <a:ext cx="210" cy="54"/>
                    </a:xfrm>
                    <a:custGeom>
                      <a:avLst/>
                      <a:gdLst>
                        <a:gd name="T0" fmla="*/ 210 w 210"/>
                        <a:gd name="T1" fmla="*/ 0 h 54"/>
                        <a:gd name="T2" fmla="*/ 56 w 210"/>
                        <a:gd name="T3" fmla="*/ 0 h 54"/>
                        <a:gd name="T4" fmla="*/ 0 w 210"/>
                        <a:gd name="T5" fmla="*/ 54 h 54"/>
                        <a:gd name="T6" fmla="*/ 172 w 210"/>
                        <a:gd name="T7" fmla="*/ 54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0"/>
                          </a:moveTo>
                          <a:lnTo>
                            <a:pt x="56" y="0"/>
                          </a:lnTo>
                          <a:lnTo>
                            <a:pt x="0" y="54"/>
                          </a:lnTo>
                          <a:lnTo>
                            <a:pt x="172" y="54"/>
                          </a:lnTo>
                        </a:path>
                      </a:pathLst>
                    </a:custGeom>
                    <a:noFill/>
                    <a:ln w="17463">
                      <a:solidFill>
                        <a:srgbClr val="000000"/>
                      </a:solidFill>
                      <a:round/>
                      <a:headEnd/>
                      <a:tailEnd/>
                    </a:ln>
                  </p:spPr>
                  <p:txBody>
                    <a:bodyPr/>
                    <a:lstStyle/>
                    <a:p>
                      <a:endParaRPr lang="en-US">
                        <a:latin typeface="Arial" pitchFamily="34" charset="0"/>
                        <a:cs typeface="Arial" pitchFamily="34" charset="0"/>
                      </a:endParaRPr>
                    </a:p>
                  </p:txBody>
                </p:sp>
                <p:sp>
                  <p:nvSpPr>
                    <p:cNvPr id="35" name="Freeform 151"/>
                    <p:cNvSpPr>
                      <a:spLocks/>
                    </p:cNvSpPr>
                    <p:nvPr/>
                  </p:nvSpPr>
                  <p:spPr bwMode="auto">
                    <a:xfrm>
                      <a:off x="814" y="3366"/>
                      <a:ext cx="196" cy="104"/>
                    </a:xfrm>
                    <a:custGeom>
                      <a:avLst/>
                      <a:gdLst>
                        <a:gd name="T0" fmla="*/ 144 w 196"/>
                        <a:gd name="T1" fmla="*/ 0 h 104"/>
                        <a:gd name="T2" fmla="*/ 0 w 196"/>
                        <a:gd name="T3" fmla="*/ 61 h 104"/>
                        <a:gd name="T4" fmla="*/ 46 w 196"/>
                        <a:gd name="T5" fmla="*/ 104 h 104"/>
                        <a:gd name="T6" fmla="*/ 196 w 196"/>
                        <a:gd name="T7" fmla="*/ 39 h 104"/>
                        <a:gd name="T8" fmla="*/ 0 60000 65536"/>
                        <a:gd name="T9" fmla="*/ 0 60000 65536"/>
                        <a:gd name="T10" fmla="*/ 0 60000 65536"/>
                        <a:gd name="T11" fmla="*/ 0 60000 65536"/>
                        <a:gd name="T12" fmla="*/ 0 w 196"/>
                        <a:gd name="T13" fmla="*/ 0 h 104"/>
                        <a:gd name="T14" fmla="*/ 196 w 196"/>
                        <a:gd name="T15" fmla="*/ 104 h 104"/>
                      </a:gdLst>
                      <a:ahLst/>
                      <a:cxnLst>
                        <a:cxn ang="T8">
                          <a:pos x="T0" y="T1"/>
                        </a:cxn>
                        <a:cxn ang="T9">
                          <a:pos x="T2" y="T3"/>
                        </a:cxn>
                        <a:cxn ang="T10">
                          <a:pos x="T4" y="T5"/>
                        </a:cxn>
                        <a:cxn ang="T11">
                          <a:pos x="T6" y="T7"/>
                        </a:cxn>
                      </a:cxnLst>
                      <a:rect l="T12" t="T13" r="T14" b="T15"/>
                      <a:pathLst>
                        <a:path w="196" h="104">
                          <a:moveTo>
                            <a:pt x="144" y="0"/>
                          </a:moveTo>
                          <a:lnTo>
                            <a:pt x="0" y="61"/>
                          </a:lnTo>
                          <a:lnTo>
                            <a:pt x="46" y="104"/>
                          </a:lnTo>
                          <a:lnTo>
                            <a:pt x="196" y="39"/>
                          </a:lnTo>
                        </a:path>
                      </a:pathLst>
                    </a:custGeom>
                    <a:noFill/>
                    <a:ln w="17463">
                      <a:solidFill>
                        <a:srgbClr val="000000"/>
                      </a:solidFill>
                      <a:round/>
                      <a:headEnd/>
                      <a:tailEnd/>
                    </a:ln>
                  </p:spPr>
                  <p:txBody>
                    <a:bodyPr/>
                    <a:lstStyle/>
                    <a:p>
                      <a:endParaRPr lang="en-US">
                        <a:latin typeface="Arial" pitchFamily="34" charset="0"/>
                        <a:cs typeface="Arial" pitchFamily="34" charset="0"/>
                      </a:endParaRPr>
                    </a:p>
                  </p:txBody>
                </p:sp>
                <p:sp>
                  <p:nvSpPr>
                    <p:cNvPr id="36" name="Freeform 152"/>
                    <p:cNvSpPr>
                      <a:spLocks/>
                    </p:cNvSpPr>
                    <p:nvPr/>
                  </p:nvSpPr>
                  <p:spPr bwMode="auto">
                    <a:xfrm>
                      <a:off x="1281" y="3684"/>
                      <a:ext cx="171" cy="169"/>
                    </a:xfrm>
                    <a:custGeom>
                      <a:avLst/>
                      <a:gdLst>
                        <a:gd name="T0" fmla="*/ 78 w 171"/>
                        <a:gd name="T1" fmla="*/ 0 h 169"/>
                        <a:gd name="T2" fmla="*/ 0 w 171"/>
                        <a:gd name="T3" fmla="*/ 141 h 169"/>
                        <a:gd name="T4" fmla="*/ 97 w 171"/>
                        <a:gd name="T5" fmla="*/ 169 h 169"/>
                        <a:gd name="T6" fmla="*/ 171 w 171"/>
                        <a:gd name="T7" fmla="*/ 20 h 169"/>
                        <a:gd name="T8" fmla="*/ 0 60000 65536"/>
                        <a:gd name="T9" fmla="*/ 0 60000 65536"/>
                        <a:gd name="T10" fmla="*/ 0 60000 65536"/>
                        <a:gd name="T11" fmla="*/ 0 60000 65536"/>
                        <a:gd name="T12" fmla="*/ 0 w 171"/>
                        <a:gd name="T13" fmla="*/ 0 h 169"/>
                        <a:gd name="T14" fmla="*/ 171 w 171"/>
                        <a:gd name="T15" fmla="*/ 169 h 169"/>
                      </a:gdLst>
                      <a:ahLst/>
                      <a:cxnLst>
                        <a:cxn ang="T8">
                          <a:pos x="T0" y="T1"/>
                        </a:cxn>
                        <a:cxn ang="T9">
                          <a:pos x="T2" y="T3"/>
                        </a:cxn>
                        <a:cxn ang="T10">
                          <a:pos x="T4" y="T5"/>
                        </a:cxn>
                        <a:cxn ang="T11">
                          <a:pos x="T6" y="T7"/>
                        </a:cxn>
                      </a:cxnLst>
                      <a:rect l="T12" t="T13" r="T14" b="T15"/>
                      <a:pathLst>
                        <a:path w="171" h="169">
                          <a:moveTo>
                            <a:pt x="78" y="0"/>
                          </a:moveTo>
                          <a:lnTo>
                            <a:pt x="0" y="141"/>
                          </a:lnTo>
                          <a:lnTo>
                            <a:pt x="97" y="169"/>
                          </a:lnTo>
                          <a:lnTo>
                            <a:pt x="171" y="20"/>
                          </a:lnTo>
                        </a:path>
                      </a:pathLst>
                    </a:custGeom>
                    <a:noFill/>
                    <a:ln w="17463">
                      <a:solidFill>
                        <a:srgbClr val="000000"/>
                      </a:solidFill>
                      <a:round/>
                      <a:headEnd/>
                      <a:tailEnd/>
                    </a:ln>
                  </p:spPr>
                  <p:txBody>
                    <a:bodyPr/>
                    <a:lstStyle/>
                    <a:p>
                      <a:endParaRPr lang="en-US">
                        <a:latin typeface="Arial" pitchFamily="34" charset="0"/>
                        <a:cs typeface="Arial" pitchFamily="34" charset="0"/>
                      </a:endParaRPr>
                    </a:p>
                  </p:txBody>
                </p:sp>
                <p:sp>
                  <p:nvSpPr>
                    <p:cNvPr id="37" name="Freeform 183"/>
                    <p:cNvSpPr>
                      <a:spLocks/>
                    </p:cNvSpPr>
                    <p:nvPr/>
                  </p:nvSpPr>
                  <p:spPr bwMode="auto">
                    <a:xfrm>
                      <a:off x="1507" y="3233"/>
                      <a:ext cx="41" cy="302"/>
                    </a:xfrm>
                    <a:custGeom>
                      <a:avLst/>
                      <a:gdLst>
                        <a:gd name="T0" fmla="*/ 41 w 41"/>
                        <a:gd name="T1" fmla="*/ 0 h 302"/>
                        <a:gd name="T2" fmla="*/ 41 w 41"/>
                        <a:gd name="T3" fmla="*/ 299 h 302"/>
                        <a:gd name="T4" fmla="*/ 18 w 41"/>
                        <a:gd name="T5" fmla="*/ 302 h 302"/>
                        <a:gd name="T6" fmla="*/ 4 w 41"/>
                        <a:gd name="T7" fmla="*/ 302 h 302"/>
                        <a:gd name="T8" fmla="*/ 0 w 41"/>
                        <a:gd name="T9" fmla="*/ 302 h 302"/>
                        <a:gd name="T10" fmla="*/ 0 w 41"/>
                        <a:gd name="T11" fmla="*/ 2 h 302"/>
                        <a:gd name="T12" fmla="*/ 41 w 41"/>
                        <a:gd name="T13" fmla="*/ 0 h 302"/>
                        <a:gd name="T14" fmla="*/ 0 60000 65536"/>
                        <a:gd name="T15" fmla="*/ 0 60000 65536"/>
                        <a:gd name="T16" fmla="*/ 0 60000 65536"/>
                        <a:gd name="T17" fmla="*/ 0 60000 65536"/>
                        <a:gd name="T18" fmla="*/ 0 60000 65536"/>
                        <a:gd name="T19" fmla="*/ 0 60000 65536"/>
                        <a:gd name="T20" fmla="*/ 0 60000 65536"/>
                        <a:gd name="T21" fmla="*/ 0 w 41"/>
                        <a:gd name="T22" fmla="*/ 0 h 302"/>
                        <a:gd name="T23" fmla="*/ 41 w 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02">
                          <a:moveTo>
                            <a:pt x="41" y="0"/>
                          </a:moveTo>
                          <a:lnTo>
                            <a:pt x="41" y="299"/>
                          </a:lnTo>
                          <a:lnTo>
                            <a:pt x="18" y="302"/>
                          </a:lnTo>
                          <a:lnTo>
                            <a:pt x="4" y="302"/>
                          </a:lnTo>
                          <a:lnTo>
                            <a:pt x="0" y="302"/>
                          </a:lnTo>
                          <a:lnTo>
                            <a:pt x="0" y="2"/>
                          </a:lnTo>
                          <a:lnTo>
                            <a:pt x="41"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38" name="Freeform 184"/>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39" name="Freeform 185"/>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40" name="Freeform 186"/>
                    <p:cNvSpPr>
                      <a:spLocks/>
                    </p:cNvSpPr>
                    <p:nvPr/>
                  </p:nvSpPr>
                  <p:spPr bwMode="auto">
                    <a:xfrm>
                      <a:off x="836" y="2864"/>
                      <a:ext cx="343" cy="352"/>
                    </a:xfrm>
                    <a:custGeom>
                      <a:avLst/>
                      <a:gdLst>
                        <a:gd name="T0" fmla="*/ 153 w 343"/>
                        <a:gd name="T1" fmla="*/ 352 h 352"/>
                        <a:gd name="T2" fmla="*/ 116 w 343"/>
                        <a:gd name="T3" fmla="*/ 349 h 352"/>
                        <a:gd name="T4" fmla="*/ 87 w 343"/>
                        <a:gd name="T5" fmla="*/ 339 h 352"/>
                        <a:gd name="T6" fmla="*/ 61 w 343"/>
                        <a:gd name="T7" fmla="*/ 328 h 352"/>
                        <a:gd name="T8" fmla="*/ 42 w 343"/>
                        <a:gd name="T9" fmla="*/ 315 h 352"/>
                        <a:gd name="T10" fmla="*/ 27 w 343"/>
                        <a:gd name="T11" fmla="*/ 301 h 352"/>
                        <a:gd name="T12" fmla="*/ 16 w 343"/>
                        <a:gd name="T13" fmla="*/ 288 h 352"/>
                        <a:gd name="T14" fmla="*/ 9 w 343"/>
                        <a:gd name="T15" fmla="*/ 275 h 352"/>
                        <a:gd name="T16" fmla="*/ 3 w 343"/>
                        <a:gd name="T17" fmla="*/ 263 h 352"/>
                        <a:gd name="T18" fmla="*/ 1 w 343"/>
                        <a:gd name="T19" fmla="*/ 256 h 352"/>
                        <a:gd name="T20" fmla="*/ 0 w 343"/>
                        <a:gd name="T21" fmla="*/ 254 h 352"/>
                        <a:gd name="T22" fmla="*/ 0 w 343"/>
                        <a:gd name="T23" fmla="*/ 0 h 352"/>
                        <a:gd name="T24" fmla="*/ 343 w 343"/>
                        <a:gd name="T25" fmla="*/ 2 h 352"/>
                        <a:gd name="T26" fmla="*/ 343 w 343"/>
                        <a:gd name="T27" fmla="*/ 226 h 352"/>
                        <a:gd name="T28" fmla="*/ 335 w 343"/>
                        <a:gd name="T29" fmla="*/ 243 h 352"/>
                        <a:gd name="T30" fmla="*/ 328 w 343"/>
                        <a:gd name="T31" fmla="*/ 260 h 352"/>
                        <a:gd name="T32" fmla="*/ 320 w 343"/>
                        <a:gd name="T33" fmla="*/ 273 h 352"/>
                        <a:gd name="T34" fmla="*/ 315 w 343"/>
                        <a:gd name="T35" fmla="*/ 282 h 352"/>
                        <a:gd name="T36" fmla="*/ 313 w 343"/>
                        <a:gd name="T37" fmla="*/ 286 h 352"/>
                        <a:gd name="T38" fmla="*/ 296 w 343"/>
                        <a:gd name="T39" fmla="*/ 302 h 352"/>
                        <a:gd name="T40" fmla="*/ 272 w 343"/>
                        <a:gd name="T41" fmla="*/ 315 h 352"/>
                        <a:gd name="T42" fmla="*/ 246 w 343"/>
                        <a:gd name="T43" fmla="*/ 326 h 352"/>
                        <a:gd name="T44" fmla="*/ 220 w 343"/>
                        <a:gd name="T45" fmla="*/ 336 h 352"/>
                        <a:gd name="T46" fmla="*/ 194 w 343"/>
                        <a:gd name="T47" fmla="*/ 343 h 352"/>
                        <a:gd name="T48" fmla="*/ 174 w 343"/>
                        <a:gd name="T49" fmla="*/ 349 h 352"/>
                        <a:gd name="T50" fmla="*/ 159 w 343"/>
                        <a:gd name="T51" fmla="*/ 351 h 352"/>
                        <a:gd name="T52" fmla="*/ 153 w 343"/>
                        <a:gd name="T53" fmla="*/ 352 h 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3"/>
                        <a:gd name="T82" fmla="*/ 0 h 352"/>
                        <a:gd name="T83" fmla="*/ 343 w 343"/>
                        <a:gd name="T84" fmla="*/ 352 h 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3" h="352">
                          <a:moveTo>
                            <a:pt x="153" y="352"/>
                          </a:moveTo>
                          <a:lnTo>
                            <a:pt x="116" y="349"/>
                          </a:lnTo>
                          <a:lnTo>
                            <a:pt x="87" y="339"/>
                          </a:lnTo>
                          <a:lnTo>
                            <a:pt x="61" y="328"/>
                          </a:lnTo>
                          <a:lnTo>
                            <a:pt x="42" y="315"/>
                          </a:lnTo>
                          <a:lnTo>
                            <a:pt x="27" y="301"/>
                          </a:lnTo>
                          <a:lnTo>
                            <a:pt x="16" y="288"/>
                          </a:lnTo>
                          <a:lnTo>
                            <a:pt x="9" y="275"/>
                          </a:lnTo>
                          <a:lnTo>
                            <a:pt x="3" y="263"/>
                          </a:lnTo>
                          <a:lnTo>
                            <a:pt x="1" y="256"/>
                          </a:lnTo>
                          <a:lnTo>
                            <a:pt x="0" y="254"/>
                          </a:lnTo>
                          <a:lnTo>
                            <a:pt x="0" y="0"/>
                          </a:lnTo>
                          <a:lnTo>
                            <a:pt x="343" y="2"/>
                          </a:lnTo>
                          <a:lnTo>
                            <a:pt x="343" y="226"/>
                          </a:lnTo>
                          <a:lnTo>
                            <a:pt x="335" y="243"/>
                          </a:lnTo>
                          <a:lnTo>
                            <a:pt x="328" y="260"/>
                          </a:lnTo>
                          <a:lnTo>
                            <a:pt x="320" y="273"/>
                          </a:lnTo>
                          <a:lnTo>
                            <a:pt x="315" y="282"/>
                          </a:lnTo>
                          <a:lnTo>
                            <a:pt x="313" y="286"/>
                          </a:lnTo>
                          <a:lnTo>
                            <a:pt x="296" y="302"/>
                          </a:lnTo>
                          <a:lnTo>
                            <a:pt x="272" y="315"/>
                          </a:lnTo>
                          <a:lnTo>
                            <a:pt x="246" y="326"/>
                          </a:lnTo>
                          <a:lnTo>
                            <a:pt x="220" y="336"/>
                          </a:lnTo>
                          <a:lnTo>
                            <a:pt x="194" y="343"/>
                          </a:lnTo>
                          <a:lnTo>
                            <a:pt x="174" y="349"/>
                          </a:lnTo>
                          <a:lnTo>
                            <a:pt x="159" y="351"/>
                          </a:lnTo>
                          <a:lnTo>
                            <a:pt x="153" y="352"/>
                          </a:lnTo>
                          <a:close/>
                        </a:path>
                      </a:pathLst>
                    </a:custGeom>
                    <a:solidFill>
                      <a:srgbClr val="202020"/>
                    </a:solidFill>
                    <a:ln w="0">
                      <a:solidFill>
                        <a:srgbClr val="202020"/>
                      </a:solidFill>
                      <a:round/>
                      <a:headEnd/>
                      <a:tailEnd/>
                    </a:ln>
                  </p:spPr>
                  <p:txBody>
                    <a:bodyPr/>
                    <a:lstStyle/>
                    <a:p>
                      <a:endParaRPr lang="en-US">
                        <a:latin typeface="Arial" pitchFamily="34" charset="0"/>
                        <a:cs typeface="Arial" pitchFamily="34" charset="0"/>
                      </a:endParaRPr>
                    </a:p>
                  </p:txBody>
                </p:sp>
                <p:sp>
                  <p:nvSpPr>
                    <p:cNvPr id="41" name="Freeform 187"/>
                    <p:cNvSpPr>
                      <a:spLocks/>
                    </p:cNvSpPr>
                    <p:nvPr/>
                  </p:nvSpPr>
                  <p:spPr bwMode="auto">
                    <a:xfrm>
                      <a:off x="858" y="2866"/>
                      <a:ext cx="300" cy="349"/>
                    </a:xfrm>
                    <a:custGeom>
                      <a:avLst/>
                      <a:gdLst>
                        <a:gd name="T0" fmla="*/ 139 w 300"/>
                        <a:gd name="T1" fmla="*/ 349 h 349"/>
                        <a:gd name="T2" fmla="*/ 102 w 300"/>
                        <a:gd name="T3" fmla="*/ 345 h 349"/>
                        <a:gd name="T4" fmla="*/ 74 w 300"/>
                        <a:gd name="T5" fmla="*/ 337 h 349"/>
                        <a:gd name="T6" fmla="*/ 50 w 300"/>
                        <a:gd name="T7" fmla="*/ 326 h 349"/>
                        <a:gd name="T8" fmla="*/ 31 w 300"/>
                        <a:gd name="T9" fmla="*/ 313 h 349"/>
                        <a:gd name="T10" fmla="*/ 18 w 300"/>
                        <a:gd name="T11" fmla="*/ 299 h 349"/>
                        <a:gd name="T12" fmla="*/ 9 w 300"/>
                        <a:gd name="T13" fmla="*/ 286 h 349"/>
                        <a:gd name="T14" fmla="*/ 4 w 300"/>
                        <a:gd name="T15" fmla="*/ 276 h 349"/>
                        <a:gd name="T16" fmla="*/ 0 w 300"/>
                        <a:gd name="T17" fmla="*/ 269 h 349"/>
                        <a:gd name="T18" fmla="*/ 0 w 300"/>
                        <a:gd name="T19" fmla="*/ 265 h 349"/>
                        <a:gd name="T20" fmla="*/ 0 w 300"/>
                        <a:gd name="T21" fmla="*/ 0 h 349"/>
                        <a:gd name="T22" fmla="*/ 300 w 300"/>
                        <a:gd name="T23" fmla="*/ 0 h 349"/>
                        <a:gd name="T24" fmla="*/ 300 w 300"/>
                        <a:gd name="T25" fmla="*/ 213 h 349"/>
                        <a:gd name="T26" fmla="*/ 295 w 300"/>
                        <a:gd name="T27" fmla="*/ 228 h 349"/>
                        <a:gd name="T28" fmla="*/ 287 w 300"/>
                        <a:gd name="T29" fmla="*/ 245 h 349"/>
                        <a:gd name="T30" fmla="*/ 282 w 300"/>
                        <a:gd name="T31" fmla="*/ 258 h 349"/>
                        <a:gd name="T32" fmla="*/ 276 w 300"/>
                        <a:gd name="T33" fmla="*/ 267 h 349"/>
                        <a:gd name="T34" fmla="*/ 274 w 300"/>
                        <a:gd name="T35" fmla="*/ 271 h 349"/>
                        <a:gd name="T36" fmla="*/ 259 w 300"/>
                        <a:gd name="T37" fmla="*/ 286 h 349"/>
                        <a:gd name="T38" fmla="*/ 241 w 300"/>
                        <a:gd name="T39" fmla="*/ 299 h 349"/>
                        <a:gd name="T40" fmla="*/ 219 w 300"/>
                        <a:gd name="T41" fmla="*/ 312 h 349"/>
                        <a:gd name="T42" fmla="*/ 194 w 300"/>
                        <a:gd name="T43" fmla="*/ 324 h 349"/>
                        <a:gd name="T44" fmla="*/ 174 w 300"/>
                        <a:gd name="T45" fmla="*/ 334 h 349"/>
                        <a:gd name="T46" fmla="*/ 156 w 300"/>
                        <a:gd name="T47" fmla="*/ 341 h 349"/>
                        <a:gd name="T48" fmla="*/ 143 w 300"/>
                        <a:gd name="T49" fmla="*/ 347 h 349"/>
                        <a:gd name="T50" fmla="*/ 139 w 300"/>
                        <a:gd name="T51" fmla="*/ 349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0"/>
                        <a:gd name="T79" fmla="*/ 0 h 349"/>
                        <a:gd name="T80" fmla="*/ 300 w 300"/>
                        <a:gd name="T81" fmla="*/ 349 h 3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0" h="349">
                          <a:moveTo>
                            <a:pt x="139" y="349"/>
                          </a:moveTo>
                          <a:lnTo>
                            <a:pt x="102" y="345"/>
                          </a:lnTo>
                          <a:lnTo>
                            <a:pt x="74" y="337"/>
                          </a:lnTo>
                          <a:lnTo>
                            <a:pt x="50" y="326"/>
                          </a:lnTo>
                          <a:lnTo>
                            <a:pt x="31" y="313"/>
                          </a:lnTo>
                          <a:lnTo>
                            <a:pt x="18" y="299"/>
                          </a:lnTo>
                          <a:lnTo>
                            <a:pt x="9" y="286"/>
                          </a:lnTo>
                          <a:lnTo>
                            <a:pt x="4" y="276"/>
                          </a:lnTo>
                          <a:lnTo>
                            <a:pt x="0" y="269"/>
                          </a:lnTo>
                          <a:lnTo>
                            <a:pt x="0" y="265"/>
                          </a:lnTo>
                          <a:lnTo>
                            <a:pt x="0" y="0"/>
                          </a:lnTo>
                          <a:lnTo>
                            <a:pt x="300" y="0"/>
                          </a:lnTo>
                          <a:lnTo>
                            <a:pt x="300" y="213"/>
                          </a:lnTo>
                          <a:lnTo>
                            <a:pt x="295" y="228"/>
                          </a:lnTo>
                          <a:lnTo>
                            <a:pt x="287" y="245"/>
                          </a:lnTo>
                          <a:lnTo>
                            <a:pt x="282" y="258"/>
                          </a:lnTo>
                          <a:lnTo>
                            <a:pt x="276" y="267"/>
                          </a:lnTo>
                          <a:lnTo>
                            <a:pt x="274" y="271"/>
                          </a:lnTo>
                          <a:lnTo>
                            <a:pt x="259" y="286"/>
                          </a:lnTo>
                          <a:lnTo>
                            <a:pt x="241" y="299"/>
                          </a:lnTo>
                          <a:lnTo>
                            <a:pt x="219" y="312"/>
                          </a:lnTo>
                          <a:lnTo>
                            <a:pt x="194" y="324"/>
                          </a:lnTo>
                          <a:lnTo>
                            <a:pt x="174" y="334"/>
                          </a:lnTo>
                          <a:lnTo>
                            <a:pt x="156" y="341"/>
                          </a:lnTo>
                          <a:lnTo>
                            <a:pt x="143" y="347"/>
                          </a:lnTo>
                          <a:lnTo>
                            <a:pt x="139" y="349"/>
                          </a:lnTo>
                          <a:close/>
                        </a:path>
                      </a:pathLst>
                    </a:custGeom>
                    <a:solidFill>
                      <a:srgbClr val="404040"/>
                    </a:solidFill>
                    <a:ln w="0">
                      <a:solidFill>
                        <a:srgbClr val="404040"/>
                      </a:solidFill>
                      <a:round/>
                      <a:headEnd/>
                      <a:tailEnd/>
                    </a:ln>
                  </p:spPr>
                  <p:txBody>
                    <a:bodyPr/>
                    <a:lstStyle/>
                    <a:p>
                      <a:endParaRPr lang="en-US">
                        <a:latin typeface="Arial" pitchFamily="34" charset="0"/>
                        <a:cs typeface="Arial" pitchFamily="34" charset="0"/>
                      </a:endParaRPr>
                    </a:p>
                  </p:txBody>
                </p:sp>
                <p:sp>
                  <p:nvSpPr>
                    <p:cNvPr id="42" name="Freeform 188"/>
                    <p:cNvSpPr>
                      <a:spLocks/>
                    </p:cNvSpPr>
                    <p:nvPr/>
                  </p:nvSpPr>
                  <p:spPr bwMode="auto">
                    <a:xfrm>
                      <a:off x="880" y="2866"/>
                      <a:ext cx="258" cy="347"/>
                    </a:xfrm>
                    <a:custGeom>
                      <a:avLst/>
                      <a:gdLst>
                        <a:gd name="T0" fmla="*/ 122 w 258"/>
                        <a:gd name="T1" fmla="*/ 347 h 347"/>
                        <a:gd name="T2" fmla="*/ 87 w 258"/>
                        <a:gd name="T3" fmla="*/ 343 h 347"/>
                        <a:gd name="T4" fmla="*/ 59 w 258"/>
                        <a:gd name="T5" fmla="*/ 336 h 347"/>
                        <a:gd name="T6" fmla="*/ 39 w 258"/>
                        <a:gd name="T7" fmla="*/ 324 h 347"/>
                        <a:gd name="T8" fmla="*/ 22 w 258"/>
                        <a:gd name="T9" fmla="*/ 313 h 347"/>
                        <a:gd name="T10" fmla="*/ 11 w 258"/>
                        <a:gd name="T11" fmla="*/ 300 h 347"/>
                        <a:gd name="T12" fmla="*/ 4 w 258"/>
                        <a:gd name="T13" fmla="*/ 289 h 347"/>
                        <a:gd name="T14" fmla="*/ 0 w 258"/>
                        <a:gd name="T15" fmla="*/ 282 h 347"/>
                        <a:gd name="T16" fmla="*/ 0 w 258"/>
                        <a:gd name="T17" fmla="*/ 280 h 347"/>
                        <a:gd name="T18" fmla="*/ 0 w 258"/>
                        <a:gd name="T19" fmla="*/ 0 h 347"/>
                        <a:gd name="T20" fmla="*/ 258 w 258"/>
                        <a:gd name="T21" fmla="*/ 0 h 347"/>
                        <a:gd name="T22" fmla="*/ 258 w 258"/>
                        <a:gd name="T23" fmla="*/ 204 h 347"/>
                        <a:gd name="T24" fmla="*/ 252 w 258"/>
                        <a:gd name="T25" fmla="*/ 217 h 347"/>
                        <a:gd name="T26" fmla="*/ 247 w 258"/>
                        <a:gd name="T27" fmla="*/ 232 h 347"/>
                        <a:gd name="T28" fmla="*/ 241 w 258"/>
                        <a:gd name="T29" fmla="*/ 243 h 347"/>
                        <a:gd name="T30" fmla="*/ 237 w 258"/>
                        <a:gd name="T31" fmla="*/ 252 h 347"/>
                        <a:gd name="T32" fmla="*/ 237 w 258"/>
                        <a:gd name="T33" fmla="*/ 256 h 347"/>
                        <a:gd name="T34" fmla="*/ 224 w 258"/>
                        <a:gd name="T35" fmla="*/ 271 h 347"/>
                        <a:gd name="T36" fmla="*/ 208 w 258"/>
                        <a:gd name="T37" fmla="*/ 284 h 347"/>
                        <a:gd name="T38" fmla="*/ 189 w 258"/>
                        <a:gd name="T39" fmla="*/ 300 h 347"/>
                        <a:gd name="T40" fmla="*/ 171 w 258"/>
                        <a:gd name="T41" fmla="*/ 315 h 347"/>
                        <a:gd name="T42" fmla="*/ 152 w 258"/>
                        <a:gd name="T43" fmla="*/ 328 h 347"/>
                        <a:gd name="T44" fmla="*/ 137 w 258"/>
                        <a:gd name="T45" fmla="*/ 337 h 347"/>
                        <a:gd name="T46" fmla="*/ 126 w 258"/>
                        <a:gd name="T47" fmla="*/ 345 h 347"/>
                        <a:gd name="T48" fmla="*/ 122 w 258"/>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8"/>
                        <a:gd name="T76" fmla="*/ 0 h 347"/>
                        <a:gd name="T77" fmla="*/ 258 w 258"/>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8" h="347">
                          <a:moveTo>
                            <a:pt x="122" y="347"/>
                          </a:moveTo>
                          <a:lnTo>
                            <a:pt x="87" y="343"/>
                          </a:lnTo>
                          <a:lnTo>
                            <a:pt x="59" y="336"/>
                          </a:lnTo>
                          <a:lnTo>
                            <a:pt x="39" y="324"/>
                          </a:lnTo>
                          <a:lnTo>
                            <a:pt x="22" y="313"/>
                          </a:lnTo>
                          <a:lnTo>
                            <a:pt x="11" y="300"/>
                          </a:lnTo>
                          <a:lnTo>
                            <a:pt x="4" y="289"/>
                          </a:lnTo>
                          <a:lnTo>
                            <a:pt x="0" y="282"/>
                          </a:lnTo>
                          <a:lnTo>
                            <a:pt x="0" y="280"/>
                          </a:lnTo>
                          <a:lnTo>
                            <a:pt x="0" y="0"/>
                          </a:lnTo>
                          <a:lnTo>
                            <a:pt x="258" y="0"/>
                          </a:lnTo>
                          <a:lnTo>
                            <a:pt x="258" y="204"/>
                          </a:lnTo>
                          <a:lnTo>
                            <a:pt x="252" y="217"/>
                          </a:lnTo>
                          <a:lnTo>
                            <a:pt x="247" y="232"/>
                          </a:lnTo>
                          <a:lnTo>
                            <a:pt x="241" y="243"/>
                          </a:lnTo>
                          <a:lnTo>
                            <a:pt x="237" y="252"/>
                          </a:lnTo>
                          <a:lnTo>
                            <a:pt x="237" y="256"/>
                          </a:lnTo>
                          <a:lnTo>
                            <a:pt x="224" y="271"/>
                          </a:lnTo>
                          <a:lnTo>
                            <a:pt x="208" y="284"/>
                          </a:lnTo>
                          <a:lnTo>
                            <a:pt x="189" y="300"/>
                          </a:lnTo>
                          <a:lnTo>
                            <a:pt x="171" y="315"/>
                          </a:lnTo>
                          <a:lnTo>
                            <a:pt x="152" y="328"/>
                          </a:lnTo>
                          <a:lnTo>
                            <a:pt x="137" y="337"/>
                          </a:lnTo>
                          <a:lnTo>
                            <a:pt x="126" y="345"/>
                          </a:lnTo>
                          <a:lnTo>
                            <a:pt x="122" y="347"/>
                          </a:lnTo>
                          <a:close/>
                        </a:path>
                      </a:pathLst>
                    </a:custGeom>
                    <a:solidFill>
                      <a:srgbClr val="606060"/>
                    </a:solidFill>
                    <a:ln w="0">
                      <a:solidFill>
                        <a:srgbClr val="606060"/>
                      </a:solidFill>
                      <a:round/>
                      <a:headEnd/>
                      <a:tailEnd/>
                    </a:ln>
                  </p:spPr>
                  <p:txBody>
                    <a:bodyPr/>
                    <a:lstStyle/>
                    <a:p>
                      <a:endParaRPr lang="en-US">
                        <a:latin typeface="Arial" pitchFamily="34" charset="0"/>
                        <a:cs typeface="Arial" pitchFamily="34" charset="0"/>
                      </a:endParaRPr>
                    </a:p>
                  </p:txBody>
                </p:sp>
                <p:sp>
                  <p:nvSpPr>
                    <p:cNvPr id="43" name="Freeform 189"/>
                    <p:cNvSpPr>
                      <a:spLocks/>
                    </p:cNvSpPr>
                    <p:nvPr/>
                  </p:nvSpPr>
                  <p:spPr bwMode="auto">
                    <a:xfrm>
                      <a:off x="902" y="2866"/>
                      <a:ext cx="215" cy="347"/>
                    </a:xfrm>
                    <a:custGeom>
                      <a:avLst/>
                      <a:gdLst>
                        <a:gd name="T0" fmla="*/ 108 w 215"/>
                        <a:gd name="T1" fmla="*/ 347 h 347"/>
                        <a:gd name="T2" fmla="*/ 78 w 215"/>
                        <a:gd name="T3" fmla="*/ 343 h 347"/>
                        <a:gd name="T4" fmla="*/ 54 w 215"/>
                        <a:gd name="T5" fmla="*/ 337 h 347"/>
                        <a:gd name="T6" fmla="*/ 34 w 215"/>
                        <a:gd name="T7" fmla="*/ 328 h 347"/>
                        <a:gd name="T8" fmla="*/ 21 w 215"/>
                        <a:gd name="T9" fmla="*/ 319 h 347"/>
                        <a:gd name="T10" fmla="*/ 10 w 215"/>
                        <a:gd name="T11" fmla="*/ 310 h 347"/>
                        <a:gd name="T12" fmla="*/ 4 w 215"/>
                        <a:gd name="T13" fmla="*/ 300 h 347"/>
                        <a:gd name="T14" fmla="*/ 0 w 215"/>
                        <a:gd name="T15" fmla="*/ 295 h 347"/>
                        <a:gd name="T16" fmla="*/ 0 w 215"/>
                        <a:gd name="T17" fmla="*/ 293 h 347"/>
                        <a:gd name="T18" fmla="*/ 0 w 215"/>
                        <a:gd name="T19" fmla="*/ 0 h 347"/>
                        <a:gd name="T20" fmla="*/ 215 w 215"/>
                        <a:gd name="T21" fmla="*/ 0 h 347"/>
                        <a:gd name="T22" fmla="*/ 215 w 215"/>
                        <a:gd name="T23" fmla="*/ 193 h 347"/>
                        <a:gd name="T24" fmla="*/ 212 w 215"/>
                        <a:gd name="T25" fmla="*/ 206 h 347"/>
                        <a:gd name="T26" fmla="*/ 206 w 215"/>
                        <a:gd name="T27" fmla="*/ 217 h 347"/>
                        <a:gd name="T28" fmla="*/ 202 w 215"/>
                        <a:gd name="T29" fmla="*/ 230 h 347"/>
                        <a:gd name="T30" fmla="*/ 199 w 215"/>
                        <a:gd name="T31" fmla="*/ 239 h 347"/>
                        <a:gd name="T32" fmla="*/ 199 w 215"/>
                        <a:gd name="T33" fmla="*/ 243 h 347"/>
                        <a:gd name="T34" fmla="*/ 188 w 215"/>
                        <a:gd name="T35" fmla="*/ 254 h 347"/>
                        <a:gd name="T36" fmla="*/ 175 w 215"/>
                        <a:gd name="T37" fmla="*/ 271 h 347"/>
                        <a:gd name="T38" fmla="*/ 160 w 215"/>
                        <a:gd name="T39" fmla="*/ 287 h 347"/>
                        <a:gd name="T40" fmla="*/ 145 w 215"/>
                        <a:gd name="T41" fmla="*/ 304 h 347"/>
                        <a:gd name="T42" fmla="*/ 130 w 215"/>
                        <a:gd name="T43" fmla="*/ 321 h 347"/>
                        <a:gd name="T44" fmla="*/ 119 w 215"/>
                        <a:gd name="T45" fmla="*/ 334 h 347"/>
                        <a:gd name="T46" fmla="*/ 110 w 215"/>
                        <a:gd name="T47" fmla="*/ 343 h 347"/>
                        <a:gd name="T48" fmla="*/ 108 w 215"/>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347"/>
                        <a:gd name="T77" fmla="*/ 215 w 215"/>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347">
                          <a:moveTo>
                            <a:pt x="108" y="347"/>
                          </a:moveTo>
                          <a:lnTo>
                            <a:pt x="78" y="343"/>
                          </a:lnTo>
                          <a:lnTo>
                            <a:pt x="54" y="337"/>
                          </a:lnTo>
                          <a:lnTo>
                            <a:pt x="34" y="328"/>
                          </a:lnTo>
                          <a:lnTo>
                            <a:pt x="21" y="319"/>
                          </a:lnTo>
                          <a:lnTo>
                            <a:pt x="10" y="310"/>
                          </a:lnTo>
                          <a:lnTo>
                            <a:pt x="4" y="300"/>
                          </a:lnTo>
                          <a:lnTo>
                            <a:pt x="0" y="295"/>
                          </a:lnTo>
                          <a:lnTo>
                            <a:pt x="0" y="293"/>
                          </a:lnTo>
                          <a:lnTo>
                            <a:pt x="0" y="0"/>
                          </a:lnTo>
                          <a:lnTo>
                            <a:pt x="215" y="0"/>
                          </a:lnTo>
                          <a:lnTo>
                            <a:pt x="215" y="193"/>
                          </a:lnTo>
                          <a:lnTo>
                            <a:pt x="212" y="206"/>
                          </a:lnTo>
                          <a:lnTo>
                            <a:pt x="206" y="217"/>
                          </a:lnTo>
                          <a:lnTo>
                            <a:pt x="202" y="230"/>
                          </a:lnTo>
                          <a:lnTo>
                            <a:pt x="199" y="239"/>
                          </a:lnTo>
                          <a:lnTo>
                            <a:pt x="199" y="243"/>
                          </a:lnTo>
                          <a:lnTo>
                            <a:pt x="188" y="254"/>
                          </a:lnTo>
                          <a:lnTo>
                            <a:pt x="175" y="271"/>
                          </a:lnTo>
                          <a:lnTo>
                            <a:pt x="160" y="287"/>
                          </a:lnTo>
                          <a:lnTo>
                            <a:pt x="145" y="304"/>
                          </a:lnTo>
                          <a:lnTo>
                            <a:pt x="130" y="321"/>
                          </a:lnTo>
                          <a:lnTo>
                            <a:pt x="119" y="334"/>
                          </a:lnTo>
                          <a:lnTo>
                            <a:pt x="110" y="343"/>
                          </a:lnTo>
                          <a:lnTo>
                            <a:pt x="108" y="347"/>
                          </a:lnTo>
                          <a:close/>
                        </a:path>
                      </a:pathLst>
                    </a:custGeom>
                    <a:solidFill>
                      <a:srgbClr val="808080"/>
                    </a:solidFill>
                    <a:ln w="0">
                      <a:solidFill>
                        <a:srgbClr val="808080"/>
                      </a:solidFill>
                      <a:round/>
                      <a:headEnd/>
                      <a:tailEnd/>
                    </a:ln>
                  </p:spPr>
                  <p:txBody>
                    <a:bodyPr/>
                    <a:lstStyle/>
                    <a:p>
                      <a:endParaRPr lang="en-US">
                        <a:latin typeface="Arial" pitchFamily="34" charset="0"/>
                        <a:cs typeface="Arial" pitchFamily="34" charset="0"/>
                      </a:endParaRPr>
                    </a:p>
                  </p:txBody>
                </p:sp>
                <p:sp>
                  <p:nvSpPr>
                    <p:cNvPr id="44" name="Freeform 190"/>
                    <p:cNvSpPr>
                      <a:spLocks/>
                    </p:cNvSpPr>
                    <p:nvPr/>
                  </p:nvSpPr>
                  <p:spPr bwMode="auto">
                    <a:xfrm>
                      <a:off x="923" y="2866"/>
                      <a:ext cx="174" cy="345"/>
                    </a:xfrm>
                    <a:custGeom>
                      <a:avLst/>
                      <a:gdLst>
                        <a:gd name="T0" fmla="*/ 92 w 174"/>
                        <a:gd name="T1" fmla="*/ 345 h 345"/>
                        <a:gd name="T2" fmla="*/ 65 w 174"/>
                        <a:gd name="T3" fmla="*/ 343 h 345"/>
                        <a:gd name="T4" fmla="*/ 42 w 174"/>
                        <a:gd name="T5" fmla="*/ 337 h 345"/>
                        <a:gd name="T6" fmla="*/ 26 w 174"/>
                        <a:gd name="T7" fmla="*/ 330 h 345"/>
                        <a:gd name="T8" fmla="*/ 15 w 174"/>
                        <a:gd name="T9" fmla="*/ 323 h 345"/>
                        <a:gd name="T10" fmla="*/ 5 w 174"/>
                        <a:gd name="T11" fmla="*/ 313 h 345"/>
                        <a:gd name="T12" fmla="*/ 2 w 174"/>
                        <a:gd name="T13" fmla="*/ 308 h 345"/>
                        <a:gd name="T14" fmla="*/ 0 w 174"/>
                        <a:gd name="T15" fmla="*/ 306 h 345"/>
                        <a:gd name="T16" fmla="*/ 0 w 174"/>
                        <a:gd name="T17" fmla="*/ 2 h 345"/>
                        <a:gd name="T18" fmla="*/ 174 w 174"/>
                        <a:gd name="T19" fmla="*/ 0 h 345"/>
                        <a:gd name="T20" fmla="*/ 174 w 174"/>
                        <a:gd name="T21" fmla="*/ 184 h 345"/>
                        <a:gd name="T22" fmla="*/ 170 w 174"/>
                        <a:gd name="T23" fmla="*/ 193 h 345"/>
                        <a:gd name="T24" fmla="*/ 167 w 174"/>
                        <a:gd name="T25" fmla="*/ 204 h 345"/>
                        <a:gd name="T26" fmla="*/ 165 w 174"/>
                        <a:gd name="T27" fmla="*/ 217 h 345"/>
                        <a:gd name="T28" fmla="*/ 163 w 174"/>
                        <a:gd name="T29" fmla="*/ 226 h 345"/>
                        <a:gd name="T30" fmla="*/ 161 w 174"/>
                        <a:gd name="T31" fmla="*/ 228 h 345"/>
                        <a:gd name="T32" fmla="*/ 154 w 174"/>
                        <a:gd name="T33" fmla="*/ 239 h 345"/>
                        <a:gd name="T34" fmla="*/ 144 w 174"/>
                        <a:gd name="T35" fmla="*/ 256 h 345"/>
                        <a:gd name="T36" fmla="*/ 133 w 174"/>
                        <a:gd name="T37" fmla="*/ 274 h 345"/>
                        <a:gd name="T38" fmla="*/ 120 w 174"/>
                        <a:gd name="T39" fmla="*/ 295 h 345"/>
                        <a:gd name="T40" fmla="*/ 111 w 174"/>
                        <a:gd name="T41" fmla="*/ 313 h 345"/>
                        <a:gd name="T42" fmla="*/ 102 w 174"/>
                        <a:gd name="T43" fmla="*/ 330 h 345"/>
                        <a:gd name="T44" fmla="*/ 96 w 174"/>
                        <a:gd name="T45" fmla="*/ 341 h 345"/>
                        <a:gd name="T46" fmla="*/ 92 w 174"/>
                        <a:gd name="T47" fmla="*/ 345 h 3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345"/>
                        <a:gd name="T74" fmla="*/ 174 w 174"/>
                        <a:gd name="T75" fmla="*/ 345 h 3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345">
                          <a:moveTo>
                            <a:pt x="92" y="345"/>
                          </a:moveTo>
                          <a:lnTo>
                            <a:pt x="65" y="343"/>
                          </a:lnTo>
                          <a:lnTo>
                            <a:pt x="42" y="337"/>
                          </a:lnTo>
                          <a:lnTo>
                            <a:pt x="26" y="330"/>
                          </a:lnTo>
                          <a:lnTo>
                            <a:pt x="15" y="323"/>
                          </a:lnTo>
                          <a:lnTo>
                            <a:pt x="5" y="313"/>
                          </a:lnTo>
                          <a:lnTo>
                            <a:pt x="2" y="308"/>
                          </a:lnTo>
                          <a:lnTo>
                            <a:pt x="0" y="306"/>
                          </a:lnTo>
                          <a:lnTo>
                            <a:pt x="0" y="2"/>
                          </a:lnTo>
                          <a:lnTo>
                            <a:pt x="174" y="0"/>
                          </a:lnTo>
                          <a:lnTo>
                            <a:pt x="174" y="184"/>
                          </a:lnTo>
                          <a:lnTo>
                            <a:pt x="170" y="193"/>
                          </a:lnTo>
                          <a:lnTo>
                            <a:pt x="167" y="204"/>
                          </a:lnTo>
                          <a:lnTo>
                            <a:pt x="165" y="217"/>
                          </a:lnTo>
                          <a:lnTo>
                            <a:pt x="163" y="226"/>
                          </a:lnTo>
                          <a:lnTo>
                            <a:pt x="161" y="228"/>
                          </a:lnTo>
                          <a:lnTo>
                            <a:pt x="154" y="239"/>
                          </a:lnTo>
                          <a:lnTo>
                            <a:pt x="144" y="256"/>
                          </a:lnTo>
                          <a:lnTo>
                            <a:pt x="133" y="274"/>
                          </a:lnTo>
                          <a:lnTo>
                            <a:pt x="120" y="295"/>
                          </a:lnTo>
                          <a:lnTo>
                            <a:pt x="111" y="313"/>
                          </a:lnTo>
                          <a:lnTo>
                            <a:pt x="102" y="330"/>
                          </a:lnTo>
                          <a:lnTo>
                            <a:pt x="96" y="341"/>
                          </a:lnTo>
                          <a:lnTo>
                            <a:pt x="92" y="345"/>
                          </a:lnTo>
                          <a:close/>
                        </a:path>
                      </a:pathLst>
                    </a:custGeom>
                    <a:solidFill>
                      <a:srgbClr val="9F9F9F"/>
                    </a:solidFill>
                    <a:ln w="0">
                      <a:solidFill>
                        <a:srgbClr val="9F9F9F"/>
                      </a:solidFill>
                      <a:round/>
                      <a:headEnd/>
                      <a:tailEnd/>
                    </a:ln>
                  </p:spPr>
                  <p:txBody>
                    <a:bodyPr/>
                    <a:lstStyle/>
                    <a:p>
                      <a:endParaRPr lang="en-US">
                        <a:latin typeface="Arial" pitchFamily="34" charset="0"/>
                        <a:cs typeface="Arial" pitchFamily="34" charset="0"/>
                      </a:endParaRPr>
                    </a:p>
                  </p:txBody>
                </p:sp>
                <p:sp>
                  <p:nvSpPr>
                    <p:cNvPr id="45" name="Freeform 191"/>
                    <p:cNvSpPr>
                      <a:spLocks/>
                    </p:cNvSpPr>
                    <p:nvPr/>
                  </p:nvSpPr>
                  <p:spPr bwMode="auto">
                    <a:xfrm>
                      <a:off x="945" y="2866"/>
                      <a:ext cx="132" cy="343"/>
                    </a:xfrm>
                    <a:custGeom>
                      <a:avLst/>
                      <a:gdLst>
                        <a:gd name="T0" fmla="*/ 78 w 132"/>
                        <a:gd name="T1" fmla="*/ 343 h 343"/>
                        <a:gd name="T2" fmla="*/ 52 w 132"/>
                        <a:gd name="T3" fmla="*/ 343 h 343"/>
                        <a:gd name="T4" fmla="*/ 31 w 132"/>
                        <a:gd name="T5" fmla="*/ 339 h 343"/>
                        <a:gd name="T6" fmla="*/ 17 w 132"/>
                        <a:gd name="T7" fmla="*/ 332 h 343"/>
                        <a:gd name="T8" fmla="*/ 7 w 132"/>
                        <a:gd name="T9" fmla="*/ 326 h 343"/>
                        <a:gd name="T10" fmla="*/ 2 w 132"/>
                        <a:gd name="T11" fmla="*/ 321 h 343"/>
                        <a:gd name="T12" fmla="*/ 0 w 132"/>
                        <a:gd name="T13" fmla="*/ 319 h 343"/>
                        <a:gd name="T14" fmla="*/ 0 w 132"/>
                        <a:gd name="T15" fmla="*/ 2 h 343"/>
                        <a:gd name="T16" fmla="*/ 132 w 132"/>
                        <a:gd name="T17" fmla="*/ 0 h 343"/>
                        <a:gd name="T18" fmla="*/ 132 w 132"/>
                        <a:gd name="T19" fmla="*/ 174 h 343"/>
                        <a:gd name="T20" fmla="*/ 128 w 132"/>
                        <a:gd name="T21" fmla="*/ 184 h 343"/>
                        <a:gd name="T22" fmla="*/ 126 w 132"/>
                        <a:gd name="T23" fmla="*/ 198 h 343"/>
                        <a:gd name="T24" fmla="*/ 124 w 132"/>
                        <a:gd name="T25" fmla="*/ 210 h 343"/>
                        <a:gd name="T26" fmla="*/ 122 w 132"/>
                        <a:gd name="T27" fmla="*/ 215 h 343"/>
                        <a:gd name="T28" fmla="*/ 119 w 132"/>
                        <a:gd name="T29" fmla="*/ 224 h 343"/>
                        <a:gd name="T30" fmla="*/ 111 w 132"/>
                        <a:gd name="T31" fmla="*/ 241 h 343"/>
                        <a:gd name="T32" fmla="*/ 104 w 132"/>
                        <a:gd name="T33" fmla="*/ 261 h 343"/>
                        <a:gd name="T34" fmla="*/ 96 w 132"/>
                        <a:gd name="T35" fmla="*/ 284 h 343"/>
                        <a:gd name="T36" fmla="*/ 89 w 132"/>
                        <a:gd name="T37" fmla="*/ 306 h 343"/>
                        <a:gd name="T38" fmla="*/ 83 w 132"/>
                        <a:gd name="T39" fmla="*/ 324 h 343"/>
                        <a:gd name="T40" fmla="*/ 80 w 132"/>
                        <a:gd name="T41" fmla="*/ 337 h 343"/>
                        <a:gd name="T42" fmla="*/ 78 w 132"/>
                        <a:gd name="T43" fmla="*/ 34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343"/>
                        <a:gd name="T68" fmla="*/ 132 w 132"/>
                        <a:gd name="T69" fmla="*/ 343 h 3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343">
                          <a:moveTo>
                            <a:pt x="78" y="343"/>
                          </a:moveTo>
                          <a:lnTo>
                            <a:pt x="52" y="343"/>
                          </a:lnTo>
                          <a:lnTo>
                            <a:pt x="31" y="339"/>
                          </a:lnTo>
                          <a:lnTo>
                            <a:pt x="17" y="332"/>
                          </a:lnTo>
                          <a:lnTo>
                            <a:pt x="7" y="326"/>
                          </a:lnTo>
                          <a:lnTo>
                            <a:pt x="2" y="321"/>
                          </a:lnTo>
                          <a:lnTo>
                            <a:pt x="0" y="319"/>
                          </a:lnTo>
                          <a:lnTo>
                            <a:pt x="0" y="2"/>
                          </a:lnTo>
                          <a:lnTo>
                            <a:pt x="132" y="0"/>
                          </a:lnTo>
                          <a:lnTo>
                            <a:pt x="132" y="174"/>
                          </a:lnTo>
                          <a:lnTo>
                            <a:pt x="128" y="184"/>
                          </a:lnTo>
                          <a:lnTo>
                            <a:pt x="126" y="198"/>
                          </a:lnTo>
                          <a:lnTo>
                            <a:pt x="124" y="210"/>
                          </a:lnTo>
                          <a:lnTo>
                            <a:pt x="122" y="215"/>
                          </a:lnTo>
                          <a:lnTo>
                            <a:pt x="119" y="224"/>
                          </a:lnTo>
                          <a:lnTo>
                            <a:pt x="111" y="241"/>
                          </a:lnTo>
                          <a:lnTo>
                            <a:pt x="104" y="261"/>
                          </a:lnTo>
                          <a:lnTo>
                            <a:pt x="96" y="284"/>
                          </a:lnTo>
                          <a:lnTo>
                            <a:pt x="89" y="306"/>
                          </a:lnTo>
                          <a:lnTo>
                            <a:pt x="83" y="324"/>
                          </a:lnTo>
                          <a:lnTo>
                            <a:pt x="80" y="337"/>
                          </a:lnTo>
                          <a:lnTo>
                            <a:pt x="78" y="343"/>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46" name="Freeform 192"/>
                    <p:cNvSpPr>
                      <a:spLocks/>
                    </p:cNvSpPr>
                    <p:nvPr/>
                  </p:nvSpPr>
                  <p:spPr bwMode="auto">
                    <a:xfrm>
                      <a:off x="967" y="2866"/>
                      <a:ext cx="89" cy="343"/>
                    </a:xfrm>
                    <a:custGeom>
                      <a:avLst/>
                      <a:gdLst>
                        <a:gd name="T0" fmla="*/ 61 w 89"/>
                        <a:gd name="T1" fmla="*/ 341 h 343"/>
                        <a:gd name="T2" fmla="*/ 39 w 89"/>
                        <a:gd name="T3" fmla="*/ 343 h 343"/>
                        <a:gd name="T4" fmla="*/ 22 w 89"/>
                        <a:gd name="T5" fmla="*/ 341 h 343"/>
                        <a:gd name="T6" fmla="*/ 9 w 89"/>
                        <a:gd name="T7" fmla="*/ 337 h 343"/>
                        <a:gd name="T8" fmla="*/ 2 w 89"/>
                        <a:gd name="T9" fmla="*/ 334 h 343"/>
                        <a:gd name="T10" fmla="*/ 0 w 89"/>
                        <a:gd name="T11" fmla="*/ 334 h 343"/>
                        <a:gd name="T12" fmla="*/ 0 w 89"/>
                        <a:gd name="T13" fmla="*/ 2 h 343"/>
                        <a:gd name="T14" fmla="*/ 89 w 89"/>
                        <a:gd name="T15" fmla="*/ 0 h 343"/>
                        <a:gd name="T16" fmla="*/ 89 w 89"/>
                        <a:gd name="T17" fmla="*/ 163 h 343"/>
                        <a:gd name="T18" fmla="*/ 87 w 89"/>
                        <a:gd name="T19" fmla="*/ 171 h 343"/>
                        <a:gd name="T20" fmla="*/ 85 w 89"/>
                        <a:gd name="T21" fmla="*/ 184 h 343"/>
                        <a:gd name="T22" fmla="*/ 85 w 89"/>
                        <a:gd name="T23" fmla="*/ 197 h 343"/>
                        <a:gd name="T24" fmla="*/ 84 w 89"/>
                        <a:gd name="T25" fmla="*/ 202 h 343"/>
                        <a:gd name="T26" fmla="*/ 82 w 89"/>
                        <a:gd name="T27" fmla="*/ 210 h 343"/>
                        <a:gd name="T28" fmla="*/ 78 w 89"/>
                        <a:gd name="T29" fmla="*/ 226 h 343"/>
                        <a:gd name="T30" fmla="*/ 74 w 89"/>
                        <a:gd name="T31" fmla="*/ 248 h 343"/>
                        <a:gd name="T32" fmla="*/ 71 w 89"/>
                        <a:gd name="T33" fmla="*/ 274 h 343"/>
                        <a:gd name="T34" fmla="*/ 67 w 89"/>
                        <a:gd name="T35" fmla="*/ 299 h 343"/>
                        <a:gd name="T36" fmla="*/ 65 w 89"/>
                        <a:gd name="T37" fmla="*/ 321 h 343"/>
                        <a:gd name="T38" fmla="*/ 63 w 89"/>
                        <a:gd name="T39" fmla="*/ 336 h 343"/>
                        <a:gd name="T40" fmla="*/ 61 w 89"/>
                        <a:gd name="T41" fmla="*/ 341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343"/>
                        <a:gd name="T65" fmla="*/ 89 w 89"/>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343">
                          <a:moveTo>
                            <a:pt x="61" y="341"/>
                          </a:moveTo>
                          <a:lnTo>
                            <a:pt x="39" y="343"/>
                          </a:lnTo>
                          <a:lnTo>
                            <a:pt x="22" y="341"/>
                          </a:lnTo>
                          <a:lnTo>
                            <a:pt x="9" y="337"/>
                          </a:lnTo>
                          <a:lnTo>
                            <a:pt x="2" y="334"/>
                          </a:lnTo>
                          <a:lnTo>
                            <a:pt x="0" y="334"/>
                          </a:lnTo>
                          <a:lnTo>
                            <a:pt x="0" y="2"/>
                          </a:lnTo>
                          <a:lnTo>
                            <a:pt x="89" y="0"/>
                          </a:lnTo>
                          <a:lnTo>
                            <a:pt x="89" y="163"/>
                          </a:lnTo>
                          <a:lnTo>
                            <a:pt x="87" y="171"/>
                          </a:lnTo>
                          <a:lnTo>
                            <a:pt x="85" y="184"/>
                          </a:lnTo>
                          <a:lnTo>
                            <a:pt x="85" y="197"/>
                          </a:lnTo>
                          <a:lnTo>
                            <a:pt x="84" y="202"/>
                          </a:lnTo>
                          <a:lnTo>
                            <a:pt x="82" y="210"/>
                          </a:lnTo>
                          <a:lnTo>
                            <a:pt x="78" y="226"/>
                          </a:lnTo>
                          <a:lnTo>
                            <a:pt x="74" y="248"/>
                          </a:lnTo>
                          <a:lnTo>
                            <a:pt x="71" y="274"/>
                          </a:lnTo>
                          <a:lnTo>
                            <a:pt x="67" y="299"/>
                          </a:lnTo>
                          <a:lnTo>
                            <a:pt x="65" y="321"/>
                          </a:lnTo>
                          <a:lnTo>
                            <a:pt x="63" y="336"/>
                          </a:lnTo>
                          <a:lnTo>
                            <a:pt x="61" y="341"/>
                          </a:lnTo>
                          <a:close/>
                        </a:path>
                      </a:pathLst>
                    </a:custGeom>
                    <a:solidFill>
                      <a:srgbClr val="DFDFDF"/>
                    </a:solidFill>
                    <a:ln w="0">
                      <a:solidFill>
                        <a:srgbClr val="DFDFDF"/>
                      </a:solidFill>
                      <a:round/>
                      <a:headEnd/>
                      <a:tailEnd/>
                    </a:ln>
                  </p:spPr>
                  <p:txBody>
                    <a:bodyPr/>
                    <a:lstStyle/>
                    <a:p>
                      <a:endParaRPr lang="en-US">
                        <a:latin typeface="Arial" pitchFamily="34" charset="0"/>
                        <a:cs typeface="Arial" pitchFamily="34" charset="0"/>
                      </a:endParaRPr>
                    </a:p>
                  </p:txBody>
                </p:sp>
                <p:sp>
                  <p:nvSpPr>
                    <p:cNvPr id="47" name="Freeform 193"/>
                    <p:cNvSpPr>
                      <a:spLocks/>
                    </p:cNvSpPr>
                    <p:nvPr/>
                  </p:nvSpPr>
                  <p:spPr bwMode="auto">
                    <a:xfrm>
                      <a:off x="989" y="2866"/>
                      <a:ext cx="47" cy="347"/>
                    </a:xfrm>
                    <a:custGeom>
                      <a:avLst/>
                      <a:gdLst>
                        <a:gd name="T0" fmla="*/ 47 w 47"/>
                        <a:gd name="T1" fmla="*/ 0 h 347"/>
                        <a:gd name="T2" fmla="*/ 47 w 47"/>
                        <a:gd name="T3" fmla="*/ 341 h 347"/>
                        <a:gd name="T4" fmla="*/ 23 w 47"/>
                        <a:gd name="T5" fmla="*/ 345 h 347"/>
                        <a:gd name="T6" fmla="*/ 6 w 47"/>
                        <a:gd name="T7" fmla="*/ 347 h 347"/>
                        <a:gd name="T8" fmla="*/ 0 w 47"/>
                        <a:gd name="T9" fmla="*/ 347 h 347"/>
                        <a:gd name="T10" fmla="*/ 0 w 47"/>
                        <a:gd name="T11" fmla="*/ 4 h 347"/>
                        <a:gd name="T12" fmla="*/ 47 w 47"/>
                        <a:gd name="T13" fmla="*/ 0 h 347"/>
                        <a:gd name="T14" fmla="*/ 0 60000 65536"/>
                        <a:gd name="T15" fmla="*/ 0 60000 65536"/>
                        <a:gd name="T16" fmla="*/ 0 60000 65536"/>
                        <a:gd name="T17" fmla="*/ 0 60000 65536"/>
                        <a:gd name="T18" fmla="*/ 0 60000 65536"/>
                        <a:gd name="T19" fmla="*/ 0 60000 65536"/>
                        <a:gd name="T20" fmla="*/ 0 60000 65536"/>
                        <a:gd name="T21" fmla="*/ 0 w 47"/>
                        <a:gd name="T22" fmla="*/ 0 h 347"/>
                        <a:gd name="T23" fmla="*/ 47 w 47"/>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7">
                          <a:moveTo>
                            <a:pt x="47" y="0"/>
                          </a:moveTo>
                          <a:lnTo>
                            <a:pt x="47" y="341"/>
                          </a:lnTo>
                          <a:lnTo>
                            <a:pt x="23" y="345"/>
                          </a:lnTo>
                          <a:lnTo>
                            <a:pt x="6" y="347"/>
                          </a:lnTo>
                          <a:lnTo>
                            <a:pt x="0" y="347"/>
                          </a:lnTo>
                          <a:lnTo>
                            <a:pt x="0" y="4"/>
                          </a:lnTo>
                          <a:lnTo>
                            <a:pt x="47"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48" name="Freeform 194"/>
                    <p:cNvSpPr>
                      <a:spLocks noEditPoints="1"/>
                    </p:cNvSpPr>
                    <p:nvPr/>
                  </p:nvSpPr>
                  <p:spPr bwMode="auto">
                    <a:xfrm>
                      <a:off x="826" y="2998"/>
                      <a:ext cx="102" cy="107"/>
                    </a:xfrm>
                    <a:custGeom>
                      <a:avLst/>
                      <a:gdLst>
                        <a:gd name="T0" fmla="*/ 52 w 102"/>
                        <a:gd name="T1" fmla="*/ 24 h 107"/>
                        <a:gd name="T2" fmla="*/ 65 w 102"/>
                        <a:gd name="T3" fmla="*/ 66 h 107"/>
                        <a:gd name="T4" fmla="*/ 37 w 102"/>
                        <a:gd name="T5" fmla="*/ 66 h 107"/>
                        <a:gd name="T6" fmla="*/ 52 w 102"/>
                        <a:gd name="T7" fmla="*/ 24 h 107"/>
                        <a:gd name="T8" fmla="*/ 0 w 102"/>
                        <a:gd name="T9" fmla="*/ 107 h 107"/>
                        <a:gd name="T10" fmla="*/ 24 w 102"/>
                        <a:gd name="T11" fmla="*/ 107 h 107"/>
                        <a:gd name="T12" fmla="*/ 32 w 102"/>
                        <a:gd name="T13" fmla="*/ 85 h 107"/>
                        <a:gd name="T14" fmla="*/ 71 w 102"/>
                        <a:gd name="T15" fmla="*/ 85 h 107"/>
                        <a:gd name="T16" fmla="*/ 78 w 102"/>
                        <a:gd name="T17" fmla="*/ 107 h 107"/>
                        <a:gd name="T18" fmla="*/ 102 w 102"/>
                        <a:gd name="T19" fmla="*/ 107 h 107"/>
                        <a:gd name="T20" fmla="*/ 65 w 102"/>
                        <a:gd name="T21" fmla="*/ 0 h 107"/>
                        <a:gd name="T22" fmla="*/ 39 w 102"/>
                        <a:gd name="T23" fmla="*/ 0 h 107"/>
                        <a:gd name="T24" fmla="*/ 0 w 102"/>
                        <a:gd name="T25" fmla="*/ 107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7"/>
                        <a:gd name="T41" fmla="*/ 102 w 102"/>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7">
                          <a:moveTo>
                            <a:pt x="52" y="24"/>
                          </a:moveTo>
                          <a:lnTo>
                            <a:pt x="65" y="66"/>
                          </a:lnTo>
                          <a:lnTo>
                            <a:pt x="37" y="66"/>
                          </a:lnTo>
                          <a:lnTo>
                            <a:pt x="52" y="24"/>
                          </a:lnTo>
                          <a:close/>
                          <a:moveTo>
                            <a:pt x="0" y="107"/>
                          </a:moveTo>
                          <a:lnTo>
                            <a:pt x="24" y="107"/>
                          </a:lnTo>
                          <a:lnTo>
                            <a:pt x="32" y="85"/>
                          </a:lnTo>
                          <a:lnTo>
                            <a:pt x="71" y="85"/>
                          </a:lnTo>
                          <a:lnTo>
                            <a:pt x="78" y="107"/>
                          </a:lnTo>
                          <a:lnTo>
                            <a:pt x="102" y="107"/>
                          </a:lnTo>
                          <a:lnTo>
                            <a:pt x="65" y="0"/>
                          </a:lnTo>
                          <a:lnTo>
                            <a:pt x="39" y="0"/>
                          </a:lnTo>
                          <a:lnTo>
                            <a:pt x="0" y="107"/>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49" name="Freeform 195"/>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50" name="Freeform 196"/>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51" name="Freeform 197"/>
                    <p:cNvSpPr>
                      <a:spLocks/>
                    </p:cNvSpPr>
                    <p:nvPr/>
                  </p:nvSpPr>
                  <p:spPr bwMode="auto">
                    <a:xfrm>
                      <a:off x="849" y="2742"/>
                      <a:ext cx="313" cy="191"/>
                    </a:xfrm>
                    <a:custGeom>
                      <a:avLst/>
                      <a:gdLst>
                        <a:gd name="T0" fmla="*/ 157 w 313"/>
                        <a:gd name="T1" fmla="*/ 191 h 191"/>
                        <a:gd name="T2" fmla="*/ 198 w 313"/>
                        <a:gd name="T3" fmla="*/ 187 h 191"/>
                        <a:gd name="T4" fmla="*/ 235 w 313"/>
                        <a:gd name="T5" fmla="*/ 180 h 191"/>
                        <a:gd name="T6" fmla="*/ 268 w 313"/>
                        <a:gd name="T7" fmla="*/ 167 h 191"/>
                        <a:gd name="T8" fmla="*/ 293 w 313"/>
                        <a:gd name="T9" fmla="*/ 150 h 191"/>
                        <a:gd name="T10" fmla="*/ 307 w 313"/>
                        <a:gd name="T11" fmla="*/ 130 h 191"/>
                        <a:gd name="T12" fmla="*/ 313 w 313"/>
                        <a:gd name="T13" fmla="*/ 107 h 191"/>
                        <a:gd name="T14" fmla="*/ 307 w 313"/>
                        <a:gd name="T15" fmla="*/ 85 h 191"/>
                        <a:gd name="T16" fmla="*/ 293 w 313"/>
                        <a:gd name="T17" fmla="*/ 59 h 191"/>
                        <a:gd name="T18" fmla="*/ 268 w 313"/>
                        <a:gd name="T19" fmla="*/ 37 h 191"/>
                        <a:gd name="T20" fmla="*/ 235 w 313"/>
                        <a:gd name="T21" fmla="*/ 18 h 191"/>
                        <a:gd name="T22" fmla="*/ 198 w 313"/>
                        <a:gd name="T23" fmla="*/ 5 h 191"/>
                        <a:gd name="T24" fmla="*/ 157 w 313"/>
                        <a:gd name="T25" fmla="*/ 0 h 191"/>
                        <a:gd name="T26" fmla="*/ 114 w 313"/>
                        <a:gd name="T27" fmla="*/ 5 h 191"/>
                        <a:gd name="T28" fmla="*/ 77 w 313"/>
                        <a:gd name="T29" fmla="*/ 18 h 191"/>
                        <a:gd name="T30" fmla="*/ 46 w 313"/>
                        <a:gd name="T31" fmla="*/ 37 h 191"/>
                        <a:gd name="T32" fmla="*/ 22 w 313"/>
                        <a:gd name="T33" fmla="*/ 59 h 191"/>
                        <a:gd name="T34" fmla="*/ 5 w 313"/>
                        <a:gd name="T35" fmla="*/ 85 h 191"/>
                        <a:gd name="T36" fmla="*/ 0 w 313"/>
                        <a:gd name="T37" fmla="*/ 107 h 191"/>
                        <a:gd name="T38" fmla="*/ 5 w 313"/>
                        <a:gd name="T39" fmla="*/ 130 h 191"/>
                        <a:gd name="T40" fmla="*/ 22 w 313"/>
                        <a:gd name="T41" fmla="*/ 150 h 191"/>
                        <a:gd name="T42" fmla="*/ 46 w 313"/>
                        <a:gd name="T43" fmla="*/ 167 h 191"/>
                        <a:gd name="T44" fmla="*/ 77 w 313"/>
                        <a:gd name="T45" fmla="*/ 180 h 191"/>
                        <a:gd name="T46" fmla="*/ 114 w 313"/>
                        <a:gd name="T47" fmla="*/ 187 h 191"/>
                        <a:gd name="T48" fmla="*/ 157 w 313"/>
                        <a:gd name="T49" fmla="*/ 191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3"/>
                        <a:gd name="T76" fmla="*/ 0 h 191"/>
                        <a:gd name="T77" fmla="*/ 313 w 313"/>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3" h="191">
                          <a:moveTo>
                            <a:pt x="157" y="191"/>
                          </a:moveTo>
                          <a:lnTo>
                            <a:pt x="198" y="187"/>
                          </a:lnTo>
                          <a:lnTo>
                            <a:pt x="235" y="180"/>
                          </a:lnTo>
                          <a:lnTo>
                            <a:pt x="268" y="167"/>
                          </a:lnTo>
                          <a:lnTo>
                            <a:pt x="293" y="150"/>
                          </a:lnTo>
                          <a:lnTo>
                            <a:pt x="307" y="130"/>
                          </a:lnTo>
                          <a:lnTo>
                            <a:pt x="313" y="107"/>
                          </a:lnTo>
                          <a:lnTo>
                            <a:pt x="307" y="85"/>
                          </a:lnTo>
                          <a:lnTo>
                            <a:pt x="293" y="59"/>
                          </a:lnTo>
                          <a:lnTo>
                            <a:pt x="268" y="37"/>
                          </a:lnTo>
                          <a:lnTo>
                            <a:pt x="235" y="18"/>
                          </a:lnTo>
                          <a:lnTo>
                            <a:pt x="198" y="5"/>
                          </a:lnTo>
                          <a:lnTo>
                            <a:pt x="157" y="0"/>
                          </a:lnTo>
                          <a:lnTo>
                            <a:pt x="114" y="5"/>
                          </a:lnTo>
                          <a:lnTo>
                            <a:pt x="77" y="18"/>
                          </a:lnTo>
                          <a:lnTo>
                            <a:pt x="46" y="37"/>
                          </a:lnTo>
                          <a:lnTo>
                            <a:pt x="22" y="59"/>
                          </a:lnTo>
                          <a:lnTo>
                            <a:pt x="5" y="85"/>
                          </a:lnTo>
                          <a:lnTo>
                            <a:pt x="0" y="107"/>
                          </a:lnTo>
                          <a:lnTo>
                            <a:pt x="5" y="130"/>
                          </a:lnTo>
                          <a:lnTo>
                            <a:pt x="22" y="150"/>
                          </a:lnTo>
                          <a:lnTo>
                            <a:pt x="46" y="167"/>
                          </a:lnTo>
                          <a:lnTo>
                            <a:pt x="77" y="180"/>
                          </a:lnTo>
                          <a:lnTo>
                            <a:pt x="114" y="187"/>
                          </a:lnTo>
                          <a:lnTo>
                            <a:pt x="157" y="191"/>
                          </a:lnTo>
                          <a:close/>
                        </a:path>
                      </a:pathLst>
                    </a:custGeom>
                    <a:solidFill>
                      <a:srgbClr val="404040"/>
                    </a:solidFill>
                    <a:ln w="0">
                      <a:solidFill>
                        <a:srgbClr val="404040"/>
                      </a:solidFill>
                      <a:round/>
                      <a:headEnd/>
                      <a:tailEnd/>
                    </a:ln>
                  </p:spPr>
                  <p:txBody>
                    <a:bodyPr/>
                    <a:lstStyle/>
                    <a:p>
                      <a:endParaRPr lang="en-US">
                        <a:latin typeface="Arial" pitchFamily="34" charset="0"/>
                        <a:cs typeface="Arial" pitchFamily="34" charset="0"/>
                      </a:endParaRPr>
                    </a:p>
                  </p:txBody>
                </p:sp>
                <p:sp>
                  <p:nvSpPr>
                    <p:cNvPr id="52" name="Freeform 198"/>
                    <p:cNvSpPr>
                      <a:spLocks/>
                    </p:cNvSpPr>
                    <p:nvPr/>
                  </p:nvSpPr>
                  <p:spPr bwMode="auto">
                    <a:xfrm>
                      <a:off x="863" y="2744"/>
                      <a:ext cx="284" cy="170"/>
                    </a:xfrm>
                    <a:custGeom>
                      <a:avLst/>
                      <a:gdLst>
                        <a:gd name="T0" fmla="*/ 143 w 284"/>
                        <a:gd name="T1" fmla="*/ 170 h 170"/>
                        <a:gd name="T2" fmla="*/ 180 w 284"/>
                        <a:gd name="T3" fmla="*/ 168 h 170"/>
                        <a:gd name="T4" fmla="*/ 214 w 284"/>
                        <a:gd name="T5" fmla="*/ 161 h 170"/>
                        <a:gd name="T6" fmla="*/ 243 w 284"/>
                        <a:gd name="T7" fmla="*/ 150 h 170"/>
                        <a:gd name="T8" fmla="*/ 266 w 284"/>
                        <a:gd name="T9" fmla="*/ 135 h 170"/>
                        <a:gd name="T10" fmla="*/ 280 w 284"/>
                        <a:gd name="T11" fmla="*/ 116 h 170"/>
                        <a:gd name="T12" fmla="*/ 284 w 284"/>
                        <a:gd name="T13" fmla="*/ 96 h 170"/>
                        <a:gd name="T14" fmla="*/ 280 w 284"/>
                        <a:gd name="T15" fmla="*/ 76 h 170"/>
                        <a:gd name="T16" fmla="*/ 266 w 284"/>
                        <a:gd name="T17" fmla="*/ 53 h 170"/>
                        <a:gd name="T18" fmla="*/ 243 w 284"/>
                        <a:gd name="T19" fmla="*/ 33 h 170"/>
                        <a:gd name="T20" fmla="*/ 214 w 284"/>
                        <a:gd name="T21" fmla="*/ 16 h 170"/>
                        <a:gd name="T22" fmla="*/ 180 w 284"/>
                        <a:gd name="T23" fmla="*/ 3 h 170"/>
                        <a:gd name="T24" fmla="*/ 143 w 284"/>
                        <a:gd name="T25" fmla="*/ 0 h 170"/>
                        <a:gd name="T26" fmla="*/ 106 w 284"/>
                        <a:gd name="T27" fmla="*/ 3 h 170"/>
                        <a:gd name="T28" fmla="*/ 71 w 284"/>
                        <a:gd name="T29" fmla="*/ 16 h 170"/>
                        <a:gd name="T30" fmla="*/ 43 w 284"/>
                        <a:gd name="T31" fmla="*/ 33 h 170"/>
                        <a:gd name="T32" fmla="*/ 21 w 284"/>
                        <a:gd name="T33" fmla="*/ 53 h 170"/>
                        <a:gd name="T34" fmla="*/ 6 w 284"/>
                        <a:gd name="T35" fmla="*/ 76 h 170"/>
                        <a:gd name="T36" fmla="*/ 0 w 284"/>
                        <a:gd name="T37" fmla="*/ 96 h 170"/>
                        <a:gd name="T38" fmla="*/ 6 w 284"/>
                        <a:gd name="T39" fmla="*/ 116 h 170"/>
                        <a:gd name="T40" fmla="*/ 21 w 284"/>
                        <a:gd name="T41" fmla="*/ 135 h 170"/>
                        <a:gd name="T42" fmla="*/ 43 w 284"/>
                        <a:gd name="T43" fmla="*/ 150 h 170"/>
                        <a:gd name="T44" fmla="*/ 71 w 284"/>
                        <a:gd name="T45" fmla="*/ 161 h 170"/>
                        <a:gd name="T46" fmla="*/ 106 w 284"/>
                        <a:gd name="T47" fmla="*/ 168 h 170"/>
                        <a:gd name="T48" fmla="*/ 143 w 284"/>
                        <a:gd name="T49" fmla="*/ 17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170"/>
                        <a:gd name="T77" fmla="*/ 284 w 28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170">
                          <a:moveTo>
                            <a:pt x="143" y="170"/>
                          </a:moveTo>
                          <a:lnTo>
                            <a:pt x="180" y="168"/>
                          </a:lnTo>
                          <a:lnTo>
                            <a:pt x="214" y="161"/>
                          </a:lnTo>
                          <a:lnTo>
                            <a:pt x="243" y="150"/>
                          </a:lnTo>
                          <a:lnTo>
                            <a:pt x="266" y="135"/>
                          </a:lnTo>
                          <a:lnTo>
                            <a:pt x="280" y="116"/>
                          </a:lnTo>
                          <a:lnTo>
                            <a:pt x="284" y="96"/>
                          </a:lnTo>
                          <a:lnTo>
                            <a:pt x="280" y="76"/>
                          </a:lnTo>
                          <a:lnTo>
                            <a:pt x="266" y="53"/>
                          </a:lnTo>
                          <a:lnTo>
                            <a:pt x="243" y="33"/>
                          </a:lnTo>
                          <a:lnTo>
                            <a:pt x="214" y="16"/>
                          </a:lnTo>
                          <a:lnTo>
                            <a:pt x="180" y="3"/>
                          </a:lnTo>
                          <a:lnTo>
                            <a:pt x="143" y="0"/>
                          </a:lnTo>
                          <a:lnTo>
                            <a:pt x="106" y="3"/>
                          </a:lnTo>
                          <a:lnTo>
                            <a:pt x="71" y="16"/>
                          </a:lnTo>
                          <a:lnTo>
                            <a:pt x="43" y="33"/>
                          </a:lnTo>
                          <a:lnTo>
                            <a:pt x="21" y="53"/>
                          </a:lnTo>
                          <a:lnTo>
                            <a:pt x="6" y="76"/>
                          </a:lnTo>
                          <a:lnTo>
                            <a:pt x="0" y="96"/>
                          </a:lnTo>
                          <a:lnTo>
                            <a:pt x="6" y="116"/>
                          </a:lnTo>
                          <a:lnTo>
                            <a:pt x="21" y="135"/>
                          </a:lnTo>
                          <a:lnTo>
                            <a:pt x="43" y="150"/>
                          </a:lnTo>
                          <a:lnTo>
                            <a:pt x="71" y="161"/>
                          </a:lnTo>
                          <a:lnTo>
                            <a:pt x="106" y="168"/>
                          </a:lnTo>
                          <a:lnTo>
                            <a:pt x="143" y="170"/>
                          </a:lnTo>
                          <a:close/>
                        </a:path>
                      </a:pathLst>
                    </a:custGeom>
                    <a:solidFill>
                      <a:srgbClr val="585858"/>
                    </a:solidFill>
                    <a:ln w="0">
                      <a:solidFill>
                        <a:srgbClr val="585858"/>
                      </a:solidFill>
                      <a:round/>
                      <a:headEnd/>
                      <a:tailEnd/>
                    </a:ln>
                  </p:spPr>
                  <p:txBody>
                    <a:bodyPr/>
                    <a:lstStyle/>
                    <a:p>
                      <a:endParaRPr lang="en-US">
                        <a:latin typeface="Arial" pitchFamily="34" charset="0"/>
                        <a:cs typeface="Arial" pitchFamily="34" charset="0"/>
                      </a:endParaRPr>
                    </a:p>
                  </p:txBody>
                </p:sp>
                <p:sp>
                  <p:nvSpPr>
                    <p:cNvPr id="53" name="Freeform 199"/>
                    <p:cNvSpPr>
                      <a:spLocks/>
                    </p:cNvSpPr>
                    <p:nvPr/>
                  </p:nvSpPr>
                  <p:spPr bwMode="auto">
                    <a:xfrm>
                      <a:off x="880" y="2745"/>
                      <a:ext cx="252" cy="153"/>
                    </a:xfrm>
                    <a:custGeom>
                      <a:avLst/>
                      <a:gdLst>
                        <a:gd name="T0" fmla="*/ 126 w 252"/>
                        <a:gd name="T1" fmla="*/ 153 h 153"/>
                        <a:gd name="T2" fmla="*/ 160 w 252"/>
                        <a:gd name="T3" fmla="*/ 151 h 153"/>
                        <a:gd name="T4" fmla="*/ 189 w 252"/>
                        <a:gd name="T5" fmla="*/ 143 h 153"/>
                        <a:gd name="T6" fmla="*/ 215 w 252"/>
                        <a:gd name="T7" fmla="*/ 134 h 153"/>
                        <a:gd name="T8" fmla="*/ 236 w 252"/>
                        <a:gd name="T9" fmla="*/ 119 h 153"/>
                        <a:gd name="T10" fmla="*/ 249 w 252"/>
                        <a:gd name="T11" fmla="*/ 104 h 153"/>
                        <a:gd name="T12" fmla="*/ 252 w 252"/>
                        <a:gd name="T13" fmla="*/ 86 h 153"/>
                        <a:gd name="T14" fmla="*/ 249 w 252"/>
                        <a:gd name="T15" fmla="*/ 67 h 153"/>
                        <a:gd name="T16" fmla="*/ 236 w 252"/>
                        <a:gd name="T17" fmla="*/ 49 h 153"/>
                        <a:gd name="T18" fmla="*/ 215 w 252"/>
                        <a:gd name="T19" fmla="*/ 30 h 153"/>
                        <a:gd name="T20" fmla="*/ 189 w 252"/>
                        <a:gd name="T21" fmla="*/ 13 h 153"/>
                        <a:gd name="T22" fmla="*/ 160 w 252"/>
                        <a:gd name="T23" fmla="*/ 4 h 153"/>
                        <a:gd name="T24" fmla="*/ 126 w 252"/>
                        <a:gd name="T25" fmla="*/ 0 h 153"/>
                        <a:gd name="T26" fmla="*/ 93 w 252"/>
                        <a:gd name="T27" fmla="*/ 4 h 153"/>
                        <a:gd name="T28" fmla="*/ 63 w 252"/>
                        <a:gd name="T29" fmla="*/ 13 h 153"/>
                        <a:gd name="T30" fmla="*/ 37 w 252"/>
                        <a:gd name="T31" fmla="*/ 30 h 153"/>
                        <a:gd name="T32" fmla="*/ 17 w 252"/>
                        <a:gd name="T33" fmla="*/ 49 h 153"/>
                        <a:gd name="T34" fmla="*/ 4 w 252"/>
                        <a:gd name="T35" fmla="*/ 67 h 153"/>
                        <a:gd name="T36" fmla="*/ 0 w 252"/>
                        <a:gd name="T37" fmla="*/ 86 h 153"/>
                        <a:gd name="T38" fmla="*/ 4 w 252"/>
                        <a:gd name="T39" fmla="*/ 104 h 153"/>
                        <a:gd name="T40" fmla="*/ 17 w 252"/>
                        <a:gd name="T41" fmla="*/ 119 h 153"/>
                        <a:gd name="T42" fmla="*/ 37 w 252"/>
                        <a:gd name="T43" fmla="*/ 134 h 153"/>
                        <a:gd name="T44" fmla="*/ 63 w 252"/>
                        <a:gd name="T45" fmla="*/ 143 h 153"/>
                        <a:gd name="T46" fmla="*/ 93 w 252"/>
                        <a:gd name="T47" fmla="*/ 151 h 153"/>
                        <a:gd name="T48" fmla="*/ 126 w 252"/>
                        <a:gd name="T49" fmla="*/ 153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53"/>
                        <a:gd name="T77" fmla="*/ 252 w 252"/>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53">
                          <a:moveTo>
                            <a:pt x="126" y="153"/>
                          </a:moveTo>
                          <a:lnTo>
                            <a:pt x="160" y="151"/>
                          </a:lnTo>
                          <a:lnTo>
                            <a:pt x="189" y="143"/>
                          </a:lnTo>
                          <a:lnTo>
                            <a:pt x="215" y="134"/>
                          </a:lnTo>
                          <a:lnTo>
                            <a:pt x="236" y="119"/>
                          </a:lnTo>
                          <a:lnTo>
                            <a:pt x="249" y="104"/>
                          </a:lnTo>
                          <a:lnTo>
                            <a:pt x="252" y="86"/>
                          </a:lnTo>
                          <a:lnTo>
                            <a:pt x="249" y="67"/>
                          </a:lnTo>
                          <a:lnTo>
                            <a:pt x="236" y="49"/>
                          </a:lnTo>
                          <a:lnTo>
                            <a:pt x="215" y="30"/>
                          </a:lnTo>
                          <a:lnTo>
                            <a:pt x="189" y="13"/>
                          </a:lnTo>
                          <a:lnTo>
                            <a:pt x="160" y="4"/>
                          </a:lnTo>
                          <a:lnTo>
                            <a:pt x="126" y="0"/>
                          </a:lnTo>
                          <a:lnTo>
                            <a:pt x="93" y="4"/>
                          </a:lnTo>
                          <a:lnTo>
                            <a:pt x="63" y="13"/>
                          </a:lnTo>
                          <a:lnTo>
                            <a:pt x="37" y="30"/>
                          </a:lnTo>
                          <a:lnTo>
                            <a:pt x="17" y="49"/>
                          </a:lnTo>
                          <a:lnTo>
                            <a:pt x="4" y="67"/>
                          </a:lnTo>
                          <a:lnTo>
                            <a:pt x="0" y="86"/>
                          </a:lnTo>
                          <a:lnTo>
                            <a:pt x="4" y="104"/>
                          </a:lnTo>
                          <a:lnTo>
                            <a:pt x="17" y="119"/>
                          </a:lnTo>
                          <a:lnTo>
                            <a:pt x="37" y="134"/>
                          </a:lnTo>
                          <a:lnTo>
                            <a:pt x="63" y="143"/>
                          </a:lnTo>
                          <a:lnTo>
                            <a:pt x="93" y="151"/>
                          </a:lnTo>
                          <a:lnTo>
                            <a:pt x="126" y="153"/>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sp>
                  <p:nvSpPr>
                    <p:cNvPr id="54" name="Freeform 200"/>
                    <p:cNvSpPr>
                      <a:spLocks/>
                    </p:cNvSpPr>
                    <p:nvPr/>
                  </p:nvSpPr>
                  <p:spPr bwMode="auto">
                    <a:xfrm>
                      <a:off x="895" y="2745"/>
                      <a:ext cx="222" cy="136"/>
                    </a:xfrm>
                    <a:custGeom>
                      <a:avLst/>
                      <a:gdLst>
                        <a:gd name="T0" fmla="*/ 111 w 222"/>
                        <a:gd name="T1" fmla="*/ 136 h 136"/>
                        <a:gd name="T2" fmla="*/ 146 w 222"/>
                        <a:gd name="T3" fmla="*/ 132 h 136"/>
                        <a:gd name="T4" fmla="*/ 176 w 222"/>
                        <a:gd name="T5" fmla="*/ 125 h 136"/>
                        <a:gd name="T6" fmla="*/ 200 w 222"/>
                        <a:gd name="T7" fmla="*/ 112 h 136"/>
                        <a:gd name="T8" fmla="*/ 217 w 222"/>
                        <a:gd name="T9" fmla="*/ 95 h 136"/>
                        <a:gd name="T10" fmla="*/ 222 w 222"/>
                        <a:gd name="T11" fmla="*/ 78 h 136"/>
                        <a:gd name="T12" fmla="*/ 219 w 222"/>
                        <a:gd name="T13" fmla="*/ 62 h 136"/>
                        <a:gd name="T14" fmla="*/ 208 w 222"/>
                        <a:gd name="T15" fmla="*/ 43 h 136"/>
                        <a:gd name="T16" fmla="*/ 189 w 222"/>
                        <a:gd name="T17" fmla="*/ 26 h 136"/>
                        <a:gd name="T18" fmla="*/ 167 w 222"/>
                        <a:gd name="T19" fmla="*/ 13 h 136"/>
                        <a:gd name="T20" fmla="*/ 141 w 222"/>
                        <a:gd name="T21" fmla="*/ 4 h 136"/>
                        <a:gd name="T22" fmla="*/ 111 w 222"/>
                        <a:gd name="T23" fmla="*/ 0 h 136"/>
                        <a:gd name="T24" fmla="*/ 81 w 222"/>
                        <a:gd name="T25" fmla="*/ 4 h 136"/>
                        <a:gd name="T26" fmla="*/ 56 w 222"/>
                        <a:gd name="T27" fmla="*/ 13 h 136"/>
                        <a:gd name="T28" fmla="*/ 33 w 222"/>
                        <a:gd name="T29" fmla="*/ 26 h 136"/>
                        <a:gd name="T30" fmla="*/ 15 w 222"/>
                        <a:gd name="T31" fmla="*/ 43 h 136"/>
                        <a:gd name="T32" fmla="*/ 4 w 222"/>
                        <a:gd name="T33" fmla="*/ 62 h 136"/>
                        <a:gd name="T34" fmla="*/ 0 w 222"/>
                        <a:gd name="T35" fmla="*/ 78 h 136"/>
                        <a:gd name="T36" fmla="*/ 5 w 222"/>
                        <a:gd name="T37" fmla="*/ 95 h 136"/>
                        <a:gd name="T38" fmla="*/ 22 w 222"/>
                        <a:gd name="T39" fmla="*/ 112 h 136"/>
                        <a:gd name="T40" fmla="*/ 46 w 222"/>
                        <a:gd name="T41" fmla="*/ 125 h 136"/>
                        <a:gd name="T42" fmla="*/ 76 w 222"/>
                        <a:gd name="T43" fmla="*/ 132 h 136"/>
                        <a:gd name="T44" fmla="*/ 111 w 222"/>
                        <a:gd name="T45" fmla="*/ 136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136"/>
                        <a:gd name="T71" fmla="*/ 222 w 222"/>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136">
                          <a:moveTo>
                            <a:pt x="111" y="136"/>
                          </a:moveTo>
                          <a:lnTo>
                            <a:pt x="146" y="132"/>
                          </a:lnTo>
                          <a:lnTo>
                            <a:pt x="176" y="125"/>
                          </a:lnTo>
                          <a:lnTo>
                            <a:pt x="200" y="112"/>
                          </a:lnTo>
                          <a:lnTo>
                            <a:pt x="217" y="95"/>
                          </a:lnTo>
                          <a:lnTo>
                            <a:pt x="222" y="78"/>
                          </a:lnTo>
                          <a:lnTo>
                            <a:pt x="219" y="62"/>
                          </a:lnTo>
                          <a:lnTo>
                            <a:pt x="208" y="43"/>
                          </a:lnTo>
                          <a:lnTo>
                            <a:pt x="189" y="26"/>
                          </a:lnTo>
                          <a:lnTo>
                            <a:pt x="167" y="13"/>
                          </a:lnTo>
                          <a:lnTo>
                            <a:pt x="141" y="4"/>
                          </a:lnTo>
                          <a:lnTo>
                            <a:pt x="111" y="0"/>
                          </a:lnTo>
                          <a:lnTo>
                            <a:pt x="81" y="4"/>
                          </a:lnTo>
                          <a:lnTo>
                            <a:pt x="56" y="13"/>
                          </a:lnTo>
                          <a:lnTo>
                            <a:pt x="33" y="26"/>
                          </a:lnTo>
                          <a:lnTo>
                            <a:pt x="15" y="43"/>
                          </a:lnTo>
                          <a:lnTo>
                            <a:pt x="4" y="62"/>
                          </a:lnTo>
                          <a:lnTo>
                            <a:pt x="0" y="78"/>
                          </a:lnTo>
                          <a:lnTo>
                            <a:pt x="5" y="95"/>
                          </a:lnTo>
                          <a:lnTo>
                            <a:pt x="22" y="112"/>
                          </a:lnTo>
                          <a:lnTo>
                            <a:pt x="46" y="125"/>
                          </a:lnTo>
                          <a:lnTo>
                            <a:pt x="76" y="132"/>
                          </a:lnTo>
                          <a:lnTo>
                            <a:pt x="111" y="136"/>
                          </a:lnTo>
                          <a:close/>
                        </a:path>
                      </a:pathLst>
                    </a:custGeom>
                    <a:solidFill>
                      <a:srgbClr val="878787"/>
                    </a:solidFill>
                    <a:ln w="0">
                      <a:solidFill>
                        <a:srgbClr val="878787"/>
                      </a:solidFill>
                      <a:round/>
                      <a:headEnd/>
                      <a:tailEnd/>
                    </a:ln>
                  </p:spPr>
                  <p:txBody>
                    <a:bodyPr/>
                    <a:lstStyle/>
                    <a:p>
                      <a:endParaRPr lang="en-US">
                        <a:latin typeface="Arial" pitchFamily="34" charset="0"/>
                        <a:cs typeface="Arial" pitchFamily="34" charset="0"/>
                      </a:endParaRPr>
                    </a:p>
                  </p:txBody>
                </p:sp>
                <p:sp>
                  <p:nvSpPr>
                    <p:cNvPr id="55" name="Freeform 201"/>
                    <p:cNvSpPr>
                      <a:spLocks/>
                    </p:cNvSpPr>
                    <p:nvPr/>
                  </p:nvSpPr>
                  <p:spPr bwMode="auto">
                    <a:xfrm>
                      <a:off x="910" y="2747"/>
                      <a:ext cx="193" cy="117"/>
                    </a:xfrm>
                    <a:custGeom>
                      <a:avLst/>
                      <a:gdLst>
                        <a:gd name="T0" fmla="*/ 96 w 193"/>
                        <a:gd name="T1" fmla="*/ 117 h 117"/>
                        <a:gd name="T2" fmla="*/ 126 w 193"/>
                        <a:gd name="T3" fmla="*/ 113 h 117"/>
                        <a:gd name="T4" fmla="*/ 154 w 193"/>
                        <a:gd name="T5" fmla="*/ 106 h 117"/>
                        <a:gd name="T6" fmla="*/ 174 w 193"/>
                        <a:gd name="T7" fmla="*/ 97 h 117"/>
                        <a:gd name="T8" fmla="*/ 187 w 193"/>
                        <a:gd name="T9" fmla="*/ 82 h 117"/>
                        <a:gd name="T10" fmla="*/ 193 w 193"/>
                        <a:gd name="T11" fmla="*/ 67 h 117"/>
                        <a:gd name="T12" fmla="*/ 187 w 193"/>
                        <a:gd name="T13" fmla="*/ 49 h 117"/>
                        <a:gd name="T14" fmla="*/ 174 w 193"/>
                        <a:gd name="T15" fmla="*/ 32 h 117"/>
                        <a:gd name="T16" fmla="*/ 154 w 193"/>
                        <a:gd name="T17" fmla="*/ 15 h 117"/>
                        <a:gd name="T18" fmla="*/ 126 w 193"/>
                        <a:gd name="T19" fmla="*/ 4 h 117"/>
                        <a:gd name="T20" fmla="*/ 96 w 193"/>
                        <a:gd name="T21" fmla="*/ 0 h 117"/>
                        <a:gd name="T22" fmla="*/ 66 w 193"/>
                        <a:gd name="T23" fmla="*/ 4 h 117"/>
                        <a:gd name="T24" fmla="*/ 41 w 193"/>
                        <a:gd name="T25" fmla="*/ 15 h 117"/>
                        <a:gd name="T26" fmla="*/ 18 w 193"/>
                        <a:gd name="T27" fmla="*/ 32 h 117"/>
                        <a:gd name="T28" fmla="*/ 5 w 193"/>
                        <a:gd name="T29" fmla="*/ 49 h 117"/>
                        <a:gd name="T30" fmla="*/ 0 w 193"/>
                        <a:gd name="T31" fmla="*/ 67 h 117"/>
                        <a:gd name="T32" fmla="*/ 5 w 193"/>
                        <a:gd name="T33" fmla="*/ 82 h 117"/>
                        <a:gd name="T34" fmla="*/ 18 w 193"/>
                        <a:gd name="T35" fmla="*/ 97 h 117"/>
                        <a:gd name="T36" fmla="*/ 41 w 193"/>
                        <a:gd name="T37" fmla="*/ 106 h 117"/>
                        <a:gd name="T38" fmla="*/ 66 w 193"/>
                        <a:gd name="T39" fmla="*/ 113 h 117"/>
                        <a:gd name="T40" fmla="*/ 96 w 193"/>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17"/>
                        <a:gd name="T65" fmla="*/ 193 w 193"/>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17">
                          <a:moveTo>
                            <a:pt x="96" y="117"/>
                          </a:moveTo>
                          <a:lnTo>
                            <a:pt x="126" y="113"/>
                          </a:lnTo>
                          <a:lnTo>
                            <a:pt x="154" y="106"/>
                          </a:lnTo>
                          <a:lnTo>
                            <a:pt x="174" y="97"/>
                          </a:lnTo>
                          <a:lnTo>
                            <a:pt x="187" y="82"/>
                          </a:lnTo>
                          <a:lnTo>
                            <a:pt x="193" y="67"/>
                          </a:lnTo>
                          <a:lnTo>
                            <a:pt x="187" y="49"/>
                          </a:lnTo>
                          <a:lnTo>
                            <a:pt x="174" y="32"/>
                          </a:lnTo>
                          <a:lnTo>
                            <a:pt x="154" y="15"/>
                          </a:lnTo>
                          <a:lnTo>
                            <a:pt x="126" y="4"/>
                          </a:lnTo>
                          <a:lnTo>
                            <a:pt x="96" y="0"/>
                          </a:lnTo>
                          <a:lnTo>
                            <a:pt x="66" y="4"/>
                          </a:lnTo>
                          <a:lnTo>
                            <a:pt x="41" y="15"/>
                          </a:lnTo>
                          <a:lnTo>
                            <a:pt x="18" y="32"/>
                          </a:lnTo>
                          <a:lnTo>
                            <a:pt x="5" y="49"/>
                          </a:lnTo>
                          <a:lnTo>
                            <a:pt x="0" y="67"/>
                          </a:lnTo>
                          <a:lnTo>
                            <a:pt x="5" y="82"/>
                          </a:lnTo>
                          <a:lnTo>
                            <a:pt x="18" y="97"/>
                          </a:lnTo>
                          <a:lnTo>
                            <a:pt x="41" y="106"/>
                          </a:lnTo>
                          <a:lnTo>
                            <a:pt x="66" y="113"/>
                          </a:lnTo>
                          <a:lnTo>
                            <a:pt x="96" y="117"/>
                          </a:lnTo>
                          <a:close/>
                        </a:path>
                      </a:pathLst>
                    </a:custGeom>
                    <a:solidFill>
                      <a:srgbClr val="9F9F9F"/>
                    </a:solidFill>
                    <a:ln w="0">
                      <a:solidFill>
                        <a:srgbClr val="9F9F9F"/>
                      </a:solidFill>
                      <a:round/>
                      <a:headEnd/>
                      <a:tailEnd/>
                    </a:ln>
                  </p:spPr>
                  <p:txBody>
                    <a:bodyPr/>
                    <a:lstStyle/>
                    <a:p>
                      <a:endParaRPr lang="en-US">
                        <a:latin typeface="Arial" pitchFamily="34" charset="0"/>
                        <a:cs typeface="Arial" pitchFamily="34" charset="0"/>
                      </a:endParaRPr>
                    </a:p>
                  </p:txBody>
                </p:sp>
                <p:sp>
                  <p:nvSpPr>
                    <p:cNvPr id="56" name="Freeform 202"/>
                    <p:cNvSpPr>
                      <a:spLocks/>
                    </p:cNvSpPr>
                    <p:nvPr/>
                  </p:nvSpPr>
                  <p:spPr bwMode="auto">
                    <a:xfrm>
                      <a:off x="926" y="2749"/>
                      <a:ext cx="162" cy="97"/>
                    </a:xfrm>
                    <a:custGeom>
                      <a:avLst/>
                      <a:gdLst>
                        <a:gd name="T0" fmla="*/ 80 w 162"/>
                        <a:gd name="T1" fmla="*/ 97 h 97"/>
                        <a:gd name="T2" fmla="*/ 106 w 162"/>
                        <a:gd name="T3" fmla="*/ 95 h 97"/>
                        <a:gd name="T4" fmla="*/ 128 w 162"/>
                        <a:gd name="T5" fmla="*/ 89 h 97"/>
                        <a:gd name="T6" fmla="*/ 145 w 162"/>
                        <a:gd name="T7" fmla="*/ 80 h 97"/>
                        <a:gd name="T8" fmla="*/ 158 w 162"/>
                        <a:gd name="T9" fmla="*/ 69 h 97"/>
                        <a:gd name="T10" fmla="*/ 162 w 162"/>
                        <a:gd name="T11" fmla="*/ 56 h 97"/>
                        <a:gd name="T12" fmla="*/ 158 w 162"/>
                        <a:gd name="T13" fmla="*/ 41 h 97"/>
                        <a:gd name="T14" fmla="*/ 145 w 162"/>
                        <a:gd name="T15" fmla="*/ 26 h 97"/>
                        <a:gd name="T16" fmla="*/ 128 w 162"/>
                        <a:gd name="T17" fmla="*/ 13 h 97"/>
                        <a:gd name="T18" fmla="*/ 106 w 162"/>
                        <a:gd name="T19" fmla="*/ 4 h 97"/>
                        <a:gd name="T20" fmla="*/ 80 w 162"/>
                        <a:gd name="T21" fmla="*/ 0 h 97"/>
                        <a:gd name="T22" fmla="*/ 54 w 162"/>
                        <a:gd name="T23" fmla="*/ 4 h 97"/>
                        <a:gd name="T24" fmla="*/ 34 w 162"/>
                        <a:gd name="T25" fmla="*/ 13 h 97"/>
                        <a:gd name="T26" fmla="*/ 15 w 162"/>
                        <a:gd name="T27" fmla="*/ 26 h 97"/>
                        <a:gd name="T28" fmla="*/ 4 w 162"/>
                        <a:gd name="T29" fmla="*/ 41 h 97"/>
                        <a:gd name="T30" fmla="*/ 0 w 162"/>
                        <a:gd name="T31" fmla="*/ 56 h 97"/>
                        <a:gd name="T32" fmla="*/ 4 w 162"/>
                        <a:gd name="T33" fmla="*/ 69 h 97"/>
                        <a:gd name="T34" fmla="*/ 15 w 162"/>
                        <a:gd name="T35" fmla="*/ 80 h 97"/>
                        <a:gd name="T36" fmla="*/ 34 w 162"/>
                        <a:gd name="T37" fmla="*/ 89 h 97"/>
                        <a:gd name="T38" fmla="*/ 54 w 162"/>
                        <a:gd name="T39" fmla="*/ 95 h 97"/>
                        <a:gd name="T40" fmla="*/ 80 w 162"/>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97"/>
                        <a:gd name="T65" fmla="*/ 162 w 16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97">
                          <a:moveTo>
                            <a:pt x="80" y="97"/>
                          </a:moveTo>
                          <a:lnTo>
                            <a:pt x="106" y="95"/>
                          </a:lnTo>
                          <a:lnTo>
                            <a:pt x="128" y="89"/>
                          </a:lnTo>
                          <a:lnTo>
                            <a:pt x="145" y="80"/>
                          </a:lnTo>
                          <a:lnTo>
                            <a:pt x="158" y="69"/>
                          </a:lnTo>
                          <a:lnTo>
                            <a:pt x="162" y="56"/>
                          </a:lnTo>
                          <a:lnTo>
                            <a:pt x="158" y="41"/>
                          </a:lnTo>
                          <a:lnTo>
                            <a:pt x="145" y="26"/>
                          </a:lnTo>
                          <a:lnTo>
                            <a:pt x="128" y="13"/>
                          </a:lnTo>
                          <a:lnTo>
                            <a:pt x="106" y="4"/>
                          </a:lnTo>
                          <a:lnTo>
                            <a:pt x="80" y="0"/>
                          </a:lnTo>
                          <a:lnTo>
                            <a:pt x="54" y="4"/>
                          </a:lnTo>
                          <a:lnTo>
                            <a:pt x="34" y="13"/>
                          </a:lnTo>
                          <a:lnTo>
                            <a:pt x="15" y="26"/>
                          </a:lnTo>
                          <a:lnTo>
                            <a:pt x="4" y="41"/>
                          </a:lnTo>
                          <a:lnTo>
                            <a:pt x="0" y="56"/>
                          </a:lnTo>
                          <a:lnTo>
                            <a:pt x="4" y="69"/>
                          </a:lnTo>
                          <a:lnTo>
                            <a:pt x="15" y="80"/>
                          </a:lnTo>
                          <a:lnTo>
                            <a:pt x="34" y="89"/>
                          </a:lnTo>
                          <a:lnTo>
                            <a:pt x="54" y="95"/>
                          </a:lnTo>
                          <a:lnTo>
                            <a:pt x="80" y="97"/>
                          </a:lnTo>
                          <a:close/>
                        </a:path>
                      </a:pathLst>
                    </a:custGeom>
                    <a:solidFill>
                      <a:srgbClr val="B7B7B7"/>
                    </a:solidFill>
                    <a:ln w="0">
                      <a:solidFill>
                        <a:srgbClr val="B7B7B7"/>
                      </a:solidFill>
                      <a:round/>
                      <a:headEnd/>
                      <a:tailEnd/>
                    </a:ln>
                  </p:spPr>
                  <p:txBody>
                    <a:bodyPr/>
                    <a:lstStyle/>
                    <a:p>
                      <a:endParaRPr lang="en-US">
                        <a:latin typeface="Arial" pitchFamily="34" charset="0"/>
                        <a:cs typeface="Arial" pitchFamily="34" charset="0"/>
                      </a:endParaRPr>
                    </a:p>
                  </p:txBody>
                </p:sp>
                <p:sp>
                  <p:nvSpPr>
                    <p:cNvPr id="57" name="Freeform 203"/>
                    <p:cNvSpPr>
                      <a:spLocks/>
                    </p:cNvSpPr>
                    <p:nvPr/>
                  </p:nvSpPr>
                  <p:spPr bwMode="auto">
                    <a:xfrm>
                      <a:off x="941" y="2751"/>
                      <a:ext cx="132" cy="78"/>
                    </a:xfrm>
                    <a:custGeom>
                      <a:avLst/>
                      <a:gdLst>
                        <a:gd name="T0" fmla="*/ 65 w 132"/>
                        <a:gd name="T1" fmla="*/ 78 h 78"/>
                        <a:gd name="T2" fmla="*/ 91 w 132"/>
                        <a:gd name="T3" fmla="*/ 76 h 78"/>
                        <a:gd name="T4" fmla="*/ 111 w 132"/>
                        <a:gd name="T5" fmla="*/ 69 h 78"/>
                        <a:gd name="T6" fmla="*/ 126 w 132"/>
                        <a:gd name="T7" fmla="*/ 58 h 78"/>
                        <a:gd name="T8" fmla="*/ 132 w 132"/>
                        <a:gd name="T9" fmla="*/ 45 h 78"/>
                        <a:gd name="T10" fmla="*/ 126 w 132"/>
                        <a:gd name="T11" fmla="*/ 30 h 78"/>
                        <a:gd name="T12" fmla="*/ 111 w 132"/>
                        <a:gd name="T13" fmla="*/ 15 h 78"/>
                        <a:gd name="T14" fmla="*/ 91 w 132"/>
                        <a:gd name="T15" fmla="*/ 4 h 78"/>
                        <a:gd name="T16" fmla="*/ 65 w 132"/>
                        <a:gd name="T17" fmla="*/ 0 h 78"/>
                        <a:gd name="T18" fmla="*/ 41 w 132"/>
                        <a:gd name="T19" fmla="*/ 4 h 78"/>
                        <a:gd name="T20" fmla="*/ 19 w 132"/>
                        <a:gd name="T21" fmla="*/ 15 h 78"/>
                        <a:gd name="T22" fmla="*/ 6 w 132"/>
                        <a:gd name="T23" fmla="*/ 30 h 78"/>
                        <a:gd name="T24" fmla="*/ 0 w 132"/>
                        <a:gd name="T25" fmla="*/ 45 h 78"/>
                        <a:gd name="T26" fmla="*/ 6 w 132"/>
                        <a:gd name="T27" fmla="*/ 58 h 78"/>
                        <a:gd name="T28" fmla="*/ 19 w 132"/>
                        <a:gd name="T29" fmla="*/ 69 h 78"/>
                        <a:gd name="T30" fmla="*/ 41 w 132"/>
                        <a:gd name="T31" fmla="*/ 76 h 78"/>
                        <a:gd name="T32" fmla="*/ 65 w 132"/>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78"/>
                        <a:gd name="T53" fmla="*/ 132 w 132"/>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78">
                          <a:moveTo>
                            <a:pt x="65" y="78"/>
                          </a:moveTo>
                          <a:lnTo>
                            <a:pt x="91" y="76"/>
                          </a:lnTo>
                          <a:lnTo>
                            <a:pt x="111" y="69"/>
                          </a:lnTo>
                          <a:lnTo>
                            <a:pt x="126" y="58"/>
                          </a:lnTo>
                          <a:lnTo>
                            <a:pt x="132" y="45"/>
                          </a:lnTo>
                          <a:lnTo>
                            <a:pt x="126" y="30"/>
                          </a:lnTo>
                          <a:lnTo>
                            <a:pt x="111" y="15"/>
                          </a:lnTo>
                          <a:lnTo>
                            <a:pt x="91" y="4"/>
                          </a:lnTo>
                          <a:lnTo>
                            <a:pt x="65" y="0"/>
                          </a:lnTo>
                          <a:lnTo>
                            <a:pt x="41" y="4"/>
                          </a:lnTo>
                          <a:lnTo>
                            <a:pt x="19" y="15"/>
                          </a:lnTo>
                          <a:lnTo>
                            <a:pt x="6" y="30"/>
                          </a:lnTo>
                          <a:lnTo>
                            <a:pt x="0" y="45"/>
                          </a:lnTo>
                          <a:lnTo>
                            <a:pt x="6" y="58"/>
                          </a:lnTo>
                          <a:lnTo>
                            <a:pt x="19" y="69"/>
                          </a:lnTo>
                          <a:lnTo>
                            <a:pt x="41" y="76"/>
                          </a:lnTo>
                          <a:lnTo>
                            <a:pt x="65" y="78"/>
                          </a:lnTo>
                          <a:close/>
                        </a:path>
                      </a:pathLst>
                    </a:custGeom>
                    <a:solidFill>
                      <a:srgbClr val="CFCFCF"/>
                    </a:solidFill>
                    <a:ln w="0">
                      <a:solidFill>
                        <a:srgbClr val="CFCFCF"/>
                      </a:solidFill>
                      <a:round/>
                      <a:headEnd/>
                      <a:tailEnd/>
                    </a:ln>
                  </p:spPr>
                  <p:txBody>
                    <a:bodyPr/>
                    <a:lstStyle/>
                    <a:p>
                      <a:endParaRPr lang="en-US">
                        <a:latin typeface="Arial" pitchFamily="34" charset="0"/>
                        <a:cs typeface="Arial" pitchFamily="34" charset="0"/>
                      </a:endParaRPr>
                    </a:p>
                  </p:txBody>
                </p:sp>
                <p:sp>
                  <p:nvSpPr>
                    <p:cNvPr id="58" name="Freeform 204"/>
                    <p:cNvSpPr>
                      <a:spLocks/>
                    </p:cNvSpPr>
                    <p:nvPr/>
                  </p:nvSpPr>
                  <p:spPr bwMode="auto">
                    <a:xfrm>
                      <a:off x="956" y="2751"/>
                      <a:ext cx="100" cy="61"/>
                    </a:xfrm>
                    <a:custGeom>
                      <a:avLst/>
                      <a:gdLst>
                        <a:gd name="T0" fmla="*/ 50 w 100"/>
                        <a:gd name="T1" fmla="*/ 61 h 61"/>
                        <a:gd name="T2" fmla="*/ 71 w 100"/>
                        <a:gd name="T3" fmla="*/ 59 h 61"/>
                        <a:gd name="T4" fmla="*/ 87 w 100"/>
                        <a:gd name="T5" fmla="*/ 54 h 61"/>
                        <a:gd name="T6" fmla="*/ 96 w 100"/>
                        <a:gd name="T7" fmla="*/ 45 h 61"/>
                        <a:gd name="T8" fmla="*/ 100 w 100"/>
                        <a:gd name="T9" fmla="*/ 35 h 61"/>
                        <a:gd name="T10" fmla="*/ 96 w 100"/>
                        <a:gd name="T11" fmla="*/ 24 h 61"/>
                        <a:gd name="T12" fmla="*/ 87 w 100"/>
                        <a:gd name="T13" fmla="*/ 13 h 61"/>
                        <a:gd name="T14" fmla="*/ 71 w 100"/>
                        <a:gd name="T15" fmla="*/ 4 h 61"/>
                        <a:gd name="T16" fmla="*/ 50 w 100"/>
                        <a:gd name="T17" fmla="*/ 0 h 61"/>
                        <a:gd name="T18" fmla="*/ 32 w 100"/>
                        <a:gd name="T19" fmla="*/ 4 h 61"/>
                        <a:gd name="T20" fmla="*/ 15 w 100"/>
                        <a:gd name="T21" fmla="*/ 13 h 61"/>
                        <a:gd name="T22" fmla="*/ 6 w 100"/>
                        <a:gd name="T23" fmla="*/ 24 h 61"/>
                        <a:gd name="T24" fmla="*/ 0 w 100"/>
                        <a:gd name="T25" fmla="*/ 35 h 61"/>
                        <a:gd name="T26" fmla="*/ 6 w 100"/>
                        <a:gd name="T27" fmla="*/ 45 h 61"/>
                        <a:gd name="T28" fmla="*/ 15 w 100"/>
                        <a:gd name="T29" fmla="*/ 54 h 61"/>
                        <a:gd name="T30" fmla="*/ 32 w 100"/>
                        <a:gd name="T31" fmla="*/ 59 h 61"/>
                        <a:gd name="T32" fmla="*/ 50 w 100"/>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61"/>
                        <a:gd name="T53" fmla="*/ 100 w 100"/>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61">
                          <a:moveTo>
                            <a:pt x="50" y="61"/>
                          </a:moveTo>
                          <a:lnTo>
                            <a:pt x="71" y="59"/>
                          </a:lnTo>
                          <a:lnTo>
                            <a:pt x="87" y="54"/>
                          </a:lnTo>
                          <a:lnTo>
                            <a:pt x="96" y="45"/>
                          </a:lnTo>
                          <a:lnTo>
                            <a:pt x="100" y="35"/>
                          </a:lnTo>
                          <a:lnTo>
                            <a:pt x="96" y="24"/>
                          </a:lnTo>
                          <a:lnTo>
                            <a:pt x="87" y="13"/>
                          </a:lnTo>
                          <a:lnTo>
                            <a:pt x="71" y="4"/>
                          </a:lnTo>
                          <a:lnTo>
                            <a:pt x="50" y="0"/>
                          </a:lnTo>
                          <a:lnTo>
                            <a:pt x="32" y="4"/>
                          </a:lnTo>
                          <a:lnTo>
                            <a:pt x="15" y="13"/>
                          </a:lnTo>
                          <a:lnTo>
                            <a:pt x="6" y="24"/>
                          </a:lnTo>
                          <a:lnTo>
                            <a:pt x="0" y="35"/>
                          </a:lnTo>
                          <a:lnTo>
                            <a:pt x="6" y="45"/>
                          </a:lnTo>
                          <a:lnTo>
                            <a:pt x="15" y="54"/>
                          </a:lnTo>
                          <a:lnTo>
                            <a:pt x="32" y="59"/>
                          </a:lnTo>
                          <a:lnTo>
                            <a:pt x="50" y="61"/>
                          </a:lnTo>
                          <a:close/>
                        </a:path>
                      </a:pathLst>
                    </a:custGeom>
                    <a:solidFill>
                      <a:srgbClr val="E7E7E7"/>
                    </a:solidFill>
                    <a:ln w="0">
                      <a:solidFill>
                        <a:srgbClr val="E7E7E7"/>
                      </a:solidFill>
                      <a:round/>
                      <a:headEnd/>
                      <a:tailEnd/>
                    </a:ln>
                  </p:spPr>
                  <p:txBody>
                    <a:bodyPr/>
                    <a:lstStyle/>
                    <a:p>
                      <a:endParaRPr lang="en-US">
                        <a:latin typeface="Arial" pitchFamily="34" charset="0"/>
                        <a:cs typeface="Arial" pitchFamily="34" charset="0"/>
                      </a:endParaRPr>
                    </a:p>
                  </p:txBody>
                </p:sp>
                <p:sp>
                  <p:nvSpPr>
                    <p:cNvPr id="59" name="Freeform 205"/>
                    <p:cNvSpPr>
                      <a:spLocks/>
                    </p:cNvSpPr>
                    <p:nvPr/>
                  </p:nvSpPr>
                  <p:spPr bwMode="auto">
                    <a:xfrm>
                      <a:off x="1167" y="3025"/>
                      <a:ext cx="219" cy="134"/>
                    </a:xfrm>
                    <a:custGeom>
                      <a:avLst/>
                      <a:gdLst>
                        <a:gd name="T0" fmla="*/ 110 w 219"/>
                        <a:gd name="T1" fmla="*/ 134 h 134"/>
                        <a:gd name="T2" fmla="*/ 145 w 219"/>
                        <a:gd name="T3" fmla="*/ 130 h 134"/>
                        <a:gd name="T4" fmla="*/ 175 w 219"/>
                        <a:gd name="T5" fmla="*/ 123 h 134"/>
                        <a:gd name="T6" fmla="*/ 199 w 219"/>
                        <a:gd name="T7" fmla="*/ 110 h 134"/>
                        <a:gd name="T8" fmla="*/ 214 w 219"/>
                        <a:gd name="T9" fmla="*/ 95 h 134"/>
                        <a:gd name="T10" fmla="*/ 219 w 219"/>
                        <a:gd name="T11" fmla="*/ 76 h 134"/>
                        <a:gd name="T12" fmla="*/ 214 w 219"/>
                        <a:gd name="T13" fmla="*/ 56 h 134"/>
                        <a:gd name="T14" fmla="*/ 199 w 219"/>
                        <a:gd name="T15" fmla="*/ 36 h 134"/>
                        <a:gd name="T16" fmla="*/ 175 w 219"/>
                        <a:gd name="T17" fmla="*/ 19 h 134"/>
                        <a:gd name="T18" fmla="*/ 145 w 219"/>
                        <a:gd name="T19" fmla="*/ 6 h 134"/>
                        <a:gd name="T20" fmla="*/ 110 w 219"/>
                        <a:gd name="T21" fmla="*/ 0 h 134"/>
                        <a:gd name="T22" fmla="*/ 75 w 219"/>
                        <a:gd name="T23" fmla="*/ 6 h 134"/>
                        <a:gd name="T24" fmla="*/ 45 w 219"/>
                        <a:gd name="T25" fmla="*/ 19 h 134"/>
                        <a:gd name="T26" fmla="*/ 21 w 219"/>
                        <a:gd name="T27" fmla="*/ 36 h 134"/>
                        <a:gd name="T28" fmla="*/ 6 w 219"/>
                        <a:gd name="T29" fmla="*/ 56 h 134"/>
                        <a:gd name="T30" fmla="*/ 0 w 219"/>
                        <a:gd name="T31" fmla="*/ 76 h 134"/>
                        <a:gd name="T32" fmla="*/ 6 w 219"/>
                        <a:gd name="T33" fmla="*/ 95 h 134"/>
                        <a:gd name="T34" fmla="*/ 21 w 219"/>
                        <a:gd name="T35" fmla="*/ 110 h 134"/>
                        <a:gd name="T36" fmla="*/ 45 w 219"/>
                        <a:gd name="T37" fmla="*/ 123 h 134"/>
                        <a:gd name="T38" fmla="*/ 75 w 219"/>
                        <a:gd name="T39" fmla="*/ 130 h 134"/>
                        <a:gd name="T40" fmla="*/ 110 w 219"/>
                        <a:gd name="T41" fmla="*/ 13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134"/>
                        <a:gd name="T65" fmla="*/ 219 w 219"/>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134">
                          <a:moveTo>
                            <a:pt x="110" y="134"/>
                          </a:moveTo>
                          <a:lnTo>
                            <a:pt x="145" y="130"/>
                          </a:lnTo>
                          <a:lnTo>
                            <a:pt x="175" y="123"/>
                          </a:lnTo>
                          <a:lnTo>
                            <a:pt x="199" y="110"/>
                          </a:lnTo>
                          <a:lnTo>
                            <a:pt x="214" y="95"/>
                          </a:lnTo>
                          <a:lnTo>
                            <a:pt x="219" y="76"/>
                          </a:lnTo>
                          <a:lnTo>
                            <a:pt x="214" y="56"/>
                          </a:lnTo>
                          <a:lnTo>
                            <a:pt x="199" y="36"/>
                          </a:lnTo>
                          <a:lnTo>
                            <a:pt x="175" y="19"/>
                          </a:lnTo>
                          <a:lnTo>
                            <a:pt x="145" y="6"/>
                          </a:lnTo>
                          <a:lnTo>
                            <a:pt x="110" y="0"/>
                          </a:lnTo>
                          <a:lnTo>
                            <a:pt x="75" y="6"/>
                          </a:lnTo>
                          <a:lnTo>
                            <a:pt x="45" y="19"/>
                          </a:lnTo>
                          <a:lnTo>
                            <a:pt x="21" y="36"/>
                          </a:lnTo>
                          <a:lnTo>
                            <a:pt x="6" y="56"/>
                          </a:lnTo>
                          <a:lnTo>
                            <a:pt x="0" y="76"/>
                          </a:lnTo>
                          <a:lnTo>
                            <a:pt x="6" y="95"/>
                          </a:lnTo>
                          <a:lnTo>
                            <a:pt x="21" y="110"/>
                          </a:lnTo>
                          <a:lnTo>
                            <a:pt x="45" y="123"/>
                          </a:lnTo>
                          <a:lnTo>
                            <a:pt x="75" y="130"/>
                          </a:lnTo>
                          <a:lnTo>
                            <a:pt x="110" y="134"/>
                          </a:lnTo>
                          <a:close/>
                        </a:path>
                      </a:pathLst>
                    </a:custGeom>
                    <a:solidFill>
                      <a:srgbClr val="404040"/>
                    </a:solidFill>
                    <a:ln w="0">
                      <a:solidFill>
                        <a:srgbClr val="404040"/>
                      </a:solidFill>
                      <a:round/>
                      <a:headEnd/>
                      <a:tailEnd/>
                    </a:ln>
                  </p:spPr>
                  <p:txBody>
                    <a:bodyPr/>
                    <a:lstStyle/>
                    <a:p>
                      <a:endParaRPr lang="en-US">
                        <a:latin typeface="Arial" pitchFamily="34" charset="0"/>
                        <a:cs typeface="Arial" pitchFamily="34" charset="0"/>
                      </a:endParaRPr>
                    </a:p>
                  </p:txBody>
                </p:sp>
                <p:sp>
                  <p:nvSpPr>
                    <p:cNvPr id="60" name="Freeform 206"/>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61" name="Freeform 207"/>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62" name="Freeform 208"/>
                    <p:cNvSpPr>
                      <a:spLocks/>
                    </p:cNvSpPr>
                    <p:nvPr/>
                  </p:nvSpPr>
                  <p:spPr bwMode="auto">
                    <a:xfrm>
                      <a:off x="1132" y="3114"/>
                      <a:ext cx="243" cy="247"/>
                    </a:xfrm>
                    <a:custGeom>
                      <a:avLst/>
                      <a:gdLst>
                        <a:gd name="T0" fmla="*/ 110 w 243"/>
                        <a:gd name="T1" fmla="*/ 247 h 247"/>
                        <a:gd name="T2" fmla="*/ 78 w 243"/>
                        <a:gd name="T3" fmla="*/ 242 h 247"/>
                        <a:gd name="T4" fmla="*/ 52 w 243"/>
                        <a:gd name="T5" fmla="*/ 234 h 247"/>
                        <a:gd name="T6" fmla="*/ 34 w 243"/>
                        <a:gd name="T7" fmla="*/ 223 h 247"/>
                        <a:gd name="T8" fmla="*/ 19 w 243"/>
                        <a:gd name="T9" fmla="*/ 210 h 247"/>
                        <a:gd name="T10" fmla="*/ 10 w 243"/>
                        <a:gd name="T11" fmla="*/ 197 h 247"/>
                        <a:gd name="T12" fmla="*/ 4 w 243"/>
                        <a:gd name="T13" fmla="*/ 188 h 247"/>
                        <a:gd name="T14" fmla="*/ 2 w 243"/>
                        <a:gd name="T15" fmla="*/ 180 h 247"/>
                        <a:gd name="T16" fmla="*/ 0 w 243"/>
                        <a:gd name="T17" fmla="*/ 177 h 247"/>
                        <a:gd name="T18" fmla="*/ 0 w 243"/>
                        <a:gd name="T19" fmla="*/ 0 h 247"/>
                        <a:gd name="T20" fmla="*/ 243 w 243"/>
                        <a:gd name="T21" fmla="*/ 2 h 247"/>
                        <a:gd name="T22" fmla="*/ 243 w 243"/>
                        <a:gd name="T23" fmla="*/ 158 h 247"/>
                        <a:gd name="T24" fmla="*/ 238 w 243"/>
                        <a:gd name="T25" fmla="*/ 173 h 247"/>
                        <a:gd name="T26" fmla="*/ 230 w 243"/>
                        <a:gd name="T27" fmla="*/ 188 h 247"/>
                        <a:gd name="T28" fmla="*/ 225 w 243"/>
                        <a:gd name="T29" fmla="*/ 197 h 247"/>
                        <a:gd name="T30" fmla="*/ 223 w 243"/>
                        <a:gd name="T31" fmla="*/ 201 h 247"/>
                        <a:gd name="T32" fmla="*/ 208 w 243"/>
                        <a:gd name="T33" fmla="*/ 214 h 247"/>
                        <a:gd name="T34" fmla="*/ 189 w 243"/>
                        <a:gd name="T35" fmla="*/ 225 h 247"/>
                        <a:gd name="T36" fmla="*/ 167 w 243"/>
                        <a:gd name="T37" fmla="*/ 232 h 247"/>
                        <a:gd name="T38" fmla="*/ 147 w 243"/>
                        <a:gd name="T39" fmla="*/ 240 h 247"/>
                        <a:gd name="T40" fmla="*/ 128 w 243"/>
                        <a:gd name="T41" fmla="*/ 243 h 247"/>
                        <a:gd name="T42" fmla="*/ 115 w 243"/>
                        <a:gd name="T43" fmla="*/ 245 h 247"/>
                        <a:gd name="T44" fmla="*/ 110 w 243"/>
                        <a:gd name="T45" fmla="*/ 247 h 2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
                        <a:gd name="T70" fmla="*/ 0 h 247"/>
                        <a:gd name="T71" fmla="*/ 243 w 243"/>
                        <a:gd name="T72" fmla="*/ 247 h 2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 h="247">
                          <a:moveTo>
                            <a:pt x="110" y="247"/>
                          </a:moveTo>
                          <a:lnTo>
                            <a:pt x="78" y="242"/>
                          </a:lnTo>
                          <a:lnTo>
                            <a:pt x="52" y="234"/>
                          </a:lnTo>
                          <a:lnTo>
                            <a:pt x="34" y="223"/>
                          </a:lnTo>
                          <a:lnTo>
                            <a:pt x="19" y="210"/>
                          </a:lnTo>
                          <a:lnTo>
                            <a:pt x="10" y="197"/>
                          </a:lnTo>
                          <a:lnTo>
                            <a:pt x="4" y="188"/>
                          </a:lnTo>
                          <a:lnTo>
                            <a:pt x="2" y="180"/>
                          </a:lnTo>
                          <a:lnTo>
                            <a:pt x="0" y="177"/>
                          </a:lnTo>
                          <a:lnTo>
                            <a:pt x="0" y="0"/>
                          </a:lnTo>
                          <a:lnTo>
                            <a:pt x="243" y="2"/>
                          </a:lnTo>
                          <a:lnTo>
                            <a:pt x="243" y="158"/>
                          </a:lnTo>
                          <a:lnTo>
                            <a:pt x="238" y="173"/>
                          </a:lnTo>
                          <a:lnTo>
                            <a:pt x="230" y="188"/>
                          </a:lnTo>
                          <a:lnTo>
                            <a:pt x="225" y="197"/>
                          </a:lnTo>
                          <a:lnTo>
                            <a:pt x="223" y="201"/>
                          </a:lnTo>
                          <a:lnTo>
                            <a:pt x="208" y="214"/>
                          </a:lnTo>
                          <a:lnTo>
                            <a:pt x="189" y="225"/>
                          </a:lnTo>
                          <a:lnTo>
                            <a:pt x="167" y="232"/>
                          </a:lnTo>
                          <a:lnTo>
                            <a:pt x="147" y="240"/>
                          </a:lnTo>
                          <a:lnTo>
                            <a:pt x="128" y="243"/>
                          </a:lnTo>
                          <a:lnTo>
                            <a:pt x="115" y="245"/>
                          </a:lnTo>
                          <a:lnTo>
                            <a:pt x="110" y="247"/>
                          </a:lnTo>
                          <a:close/>
                        </a:path>
                      </a:pathLst>
                    </a:custGeom>
                    <a:solidFill>
                      <a:srgbClr val="1C1C1C"/>
                    </a:solidFill>
                    <a:ln w="0">
                      <a:solidFill>
                        <a:srgbClr val="1C1C1C"/>
                      </a:solidFill>
                      <a:round/>
                      <a:headEnd/>
                      <a:tailEnd/>
                    </a:ln>
                  </p:spPr>
                  <p:txBody>
                    <a:bodyPr/>
                    <a:lstStyle/>
                    <a:p>
                      <a:endParaRPr lang="en-US">
                        <a:latin typeface="Arial" pitchFamily="34" charset="0"/>
                        <a:cs typeface="Arial" pitchFamily="34" charset="0"/>
                      </a:endParaRPr>
                    </a:p>
                  </p:txBody>
                </p:sp>
                <p:sp>
                  <p:nvSpPr>
                    <p:cNvPr id="63" name="Freeform 209"/>
                    <p:cNvSpPr>
                      <a:spLocks/>
                    </p:cNvSpPr>
                    <p:nvPr/>
                  </p:nvSpPr>
                  <p:spPr bwMode="auto">
                    <a:xfrm>
                      <a:off x="1147" y="3114"/>
                      <a:ext cx="219" cy="245"/>
                    </a:xfrm>
                    <a:custGeom>
                      <a:avLst/>
                      <a:gdLst>
                        <a:gd name="T0" fmla="*/ 100 w 219"/>
                        <a:gd name="T1" fmla="*/ 245 h 245"/>
                        <a:gd name="T2" fmla="*/ 72 w 219"/>
                        <a:gd name="T3" fmla="*/ 242 h 245"/>
                        <a:gd name="T4" fmla="*/ 48 w 219"/>
                        <a:gd name="T5" fmla="*/ 234 h 245"/>
                        <a:gd name="T6" fmla="*/ 32 w 219"/>
                        <a:gd name="T7" fmla="*/ 225 h 245"/>
                        <a:gd name="T8" fmla="*/ 19 w 219"/>
                        <a:gd name="T9" fmla="*/ 214 h 245"/>
                        <a:gd name="T10" fmla="*/ 9 w 219"/>
                        <a:gd name="T11" fmla="*/ 203 h 245"/>
                        <a:gd name="T12" fmla="*/ 4 w 219"/>
                        <a:gd name="T13" fmla="*/ 193 h 245"/>
                        <a:gd name="T14" fmla="*/ 2 w 219"/>
                        <a:gd name="T15" fmla="*/ 188 h 245"/>
                        <a:gd name="T16" fmla="*/ 0 w 219"/>
                        <a:gd name="T17" fmla="*/ 186 h 245"/>
                        <a:gd name="T18" fmla="*/ 0 w 219"/>
                        <a:gd name="T19" fmla="*/ 0 h 245"/>
                        <a:gd name="T20" fmla="*/ 219 w 219"/>
                        <a:gd name="T21" fmla="*/ 2 h 245"/>
                        <a:gd name="T22" fmla="*/ 219 w 219"/>
                        <a:gd name="T23" fmla="*/ 153 h 245"/>
                        <a:gd name="T24" fmla="*/ 211 w 219"/>
                        <a:gd name="T25" fmla="*/ 165 h 245"/>
                        <a:gd name="T26" fmla="*/ 206 w 219"/>
                        <a:gd name="T27" fmla="*/ 178 h 245"/>
                        <a:gd name="T28" fmla="*/ 202 w 219"/>
                        <a:gd name="T29" fmla="*/ 188 h 245"/>
                        <a:gd name="T30" fmla="*/ 198 w 219"/>
                        <a:gd name="T31" fmla="*/ 193 h 245"/>
                        <a:gd name="T32" fmla="*/ 187 w 219"/>
                        <a:gd name="T33" fmla="*/ 204 h 245"/>
                        <a:gd name="T34" fmla="*/ 171 w 219"/>
                        <a:gd name="T35" fmla="*/ 216 h 245"/>
                        <a:gd name="T36" fmla="*/ 150 w 219"/>
                        <a:gd name="T37" fmla="*/ 225 h 245"/>
                        <a:gd name="T38" fmla="*/ 132 w 219"/>
                        <a:gd name="T39" fmla="*/ 234 h 245"/>
                        <a:gd name="T40" fmla="*/ 117 w 219"/>
                        <a:gd name="T41" fmla="*/ 240 h 245"/>
                        <a:gd name="T42" fmla="*/ 104 w 219"/>
                        <a:gd name="T43" fmla="*/ 243 h 245"/>
                        <a:gd name="T44" fmla="*/ 100 w 219"/>
                        <a:gd name="T45" fmla="*/ 245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245"/>
                        <a:gd name="T71" fmla="*/ 219 w 219"/>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245">
                          <a:moveTo>
                            <a:pt x="100" y="245"/>
                          </a:moveTo>
                          <a:lnTo>
                            <a:pt x="72" y="242"/>
                          </a:lnTo>
                          <a:lnTo>
                            <a:pt x="48" y="234"/>
                          </a:lnTo>
                          <a:lnTo>
                            <a:pt x="32" y="225"/>
                          </a:lnTo>
                          <a:lnTo>
                            <a:pt x="19" y="214"/>
                          </a:lnTo>
                          <a:lnTo>
                            <a:pt x="9" y="203"/>
                          </a:lnTo>
                          <a:lnTo>
                            <a:pt x="4" y="193"/>
                          </a:lnTo>
                          <a:lnTo>
                            <a:pt x="2" y="188"/>
                          </a:lnTo>
                          <a:lnTo>
                            <a:pt x="0" y="186"/>
                          </a:lnTo>
                          <a:lnTo>
                            <a:pt x="0" y="0"/>
                          </a:lnTo>
                          <a:lnTo>
                            <a:pt x="219" y="2"/>
                          </a:lnTo>
                          <a:lnTo>
                            <a:pt x="219" y="153"/>
                          </a:lnTo>
                          <a:lnTo>
                            <a:pt x="211" y="165"/>
                          </a:lnTo>
                          <a:lnTo>
                            <a:pt x="206" y="178"/>
                          </a:lnTo>
                          <a:lnTo>
                            <a:pt x="202" y="188"/>
                          </a:lnTo>
                          <a:lnTo>
                            <a:pt x="198" y="193"/>
                          </a:lnTo>
                          <a:lnTo>
                            <a:pt x="187" y="204"/>
                          </a:lnTo>
                          <a:lnTo>
                            <a:pt x="171" y="216"/>
                          </a:lnTo>
                          <a:lnTo>
                            <a:pt x="150" y="225"/>
                          </a:lnTo>
                          <a:lnTo>
                            <a:pt x="132" y="234"/>
                          </a:lnTo>
                          <a:lnTo>
                            <a:pt x="117" y="240"/>
                          </a:lnTo>
                          <a:lnTo>
                            <a:pt x="104" y="243"/>
                          </a:lnTo>
                          <a:lnTo>
                            <a:pt x="100" y="245"/>
                          </a:lnTo>
                          <a:close/>
                        </a:path>
                      </a:pathLst>
                    </a:custGeom>
                    <a:solidFill>
                      <a:srgbClr val="393939"/>
                    </a:solidFill>
                    <a:ln w="0">
                      <a:solidFill>
                        <a:srgbClr val="393939"/>
                      </a:solidFill>
                      <a:round/>
                      <a:headEnd/>
                      <a:tailEnd/>
                    </a:ln>
                  </p:spPr>
                  <p:txBody>
                    <a:bodyPr/>
                    <a:lstStyle/>
                    <a:p>
                      <a:endParaRPr lang="en-US">
                        <a:latin typeface="Arial" pitchFamily="34" charset="0"/>
                        <a:cs typeface="Arial" pitchFamily="34" charset="0"/>
                      </a:endParaRPr>
                    </a:p>
                  </p:txBody>
                </p:sp>
                <p:sp>
                  <p:nvSpPr>
                    <p:cNvPr id="64" name="Freeform 211"/>
                    <p:cNvSpPr>
                      <a:spLocks/>
                    </p:cNvSpPr>
                    <p:nvPr/>
                  </p:nvSpPr>
                  <p:spPr bwMode="auto">
                    <a:xfrm>
                      <a:off x="1164" y="3114"/>
                      <a:ext cx="191" cy="245"/>
                    </a:xfrm>
                    <a:custGeom>
                      <a:avLst/>
                      <a:gdLst>
                        <a:gd name="T0" fmla="*/ 89 w 191"/>
                        <a:gd name="T1" fmla="*/ 245 h 245"/>
                        <a:gd name="T2" fmla="*/ 61 w 191"/>
                        <a:gd name="T3" fmla="*/ 242 h 245"/>
                        <a:gd name="T4" fmla="*/ 39 w 191"/>
                        <a:gd name="T5" fmla="*/ 234 h 245"/>
                        <a:gd name="T6" fmla="*/ 22 w 191"/>
                        <a:gd name="T7" fmla="*/ 223 h 245"/>
                        <a:gd name="T8" fmla="*/ 11 w 191"/>
                        <a:gd name="T9" fmla="*/ 214 h 245"/>
                        <a:gd name="T10" fmla="*/ 3 w 191"/>
                        <a:gd name="T11" fmla="*/ 203 h 245"/>
                        <a:gd name="T12" fmla="*/ 0 w 191"/>
                        <a:gd name="T13" fmla="*/ 197 h 245"/>
                        <a:gd name="T14" fmla="*/ 0 w 191"/>
                        <a:gd name="T15" fmla="*/ 193 h 245"/>
                        <a:gd name="T16" fmla="*/ 0 w 191"/>
                        <a:gd name="T17" fmla="*/ 0 h 245"/>
                        <a:gd name="T18" fmla="*/ 191 w 191"/>
                        <a:gd name="T19" fmla="*/ 2 h 245"/>
                        <a:gd name="T20" fmla="*/ 191 w 191"/>
                        <a:gd name="T21" fmla="*/ 147 h 245"/>
                        <a:gd name="T22" fmla="*/ 185 w 191"/>
                        <a:gd name="T23" fmla="*/ 158 h 245"/>
                        <a:gd name="T24" fmla="*/ 180 w 191"/>
                        <a:gd name="T25" fmla="*/ 171 h 245"/>
                        <a:gd name="T26" fmla="*/ 176 w 191"/>
                        <a:gd name="T27" fmla="*/ 180 h 245"/>
                        <a:gd name="T28" fmla="*/ 174 w 191"/>
                        <a:gd name="T29" fmla="*/ 184 h 245"/>
                        <a:gd name="T30" fmla="*/ 163 w 191"/>
                        <a:gd name="T31" fmla="*/ 195 h 245"/>
                        <a:gd name="T32" fmla="*/ 148 w 191"/>
                        <a:gd name="T33" fmla="*/ 206 h 245"/>
                        <a:gd name="T34" fmla="*/ 133 w 191"/>
                        <a:gd name="T35" fmla="*/ 217 h 245"/>
                        <a:gd name="T36" fmla="*/ 117 w 191"/>
                        <a:gd name="T37" fmla="*/ 229 h 245"/>
                        <a:gd name="T38" fmla="*/ 104 w 191"/>
                        <a:gd name="T39" fmla="*/ 238 h 245"/>
                        <a:gd name="T40" fmla="*/ 92 w 191"/>
                        <a:gd name="T41" fmla="*/ 243 h 245"/>
                        <a:gd name="T42" fmla="*/ 89 w 191"/>
                        <a:gd name="T43" fmla="*/ 245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
                        <a:gd name="T67" fmla="*/ 0 h 245"/>
                        <a:gd name="T68" fmla="*/ 191 w 191"/>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 h="245">
                          <a:moveTo>
                            <a:pt x="89" y="245"/>
                          </a:moveTo>
                          <a:lnTo>
                            <a:pt x="61" y="242"/>
                          </a:lnTo>
                          <a:lnTo>
                            <a:pt x="39" y="234"/>
                          </a:lnTo>
                          <a:lnTo>
                            <a:pt x="22" y="223"/>
                          </a:lnTo>
                          <a:lnTo>
                            <a:pt x="11" y="214"/>
                          </a:lnTo>
                          <a:lnTo>
                            <a:pt x="3" y="203"/>
                          </a:lnTo>
                          <a:lnTo>
                            <a:pt x="0" y="197"/>
                          </a:lnTo>
                          <a:lnTo>
                            <a:pt x="0" y="193"/>
                          </a:lnTo>
                          <a:lnTo>
                            <a:pt x="0" y="0"/>
                          </a:lnTo>
                          <a:lnTo>
                            <a:pt x="191" y="2"/>
                          </a:lnTo>
                          <a:lnTo>
                            <a:pt x="191" y="147"/>
                          </a:lnTo>
                          <a:lnTo>
                            <a:pt x="185" y="158"/>
                          </a:lnTo>
                          <a:lnTo>
                            <a:pt x="180" y="171"/>
                          </a:lnTo>
                          <a:lnTo>
                            <a:pt x="176" y="180"/>
                          </a:lnTo>
                          <a:lnTo>
                            <a:pt x="174" y="184"/>
                          </a:lnTo>
                          <a:lnTo>
                            <a:pt x="163" y="195"/>
                          </a:lnTo>
                          <a:lnTo>
                            <a:pt x="148" y="206"/>
                          </a:lnTo>
                          <a:lnTo>
                            <a:pt x="133" y="217"/>
                          </a:lnTo>
                          <a:lnTo>
                            <a:pt x="117" y="229"/>
                          </a:lnTo>
                          <a:lnTo>
                            <a:pt x="104" y="238"/>
                          </a:lnTo>
                          <a:lnTo>
                            <a:pt x="92" y="243"/>
                          </a:lnTo>
                          <a:lnTo>
                            <a:pt x="89" y="245"/>
                          </a:lnTo>
                          <a:close/>
                        </a:path>
                      </a:pathLst>
                    </a:custGeom>
                    <a:solidFill>
                      <a:srgbClr val="555555"/>
                    </a:solidFill>
                    <a:ln w="0">
                      <a:solidFill>
                        <a:srgbClr val="555555"/>
                      </a:solidFill>
                      <a:round/>
                      <a:headEnd/>
                      <a:tailEnd/>
                    </a:ln>
                  </p:spPr>
                  <p:txBody>
                    <a:bodyPr/>
                    <a:lstStyle/>
                    <a:p>
                      <a:endParaRPr lang="en-US">
                        <a:latin typeface="Arial" pitchFamily="34" charset="0"/>
                        <a:cs typeface="Arial" pitchFamily="34" charset="0"/>
                      </a:endParaRPr>
                    </a:p>
                  </p:txBody>
                </p:sp>
                <p:sp>
                  <p:nvSpPr>
                    <p:cNvPr id="65" name="Freeform 212"/>
                    <p:cNvSpPr>
                      <a:spLocks/>
                    </p:cNvSpPr>
                    <p:nvPr/>
                  </p:nvSpPr>
                  <p:spPr bwMode="auto">
                    <a:xfrm>
                      <a:off x="1179" y="3114"/>
                      <a:ext cx="165" cy="243"/>
                    </a:xfrm>
                    <a:custGeom>
                      <a:avLst/>
                      <a:gdLst>
                        <a:gd name="T0" fmla="*/ 79 w 165"/>
                        <a:gd name="T1" fmla="*/ 243 h 243"/>
                        <a:gd name="T2" fmla="*/ 55 w 165"/>
                        <a:gd name="T3" fmla="*/ 242 h 243"/>
                        <a:gd name="T4" fmla="*/ 35 w 165"/>
                        <a:gd name="T5" fmla="*/ 236 h 243"/>
                        <a:gd name="T6" fmla="*/ 20 w 165"/>
                        <a:gd name="T7" fmla="*/ 227 h 243"/>
                        <a:gd name="T8" fmla="*/ 11 w 165"/>
                        <a:gd name="T9" fmla="*/ 217 h 243"/>
                        <a:gd name="T10" fmla="*/ 3 w 165"/>
                        <a:gd name="T11" fmla="*/ 210 h 243"/>
                        <a:gd name="T12" fmla="*/ 1 w 165"/>
                        <a:gd name="T13" fmla="*/ 204 h 243"/>
                        <a:gd name="T14" fmla="*/ 0 w 165"/>
                        <a:gd name="T15" fmla="*/ 203 h 243"/>
                        <a:gd name="T16" fmla="*/ 0 w 165"/>
                        <a:gd name="T17" fmla="*/ 0 h 243"/>
                        <a:gd name="T18" fmla="*/ 165 w 165"/>
                        <a:gd name="T19" fmla="*/ 2 h 243"/>
                        <a:gd name="T20" fmla="*/ 165 w 165"/>
                        <a:gd name="T21" fmla="*/ 140 h 243"/>
                        <a:gd name="T22" fmla="*/ 161 w 165"/>
                        <a:gd name="T23" fmla="*/ 151 h 243"/>
                        <a:gd name="T24" fmla="*/ 155 w 165"/>
                        <a:gd name="T25" fmla="*/ 162 h 243"/>
                        <a:gd name="T26" fmla="*/ 152 w 165"/>
                        <a:gd name="T27" fmla="*/ 171 h 243"/>
                        <a:gd name="T28" fmla="*/ 152 w 165"/>
                        <a:gd name="T29" fmla="*/ 175 h 243"/>
                        <a:gd name="T30" fmla="*/ 142 w 165"/>
                        <a:gd name="T31" fmla="*/ 186 h 243"/>
                        <a:gd name="T32" fmla="*/ 129 w 165"/>
                        <a:gd name="T33" fmla="*/ 197 h 243"/>
                        <a:gd name="T34" fmla="*/ 116 w 165"/>
                        <a:gd name="T35" fmla="*/ 210 h 243"/>
                        <a:gd name="T36" fmla="*/ 103 w 165"/>
                        <a:gd name="T37" fmla="*/ 223 h 243"/>
                        <a:gd name="T38" fmla="*/ 92 w 165"/>
                        <a:gd name="T39" fmla="*/ 234 h 243"/>
                        <a:gd name="T40" fmla="*/ 83 w 165"/>
                        <a:gd name="T41" fmla="*/ 242 h 243"/>
                        <a:gd name="T42" fmla="*/ 79 w 165"/>
                        <a:gd name="T43" fmla="*/ 24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243"/>
                        <a:gd name="T68" fmla="*/ 165 w 165"/>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243">
                          <a:moveTo>
                            <a:pt x="79" y="243"/>
                          </a:moveTo>
                          <a:lnTo>
                            <a:pt x="55" y="242"/>
                          </a:lnTo>
                          <a:lnTo>
                            <a:pt x="35" y="236"/>
                          </a:lnTo>
                          <a:lnTo>
                            <a:pt x="20" y="227"/>
                          </a:lnTo>
                          <a:lnTo>
                            <a:pt x="11" y="217"/>
                          </a:lnTo>
                          <a:lnTo>
                            <a:pt x="3" y="210"/>
                          </a:lnTo>
                          <a:lnTo>
                            <a:pt x="1" y="204"/>
                          </a:lnTo>
                          <a:lnTo>
                            <a:pt x="0" y="203"/>
                          </a:lnTo>
                          <a:lnTo>
                            <a:pt x="0" y="0"/>
                          </a:lnTo>
                          <a:lnTo>
                            <a:pt x="165" y="2"/>
                          </a:lnTo>
                          <a:lnTo>
                            <a:pt x="165" y="140"/>
                          </a:lnTo>
                          <a:lnTo>
                            <a:pt x="161" y="151"/>
                          </a:lnTo>
                          <a:lnTo>
                            <a:pt x="155" y="162"/>
                          </a:lnTo>
                          <a:lnTo>
                            <a:pt x="152" y="171"/>
                          </a:lnTo>
                          <a:lnTo>
                            <a:pt x="152" y="175"/>
                          </a:lnTo>
                          <a:lnTo>
                            <a:pt x="142" y="186"/>
                          </a:lnTo>
                          <a:lnTo>
                            <a:pt x="129" y="197"/>
                          </a:lnTo>
                          <a:lnTo>
                            <a:pt x="116" y="210"/>
                          </a:lnTo>
                          <a:lnTo>
                            <a:pt x="103" y="223"/>
                          </a:lnTo>
                          <a:lnTo>
                            <a:pt x="92" y="234"/>
                          </a:lnTo>
                          <a:lnTo>
                            <a:pt x="83" y="242"/>
                          </a:lnTo>
                          <a:lnTo>
                            <a:pt x="79" y="243"/>
                          </a:lnTo>
                          <a:close/>
                        </a:path>
                      </a:pathLst>
                    </a:custGeom>
                    <a:solidFill>
                      <a:srgbClr val="717171"/>
                    </a:solidFill>
                    <a:ln w="0">
                      <a:solidFill>
                        <a:srgbClr val="717171"/>
                      </a:solidFill>
                      <a:round/>
                      <a:headEnd/>
                      <a:tailEnd/>
                    </a:ln>
                  </p:spPr>
                  <p:txBody>
                    <a:bodyPr/>
                    <a:lstStyle/>
                    <a:p>
                      <a:endParaRPr lang="en-US">
                        <a:latin typeface="Arial" pitchFamily="34" charset="0"/>
                        <a:cs typeface="Arial" pitchFamily="34" charset="0"/>
                      </a:endParaRPr>
                    </a:p>
                  </p:txBody>
                </p:sp>
                <p:sp>
                  <p:nvSpPr>
                    <p:cNvPr id="66" name="Freeform 213"/>
                    <p:cNvSpPr>
                      <a:spLocks/>
                    </p:cNvSpPr>
                    <p:nvPr/>
                  </p:nvSpPr>
                  <p:spPr bwMode="auto">
                    <a:xfrm>
                      <a:off x="1193" y="3116"/>
                      <a:ext cx="139" cy="241"/>
                    </a:xfrm>
                    <a:custGeom>
                      <a:avLst/>
                      <a:gdLst>
                        <a:gd name="T0" fmla="*/ 73 w 139"/>
                        <a:gd name="T1" fmla="*/ 241 h 241"/>
                        <a:gd name="T2" fmla="*/ 47 w 139"/>
                        <a:gd name="T3" fmla="*/ 240 h 241"/>
                        <a:gd name="T4" fmla="*/ 28 w 139"/>
                        <a:gd name="T5" fmla="*/ 232 h 241"/>
                        <a:gd name="T6" fmla="*/ 15 w 139"/>
                        <a:gd name="T7" fmla="*/ 225 h 241"/>
                        <a:gd name="T8" fmla="*/ 8 w 139"/>
                        <a:gd name="T9" fmla="*/ 217 h 241"/>
                        <a:gd name="T10" fmla="*/ 2 w 139"/>
                        <a:gd name="T11" fmla="*/ 210 h 241"/>
                        <a:gd name="T12" fmla="*/ 0 w 139"/>
                        <a:gd name="T13" fmla="*/ 208 h 241"/>
                        <a:gd name="T14" fmla="*/ 0 w 139"/>
                        <a:gd name="T15" fmla="*/ 0 h 241"/>
                        <a:gd name="T16" fmla="*/ 139 w 139"/>
                        <a:gd name="T17" fmla="*/ 0 h 241"/>
                        <a:gd name="T18" fmla="*/ 139 w 139"/>
                        <a:gd name="T19" fmla="*/ 132 h 241"/>
                        <a:gd name="T20" fmla="*/ 136 w 139"/>
                        <a:gd name="T21" fmla="*/ 141 h 241"/>
                        <a:gd name="T22" fmla="*/ 132 w 139"/>
                        <a:gd name="T23" fmla="*/ 152 h 241"/>
                        <a:gd name="T24" fmla="*/ 130 w 139"/>
                        <a:gd name="T25" fmla="*/ 162 h 241"/>
                        <a:gd name="T26" fmla="*/ 128 w 139"/>
                        <a:gd name="T27" fmla="*/ 165 h 241"/>
                        <a:gd name="T28" fmla="*/ 121 w 139"/>
                        <a:gd name="T29" fmla="*/ 175 h 241"/>
                        <a:gd name="T30" fmla="*/ 112 w 139"/>
                        <a:gd name="T31" fmla="*/ 188 h 241"/>
                        <a:gd name="T32" fmla="*/ 101 w 139"/>
                        <a:gd name="T33" fmla="*/ 202 h 241"/>
                        <a:gd name="T34" fmla="*/ 89 w 139"/>
                        <a:gd name="T35" fmla="*/ 215 h 241"/>
                        <a:gd name="T36" fmla="*/ 82 w 139"/>
                        <a:gd name="T37" fmla="*/ 228 h 241"/>
                        <a:gd name="T38" fmla="*/ 75 w 139"/>
                        <a:gd name="T39" fmla="*/ 238 h 241"/>
                        <a:gd name="T40" fmla="*/ 73 w 139"/>
                        <a:gd name="T41" fmla="*/ 24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41"/>
                        <a:gd name="T65" fmla="*/ 139 w 139"/>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41">
                          <a:moveTo>
                            <a:pt x="73" y="241"/>
                          </a:moveTo>
                          <a:lnTo>
                            <a:pt x="47" y="240"/>
                          </a:lnTo>
                          <a:lnTo>
                            <a:pt x="28" y="232"/>
                          </a:lnTo>
                          <a:lnTo>
                            <a:pt x="15" y="225"/>
                          </a:lnTo>
                          <a:lnTo>
                            <a:pt x="8" y="217"/>
                          </a:lnTo>
                          <a:lnTo>
                            <a:pt x="2" y="210"/>
                          </a:lnTo>
                          <a:lnTo>
                            <a:pt x="0" y="208"/>
                          </a:lnTo>
                          <a:lnTo>
                            <a:pt x="0" y="0"/>
                          </a:lnTo>
                          <a:lnTo>
                            <a:pt x="139" y="0"/>
                          </a:lnTo>
                          <a:lnTo>
                            <a:pt x="139" y="132"/>
                          </a:lnTo>
                          <a:lnTo>
                            <a:pt x="136" y="141"/>
                          </a:lnTo>
                          <a:lnTo>
                            <a:pt x="132" y="152"/>
                          </a:lnTo>
                          <a:lnTo>
                            <a:pt x="130" y="162"/>
                          </a:lnTo>
                          <a:lnTo>
                            <a:pt x="128" y="165"/>
                          </a:lnTo>
                          <a:lnTo>
                            <a:pt x="121" y="175"/>
                          </a:lnTo>
                          <a:lnTo>
                            <a:pt x="112" y="188"/>
                          </a:lnTo>
                          <a:lnTo>
                            <a:pt x="101" y="202"/>
                          </a:lnTo>
                          <a:lnTo>
                            <a:pt x="89" y="215"/>
                          </a:lnTo>
                          <a:lnTo>
                            <a:pt x="82" y="228"/>
                          </a:lnTo>
                          <a:lnTo>
                            <a:pt x="75" y="238"/>
                          </a:lnTo>
                          <a:lnTo>
                            <a:pt x="73" y="241"/>
                          </a:lnTo>
                          <a:close/>
                        </a:path>
                      </a:pathLst>
                    </a:custGeom>
                    <a:solidFill>
                      <a:srgbClr val="8E8E8E"/>
                    </a:solidFill>
                    <a:ln w="0">
                      <a:solidFill>
                        <a:srgbClr val="8E8E8E"/>
                      </a:solidFill>
                      <a:round/>
                      <a:headEnd/>
                      <a:tailEnd/>
                    </a:ln>
                  </p:spPr>
                  <p:txBody>
                    <a:bodyPr/>
                    <a:lstStyle/>
                    <a:p>
                      <a:endParaRPr lang="en-US">
                        <a:latin typeface="Arial" pitchFamily="34" charset="0"/>
                        <a:cs typeface="Arial" pitchFamily="34" charset="0"/>
                      </a:endParaRPr>
                    </a:p>
                  </p:txBody>
                </p:sp>
                <p:sp>
                  <p:nvSpPr>
                    <p:cNvPr id="67" name="Freeform 214"/>
                    <p:cNvSpPr>
                      <a:spLocks/>
                    </p:cNvSpPr>
                    <p:nvPr/>
                  </p:nvSpPr>
                  <p:spPr bwMode="auto">
                    <a:xfrm>
                      <a:off x="1210" y="3116"/>
                      <a:ext cx="111" cy="240"/>
                    </a:xfrm>
                    <a:custGeom>
                      <a:avLst/>
                      <a:gdLst>
                        <a:gd name="T0" fmla="*/ 61 w 111"/>
                        <a:gd name="T1" fmla="*/ 240 h 240"/>
                        <a:gd name="T2" fmla="*/ 37 w 111"/>
                        <a:gd name="T3" fmla="*/ 238 h 240"/>
                        <a:gd name="T4" fmla="*/ 19 w 111"/>
                        <a:gd name="T5" fmla="*/ 232 h 240"/>
                        <a:gd name="T6" fmla="*/ 8 w 111"/>
                        <a:gd name="T7" fmla="*/ 225 h 240"/>
                        <a:gd name="T8" fmla="*/ 2 w 111"/>
                        <a:gd name="T9" fmla="*/ 219 h 240"/>
                        <a:gd name="T10" fmla="*/ 0 w 111"/>
                        <a:gd name="T11" fmla="*/ 217 h 240"/>
                        <a:gd name="T12" fmla="*/ 0 w 111"/>
                        <a:gd name="T13" fmla="*/ 0 h 240"/>
                        <a:gd name="T14" fmla="*/ 111 w 111"/>
                        <a:gd name="T15" fmla="*/ 0 h 240"/>
                        <a:gd name="T16" fmla="*/ 111 w 111"/>
                        <a:gd name="T17" fmla="*/ 125 h 240"/>
                        <a:gd name="T18" fmla="*/ 110 w 111"/>
                        <a:gd name="T19" fmla="*/ 134 h 240"/>
                        <a:gd name="T20" fmla="*/ 106 w 111"/>
                        <a:gd name="T21" fmla="*/ 143 h 240"/>
                        <a:gd name="T22" fmla="*/ 104 w 111"/>
                        <a:gd name="T23" fmla="*/ 152 h 240"/>
                        <a:gd name="T24" fmla="*/ 104 w 111"/>
                        <a:gd name="T25" fmla="*/ 156 h 240"/>
                        <a:gd name="T26" fmla="*/ 98 w 111"/>
                        <a:gd name="T27" fmla="*/ 165 h 240"/>
                        <a:gd name="T28" fmla="*/ 91 w 111"/>
                        <a:gd name="T29" fmla="*/ 178 h 240"/>
                        <a:gd name="T30" fmla="*/ 84 w 111"/>
                        <a:gd name="T31" fmla="*/ 195 h 240"/>
                        <a:gd name="T32" fmla="*/ 74 w 111"/>
                        <a:gd name="T33" fmla="*/ 212 h 240"/>
                        <a:gd name="T34" fmla="*/ 67 w 111"/>
                        <a:gd name="T35" fmla="*/ 227 h 240"/>
                        <a:gd name="T36" fmla="*/ 63 w 111"/>
                        <a:gd name="T37" fmla="*/ 236 h 240"/>
                        <a:gd name="T38" fmla="*/ 61 w 111"/>
                        <a:gd name="T39" fmla="*/ 24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0"/>
                        <a:gd name="T62" fmla="*/ 111 w 11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0">
                          <a:moveTo>
                            <a:pt x="61" y="240"/>
                          </a:moveTo>
                          <a:lnTo>
                            <a:pt x="37" y="238"/>
                          </a:lnTo>
                          <a:lnTo>
                            <a:pt x="19" y="232"/>
                          </a:lnTo>
                          <a:lnTo>
                            <a:pt x="8" y="225"/>
                          </a:lnTo>
                          <a:lnTo>
                            <a:pt x="2" y="219"/>
                          </a:lnTo>
                          <a:lnTo>
                            <a:pt x="0" y="217"/>
                          </a:lnTo>
                          <a:lnTo>
                            <a:pt x="0" y="0"/>
                          </a:lnTo>
                          <a:lnTo>
                            <a:pt x="111" y="0"/>
                          </a:lnTo>
                          <a:lnTo>
                            <a:pt x="111" y="125"/>
                          </a:lnTo>
                          <a:lnTo>
                            <a:pt x="110" y="134"/>
                          </a:lnTo>
                          <a:lnTo>
                            <a:pt x="106" y="143"/>
                          </a:lnTo>
                          <a:lnTo>
                            <a:pt x="104" y="152"/>
                          </a:lnTo>
                          <a:lnTo>
                            <a:pt x="104" y="156"/>
                          </a:lnTo>
                          <a:lnTo>
                            <a:pt x="98" y="165"/>
                          </a:lnTo>
                          <a:lnTo>
                            <a:pt x="91" y="178"/>
                          </a:lnTo>
                          <a:lnTo>
                            <a:pt x="84" y="195"/>
                          </a:lnTo>
                          <a:lnTo>
                            <a:pt x="74" y="212"/>
                          </a:lnTo>
                          <a:lnTo>
                            <a:pt x="67" y="227"/>
                          </a:lnTo>
                          <a:lnTo>
                            <a:pt x="63" y="236"/>
                          </a:lnTo>
                          <a:lnTo>
                            <a:pt x="61" y="240"/>
                          </a:lnTo>
                          <a:close/>
                        </a:path>
                      </a:pathLst>
                    </a:custGeom>
                    <a:solidFill>
                      <a:srgbClr val="AAAAAA"/>
                    </a:solidFill>
                    <a:ln w="0">
                      <a:solidFill>
                        <a:srgbClr val="AAAAAA"/>
                      </a:solidFill>
                      <a:round/>
                      <a:headEnd/>
                      <a:tailEnd/>
                    </a:ln>
                  </p:spPr>
                  <p:txBody>
                    <a:bodyPr/>
                    <a:lstStyle/>
                    <a:p>
                      <a:endParaRPr lang="en-US">
                        <a:latin typeface="Arial" pitchFamily="34" charset="0"/>
                        <a:cs typeface="Arial" pitchFamily="34" charset="0"/>
                      </a:endParaRPr>
                    </a:p>
                  </p:txBody>
                </p:sp>
                <p:sp>
                  <p:nvSpPr>
                    <p:cNvPr id="68" name="Freeform 215"/>
                    <p:cNvSpPr>
                      <a:spLocks/>
                    </p:cNvSpPr>
                    <p:nvPr/>
                  </p:nvSpPr>
                  <p:spPr bwMode="auto">
                    <a:xfrm>
                      <a:off x="1225" y="3116"/>
                      <a:ext cx="85" cy="240"/>
                    </a:xfrm>
                    <a:custGeom>
                      <a:avLst/>
                      <a:gdLst>
                        <a:gd name="T0" fmla="*/ 52 w 85"/>
                        <a:gd name="T1" fmla="*/ 240 h 240"/>
                        <a:gd name="T2" fmla="*/ 31 w 85"/>
                        <a:gd name="T3" fmla="*/ 240 h 240"/>
                        <a:gd name="T4" fmla="*/ 17 w 85"/>
                        <a:gd name="T5" fmla="*/ 236 h 240"/>
                        <a:gd name="T6" fmla="*/ 7 w 85"/>
                        <a:gd name="T7" fmla="*/ 230 h 240"/>
                        <a:gd name="T8" fmla="*/ 2 w 85"/>
                        <a:gd name="T9" fmla="*/ 227 h 240"/>
                        <a:gd name="T10" fmla="*/ 0 w 85"/>
                        <a:gd name="T11" fmla="*/ 225 h 240"/>
                        <a:gd name="T12" fmla="*/ 0 w 85"/>
                        <a:gd name="T13" fmla="*/ 0 h 240"/>
                        <a:gd name="T14" fmla="*/ 85 w 85"/>
                        <a:gd name="T15" fmla="*/ 0 h 240"/>
                        <a:gd name="T16" fmla="*/ 85 w 85"/>
                        <a:gd name="T17" fmla="*/ 119 h 240"/>
                        <a:gd name="T18" fmla="*/ 85 w 85"/>
                        <a:gd name="T19" fmla="*/ 123 h 240"/>
                        <a:gd name="T20" fmla="*/ 83 w 85"/>
                        <a:gd name="T21" fmla="*/ 126 h 240"/>
                        <a:gd name="T22" fmla="*/ 83 w 85"/>
                        <a:gd name="T23" fmla="*/ 132 h 240"/>
                        <a:gd name="T24" fmla="*/ 82 w 85"/>
                        <a:gd name="T25" fmla="*/ 138 h 240"/>
                        <a:gd name="T26" fmla="*/ 82 w 85"/>
                        <a:gd name="T27" fmla="*/ 143 h 240"/>
                        <a:gd name="T28" fmla="*/ 80 w 85"/>
                        <a:gd name="T29" fmla="*/ 147 h 240"/>
                        <a:gd name="T30" fmla="*/ 80 w 85"/>
                        <a:gd name="T31" fmla="*/ 147 h 240"/>
                        <a:gd name="T32" fmla="*/ 76 w 85"/>
                        <a:gd name="T33" fmla="*/ 156 h 240"/>
                        <a:gd name="T34" fmla="*/ 72 w 85"/>
                        <a:gd name="T35" fmla="*/ 169 h 240"/>
                        <a:gd name="T36" fmla="*/ 67 w 85"/>
                        <a:gd name="T37" fmla="*/ 188 h 240"/>
                        <a:gd name="T38" fmla="*/ 61 w 85"/>
                        <a:gd name="T39" fmla="*/ 206 h 240"/>
                        <a:gd name="T40" fmla="*/ 56 w 85"/>
                        <a:gd name="T41" fmla="*/ 223 h 240"/>
                        <a:gd name="T42" fmla="*/ 54 w 85"/>
                        <a:gd name="T43" fmla="*/ 234 h 240"/>
                        <a:gd name="T44" fmla="*/ 52 w 85"/>
                        <a:gd name="T45" fmla="*/ 240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240"/>
                        <a:gd name="T71" fmla="*/ 85 w 85"/>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240">
                          <a:moveTo>
                            <a:pt x="52" y="240"/>
                          </a:moveTo>
                          <a:lnTo>
                            <a:pt x="31" y="240"/>
                          </a:lnTo>
                          <a:lnTo>
                            <a:pt x="17" y="236"/>
                          </a:lnTo>
                          <a:lnTo>
                            <a:pt x="7" y="230"/>
                          </a:lnTo>
                          <a:lnTo>
                            <a:pt x="2" y="227"/>
                          </a:lnTo>
                          <a:lnTo>
                            <a:pt x="0" y="225"/>
                          </a:lnTo>
                          <a:lnTo>
                            <a:pt x="0" y="0"/>
                          </a:lnTo>
                          <a:lnTo>
                            <a:pt x="85" y="0"/>
                          </a:lnTo>
                          <a:lnTo>
                            <a:pt x="85" y="119"/>
                          </a:lnTo>
                          <a:lnTo>
                            <a:pt x="85" y="123"/>
                          </a:lnTo>
                          <a:lnTo>
                            <a:pt x="83" y="126"/>
                          </a:lnTo>
                          <a:lnTo>
                            <a:pt x="83" y="132"/>
                          </a:lnTo>
                          <a:lnTo>
                            <a:pt x="82" y="138"/>
                          </a:lnTo>
                          <a:lnTo>
                            <a:pt x="82" y="143"/>
                          </a:lnTo>
                          <a:lnTo>
                            <a:pt x="80" y="147"/>
                          </a:lnTo>
                          <a:lnTo>
                            <a:pt x="76" y="156"/>
                          </a:lnTo>
                          <a:lnTo>
                            <a:pt x="72" y="169"/>
                          </a:lnTo>
                          <a:lnTo>
                            <a:pt x="67" y="188"/>
                          </a:lnTo>
                          <a:lnTo>
                            <a:pt x="61" y="206"/>
                          </a:lnTo>
                          <a:lnTo>
                            <a:pt x="56" y="223"/>
                          </a:lnTo>
                          <a:lnTo>
                            <a:pt x="54" y="234"/>
                          </a:lnTo>
                          <a:lnTo>
                            <a:pt x="52" y="240"/>
                          </a:lnTo>
                          <a:close/>
                        </a:path>
                      </a:pathLst>
                    </a:custGeom>
                    <a:solidFill>
                      <a:srgbClr val="C6C6C6"/>
                    </a:solidFill>
                    <a:ln w="0">
                      <a:solidFill>
                        <a:srgbClr val="C6C6C6"/>
                      </a:solidFill>
                      <a:round/>
                      <a:headEnd/>
                      <a:tailEnd/>
                    </a:ln>
                  </p:spPr>
                  <p:txBody>
                    <a:bodyPr/>
                    <a:lstStyle/>
                    <a:p>
                      <a:endParaRPr lang="en-US">
                        <a:latin typeface="Arial" pitchFamily="34" charset="0"/>
                        <a:cs typeface="Arial" pitchFamily="34" charset="0"/>
                      </a:endParaRPr>
                    </a:p>
                  </p:txBody>
                </p:sp>
                <p:sp>
                  <p:nvSpPr>
                    <p:cNvPr id="69" name="Freeform 216"/>
                    <p:cNvSpPr>
                      <a:spLocks/>
                    </p:cNvSpPr>
                    <p:nvPr/>
                  </p:nvSpPr>
                  <p:spPr bwMode="auto">
                    <a:xfrm>
                      <a:off x="1240" y="3116"/>
                      <a:ext cx="59" cy="240"/>
                    </a:xfrm>
                    <a:custGeom>
                      <a:avLst/>
                      <a:gdLst>
                        <a:gd name="T0" fmla="*/ 42 w 59"/>
                        <a:gd name="T1" fmla="*/ 238 h 240"/>
                        <a:gd name="T2" fmla="*/ 24 w 59"/>
                        <a:gd name="T3" fmla="*/ 240 h 240"/>
                        <a:gd name="T4" fmla="*/ 11 w 59"/>
                        <a:gd name="T5" fmla="*/ 238 h 240"/>
                        <a:gd name="T6" fmla="*/ 3 w 59"/>
                        <a:gd name="T7" fmla="*/ 234 h 240"/>
                        <a:gd name="T8" fmla="*/ 0 w 59"/>
                        <a:gd name="T9" fmla="*/ 234 h 240"/>
                        <a:gd name="T10" fmla="*/ 0 w 59"/>
                        <a:gd name="T11" fmla="*/ 0 h 240"/>
                        <a:gd name="T12" fmla="*/ 59 w 59"/>
                        <a:gd name="T13" fmla="*/ 0 h 240"/>
                        <a:gd name="T14" fmla="*/ 59 w 59"/>
                        <a:gd name="T15" fmla="*/ 113 h 240"/>
                        <a:gd name="T16" fmla="*/ 59 w 59"/>
                        <a:gd name="T17" fmla="*/ 115 h 240"/>
                        <a:gd name="T18" fmla="*/ 59 w 59"/>
                        <a:gd name="T19" fmla="*/ 119 h 240"/>
                        <a:gd name="T20" fmla="*/ 59 w 59"/>
                        <a:gd name="T21" fmla="*/ 125 h 240"/>
                        <a:gd name="T22" fmla="*/ 57 w 59"/>
                        <a:gd name="T23" fmla="*/ 130 h 240"/>
                        <a:gd name="T24" fmla="*/ 57 w 59"/>
                        <a:gd name="T25" fmla="*/ 134 h 240"/>
                        <a:gd name="T26" fmla="*/ 57 w 59"/>
                        <a:gd name="T27" fmla="*/ 138 h 240"/>
                        <a:gd name="T28" fmla="*/ 57 w 59"/>
                        <a:gd name="T29" fmla="*/ 139 h 240"/>
                        <a:gd name="T30" fmla="*/ 55 w 59"/>
                        <a:gd name="T31" fmla="*/ 147 h 240"/>
                        <a:gd name="T32" fmla="*/ 54 w 59"/>
                        <a:gd name="T33" fmla="*/ 160 h 240"/>
                        <a:gd name="T34" fmla="*/ 50 w 59"/>
                        <a:gd name="T35" fmla="*/ 180 h 240"/>
                        <a:gd name="T36" fmla="*/ 48 w 59"/>
                        <a:gd name="T37" fmla="*/ 201 h 240"/>
                        <a:gd name="T38" fmla="*/ 44 w 59"/>
                        <a:gd name="T39" fmla="*/ 219 h 240"/>
                        <a:gd name="T40" fmla="*/ 44 w 59"/>
                        <a:gd name="T41" fmla="*/ 234 h 240"/>
                        <a:gd name="T42" fmla="*/ 42 w 59"/>
                        <a:gd name="T43" fmla="*/ 238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240"/>
                        <a:gd name="T68" fmla="*/ 59 w 59"/>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240">
                          <a:moveTo>
                            <a:pt x="42" y="238"/>
                          </a:moveTo>
                          <a:lnTo>
                            <a:pt x="24" y="240"/>
                          </a:lnTo>
                          <a:lnTo>
                            <a:pt x="11" y="238"/>
                          </a:lnTo>
                          <a:lnTo>
                            <a:pt x="3" y="234"/>
                          </a:lnTo>
                          <a:lnTo>
                            <a:pt x="0" y="234"/>
                          </a:lnTo>
                          <a:lnTo>
                            <a:pt x="0" y="0"/>
                          </a:lnTo>
                          <a:lnTo>
                            <a:pt x="59" y="0"/>
                          </a:lnTo>
                          <a:lnTo>
                            <a:pt x="59" y="113"/>
                          </a:lnTo>
                          <a:lnTo>
                            <a:pt x="59" y="115"/>
                          </a:lnTo>
                          <a:lnTo>
                            <a:pt x="59" y="119"/>
                          </a:lnTo>
                          <a:lnTo>
                            <a:pt x="59" y="125"/>
                          </a:lnTo>
                          <a:lnTo>
                            <a:pt x="57" y="130"/>
                          </a:lnTo>
                          <a:lnTo>
                            <a:pt x="57" y="134"/>
                          </a:lnTo>
                          <a:lnTo>
                            <a:pt x="57" y="138"/>
                          </a:lnTo>
                          <a:lnTo>
                            <a:pt x="57" y="139"/>
                          </a:lnTo>
                          <a:lnTo>
                            <a:pt x="55" y="147"/>
                          </a:lnTo>
                          <a:lnTo>
                            <a:pt x="54" y="160"/>
                          </a:lnTo>
                          <a:lnTo>
                            <a:pt x="50" y="180"/>
                          </a:lnTo>
                          <a:lnTo>
                            <a:pt x="48" y="201"/>
                          </a:lnTo>
                          <a:lnTo>
                            <a:pt x="44" y="219"/>
                          </a:lnTo>
                          <a:lnTo>
                            <a:pt x="44" y="234"/>
                          </a:lnTo>
                          <a:lnTo>
                            <a:pt x="42" y="238"/>
                          </a:lnTo>
                          <a:close/>
                        </a:path>
                      </a:pathLst>
                    </a:custGeom>
                    <a:solidFill>
                      <a:srgbClr val="E3E3E3"/>
                    </a:solidFill>
                    <a:ln w="0">
                      <a:solidFill>
                        <a:srgbClr val="E3E3E3"/>
                      </a:solidFill>
                      <a:round/>
                      <a:headEnd/>
                      <a:tailEnd/>
                    </a:ln>
                  </p:spPr>
                  <p:txBody>
                    <a:bodyPr/>
                    <a:lstStyle/>
                    <a:p>
                      <a:endParaRPr lang="en-US">
                        <a:latin typeface="Arial" pitchFamily="34" charset="0"/>
                        <a:cs typeface="Arial" pitchFamily="34" charset="0"/>
                      </a:endParaRPr>
                    </a:p>
                  </p:txBody>
                </p:sp>
                <p:sp>
                  <p:nvSpPr>
                    <p:cNvPr id="70" name="Freeform 217"/>
                    <p:cNvSpPr>
                      <a:spLocks/>
                    </p:cNvSpPr>
                    <p:nvPr/>
                  </p:nvSpPr>
                  <p:spPr bwMode="auto">
                    <a:xfrm>
                      <a:off x="1256" y="3116"/>
                      <a:ext cx="32" cy="241"/>
                    </a:xfrm>
                    <a:custGeom>
                      <a:avLst/>
                      <a:gdLst>
                        <a:gd name="T0" fmla="*/ 32 w 32"/>
                        <a:gd name="T1" fmla="*/ 0 h 241"/>
                        <a:gd name="T2" fmla="*/ 32 w 32"/>
                        <a:gd name="T3" fmla="*/ 238 h 241"/>
                        <a:gd name="T4" fmla="*/ 15 w 32"/>
                        <a:gd name="T5" fmla="*/ 241 h 241"/>
                        <a:gd name="T6" fmla="*/ 4 w 32"/>
                        <a:gd name="T7" fmla="*/ 241 h 241"/>
                        <a:gd name="T8" fmla="*/ 0 w 32"/>
                        <a:gd name="T9" fmla="*/ 241 h 241"/>
                        <a:gd name="T10" fmla="*/ 0 w 32"/>
                        <a:gd name="T11" fmla="*/ 0 h 241"/>
                        <a:gd name="T12" fmla="*/ 32 w 32"/>
                        <a:gd name="T13" fmla="*/ 0 h 241"/>
                        <a:gd name="T14" fmla="*/ 0 60000 65536"/>
                        <a:gd name="T15" fmla="*/ 0 60000 65536"/>
                        <a:gd name="T16" fmla="*/ 0 60000 65536"/>
                        <a:gd name="T17" fmla="*/ 0 60000 65536"/>
                        <a:gd name="T18" fmla="*/ 0 60000 65536"/>
                        <a:gd name="T19" fmla="*/ 0 60000 65536"/>
                        <a:gd name="T20" fmla="*/ 0 60000 65536"/>
                        <a:gd name="T21" fmla="*/ 0 w 32"/>
                        <a:gd name="T22" fmla="*/ 0 h 241"/>
                        <a:gd name="T23" fmla="*/ 32 w 3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1">
                          <a:moveTo>
                            <a:pt x="32" y="0"/>
                          </a:moveTo>
                          <a:lnTo>
                            <a:pt x="32" y="238"/>
                          </a:lnTo>
                          <a:lnTo>
                            <a:pt x="15" y="241"/>
                          </a:lnTo>
                          <a:lnTo>
                            <a:pt x="4" y="241"/>
                          </a:lnTo>
                          <a:lnTo>
                            <a:pt x="0" y="241"/>
                          </a:lnTo>
                          <a:lnTo>
                            <a:pt x="0" y="0"/>
                          </a:lnTo>
                          <a:lnTo>
                            <a:pt x="32"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71" name="Freeform 218"/>
                    <p:cNvSpPr>
                      <a:spLocks noEditPoints="1"/>
                    </p:cNvSpPr>
                    <p:nvPr/>
                  </p:nvSpPr>
                  <p:spPr bwMode="auto">
                    <a:xfrm>
                      <a:off x="1142" y="3200"/>
                      <a:ext cx="70" cy="83"/>
                    </a:xfrm>
                    <a:custGeom>
                      <a:avLst/>
                      <a:gdLst>
                        <a:gd name="T0" fmla="*/ 35 w 70"/>
                        <a:gd name="T1" fmla="*/ 15 h 83"/>
                        <a:gd name="T2" fmla="*/ 40 w 70"/>
                        <a:gd name="T3" fmla="*/ 15 h 83"/>
                        <a:gd name="T4" fmla="*/ 46 w 70"/>
                        <a:gd name="T5" fmla="*/ 15 h 83"/>
                        <a:gd name="T6" fmla="*/ 48 w 70"/>
                        <a:gd name="T7" fmla="*/ 16 h 83"/>
                        <a:gd name="T8" fmla="*/ 50 w 70"/>
                        <a:gd name="T9" fmla="*/ 20 h 83"/>
                        <a:gd name="T10" fmla="*/ 50 w 70"/>
                        <a:gd name="T11" fmla="*/ 24 h 83"/>
                        <a:gd name="T12" fmla="*/ 50 w 70"/>
                        <a:gd name="T13" fmla="*/ 28 h 83"/>
                        <a:gd name="T14" fmla="*/ 46 w 70"/>
                        <a:gd name="T15" fmla="*/ 31 h 83"/>
                        <a:gd name="T16" fmla="*/ 42 w 70"/>
                        <a:gd name="T17" fmla="*/ 33 h 83"/>
                        <a:gd name="T18" fmla="*/ 38 w 70"/>
                        <a:gd name="T19" fmla="*/ 33 h 83"/>
                        <a:gd name="T20" fmla="*/ 18 w 70"/>
                        <a:gd name="T21" fmla="*/ 33 h 83"/>
                        <a:gd name="T22" fmla="*/ 18 w 70"/>
                        <a:gd name="T23" fmla="*/ 15 h 83"/>
                        <a:gd name="T24" fmla="*/ 35 w 70"/>
                        <a:gd name="T25" fmla="*/ 15 h 83"/>
                        <a:gd name="T26" fmla="*/ 38 w 70"/>
                        <a:gd name="T27" fmla="*/ 46 h 83"/>
                        <a:gd name="T28" fmla="*/ 42 w 70"/>
                        <a:gd name="T29" fmla="*/ 48 h 83"/>
                        <a:gd name="T30" fmla="*/ 46 w 70"/>
                        <a:gd name="T31" fmla="*/ 48 h 83"/>
                        <a:gd name="T32" fmla="*/ 50 w 70"/>
                        <a:gd name="T33" fmla="*/ 50 h 83"/>
                        <a:gd name="T34" fmla="*/ 51 w 70"/>
                        <a:gd name="T35" fmla="*/ 54 h 83"/>
                        <a:gd name="T36" fmla="*/ 51 w 70"/>
                        <a:gd name="T37" fmla="*/ 57 h 83"/>
                        <a:gd name="T38" fmla="*/ 51 w 70"/>
                        <a:gd name="T39" fmla="*/ 63 h 83"/>
                        <a:gd name="T40" fmla="*/ 50 w 70"/>
                        <a:gd name="T41" fmla="*/ 67 h 83"/>
                        <a:gd name="T42" fmla="*/ 46 w 70"/>
                        <a:gd name="T43" fmla="*/ 68 h 83"/>
                        <a:gd name="T44" fmla="*/ 42 w 70"/>
                        <a:gd name="T45" fmla="*/ 68 h 83"/>
                        <a:gd name="T46" fmla="*/ 38 w 70"/>
                        <a:gd name="T47" fmla="*/ 70 h 83"/>
                        <a:gd name="T48" fmla="*/ 18 w 70"/>
                        <a:gd name="T49" fmla="*/ 70 h 83"/>
                        <a:gd name="T50" fmla="*/ 18 w 70"/>
                        <a:gd name="T51" fmla="*/ 46 h 83"/>
                        <a:gd name="T52" fmla="*/ 38 w 70"/>
                        <a:gd name="T53" fmla="*/ 46 h 83"/>
                        <a:gd name="T54" fmla="*/ 40 w 70"/>
                        <a:gd name="T55" fmla="*/ 0 h 83"/>
                        <a:gd name="T56" fmla="*/ 0 w 70"/>
                        <a:gd name="T57" fmla="*/ 0 h 83"/>
                        <a:gd name="T58" fmla="*/ 0 w 70"/>
                        <a:gd name="T59" fmla="*/ 83 h 83"/>
                        <a:gd name="T60" fmla="*/ 38 w 70"/>
                        <a:gd name="T61" fmla="*/ 83 h 83"/>
                        <a:gd name="T62" fmla="*/ 44 w 70"/>
                        <a:gd name="T63" fmla="*/ 83 h 83"/>
                        <a:gd name="T64" fmla="*/ 50 w 70"/>
                        <a:gd name="T65" fmla="*/ 83 h 83"/>
                        <a:gd name="T66" fmla="*/ 55 w 70"/>
                        <a:gd name="T67" fmla="*/ 81 h 83"/>
                        <a:gd name="T68" fmla="*/ 59 w 70"/>
                        <a:gd name="T69" fmla="*/ 79 h 83"/>
                        <a:gd name="T70" fmla="*/ 63 w 70"/>
                        <a:gd name="T71" fmla="*/ 76 h 83"/>
                        <a:gd name="T72" fmla="*/ 66 w 70"/>
                        <a:gd name="T73" fmla="*/ 72 h 83"/>
                        <a:gd name="T74" fmla="*/ 68 w 70"/>
                        <a:gd name="T75" fmla="*/ 67 h 83"/>
                        <a:gd name="T76" fmla="*/ 70 w 70"/>
                        <a:gd name="T77" fmla="*/ 59 h 83"/>
                        <a:gd name="T78" fmla="*/ 68 w 70"/>
                        <a:gd name="T79" fmla="*/ 52 h 83"/>
                        <a:gd name="T80" fmla="*/ 66 w 70"/>
                        <a:gd name="T81" fmla="*/ 46 h 83"/>
                        <a:gd name="T82" fmla="*/ 63 w 70"/>
                        <a:gd name="T83" fmla="*/ 42 h 83"/>
                        <a:gd name="T84" fmla="*/ 57 w 70"/>
                        <a:gd name="T85" fmla="*/ 39 h 83"/>
                        <a:gd name="T86" fmla="*/ 61 w 70"/>
                        <a:gd name="T87" fmla="*/ 37 h 83"/>
                        <a:gd name="T88" fmla="*/ 63 w 70"/>
                        <a:gd name="T89" fmla="*/ 33 h 83"/>
                        <a:gd name="T90" fmla="*/ 66 w 70"/>
                        <a:gd name="T91" fmla="*/ 28 h 83"/>
                        <a:gd name="T92" fmla="*/ 66 w 70"/>
                        <a:gd name="T93" fmla="*/ 22 h 83"/>
                        <a:gd name="T94" fmla="*/ 66 w 70"/>
                        <a:gd name="T95" fmla="*/ 15 h 83"/>
                        <a:gd name="T96" fmla="*/ 63 w 70"/>
                        <a:gd name="T97" fmla="*/ 9 h 83"/>
                        <a:gd name="T98" fmla="*/ 59 w 70"/>
                        <a:gd name="T99" fmla="*/ 5 h 83"/>
                        <a:gd name="T100" fmla="*/ 53 w 70"/>
                        <a:gd name="T101" fmla="*/ 2 h 83"/>
                        <a:gd name="T102" fmla="*/ 48 w 70"/>
                        <a:gd name="T103" fmla="*/ 0 h 83"/>
                        <a:gd name="T104" fmla="*/ 40 w 70"/>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83"/>
                        <a:gd name="T161" fmla="*/ 70 w 70"/>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83">
                          <a:moveTo>
                            <a:pt x="35" y="15"/>
                          </a:moveTo>
                          <a:lnTo>
                            <a:pt x="40" y="15"/>
                          </a:lnTo>
                          <a:lnTo>
                            <a:pt x="46" y="15"/>
                          </a:lnTo>
                          <a:lnTo>
                            <a:pt x="48" y="16"/>
                          </a:lnTo>
                          <a:lnTo>
                            <a:pt x="50" y="20"/>
                          </a:lnTo>
                          <a:lnTo>
                            <a:pt x="50" y="24"/>
                          </a:lnTo>
                          <a:lnTo>
                            <a:pt x="50" y="28"/>
                          </a:lnTo>
                          <a:lnTo>
                            <a:pt x="46" y="31"/>
                          </a:lnTo>
                          <a:lnTo>
                            <a:pt x="42" y="33"/>
                          </a:lnTo>
                          <a:lnTo>
                            <a:pt x="38" y="33"/>
                          </a:lnTo>
                          <a:lnTo>
                            <a:pt x="18" y="33"/>
                          </a:lnTo>
                          <a:lnTo>
                            <a:pt x="18" y="15"/>
                          </a:lnTo>
                          <a:lnTo>
                            <a:pt x="35" y="15"/>
                          </a:lnTo>
                          <a:close/>
                          <a:moveTo>
                            <a:pt x="38" y="46"/>
                          </a:moveTo>
                          <a:lnTo>
                            <a:pt x="42" y="48"/>
                          </a:lnTo>
                          <a:lnTo>
                            <a:pt x="46" y="48"/>
                          </a:lnTo>
                          <a:lnTo>
                            <a:pt x="50" y="50"/>
                          </a:lnTo>
                          <a:lnTo>
                            <a:pt x="51" y="54"/>
                          </a:lnTo>
                          <a:lnTo>
                            <a:pt x="51" y="57"/>
                          </a:lnTo>
                          <a:lnTo>
                            <a:pt x="51" y="63"/>
                          </a:lnTo>
                          <a:lnTo>
                            <a:pt x="50" y="67"/>
                          </a:lnTo>
                          <a:lnTo>
                            <a:pt x="46" y="68"/>
                          </a:lnTo>
                          <a:lnTo>
                            <a:pt x="42" y="68"/>
                          </a:lnTo>
                          <a:lnTo>
                            <a:pt x="38" y="70"/>
                          </a:lnTo>
                          <a:lnTo>
                            <a:pt x="18" y="70"/>
                          </a:lnTo>
                          <a:lnTo>
                            <a:pt x="18" y="46"/>
                          </a:lnTo>
                          <a:lnTo>
                            <a:pt x="38" y="46"/>
                          </a:lnTo>
                          <a:close/>
                          <a:moveTo>
                            <a:pt x="40" y="0"/>
                          </a:moveTo>
                          <a:lnTo>
                            <a:pt x="0" y="0"/>
                          </a:lnTo>
                          <a:lnTo>
                            <a:pt x="0" y="83"/>
                          </a:lnTo>
                          <a:lnTo>
                            <a:pt x="38" y="83"/>
                          </a:lnTo>
                          <a:lnTo>
                            <a:pt x="44" y="83"/>
                          </a:lnTo>
                          <a:lnTo>
                            <a:pt x="50" y="83"/>
                          </a:lnTo>
                          <a:lnTo>
                            <a:pt x="55" y="81"/>
                          </a:lnTo>
                          <a:lnTo>
                            <a:pt x="59" y="79"/>
                          </a:lnTo>
                          <a:lnTo>
                            <a:pt x="63" y="76"/>
                          </a:lnTo>
                          <a:lnTo>
                            <a:pt x="66" y="72"/>
                          </a:lnTo>
                          <a:lnTo>
                            <a:pt x="68" y="67"/>
                          </a:lnTo>
                          <a:lnTo>
                            <a:pt x="70" y="59"/>
                          </a:lnTo>
                          <a:lnTo>
                            <a:pt x="68" y="52"/>
                          </a:lnTo>
                          <a:lnTo>
                            <a:pt x="66" y="46"/>
                          </a:lnTo>
                          <a:lnTo>
                            <a:pt x="63" y="42"/>
                          </a:lnTo>
                          <a:lnTo>
                            <a:pt x="57" y="39"/>
                          </a:lnTo>
                          <a:lnTo>
                            <a:pt x="61" y="37"/>
                          </a:lnTo>
                          <a:lnTo>
                            <a:pt x="63" y="33"/>
                          </a:lnTo>
                          <a:lnTo>
                            <a:pt x="66" y="28"/>
                          </a:lnTo>
                          <a:lnTo>
                            <a:pt x="66" y="22"/>
                          </a:lnTo>
                          <a:lnTo>
                            <a:pt x="66" y="15"/>
                          </a:lnTo>
                          <a:lnTo>
                            <a:pt x="63" y="9"/>
                          </a:lnTo>
                          <a:lnTo>
                            <a:pt x="59" y="5"/>
                          </a:lnTo>
                          <a:lnTo>
                            <a:pt x="53" y="2"/>
                          </a:lnTo>
                          <a:lnTo>
                            <a:pt x="48" y="0"/>
                          </a:lnTo>
                          <a:lnTo>
                            <a:pt x="40"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72" name="Freeform 219"/>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73" name="Freeform 220"/>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74" name="Freeform 221"/>
                    <p:cNvSpPr>
                      <a:spLocks/>
                    </p:cNvSpPr>
                    <p:nvPr/>
                  </p:nvSpPr>
                  <p:spPr bwMode="auto">
                    <a:xfrm>
                      <a:off x="1154" y="3018"/>
                      <a:ext cx="195" cy="119"/>
                    </a:xfrm>
                    <a:custGeom>
                      <a:avLst/>
                      <a:gdLst>
                        <a:gd name="T0" fmla="*/ 99 w 195"/>
                        <a:gd name="T1" fmla="*/ 119 h 119"/>
                        <a:gd name="T2" fmla="*/ 128 w 195"/>
                        <a:gd name="T3" fmla="*/ 117 h 119"/>
                        <a:gd name="T4" fmla="*/ 156 w 195"/>
                        <a:gd name="T5" fmla="*/ 109 h 119"/>
                        <a:gd name="T6" fmla="*/ 177 w 195"/>
                        <a:gd name="T7" fmla="*/ 98 h 119"/>
                        <a:gd name="T8" fmla="*/ 191 w 195"/>
                        <a:gd name="T9" fmla="*/ 83 h 119"/>
                        <a:gd name="T10" fmla="*/ 195 w 195"/>
                        <a:gd name="T11" fmla="*/ 69 h 119"/>
                        <a:gd name="T12" fmla="*/ 191 w 195"/>
                        <a:gd name="T13" fmla="*/ 50 h 119"/>
                        <a:gd name="T14" fmla="*/ 177 w 195"/>
                        <a:gd name="T15" fmla="*/ 32 h 119"/>
                        <a:gd name="T16" fmla="*/ 156 w 195"/>
                        <a:gd name="T17" fmla="*/ 17 h 119"/>
                        <a:gd name="T18" fmla="*/ 128 w 195"/>
                        <a:gd name="T19" fmla="*/ 6 h 119"/>
                        <a:gd name="T20" fmla="*/ 99 w 195"/>
                        <a:gd name="T21" fmla="*/ 0 h 119"/>
                        <a:gd name="T22" fmla="*/ 67 w 195"/>
                        <a:gd name="T23" fmla="*/ 6 h 119"/>
                        <a:gd name="T24" fmla="*/ 41 w 195"/>
                        <a:gd name="T25" fmla="*/ 17 h 119"/>
                        <a:gd name="T26" fmla="*/ 19 w 195"/>
                        <a:gd name="T27" fmla="*/ 32 h 119"/>
                        <a:gd name="T28" fmla="*/ 6 w 195"/>
                        <a:gd name="T29" fmla="*/ 50 h 119"/>
                        <a:gd name="T30" fmla="*/ 0 w 195"/>
                        <a:gd name="T31" fmla="*/ 69 h 119"/>
                        <a:gd name="T32" fmla="*/ 6 w 195"/>
                        <a:gd name="T33" fmla="*/ 83 h 119"/>
                        <a:gd name="T34" fmla="*/ 19 w 195"/>
                        <a:gd name="T35" fmla="*/ 98 h 119"/>
                        <a:gd name="T36" fmla="*/ 41 w 195"/>
                        <a:gd name="T37" fmla="*/ 109 h 119"/>
                        <a:gd name="T38" fmla="*/ 67 w 195"/>
                        <a:gd name="T39" fmla="*/ 117 h 119"/>
                        <a:gd name="T40" fmla="*/ 99 w 195"/>
                        <a:gd name="T41" fmla="*/ 11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19"/>
                        <a:gd name="T65" fmla="*/ 195 w 195"/>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19">
                          <a:moveTo>
                            <a:pt x="99" y="119"/>
                          </a:moveTo>
                          <a:lnTo>
                            <a:pt x="128" y="117"/>
                          </a:lnTo>
                          <a:lnTo>
                            <a:pt x="156" y="109"/>
                          </a:lnTo>
                          <a:lnTo>
                            <a:pt x="177" y="98"/>
                          </a:lnTo>
                          <a:lnTo>
                            <a:pt x="191" y="83"/>
                          </a:lnTo>
                          <a:lnTo>
                            <a:pt x="195" y="69"/>
                          </a:lnTo>
                          <a:lnTo>
                            <a:pt x="191" y="50"/>
                          </a:lnTo>
                          <a:lnTo>
                            <a:pt x="177" y="32"/>
                          </a:lnTo>
                          <a:lnTo>
                            <a:pt x="156" y="17"/>
                          </a:lnTo>
                          <a:lnTo>
                            <a:pt x="128" y="6"/>
                          </a:lnTo>
                          <a:lnTo>
                            <a:pt x="99" y="0"/>
                          </a:lnTo>
                          <a:lnTo>
                            <a:pt x="67" y="6"/>
                          </a:lnTo>
                          <a:lnTo>
                            <a:pt x="41" y="17"/>
                          </a:lnTo>
                          <a:lnTo>
                            <a:pt x="19" y="32"/>
                          </a:lnTo>
                          <a:lnTo>
                            <a:pt x="6" y="50"/>
                          </a:lnTo>
                          <a:lnTo>
                            <a:pt x="0" y="69"/>
                          </a:lnTo>
                          <a:lnTo>
                            <a:pt x="6" y="83"/>
                          </a:lnTo>
                          <a:lnTo>
                            <a:pt x="19" y="98"/>
                          </a:lnTo>
                          <a:lnTo>
                            <a:pt x="41" y="109"/>
                          </a:lnTo>
                          <a:lnTo>
                            <a:pt x="67" y="117"/>
                          </a:lnTo>
                          <a:lnTo>
                            <a:pt x="99" y="119"/>
                          </a:lnTo>
                          <a:close/>
                        </a:path>
                      </a:pathLst>
                    </a:custGeom>
                    <a:solidFill>
                      <a:srgbClr val="5B5B5B"/>
                    </a:solidFill>
                    <a:ln w="0">
                      <a:solidFill>
                        <a:srgbClr val="5B5B5B"/>
                      </a:solidFill>
                      <a:round/>
                      <a:headEnd/>
                      <a:tailEnd/>
                    </a:ln>
                  </p:spPr>
                  <p:txBody>
                    <a:bodyPr/>
                    <a:lstStyle/>
                    <a:p>
                      <a:endParaRPr lang="en-US">
                        <a:latin typeface="Arial" pitchFamily="34" charset="0"/>
                        <a:cs typeface="Arial" pitchFamily="34" charset="0"/>
                      </a:endParaRPr>
                    </a:p>
                  </p:txBody>
                </p:sp>
                <p:sp>
                  <p:nvSpPr>
                    <p:cNvPr id="75" name="Freeform 222"/>
                    <p:cNvSpPr>
                      <a:spLocks/>
                    </p:cNvSpPr>
                    <p:nvPr/>
                  </p:nvSpPr>
                  <p:spPr bwMode="auto">
                    <a:xfrm>
                      <a:off x="1167" y="3020"/>
                      <a:ext cx="171" cy="104"/>
                    </a:xfrm>
                    <a:custGeom>
                      <a:avLst/>
                      <a:gdLst>
                        <a:gd name="T0" fmla="*/ 86 w 171"/>
                        <a:gd name="T1" fmla="*/ 104 h 104"/>
                        <a:gd name="T2" fmla="*/ 112 w 171"/>
                        <a:gd name="T3" fmla="*/ 100 h 104"/>
                        <a:gd name="T4" fmla="*/ 136 w 171"/>
                        <a:gd name="T5" fmla="*/ 94 h 104"/>
                        <a:gd name="T6" fmla="*/ 154 w 171"/>
                        <a:gd name="T7" fmla="*/ 85 h 104"/>
                        <a:gd name="T8" fmla="*/ 165 w 171"/>
                        <a:gd name="T9" fmla="*/ 72 h 104"/>
                        <a:gd name="T10" fmla="*/ 171 w 171"/>
                        <a:gd name="T11" fmla="*/ 59 h 104"/>
                        <a:gd name="T12" fmla="*/ 165 w 171"/>
                        <a:gd name="T13" fmla="*/ 43 h 104"/>
                        <a:gd name="T14" fmla="*/ 154 w 171"/>
                        <a:gd name="T15" fmla="*/ 28 h 104"/>
                        <a:gd name="T16" fmla="*/ 136 w 171"/>
                        <a:gd name="T17" fmla="*/ 13 h 104"/>
                        <a:gd name="T18" fmla="*/ 112 w 171"/>
                        <a:gd name="T19" fmla="*/ 4 h 104"/>
                        <a:gd name="T20" fmla="*/ 86 w 171"/>
                        <a:gd name="T21" fmla="*/ 0 h 104"/>
                        <a:gd name="T22" fmla="*/ 58 w 171"/>
                        <a:gd name="T23" fmla="*/ 4 h 104"/>
                        <a:gd name="T24" fmla="*/ 34 w 171"/>
                        <a:gd name="T25" fmla="*/ 13 h 104"/>
                        <a:gd name="T26" fmla="*/ 17 w 171"/>
                        <a:gd name="T27" fmla="*/ 28 h 104"/>
                        <a:gd name="T28" fmla="*/ 4 w 171"/>
                        <a:gd name="T29" fmla="*/ 43 h 104"/>
                        <a:gd name="T30" fmla="*/ 0 w 171"/>
                        <a:gd name="T31" fmla="*/ 59 h 104"/>
                        <a:gd name="T32" fmla="*/ 4 w 171"/>
                        <a:gd name="T33" fmla="*/ 72 h 104"/>
                        <a:gd name="T34" fmla="*/ 17 w 171"/>
                        <a:gd name="T35" fmla="*/ 85 h 104"/>
                        <a:gd name="T36" fmla="*/ 34 w 171"/>
                        <a:gd name="T37" fmla="*/ 94 h 104"/>
                        <a:gd name="T38" fmla="*/ 58 w 171"/>
                        <a:gd name="T39" fmla="*/ 100 h 104"/>
                        <a:gd name="T40" fmla="*/ 86 w 171"/>
                        <a:gd name="T41" fmla="*/ 10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04"/>
                        <a:gd name="T65" fmla="*/ 171 w 17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04">
                          <a:moveTo>
                            <a:pt x="86" y="104"/>
                          </a:moveTo>
                          <a:lnTo>
                            <a:pt x="112" y="100"/>
                          </a:lnTo>
                          <a:lnTo>
                            <a:pt x="136" y="94"/>
                          </a:lnTo>
                          <a:lnTo>
                            <a:pt x="154" y="85"/>
                          </a:lnTo>
                          <a:lnTo>
                            <a:pt x="165" y="72"/>
                          </a:lnTo>
                          <a:lnTo>
                            <a:pt x="171" y="59"/>
                          </a:lnTo>
                          <a:lnTo>
                            <a:pt x="165" y="43"/>
                          </a:lnTo>
                          <a:lnTo>
                            <a:pt x="154" y="28"/>
                          </a:lnTo>
                          <a:lnTo>
                            <a:pt x="136" y="13"/>
                          </a:lnTo>
                          <a:lnTo>
                            <a:pt x="112" y="4"/>
                          </a:lnTo>
                          <a:lnTo>
                            <a:pt x="86" y="0"/>
                          </a:lnTo>
                          <a:lnTo>
                            <a:pt x="58" y="4"/>
                          </a:lnTo>
                          <a:lnTo>
                            <a:pt x="34" y="13"/>
                          </a:lnTo>
                          <a:lnTo>
                            <a:pt x="17" y="28"/>
                          </a:lnTo>
                          <a:lnTo>
                            <a:pt x="4" y="43"/>
                          </a:lnTo>
                          <a:lnTo>
                            <a:pt x="0" y="59"/>
                          </a:lnTo>
                          <a:lnTo>
                            <a:pt x="4" y="72"/>
                          </a:lnTo>
                          <a:lnTo>
                            <a:pt x="17" y="85"/>
                          </a:lnTo>
                          <a:lnTo>
                            <a:pt x="34" y="94"/>
                          </a:lnTo>
                          <a:lnTo>
                            <a:pt x="58" y="100"/>
                          </a:lnTo>
                          <a:lnTo>
                            <a:pt x="86" y="104"/>
                          </a:lnTo>
                          <a:close/>
                        </a:path>
                      </a:pathLst>
                    </a:custGeom>
                    <a:solidFill>
                      <a:srgbClr val="767676"/>
                    </a:solidFill>
                    <a:ln w="0">
                      <a:solidFill>
                        <a:srgbClr val="767676"/>
                      </a:solidFill>
                      <a:round/>
                      <a:headEnd/>
                      <a:tailEnd/>
                    </a:ln>
                  </p:spPr>
                  <p:txBody>
                    <a:bodyPr/>
                    <a:lstStyle/>
                    <a:p>
                      <a:endParaRPr lang="en-US">
                        <a:latin typeface="Arial" pitchFamily="34" charset="0"/>
                        <a:cs typeface="Arial" pitchFamily="34" charset="0"/>
                      </a:endParaRPr>
                    </a:p>
                  </p:txBody>
                </p:sp>
                <p:sp>
                  <p:nvSpPr>
                    <p:cNvPr id="76" name="Freeform 223"/>
                    <p:cNvSpPr>
                      <a:spLocks/>
                    </p:cNvSpPr>
                    <p:nvPr/>
                  </p:nvSpPr>
                  <p:spPr bwMode="auto">
                    <a:xfrm>
                      <a:off x="1179" y="3022"/>
                      <a:ext cx="146" cy="87"/>
                    </a:xfrm>
                    <a:custGeom>
                      <a:avLst/>
                      <a:gdLst>
                        <a:gd name="T0" fmla="*/ 74 w 146"/>
                        <a:gd name="T1" fmla="*/ 87 h 87"/>
                        <a:gd name="T2" fmla="*/ 102 w 146"/>
                        <a:gd name="T3" fmla="*/ 85 h 87"/>
                        <a:gd name="T4" fmla="*/ 126 w 146"/>
                        <a:gd name="T5" fmla="*/ 76 h 87"/>
                        <a:gd name="T6" fmla="*/ 141 w 146"/>
                        <a:gd name="T7" fmla="*/ 65 h 87"/>
                        <a:gd name="T8" fmla="*/ 146 w 146"/>
                        <a:gd name="T9" fmla="*/ 50 h 87"/>
                        <a:gd name="T10" fmla="*/ 142 w 146"/>
                        <a:gd name="T11" fmla="*/ 35 h 87"/>
                        <a:gd name="T12" fmla="*/ 133 w 146"/>
                        <a:gd name="T13" fmla="*/ 22 h 87"/>
                        <a:gd name="T14" fmla="*/ 116 w 146"/>
                        <a:gd name="T15" fmla="*/ 11 h 87"/>
                        <a:gd name="T16" fmla="*/ 96 w 146"/>
                        <a:gd name="T17" fmla="*/ 2 h 87"/>
                        <a:gd name="T18" fmla="*/ 74 w 146"/>
                        <a:gd name="T19" fmla="*/ 0 h 87"/>
                        <a:gd name="T20" fmla="*/ 50 w 146"/>
                        <a:gd name="T21" fmla="*/ 2 h 87"/>
                        <a:gd name="T22" fmla="*/ 29 w 146"/>
                        <a:gd name="T23" fmla="*/ 11 h 87"/>
                        <a:gd name="T24" fmla="*/ 14 w 146"/>
                        <a:gd name="T25" fmla="*/ 22 h 87"/>
                        <a:gd name="T26" fmla="*/ 3 w 146"/>
                        <a:gd name="T27" fmla="*/ 35 h 87"/>
                        <a:gd name="T28" fmla="*/ 0 w 146"/>
                        <a:gd name="T29" fmla="*/ 50 h 87"/>
                        <a:gd name="T30" fmla="*/ 5 w 146"/>
                        <a:gd name="T31" fmla="*/ 65 h 87"/>
                        <a:gd name="T32" fmla="*/ 22 w 146"/>
                        <a:gd name="T33" fmla="*/ 76 h 87"/>
                        <a:gd name="T34" fmla="*/ 44 w 146"/>
                        <a:gd name="T35" fmla="*/ 85 h 87"/>
                        <a:gd name="T36" fmla="*/ 74 w 146"/>
                        <a:gd name="T37" fmla="*/ 8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87"/>
                        <a:gd name="T59" fmla="*/ 146 w 14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87">
                          <a:moveTo>
                            <a:pt x="74" y="87"/>
                          </a:moveTo>
                          <a:lnTo>
                            <a:pt x="102" y="85"/>
                          </a:lnTo>
                          <a:lnTo>
                            <a:pt x="126" y="76"/>
                          </a:lnTo>
                          <a:lnTo>
                            <a:pt x="141" y="65"/>
                          </a:lnTo>
                          <a:lnTo>
                            <a:pt x="146" y="50"/>
                          </a:lnTo>
                          <a:lnTo>
                            <a:pt x="142" y="35"/>
                          </a:lnTo>
                          <a:lnTo>
                            <a:pt x="133" y="22"/>
                          </a:lnTo>
                          <a:lnTo>
                            <a:pt x="116" y="11"/>
                          </a:lnTo>
                          <a:lnTo>
                            <a:pt x="96" y="2"/>
                          </a:lnTo>
                          <a:lnTo>
                            <a:pt x="74" y="0"/>
                          </a:lnTo>
                          <a:lnTo>
                            <a:pt x="50" y="2"/>
                          </a:lnTo>
                          <a:lnTo>
                            <a:pt x="29" y="11"/>
                          </a:lnTo>
                          <a:lnTo>
                            <a:pt x="14" y="22"/>
                          </a:lnTo>
                          <a:lnTo>
                            <a:pt x="3" y="35"/>
                          </a:lnTo>
                          <a:lnTo>
                            <a:pt x="0" y="50"/>
                          </a:lnTo>
                          <a:lnTo>
                            <a:pt x="5" y="65"/>
                          </a:lnTo>
                          <a:lnTo>
                            <a:pt x="22" y="76"/>
                          </a:lnTo>
                          <a:lnTo>
                            <a:pt x="44" y="85"/>
                          </a:lnTo>
                          <a:lnTo>
                            <a:pt x="74" y="87"/>
                          </a:lnTo>
                          <a:close/>
                        </a:path>
                      </a:pathLst>
                    </a:custGeom>
                    <a:solidFill>
                      <a:srgbClr val="929292"/>
                    </a:solidFill>
                    <a:ln w="0">
                      <a:solidFill>
                        <a:srgbClr val="929292"/>
                      </a:solidFill>
                      <a:round/>
                      <a:headEnd/>
                      <a:tailEnd/>
                    </a:ln>
                  </p:spPr>
                  <p:txBody>
                    <a:bodyPr/>
                    <a:lstStyle/>
                    <a:p>
                      <a:endParaRPr lang="en-US">
                        <a:latin typeface="Arial" pitchFamily="34" charset="0"/>
                        <a:cs typeface="Arial" pitchFamily="34" charset="0"/>
                      </a:endParaRPr>
                    </a:p>
                  </p:txBody>
                </p:sp>
                <p:sp>
                  <p:nvSpPr>
                    <p:cNvPr id="77" name="Freeform 224"/>
                    <p:cNvSpPr>
                      <a:spLocks/>
                    </p:cNvSpPr>
                    <p:nvPr/>
                  </p:nvSpPr>
                  <p:spPr bwMode="auto">
                    <a:xfrm>
                      <a:off x="1192" y="3022"/>
                      <a:ext cx="122" cy="74"/>
                    </a:xfrm>
                    <a:custGeom>
                      <a:avLst/>
                      <a:gdLst>
                        <a:gd name="T0" fmla="*/ 61 w 122"/>
                        <a:gd name="T1" fmla="*/ 74 h 74"/>
                        <a:gd name="T2" fmla="*/ 85 w 122"/>
                        <a:gd name="T3" fmla="*/ 72 h 74"/>
                        <a:gd name="T4" fmla="*/ 103 w 122"/>
                        <a:gd name="T5" fmla="*/ 65 h 74"/>
                        <a:gd name="T6" fmla="*/ 116 w 122"/>
                        <a:gd name="T7" fmla="*/ 54 h 74"/>
                        <a:gd name="T8" fmla="*/ 122 w 122"/>
                        <a:gd name="T9" fmla="*/ 42 h 74"/>
                        <a:gd name="T10" fmla="*/ 116 w 122"/>
                        <a:gd name="T11" fmla="*/ 28 h 74"/>
                        <a:gd name="T12" fmla="*/ 103 w 122"/>
                        <a:gd name="T13" fmla="*/ 15 h 74"/>
                        <a:gd name="T14" fmla="*/ 85 w 122"/>
                        <a:gd name="T15" fmla="*/ 3 h 74"/>
                        <a:gd name="T16" fmla="*/ 61 w 122"/>
                        <a:gd name="T17" fmla="*/ 0 h 74"/>
                        <a:gd name="T18" fmla="*/ 37 w 122"/>
                        <a:gd name="T19" fmla="*/ 3 h 74"/>
                        <a:gd name="T20" fmla="*/ 18 w 122"/>
                        <a:gd name="T21" fmla="*/ 15 h 74"/>
                        <a:gd name="T22" fmla="*/ 5 w 122"/>
                        <a:gd name="T23" fmla="*/ 28 h 74"/>
                        <a:gd name="T24" fmla="*/ 0 w 122"/>
                        <a:gd name="T25" fmla="*/ 42 h 74"/>
                        <a:gd name="T26" fmla="*/ 5 w 122"/>
                        <a:gd name="T27" fmla="*/ 54 h 74"/>
                        <a:gd name="T28" fmla="*/ 18 w 122"/>
                        <a:gd name="T29" fmla="*/ 65 h 74"/>
                        <a:gd name="T30" fmla="*/ 37 w 122"/>
                        <a:gd name="T31" fmla="*/ 72 h 74"/>
                        <a:gd name="T32" fmla="*/ 61 w 122"/>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74"/>
                        <a:gd name="T53" fmla="*/ 122 w 12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74">
                          <a:moveTo>
                            <a:pt x="61" y="74"/>
                          </a:moveTo>
                          <a:lnTo>
                            <a:pt x="85" y="72"/>
                          </a:lnTo>
                          <a:lnTo>
                            <a:pt x="103" y="65"/>
                          </a:lnTo>
                          <a:lnTo>
                            <a:pt x="116" y="54"/>
                          </a:lnTo>
                          <a:lnTo>
                            <a:pt x="122" y="42"/>
                          </a:lnTo>
                          <a:lnTo>
                            <a:pt x="116" y="28"/>
                          </a:lnTo>
                          <a:lnTo>
                            <a:pt x="103" y="15"/>
                          </a:lnTo>
                          <a:lnTo>
                            <a:pt x="85" y="3"/>
                          </a:lnTo>
                          <a:lnTo>
                            <a:pt x="61" y="0"/>
                          </a:lnTo>
                          <a:lnTo>
                            <a:pt x="37" y="3"/>
                          </a:lnTo>
                          <a:lnTo>
                            <a:pt x="18" y="15"/>
                          </a:lnTo>
                          <a:lnTo>
                            <a:pt x="5" y="28"/>
                          </a:lnTo>
                          <a:lnTo>
                            <a:pt x="0" y="42"/>
                          </a:lnTo>
                          <a:lnTo>
                            <a:pt x="5" y="54"/>
                          </a:lnTo>
                          <a:lnTo>
                            <a:pt x="18" y="65"/>
                          </a:lnTo>
                          <a:lnTo>
                            <a:pt x="37" y="72"/>
                          </a:lnTo>
                          <a:lnTo>
                            <a:pt x="61" y="74"/>
                          </a:lnTo>
                          <a:close/>
                        </a:path>
                      </a:pathLst>
                    </a:custGeom>
                    <a:solidFill>
                      <a:srgbClr val="ADADAD"/>
                    </a:solidFill>
                    <a:ln w="0">
                      <a:solidFill>
                        <a:srgbClr val="ADADAD"/>
                      </a:solidFill>
                      <a:round/>
                      <a:headEnd/>
                      <a:tailEnd/>
                    </a:ln>
                  </p:spPr>
                  <p:txBody>
                    <a:bodyPr/>
                    <a:lstStyle/>
                    <a:p>
                      <a:endParaRPr lang="en-US">
                        <a:latin typeface="Arial" pitchFamily="34" charset="0"/>
                        <a:cs typeface="Arial" pitchFamily="34" charset="0"/>
                      </a:endParaRPr>
                    </a:p>
                  </p:txBody>
                </p:sp>
                <p:sp>
                  <p:nvSpPr>
                    <p:cNvPr id="78" name="Freeform 225"/>
                    <p:cNvSpPr>
                      <a:spLocks/>
                    </p:cNvSpPr>
                    <p:nvPr/>
                  </p:nvSpPr>
                  <p:spPr bwMode="auto">
                    <a:xfrm>
                      <a:off x="1205" y="3024"/>
                      <a:ext cx="96" cy="59"/>
                    </a:xfrm>
                    <a:custGeom>
                      <a:avLst/>
                      <a:gdLst>
                        <a:gd name="T0" fmla="*/ 48 w 96"/>
                        <a:gd name="T1" fmla="*/ 59 h 59"/>
                        <a:gd name="T2" fmla="*/ 66 w 96"/>
                        <a:gd name="T3" fmla="*/ 55 h 59"/>
                        <a:gd name="T4" fmla="*/ 83 w 96"/>
                        <a:gd name="T5" fmla="*/ 50 h 59"/>
                        <a:gd name="T6" fmla="*/ 92 w 96"/>
                        <a:gd name="T7" fmla="*/ 42 h 59"/>
                        <a:gd name="T8" fmla="*/ 96 w 96"/>
                        <a:gd name="T9" fmla="*/ 33 h 59"/>
                        <a:gd name="T10" fmla="*/ 92 w 96"/>
                        <a:gd name="T11" fmla="*/ 22 h 59"/>
                        <a:gd name="T12" fmla="*/ 83 w 96"/>
                        <a:gd name="T13" fmla="*/ 11 h 59"/>
                        <a:gd name="T14" fmla="*/ 66 w 96"/>
                        <a:gd name="T15" fmla="*/ 1 h 59"/>
                        <a:gd name="T16" fmla="*/ 48 w 96"/>
                        <a:gd name="T17" fmla="*/ 0 h 59"/>
                        <a:gd name="T18" fmla="*/ 29 w 96"/>
                        <a:gd name="T19" fmla="*/ 1 h 59"/>
                        <a:gd name="T20" fmla="*/ 13 w 96"/>
                        <a:gd name="T21" fmla="*/ 11 h 59"/>
                        <a:gd name="T22" fmla="*/ 3 w 96"/>
                        <a:gd name="T23" fmla="*/ 22 h 59"/>
                        <a:gd name="T24" fmla="*/ 0 w 96"/>
                        <a:gd name="T25" fmla="*/ 33 h 59"/>
                        <a:gd name="T26" fmla="*/ 3 w 96"/>
                        <a:gd name="T27" fmla="*/ 42 h 59"/>
                        <a:gd name="T28" fmla="*/ 13 w 96"/>
                        <a:gd name="T29" fmla="*/ 50 h 59"/>
                        <a:gd name="T30" fmla="*/ 29 w 96"/>
                        <a:gd name="T31" fmla="*/ 55 h 59"/>
                        <a:gd name="T32" fmla="*/ 48 w 96"/>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59"/>
                        <a:gd name="T53" fmla="*/ 96 w 9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59">
                          <a:moveTo>
                            <a:pt x="48" y="59"/>
                          </a:moveTo>
                          <a:lnTo>
                            <a:pt x="66" y="55"/>
                          </a:lnTo>
                          <a:lnTo>
                            <a:pt x="83" y="50"/>
                          </a:lnTo>
                          <a:lnTo>
                            <a:pt x="92" y="42"/>
                          </a:lnTo>
                          <a:lnTo>
                            <a:pt x="96" y="33"/>
                          </a:lnTo>
                          <a:lnTo>
                            <a:pt x="92" y="22"/>
                          </a:lnTo>
                          <a:lnTo>
                            <a:pt x="83" y="11"/>
                          </a:lnTo>
                          <a:lnTo>
                            <a:pt x="66" y="1"/>
                          </a:lnTo>
                          <a:lnTo>
                            <a:pt x="48" y="0"/>
                          </a:lnTo>
                          <a:lnTo>
                            <a:pt x="29" y="1"/>
                          </a:lnTo>
                          <a:lnTo>
                            <a:pt x="13" y="11"/>
                          </a:lnTo>
                          <a:lnTo>
                            <a:pt x="3" y="22"/>
                          </a:lnTo>
                          <a:lnTo>
                            <a:pt x="0" y="33"/>
                          </a:lnTo>
                          <a:lnTo>
                            <a:pt x="3" y="42"/>
                          </a:lnTo>
                          <a:lnTo>
                            <a:pt x="13" y="50"/>
                          </a:lnTo>
                          <a:lnTo>
                            <a:pt x="29" y="55"/>
                          </a:lnTo>
                          <a:lnTo>
                            <a:pt x="48" y="59"/>
                          </a:lnTo>
                          <a:close/>
                        </a:path>
                      </a:pathLst>
                    </a:custGeom>
                    <a:solidFill>
                      <a:srgbClr val="C8C8C8"/>
                    </a:solidFill>
                    <a:ln w="0">
                      <a:solidFill>
                        <a:srgbClr val="C8C8C8"/>
                      </a:solidFill>
                      <a:round/>
                      <a:headEnd/>
                      <a:tailEnd/>
                    </a:ln>
                  </p:spPr>
                  <p:txBody>
                    <a:bodyPr/>
                    <a:lstStyle/>
                    <a:p>
                      <a:endParaRPr lang="en-US">
                        <a:latin typeface="Arial" pitchFamily="34" charset="0"/>
                        <a:cs typeface="Arial" pitchFamily="34" charset="0"/>
                      </a:endParaRPr>
                    </a:p>
                  </p:txBody>
                </p:sp>
                <p:sp>
                  <p:nvSpPr>
                    <p:cNvPr id="79" name="Freeform 226"/>
                    <p:cNvSpPr>
                      <a:spLocks/>
                    </p:cNvSpPr>
                    <p:nvPr/>
                  </p:nvSpPr>
                  <p:spPr bwMode="auto">
                    <a:xfrm>
                      <a:off x="1216" y="3024"/>
                      <a:ext cx="74" cy="44"/>
                    </a:xfrm>
                    <a:custGeom>
                      <a:avLst/>
                      <a:gdLst>
                        <a:gd name="T0" fmla="*/ 37 w 74"/>
                        <a:gd name="T1" fmla="*/ 44 h 44"/>
                        <a:gd name="T2" fmla="*/ 55 w 74"/>
                        <a:gd name="T3" fmla="*/ 42 h 44"/>
                        <a:gd name="T4" fmla="*/ 68 w 74"/>
                        <a:gd name="T5" fmla="*/ 35 h 44"/>
                        <a:gd name="T6" fmla="*/ 74 w 74"/>
                        <a:gd name="T7" fmla="*/ 26 h 44"/>
                        <a:gd name="T8" fmla="*/ 68 w 74"/>
                        <a:gd name="T9" fmla="*/ 14 h 44"/>
                        <a:gd name="T10" fmla="*/ 55 w 74"/>
                        <a:gd name="T11" fmla="*/ 5 h 44"/>
                        <a:gd name="T12" fmla="*/ 37 w 74"/>
                        <a:gd name="T13" fmla="*/ 0 h 44"/>
                        <a:gd name="T14" fmla="*/ 18 w 74"/>
                        <a:gd name="T15" fmla="*/ 5 h 44"/>
                        <a:gd name="T16" fmla="*/ 5 w 74"/>
                        <a:gd name="T17" fmla="*/ 14 h 44"/>
                        <a:gd name="T18" fmla="*/ 0 w 74"/>
                        <a:gd name="T19" fmla="*/ 26 h 44"/>
                        <a:gd name="T20" fmla="*/ 5 w 74"/>
                        <a:gd name="T21" fmla="*/ 35 h 44"/>
                        <a:gd name="T22" fmla="*/ 18 w 74"/>
                        <a:gd name="T23" fmla="*/ 42 h 44"/>
                        <a:gd name="T24" fmla="*/ 37 w 74"/>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4"/>
                        <a:gd name="T41" fmla="*/ 74 w 7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4">
                          <a:moveTo>
                            <a:pt x="37" y="44"/>
                          </a:moveTo>
                          <a:lnTo>
                            <a:pt x="55" y="42"/>
                          </a:lnTo>
                          <a:lnTo>
                            <a:pt x="68" y="35"/>
                          </a:lnTo>
                          <a:lnTo>
                            <a:pt x="74" y="26"/>
                          </a:lnTo>
                          <a:lnTo>
                            <a:pt x="68" y="14"/>
                          </a:lnTo>
                          <a:lnTo>
                            <a:pt x="55" y="5"/>
                          </a:lnTo>
                          <a:lnTo>
                            <a:pt x="37" y="0"/>
                          </a:lnTo>
                          <a:lnTo>
                            <a:pt x="18" y="5"/>
                          </a:lnTo>
                          <a:lnTo>
                            <a:pt x="5" y="14"/>
                          </a:lnTo>
                          <a:lnTo>
                            <a:pt x="0" y="26"/>
                          </a:lnTo>
                          <a:lnTo>
                            <a:pt x="5" y="35"/>
                          </a:lnTo>
                          <a:lnTo>
                            <a:pt x="18" y="42"/>
                          </a:lnTo>
                          <a:lnTo>
                            <a:pt x="37" y="44"/>
                          </a:lnTo>
                          <a:close/>
                        </a:path>
                      </a:pathLst>
                    </a:custGeom>
                    <a:solidFill>
                      <a:srgbClr val="E4E4E4"/>
                    </a:solidFill>
                    <a:ln w="0">
                      <a:solidFill>
                        <a:srgbClr val="E4E4E4"/>
                      </a:solidFill>
                      <a:round/>
                      <a:headEnd/>
                      <a:tailEnd/>
                    </a:ln>
                  </p:spPr>
                  <p:txBody>
                    <a:bodyPr/>
                    <a:lstStyle/>
                    <a:p>
                      <a:endParaRPr lang="en-US">
                        <a:latin typeface="Arial" pitchFamily="34" charset="0"/>
                        <a:cs typeface="Arial" pitchFamily="34" charset="0"/>
                      </a:endParaRPr>
                    </a:p>
                  </p:txBody>
                </p:sp>
                <p:sp>
                  <p:nvSpPr>
                    <p:cNvPr id="80" name="Freeform 227"/>
                    <p:cNvSpPr>
                      <a:spLocks/>
                    </p:cNvSpPr>
                    <p:nvPr/>
                  </p:nvSpPr>
                  <p:spPr bwMode="auto">
                    <a:xfrm>
                      <a:off x="1236" y="3033"/>
                      <a:ext cx="50" cy="30"/>
                    </a:xfrm>
                    <a:custGeom>
                      <a:avLst/>
                      <a:gdLst>
                        <a:gd name="T0" fmla="*/ 26 w 50"/>
                        <a:gd name="T1" fmla="*/ 30 h 30"/>
                        <a:gd name="T2" fmla="*/ 33 w 50"/>
                        <a:gd name="T3" fmla="*/ 30 h 30"/>
                        <a:gd name="T4" fmla="*/ 39 w 50"/>
                        <a:gd name="T5" fmla="*/ 28 h 30"/>
                        <a:gd name="T6" fmla="*/ 45 w 50"/>
                        <a:gd name="T7" fmla="*/ 24 h 30"/>
                        <a:gd name="T8" fmla="*/ 48 w 50"/>
                        <a:gd name="T9" fmla="*/ 22 h 30"/>
                        <a:gd name="T10" fmla="*/ 50 w 50"/>
                        <a:gd name="T11" fmla="*/ 17 h 30"/>
                        <a:gd name="T12" fmla="*/ 48 w 50"/>
                        <a:gd name="T13" fmla="*/ 13 h 30"/>
                        <a:gd name="T14" fmla="*/ 45 w 50"/>
                        <a:gd name="T15" fmla="*/ 9 h 30"/>
                        <a:gd name="T16" fmla="*/ 39 w 50"/>
                        <a:gd name="T17" fmla="*/ 4 h 30"/>
                        <a:gd name="T18" fmla="*/ 33 w 50"/>
                        <a:gd name="T19" fmla="*/ 2 h 30"/>
                        <a:gd name="T20" fmla="*/ 26 w 50"/>
                        <a:gd name="T21" fmla="*/ 0 h 30"/>
                        <a:gd name="T22" fmla="*/ 17 w 50"/>
                        <a:gd name="T23" fmla="*/ 2 h 30"/>
                        <a:gd name="T24" fmla="*/ 11 w 50"/>
                        <a:gd name="T25" fmla="*/ 4 h 30"/>
                        <a:gd name="T26" fmla="*/ 6 w 50"/>
                        <a:gd name="T27" fmla="*/ 9 h 30"/>
                        <a:gd name="T28" fmla="*/ 2 w 50"/>
                        <a:gd name="T29" fmla="*/ 13 h 30"/>
                        <a:gd name="T30" fmla="*/ 0 w 50"/>
                        <a:gd name="T31" fmla="*/ 17 h 30"/>
                        <a:gd name="T32" fmla="*/ 2 w 50"/>
                        <a:gd name="T33" fmla="*/ 22 h 30"/>
                        <a:gd name="T34" fmla="*/ 6 w 50"/>
                        <a:gd name="T35" fmla="*/ 24 h 30"/>
                        <a:gd name="T36" fmla="*/ 11 w 50"/>
                        <a:gd name="T37" fmla="*/ 28 h 30"/>
                        <a:gd name="T38" fmla="*/ 17 w 50"/>
                        <a:gd name="T39" fmla="*/ 30 h 30"/>
                        <a:gd name="T40" fmla="*/ 26 w 50"/>
                        <a:gd name="T41" fmla="*/ 3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0"/>
                        <a:gd name="T65" fmla="*/ 50 w 5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0">
                          <a:moveTo>
                            <a:pt x="26" y="30"/>
                          </a:moveTo>
                          <a:lnTo>
                            <a:pt x="33" y="30"/>
                          </a:lnTo>
                          <a:lnTo>
                            <a:pt x="39" y="28"/>
                          </a:lnTo>
                          <a:lnTo>
                            <a:pt x="45" y="24"/>
                          </a:lnTo>
                          <a:lnTo>
                            <a:pt x="48" y="22"/>
                          </a:lnTo>
                          <a:lnTo>
                            <a:pt x="50" y="17"/>
                          </a:lnTo>
                          <a:lnTo>
                            <a:pt x="48" y="13"/>
                          </a:lnTo>
                          <a:lnTo>
                            <a:pt x="45" y="9"/>
                          </a:lnTo>
                          <a:lnTo>
                            <a:pt x="39" y="4"/>
                          </a:lnTo>
                          <a:lnTo>
                            <a:pt x="33" y="2"/>
                          </a:lnTo>
                          <a:lnTo>
                            <a:pt x="26" y="0"/>
                          </a:lnTo>
                          <a:lnTo>
                            <a:pt x="17" y="2"/>
                          </a:lnTo>
                          <a:lnTo>
                            <a:pt x="11" y="4"/>
                          </a:lnTo>
                          <a:lnTo>
                            <a:pt x="6" y="9"/>
                          </a:lnTo>
                          <a:lnTo>
                            <a:pt x="2" y="13"/>
                          </a:lnTo>
                          <a:lnTo>
                            <a:pt x="0" y="17"/>
                          </a:lnTo>
                          <a:lnTo>
                            <a:pt x="2" y="22"/>
                          </a:lnTo>
                          <a:lnTo>
                            <a:pt x="6" y="24"/>
                          </a:lnTo>
                          <a:lnTo>
                            <a:pt x="11" y="28"/>
                          </a:lnTo>
                          <a:lnTo>
                            <a:pt x="17" y="30"/>
                          </a:lnTo>
                          <a:lnTo>
                            <a:pt x="26" y="3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81" name="Freeform 228"/>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82" name="Freeform 229"/>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83" name="Freeform 230"/>
                    <p:cNvSpPr>
                      <a:spLocks/>
                    </p:cNvSpPr>
                    <p:nvPr/>
                  </p:nvSpPr>
                  <p:spPr bwMode="auto">
                    <a:xfrm>
                      <a:off x="1303" y="3331"/>
                      <a:ext cx="308" cy="308"/>
                    </a:xfrm>
                    <a:custGeom>
                      <a:avLst/>
                      <a:gdLst>
                        <a:gd name="T0" fmla="*/ 137 w 308"/>
                        <a:gd name="T1" fmla="*/ 308 h 308"/>
                        <a:gd name="T2" fmla="*/ 102 w 308"/>
                        <a:gd name="T3" fmla="*/ 305 h 308"/>
                        <a:gd name="T4" fmla="*/ 72 w 308"/>
                        <a:gd name="T5" fmla="*/ 295 h 308"/>
                        <a:gd name="T6" fmla="*/ 48 w 308"/>
                        <a:gd name="T7" fmla="*/ 282 h 308"/>
                        <a:gd name="T8" fmla="*/ 31 w 308"/>
                        <a:gd name="T9" fmla="*/ 269 h 308"/>
                        <a:gd name="T10" fmla="*/ 18 w 308"/>
                        <a:gd name="T11" fmla="*/ 254 h 308"/>
                        <a:gd name="T12" fmla="*/ 9 w 308"/>
                        <a:gd name="T13" fmla="*/ 241 h 308"/>
                        <a:gd name="T14" fmla="*/ 4 w 308"/>
                        <a:gd name="T15" fmla="*/ 230 h 308"/>
                        <a:gd name="T16" fmla="*/ 0 w 308"/>
                        <a:gd name="T17" fmla="*/ 223 h 308"/>
                        <a:gd name="T18" fmla="*/ 0 w 308"/>
                        <a:gd name="T19" fmla="*/ 219 h 308"/>
                        <a:gd name="T20" fmla="*/ 0 w 308"/>
                        <a:gd name="T21" fmla="*/ 0 h 308"/>
                        <a:gd name="T22" fmla="*/ 308 w 308"/>
                        <a:gd name="T23" fmla="*/ 2 h 308"/>
                        <a:gd name="T24" fmla="*/ 308 w 308"/>
                        <a:gd name="T25" fmla="*/ 199 h 308"/>
                        <a:gd name="T26" fmla="*/ 300 w 308"/>
                        <a:gd name="T27" fmla="*/ 214 h 308"/>
                        <a:gd name="T28" fmla="*/ 295 w 308"/>
                        <a:gd name="T29" fmla="*/ 228 h 308"/>
                        <a:gd name="T30" fmla="*/ 287 w 308"/>
                        <a:gd name="T31" fmla="*/ 241 h 308"/>
                        <a:gd name="T32" fmla="*/ 282 w 308"/>
                        <a:gd name="T33" fmla="*/ 249 h 308"/>
                        <a:gd name="T34" fmla="*/ 280 w 308"/>
                        <a:gd name="T35" fmla="*/ 253 h 308"/>
                        <a:gd name="T36" fmla="*/ 265 w 308"/>
                        <a:gd name="T37" fmla="*/ 267 h 308"/>
                        <a:gd name="T38" fmla="*/ 245 w 308"/>
                        <a:gd name="T39" fmla="*/ 279 h 308"/>
                        <a:gd name="T40" fmla="*/ 220 w 308"/>
                        <a:gd name="T41" fmla="*/ 288 h 308"/>
                        <a:gd name="T42" fmla="*/ 196 w 308"/>
                        <a:gd name="T43" fmla="*/ 295 h 308"/>
                        <a:gd name="T44" fmla="*/ 174 w 308"/>
                        <a:gd name="T45" fmla="*/ 301 h 308"/>
                        <a:gd name="T46" fmla="*/ 156 w 308"/>
                        <a:gd name="T47" fmla="*/ 305 h 308"/>
                        <a:gd name="T48" fmla="*/ 143 w 308"/>
                        <a:gd name="T49" fmla="*/ 308 h 308"/>
                        <a:gd name="T50" fmla="*/ 137 w 308"/>
                        <a:gd name="T51" fmla="*/ 308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
                        <a:gd name="T79" fmla="*/ 0 h 308"/>
                        <a:gd name="T80" fmla="*/ 308 w 308"/>
                        <a:gd name="T81" fmla="*/ 308 h 3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 h="308">
                          <a:moveTo>
                            <a:pt x="137" y="308"/>
                          </a:moveTo>
                          <a:lnTo>
                            <a:pt x="102" y="305"/>
                          </a:lnTo>
                          <a:lnTo>
                            <a:pt x="72" y="295"/>
                          </a:lnTo>
                          <a:lnTo>
                            <a:pt x="48" y="282"/>
                          </a:lnTo>
                          <a:lnTo>
                            <a:pt x="31" y="269"/>
                          </a:lnTo>
                          <a:lnTo>
                            <a:pt x="18" y="254"/>
                          </a:lnTo>
                          <a:lnTo>
                            <a:pt x="9" y="241"/>
                          </a:lnTo>
                          <a:lnTo>
                            <a:pt x="4" y="230"/>
                          </a:lnTo>
                          <a:lnTo>
                            <a:pt x="0" y="223"/>
                          </a:lnTo>
                          <a:lnTo>
                            <a:pt x="0" y="219"/>
                          </a:lnTo>
                          <a:lnTo>
                            <a:pt x="0" y="0"/>
                          </a:lnTo>
                          <a:lnTo>
                            <a:pt x="308" y="2"/>
                          </a:lnTo>
                          <a:lnTo>
                            <a:pt x="308" y="199"/>
                          </a:lnTo>
                          <a:lnTo>
                            <a:pt x="300" y="214"/>
                          </a:lnTo>
                          <a:lnTo>
                            <a:pt x="295" y="228"/>
                          </a:lnTo>
                          <a:lnTo>
                            <a:pt x="287" y="241"/>
                          </a:lnTo>
                          <a:lnTo>
                            <a:pt x="282" y="249"/>
                          </a:lnTo>
                          <a:lnTo>
                            <a:pt x="280" y="253"/>
                          </a:lnTo>
                          <a:lnTo>
                            <a:pt x="265" y="267"/>
                          </a:lnTo>
                          <a:lnTo>
                            <a:pt x="245" y="279"/>
                          </a:lnTo>
                          <a:lnTo>
                            <a:pt x="220" y="288"/>
                          </a:lnTo>
                          <a:lnTo>
                            <a:pt x="196" y="295"/>
                          </a:lnTo>
                          <a:lnTo>
                            <a:pt x="174" y="301"/>
                          </a:lnTo>
                          <a:lnTo>
                            <a:pt x="156" y="305"/>
                          </a:lnTo>
                          <a:lnTo>
                            <a:pt x="143" y="308"/>
                          </a:lnTo>
                          <a:lnTo>
                            <a:pt x="137" y="308"/>
                          </a:lnTo>
                          <a:close/>
                        </a:path>
                      </a:pathLst>
                    </a:custGeom>
                    <a:solidFill>
                      <a:srgbClr val="1A1A1A"/>
                    </a:solidFill>
                    <a:ln w="0">
                      <a:solidFill>
                        <a:srgbClr val="1A1A1A"/>
                      </a:solidFill>
                      <a:round/>
                      <a:headEnd/>
                      <a:tailEnd/>
                    </a:ln>
                  </p:spPr>
                  <p:txBody>
                    <a:bodyPr/>
                    <a:lstStyle/>
                    <a:p>
                      <a:endParaRPr lang="en-US">
                        <a:latin typeface="Arial" pitchFamily="34" charset="0"/>
                        <a:cs typeface="Arial" pitchFamily="34" charset="0"/>
                      </a:endParaRPr>
                    </a:p>
                  </p:txBody>
                </p:sp>
                <p:sp>
                  <p:nvSpPr>
                    <p:cNvPr id="84" name="Freeform 231"/>
                    <p:cNvSpPr>
                      <a:spLocks/>
                    </p:cNvSpPr>
                    <p:nvPr/>
                  </p:nvSpPr>
                  <p:spPr bwMode="auto">
                    <a:xfrm>
                      <a:off x="1320" y="3331"/>
                      <a:ext cx="278" cy="306"/>
                    </a:xfrm>
                    <a:custGeom>
                      <a:avLst/>
                      <a:gdLst>
                        <a:gd name="T0" fmla="*/ 127 w 278"/>
                        <a:gd name="T1" fmla="*/ 306 h 306"/>
                        <a:gd name="T2" fmla="*/ 94 w 278"/>
                        <a:gd name="T3" fmla="*/ 303 h 306"/>
                        <a:gd name="T4" fmla="*/ 66 w 278"/>
                        <a:gd name="T5" fmla="*/ 295 h 306"/>
                        <a:gd name="T6" fmla="*/ 46 w 278"/>
                        <a:gd name="T7" fmla="*/ 286 h 306"/>
                        <a:gd name="T8" fmla="*/ 29 w 278"/>
                        <a:gd name="T9" fmla="*/ 273 h 306"/>
                        <a:gd name="T10" fmla="*/ 16 w 278"/>
                        <a:gd name="T11" fmla="*/ 260 h 306"/>
                        <a:gd name="T12" fmla="*/ 9 w 278"/>
                        <a:gd name="T13" fmla="*/ 249 h 306"/>
                        <a:gd name="T14" fmla="*/ 3 w 278"/>
                        <a:gd name="T15" fmla="*/ 238 h 306"/>
                        <a:gd name="T16" fmla="*/ 1 w 278"/>
                        <a:gd name="T17" fmla="*/ 232 h 306"/>
                        <a:gd name="T18" fmla="*/ 0 w 278"/>
                        <a:gd name="T19" fmla="*/ 228 h 306"/>
                        <a:gd name="T20" fmla="*/ 0 w 278"/>
                        <a:gd name="T21" fmla="*/ 0 h 306"/>
                        <a:gd name="T22" fmla="*/ 278 w 278"/>
                        <a:gd name="T23" fmla="*/ 2 h 306"/>
                        <a:gd name="T24" fmla="*/ 278 w 278"/>
                        <a:gd name="T25" fmla="*/ 191 h 306"/>
                        <a:gd name="T26" fmla="*/ 272 w 278"/>
                        <a:gd name="T27" fmla="*/ 206 h 306"/>
                        <a:gd name="T28" fmla="*/ 267 w 278"/>
                        <a:gd name="T29" fmla="*/ 219 h 306"/>
                        <a:gd name="T30" fmla="*/ 261 w 278"/>
                        <a:gd name="T31" fmla="*/ 232 h 306"/>
                        <a:gd name="T32" fmla="*/ 255 w 278"/>
                        <a:gd name="T33" fmla="*/ 240 h 306"/>
                        <a:gd name="T34" fmla="*/ 254 w 278"/>
                        <a:gd name="T35" fmla="*/ 243 h 306"/>
                        <a:gd name="T36" fmla="*/ 241 w 278"/>
                        <a:gd name="T37" fmla="*/ 256 h 306"/>
                        <a:gd name="T38" fmla="*/ 222 w 278"/>
                        <a:gd name="T39" fmla="*/ 269 h 306"/>
                        <a:gd name="T40" fmla="*/ 202 w 278"/>
                        <a:gd name="T41" fmla="*/ 280 h 306"/>
                        <a:gd name="T42" fmla="*/ 179 w 278"/>
                        <a:gd name="T43" fmla="*/ 290 h 306"/>
                        <a:gd name="T44" fmla="*/ 159 w 278"/>
                        <a:gd name="T45" fmla="*/ 297 h 306"/>
                        <a:gd name="T46" fmla="*/ 142 w 278"/>
                        <a:gd name="T47" fmla="*/ 303 h 306"/>
                        <a:gd name="T48" fmla="*/ 131 w 278"/>
                        <a:gd name="T49" fmla="*/ 306 h 306"/>
                        <a:gd name="T50" fmla="*/ 127 w 278"/>
                        <a:gd name="T51" fmla="*/ 306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8"/>
                        <a:gd name="T79" fmla="*/ 0 h 306"/>
                        <a:gd name="T80" fmla="*/ 278 w 278"/>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8" h="306">
                          <a:moveTo>
                            <a:pt x="127" y="306"/>
                          </a:moveTo>
                          <a:lnTo>
                            <a:pt x="94" y="303"/>
                          </a:lnTo>
                          <a:lnTo>
                            <a:pt x="66" y="295"/>
                          </a:lnTo>
                          <a:lnTo>
                            <a:pt x="46" y="286"/>
                          </a:lnTo>
                          <a:lnTo>
                            <a:pt x="29" y="273"/>
                          </a:lnTo>
                          <a:lnTo>
                            <a:pt x="16" y="260"/>
                          </a:lnTo>
                          <a:lnTo>
                            <a:pt x="9" y="249"/>
                          </a:lnTo>
                          <a:lnTo>
                            <a:pt x="3" y="238"/>
                          </a:lnTo>
                          <a:lnTo>
                            <a:pt x="1" y="232"/>
                          </a:lnTo>
                          <a:lnTo>
                            <a:pt x="0" y="228"/>
                          </a:lnTo>
                          <a:lnTo>
                            <a:pt x="0" y="0"/>
                          </a:lnTo>
                          <a:lnTo>
                            <a:pt x="278" y="2"/>
                          </a:lnTo>
                          <a:lnTo>
                            <a:pt x="278" y="191"/>
                          </a:lnTo>
                          <a:lnTo>
                            <a:pt x="272" y="206"/>
                          </a:lnTo>
                          <a:lnTo>
                            <a:pt x="267" y="219"/>
                          </a:lnTo>
                          <a:lnTo>
                            <a:pt x="261" y="232"/>
                          </a:lnTo>
                          <a:lnTo>
                            <a:pt x="255" y="240"/>
                          </a:lnTo>
                          <a:lnTo>
                            <a:pt x="254" y="243"/>
                          </a:lnTo>
                          <a:lnTo>
                            <a:pt x="241" y="256"/>
                          </a:lnTo>
                          <a:lnTo>
                            <a:pt x="222" y="269"/>
                          </a:lnTo>
                          <a:lnTo>
                            <a:pt x="202" y="280"/>
                          </a:lnTo>
                          <a:lnTo>
                            <a:pt x="179" y="290"/>
                          </a:lnTo>
                          <a:lnTo>
                            <a:pt x="159" y="297"/>
                          </a:lnTo>
                          <a:lnTo>
                            <a:pt x="142" y="303"/>
                          </a:lnTo>
                          <a:lnTo>
                            <a:pt x="131" y="306"/>
                          </a:lnTo>
                          <a:lnTo>
                            <a:pt x="127" y="306"/>
                          </a:lnTo>
                          <a:close/>
                        </a:path>
                      </a:pathLst>
                    </a:custGeom>
                    <a:solidFill>
                      <a:srgbClr val="333333"/>
                    </a:solidFill>
                    <a:ln w="0">
                      <a:solidFill>
                        <a:srgbClr val="333333"/>
                      </a:solidFill>
                      <a:round/>
                      <a:headEnd/>
                      <a:tailEnd/>
                    </a:ln>
                  </p:spPr>
                  <p:txBody>
                    <a:bodyPr/>
                    <a:lstStyle/>
                    <a:p>
                      <a:endParaRPr lang="en-US">
                        <a:latin typeface="Arial" pitchFamily="34" charset="0"/>
                        <a:cs typeface="Arial" pitchFamily="34" charset="0"/>
                      </a:endParaRPr>
                    </a:p>
                  </p:txBody>
                </p:sp>
                <p:sp>
                  <p:nvSpPr>
                    <p:cNvPr id="85" name="Freeform 232"/>
                    <p:cNvSpPr>
                      <a:spLocks/>
                    </p:cNvSpPr>
                    <p:nvPr/>
                  </p:nvSpPr>
                  <p:spPr bwMode="auto">
                    <a:xfrm>
                      <a:off x="1338" y="3331"/>
                      <a:ext cx="249" cy="306"/>
                    </a:xfrm>
                    <a:custGeom>
                      <a:avLst/>
                      <a:gdLst>
                        <a:gd name="T0" fmla="*/ 115 w 249"/>
                        <a:gd name="T1" fmla="*/ 306 h 306"/>
                        <a:gd name="T2" fmla="*/ 82 w 249"/>
                        <a:gd name="T3" fmla="*/ 303 h 306"/>
                        <a:gd name="T4" fmla="*/ 56 w 249"/>
                        <a:gd name="T5" fmla="*/ 295 h 306"/>
                        <a:gd name="T6" fmla="*/ 35 w 249"/>
                        <a:gd name="T7" fmla="*/ 284 h 306"/>
                        <a:gd name="T8" fmla="*/ 20 w 249"/>
                        <a:gd name="T9" fmla="*/ 271 h 306"/>
                        <a:gd name="T10" fmla="*/ 11 w 249"/>
                        <a:gd name="T11" fmla="*/ 260 h 306"/>
                        <a:gd name="T12" fmla="*/ 4 w 249"/>
                        <a:gd name="T13" fmla="*/ 249 h 306"/>
                        <a:gd name="T14" fmla="*/ 0 w 249"/>
                        <a:gd name="T15" fmla="*/ 241 h 306"/>
                        <a:gd name="T16" fmla="*/ 0 w 249"/>
                        <a:gd name="T17" fmla="*/ 240 h 306"/>
                        <a:gd name="T18" fmla="*/ 0 w 249"/>
                        <a:gd name="T19" fmla="*/ 0 h 306"/>
                        <a:gd name="T20" fmla="*/ 249 w 249"/>
                        <a:gd name="T21" fmla="*/ 2 h 306"/>
                        <a:gd name="T22" fmla="*/ 249 w 249"/>
                        <a:gd name="T23" fmla="*/ 186 h 306"/>
                        <a:gd name="T24" fmla="*/ 243 w 249"/>
                        <a:gd name="T25" fmla="*/ 197 h 306"/>
                        <a:gd name="T26" fmla="*/ 237 w 249"/>
                        <a:gd name="T27" fmla="*/ 210 h 306"/>
                        <a:gd name="T28" fmla="*/ 232 w 249"/>
                        <a:gd name="T29" fmla="*/ 223 h 306"/>
                        <a:gd name="T30" fmla="*/ 228 w 249"/>
                        <a:gd name="T31" fmla="*/ 230 h 306"/>
                        <a:gd name="T32" fmla="*/ 226 w 249"/>
                        <a:gd name="T33" fmla="*/ 234 h 306"/>
                        <a:gd name="T34" fmla="*/ 215 w 249"/>
                        <a:gd name="T35" fmla="*/ 245 h 306"/>
                        <a:gd name="T36" fmla="*/ 198 w 249"/>
                        <a:gd name="T37" fmla="*/ 258 h 306"/>
                        <a:gd name="T38" fmla="*/ 180 w 249"/>
                        <a:gd name="T39" fmla="*/ 271 h 306"/>
                        <a:gd name="T40" fmla="*/ 161 w 249"/>
                        <a:gd name="T41" fmla="*/ 282 h 306"/>
                        <a:gd name="T42" fmla="*/ 145 w 249"/>
                        <a:gd name="T43" fmla="*/ 292 h 306"/>
                        <a:gd name="T44" fmla="*/ 130 w 249"/>
                        <a:gd name="T45" fmla="*/ 299 h 306"/>
                        <a:gd name="T46" fmla="*/ 119 w 249"/>
                        <a:gd name="T47" fmla="*/ 305 h 306"/>
                        <a:gd name="T48" fmla="*/ 115 w 249"/>
                        <a:gd name="T49" fmla="*/ 30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306"/>
                        <a:gd name="T77" fmla="*/ 249 w 249"/>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306">
                          <a:moveTo>
                            <a:pt x="115" y="306"/>
                          </a:moveTo>
                          <a:lnTo>
                            <a:pt x="82" y="303"/>
                          </a:lnTo>
                          <a:lnTo>
                            <a:pt x="56" y="295"/>
                          </a:lnTo>
                          <a:lnTo>
                            <a:pt x="35" y="284"/>
                          </a:lnTo>
                          <a:lnTo>
                            <a:pt x="20" y="271"/>
                          </a:lnTo>
                          <a:lnTo>
                            <a:pt x="11" y="260"/>
                          </a:lnTo>
                          <a:lnTo>
                            <a:pt x="4" y="249"/>
                          </a:lnTo>
                          <a:lnTo>
                            <a:pt x="0" y="241"/>
                          </a:lnTo>
                          <a:lnTo>
                            <a:pt x="0" y="240"/>
                          </a:lnTo>
                          <a:lnTo>
                            <a:pt x="0" y="0"/>
                          </a:lnTo>
                          <a:lnTo>
                            <a:pt x="249" y="2"/>
                          </a:lnTo>
                          <a:lnTo>
                            <a:pt x="249" y="186"/>
                          </a:lnTo>
                          <a:lnTo>
                            <a:pt x="243" y="197"/>
                          </a:lnTo>
                          <a:lnTo>
                            <a:pt x="237" y="210"/>
                          </a:lnTo>
                          <a:lnTo>
                            <a:pt x="232" y="223"/>
                          </a:lnTo>
                          <a:lnTo>
                            <a:pt x="228" y="230"/>
                          </a:lnTo>
                          <a:lnTo>
                            <a:pt x="226" y="234"/>
                          </a:lnTo>
                          <a:lnTo>
                            <a:pt x="215" y="245"/>
                          </a:lnTo>
                          <a:lnTo>
                            <a:pt x="198" y="258"/>
                          </a:lnTo>
                          <a:lnTo>
                            <a:pt x="180" y="271"/>
                          </a:lnTo>
                          <a:lnTo>
                            <a:pt x="161" y="282"/>
                          </a:lnTo>
                          <a:lnTo>
                            <a:pt x="145" y="292"/>
                          </a:lnTo>
                          <a:lnTo>
                            <a:pt x="130" y="299"/>
                          </a:lnTo>
                          <a:lnTo>
                            <a:pt x="119" y="305"/>
                          </a:lnTo>
                          <a:lnTo>
                            <a:pt x="115" y="306"/>
                          </a:lnTo>
                          <a:close/>
                        </a:path>
                      </a:pathLst>
                    </a:custGeom>
                    <a:solidFill>
                      <a:srgbClr val="4D4D4D"/>
                    </a:solidFill>
                    <a:ln w="0">
                      <a:solidFill>
                        <a:srgbClr val="4D4D4D"/>
                      </a:solidFill>
                      <a:round/>
                      <a:headEnd/>
                      <a:tailEnd/>
                    </a:ln>
                  </p:spPr>
                  <p:txBody>
                    <a:bodyPr/>
                    <a:lstStyle/>
                    <a:p>
                      <a:endParaRPr lang="en-US">
                        <a:latin typeface="Arial" pitchFamily="34" charset="0"/>
                        <a:cs typeface="Arial" pitchFamily="34" charset="0"/>
                      </a:endParaRPr>
                    </a:p>
                  </p:txBody>
                </p:sp>
                <p:sp>
                  <p:nvSpPr>
                    <p:cNvPr id="86" name="Freeform 233"/>
                    <p:cNvSpPr>
                      <a:spLocks/>
                    </p:cNvSpPr>
                    <p:nvPr/>
                  </p:nvSpPr>
                  <p:spPr bwMode="auto">
                    <a:xfrm>
                      <a:off x="1355" y="3333"/>
                      <a:ext cx="219" cy="303"/>
                    </a:xfrm>
                    <a:custGeom>
                      <a:avLst/>
                      <a:gdLst>
                        <a:gd name="T0" fmla="*/ 105 w 219"/>
                        <a:gd name="T1" fmla="*/ 303 h 303"/>
                        <a:gd name="T2" fmla="*/ 76 w 219"/>
                        <a:gd name="T3" fmla="*/ 301 h 303"/>
                        <a:gd name="T4" fmla="*/ 52 w 219"/>
                        <a:gd name="T5" fmla="*/ 293 h 303"/>
                        <a:gd name="T6" fmla="*/ 33 w 219"/>
                        <a:gd name="T7" fmla="*/ 284 h 303"/>
                        <a:gd name="T8" fmla="*/ 20 w 219"/>
                        <a:gd name="T9" fmla="*/ 275 h 303"/>
                        <a:gd name="T10" fmla="*/ 11 w 219"/>
                        <a:gd name="T11" fmla="*/ 264 h 303"/>
                        <a:gd name="T12" fmla="*/ 3 w 219"/>
                        <a:gd name="T13" fmla="*/ 254 h 303"/>
                        <a:gd name="T14" fmla="*/ 2 w 219"/>
                        <a:gd name="T15" fmla="*/ 249 h 303"/>
                        <a:gd name="T16" fmla="*/ 0 w 219"/>
                        <a:gd name="T17" fmla="*/ 247 h 303"/>
                        <a:gd name="T18" fmla="*/ 0 w 219"/>
                        <a:gd name="T19" fmla="*/ 0 h 303"/>
                        <a:gd name="T20" fmla="*/ 219 w 219"/>
                        <a:gd name="T21" fmla="*/ 0 h 303"/>
                        <a:gd name="T22" fmla="*/ 219 w 219"/>
                        <a:gd name="T23" fmla="*/ 176 h 303"/>
                        <a:gd name="T24" fmla="*/ 215 w 219"/>
                        <a:gd name="T25" fmla="*/ 188 h 303"/>
                        <a:gd name="T26" fmla="*/ 209 w 219"/>
                        <a:gd name="T27" fmla="*/ 201 h 303"/>
                        <a:gd name="T28" fmla="*/ 206 w 219"/>
                        <a:gd name="T29" fmla="*/ 210 h 303"/>
                        <a:gd name="T30" fmla="*/ 202 w 219"/>
                        <a:gd name="T31" fmla="*/ 219 h 303"/>
                        <a:gd name="T32" fmla="*/ 200 w 219"/>
                        <a:gd name="T33" fmla="*/ 223 h 303"/>
                        <a:gd name="T34" fmla="*/ 191 w 219"/>
                        <a:gd name="T35" fmla="*/ 234 h 303"/>
                        <a:gd name="T36" fmla="*/ 176 w 219"/>
                        <a:gd name="T37" fmla="*/ 247 h 303"/>
                        <a:gd name="T38" fmla="*/ 161 w 219"/>
                        <a:gd name="T39" fmla="*/ 260 h 303"/>
                        <a:gd name="T40" fmla="*/ 144 w 219"/>
                        <a:gd name="T41" fmla="*/ 273 h 303"/>
                        <a:gd name="T42" fmla="*/ 130 w 219"/>
                        <a:gd name="T43" fmla="*/ 284 h 303"/>
                        <a:gd name="T44" fmla="*/ 117 w 219"/>
                        <a:gd name="T45" fmla="*/ 295 h 303"/>
                        <a:gd name="T46" fmla="*/ 109 w 219"/>
                        <a:gd name="T47" fmla="*/ 301 h 303"/>
                        <a:gd name="T48" fmla="*/ 105 w 219"/>
                        <a:gd name="T49" fmla="*/ 303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303"/>
                        <a:gd name="T77" fmla="*/ 219 w 219"/>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303">
                          <a:moveTo>
                            <a:pt x="105" y="303"/>
                          </a:moveTo>
                          <a:lnTo>
                            <a:pt x="76" y="301"/>
                          </a:lnTo>
                          <a:lnTo>
                            <a:pt x="52" y="293"/>
                          </a:lnTo>
                          <a:lnTo>
                            <a:pt x="33" y="284"/>
                          </a:lnTo>
                          <a:lnTo>
                            <a:pt x="20" y="275"/>
                          </a:lnTo>
                          <a:lnTo>
                            <a:pt x="11" y="264"/>
                          </a:lnTo>
                          <a:lnTo>
                            <a:pt x="3" y="254"/>
                          </a:lnTo>
                          <a:lnTo>
                            <a:pt x="2" y="249"/>
                          </a:lnTo>
                          <a:lnTo>
                            <a:pt x="0" y="247"/>
                          </a:lnTo>
                          <a:lnTo>
                            <a:pt x="0" y="0"/>
                          </a:lnTo>
                          <a:lnTo>
                            <a:pt x="219" y="0"/>
                          </a:lnTo>
                          <a:lnTo>
                            <a:pt x="219" y="176"/>
                          </a:lnTo>
                          <a:lnTo>
                            <a:pt x="215" y="188"/>
                          </a:lnTo>
                          <a:lnTo>
                            <a:pt x="209" y="201"/>
                          </a:lnTo>
                          <a:lnTo>
                            <a:pt x="206" y="210"/>
                          </a:lnTo>
                          <a:lnTo>
                            <a:pt x="202" y="219"/>
                          </a:lnTo>
                          <a:lnTo>
                            <a:pt x="200" y="223"/>
                          </a:lnTo>
                          <a:lnTo>
                            <a:pt x="191" y="234"/>
                          </a:lnTo>
                          <a:lnTo>
                            <a:pt x="176" y="247"/>
                          </a:lnTo>
                          <a:lnTo>
                            <a:pt x="161" y="260"/>
                          </a:lnTo>
                          <a:lnTo>
                            <a:pt x="144" y="273"/>
                          </a:lnTo>
                          <a:lnTo>
                            <a:pt x="130" y="284"/>
                          </a:lnTo>
                          <a:lnTo>
                            <a:pt x="117" y="295"/>
                          </a:lnTo>
                          <a:lnTo>
                            <a:pt x="109" y="301"/>
                          </a:lnTo>
                          <a:lnTo>
                            <a:pt x="105" y="303"/>
                          </a:lnTo>
                          <a:close/>
                        </a:path>
                      </a:pathLst>
                    </a:custGeom>
                    <a:solidFill>
                      <a:srgbClr val="666666"/>
                    </a:solidFill>
                    <a:ln w="0">
                      <a:solidFill>
                        <a:srgbClr val="666666"/>
                      </a:solidFill>
                      <a:round/>
                      <a:headEnd/>
                      <a:tailEnd/>
                    </a:ln>
                  </p:spPr>
                  <p:txBody>
                    <a:bodyPr/>
                    <a:lstStyle/>
                    <a:p>
                      <a:endParaRPr lang="en-US">
                        <a:latin typeface="Arial" pitchFamily="34" charset="0"/>
                        <a:cs typeface="Arial" pitchFamily="34" charset="0"/>
                      </a:endParaRPr>
                    </a:p>
                  </p:txBody>
                </p:sp>
                <p:sp>
                  <p:nvSpPr>
                    <p:cNvPr id="87" name="Freeform 234"/>
                    <p:cNvSpPr>
                      <a:spLocks/>
                    </p:cNvSpPr>
                    <p:nvPr/>
                  </p:nvSpPr>
                  <p:spPr bwMode="auto">
                    <a:xfrm>
                      <a:off x="1373" y="3333"/>
                      <a:ext cx="189" cy="303"/>
                    </a:xfrm>
                    <a:custGeom>
                      <a:avLst/>
                      <a:gdLst>
                        <a:gd name="T0" fmla="*/ 95 w 189"/>
                        <a:gd name="T1" fmla="*/ 303 h 303"/>
                        <a:gd name="T2" fmla="*/ 65 w 189"/>
                        <a:gd name="T3" fmla="*/ 299 h 303"/>
                        <a:gd name="T4" fmla="*/ 41 w 189"/>
                        <a:gd name="T5" fmla="*/ 293 h 303"/>
                        <a:gd name="T6" fmla="*/ 24 w 189"/>
                        <a:gd name="T7" fmla="*/ 284 h 303"/>
                        <a:gd name="T8" fmla="*/ 11 w 189"/>
                        <a:gd name="T9" fmla="*/ 275 h 303"/>
                        <a:gd name="T10" fmla="*/ 4 w 189"/>
                        <a:gd name="T11" fmla="*/ 265 h 303"/>
                        <a:gd name="T12" fmla="*/ 0 w 189"/>
                        <a:gd name="T13" fmla="*/ 258 h 303"/>
                        <a:gd name="T14" fmla="*/ 0 w 189"/>
                        <a:gd name="T15" fmla="*/ 256 h 303"/>
                        <a:gd name="T16" fmla="*/ 0 w 189"/>
                        <a:gd name="T17" fmla="*/ 0 h 303"/>
                        <a:gd name="T18" fmla="*/ 189 w 189"/>
                        <a:gd name="T19" fmla="*/ 0 h 303"/>
                        <a:gd name="T20" fmla="*/ 189 w 189"/>
                        <a:gd name="T21" fmla="*/ 169 h 303"/>
                        <a:gd name="T22" fmla="*/ 184 w 189"/>
                        <a:gd name="T23" fmla="*/ 182 h 303"/>
                        <a:gd name="T24" fmla="*/ 178 w 189"/>
                        <a:gd name="T25" fmla="*/ 197 h 303"/>
                        <a:gd name="T26" fmla="*/ 175 w 189"/>
                        <a:gd name="T27" fmla="*/ 208 h 303"/>
                        <a:gd name="T28" fmla="*/ 173 w 189"/>
                        <a:gd name="T29" fmla="*/ 212 h 303"/>
                        <a:gd name="T30" fmla="*/ 165 w 189"/>
                        <a:gd name="T31" fmla="*/ 223 h 303"/>
                        <a:gd name="T32" fmla="*/ 154 w 189"/>
                        <a:gd name="T33" fmla="*/ 236 h 303"/>
                        <a:gd name="T34" fmla="*/ 141 w 189"/>
                        <a:gd name="T35" fmla="*/ 251 h 303"/>
                        <a:gd name="T36" fmla="*/ 126 w 189"/>
                        <a:gd name="T37" fmla="*/ 265 h 303"/>
                        <a:gd name="T38" fmla="*/ 115 w 189"/>
                        <a:gd name="T39" fmla="*/ 280 h 303"/>
                        <a:gd name="T40" fmla="*/ 104 w 189"/>
                        <a:gd name="T41" fmla="*/ 291 h 303"/>
                        <a:gd name="T42" fmla="*/ 97 w 189"/>
                        <a:gd name="T43" fmla="*/ 299 h 303"/>
                        <a:gd name="T44" fmla="*/ 95 w 189"/>
                        <a:gd name="T45" fmla="*/ 303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303"/>
                        <a:gd name="T71" fmla="*/ 189 w 189"/>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303">
                          <a:moveTo>
                            <a:pt x="95" y="303"/>
                          </a:moveTo>
                          <a:lnTo>
                            <a:pt x="65" y="299"/>
                          </a:lnTo>
                          <a:lnTo>
                            <a:pt x="41" y="293"/>
                          </a:lnTo>
                          <a:lnTo>
                            <a:pt x="24" y="284"/>
                          </a:lnTo>
                          <a:lnTo>
                            <a:pt x="11" y="275"/>
                          </a:lnTo>
                          <a:lnTo>
                            <a:pt x="4" y="265"/>
                          </a:lnTo>
                          <a:lnTo>
                            <a:pt x="0" y="258"/>
                          </a:lnTo>
                          <a:lnTo>
                            <a:pt x="0" y="256"/>
                          </a:lnTo>
                          <a:lnTo>
                            <a:pt x="0" y="0"/>
                          </a:lnTo>
                          <a:lnTo>
                            <a:pt x="189" y="0"/>
                          </a:lnTo>
                          <a:lnTo>
                            <a:pt x="189" y="169"/>
                          </a:lnTo>
                          <a:lnTo>
                            <a:pt x="184" y="182"/>
                          </a:lnTo>
                          <a:lnTo>
                            <a:pt x="178" y="197"/>
                          </a:lnTo>
                          <a:lnTo>
                            <a:pt x="175" y="208"/>
                          </a:lnTo>
                          <a:lnTo>
                            <a:pt x="173" y="212"/>
                          </a:lnTo>
                          <a:lnTo>
                            <a:pt x="165" y="223"/>
                          </a:lnTo>
                          <a:lnTo>
                            <a:pt x="154" y="236"/>
                          </a:lnTo>
                          <a:lnTo>
                            <a:pt x="141" y="251"/>
                          </a:lnTo>
                          <a:lnTo>
                            <a:pt x="126" y="265"/>
                          </a:lnTo>
                          <a:lnTo>
                            <a:pt x="115" y="280"/>
                          </a:lnTo>
                          <a:lnTo>
                            <a:pt x="104" y="291"/>
                          </a:lnTo>
                          <a:lnTo>
                            <a:pt x="97" y="299"/>
                          </a:lnTo>
                          <a:lnTo>
                            <a:pt x="95" y="303"/>
                          </a:lnTo>
                          <a:close/>
                        </a:path>
                      </a:pathLst>
                    </a:custGeom>
                    <a:solidFill>
                      <a:srgbClr val="808080"/>
                    </a:solidFill>
                    <a:ln w="0">
                      <a:solidFill>
                        <a:srgbClr val="808080"/>
                      </a:solidFill>
                      <a:round/>
                      <a:headEnd/>
                      <a:tailEnd/>
                    </a:ln>
                  </p:spPr>
                  <p:txBody>
                    <a:bodyPr/>
                    <a:lstStyle/>
                    <a:p>
                      <a:endParaRPr lang="en-US">
                        <a:latin typeface="Arial" pitchFamily="34" charset="0"/>
                        <a:cs typeface="Arial" pitchFamily="34" charset="0"/>
                      </a:endParaRPr>
                    </a:p>
                  </p:txBody>
                </p:sp>
                <p:sp>
                  <p:nvSpPr>
                    <p:cNvPr id="88" name="Freeform 235"/>
                    <p:cNvSpPr>
                      <a:spLocks/>
                    </p:cNvSpPr>
                    <p:nvPr/>
                  </p:nvSpPr>
                  <p:spPr bwMode="auto">
                    <a:xfrm>
                      <a:off x="1390" y="3333"/>
                      <a:ext cx="159" cy="301"/>
                    </a:xfrm>
                    <a:custGeom>
                      <a:avLst/>
                      <a:gdLst>
                        <a:gd name="T0" fmla="*/ 83 w 159"/>
                        <a:gd name="T1" fmla="*/ 301 h 301"/>
                        <a:gd name="T2" fmla="*/ 54 w 159"/>
                        <a:gd name="T3" fmla="*/ 299 h 301"/>
                        <a:gd name="T4" fmla="*/ 32 w 159"/>
                        <a:gd name="T5" fmla="*/ 293 h 301"/>
                        <a:gd name="T6" fmla="*/ 17 w 159"/>
                        <a:gd name="T7" fmla="*/ 284 h 301"/>
                        <a:gd name="T8" fmla="*/ 7 w 159"/>
                        <a:gd name="T9" fmla="*/ 275 h 301"/>
                        <a:gd name="T10" fmla="*/ 2 w 159"/>
                        <a:gd name="T11" fmla="*/ 267 h 301"/>
                        <a:gd name="T12" fmla="*/ 0 w 159"/>
                        <a:gd name="T13" fmla="*/ 265 h 301"/>
                        <a:gd name="T14" fmla="*/ 0 w 159"/>
                        <a:gd name="T15" fmla="*/ 0 h 301"/>
                        <a:gd name="T16" fmla="*/ 159 w 159"/>
                        <a:gd name="T17" fmla="*/ 0 h 301"/>
                        <a:gd name="T18" fmla="*/ 159 w 159"/>
                        <a:gd name="T19" fmla="*/ 162 h 301"/>
                        <a:gd name="T20" fmla="*/ 156 w 159"/>
                        <a:gd name="T21" fmla="*/ 173 h 301"/>
                        <a:gd name="T22" fmla="*/ 152 w 159"/>
                        <a:gd name="T23" fmla="*/ 188 h 301"/>
                        <a:gd name="T24" fmla="*/ 148 w 159"/>
                        <a:gd name="T25" fmla="*/ 199 h 301"/>
                        <a:gd name="T26" fmla="*/ 146 w 159"/>
                        <a:gd name="T27" fmla="*/ 202 h 301"/>
                        <a:gd name="T28" fmla="*/ 141 w 159"/>
                        <a:gd name="T29" fmla="*/ 212 h 301"/>
                        <a:gd name="T30" fmla="*/ 132 w 159"/>
                        <a:gd name="T31" fmla="*/ 226 h 301"/>
                        <a:gd name="T32" fmla="*/ 121 w 159"/>
                        <a:gd name="T33" fmla="*/ 241 h 301"/>
                        <a:gd name="T34" fmla="*/ 109 w 159"/>
                        <a:gd name="T35" fmla="*/ 260 h 301"/>
                        <a:gd name="T36" fmla="*/ 100 w 159"/>
                        <a:gd name="T37" fmla="*/ 275 h 301"/>
                        <a:gd name="T38" fmla="*/ 91 w 159"/>
                        <a:gd name="T39" fmla="*/ 290 h 301"/>
                        <a:gd name="T40" fmla="*/ 85 w 159"/>
                        <a:gd name="T41" fmla="*/ 299 h 301"/>
                        <a:gd name="T42" fmla="*/ 83 w 15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01"/>
                        <a:gd name="T68" fmla="*/ 159 w 15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01">
                          <a:moveTo>
                            <a:pt x="83" y="301"/>
                          </a:moveTo>
                          <a:lnTo>
                            <a:pt x="54" y="299"/>
                          </a:lnTo>
                          <a:lnTo>
                            <a:pt x="32" y="293"/>
                          </a:lnTo>
                          <a:lnTo>
                            <a:pt x="17" y="284"/>
                          </a:lnTo>
                          <a:lnTo>
                            <a:pt x="7" y="275"/>
                          </a:lnTo>
                          <a:lnTo>
                            <a:pt x="2" y="267"/>
                          </a:lnTo>
                          <a:lnTo>
                            <a:pt x="0" y="265"/>
                          </a:lnTo>
                          <a:lnTo>
                            <a:pt x="0" y="0"/>
                          </a:lnTo>
                          <a:lnTo>
                            <a:pt x="159" y="0"/>
                          </a:lnTo>
                          <a:lnTo>
                            <a:pt x="159" y="162"/>
                          </a:lnTo>
                          <a:lnTo>
                            <a:pt x="156" y="173"/>
                          </a:lnTo>
                          <a:lnTo>
                            <a:pt x="152" y="188"/>
                          </a:lnTo>
                          <a:lnTo>
                            <a:pt x="148" y="199"/>
                          </a:lnTo>
                          <a:lnTo>
                            <a:pt x="146" y="202"/>
                          </a:lnTo>
                          <a:lnTo>
                            <a:pt x="141" y="212"/>
                          </a:lnTo>
                          <a:lnTo>
                            <a:pt x="132" y="226"/>
                          </a:lnTo>
                          <a:lnTo>
                            <a:pt x="121" y="241"/>
                          </a:lnTo>
                          <a:lnTo>
                            <a:pt x="109" y="260"/>
                          </a:lnTo>
                          <a:lnTo>
                            <a:pt x="100" y="275"/>
                          </a:lnTo>
                          <a:lnTo>
                            <a:pt x="91" y="290"/>
                          </a:lnTo>
                          <a:lnTo>
                            <a:pt x="85" y="299"/>
                          </a:lnTo>
                          <a:lnTo>
                            <a:pt x="83" y="301"/>
                          </a:lnTo>
                          <a:close/>
                        </a:path>
                      </a:pathLst>
                    </a:custGeom>
                    <a:solidFill>
                      <a:srgbClr val="999999"/>
                    </a:solidFill>
                    <a:ln w="0">
                      <a:solidFill>
                        <a:srgbClr val="999999"/>
                      </a:solidFill>
                      <a:round/>
                      <a:headEnd/>
                      <a:tailEnd/>
                    </a:ln>
                  </p:spPr>
                  <p:txBody>
                    <a:bodyPr/>
                    <a:lstStyle/>
                    <a:p>
                      <a:endParaRPr lang="en-US">
                        <a:latin typeface="Arial" pitchFamily="34" charset="0"/>
                        <a:cs typeface="Arial" pitchFamily="34" charset="0"/>
                      </a:endParaRPr>
                    </a:p>
                  </p:txBody>
                </p:sp>
                <p:sp>
                  <p:nvSpPr>
                    <p:cNvPr id="89" name="Freeform 236"/>
                    <p:cNvSpPr>
                      <a:spLocks/>
                    </p:cNvSpPr>
                    <p:nvPr/>
                  </p:nvSpPr>
                  <p:spPr bwMode="auto">
                    <a:xfrm>
                      <a:off x="1407" y="3333"/>
                      <a:ext cx="129" cy="301"/>
                    </a:xfrm>
                    <a:custGeom>
                      <a:avLst/>
                      <a:gdLst>
                        <a:gd name="T0" fmla="*/ 74 w 129"/>
                        <a:gd name="T1" fmla="*/ 301 h 301"/>
                        <a:gd name="T2" fmla="*/ 48 w 129"/>
                        <a:gd name="T3" fmla="*/ 299 h 301"/>
                        <a:gd name="T4" fmla="*/ 29 w 129"/>
                        <a:gd name="T5" fmla="*/ 295 h 301"/>
                        <a:gd name="T6" fmla="*/ 16 w 129"/>
                        <a:gd name="T7" fmla="*/ 288 h 301"/>
                        <a:gd name="T8" fmla="*/ 7 w 129"/>
                        <a:gd name="T9" fmla="*/ 282 h 301"/>
                        <a:gd name="T10" fmla="*/ 2 w 129"/>
                        <a:gd name="T11" fmla="*/ 277 h 301"/>
                        <a:gd name="T12" fmla="*/ 0 w 129"/>
                        <a:gd name="T13" fmla="*/ 275 h 301"/>
                        <a:gd name="T14" fmla="*/ 0 w 129"/>
                        <a:gd name="T15" fmla="*/ 0 h 301"/>
                        <a:gd name="T16" fmla="*/ 129 w 129"/>
                        <a:gd name="T17" fmla="*/ 0 h 301"/>
                        <a:gd name="T18" fmla="*/ 129 w 129"/>
                        <a:gd name="T19" fmla="*/ 156 h 301"/>
                        <a:gd name="T20" fmla="*/ 128 w 129"/>
                        <a:gd name="T21" fmla="*/ 165 h 301"/>
                        <a:gd name="T22" fmla="*/ 124 w 129"/>
                        <a:gd name="T23" fmla="*/ 178 h 301"/>
                        <a:gd name="T24" fmla="*/ 122 w 129"/>
                        <a:gd name="T25" fmla="*/ 189 h 301"/>
                        <a:gd name="T26" fmla="*/ 120 w 129"/>
                        <a:gd name="T27" fmla="*/ 193 h 301"/>
                        <a:gd name="T28" fmla="*/ 116 w 129"/>
                        <a:gd name="T29" fmla="*/ 202 h 301"/>
                        <a:gd name="T30" fmla="*/ 109 w 129"/>
                        <a:gd name="T31" fmla="*/ 215 h 301"/>
                        <a:gd name="T32" fmla="*/ 102 w 129"/>
                        <a:gd name="T33" fmla="*/ 234 h 301"/>
                        <a:gd name="T34" fmla="*/ 92 w 129"/>
                        <a:gd name="T35" fmla="*/ 252 h 301"/>
                        <a:gd name="T36" fmla="*/ 85 w 129"/>
                        <a:gd name="T37" fmla="*/ 271 h 301"/>
                        <a:gd name="T38" fmla="*/ 79 w 129"/>
                        <a:gd name="T39" fmla="*/ 286 h 301"/>
                        <a:gd name="T40" fmla="*/ 76 w 129"/>
                        <a:gd name="T41" fmla="*/ 297 h 301"/>
                        <a:gd name="T42" fmla="*/ 74 w 12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01"/>
                        <a:gd name="T68" fmla="*/ 129 w 12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01">
                          <a:moveTo>
                            <a:pt x="74" y="301"/>
                          </a:moveTo>
                          <a:lnTo>
                            <a:pt x="48" y="299"/>
                          </a:lnTo>
                          <a:lnTo>
                            <a:pt x="29" y="295"/>
                          </a:lnTo>
                          <a:lnTo>
                            <a:pt x="16" y="288"/>
                          </a:lnTo>
                          <a:lnTo>
                            <a:pt x="7" y="282"/>
                          </a:lnTo>
                          <a:lnTo>
                            <a:pt x="2" y="277"/>
                          </a:lnTo>
                          <a:lnTo>
                            <a:pt x="0" y="275"/>
                          </a:lnTo>
                          <a:lnTo>
                            <a:pt x="0" y="0"/>
                          </a:lnTo>
                          <a:lnTo>
                            <a:pt x="129" y="0"/>
                          </a:lnTo>
                          <a:lnTo>
                            <a:pt x="129" y="156"/>
                          </a:lnTo>
                          <a:lnTo>
                            <a:pt x="128" y="165"/>
                          </a:lnTo>
                          <a:lnTo>
                            <a:pt x="124" y="178"/>
                          </a:lnTo>
                          <a:lnTo>
                            <a:pt x="122" y="189"/>
                          </a:lnTo>
                          <a:lnTo>
                            <a:pt x="120" y="193"/>
                          </a:lnTo>
                          <a:lnTo>
                            <a:pt x="116" y="202"/>
                          </a:lnTo>
                          <a:lnTo>
                            <a:pt x="109" y="215"/>
                          </a:lnTo>
                          <a:lnTo>
                            <a:pt x="102" y="234"/>
                          </a:lnTo>
                          <a:lnTo>
                            <a:pt x="92" y="252"/>
                          </a:lnTo>
                          <a:lnTo>
                            <a:pt x="85" y="271"/>
                          </a:lnTo>
                          <a:lnTo>
                            <a:pt x="79" y="286"/>
                          </a:lnTo>
                          <a:lnTo>
                            <a:pt x="76" y="297"/>
                          </a:lnTo>
                          <a:lnTo>
                            <a:pt x="74" y="301"/>
                          </a:lnTo>
                          <a:close/>
                        </a:path>
                      </a:pathLst>
                    </a:custGeom>
                    <a:solidFill>
                      <a:srgbClr val="B2B2B2"/>
                    </a:solidFill>
                    <a:ln w="0">
                      <a:solidFill>
                        <a:srgbClr val="B2B2B2"/>
                      </a:solidFill>
                      <a:round/>
                      <a:headEnd/>
                      <a:tailEnd/>
                    </a:ln>
                  </p:spPr>
                  <p:txBody>
                    <a:bodyPr/>
                    <a:lstStyle/>
                    <a:p>
                      <a:endParaRPr lang="en-US">
                        <a:latin typeface="Arial" pitchFamily="34" charset="0"/>
                        <a:cs typeface="Arial" pitchFamily="34" charset="0"/>
                      </a:endParaRPr>
                    </a:p>
                  </p:txBody>
                </p:sp>
                <p:sp>
                  <p:nvSpPr>
                    <p:cNvPr id="90" name="Freeform 237"/>
                    <p:cNvSpPr>
                      <a:spLocks/>
                    </p:cNvSpPr>
                    <p:nvPr/>
                  </p:nvSpPr>
                  <p:spPr bwMode="auto">
                    <a:xfrm>
                      <a:off x="1425" y="3333"/>
                      <a:ext cx="100" cy="299"/>
                    </a:xfrm>
                    <a:custGeom>
                      <a:avLst/>
                      <a:gdLst>
                        <a:gd name="T0" fmla="*/ 61 w 100"/>
                        <a:gd name="T1" fmla="*/ 299 h 299"/>
                        <a:gd name="T2" fmla="*/ 37 w 100"/>
                        <a:gd name="T3" fmla="*/ 299 h 299"/>
                        <a:gd name="T4" fmla="*/ 21 w 100"/>
                        <a:gd name="T5" fmla="*/ 295 h 299"/>
                        <a:gd name="T6" fmla="*/ 9 w 100"/>
                        <a:gd name="T7" fmla="*/ 290 h 299"/>
                        <a:gd name="T8" fmla="*/ 2 w 100"/>
                        <a:gd name="T9" fmla="*/ 286 h 299"/>
                        <a:gd name="T10" fmla="*/ 0 w 100"/>
                        <a:gd name="T11" fmla="*/ 284 h 299"/>
                        <a:gd name="T12" fmla="*/ 0 w 100"/>
                        <a:gd name="T13" fmla="*/ 2 h 299"/>
                        <a:gd name="T14" fmla="*/ 100 w 100"/>
                        <a:gd name="T15" fmla="*/ 0 h 299"/>
                        <a:gd name="T16" fmla="*/ 100 w 100"/>
                        <a:gd name="T17" fmla="*/ 149 h 299"/>
                        <a:gd name="T18" fmla="*/ 98 w 100"/>
                        <a:gd name="T19" fmla="*/ 156 h 299"/>
                        <a:gd name="T20" fmla="*/ 97 w 100"/>
                        <a:gd name="T21" fmla="*/ 169 h 299"/>
                        <a:gd name="T22" fmla="*/ 95 w 100"/>
                        <a:gd name="T23" fmla="*/ 178 h 299"/>
                        <a:gd name="T24" fmla="*/ 93 w 100"/>
                        <a:gd name="T25" fmla="*/ 184 h 299"/>
                        <a:gd name="T26" fmla="*/ 91 w 100"/>
                        <a:gd name="T27" fmla="*/ 191 h 299"/>
                        <a:gd name="T28" fmla="*/ 86 w 100"/>
                        <a:gd name="T29" fmla="*/ 206 h 299"/>
                        <a:gd name="T30" fmla="*/ 80 w 100"/>
                        <a:gd name="T31" fmla="*/ 225 h 299"/>
                        <a:gd name="T32" fmla="*/ 74 w 100"/>
                        <a:gd name="T33" fmla="*/ 245 h 299"/>
                        <a:gd name="T34" fmla="*/ 71 w 100"/>
                        <a:gd name="T35" fmla="*/ 265 h 299"/>
                        <a:gd name="T36" fmla="*/ 65 w 100"/>
                        <a:gd name="T37" fmla="*/ 282 h 299"/>
                        <a:gd name="T38" fmla="*/ 63 w 100"/>
                        <a:gd name="T39" fmla="*/ 295 h 299"/>
                        <a:gd name="T40" fmla="*/ 61 w 100"/>
                        <a:gd name="T41" fmla="*/ 299 h 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99"/>
                        <a:gd name="T65" fmla="*/ 100 w 100"/>
                        <a:gd name="T66" fmla="*/ 299 h 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99">
                          <a:moveTo>
                            <a:pt x="61" y="299"/>
                          </a:moveTo>
                          <a:lnTo>
                            <a:pt x="37" y="299"/>
                          </a:lnTo>
                          <a:lnTo>
                            <a:pt x="21" y="295"/>
                          </a:lnTo>
                          <a:lnTo>
                            <a:pt x="9" y="290"/>
                          </a:lnTo>
                          <a:lnTo>
                            <a:pt x="2" y="286"/>
                          </a:lnTo>
                          <a:lnTo>
                            <a:pt x="0" y="284"/>
                          </a:lnTo>
                          <a:lnTo>
                            <a:pt x="0" y="2"/>
                          </a:lnTo>
                          <a:lnTo>
                            <a:pt x="100" y="0"/>
                          </a:lnTo>
                          <a:lnTo>
                            <a:pt x="100" y="149"/>
                          </a:lnTo>
                          <a:lnTo>
                            <a:pt x="98" y="156"/>
                          </a:lnTo>
                          <a:lnTo>
                            <a:pt x="97" y="169"/>
                          </a:lnTo>
                          <a:lnTo>
                            <a:pt x="95" y="178"/>
                          </a:lnTo>
                          <a:lnTo>
                            <a:pt x="93" y="184"/>
                          </a:lnTo>
                          <a:lnTo>
                            <a:pt x="91" y="191"/>
                          </a:lnTo>
                          <a:lnTo>
                            <a:pt x="86" y="206"/>
                          </a:lnTo>
                          <a:lnTo>
                            <a:pt x="80" y="225"/>
                          </a:lnTo>
                          <a:lnTo>
                            <a:pt x="74" y="245"/>
                          </a:lnTo>
                          <a:lnTo>
                            <a:pt x="71" y="265"/>
                          </a:lnTo>
                          <a:lnTo>
                            <a:pt x="65" y="282"/>
                          </a:lnTo>
                          <a:lnTo>
                            <a:pt x="63" y="295"/>
                          </a:lnTo>
                          <a:lnTo>
                            <a:pt x="61" y="299"/>
                          </a:lnTo>
                          <a:close/>
                        </a:path>
                      </a:pathLst>
                    </a:custGeom>
                    <a:solidFill>
                      <a:srgbClr val="CCCCCC"/>
                    </a:solidFill>
                    <a:ln w="0">
                      <a:solidFill>
                        <a:srgbClr val="CCCCCC"/>
                      </a:solidFill>
                      <a:round/>
                      <a:headEnd/>
                      <a:tailEnd/>
                    </a:ln>
                  </p:spPr>
                  <p:txBody>
                    <a:bodyPr/>
                    <a:lstStyle/>
                    <a:p>
                      <a:endParaRPr lang="en-US">
                        <a:latin typeface="Arial" pitchFamily="34" charset="0"/>
                        <a:cs typeface="Arial" pitchFamily="34" charset="0"/>
                      </a:endParaRPr>
                    </a:p>
                  </p:txBody>
                </p:sp>
                <p:sp>
                  <p:nvSpPr>
                    <p:cNvPr id="91" name="Freeform 238"/>
                    <p:cNvSpPr>
                      <a:spLocks/>
                    </p:cNvSpPr>
                    <p:nvPr/>
                  </p:nvSpPr>
                  <p:spPr bwMode="auto">
                    <a:xfrm>
                      <a:off x="1442" y="3333"/>
                      <a:ext cx="70" cy="299"/>
                    </a:xfrm>
                    <a:custGeom>
                      <a:avLst/>
                      <a:gdLst>
                        <a:gd name="T0" fmla="*/ 52 w 70"/>
                        <a:gd name="T1" fmla="*/ 299 h 299"/>
                        <a:gd name="T2" fmla="*/ 30 w 70"/>
                        <a:gd name="T3" fmla="*/ 299 h 299"/>
                        <a:gd name="T4" fmla="*/ 13 w 70"/>
                        <a:gd name="T5" fmla="*/ 297 h 299"/>
                        <a:gd name="T6" fmla="*/ 4 w 70"/>
                        <a:gd name="T7" fmla="*/ 295 h 299"/>
                        <a:gd name="T8" fmla="*/ 0 w 70"/>
                        <a:gd name="T9" fmla="*/ 293 h 299"/>
                        <a:gd name="T10" fmla="*/ 0 w 70"/>
                        <a:gd name="T11" fmla="*/ 2 h 299"/>
                        <a:gd name="T12" fmla="*/ 70 w 70"/>
                        <a:gd name="T13" fmla="*/ 0 h 299"/>
                        <a:gd name="T14" fmla="*/ 70 w 70"/>
                        <a:gd name="T15" fmla="*/ 141 h 299"/>
                        <a:gd name="T16" fmla="*/ 70 w 70"/>
                        <a:gd name="T17" fmla="*/ 149 h 299"/>
                        <a:gd name="T18" fmla="*/ 69 w 70"/>
                        <a:gd name="T19" fmla="*/ 160 h 299"/>
                        <a:gd name="T20" fmla="*/ 69 w 70"/>
                        <a:gd name="T21" fmla="*/ 169 h 299"/>
                        <a:gd name="T22" fmla="*/ 67 w 70"/>
                        <a:gd name="T23" fmla="*/ 175 h 299"/>
                        <a:gd name="T24" fmla="*/ 67 w 70"/>
                        <a:gd name="T25" fmla="*/ 180 h 299"/>
                        <a:gd name="T26" fmla="*/ 63 w 70"/>
                        <a:gd name="T27" fmla="*/ 195 h 299"/>
                        <a:gd name="T28" fmla="*/ 61 w 70"/>
                        <a:gd name="T29" fmla="*/ 215 h 299"/>
                        <a:gd name="T30" fmla="*/ 57 w 70"/>
                        <a:gd name="T31" fmla="*/ 238 h 299"/>
                        <a:gd name="T32" fmla="*/ 56 w 70"/>
                        <a:gd name="T33" fmla="*/ 260 h 299"/>
                        <a:gd name="T34" fmla="*/ 54 w 70"/>
                        <a:gd name="T35" fmla="*/ 280 h 299"/>
                        <a:gd name="T36" fmla="*/ 52 w 70"/>
                        <a:gd name="T37" fmla="*/ 293 h 299"/>
                        <a:gd name="T38" fmla="*/ 52 w 70"/>
                        <a:gd name="T39" fmla="*/ 299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299"/>
                        <a:gd name="T62" fmla="*/ 70 w 70"/>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299">
                          <a:moveTo>
                            <a:pt x="52" y="299"/>
                          </a:moveTo>
                          <a:lnTo>
                            <a:pt x="30" y="299"/>
                          </a:lnTo>
                          <a:lnTo>
                            <a:pt x="13" y="297"/>
                          </a:lnTo>
                          <a:lnTo>
                            <a:pt x="4" y="295"/>
                          </a:lnTo>
                          <a:lnTo>
                            <a:pt x="0" y="293"/>
                          </a:lnTo>
                          <a:lnTo>
                            <a:pt x="0" y="2"/>
                          </a:lnTo>
                          <a:lnTo>
                            <a:pt x="70" y="0"/>
                          </a:lnTo>
                          <a:lnTo>
                            <a:pt x="70" y="141"/>
                          </a:lnTo>
                          <a:lnTo>
                            <a:pt x="70" y="149"/>
                          </a:lnTo>
                          <a:lnTo>
                            <a:pt x="69" y="160"/>
                          </a:lnTo>
                          <a:lnTo>
                            <a:pt x="69" y="169"/>
                          </a:lnTo>
                          <a:lnTo>
                            <a:pt x="67" y="175"/>
                          </a:lnTo>
                          <a:lnTo>
                            <a:pt x="67" y="180"/>
                          </a:lnTo>
                          <a:lnTo>
                            <a:pt x="63" y="195"/>
                          </a:lnTo>
                          <a:lnTo>
                            <a:pt x="61" y="215"/>
                          </a:lnTo>
                          <a:lnTo>
                            <a:pt x="57" y="238"/>
                          </a:lnTo>
                          <a:lnTo>
                            <a:pt x="56" y="260"/>
                          </a:lnTo>
                          <a:lnTo>
                            <a:pt x="54" y="280"/>
                          </a:lnTo>
                          <a:lnTo>
                            <a:pt x="52" y="293"/>
                          </a:lnTo>
                          <a:lnTo>
                            <a:pt x="52" y="299"/>
                          </a:lnTo>
                          <a:close/>
                        </a:path>
                      </a:pathLst>
                    </a:custGeom>
                    <a:solidFill>
                      <a:srgbClr val="E5E5E5"/>
                    </a:solidFill>
                    <a:ln w="0">
                      <a:solidFill>
                        <a:srgbClr val="E5E5E5"/>
                      </a:solidFill>
                      <a:round/>
                      <a:headEnd/>
                      <a:tailEnd/>
                    </a:ln>
                  </p:spPr>
                  <p:txBody>
                    <a:bodyPr/>
                    <a:lstStyle/>
                    <a:p>
                      <a:endParaRPr lang="en-US">
                        <a:latin typeface="Arial" pitchFamily="34" charset="0"/>
                        <a:cs typeface="Arial" pitchFamily="34" charset="0"/>
                      </a:endParaRPr>
                    </a:p>
                  </p:txBody>
                </p:sp>
                <p:sp>
                  <p:nvSpPr>
                    <p:cNvPr id="92" name="Freeform 239"/>
                    <p:cNvSpPr>
                      <a:spLocks/>
                    </p:cNvSpPr>
                    <p:nvPr/>
                  </p:nvSpPr>
                  <p:spPr bwMode="auto">
                    <a:xfrm>
                      <a:off x="1299" y="3452"/>
                      <a:ext cx="93" cy="113"/>
                    </a:xfrm>
                    <a:custGeom>
                      <a:avLst/>
                      <a:gdLst>
                        <a:gd name="T0" fmla="*/ 0 w 93"/>
                        <a:gd name="T1" fmla="*/ 57 h 113"/>
                        <a:gd name="T2" fmla="*/ 2 w 93"/>
                        <a:gd name="T3" fmla="*/ 80 h 113"/>
                        <a:gd name="T4" fmla="*/ 13 w 93"/>
                        <a:gd name="T5" fmla="*/ 98 h 113"/>
                        <a:gd name="T6" fmla="*/ 28 w 93"/>
                        <a:gd name="T7" fmla="*/ 109 h 113"/>
                        <a:gd name="T8" fmla="*/ 48 w 93"/>
                        <a:gd name="T9" fmla="*/ 113 h 113"/>
                        <a:gd name="T10" fmla="*/ 65 w 93"/>
                        <a:gd name="T11" fmla="*/ 109 h 113"/>
                        <a:gd name="T12" fmla="*/ 78 w 93"/>
                        <a:gd name="T13" fmla="*/ 102 h 113"/>
                        <a:gd name="T14" fmla="*/ 85 w 93"/>
                        <a:gd name="T15" fmla="*/ 95 h 113"/>
                        <a:gd name="T16" fmla="*/ 91 w 93"/>
                        <a:gd name="T17" fmla="*/ 83 h 113"/>
                        <a:gd name="T18" fmla="*/ 93 w 93"/>
                        <a:gd name="T19" fmla="*/ 74 h 113"/>
                        <a:gd name="T20" fmla="*/ 71 w 93"/>
                        <a:gd name="T21" fmla="*/ 74 h 113"/>
                        <a:gd name="T22" fmla="*/ 69 w 93"/>
                        <a:gd name="T23" fmla="*/ 80 h 113"/>
                        <a:gd name="T24" fmla="*/ 65 w 93"/>
                        <a:gd name="T25" fmla="*/ 85 h 113"/>
                        <a:gd name="T26" fmla="*/ 61 w 93"/>
                        <a:gd name="T27" fmla="*/ 91 h 113"/>
                        <a:gd name="T28" fmla="*/ 56 w 93"/>
                        <a:gd name="T29" fmla="*/ 93 h 113"/>
                        <a:gd name="T30" fmla="*/ 48 w 93"/>
                        <a:gd name="T31" fmla="*/ 93 h 113"/>
                        <a:gd name="T32" fmla="*/ 41 w 93"/>
                        <a:gd name="T33" fmla="*/ 93 h 113"/>
                        <a:gd name="T34" fmla="*/ 35 w 93"/>
                        <a:gd name="T35" fmla="*/ 89 h 113"/>
                        <a:gd name="T36" fmla="*/ 30 w 93"/>
                        <a:gd name="T37" fmla="*/ 85 h 113"/>
                        <a:gd name="T38" fmla="*/ 26 w 93"/>
                        <a:gd name="T39" fmla="*/ 80 h 113"/>
                        <a:gd name="T40" fmla="*/ 24 w 93"/>
                        <a:gd name="T41" fmla="*/ 72 h 113"/>
                        <a:gd name="T42" fmla="*/ 22 w 93"/>
                        <a:gd name="T43" fmla="*/ 67 h 113"/>
                        <a:gd name="T44" fmla="*/ 22 w 93"/>
                        <a:gd name="T45" fmla="*/ 57 h 113"/>
                        <a:gd name="T46" fmla="*/ 22 w 93"/>
                        <a:gd name="T47" fmla="*/ 46 h 113"/>
                        <a:gd name="T48" fmla="*/ 26 w 93"/>
                        <a:gd name="T49" fmla="*/ 37 h 113"/>
                        <a:gd name="T50" fmla="*/ 30 w 93"/>
                        <a:gd name="T51" fmla="*/ 30 h 113"/>
                        <a:gd name="T52" fmla="*/ 33 w 93"/>
                        <a:gd name="T53" fmla="*/ 24 h 113"/>
                        <a:gd name="T54" fmla="*/ 41 w 93"/>
                        <a:gd name="T55" fmla="*/ 20 h 113"/>
                        <a:gd name="T56" fmla="*/ 48 w 93"/>
                        <a:gd name="T57" fmla="*/ 20 h 113"/>
                        <a:gd name="T58" fmla="*/ 56 w 93"/>
                        <a:gd name="T59" fmla="*/ 20 h 113"/>
                        <a:gd name="T60" fmla="*/ 61 w 93"/>
                        <a:gd name="T61" fmla="*/ 22 h 113"/>
                        <a:gd name="T62" fmla="*/ 65 w 93"/>
                        <a:gd name="T63" fmla="*/ 26 h 113"/>
                        <a:gd name="T64" fmla="*/ 69 w 93"/>
                        <a:gd name="T65" fmla="*/ 31 h 113"/>
                        <a:gd name="T66" fmla="*/ 71 w 93"/>
                        <a:gd name="T67" fmla="*/ 39 h 113"/>
                        <a:gd name="T68" fmla="*/ 93 w 93"/>
                        <a:gd name="T69" fmla="*/ 39 h 113"/>
                        <a:gd name="T70" fmla="*/ 91 w 93"/>
                        <a:gd name="T71" fmla="*/ 28 h 113"/>
                        <a:gd name="T72" fmla="*/ 85 w 93"/>
                        <a:gd name="T73" fmla="*/ 18 h 113"/>
                        <a:gd name="T74" fmla="*/ 76 w 93"/>
                        <a:gd name="T75" fmla="*/ 9 h 113"/>
                        <a:gd name="T76" fmla="*/ 63 w 93"/>
                        <a:gd name="T77" fmla="*/ 2 h 113"/>
                        <a:gd name="T78" fmla="*/ 46 w 93"/>
                        <a:gd name="T79" fmla="*/ 0 h 113"/>
                        <a:gd name="T80" fmla="*/ 30 w 93"/>
                        <a:gd name="T81" fmla="*/ 4 h 113"/>
                        <a:gd name="T82" fmla="*/ 15 w 93"/>
                        <a:gd name="T83" fmla="*/ 13 h 113"/>
                        <a:gd name="T84" fmla="*/ 4 w 93"/>
                        <a:gd name="T85" fmla="*/ 31 h 113"/>
                        <a:gd name="T86" fmla="*/ 0 w 93"/>
                        <a:gd name="T87" fmla="*/ 5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13"/>
                        <a:gd name="T134" fmla="*/ 93 w 93"/>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13">
                          <a:moveTo>
                            <a:pt x="0" y="57"/>
                          </a:moveTo>
                          <a:lnTo>
                            <a:pt x="2" y="80"/>
                          </a:lnTo>
                          <a:lnTo>
                            <a:pt x="13" y="98"/>
                          </a:lnTo>
                          <a:lnTo>
                            <a:pt x="28" y="109"/>
                          </a:lnTo>
                          <a:lnTo>
                            <a:pt x="48" y="113"/>
                          </a:lnTo>
                          <a:lnTo>
                            <a:pt x="65" y="109"/>
                          </a:lnTo>
                          <a:lnTo>
                            <a:pt x="78" y="102"/>
                          </a:lnTo>
                          <a:lnTo>
                            <a:pt x="85" y="95"/>
                          </a:lnTo>
                          <a:lnTo>
                            <a:pt x="91" y="83"/>
                          </a:lnTo>
                          <a:lnTo>
                            <a:pt x="93" y="74"/>
                          </a:lnTo>
                          <a:lnTo>
                            <a:pt x="71" y="74"/>
                          </a:lnTo>
                          <a:lnTo>
                            <a:pt x="69" y="80"/>
                          </a:lnTo>
                          <a:lnTo>
                            <a:pt x="65" y="85"/>
                          </a:lnTo>
                          <a:lnTo>
                            <a:pt x="61" y="91"/>
                          </a:lnTo>
                          <a:lnTo>
                            <a:pt x="56" y="93"/>
                          </a:lnTo>
                          <a:lnTo>
                            <a:pt x="48" y="93"/>
                          </a:lnTo>
                          <a:lnTo>
                            <a:pt x="41" y="93"/>
                          </a:lnTo>
                          <a:lnTo>
                            <a:pt x="35" y="89"/>
                          </a:lnTo>
                          <a:lnTo>
                            <a:pt x="30" y="85"/>
                          </a:lnTo>
                          <a:lnTo>
                            <a:pt x="26" y="80"/>
                          </a:lnTo>
                          <a:lnTo>
                            <a:pt x="24" y="72"/>
                          </a:lnTo>
                          <a:lnTo>
                            <a:pt x="22" y="67"/>
                          </a:lnTo>
                          <a:lnTo>
                            <a:pt x="22" y="57"/>
                          </a:lnTo>
                          <a:lnTo>
                            <a:pt x="22" y="46"/>
                          </a:lnTo>
                          <a:lnTo>
                            <a:pt x="26" y="37"/>
                          </a:lnTo>
                          <a:lnTo>
                            <a:pt x="30" y="30"/>
                          </a:lnTo>
                          <a:lnTo>
                            <a:pt x="33" y="24"/>
                          </a:lnTo>
                          <a:lnTo>
                            <a:pt x="41" y="20"/>
                          </a:lnTo>
                          <a:lnTo>
                            <a:pt x="48" y="20"/>
                          </a:lnTo>
                          <a:lnTo>
                            <a:pt x="56" y="20"/>
                          </a:lnTo>
                          <a:lnTo>
                            <a:pt x="61" y="22"/>
                          </a:lnTo>
                          <a:lnTo>
                            <a:pt x="65" y="26"/>
                          </a:lnTo>
                          <a:lnTo>
                            <a:pt x="69" y="31"/>
                          </a:lnTo>
                          <a:lnTo>
                            <a:pt x="71" y="39"/>
                          </a:lnTo>
                          <a:lnTo>
                            <a:pt x="93" y="39"/>
                          </a:lnTo>
                          <a:lnTo>
                            <a:pt x="91" y="28"/>
                          </a:lnTo>
                          <a:lnTo>
                            <a:pt x="85" y="18"/>
                          </a:lnTo>
                          <a:lnTo>
                            <a:pt x="76" y="9"/>
                          </a:lnTo>
                          <a:lnTo>
                            <a:pt x="63" y="2"/>
                          </a:lnTo>
                          <a:lnTo>
                            <a:pt x="46" y="0"/>
                          </a:lnTo>
                          <a:lnTo>
                            <a:pt x="30" y="4"/>
                          </a:lnTo>
                          <a:lnTo>
                            <a:pt x="15" y="13"/>
                          </a:lnTo>
                          <a:lnTo>
                            <a:pt x="4" y="31"/>
                          </a:lnTo>
                          <a:lnTo>
                            <a:pt x="0" y="57"/>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93" name="Freeform 240"/>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94" name="Freeform 241"/>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95" name="Freeform 242"/>
                    <p:cNvSpPr>
                      <a:spLocks/>
                    </p:cNvSpPr>
                    <p:nvPr/>
                  </p:nvSpPr>
                  <p:spPr bwMode="auto">
                    <a:xfrm>
                      <a:off x="1327" y="3218"/>
                      <a:ext cx="273" cy="163"/>
                    </a:xfrm>
                    <a:custGeom>
                      <a:avLst/>
                      <a:gdLst>
                        <a:gd name="T0" fmla="*/ 135 w 273"/>
                        <a:gd name="T1" fmla="*/ 163 h 163"/>
                        <a:gd name="T2" fmla="*/ 172 w 273"/>
                        <a:gd name="T3" fmla="*/ 162 h 163"/>
                        <a:gd name="T4" fmla="*/ 204 w 273"/>
                        <a:gd name="T5" fmla="*/ 154 h 163"/>
                        <a:gd name="T6" fmla="*/ 232 w 273"/>
                        <a:gd name="T7" fmla="*/ 143 h 163"/>
                        <a:gd name="T8" fmla="*/ 254 w 273"/>
                        <a:gd name="T9" fmla="*/ 128 h 163"/>
                        <a:gd name="T10" fmla="*/ 267 w 273"/>
                        <a:gd name="T11" fmla="*/ 112 h 163"/>
                        <a:gd name="T12" fmla="*/ 273 w 273"/>
                        <a:gd name="T13" fmla="*/ 93 h 163"/>
                        <a:gd name="T14" fmla="*/ 267 w 273"/>
                        <a:gd name="T15" fmla="*/ 73 h 163"/>
                        <a:gd name="T16" fmla="*/ 254 w 273"/>
                        <a:gd name="T17" fmla="*/ 50 h 163"/>
                        <a:gd name="T18" fmla="*/ 232 w 273"/>
                        <a:gd name="T19" fmla="*/ 32 h 163"/>
                        <a:gd name="T20" fmla="*/ 204 w 273"/>
                        <a:gd name="T21" fmla="*/ 15 h 163"/>
                        <a:gd name="T22" fmla="*/ 172 w 273"/>
                        <a:gd name="T23" fmla="*/ 4 h 163"/>
                        <a:gd name="T24" fmla="*/ 135 w 273"/>
                        <a:gd name="T25" fmla="*/ 0 h 163"/>
                        <a:gd name="T26" fmla="*/ 100 w 273"/>
                        <a:gd name="T27" fmla="*/ 4 h 163"/>
                        <a:gd name="T28" fmla="*/ 67 w 273"/>
                        <a:gd name="T29" fmla="*/ 15 h 163"/>
                        <a:gd name="T30" fmla="*/ 41 w 273"/>
                        <a:gd name="T31" fmla="*/ 32 h 163"/>
                        <a:gd name="T32" fmla="*/ 18 w 273"/>
                        <a:gd name="T33" fmla="*/ 50 h 163"/>
                        <a:gd name="T34" fmla="*/ 5 w 273"/>
                        <a:gd name="T35" fmla="*/ 73 h 163"/>
                        <a:gd name="T36" fmla="*/ 0 w 273"/>
                        <a:gd name="T37" fmla="*/ 93 h 163"/>
                        <a:gd name="T38" fmla="*/ 5 w 273"/>
                        <a:gd name="T39" fmla="*/ 112 h 163"/>
                        <a:gd name="T40" fmla="*/ 18 w 273"/>
                        <a:gd name="T41" fmla="*/ 128 h 163"/>
                        <a:gd name="T42" fmla="*/ 41 w 273"/>
                        <a:gd name="T43" fmla="*/ 143 h 163"/>
                        <a:gd name="T44" fmla="*/ 67 w 273"/>
                        <a:gd name="T45" fmla="*/ 154 h 163"/>
                        <a:gd name="T46" fmla="*/ 100 w 273"/>
                        <a:gd name="T47" fmla="*/ 162 h 163"/>
                        <a:gd name="T48" fmla="*/ 135 w 273"/>
                        <a:gd name="T49" fmla="*/ 163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163"/>
                        <a:gd name="T77" fmla="*/ 273 w 273"/>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163">
                          <a:moveTo>
                            <a:pt x="135" y="163"/>
                          </a:moveTo>
                          <a:lnTo>
                            <a:pt x="172" y="162"/>
                          </a:lnTo>
                          <a:lnTo>
                            <a:pt x="204" y="154"/>
                          </a:lnTo>
                          <a:lnTo>
                            <a:pt x="232" y="143"/>
                          </a:lnTo>
                          <a:lnTo>
                            <a:pt x="254" y="128"/>
                          </a:lnTo>
                          <a:lnTo>
                            <a:pt x="267" y="112"/>
                          </a:lnTo>
                          <a:lnTo>
                            <a:pt x="273" y="93"/>
                          </a:lnTo>
                          <a:lnTo>
                            <a:pt x="267" y="73"/>
                          </a:lnTo>
                          <a:lnTo>
                            <a:pt x="254" y="50"/>
                          </a:lnTo>
                          <a:lnTo>
                            <a:pt x="232" y="32"/>
                          </a:lnTo>
                          <a:lnTo>
                            <a:pt x="204" y="15"/>
                          </a:lnTo>
                          <a:lnTo>
                            <a:pt x="172" y="4"/>
                          </a:lnTo>
                          <a:lnTo>
                            <a:pt x="135" y="0"/>
                          </a:lnTo>
                          <a:lnTo>
                            <a:pt x="100" y="4"/>
                          </a:lnTo>
                          <a:lnTo>
                            <a:pt x="67" y="15"/>
                          </a:lnTo>
                          <a:lnTo>
                            <a:pt x="41" y="32"/>
                          </a:lnTo>
                          <a:lnTo>
                            <a:pt x="18" y="50"/>
                          </a:lnTo>
                          <a:lnTo>
                            <a:pt x="5" y="73"/>
                          </a:lnTo>
                          <a:lnTo>
                            <a:pt x="0" y="93"/>
                          </a:lnTo>
                          <a:lnTo>
                            <a:pt x="5" y="112"/>
                          </a:lnTo>
                          <a:lnTo>
                            <a:pt x="18" y="128"/>
                          </a:lnTo>
                          <a:lnTo>
                            <a:pt x="41" y="143"/>
                          </a:lnTo>
                          <a:lnTo>
                            <a:pt x="67" y="154"/>
                          </a:lnTo>
                          <a:lnTo>
                            <a:pt x="100" y="162"/>
                          </a:lnTo>
                          <a:lnTo>
                            <a:pt x="135" y="163"/>
                          </a:lnTo>
                          <a:close/>
                        </a:path>
                      </a:pathLst>
                    </a:custGeom>
                    <a:solidFill>
                      <a:srgbClr val="404040"/>
                    </a:solidFill>
                    <a:ln w="0">
                      <a:solidFill>
                        <a:srgbClr val="404040"/>
                      </a:solidFill>
                      <a:round/>
                      <a:headEnd/>
                      <a:tailEnd/>
                    </a:ln>
                  </p:spPr>
                  <p:txBody>
                    <a:bodyPr/>
                    <a:lstStyle/>
                    <a:p>
                      <a:endParaRPr lang="en-US">
                        <a:latin typeface="Arial" pitchFamily="34" charset="0"/>
                        <a:cs typeface="Arial" pitchFamily="34" charset="0"/>
                      </a:endParaRPr>
                    </a:p>
                  </p:txBody>
                </p:sp>
                <p:sp>
                  <p:nvSpPr>
                    <p:cNvPr id="96" name="Freeform 243"/>
                    <p:cNvSpPr>
                      <a:spLocks/>
                    </p:cNvSpPr>
                    <p:nvPr/>
                  </p:nvSpPr>
                  <p:spPr bwMode="auto">
                    <a:xfrm>
                      <a:off x="1340" y="3218"/>
                      <a:ext cx="247" cy="149"/>
                    </a:xfrm>
                    <a:custGeom>
                      <a:avLst/>
                      <a:gdLst>
                        <a:gd name="T0" fmla="*/ 122 w 247"/>
                        <a:gd name="T1" fmla="*/ 149 h 149"/>
                        <a:gd name="T2" fmla="*/ 161 w 247"/>
                        <a:gd name="T3" fmla="*/ 145 h 149"/>
                        <a:gd name="T4" fmla="*/ 195 w 247"/>
                        <a:gd name="T5" fmla="*/ 136 h 149"/>
                        <a:gd name="T6" fmla="*/ 222 w 247"/>
                        <a:gd name="T7" fmla="*/ 123 h 149"/>
                        <a:gd name="T8" fmla="*/ 239 w 247"/>
                        <a:gd name="T9" fmla="*/ 104 h 149"/>
                        <a:gd name="T10" fmla="*/ 247 w 247"/>
                        <a:gd name="T11" fmla="*/ 86 h 149"/>
                        <a:gd name="T12" fmla="*/ 241 w 247"/>
                        <a:gd name="T13" fmla="*/ 67 h 149"/>
                        <a:gd name="T14" fmla="*/ 228 w 247"/>
                        <a:gd name="T15" fmla="*/ 47 h 149"/>
                        <a:gd name="T16" fmla="*/ 209 w 247"/>
                        <a:gd name="T17" fmla="*/ 30 h 149"/>
                        <a:gd name="T18" fmla="*/ 185 w 247"/>
                        <a:gd name="T19" fmla="*/ 15 h 149"/>
                        <a:gd name="T20" fmla="*/ 156 w 247"/>
                        <a:gd name="T21" fmla="*/ 4 h 149"/>
                        <a:gd name="T22" fmla="*/ 122 w 247"/>
                        <a:gd name="T23" fmla="*/ 0 h 149"/>
                        <a:gd name="T24" fmla="*/ 91 w 247"/>
                        <a:gd name="T25" fmla="*/ 4 h 149"/>
                        <a:gd name="T26" fmla="*/ 61 w 247"/>
                        <a:gd name="T27" fmla="*/ 15 h 149"/>
                        <a:gd name="T28" fmla="*/ 37 w 247"/>
                        <a:gd name="T29" fmla="*/ 30 h 149"/>
                        <a:gd name="T30" fmla="*/ 17 w 247"/>
                        <a:gd name="T31" fmla="*/ 47 h 149"/>
                        <a:gd name="T32" fmla="*/ 5 w 247"/>
                        <a:gd name="T33" fmla="*/ 67 h 149"/>
                        <a:gd name="T34" fmla="*/ 0 w 247"/>
                        <a:gd name="T35" fmla="*/ 86 h 149"/>
                        <a:gd name="T36" fmla="*/ 7 w 247"/>
                        <a:gd name="T37" fmla="*/ 104 h 149"/>
                        <a:gd name="T38" fmla="*/ 24 w 247"/>
                        <a:gd name="T39" fmla="*/ 123 h 149"/>
                        <a:gd name="T40" fmla="*/ 50 w 247"/>
                        <a:gd name="T41" fmla="*/ 136 h 149"/>
                        <a:gd name="T42" fmla="*/ 85 w 247"/>
                        <a:gd name="T43" fmla="*/ 145 h 149"/>
                        <a:gd name="T44" fmla="*/ 122 w 247"/>
                        <a:gd name="T45" fmla="*/ 149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149"/>
                        <a:gd name="T71" fmla="*/ 247 w 247"/>
                        <a:gd name="T72" fmla="*/ 149 h 1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149">
                          <a:moveTo>
                            <a:pt x="122" y="149"/>
                          </a:moveTo>
                          <a:lnTo>
                            <a:pt x="161" y="145"/>
                          </a:lnTo>
                          <a:lnTo>
                            <a:pt x="195" y="136"/>
                          </a:lnTo>
                          <a:lnTo>
                            <a:pt x="222" y="123"/>
                          </a:lnTo>
                          <a:lnTo>
                            <a:pt x="239" y="104"/>
                          </a:lnTo>
                          <a:lnTo>
                            <a:pt x="247" y="86"/>
                          </a:lnTo>
                          <a:lnTo>
                            <a:pt x="241" y="67"/>
                          </a:lnTo>
                          <a:lnTo>
                            <a:pt x="228" y="47"/>
                          </a:lnTo>
                          <a:lnTo>
                            <a:pt x="209" y="30"/>
                          </a:lnTo>
                          <a:lnTo>
                            <a:pt x="185" y="15"/>
                          </a:lnTo>
                          <a:lnTo>
                            <a:pt x="156" y="4"/>
                          </a:lnTo>
                          <a:lnTo>
                            <a:pt x="122" y="0"/>
                          </a:lnTo>
                          <a:lnTo>
                            <a:pt x="91" y="4"/>
                          </a:lnTo>
                          <a:lnTo>
                            <a:pt x="61" y="15"/>
                          </a:lnTo>
                          <a:lnTo>
                            <a:pt x="37" y="30"/>
                          </a:lnTo>
                          <a:lnTo>
                            <a:pt x="17" y="47"/>
                          </a:lnTo>
                          <a:lnTo>
                            <a:pt x="5" y="67"/>
                          </a:lnTo>
                          <a:lnTo>
                            <a:pt x="0" y="86"/>
                          </a:lnTo>
                          <a:lnTo>
                            <a:pt x="7" y="104"/>
                          </a:lnTo>
                          <a:lnTo>
                            <a:pt x="24" y="123"/>
                          </a:lnTo>
                          <a:lnTo>
                            <a:pt x="50" y="136"/>
                          </a:lnTo>
                          <a:lnTo>
                            <a:pt x="85" y="145"/>
                          </a:lnTo>
                          <a:lnTo>
                            <a:pt x="122" y="149"/>
                          </a:lnTo>
                          <a:close/>
                        </a:path>
                      </a:pathLst>
                    </a:custGeom>
                    <a:solidFill>
                      <a:srgbClr val="585858"/>
                    </a:solidFill>
                    <a:ln w="0">
                      <a:solidFill>
                        <a:srgbClr val="585858"/>
                      </a:solidFill>
                      <a:round/>
                      <a:headEnd/>
                      <a:tailEnd/>
                    </a:ln>
                  </p:spPr>
                  <p:txBody>
                    <a:bodyPr/>
                    <a:lstStyle/>
                    <a:p>
                      <a:endParaRPr lang="en-US">
                        <a:latin typeface="Arial" pitchFamily="34" charset="0"/>
                        <a:cs typeface="Arial" pitchFamily="34" charset="0"/>
                      </a:endParaRPr>
                    </a:p>
                  </p:txBody>
                </p:sp>
                <p:sp>
                  <p:nvSpPr>
                    <p:cNvPr id="97" name="Freeform 244"/>
                    <p:cNvSpPr>
                      <a:spLocks/>
                    </p:cNvSpPr>
                    <p:nvPr/>
                  </p:nvSpPr>
                  <p:spPr bwMode="auto">
                    <a:xfrm>
                      <a:off x="1355" y="3220"/>
                      <a:ext cx="217" cy="132"/>
                    </a:xfrm>
                    <a:custGeom>
                      <a:avLst/>
                      <a:gdLst>
                        <a:gd name="T0" fmla="*/ 109 w 217"/>
                        <a:gd name="T1" fmla="*/ 132 h 132"/>
                        <a:gd name="T2" fmla="*/ 143 w 217"/>
                        <a:gd name="T3" fmla="*/ 128 h 132"/>
                        <a:gd name="T4" fmla="*/ 172 w 217"/>
                        <a:gd name="T5" fmla="*/ 121 h 132"/>
                        <a:gd name="T6" fmla="*/ 196 w 217"/>
                        <a:gd name="T7" fmla="*/ 108 h 132"/>
                        <a:gd name="T8" fmla="*/ 211 w 217"/>
                        <a:gd name="T9" fmla="*/ 93 h 132"/>
                        <a:gd name="T10" fmla="*/ 217 w 217"/>
                        <a:gd name="T11" fmla="*/ 74 h 132"/>
                        <a:gd name="T12" fmla="*/ 211 w 217"/>
                        <a:gd name="T13" fmla="*/ 56 h 132"/>
                        <a:gd name="T14" fmla="*/ 196 w 217"/>
                        <a:gd name="T15" fmla="*/ 35 h 132"/>
                        <a:gd name="T16" fmla="*/ 172 w 217"/>
                        <a:gd name="T17" fmla="*/ 17 h 132"/>
                        <a:gd name="T18" fmla="*/ 143 w 217"/>
                        <a:gd name="T19" fmla="*/ 4 h 132"/>
                        <a:gd name="T20" fmla="*/ 109 w 217"/>
                        <a:gd name="T21" fmla="*/ 0 h 132"/>
                        <a:gd name="T22" fmla="*/ 74 w 217"/>
                        <a:gd name="T23" fmla="*/ 4 h 132"/>
                        <a:gd name="T24" fmla="*/ 44 w 217"/>
                        <a:gd name="T25" fmla="*/ 17 h 132"/>
                        <a:gd name="T26" fmla="*/ 20 w 217"/>
                        <a:gd name="T27" fmla="*/ 35 h 132"/>
                        <a:gd name="T28" fmla="*/ 5 w 217"/>
                        <a:gd name="T29" fmla="*/ 56 h 132"/>
                        <a:gd name="T30" fmla="*/ 0 w 217"/>
                        <a:gd name="T31" fmla="*/ 74 h 132"/>
                        <a:gd name="T32" fmla="*/ 5 w 217"/>
                        <a:gd name="T33" fmla="*/ 93 h 132"/>
                        <a:gd name="T34" fmla="*/ 20 w 217"/>
                        <a:gd name="T35" fmla="*/ 108 h 132"/>
                        <a:gd name="T36" fmla="*/ 44 w 217"/>
                        <a:gd name="T37" fmla="*/ 121 h 132"/>
                        <a:gd name="T38" fmla="*/ 74 w 217"/>
                        <a:gd name="T39" fmla="*/ 128 h 132"/>
                        <a:gd name="T40" fmla="*/ 109 w 217"/>
                        <a:gd name="T41" fmla="*/ 132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32"/>
                        <a:gd name="T65" fmla="*/ 217 w 217"/>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32">
                          <a:moveTo>
                            <a:pt x="109" y="132"/>
                          </a:moveTo>
                          <a:lnTo>
                            <a:pt x="143" y="128"/>
                          </a:lnTo>
                          <a:lnTo>
                            <a:pt x="172" y="121"/>
                          </a:lnTo>
                          <a:lnTo>
                            <a:pt x="196" y="108"/>
                          </a:lnTo>
                          <a:lnTo>
                            <a:pt x="211" y="93"/>
                          </a:lnTo>
                          <a:lnTo>
                            <a:pt x="217" y="74"/>
                          </a:lnTo>
                          <a:lnTo>
                            <a:pt x="211" y="56"/>
                          </a:lnTo>
                          <a:lnTo>
                            <a:pt x="196" y="35"/>
                          </a:lnTo>
                          <a:lnTo>
                            <a:pt x="172" y="17"/>
                          </a:lnTo>
                          <a:lnTo>
                            <a:pt x="143" y="4"/>
                          </a:lnTo>
                          <a:lnTo>
                            <a:pt x="109" y="0"/>
                          </a:lnTo>
                          <a:lnTo>
                            <a:pt x="74" y="4"/>
                          </a:lnTo>
                          <a:lnTo>
                            <a:pt x="44" y="17"/>
                          </a:lnTo>
                          <a:lnTo>
                            <a:pt x="20" y="35"/>
                          </a:lnTo>
                          <a:lnTo>
                            <a:pt x="5" y="56"/>
                          </a:lnTo>
                          <a:lnTo>
                            <a:pt x="0" y="74"/>
                          </a:lnTo>
                          <a:lnTo>
                            <a:pt x="5" y="93"/>
                          </a:lnTo>
                          <a:lnTo>
                            <a:pt x="20" y="108"/>
                          </a:lnTo>
                          <a:lnTo>
                            <a:pt x="44" y="121"/>
                          </a:lnTo>
                          <a:lnTo>
                            <a:pt x="74" y="128"/>
                          </a:lnTo>
                          <a:lnTo>
                            <a:pt x="109" y="132"/>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sp>
                  <p:nvSpPr>
                    <p:cNvPr id="98" name="Freeform 245"/>
                    <p:cNvSpPr>
                      <a:spLocks/>
                    </p:cNvSpPr>
                    <p:nvPr/>
                  </p:nvSpPr>
                  <p:spPr bwMode="auto">
                    <a:xfrm>
                      <a:off x="1368" y="3220"/>
                      <a:ext cx="191" cy="117"/>
                    </a:xfrm>
                    <a:custGeom>
                      <a:avLst/>
                      <a:gdLst>
                        <a:gd name="T0" fmla="*/ 96 w 191"/>
                        <a:gd name="T1" fmla="*/ 117 h 117"/>
                        <a:gd name="T2" fmla="*/ 126 w 191"/>
                        <a:gd name="T3" fmla="*/ 115 h 117"/>
                        <a:gd name="T4" fmla="*/ 152 w 191"/>
                        <a:gd name="T5" fmla="*/ 108 h 117"/>
                        <a:gd name="T6" fmla="*/ 172 w 191"/>
                        <a:gd name="T7" fmla="*/ 97 h 117"/>
                        <a:gd name="T8" fmla="*/ 187 w 191"/>
                        <a:gd name="T9" fmla="*/ 84 h 117"/>
                        <a:gd name="T10" fmla="*/ 191 w 191"/>
                        <a:gd name="T11" fmla="*/ 67 h 117"/>
                        <a:gd name="T12" fmla="*/ 187 w 191"/>
                        <a:gd name="T13" fmla="*/ 50 h 117"/>
                        <a:gd name="T14" fmla="*/ 172 w 191"/>
                        <a:gd name="T15" fmla="*/ 32 h 117"/>
                        <a:gd name="T16" fmla="*/ 152 w 191"/>
                        <a:gd name="T17" fmla="*/ 17 h 117"/>
                        <a:gd name="T18" fmla="*/ 126 w 191"/>
                        <a:gd name="T19" fmla="*/ 6 h 117"/>
                        <a:gd name="T20" fmla="*/ 96 w 191"/>
                        <a:gd name="T21" fmla="*/ 0 h 117"/>
                        <a:gd name="T22" fmla="*/ 65 w 191"/>
                        <a:gd name="T23" fmla="*/ 6 h 117"/>
                        <a:gd name="T24" fmla="*/ 39 w 191"/>
                        <a:gd name="T25" fmla="*/ 17 h 117"/>
                        <a:gd name="T26" fmla="*/ 18 w 191"/>
                        <a:gd name="T27" fmla="*/ 32 h 117"/>
                        <a:gd name="T28" fmla="*/ 3 w 191"/>
                        <a:gd name="T29" fmla="*/ 50 h 117"/>
                        <a:gd name="T30" fmla="*/ 0 w 191"/>
                        <a:gd name="T31" fmla="*/ 67 h 117"/>
                        <a:gd name="T32" fmla="*/ 3 w 191"/>
                        <a:gd name="T33" fmla="*/ 84 h 117"/>
                        <a:gd name="T34" fmla="*/ 18 w 191"/>
                        <a:gd name="T35" fmla="*/ 97 h 117"/>
                        <a:gd name="T36" fmla="*/ 39 w 191"/>
                        <a:gd name="T37" fmla="*/ 108 h 117"/>
                        <a:gd name="T38" fmla="*/ 65 w 191"/>
                        <a:gd name="T39" fmla="*/ 115 h 117"/>
                        <a:gd name="T40" fmla="*/ 96 w 191"/>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117"/>
                        <a:gd name="T65" fmla="*/ 191 w 19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117">
                          <a:moveTo>
                            <a:pt x="96" y="117"/>
                          </a:moveTo>
                          <a:lnTo>
                            <a:pt x="126" y="115"/>
                          </a:lnTo>
                          <a:lnTo>
                            <a:pt x="152" y="108"/>
                          </a:lnTo>
                          <a:lnTo>
                            <a:pt x="172" y="97"/>
                          </a:lnTo>
                          <a:lnTo>
                            <a:pt x="187" y="84"/>
                          </a:lnTo>
                          <a:lnTo>
                            <a:pt x="191" y="67"/>
                          </a:lnTo>
                          <a:lnTo>
                            <a:pt x="187" y="50"/>
                          </a:lnTo>
                          <a:lnTo>
                            <a:pt x="172" y="32"/>
                          </a:lnTo>
                          <a:lnTo>
                            <a:pt x="152" y="17"/>
                          </a:lnTo>
                          <a:lnTo>
                            <a:pt x="126" y="6"/>
                          </a:lnTo>
                          <a:lnTo>
                            <a:pt x="96" y="0"/>
                          </a:lnTo>
                          <a:lnTo>
                            <a:pt x="65" y="6"/>
                          </a:lnTo>
                          <a:lnTo>
                            <a:pt x="39" y="17"/>
                          </a:lnTo>
                          <a:lnTo>
                            <a:pt x="18" y="32"/>
                          </a:lnTo>
                          <a:lnTo>
                            <a:pt x="3" y="50"/>
                          </a:lnTo>
                          <a:lnTo>
                            <a:pt x="0" y="67"/>
                          </a:lnTo>
                          <a:lnTo>
                            <a:pt x="3" y="84"/>
                          </a:lnTo>
                          <a:lnTo>
                            <a:pt x="18" y="97"/>
                          </a:lnTo>
                          <a:lnTo>
                            <a:pt x="39" y="108"/>
                          </a:lnTo>
                          <a:lnTo>
                            <a:pt x="65" y="115"/>
                          </a:lnTo>
                          <a:lnTo>
                            <a:pt x="96" y="117"/>
                          </a:lnTo>
                          <a:close/>
                        </a:path>
                      </a:pathLst>
                    </a:custGeom>
                    <a:solidFill>
                      <a:srgbClr val="878787"/>
                    </a:solidFill>
                    <a:ln w="0">
                      <a:solidFill>
                        <a:srgbClr val="878787"/>
                      </a:solidFill>
                      <a:round/>
                      <a:headEnd/>
                      <a:tailEnd/>
                    </a:ln>
                  </p:spPr>
                  <p:txBody>
                    <a:bodyPr/>
                    <a:lstStyle/>
                    <a:p>
                      <a:endParaRPr lang="en-US">
                        <a:latin typeface="Arial" pitchFamily="34" charset="0"/>
                        <a:cs typeface="Arial" pitchFamily="34" charset="0"/>
                      </a:endParaRPr>
                    </a:p>
                  </p:txBody>
                </p:sp>
                <p:sp>
                  <p:nvSpPr>
                    <p:cNvPr id="99" name="Freeform 246"/>
                    <p:cNvSpPr>
                      <a:spLocks/>
                    </p:cNvSpPr>
                    <p:nvPr/>
                  </p:nvSpPr>
                  <p:spPr bwMode="auto">
                    <a:xfrm>
                      <a:off x="1381" y="3222"/>
                      <a:ext cx="165" cy="100"/>
                    </a:xfrm>
                    <a:custGeom>
                      <a:avLst/>
                      <a:gdLst>
                        <a:gd name="T0" fmla="*/ 83 w 165"/>
                        <a:gd name="T1" fmla="*/ 100 h 100"/>
                        <a:gd name="T2" fmla="*/ 109 w 165"/>
                        <a:gd name="T3" fmla="*/ 98 h 100"/>
                        <a:gd name="T4" fmla="*/ 131 w 165"/>
                        <a:gd name="T5" fmla="*/ 93 h 100"/>
                        <a:gd name="T6" fmla="*/ 150 w 165"/>
                        <a:gd name="T7" fmla="*/ 83 h 100"/>
                        <a:gd name="T8" fmla="*/ 161 w 165"/>
                        <a:gd name="T9" fmla="*/ 70 h 100"/>
                        <a:gd name="T10" fmla="*/ 165 w 165"/>
                        <a:gd name="T11" fmla="*/ 57 h 100"/>
                        <a:gd name="T12" fmla="*/ 161 w 165"/>
                        <a:gd name="T13" fmla="*/ 43 h 100"/>
                        <a:gd name="T14" fmla="*/ 150 w 165"/>
                        <a:gd name="T15" fmla="*/ 26 h 100"/>
                        <a:gd name="T16" fmla="*/ 131 w 165"/>
                        <a:gd name="T17" fmla="*/ 13 h 100"/>
                        <a:gd name="T18" fmla="*/ 109 w 165"/>
                        <a:gd name="T19" fmla="*/ 4 h 100"/>
                        <a:gd name="T20" fmla="*/ 83 w 165"/>
                        <a:gd name="T21" fmla="*/ 0 h 100"/>
                        <a:gd name="T22" fmla="*/ 57 w 165"/>
                        <a:gd name="T23" fmla="*/ 4 h 100"/>
                        <a:gd name="T24" fmla="*/ 33 w 165"/>
                        <a:gd name="T25" fmla="*/ 13 h 100"/>
                        <a:gd name="T26" fmla="*/ 16 w 165"/>
                        <a:gd name="T27" fmla="*/ 26 h 100"/>
                        <a:gd name="T28" fmla="*/ 3 w 165"/>
                        <a:gd name="T29" fmla="*/ 43 h 100"/>
                        <a:gd name="T30" fmla="*/ 0 w 165"/>
                        <a:gd name="T31" fmla="*/ 57 h 100"/>
                        <a:gd name="T32" fmla="*/ 3 w 165"/>
                        <a:gd name="T33" fmla="*/ 70 h 100"/>
                        <a:gd name="T34" fmla="*/ 16 w 165"/>
                        <a:gd name="T35" fmla="*/ 83 h 100"/>
                        <a:gd name="T36" fmla="*/ 33 w 165"/>
                        <a:gd name="T37" fmla="*/ 93 h 100"/>
                        <a:gd name="T38" fmla="*/ 57 w 165"/>
                        <a:gd name="T39" fmla="*/ 98 h 100"/>
                        <a:gd name="T40" fmla="*/ 83 w 165"/>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00"/>
                        <a:gd name="T65" fmla="*/ 165 w 165"/>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00">
                          <a:moveTo>
                            <a:pt x="83" y="100"/>
                          </a:moveTo>
                          <a:lnTo>
                            <a:pt x="109" y="98"/>
                          </a:lnTo>
                          <a:lnTo>
                            <a:pt x="131" y="93"/>
                          </a:lnTo>
                          <a:lnTo>
                            <a:pt x="150" y="83"/>
                          </a:lnTo>
                          <a:lnTo>
                            <a:pt x="161" y="70"/>
                          </a:lnTo>
                          <a:lnTo>
                            <a:pt x="165" y="57"/>
                          </a:lnTo>
                          <a:lnTo>
                            <a:pt x="161" y="43"/>
                          </a:lnTo>
                          <a:lnTo>
                            <a:pt x="150" y="26"/>
                          </a:lnTo>
                          <a:lnTo>
                            <a:pt x="131" y="13"/>
                          </a:lnTo>
                          <a:lnTo>
                            <a:pt x="109" y="4"/>
                          </a:lnTo>
                          <a:lnTo>
                            <a:pt x="83" y="0"/>
                          </a:lnTo>
                          <a:lnTo>
                            <a:pt x="57" y="4"/>
                          </a:lnTo>
                          <a:lnTo>
                            <a:pt x="33" y="13"/>
                          </a:lnTo>
                          <a:lnTo>
                            <a:pt x="16" y="26"/>
                          </a:lnTo>
                          <a:lnTo>
                            <a:pt x="3" y="43"/>
                          </a:lnTo>
                          <a:lnTo>
                            <a:pt x="0" y="57"/>
                          </a:lnTo>
                          <a:lnTo>
                            <a:pt x="3" y="70"/>
                          </a:lnTo>
                          <a:lnTo>
                            <a:pt x="16" y="83"/>
                          </a:lnTo>
                          <a:lnTo>
                            <a:pt x="33" y="93"/>
                          </a:lnTo>
                          <a:lnTo>
                            <a:pt x="57" y="98"/>
                          </a:lnTo>
                          <a:lnTo>
                            <a:pt x="83" y="100"/>
                          </a:lnTo>
                          <a:close/>
                        </a:path>
                      </a:pathLst>
                    </a:custGeom>
                    <a:solidFill>
                      <a:srgbClr val="9F9F9F"/>
                    </a:solidFill>
                    <a:ln w="0">
                      <a:solidFill>
                        <a:srgbClr val="9F9F9F"/>
                      </a:solidFill>
                      <a:round/>
                      <a:headEnd/>
                      <a:tailEnd/>
                    </a:ln>
                  </p:spPr>
                  <p:txBody>
                    <a:bodyPr/>
                    <a:lstStyle/>
                    <a:p>
                      <a:endParaRPr lang="en-US">
                        <a:latin typeface="Arial" pitchFamily="34" charset="0"/>
                        <a:cs typeface="Arial" pitchFamily="34" charset="0"/>
                      </a:endParaRPr>
                    </a:p>
                  </p:txBody>
                </p:sp>
                <p:sp>
                  <p:nvSpPr>
                    <p:cNvPr id="100" name="Freeform 247"/>
                    <p:cNvSpPr>
                      <a:spLocks/>
                    </p:cNvSpPr>
                    <p:nvPr/>
                  </p:nvSpPr>
                  <p:spPr bwMode="auto">
                    <a:xfrm>
                      <a:off x="1394" y="3224"/>
                      <a:ext cx="139" cy="83"/>
                    </a:xfrm>
                    <a:custGeom>
                      <a:avLst/>
                      <a:gdLst>
                        <a:gd name="T0" fmla="*/ 70 w 139"/>
                        <a:gd name="T1" fmla="*/ 83 h 83"/>
                        <a:gd name="T2" fmla="*/ 96 w 139"/>
                        <a:gd name="T3" fmla="*/ 81 h 83"/>
                        <a:gd name="T4" fmla="*/ 118 w 139"/>
                        <a:gd name="T5" fmla="*/ 72 h 83"/>
                        <a:gd name="T6" fmla="*/ 133 w 139"/>
                        <a:gd name="T7" fmla="*/ 61 h 83"/>
                        <a:gd name="T8" fmla="*/ 139 w 139"/>
                        <a:gd name="T9" fmla="*/ 46 h 83"/>
                        <a:gd name="T10" fmla="*/ 133 w 139"/>
                        <a:gd name="T11" fmla="*/ 31 h 83"/>
                        <a:gd name="T12" fmla="*/ 118 w 139"/>
                        <a:gd name="T13" fmla="*/ 17 h 83"/>
                        <a:gd name="T14" fmla="*/ 96 w 139"/>
                        <a:gd name="T15" fmla="*/ 4 h 83"/>
                        <a:gd name="T16" fmla="*/ 70 w 139"/>
                        <a:gd name="T17" fmla="*/ 0 h 83"/>
                        <a:gd name="T18" fmla="*/ 42 w 139"/>
                        <a:gd name="T19" fmla="*/ 4 h 83"/>
                        <a:gd name="T20" fmla="*/ 20 w 139"/>
                        <a:gd name="T21" fmla="*/ 17 h 83"/>
                        <a:gd name="T22" fmla="*/ 5 w 139"/>
                        <a:gd name="T23" fmla="*/ 31 h 83"/>
                        <a:gd name="T24" fmla="*/ 0 w 139"/>
                        <a:gd name="T25" fmla="*/ 46 h 83"/>
                        <a:gd name="T26" fmla="*/ 5 w 139"/>
                        <a:gd name="T27" fmla="*/ 61 h 83"/>
                        <a:gd name="T28" fmla="*/ 20 w 139"/>
                        <a:gd name="T29" fmla="*/ 72 h 83"/>
                        <a:gd name="T30" fmla="*/ 42 w 139"/>
                        <a:gd name="T31" fmla="*/ 81 h 83"/>
                        <a:gd name="T32" fmla="*/ 70 w 139"/>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3"/>
                        <a:gd name="T53" fmla="*/ 139 w 139"/>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3">
                          <a:moveTo>
                            <a:pt x="70" y="83"/>
                          </a:moveTo>
                          <a:lnTo>
                            <a:pt x="96" y="81"/>
                          </a:lnTo>
                          <a:lnTo>
                            <a:pt x="118" y="72"/>
                          </a:lnTo>
                          <a:lnTo>
                            <a:pt x="133" y="61"/>
                          </a:lnTo>
                          <a:lnTo>
                            <a:pt x="139" y="46"/>
                          </a:lnTo>
                          <a:lnTo>
                            <a:pt x="133" y="31"/>
                          </a:lnTo>
                          <a:lnTo>
                            <a:pt x="118" y="17"/>
                          </a:lnTo>
                          <a:lnTo>
                            <a:pt x="96" y="4"/>
                          </a:lnTo>
                          <a:lnTo>
                            <a:pt x="70" y="0"/>
                          </a:lnTo>
                          <a:lnTo>
                            <a:pt x="42" y="4"/>
                          </a:lnTo>
                          <a:lnTo>
                            <a:pt x="20" y="17"/>
                          </a:lnTo>
                          <a:lnTo>
                            <a:pt x="5" y="31"/>
                          </a:lnTo>
                          <a:lnTo>
                            <a:pt x="0" y="46"/>
                          </a:lnTo>
                          <a:lnTo>
                            <a:pt x="5" y="61"/>
                          </a:lnTo>
                          <a:lnTo>
                            <a:pt x="20" y="72"/>
                          </a:lnTo>
                          <a:lnTo>
                            <a:pt x="42" y="81"/>
                          </a:lnTo>
                          <a:lnTo>
                            <a:pt x="70" y="83"/>
                          </a:lnTo>
                          <a:close/>
                        </a:path>
                      </a:pathLst>
                    </a:custGeom>
                    <a:solidFill>
                      <a:srgbClr val="B7B7B7"/>
                    </a:solidFill>
                    <a:ln w="0">
                      <a:solidFill>
                        <a:srgbClr val="B7B7B7"/>
                      </a:solidFill>
                      <a:round/>
                      <a:headEnd/>
                      <a:tailEnd/>
                    </a:ln>
                  </p:spPr>
                  <p:txBody>
                    <a:bodyPr/>
                    <a:lstStyle/>
                    <a:p>
                      <a:endParaRPr lang="en-US">
                        <a:latin typeface="Arial" pitchFamily="34" charset="0"/>
                        <a:cs typeface="Arial" pitchFamily="34" charset="0"/>
                      </a:endParaRPr>
                    </a:p>
                  </p:txBody>
                </p:sp>
                <p:sp>
                  <p:nvSpPr>
                    <p:cNvPr id="101" name="Freeform 248"/>
                    <p:cNvSpPr>
                      <a:spLocks/>
                    </p:cNvSpPr>
                    <p:nvPr/>
                  </p:nvSpPr>
                  <p:spPr bwMode="auto">
                    <a:xfrm>
                      <a:off x="1407" y="3224"/>
                      <a:ext cx="113" cy="68"/>
                    </a:xfrm>
                    <a:custGeom>
                      <a:avLst/>
                      <a:gdLst>
                        <a:gd name="T0" fmla="*/ 57 w 113"/>
                        <a:gd name="T1" fmla="*/ 68 h 68"/>
                        <a:gd name="T2" fmla="*/ 79 w 113"/>
                        <a:gd name="T3" fmla="*/ 67 h 68"/>
                        <a:gd name="T4" fmla="*/ 96 w 113"/>
                        <a:gd name="T5" fmla="*/ 61 h 68"/>
                        <a:gd name="T6" fmla="*/ 109 w 113"/>
                        <a:gd name="T7" fmla="*/ 50 h 68"/>
                        <a:gd name="T8" fmla="*/ 113 w 113"/>
                        <a:gd name="T9" fmla="*/ 39 h 68"/>
                        <a:gd name="T10" fmla="*/ 109 w 113"/>
                        <a:gd name="T11" fmla="*/ 26 h 68"/>
                        <a:gd name="T12" fmla="*/ 96 w 113"/>
                        <a:gd name="T13" fmla="*/ 13 h 68"/>
                        <a:gd name="T14" fmla="*/ 79 w 113"/>
                        <a:gd name="T15" fmla="*/ 4 h 68"/>
                        <a:gd name="T16" fmla="*/ 57 w 113"/>
                        <a:gd name="T17" fmla="*/ 0 h 68"/>
                        <a:gd name="T18" fmla="*/ 35 w 113"/>
                        <a:gd name="T19" fmla="*/ 4 h 68"/>
                        <a:gd name="T20" fmla="*/ 16 w 113"/>
                        <a:gd name="T21" fmla="*/ 13 h 68"/>
                        <a:gd name="T22" fmla="*/ 5 w 113"/>
                        <a:gd name="T23" fmla="*/ 26 h 68"/>
                        <a:gd name="T24" fmla="*/ 0 w 113"/>
                        <a:gd name="T25" fmla="*/ 39 h 68"/>
                        <a:gd name="T26" fmla="*/ 5 w 113"/>
                        <a:gd name="T27" fmla="*/ 50 h 68"/>
                        <a:gd name="T28" fmla="*/ 16 w 113"/>
                        <a:gd name="T29" fmla="*/ 61 h 68"/>
                        <a:gd name="T30" fmla="*/ 35 w 113"/>
                        <a:gd name="T31" fmla="*/ 67 h 68"/>
                        <a:gd name="T32" fmla="*/ 57 w 113"/>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68"/>
                        <a:gd name="T53" fmla="*/ 113 w 11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68">
                          <a:moveTo>
                            <a:pt x="57" y="68"/>
                          </a:moveTo>
                          <a:lnTo>
                            <a:pt x="79" y="67"/>
                          </a:lnTo>
                          <a:lnTo>
                            <a:pt x="96" y="61"/>
                          </a:lnTo>
                          <a:lnTo>
                            <a:pt x="109" y="50"/>
                          </a:lnTo>
                          <a:lnTo>
                            <a:pt x="113" y="39"/>
                          </a:lnTo>
                          <a:lnTo>
                            <a:pt x="109" y="26"/>
                          </a:lnTo>
                          <a:lnTo>
                            <a:pt x="96" y="13"/>
                          </a:lnTo>
                          <a:lnTo>
                            <a:pt x="79" y="4"/>
                          </a:lnTo>
                          <a:lnTo>
                            <a:pt x="57" y="0"/>
                          </a:lnTo>
                          <a:lnTo>
                            <a:pt x="35" y="4"/>
                          </a:lnTo>
                          <a:lnTo>
                            <a:pt x="16" y="13"/>
                          </a:lnTo>
                          <a:lnTo>
                            <a:pt x="5" y="26"/>
                          </a:lnTo>
                          <a:lnTo>
                            <a:pt x="0" y="39"/>
                          </a:lnTo>
                          <a:lnTo>
                            <a:pt x="5" y="50"/>
                          </a:lnTo>
                          <a:lnTo>
                            <a:pt x="16" y="61"/>
                          </a:lnTo>
                          <a:lnTo>
                            <a:pt x="35" y="67"/>
                          </a:lnTo>
                          <a:lnTo>
                            <a:pt x="57" y="68"/>
                          </a:lnTo>
                          <a:close/>
                        </a:path>
                      </a:pathLst>
                    </a:custGeom>
                    <a:solidFill>
                      <a:srgbClr val="CFCFCF"/>
                    </a:solidFill>
                    <a:ln w="0">
                      <a:solidFill>
                        <a:srgbClr val="CFCFCF"/>
                      </a:solidFill>
                      <a:round/>
                      <a:headEnd/>
                      <a:tailEnd/>
                    </a:ln>
                  </p:spPr>
                  <p:txBody>
                    <a:bodyPr/>
                    <a:lstStyle/>
                    <a:p>
                      <a:endParaRPr lang="en-US">
                        <a:latin typeface="Arial" pitchFamily="34" charset="0"/>
                        <a:cs typeface="Arial" pitchFamily="34" charset="0"/>
                      </a:endParaRPr>
                    </a:p>
                  </p:txBody>
                </p:sp>
                <p:sp>
                  <p:nvSpPr>
                    <p:cNvPr id="102" name="Freeform 249"/>
                    <p:cNvSpPr>
                      <a:spLocks/>
                    </p:cNvSpPr>
                    <p:nvPr/>
                  </p:nvSpPr>
                  <p:spPr bwMode="auto">
                    <a:xfrm>
                      <a:off x="1422" y="3226"/>
                      <a:ext cx="85" cy="52"/>
                    </a:xfrm>
                    <a:custGeom>
                      <a:avLst/>
                      <a:gdLst>
                        <a:gd name="T0" fmla="*/ 42 w 85"/>
                        <a:gd name="T1" fmla="*/ 52 h 52"/>
                        <a:gd name="T2" fmla="*/ 64 w 85"/>
                        <a:gd name="T3" fmla="*/ 50 h 52"/>
                        <a:gd name="T4" fmla="*/ 79 w 85"/>
                        <a:gd name="T5" fmla="*/ 41 h 52"/>
                        <a:gd name="T6" fmla="*/ 85 w 85"/>
                        <a:gd name="T7" fmla="*/ 29 h 52"/>
                        <a:gd name="T8" fmla="*/ 83 w 85"/>
                        <a:gd name="T9" fmla="*/ 20 h 52"/>
                        <a:gd name="T10" fmla="*/ 72 w 85"/>
                        <a:gd name="T11" fmla="*/ 9 h 52"/>
                        <a:gd name="T12" fmla="*/ 59 w 85"/>
                        <a:gd name="T13" fmla="*/ 3 h 52"/>
                        <a:gd name="T14" fmla="*/ 42 w 85"/>
                        <a:gd name="T15" fmla="*/ 0 h 52"/>
                        <a:gd name="T16" fmla="*/ 25 w 85"/>
                        <a:gd name="T17" fmla="*/ 3 h 52"/>
                        <a:gd name="T18" fmla="*/ 11 w 85"/>
                        <a:gd name="T19" fmla="*/ 9 h 52"/>
                        <a:gd name="T20" fmla="*/ 1 w 85"/>
                        <a:gd name="T21" fmla="*/ 20 h 52"/>
                        <a:gd name="T22" fmla="*/ 0 w 85"/>
                        <a:gd name="T23" fmla="*/ 29 h 52"/>
                        <a:gd name="T24" fmla="*/ 5 w 85"/>
                        <a:gd name="T25" fmla="*/ 41 h 52"/>
                        <a:gd name="T26" fmla="*/ 20 w 85"/>
                        <a:gd name="T27" fmla="*/ 50 h 52"/>
                        <a:gd name="T28" fmla="*/ 42 w 85"/>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52"/>
                        <a:gd name="T47" fmla="*/ 85 w 85"/>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52">
                          <a:moveTo>
                            <a:pt x="42" y="52"/>
                          </a:moveTo>
                          <a:lnTo>
                            <a:pt x="64" y="50"/>
                          </a:lnTo>
                          <a:lnTo>
                            <a:pt x="79" y="41"/>
                          </a:lnTo>
                          <a:lnTo>
                            <a:pt x="85" y="29"/>
                          </a:lnTo>
                          <a:lnTo>
                            <a:pt x="83" y="20"/>
                          </a:lnTo>
                          <a:lnTo>
                            <a:pt x="72" y="9"/>
                          </a:lnTo>
                          <a:lnTo>
                            <a:pt x="59" y="3"/>
                          </a:lnTo>
                          <a:lnTo>
                            <a:pt x="42" y="0"/>
                          </a:lnTo>
                          <a:lnTo>
                            <a:pt x="25" y="3"/>
                          </a:lnTo>
                          <a:lnTo>
                            <a:pt x="11" y="9"/>
                          </a:lnTo>
                          <a:lnTo>
                            <a:pt x="1" y="20"/>
                          </a:lnTo>
                          <a:lnTo>
                            <a:pt x="0" y="29"/>
                          </a:lnTo>
                          <a:lnTo>
                            <a:pt x="5" y="41"/>
                          </a:lnTo>
                          <a:lnTo>
                            <a:pt x="20" y="50"/>
                          </a:lnTo>
                          <a:lnTo>
                            <a:pt x="42" y="52"/>
                          </a:lnTo>
                          <a:close/>
                        </a:path>
                      </a:pathLst>
                    </a:custGeom>
                    <a:solidFill>
                      <a:srgbClr val="E7E7E7"/>
                    </a:solidFill>
                    <a:ln w="0">
                      <a:solidFill>
                        <a:srgbClr val="E7E7E7"/>
                      </a:solidFill>
                      <a:round/>
                      <a:headEnd/>
                      <a:tailEnd/>
                    </a:ln>
                  </p:spPr>
                  <p:txBody>
                    <a:bodyPr/>
                    <a:lstStyle/>
                    <a:p>
                      <a:endParaRPr lang="en-US">
                        <a:latin typeface="Arial" pitchFamily="34" charset="0"/>
                        <a:cs typeface="Arial" pitchFamily="34" charset="0"/>
                      </a:endParaRPr>
                    </a:p>
                  </p:txBody>
                </p:sp>
                <p:sp>
                  <p:nvSpPr>
                    <p:cNvPr id="103" name="Freeform 250"/>
                    <p:cNvSpPr>
                      <a:spLocks/>
                    </p:cNvSpPr>
                    <p:nvPr/>
                  </p:nvSpPr>
                  <p:spPr bwMode="auto">
                    <a:xfrm>
                      <a:off x="1434" y="3228"/>
                      <a:ext cx="60" cy="35"/>
                    </a:xfrm>
                    <a:custGeom>
                      <a:avLst/>
                      <a:gdLst>
                        <a:gd name="T0" fmla="*/ 30 w 60"/>
                        <a:gd name="T1" fmla="*/ 35 h 35"/>
                        <a:gd name="T2" fmla="*/ 45 w 60"/>
                        <a:gd name="T3" fmla="*/ 33 h 35"/>
                        <a:gd name="T4" fmla="*/ 56 w 60"/>
                        <a:gd name="T5" fmla="*/ 27 h 35"/>
                        <a:gd name="T6" fmla="*/ 60 w 60"/>
                        <a:gd name="T7" fmla="*/ 20 h 35"/>
                        <a:gd name="T8" fmla="*/ 56 w 60"/>
                        <a:gd name="T9" fmla="*/ 11 h 35"/>
                        <a:gd name="T10" fmla="*/ 45 w 60"/>
                        <a:gd name="T11" fmla="*/ 1 h 35"/>
                        <a:gd name="T12" fmla="*/ 30 w 60"/>
                        <a:gd name="T13" fmla="*/ 0 h 35"/>
                        <a:gd name="T14" fmla="*/ 15 w 60"/>
                        <a:gd name="T15" fmla="*/ 1 h 35"/>
                        <a:gd name="T16" fmla="*/ 4 w 60"/>
                        <a:gd name="T17" fmla="*/ 11 h 35"/>
                        <a:gd name="T18" fmla="*/ 0 w 60"/>
                        <a:gd name="T19" fmla="*/ 20 h 35"/>
                        <a:gd name="T20" fmla="*/ 4 w 60"/>
                        <a:gd name="T21" fmla="*/ 27 h 35"/>
                        <a:gd name="T22" fmla="*/ 15 w 60"/>
                        <a:gd name="T23" fmla="*/ 33 h 35"/>
                        <a:gd name="T24" fmla="*/ 30 w 60"/>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5"/>
                        <a:gd name="T41" fmla="*/ 60 w 6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5">
                          <a:moveTo>
                            <a:pt x="30" y="35"/>
                          </a:moveTo>
                          <a:lnTo>
                            <a:pt x="45" y="33"/>
                          </a:lnTo>
                          <a:lnTo>
                            <a:pt x="56" y="27"/>
                          </a:lnTo>
                          <a:lnTo>
                            <a:pt x="60" y="20"/>
                          </a:lnTo>
                          <a:lnTo>
                            <a:pt x="56" y="11"/>
                          </a:lnTo>
                          <a:lnTo>
                            <a:pt x="45" y="1"/>
                          </a:lnTo>
                          <a:lnTo>
                            <a:pt x="30" y="0"/>
                          </a:lnTo>
                          <a:lnTo>
                            <a:pt x="15" y="1"/>
                          </a:lnTo>
                          <a:lnTo>
                            <a:pt x="4" y="11"/>
                          </a:lnTo>
                          <a:lnTo>
                            <a:pt x="0" y="20"/>
                          </a:lnTo>
                          <a:lnTo>
                            <a:pt x="4" y="27"/>
                          </a:lnTo>
                          <a:lnTo>
                            <a:pt x="15" y="33"/>
                          </a:lnTo>
                          <a:lnTo>
                            <a:pt x="30" y="35"/>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grpSp>
            </p:grpSp>
          </p:grpSp>
          <p:grpSp>
            <p:nvGrpSpPr>
              <p:cNvPr id="14" name="Group 343"/>
              <p:cNvGrpSpPr/>
              <p:nvPr/>
            </p:nvGrpSpPr>
            <p:grpSpPr>
              <a:xfrm>
                <a:off x="1862778" y="3550629"/>
                <a:ext cx="844708" cy="257028"/>
                <a:chOff x="5563489" y="3481924"/>
                <a:chExt cx="844708" cy="257028"/>
              </a:xfrm>
            </p:grpSpPr>
            <p:sp>
              <p:nvSpPr>
                <p:cNvPr id="17" name="Freeform 281"/>
                <p:cNvSpPr>
                  <a:spLocks/>
                </p:cNvSpPr>
                <p:nvPr/>
              </p:nvSpPr>
              <p:spPr bwMode="auto">
                <a:xfrm>
                  <a:off x="5563489" y="3581185"/>
                  <a:ext cx="571965" cy="157767"/>
                </a:xfrm>
                <a:custGeom>
                  <a:avLst/>
                  <a:gdLst>
                    <a:gd name="T0" fmla="*/ 0 w 432"/>
                    <a:gd name="T1" fmla="*/ 124 h 124"/>
                    <a:gd name="T2" fmla="*/ 432 w 432"/>
                    <a:gd name="T3" fmla="*/ 80 h 124"/>
                    <a:gd name="T4" fmla="*/ 352 w 432"/>
                    <a:gd name="T5" fmla="*/ 0 h 124"/>
                    <a:gd name="T6" fmla="*/ 0 w 432"/>
                    <a:gd name="T7" fmla="*/ 124 h 124"/>
                    <a:gd name="T8" fmla="*/ 0 60000 65536"/>
                    <a:gd name="T9" fmla="*/ 0 60000 65536"/>
                    <a:gd name="T10" fmla="*/ 0 60000 65536"/>
                    <a:gd name="T11" fmla="*/ 0 60000 65536"/>
                    <a:gd name="T12" fmla="*/ 0 w 432"/>
                    <a:gd name="T13" fmla="*/ 0 h 124"/>
                    <a:gd name="T14" fmla="*/ 432 w 432"/>
                    <a:gd name="T15" fmla="*/ 124 h 124"/>
                  </a:gdLst>
                  <a:ahLst/>
                  <a:cxnLst>
                    <a:cxn ang="T8">
                      <a:pos x="T0" y="T1"/>
                    </a:cxn>
                    <a:cxn ang="T9">
                      <a:pos x="T2" y="T3"/>
                    </a:cxn>
                    <a:cxn ang="T10">
                      <a:pos x="T4" y="T5"/>
                    </a:cxn>
                    <a:cxn ang="T11">
                      <a:pos x="T6" y="T7"/>
                    </a:cxn>
                  </a:cxnLst>
                  <a:rect l="T12" t="T13" r="T14" b="T15"/>
                  <a:pathLst>
                    <a:path w="432" h="124">
                      <a:moveTo>
                        <a:pt x="0" y="124"/>
                      </a:moveTo>
                      <a:lnTo>
                        <a:pt x="432" y="80"/>
                      </a:lnTo>
                      <a:lnTo>
                        <a:pt x="352" y="0"/>
                      </a:lnTo>
                      <a:lnTo>
                        <a:pt x="0" y="124"/>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18" name="Freeform 283"/>
                <p:cNvSpPr>
                  <a:spLocks/>
                </p:cNvSpPr>
                <p:nvPr/>
              </p:nvSpPr>
              <p:spPr bwMode="auto">
                <a:xfrm>
                  <a:off x="6245345" y="3539199"/>
                  <a:ext cx="67524" cy="143771"/>
                </a:xfrm>
                <a:custGeom>
                  <a:avLst/>
                  <a:gdLst>
                    <a:gd name="T0" fmla="*/ 51 w 51"/>
                    <a:gd name="T1" fmla="*/ 113 h 113"/>
                    <a:gd name="T2" fmla="*/ 51 w 51"/>
                    <a:gd name="T3" fmla="*/ 31 h 113"/>
                    <a:gd name="T4" fmla="*/ 0 w 51"/>
                    <a:gd name="T5" fmla="*/ 0 h 113"/>
                    <a:gd name="T6" fmla="*/ 0 w 51"/>
                    <a:gd name="T7" fmla="*/ 81 h 113"/>
                    <a:gd name="T8" fmla="*/ 51 w 51"/>
                    <a:gd name="T9" fmla="*/ 113 h 113"/>
                    <a:gd name="T10" fmla="*/ 0 60000 65536"/>
                    <a:gd name="T11" fmla="*/ 0 60000 65536"/>
                    <a:gd name="T12" fmla="*/ 0 60000 65536"/>
                    <a:gd name="T13" fmla="*/ 0 60000 65536"/>
                    <a:gd name="T14" fmla="*/ 0 60000 65536"/>
                    <a:gd name="T15" fmla="*/ 0 w 51"/>
                    <a:gd name="T16" fmla="*/ 0 h 113"/>
                    <a:gd name="T17" fmla="*/ 51 w 51"/>
                    <a:gd name="T18" fmla="*/ 113 h 113"/>
                  </a:gdLst>
                  <a:ahLst/>
                  <a:cxnLst>
                    <a:cxn ang="T10">
                      <a:pos x="T0" y="T1"/>
                    </a:cxn>
                    <a:cxn ang="T11">
                      <a:pos x="T2" y="T3"/>
                    </a:cxn>
                    <a:cxn ang="T12">
                      <a:pos x="T4" y="T5"/>
                    </a:cxn>
                    <a:cxn ang="T13">
                      <a:pos x="T6" y="T7"/>
                    </a:cxn>
                    <a:cxn ang="T14">
                      <a:pos x="T8" y="T9"/>
                    </a:cxn>
                  </a:cxnLst>
                  <a:rect l="T15" t="T16" r="T17" b="T18"/>
                  <a:pathLst>
                    <a:path w="51" h="113">
                      <a:moveTo>
                        <a:pt x="51" y="113"/>
                      </a:moveTo>
                      <a:lnTo>
                        <a:pt x="51" y="31"/>
                      </a:lnTo>
                      <a:lnTo>
                        <a:pt x="0" y="0"/>
                      </a:lnTo>
                      <a:lnTo>
                        <a:pt x="0" y="81"/>
                      </a:lnTo>
                      <a:lnTo>
                        <a:pt x="51" y="113"/>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9" name="Freeform 284"/>
                <p:cNvSpPr>
                  <a:spLocks/>
                </p:cNvSpPr>
                <p:nvPr/>
              </p:nvSpPr>
              <p:spPr bwMode="auto">
                <a:xfrm>
                  <a:off x="6312869" y="3536654"/>
                  <a:ext cx="95328" cy="148861"/>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sp>
              <p:nvSpPr>
                <p:cNvPr id="20" name="Freeform 286"/>
                <p:cNvSpPr>
                  <a:spLocks/>
                </p:cNvSpPr>
                <p:nvPr/>
              </p:nvSpPr>
              <p:spPr bwMode="auto">
                <a:xfrm>
                  <a:off x="6059986" y="3484489"/>
                  <a:ext cx="348210" cy="94151"/>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1" name="Freeform 287"/>
                <p:cNvSpPr>
                  <a:spLocks/>
                </p:cNvSpPr>
                <p:nvPr/>
              </p:nvSpPr>
              <p:spPr bwMode="auto">
                <a:xfrm>
                  <a:off x="5885219" y="3536654"/>
                  <a:ext cx="95328" cy="148861"/>
                </a:xfrm>
                <a:custGeom>
                  <a:avLst/>
                  <a:gdLst>
                    <a:gd name="T0" fmla="*/ 72 w 72"/>
                    <a:gd name="T1" fmla="*/ 117 h 117"/>
                    <a:gd name="T2" fmla="*/ 72 w 72"/>
                    <a:gd name="T3" fmla="*/ 33 h 117"/>
                    <a:gd name="T4" fmla="*/ 0 w 72"/>
                    <a:gd name="T5" fmla="*/ 0 h 117"/>
                    <a:gd name="T6" fmla="*/ 0 w 72"/>
                    <a:gd name="T7" fmla="*/ 83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3"/>
                      </a:lnTo>
                      <a:lnTo>
                        <a:pt x="0" y="0"/>
                      </a:lnTo>
                      <a:lnTo>
                        <a:pt x="0" y="83"/>
                      </a:lnTo>
                      <a:lnTo>
                        <a:pt x="72" y="117"/>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22" name="Freeform 291"/>
                <p:cNvSpPr>
                  <a:spLocks/>
                </p:cNvSpPr>
                <p:nvPr/>
              </p:nvSpPr>
              <p:spPr bwMode="auto">
                <a:xfrm>
                  <a:off x="6063958" y="3543016"/>
                  <a:ext cx="96652" cy="148861"/>
                </a:xfrm>
                <a:custGeom>
                  <a:avLst/>
                  <a:gdLst>
                    <a:gd name="T0" fmla="*/ 73 w 73"/>
                    <a:gd name="T1" fmla="*/ 117 h 117"/>
                    <a:gd name="T2" fmla="*/ 73 w 73"/>
                    <a:gd name="T3" fmla="*/ 36 h 117"/>
                    <a:gd name="T4" fmla="*/ 0 w 73"/>
                    <a:gd name="T5" fmla="*/ 0 h 117"/>
                    <a:gd name="T6" fmla="*/ 0 w 73"/>
                    <a:gd name="T7" fmla="*/ 84 h 117"/>
                    <a:gd name="T8" fmla="*/ 73 w 73"/>
                    <a:gd name="T9" fmla="*/ 117 h 117"/>
                    <a:gd name="T10" fmla="*/ 0 60000 65536"/>
                    <a:gd name="T11" fmla="*/ 0 60000 65536"/>
                    <a:gd name="T12" fmla="*/ 0 60000 65536"/>
                    <a:gd name="T13" fmla="*/ 0 60000 65536"/>
                    <a:gd name="T14" fmla="*/ 0 60000 65536"/>
                    <a:gd name="T15" fmla="*/ 0 w 73"/>
                    <a:gd name="T16" fmla="*/ 0 h 117"/>
                    <a:gd name="T17" fmla="*/ 73 w 73"/>
                    <a:gd name="T18" fmla="*/ 117 h 117"/>
                  </a:gdLst>
                  <a:ahLst/>
                  <a:cxnLst>
                    <a:cxn ang="T10">
                      <a:pos x="T0" y="T1"/>
                    </a:cxn>
                    <a:cxn ang="T11">
                      <a:pos x="T2" y="T3"/>
                    </a:cxn>
                    <a:cxn ang="T12">
                      <a:pos x="T4" y="T5"/>
                    </a:cxn>
                    <a:cxn ang="T13">
                      <a:pos x="T6" y="T7"/>
                    </a:cxn>
                    <a:cxn ang="T14">
                      <a:pos x="T8" y="T9"/>
                    </a:cxn>
                  </a:cxnLst>
                  <a:rect l="T15" t="T16" r="T17" b="T18"/>
                  <a:pathLst>
                    <a:path w="73" h="117">
                      <a:moveTo>
                        <a:pt x="73" y="117"/>
                      </a:moveTo>
                      <a:lnTo>
                        <a:pt x="73" y="36"/>
                      </a:lnTo>
                      <a:lnTo>
                        <a:pt x="0" y="0"/>
                      </a:lnTo>
                      <a:lnTo>
                        <a:pt x="0" y="84"/>
                      </a:lnTo>
                      <a:lnTo>
                        <a:pt x="73" y="117"/>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23" name="Freeform 290"/>
                <p:cNvSpPr>
                  <a:spLocks/>
                </p:cNvSpPr>
                <p:nvPr/>
              </p:nvSpPr>
              <p:spPr bwMode="auto">
                <a:xfrm>
                  <a:off x="5885219" y="3481924"/>
                  <a:ext cx="348210" cy="94151"/>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4" name="Freeform 282"/>
                <p:cNvSpPr>
                  <a:spLocks/>
                </p:cNvSpPr>
                <p:nvPr/>
              </p:nvSpPr>
              <p:spPr bwMode="auto">
                <a:xfrm>
                  <a:off x="6159285" y="3535383"/>
                  <a:ext cx="95327" cy="148861"/>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sp>
              <p:nvSpPr>
                <p:cNvPr id="25" name="Freeform 290"/>
                <p:cNvSpPr>
                  <a:spLocks/>
                </p:cNvSpPr>
                <p:nvPr/>
              </p:nvSpPr>
              <p:spPr bwMode="auto">
                <a:xfrm>
                  <a:off x="5897135" y="3483218"/>
                  <a:ext cx="348210" cy="94151"/>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6" name="Freeform 288"/>
                <p:cNvSpPr>
                  <a:spLocks/>
                </p:cNvSpPr>
                <p:nvPr/>
              </p:nvSpPr>
              <p:spPr bwMode="auto">
                <a:xfrm>
                  <a:off x="5981384" y="3547469"/>
                  <a:ext cx="94004" cy="148861"/>
                </a:xfrm>
                <a:custGeom>
                  <a:avLst/>
                  <a:gdLst>
                    <a:gd name="T0" fmla="*/ 0 w 71"/>
                    <a:gd name="T1" fmla="*/ 117 h 117"/>
                    <a:gd name="T2" fmla="*/ 0 w 71"/>
                    <a:gd name="T3" fmla="*/ 33 h 117"/>
                    <a:gd name="T4" fmla="*/ 71 w 71"/>
                    <a:gd name="T5" fmla="*/ 0 h 117"/>
                    <a:gd name="T6" fmla="*/ 71 w 71"/>
                    <a:gd name="T7" fmla="*/ 83 h 117"/>
                    <a:gd name="T8" fmla="*/ 0 w 71"/>
                    <a:gd name="T9" fmla="*/ 117 h 117"/>
                    <a:gd name="T10" fmla="*/ 0 60000 65536"/>
                    <a:gd name="T11" fmla="*/ 0 60000 65536"/>
                    <a:gd name="T12" fmla="*/ 0 60000 65536"/>
                    <a:gd name="T13" fmla="*/ 0 60000 65536"/>
                    <a:gd name="T14" fmla="*/ 0 60000 65536"/>
                    <a:gd name="T15" fmla="*/ 0 w 71"/>
                    <a:gd name="T16" fmla="*/ 0 h 117"/>
                    <a:gd name="T17" fmla="*/ 71 w 71"/>
                    <a:gd name="T18" fmla="*/ 117 h 117"/>
                  </a:gdLst>
                  <a:ahLst/>
                  <a:cxnLst>
                    <a:cxn ang="T10">
                      <a:pos x="T0" y="T1"/>
                    </a:cxn>
                    <a:cxn ang="T11">
                      <a:pos x="T2" y="T3"/>
                    </a:cxn>
                    <a:cxn ang="T12">
                      <a:pos x="T4" y="T5"/>
                    </a:cxn>
                    <a:cxn ang="T13">
                      <a:pos x="T6" y="T7"/>
                    </a:cxn>
                    <a:cxn ang="T14">
                      <a:pos x="T8" y="T9"/>
                    </a:cxn>
                  </a:cxnLst>
                  <a:rect l="T15" t="T16" r="T17" b="T18"/>
                  <a:pathLst>
                    <a:path w="71" h="117">
                      <a:moveTo>
                        <a:pt x="0" y="117"/>
                      </a:moveTo>
                      <a:lnTo>
                        <a:pt x="0" y="33"/>
                      </a:lnTo>
                      <a:lnTo>
                        <a:pt x="71" y="0"/>
                      </a:lnTo>
                      <a:lnTo>
                        <a:pt x="71" y="83"/>
                      </a:lnTo>
                      <a:lnTo>
                        <a:pt x="0" y="117"/>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grpSp>
          <p:sp>
            <p:nvSpPr>
              <p:cNvPr id="15" name="Freeform 289"/>
              <p:cNvSpPr>
                <a:spLocks/>
              </p:cNvSpPr>
              <p:nvPr/>
            </p:nvSpPr>
            <p:spPr bwMode="auto">
              <a:xfrm>
                <a:off x="2184508" y="3550629"/>
                <a:ext cx="348210" cy="94151"/>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endParaRPr lang="en-US">
                  <a:latin typeface="Arial" pitchFamily="34" charset="0"/>
                  <a:cs typeface="Arial" pitchFamily="34" charset="0"/>
                </a:endParaRPr>
              </a:p>
            </p:txBody>
          </p:sp>
          <p:sp>
            <p:nvSpPr>
              <p:cNvPr id="16" name="Freeform 289"/>
              <p:cNvSpPr>
                <a:spLocks/>
              </p:cNvSpPr>
              <p:nvPr/>
            </p:nvSpPr>
            <p:spPr bwMode="auto">
              <a:xfrm>
                <a:off x="2359276" y="3562100"/>
                <a:ext cx="348210" cy="94151"/>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endParaRPr lang="en-US">
                  <a:latin typeface="Arial" pitchFamily="34" charset="0"/>
                  <a:cs typeface="Arial" pitchFamily="34" charset="0"/>
                </a:endParaRPr>
              </a:p>
            </p:txBody>
          </p:sp>
        </p:grpSp>
        <p:sp>
          <p:nvSpPr>
            <p:cNvPr id="11" name="Freeform 174"/>
            <p:cNvSpPr>
              <a:spLocks/>
            </p:cNvSpPr>
            <p:nvPr/>
          </p:nvSpPr>
          <p:spPr bwMode="auto">
            <a:xfrm>
              <a:off x="6710710" y="4694399"/>
              <a:ext cx="84057" cy="10653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2" name="Freeform 173"/>
            <p:cNvSpPr>
              <a:spLocks/>
            </p:cNvSpPr>
            <p:nvPr/>
          </p:nvSpPr>
          <p:spPr bwMode="auto">
            <a:xfrm>
              <a:off x="6712445" y="4699438"/>
              <a:ext cx="84057" cy="10653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grpSp>
    </p:spTree>
    <p:extLst>
      <p:ext uri="{BB962C8B-B14F-4D97-AF65-F5344CB8AC3E}">
        <p14:creationId xmlns:p14="http://schemas.microsoft.com/office/powerpoint/2010/main" val="323787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438507"/>
          </a:xfrm>
          <a:prstGeom prst="rect">
            <a:avLst/>
          </a:prstGeom>
          <a:gradFill flip="none" rotWithShape="1">
            <a:gsLst>
              <a:gs pos="0">
                <a:srgbClr val="BBE0E3">
                  <a:shade val="30000"/>
                  <a:satMod val="115000"/>
                </a:srgbClr>
              </a:gs>
              <a:gs pos="50000">
                <a:srgbClr val="BBE0E3">
                  <a:shade val="67500"/>
                  <a:satMod val="115000"/>
                </a:srgbClr>
              </a:gs>
              <a:gs pos="100000">
                <a:srgbClr val="BBE0E3">
                  <a:shade val="100000"/>
                  <a:satMod val="115000"/>
                </a:srgbClr>
              </a:gs>
            </a:gsLst>
            <a:lin ang="2700000" scaled="1"/>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pitchFamily="18" charset="0"/>
            </a:endParaRPr>
          </a:p>
        </p:txBody>
      </p:sp>
      <p:sp>
        <p:nvSpPr>
          <p:cNvPr id="5" name="Title 1"/>
          <p:cNvSpPr txBox="1">
            <a:spLocks/>
          </p:cNvSpPr>
          <p:nvPr/>
        </p:nvSpPr>
        <p:spPr>
          <a:xfrm>
            <a:off x="3047999" y="42672"/>
            <a:ext cx="5934075" cy="808038"/>
          </a:xfrm>
          <a:prstGeom prst="rect">
            <a:avLst/>
          </a:prstGeom>
        </p:spPr>
        <p:txBody>
          <a:bodyPr>
            <a:noAutofit/>
          </a:bodyPr>
          <a:lstStyle/>
          <a:p>
            <a:pPr algn="ctr" defTabSz="914400" fontAlgn="base">
              <a:spcBef>
                <a:spcPct val="0"/>
              </a:spcBef>
              <a:spcAft>
                <a:spcPct val="0"/>
              </a:spcAft>
              <a:defRPr/>
            </a:pPr>
            <a:r>
              <a:rPr lang="en-US" sz="2400" b="1" kern="0" dirty="0" smtClean="0">
                <a:solidFill>
                  <a:srgbClr val="FF0000"/>
                </a:solidFill>
                <a:latin typeface="Arial" pitchFamily="34" charset="0"/>
                <a:ea typeface="+mj-ea"/>
                <a:cs typeface="Arial" pitchFamily="34" charset="0"/>
              </a:rPr>
              <a:t>Plans for Early Beam Physics in Hall D</a:t>
            </a:r>
          </a:p>
        </p:txBody>
      </p:sp>
      <p:sp>
        <p:nvSpPr>
          <p:cNvPr id="15" name="TextBox 14"/>
          <p:cNvSpPr txBox="1"/>
          <p:nvPr/>
        </p:nvSpPr>
        <p:spPr>
          <a:xfrm>
            <a:off x="3429000" y="687172"/>
            <a:ext cx="5715000" cy="646331"/>
          </a:xfrm>
          <a:prstGeom prst="rect">
            <a:avLst/>
          </a:prstGeom>
          <a:noFill/>
        </p:spPr>
        <p:txBody>
          <a:bodyPr wrap="square" rtlCol="0">
            <a:spAutoFit/>
          </a:bodyPr>
          <a:lstStyle/>
          <a:p>
            <a:pPr defTabSz="914400">
              <a:buFont typeface="Arial" pitchFamily="34" charset="0"/>
              <a:buChar char="•"/>
            </a:pPr>
            <a:r>
              <a:rPr lang="en-US" dirty="0">
                <a:solidFill>
                  <a:prstClr val="black"/>
                </a:solidFill>
                <a:latin typeface="Arial" pitchFamily="34" charset="0"/>
                <a:cs typeface="Arial" pitchFamily="34" charset="0"/>
              </a:rPr>
              <a:t> Search for </a:t>
            </a:r>
            <a:r>
              <a:rPr lang="en-US" dirty="0" err="1">
                <a:solidFill>
                  <a:prstClr val="black"/>
                </a:solidFill>
                <a:latin typeface="Arial" pitchFamily="34" charset="0"/>
                <a:cs typeface="Arial" pitchFamily="34" charset="0"/>
              </a:rPr>
              <a:t>Gluonic</a:t>
            </a:r>
            <a:r>
              <a:rPr lang="en-US" dirty="0">
                <a:solidFill>
                  <a:prstClr val="black"/>
                </a:solidFill>
                <a:latin typeface="Arial" pitchFamily="34" charset="0"/>
                <a:cs typeface="Arial" pitchFamily="34" charset="0"/>
              </a:rPr>
              <a:t> Excitations (GlueX)</a:t>
            </a:r>
          </a:p>
          <a:p>
            <a:pPr defTabSz="914400">
              <a:buFont typeface="Arial" pitchFamily="34" charset="0"/>
              <a:buChar char="•"/>
            </a:pPr>
            <a:r>
              <a:rPr lang="en-US" dirty="0">
                <a:solidFill>
                  <a:prstClr val="black"/>
                </a:solidFill>
                <a:latin typeface="Arial" pitchFamily="34" charset="0"/>
                <a:cs typeface="Arial" pitchFamily="34" charset="0"/>
              </a:rPr>
              <a:t> </a:t>
            </a:r>
            <a:r>
              <a:rPr lang="en-US" dirty="0">
                <a:solidFill>
                  <a:prstClr val="black"/>
                </a:solidFill>
                <a:latin typeface="Symbol" pitchFamily="18" charset="2"/>
                <a:cs typeface="Arial" pitchFamily="34" charset="0"/>
              </a:rPr>
              <a:t>h</a:t>
            </a:r>
            <a:r>
              <a:rPr lang="en-US" dirty="0">
                <a:solidFill>
                  <a:prstClr val="black"/>
                </a:solidFill>
                <a:latin typeface="Arial" pitchFamily="34" charset="0"/>
                <a:cs typeface="Arial" pitchFamily="34" charset="0"/>
              </a:rPr>
              <a:t>, </a:t>
            </a:r>
            <a:r>
              <a:rPr lang="en-US" dirty="0">
                <a:solidFill>
                  <a:prstClr val="black"/>
                </a:solidFill>
                <a:latin typeface="Symbol" pitchFamily="18" charset="2"/>
                <a:cs typeface="Arial" pitchFamily="34" charset="0"/>
              </a:rPr>
              <a:t>h</a:t>
            </a:r>
            <a:r>
              <a:rPr lang="en-US" dirty="0">
                <a:solidFill>
                  <a:prstClr val="black"/>
                </a:solidFill>
                <a:latin typeface="Arial" pitchFamily="34" charset="0"/>
                <a:cs typeface="Arial" pitchFamily="34" charset="0"/>
              </a:rPr>
              <a:t>’ couplings, rare decays using </a:t>
            </a:r>
            <a:r>
              <a:rPr lang="en-US" dirty="0" err="1">
                <a:solidFill>
                  <a:prstClr val="black"/>
                </a:solidFill>
                <a:latin typeface="Arial" pitchFamily="34" charset="0"/>
                <a:cs typeface="Arial" pitchFamily="34" charset="0"/>
              </a:rPr>
              <a:t>Primakoff</a:t>
            </a:r>
            <a:r>
              <a:rPr lang="en-US" dirty="0">
                <a:solidFill>
                  <a:prstClr val="black"/>
                </a:solidFill>
                <a:latin typeface="Arial" pitchFamily="34" charset="0"/>
                <a:cs typeface="Arial" pitchFamily="34" charset="0"/>
              </a:rPr>
              <a:t> reaction</a:t>
            </a:r>
          </a:p>
        </p:txBody>
      </p:sp>
      <p:pic>
        <p:nvPicPr>
          <p:cNvPr id="16" name="Picture 15"/>
          <p:cNvPicPr>
            <a:picLocks noChangeAspect="1" noChangeArrowheads="1"/>
          </p:cNvPicPr>
          <p:nvPr/>
        </p:nvPicPr>
        <p:blipFill>
          <a:blip r:embed="rId2" cstate="screen"/>
          <a:srcRect r="35764"/>
          <a:stretch>
            <a:fillRect/>
          </a:stretch>
        </p:blipFill>
        <p:spPr bwMode="auto">
          <a:xfrm>
            <a:off x="152400" y="0"/>
            <a:ext cx="2275869" cy="1727200"/>
          </a:xfrm>
          <a:prstGeom prst="rect">
            <a:avLst/>
          </a:prstGeom>
          <a:noFill/>
          <a:ln w="12700">
            <a:noFill/>
            <a:miter lim="800000"/>
            <a:headEnd/>
            <a:tailEnd/>
          </a:ln>
        </p:spPr>
      </p:pic>
      <p:sp>
        <p:nvSpPr>
          <p:cNvPr id="17" name="TextBox 16"/>
          <p:cNvSpPr txBox="1"/>
          <p:nvPr/>
        </p:nvSpPr>
        <p:spPr>
          <a:xfrm>
            <a:off x="6638925" y="2590800"/>
            <a:ext cx="2476500" cy="646331"/>
          </a:xfrm>
          <a:prstGeom prst="rect">
            <a:avLst/>
          </a:prstGeom>
          <a:noFill/>
        </p:spPr>
        <p:txBody>
          <a:bodyPr wrap="square" rtlCol="0">
            <a:spAutoFit/>
          </a:bodyPr>
          <a:lstStyle/>
          <a:p>
            <a:pPr defTabSz="914400"/>
            <a:r>
              <a:rPr lang="en-US" dirty="0">
                <a:solidFill>
                  <a:prstClr val="black"/>
                </a:solidFill>
                <a:latin typeface="Arial" pitchFamily="34" charset="0"/>
                <a:cs typeface="Arial" pitchFamily="34" charset="0"/>
              </a:rPr>
              <a:t>Light quark mass ratio</a:t>
            </a:r>
          </a:p>
          <a:p>
            <a:pPr defTabSz="914400"/>
            <a:r>
              <a:rPr lang="en-US" dirty="0">
                <a:solidFill>
                  <a:prstClr val="black"/>
                </a:solidFill>
                <a:latin typeface="Symbol" pitchFamily="18" charset="2"/>
                <a:cs typeface="Arial" pitchFamily="34" charset="0"/>
              </a:rPr>
              <a:t>h</a:t>
            </a:r>
            <a:r>
              <a:rPr lang="en-US" dirty="0">
                <a:solidFill>
                  <a:prstClr val="black"/>
                </a:solidFill>
                <a:latin typeface="Arial" pitchFamily="34" charset="0"/>
                <a:cs typeface="Arial" pitchFamily="34" charset="0"/>
              </a:rPr>
              <a:t> and </a:t>
            </a:r>
            <a:r>
              <a:rPr lang="en-US" dirty="0">
                <a:solidFill>
                  <a:prstClr val="black"/>
                </a:solidFill>
                <a:latin typeface="Symbol" pitchFamily="18" charset="2"/>
                <a:cs typeface="Arial" pitchFamily="34" charset="0"/>
              </a:rPr>
              <a:t>h</a:t>
            </a:r>
            <a:r>
              <a:rPr lang="en-US" dirty="0">
                <a:solidFill>
                  <a:prstClr val="black"/>
                </a:solidFill>
                <a:latin typeface="Arial" pitchFamily="34" charset="0"/>
                <a:cs typeface="Arial" pitchFamily="34" charset="0"/>
              </a:rPr>
              <a:t>’ mixing angle </a:t>
            </a:r>
          </a:p>
        </p:txBody>
      </p:sp>
      <p:sp>
        <p:nvSpPr>
          <p:cNvPr id="18" name="TextBox 56"/>
          <p:cNvSpPr txBox="1">
            <a:spLocks noChangeArrowheads="1"/>
          </p:cNvSpPr>
          <p:nvPr/>
        </p:nvSpPr>
        <p:spPr bwMode="auto">
          <a:xfrm>
            <a:off x="7467600" y="3860930"/>
            <a:ext cx="1681618" cy="646331"/>
          </a:xfrm>
          <a:prstGeom prst="rect">
            <a:avLst/>
          </a:prstGeom>
          <a:noFill/>
          <a:ln w="9525">
            <a:noFill/>
            <a:miter lim="800000"/>
            <a:headEnd/>
            <a:tailEnd/>
          </a:ln>
        </p:spPr>
        <p:txBody>
          <a:bodyPr wrap="square" anchor="ctr">
            <a:spAutoFit/>
          </a:bodyPr>
          <a:lstStyle/>
          <a:p>
            <a:pPr algn="ctr" defTabSz="914400"/>
            <a:r>
              <a:rPr lang="en-US" dirty="0">
                <a:solidFill>
                  <a:srgbClr val="FF0000"/>
                </a:solidFill>
                <a:latin typeface="Arial" pitchFamily="34" charset="0"/>
                <a:cs typeface="Arial" pitchFamily="34" charset="0"/>
              </a:rPr>
              <a:t>10</a:t>
            </a:r>
            <a:r>
              <a:rPr lang="en-US" baseline="30000" dirty="0">
                <a:solidFill>
                  <a:srgbClr val="FF0000"/>
                </a:solidFill>
                <a:latin typeface="Arial" pitchFamily="34" charset="0"/>
                <a:cs typeface="Arial" pitchFamily="34" charset="0"/>
              </a:rPr>
              <a:t>8</a:t>
            </a:r>
            <a:r>
              <a:rPr lang="en-US" dirty="0">
                <a:solidFill>
                  <a:srgbClr val="FF0000"/>
                </a:solidFill>
                <a:latin typeface="Symbol" pitchFamily="18" charset="2"/>
                <a:cs typeface="Arial" pitchFamily="34" charset="0"/>
              </a:rPr>
              <a:t>g</a:t>
            </a:r>
            <a:r>
              <a:rPr lang="en-US" dirty="0">
                <a:solidFill>
                  <a:srgbClr val="FF0000"/>
                </a:solidFill>
                <a:latin typeface="Arial" pitchFamily="34" charset="0"/>
                <a:cs typeface="Arial" pitchFamily="34" charset="0"/>
              </a:rPr>
              <a:t>/s preparations</a:t>
            </a:r>
          </a:p>
        </p:txBody>
      </p:sp>
      <p:grpSp>
        <p:nvGrpSpPr>
          <p:cNvPr id="19" name="Group 41"/>
          <p:cNvGrpSpPr/>
          <p:nvPr/>
        </p:nvGrpSpPr>
        <p:grpSpPr>
          <a:xfrm>
            <a:off x="685798" y="1752604"/>
            <a:ext cx="7639052" cy="3644249"/>
            <a:chOff x="1828800" y="1752600"/>
            <a:chExt cx="7639052" cy="3644249"/>
          </a:xfrm>
        </p:grpSpPr>
        <p:cxnSp>
          <p:nvCxnSpPr>
            <p:cNvPr id="20" name="Straight Connector 19"/>
            <p:cNvCxnSpPr/>
            <p:nvPr/>
          </p:nvCxnSpPr>
          <p:spPr>
            <a:xfrm>
              <a:off x="4495800" y="2514600"/>
              <a:ext cx="1371600" cy="1588"/>
            </a:xfrm>
            <a:prstGeom prst="line">
              <a:avLst/>
            </a:prstGeom>
            <a:noFill/>
            <a:ln w="38100" cap="flat" cmpd="sng" algn="ctr">
              <a:solidFill>
                <a:srgbClr val="7030A0"/>
              </a:solidFill>
              <a:prstDash val="dash"/>
            </a:ln>
            <a:effectLst/>
          </p:spPr>
        </p:cxnSp>
        <p:cxnSp>
          <p:nvCxnSpPr>
            <p:cNvPr id="21" name="Straight Connector 20"/>
            <p:cNvCxnSpPr/>
            <p:nvPr/>
          </p:nvCxnSpPr>
          <p:spPr>
            <a:xfrm>
              <a:off x="1828800" y="2513012"/>
              <a:ext cx="3124200" cy="1588"/>
            </a:xfrm>
            <a:prstGeom prst="line">
              <a:avLst/>
            </a:prstGeom>
            <a:noFill/>
            <a:ln w="38100" cap="flat" cmpd="sng" algn="ctr">
              <a:solidFill>
                <a:srgbClr val="0E02AE"/>
              </a:solidFill>
              <a:prstDash val="solid"/>
            </a:ln>
            <a:effectLst/>
          </p:spPr>
        </p:cxnSp>
        <p:sp>
          <p:nvSpPr>
            <p:cNvPr id="22" name="TextBox 46"/>
            <p:cNvSpPr txBox="1">
              <a:spLocks noChangeArrowheads="1"/>
            </p:cNvSpPr>
            <p:nvPr/>
          </p:nvSpPr>
          <p:spPr bwMode="auto">
            <a:xfrm>
              <a:off x="5867400" y="1905000"/>
              <a:ext cx="1066318" cy="40011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C000"/>
                  </a:solidFill>
                  <a:effectLst/>
                  <a:uLnTx/>
                  <a:uFillTx/>
                  <a:latin typeface="Arial" pitchFamily="34" charset="0"/>
                  <a:cs typeface="Arial" pitchFamily="34" charset="0"/>
                </a:rPr>
                <a:t> </a:t>
              </a:r>
              <a:r>
                <a:rPr kumimoji="0" lang="en-US" sz="2000" b="1" i="0" u="none" strike="noStrike" kern="0" cap="none" spc="0" normalizeH="0" baseline="0" noProof="0" dirty="0" smtClean="0">
                  <a:ln>
                    <a:noFill/>
                  </a:ln>
                  <a:solidFill>
                    <a:srgbClr val="7030A0"/>
                  </a:solidFill>
                  <a:effectLst/>
                  <a:uLnTx/>
                  <a:uFillTx/>
                  <a:latin typeface="Arial" pitchFamily="34" charset="0"/>
                  <a:cs typeface="Arial" pitchFamily="34" charset="0"/>
                </a:rPr>
                <a:t>GlueX </a:t>
              </a:r>
            </a:p>
          </p:txBody>
        </p:sp>
        <p:sp>
          <p:nvSpPr>
            <p:cNvPr id="23" name="TextBox 47"/>
            <p:cNvSpPr txBox="1">
              <a:spLocks noChangeArrowheads="1"/>
            </p:cNvSpPr>
            <p:nvPr/>
          </p:nvSpPr>
          <p:spPr bwMode="auto">
            <a:xfrm>
              <a:off x="2743200" y="1752600"/>
              <a:ext cx="1752600" cy="646331"/>
            </a:xfrm>
            <a:prstGeom prst="rect">
              <a:avLst/>
            </a:prstGeom>
            <a:noFill/>
            <a:ln w="9525">
              <a:noFill/>
              <a:miter lim="800000"/>
              <a:headEnd/>
              <a:tailEnd/>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E02AE"/>
                  </a:solidFill>
                  <a:effectLst/>
                  <a:uLnTx/>
                  <a:uFillTx/>
                  <a:latin typeface="Arial" pitchFamily="34" charset="0"/>
                  <a:cs typeface="Arial" pitchFamily="34" charset="0"/>
                </a:rPr>
                <a:t>12 GeV Commissioning  </a:t>
              </a:r>
            </a:p>
          </p:txBody>
        </p:sp>
        <p:cxnSp>
          <p:nvCxnSpPr>
            <p:cNvPr id="24" name="Straight Arrow Connector 23"/>
            <p:cNvCxnSpPr/>
            <p:nvPr/>
          </p:nvCxnSpPr>
          <p:spPr>
            <a:xfrm rot="5400000">
              <a:off x="3124994" y="5196132"/>
              <a:ext cx="381000" cy="1588"/>
            </a:xfrm>
            <a:prstGeom prst="straightConnector1">
              <a:avLst/>
            </a:prstGeom>
            <a:noFill/>
            <a:ln w="50800" cap="flat" cmpd="sng" algn="ctr">
              <a:solidFill>
                <a:srgbClr val="FF0000"/>
              </a:solidFill>
              <a:prstDash val="solid"/>
              <a:tailEnd type="stealth" w="lg" len="lg"/>
            </a:ln>
            <a:effectLst/>
          </p:spPr>
        </p:cxnSp>
        <p:sp>
          <p:nvSpPr>
            <p:cNvPr id="25" name="TextBox 56"/>
            <p:cNvSpPr txBox="1">
              <a:spLocks noChangeArrowheads="1"/>
            </p:cNvSpPr>
            <p:nvPr/>
          </p:nvSpPr>
          <p:spPr bwMode="auto">
            <a:xfrm>
              <a:off x="2645588" y="4291416"/>
              <a:ext cx="1377300" cy="646331"/>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Arial" pitchFamily="34" charset="0"/>
                  <a:cs typeface="Arial" pitchFamily="34" charset="0"/>
                </a:rPr>
                <a:t>E</a:t>
              </a:r>
              <a:r>
                <a:rPr kumimoji="0" lang="en-US" sz="1800" b="0" i="0" u="none" strike="noStrike" kern="0" cap="none" spc="0" normalizeH="0" baseline="-25000" noProof="0" dirty="0" smtClean="0">
                  <a:ln>
                    <a:noFill/>
                  </a:ln>
                  <a:solidFill>
                    <a:srgbClr val="FF0000"/>
                  </a:solidFill>
                  <a:effectLst/>
                  <a:uLnTx/>
                  <a:uFillTx/>
                  <a:latin typeface="Arial" pitchFamily="34" charset="0"/>
                  <a:cs typeface="Arial" pitchFamily="34" charset="0"/>
                </a:rPr>
                <a:t> </a:t>
              </a:r>
              <a:r>
                <a:rPr kumimoji="0" lang="en-US" sz="1800" b="0" i="0" u="none" strike="noStrike" kern="0" cap="none" spc="0" normalizeH="0" baseline="0" noProof="0" dirty="0" smtClean="0">
                  <a:ln>
                    <a:noFill/>
                  </a:ln>
                  <a:solidFill>
                    <a:srgbClr val="FF0000"/>
                  </a:solidFill>
                  <a:effectLst/>
                  <a:uLnTx/>
                  <a:uFillTx/>
                  <a:latin typeface="Arial" pitchFamily="34" charset="0"/>
                  <a:cs typeface="Arial" pitchFamily="34" charset="0"/>
                </a:rPr>
                <a:t>&lt; 12 GeV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0000"/>
                  </a:solidFill>
                  <a:effectLst/>
                  <a:uLnTx/>
                  <a:uFillTx/>
                  <a:latin typeface="Arial" pitchFamily="34" charset="0"/>
                  <a:cs typeface="Arial" pitchFamily="34" charset="0"/>
                </a:rPr>
                <a:t>unpolarized</a:t>
              </a:r>
              <a:endParaRPr kumimoji="0" lang="en-US" sz="1800" b="0" i="0" u="none" strike="noStrike" kern="0" cap="none" spc="0" normalizeH="0" baseline="0" noProof="0" dirty="0" smtClean="0">
                <a:ln>
                  <a:noFill/>
                </a:ln>
                <a:solidFill>
                  <a:srgbClr val="FF0000"/>
                </a:solidFill>
                <a:effectLst/>
                <a:uLnTx/>
                <a:uFillTx/>
                <a:latin typeface="Arial" pitchFamily="34" charset="0"/>
                <a:cs typeface="Arial" pitchFamily="34" charset="0"/>
              </a:endParaRPr>
            </a:p>
          </p:txBody>
        </p:sp>
        <p:cxnSp>
          <p:nvCxnSpPr>
            <p:cNvPr id="26" name="Straight Connector 25"/>
            <p:cNvCxnSpPr/>
            <p:nvPr/>
          </p:nvCxnSpPr>
          <p:spPr>
            <a:xfrm>
              <a:off x="5867400" y="2514600"/>
              <a:ext cx="1066800" cy="1588"/>
            </a:xfrm>
            <a:prstGeom prst="line">
              <a:avLst/>
            </a:prstGeom>
            <a:noFill/>
            <a:ln w="38100" cap="flat" cmpd="sng" algn="ctr">
              <a:solidFill>
                <a:srgbClr val="7030A0"/>
              </a:solidFill>
              <a:prstDash val="solid"/>
            </a:ln>
            <a:effectLst/>
          </p:spPr>
        </p:cxnSp>
        <p:cxnSp>
          <p:nvCxnSpPr>
            <p:cNvPr id="27" name="Straight Connector 26"/>
            <p:cNvCxnSpPr/>
            <p:nvPr/>
          </p:nvCxnSpPr>
          <p:spPr>
            <a:xfrm>
              <a:off x="7010400" y="2514600"/>
              <a:ext cx="838200" cy="1588"/>
            </a:xfrm>
            <a:prstGeom prst="line">
              <a:avLst/>
            </a:prstGeom>
            <a:noFill/>
            <a:ln w="38100" cap="flat" cmpd="sng" algn="ctr">
              <a:solidFill>
                <a:srgbClr val="7030A0"/>
              </a:solidFill>
              <a:prstDash val="dash"/>
            </a:ln>
            <a:effectLst/>
          </p:spPr>
        </p:cxnSp>
        <p:sp>
          <p:nvSpPr>
            <p:cNvPr id="28" name="TextBox 46"/>
            <p:cNvSpPr txBox="1">
              <a:spLocks noChangeArrowheads="1"/>
            </p:cNvSpPr>
            <p:nvPr/>
          </p:nvSpPr>
          <p:spPr bwMode="auto">
            <a:xfrm>
              <a:off x="7997062" y="1752600"/>
              <a:ext cx="1436612" cy="707886"/>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C000"/>
                  </a:solidFill>
                  <a:effectLst/>
                  <a:uLnTx/>
                  <a:uFillTx/>
                  <a:latin typeface="Arial" pitchFamily="34" charset="0"/>
                  <a:cs typeface="Arial" pitchFamily="34" charset="0"/>
                </a:rPr>
                <a:t> </a:t>
              </a:r>
              <a:r>
                <a:rPr kumimoji="0" lang="en-US" sz="2000" b="1" i="0" u="none" strike="noStrike" kern="0" cap="none" spc="0" normalizeH="0" baseline="0" noProof="0" dirty="0" err="1" smtClean="0">
                  <a:ln>
                    <a:noFill/>
                  </a:ln>
                  <a:solidFill>
                    <a:srgbClr val="7030A0"/>
                  </a:solidFill>
                  <a:effectLst/>
                  <a:uLnTx/>
                  <a:uFillTx/>
                  <a:latin typeface="Arial" pitchFamily="34" charset="0"/>
                  <a:cs typeface="Arial" pitchFamily="34" charset="0"/>
                </a:rPr>
                <a:t>Primakoff</a:t>
              </a:r>
              <a:endParaRPr kumimoji="0" lang="en-US" sz="2000" b="1" i="0" u="none" strike="noStrike" kern="0" cap="none" spc="0" normalizeH="0" baseline="0" noProof="0" dirty="0" smtClean="0">
                <a:ln>
                  <a:noFill/>
                </a:ln>
                <a:solidFill>
                  <a:srgbClr val="7030A0"/>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7030A0"/>
                  </a:solidFill>
                  <a:effectLst/>
                  <a:uLnTx/>
                  <a:uFillTx/>
                  <a:latin typeface="Arial" pitchFamily="34" charset="0"/>
                  <a:cs typeface="Arial" pitchFamily="34" charset="0"/>
                </a:rPr>
                <a:t> </a:t>
              </a:r>
              <a:r>
                <a:rPr kumimoji="0" lang="en-US" sz="2000" b="1" i="0" u="none" strike="noStrike" kern="0" cap="none" spc="0" normalizeH="0" baseline="0" noProof="0" dirty="0" smtClean="0">
                  <a:ln>
                    <a:noFill/>
                  </a:ln>
                  <a:solidFill>
                    <a:srgbClr val="7030A0"/>
                  </a:solidFill>
                  <a:effectLst/>
                  <a:uLnTx/>
                  <a:uFillTx/>
                  <a:latin typeface="Symbol" pitchFamily="18" charset="2"/>
                  <a:cs typeface="Arial" pitchFamily="34" charset="0"/>
                </a:rPr>
                <a:t>h</a:t>
              </a:r>
              <a:r>
                <a:rPr kumimoji="0" lang="en-GB" sz="2000" b="0" i="0" u="none" strike="noStrike" kern="0" cap="none" spc="0" normalizeH="0" baseline="0" noProof="0" dirty="0" err="1" smtClean="0">
                  <a:ln>
                    <a:noFill/>
                  </a:ln>
                  <a:solidFill>
                    <a:srgbClr val="7030A0"/>
                  </a:solidFill>
                  <a:effectLst/>
                  <a:uLnTx/>
                  <a:uFillTx/>
                  <a:latin typeface="Symbol" pitchFamily="18" charset="2"/>
                  <a:cs typeface="Arial" pitchFamily="34" charset="0"/>
                </a:rPr>
                <a:t>gg</a:t>
              </a:r>
              <a:endParaRPr kumimoji="0" lang="en-US" sz="2000" b="1" i="0" u="none" strike="noStrike" kern="0" cap="none" spc="0" normalizeH="0" baseline="0" noProof="0" dirty="0" smtClean="0">
                <a:ln>
                  <a:noFill/>
                </a:ln>
                <a:solidFill>
                  <a:srgbClr val="7030A0"/>
                </a:solidFill>
                <a:effectLst/>
                <a:uLnTx/>
                <a:uFillTx/>
                <a:latin typeface="Symbol" pitchFamily="18" charset="2"/>
                <a:cs typeface="Arial" pitchFamily="34" charset="0"/>
              </a:endParaRPr>
            </a:p>
          </p:txBody>
        </p:sp>
        <p:cxnSp>
          <p:nvCxnSpPr>
            <p:cNvPr id="29" name="Straight Arrow Connector 28"/>
            <p:cNvCxnSpPr/>
            <p:nvPr/>
          </p:nvCxnSpPr>
          <p:spPr>
            <a:xfrm flipH="1">
              <a:off x="5048250" y="4196169"/>
              <a:ext cx="2" cy="1200680"/>
            </a:xfrm>
            <a:prstGeom prst="straightConnector1">
              <a:avLst/>
            </a:prstGeom>
            <a:noFill/>
            <a:ln w="50800" cap="flat" cmpd="sng" algn="ctr">
              <a:solidFill>
                <a:srgbClr val="FF0000"/>
              </a:solidFill>
              <a:prstDash val="solid"/>
              <a:tailEnd type="stealth" w="lg" len="lg"/>
            </a:ln>
            <a:effectLst/>
          </p:spPr>
        </p:cxnSp>
        <p:cxnSp>
          <p:nvCxnSpPr>
            <p:cNvPr id="30" name="Straight Arrow Connector 29"/>
            <p:cNvCxnSpPr/>
            <p:nvPr/>
          </p:nvCxnSpPr>
          <p:spPr>
            <a:xfrm rot="5400000">
              <a:off x="9010653" y="4939646"/>
              <a:ext cx="914396" cy="2"/>
            </a:xfrm>
            <a:prstGeom prst="straightConnector1">
              <a:avLst/>
            </a:prstGeom>
            <a:noFill/>
            <a:ln w="50800" cap="flat" cmpd="sng" algn="ctr">
              <a:solidFill>
                <a:srgbClr val="FF0000"/>
              </a:solidFill>
              <a:prstDash val="solid"/>
              <a:tailEnd type="stealth" w="lg" len="lg"/>
            </a:ln>
            <a:effectLst/>
          </p:spPr>
        </p:cxnSp>
        <p:cxnSp>
          <p:nvCxnSpPr>
            <p:cNvPr id="31" name="Straight Connector 30"/>
            <p:cNvCxnSpPr/>
            <p:nvPr/>
          </p:nvCxnSpPr>
          <p:spPr>
            <a:xfrm>
              <a:off x="7467600" y="2514600"/>
              <a:ext cx="762000" cy="1588"/>
            </a:xfrm>
            <a:prstGeom prst="line">
              <a:avLst/>
            </a:prstGeom>
            <a:noFill/>
            <a:ln w="38100" cap="flat" cmpd="sng" algn="ctr">
              <a:solidFill>
                <a:srgbClr val="7030A0"/>
              </a:solidFill>
              <a:prstDash val="solid"/>
            </a:ln>
            <a:effectLst/>
          </p:spPr>
        </p:cxnSp>
        <p:cxnSp>
          <p:nvCxnSpPr>
            <p:cNvPr id="32" name="Straight Connector 31"/>
            <p:cNvCxnSpPr/>
            <p:nvPr/>
          </p:nvCxnSpPr>
          <p:spPr>
            <a:xfrm>
              <a:off x="8153400" y="2514600"/>
              <a:ext cx="838200" cy="1588"/>
            </a:xfrm>
            <a:prstGeom prst="line">
              <a:avLst/>
            </a:prstGeom>
            <a:noFill/>
            <a:ln w="38100" cap="flat" cmpd="sng" algn="ctr">
              <a:solidFill>
                <a:srgbClr val="7030A0"/>
              </a:solidFill>
              <a:prstDash val="dash"/>
            </a:ln>
            <a:effectLst/>
          </p:spPr>
        </p:cxnSp>
        <p:sp>
          <p:nvSpPr>
            <p:cNvPr id="33" name="TextBox 56"/>
            <p:cNvSpPr txBox="1">
              <a:spLocks noChangeArrowheads="1"/>
            </p:cNvSpPr>
            <p:nvPr/>
          </p:nvSpPr>
          <p:spPr bwMode="auto">
            <a:xfrm>
              <a:off x="3076318" y="2526708"/>
              <a:ext cx="1249060" cy="369332"/>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E02AE"/>
                  </a:solidFill>
                  <a:effectLst/>
                  <a:uLnTx/>
                  <a:uFillTx/>
                  <a:latin typeface="Arial" pitchFamily="34" charset="0"/>
                  <a:cs typeface="Arial" pitchFamily="34" charset="0"/>
                </a:rPr>
                <a:t>Hardware </a:t>
              </a:r>
            </a:p>
          </p:txBody>
        </p:sp>
        <p:sp>
          <p:nvSpPr>
            <p:cNvPr id="34" name="TextBox 56"/>
            <p:cNvSpPr txBox="1">
              <a:spLocks noChangeArrowheads="1"/>
            </p:cNvSpPr>
            <p:nvPr/>
          </p:nvSpPr>
          <p:spPr bwMode="auto">
            <a:xfrm>
              <a:off x="3794359" y="2840151"/>
              <a:ext cx="1877437" cy="369332"/>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E02AE"/>
                  </a:solidFill>
                  <a:effectLst/>
                  <a:uLnTx/>
                  <a:uFillTx/>
                  <a:latin typeface="Arial" pitchFamily="34" charset="0"/>
                  <a:cs typeface="Arial" pitchFamily="34" charset="0"/>
                </a:rPr>
                <a:t>Polarized Beam </a:t>
              </a:r>
            </a:p>
          </p:txBody>
        </p:sp>
        <p:sp>
          <p:nvSpPr>
            <p:cNvPr id="35" name="TextBox 56"/>
            <p:cNvSpPr txBox="1">
              <a:spLocks noChangeArrowheads="1"/>
            </p:cNvSpPr>
            <p:nvPr/>
          </p:nvSpPr>
          <p:spPr bwMode="auto">
            <a:xfrm>
              <a:off x="4398253" y="3549838"/>
              <a:ext cx="1362874" cy="646331"/>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Arial" pitchFamily="34" charset="0"/>
                  <a:cs typeface="Arial" pitchFamily="34" charset="0"/>
                </a:rPr>
                <a:t>E</a:t>
              </a:r>
              <a:r>
                <a:rPr kumimoji="0" lang="en-US" sz="1800" b="0" i="0" u="none" strike="noStrike" kern="0" cap="none" spc="0" normalizeH="0" baseline="-25000" noProof="0" dirty="0" smtClean="0">
                  <a:ln>
                    <a:noFill/>
                  </a:ln>
                  <a:solidFill>
                    <a:srgbClr val="FF0000"/>
                  </a:solidFill>
                  <a:effectLst/>
                  <a:uLnTx/>
                  <a:uFillTx/>
                  <a:latin typeface="Arial" pitchFamily="34" charset="0"/>
                  <a:cs typeface="Arial" pitchFamily="34" charset="0"/>
                </a:rPr>
                <a:t> </a:t>
              </a:r>
              <a:r>
                <a:rPr kumimoji="0" lang="en-US" sz="1800" b="0" i="0" u="none" strike="noStrike" kern="0" cap="none" spc="0" normalizeH="0" baseline="0" noProof="0" dirty="0" smtClean="0">
                  <a:ln>
                    <a:noFill/>
                  </a:ln>
                  <a:solidFill>
                    <a:srgbClr val="FF0000"/>
                  </a:solidFill>
                  <a:effectLst/>
                  <a:uLnTx/>
                  <a:uFillTx/>
                  <a:latin typeface="Arial" pitchFamily="34" charset="0"/>
                  <a:cs typeface="Arial" pitchFamily="34" charset="0"/>
                </a:rPr>
                <a:t>= 12 GeV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Arial" pitchFamily="34" charset="0"/>
                  <a:cs typeface="Arial" pitchFamily="34" charset="0"/>
                </a:rPr>
                <a:t>polarized</a:t>
              </a:r>
            </a:p>
          </p:txBody>
        </p:sp>
        <p:sp>
          <p:nvSpPr>
            <p:cNvPr id="36" name="TextBox 46"/>
            <p:cNvSpPr txBox="1">
              <a:spLocks noChangeArrowheads="1"/>
            </p:cNvSpPr>
            <p:nvPr/>
          </p:nvSpPr>
          <p:spPr bwMode="auto">
            <a:xfrm>
              <a:off x="5943600" y="2590800"/>
              <a:ext cx="1024639" cy="40011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C000"/>
                  </a:solidFill>
                  <a:effectLst/>
                  <a:uLnTx/>
                  <a:uFillTx/>
                  <a:latin typeface="Arial" pitchFamily="34" charset="0"/>
                  <a:cs typeface="Arial" pitchFamily="34" charset="0"/>
                </a:rPr>
                <a:t> </a:t>
              </a:r>
              <a:r>
                <a:rPr kumimoji="0" lang="en-US" sz="2000" b="1" i="0" u="none" strike="noStrike" kern="0" cap="none" spc="0" normalizeH="0" baseline="0" noProof="0" dirty="0" smtClean="0">
                  <a:ln>
                    <a:noFill/>
                  </a:ln>
                  <a:solidFill>
                    <a:srgbClr val="7030A0"/>
                  </a:solidFill>
                  <a:effectLst/>
                  <a:uLnTx/>
                  <a:uFillTx/>
                  <a:latin typeface="Arial" pitchFamily="34" charset="0"/>
                  <a:cs typeface="Arial" pitchFamily="34" charset="0"/>
                </a:rPr>
                <a:t>10</a:t>
              </a:r>
              <a:r>
                <a:rPr kumimoji="0" lang="en-US" sz="2000" b="1" i="0" u="none" strike="noStrike" kern="0" cap="none" spc="0" normalizeH="0" baseline="30000" noProof="0" dirty="0" smtClean="0">
                  <a:ln>
                    <a:noFill/>
                  </a:ln>
                  <a:solidFill>
                    <a:srgbClr val="7030A0"/>
                  </a:solidFill>
                  <a:effectLst/>
                  <a:uLnTx/>
                  <a:uFillTx/>
                  <a:latin typeface="Arial" pitchFamily="34" charset="0"/>
                  <a:cs typeface="Arial" pitchFamily="34" charset="0"/>
                </a:rPr>
                <a:t>7</a:t>
              </a:r>
              <a:r>
                <a:rPr kumimoji="0" lang="en-US" sz="2000" b="1" i="0" u="none" strike="noStrike" kern="0" cap="none" spc="0" normalizeH="0" baseline="0" noProof="0" dirty="0" smtClean="0">
                  <a:ln>
                    <a:noFill/>
                  </a:ln>
                  <a:solidFill>
                    <a:srgbClr val="7030A0"/>
                  </a:solidFill>
                  <a:effectLst/>
                  <a:uLnTx/>
                  <a:uFillTx/>
                  <a:latin typeface="Symbol" pitchFamily="18" charset="2"/>
                  <a:cs typeface="Arial" pitchFamily="34" charset="0"/>
                </a:rPr>
                <a:t>g</a:t>
              </a:r>
              <a:r>
                <a:rPr kumimoji="0" lang="en-US" sz="2000" b="1" i="0" u="none" strike="noStrike" kern="0" cap="none" spc="0" normalizeH="0" baseline="0" noProof="0" dirty="0" smtClean="0">
                  <a:ln>
                    <a:noFill/>
                  </a:ln>
                  <a:solidFill>
                    <a:srgbClr val="7030A0"/>
                  </a:solidFill>
                  <a:effectLst/>
                  <a:uLnTx/>
                  <a:uFillTx/>
                  <a:latin typeface="Arial" pitchFamily="34" charset="0"/>
                  <a:cs typeface="Arial" pitchFamily="34" charset="0"/>
                </a:rPr>
                <a:t>/s </a:t>
              </a:r>
            </a:p>
          </p:txBody>
        </p:sp>
      </p:grpSp>
      <p:sp>
        <p:nvSpPr>
          <p:cNvPr id="38" name="Explosion 1 37"/>
          <p:cNvSpPr>
            <a:spLocks noChangeAspect="1"/>
          </p:cNvSpPr>
          <p:nvPr/>
        </p:nvSpPr>
        <p:spPr bwMode="auto">
          <a:xfrm>
            <a:off x="4959503" y="2982338"/>
            <a:ext cx="774357" cy="762001"/>
          </a:xfrm>
          <a:prstGeom prst="irregularSeal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0033CC"/>
                </a:solidFill>
                <a:effectLst/>
                <a:uLnTx/>
                <a:uFillTx/>
                <a:latin typeface="Arial" panose="020B0604020202020204" pitchFamily="34" charset="0"/>
                <a:cs typeface="Arial" panose="020B0604020202020204" pitchFamily="34" charset="0"/>
              </a:rPr>
              <a:t>high impact</a:t>
            </a:r>
          </a:p>
        </p:txBody>
      </p:sp>
      <p:sp>
        <p:nvSpPr>
          <p:cNvPr id="39" name="Rectangle 38"/>
          <p:cNvSpPr/>
          <p:nvPr/>
        </p:nvSpPr>
        <p:spPr>
          <a:xfrm>
            <a:off x="3370981" y="5729934"/>
            <a:ext cx="1661376" cy="402336"/>
          </a:xfrm>
          <a:prstGeom prst="rect">
            <a:avLst/>
          </a:prstGeom>
          <a:solidFill>
            <a:srgbClr val="BBE0E3"/>
          </a:solidFill>
          <a:ln w="25400"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40" name="TextBox 8"/>
          <p:cNvSpPr txBox="1">
            <a:spLocks noChangeArrowheads="1"/>
          </p:cNvSpPr>
          <p:nvPr/>
        </p:nvSpPr>
        <p:spPr bwMode="auto">
          <a:xfrm>
            <a:off x="3693970" y="5750714"/>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a:t>
            </a:r>
            <a:r>
              <a:rPr lang="en-US" dirty="0" smtClean="0">
                <a:solidFill>
                  <a:prstClr val="black"/>
                </a:solidFill>
                <a:latin typeface="Arial" pitchFamily="34" charset="0"/>
                <a:cs typeface="Arial" pitchFamily="34" charset="0"/>
              </a:rPr>
              <a:t>2016</a:t>
            </a:r>
            <a:endParaRPr lang="en-US" dirty="0">
              <a:solidFill>
                <a:prstClr val="black"/>
              </a:solidFill>
              <a:latin typeface="Arial" pitchFamily="34" charset="0"/>
              <a:cs typeface="Arial" pitchFamily="34" charset="0"/>
            </a:endParaRPr>
          </a:p>
        </p:txBody>
      </p:sp>
      <p:sp>
        <p:nvSpPr>
          <p:cNvPr id="41" name="Rectangle 40"/>
          <p:cNvSpPr/>
          <p:nvPr/>
        </p:nvSpPr>
        <p:spPr>
          <a:xfrm>
            <a:off x="19050" y="5723009"/>
            <a:ext cx="1736862" cy="402336"/>
          </a:xfrm>
          <a:prstGeom prst="rect">
            <a:avLst/>
          </a:prstGeom>
          <a:solidFill>
            <a:srgbClr val="BBE0E3"/>
          </a:solidFill>
          <a:ln w="25400"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42" name="TextBox 8"/>
          <p:cNvSpPr txBox="1">
            <a:spLocks noChangeArrowheads="1"/>
          </p:cNvSpPr>
          <p:nvPr/>
        </p:nvSpPr>
        <p:spPr bwMode="auto">
          <a:xfrm>
            <a:off x="415630" y="5771499"/>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a:t>
            </a:r>
            <a:r>
              <a:rPr lang="en-US" dirty="0" smtClean="0">
                <a:solidFill>
                  <a:prstClr val="black"/>
                </a:solidFill>
                <a:latin typeface="Arial" pitchFamily="34" charset="0"/>
                <a:cs typeface="Arial" pitchFamily="34" charset="0"/>
              </a:rPr>
              <a:t>2014</a:t>
            </a:r>
            <a:endParaRPr lang="en-US" dirty="0">
              <a:solidFill>
                <a:prstClr val="black"/>
              </a:solidFill>
              <a:latin typeface="Arial" pitchFamily="34" charset="0"/>
              <a:cs typeface="Arial" pitchFamily="34" charset="0"/>
            </a:endParaRPr>
          </a:p>
        </p:txBody>
      </p:sp>
      <p:sp>
        <p:nvSpPr>
          <p:cNvPr id="43" name="Rectangle 42"/>
          <p:cNvSpPr/>
          <p:nvPr/>
        </p:nvSpPr>
        <p:spPr>
          <a:xfrm>
            <a:off x="6694488" y="5729934"/>
            <a:ext cx="1639887" cy="402336"/>
          </a:xfrm>
          <a:prstGeom prst="rect">
            <a:avLst/>
          </a:prstGeom>
          <a:solidFill>
            <a:srgbClr val="BBE0E3"/>
          </a:solidFill>
          <a:ln w="25400"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44" name="Rectangle 43"/>
          <p:cNvSpPr/>
          <p:nvPr/>
        </p:nvSpPr>
        <p:spPr>
          <a:xfrm>
            <a:off x="1759526" y="5723009"/>
            <a:ext cx="1606136" cy="402336"/>
          </a:xfrm>
          <a:prstGeom prst="rect">
            <a:avLst/>
          </a:prstGeom>
          <a:solidFill>
            <a:srgbClr val="92D050"/>
          </a:solid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45" name="Rectangle 44"/>
          <p:cNvSpPr/>
          <p:nvPr/>
        </p:nvSpPr>
        <p:spPr>
          <a:xfrm>
            <a:off x="5048245" y="5723009"/>
            <a:ext cx="1638305" cy="402336"/>
          </a:xfrm>
          <a:prstGeom prst="rect">
            <a:avLst/>
          </a:prstGeom>
          <a:solidFill>
            <a:srgbClr val="92D050"/>
          </a:solid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46" name="TextBox 8"/>
          <p:cNvSpPr txBox="1">
            <a:spLocks noChangeArrowheads="1"/>
          </p:cNvSpPr>
          <p:nvPr/>
        </p:nvSpPr>
        <p:spPr bwMode="auto">
          <a:xfrm>
            <a:off x="5316685" y="5750719"/>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a:t>
            </a:r>
            <a:r>
              <a:rPr lang="en-US" dirty="0" smtClean="0">
                <a:solidFill>
                  <a:prstClr val="black"/>
                </a:solidFill>
                <a:latin typeface="Arial" pitchFamily="34" charset="0"/>
                <a:cs typeface="Arial" pitchFamily="34" charset="0"/>
              </a:rPr>
              <a:t>2017</a:t>
            </a:r>
            <a:endParaRPr lang="en-US" dirty="0">
              <a:solidFill>
                <a:prstClr val="black"/>
              </a:solidFill>
              <a:latin typeface="Arial" pitchFamily="34" charset="0"/>
              <a:cs typeface="Arial" pitchFamily="34" charset="0"/>
            </a:endParaRPr>
          </a:p>
        </p:txBody>
      </p:sp>
      <p:sp>
        <p:nvSpPr>
          <p:cNvPr id="47" name="TextBox 9"/>
          <p:cNvSpPr txBox="1">
            <a:spLocks noChangeArrowheads="1"/>
          </p:cNvSpPr>
          <p:nvPr/>
        </p:nvSpPr>
        <p:spPr bwMode="auto">
          <a:xfrm>
            <a:off x="1962150" y="5745524"/>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a:t>
            </a:r>
            <a:r>
              <a:rPr lang="en-US" dirty="0" smtClean="0">
                <a:solidFill>
                  <a:prstClr val="black"/>
                </a:solidFill>
                <a:latin typeface="Arial" pitchFamily="34" charset="0"/>
                <a:cs typeface="Arial" pitchFamily="34" charset="0"/>
              </a:rPr>
              <a:t>2015</a:t>
            </a:r>
            <a:endParaRPr lang="en-US" dirty="0">
              <a:solidFill>
                <a:prstClr val="black"/>
              </a:solidFill>
              <a:latin typeface="Arial" pitchFamily="34" charset="0"/>
              <a:cs typeface="Arial" pitchFamily="34" charset="0"/>
            </a:endParaRPr>
          </a:p>
        </p:txBody>
      </p:sp>
      <p:sp>
        <p:nvSpPr>
          <p:cNvPr id="48" name="TextBox 8"/>
          <p:cNvSpPr txBox="1">
            <a:spLocks noChangeArrowheads="1"/>
          </p:cNvSpPr>
          <p:nvPr/>
        </p:nvSpPr>
        <p:spPr bwMode="auto">
          <a:xfrm>
            <a:off x="6972300" y="5743794"/>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a:t>
            </a:r>
            <a:r>
              <a:rPr lang="en-US" dirty="0" smtClean="0">
                <a:solidFill>
                  <a:prstClr val="black"/>
                </a:solidFill>
                <a:latin typeface="Arial" pitchFamily="34" charset="0"/>
                <a:cs typeface="Arial" pitchFamily="34" charset="0"/>
              </a:rPr>
              <a:t>2018</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7348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u7.tiff"/>
          <p:cNvPicPr>
            <a:picLocks noChangeAspect="1"/>
          </p:cNvPicPr>
          <p:nvPr/>
        </p:nvPicPr>
        <p:blipFill>
          <a:blip r:embed="rId2"/>
          <a:stretch>
            <a:fillRect/>
          </a:stretch>
        </p:blipFill>
        <p:spPr>
          <a:xfrm>
            <a:off x="25644" y="1684206"/>
            <a:ext cx="4645362" cy="2866033"/>
          </a:xfrm>
          <a:prstGeom prst="rect">
            <a:avLst/>
          </a:prstGeom>
        </p:spPr>
      </p:pic>
      <p:sp>
        <p:nvSpPr>
          <p:cNvPr id="2" name="Title 1"/>
          <p:cNvSpPr txBox="1">
            <a:spLocks/>
          </p:cNvSpPr>
          <p:nvPr/>
        </p:nvSpPr>
        <p:spPr>
          <a:xfrm>
            <a:off x="-9427" y="74547"/>
            <a:ext cx="9144000"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latin typeface="Arial" pitchFamily="34" charset="0"/>
                <a:ea typeface="+mj-ea"/>
                <a:cs typeface="Arial" pitchFamily="34" charset="0"/>
              </a:rPr>
              <a:t>Towards the 3D Structure of the Proton: Hall A DVCS</a:t>
            </a:r>
            <a:endParaRPr kumimoji="0" lang="en-US" sz="2800" b="1" i="0" u="none" strike="noStrike" kern="0" cap="none" spc="0" normalizeH="0" baseline="0" noProof="0" dirty="0">
              <a:ln>
                <a:noFill/>
              </a:ln>
              <a:effectLst/>
              <a:uLnTx/>
              <a:uFillTx/>
              <a:latin typeface="Arial" pitchFamily="34" charset="0"/>
              <a:ea typeface="+mj-ea"/>
              <a:cs typeface="Arial" pitchFamily="34" charset="0"/>
            </a:endParaRPr>
          </a:p>
        </p:txBody>
      </p:sp>
      <p:sp>
        <p:nvSpPr>
          <p:cNvPr id="3" name="TextBox 1151"/>
          <p:cNvSpPr txBox="1">
            <a:spLocks noChangeArrowheads="1"/>
          </p:cNvSpPr>
          <p:nvPr/>
        </p:nvSpPr>
        <p:spPr bwMode="auto">
          <a:xfrm>
            <a:off x="19880" y="837636"/>
            <a:ext cx="5432966" cy="400110"/>
          </a:xfrm>
          <a:prstGeom prst="rect">
            <a:avLst/>
          </a:prstGeom>
          <a:noFill/>
          <a:ln w="9525">
            <a:solidFill>
              <a:schemeClr val="tx1"/>
            </a:solidFill>
            <a:miter lim="800000"/>
            <a:headEnd/>
            <a:tailEnd/>
          </a:ln>
        </p:spPr>
        <p:txBody>
          <a:bodyPr wrap="square">
            <a:spAutoFit/>
          </a:bodyPr>
          <a:lstStyle/>
          <a:p>
            <a:pPr algn="ctr">
              <a:defRPr/>
            </a:pPr>
            <a:r>
              <a:rPr lang="en-US" sz="2000" dirty="0">
                <a:latin typeface="Arial" pitchFamily="34" charset="0"/>
                <a:cs typeface="Arial" pitchFamily="34" charset="0"/>
              </a:rPr>
              <a:t>Simplest process: </a:t>
            </a:r>
            <a:r>
              <a:rPr lang="en-US" sz="2000" b="1" dirty="0" smtClean="0">
                <a:solidFill>
                  <a:srgbClr val="FF0000"/>
                </a:solidFill>
                <a:latin typeface="Arial" pitchFamily="34" charset="0"/>
                <a:cs typeface="Arial" pitchFamily="34" charset="0"/>
              </a:rPr>
              <a:t>e </a:t>
            </a:r>
            <a:r>
              <a:rPr lang="en-US" sz="2000" b="1" dirty="0">
                <a:solidFill>
                  <a:srgbClr val="FF0000"/>
                </a:solidFill>
                <a:latin typeface="Arial" pitchFamily="34" charset="0"/>
                <a:cs typeface="Arial" pitchFamily="34" charset="0"/>
              </a:rPr>
              <a:t>+ p </a:t>
            </a:r>
            <a:r>
              <a:rPr lang="en-US" sz="2000" b="1" dirty="0">
                <a:solidFill>
                  <a:srgbClr val="FF0000"/>
                </a:solidFill>
                <a:latin typeface="Arial" pitchFamily="34" charset="0"/>
                <a:cs typeface="Arial" pitchFamily="34" charset="0"/>
                <a:sym typeface="Wingdings" pitchFamily="2" charset="2"/>
              </a:rPr>
              <a:t> </a:t>
            </a:r>
            <a:r>
              <a:rPr lang="en-US" sz="2000" b="1" dirty="0" smtClean="0">
                <a:solidFill>
                  <a:srgbClr val="FF0000"/>
                </a:solidFill>
                <a:latin typeface="Arial" pitchFamily="34" charset="0"/>
                <a:cs typeface="Arial" pitchFamily="34" charset="0"/>
                <a:sym typeface="Wingdings" pitchFamily="2" charset="2"/>
              </a:rPr>
              <a:t>e’ </a:t>
            </a:r>
            <a:r>
              <a:rPr lang="en-US" sz="2000" b="1" dirty="0">
                <a:solidFill>
                  <a:srgbClr val="FF0000"/>
                </a:solidFill>
                <a:latin typeface="Arial" pitchFamily="34" charset="0"/>
                <a:cs typeface="Arial" pitchFamily="34" charset="0"/>
                <a:sym typeface="Wingdings" pitchFamily="2" charset="2"/>
              </a:rPr>
              <a:t>+ p + </a:t>
            </a:r>
            <a:r>
              <a:rPr lang="en-US" sz="2000" b="1" dirty="0">
                <a:solidFill>
                  <a:srgbClr val="FF0000"/>
                </a:solidFill>
                <a:latin typeface="Symbol" pitchFamily="18" charset="2"/>
                <a:cs typeface="Arial" pitchFamily="34" charset="0"/>
                <a:sym typeface="Wingdings" pitchFamily="2" charset="2"/>
              </a:rPr>
              <a:t>g</a:t>
            </a:r>
            <a:r>
              <a:rPr lang="en-US" sz="2000" b="1" dirty="0">
                <a:solidFill>
                  <a:srgbClr val="FF0000"/>
                </a:solidFill>
                <a:latin typeface="Arial" pitchFamily="34" charset="0"/>
                <a:cs typeface="Arial" pitchFamily="34" charset="0"/>
                <a:sym typeface="Wingdings" pitchFamily="2" charset="2"/>
              </a:rPr>
              <a:t>  (</a:t>
            </a:r>
            <a:r>
              <a:rPr lang="en-US" sz="2000" b="1" dirty="0">
                <a:solidFill>
                  <a:srgbClr val="FF0000"/>
                </a:solidFill>
                <a:latin typeface="Arial" pitchFamily="34" charset="0"/>
                <a:cs typeface="Arial" pitchFamily="34" charset="0"/>
              </a:rPr>
              <a:t>DVCS</a:t>
            </a:r>
            <a:r>
              <a:rPr lang="en-US" sz="2000" b="1" dirty="0" smtClean="0">
                <a:solidFill>
                  <a:srgbClr val="FF0000"/>
                </a:solidFill>
                <a:latin typeface="Arial" pitchFamily="34" charset="0"/>
                <a:cs typeface="Arial" pitchFamily="34" charset="0"/>
              </a:rPr>
              <a:t>)</a:t>
            </a:r>
            <a:endParaRPr lang="en-US" sz="2000" b="1" dirty="0">
              <a:solidFill>
                <a:srgbClr val="FF0000"/>
              </a:solidFill>
              <a:latin typeface="Arial" pitchFamily="34" charset="0"/>
              <a:cs typeface="Arial" pitchFamily="34" charset="0"/>
            </a:endParaRPr>
          </a:p>
        </p:txBody>
      </p:sp>
      <p:grpSp>
        <p:nvGrpSpPr>
          <p:cNvPr id="4" name="Group 27"/>
          <p:cNvGrpSpPr>
            <a:grpSpLocks/>
          </p:cNvGrpSpPr>
          <p:nvPr/>
        </p:nvGrpSpPr>
        <p:grpSpPr bwMode="auto">
          <a:xfrm>
            <a:off x="5489917" y="769477"/>
            <a:ext cx="3594100" cy="1528762"/>
            <a:chOff x="232" y="676"/>
            <a:chExt cx="2264" cy="963"/>
          </a:xfrm>
        </p:grpSpPr>
        <p:grpSp>
          <p:nvGrpSpPr>
            <p:cNvPr id="5" name="Group 28"/>
            <p:cNvGrpSpPr>
              <a:grpSpLocks/>
            </p:cNvGrpSpPr>
            <p:nvPr/>
          </p:nvGrpSpPr>
          <p:grpSpPr bwMode="auto">
            <a:xfrm>
              <a:off x="232" y="676"/>
              <a:ext cx="2264" cy="963"/>
              <a:chOff x="232" y="813"/>
              <a:chExt cx="2264" cy="963"/>
            </a:xfrm>
          </p:grpSpPr>
          <p:pic>
            <p:nvPicPr>
              <p:cNvPr id="10" name="Picture 29" descr="dvcs_bh"/>
              <p:cNvPicPr>
                <a:picLocks noChangeAspect="1" noChangeArrowheads="1"/>
              </p:cNvPicPr>
              <p:nvPr/>
            </p:nvPicPr>
            <p:blipFill>
              <a:blip r:embed="rId3" cstate="print"/>
              <a:srcRect l="11514" t="5984" r="4051" b="59094"/>
              <a:stretch>
                <a:fillRect/>
              </a:stretch>
            </p:blipFill>
            <p:spPr bwMode="auto">
              <a:xfrm>
                <a:off x="240" y="857"/>
                <a:ext cx="2256" cy="919"/>
              </a:xfrm>
              <a:prstGeom prst="rect">
                <a:avLst/>
              </a:prstGeom>
              <a:noFill/>
              <a:ln w="9525">
                <a:solidFill>
                  <a:schemeClr val="tx1"/>
                </a:solidFill>
                <a:miter lim="800000"/>
                <a:headEnd/>
                <a:tailEnd/>
              </a:ln>
            </p:spPr>
          </p:pic>
          <p:sp>
            <p:nvSpPr>
              <p:cNvPr id="11" name="Text Box 30"/>
              <p:cNvSpPr txBox="1">
                <a:spLocks noChangeArrowheads="1"/>
              </p:cNvSpPr>
              <p:nvPr/>
            </p:nvSpPr>
            <p:spPr bwMode="auto">
              <a:xfrm>
                <a:off x="232" y="813"/>
                <a:ext cx="520" cy="233"/>
              </a:xfrm>
              <a:prstGeom prst="rect">
                <a:avLst/>
              </a:prstGeom>
              <a:noFill/>
              <a:ln w="9525">
                <a:noFill/>
                <a:miter lim="800000"/>
                <a:headEnd/>
                <a:tailEnd/>
              </a:ln>
            </p:spPr>
            <p:txBody>
              <a:bodyPr wrap="none">
                <a:spAutoFit/>
              </a:bodyPr>
              <a:lstStyle/>
              <a:p>
                <a:pPr>
                  <a:defRPr/>
                </a:pPr>
                <a:r>
                  <a:rPr lang="en-US" dirty="0">
                    <a:solidFill>
                      <a:srgbClr val="FF0000"/>
                    </a:solidFill>
                    <a:latin typeface="Arial" pitchFamily="34" charset="0"/>
                    <a:ea typeface="MS PGothic" pitchFamily="34" charset="-128"/>
                    <a:cs typeface="Arial" pitchFamily="34" charset="0"/>
                  </a:rPr>
                  <a:t>DVCS</a:t>
                </a:r>
              </a:p>
            </p:txBody>
          </p:sp>
          <p:sp>
            <p:nvSpPr>
              <p:cNvPr id="12" name="Text Box 31"/>
              <p:cNvSpPr txBox="1">
                <a:spLocks noChangeArrowheads="1"/>
              </p:cNvSpPr>
              <p:nvPr/>
            </p:nvSpPr>
            <p:spPr bwMode="auto">
              <a:xfrm>
                <a:off x="1584" y="1049"/>
                <a:ext cx="318" cy="233"/>
              </a:xfrm>
              <a:prstGeom prst="rect">
                <a:avLst/>
              </a:prstGeom>
              <a:noFill/>
              <a:ln w="9525">
                <a:noFill/>
                <a:miter lim="800000"/>
                <a:headEnd/>
                <a:tailEnd/>
              </a:ln>
            </p:spPr>
            <p:txBody>
              <a:bodyPr wrap="none">
                <a:spAutoFit/>
              </a:bodyPr>
              <a:lstStyle/>
              <a:p>
                <a:pPr>
                  <a:defRPr/>
                </a:pPr>
                <a:r>
                  <a:rPr lang="en-US" dirty="0">
                    <a:solidFill>
                      <a:srgbClr val="38D80C"/>
                    </a:solidFill>
                    <a:latin typeface="Arial" pitchFamily="34" charset="0"/>
                    <a:ea typeface="MS PGothic" pitchFamily="34" charset="-128"/>
                    <a:cs typeface="Arial" pitchFamily="34" charset="0"/>
                  </a:rPr>
                  <a:t>BH</a:t>
                </a:r>
              </a:p>
            </p:txBody>
          </p:sp>
        </p:grpSp>
        <p:sp>
          <p:nvSpPr>
            <p:cNvPr id="6" name="Text Box 32"/>
            <p:cNvSpPr txBox="1">
              <a:spLocks noChangeArrowheads="1"/>
            </p:cNvSpPr>
            <p:nvPr/>
          </p:nvSpPr>
          <p:spPr bwMode="auto">
            <a:xfrm>
              <a:off x="398" y="1442"/>
              <a:ext cx="185" cy="194"/>
            </a:xfrm>
            <a:prstGeom prst="rect">
              <a:avLst/>
            </a:prstGeom>
            <a:noFill/>
            <a:ln w="9525">
              <a:noFill/>
              <a:miter lim="800000"/>
              <a:headEnd/>
              <a:tailEnd/>
            </a:ln>
          </p:spPr>
          <p:txBody>
            <a:bodyPr wrap="none">
              <a:spAutoFit/>
            </a:bodyPr>
            <a:lstStyle/>
            <a:p>
              <a:r>
                <a:rPr lang="en-US" sz="1400" b="1">
                  <a:latin typeface="Arial" pitchFamily="34" charset="0"/>
                  <a:cs typeface="Arial" pitchFamily="34" charset="0"/>
                </a:rPr>
                <a:t>p</a:t>
              </a:r>
            </a:p>
          </p:txBody>
        </p:sp>
        <p:sp>
          <p:nvSpPr>
            <p:cNvPr id="7" name="Text Box 33"/>
            <p:cNvSpPr txBox="1">
              <a:spLocks noChangeArrowheads="1"/>
            </p:cNvSpPr>
            <p:nvPr/>
          </p:nvSpPr>
          <p:spPr bwMode="auto">
            <a:xfrm>
              <a:off x="878" y="1442"/>
              <a:ext cx="185" cy="194"/>
            </a:xfrm>
            <a:prstGeom prst="rect">
              <a:avLst/>
            </a:prstGeom>
            <a:noFill/>
            <a:ln w="9525">
              <a:noFill/>
              <a:miter lim="800000"/>
              <a:headEnd/>
              <a:tailEnd/>
            </a:ln>
          </p:spPr>
          <p:txBody>
            <a:bodyPr wrap="none">
              <a:spAutoFit/>
            </a:bodyPr>
            <a:lstStyle/>
            <a:p>
              <a:r>
                <a:rPr lang="en-US" sz="1400" b="1">
                  <a:latin typeface="Arial" pitchFamily="34" charset="0"/>
                  <a:cs typeface="Arial" pitchFamily="34" charset="0"/>
                </a:rPr>
                <a:t>p</a:t>
              </a:r>
            </a:p>
          </p:txBody>
        </p:sp>
        <p:sp>
          <p:nvSpPr>
            <p:cNvPr id="8" name="Text Box 34"/>
            <p:cNvSpPr txBox="1">
              <a:spLocks noChangeArrowheads="1"/>
            </p:cNvSpPr>
            <p:nvPr/>
          </p:nvSpPr>
          <p:spPr bwMode="auto">
            <a:xfrm>
              <a:off x="288" y="962"/>
              <a:ext cx="179" cy="192"/>
            </a:xfrm>
            <a:prstGeom prst="rect">
              <a:avLst/>
            </a:prstGeom>
            <a:noFill/>
            <a:ln w="9525">
              <a:noFill/>
              <a:miter lim="800000"/>
              <a:headEnd/>
              <a:tailEnd/>
            </a:ln>
          </p:spPr>
          <p:txBody>
            <a:bodyPr wrap="none">
              <a:spAutoFit/>
            </a:bodyPr>
            <a:lstStyle/>
            <a:p>
              <a:r>
                <a:rPr lang="en-US" sz="1400" b="1">
                  <a:latin typeface="Arial" pitchFamily="34" charset="0"/>
                  <a:cs typeface="Arial" pitchFamily="34" charset="0"/>
                </a:rPr>
                <a:t>e</a:t>
              </a:r>
            </a:p>
          </p:txBody>
        </p:sp>
        <p:sp>
          <p:nvSpPr>
            <p:cNvPr id="9" name="Text Box 35"/>
            <p:cNvSpPr txBox="1">
              <a:spLocks noChangeArrowheads="1"/>
            </p:cNvSpPr>
            <p:nvPr/>
          </p:nvSpPr>
          <p:spPr bwMode="auto">
            <a:xfrm>
              <a:off x="672" y="914"/>
              <a:ext cx="179" cy="192"/>
            </a:xfrm>
            <a:prstGeom prst="rect">
              <a:avLst/>
            </a:prstGeom>
            <a:noFill/>
            <a:ln w="9525">
              <a:noFill/>
              <a:miter lim="800000"/>
              <a:headEnd/>
              <a:tailEnd/>
            </a:ln>
          </p:spPr>
          <p:txBody>
            <a:bodyPr wrap="none">
              <a:spAutoFit/>
            </a:bodyPr>
            <a:lstStyle/>
            <a:p>
              <a:r>
                <a:rPr lang="en-US" sz="1400" b="1">
                  <a:latin typeface="Arial" pitchFamily="34" charset="0"/>
                  <a:cs typeface="Arial" pitchFamily="34" charset="0"/>
                </a:rPr>
                <a:t>e</a:t>
              </a:r>
            </a:p>
          </p:txBody>
        </p:sp>
      </p:grpSp>
      <p:sp>
        <p:nvSpPr>
          <p:cNvPr id="14" name="TextBox 1161"/>
          <p:cNvSpPr txBox="1">
            <a:spLocks noChangeArrowheads="1"/>
          </p:cNvSpPr>
          <p:nvPr/>
        </p:nvSpPr>
        <p:spPr bwMode="auto">
          <a:xfrm>
            <a:off x="5802870" y="2367227"/>
            <a:ext cx="3143423" cy="923330"/>
          </a:xfrm>
          <a:prstGeom prst="rect">
            <a:avLst/>
          </a:prstGeom>
          <a:noFill/>
          <a:ln w="9525">
            <a:noFill/>
            <a:miter lim="800000"/>
            <a:headEnd/>
            <a:tailEnd/>
          </a:ln>
        </p:spPr>
        <p:txBody>
          <a:bodyPr wrap="square">
            <a:spAutoFit/>
          </a:bodyPr>
          <a:lstStyle/>
          <a:p>
            <a:r>
              <a:rPr lang="en-US" dirty="0">
                <a:solidFill>
                  <a:srgbClr val="990099"/>
                </a:solidFill>
                <a:latin typeface="Arial" pitchFamily="34" charset="0"/>
                <a:cs typeface="Arial" pitchFamily="34" charset="0"/>
              </a:rPr>
              <a:t>Hall A data </a:t>
            </a:r>
            <a:r>
              <a:rPr lang="en-US" dirty="0" smtClean="0">
                <a:solidFill>
                  <a:srgbClr val="990099"/>
                </a:solidFill>
                <a:latin typeface="Arial" pitchFamily="34" charset="0"/>
                <a:cs typeface="Arial" pitchFamily="34" charset="0"/>
              </a:rPr>
              <a:t>for Compton form factor (over </a:t>
            </a:r>
            <a:r>
              <a:rPr lang="en-US" i="1" dirty="0" smtClean="0">
                <a:solidFill>
                  <a:srgbClr val="990099"/>
                </a:solidFill>
                <a:latin typeface="Arial" pitchFamily="34" charset="0"/>
                <a:cs typeface="Arial" pitchFamily="34" charset="0"/>
              </a:rPr>
              <a:t>limited</a:t>
            </a:r>
            <a:r>
              <a:rPr lang="en-US" dirty="0" smtClean="0">
                <a:solidFill>
                  <a:srgbClr val="990099"/>
                </a:solidFill>
                <a:latin typeface="Arial" pitchFamily="34" charset="0"/>
                <a:cs typeface="Arial" pitchFamily="34" charset="0"/>
              </a:rPr>
              <a:t> Q</a:t>
            </a:r>
            <a:r>
              <a:rPr lang="en-US" baseline="30000" dirty="0" smtClean="0">
                <a:solidFill>
                  <a:srgbClr val="990099"/>
                </a:solidFill>
                <a:latin typeface="Arial" pitchFamily="34" charset="0"/>
                <a:cs typeface="Arial" pitchFamily="34" charset="0"/>
              </a:rPr>
              <a:t>2</a:t>
            </a:r>
            <a:r>
              <a:rPr lang="en-US" dirty="0" smtClean="0">
                <a:solidFill>
                  <a:srgbClr val="990099"/>
                </a:solidFill>
                <a:latin typeface="Arial" pitchFamily="34" charset="0"/>
                <a:cs typeface="Arial" pitchFamily="34" charset="0"/>
              </a:rPr>
              <a:t> range) agree with hard-scattering</a:t>
            </a:r>
            <a:endParaRPr lang="en-US" dirty="0">
              <a:solidFill>
                <a:srgbClr val="990099"/>
              </a:solidFill>
              <a:latin typeface="Arial" pitchFamily="34" charset="0"/>
              <a:cs typeface="Arial" pitchFamily="34" charset="0"/>
            </a:endParaRPr>
          </a:p>
        </p:txBody>
      </p:sp>
      <p:sp>
        <p:nvSpPr>
          <p:cNvPr id="16" name="TextBox 15"/>
          <p:cNvSpPr txBox="1"/>
          <p:nvPr/>
        </p:nvSpPr>
        <p:spPr>
          <a:xfrm rot="16200000">
            <a:off x="4627059" y="4396350"/>
            <a:ext cx="633507" cy="307777"/>
          </a:xfrm>
          <a:prstGeom prst="rect">
            <a:avLst/>
          </a:prstGeom>
          <a:noFill/>
        </p:spPr>
        <p:txBody>
          <a:bodyPr wrap="none" rtlCol="0">
            <a:spAutoFit/>
          </a:bodyPr>
          <a:lstStyle/>
          <a:p>
            <a:r>
              <a:rPr lang="en-US" sz="1400" dirty="0" err="1" smtClean="0">
                <a:latin typeface="Arial Rounded MT Bold" pitchFamily="34" charset="0"/>
                <a:cs typeface="Arial" pitchFamily="34" charset="0"/>
              </a:rPr>
              <a:t>Im</a:t>
            </a:r>
            <a:r>
              <a:rPr lang="en-US" sz="1400" dirty="0" smtClean="0">
                <a:latin typeface="Arial Rounded MT Bold" pitchFamily="34" charset="0"/>
                <a:cs typeface="Arial" pitchFamily="34" charset="0"/>
              </a:rPr>
              <a:t> C’</a:t>
            </a:r>
            <a:endParaRPr lang="en-US" sz="1400" dirty="0">
              <a:latin typeface="Arial Rounded MT Bold" pitchFamily="34" charset="0"/>
              <a:cs typeface="Arial" pitchFamily="34" charset="0"/>
            </a:endParaRPr>
          </a:p>
        </p:txBody>
      </p:sp>
      <p:sp>
        <p:nvSpPr>
          <p:cNvPr id="20" name="TextBox 19"/>
          <p:cNvSpPr txBox="1"/>
          <p:nvPr/>
        </p:nvSpPr>
        <p:spPr>
          <a:xfrm>
            <a:off x="576649" y="1341016"/>
            <a:ext cx="359104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3</a:t>
            </a:r>
            <a:r>
              <a:rPr lang="en-US" baseline="30000" dirty="0" smtClean="0">
                <a:latin typeface="Arial" panose="020B0604020202020204" pitchFamily="34" charset="0"/>
                <a:cs typeface="Arial" panose="020B0604020202020204" pitchFamily="34" charset="0"/>
              </a:rPr>
              <a:t>rd</a:t>
            </a:r>
            <a:r>
              <a:rPr lang="en-US" dirty="0" smtClean="0">
                <a:latin typeface="Arial" panose="020B0604020202020204" pitchFamily="34" charset="0"/>
                <a:cs typeface="Arial" panose="020B0604020202020204" pitchFamily="34" charset="0"/>
              </a:rPr>
              <a:t> Generation DVCS Experiment</a:t>
            </a:r>
            <a:endParaRPr lang="en-US" dirty="0">
              <a:latin typeface="Arial" panose="020B0604020202020204" pitchFamily="34" charset="0"/>
              <a:cs typeface="Arial" panose="020B0604020202020204" pitchFamily="34" charset="0"/>
            </a:endParaRPr>
          </a:p>
        </p:txBody>
      </p:sp>
      <p:sp>
        <p:nvSpPr>
          <p:cNvPr id="21" name="TextBox 20"/>
          <p:cNvSpPr txBox="1"/>
          <p:nvPr/>
        </p:nvSpPr>
        <p:spPr>
          <a:xfrm>
            <a:off x="99787" y="4818909"/>
            <a:ext cx="4332172" cy="1815882"/>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Goals for </a:t>
            </a:r>
            <a:r>
              <a:rPr lang="en-US" sz="1600" b="1" dirty="0" smtClean="0">
                <a:latin typeface="Arial" panose="020B0604020202020204" pitchFamily="34" charset="0"/>
                <a:cs typeface="Arial" panose="020B0604020202020204" pitchFamily="34" charset="0"/>
              </a:rPr>
              <a:t>E12-06-114 (Hall A DVCS):</a:t>
            </a:r>
            <a:endParaRPr lang="en-US" sz="1600" b="1" dirty="0">
              <a:latin typeface="Arial" panose="020B0604020202020204" pitchFamily="34" charset="0"/>
              <a:cs typeface="Arial" panose="020B0604020202020204" pitchFamily="34" charset="0"/>
            </a:endParaRPr>
          </a:p>
          <a:p>
            <a:pPr algn="just">
              <a:buFont typeface="Arial"/>
              <a:buChar char="•"/>
            </a:pPr>
            <a:r>
              <a:rPr lang="en-US" sz="1600" dirty="0">
                <a:latin typeface="Arial" panose="020B0604020202020204" pitchFamily="34" charset="0"/>
                <a:cs typeface="Arial" panose="020B0604020202020204" pitchFamily="34" charset="0"/>
              </a:rPr>
              <a:t>To measure precise absolute cross-sections (3-5% stat and 4% sys uncertainties),</a:t>
            </a:r>
          </a:p>
          <a:p>
            <a:pPr algn="just">
              <a:buFont typeface="Arial"/>
              <a:buChar char="•"/>
            </a:pPr>
            <a:r>
              <a:rPr lang="en-US" sz="1600" dirty="0">
                <a:latin typeface="Arial" panose="020B0604020202020204" pitchFamily="34" charset="0"/>
                <a:cs typeface="Arial" panose="020B0604020202020204" pitchFamily="34" charset="0"/>
              </a:rPr>
              <a:t>To test the scaling of the DVCS amplitudes</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buFont typeface="Arial"/>
              <a:buChar char="•"/>
            </a:pPr>
            <a:r>
              <a:rPr lang="en-US" sz="1600" dirty="0">
                <a:latin typeface="Arial" panose="020B0604020202020204" pitchFamily="34" charset="0"/>
                <a:cs typeface="Arial" panose="020B0604020202020204" pitchFamily="34" charset="0"/>
              </a:rPr>
              <a:t>To separate the </a:t>
            </a:r>
            <a:r>
              <a:rPr lang="en-US" sz="1600" i="1" dirty="0">
                <a:latin typeface="Arial" panose="020B0604020202020204" pitchFamily="34" charset="0"/>
                <a:cs typeface="Arial" panose="020B0604020202020204" pitchFamily="34" charset="0"/>
              </a:rPr>
              <a:t>Re</a:t>
            </a:r>
            <a:r>
              <a:rPr lang="en-US" sz="1600" dirty="0">
                <a:latin typeface="Arial" panose="020B0604020202020204" pitchFamily="34" charset="0"/>
                <a:cs typeface="Arial" panose="020B0604020202020204" pitchFamily="34" charset="0"/>
              </a:rPr>
              <a:t> and </a:t>
            </a:r>
            <a:r>
              <a:rPr lang="en-US" sz="1600" i="1" dirty="0" err="1">
                <a:latin typeface="Arial" panose="020B0604020202020204" pitchFamily="34" charset="0"/>
                <a:cs typeface="Arial" panose="020B0604020202020204" pitchFamily="34" charset="0"/>
              </a:rPr>
              <a:t>Im</a:t>
            </a:r>
            <a:r>
              <a:rPr lang="en-US" sz="1600" dirty="0">
                <a:latin typeface="Arial" panose="020B0604020202020204" pitchFamily="34" charset="0"/>
                <a:cs typeface="Arial" panose="020B0604020202020204" pitchFamily="34" charset="0"/>
              </a:rPr>
              <a:t> part of the DVCS </a:t>
            </a:r>
            <a:r>
              <a:rPr lang="en-US" sz="1600" dirty="0" smtClean="0">
                <a:latin typeface="Arial" panose="020B0604020202020204" pitchFamily="34" charset="0"/>
                <a:cs typeface="Arial" panose="020B0604020202020204" pitchFamily="34" charset="0"/>
              </a:rPr>
              <a:t>Compton amplitudes</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p:txBody>
      </p:sp>
      <p:sp>
        <p:nvSpPr>
          <p:cNvPr id="22" name="TextBox 21"/>
          <p:cNvSpPr txBox="1"/>
          <p:nvPr/>
        </p:nvSpPr>
        <p:spPr>
          <a:xfrm>
            <a:off x="4971534" y="3321906"/>
            <a:ext cx="4267200" cy="369332"/>
          </a:xfrm>
          <a:prstGeom prst="rect">
            <a:avLst/>
          </a:prstGeom>
          <a:noFill/>
        </p:spPr>
        <p:txBody>
          <a:bodyPr wrap="square" rtlCol="0">
            <a:spAutoFit/>
          </a:bodyPr>
          <a:lstStyle/>
          <a:p>
            <a:r>
              <a:rPr lang="en-US" i="1" dirty="0" smtClean="0">
                <a:latin typeface="Arial" pitchFamily="34" charset="0"/>
                <a:cs typeface="Arial" pitchFamily="34" charset="0"/>
              </a:rPr>
              <a:t>12 </a:t>
            </a:r>
            <a:r>
              <a:rPr lang="en-US" i="1" dirty="0" err="1" smtClean="0">
                <a:latin typeface="Arial" pitchFamily="34" charset="0"/>
                <a:cs typeface="Arial" pitchFamily="34" charset="0"/>
              </a:rPr>
              <a:t>GeV</a:t>
            </a:r>
            <a:r>
              <a:rPr lang="en-US" i="1" dirty="0" smtClean="0">
                <a:latin typeface="Arial" pitchFamily="34" charset="0"/>
                <a:cs typeface="Arial" pitchFamily="34" charset="0"/>
              </a:rPr>
              <a:t> projections: confirm formalism</a:t>
            </a:r>
            <a:endParaRPr lang="en-US" i="1" dirty="0">
              <a:latin typeface="Arial" pitchFamily="34" charset="0"/>
              <a:cs typeface="Arial" pitchFamily="34" charset="0"/>
            </a:endParaRPr>
          </a:p>
        </p:txBody>
      </p:sp>
      <p:sp>
        <p:nvSpPr>
          <p:cNvPr id="23" name="Explosion 1 22"/>
          <p:cNvSpPr/>
          <p:nvPr/>
        </p:nvSpPr>
        <p:spPr bwMode="auto">
          <a:xfrm>
            <a:off x="4197177" y="1845275"/>
            <a:ext cx="1548714" cy="1524001"/>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a:solidFill>
                  <a:srgbClr val="0033CC"/>
                </a:solidFill>
                <a:latin typeface="Arial" panose="020B0604020202020204" pitchFamily="34" charset="0"/>
                <a:cs typeface="Arial" panose="020B0604020202020204" pitchFamily="34" charset="0"/>
              </a:rPr>
              <a:t>h</a:t>
            </a:r>
            <a:r>
              <a:rPr lang="en-US" sz="1600" b="1" dirty="0" smtClean="0">
                <a:solidFill>
                  <a:srgbClr val="0033CC"/>
                </a:solidFill>
                <a:latin typeface="Arial" panose="020B0604020202020204" pitchFamily="34" charset="0"/>
                <a:cs typeface="Arial" panose="020B0604020202020204" pitchFamily="34" charset="0"/>
              </a:rPr>
              <a:t>igh impact</a:t>
            </a:r>
            <a:endParaRPr kumimoji="0" lang="en-US" sz="1600" b="1" i="0" u="none" strike="noStrike" cap="none" normalizeH="0" baseline="0" dirty="0" smtClean="0">
              <a:ln>
                <a:noFill/>
              </a:ln>
              <a:solidFill>
                <a:srgbClr val="0033CC"/>
              </a:solidFill>
              <a:effectLst/>
              <a:latin typeface="Arial" panose="020B0604020202020204" pitchFamily="34" charset="0"/>
              <a:cs typeface="Arial" panose="020B0604020202020204" pitchFamily="34" charset="0"/>
            </a:endParaRPr>
          </a:p>
        </p:txBody>
      </p:sp>
      <p:pic>
        <p:nvPicPr>
          <p:cNvPr id="24" name="Picture 23" descr="c1.gif"/>
          <p:cNvPicPr>
            <a:picLocks noChangeAspect="1"/>
          </p:cNvPicPr>
          <p:nvPr/>
        </p:nvPicPr>
        <p:blipFill rotWithShape="1">
          <a:blip r:embed="rId4">
            <a:extLst>
              <a:ext uri="{28A0092B-C50C-407E-A947-70E740481C1C}">
                <a14:useLocalDpi xmlns:a14="http://schemas.microsoft.com/office/drawing/2010/main" val="0"/>
              </a:ext>
            </a:extLst>
          </a:blip>
          <a:srcRect l="6130" t="4764" r="4970"/>
          <a:stretch/>
        </p:blipFill>
        <p:spPr>
          <a:xfrm>
            <a:off x="5191123" y="3615037"/>
            <a:ext cx="3830799" cy="2783071"/>
          </a:xfrm>
          <a:prstGeom prst="rect">
            <a:avLst/>
          </a:prstGeom>
          <a:noFill/>
        </p:spPr>
      </p:pic>
      <p:sp>
        <p:nvSpPr>
          <p:cNvPr id="15" name="Oval 14"/>
          <p:cNvSpPr/>
          <p:nvPr/>
        </p:nvSpPr>
        <p:spPr bwMode="auto">
          <a:xfrm>
            <a:off x="5578817" y="4276725"/>
            <a:ext cx="577860" cy="449496"/>
          </a:xfrm>
          <a:prstGeom prst="ellipse">
            <a:avLst/>
          </a:prstGeom>
          <a:noFill/>
          <a:ln w="38100" cap="flat" cmpd="sng" algn="ctr">
            <a:solidFill>
              <a:srgbClr val="99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1576632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V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19150"/>
            <a:ext cx="4814131" cy="3962400"/>
          </a:xfrm>
          <a:prstGeom prst="rect">
            <a:avLst/>
          </a:prstGeom>
        </p:spPr>
      </p:pic>
      <p:pic>
        <p:nvPicPr>
          <p:cNvPr id="27" name="Picture 26" descr="gmp_qsq.pdf"/>
          <p:cNvPicPr>
            <a:picLocks noChangeAspect="1"/>
          </p:cNvPicPr>
          <p:nvPr/>
        </p:nvPicPr>
        <p:blipFill>
          <a:blip r:embed="rId3"/>
          <a:stretch>
            <a:fillRect/>
          </a:stretch>
        </p:blipFill>
        <p:spPr>
          <a:xfrm>
            <a:off x="4800600" y="2743200"/>
            <a:ext cx="4648200" cy="3645647"/>
          </a:xfrm>
          <a:prstGeom prst="rect">
            <a:avLst/>
          </a:prstGeom>
        </p:spPr>
      </p:pic>
      <p:sp>
        <p:nvSpPr>
          <p:cNvPr id="2" name="Rectangle 1"/>
          <p:cNvSpPr/>
          <p:nvPr/>
        </p:nvSpPr>
        <p:spPr>
          <a:xfrm>
            <a:off x="0" y="152400"/>
            <a:ext cx="9144000" cy="461665"/>
          </a:xfrm>
          <a:prstGeom prst="rect">
            <a:avLst/>
          </a:prstGeom>
        </p:spPr>
        <p:txBody>
          <a:bodyPr wrap="square">
            <a:spAutoFit/>
          </a:bodyPr>
          <a:lstStyle/>
          <a:p>
            <a:pPr algn="ctr" eaLnBrk="1" hangingPunct="1">
              <a:spcBef>
                <a:spcPct val="50000"/>
              </a:spcBef>
            </a:pPr>
            <a:r>
              <a:rPr lang="en-US" sz="2400" b="1" dirty="0" smtClean="0">
                <a:latin typeface="Arial" panose="020B0604020202020204" pitchFamily="34" charset="0"/>
                <a:cs typeface="Arial" panose="020B0604020202020204" pitchFamily="34" charset="0"/>
              </a:rPr>
              <a:t>DVCS and </a:t>
            </a:r>
            <a:r>
              <a:rPr lang="en-US" sz="2400" b="1" dirty="0" err="1" smtClean="0">
                <a:latin typeface="Arial" panose="020B0604020202020204" pitchFamily="34" charset="0"/>
                <a:cs typeface="Arial" panose="020B0604020202020204" pitchFamily="34" charset="0"/>
              </a:rPr>
              <a:t>G</a:t>
            </a:r>
            <a:r>
              <a:rPr lang="en-US" sz="2400" b="1" baseline="-25000" dirty="0" err="1" smtClean="0">
                <a:latin typeface="Arial" panose="020B0604020202020204" pitchFamily="34" charset="0"/>
                <a:cs typeface="Arial" panose="020B0604020202020204" pitchFamily="34" charset="0"/>
              </a:rPr>
              <a:t>M</a:t>
            </a:r>
            <a:r>
              <a:rPr lang="en-US" sz="2400" b="1" baseline="30000" dirty="0" err="1" smtClean="0">
                <a:latin typeface="Arial" panose="020B0604020202020204" pitchFamily="34" charset="0"/>
                <a:cs typeface="Arial" panose="020B0604020202020204" pitchFamily="34" charset="0"/>
              </a:rPr>
              <a:t>p</a:t>
            </a:r>
            <a:r>
              <a:rPr lang="en-US" sz="2400" b="1" dirty="0" smtClean="0">
                <a:latin typeface="Arial" panose="020B0604020202020204" pitchFamily="34" charset="0"/>
                <a:cs typeface="Arial" panose="020B0604020202020204" pitchFamily="34" charset="0"/>
              </a:rPr>
              <a:t>: Concurrent Experiments in </a:t>
            </a:r>
            <a:r>
              <a:rPr lang="en-US" sz="2400" b="1" dirty="0">
                <a:latin typeface="Arial" panose="020B0604020202020204" pitchFamily="34" charset="0"/>
                <a:cs typeface="Arial" panose="020B0604020202020204" pitchFamily="34" charset="0"/>
              </a:rPr>
              <a:t>Hall A at 11 </a:t>
            </a:r>
            <a:r>
              <a:rPr lang="en-US" sz="2400" b="1" dirty="0" err="1">
                <a:latin typeface="Arial" panose="020B0604020202020204" pitchFamily="34" charset="0"/>
                <a:cs typeface="Arial" panose="020B0604020202020204" pitchFamily="34" charset="0"/>
              </a:rPr>
              <a:t>GeV</a:t>
            </a:r>
            <a:endParaRPr lang="en-US" sz="2400" b="1" dirty="0">
              <a:latin typeface="Arial" panose="020B0604020202020204" pitchFamily="34" charset="0"/>
              <a:cs typeface="Arial" panose="020B0604020202020204" pitchFamily="34" charset="0"/>
            </a:endParaRPr>
          </a:p>
        </p:txBody>
      </p:sp>
      <p:sp>
        <p:nvSpPr>
          <p:cNvPr id="13" name="TextBox 12"/>
          <p:cNvSpPr txBox="1"/>
          <p:nvPr/>
        </p:nvSpPr>
        <p:spPr>
          <a:xfrm>
            <a:off x="4895850" y="942975"/>
            <a:ext cx="3886200" cy="2031325"/>
          </a:xfrm>
          <a:prstGeom prst="rect">
            <a:avLst/>
          </a:prstGeom>
          <a:noFill/>
          <a:ln w="25400">
            <a:solidFill>
              <a:srgbClr val="FF0000"/>
            </a:solidFill>
          </a:ln>
        </p:spPr>
        <p:txBody>
          <a:bodyPr wrap="square" rtlCol="0">
            <a:spAutoFit/>
          </a:bodyPr>
          <a:lstStyle/>
          <a:p>
            <a:pPr lvl="0"/>
            <a:r>
              <a:rPr lang="en-US" sz="1400" b="1" i="1" dirty="0">
                <a:latin typeface="Arial" panose="020B0604020202020204" pitchFamily="34" charset="0"/>
                <a:cs typeface="Arial" panose="020B0604020202020204" pitchFamily="34" charset="0"/>
              </a:rPr>
              <a:t>High impact experiment for 3D nucleon imaging </a:t>
            </a:r>
          </a:p>
          <a:p>
            <a:pPr lvl="1"/>
            <a:r>
              <a:rPr lang="en-US" sz="1400" dirty="0">
                <a:latin typeface="Arial" panose="020B0604020202020204" pitchFamily="34" charset="0"/>
                <a:cs typeface="Arial" panose="020B0604020202020204" pitchFamily="34" charset="0"/>
              </a:rPr>
              <a:t>Deeply Virtual Compton Scattering (DVCS) provides access to Generalized Parton Distributions (GPDs)</a:t>
            </a:r>
          </a:p>
          <a:p>
            <a:pPr lvl="0"/>
            <a:r>
              <a:rPr lang="en-US" sz="1400" b="1" i="1" dirty="0">
                <a:latin typeface="Arial" panose="020B0604020202020204" pitchFamily="34" charset="0"/>
                <a:cs typeface="Arial" panose="020B0604020202020204" pitchFamily="34" charset="0"/>
              </a:rPr>
              <a:t>Will provide highest available Q</a:t>
            </a:r>
            <a:r>
              <a:rPr lang="en-US" sz="1400" b="1" i="1" baseline="30000" dirty="0">
                <a:latin typeface="Arial" panose="020B0604020202020204" pitchFamily="34" charset="0"/>
                <a:cs typeface="Arial" panose="020B0604020202020204" pitchFamily="34" charset="0"/>
              </a:rPr>
              <a:t>2 </a:t>
            </a:r>
            <a:r>
              <a:rPr lang="en-US" sz="1400" b="1" i="1" dirty="0">
                <a:latin typeface="Arial" panose="020B0604020202020204" pitchFamily="34" charset="0"/>
                <a:cs typeface="Arial" panose="020B0604020202020204" pitchFamily="34" charset="0"/>
              </a:rPr>
              <a:t>measurement of the DVCS cross section</a:t>
            </a:r>
          </a:p>
          <a:p>
            <a:pPr lvl="1"/>
            <a:r>
              <a:rPr lang="en-US" sz="1400" dirty="0">
                <a:latin typeface="Arial" panose="020B0604020202020204" pitchFamily="34" charset="0"/>
                <a:cs typeface="Arial" panose="020B0604020202020204" pitchFamily="34" charset="0"/>
              </a:rPr>
              <a:t>Demonstration of scaling </a:t>
            </a:r>
            <a:r>
              <a:rPr lang="en-US" sz="1400" dirty="0" smtClean="0">
                <a:latin typeface="Arial" panose="020B0604020202020204" pitchFamily="34" charset="0"/>
                <a:cs typeface="Arial" panose="020B0604020202020204" pitchFamily="34" charset="0"/>
              </a:rPr>
              <a:t>critical to full </a:t>
            </a:r>
            <a:r>
              <a:rPr lang="en-US" sz="1400" dirty="0" err="1" smtClean="0">
                <a:latin typeface="Arial" panose="020B0604020202020204" pitchFamily="34" charset="0"/>
                <a:cs typeface="Arial" panose="020B0604020202020204" pitchFamily="34" charset="0"/>
              </a:rPr>
              <a:t>JLab</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12 </a:t>
            </a:r>
            <a:r>
              <a:rPr lang="en-US" sz="1400" dirty="0" err="1">
                <a:latin typeface="Arial" panose="020B0604020202020204" pitchFamily="34" charset="0"/>
                <a:cs typeface="Arial" panose="020B0604020202020204" pitchFamily="34" charset="0"/>
              </a:rPr>
              <a:t>GeV</a:t>
            </a:r>
            <a:r>
              <a:rPr lang="en-US" sz="1400" dirty="0">
                <a:latin typeface="Arial" panose="020B0604020202020204" pitchFamily="34" charset="0"/>
                <a:cs typeface="Arial" panose="020B0604020202020204" pitchFamily="34" charset="0"/>
              </a:rPr>
              <a:t> GPD </a:t>
            </a:r>
            <a:r>
              <a:rPr lang="en-US" sz="1400" dirty="0" smtClean="0">
                <a:latin typeface="Arial" panose="020B0604020202020204" pitchFamily="34" charset="0"/>
                <a:cs typeface="Arial" panose="020B0604020202020204" pitchFamily="34" charset="0"/>
              </a:rPr>
              <a:t>program</a:t>
            </a:r>
            <a:endParaRPr lang="en-US" sz="1400" dirty="0">
              <a:latin typeface="Arial" panose="020B0604020202020204" pitchFamily="34" charset="0"/>
              <a:cs typeface="Arial" panose="020B0604020202020204" pitchFamily="34" charset="0"/>
            </a:endParaRPr>
          </a:p>
        </p:txBody>
      </p:sp>
      <p:sp>
        <p:nvSpPr>
          <p:cNvPr id="28" name="Oval 27"/>
          <p:cNvSpPr/>
          <p:nvPr/>
        </p:nvSpPr>
        <p:spPr bwMode="auto">
          <a:xfrm>
            <a:off x="6705600" y="4038600"/>
            <a:ext cx="152400" cy="685800"/>
          </a:xfrm>
          <a:prstGeom prst="ellipse">
            <a:avLst/>
          </a:prstGeom>
          <a:solidFill>
            <a:srgbClr val="FFFF00">
              <a:alpha val="17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 name="Oval 28"/>
          <p:cNvSpPr/>
          <p:nvPr/>
        </p:nvSpPr>
        <p:spPr bwMode="auto">
          <a:xfrm>
            <a:off x="6248400" y="4038600"/>
            <a:ext cx="152400" cy="685800"/>
          </a:xfrm>
          <a:prstGeom prst="ellipse">
            <a:avLst/>
          </a:prstGeom>
          <a:solidFill>
            <a:srgbClr val="FFFF00">
              <a:alpha val="17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 name="Oval 29"/>
          <p:cNvSpPr/>
          <p:nvPr/>
        </p:nvSpPr>
        <p:spPr bwMode="auto">
          <a:xfrm>
            <a:off x="6400800" y="4038600"/>
            <a:ext cx="152400" cy="685800"/>
          </a:xfrm>
          <a:prstGeom prst="ellipse">
            <a:avLst/>
          </a:prstGeom>
          <a:solidFill>
            <a:srgbClr val="FFFF00">
              <a:alpha val="17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Oval 30"/>
          <p:cNvSpPr/>
          <p:nvPr/>
        </p:nvSpPr>
        <p:spPr bwMode="auto">
          <a:xfrm>
            <a:off x="7086600" y="4038600"/>
            <a:ext cx="152400" cy="685800"/>
          </a:xfrm>
          <a:prstGeom prst="ellipse">
            <a:avLst/>
          </a:prstGeom>
          <a:solidFill>
            <a:srgbClr val="FFFF00">
              <a:alpha val="17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 name="TextBox 3"/>
          <p:cNvSpPr txBox="1"/>
          <p:nvPr/>
        </p:nvSpPr>
        <p:spPr>
          <a:xfrm>
            <a:off x="7543800" y="4114800"/>
            <a:ext cx="1066800" cy="523220"/>
          </a:xfrm>
          <a:prstGeom prst="rect">
            <a:avLst/>
          </a:prstGeom>
          <a:noFill/>
        </p:spPr>
        <p:txBody>
          <a:bodyPr wrap="square" rtlCol="0">
            <a:spAutoFit/>
          </a:bodyPr>
          <a:lstStyle/>
          <a:p>
            <a:r>
              <a:rPr lang="en-US" sz="1400" dirty="0" smtClean="0">
                <a:solidFill>
                  <a:srgbClr val="FF6600"/>
                </a:solidFill>
              </a:rPr>
              <a:t>5 weeks in Spring ‘15</a:t>
            </a:r>
            <a:endParaRPr lang="en-US" sz="1400" dirty="0">
              <a:solidFill>
                <a:srgbClr val="FF6600"/>
              </a:solidFill>
            </a:endParaRPr>
          </a:p>
        </p:txBody>
      </p:sp>
      <p:sp>
        <p:nvSpPr>
          <p:cNvPr id="5" name="TextBox 4"/>
          <p:cNvSpPr txBox="1"/>
          <p:nvPr/>
        </p:nvSpPr>
        <p:spPr>
          <a:xfrm>
            <a:off x="3733800" y="1062335"/>
            <a:ext cx="1676400" cy="369332"/>
          </a:xfrm>
          <a:prstGeom prst="rect">
            <a:avLst/>
          </a:prstGeom>
          <a:noFill/>
        </p:spPr>
        <p:txBody>
          <a:bodyPr wrap="square" rtlCol="0">
            <a:spAutoFit/>
          </a:bodyPr>
          <a:lstStyle/>
          <a:p>
            <a:r>
              <a:rPr lang="en-US" dirty="0" smtClean="0">
                <a:solidFill>
                  <a:srgbClr val="FF3300"/>
                </a:solidFill>
                <a:latin typeface="Arial" panose="020B0604020202020204" pitchFamily="34" charset="0"/>
                <a:cs typeface="Arial" panose="020B0604020202020204" pitchFamily="34" charset="0"/>
              </a:rPr>
              <a:t>DVCS</a:t>
            </a:r>
            <a:endParaRPr lang="en-US" dirty="0">
              <a:solidFill>
                <a:srgbClr val="FF3300"/>
              </a:solidFill>
              <a:latin typeface="Arial" panose="020B0604020202020204" pitchFamily="34" charset="0"/>
              <a:cs typeface="Arial" panose="020B0604020202020204" pitchFamily="34" charset="0"/>
            </a:endParaRPr>
          </a:p>
        </p:txBody>
      </p:sp>
      <p:sp>
        <p:nvSpPr>
          <p:cNvPr id="32" name="TextBox 31"/>
          <p:cNvSpPr txBox="1"/>
          <p:nvPr/>
        </p:nvSpPr>
        <p:spPr>
          <a:xfrm>
            <a:off x="8153400" y="3276600"/>
            <a:ext cx="1676400" cy="461665"/>
          </a:xfrm>
          <a:prstGeom prst="rect">
            <a:avLst/>
          </a:prstGeom>
          <a:noFill/>
        </p:spPr>
        <p:txBody>
          <a:bodyPr wrap="square" rtlCol="0">
            <a:spAutoFit/>
          </a:bodyPr>
          <a:lstStyle/>
          <a:p>
            <a:r>
              <a:rPr lang="en-US" dirty="0" err="1" smtClean="0">
                <a:solidFill>
                  <a:srgbClr val="FF3300"/>
                </a:solidFill>
              </a:rPr>
              <a:t>G</a:t>
            </a:r>
            <a:r>
              <a:rPr lang="en-US" baseline="-25000" dirty="0" err="1" smtClean="0">
                <a:solidFill>
                  <a:srgbClr val="FF3300"/>
                </a:solidFill>
              </a:rPr>
              <a:t>M</a:t>
            </a:r>
            <a:r>
              <a:rPr lang="en-US" baseline="30000" dirty="0" err="1" smtClean="0">
                <a:solidFill>
                  <a:srgbClr val="FF3300"/>
                </a:solidFill>
              </a:rPr>
              <a:t>p</a:t>
            </a:r>
            <a:endParaRPr lang="en-US" baseline="30000" dirty="0">
              <a:solidFill>
                <a:srgbClr val="FF3300"/>
              </a:solidFill>
            </a:endParaRPr>
          </a:p>
        </p:txBody>
      </p:sp>
      <p:sp>
        <p:nvSpPr>
          <p:cNvPr id="33" name="TextBox 32"/>
          <p:cNvSpPr txBox="1"/>
          <p:nvPr/>
        </p:nvSpPr>
        <p:spPr>
          <a:xfrm>
            <a:off x="2257425" y="5181600"/>
            <a:ext cx="2971800" cy="1169551"/>
          </a:xfrm>
          <a:prstGeom prst="rect">
            <a:avLst/>
          </a:prstGeom>
          <a:noFill/>
          <a:ln w="25400">
            <a:solidFill>
              <a:srgbClr val="FF0000"/>
            </a:solidFill>
          </a:ln>
        </p:spPr>
        <p:txBody>
          <a:bodyPr wrap="square" rtlCol="0">
            <a:spAutoFit/>
          </a:bodyPr>
          <a:lstStyle/>
          <a:p>
            <a:pPr lvl="0"/>
            <a:r>
              <a:rPr lang="en-US" sz="1400" b="1" i="1" dirty="0">
                <a:latin typeface="Arial" panose="020B0604020202020204" pitchFamily="34" charset="0"/>
                <a:cs typeface="Arial" panose="020B0604020202020204" pitchFamily="34" charset="0"/>
              </a:rPr>
              <a:t>High </a:t>
            </a:r>
            <a:r>
              <a:rPr lang="en-US" sz="1400" b="1" i="1" dirty="0" smtClean="0">
                <a:latin typeface="Arial" panose="020B0604020202020204" pitchFamily="34" charset="0"/>
                <a:cs typeface="Arial" panose="020B0604020202020204" pitchFamily="34" charset="0"/>
              </a:rPr>
              <a:t>Q</a:t>
            </a:r>
            <a:r>
              <a:rPr lang="en-US" sz="1400" b="1" i="1" baseline="30000" dirty="0" smtClean="0">
                <a:latin typeface="Arial" panose="020B0604020202020204" pitchFamily="34" charset="0"/>
                <a:cs typeface="Arial" panose="020B0604020202020204" pitchFamily="34" charset="0"/>
              </a:rPr>
              <a:t>2 </a:t>
            </a:r>
            <a:r>
              <a:rPr lang="en-US" sz="1400" b="1" i="1" dirty="0" smtClean="0">
                <a:latin typeface="Arial" panose="020B0604020202020204" pitchFamily="34" charset="0"/>
                <a:cs typeface="Arial" panose="020B0604020202020204" pitchFamily="34" charset="0"/>
              </a:rPr>
              <a:t>Form Factors</a:t>
            </a:r>
            <a:endParaRPr lang="en-US" sz="1400" b="1" i="1" baseline="30000" dirty="0">
              <a:latin typeface="Arial" panose="020B0604020202020204" pitchFamily="34" charset="0"/>
              <a:cs typeface="Arial" panose="020B0604020202020204" pitchFamily="34" charset="0"/>
            </a:endParaRPr>
          </a:p>
          <a:p>
            <a:pPr lvl="1"/>
            <a:r>
              <a:rPr lang="en-US" sz="1400" dirty="0" smtClean="0">
                <a:latin typeface="Arial" panose="020B0604020202020204" pitchFamily="34" charset="0"/>
                <a:cs typeface="Arial" panose="020B0604020202020204" pitchFamily="34" charset="0"/>
              </a:rPr>
              <a:t>Reducing </a:t>
            </a:r>
            <a:r>
              <a:rPr lang="en-US" sz="1400" dirty="0" err="1">
                <a:latin typeface="Arial" panose="020B0604020202020204" pitchFamily="34" charset="0"/>
                <a:cs typeface="Arial" panose="020B0604020202020204" pitchFamily="34" charset="0"/>
              </a:rPr>
              <a:t>G</a:t>
            </a:r>
            <a:r>
              <a:rPr lang="en-US" sz="1400" baseline="-25000" dirty="0" err="1">
                <a:latin typeface="Arial" panose="020B0604020202020204" pitchFamily="34" charset="0"/>
                <a:cs typeface="Arial" panose="020B0604020202020204" pitchFamily="34" charset="0"/>
              </a:rPr>
              <a:t>M</a:t>
            </a:r>
            <a:r>
              <a:rPr lang="en-US" sz="1400" baseline="30000" dirty="0" err="1">
                <a:latin typeface="Arial" panose="020B0604020202020204" pitchFamily="34" charset="0"/>
                <a:cs typeface="Arial" panose="020B0604020202020204" pitchFamily="34" charset="0"/>
              </a:rPr>
              <a:t>p</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uncertainties will enable Super </a:t>
            </a:r>
            <a:r>
              <a:rPr lang="en-US" sz="1400" dirty="0" err="1" smtClean="0">
                <a:latin typeface="Arial" panose="020B0604020202020204" pitchFamily="34" charset="0"/>
                <a:cs typeface="Arial" panose="020B0604020202020204" pitchFamily="34" charset="0"/>
              </a:rPr>
              <a:t>BigBite</a:t>
            </a:r>
            <a:r>
              <a:rPr lang="en-US" sz="1400" dirty="0" smtClean="0">
                <a:latin typeface="Arial" panose="020B0604020202020204" pitchFamily="34" charset="0"/>
                <a:cs typeface="Arial" panose="020B0604020202020204" pitchFamily="34" charset="0"/>
              </a:rPr>
              <a:t> high impact program of Form Factor Measurements</a:t>
            </a:r>
            <a:endParaRPr lang="en-US" sz="1400" dirty="0">
              <a:latin typeface="Arial" panose="020B0604020202020204" pitchFamily="34" charset="0"/>
              <a:cs typeface="Arial" panose="020B0604020202020204" pitchFamily="34" charset="0"/>
            </a:endParaRPr>
          </a:p>
        </p:txBody>
      </p:sp>
      <p:sp>
        <p:nvSpPr>
          <p:cNvPr id="6" name="TextBox 5"/>
          <p:cNvSpPr txBox="1"/>
          <p:nvPr/>
        </p:nvSpPr>
        <p:spPr>
          <a:xfrm>
            <a:off x="95250" y="4562475"/>
            <a:ext cx="2076450" cy="1015663"/>
          </a:xfrm>
          <a:prstGeom prst="rect">
            <a:avLst/>
          </a:prstGeom>
          <a:noFill/>
        </p:spPr>
        <p:txBody>
          <a:bodyPr wrap="square" rtlCol="0">
            <a:spAutoFit/>
          </a:bodyPr>
          <a:lstStyle/>
          <a:p>
            <a:r>
              <a:rPr lang="en-US" sz="1200" dirty="0" smtClean="0">
                <a:solidFill>
                  <a:srgbClr val="0000FF"/>
                </a:solidFill>
                <a:latin typeface="Arial" panose="020B0604020202020204" pitchFamily="34" charset="0"/>
                <a:cs typeface="Arial" panose="020B0604020202020204" pitchFamily="34" charset="0"/>
              </a:rPr>
              <a:t>DVCS and </a:t>
            </a:r>
            <a:r>
              <a:rPr lang="en-US" sz="1200" dirty="0" err="1" smtClean="0">
                <a:solidFill>
                  <a:srgbClr val="0000FF"/>
                </a:solidFill>
                <a:latin typeface="Arial" panose="020B0604020202020204" pitchFamily="34" charset="0"/>
                <a:cs typeface="Arial" panose="020B0604020202020204" pitchFamily="34" charset="0"/>
              </a:rPr>
              <a:t>G</a:t>
            </a:r>
            <a:r>
              <a:rPr lang="en-US" sz="1200" baseline="-25000" dirty="0" err="1" smtClean="0">
                <a:solidFill>
                  <a:srgbClr val="0000FF"/>
                </a:solidFill>
                <a:latin typeface="Arial" panose="020B0604020202020204" pitchFamily="34" charset="0"/>
                <a:cs typeface="Arial" panose="020B0604020202020204" pitchFamily="34" charset="0"/>
              </a:rPr>
              <a:t>M</a:t>
            </a:r>
            <a:r>
              <a:rPr lang="en-US" sz="1200" baseline="30000" dirty="0" err="1" smtClean="0">
                <a:solidFill>
                  <a:srgbClr val="0000FF"/>
                </a:solidFill>
                <a:latin typeface="Arial" panose="020B0604020202020204" pitchFamily="34" charset="0"/>
                <a:cs typeface="Arial" panose="020B0604020202020204" pitchFamily="34" charset="0"/>
              </a:rPr>
              <a:t>p</a:t>
            </a:r>
            <a:r>
              <a:rPr lang="en-US" sz="1200" dirty="0" smtClean="0">
                <a:solidFill>
                  <a:srgbClr val="0000FF"/>
                </a:solidFill>
                <a:latin typeface="Arial" panose="020B0604020202020204" pitchFamily="34" charset="0"/>
                <a:cs typeface="Arial" panose="020B0604020202020204" pitchFamily="34" charset="0"/>
              </a:rPr>
              <a:t>:</a:t>
            </a:r>
          </a:p>
          <a:p>
            <a:r>
              <a:rPr lang="en-US" sz="1200" dirty="0" smtClean="0">
                <a:solidFill>
                  <a:srgbClr val="0000FF"/>
                </a:solidFill>
                <a:latin typeface="Arial" panose="020B0604020202020204" pitchFamily="34" charset="0"/>
                <a:cs typeface="Arial" panose="020B0604020202020204" pitchFamily="34" charset="0"/>
              </a:rPr>
              <a:t>7 graduate thesis students (MIT, Ohio, </a:t>
            </a:r>
            <a:r>
              <a:rPr lang="en-US" sz="1200" dirty="0" err="1" smtClean="0">
                <a:solidFill>
                  <a:srgbClr val="0000FF"/>
                </a:solidFill>
                <a:latin typeface="Arial" panose="020B0604020202020204" pitchFamily="34" charset="0"/>
                <a:cs typeface="Arial" panose="020B0604020202020204" pitchFamily="34" charset="0"/>
              </a:rPr>
              <a:t>Orsay</a:t>
            </a:r>
            <a:r>
              <a:rPr lang="en-US" sz="1200" dirty="0" smtClean="0">
                <a:solidFill>
                  <a:srgbClr val="0000FF"/>
                </a:solidFill>
                <a:latin typeface="Arial" panose="020B0604020202020204" pitchFamily="34" charset="0"/>
                <a:cs typeface="Arial" panose="020B0604020202020204" pitchFamily="34" charset="0"/>
              </a:rPr>
              <a:t>, Catholic, William and Mary, ODU, Hampton)</a:t>
            </a:r>
            <a:endParaRPr lang="en-US" sz="1200"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3131840" y="2492896"/>
            <a:ext cx="1008112" cy="369332"/>
          </a:xfrm>
          <a:prstGeom prst="rect">
            <a:avLst/>
          </a:prstGeom>
          <a:solidFill>
            <a:srgbClr val="FFFF00"/>
          </a:solidFill>
          <a:ln w="28575" cmpd="sng">
            <a:solidFill>
              <a:srgbClr val="FF0000"/>
            </a:solidFill>
          </a:ln>
        </p:spPr>
        <p:txBody>
          <a:bodyPr wrap="square" rtlCol="0">
            <a:spAutoFit/>
          </a:bodyPr>
          <a:lstStyle/>
          <a:p>
            <a:r>
              <a:rPr lang="en-US" sz="1800" i="1" dirty="0" smtClean="0">
                <a:solidFill>
                  <a:srgbClr val="FF0000"/>
                </a:solidFill>
              </a:rPr>
              <a:t>now </a:t>
            </a:r>
            <a:r>
              <a:rPr lang="fr-FR" sz="1800" i="1" dirty="0" smtClean="0">
                <a:solidFill>
                  <a:srgbClr val="FF0000"/>
                </a:solidFill>
              </a:rPr>
              <a:t>’</a:t>
            </a:r>
            <a:r>
              <a:rPr lang="en-US" sz="1800" i="1" dirty="0" smtClean="0">
                <a:solidFill>
                  <a:srgbClr val="FF0000"/>
                </a:solidFill>
              </a:rPr>
              <a:t>16</a:t>
            </a:r>
            <a:endParaRPr lang="en-US" sz="1800" i="1" dirty="0">
              <a:solidFill>
                <a:srgbClr val="FF0000"/>
              </a:solidFill>
            </a:endParaRPr>
          </a:p>
        </p:txBody>
      </p:sp>
      <p:sp>
        <p:nvSpPr>
          <p:cNvPr id="16" name="TextBox 15"/>
          <p:cNvSpPr txBox="1"/>
          <p:nvPr/>
        </p:nvSpPr>
        <p:spPr>
          <a:xfrm>
            <a:off x="7812360" y="4653136"/>
            <a:ext cx="1008112" cy="369332"/>
          </a:xfrm>
          <a:prstGeom prst="rect">
            <a:avLst/>
          </a:prstGeom>
          <a:solidFill>
            <a:srgbClr val="FFFF00"/>
          </a:solidFill>
          <a:ln w="28575" cmpd="sng">
            <a:solidFill>
              <a:srgbClr val="FF0000"/>
            </a:solidFill>
          </a:ln>
        </p:spPr>
        <p:txBody>
          <a:bodyPr wrap="square" rtlCol="0">
            <a:spAutoFit/>
          </a:bodyPr>
          <a:lstStyle/>
          <a:p>
            <a:r>
              <a:rPr lang="en-US" sz="1800" i="1" dirty="0" smtClean="0">
                <a:solidFill>
                  <a:srgbClr val="FF0000"/>
                </a:solidFill>
              </a:rPr>
              <a:t>now </a:t>
            </a:r>
            <a:r>
              <a:rPr lang="fr-FR" sz="1800" i="1" dirty="0" smtClean="0">
                <a:solidFill>
                  <a:srgbClr val="FF0000"/>
                </a:solidFill>
              </a:rPr>
              <a:t>’</a:t>
            </a:r>
            <a:r>
              <a:rPr lang="en-US" sz="1800" i="1" dirty="0" smtClean="0">
                <a:solidFill>
                  <a:srgbClr val="FF0000"/>
                </a:solidFill>
              </a:rPr>
              <a:t>16</a:t>
            </a:r>
            <a:endParaRPr lang="en-US" sz="1800" i="1" dirty="0">
              <a:solidFill>
                <a:srgbClr val="FF0000"/>
              </a:solidFill>
            </a:endParaRPr>
          </a:p>
        </p:txBody>
      </p:sp>
    </p:spTree>
    <p:extLst>
      <p:ext uri="{BB962C8B-B14F-4D97-AF65-F5344CB8AC3E}">
        <p14:creationId xmlns:p14="http://schemas.microsoft.com/office/powerpoint/2010/main" val="1438052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0" y="9525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pPr>
            <a:r>
              <a:rPr lang="en-US" sz="2800" b="1" dirty="0" smtClean="0">
                <a:solidFill>
                  <a:prstClr val="black"/>
                </a:solidFill>
                <a:ea typeface="+mn-ea"/>
                <a:cs typeface="+mn-cs"/>
              </a:rPr>
              <a:t>DVCS: </a:t>
            </a:r>
            <a:r>
              <a:rPr lang="en-US" sz="2800" b="1" dirty="0">
                <a:solidFill>
                  <a:prstClr val="black"/>
                </a:solidFill>
                <a:ea typeface="+mn-ea"/>
                <a:cs typeface="+mn-cs"/>
              </a:rPr>
              <a:t>o</a:t>
            </a:r>
            <a:r>
              <a:rPr lang="en-US" sz="2800" b="1" dirty="0" smtClean="0">
                <a:solidFill>
                  <a:prstClr val="black"/>
                </a:solidFill>
                <a:ea typeface="+mn-ea"/>
                <a:cs typeface="+mn-cs"/>
              </a:rPr>
              <a:t>nline results from Fall’14 run</a:t>
            </a:r>
            <a:endParaRPr lang="en-US" sz="2800" b="1" dirty="0">
              <a:solidFill>
                <a:prstClr val="black"/>
              </a:solidFill>
              <a:ea typeface="+mn-ea"/>
              <a:cs typeface="+mn-cs"/>
            </a:endParaRPr>
          </a:p>
        </p:txBody>
      </p:sp>
      <p:sp>
        <p:nvSpPr>
          <p:cNvPr id="2051" name="Line 5"/>
          <p:cNvSpPr>
            <a:spLocks noChangeShapeType="1"/>
          </p:cNvSpPr>
          <p:nvPr/>
        </p:nvSpPr>
        <p:spPr bwMode="auto">
          <a:xfrm>
            <a:off x="286072" y="761999"/>
            <a:ext cx="8534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a:solidFill>
                <a:prstClr val="black"/>
              </a:solidFill>
              <a:latin typeface="Calibri"/>
              <a:ea typeface="+mn-ea"/>
              <a:cs typeface="+mn-cs"/>
            </a:endParaRPr>
          </a:p>
        </p:txBody>
      </p:sp>
      <p:sp>
        <p:nvSpPr>
          <p:cNvPr id="2061" name="AutoShape 19" descr="https://mail.google.com/mail/?attid=0.1&amp;disp=emb&amp;view=att&amp;th=1304ad1a3e24c20a"/>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sz="1800">
              <a:solidFill>
                <a:prstClr val="black"/>
              </a:solidFill>
              <a:latin typeface="Calibri"/>
              <a:ea typeface="+mn-ea"/>
              <a:cs typeface="+mn-cs"/>
            </a:endParaRPr>
          </a:p>
        </p:txBody>
      </p:sp>
      <p:sp>
        <p:nvSpPr>
          <p:cNvPr id="2062" name="AutoShape 21" descr="https://mail.google.com/mail/?attid=0.1&amp;disp=emb&amp;view=att&amp;th=1304ad1a3e24c20a"/>
          <p:cNvSpPr>
            <a:spLocks noChangeAspect="1" noChangeArrowheads="1"/>
          </p:cNvSpPr>
          <p:nvPr/>
        </p:nvSpPr>
        <p:spPr bwMode="auto">
          <a:xfrm>
            <a:off x="21590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sz="1800">
              <a:solidFill>
                <a:prstClr val="black"/>
              </a:solidFill>
              <a:latin typeface="Calibri"/>
              <a:ea typeface="+mn-ea"/>
              <a:cs typeface="+mn-cs"/>
            </a:endParaRPr>
          </a:p>
        </p:txBody>
      </p:sp>
      <p:sp>
        <p:nvSpPr>
          <p:cNvPr id="2063" name="AutoShape 23" descr="https://mail.google.com/mail/?attid=0.1&amp;disp=emb&amp;view=att&amp;th=1304ad1a3e24c20a"/>
          <p:cNvSpPr>
            <a:spLocks noChangeAspect="1" noChangeArrowheads="1"/>
          </p:cNvSpPr>
          <p:nvPr/>
        </p:nvSpPr>
        <p:spPr bwMode="auto">
          <a:xfrm>
            <a:off x="368300" y="168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sz="1800">
              <a:solidFill>
                <a:prstClr val="black"/>
              </a:solidFill>
              <a:latin typeface="Calibri"/>
              <a:ea typeface="+mn-ea"/>
              <a:cs typeface="+mn-cs"/>
            </a:endParaRPr>
          </a:p>
        </p:txBody>
      </p:sp>
      <p:pic>
        <p:nvPicPr>
          <p:cNvPr id="6" name="Picture 3" descr="C:\Users\munoz\Desktop\snapshot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71" y="908720"/>
            <a:ext cx="4577011" cy="2785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unoz\Downloads\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209398"/>
            <a:ext cx="4752528" cy="32229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35696" y="2204864"/>
            <a:ext cx="2376264" cy="646331"/>
          </a:xfrm>
          <a:prstGeom prst="rect">
            <a:avLst/>
          </a:prstGeom>
          <a:noFill/>
        </p:spPr>
        <p:txBody>
          <a:bodyPr wrap="square" rtlCol="0">
            <a:spAutoFit/>
          </a:bodyPr>
          <a:lstStyle/>
          <a:p>
            <a:pPr algn="ctr" fontAlgn="auto">
              <a:spcBef>
                <a:spcPts val="0"/>
              </a:spcBef>
              <a:spcAft>
                <a:spcPts val="0"/>
              </a:spcAft>
            </a:pPr>
            <a:r>
              <a:rPr lang="en-US" sz="1800" dirty="0" smtClean="0">
                <a:solidFill>
                  <a:prstClr val="black"/>
                </a:solidFill>
                <a:latin typeface="Symbol" panose="05050102010706020507" pitchFamily="18" charset="2"/>
                <a:cs typeface="Arial" panose="020B0604020202020204" pitchFamily="34" charset="0"/>
              </a:rPr>
              <a:t>p</a:t>
            </a:r>
            <a:r>
              <a:rPr lang="en-US" sz="1800" baseline="30000" dirty="0" smtClean="0">
                <a:solidFill>
                  <a:prstClr val="black"/>
                </a:solidFill>
                <a:latin typeface="Arial" panose="020B0604020202020204" pitchFamily="34" charset="0"/>
                <a:cs typeface="Arial" panose="020B0604020202020204" pitchFamily="34" charset="0"/>
              </a:rPr>
              <a:t>0</a:t>
            </a:r>
            <a:r>
              <a:rPr lang="en-US" sz="1800" dirty="0" smtClean="0">
                <a:solidFill>
                  <a:prstClr val="black"/>
                </a:solidFill>
                <a:latin typeface="Arial" panose="020B0604020202020204" pitchFamily="34" charset="0"/>
                <a:cs typeface="Arial" panose="020B0604020202020204" pitchFamily="34" charset="0"/>
              </a:rPr>
              <a:t> ’s reconstructed in DVCS calorimeter </a:t>
            </a:r>
            <a:endParaRPr lang="en-US" sz="1800" dirty="0">
              <a:solidFill>
                <a:prstClr val="black"/>
              </a:solidFill>
              <a:latin typeface="Arial" panose="020B0604020202020204" pitchFamily="34" charset="0"/>
              <a:cs typeface="Arial" panose="020B0604020202020204" pitchFamily="34" charset="0"/>
            </a:endParaRPr>
          </a:p>
        </p:txBody>
      </p:sp>
      <p:sp>
        <p:nvSpPr>
          <p:cNvPr id="46" name="TextBox 45"/>
          <p:cNvSpPr txBox="1"/>
          <p:nvPr/>
        </p:nvSpPr>
        <p:spPr>
          <a:xfrm>
            <a:off x="4644008" y="4005064"/>
            <a:ext cx="2736304" cy="646331"/>
          </a:xfrm>
          <a:prstGeom prst="rect">
            <a:avLst/>
          </a:prstGeom>
          <a:noFill/>
        </p:spPr>
        <p:txBody>
          <a:bodyPr wrap="square" rtlCol="0">
            <a:spAutoFit/>
          </a:bodyPr>
          <a:lstStyle/>
          <a:p>
            <a:pPr algn="ctr" fontAlgn="auto">
              <a:spcBef>
                <a:spcPts val="0"/>
              </a:spcBef>
              <a:spcAft>
                <a:spcPts val="0"/>
              </a:spcAft>
            </a:pPr>
            <a:r>
              <a:rPr lang="en-US" sz="1800" dirty="0" smtClean="0">
                <a:solidFill>
                  <a:prstClr val="black"/>
                </a:solidFill>
                <a:latin typeface="Comic Sans MS" panose="030F0702030302020204" pitchFamily="66" charset="0"/>
                <a:ea typeface="+mn-ea"/>
                <a:cs typeface="+mn-cs"/>
              </a:rPr>
              <a:t>DVCS events </a:t>
            </a:r>
          </a:p>
          <a:p>
            <a:pPr algn="ctr" fontAlgn="auto">
              <a:spcBef>
                <a:spcPts val="0"/>
              </a:spcBef>
              <a:spcAft>
                <a:spcPts val="0"/>
              </a:spcAft>
            </a:pPr>
            <a:r>
              <a:rPr lang="en-US" sz="1800" dirty="0" smtClean="0">
                <a:solidFill>
                  <a:prstClr val="black"/>
                </a:solidFill>
                <a:latin typeface="Comic Sans MS" panose="030F0702030302020204" pitchFamily="66" charset="0"/>
                <a:ea typeface="+mn-ea"/>
                <a:cs typeface="+mn-cs"/>
              </a:rPr>
              <a:t>(1.5 h of </a:t>
            </a:r>
            <a:r>
              <a:rPr lang="en-US" sz="1800" dirty="0" err="1" smtClean="0">
                <a:solidFill>
                  <a:prstClr val="black"/>
                </a:solidFill>
                <a:latin typeface="Comic Sans MS" panose="030F0702030302020204" pitchFamily="66" charset="0"/>
                <a:ea typeface="+mn-ea"/>
                <a:cs typeface="+mn-cs"/>
              </a:rPr>
              <a:t>beamtime</a:t>
            </a:r>
            <a:r>
              <a:rPr lang="en-US" sz="1800" dirty="0" smtClean="0">
                <a:solidFill>
                  <a:prstClr val="black"/>
                </a:solidFill>
                <a:latin typeface="Comic Sans MS" panose="030F0702030302020204" pitchFamily="66" charset="0"/>
                <a:ea typeface="+mn-ea"/>
                <a:cs typeface="+mn-cs"/>
              </a:rPr>
              <a:t>)</a:t>
            </a:r>
            <a:endParaRPr lang="en-US" sz="1800" dirty="0">
              <a:solidFill>
                <a:prstClr val="black"/>
              </a:solidFill>
              <a:latin typeface="Comic Sans MS" panose="030F0702030302020204" pitchFamily="66" charset="0"/>
              <a:ea typeface="+mn-ea"/>
              <a:cs typeface="+mn-cs"/>
            </a:endParaRPr>
          </a:p>
        </p:txBody>
      </p:sp>
      <p:sp>
        <p:nvSpPr>
          <p:cNvPr id="50" name="TextBox 49"/>
          <p:cNvSpPr txBox="1"/>
          <p:nvPr/>
        </p:nvSpPr>
        <p:spPr>
          <a:xfrm>
            <a:off x="4701158" y="882427"/>
            <a:ext cx="4395217" cy="2031325"/>
          </a:xfrm>
          <a:prstGeom prst="rect">
            <a:avLst/>
          </a:prstGeom>
          <a:noFill/>
          <a:ln w="25400">
            <a:solidFill>
              <a:schemeClr val="accent4">
                <a:lumMod val="75000"/>
              </a:schemeClr>
            </a:solidFill>
          </a:ln>
        </p:spPr>
        <p:txBody>
          <a:bodyPr wrap="square" rtlCol="0">
            <a:spAutoFit/>
          </a:bodyPr>
          <a:lstStyle/>
          <a:p>
            <a:pPr fontAlgn="auto">
              <a:spcBef>
                <a:spcPts val="0"/>
              </a:spcBef>
              <a:spcAft>
                <a:spcPts val="0"/>
              </a:spcAft>
            </a:pPr>
            <a:r>
              <a:rPr lang="en-US" sz="1800" u="sng" dirty="0" err="1" smtClean="0">
                <a:solidFill>
                  <a:prstClr val="black"/>
                </a:solidFill>
                <a:latin typeface="Arial" panose="020B0604020202020204" pitchFamily="34" charset="0"/>
                <a:cs typeface="Arial" panose="020B0604020202020204" pitchFamily="34" charset="0"/>
              </a:rPr>
              <a:t>Beamline</a:t>
            </a:r>
            <a:r>
              <a:rPr lang="en-US" sz="1800" u="sng" dirty="0" smtClean="0">
                <a:solidFill>
                  <a:prstClr val="black"/>
                </a:solidFill>
                <a:latin typeface="Arial" panose="020B0604020202020204" pitchFamily="34" charset="0"/>
                <a:cs typeface="Arial" panose="020B0604020202020204" pitchFamily="34" charset="0"/>
              </a:rPr>
              <a:t> commissioning:</a:t>
            </a:r>
          </a:p>
          <a:p>
            <a:pPr fontAlgn="auto">
              <a:spcBef>
                <a:spcPts val="0"/>
              </a:spcBef>
              <a:spcAft>
                <a:spcPts val="0"/>
              </a:spcAft>
            </a:pPr>
            <a:endParaRPr lang="en-US" sz="1800" dirty="0" smtClean="0">
              <a:solidFill>
                <a:prstClr val="black"/>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Wingdings" panose="05000000000000000000" pitchFamily="2" charset="2"/>
              <a:buChar char="ü"/>
            </a:pPr>
            <a:r>
              <a:rPr lang="en-US" sz="1800" dirty="0" smtClean="0">
                <a:solidFill>
                  <a:prstClr val="black"/>
                </a:solidFill>
                <a:latin typeface="Arial" panose="020B0604020202020204" pitchFamily="34" charset="0"/>
                <a:cs typeface="Arial" panose="020B0604020202020204" pitchFamily="34" charset="0"/>
              </a:rPr>
              <a:t> Moller measurement (P = 88%)</a:t>
            </a:r>
          </a:p>
          <a:p>
            <a:pPr marL="285750" indent="-285750" fontAlgn="auto">
              <a:spcBef>
                <a:spcPts val="0"/>
              </a:spcBef>
              <a:spcAft>
                <a:spcPts val="0"/>
              </a:spcAft>
              <a:buFont typeface="Wingdings" panose="05000000000000000000" pitchFamily="2" charset="2"/>
              <a:buChar char="ü"/>
            </a:pPr>
            <a:r>
              <a:rPr lang="en-US" sz="1800" dirty="0">
                <a:solidFill>
                  <a:prstClr val="black"/>
                </a:solidFill>
                <a:latin typeface="Arial" panose="020B0604020202020204" pitchFamily="34" charset="0"/>
                <a:cs typeface="Arial" panose="020B0604020202020204" pitchFamily="34" charset="0"/>
              </a:rPr>
              <a:t> </a:t>
            </a:r>
            <a:r>
              <a:rPr lang="en-US" sz="1800" dirty="0" smtClean="0">
                <a:solidFill>
                  <a:prstClr val="black"/>
                </a:solidFill>
                <a:latin typeface="Arial" panose="020B0604020202020204" pitchFamily="34" charset="0"/>
                <a:cs typeface="Arial" panose="020B0604020202020204" pitchFamily="34" charset="0"/>
              </a:rPr>
              <a:t>BPM calibration (+ harps operational)</a:t>
            </a:r>
          </a:p>
          <a:p>
            <a:pPr marL="285750" indent="-285750" fontAlgn="auto">
              <a:spcBef>
                <a:spcPts val="0"/>
              </a:spcBef>
              <a:spcAft>
                <a:spcPts val="0"/>
              </a:spcAft>
              <a:buFont typeface="Wingdings" panose="05000000000000000000" pitchFamily="2" charset="2"/>
              <a:buChar char="ü"/>
            </a:pPr>
            <a:r>
              <a:rPr lang="en-US" sz="1800" dirty="0">
                <a:solidFill>
                  <a:prstClr val="black"/>
                </a:solidFill>
                <a:latin typeface="Arial" panose="020B0604020202020204" pitchFamily="34" charset="0"/>
                <a:cs typeface="Arial" panose="020B0604020202020204" pitchFamily="34" charset="0"/>
              </a:rPr>
              <a:t> </a:t>
            </a:r>
            <a:r>
              <a:rPr lang="en-US" sz="1800" dirty="0" smtClean="0">
                <a:solidFill>
                  <a:prstClr val="black"/>
                </a:solidFill>
                <a:latin typeface="Arial" panose="020B0604020202020204" pitchFamily="34" charset="0"/>
                <a:cs typeface="Arial" panose="020B0604020202020204" pitchFamily="34" charset="0"/>
              </a:rPr>
              <a:t>BCM calibration</a:t>
            </a:r>
          </a:p>
          <a:p>
            <a:pPr marL="285750" indent="-285750" fontAlgn="auto">
              <a:spcBef>
                <a:spcPts val="0"/>
              </a:spcBef>
              <a:spcAft>
                <a:spcPts val="0"/>
              </a:spcAft>
              <a:buFont typeface="Wingdings" panose="05000000000000000000" pitchFamily="2" charset="2"/>
              <a:buChar char="ü"/>
            </a:pPr>
            <a:r>
              <a:rPr lang="en-US" sz="1800" dirty="0">
                <a:solidFill>
                  <a:prstClr val="black"/>
                </a:solidFill>
                <a:latin typeface="Arial" panose="020B0604020202020204" pitchFamily="34" charset="0"/>
                <a:cs typeface="Arial" panose="020B0604020202020204" pitchFamily="34" charset="0"/>
              </a:rPr>
              <a:t> </a:t>
            </a:r>
            <a:r>
              <a:rPr lang="en-US" sz="1800" dirty="0" smtClean="0">
                <a:solidFill>
                  <a:prstClr val="black"/>
                </a:solidFill>
                <a:latin typeface="Arial" panose="020B0604020202020204" pitchFamily="34" charset="0"/>
                <a:cs typeface="Arial" panose="020B0604020202020204" pitchFamily="34" charset="0"/>
              </a:rPr>
              <a:t>New raster</a:t>
            </a:r>
            <a:endParaRPr lang="en-US" sz="1800" dirty="0">
              <a:solidFill>
                <a:prstClr val="black"/>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Wingdings" panose="05000000000000000000" pitchFamily="2" charset="2"/>
              <a:buChar char="ü"/>
            </a:pPr>
            <a:r>
              <a:rPr lang="en-US" sz="1800" dirty="0" smtClean="0">
                <a:solidFill>
                  <a:prstClr val="black"/>
                </a:solidFill>
                <a:latin typeface="Arial" panose="020B0604020202020204" pitchFamily="34" charset="0"/>
                <a:cs typeface="Arial" panose="020B0604020202020204" pitchFamily="34" charset="0"/>
              </a:rPr>
              <a:t> (Refurbished) </a:t>
            </a:r>
            <a:r>
              <a:rPr lang="en-US" dirty="0">
                <a:solidFill>
                  <a:prstClr val="black"/>
                </a:solidFill>
                <a:latin typeface="Arial" panose="020B0604020202020204" pitchFamily="34" charset="0"/>
                <a:cs typeface="Arial" panose="020B0604020202020204" pitchFamily="34" charset="0"/>
              </a:rPr>
              <a:t>b</a:t>
            </a:r>
            <a:r>
              <a:rPr lang="en-US" sz="1800" dirty="0" smtClean="0">
                <a:solidFill>
                  <a:prstClr val="black"/>
                </a:solidFill>
                <a:latin typeface="Arial" panose="020B0604020202020204" pitchFamily="34" charset="0"/>
                <a:cs typeface="Arial" panose="020B0604020202020204" pitchFamily="34" charset="0"/>
              </a:rPr>
              <a:t>eam dump</a:t>
            </a:r>
          </a:p>
        </p:txBody>
      </p:sp>
      <p:sp>
        <p:nvSpPr>
          <p:cNvPr id="51" name="TextBox 50"/>
          <p:cNvSpPr txBox="1"/>
          <p:nvPr/>
        </p:nvSpPr>
        <p:spPr>
          <a:xfrm>
            <a:off x="179512" y="3824014"/>
            <a:ext cx="4176464" cy="2308324"/>
          </a:xfrm>
          <a:prstGeom prst="rect">
            <a:avLst/>
          </a:prstGeom>
          <a:noFill/>
          <a:ln w="22225">
            <a:solidFill>
              <a:srgbClr val="00B050"/>
            </a:solidFill>
          </a:ln>
        </p:spPr>
        <p:txBody>
          <a:bodyPr wrap="square" rtlCol="0">
            <a:spAutoFit/>
          </a:bodyPr>
          <a:lstStyle/>
          <a:p>
            <a:pPr fontAlgn="auto">
              <a:spcBef>
                <a:spcPts val="0"/>
              </a:spcBef>
              <a:spcAft>
                <a:spcPts val="0"/>
              </a:spcAft>
            </a:pPr>
            <a:r>
              <a:rPr lang="en-US" sz="1800" b="1" u="sng" dirty="0" smtClean="0">
                <a:solidFill>
                  <a:srgbClr val="00B050"/>
                </a:solidFill>
                <a:latin typeface="Arial" panose="020B0604020202020204" pitchFamily="34" charset="0"/>
                <a:cs typeface="Arial" panose="020B0604020202020204" pitchFamily="34" charset="0"/>
              </a:rPr>
              <a:t>DVCS experiment commissioning:</a:t>
            </a:r>
          </a:p>
          <a:p>
            <a:pPr fontAlgn="auto">
              <a:spcBef>
                <a:spcPts val="0"/>
              </a:spcBef>
              <a:spcAft>
                <a:spcPts val="0"/>
              </a:spcAft>
            </a:pPr>
            <a:endParaRPr lang="en-US" sz="1800" b="1" u="sng" dirty="0" smtClean="0">
              <a:solidFill>
                <a:srgbClr val="00B050"/>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Wingdings" panose="05000000000000000000" pitchFamily="2" charset="2"/>
              <a:buChar char="ü"/>
            </a:pPr>
            <a:r>
              <a:rPr lang="en-US" sz="1800" dirty="0" smtClean="0">
                <a:solidFill>
                  <a:prstClr val="black"/>
                </a:solidFill>
                <a:latin typeface="Arial" panose="020B0604020202020204" pitchFamily="34" charset="0"/>
                <a:cs typeface="Arial" panose="020B0604020202020204" pitchFamily="34" charset="0"/>
              </a:rPr>
              <a:t>Coincidence (e + </a:t>
            </a:r>
            <a:r>
              <a:rPr lang="en-US" sz="1800" dirty="0" smtClean="0">
                <a:solidFill>
                  <a:prstClr val="black"/>
                </a:solidFill>
                <a:latin typeface="Symbol" panose="05050102010706020507" pitchFamily="18" charset="2"/>
                <a:cs typeface="Arial" panose="020B0604020202020204" pitchFamily="34" charset="0"/>
              </a:rPr>
              <a:t>g</a:t>
            </a:r>
            <a:r>
              <a:rPr lang="en-US" sz="1800" dirty="0" smtClean="0">
                <a:solidFill>
                  <a:prstClr val="black"/>
                </a:solidFill>
                <a:latin typeface="Arial" panose="020B0604020202020204" pitchFamily="34" charset="0"/>
                <a:cs typeface="Arial" panose="020B0604020202020204" pitchFamily="34" charset="0"/>
              </a:rPr>
              <a:t>) trigger </a:t>
            </a:r>
          </a:p>
          <a:p>
            <a:pPr marL="285750" indent="-285750" fontAlgn="auto">
              <a:spcBef>
                <a:spcPts val="0"/>
              </a:spcBef>
              <a:spcAft>
                <a:spcPts val="0"/>
              </a:spcAft>
              <a:buFont typeface="Wingdings" panose="05000000000000000000" pitchFamily="2" charset="2"/>
              <a:buChar char="ü"/>
            </a:pPr>
            <a:r>
              <a:rPr lang="en-US" sz="1800" dirty="0" smtClean="0">
                <a:solidFill>
                  <a:prstClr val="black"/>
                </a:solidFill>
                <a:latin typeface="Arial" panose="020B0604020202020204" pitchFamily="34" charset="0"/>
                <a:cs typeface="Arial" panose="020B0604020202020204" pitchFamily="34" charset="0"/>
              </a:rPr>
              <a:t>1 GHz sampling electronics</a:t>
            </a:r>
          </a:p>
          <a:p>
            <a:pPr marL="285750" indent="-285750" fontAlgn="auto">
              <a:spcBef>
                <a:spcPts val="0"/>
              </a:spcBef>
              <a:spcAft>
                <a:spcPts val="0"/>
              </a:spcAft>
              <a:buFont typeface="Wingdings" panose="05000000000000000000" pitchFamily="2" charset="2"/>
              <a:buChar char="ü"/>
            </a:pPr>
            <a:r>
              <a:rPr lang="en-US" sz="1800" dirty="0">
                <a:solidFill>
                  <a:prstClr val="black"/>
                </a:solidFill>
                <a:latin typeface="Arial" panose="020B0604020202020204" pitchFamily="34" charset="0"/>
                <a:cs typeface="Arial" panose="020B0604020202020204" pitchFamily="34" charset="0"/>
              </a:rPr>
              <a:t> </a:t>
            </a:r>
            <a:r>
              <a:rPr lang="en-US" sz="1800" i="1" dirty="0" smtClean="0">
                <a:solidFill>
                  <a:prstClr val="black"/>
                </a:solidFill>
                <a:latin typeface="Arial" panose="020B0604020202020204" pitchFamily="34" charset="0"/>
                <a:cs typeface="Arial" panose="020B0604020202020204" pitchFamily="34" charset="0"/>
              </a:rPr>
              <a:t>ep</a:t>
            </a:r>
            <a:r>
              <a:rPr lang="en-US" sz="1800" dirty="0" smtClean="0">
                <a:solidFill>
                  <a:prstClr val="black"/>
                </a:solidFill>
                <a:latin typeface="Arial" panose="020B0604020202020204" pitchFamily="34" charset="0"/>
                <a:cs typeface="Arial" panose="020B0604020202020204" pitchFamily="34" charset="0"/>
              </a:rPr>
              <a:t> → </a:t>
            </a:r>
            <a:r>
              <a:rPr lang="en-US" sz="1800" i="1" dirty="0" smtClean="0">
                <a:solidFill>
                  <a:prstClr val="black"/>
                </a:solidFill>
                <a:latin typeface="Arial" panose="020B0604020202020204" pitchFamily="34" charset="0"/>
                <a:cs typeface="Arial" panose="020B0604020202020204" pitchFamily="34" charset="0"/>
              </a:rPr>
              <a:t>ep</a:t>
            </a:r>
            <a:r>
              <a:rPr lang="en-US" sz="1800" dirty="0" smtClean="0">
                <a:solidFill>
                  <a:prstClr val="black"/>
                </a:solidFill>
                <a:latin typeface="Arial" panose="020B0604020202020204" pitchFamily="34" charset="0"/>
                <a:cs typeface="Arial" panose="020B0604020202020204" pitchFamily="34" charset="0"/>
              </a:rPr>
              <a:t> calorimeter elastic calibration</a:t>
            </a:r>
          </a:p>
          <a:p>
            <a:pPr marL="285750" indent="-285750" fontAlgn="auto">
              <a:spcBef>
                <a:spcPts val="0"/>
              </a:spcBef>
              <a:spcAft>
                <a:spcPts val="0"/>
              </a:spcAft>
              <a:buFont typeface="Wingdings" panose="05000000000000000000" pitchFamily="2" charset="2"/>
              <a:buChar char="ü"/>
            </a:pPr>
            <a:r>
              <a:rPr lang="en-US" sz="1800" dirty="0">
                <a:solidFill>
                  <a:srgbClr val="660066"/>
                </a:solidFill>
                <a:latin typeface="Arial" panose="020B0604020202020204" pitchFamily="34" charset="0"/>
                <a:cs typeface="Arial" panose="020B0604020202020204" pitchFamily="34" charset="0"/>
              </a:rPr>
              <a:t>C</a:t>
            </a:r>
            <a:r>
              <a:rPr lang="en-US" sz="1800" dirty="0" smtClean="0">
                <a:solidFill>
                  <a:srgbClr val="660066"/>
                </a:solidFill>
                <a:latin typeface="Arial" panose="020B0604020202020204" pitchFamily="34" charset="0"/>
                <a:cs typeface="Arial" panose="020B0604020202020204" pitchFamily="34" charset="0"/>
              </a:rPr>
              <a:t>ompleted the 1</a:t>
            </a:r>
            <a:r>
              <a:rPr lang="en-US" sz="1800" baseline="30000" dirty="0" smtClean="0">
                <a:solidFill>
                  <a:srgbClr val="660066"/>
                </a:solidFill>
                <a:latin typeface="Arial" panose="020B0604020202020204" pitchFamily="34" charset="0"/>
                <a:cs typeface="Arial" panose="020B0604020202020204" pitchFamily="34" charset="0"/>
              </a:rPr>
              <a:t>st</a:t>
            </a:r>
            <a:r>
              <a:rPr lang="en-US" sz="1800" dirty="0" smtClean="0">
                <a:solidFill>
                  <a:srgbClr val="660066"/>
                </a:solidFill>
                <a:latin typeface="Arial" panose="020B0604020202020204" pitchFamily="34" charset="0"/>
                <a:cs typeface="Arial" panose="020B0604020202020204" pitchFamily="34" charset="0"/>
              </a:rPr>
              <a:t> DVCS kinematic setting</a:t>
            </a:r>
          </a:p>
        </p:txBody>
      </p:sp>
    </p:spTree>
    <p:extLst>
      <p:ext uri="{BB962C8B-B14F-4D97-AF65-F5344CB8AC3E}">
        <p14:creationId xmlns:p14="http://schemas.microsoft.com/office/powerpoint/2010/main" val="34127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Physics Program: (</a:t>
            </a:r>
            <a:r>
              <a:rPr lang="en-US" dirty="0" err="1" smtClean="0"/>
              <a:t>E</a:t>
            </a:r>
            <a:r>
              <a:rPr lang="en-US" baseline="-10000" dirty="0" err="1" smtClean="0"/>
              <a:t>pass</a:t>
            </a:r>
            <a:r>
              <a:rPr lang="en-US" dirty="0" smtClean="0"/>
              <a:t>= 1.0 </a:t>
            </a:r>
            <a:r>
              <a:rPr lang="en-US" dirty="0"/>
              <a:t>G</a:t>
            </a:r>
            <a:r>
              <a:rPr lang="en-US" dirty="0" smtClean="0"/>
              <a:t>eV)</a:t>
            </a:r>
            <a:endParaRPr lang="en-US" dirty="0"/>
          </a:p>
        </p:txBody>
      </p:sp>
      <p:sp>
        <p:nvSpPr>
          <p:cNvPr id="18" name="Slide Number Placeholder 4"/>
          <p:cNvSpPr>
            <a:spLocks noGrp="1"/>
          </p:cNvSpPr>
          <p:nvPr>
            <p:ph type="sldNum" sz="quarter" idx="4294967295"/>
          </p:nvPr>
        </p:nvSpPr>
        <p:spPr>
          <a:xfrm>
            <a:off x="4276725" y="6465125"/>
            <a:ext cx="857250" cy="365125"/>
          </a:xfrm>
          <a:prstGeom prst="rect">
            <a:avLst/>
          </a:prstGeom>
        </p:spPr>
        <p:txBody>
          <a:bodyPr/>
          <a:lstStyle/>
          <a:p>
            <a:fld id="{B58F48A6-A3E1-4848-9AC3-B43F560BE4FE}" type="slidenum">
              <a:rPr lang="en-US" smtClean="0"/>
              <a:pPr/>
              <a:t>14</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020" y="4516341"/>
            <a:ext cx="2619418" cy="16746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770" y="1977580"/>
            <a:ext cx="2201918" cy="2087782"/>
          </a:xfrm>
          <a:prstGeom prst="rect">
            <a:avLst/>
          </a:prstGeom>
        </p:spPr>
      </p:pic>
      <p:sp>
        <p:nvSpPr>
          <p:cNvPr id="6" name="TextBox 5"/>
          <p:cNvSpPr txBox="1"/>
          <p:nvPr/>
        </p:nvSpPr>
        <p:spPr>
          <a:xfrm>
            <a:off x="114300" y="850014"/>
            <a:ext cx="299085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Hall-A: Commissioning beam line + e</a:t>
            </a:r>
            <a:r>
              <a:rPr lang="en-US" baseline="30000"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polarimeters</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3199530" y="840489"/>
            <a:ext cx="2296395" cy="80021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Hall-B: Physics/HPS</a:t>
            </a:r>
          </a:p>
          <a:p>
            <a:r>
              <a:rPr lang="en-US" sz="1400" i="1" dirty="0" smtClean="0">
                <a:latin typeface="Arial" panose="020B0604020202020204" pitchFamily="34" charset="0"/>
                <a:cs typeface="Arial" panose="020B0604020202020204" pitchFamily="34" charset="0"/>
              </a:rPr>
              <a:t>Ribbon beam for dark matter search</a:t>
            </a:r>
            <a:endParaRPr lang="en-US" sz="1400" i="1" dirty="0">
              <a:latin typeface="Arial" panose="020B0604020202020204" pitchFamily="34" charset="0"/>
              <a:cs typeface="Arial" panose="020B0604020202020204" pitchFamily="34" charset="0"/>
            </a:endParaRPr>
          </a:p>
        </p:txBody>
      </p:sp>
      <p:sp>
        <p:nvSpPr>
          <p:cNvPr id="8" name="TextBox 7"/>
          <p:cNvSpPr txBox="1"/>
          <p:nvPr/>
        </p:nvSpPr>
        <p:spPr>
          <a:xfrm>
            <a:off x="6181725" y="851889"/>
            <a:ext cx="2797289" cy="107721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Hall-D: Detector 	commissioning only</a:t>
            </a:r>
          </a:p>
          <a:p>
            <a:r>
              <a:rPr lang="en-US" sz="1400" i="1" dirty="0" smtClean="0">
                <a:latin typeface="Arial" panose="020B0604020202020204" pitchFamily="34" charset="0"/>
                <a:cs typeface="Arial" panose="020B0604020202020204" pitchFamily="34" charset="0"/>
              </a:rPr>
              <a:t>First coherent bremsstrahlung spectrum</a:t>
            </a:r>
            <a:endParaRPr lang="en-US" sz="1400" i="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612" y="4196588"/>
            <a:ext cx="2619419" cy="2054379"/>
          </a:xfrm>
          <a:prstGeom prst="rect">
            <a:avLst/>
          </a:prstGeom>
        </p:spPr>
      </p:pic>
      <p:cxnSp>
        <p:nvCxnSpPr>
          <p:cNvPr id="11" name="Straight Connector 10"/>
          <p:cNvCxnSpPr/>
          <p:nvPr/>
        </p:nvCxnSpPr>
        <p:spPr>
          <a:xfrm flipV="1">
            <a:off x="1304014" y="4412974"/>
            <a:ext cx="23854" cy="16061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9529" y="3710525"/>
            <a:ext cx="2619419" cy="2540442"/>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3547607" y="4980746"/>
                <a:ext cx="1399430" cy="324769"/>
              </a:xfrm>
              <a:prstGeom prst="rect">
                <a:avLst/>
              </a:prstGeom>
              <a:noFill/>
            </p:spPr>
            <p:txBody>
              <a:bodyPr wrap="square" rtlCol="0">
                <a:spAutoFit/>
              </a:bodyPr>
              <a:lstStyle/>
              <a:p>
                <a14:m>
                  <m:oMath xmlns:m="http://schemas.openxmlformats.org/officeDocument/2006/math">
                    <m:sSubSup>
                      <m:sSubSupPr>
                        <m:ctrlPr>
                          <a:rPr lang="en-US" sz="1400" i="1" smtClean="0">
                            <a:solidFill>
                              <a:srgbClr val="1322AD"/>
                            </a:solidFill>
                            <a:latin typeface="Cambria Math"/>
                          </a:rPr>
                        </m:ctrlPr>
                      </m:sSubSupPr>
                      <m:e>
                        <m:r>
                          <a:rPr lang="en-US" sz="1400" i="1" smtClean="0">
                            <a:solidFill>
                              <a:srgbClr val="1322AD"/>
                            </a:solidFill>
                            <a:latin typeface="Cambria Math"/>
                            <a:ea typeface="Cambria Math"/>
                          </a:rPr>
                          <m:t>𝜎</m:t>
                        </m:r>
                      </m:e>
                      <m:sub>
                        <m:r>
                          <a:rPr lang="en-US" sz="1400" b="0" i="1" smtClean="0">
                            <a:solidFill>
                              <a:srgbClr val="1322AD"/>
                            </a:solidFill>
                            <a:latin typeface="Cambria Math"/>
                          </a:rPr>
                          <m:t>𝑦</m:t>
                        </m:r>
                      </m:sub>
                      <m:sup/>
                    </m:sSubSup>
                    <m:r>
                      <a:rPr lang="en-US" sz="1400" b="0" i="1" smtClean="0">
                        <a:solidFill>
                          <a:srgbClr val="1322AD"/>
                        </a:solidFill>
                        <a:latin typeface="Cambria Math"/>
                      </a:rPr>
                      <m:t>=</m:t>
                    </m:r>
                  </m:oMath>
                </a14:m>
                <a:r>
                  <a:rPr lang="en-US" sz="1400" dirty="0" smtClean="0">
                    <a:solidFill>
                      <a:srgbClr val="1322AD"/>
                    </a:solidFill>
                  </a:rPr>
                  <a:t> 48µm</a:t>
                </a:r>
                <a:endParaRPr lang="en-US" sz="1400" dirty="0">
                  <a:solidFill>
                    <a:srgbClr val="1322AD"/>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547607" y="4980746"/>
                <a:ext cx="1399430" cy="324769"/>
              </a:xfrm>
              <a:prstGeom prst="rect">
                <a:avLst/>
              </a:prstGeom>
              <a:blipFill rotWithShape="1">
                <a:blip r:embed="rId7"/>
                <a:stretch>
                  <a:fillRect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47607" y="3957288"/>
                <a:ext cx="1399430" cy="307777"/>
              </a:xfrm>
              <a:prstGeom prst="rect">
                <a:avLst/>
              </a:prstGeom>
              <a:noFill/>
            </p:spPr>
            <p:txBody>
              <a:bodyPr wrap="square" rtlCol="0">
                <a:spAutoFit/>
              </a:bodyPr>
              <a:lstStyle/>
              <a:p>
                <a14:m>
                  <m:oMath xmlns:m="http://schemas.openxmlformats.org/officeDocument/2006/math">
                    <m:sSubSup>
                      <m:sSubSupPr>
                        <m:ctrlPr>
                          <a:rPr lang="en-US" sz="1400" i="1" smtClean="0">
                            <a:solidFill>
                              <a:srgbClr val="1322AD"/>
                            </a:solidFill>
                            <a:latin typeface="Cambria Math"/>
                          </a:rPr>
                        </m:ctrlPr>
                      </m:sSubSupPr>
                      <m:e>
                        <m:r>
                          <a:rPr lang="en-US" sz="1400" i="1" smtClean="0">
                            <a:solidFill>
                              <a:srgbClr val="1322AD"/>
                            </a:solidFill>
                            <a:latin typeface="Cambria Math"/>
                            <a:ea typeface="Cambria Math"/>
                          </a:rPr>
                          <m:t>𝜎</m:t>
                        </m:r>
                      </m:e>
                      <m:sub>
                        <m:r>
                          <a:rPr lang="en-US" sz="1400" b="0" i="1" smtClean="0">
                            <a:solidFill>
                              <a:srgbClr val="1322AD"/>
                            </a:solidFill>
                            <a:latin typeface="Cambria Math"/>
                          </a:rPr>
                          <m:t>𝑥</m:t>
                        </m:r>
                      </m:sub>
                      <m:sup/>
                    </m:sSubSup>
                    <m:r>
                      <a:rPr lang="en-US" sz="1400" b="0" i="1" smtClean="0">
                        <a:solidFill>
                          <a:srgbClr val="1322AD"/>
                        </a:solidFill>
                        <a:latin typeface="Cambria Math"/>
                      </a:rPr>
                      <m:t>=</m:t>
                    </m:r>
                  </m:oMath>
                </a14:m>
                <a:r>
                  <a:rPr lang="en-US" sz="1400" dirty="0" smtClean="0">
                    <a:solidFill>
                      <a:srgbClr val="1322AD"/>
                    </a:solidFill>
                  </a:rPr>
                  <a:t> 294µm</a:t>
                </a:r>
                <a:endParaRPr lang="en-US" sz="1400" dirty="0">
                  <a:solidFill>
                    <a:srgbClr val="1322AD"/>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547607" y="3957288"/>
                <a:ext cx="1399430" cy="307777"/>
              </a:xfrm>
              <a:prstGeom prst="rect">
                <a:avLst/>
              </a:prstGeom>
              <a:blipFill rotWithShape="1">
                <a:blip r:embed="rId8"/>
                <a:stretch>
                  <a:fillRect t="-1961" b="-17647"/>
                </a:stretch>
              </a:blipFill>
            </p:spPr>
            <p:txBody>
              <a:bodyPr/>
              <a:lstStyle/>
              <a:p>
                <a:r>
                  <a:rPr lang="en-US">
                    <a:noFill/>
                  </a:rPr>
                  <a:t> </a:t>
                </a:r>
              </a:p>
            </p:txBody>
          </p:sp>
        </mc:Fallback>
      </mc:AlternateContent>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99528" y="1932767"/>
            <a:ext cx="2523769" cy="1543795"/>
          </a:xfrm>
          <a:prstGeom prst="rect">
            <a:avLst/>
          </a:prstGeom>
        </p:spPr>
      </p:pic>
      <p:sp>
        <p:nvSpPr>
          <p:cNvPr id="13" name="TextBox 12"/>
          <p:cNvSpPr txBox="1"/>
          <p:nvPr/>
        </p:nvSpPr>
        <p:spPr>
          <a:xfrm>
            <a:off x="3942957" y="2110788"/>
            <a:ext cx="981075" cy="261610"/>
          </a:xfrm>
          <a:prstGeom prst="rect">
            <a:avLst/>
          </a:prstGeom>
          <a:noFill/>
        </p:spPr>
        <p:txBody>
          <a:bodyPr wrap="square" rtlCol="0">
            <a:spAutoFit/>
          </a:bodyPr>
          <a:lstStyle/>
          <a:p>
            <a:r>
              <a:rPr lang="en-US" sz="1100" dirty="0" smtClean="0">
                <a:latin typeface="Minion Pro"/>
              </a:rPr>
              <a:t>Si detectors</a:t>
            </a:r>
            <a:endParaRPr lang="en-US" sz="1100" dirty="0">
              <a:latin typeface="Minion Pro"/>
            </a:endParaRPr>
          </a:p>
        </p:txBody>
      </p:sp>
      <p:cxnSp>
        <p:nvCxnSpPr>
          <p:cNvPr id="17" name="Straight Arrow Connector 16"/>
          <p:cNvCxnSpPr/>
          <p:nvPr/>
        </p:nvCxnSpPr>
        <p:spPr>
          <a:xfrm>
            <a:off x="4247322" y="2354616"/>
            <a:ext cx="261917" cy="254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4131634" y="2339138"/>
            <a:ext cx="101566" cy="5405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427791" y="3053496"/>
            <a:ext cx="2162896" cy="230832"/>
          </a:xfrm>
          <a:prstGeom prst="rect">
            <a:avLst/>
          </a:prstGeom>
          <a:noFill/>
        </p:spPr>
        <p:txBody>
          <a:bodyPr wrap="square" rtlCol="0">
            <a:spAutoFit/>
          </a:bodyPr>
          <a:lstStyle/>
          <a:p>
            <a:r>
              <a:rPr lang="en-US" sz="900" b="1" dirty="0" smtClean="0">
                <a:solidFill>
                  <a:srgbClr val="FF0000"/>
                </a:solidFill>
                <a:latin typeface="Minion Pro"/>
              </a:rPr>
              <a:t>BEAM goes here, 1mm gap in Si</a:t>
            </a:r>
            <a:endParaRPr lang="en-US" sz="900" b="1" dirty="0">
              <a:solidFill>
                <a:srgbClr val="FF0000"/>
              </a:solidFill>
              <a:latin typeface="Minion Pro"/>
            </a:endParaRPr>
          </a:p>
        </p:txBody>
      </p:sp>
      <p:cxnSp>
        <p:nvCxnSpPr>
          <p:cNvPr id="26" name="Straight Arrow Connector 25"/>
          <p:cNvCxnSpPr/>
          <p:nvPr/>
        </p:nvCxnSpPr>
        <p:spPr>
          <a:xfrm flipV="1">
            <a:off x="4353218" y="2751343"/>
            <a:ext cx="149171" cy="3500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01089" y="4111177"/>
            <a:ext cx="1602464" cy="276999"/>
          </a:xfrm>
          <a:prstGeom prst="rect">
            <a:avLst/>
          </a:prstGeom>
          <a:solidFill>
            <a:schemeClr val="bg1"/>
          </a:solidFill>
        </p:spPr>
        <p:txBody>
          <a:bodyPr wrap="square" rtlCol="0">
            <a:spAutoFit/>
          </a:bodyPr>
          <a:lstStyle/>
          <a:p>
            <a:pPr algn="ctr"/>
            <a:r>
              <a:rPr lang="en-US" sz="1200" dirty="0" smtClean="0">
                <a:latin typeface="Arial" panose="020B0604020202020204" pitchFamily="34" charset="0"/>
                <a:cs typeface="Arial" panose="020B0604020202020204" pitchFamily="34" charset="0"/>
              </a:rPr>
              <a:t>Compton Asymmetry</a:t>
            </a:r>
            <a:endParaRPr lang="en-US" sz="1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557478" y="3497955"/>
                <a:ext cx="1889684" cy="6576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𝑅𝑎𝑤</m:t>
                          </m:r>
                        </m:sub>
                      </m:sSub>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𝑁</m:t>
                              </m:r>
                            </m:e>
                            <m:sub>
                              <m:r>
                                <a:rPr lang="en-US" b="0" i="1" smtClean="0">
                                  <a:latin typeface="Cambria Math"/>
                                </a:rPr>
                                <m:t>+</m:t>
                              </m:r>
                            </m:sub>
                          </m:sSub>
                          <m:r>
                            <a:rPr lang="en-US" b="0" i="1" smtClean="0">
                              <a:latin typeface="Cambria Math"/>
                            </a:rPr>
                            <m:t>−</m:t>
                          </m:r>
                          <m:sSub>
                            <m:sSubPr>
                              <m:ctrlPr>
                                <a:rPr lang="en-US" b="0" i="1" smtClean="0">
                                  <a:latin typeface="Cambria Math"/>
                                </a:rPr>
                              </m:ctrlPr>
                            </m:sSubPr>
                            <m:e>
                              <m:r>
                                <a:rPr lang="en-US" b="0" i="1" smtClean="0">
                                  <a:latin typeface="Cambria Math"/>
                                </a:rPr>
                                <m:t>𝑁</m:t>
                              </m:r>
                            </m:e>
                            <m:sub>
                              <m:r>
                                <a:rPr lang="en-US" b="0" i="1" smtClean="0">
                                  <a:latin typeface="Cambria Math"/>
                                </a:rPr>
                                <m:t>−</m:t>
                              </m:r>
                            </m:sub>
                          </m:sSub>
                        </m:num>
                        <m:den>
                          <m:sSub>
                            <m:sSubPr>
                              <m:ctrlPr>
                                <a:rPr lang="en-US" b="0" i="1" smtClean="0">
                                  <a:latin typeface="Cambria Math"/>
                                </a:rPr>
                              </m:ctrlPr>
                            </m:sSubPr>
                            <m:e>
                              <m:r>
                                <a:rPr lang="en-US" b="0" i="1" smtClean="0">
                                  <a:latin typeface="Cambria Math"/>
                                </a:rPr>
                                <m:t>𝑁</m:t>
                              </m:r>
                            </m:e>
                            <m:sub>
                              <m:r>
                                <a:rPr lang="en-US" b="0" i="1" smtClean="0">
                                  <a:latin typeface="Cambria Math"/>
                                </a:rPr>
                                <m:t>+</m:t>
                              </m:r>
                            </m:sub>
                          </m:sSub>
                          <m:r>
                            <a:rPr lang="en-US" b="0" i="1" smtClean="0">
                              <a:latin typeface="Cambria Math"/>
                            </a:rPr>
                            <m:t>+</m:t>
                          </m:r>
                          <m:sSub>
                            <m:sSubPr>
                              <m:ctrlPr>
                                <a:rPr lang="en-US" b="0" i="1" smtClean="0">
                                  <a:latin typeface="Cambria Math"/>
                                </a:rPr>
                              </m:ctrlPr>
                            </m:sSubPr>
                            <m:e>
                              <m:r>
                                <a:rPr lang="en-US" b="0" i="1" smtClean="0">
                                  <a:latin typeface="Cambria Math"/>
                                </a:rPr>
                                <m:t>𝑁</m:t>
                              </m:r>
                            </m:e>
                            <m:sub>
                              <m:r>
                                <a:rPr lang="en-US" b="0" i="1" smtClean="0">
                                  <a:latin typeface="Cambria Math"/>
                                </a:rPr>
                                <m:t>−</m:t>
                              </m:r>
                            </m:sub>
                          </m:sSub>
                        </m:den>
                      </m:f>
                    </m:oMath>
                  </m:oMathPara>
                </a14:m>
                <a:endParaRPr lang="en-US"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57478" y="3497955"/>
                <a:ext cx="1889684" cy="657616"/>
              </a:xfrm>
              <a:prstGeom prst="rect">
                <a:avLst/>
              </a:prstGeom>
              <a:blipFill rotWithShape="1">
                <a:blip r:embed="rId10"/>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5541" y="1524921"/>
            <a:ext cx="2576489" cy="1951642"/>
          </a:xfrm>
          <a:prstGeom prst="rect">
            <a:avLst/>
          </a:prstGeom>
        </p:spPr>
      </p:pic>
    </p:spTree>
    <p:extLst>
      <p:ext uri="{BB962C8B-B14F-4D97-AF65-F5344CB8AC3E}">
        <p14:creationId xmlns:p14="http://schemas.microsoft.com/office/powerpoint/2010/main" val="2535767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4748"/>
          <a:stretch/>
        </p:blipFill>
        <p:spPr bwMode="auto">
          <a:xfrm>
            <a:off x="666" y="1966768"/>
            <a:ext cx="9165146" cy="423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4460" b="88972"/>
          <a:stretch/>
        </p:blipFill>
        <p:spPr bwMode="auto">
          <a:xfrm>
            <a:off x="6796217" y="-7673"/>
            <a:ext cx="2340764" cy="71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9427" y="82785"/>
            <a:ext cx="6805644"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latin typeface="Arial" pitchFamily="34" charset="0"/>
                <a:ea typeface="+mj-ea"/>
                <a:cs typeface="Arial" pitchFamily="34" charset="0"/>
              </a:rPr>
              <a:t>Towards </a:t>
            </a:r>
            <a:r>
              <a:rPr lang="en-US" sz="2800" b="1" kern="0" dirty="0" err="1" smtClean="0">
                <a:latin typeface="Arial" pitchFamily="34" charset="0"/>
                <a:ea typeface="+mj-ea"/>
                <a:cs typeface="Arial" pitchFamily="34" charset="0"/>
              </a:rPr>
              <a:t>Gluonic</a:t>
            </a:r>
            <a:r>
              <a:rPr lang="en-US" sz="2800" b="1" kern="0" dirty="0" smtClean="0">
                <a:latin typeface="Arial" pitchFamily="34" charset="0"/>
                <a:ea typeface="+mj-ea"/>
                <a:cs typeface="Arial" pitchFamily="34" charset="0"/>
              </a:rPr>
              <a:t> Excitations: Hall D</a:t>
            </a:r>
            <a:endParaRPr kumimoji="0" lang="en-US" sz="2800" b="1" i="0" u="none" strike="noStrike" kern="0" cap="none" spc="0" normalizeH="0" baseline="0" noProof="0" dirty="0">
              <a:ln>
                <a:noFill/>
              </a:ln>
              <a:effectLst/>
              <a:uLnTx/>
              <a:uFillTx/>
              <a:latin typeface="Arial" pitchFamily="34" charset="0"/>
              <a:ea typeface="+mj-ea"/>
              <a:cs typeface="Arial" pitchFamily="34" charset="0"/>
            </a:endParaRPr>
          </a:p>
        </p:txBody>
      </p:sp>
      <p:sp>
        <p:nvSpPr>
          <p:cNvPr id="2" name="Rectangle 1"/>
          <p:cNvSpPr/>
          <p:nvPr/>
        </p:nvSpPr>
        <p:spPr bwMode="auto">
          <a:xfrm>
            <a:off x="4316627" y="4432214"/>
            <a:ext cx="4300151" cy="864973"/>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 name="Explosion 1 5"/>
          <p:cNvSpPr/>
          <p:nvPr/>
        </p:nvSpPr>
        <p:spPr bwMode="auto">
          <a:xfrm>
            <a:off x="5356396" y="1110305"/>
            <a:ext cx="1548714" cy="1524001"/>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a:solidFill>
                  <a:srgbClr val="0033CC"/>
                </a:solidFill>
                <a:latin typeface="Arial" panose="020B0604020202020204" pitchFamily="34" charset="0"/>
                <a:cs typeface="Arial" panose="020B0604020202020204" pitchFamily="34" charset="0"/>
              </a:rPr>
              <a:t>h</a:t>
            </a:r>
            <a:r>
              <a:rPr lang="en-US" sz="1600" b="1" dirty="0" smtClean="0">
                <a:solidFill>
                  <a:srgbClr val="0033CC"/>
                </a:solidFill>
                <a:latin typeface="Arial" panose="020B0604020202020204" pitchFamily="34" charset="0"/>
                <a:cs typeface="Arial" panose="020B0604020202020204" pitchFamily="34" charset="0"/>
              </a:rPr>
              <a:t>igh impact</a:t>
            </a:r>
            <a:endParaRPr kumimoji="0" lang="en-US" sz="1600" b="1" i="0" u="none" strike="noStrike" cap="none" normalizeH="0" baseline="0" dirty="0" smtClean="0">
              <a:ln>
                <a:noFill/>
              </a:ln>
              <a:solidFill>
                <a:srgbClr val="0033CC"/>
              </a:solidFill>
              <a:effectLst/>
              <a:latin typeface="Arial" panose="020B0604020202020204" pitchFamily="34" charset="0"/>
              <a:cs typeface="Arial" panose="020B0604020202020204" pitchFamily="34" charset="0"/>
            </a:endParaRPr>
          </a:p>
        </p:txBody>
      </p:sp>
      <p:sp>
        <p:nvSpPr>
          <p:cNvPr id="5" name="TextBox 4"/>
          <p:cNvSpPr txBox="1"/>
          <p:nvPr/>
        </p:nvSpPr>
        <p:spPr>
          <a:xfrm>
            <a:off x="247650" y="857250"/>
            <a:ext cx="7267576"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See presentation of J. Stevens for further update on </a:t>
            </a:r>
            <a:r>
              <a:rPr lang="en-US" dirty="0" err="1" smtClean="0">
                <a:latin typeface="Arial" panose="020B0604020202020204" pitchFamily="34" charset="0"/>
                <a:cs typeface="Arial" panose="020B0604020202020204" pitchFamily="34" charset="0"/>
              </a:rPr>
              <a:t>GlueX</a:t>
            </a:r>
            <a:r>
              <a:rPr lang="en-US" dirty="0" smtClean="0">
                <a:latin typeface="Arial" panose="020B0604020202020204" pitchFamily="34" charset="0"/>
                <a:cs typeface="Arial" panose="020B0604020202020204" pitchFamily="34" charset="0"/>
              </a:rPr>
              <a:t> science, on detector commissioning and understanding,</a:t>
            </a:r>
          </a:p>
          <a:p>
            <a:r>
              <a:rPr lang="en-US" dirty="0" smtClean="0">
                <a:latin typeface="Arial" panose="020B0604020202020204" pitchFamily="34" charset="0"/>
                <a:cs typeface="Arial" panose="020B0604020202020204" pitchFamily="34" charset="0"/>
              </a:rPr>
              <a:t>and further plans.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985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2205" y="3149998"/>
            <a:ext cx="4235470" cy="3323987"/>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Since they couple to electric charge, A’s   </a:t>
            </a:r>
            <a:r>
              <a:rPr lang="en-US" sz="1400" dirty="0" smtClean="0">
                <a:latin typeface="Arial" panose="020B0604020202020204" pitchFamily="34" charset="0"/>
                <a:cs typeface="Arial" panose="020B0604020202020204" pitchFamily="34" charset="0"/>
              </a:rPr>
              <a:t>can </a:t>
            </a:r>
            <a:r>
              <a:rPr lang="en-US" sz="1400" dirty="0">
                <a:latin typeface="Arial" panose="020B0604020202020204" pitchFamily="34" charset="0"/>
                <a:cs typeface="Arial" panose="020B0604020202020204" pitchFamily="34" charset="0"/>
              </a:rPr>
              <a:t>be </a:t>
            </a:r>
            <a:r>
              <a:rPr lang="en-US" sz="1400" dirty="0" smtClean="0">
                <a:latin typeface="Arial" panose="020B0604020202020204" pitchFamily="34" charset="0"/>
                <a:cs typeface="Arial" panose="020B0604020202020204" pitchFamily="34" charset="0"/>
              </a:rPr>
              <a:t>electro-produced and can decay to    </a:t>
            </a:r>
            <a:r>
              <a:rPr lang="en-US" sz="1400" dirty="0" err="1" smtClean="0">
                <a:latin typeface="Arial" panose="020B0604020202020204" pitchFamily="34" charset="0"/>
                <a:cs typeface="Arial" panose="020B0604020202020204" pitchFamily="34" charset="0"/>
              </a:rPr>
              <a:t>e</a:t>
            </a:r>
            <a:r>
              <a:rPr lang="en-US" sz="1400" baseline="30000" dirty="0" err="1" smtClean="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e</a:t>
            </a:r>
            <a:r>
              <a:rPr lang="en-US" sz="1400" baseline="300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a:t>
            </a:r>
            <a:br>
              <a:rPr lang="en-US" sz="14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a:p>
            <a:r>
              <a:rPr lang="en-US" sz="1400" b="1" dirty="0" smtClean="0">
                <a:solidFill>
                  <a:prstClr val="black"/>
                </a:solidFill>
                <a:latin typeface="Arial" panose="020B0604020202020204" pitchFamily="34" charset="0"/>
                <a:cs typeface="Arial" panose="020B0604020202020204" pitchFamily="34" charset="0"/>
              </a:rPr>
              <a:t/>
            </a:r>
            <a:br>
              <a:rPr lang="en-US" sz="1400" b="1" dirty="0" smtClean="0">
                <a:solidFill>
                  <a:prstClr val="black"/>
                </a:solidFill>
                <a:latin typeface="Arial" panose="020B0604020202020204" pitchFamily="34" charset="0"/>
                <a:cs typeface="Arial" panose="020B0604020202020204" pitchFamily="34" charset="0"/>
              </a:rPr>
            </a:br>
            <a:endParaRPr lang="en-US" sz="1400" b="1"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smtClean="0">
                <a:solidFill>
                  <a:prstClr val="black"/>
                </a:solidFill>
                <a:latin typeface="Arial" panose="020B0604020202020204" pitchFamily="34" charset="0"/>
                <a:cs typeface="Arial" panose="020B0604020202020204" pitchFamily="34" charset="0"/>
              </a:rPr>
              <a:t>Heavy photons may </a:t>
            </a:r>
            <a:r>
              <a:rPr lang="en-US" sz="1400" b="1" dirty="0">
                <a:solidFill>
                  <a:prstClr val="black"/>
                </a:solidFill>
                <a:latin typeface="Arial" panose="020B0604020202020204" pitchFamily="34" charset="0"/>
                <a:cs typeface="Arial" panose="020B0604020202020204" pitchFamily="34" charset="0"/>
              </a:rPr>
              <a:t>mediate DM</a:t>
            </a:r>
            <a:r>
              <a:rPr lang="en-US" sz="1400" dirty="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annihilation and interactions of DM with regular matter.</a:t>
            </a:r>
          </a:p>
          <a:p>
            <a:pPr marL="285750" indent="-285750">
              <a:buFont typeface="Arial" panose="020B0604020202020204" pitchFamily="34" charset="0"/>
              <a:buChar char="•"/>
            </a:pPr>
            <a:endParaRPr lang="en-US" sz="1400" dirty="0">
              <a:solidFill>
                <a:prstClr val="black"/>
              </a:solidFill>
              <a:latin typeface="Arial" panose="020B0604020202020204" pitchFamily="34" charset="0"/>
              <a:cs typeface="Arial" panose="020B0604020202020204" pitchFamily="34" charset="0"/>
            </a:endParaRPr>
          </a:p>
          <a:p>
            <a:r>
              <a:rPr lang="en-US" sz="1400" dirty="0" smtClean="0">
                <a:solidFill>
                  <a:prstClr val="black"/>
                </a:solidFill>
                <a:latin typeface="Arial" panose="020B0604020202020204" pitchFamily="34" charset="0"/>
                <a:cs typeface="Arial" panose="020B0604020202020204" pitchFamily="34" charset="0"/>
              </a:rPr>
              <a:t/>
            </a:r>
            <a:br>
              <a:rPr lang="en-US" sz="1400" dirty="0" smtClean="0">
                <a:solidFill>
                  <a:prstClr val="black"/>
                </a:solidFill>
                <a:latin typeface="Arial" panose="020B0604020202020204" pitchFamily="34" charset="0"/>
                <a:cs typeface="Arial" panose="020B0604020202020204" pitchFamily="34" charset="0"/>
              </a:rPr>
            </a:br>
            <a:r>
              <a:rPr lang="en-US" sz="1400" dirty="0" smtClean="0">
                <a:solidFill>
                  <a:prstClr val="black"/>
                </a:solidFill>
                <a:latin typeface="Arial" panose="020B0604020202020204" pitchFamily="34" charset="0"/>
                <a:cs typeface="Arial" panose="020B0604020202020204" pitchFamily="34" charset="0"/>
              </a:rPr>
              <a:t/>
            </a:r>
            <a:br>
              <a:rPr lang="en-US" sz="1400" dirty="0" smtClean="0">
                <a:solidFill>
                  <a:prstClr val="black"/>
                </a:solidFill>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The Heavy Photon Search (HPS) </a:t>
            </a:r>
            <a:r>
              <a:rPr lang="en-US" sz="1400" dirty="0" smtClean="0">
                <a:latin typeface="Arial" panose="020B0604020202020204" pitchFamily="34" charset="0"/>
                <a:cs typeface="Arial" panose="020B0604020202020204" pitchFamily="34" charset="0"/>
              </a:rPr>
              <a:t>identifies A’s </a:t>
            </a:r>
            <a:r>
              <a:rPr lang="en-US" sz="1400" dirty="0">
                <a:latin typeface="Arial" panose="020B0604020202020204" pitchFamily="34" charset="0"/>
                <a:cs typeface="Arial" panose="020B0604020202020204" pitchFamily="34" charset="0"/>
              </a:rPr>
              <a:t>as mass bumps with finite decay length in a compact </a:t>
            </a:r>
            <a:r>
              <a:rPr lang="en-US" sz="1400" dirty="0" smtClean="0">
                <a:latin typeface="Arial" panose="020B0604020202020204" pitchFamily="34" charset="0"/>
                <a:cs typeface="Arial" panose="020B0604020202020204" pitchFamily="34" charset="0"/>
              </a:rPr>
              <a:t>forward </a:t>
            </a:r>
            <a:r>
              <a:rPr lang="en-US" sz="1400" dirty="0">
                <a:latin typeface="Arial" panose="020B0604020202020204" pitchFamily="34" charset="0"/>
                <a:cs typeface="Arial" panose="020B0604020202020204" pitchFamily="34" charset="0"/>
              </a:rPr>
              <a:t>spectrometer </a:t>
            </a:r>
            <a:r>
              <a:rPr lang="en-US" sz="1400" dirty="0" smtClean="0">
                <a:latin typeface="Arial" panose="020B0604020202020204" pitchFamily="34" charset="0"/>
                <a:cs typeface="Arial" panose="020B0604020202020204" pitchFamily="34" charset="0"/>
              </a:rPr>
              <a:t>at JLAB. </a:t>
            </a:r>
            <a:endParaRPr lang="en-US"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114300"/>
            <a:ext cx="8229600" cy="489397"/>
          </a:xfrm>
        </p:spPr>
        <p:txBody>
          <a:bodyPr>
            <a:noAutofit/>
          </a:bodyPr>
          <a:lstStyle/>
          <a:p>
            <a:r>
              <a:rPr lang="en-US" sz="2800" b="1" dirty="0" smtClean="0"/>
              <a:t>Heavy Photon Search at JLAB</a:t>
            </a:r>
            <a:endParaRPr lang="en-US" sz="2800" b="1" dirty="0"/>
          </a:p>
        </p:txBody>
      </p:sp>
      <p:sp>
        <p:nvSpPr>
          <p:cNvPr id="19" name="TextBox 18"/>
          <p:cNvSpPr txBox="1"/>
          <p:nvPr/>
        </p:nvSpPr>
        <p:spPr>
          <a:xfrm>
            <a:off x="-1" y="963311"/>
            <a:ext cx="4134118" cy="1384995"/>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Dark Matter may reside in a Hidden Sector, </a:t>
            </a:r>
            <a:r>
              <a:rPr lang="en-US" sz="1400" dirty="0" smtClean="0">
                <a:latin typeface="Arial" panose="020B0604020202020204" pitchFamily="34" charset="0"/>
                <a:cs typeface="Arial" panose="020B0604020202020204" pitchFamily="34" charset="0"/>
              </a:rPr>
              <a:t>carry “dark charge”, and couple to hidden sector gauge bosons (“heavy photons”, A’s)</a:t>
            </a:r>
            <a:br>
              <a:rPr lang="en-US" sz="14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Heavy Photons mix with the SM </a:t>
            </a:r>
            <a:r>
              <a:rPr lang="en-US" sz="1400" b="1" dirty="0" smtClean="0">
                <a:latin typeface="Arial" panose="020B0604020202020204" pitchFamily="34" charset="0"/>
                <a:cs typeface="Arial" panose="020B0604020202020204" pitchFamily="34" charset="0"/>
                <a:sym typeface="Symbol"/>
              </a:rPr>
              <a:t></a:t>
            </a:r>
            <a:r>
              <a:rPr lang="en-US" sz="1400" dirty="0" smtClean="0">
                <a:latin typeface="Arial" panose="020B0604020202020204" pitchFamily="34" charset="0"/>
                <a:cs typeface="Arial" panose="020B0604020202020204" pitchFamily="34" charset="0"/>
                <a:sym typeface="Symbol"/>
              </a:rPr>
              <a:t>, so will couple weakly (</a:t>
            </a:r>
            <a:r>
              <a:rPr lang="en-US" sz="1400" dirty="0">
                <a:latin typeface="Arial" panose="020B0604020202020204" pitchFamily="34" charset="0"/>
                <a:cs typeface="Arial" panose="020B0604020202020204" pitchFamily="34" charset="0"/>
                <a:sym typeface="Symbol"/>
              </a:rPr>
              <a:t>e, </a:t>
            </a:r>
            <a:r>
              <a:rPr lang="en-US" sz="1400" dirty="0" smtClean="0">
                <a:latin typeface="Arial" panose="020B0604020202020204" pitchFamily="34" charset="0"/>
                <a:cs typeface="Arial" panose="020B0604020202020204" pitchFamily="34" charset="0"/>
                <a:sym typeface="Symbol"/>
              </a:rPr>
              <a:t>~10</a:t>
            </a:r>
            <a:r>
              <a:rPr lang="en-US" sz="1400" baseline="30000" dirty="0" smtClean="0">
                <a:latin typeface="Arial" panose="020B0604020202020204" pitchFamily="34" charset="0"/>
                <a:cs typeface="Arial" panose="020B0604020202020204" pitchFamily="34" charset="0"/>
                <a:sym typeface="Symbol"/>
              </a:rPr>
              <a:t>-3</a:t>
            </a:r>
            <a:r>
              <a:rPr lang="en-US" sz="1400" dirty="0" smtClean="0">
                <a:latin typeface="Arial" panose="020B0604020202020204" pitchFamily="34" charset="0"/>
                <a:cs typeface="Arial" panose="020B0604020202020204" pitchFamily="34" charset="0"/>
                <a:sym typeface="Symbol"/>
              </a:rPr>
              <a:t>) to electric charge.</a:t>
            </a:r>
            <a:endParaRPr lang="en-US" sz="1400" dirty="0" smtClean="0">
              <a:latin typeface="Arial" panose="020B0604020202020204" pitchFamily="34" charset="0"/>
              <a:cs typeface="Arial" panose="020B0604020202020204" pitchFamily="34" charset="0"/>
            </a:endParaRPr>
          </a:p>
        </p:txBody>
      </p:sp>
      <p:pic>
        <p:nvPicPr>
          <p:cNvPr id="20" name="Picture 6"/>
          <p:cNvPicPr>
            <a:picLocks noChangeAspect="1" noChangeArrowheads="1"/>
          </p:cNvPicPr>
          <p:nvPr/>
        </p:nvPicPr>
        <p:blipFill>
          <a:blip r:embed="rId2" cstate="screen"/>
          <a:srcRect/>
          <a:stretch>
            <a:fillRect/>
          </a:stretch>
        </p:blipFill>
        <p:spPr bwMode="auto">
          <a:xfrm>
            <a:off x="0" y="0"/>
            <a:ext cx="1442434" cy="950937"/>
          </a:xfrm>
          <a:prstGeom prst="rect">
            <a:avLst/>
          </a:prstGeom>
          <a:noFill/>
          <a:ln w="9525">
            <a:noFill/>
            <a:miter lim="800000"/>
            <a:headEnd/>
            <a:tailEnd/>
          </a:ln>
        </p:spPr>
      </p:pic>
      <p:pic>
        <p:nvPicPr>
          <p:cNvPr id="21" name="Picture 11" descr="Fig2 2_left.JPG"/>
          <p:cNvPicPr>
            <a:picLocks noChangeAspect="1" noChangeArrowheads="1"/>
          </p:cNvPicPr>
          <p:nvPr/>
        </p:nvPicPr>
        <p:blipFill>
          <a:blip r:embed="rId3" cstate="screen"/>
          <a:srcRect/>
          <a:stretch>
            <a:fillRect/>
          </a:stretch>
        </p:blipFill>
        <p:spPr bwMode="auto">
          <a:xfrm>
            <a:off x="1401251" y="4979185"/>
            <a:ext cx="1372909" cy="711341"/>
          </a:xfrm>
          <a:prstGeom prst="rect">
            <a:avLst/>
          </a:prstGeom>
          <a:noFill/>
          <a:ln w="9525">
            <a:noFill/>
            <a:miter lim="800000"/>
            <a:headEnd/>
            <a:tailEnd/>
          </a:ln>
        </p:spPr>
      </p:pic>
      <p:pic>
        <p:nvPicPr>
          <p:cNvPr id="25" name="Picture 4"/>
          <p:cNvPicPr>
            <a:picLocks noChangeAspect="1" noChangeArrowheads="1"/>
          </p:cNvPicPr>
          <p:nvPr/>
        </p:nvPicPr>
        <p:blipFill>
          <a:blip r:embed="rId4" cstate="screen"/>
          <a:srcRect/>
          <a:stretch>
            <a:fillRect/>
          </a:stretch>
        </p:blipFill>
        <p:spPr bwMode="auto">
          <a:xfrm>
            <a:off x="1439351" y="2409145"/>
            <a:ext cx="1293511" cy="609569"/>
          </a:xfrm>
          <a:prstGeom prst="rect">
            <a:avLst/>
          </a:prstGeom>
          <a:noFill/>
          <a:ln w="9525">
            <a:noFill/>
            <a:miter lim="800000"/>
            <a:headEnd/>
            <a:tailEnd/>
          </a:ln>
        </p:spPr>
      </p:pic>
      <p:sp>
        <p:nvSpPr>
          <p:cNvPr id="26" name="TextBox 25"/>
          <p:cNvSpPr txBox="1"/>
          <p:nvPr/>
        </p:nvSpPr>
        <p:spPr>
          <a:xfrm>
            <a:off x="4134117" y="2898166"/>
            <a:ext cx="5009883" cy="1723549"/>
          </a:xfrm>
          <a:prstGeom prst="rect">
            <a:avLst/>
          </a:prstGeom>
          <a:solidFill>
            <a:srgbClr val="FFFF00"/>
          </a:solidFill>
          <a:ln>
            <a:solidFill>
              <a:srgbClr val="FFFF00"/>
            </a:solidFill>
          </a:ln>
        </p:spPr>
        <p:txBody>
          <a:bodyPr wrap="square" rtlCol="0">
            <a:spAutoFit/>
          </a:bodyPr>
          <a:lstStyle/>
          <a:p>
            <a:r>
              <a:rPr lang="en-US" sz="1600" dirty="0" smtClean="0">
                <a:latin typeface="Arial" panose="020B0604020202020204" pitchFamily="34" charset="0"/>
                <a:cs typeface="Arial" panose="020B0604020202020204" pitchFamily="34" charset="0"/>
              </a:rPr>
              <a:t>An actual </a:t>
            </a:r>
            <a:r>
              <a:rPr lang="en-US" sz="1600" dirty="0" err="1" smtClean="0">
                <a:latin typeface="Arial" panose="020B0604020202020204" pitchFamily="34" charset="0"/>
                <a:cs typeface="Arial" panose="020B0604020202020204" pitchFamily="34" charset="0"/>
              </a:rPr>
              <a:t>e</a:t>
            </a:r>
            <a:r>
              <a:rPr lang="en-US" sz="1600" baseline="30000" dirty="0" err="1" smtClean="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e</a:t>
            </a:r>
            <a:r>
              <a:rPr lang="en-US" sz="1600" baseline="300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pair, produced in the HPS W target, is tracked by the  6-layer silicon vertex tracker (SVT) placed inside an analyzing magnet. The  highly segmented  PbWO</a:t>
            </a:r>
            <a:r>
              <a:rPr lang="en-US" sz="1600" baseline="-25000" dirty="0" smtClean="0">
                <a:latin typeface="Arial" panose="020B0604020202020204" pitchFamily="34" charset="0"/>
                <a:cs typeface="Arial" panose="020B0604020202020204" pitchFamily="34" charset="0"/>
              </a:rPr>
              <a:t>4</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Ecal</a:t>
            </a:r>
            <a:r>
              <a:rPr lang="en-US" sz="1600" dirty="0" smtClean="0">
                <a:latin typeface="Arial" panose="020B0604020202020204" pitchFamily="34" charset="0"/>
                <a:cs typeface="Arial" panose="020B0604020202020204" pitchFamily="34" charset="0"/>
              </a:rPr>
              <a:t>, downstream of the SVT, was used to trigger the event. The A’ signal must be identified above a huge background of QED tridents. </a:t>
            </a:r>
            <a:r>
              <a:rPr lang="en-US" sz="1000" dirty="0" smtClean="0">
                <a:latin typeface="Arial" panose="020B0604020202020204" pitchFamily="34" charset="0"/>
                <a:cs typeface="Arial" panose="020B0604020202020204" pitchFamily="34" charset="0"/>
              </a:rPr>
              <a:t>https</a:t>
            </a:r>
            <a:r>
              <a:rPr lang="en-US" sz="1000" dirty="0">
                <a:latin typeface="Arial" panose="020B0604020202020204" pitchFamily="34" charset="0"/>
                <a:cs typeface="Arial" panose="020B0604020202020204" pitchFamily="34" charset="0"/>
              </a:rPr>
              <a:t>://confluence.slac.stanford.edu/display/hpsg/Heavy+Photon+Search+Experiment</a:t>
            </a:r>
          </a:p>
        </p:txBody>
      </p:sp>
      <p:pic>
        <p:nvPicPr>
          <p:cNvPr id="23" name="Picture 6"/>
          <p:cNvPicPr>
            <a:picLocks noChangeAspect="1" noChangeArrowheads="1"/>
          </p:cNvPicPr>
          <p:nvPr/>
        </p:nvPicPr>
        <p:blipFill>
          <a:blip r:embed="rId5" cstate="print"/>
          <a:srcRect/>
          <a:stretch>
            <a:fillRect/>
          </a:stretch>
        </p:blipFill>
        <p:spPr bwMode="auto">
          <a:xfrm>
            <a:off x="1506026" y="3608053"/>
            <a:ext cx="1277870" cy="748480"/>
          </a:xfrm>
          <a:prstGeom prst="rect">
            <a:avLst/>
          </a:prstGeom>
          <a:noFill/>
          <a:ln w="9525">
            <a:noFill/>
            <a:miter lim="800000"/>
            <a:headEnd/>
            <a:tailEnd/>
          </a:ln>
        </p:spPr>
      </p:pic>
      <p:pic>
        <p:nvPicPr>
          <p:cNvPr id="32" name="Picture 2"/>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57148" y="799321"/>
            <a:ext cx="3090477" cy="210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7510212" y="2020005"/>
            <a:ext cx="877163" cy="738664"/>
          </a:xfrm>
          <a:prstGeom prst="rect">
            <a:avLst/>
          </a:prstGeom>
          <a:noFill/>
        </p:spPr>
        <p:txBody>
          <a:bodyPr wrap="none" rtlCol="0">
            <a:spAutoFit/>
          </a:bodyPr>
          <a:lstStyle/>
          <a:p>
            <a:r>
              <a:rPr lang="en-US" sz="1400" dirty="0">
                <a:solidFill>
                  <a:schemeClr val="bg1"/>
                </a:solidFill>
              </a:rPr>
              <a:t>Run 5623</a:t>
            </a:r>
            <a:br>
              <a:rPr lang="en-US" sz="1400" dirty="0">
                <a:solidFill>
                  <a:schemeClr val="bg1"/>
                </a:solidFill>
              </a:rPr>
            </a:br>
            <a:r>
              <a:rPr lang="en-US" sz="1400" dirty="0">
                <a:solidFill>
                  <a:schemeClr val="bg1"/>
                </a:solidFill>
              </a:rPr>
              <a:t>Event 62</a:t>
            </a:r>
            <a:br>
              <a:rPr lang="en-US" sz="1400" dirty="0">
                <a:solidFill>
                  <a:schemeClr val="bg1"/>
                </a:solidFill>
              </a:rPr>
            </a:br>
            <a:r>
              <a:rPr lang="en-US" sz="1400" dirty="0">
                <a:solidFill>
                  <a:schemeClr val="bg1"/>
                </a:solidFill>
              </a:rPr>
              <a:t>N. Graf </a:t>
            </a:r>
          </a:p>
        </p:txBody>
      </p:sp>
      <p:pic>
        <p:nvPicPr>
          <p:cNvPr id="3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9841" b="22719"/>
          <a:stretch/>
        </p:blipFill>
        <p:spPr bwMode="auto">
          <a:xfrm>
            <a:off x="5313078" y="4657725"/>
            <a:ext cx="3236667" cy="177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5523941" y="4693530"/>
            <a:ext cx="2830134" cy="307777"/>
          </a:xfrm>
          <a:prstGeom prst="rect">
            <a:avLst/>
          </a:prstGeom>
          <a:noFill/>
        </p:spPr>
        <p:txBody>
          <a:bodyPr wrap="none" rtlCol="0">
            <a:spAutoFit/>
          </a:bodyPr>
          <a:lstStyle/>
          <a:p>
            <a:r>
              <a:rPr lang="en-US" sz="1400" dirty="0" smtClean="0">
                <a:solidFill>
                  <a:schemeClr val="bg1"/>
                </a:solidFill>
              </a:rPr>
              <a:t>Beam’s Eye View of Si Vertex Tracker</a:t>
            </a:r>
            <a:endParaRPr lang="en-US" sz="1400" dirty="0">
              <a:solidFill>
                <a:schemeClr val="bg1"/>
              </a:solidFill>
            </a:endParaRPr>
          </a:p>
        </p:txBody>
      </p:sp>
      <p:sp>
        <p:nvSpPr>
          <p:cNvPr id="14" name="Explosion 1 13"/>
          <p:cNvSpPr/>
          <p:nvPr/>
        </p:nvSpPr>
        <p:spPr bwMode="auto">
          <a:xfrm>
            <a:off x="3844752" y="1121375"/>
            <a:ext cx="1548714" cy="1524001"/>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a:solidFill>
                  <a:srgbClr val="0033CC"/>
                </a:solidFill>
                <a:latin typeface="Arial" panose="020B0604020202020204" pitchFamily="34" charset="0"/>
                <a:cs typeface="Arial" panose="020B0604020202020204" pitchFamily="34" charset="0"/>
              </a:rPr>
              <a:t>h</a:t>
            </a:r>
            <a:r>
              <a:rPr lang="en-US" sz="1600" b="1" dirty="0" smtClean="0">
                <a:solidFill>
                  <a:srgbClr val="0033CC"/>
                </a:solidFill>
                <a:latin typeface="Arial" panose="020B0604020202020204" pitchFamily="34" charset="0"/>
                <a:cs typeface="Arial" panose="020B0604020202020204" pitchFamily="34" charset="0"/>
              </a:rPr>
              <a:t>igh impact</a:t>
            </a:r>
            <a:endParaRPr kumimoji="0" lang="en-US" sz="1600" b="1" i="0" u="none" strike="noStrike" cap="none" normalizeH="0" baseline="0" dirty="0" smtClean="0">
              <a:ln>
                <a:noFill/>
              </a:ln>
              <a:solidFill>
                <a:srgbClr val="0033C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593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43278" y="6356350"/>
            <a:ext cx="561975" cy="365125"/>
          </a:xfrm>
          <a:prstGeom prst="rect">
            <a:avLst/>
          </a:prstGeom>
        </p:spPr>
        <p:txBody>
          <a:bodyPr/>
          <a:lstStyle/>
          <a:p>
            <a:fld id="{BA9B540C-44DA-4F69-89C9-7C84606640D3}" type="slidenum">
              <a:rPr lang="en-US" smtClean="0"/>
              <a:pPr/>
              <a:t>17</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000" r="837" b="7315"/>
          <a:stretch/>
        </p:blipFill>
        <p:spPr bwMode="auto">
          <a:xfrm>
            <a:off x="0" y="809625"/>
            <a:ext cx="9105253" cy="532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0" y="114300"/>
            <a:ext cx="9220200" cy="489397"/>
          </a:xfrm>
          <a:prstGeom prst="rect">
            <a:avLst/>
          </a:prstGeom>
        </p:spPr>
        <p:txBody>
          <a:bodyPr>
            <a:noAutofit/>
          </a:bodyPr>
          <a:lstStyle>
            <a:lvl1pPr algn="ctr"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Heavy Photon Search - Spring 2015 Run @ 1 GeV</a:t>
            </a:r>
            <a:endParaRPr lang="en-US" sz="2800" dirty="0"/>
          </a:p>
        </p:txBody>
      </p:sp>
      <p:sp>
        <p:nvSpPr>
          <p:cNvPr id="3" name="TextBox 2"/>
          <p:cNvSpPr txBox="1"/>
          <p:nvPr/>
        </p:nvSpPr>
        <p:spPr>
          <a:xfrm>
            <a:off x="323850" y="5490865"/>
            <a:ext cx="8429625" cy="923330"/>
          </a:xfrm>
          <a:prstGeom prst="rect">
            <a:avLst/>
          </a:prstGeom>
          <a:noFill/>
        </p:spPr>
        <p:txBody>
          <a:bodyPr wrap="square" rtlCol="0">
            <a:spAutoFit/>
          </a:bodyPr>
          <a:lstStyle/>
          <a:p>
            <a:r>
              <a:rPr lang="en-US" dirty="0">
                <a:solidFill>
                  <a:srgbClr val="0000FF"/>
                </a:solidFill>
                <a:latin typeface="Arial" panose="020B0604020202020204" pitchFamily="34" charset="0"/>
                <a:cs typeface="Arial" panose="020B0604020202020204" pitchFamily="34" charset="0"/>
              </a:rPr>
              <a:t>T</a:t>
            </a:r>
            <a:r>
              <a:rPr lang="en-US" dirty="0" smtClean="0">
                <a:solidFill>
                  <a:srgbClr val="0000FF"/>
                </a:solidFill>
                <a:latin typeface="Arial" panose="020B0604020202020204" pitchFamily="34" charset="0"/>
                <a:cs typeface="Arial" panose="020B0604020202020204" pitchFamily="34" charset="0"/>
              </a:rPr>
              <a:t>his was achieved by extending the beam schedule – after the power loss and the resulting </a:t>
            </a:r>
            <a:r>
              <a:rPr lang="en-US" dirty="0" err="1" smtClean="0">
                <a:solidFill>
                  <a:srgbClr val="0000FF"/>
                </a:solidFill>
                <a:latin typeface="Arial" panose="020B0604020202020204" pitchFamily="34" charset="0"/>
                <a:cs typeface="Arial" panose="020B0604020202020204" pitchFamily="34" charset="0"/>
              </a:rPr>
              <a:t>cryo</a:t>
            </a:r>
            <a:r>
              <a:rPr lang="en-US" dirty="0" smtClean="0">
                <a:solidFill>
                  <a:srgbClr val="0000FF"/>
                </a:solidFill>
                <a:latin typeface="Arial" panose="020B0604020202020204" pitchFamily="34" charset="0"/>
                <a:cs typeface="Arial" panose="020B0604020202020204" pitchFamily="34" charset="0"/>
              </a:rPr>
              <a:t> problems </a:t>
            </a:r>
            <a:r>
              <a:rPr lang="en-US" dirty="0">
                <a:solidFill>
                  <a:srgbClr val="0000FF"/>
                </a:solidFill>
                <a:latin typeface="Arial" panose="020B0604020202020204" pitchFamily="34" charset="0"/>
                <a:cs typeface="Arial" panose="020B0604020202020204" pitchFamily="34" charset="0"/>
              </a:rPr>
              <a:t>– </a:t>
            </a:r>
            <a:r>
              <a:rPr lang="en-US" dirty="0" smtClean="0">
                <a:solidFill>
                  <a:srgbClr val="0000FF"/>
                </a:solidFill>
                <a:latin typeface="Arial" panose="020B0604020202020204" pitchFamily="34" charset="0"/>
                <a:cs typeface="Arial" panose="020B0604020202020204" pitchFamily="34" charset="0"/>
              </a:rPr>
              <a:t>up to May 18. HPS only ran in late evenings/nights and in weekends to ensure there was no interference with CLAS12 installation.</a:t>
            </a:r>
            <a:endParaRPr lang="en-US"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737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8354" y="846790"/>
            <a:ext cx="4589921" cy="5509200"/>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HPS was fully installed and commissioned </a:t>
            </a:r>
            <a:br>
              <a:rPr lang="en-US" sz="1600" b="1"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for the Spring 2015 Engineering Run. Beamline, detector, and trigger work as designed!</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Took 1/3 week of data at 1.05 GeV</a:t>
            </a:r>
            <a:r>
              <a:rPr lang="en-US" sz="1600" dirty="0" smtClean="0">
                <a:latin typeface="Arial" panose="020B0604020202020204" pitchFamily="34" charset="0"/>
                <a:cs typeface="Arial" panose="020B0604020202020204" pitchFamily="34" charset="0"/>
              </a:rPr>
              <a:t> with the SVT just 500 </a:t>
            </a:r>
            <a:r>
              <a:rPr lang="en-US" sz="1600" dirty="0" smtClean="0">
                <a:latin typeface="Symbol" panose="05050102010706020507" pitchFamily="18" charset="2"/>
                <a:cs typeface="Arial" panose="020B0604020202020204" pitchFamily="34" charset="0"/>
              </a:rPr>
              <a:t>m</a:t>
            </a:r>
            <a:r>
              <a:rPr lang="en-US" sz="1600" dirty="0" smtClean="0">
                <a:latin typeface="Arial" panose="020B0604020202020204" pitchFamily="34" charset="0"/>
                <a:cs typeface="Arial" panose="020B0604020202020204" pitchFamily="34" charset="0"/>
              </a:rPr>
              <a:t>m from the electron beam. Search for an A’ in uncharted territory has begun. First results by March 2016?</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Looking for opportunistic data taking at 2.2 and 4.4 GeV in FY16. </a:t>
            </a:r>
            <a:r>
              <a:rPr lang="en-US" sz="1600" dirty="0" smtClean="0">
                <a:latin typeface="Arial" panose="020B0604020202020204" pitchFamily="34" charset="0"/>
                <a:cs typeface="Arial" panose="020B0604020202020204" pitchFamily="34" charset="0"/>
              </a:rPr>
              <a:t>John </a:t>
            </a:r>
            <a:r>
              <a:rPr lang="en-US" sz="1600" dirty="0" err="1" smtClean="0">
                <a:latin typeface="Arial" panose="020B0604020202020204" pitchFamily="34" charset="0"/>
                <a:cs typeface="Arial" panose="020B0604020202020204" pitchFamily="34" charset="0"/>
              </a:rPr>
              <a:t>Jaros</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Chance for a game changing discovery!”</a:t>
            </a:r>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730159" y="926853"/>
            <a:ext cx="359585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HPS Reach and Existing Limits</a:t>
            </a:r>
            <a:endParaRPr lang="en-US" b="1" dirty="0">
              <a:latin typeface="Arial" panose="020B0604020202020204" pitchFamily="34" charset="0"/>
              <a:cs typeface="Arial" panose="020B0604020202020204" pitchFamily="34" charset="0"/>
            </a:endParaRPr>
          </a:p>
        </p:txBody>
      </p:sp>
      <p:cxnSp>
        <p:nvCxnSpPr>
          <p:cNvPr id="7" name="Straight Connector 6"/>
          <p:cNvCxnSpPr/>
          <p:nvPr/>
        </p:nvCxnSpPr>
        <p:spPr>
          <a:xfrm>
            <a:off x="3740727" y="3066472"/>
            <a:ext cx="665018"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06982" y="2798618"/>
            <a:ext cx="385042" cy="307777"/>
          </a:xfrm>
          <a:prstGeom prst="rect">
            <a:avLst/>
          </a:prstGeom>
          <a:noFill/>
        </p:spPr>
        <p:txBody>
          <a:bodyPr wrap="none" rtlCol="0">
            <a:spAutoFit/>
          </a:bodyPr>
          <a:lstStyle/>
          <a:p>
            <a:r>
              <a:rPr lang="en-US" sz="1400" dirty="0" smtClean="0">
                <a:solidFill>
                  <a:schemeClr val="tx2"/>
                </a:solidFill>
              </a:rPr>
              <a:t>2</a:t>
            </a:r>
            <a:r>
              <a:rPr lang="en-US" sz="1400" dirty="0" smtClean="0">
                <a:solidFill>
                  <a:schemeClr val="tx2"/>
                </a:solidFill>
                <a:sym typeface="Symbol"/>
              </a:rPr>
              <a:t></a:t>
            </a:r>
            <a:endParaRPr lang="en-US" sz="1400" dirty="0">
              <a:solidFill>
                <a:schemeClr val="tx2"/>
              </a:solidFill>
            </a:endParaRPr>
          </a:p>
        </p:txBody>
      </p:sp>
      <p:cxnSp>
        <p:nvCxnSpPr>
          <p:cNvPr id="11" name="Straight Connector 10"/>
          <p:cNvCxnSpPr/>
          <p:nvPr/>
        </p:nvCxnSpPr>
        <p:spPr>
          <a:xfrm>
            <a:off x="3740727" y="3380509"/>
            <a:ext cx="665018" cy="0"/>
          </a:xfrm>
          <a:prstGeom prst="line">
            <a:avLst/>
          </a:prstGeom>
          <a:ln>
            <a:solidFill>
              <a:schemeClr val="tx2"/>
            </a:solidFill>
            <a:prstDash val="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906982" y="3106395"/>
            <a:ext cx="561372" cy="307777"/>
          </a:xfrm>
          <a:prstGeom prst="rect">
            <a:avLst/>
          </a:prstGeom>
          <a:noFill/>
        </p:spPr>
        <p:txBody>
          <a:bodyPr wrap="none" rtlCol="0">
            <a:spAutoFit/>
          </a:bodyPr>
          <a:lstStyle/>
          <a:p>
            <a:r>
              <a:rPr lang="en-US" sz="1400" dirty="0" smtClean="0"/>
              <a:t>4.5 </a:t>
            </a:r>
            <a:r>
              <a:rPr lang="en-US" sz="1400" dirty="0" smtClean="0">
                <a:sym typeface="Symbol"/>
              </a:rPr>
              <a:t></a:t>
            </a:r>
            <a:endParaRPr lang="en-US" sz="1400" dirty="0"/>
          </a:p>
        </p:txBody>
      </p:sp>
      <p:sp>
        <p:nvSpPr>
          <p:cNvPr id="15" name="TextBox 14"/>
          <p:cNvSpPr txBox="1"/>
          <p:nvPr/>
        </p:nvSpPr>
        <p:spPr>
          <a:xfrm>
            <a:off x="3929471" y="3586838"/>
            <a:ext cx="550151" cy="307777"/>
          </a:xfrm>
          <a:prstGeom prst="rect">
            <a:avLst/>
          </a:prstGeom>
          <a:noFill/>
        </p:spPr>
        <p:txBody>
          <a:bodyPr wrap="none" rtlCol="0">
            <a:spAutoFit/>
          </a:bodyPr>
          <a:lstStyle/>
          <a:p>
            <a:r>
              <a:rPr lang="en-US" sz="1400" b="1" dirty="0" smtClean="0">
                <a:solidFill>
                  <a:srgbClr val="CCCC00"/>
                </a:solidFill>
              </a:rPr>
              <a:t>2015</a:t>
            </a:r>
            <a:endParaRPr lang="en-US" sz="1400" b="1" dirty="0">
              <a:solidFill>
                <a:srgbClr val="CCCC00"/>
              </a:solidFill>
            </a:endParaRPr>
          </a:p>
        </p:txBody>
      </p:sp>
      <p:sp>
        <p:nvSpPr>
          <p:cNvPr id="16" name="TextBox 15"/>
          <p:cNvSpPr txBox="1"/>
          <p:nvPr/>
        </p:nvSpPr>
        <p:spPr>
          <a:xfrm>
            <a:off x="3937003" y="3893649"/>
            <a:ext cx="550151" cy="307777"/>
          </a:xfrm>
          <a:prstGeom prst="rect">
            <a:avLst/>
          </a:prstGeom>
          <a:noFill/>
        </p:spPr>
        <p:txBody>
          <a:bodyPr wrap="none" rtlCol="0">
            <a:spAutoFit/>
          </a:bodyPr>
          <a:lstStyle/>
          <a:p>
            <a:r>
              <a:rPr lang="en-US" sz="1400" b="1" dirty="0" smtClean="0">
                <a:solidFill>
                  <a:schemeClr val="tx2"/>
                </a:solidFill>
              </a:rPr>
              <a:t>2017</a:t>
            </a:r>
            <a:endParaRPr lang="en-US" sz="1400" b="1" dirty="0">
              <a:solidFill>
                <a:schemeClr val="tx2"/>
              </a:solidFill>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068" y="3325323"/>
            <a:ext cx="3445164" cy="2064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904182" y="3874321"/>
            <a:ext cx="1079270" cy="307777"/>
          </a:xfrm>
          <a:prstGeom prst="rect">
            <a:avLst/>
          </a:prstGeom>
          <a:noFill/>
        </p:spPr>
        <p:txBody>
          <a:bodyPr wrap="none" rtlCol="0">
            <a:spAutoFit/>
          </a:bodyPr>
          <a:lstStyle/>
          <a:p>
            <a:r>
              <a:rPr lang="en-US" sz="1400" dirty="0" smtClean="0">
                <a:solidFill>
                  <a:srgbClr val="FF0000"/>
                </a:solidFill>
              </a:rPr>
              <a:t>Preliminary!</a:t>
            </a:r>
            <a:endParaRPr lang="en-US" sz="1400" dirty="0">
              <a:solidFill>
                <a:srgbClr val="FF000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056" y="1432193"/>
            <a:ext cx="4439098" cy="457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48056" y="1432193"/>
            <a:ext cx="0" cy="457423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8056" y="6006431"/>
            <a:ext cx="4439098"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17" name="Title 1"/>
          <p:cNvSpPr>
            <a:spLocks noGrp="1"/>
          </p:cNvSpPr>
          <p:nvPr>
            <p:ph type="title"/>
          </p:nvPr>
        </p:nvSpPr>
        <p:spPr>
          <a:xfrm>
            <a:off x="457200" y="114300"/>
            <a:ext cx="8229600" cy="489397"/>
          </a:xfrm>
        </p:spPr>
        <p:txBody>
          <a:bodyPr>
            <a:noAutofit/>
          </a:bodyPr>
          <a:lstStyle/>
          <a:p>
            <a:r>
              <a:rPr lang="en-US" sz="2800" b="1" dirty="0" smtClean="0"/>
              <a:t>Heavy Photon Search at JLAB</a:t>
            </a:r>
            <a:endParaRPr lang="en-US" sz="2800" b="1" dirty="0"/>
          </a:p>
        </p:txBody>
      </p:sp>
    </p:spTree>
    <p:extLst>
      <p:ext uri="{BB962C8B-B14F-4D97-AF65-F5344CB8AC3E}">
        <p14:creationId xmlns:p14="http://schemas.microsoft.com/office/powerpoint/2010/main" val="2337242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427" y="82785"/>
            <a:ext cx="9144000" cy="914400"/>
          </a:xfrm>
          <a:prstGeom prst="rect">
            <a:avLst/>
          </a:prstGeom>
        </p:spPr>
        <p:txBody>
          <a:bodyPr/>
          <a:lstStyle/>
          <a:p>
            <a:pPr algn="ctr" defTabSz="914400" fontAlgn="base">
              <a:spcBef>
                <a:spcPct val="0"/>
              </a:spcBef>
              <a:spcAft>
                <a:spcPct val="0"/>
              </a:spcAft>
              <a:defRPr/>
            </a:pPr>
            <a:r>
              <a:rPr lang="en-US" sz="2800" b="1" dirty="0" smtClean="0">
                <a:latin typeface="Arial" panose="020B0604020202020204" pitchFamily="34" charset="0"/>
                <a:cs typeface="Arial" panose="020B0604020202020204" pitchFamily="34" charset="0"/>
              </a:rPr>
              <a:t>Potential for Hall B non-CLAS12 </a:t>
            </a:r>
            <a:r>
              <a:rPr lang="en-US" sz="2800" b="1" dirty="0">
                <a:latin typeface="Arial" panose="020B0604020202020204" pitchFamily="34" charset="0"/>
                <a:cs typeface="Arial" panose="020B0604020202020204" pitchFamily="34" charset="0"/>
              </a:rPr>
              <a:t>Science - </a:t>
            </a:r>
            <a:r>
              <a:rPr lang="en-US" sz="2800" b="1" dirty="0" err="1" smtClean="0">
                <a:latin typeface="Arial" panose="020B0604020202020204" pitchFamily="34" charset="0"/>
                <a:cs typeface="Arial" panose="020B0604020202020204" pitchFamily="34" charset="0"/>
              </a:rPr>
              <a:t>PRad</a:t>
            </a:r>
            <a:endParaRPr lang="en-US" sz="2800" b="1" dirty="0">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8" y="3444317"/>
            <a:ext cx="5554028"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536" y="811039"/>
            <a:ext cx="401574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6032" y="823776"/>
            <a:ext cx="4126451" cy="584775"/>
          </a:xfrm>
          <a:prstGeom prst="rect">
            <a:avLst/>
          </a:prstGeom>
          <a:noFill/>
        </p:spPr>
        <p:txBody>
          <a:bodyPr wrap="none" rtlCol="0">
            <a:spAutoFit/>
          </a:bodyPr>
          <a:lstStyle/>
          <a:p>
            <a:r>
              <a:rPr lang="en-US" sz="3200" i="1" dirty="0" smtClean="0">
                <a:solidFill>
                  <a:srgbClr val="0E02AE"/>
                </a:solidFill>
                <a:latin typeface="Arial" panose="020B0604020202020204" pitchFamily="34" charset="0"/>
                <a:cs typeface="Arial" panose="020B0604020202020204" pitchFamily="34" charset="0"/>
              </a:rPr>
              <a:t>Proton Radius Puzzle</a:t>
            </a:r>
            <a:endParaRPr lang="en-US" sz="3200" i="1" dirty="0">
              <a:solidFill>
                <a:srgbClr val="0E02AE"/>
              </a:solidFill>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899" y="3566086"/>
            <a:ext cx="3793331" cy="276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8648" y="1385499"/>
            <a:ext cx="4383965"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Discrepancy between proton radius as extracted from </a:t>
            </a:r>
            <a:r>
              <a:rPr lang="en-US" sz="1400" dirty="0" err="1" smtClean="0">
                <a:latin typeface="Arial" panose="020B0604020202020204" pitchFamily="34" charset="0"/>
                <a:cs typeface="Arial" panose="020B0604020202020204" pitchFamily="34" charset="0"/>
              </a:rPr>
              <a:t>muonic</a:t>
            </a:r>
            <a:r>
              <a:rPr lang="en-US" sz="1400" dirty="0" smtClean="0">
                <a:latin typeface="Arial" panose="020B0604020202020204" pitchFamily="34" charset="0"/>
                <a:cs typeface="Arial" panose="020B0604020202020204" pitchFamily="34" charset="0"/>
              </a:rPr>
              <a:t> hydrogen Lamb shift measurements and the determinations from the slope of e-p elastic form factor measurements at small q</a:t>
            </a:r>
            <a:r>
              <a:rPr lang="en-US" sz="1400" baseline="30000" dirty="0" smtClean="0">
                <a:latin typeface="Arial" panose="020B0604020202020204" pitchFamily="34" charset="0"/>
                <a:cs typeface="Arial" panose="020B0604020202020204" pitchFamily="34" charset="0"/>
              </a:rPr>
              <a:t>2</a:t>
            </a:r>
            <a:r>
              <a:rPr lang="en-US" sz="14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a:t>
            </a:r>
            <a:r>
              <a:rPr lang="en-US" sz="1400" dirty="0" err="1" smtClean="0">
                <a:latin typeface="Arial" panose="020B0604020202020204" pitchFamily="34" charset="0"/>
                <a:cs typeface="Arial" panose="020B0604020202020204" pitchFamily="34" charset="0"/>
              </a:rPr>
              <a:t>PRad</a:t>
            </a:r>
            <a:r>
              <a:rPr lang="en-US" sz="1400" dirty="0" smtClean="0">
                <a:latin typeface="Arial" panose="020B0604020202020204" pitchFamily="34" charset="0"/>
                <a:cs typeface="Arial" panose="020B0604020202020204" pitchFamily="34" charset="0"/>
              </a:rPr>
              <a:t> experiment determines the e-p elastic cross section by electromagnetic </a:t>
            </a:r>
            <a:r>
              <a:rPr lang="en-US" sz="1400" dirty="0" err="1" smtClean="0">
                <a:latin typeface="Arial" panose="020B0604020202020204" pitchFamily="34" charset="0"/>
                <a:cs typeface="Arial" panose="020B0604020202020204" pitchFamily="34" charset="0"/>
              </a:rPr>
              <a:t>calorimetry</a:t>
            </a:r>
            <a:r>
              <a:rPr lang="en-US" sz="1400" dirty="0" smtClean="0">
                <a:latin typeface="Arial" panose="020B0604020202020204" pitchFamily="34" charset="0"/>
                <a:cs typeface="Arial" panose="020B0604020202020204" pitchFamily="34" charset="0"/>
              </a:rPr>
              <a:t> only </a:t>
            </a:r>
            <a:r>
              <a:rPr lang="en-US" sz="1400" dirty="0" smtClean="0">
                <a:latin typeface="Arial" panose="020B0604020202020204" pitchFamily="34" charset="0"/>
                <a:cs typeface="Arial" panose="020B0604020202020204" pitchFamily="34" charset="0"/>
                <a:sym typeface="Wingdings" panose="05000000000000000000" pitchFamily="2" charset="2"/>
              </a:rPr>
              <a:t> can rule out origin of discrepancy if due to any systematics of e-p scattering</a:t>
            </a:r>
            <a:endParaRPr lang="en-US" sz="1400" dirty="0">
              <a:latin typeface="Arial" panose="020B0604020202020204" pitchFamily="34" charset="0"/>
              <a:cs typeface="Arial" panose="020B0604020202020204" pitchFamily="34" charset="0"/>
            </a:endParaRPr>
          </a:p>
        </p:txBody>
      </p:sp>
      <p:sp>
        <p:nvSpPr>
          <p:cNvPr id="8" name="Explosion 1 7"/>
          <p:cNvSpPr/>
          <p:nvPr/>
        </p:nvSpPr>
        <p:spPr bwMode="auto">
          <a:xfrm>
            <a:off x="5387544" y="3350920"/>
            <a:ext cx="1548714" cy="1524001"/>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a:solidFill>
                  <a:srgbClr val="0033CC"/>
                </a:solidFill>
                <a:latin typeface="Arial" panose="020B0604020202020204" pitchFamily="34" charset="0"/>
                <a:cs typeface="Arial" panose="020B0604020202020204" pitchFamily="34" charset="0"/>
              </a:rPr>
              <a:t>h</a:t>
            </a:r>
            <a:r>
              <a:rPr lang="en-US" sz="1600" b="1" dirty="0" smtClean="0">
                <a:solidFill>
                  <a:srgbClr val="0033CC"/>
                </a:solidFill>
                <a:latin typeface="Arial" panose="020B0604020202020204" pitchFamily="34" charset="0"/>
                <a:cs typeface="Arial" panose="020B0604020202020204" pitchFamily="34" charset="0"/>
              </a:rPr>
              <a:t>igh impact</a:t>
            </a:r>
            <a:endParaRPr kumimoji="0" lang="en-US" sz="1600" b="1" i="0" u="none" strike="noStrike" cap="none" normalizeH="0" baseline="0" dirty="0" smtClean="0">
              <a:ln>
                <a:noFill/>
              </a:ln>
              <a:solidFill>
                <a:srgbClr val="0033C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6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27" y="8643"/>
            <a:ext cx="9144000"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latin typeface="Arial" pitchFamily="34" charset="0"/>
                <a:ea typeface="+mj-ea"/>
                <a:cs typeface="Arial" pitchFamily="34" charset="0"/>
              </a:rPr>
              <a:t>Initial Physics Planning - General</a:t>
            </a:r>
            <a:endParaRPr kumimoji="0" lang="en-US" sz="3200" b="1" i="0" u="none" strike="noStrike" kern="0" cap="none" spc="0" normalizeH="0" baseline="0" noProof="0" dirty="0">
              <a:ln>
                <a:noFill/>
              </a:ln>
              <a:effectLst/>
              <a:uLnTx/>
              <a:uFillTx/>
              <a:latin typeface="Arial" pitchFamily="34" charset="0"/>
              <a:ea typeface="+mj-ea"/>
              <a:cs typeface="Arial" pitchFamily="34" charset="0"/>
            </a:endParaRPr>
          </a:p>
        </p:txBody>
      </p:sp>
      <p:sp>
        <p:nvSpPr>
          <p:cNvPr id="3" name="Content Placeholder 2"/>
          <p:cNvSpPr txBox="1">
            <a:spLocks/>
          </p:cNvSpPr>
          <p:nvPr/>
        </p:nvSpPr>
        <p:spPr>
          <a:xfrm>
            <a:off x="280416" y="820805"/>
            <a:ext cx="8665386" cy="5626944"/>
          </a:xfrm>
          <a:prstGeom prst="rect">
            <a:avLst/>
          </a:prstGeom>
        </p:spPr>
        <p:txBody>
          <a:bodyPr/>
          <a:lstStyle/>
          <a:p>
            <a:pPr marL="342900" indent="-342900" defTabSz="914400" fontAlgn="base">
              <a:spcBef>
                <a:spcPct val="20000"/>
              </a:spcBef>
              <a:spcAft>
                <a:spcPct val="0"/>
              </a:spcAft>
              <a:buFontTx/>
              <a:buChar char="•"/>
              <a:defRPr/>
            </a:pPr>
            <a:r>
              <a:rPr lang="en-US" sz="2000" b="1" dirty="0" smtClean="0">
                <a:solidFill>
                  <a:srgbClr val="0033CC"/>
                </a:solidFill>
                <a:latin typeface="Arial" pitchFamily="34" charset="0"/>
                <a:cs typeface="Arial" pitchFamily="34" charset="0"/>
              </a:rPr>
              <a:t>The Halls presented their commissioning and early physics plans to PAC-39 in 2012. Hall A’s plan was revisited, and plans were shown again to PAC-40 in 2013</a:t>
            </a:r>
            <a:endParaRPr lang="en-US" sz="800" dirty="0" smtClean="0">
              <a:latin typeface="Arial" pitchFamily="34" charset="0"/>
              <a:cs typeface="Arial" pitchFamily="34" charset="0"/>
            </a:endParaRPr>
          </a:p>
          <a:p>
            <a:pPr marL="342900" indent="-342900" defTabSz="914400" fontAlgn="base">
              <a:spcBef>
                <a:spcPct val="20000"/>
              </a:spcBef>
              <a:spcAft>
                <a:spcPct val="0"/>
              </a:spcAft>
              <a:buFontTx/>
              <a:buChar char="•"/>
              <a:defRPr/>
            </a:pPr>
            <a:r>
              <a:rPr lang="en-US" sz="2000" dirty="0" smtClean="0">
                <a:latin typeface="Arial" pitchFamily="34" charset="0"/>
                <a:cs typeface="Arial" pitchFamily="34" charset="0"/>
              </a:rPr>
              <a:t>Many factors come into the commissioning and early physics planning:</a:t>
            </a:r>
          </a:p>
          <a:p>
            <a:pPr marL="1257300" lvl="2" indent="-342900" defTabSz="914400" fontAlgn="base">
              <a:spcBef>
                <a:spcPct val="20000"/>
              </a:spcBef>
              <a:spcAft>
                <a:spcPct val="0"/>
              </a:spcAft>
              <a:buFontTx/>
              <a:buChar char="-"/>
              <a:defRPr/>
            </a:pPr>
            <a:r>
              <a:rPr lang="en-US" dirty="0" smtClean="0">
                <a:latin typeface="Arial" pitchFamily="34" charset="0"/>
                <a:cs typeface="Arial" pitchFamily="34" charset="0"/>
              </a:rPr>
              <a:t>Science priority</a:t>
            </a:r>
          </a:p>
          <a:p>
            <a:pPr marL="1257300" lvl="2" indent="-342900" defTabSz="914400" fontAlgn="base">
              <a:spcBef>
                <a:spcPct val="20000"/>
              </a:spcBef>
              <a:spcAft>
                <a:spcPct val="0"/>
              </a:spcAft>
              <a:buFontTx/>
              <a:buChar char="-"/>
              <a:defRPr/>
            </a:pPr>
            <a:r>
              <a:rPr lang="en-US" dirty="0" smtClean="0">
                <a:latin typeface="Arial" pitchFamily="34" charset="0"/>
                <a:cs typeface="Arial" pitchFamily="34" charset="0"/>
              </a:rPr>
              <a:t>Impact on field</a:t>
            </a:r>
          </a:p>
          <a:p>
            <a:pPr marL="1257300" lvl="2" indent="-342900" defTabSz="914400" fontAlgn="base">
              <a:spcBef>
                <a:spcPct val="20000"/>
              </a:spcBef>
              <a:spcAft>
                <a:spcPct val="0"/>
              </a:spcAft>
              <a:buFontTx/>
              <a:buChar char="-"/>
              <a:defRPr/>
            </a:pPr>
            <a:r>
              <a:rPr lang="en-US" dirty="0" smtClean="0">
                <a:latin typeface="Arial" pitchFamily="34" charset="0"/>
                <a:cs typeface="Arial" pitchFamily="34" charset="0"/>
              </a:rPr>
              <a:t>Practicalities</a:t>
            </a:r>
            <a:endParaRPr lang="en-US" u="sng" dirty="0" smtClean="0">
              <a:latin typeface="Arial" pitchFamily="34" charset="0"/>
              <a:cs typeface="Arial" pitchFamily="34" charset="0"/>
            </a:endParaRPr>
          </a:p>
          <a:p>
            <a:pPr marL="2171700" lvl="4" indent="-342900" defTabSz="914400" fontAlgn="base">
              <a:spcBef>
                <a:spcPct val="20000"/>
              </a:spcBef>
              <a:spcAft>
                <a:spcPct val="0"/>
              </a:spcAft>
              <a:buFontTx/>
              <a:buChar char="-"/>
              <a:defRPr/>
            </a:pPr>
            <a:r>
              <a:rPr lang="en-US" dirty="0" smtClean="0">
                <a:latin typeface="Arial" pitchFamily="34" charset="0"/>
                <a:cs typeface="Arial" pitchFamily="34" charset="0"/>
              </a:rPr>
              <a:t>Early beam specifications and requirements</a:t>
            </a:r>
          </a:p>
          <a:p>
            <a:pPr marL="2171700" lvl="4" indent="-342900" defTabSz="914400" fontAlgn="base">
              <a:spcBef>
                <a:spcPct val="20000"/>
              </a:spcBef>
              <a:spcAft>
                <a:spcPct val="0"/>
              </a:spcAft>
              <a:buFontTx/>
              <a:buChar char="-"/>
              <a:defRPr/>
            </a:pPr>
            <a:r>
              <a:rPr lang="en-US" dirty="0" smtClean="0">
                <a:latin typeface="Arial" pitchFamily="34" charset="0"/>
                <a:cs typeface="Arial" pitchFamily="34" charset="0"/>
              </a:rPr>
              <a:t>Appropriateness for commissioning new apparatus</a:t>
            </a:r>
          </a:p>
          <a:p>
            <a:pPr marL="2171700" lvl="4" indent="-342900" defTabSz="914400" fontAlgn="base">
              <a:spcBef>
                <a:spcPct val="20000"/>
              </a:spcBef>
              <a:spcAft>
                <a:spcPct val="0"/>
              </a:spcAft>
              <a:buFontTx/>
              <a:buChar char="-"/>
              <a:defRPr/>
            </a:pPr>
            <a:r>
              <a:rPr lang="en-US" dirty="0" smtClean="0">
                <a:latin typeface="Arial" pitchFamily="34" charset="0"/>
                <a:cs typeface="Arial" pitchFamily="34" charset="0"/>
              </a:rPr>
              <a:t>Readiness of ancillary equipment</a:t>
            </a:r>
          </a:p>
          <a:p>
            <a:pPr marL="2171700" lvl="4" indent="-342900" defTabSz="914400" fontAlgn="base">
              <a:spcBef>
                <a:spcPct val="20000"/>
              </a:spcBef>
              <a:spcAft>
                <a:spcPct val="0"/>
              </a:spcAft>
              <a:buFontTx/>
              <a:buChar char="-"/>
              <a:defRPr/>
            </a:pPr>
            <a:r>
              <a:rPr lang="en-US" dirty="0" smtClean="0">
                <a:latin typeface="Arial" pitchFamily="34" charset="0"/>
                <a:cs typeface="Arial" pitchFamily="34" charset="0"/>
              </a:rPr>
              <a:t>Analysis time to publication</a:t>
            </a:r>
          </a:p>
          <a:p>
            <a:pPr marL="1257300" lvl="2" indent="-342900" defTabSz="914400" fontAlgn="base">
              <a:spcBef>
                <a:spcPct val="20000"/>
              </a:spcBef>
              <a:spcAft>
                <a:spcPct val="0"/>
              </a:spcAft>
              <a:buFontTx/>
              <a:buChar char="-"/>
              <a:defRPr/>
            </a:pPr>
            <a:r>
              <a:rPr lang="en-US" dirty="0" smtClean="0">
                <a:latin typeface="Arial" pitchFamily="34" charset="0"/>
                <a:cs typeface="Arial" pitchFamily="34" charset="0"/>
              </a:rPr>
              <a:t>Involvement of young scientists</a:t>
            </a:r>
          </a:p>
          <a:p>
            <a:pPr marL="342900" indent="-342900" defTabSz="914400" fontAlgn="base">
              <a:spcBef>
                <a:spcPct val="20000"/>
              </a:spcBef>
              <a:spcAft>
                <a:spcPct val="0"/>
              </a:spcAft>
              <a:buFontTx/>
              <a:buChar char="•"/>
              <a:defRPr/>
            </a:pPr>
            <a:endParaRPr lang="en-US" sz="800" dirty="0" smtClean="0">
              <a:latin typeface="Arial" pitchFamily="34" charset="0"/>
              <a:cs typeface="Arial" pitchFamily="34" charset="0"/>
            </a:endParaRPr>
          </a:p>
          <a:p>
            <a:pPr marL="342900" indent="-342900" defTabSz="914400" fontAlgn="base">
              <a:spcBef>
                <a:spcPct val="20000"/>
              </a:spcBef>
              <a:spcAft>
                <a:spcPct val="0"/>
              </a:spcAft>
              <a:buFontTx/>
              <a:buChar char="•"/>
              <a:defRPr/>
            </a:pPr>
            <a:r>
              <a:rPr lang="en-US" sz="2000" dirty="0" smtClean="0">
                <a:latin typeface="Arial" pitchFamily="34" charset="0"/>
                <a:cs typeface="Arial" pitchFamily="34" charset="0"/>
              </a:rPr>
              <a:t>PAC-41 looked at overall reprioritization of the approved program for the initial 3-5 years of physics – and declared a select set of experiments as of </a:t>
            </a:r>
            <a:r>
              <a:rPr lang="en-US" sz="2400" b="1" dirty="0" smtClean="0">
                <a:solidFill>
                  <a:srgbClr val="0E02AE"/>
                </a:solidFill>
                <a:latin typeface="Arial" pitchFamily="34" charset="0"/>
                <a:cs typeface="Arial" pitchFamily="34" charset="0"/>
              </a:rPr>
              <a:t>high impact</a:t>
            </a:r>
            <a:r>
              <a:rPr lang="en-US" sz="2000" dirty="0" smtClean="0">
                <a:latin typeface="Arial" pitchFamily="34" charset="0"/>
                <a:cs typeface="Arial" pitchFamily="34" charset="0"/>
              </a:rPr>
              <a:t>, to fold into the scheduling process.</a:t>
            </a:r>
          </a:p>
          <a:p>
            <a:pPr defTabSz="914400" fontAlgn="base">
              <a:spcBef>
                <a:spcPct val="20000"/>
              </a:spcBef>
              <a:spcAft>
                <a:spcPct val="0"/>
              </a:spcAft>
              <a:defRPr/>
            </a:pPr>
            <a:r>
              <a:rPr lang="en-US" sz="2000" dirty="0">
                <a:latin typeface="Arial" pitchFamily="34" charset="0"/>
                <a:cs typeface="Arial" pitchFamily="34" charset="0"/>
              </a:rPr>
              <a:t>	</a:t>
            </a:r>
            <a:r>
              <a:rPr lang="en-US" sz="2000" dirty="0" smtClean="0">
                <a:latin typeface="Arial" pitchFamily="34" charset="0"/>
                <a:cs typeface="Arial" pitchFamily="34" charset="0"/>
              </a:rPr>
              <a:t>	(see also J. Napolitano presentation)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noProof="0" dirty="0" smtClean="0">
              <a:latin typeface="Arial" pitchFamily="34" charset="0"/>
              <a:cs typeface="Arial" pitchFamily="34" charset="0"/>
            </a:endParaRPr>
          </a:p>
        </p:txBody>
      </p:sp>
      <p:sp>
        <p:nvSpPr>
          <p:cNvPr id="5" name="Explosion 1 4"/>
          <p:cNvSpPr>
            <a:spLocks noChangeAspect="1"/>
          </p:cNvSpPr>
          <p:nvPr/>
        </p:nvSpPr>
        <p:spPr bwMode="auto">
          <a:xfrm>
            <a:off x="8237671" y="5628597"/>
            <a:ext cx="774357" cy="762001"/>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600" b="1" dirty="0">
                <a:solidFill>
                  <a:srgbClr val="0033CC"/>
                </a:solidFill>
                <a:latin typeface="Arial" panose="020B0604020202020204" pitchFamily="34" charset="0"/>
                <a:cs typeface="Arial" panose="020B0604020202020204" pitchFamily="34" charset="0"/>
              </a:rPr>
              <a:t>h</a:t>
            </a:r>
            <a:r>
              <a:rPr lang="en-US" sz="600" b="1" dirty="0" smtClean="0">
                <a:solidFill>
                  <a:srgbClr val="0033CC"/>
                </a:solidFill>
                <a:latin typeface="Arial" panose="020B0604020202020204" pitchFamily="34" charset="0"/>
                <a:cs typeface="Arial" panose="020B0604020202020204" pitchFamily="34" charset="0"/>
              </a:rPr>
              <a:t>igh impact</a:t>
            </a:r>
            <a:endParaRPr kumimoji="0" lang="en-US" sz="600" b="1" i="0" u="none" strike="noStrike" cap="none" normalizeH="0" baseline="0" dirty="0" smtClean="0">
              <a:ln>
                <a:noFill/>
              </a:ln>
              <a:solidFill>
                <a:srgbClr val="0033C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258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27" y="8643"/>
            <a:ext cx="9144000" cy="914400"/>
          </a:xfrm>
          <a:prstGeom prst="rect">
            <a:avLst/>
          </a:prstGeom>
        </p:spPr>
        <p:txBody>
          <a:bodyPr/>
          <a:lstStyle/>
          <a:p>
            <a:pPr algn="ctr" defTabSz="914400" fontAlgn="base">
              <a:spcBef>
                <a:spcPct val="0"/>
              </a:spcBef>
              <a:spcAft>
                <a:spcPct val="0"/>
              </a:spcAft>
              <a:defRPr/>
            </a:pPr>
            <a:r>
              <a:rPr lang="en-US" sz="3200" b="1" dirty="0" smtClean="0">
                <a:latin typeface="Arial" panose="020B0604020202020204" pitchFamily="34" charset="0"/>
                <a:cs typeface="Arial" panose="020B0604020202020204" pitchFamily="34" charset="0"/>
              </a:rPr>
              <a:t>Early Physics Program - Summary</a:t>
            </a:r>
            <a:endParaRPr lang="en-US" sz="3200" b="1" dirty="0">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3" name="TextBox 2"/>
          <p:cNvSpPr txBox="1"/>
          <p:nvPr/>
        </p:nvSpPr>
        <p:spPr>
          <a:xfrm>
            <a:off x="461318" y="823777"/>
            <a:ext cx="8473132" cy="5632311"/>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We have made all the necessary preparations to ensure </a:t>
            </a:r>
            <a:r>
              <a:rPr lang="en-US" sz="2400" u="sng" dirty="0" smtClean="0">
                <a:solidFill>
                  <a:srgbClr val="0E02AE"/>
                </a:solidFill>
                <a:latin typeface="Arial" panose="020B0604020202020204" pitchFamily="34" charset="0"/>
                <a:cs typeface="Arial" panose="020B0604020202020204" pitchFamily="34" charset="0"/>
              </a:rPr>
              <a:t>high-impact</a:t>
            </a:r>
            <a:r>
              <a:rPr lang="en-US" sz="2400" dirty="0" smtClean="0">
                <a:latin typeface="Arial" panose="020B0604020202020204" pitchFamily="34" charset="0"/>
                <a:cs typeface="Arial" panose="020B0604020202020204" pitchFamily="34" charset="0"/>
              </a:rPr>
              <a:t> science already early in the schedule</a:t>
            </a:r>
          </a:p>
          <a:p>
            <a:endParaRPr lang="en-US" sz="1200" dirty="0" smtClean="0">
              <a:latin typeface="Arial" panose="020B0604020202020204" pitchFamily="34" charset="0"/>
              <a:cs typeface="Arial" panose="020B0604020202020204" pitchFamily="34" charset="0"/>
            </a:endParaRPr>
          </a:p>
          <a:p>
            <a:pPr marL="342900" indent="-342900">
              <a:buAutoNum type="arabicParenR"/>
            </a:pPr>
            <a:r>
              <a:rPr lang="en-US" dirty="0" smtClean="0">
                <a:latin typeface="Arial" panose="020B0604020202020204" pitchFamily="34" charset="0"/>
                <a:cs typeface="Arial" panose="020B0604020202020204" pitchFamily="34" charset="0"/>
              </a:rPr>
              <a:t>The Experiment Readiness Review process has been revised, with high praise of external committee at the accelerator readiness review phase II 					</a:t>
            </a:r>
            <a:r>
              <a:rPr lang="en-US" sz="1400" dirty="0" smtClean="0">
                <a:latin typeface="Arial" panose="020B0604020202020204" pitchFamily="34" charset="0"/>
                <a:cs typeface="Arial" panose="020B0604020202020204" pitchFamily="34" charset="0"/>
              </a:rPr>
              <a:t>(see earlier presentation and also presentation by Javier Gomez)</a:t>
            </a:r>
          </a:p>
          <a:p>
            <a:pPr marL="342900" indent="-342900">
              <a:buAutoNum type="arabicParenR"/>
            </a:pPr>
            <a:endParaRPr lang="en-US" sz="1200" dirty="0" smtClean="0">
              <a:latin typeface="Arial" panose="020B0604020202020204" pitchFamily="34" charset="0"/>
              <a:cs typeface="Arial" panose="020B0604020202020204" pitchFamily="34" charset="0"/>
            </a:endParaRPr>
          </a:p>
          <a:p>
            <a:pPr marL="342900" indent="-342900">
              <a:buFontTx/>
              <a:buAutoNum type="arabicParenR"/>
            </a:pPr>
            <a:r>
              <a:rPr lang="en-US" dirty="0">
                <a:latin typeface="Arial" panose="020B0604020202020204" pitchFamily="34" charset="0"/>
                <a:cs typeface="Arial" panose="020B0604020202020204" pitchFamily="34" charset="0"/>
              </a:rPr>
              <a:t>We have re-started the (18-month) scheduling process to guarantee </a:t>
            </a:r>
            <a:r>
              <a:rPr lang="en-US" dirty="0" smtClean="0">
                <a:latin typeface="Arial" panose="020B0604020202020204" pitchFamily="34" charset="0"/>
                <a:cs typeface="Arial" panose="020B0604020202020204" pitchFamily="34" charset="0"/>
              </a:rPr>
              <a:t>priorities</a:t>
            </a:r>
          </a:p>
          <a:p>
            <a:pPr marL="342900" indent="-342900">
              <a:buFontTx/>
              <a:buAutoNum type="arabicParenR"/>
            </a:pPr>
            <a:endParaRPr lang="en-US" sz="1200" dirty="0">
              <a:latin typeface="Arial" panose="020B0604020202020204" pitchFamily="34" charset="0"/>
              <a:cs typeface="Arial" panose="020B0604020202020204" pitchFamily="34" charset="0"/>
            </a:endParaRPr>
          </a:p>
          <a:p>
            <a:pPr marL="342900" indent="-342900">
              <a:buAutoNum type="arabicParenR"/>
            </a:pPr>
            <a:r>
              <a:rPr lang="en-US" dirty="0" smtClean="0">
                <a:latin typeface="Arial" panose="020B0604020202020204" pitchFamily="34" charset="0"/>
                <a:cs typeface="Arial" panose="020B0604020202020204" pitchFamily="34" charset="0"/>
              </a:rPr>
              <a:t>In Hall A, equipment is on the floor to execute together both a 3</a:t>
            </a:r>
            <a:r>
              <a:rPr lang="en-US" baseline="30000" dirty="0" smtClean="0">
                <a:latin typeface="Arial" panose="020B0604020202020204" pitchFamily="34" charset="0"/>
                <a:cs typeface="Arial" panose="020B0604020202020204" pitchFamily="34" charset="0"/>
              </a:rPr>
              <a:t>rd</a:t>
            </a:r>
            <a:r>
              <a:rPr lang="en-US" dirty="0" smtClean="0">
                <a:latin typeface="Arial" panose="020B0604020202020204" pitchFamily="34" charset="0"/>
                <a:cs typeface="Arial" panose="020B0604020202020204" pitchFamily="34" charset="0"/>
              </a:rPr>
              <a:t> generation DVCS experiment to validate the formalism towards 3D spatial imaging in the simplest process, and a precision measurement of the elastic e-p cross section - a necessary ingredient of the </a:t>
            </a:r>
            <a:r>
              <a:rPr lang="en-US" dirty="0" err="1" smtClean="0">
                <a:latin typeface="Arial" panose="020B0604020202020204" pitchFamily="34" charset="0"/>
                <a:cs typeface="Arial" panose="020B0604020202020204" pitchFamily="34" charset="0"/>
              </a:rPr>
              <a:t>JLab</a:t>
            </a:r>
            <a:r>
              <a:rPr lang="en-US" dirty="0" smtClean="0">
                <a:latin typeface="Arial" panose="020B0604020202020204" pitchFamily="34" charset="0"/>
                <a:cs typeface="Arial" panose="020B0604020202020204" pitchFamily="34" charset="0"/>
              </a:rPr>
              <a:t> form factor program.</a:t>
            </a:r>
          </a:p>
          <a:p>
            <a:pPr marL="342900" indent="-342900">
              <a:buAutoNum type="arabicParenR"/>
            </a:pPr>
            <a:endParaRPr lang="en-US" sz="1200" dirty="0">
              <a:latin typeface="Arial" panose="020B0604020202020204" pitchFamily="34" charset="0"/>
              <a:cs typeface="Arial" panose="020B0604020202020204" pitchFamily="34" charset="0"/>
            </a:endParaRPr>
          </a:p>
          <a:p>
            <a:pPr marL="342900" indent="-342900">
              <a:buAutoNum type="arabicParenR"/>
            </a:pPr>
            <a:r>
              <a:rPr lang="en-US" dirty="0" smtClean="0">
                <a:latin typeface="Arial" panose="020B0604020202020204" pitchFamily="34" charset="0"/>
                <a:cs typeface="Arial" panose="020B0604020202020204" pitchFamily="34" charset="0"/>
              </a:rPr>
              <a:t>In Hall D, all preparations have been made to possibly reap science benefit from the engineering run. With 30 days of engineering run exciting discovery science can come out if we are lucky… We already can do </a:t>
            </a:r>
            <a:r>
              <a:rPr lang="en-US" dirty="0" smtClean="0">
                <a:latin typeface="Symbol" panose="05050102010706020507" pitchFamily="18" charset="2"/>
                <a:cs typeface="Arial" panose="020B0604020202020204" pitchFamily="34" charset="0"/>
              </a:rPr>
              <a:t>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photoproduction</a:t>
            </a:r>
            <a:r>
              <a:rPr lang="en-US" dirty="0" smtClean="0">
                <a:latin typeface="Arial" panose="020B0604020202020204" pitchFamily="34" charset="0"/>
                <a:cs typeface="Arial" panose="020B0604020202020204" pitchFamily="34" charset="0"/>
              </a:rPr>
              <a:t>.</a:t>
            </a:r>
          </a:p>
          <a:p>
            <a:pPr marL="342900" indent="-342900">
              <a:buAutoNum type="arabicParenR"/>
            </a:pPr>
            <a:endParaRPr lang="en-US" sz="1200" dirty="0">
              <a:latin typeface="Arial" panose="020B0604020202020204" pitchFamily="34" charset="0"/>
              <a:cs typeface="Arial" panose="020B0604020202020204" pitchFamily="34" charset="0"/>
            </a:endParaRPr>
          </a:p>
          <a:p>
            <a:pPr marL="342900" indent="-342900">
              <a:buAutoNum type="arabicParenR"/>
            </a:pPr>
            <a:r>
              <a:rPr lang="en-US" dirty="0" smtClean="0">
                <a:latin typeface="Arial" panose="020B0604020202020204" pitchFamily="34" charset="0"/>
                <a:cs typeface="Arial" panose="020B0604020202020204" pitchFamily="34" charset="0"/>
              </a:rPr>
              <a:t>In Hall B, two experiments installed in the up- and downstream beam line alcove could run, </a:t>
            </a:r>
            <a:r>
              <a:rPr lang="en-US" u="sng" dirty="0" smtClean="0">
                <a:solidFill>
                  <a:srgbClr val="0033CC"/>
                </a:solidFill>
                <a:latin typeface="Arial" panose="020B0604020202020204" pitchFamily="34" charset="0"/>
                <a:cs typeface="Arial" panose="020B0604020202020204" pitchFamily="34" charset="0"/>
              </a:rPr>
              <a:t>if</a:t>
            </a:r>
            <a:r>
              <a:rPr lang="en-US" dirty="0" smtClean="0">
                <a:latin typeface="Arial" panose="020B0604020202020204" pitchFamily="34" charset="0"/>
                <a:cs typeface="Arial" panose="020B0604020202020204" pitchFamily="34" charset="0"/>
              </a:rPr>
              <a:t> compatible with CLAS-12 installation, to do a Heavy Photon Search (some data are in!) and to measure the Proton Radius.</a:t>
            </a:r>
          </a:p>
        </p:txBody>
      </p:sp>
    </p:spTree>
    <p:extLst>
      <p:ext uri="{BB962C8B-B14F-4D97-AF65-F5344CB8AC3E}">
        <p14:creationId xmlns:p14="http://schemas.microsoft.com/office/powerpoint/2010/main" val="206614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477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8"/>
          <a:stretch/>
        </p:blipFill>
        <p:spPr bwMode="auto">
          <a:xfrm>
            <a:off x="236082" y="190499"/>
            <a:ext cx="8668019" cy="61260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209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27" y="8643"/>
            <a:ext cx="9144000"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noProof="0" dirty="0" smtClean="0">
                <a:latin typeface="Arial" pitchFamily="34" charset="0"/>
                <a:ea typeface="+mj-ea"/>
                <a:cs typeface="Arial" pitchFamily="34" charset="0"/>
              </a:rPr>
              <a:t>Experiment Scheduling Process Started</a:t>
            </a:r>
            <a:endParaRPr kumimoji="0" lang="en-US" sz="3200" b="1" i="0" u="none" strike="noStrike" kern="0" cap="none" spc="0" normalizeH="0" baseline="0" noProof="0" dirty="0">
              <a:ln>
                <a:noFill/>
              </a:ln>
              <a:effectLst/>
              <a:uLnTx/>
              <a:uFillTx/>
              <a:latin typeface="Arial" pitchFamily="34" charset="0"/>
              <a:ea typeface="+mj-ea"/>
              <a:cs typeface="Arial" pitchFamily="34" charset="0"/>
            </a:endParaRPr>
          </a:p>
        </p:txBody>
      </p:sp>
      <p:sp>
        <p:nvSpPr>
          <p:cNvPr id="4" name="TextBox 3"/>
          <p:cNvSpPr txBox="1"/>
          <p:nvPr/>
        </p:nvSpPr>
        <p:spPr>
          <a:xfrm>
            <a:off x="5617267" y="789274"/>
            <a:ext cx="3508621" cy="572464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Started process in 2014, one call per year – only for those experiments with “frozen floor layout” and near-final equipment construction</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ntroduced electronic beam requests – </a:t>
            </a:r>
            <a:r>
              <a:rPr lang="en-US" dirty="0" smtClean="0">
                <a:solidFill>
                  <a:srgbClr val="0000FF"/>
                </a:solidFill>
                <a:latin typeface="Arial" panose="020B0604020202020204" pitchFamily="34" charset="0"/>
                <a:cs typeface="Arial" panose="020B0604020202020204" pitchFamily="34" charset="0"/>
              </a:rPr>
              <a:t>all user-provided information </a:t>
            </a:r>
            <a:r>
              <a:rPr lang="en-US" dirty="0" smtClean="0">
                <a:latin typeface="Arial" panose="020B0604020202020204" pitchFamily="34" charset="0"/>
                <a:cs typeface="Arial" panose="020B0604020202020204" pitchFamily="34" charset="0"/>
              </a:rPr>
              <a:t>(still few wrinkles)</a:t>
            </a:r>
          </a:p>
          <a:p>
            <a:pPr marL="285750" indent="-285750">
              <a:buFont typeface="Arial" panose="020B0604020202020204" pitchFamily="34" charset="0"/>
              <a:buChar char="•"/>
            </a:pPr>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call ongoing, will release schedule for </a:t>
            </a:r>
            <a:r>
              <a:rPr lang="en-US" dirty="0" smtClean="0">
                <a:solidFill>
                  <a:srgbClr val="0000FF"/>
                </a:solidFill>
                <a:latin typeface="Arial" panose="020B0604020202020204" pitchFamily="34" charset="0"/>
                <a:cs typeface="Arial" panose="020B0604020202020204" pitchFamily="34" charset="0"/>
              </a:rPr>
              <a:t>up to June 2017 </a:t>
            </a:r>
            <a:r>
              <a:rPr lang="en-US" dirty="0" smtClean="0">
                <a:latin typeface="Arial" panose="020B0604020202020204" pitchFamily="34" charset="0"/>
                <a:cs typeface="Arial" panose="020B0604020202020204" pitchFamily="34" charset="0"/>
              </a:rPr>
              <a:t>by October 1, and for </a:t>
            </a:r>
            <a:r>
              <a:rPr lang="en-US" dirty="0" smtClean="0">
                <a:solidFill>
                  <a:srgbClr val="0000FF"/>
                </a:solidFill>
                <a:latin typeface="Arial" panose="020B0604020202020204" pitchFamily="34" charset="0"/>
                <a:cs typeface="Arial" panose="020B0604020202020204" pitchFamily="34" charset="0"/>
              </a:rPr>
              <a:t>up to end of 2017</a:t>
            </a:r>
            <a:r>
              <a:rPr lang="en-US" dirty="0" smtClean="0">
                <a:latin typeface="Arial" panose="020B0604020202020204" pitchFamily="34" charset="0"/>
                <a:cs typeface="Arial" panose="020B0604020202020204" pitchFamily="34" charset="0"/>
              </a:rPr>
              <a:t> by April 1, 2016.</a:t>
            </a:r>
          </a:p>
          <a:p>
            <a:pPr marL="285750" indent="-285750">
              <a:buFont typeface="Arial" panose="020B0604020202020204" pitchFamily="34" charset="0"/>
              <a:buChar char="•"/>
            </a:pPr>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Scheduling remains </a:t>
            </a:r>
            <a:r>
              <a:rPr lang="en-US" u="sng" dirty="0" smtClean="0">
                <a:latin typeface="Arial" panose="020B0604020202020204" pitchFamily="34" charset="0"/>
                <a:cs typeface="Arial" panose="020B0604020202020204" pitchFamily="34" charset="0"/>
              </a:rPr>
              <a:t>rough</a:t>
            </a:r>
            <a:r>
              <a:rPr lang="en-US" dirty="0" smtClean="0">
                <a:latin typeface="Arial" panose="020B0604020202020204" pitchFamily="34" charset="0"/>
                <a:cs typeface="Arial" panose="020B0604020202020204" pitchFamily="34" charset="0"/>
              </a:rPr>
              <a:t>, to fold in:</a:t>
            </a:r>
          </a:p>
          <a:p>
            <a:pPr marL="742950" lvl="1" indent="-285750">
              <a:buFont typeface="Courier New" panose="02070309020205020404" pitchFamily="49" charset="0"/>
              <a:buChar char="o"/>
            </a:pPr>
            <a:r>
              <a:rPr lang="en-US" dirty="0" smtClean="0">
                <a:latin typeface="Arial" panose="020B0604020202020204" pitchFamily="34" charset="0"/>
                <a:cs typeface="Arial" panose="020B0604020202020204" pitchFamily="34" charset="0"/>
              </a:rPr>
              <a:t>12 </a:t>
            </a:r>
            <a:r>
              <a:rPr lang="en-US" dirty="0" err="1" smtClean="0">
                <a:latin typeface="Arial" panose="020B0604020202020204" pitchFamily="34" charset="0"/>
                <a:cs typeface="Arial" panose="020B0604020202020204" pitchFamily="34" charset="0"/>
              </a:rPr>
              <a:t>GeV</a:t>
            </a:r>
            <a:r>
              <a:rPr lang="en-US" dirty="0" smtClean="0">
                <a:latin typeface="Arial" panose="020B0604020202020204" pitchFamily="34" charset="0"/>
                <a:cs typeface="Arial" panose="020B0604020202020204" pitchFamily="34" charset="0"/>
              </a:rPr>
              <a:t> pre-ops</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stablishing robust accelerator operations</a:t>
            </a:r>
          </a:p>
          <a:p>
            <a:pPr marL="742950" lvl="1" indent="-285750">
              <a:buFont typeface="Courier New" panose="02070309020205020404" pitchFamily="49" charset="0"/>
              <a:buChar char="o"/>
            </a:pPr>
            <a:r>
              <a:rPr lang="en-US" dirty="0" smtClean="0">
                <a:latin typeface="Arial" panose="020B0604020202020204" pitchFamily="34" charset="0"/>
                <a:cs typeface="Arial" panose="020B0604020202020204" pitchFamily="34" charset="0"/>
              </a:rPr>
              <a:t>budget uncertainties</a:t>
            </a:r>
            <a:endParaRPr lang="en-US"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xperiment goals</a:t>
            </a:r>
          </a:p>
        </p:txBody>
      </p:sp>
      <p:grpSp>
        <p:nvGrpSpPr>
          <p:cNvPr id="5" name="Group 4"/>
          <p:cNvGrpSpPr/>
          <p:nvPr/>
        </p:nvGrpSpPr>
        <p:grpSpPr>
          <a:xfrm>
            <a:off x="106127" y="937836"/>
            <a:ext cx="5418378" cy="5386090"/>
            <a:chOff x="3668477" y="937836"/>
            <a:chExt cx="5418378" cy="5386090"/>
          </a:xfrm>
        </p:grpSpPr>
        <p:sp>
          <p:nvSpPr>
            <p:cNvPr id="6" name="Rectangle 5"/>
            <p:cNvSpPr/>
            <p:nvPr/>
          </p:nvSpPr>
          <p:spPr bwMode="auto">
            <a:xfrm>
              <a:off x="3678003" y="937836"/>
              <a:ext cx="5408852" cy="538609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a:outerShdw blurRad="292100" dist="139700" dir="2700000" algn="tl" rotWithShape="0">
                <a:prstClr val="black">
                  <a:alpha val="65000"/>
                </a:prst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buClr>
                  <a:srgbClr val="C00000"/>
                </a:buClr>
              </a:pPr>
              <a:endParaRPr lang="en-US" sz="2400" dirty="0" smtClean="0">
                <a:solidFill>
                  <a:srgbClr val="002060"/>
                </a:solidFill>
              </a:endParaRPr>
            </a:p>
            <a:p>
              <a:pPr defTabSz="914400" eaLnBrk="0" fontAlgn="base" hangingPunct="0">
                <a:spcBef>
                  <a:spcPct val="0"/>
                </a:spcBef>
                <a:spcAft>
                  <a:spcPct val="0"/>
                </a:spcAft>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7" name="TextBox 6"/>
            <p:cNvSpPr txBox="1"/>
            <p:nvPr/>
          </p:nvSpPr>
          <p:spPr>
            <a:xfrm>
              <a:off x="3668477" y="937836"/>
              <a:ext cx="5408853" cy="5386090"/>
            </a:xfrm>
            <a:prstGeom prst="rect">
              <a:avLst/>
            </a:prstGeom>
            <a:noFill/>
            <a:ln>
              <a:solidFill>
                <a:schemeClr val="tx1"/>
              </a:solidFill>
            </a:ln>
          </p:spPr>
          <p:txBody>
            <a:bodyPr wrap="none" rtlCol="0">
              <a:spAutoFit/>
            </a:bodyPr>
            <a:lstStyle/>
            <a:p>
              <a:r>
                <a:rPr lang="en-US" sz="2000" dirty="0" smtClean="0">
                  <a:latin typeface="Arial" panose="020B0604020202020204" pitchFamily="34" charset="0"/>
                  <a:cs typeface="Arial" panose="020B0604020202020204" pitchFamily="34" charset="0"/>
                </a:rPr>
                <a:t>Nominal Dates for Scheduling Process</a:t>
              </a:r>
            </a:p>
            <a:p>
              <a:r>
                <a:rPr lang="en-US" sz="1200" b="1" dirty="0" smtClean="0">
                  <a:solidFill>
                    <a:srgbClr val="C00000"/>
                  </a:solidFill>
                  <a:latin typeface="Arial" panose="020B0604020202020204" pitchFamily="34" charset="0"/>
                  <a:cs typeface="Arial" panose="020B0604020202020204" pitchFamily="34" charset="0"/>
                </a:rPr>
                <a:t>June 1</a:t>
              </a:r>
              <a:r>
                <a:rPr lang="en-US" sz="1200" dirty="0" smtClean="0">
                  <a:latin typeface="Arial" panose="020B0604020202020204" pitchFamily="34" charset="0"/>
                  <a:cs typeface="Arial" panose="020B0604020202020204" pitchFamily="34" charset="0"/>
                </a:rPr>
                <a:t>		Call </a:t>
              </a:r>
              <a:r>
                <a:rPr lang="en-US" sz="1200" dirty="0">
                  <a:latin typeface="Arial" panose="020B0604020202020204" pitchFamily="34" charset="0"/>
                  <a:cs typeface="Arial" panose="020B0604020202020204" pitchFamily="34" charset="0"/>
                </a:rPr>
                <a:t>for Scheduling (Beam Time) Request</a:t>
              </a:r>
            </a:p>
            <a:p>
              <a:r>
                <a:rPr lang="en-US" sz="1200" dirty="0">
                  <a:latin typeface="Arial" panose="020B0604020202020204" pitchFamily="34" charset="0"/>
                  <a:cs typeface="Arial" panose="020B0604020202020204" pitchFamily="34" charset="0"/>
                </a:rPr>
                <a:t> </a:t>
              </a:r>
            </a:p>
            <a:p>
              <a:r>
                <a:rPr lang="en-US" sz="1200" dirty="0" smtClean="0">
                  <a:latin typeface="Arial" panose="020B0604020202020204" pitchFamily="34" charset="0"/>
                  <a:cs typeface="Arial" panose="020B0604020202020204" pitchFamily="34" charset="0"/>
                </a:rPr>
                <a:t>June </a:t>
              </a:r>
              <a:r>
                <a:rPr lang="en-US" sz="1200" dirty="0">
                  <a:latin typeface="Arial" panose="020B0604020202020204" pitchFamily="34" charset="0"/>
                  <a:cs typeface="Arial" panose="020B0604020202020204" pitchFamily="34" charset="0"/>
                </a:rPr>
                <a:t>30	</a:t>
              </a:r>
              <a:r>
                <a:rPr lang="en-US" sz="1200" dirty="0" smtClean="0">
                  <a:latin typeface="Arial" panose="020B0604020202020204" pitchFamily="34" charset="0"/>
                  <a:cs typeface="Arial" panose="020B0604020202020204" pitchFamily="34" charset="0"/>
                </a:rPr>
                <a:t>	Deadline </a:t>
              </a:r>
              <a:r>
                <a:rPr lang="en-US" sz="1200" dirty="0">
                  <a:latin typeface="Arial" panose="020B0604020202020204" pitchFamily="34" charset="0"/>
                  <a:cs typeface="Arial" panose="020B0604020202020204" pitchFamily="34" charset="0"/>
                </a:rPr>
                <a:t>for Scheduling Request Submissions</a:t>
              </a:r>
            </a:p>
            <a:p>
              <a:r>
                <a:rPr lang="en-US" sz="1200" dirty="0">
                  <a:latin typeface="Arial" panose="020B0604020202020204" pitchFamily="34" charset="0"/>
                  <a:cs typeface="Arial" panose="020B0604020202020204" pitchFamily="34" charset="0"/>
                </a:rPr>
                <a:t> </a:t>
              </a:r>
            </a:p>
            <a:p>
              <a:r>
                <a:rPr lang="en-US" sz="1200" dirty="0" smtClean="0">
                  <a:latin typeface="Arial" panose="020B0604020202020204" pitchFamily="34" charset="0"/>
                  <a:cs typeface="Arial" panose="020B0604020202020204" pitchFamily="34" charset="0"/>
                </a:rPr>
                <a:t>September </a:t>
              </a:r>
              <a:r>
                <a:rPr lang="en-US" sz="1200" dirty="0">
                  <a:latin typeface="Arial" panose="020B0604020202020204" pitchFamily="34" charset="0"/>
                  <a:cs typeface="Arial" panose="020B0604020202020204" pitchFamily="34" charset="0"/>
                </a:rPr>
                <a:t>1	</a:t>
              </a:r>
              <a:r>
                <a:rPr lang="en-US" sz="1200" dirty="0" smtClean="0">
                  <a:latin typeface="Arial" panose="020B0604020202020204" pitchFamily="34" charset="0"/>
                  <a:cs typeface="Arial" panose="020B0604020202020204" pitchFamily="34" charset="0"/>
                </a:rPr>
                <a:t>	</a:t>
              </a:r>
              <a:r>
                <a:rPr lang="en-US" sz="1200" dirty="0" smtClean="0">
                  <a:solidFill>
                    <a:srgbClr val="008000"/>
                  </a:solidFill>
                  <a:latin typeface="Arial" panose="020B0604020202020204" pitchFamily="34" charset="0"/>
                  <a:cs typeface="Arial" panose="020B0604020202020204" pitchFamily="34" charset="0"/>
                </a:rPr>
                <a:t>Draft 18-Month Schedule </a:t>
              </a:r>
              <a:r>
                <a:rPr lang="en-US" sz="1200" dirty="0">
                  <a:solidFill>
                    <a:srgbClr val="008000"/>
                  </a:solidFill>
                  <a:latin typeface="Arial" panose="020B0604020202020204" pitchFamily="34" charset="0"/>
                  <a:cs typeface="Arial" panose="020B0604020202020204" pitchFamily="34" charset="0"/>
                </a:rPr>
                <a:t>Released</a:t>
              </a:r>
            </a:p>
            <a:p>
              <a:r>
                <a:rPr lang="en-US" sz="1200" dirty="0">
                  <a:latin typeface="Arial" panose="020B0604020202020204" pitchFamily="34" charset="0"/>
                  <a:cs typeface="Arial" panose="020B0604020202020204" pitchFamily="34" charset="0"/>
                </a:rPr>
                <a:t> </a:t>
              </a:r>
            </a:p>
            <a:p>
              <a:r>
                <a:rPr lang="en-US" sz="1200" dirty="0" smtClean="0">
                  <a:latin typeface="Arial" panose="020B0604020202020204" pitchFamily="34" charset="0"/>
                  <a:cs typeface="Arial" panose="020B0604020202020204" pitchFamily="34" charset="0"/>
                </a:rPr>
                <a:t>September </a:t>
              </a:r>
              <a:r>
                <a:rPr lang="en-US" sz="1200" dirty="0">
                  <a:latin typeface="Arial" panose="020B0604020202020204" pitchFamily="34" charset="0"/>
                  <a:cs typeface="Arial" panose="020B0604020202020204" pitchFamily="34" charset="0"/>
                </a:rPr>
                <a:t>15	Deadline for Input of User Community on Draft Schedule</a:t>
              </a:r>
            </a:p>
            <a:p>
              <a:r>
                <a:rPr lang="en-US" sz="1200" dirty="0">
                  <a:latin typeface="Arial" panose="020B0604020202020204" pitchFamily="34" charset="0"/>
                  <a:cs typeface="Arial" panose="020B0604020202020204" pitchFamily="34" charset="0"/>
                </a:rPr>
                <a:t> </a:t>
              </a:r>
            </a:p>
            <a:p>
              <a:r>
                <a:rPr lang="en-US" sz="1200" dirty="0" smtClean="0">
                  <a:latin typeface="Arial" panose="020B0604020202020204" pitchFamily="34" charset="0"/>
                  <a:cs typeface="Arial" panose="020B0604020202020204" pitchFamily="34" charset="0"/>
                </a:rPr>
                <a:t>October </a:t>
              </a:r>
              <a:r>
                <a:rPr lang="en-US" sz="1200" dirty="0">
                  <a:latin typeface="Arial" panose="020B0604020202020204" pitchFamily="34" charset="0"/>
                  <a:cs typeface="Arial" panose="020B0604020202020204" pitchFamily="34" charset="0"/>
                </a:rPr>
                <a:t>1	</a:t>
              </a:r>
              <a:r>
                <a:rPr lang="en-US" sz="1200" dirty="0" smtClean="0">
                  <a:latin typeface="Arial" panose="020B0604020202020204" pitchFamily="34" charset="0"/>
                  <a:cs typeface="Arial" panose="020B0604020202020204" pitchFamily="34" charset="0"/>
                </a:rPr>
                <a:t>	</a:t>
              </a:r>
              <a:r>
                <a:rPr lang="en-US" sz="1200" b="1" dirty="0" smtClean="0">
                  <a:solidFill>
                    <a:srgbClr val="008000"/>
                  </a:solidFill>
                  <a:latin typeface="Arial" panose="020B0604020202020204" pitchFamily="34" charset="0"/>
                  <a:cs typeface="Arial" panose="020B0604020202020204" pitchFamily="34" charset="0"/>
                </a:rPr>
                <a:t>18-Month </a:t>
              </a:r>
              <a:r>
                <a:rPr lang="en-US" sz="1200" b="1" dirty="0">
                  <a:solidFill>
                    <a:srgbClr val="008000"/>
                  </a:solidFill>
                  <a:latin typeface="Arial" panose="020B0604020202020204" pitchFamily="34" charset="0"/>
                  <a:cs typeface="Arial" panose="020B0604020202020204" pitchFamily="34" charset="0"/>
                </a:rPr>
                <a:t>Schedule Released</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Year </a:t>
              </a:r>
              <a:r>
                <a:rPr lang="en-US" sz="1200" dirty="0">
                  <a:latin typeface="Arial" panose="020B0604020202020204" pitchFamily="34" charset="0"/>
                  <a:cs typeface="Arial" panose="020B0604020202020204" pitchFamily="34" charset="0"/>
                </a:rPr>
                <a:t>1	January – June	Schedule Reaffirmed</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Year </a:t>
              </a:r>
              <a:r>
                <a:rPr lang="en-US" sz="1200" dirty="0">
                  <a:latin typeface="Arial" panose="020B0604020202020204" pitchFamily="34" charset="0"/>
                  <a:cs typeface="Arial" panose="020B0604020202020204" pitchFamily="34" charset="0"/>
                </a:rPr>
                <a:t>1	July – December	Firm Schedule</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Year </a:t>
              </a:r>
              <a:r>
                <a:rPr lang="en-US" sz="1200" dirty="0">
                  <a:latin typeface="Arial" panose="020B0604020202020204" pitchFamily="34" charset="0"/>
                  <a:cs typeface="Arial" panose="020B0604020202020204" pitchFamily="34" charset="0"/>
                </a:rPr>
                <a:t>2	January – June	Tentative Schedule</a:t>
              </a:r>
            </a:p>
            <a:p>
              <a:r>
                <a:rPr lang="en-US" sz="1200" dirty="0">
                  <a:latin typeface="Arial" panose="020B0604020202020204" pitchFamily="34" charset="0"/>
                  <a:cs typeface="Arial" panose="020B0604020202020204" pitchFamily="34" charset="0"/>
                </a:rPr>
                <a:t> </a:t>
              </a:r>
            </a:p>
            <a:p>
              <a:r>
                <a:rPr lang="en-US" sz="1200" dirty="0" smtClean="0">
                  <a:latin typeface="Arial" panose="020B0604020202020204" pitchFamily="34" charset="0"/>
                  <a:cs typeface="Arial" panose="020B0604020202020204" pitchFamily="34" charset="0"/>
                </a:rPr>
                <a:t>March </a:t>
              </a:r>
              <a:r>
                <a:rPr lang="en-US" sz="1200" dirty="0">
                  <a:latin typeface="Arial" panose="020B0604020202020204" pitchFamily="34" charset="0"/>
                  <a:cs typeface="Arial" panose="020B0604020202020204" pitchFamily="34" charset="0"/>
                </a:rPr>
                <a:t>1	</a:t>
              </a:r>
              <a:r>
                <a:rPr lang="en-US" sz="1200" dirty="0" smtClean="0">
                  <a:latin typeface="Arial" panose="020B0604020202020204" pitchFamily="34" charset="0"/>
                  <a:cs typeface="Arial" panose="020B0604020202020204" pitchFamily="34" charset="0"/>
                </a:rPr>
                <a:t>	</a:t>
              </a:r>
              <a:r>
                <a:rPr lang="en-US" sz="1200" dirty="0" smtClean="0">
                  <a:solidFill>
                    <a:srgbClr val="008000"/>
                  </a:solidFill>
                  <a:latin typeface="Arial" panose="020B0604020202020204" pitchFamily="34" charset="0"/>
                  <a:cs typeface="Arial" panose="020B0604020202020204" pitchFamily="34" charset="0"/>
                </a:rPr>
                <a:t>Draft 18-Month Schedule </a:t>
              </a:r>
              <a:r>
                <a:rPr lang="en-US" sz="1200" dirty="0">
                  <a:solidFill>
                    <a:srgbClr val="008000"/>
                  </a:solidFill>
                  <a:latin typeface="Arial" panose="020B0604020202020204" pitchFamily="34" charset="0"/>
                  <a:cs typeface="Arial" panose="020B0604020202020204" pitchFamily="34" charset="0"/>
                </a:rPr>
                <a:t>Released</a:t>
              </a:r>
            </a:p>
            <a:p>
              <a:r>
                <a:rPr lang="en-US" sz="1200" dirty="0">
                  <a:latin typeface="Arial" panose="020B0604020202020204" pitchFamily="34" charset="0"/>
                  <a:cs typeface="Arial" panose="020B0604020202020204" pitchFamily="34" charset="0"/>
                </a:rPr>
                <a:t> </a:t>
              </a:r>
            </a:p>
            <a:p>
              <a:r>
                <a:rPr lang="en-US" sz="1200" dirty="0" smtClean="0">
                  <a:latin typeface="Arial" panose="020B0604020202020204" pitchFamily="34" charset="0"/>
                  <a:cs typeface="Arial" panose="020B0604020202020204" pitchFamily="34" charset="0"/>
                </a:rPr>
                <a:t>March </a:t>
              </a:r>
              <a:r>
                <a:rPr lang="en-US" sz="1200" dirty="0">
                  <a:latin typeface="Arial" panose="020B0604020202020204" pitchFamily="34" charset="0"/>
                  <a:cs typeface="Arial" panose="020B0604020202020204" pitchFamily="34" charset="0"/>
                </a:rPr>
                <a:t>15	</a:t>
              </a:r>
              <a:r>
                <a:rPr lang="en-US" sz="1200" dirty="0" smtClean="0">
                  <a:latin typeface="Arial" panose="020B0604020202020204" pitchFamily="34" charset="0"/>
                  <a:cs typeface="Arial" panose="020B0604020202020204" pitchFamily="34" charset="0"/>
                </a:rPr>
                <a:t>	Deadline </a:t>
              </a:r>
              <a:r>
                <a:rPr lang="en-US" sz="1200" dirty="0">
                  <a:latin typeface="Arial" panose="020B0604020202020204" pitchFamily="34" charset="0"/>
                  <a:cs typeface="Arial" panose="020B0604020202020204" pitchFamily="34" charset="0"/>
                </a:rPr>
                <a:t>for Input of User Community on Draft Schedule</a:t>
              </a:r>
            </a:p>
            <a:p>
              <a:r>
                <a:rPr lang="en-US" sz="1200" dirty="0">
                  <a:latin typeface="Arial" panose="020B0604020202020204" pitchFamily="34" charset="0"/>
                  <a:cs typeface="Arial" panose="020B0604020202020204" pitchFamily="34" charset="0"/>
                </a:rPr>
                <a:t> </a:t>
              </a:r>
            </a:p>
            <a:p>
              <a:r>
                <a:rPr lang="en-US" sz="1200" dirty="0" smtClean="0">
                  <a:latin typeface="Arial" panose="020B0604020202020204" pitchFamily="34" charset="0"/>
                  <a:cs typeface="Arial" panose="020B0604020202020204" pitchFamily="34" charset="0"/>
                </a:rPr>
                <a:t>April </a:t>
              </a:r>
              <a:r>
                <a:rPr lang="en-US" sz="1200" dirty="0">
                  <a:latin typeface="Arial" panose="020B0604020202020204" pitchFamily="34" charset="0"/>
                  <a:cs typeface="Arial" panose="020B0604020202020204" pitchFamily="34" charset="0"/>
                </a:rPr>
                <a:t>1	</a:t>
              </a:r>
              <a:r>
                <a:rPr lang="en-US" sz="1200" dirty="0" smtClean="0">
                  <a:latin typeface="Arial" panose="020B0604020202020204" pitchFamily="34" charset="0"/>
                  <a:cs typeface="Arial" panose="020B0604020202020204" pitchFamily="34" charset="0"/>
                </a:rPr>
                <a:t>		</a:t>
              </a:r>
              <a:r>
                <a:rPr lang="en-US" sz="1200" b="1" dirty="0" smtClean="0">
                  <a:solidFill>
                    <a:srgbClr val="008000"/>
                  </a:solidFill>
                  <a:latin typeface="Arial" panose="020B0604020202020204" pitchFamily="34" charset="0"/>
                  <a:cs typeface="Arial" panose="020B0604020202020204" pitchFamily="34" charset="0"/>
                </a:rPr>
                <a:t>18-Month </a:t>
              </a:r>
              <a:r>
                <a:rPr lang="en-US" sz="1200" b="1" dirty="0">
                  <a:solidFill>
                    <a:srgbClr val="008000"/>
                  </a:solidFill>
                  <a:latin typeface="Arial" panose="020B0604020202020204" pitchFamily="34" charset="0"/>
                  <a:cs typeface="Arial" panose="020B0604020202020204" pitchFamily="34" charset="0"/>
                </a:rPr>
                <a:t>Schedule Released</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Year </a:t>
              </a:r>
              <a:r>
                <a:rPr lang="en-US" sz="1200" dirty="0">
                  <a:latin typeface="Arial" panose="020B0604020202020204" pitchFamily="34" charset="0"/>
                  <a:cs typeface="Arial" panose="020B0604020202020204" pitchFamily="34" charset="0"/>
                </a:rPr>
                <a:t>1	July – December	Schedule Reaffirmed</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Year </a:t>
              </a:r>
              <a:r>
                <a:rPr lang="en-US" sz="1200" dirty="0">
                  <a:latin typeface="Arial" panose="020B0604020202020204" pitchFamily="34" charset="0"/>
                  <a:cs typeface="Arial" panose="020B0604020202020204" pitchFamily="34" charset="0"/>
                </a:rPr>
                <a:t>2	January – June	Firm Schedule</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Year </a:t>
              </a:r>
              <a:r>
                <a:rPr lang="en-US" sz="1200" dirty="0">
                  <a:latin typeface="Arial" panose="020B0604020202020204" pitchFamily="34" charset="0"/>
                  <a:cs typeface="Arial" panose="020B0604020202020204" pitchFamily="34" charset="0"/>
                </a:rPr>
                <a:t>2	July – December	Tentative </a:t>
              </a:r>
              <a:r>
                <a:rPr lang="en-US" sz="1200" dirty="0" smtClean="0">
                  <a:latin typeface="Arial" panose="020B0604020202020204" pitchFamily="34" charset="0"/>
                  <a:cs typeface="Arial" panose="020B0604020202020204" pitchFamily="34" charset="0"/>
                </a:rPr>
                <a:t>Schedule</a:t>
              </a:r>
            </a:p>
          </p:txBody>
        </p:sp>
      </p:grpSp>
      <p:sp>
        <p:nvSpPr>
          <p:cNvPr id="3" name="TextBox 2"/>
          <p:cNvSpPr txBox="1"/>
          <p:nvPr/>
        </p:nvSpPr>
        <p:spPr>
          <a:xfrm>
            <a:off x="1347558" y="391915"/>
            <a:ext cx="6430030"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hlinkClick r:id="rId2"/>
              </a:rPr>
              <a:t>https</a:t>
            </a:r>
            <a:r>
              <a:rPr lang="en-US" dirty="0">
                <a:latin typeface="Arial" panose="020B0604020202020204" pitchFamily="34" charset="0"/>
                <a:cs typeface="Arial" panose="020B0604020202020204" pitchFamily="34" charset="0"/>
                <a:hlinkClick r:id="rId2"/>
              </a:rPr>
              <a:t>://</a:t>
            </a:r>
            <a:r>
              <a:rPr lang="en-US" dirty="0" smtClean="0">
                <a:latin typeface="Arial" panose="020B0604020202020204" pitchFamily="34" charset="0"/>
                <a:cs typeface="Arial" panose="020B0604020202020204" pitchFamily="34" charset="0"/>
                <a:hlinkClick r:id="rId2"/>
              </a:rPr>
              <a:t>www.jlab.org/exp_prog/experiments/scheduling.html</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844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38100"/>
            <a:ext cx="9144000" cy="6438507"/>
          </a:xfrm>
          <a:prstGeom prst="rect">
            <a:avLst/>
          </a:prstGeom>
          <a:gradFill flip="none" rotWithShape="1">
            <a:gsLst>
              <a:gs pos="0">
                <a:srgbClr val="BBE0E3">
                  <a:shade val="30000"/>
                  <a:satMod val="115000"/>
                </a:srgbClr>
              </a:gs>
              <a:gs pos="50000">
                <a:srgbClr val="BBE0E3">
                  <a:shade val="67500"/>
                  <a:satMod val="115000"/>
                </a:srgbClr>
              </a:gs>
              <a:gs pos="100000">
                <a:srgbClr val="BBE0E3">
                  <a:shade val="100000"/>
                  <a:satMod val="115000"/>
                </a:srgbClr>
              </a:gs>
            </a:gsLst>
            <a:lin ang="2700000" scaled="1"/>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pitchFamily="18" charset="0"/>
            </a:endParaRPr>
          </a:p>
        </p:txBody>
      </p:sp>
      <p:sp>
        <p:nvSpPr>
          <p:cNvPr id="5" name="Rectangle 4"/>
          <p:cNvSpPr/>
          <p:nvPr/>
        </p:nvSpPr>
        <p:spPr>
          <a:xfrm>
            <a:off x="2389045" y="5729934"/>
            <a:ext cx="1327435" cy="402336"/>
          </a:xfrm>
          <a:prstGeom prst="rect">
            <a:avLst/>
          </a:prstGeom>
          <a:solidFill>
            <a:srgbClr val="BBE0E3"/>
          </a:solidFill>
          <a:ln w="25400"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6" name="Title 1"/>
          <p:cNvSpPr txBox="1">
            <a:spLocks/>
          </p:cNvSpPr>
          <p:nvPr/>
        </p:nvSpPr>
        <p:spPr>
          <a:xfrm>
            <a:off x="3047999" y="54864"/>
            <a:ext cx="5876925" cy="808038"/>
          </a:xfrm>
          <a:prstGeom prst="rect">
            <a:avLst/>
          </a:prstGeom>
        </p:spPr>
        <p:txBody>
          <a:bodyPr>
            <a:noAutofit/>
          </a:bodyPr>
          <a:lstStyle/>
          <a:p>
            <a:pPr algn="ctr" defTabSz="914400" fontAlgn="base">
              <a:spcBef>
                <a:spcPct val="0"/>
              </a:spcBef>
              <a:spcAft>
                <a:spcPct val="0"/>
              </a:spcAft>
              <a:defRPr/>
            </a:pPr>
            <a:r>
              <a:rPr lang="en-US" sz="2400" b="1" kern="0" dirty="0" smtClean="0">
                <a:solidFill>
                  <a:srgbClr val="FF0000"/>
                </a:solidFill>
                <a:latin typeface="Arial" pitchFamily="34" charset="0"/>
                <a:ea typeface="+mj-ea"/>
                <a:cs typeface="Arial" pitchFamily="34" charset="0"/>
              </a:rPr>
              <a:t>Plans for Early Beam Physics in Hall A</a:t>
            </a:r>
          </a:p>
        </p:txBody>
      </p:sp>
      <p:cxnSp>
        <p:nvCxnSpPr>
          <p:cNvPr id="7" name="Straight Connector 6"/>
          <p:cNvCxnSpPr/>
          <p:nvPr/>
        </p:nvCxnSpPr>
        <p:spPr>
          <a:xfrm>
            <a:off x="1534390" y="2479951"/>
            <a:ext cx="2234045" cy="0"/>
          </a:xfrm>
          <a:prstGeom prst="line">
            <a:avLst/>
          </a:prstGeom>
          <a:noFill/>
          <a:ln w="38100" cap="flat" cmpd="sng" algn="ctr">
            <a:solidFill>
              <a:srgbClr val="0E02AE"/>
            </a:solidFill>
            <a:prstDash val="solid"/>
          </a:ln>
          <a:effectLst/>
        </p:spPr>
      </p:cxnSp>
      <p:cxnSp>
        <p:nvCxnSpPr>
          <p:cNvPr id="8" name="Straight Connector 7"/>
          <p:cNvCxnSpPr/>
          <p:nvPr/>
        </p:nvCxnSpPr>
        <p:spPr>
          <a:xfrm>
            <a:off x="6629400" y="4129734"/>
            <a:ext cx="2473035" cy="0"/>
          </a:xfrm>
          <a:prstGeom prst="line">
            <a:avLst/>
          </a:prstGeom>
          <a:noFill/>
          <a:ln w="38100" cap="flat" cmpd="sng" algn="ctr">
            <a:solidFill>
              <a:srgbClr val="0070C0"/>
            </a:solidFill>
            <a:prstDash val="solid"/>
          </a:ln>
          <a:effectLst/>
        </p:spPr>
      </p:cxnSp>
      <p:sp>
        <p:nvSpPr>
          <p:cNvPr id="9" name="TextBox 44"/>
          <p:cNvSpPr txBox="1">
            <a:spLocks noChangeArrowheads="1"/>
          </p:cNvSpPr>
          <p:nvPr/>
        </p:nvSpPr>
        <p:spPr bwMode="auto">
          <a:xfrm>
            <a:off x="304800" y="1794150"/>
            <a:ext cx="1219200" cy="646331"/>
          </a:xfrm>
          <a:prstGeom prst="rect">
            <a:avLst/>
          </a:prstGeom>
          <a:noFill/>
          <a:ln w="9525">
            <a:noFill/>
            <a:miter lim="800000"/>
            <a:headEnd/>
            <a:tailEnd/>
          </a:ln>
        </p:spPr>
        <p:txBody>
          <a:bodyPr wrap="square">
            <a:spAutoFit/>
          </a:bodyPr>
          <a:lstStyle/>
          <a:p>
            <a:pPr defTabSz="914400"/>
            <a:r>
              <a:rPr lang="en-US" dirty="0">
                <a:solidFill>
                  <a:srgbClr val="C00000"/>
                </a:solidFill>
                <a:latin typeface="Arial" pitchFamily="34" charset="0"/>
                <a:cs typeface="Arial" pitchFamily="34" charset="0"/>
              </a:rPr>
              <a:t>16 mo.  Shutdown   </a:t>
            </a:r>
          </a:p>
        </p:txBody>
      </p:sp>
      <p:sp>
        <p:nvSpPr>
          <p:cNvPr id="10" name="TextBox 46"/>
          <p:cNvSpPr txBox="1">
            <a:spLocks noChangeArrowheads="1"/>
          </p:cNvSpPr>
          <p:nvPr/>
        </p:nvSpPr>
        <p:spPr bwMode="auto">
          <a:xfrm>
            <a:off x="4495800" y="1932705"/>
            <a:ext cx="2632452" cy="400110"/>
          </a:xfrm>
          <a:prstGeom prst="rect">
            <a:avLst/>
          </a:prstGeom>
          <a:noFill/>
          <a:ln w="9525">
            <a:noFill/>
            <a:miter lim="800000"/>
            <a:headEnd/>
            <a:tailEnd/>
          </a:ln>
        </p:spPr>
        <p:txBody>
          <a:bodyPr wrap="none">
            <a:spAutoFit/>
          </a:bodyPr>
          <a:lstStyle/>
          <a:p>
            <a:pPr defTabSz="914400"/>
            <a:r>
              <a:rPr lang="en-US" sz="2000" b="1" dirty="0">
                <a:solidFill>
                  <a:srgbClr val="7030A0"/>
                </a:solidFill>
                <a:latin typeface="Arial" pitchFamily="34" charset="0"/>
                <a:cs typeface="Arial" pitchFamily="34" charset="0"/>
              </a:rPr>
              <a:t> Early   Experiments</a:t>
            </a:r>
          </a:p>
        </p:txBody>
      </p:sp>
      <p:sp>
        <p:nvSpPr>
          <p:cNvPr id="11" name="TextBox 47"/>
          <p:cNvSpPr txBox="1">
            <a:spLocks noChangeArrowheads="1"/>
          </p:cNvSpPr>
          <p:nvPr/>
        </p:nvSpPr>
        <p:spPr bwMode="auto">
          <a:xfrm>
            <a:off x="1905000" y="1808010"/>
            <a:ext cx="1801084" cy="646331"/>
          </a:xfrm>
          <a:prstGeom prst="rect">
            <a:avLst/>
          </a:prstGeom>
          <a:noFill/>
          <a:ln w="9525">
            <a:noFill/>
            <a:miter lim="800000"/>
            <a:headEnd/>
            <a:tailEnd/>
          </a:ln>
        </p:spPr>
        <p:txBody>
          <a:bodyPr wrap="square">
            <a:spAutoFit/>
          </a:bodyPr>
          <a:lstStyle/>
          <a:p>
            <a:pPr defTabSz="914400"/>
            <a:r>
              <a:rPr lang="en-US" dirty="0">
                <a:solidFill>
                  <a:srgbClr val="0E02AE"/>
                </a:solidFill>
                <a:latin typeface="Arial" pitchFamily="34" charset="0"/>
                <a:cs typeface="Arial" pitchFamily="34" charset="0"/>
              </a:rPr>
              <a:t>12 </a:t>
            </a:r>
            <a:r>
              <a:rPr lang="en-US" dirty="0" err="1">
                <a:solidFill>
                  <a:srgbClr val="0E02AE"/>
                </a:solidFill>
                <a:latin typeface="Arial" pitchFamily="34" charset="0"/>
                <a:cs typeface="Arial" pitchFamily="34" charset="0"/>
              </a:rPr>
              <a:t>GeV</a:t>
            </a:r>
            <a:r>
              <a:rPr lang="en-US" dirty="0">
                <a:solidFill>
                  <a:srgbClr val="0E02AE"/>
                </a:solidFill>
                <a:latin typeface="Arial" pitchFamily="34" charset="0"/>
                <a:cs typeface="Arial" pitchFamily="34" charset="0"/>
              </a:rPr>
              <a:t> Commissioning  </a:t>
            </a:r>
          </a:p>
        </p:txBody>
      </p:sp>
      <p:sp>
        <p:nvSpPr>
          <p:cNvPr id="12" name="TextBox 48"/>
          <p:cNvSpPr txBox="1">
            <a:spLocks noChangeArrowheads="1"/>
          </p:cNvSpPr>
          <p:nvPr/>
        </p:nvSpPr>
        <p:spPr bwMode="auto">
          <a:xfrm>
            <a:off x="5550821" y="4586934"/>
            <a:ext cx="1676400" cy="646331"/>
          </a:xfrm>
          <a:prstGeom prst="rect">
            <a:avLst/>
          </a:prstGeom>
          <a:noFill/>
          <a:ln w="9525">
            <a:noFill/>
            <a:miter lim="800000"/>
            <a:headEnd/>
            <a:tailEnd/>
          </a:ln>
        </p:spPr>
        <p:txBody>
          <a:bodyPr wrap="square">
            <a:spAutoFit/>
          </a:bodyPr>
          <a:lstStyle/>
          <a:p>
            <a:pPr defTabSz="914400"/>
            <a:r>
              <a:rPr lang="en-US" dirty="0" err="1" smtClean="0">
                <a:solidFill>
                  <a:srgbClr val="0070C0"/>
                </a:solidFill>
                <a:latin typeface="Arial" pitchFamily="34" charset="0"/>
                <a:cs typeface="Arial" pitchFamily="34" charset="0"/>
              </a:rPr>
              <a:t>SuperBigbite</a:t>
            </a:r>
            <a:r>
              <a:rPr lang="en-US" dirty="0" smtClean="0">
                <a:solidFill>
                  <a:srgbClr val="0070C0"/>
                </a:solidFill>
                <a:latin typeface="Arial" pitchFamily="34" charset="0"/>
                <a:cs typeface="Arial" pitchFamily="34" charset="0"/>
              </a:rPr>
              <a:t> Spectrometer   </a:t>
            </a:r>
            <a:endParaRPr lang="en-US" dirty="0">
              <a:solidFill>
                <a:srgbClr val="0070C0"/>
              </a:solidFill>
              <a:latin typeface="Arial" pitchFamily="34" charset="0"/>
              <a:cs typeface="Arial" pitchFamily="34" charset="0"/>
            </a:endParaRPr>
          </a:p>
        </p:txBody>
      </p:sp>
      <p:cxnSp>
        <p:nvCxnSpPr>
          <p:cNvPr id="13" name="Straight Arrow Connector 12"/>
          <p:cNvCxnSpPr/>
          <p:nvPr/>
        </p:nvCxnSpPr>
        <p:spPr>
          <a:xfrm>
            <a:off x="1709700" y="5372100"/>
            <a:ext cx="0" cy="357835"/>
          </a:xfrm>
          <a:prstGeom prst="straightConnector1">
            <a:avLst/>
          </a:prstGeom>
          <a:noFill/>
          <a:ln w="50800" cap="flat" cmpd="sng" algn="ctr">
            <a:solidFill>
              <a:srgbClr val="FF0000"/>
            </a:solidFill>
            <a:prstDash val="solid"/>
            <a:tailEnd type="stealth" w="lg" len="lg"/>
          </a:ln>
          <a:effectLst/>
        </p:spPr>
      </p:cxnSp>
      <p:sp>
        <p:nvSpPr>
          <p:cNvPr id="14" name="TextBox 56"/>
          <p:cNvSpPr txBox="1">
            <a:spLocks noChangeArrowheads="1"/>
          </p:cNvSpPr>
          <p:nvPr/>
        </p:nvSpPr>
        <p:spPr bwMode="auto">
          <a:xfrm>
            <a:off x="789700" y="5228201"/>
            <a:ext cx="896225" cy="461665"/>
          </a:xfrm>
          <a:prstGeom prst="rect">
            <a:avLst/>
          </a:prstGeom>
          <a:noFill/>
          <a:ln w="9525">
            <a:noFill/>
            <a:miter lim="800000"/>
            <a:headEnd/>
            <a:tailEnd/>
          </a:ln>
        </p:spPr>
        <p:txBody>
          <a:bodyPr wrap="square">
            <a:spAutoFit/>
          </a:bodyPr>
          <a:lstStyle/>
          <a:p>
            <a:pPr defTabSz="914400"/>
            <a:r>
              <a:rPr lang="en-US" sz="1200" dirty="0">
                <a:solidFill>
                  <a:srgbClr val="FF0000"/>
                </a:solidFill>
                <a:latin typeface="Arial" pitchFamily="34" charset="0"/>
                <a:cs typeface="Arial" pitchFamily="34" charset="0"/>
              </a:rPr>
              <a:t>Beam  1</a:t>
            </a:r>
            <a:r>
              <a:rPr lang="en-US" sz="1200" baseline="30000" dirty="0">
                <a:solidFill>
                  <a:srgbClr val="FF0000"/>
                </a:solidFill>
                <a:latin typeface="Arial" pitchFamily="34" charset="0"/>
                <a:cs typeface="Arial" pitchFamily="34" charset="0"/>
              </a:rPr>
              <a:t>st</a:t>
            </a:r>
            <a:r>
              <a:rPr lang="en-US" sz="1200" dirty="0">
                <a:solidFill>
                  <a:srgbClr val="FF0000"/>
                </a:solidFill>
                <a:latin typeface="Arial" pitchFamily="34" charset="0"/>
                <a:cs typeface="Arial" pitchFamily="34" charset="0"/>
              </a:rPr>
              <a:t>      to  Hall A</a:t>
            </a:r>
          </a:p>
        </p:txBody>
      </p:sp>
      <p:cxnSp>
        <p:nvCxnSpPr>
          <p:cNvPr id="15" name="Straight Connector 14"/>
          <p:cNvCxnSpPr/>
          <p:nvPr/>
        </p:nvCxnSpPr>
        <p:spPr>
          <a:xfrm>
            <a:off x="4876800" y="2479950"/>
            <a:ext cx="1676400" cy="0"/>
          </a:xfrm>
          <a:prstGeom prst="line">
            <a:avLst/>
          </a:prstGeom>
          <a:noFill/>
          <a:ln w="38100" cap="flat" cmpd="sng" algn="ctr">
            <a:solidFill>
              <a:srgbClr val="7030A0"/>
            </a:solidFill>
            <a:prstDash val="solid"/>
          </a:ln>
          <a:effectLst/>
        </p:spPr>
      </p:cxnSp>
      <p:pic>
        <p:nvPicPr>
          <p:cNvPr id="16" name="Picture 3" descr="arms2"/>
          <p:cNvPicPr>
            <a:picLocks noChangeAspect="1" noChangeArrowheads="1"/>
          </p:cNvPicPr>
          <p:nvPr/>
        </p:nvPicPr>
        <p:blipFill>
          <a:blip r:embed="rId2" cstate="print"/>
          <a:srcRect/>
          <a:stretch>
            <a:fillRect/>
          </a:stretch>
        </p:blipFill>
        <p:spPr>
          <a:xfrm>
            <a:off x="277090" y="96980"/>
            <a:ext cx="2514600" cy="1676400"/>
          </a:xfrm>
          <a:prstGeom prst="rect">
            <a:avLst/>
          </a:prstGeom>
          <a:noFill/>
        </p:spPr>
      </p:pic>
      <p:pic>
        <p:nvPicPr>
          <p:cNvPr id="17" name="Picture 3"/>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52211" y="4226719"/>
            <a:ext cx="1757077" cy="1447800"/>
          </a:xfrm>
          <a:prstGeom prst="rect">
            <a:avLst/>
          </a:prstGeom>
          <a:noFill/>
          <a:ln>
            <a:noFill/>
          </a:ln>
          <a:effectLst>
            <a:outerShdw blurRad="127000" dist="76199" dir="7860002" algn="ctr" rotWithShape="0">
              <a:srgbClr val="727272">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cxnSp>
        <p:nvCxnSpPr>
          <p:cNvPr id="18" name="Straight Connector 17"/>
          <p:cNvCxnSpPr/>
          <p:nvPr/>
        </p:nvCxnSpPr>
        <p:spPr>
          <a:xfrm>
            <a:off x="28575" y="2479950"/>
            <a:ext cx="1495425" cy="0"/>
          </a:xfrm>
          <a:prstGeom prst="line">
            <a:avLst/>
          </a:prstGeom>
          <a:noFill/>
          <a:ln w="38100" cap="flat" cmpd="sng" algn="ctr">
            <a:solidFill>
              <a:srgbClr val="C00000"/>
            </a:solidFill>
            <a:prstDash val="solid"/>
          </a:ln>
          <a:effectLst/>
        </p:spPr>
      </p:cxnSp>
      <p:cxnSp>
        <p:nvCxnSpPr>
          <p:cNvPr id="19" name="Straight Connector 18"/>
          <p:cNvCxnSpPr/>
          <p:nvPr/>
        </p:nvCxnSpPr>
        <p:spPr>
          <a:xfrm>
            <a:off x="3810000" y="2479950"/>
            <a:ext cx="1600200" cy="0"/>
          </a:xfrm>
          <a:prstGeom prst="line">
            <a:avLst/>
          </a:prstGeom>
          <a:noFill/>
          <a:ln w="38100" cap="flat" cmpd="sng" algn="ctr">
            <a:solidFill>
              <a:srgbClr val="7030A0"/>
            </a:solidFill>
            <a:prstDash val="dash"/>
          </a:ln>
          <a:effectLst/>
        </p:spPr>
      </p:cxnSp>
      <p:sp>
        <p:nvSpPr>
          <p:cNvPr id="20" name="TextBox 8"/>
          <p:cNvSpPr txBox="1">
            <a:spLocks noChangeArrowheads="1"/>
          </p:cNvSpPr>
          <p:nvPr/>
        </p:nvSpPr>
        <p:spPr bwMode="auto">
          <a:xfrm>
            <a:off x="2541445" y="5750714"/>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2015</a:t>
            </a:r>
          </a:p>
        </p:txBody>
      </p:sp>
      <p:sp>
        <p:nvSpPr>
          <p:cNvPr id="23" name="Rectangle 22"/>
          <p:cNvSpPr/>
          <p:nvPr/>
        </p:nvSpPr>
        <p:spPr>
          <a:xfrm>
            <a:off x="5076825" y="5729934"/>
            <a:ext cx="1323976" cy="402336"/>
          </a:xfrm>
          <a:prstGeom prst="rect">
            <a:avLst/>
          </a:prstGeom>
          <a:solidFill>
            <a:srgbClr val="BBE0E3"/>
          </a:solidFill>
          <a:ln w="25400"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24" name="Rectangle 23"/>
          <p:cNvSpPr/>
          <p:nvPr/>
        </p:nvSpPr>
        <p:spPr>
          <a:xfrm>
            <a:off x="997526" y="5723009"/>
            <a:ext cx="1378648" cy="402336"/>
          </a:xfrm>
          <a:prstGeom prst="rect">
            <a:avLst/>
          </a:prstGeom>
          <a:solidFill>
            <a:srgbClr val="92D050"/>
          </a:solid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25" name="Rectangle 24"/>
          <p:cNvSpPr/>
          <p:nvPr/>
        </p:nvSpPr>
        <p:spPr>
          <a:xfrm>
            <a:off x="3735535" y="5723009"/>
            <a:ext cx="1325792" cy="402336"/>
          </a:xfrm>
          <a:prstGeom prst="rect">
            <a:avLst/>
          </a:prstGeom>
          <a:solidFill>
            <a:srgbClr val="92D050"/>
          </a:solid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26" name="TextBox 8"/>
          <p:cNvSpPr txBox="1">
            <a:spLocks noChangeArrowheads="1"/>
          </p:cNvSpPr>
          <p:nvPr/>
        </p:nvSpPr>
        <p:spPr bwMode="auto">
          <a:xfrm>
            <a:off x="3821260" y="5750719"/>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2016</a:t>
            </a:r>
          </a:p>
        </p:txBody>
      </p:sp>
      <p:sp>
        <p:nvSpPr>
          <p:cNvPr id="27" name="TextBox 9"/>
          <p:cNvSpPr txBox="1">
            <a:spLocks noChangeArrowheads="1"/>
          </p:cNvSpPr>
          <p:nvPr/>
        </p:nvSpPr>
        <p:spPr bwMode="auto">
          <a:xfrm>
            <a:off x="1114425" y="5745524"/>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2014</a:t>
            </a:r>
          </a:p>
        </p:txBody>
      </p:sp>
      <p:sp>
        <p:nvSpPr>
          <p:cNvPr id="28" name="TextBox 8"/>
          <p:cNvSpPr txBox="1">
            <a:spLocks noChangeArrowheads="1"/>
          </p:cNvSpPr>
          <p:nvPr/>
        </p:nvSpPr>
        <p:spPr bwMode="auto">
          <a:xfrm>
            <a:off x="5191125" y="5762844"/>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2017</a:t>
            </a:r>
          </a:p>
        </p:txBody>
      </p:sp>
      <p:sp>
        <p:nvSpPr>
          <p:cNvPr id="29" name="TextBox 48"/>
          <p:cNvSpPr txBox="1">
            <a:spLocks noChangeArrowheads="1"/>
          </p:cNvSpPr>
          <p:nvPr/>
        </p:nvSpPr>
        <p:spPr bwMode="auto">
          <a:xfrm>
            <a:off x="7275513" y="3171127"/>
            <a:ext cx="1870776" cy="338554"/>
          </a:xfrm>
          <a:prstGeom prst="rect">
            <a:avLst/>
          </a:prstGeom>
          <a:noFill/>
          <a:ln w="9525">
            <a:noFill/>
            <a:miter lim="800000"/>
            <a:headEnd/>
            <a:tailEnd/>
          </a:ln>
        </p:spPr>
        <p:txBody>
          <a:bodyPr wrap="square">
            <a:spAutoFit/>
          </a:bodyPr>
          <a:lstStyle/>
          <a:p>
            <a:pPr defTabSz="914400"/>
            <a:r>
              <a:rPr lang="en-US" sz="1600" dirty="0">
                <a:solidFill>
                  <a:srgbClr val="0070C0"/>
                </a:solidFill>
                <a:latin typeface="Arial" pitchFamily="34" charset="0"/>
                <a:cs typeface="Arial" pitchFamily="34" charset="0"/>
              </a:rPr>
              <a:t>SBS  Experiments   </a:t>
            </a:r>
          </a:p>
        </p:txBody>
      </p:sp>
      <p:sp>
        <p:nvSpPr>
          <p:cNvPr id="30" name="TextBox 48"/>
          <p:cNvSpPr txBox="1">
            <a:spLocks noChangeArrowheads="1"/>
          </p:cNvSpPr>
          <p:nvPr/>
        </p:nvSpPr>
        <p:spPr bwMode="auto">
          <a:xfrm>
            <a:off x="2514600" y="4136659"/>
            <a:ext cx="1676400" cy="369332"/>
          </a:xfrm>
          <a:prstGeom prst="rect">
            <a:avLst/>
          </a:prstGeom>
          <a:noFill/>
          <a:ln w="9525">
            <a:noFill/>
            <a:miter lim="800000"/>
            <a:headEnd/>
            <a:tailEnd/>
          </a:ln>
        </p:spPr>
        <p:txBody>
          <a:bodyPr wrap="square">
            <a:spAutoFit/>
          </a:bodyPr>
          <a:lstStyle/>
          <a:p>
            <a:pPr defTabSz="914400"/>
            <a:r>
              <a:rPr lang="en-US" dirty="0">
                <a:solidFill>
                  <a:srgbClr val="0070C0"/>
                </a:solidFill>
                <a:latin typeface="Arial" pitchFamily="34" charset="0"/>
                <a:cs typeface="Arial" pitchFamily="34" charset="0"/>
              </a:rPr>
              <a:t>SBS Project   </a:t>
            </a:r>
          </a:p>
        </p:txBody>
      </p:sp>
      <p:sp>
        <p:nvSpPr>
          <p:cNvPr id="31" name="TextBox 47"/>
          <p:cNvSpPr txBox="1">
            <a:spLocks noChangeArrowheads="1"/>
          </p:cNvSpPr>
          <p:nvPr/>
        </p:nvSpPr>
        <p:spPr bwMode="auto">
          <a:xfrm>
            <a:off x="1759519" y="2538691"/>
            <a:ext cx="1946565" cy="369332"/>
          </a:xfrm>
          <a:prstGeom prst="rect">
            <a:avLst/>
          </a:prstGeom>
          <a:noFill/>
          <a:ln w="9525">
            <a:noFill/>
            <a:miter lim="800000"/>
            <a:headEnd/>
            <a:tailEnd/>
          </a:ln>
        </p:spPr>
        <p:txBody>
          <a:bodyPr wrap="square">
            <a:spAutoFit/>
          </a:bodyPr>
          <a:lstStyle/>
          <a:p>
            <a:pPr algn="ctr" defTabSz="914400"/>
            <a:r>
              <a:rPr lang="en-US" dirty="0" smtClean="0">
                <a:solidFill>
                  <a:srgbClr val="0E02AE"/>
                </a:solidFill>
                <a:latin typeface="Arial" pitchFamily="34" charset="0"/>
                <a:cs typeface="Arial" pitchFamily="34" charset="0"/>
              </a:rPr>
              <a:t>DVCS-I / </a:t>
            </a:r>
            <a:r>
              <a:rPr lang="en-US" dirty="0" err="1" smtClean="0">
                <a:solidFill>
                  <a:srgbClr val="0E02AE"/>
                </a:solidFill>
                <a:latin typeface="Arial" pitchFamily="34" charset="0"/>
                <a:cs typeface="Arial" pitchFamily="34" charset="0"/>
              </a:rPr>
              <a:t>G</a:t>
            </a:r>
            <a:r>
              <a:rPr lang="en-US" baseline="-25000" dirty="0" err="1" smtClean="0">
                <a:solidFill>
                  <a:srgbClr val="0E02AE"/>
                </a:solidFill>
                <a:latin typeface="Arial" pitchFamily="34" charset="0"/>
                <a:cs typeface="Arial" pitchFamily="34" charset="0"/>
              </a:rPr>
              <a:t>M</a:t>
            </a:r>
            <a:r>
              <a:rPr lang="en-US" baseline="30000" dirty="0" err="1" smtClean="0">
                <a:solidFill>
                  <a:srgbClr val="0E02AE"/>
                </a:solidFill>
                <a:latin typeface="Arial" pitchFamily="34" charset="0"/>
                <a:cs typeface="Arial" pitchFamily="34" charset="0"/>
              </a:rPr>
              <a:t>p</a:t>
            </a:r>
            <a:endParaRPr lang="en-US" dirty="0">
              <a:solidFill>
                <a:srgbClr val="0E02AE"/>
              </a:solidFill>
              <a:latin typeface="Arial" pitchFamily="34" charset="0"/>
              <a:cs typeface="Arial" pitchFamily="34" charset="0"/>
            </a:endParaRPr>
          </a:p>
        </p:txBody>
      </p:sp>
      <p:cxnSp>
        <p:nvCxnSpPr>
          <p:cNvPr id="32" name="Straight Connector 31"/>
          <p:cNvCxnSpPr/>
          <p:nvPr/>
        </p:nvCxnSpPr>
        <p:spPr>
          <a:xfrm>
            <a:off x="6172200" y="2479950"/>
            <a:ext cx="1600200" cy="0"/>
          </a:xfrm>
          <a:prstGeom prst="line">
            <a:avLst/>
          </a:prstGeom>
          <a:noFill/>
          <a:ln w="38100" cap="flat" cmpd="sng" algn="ctr">
            <a:solidFill>
              <a:srgbClr val="7030A0"/>
            </a:solidFill>
            <a:prstDash val="dash"/>
          </a:ln>
          <a:effectLst/>
        </p:spPr>
      </p:cxnSp>
      <p:sp>
        <p:nvSpPr>
          <p:cNvPr id="33" name="TextBox 46"/>
          <p:cNvSpPr txBox="1">
            <a:spLocks noChangeArrowheads="1"/>
          </p:cNvSpPr>
          <p:nvPr/>
        </p:nvSpPr>
        <p:spPr bwMode="auto">
          <a:xfrm>
            <a:off x="4905801" y="2528440"/>
            <a:ext cx="4104137" cy="707886"/>
          </a:xfrm>
          <a:prstGeom prst="rect">
            <a:avLst/>
          </a:prstGeom>
          <a:noFill/>
          <a:ln w="9525">
            <a:noFill/>
            <a:miter lim="800000"/>
            <a:headEnd/>
            <a:tailEnd/>
          </a:ln>
        </p:spPr>
        <p:txBody>
          <a:bodyPr wrap="none">
            <a:spAutoFit/>
          </a:bodyPr>
          <a:lstStyle/>
          <a:p>
            <a:pPr defTabSz="914400"/>
            <a:r>
              <a:rPr lang="en-US" sz="2000" b="1" dirty="0">
                <a:solidFill>
                  <a:srgbClr val="7030A0"/>
                </a:solidFill>
                <a:latin typeface="Arial" pitchFamily="34" charset="0"/>
                <a:cs typeface="Arial" pitchFamily="34" charset="0"/>
              </a:rPr>
              <a:t> </a:t>
            </a:r>
            <a:r>
              <a:rPr lang="en-US" sz="2000" b="1" baseline="30000" dirty="0">
                <a:solidFill>
                  <a:srgbClr val="7030A0"/>
                </a:solidFill>
                <a:latin typeface="Arial" pitchFamily="34" charset="0"/>
                <a:cs typeface="Arial" pitchFamily="34" charset="0"/>
              </a:rPr>
              <a:t>3</a:t>
            </a:r>
            <a:r>
              <a:rPr lang="en-US" sz="2000" b="1" dirty="0">
                <a:solidFill>
                  <a:srgbClr val="7030A0"/>
                </a:solidFill>
                <a:latin typeface="Arial" pitchFamily="34" charset="0"/>
                <a:cs typeface="Arial" pitchFamily="34" charset="0"/>
              </a:rPr>
              <a:t>H/</a:t>
            </a:r>
            <a:r>
              <a:rPr lang="en-US" sz="2000" b="1" baseline="30000" dirty="0">
                <a:solidFill>
                  <a:srgbClr val="7030A0"/>
                </a:solidFill>
                <a:latin typeface="Arial" pitchFamily="34" charset="0"/>
                <a:cs typeface="Arial" pitchFamily="34" charset="0"/>
              </a:rPr>
              <a:t>3</a:t>
            </a:r>
            <a:r>
              <a:rPr lang="en-US" sz="2000" b="1" dirty="0">
                <a:solidFill>
                  <a:srgbClr val="7030A0"/>
                </a:solidFill>
                <a:latin typeface="Arial" pitchFamily="34" charset="0"/>
                <a:cs typeface="Arial" pitchFamily="34" charset="0"/>
              </a:rPr>
              <a:t>He      </a:t>
            </a:r>
            <a:r>
              <a:rPr lang="en-US" sz="2000" b="1" dirty="0" smtClean="0">
                <a:solidFill>
                  <a:srgbClr val="7030A0"/>
                </a:solidFill>
                <a:latin typeface="Arial" pitchFamily="34" charset="0"/>
                <a:cs typeface="Arial" pitchFamily="34" charset="0"/>
              </a:rPr>
              <a:t>PREX /      </a:t>
            </a:r>
            <a:r>
              <a:rPr lang="en-US" sz="2000" b="1" dirty="0">
                <a:solidFill>
                  <a:srgbClr val="7030A0"/>
                </a:solidFill>
                <a:latin typeface="Arial" pitchFamily="34" charset="0"/>
                <a:cs typeface="Arial" pitchFamily="34" charset="0"/>
              </a:rPr>
              <a:t>(</a:t>
            </a:r>
            <a:r>
              <a:rPr lang="en-US" sz="2000" b="1" dirty="0" smtClean="0">
                <a:solidFill>
                  <a:srgbClr val="7030A0"/>
                </a:solidFill>
                <a:latin typeface="Arial" pitchFamily="34" charset="0"/>
                <a:cs typeface="Arial" pitchFamily="34" charset="0"/>
              </a:rPr>
              <a:t>A</a:t>
            </a:r>
            <a:r>
              <a:rPr lang="en-US" sz="2000" b="1" baseline="-25000" dirty="0" smtClean="0">
                <a:solidFill>
                  <a:srgbClr val="7030A0"/>
                </a:solidFill>
                <a:latin typeface="Arial" pitchFamily="34" charset="0"/>
                <a:cs typeface="Arial" pitchFamily="34" charset="0"/>
              </a:rPr>
              <a:t>1</a:t>
            </a:r>
            <a:r>
              <a:rPr lang="en-US" sz="2000" b="1" baseline="30000" dirty="0" smtClean="0">
                <a:solidFill>
                  <a:srgbClr val="7030A0"/>
                </a:solidFill>
                <a:latin typeface="Arial" pitchFamily="34" charset="0"/>
                <a:cs typeface="Arial" pitchFamily="34" charset="0"/>
              </a:rPr>
              <a:t>n</a:t>
            </a:r>
            <a:r>
              <a:rPr lang="en-US" sz="2000" b="1" dirty="0" smtClean="0">
                <a:solidFill>
                  <a:srgbClr val="7030A0"/>
                </a:solidFill>
                <a:latin typeface="Arial" pitchFamily="34" charset="0"/>
                <a:cs typeface="Arial" pitchFamily="34" charset="0"/>
              </a:rPr>
              <a:t>, APEX)</a:t>
            </a:r>
          </a:p>
          <a:p>
            <a:pPr defTabSz="914400"/>
            <a:r>
              <a:rPr lang="en-US" sz="2000" b="1" dirty="0">
                <a:solidFill>
                  <a:srgbClr val="7030A0"/>
                </a:solidFill>
                <a:latin typeface="Arial" pitchFamily="34" charset="0"/>
                <a:cs typeface="Arial" pitchFamily="34" charset="0"/>
              </a:rPr>
              <a:t> </a:t>
            </a:r>
            <a:r>
              <a:rPr lang="en-US" sz="2000" b="1" dirty="0" smtClean="0">
                <a:solidFill>
                  <a:srgbClr val="7030A0"/>
                </a:solidFill>
                <a:latin typeface="Arial" pitchFamily="34" charset="0"/>
                <a:cs typeface="Arial" pitchFamily="34" charset="0"/>
              </a:rPr>
              <a:t>                 CREX</a:t>
            </a:r>
            <a:endParaRPr lang="en-US" sz="2000" b="1" dirty="0">
              <a:solidFill>
                <a:srgbClr val="7030A0"/>
              </a:solidFill>
              <a:latin typeface="Arial" pitchFamily="34" charset="0"/>
              <a:cs typeface="Arial" pitchFamily="34" charset="0"/>
            </a:endParaRPr>
          </a:p>
        </p:txBody>
      </p:sp>
      <p:sp>
        <p:nvSpPr>
          <p:cNvPr id="34" name="TextBox 56"/>
          <p:cNvSpPr txBox="1">
            <a:spLocks noChangeArrowheads="1"/>
          </p:cNvSpPr>
          <p:nvPr/>
        </p:nvSpPr>
        <p:spPr bwMode="auto">
          <a:xfrm>
            <a:off x="2449016" y="5238469"/>
            <a:ext cx="694229" cy="276999"/>
          </a:xfrm>
          <a:prstGeom prst="rect">
            <a:avLst/>
          </a:prstGeom>
          <a:noFill/>
          <a:ln w="9525">
            <a:noFill/>
            <a:miter lim="800000"/>
            <a:headEnd/>
            <a:tailEnd/>
          </a:ln>
        </p:spPr>
        <p:txBody>
          <a:bodyPr wrap="none">
            <a:spAutoFit/>
          </a:bodyPr>
          <a:lstStyle/>
          <a:p>
            <a:pPr defTabSz="914400"/>
            <a:r>
              <a:rPr lang="en-US" sz="1200" dirty="0">
                <a:solidFill>
                  <a:srgbClr val="FF0000"/>
                </a:solidFill>
                <a:latin typeface="Arial" pitchFamily="34" charset="0"/>
                <a:cs typeface="Arial" pitchFamily="34" charset="0"/>
              </a:rPr>
              <a:t>11 </a:t>
            </a:r>
            <a:r>
              <a:rPr lang="en-US" sz="1200" dirty="0" err="1">
                <a:solidFill>
                  <a:srgbClr val="FF0000"/>
                </a:solidFill>
                <a:latin typeface="Arial" pitchFamily="34" charset="0"/>
                <a:cs typeface="Arial" pitchFamily="34" charset="0"/>
              </a:rPr>
              <a:t>GeV</a:t>
            </a:r>
            <a:endParaRPr lang="en-US" sz="1200" dirty="0">
              <a:solidFill>
                <a:srgbClr val="FF0000"/>
              </a:solidFill>
              <a:latin typeface="Arial" pitchFamily="34" charset="0"/>
              <a:cs typeface="Arial" pitchFamily="34" charset="0"/>
            </a:endParaRPr>
          </a:p>
        </p:txBody>
      </p:sp>
      <p:cxnSp>
        <p:nvCxnSpPr>
          <p:cNvPr id="35" name="Straight Arrow Connector 34"/>
          <p:cNvCxnSpPr/>
          <p:nvPr/>
        </p:nvCxnSpPr>
        <p:spPr>
          <a:xfrm>
            <a:off x="3162300" y="5372100"/>
            <a:ext cx="0" cy="357833"/>
          </a:xfrm>
          <a:prstGeom prst="straightConnector1">
            <a:avLst/>
          </a:prstGeom>
          <a:noFill/>
          <a:ln w="50800" cap="flat" cmpd="sng" algn="ctr">
            <a:solidFill>
              <a:srgbClr val="FF0000"/>
            </a:solidFill>
            <a:prstDash val="solid"/>
            <a:tailEnd type="stealth" w="lg" len="lg"/>
          </a:ln>
          <a:effectLst/>
        </p:spPr>
      </p:cxnSp>
      <p:sp>
        <p:nvSpPr>
          <p:cNvPr id="36" name="TextBox 35"/>
          <p:cNvSpPr txBox="1"/>
          <p:nvPr/>
        </p:nvSpPr>
        <p:spPr>
          <a:xfrm>
            <a:off x="2928623" y="2819400"/>
            <a:ext cx="1371600" cy="523220"/>
          </a:xfrm>
          <a:prstGeom prst="rect">
            <a:avLst/>
          </a:prstGeom>
          <a:noFill/>
        </p:spPr>
        <p:txBody>
          <a:bodyPr wrap="square" rtlCol="0">
            <a:spAutoFit/>
          </a:bodyPr>
          <a:lstStyle/>
          <a:p>
            <a:pPr defTabSz="914400"/>
            <a:r>
              <a:rPr lang="en-US" sz="1400" dirty="0">
                <a:solidFill>
                  <a:prstClr val="black"/>
                </a:solidFill>
                <a:latin typeface="Arial" pitchFamily="34" charset="0"/>
                <a:cs typeface="Arial" pitchFamily="34" charset="0"/>
              </a:rPr>
              <a:t>EM Form Factor</a:t>
            </a:r>
          </a:p>
        </p:txBody>
      </p:sp>
      <p:sp>
        <p:nvSpPr>
          <p:cNvPr id="37" name="TextBox 36"/>
          <p:cNvSpPr txBox="1"/>
          <p:nvPr/>
        </p:nvSpPr>
        <p:spPr>
          <a:xfrm>
            <a:off x="1982210" y="2819400"/>
            <a:ext cx="1371600" cy="523220"/>
          </a:xfrm>
          <a:prstGeom prst="rect">
            <a:avLst/>
          </a:prstGeom>
          <a:noFill/>
        </p:spPr>
        <p:txBody>
          <a:bodyPr wrap="square" rtlCol="0">
            <a:spAutoFit/>
          </a:bodyPr>
          <a:lstStyle/>
          <a:p>
            <a:pPr defTabSz="914400"/>
            <a:r>
              <a:rPr lang="en-US" sz="1400" dirty="0">
                <a:solidFill>
                  <a:prstClr val="black"/>
                </a:solidFill>
                <a:latin typeface="Arial" pitchFamily="34" charset="0"/>
                <a:cs typeface="Arial" pitchFamily="34" charset="0"/>
              </a:rPr>
              <a:t>Access to GPDs</a:t>
            </a:r>
          </a:p>
        </p:txBody>
      </p:sp>
      <p:sp>
        <p:nvSpPr>
          <p:cNvPr id="38" name="TextBox 37"/>
          <p:cNvSpPr txBox="1"/>
          <p:nvPr/>
        </p:nvSpPr>
        <p:spPr>
          <a:xfrm>
            <a:off x="4859480" y="2819400"/>
            <a:ext cx="1371600" cy="738664"/>
          </a:xfrm>
          <a:prstGeom prst="rect">
            <a:avLst/>
          </a:prstGeom>
          <a:noFill/>
        </p:spPr>
        <p:txBody>
          <a:bodyPr wrap="square" rtlCol="0">
            <a:spAutoFit/>
          </a:bodyPr>
          <a:lstStyle/>
          <a:p>
            <a:pPr defTabSz="914400"/>
            <a:r>
              <a:rPr lang="en-US" sz="1400" dirty="0">
                <a:solidFill>
                  <a:prstClr val="black"/>
                </a:solidFill>
                <a:latin typeface="Arial" pitchFamily="34" charset="0"/>
                <a:cs typeface="Arial" pitchFamily="34" charset="0"/>
              </a:rPr>
              <a:t>d/u at High </a:t>
            </a:r>
            <a:r>
              <a:rPr lang="en-US" sz="1400" dirty="0" smtClean="0">
                <a:solidFill>
                  <a:prstClr val="black"/>
                </a:solidFill>
                <a:latin typeface="Arial" pitchFamily="34" charset="0"/>
                <a:cs typeface="Arial" pitchFamily="34" charset="0"/>
              </a:rPr>
              <a:t>x</a:t>
            </a:r>
          </a:p>
          <a:p>
            <a:pPr defTabSz="914400"/>
            <a:r>
              <a:rPr lang="en-US" sz="1400" dirty="0" smtClean="0">
                <a:solidFill>
                  <a:prstClr val="black"/>
                </a:solidFill>
                <a:latin typeface="Arial" pitchFamily="34" charset="0"/>
                <a:cs typeface="Arial" pitchFamily="34" charset="0"/>
              </a:rPr>
              <a:t>Short-range correlations</a:t>
            </a:r>
            <a:endParaRPr lang="en-US" sz="1400" dirty="0">
              <a:solidFill>
                <a:prstClr val="black"/>
              </a:solidFill>
              <a:latin typeface="Arial" pitchFamily="34" charset="0"/>
              <a:cs typeface="Arial" pitchFamily="34" charset="0"/>
            </a:endParaRPr>
          </a:p>
        </p:txBody>
      </p:sp>
      <p:sp>
        <p:nvSpPr>
          <p:cNvPr id="39" name="TextBox 38"/>
          <p:cNvSpPr txBox="1"/>
          <p:nvPr/>
        </p:nvSpPr>
        <p:spPr>
          <a:xfrm>
            <a:off x="6058760" y="3228975"/>
            <a:ext cx="1371600" cy="307777"/>
          </a:xfrm>
          <a:prstGeom prst="rect">
            <a:avLst/>
          </a:prstGeom>
          <a:noFill/>
        </p:spPr>
        <p:txBody>
          <a:bodyPr wrap="square" rtlCol="0">
            <a:spAutoFit/>
          </a:bodyPr>
          <a:lstStyle/>
          <a:p>
            <a:pPr defTabSz="914400"/>
            <a:r>
              <a:rPr lang="en-US" sz="1400" dirty="0">
                <a:solidFill>
                  <a:prstClr val="black"/>
                </a:solidFill>
                <a:latin typeface="Arial" pitchFamily="34" charset="0"/>
                <a:cs typeface="Arial" pitchFamily="34" charset="0"/>
              </a:rPr>
              <a:t>Neutron skin</a:t>
            </a:r>
          </a:p>
        </p:txBody>
      </p:sp>
      <p:sp>
        <p:nvSpPr>
          <p:cNvPr id="40" name="TextBox 39"/>
          <p:cNvSpPr txBox="1"/>
          <p:nvPr/>
        </p:nvSpPr>
        <p:spPr>
          <a:xfrm>
            <a:off x="7301921" y="3519776"/>
            <a:ext cx="1752600" cy="523220"/>
          </a:xfrm>
          <a:prstGeom prst="rect">
            <a:avLst/>
          </a:prstGeom>
          <a:noFill/>
        </p:spPr>
        <p:txBody>
          <a:bodyPr wrap="square" rtlCol="0">
            <a:spAutoFit/>
          </a:bodyPr>
          <a:lstStyle/>
          <a:p>
            <a:pPr defTabSz="914400"/>
            <a:r>
              <a:rPr lang="en-US" sz="1400" dirty="0">
                <a:solidFill>
                  <a:prstClr val="black"/>
                </a:solidFill>
                <a:latin typeface="Arial" pitchFamily="34" charset="0"/>
                <a:cs typeface="Arial" pitchFamily="34" charset="0"/>
              </a:rPr>
              <a:t>EM  Form  Factors </a:t>
            </a:r>
          </a:p>
          <a:p>
            <a:pPr defTabSz="914400"/>
            <a:r>
              <a:rPr lang="en-US" sz="1400" dirty="0">
                <a:solidFill>
                  <a:prstClr val="black"/>
                </a:solidFill>
                <a:latin typeface="Arial" pitchFamily="34" charset="0"/>
                <a:cs typeface="Arial" pitchFamily="34" charset="0"/>
              </a:rPr>
              <a:t>at  high  Q</a:t>
            </a:r>
            <a:r>
              <a:rPr lang="en-US" sz="1400" baseline="30000" dirty="0">
                <a:solidFill>
                  <a:prstClr val="black"/>
                </a:solidFill>
                <a:latin typeface="Arial" pitchFamily="34" charset="0"/>
                <a:cs typeface="Arial" pitchFamily="34" charset="0"/>
              </a:rPr>
              <a:t>2</a:t>
            </a:r>
          </a:p>
        </p:txBody>
      </p:sp>
      <p:sp>
        <p:nvSpPr>
          <p:cNvPr id="41" name="TextBox 40"/>
          <p:cNvSpPr txBox="1"/>
          <p:nvPr/>
        </p:nvSpPr>
        <p:spPr>
          <a:xfrm>
            <a:off x="2933308" y="611209"/>
            <a:ext cx="6206835" cy="1200329"/>
          </a:xfrm>
          <a:prstGeom prst="rect">
            <a:avLst/>
          </a:prstGeom>
          <a:noFill/>
        </p:spPr>
        <p:txBody>
          <a:bodyPr wrap="square" rtlCol="0">
            <a:spAutoFit/>
          </a:bodyPr>
          <a:lstStyle/>
          <a:p>
            <a:pPr defTabSz="914400">
              <a:buFont typeface="Arial" pitchFamily="34" charset="0"/>
              <a:buChar char="•"/>
            </a:pPr>
            <a:r>
              <a:rPr lang="en-US" dirty="0">
                <a:solidFill>
                  <a:prstClr val="black"/>
                </a:solidFill>
                <a:latin typeface="Arial" pitchFamily="34" charset="0"/>
                <a:cs typeface="Arial" pitchFamily="34" charset="0"/>
              </a:rPr>
              <a:t>  3 A-rated experiments in first years of running</a:t>
            </a:r>
          </a:p>
          <a:p>
            <a:pPr defTabSz="914400">
              <a:buFont typeface="Arial" pitchFamily="34" charset="0"/>
              <a:buChar char="•"/>
            </a:pP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DVCS (HRS-L + </a:t>
            </a:r>
            <a:r>
              <a:rPr lang="en-US" dirty="0" err="1" smtClean="0">
                <a:solidFill>
                  <a:prstClr val="black"/>
                </a:solidFill>
                <a:latin typeface="Arial" pitchFamily="34" charset="0"/>
                <a:cs typeface="Arial" pitchFamily="34" charset="0"/>
              </a:rPr>
              <a:t>calo</a:t>
            </a:r>
            <a:r>
              <a:rPr lang="en-US" dirty="0" smtClean="0">
                <a:solidFill>
                  <a:prstClr val="black"/>
                </a:solidFill>
                <a:latin typeface="Arial" pitchFamily="34" charset="0"/>
                <a:cs typeface="Arial" pitchFamily="34" charset="0"/>
              </a:rPr>
              <a:t>) and </a:t>
            </a:r>
            <a:r>
              <a:rPr lang="en-US" dirty="0" err="1" smtClean="0">
                <a:solidFill>
                  <a:prstClr val="black"/>
                </a:solidFill>
                <a:latin typeface="Arial" pitchFamily="34" charset="0"/>
                <a:cs typeface="Arial" pitchFamily="34" charset="0"/>
              </a:rPr>
              <a:t>G</a:t>
            </a:r>
            <a:r>
              <a:rPr lang="en-US" baseline="-25000" dirty="0" err="1" smtClean="0">
                <a:solidFill>
                  <a:prstClr val="black"/>
                </a:solidFill>
                <a:latin typeface="Arial" pitchFamily="34" charset="0"/>
                <a:cs typeface="Arial" pitchFamily="34" charset="0"/>
              </a:rPr>
              <a:t>M</a:t>
            </a:r>
            <a:r>
              <a:rPr lang="en-US" baseline="30000" dirty="0" err="1" smtClean="0">
                <a:solidFill>
                  <a:prstClr val="black"/>
                </a:solidFill>
                <a:latin typeface="Arial" pitchFamily="34" charset="0"/>
                <a:cs typeface="Arial" pitchFamily="34" charset="0"/>
              </a:rPr>
              <a:t>p</a:t>
            </a:r>
            <a:r>
              <a:rPr lang="en-US" dirty="0" smtClean="0">
                <a:solidFill>
                  <a:prstClr val="black"/>
                </a:solidFill>
                <a:latin typeface="Arial" pitchFamily="34" charset="0"/>
                <a:cs typeface="Arial" pitchFamily="34" charset="0"/>
              </a:rPr>
              <a:t> </a:t>
            </a:r>
            <a:r>
              <a:rPr lang="en-US" dirty="0">
                <a:solidFill>
                  <a:prstClr val="black"/>
                </a:solidFill>
                <a:latin typeface="Arial" pitchFamily="34" charset="0"/>
                <a:cs typeface="Arial" pitchFamily="34" charset="0"/>
              </a:rPr>
              <a:t>(HRS-R) </a:t>
            </a:r>
            <a:r>
              <a:rPr lang="en-US" dirty="0" smtClean="0">
                <a:solidFill>
                  <a:prstClr val="black"/>
                </a:solidFill>
                <a:latin typeface="Arial" pitchFamily="34" charset="0"/>
                <a:cs typeface="Arial" pitchFamily="34" charset="0"/>
              </a:rPr>
              <a:t>run is combined</a:t>
            </a:r>
          </a:p>
          <a:p>
            <a:pPr defTabSz="914400">
              <a:buFont typeface="Arial" pitchFamily="34" charset="0"/>
              <a:buChar char="•"/>
            </a:pP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 Plan to run 3H and PREX/CREX </a:t>
            </a:r>
            <a:r>
              <a:rPr lang="en-US" dirty="0" err="1" smtClean="0">
                <a:solidFill>
                  <a:prstClr val="black"/>
                </a:solidFill>
                <a:latin typeface="Arial" pitchFamily="34" charset="0"/>
                <a:cs typeface="Arial" pitchFamily="34" charset="0"/>
              </a:rPr>
              <a:t>expts</a:t>
            </a:r>
            <a:r>
              <a:rPr lang="en-US" dirty="0" smtClean="0">
                <a:solidFill>
                  <a:prstClr val="black"/>
                </a:solidFill>
                <a:latin typeface="Arial" pitchFamily="34" charset="0"/>
                <a:cs typeface="Arial" pitchFamily="34" charset="0"/>
              </a:rPr>
              <a:t> as groups also</a:t>
            </a:r>
            <a:endParaRPr lang="en-US" dirty="0">
              <a:solidFill>
                <a:prstClr val="black"/>
              </a:solidFill>
              <a:latin typeface="Arial" pitchFamily="34" charset="0"/>
              <a:cs typeface="Arial" pitchFamily="34" charset="0"/>
            </a:endParaRPr>
          </a:p>
          <a:p>
            <a:pPr defTabSz="914400">
              <a:buFont typeface="Arial" pitchFamily="34" charset="0"/>
              <a:buChar char="•"/>
            </a:pPr>
            <a:r>
              <a:rPr lang="en-US" dirty="0">
                <a:solidFill>
                  <a:prstClr val="black"/>
                </a:solidFill>
                <a:latin typeface="Arial" pitchFamily="34" charset="0"/>
                <a:cs typeface="Arial" pitchFamily="34" charset="0"/>
              </a:rPr>
              <a:t>  Some flexibility incorporated</a:t>
            </a:r>
          </a:p>
        </p:txBody>
      </p:sp>
      <p:sp>
        <p:nvSpPr>
          <p:cNvPr id="42" name="TextBox 41"/>
          <p:cNvSpPr txBox="1"/>
          <p:nvPr/>
        </p:nvSpPr>
        <p:spPr>
          <a:xfrm>
            <a:off x="39855" y="4173165"/>
            <a:ext cx="2288565" cy="954107"/>
          </a:xfrm>
          <a:prstGeom prst="rect">
            <a:avLst/>
          </a:prstGeom>
          <a:solidFill>
            <a:srgbClr val="DAEDEF">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Arial" pitchFamily="34" charset="0"/>
                <a:cs typeface="Arial" pitchFamily="34" charset="0"/>
              </a:rPr>
              <a:t>12 GeV Projects</a:t>
            </a:r>
            <a:r>
              <a:rPr kumimoji="0" lang="en-US" sz="1400" b="0" i="0" u="none" strike="noStrike" kern="0" cap="none" spc="0" normalizeH="0" baseline="0" noProof="0" dirty="0" smtClean="0">
                <a:ln>
                  <a:noFill/>
                </a:ln>
                <a:solidFill>
                  <a:prstClr val="black"/>
                </a:solidFill>
                <a:effectLst/>
                <a:uLnTx/>
                <a:uFillTx/>
                <a:latin typeface="Arial" pitchFamily="34" charset="0"/>
                <a:cs typeface="Arial"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Arial" pitchFamily="34" charset="0"/>
                <a:cs typeface="Arial" pitchFamily="34" charset="0"/>
              </a:rPr>
              <a:t>1. Moller </a:t>
            </a:r>
            <a:r>
              <a:rPr kumimoji="0" lang="en-US" sz="1400" b="0" i="0" u="none" strike="noStrike" kern="0" cap="none" spc="0" normalizeH="0" baseline="0" noProof="0" dirty="0" err="1" smtClean="0">
                <a:ln>
                  <a:noFill/>
                </a:ln>
                <a:solidFill>
                  <a:prstClr val="black"/>
                </a:solidFill>
                <a:effectLst/>
                <a:uLnTx/>
                <a:uFillTx/>
                <a:latin typeface="Arial" pitchFamily="34" charset="0"/>
                <a:cs typeface="Arial" pitchFamily="34" charset="0"/>
              </a:rPr>
              <a:t>polarimeter</a:t>
            </a:r>
            <a:r>
              <a:rPr kumimoji="0" lang="en-US" sz="1400" b="0" i="0" u="none" strike="noStrike" kern="0" cap="none" spc="0" normalizeH="0" baseline="0" noProof="0" dirty="0" smtClean="0">
                <a:ln>
                  <a:noFill/>
                </a:ln>
                <a:solidFill>
                  <a:prstClr val="black"/>
                </a:solidFill>
                <a:effectLst/>
                <a:uLnTx/>
                <a:uFillTx/>
                <a:latin typeface="Arial" pitchFamily="34" charset="0"/>
                <a:cs typeface="Arial" pitchFamily="34" charset="0"/>
              </a:rPr>
              <a:t>  </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Arial" pitchFamily="34" charset="0"/>
                <a:cs typeface="Arial" pitchFamily="34" charset="0"/>
              </a:rPr>
              <a:t>2. Compton </a:t>
            </a:r>
            <a:r>
              <a:rPr kumimoji="0" lang="en-US" sz="1400" b="0" i="0" u="none" strike="noStrike" kern="0" cap="none" spc="0" normalizeH="0" baseline="0" noProof="0" dirty="0" err="1" smtClean="0">
                <a:ln>
                  <a:noFill/>
                </a:ln>
                <a:solidFill>
                  <a:prstClr val="black"/>
                </a:solidFill>
                <a:effectLst/>
                <a:uLnTx/>
                <a:uFillTx/>
                <a:latin typeface="Arial" pitchFamily="34" charset="0"/>
                <a:cs typeface="Arial" pitchFamily="34" charset="0"/>
              </a:rPr>
              <a:t>polarimeter</a:t>
            </a:r>
            <a:r>
              <a:rPr kumimoji="0" lang="en-US" sz="1400" b="0" i="0" u="none" strike="noStrike" kern="0" cap="none" spc="0" normalizeH="0" baseline="0" noProof="0" dirty="0" smtClean="0">
                <a:ln>
                  <a:noFill/>
                </a:ln>
                <a:solidFill>
                  <a:prstClr val="black"/>
                </a:solidFill>
                <a:effectLst/>
                <a:uLnTx/>
                <a:uFillTx/>
                <a:latin typeface="Arial" pitchFamily="34" charset="0"/>
                <a:cs typeface="Arial" pitchFamily="34" charset="0"/>
              </a:rPr>
              <a:t>        </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Arial" pitchFamily="34" charset="0"/>
                <a:cs typeface="Arial" pitchFamily="34" charset="0"/>
              </a:rPr>
              <a:t>3. Energy Meas. upgrade </a:t>
            </a:r>
          </a:p>
        </p:txBody>
      </p:sp>
      <p:cxnSp>
        <p:nvCxnSpPr>
          <p:cNvPr id="43" name="Straight Connector 42"/>
          <p:cNvCxnSpPr/>
          <p:nvPr/>
        </p:nvCxnSpPr>
        <p:spPr>
          <a:xfrm>
            <a:off x="2057400" y="4129734"/>
            <a:ext cx="5763490" cy="0"/>
          </a:xfrm>
          <a:prstGeom prst="line">
            <a:avLst/>
          </a:prstGeom>
          <a:noFill/>
          <a:ln w="38100" cap="flat" cmpd="sng" algn="ctr">
            <a:solidFill>
              <a:srgbClr val="0070C0"/>
            </a:solidFill>
            <a:prstDash val="dash"/>
          </a:ln>
          <a:effectLst/>
        </p:spPr>
      </p:cxnSp>
      <p:cxnSp>
        <p:nvCxnSpPr>
          <p:cNvPr id="44" name="Straight Connector 43"/>
          <p:cNvCxnSpPr/>
          <p:nvPr/>
        </p:nvCxnSpPr>
        <p:spPr>
          <a:xfrm flipH="1">
            <a:off x="84408" y="4129734"/>
            <a:ext cx="1905000" cy="0"/>
          </a:xfrm>
          <a:prstGeom prst="line">
            <a:avLst/>
          </a:prstGeom>
          <a:noFill/>
          <a:ln w="19050" cap="flat" cmpd="sng" algn="ctr">
            <a:solidFill>
              <a:srgbClr val="000000">
                <a:lumMod val="40000"/>
                <a:lumOff val="60000"/>
              </a:srgbClr>
            </a:solidFill>
            <a:prstDash val="dash"/>
          </a:ln>
          <a:effectLst/>
        </p:spPr>
      </p:cxnSp>
      <p:sp>
        <p:nvSpPr>
          <p:cNvPr id="45" name="TextBox 44"/>
          <p:cNvSpPr txBox="1"/>
          <p:nvPr/>
        </p:nvSpPr>
        <p:spPr>
          <a:xfrm>
            <a:off x="7127449" y="2824380"/>
            <a:ext cx="1984516" cy="307777"/>
          </a:xfrm>
          <a:prstGeom prst="rect">
            <a:avLst/>
          </a:prstGeom>
          <a:noFill/>
        </p:spPr>
        <p:txBody>
          <a:bodyPr wrap="square" rtlCol="0">
            <a:spAutoFit/>
          </a:bodyPr>
          <a:lstStyle/>
          <a:p>
            <a:pPr defTabSz="914400"/>
            <a:r>
              <a:rPr lang="en-US" sz="1400" dirty="0">
                <a:solidFill>
                  <a:prstClr val="black"/>
                </a:solidFill>
                <a:latin typeface="Arial" pitchFamily="34" charset="0"/>
                <a:cs typeface="Arial" pitchFamily="34" charset="0"/>
              </a:rPr>
              <a:t>Neutron spin structure</a:t>
            </a:r>
          </a:p>
        </p:txBody>
      </p:sp>
      <p:sp>
        <p:nvSpPr>
          <p:cNvPr id="47" name="Explosion 1 46"/>
          <p:cNvSpPr>
            <a:spLocks noChangeAspect="1"/>
          </p:cNvSpPr>
          <p:nvPr/>
        </p:nvSpPr>
        <p:spPr bwMode="auto">
          <a:xfrm>
            <a:off x="2076186" y="3274528"/>
            <a:ext cx="774357" cy="762001"/>
          </a:xfrm>
          <a:prstGeom prst="irregularSeal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0033CC"/>
                </a:solidFill>
                <a:effectLst/>
                <a:uLnTx/>
                <a:uFillTx/>
                <a:latin typeface="Arial" panose="020B0604020202020204" pitchFamily="34" charset="0"/>
                <a:cs typeface="Arial" panose="020B0604020202020204" pitchFamily="34" charset="0"/>
              </a:rPr>
              <a:t>high impact</a:t>
            </a:r>
          </a:p>
        </p:txBody>
      </p:sp>
      <p:sp>
        <p:nvSpPr>
          <p:cNvPr id="48" name="Explosion 1 47"/>
          <p:cNvSpPr>
            <a:spLocks noChangeAspect="1"/>
          </p:cNvSpPr>
          <p:nvPr/>
        </p:nvSpPr>
        <p:spPr bwMode="auto">
          <a:xfrm>
            <a:off x="5121823" y="3469145"/>
            <a:ext cx="774357" cy="762001"/>
          </a:xfrm>
          <a:prstGeom prst="irregularSeal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0033CC"/>
                </a:solidFill>
                <a:effectLst/>
                <a:uLnTx/>
                <a:uFillTx/>
                <a:latin typeface="Arial" panose="020B0604020202020204" pitchFamily="34" charset="0"/>
                <a:cs typeface="Arial" panose="020B0604020202020204" pitchFamily="34" charset="0"/>
              </a:rPr>
              <a:t>high impact</a:t>
            </a:r>
          </a:p>
        </p:txBody>
      </p:sp>
      <p:sp>
        <p:nvSpPr>
          <p:cNvPr id="49" name="Explosion 1 48"/>
          <p:cNvSpPr>
            <a:spLocks noChangeAspect="1"/>
          </p:cNvSpPr>
          <p:nvPr/>
        </p:nvSpPr>
        <p:spPr bwMode="auto">
          <a:xfrm>
            <a:off x="6326460" y="3443137"/>
            <a:ext cx="774357" cy="762001"/>
          </a:xfrm>
          <a:prstGeom prst="irregularSeal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0033CC"/>
                </a:solidFill>
                <a:effectLst/>
                <a:uLnTx/>
                <a:uFillTx/>
                <a:latin typeface="Arial" panose="020B0604020202020204" pitchFamily="34" charset="0"/>
                <a:cs typeface="Arial" panose="020B0604020202020204" pitchFamily="34" charset="0"/>
              </a:rPr>
              <a:t>high impact</a:t>
            </a:r>
          </a:p>
        </p:txBody>
      </p:sp>
      <p:sp>
        <p:nvSpPr>
          <p:cNvPr id="50" name="Explosion 1 49"/>
          <p:cNvSpPr>
            <a:spLocks noChangeAspect="1"/>
          </p:cNvSpPr>
          <p:nvPr/>
        </p:nvSpPr>
        <p:spPr bwMode="auto">
          <a:xfrm>
            <a:off x="8120025" y="1762846"/>
            <a:ext cx="774357" cy="762001"/>
          </a:xfrm>
          <a:prstGeom prst="irregularSeal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0033CC"/>
                </a:solidFill>
                <a:effectLst/>
                <a:uLnTx/>
                <a:uFillTx/>
                <a:latin typeface="Arial" panose="020B0604020202020204" pitchFamily="34" charset="0"/>
                <a:cs typeface="Arial" panose="020B0604020202020204" pitchFamily="34" charset="0"/>
              </a:rPr>
              <a:t>high impact</a:t>
            </a:r>
          </a:p>
        </p:txBody>
      </p:sp>
      <p:sp>
        <p:nvSpPr>
          <p:cNvPr id="51" name="Rectangle 50"/>
          <p:cNvSpPr/>
          <p:nvPr/>
        </p:nvSpPr>
        <p:spPr>
          <a:xfrm>
            <a:off x="6424878" y="5732534"/>
            <a:ext cx="1334396" cy="402336"/>
          </a:xfrm>
          <a:prstGeom prst="rect">
            <a:avLst/>
          </a:prstGeom>
          <a:solidFill>
            <a:srgbClr val="92D050"/>
          </a:solid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52" name="TextBox 8"/>
          <p:cNvSpPr txBox="1">
            <a:spLocks noChangeArrowheads="1"/>
          </p:cNvSpPr>
          <p:nvPr/>
        </p:nvSpPr>
        <p:spPr bwMode="auto">
          <a:xfrm>
            <a:off x="6524624" y="5753319"/>
            <a:ext cx="1195033"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a:t>
            </a:r>
            <a:r>
              <a:rPr lang="en-US" dirty="0" smtClean="0">
                <a:solidFill>
                  <a:prstClr val="black"/>
                </a:solidFill>
                <a:latin typeface="Arial" pitchFamily="34" charset="0"/>
                <a:cs typeface="Arial" pitchFamily="34" charset="0"/>
              </a:rPr>
              <a:t>2018</a:t>
            </a:r>
            <a:endParaRPr lang="en-US" dirty="0">
              <a:solidFill>
                <a:prstClr val="black"/>
              </a:solidFill>
              <a:latin typeface="Arial" pitchFamily="34" charset="0"/>
              <a:cs typeface="Arial" pitchFamily="34" charset="0"/>
            </a:endParaRPr>
          </a:p>
        </p:txBody>
      </p:sp>
      <p:sp>
        <p:nvSpPr>
          <p:cNvPr id="56" name="Rectangle 55"/>
          <p:cNvSpPr/>
          <p:nvPr/>
        </p:nvSpPr>
        <p:spPr>
          <a:xfrm>
            <a:off x="7772399" y="5720409"/>
            <a:ext cx="1330035" cy="402336"/>
          </a:xfrm>
          <a:prstGeom prst="rect">
            <a:avLst/>
          </a:prstGeom>
          <a:solidFill>
            <a:srgbClr val="BBE0E3"/>
          </a:solidFill>
          <a:ln w="25400"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57" name="TextBox 8"/>
          <p:cNvSpPr txBox="1">
            <a:spLocks noChangeArrowheads="1"/>
          </p:cNvSpPr>
          <p:nvPr/>
        </p:nvSpPr>
        <p:spPr bwMode="auto">
          <a:xfrm>
            <a:off x="7886699" y="5753319"/>
            <a:ext cx="1272885"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a:t>
            </a:r>
            <a:r>
              <a:rPr lang="en-US" dirty="0" smtClean="0">
                <a:solidFill>
                  <a:prstClr val="black"/>
                </a:solidFill>
                <a:latin typeface="Arial" pitchFamily="34" charset="0"/>
                <a:cs typeface="Arial" pitchFamily="34" charset="0"/>
              </a:rPr>
              <a:t>2019</a:t>
            </a:r>
            <a:endParaRPr lang="en-US" dirty="0">
              <a:solidFill>
                <a:prstClr val="black"/>
              </a:solidFill>
              <a:latin typeface="Arial" pitchFamily="34" charset="0"/>
              <a:cs typeface="Arial" pitchFamily="34" charset="0"/>
            </a:endParaRPr>
          </a:p>
        </p:txBody>
      </p:sp>
      <p:sp>
        <p:nvSpPr>
          <p:cNvPr id="53" name="Explosion 1 52"/>
          <p:cNvSpPr>
            <a:spLocks noChangeAspect="1"/>
          </p:cNvSpPr>
          <p:nvPr/>
        </p:nvSpPr>
        <p:spPr bwMode="auto">
          <a:xfrm>
            <a:off x="4357417" y="3447749"/>
            <a:ext cx="774357" cy="762001"/>
          </a:xfrm>
          <a:prstGeom prst="irregularSeal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0033CC"/>
                </a:solidFill>
                <a:effectLst/>
                <a:uLnTx/>
                <a:uFillTx/>
                <a:latin typeface="Arial" panose="020B0604020202020204" pitchFamily="34" charset="0"/>
                <a:cs typeface="Arial" panose="020B0604020202020204" pitchFamily="34" charset="0"/>
              </a:rPr>
              <a:t>high impact</a:t>
            </a:r>
          </a:p>
        </p:txBody>
      </p:sp>
    </p:spTree>
    <p:extLst>
      <p:ext uri="{BB962C8B-B14F-4D97-AF65-F5344CB8AC3E}">
        <p14:creationId xmlns:p14="http://schemas.microsoft.com/office/powerpoint/2010/main" val="1413493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438507"/>
          </a:xfrm>
          <a:prstGeom prst="rect">
            <a:avLst/>
          </a:prstGeom>
          <a:gradFill flip="none" rotWithShape="1">
            <a:gsLst>
              <a:gs pos="0">
                <a:srgbClr val="BBE0E3">
                  <a:shade val="30000"/>
                  <a:satMod val="115000"/>
                </a:srgbClr>
              </a:gs>
              <a:gs pos="50000">
                <a:srgbClr val="BBE0E3">
                  <a:shade val="67500"/>
                  <a:satMod val="115000"/>
                </a:srgbClr>
              </a:gs>
              <a:gs pos="100000">
                <a:srgbClr val="BBE0E3">
                  <a:shade val="100000"/>
                  <a:satMod val="115000"/>
                </a:srgbClr>
              </a:gs>
            </a:gsLst>
            <a:lin ang="2700000" scaled="1"/>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pitchFamily="18" charset="0"/>
            </a:endParaRPr>
          </a:p>
        </p:txBody>
      </p:sp>
      <p:sp>
        <p:nvSpPr>
          <p:cNvPr id="56" name="Title 1"/>
          <p:cNvSpPr txBox="1">
            <a:spLocks/>
          </p:cNvSpPr>
          <p:nvPr/>
        </p:nvSpPr>
        <p:spPr>
          <a:xfrm>
            <a:off x="47624" y="42672"/>
            <a:ext cx="5934075" cy="808038"/>
          </a:xfrm>
          <a:prstGeom prst="rect">
            <a:avLst/>
          </a:prstGeom>
        </p:spPr>
        <p:txBody>
          <a:bodyPr>
            <a:noAutofit/>
          </a:bodyPr>
          <a:lstStyle/>
          <a:p>
            <a:pPr algn="ctr" defTabSz="914400" fontAlgn="base">
              <a:spcBef>
                <a:spcPct val="0"/>
              </a:spcBef>
              <a:spcAft>
                <a:spcPct val="0"/>
              </a:spcAft>
              <a:defRPr/>
            </a:pPr>
            <a:r>
              <a:rPr lang="en-US" sz="2400" b="1" kern="0" dirty="0" smtClean="0">
                <a:solidFill>
                  <a:srgbClr val="FF0000"/>
                </a:solidFill>
                <a:latin typeface="Arial" pitchFamily="34" charset="0"/>
                <a:ea typeface="+mj-ea"/>
                <a:cs typeface="Arial" pitchFamily="34" charset="0"/>
              </a:rPr>
              <a:t>Plans for Early Beam Physics in Hall B</a:t>
            </a:r>
          </a:p>
        </p:txBody>
      </p:sp>
      <p:cxnSp>
        <p:nvCxnSpPr>
          <p:cNvPr id="57" name="Straight Arrow Connector 56"/>
          <p:cNvCxnSpPr/>
          <p:nvPr/>
        </p:nvCxnSpPr>
        <p:spPr>
          <a:xfrm rot="5400000">
            <a:off x="1521619" y="5511006"/>
            <a:ext cx="558800" cy="1588"/>
          </a:xfrm>
          <a:prstGeom prst="straightConnector1">
            <a:avLst/>
          </a:prstGeom>
          <a:ln w="28575" cap="flat" cmpd="sng" algn="ctr">
            <a:solidFill>
              <a:srgbClr val="FFFF00"/>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2438400" y="5537200"/>
            <a:ext cx="558800" cy="1588"/>
          </a:xfrm>
          <a:prstGeom prst="straightConnector1">
            <a:avLst/>
          </a:prstGeom>
          <a:ln w="28575" cap="flat" cmpd="sng" algn="ctr">
            <a:solidFill>
              <a:srgbClr val="FF6600"/>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0" name="TextBox 46"/>
          <p:cNvSpPr txBox="1">
            <a:spLocks noChangeArrowheads="1"/>
          </p:cNvSpPr>
          <p:nvPr/>
        </p:nvSpPr>
        <p:spPr bwMode="auto">
          <a:xfrm>
            <a:off x="3906730" y="2737882"/>
            <a:ext cx="5010581" cy="400110"/>
          </a:xfrm>
          <a:prstGeom prst="rect">
            <a:avLst/>
          </a:prstGeom>
          <a:noFill/>
          <a:ln w="9525">
            <a:noFill/>
            <a:miter lim="800000"/>
            <a:headEnd/>
            <a:tailEnd/>
          </a:ln>
        </p:spPr>
        <p:txBody>
          <a:bodyPr wrap="none">
            <a:spAutoFit/>
          </a:bodyPr>
          <a:lstStyle/>
          <a:p>
            <a:pPr defTabSz="914400"/>
            <a:r>
              <a:rPr lang="en-US" sz="2000" b="1" dirty="0" smtClean="0">
                <a:solidFill>
                  <a:srgbClr val="0000FF"/>
                </a:solidFill>
              </a:rPr>
              <a:t> Commissioning &amp; early   11 GeV Experiments</a:t>
            </a:r>
            <a:endParaRPr lang="en-US" sz="2000" b="1" dirty="0">
              <a:solidFill>
                <a:srgbClr val="0000FF"/>
              </a:solidFill>
            </a:endParaRPr>
          </a:p>
        </p:txBody>
      </p:sp>
      <p:sp>
        <p:nvSpPr>
          <p:cNvPr id="61" name="TextBox 47"/>
          <p:cNvSpPr txBox="1">
            <a:spLocks noChangeArrowheads="1"/>
          </p:cNvSpPr>
          <p:nvPr/>
        </p:nvSpPr>
        <p:spPr bwMode="auto">
          <a:xfrm>
            <a:off x="576741" y="2757023"/>
            <a:ext cx="2794512" cy="369332"/>
          </a:xfrm>
          <a:prstGeom prst="rect">
            <a:avLst/>
          </a:prstGeom>
          <a:noFill/>
          <a:ln w="9525">
            <a:noFill/>
            <a:miter lim="800000"/>
            <a:headEnd/>
            <a:tailEnd/>
          </a:ln>
        </p:spPr>
        <p:txBody>
          <a:bodyPr wrap="square">
            <a:spAutoFit/>
          </a:bodyPr>
          <a:lstStyle/>
          <a:p>
            <a:pPr defTabSz="914400"/>
            <a:r>
              <a:rPr lang="en-US" b="1" dirty="0" smtClean="0">
                <a:solidFill>
                  <a:srgbClr val="0000FF"/>
                </a:solidFill>
              </a:rPr>
              <a:t>Construction &amp; Installation</a:t>
            </a:r>
            <a:endParaRPr lang="en-US" b="1" dirty="0">
              <a:solidFill>
                <a:srgbClr val="0000FF"/>
              </a:solidFill>
            </a:endParaRPr>
          </a:p>
        </p:txBody>
      </p:sp>
      <p:cxnSp>
        <p:nvCxnSpPr>
          <p:cNvPr id="62" name="Straight Connector 61"/>
          <p:cNvCxnSpPr/>
          <p:nvPr/>
        </p:nvCxnSpPr>
        <p:spPr>
          <a:xfrm>
            <a:off x="-42293" y="3228416"/>
            <a:ext cx="3875477" cy="1588"/>
          </a:xfrm>
          <a:prstGeom prst="line">
            <a:avLst/>
          </a:prstGeom>
          <a:ln w="381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979245" y="3220721"/>
            <a:ext cx="5139355" cy="1"/>
          </a:xfrm>
          <a:prstGeom prst="line">
            <a:avLst/>
          </a:prstGeom>
          <a:ln w="38100">
            <a:solidFill>
              <a:srgbClr val="0000FF"/>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69" name="TextBox 56"/>
          <p:cNvSpPr txBox="1">
            <a:spLocks noChangeArrowheads="1"/>
          </p:cNvSpPr>
          <p:nvPr/>
        </p:nvSpPr>
        <p:spPr bwMode="auto">
          <a:xfrm rot="16200000">
            <a:off x="3313004" y="4251916"/>
            <a:ext cx="952492" cy="369332"/>
          </a:xfrm>
          <a:prstGeom prst="rect">
            <a:avLst/>
          </a:prstGeom>
          <a:noFill/>
          <a:ln w="9525">
            <a:noFill/>
            <a:miter lim="800000"/>
            <a:headEnd/>
            <a:tailEnd/>
          </a:ln>
        </p:spPr>
        <p:txBody>
          <a:bodyPr wrap="square">
            <a:spAutoFit/>
          </a:bodyPr>
          <a:lstStyle/>
          <a:p>
            <a:pPr defTabSz="914400"/>
            <a:r>
              <a:rPr lang="en-US" b="1" dirty="0" smtClean="0">
                <a:solidFill>
                  <a:srgbClr val="0000FF"/>
                </a:solidFill>
              </a:rPr>
              <a:t>11 GeV</a:t>
            </a:r>
            <a:endParaRPr lang="en-US" b="1" dirty="0">
              <a:solidFill>
                <a:srgbClr val="0000FF"/>
              </a:solidFill>
            </a:endParaRPr>
          </a:p>
        </p:txBody>
      </p:sp>
      <p:cxnSp>
        <p:nvCxnSpPr>
          <p:cNvPr id="70" name="Straight Arrow Connector 69"/>
          <p:cNvCxnSpPr/>
          <p:nvPr/>
        </p:nvCxnSpPr>
        <p:spPr>
          <a:xfrm>
            <a:off x="3801445" y="5137618"/>
            <a:ext cx="0" cy="533399"/>
          </a:xfrm>
          <a:prstGeom prst="straightConnector1">
            <a:avLst/>
          </a:prstGeom>
          <a:ln w="50800">
            <a:solidFill>
              <a:srgbClr val="0000FF"/>
            </a:solidFill>
            <a:tailEnd type="stealth" w="lg" len="lg"/>
          </a:ln>
          <a:effectLst>
            <a:outerShdw blurRad="25400" dist="12700" dir="2700000">
              <a:schemeClr val="bg1"/>
            </a:outerShdw>
          </a:effectLst>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395232" y="858418"/>
            <a:ext cx="2498474" cy="1323439"/>
          </a:xfrm>
          <a:prstGeom prst="rect">
            <a:avLst/>
          </a:prstGeom>
          <a:solidFill>
            <a:srgbClr val="E7E742"/>
          </a:solidFill>
          <a:ln w="28575" cap="flat" cmpd="sng" algn="ctr">
            <a:solidFill>
              <a:srgbClr val="4F81BD"/>
            </a:solidFill>
            <a:prstDash val="solid"/>
            <a:round/>
            <a:headEnd type="none" w="med" len="med"/>
            <a:tailEnd type="none" w="med" len="med"/>
          </a:ln>
        </p:spPr>
        <p:txBody>
          <a:bodyPr wrap="square" rtlCol="0">
            <a:spAutoFit/>
          </a:bodyPr>
          <a:lstStyle/>
          <a:p>
            <a:pPr defTabSz="914400"/>
            <a:r>
              <a:rPr lang="en-US" sz="2000" dirty="0" smtClean="0">
                <a:solidFill>
                  <a:prstClr val="black"/>
                </a:solidFill>
              </a:rPr>
              <a:t>6 A-rated </a:t>
            </a:r>
            <a:r>
              <a:rPr lang="en-US" sz="2000" dirty="0">
                <a:solidFill>
                  <a:prstClr val="black"/>
                </a:solidFill>
              </a:rPr>
              <a:t>experiments in first</a:t>
            </a:r>
            <a:r>
              <a:rPr lang="en-US" sz="2000" dirty="0" smtClean="0">
                <a:solidFill>
                  <a:prstClr val="black"/>
                </a:solidFill>
              </a:rPr>
              <a:t> 5 years: </a:t>
            </a:r>
            <a:r>
              <a:rPr lang="en-US" sz="2000" dirty="0" smtClean="0">
                <a:solidFill>
                  <a:srgbClr val="008000"/>
                </a:solidFill>
              </a:rPr>
              <a:t>HPS, </a:t>
            </a:r>
            <a:r>
              <a:rPr lang="en-US" sz="2000" dirty="0" err="1" smtClean="0">
                <a:solidFill>
                  <a:srgbClr val="008000"/>
                </a:solidFill>
              </a:rPr>
              <a:t>PRad</a:t>
            </a:r>
            <a:r>
              <a:rPr lang="en-US" sz="2000" dirty="0" smtClean="0">
                <a:solidFill>
                  <a:srgbClr val="0000FF"/>
                </a:solidFill>
              </a:rPr>
              <a:t>, </a:t>
            </a:r>
            <a:r>
              <a:rPr lang="en-US" sz="2000" dirty="0" err="1" smtClean="0">
                <a:solidFill>
                  <a:srgbClr val="0000FF"/>
                </a:solidFill>
              </a:rPr>
              <a:t>pDVCS</a:t>
            </a:r>
            <a:r>
              <a:rPr lang="en-US" sz="2000" dirty="0" smtClean="0">
                <a:solidFill>
                  <a:srgbClr val="0000FF"/>
                </a:solidFill>
              </a:rPr>
              <a:t>, </a:t>
            </a:r>
            <a:r>
              <a:rPr lang="en-US" sz="2000" dirty="0" err="1" smtClean="0">
                <a:solidFill>
                  <a:srgbClr val="0000FF"/>
                </a:solidFill>
              </a:rPr>
              <a:t>nDVCS</a:t>
            </a:r>
            <a:r>
              <a:rPr lang="en-US" sz="2000" dirty="0" smtClean="0">
                <a:solidFill>
                  <a:srgbClr val="0000FF"/>
                </a:solidFill>
              </a:rPr>
              <a:t>, </a:t>
            </a:r>
            <a:r>
              <a:rPr lang="en-US" sz="2000" dirty="0" err="1" smtClean="0">
                <a:solidFill>
                  <a:srgbClr val="0000FF"/>
                </a:solidFill>
              </a:rPr>
              <a:t>pSIDIS</a:t>
            </a:r>
            <a:r>
              <a:rPr lang="en-US" sz="2000" dirty="0" smtClean="0">
                <a:solidFill>
                  <a:srgbClr val="0000FF"/>
                </a:solidFill>
              </a:rPr>
              <a:t>, g</a:t>
            </a:r>
            <a:r>
              <a:rPr lang="en-US" sz="2000" baseline="-25000" dirty="0" smtClean="0">
                <a:solidFill>
                  <a:srgbClr val="0000FF"/>
                </a:solidFill>
              </a:rPr>
              <a:t>1</a:t>
            </a:r>
            <a:r>
              <a:rPr lang="en-US" sz="2000" baseline="30000" dirty="0" smtClean="0">
                <a:solidFill>
                  <a:srgbClr val="0000FF"/>
                </a:solidFill>
              </a:rPr>
              <a:t>p</a:t>
            </a:r>
            <a:r>
              <a:rPr lang="en-US" sz="2000" dirty="0" smtClean="0">
                <a:solidFill>
                  <a:srgbClr val="0000FF"/>
                </a:solidFill>
              </a:rPr>
              <a:t>/g</a:t>
            </a:r>
            <a:r>
              <a:rPr lang="en-US" sz="2000" baseline="-25000" dirty="0" smtClean="0">
                <a:solidFill>
                  <a:srgbClr val="0000FF"/>
                </a:solidFill>
              </a:rPr>
              <a:t>1</a:t>
            </a:r>
            <a:r>
              <a:rPr lang="en-US" sz="2000" baseline="30000" dirty="0" smtClean="0">
                <a:solidFill>
                  <a:srgbClr val="0000FF"/>
                </a:solidFill>
              </a:rPr>
              <a:t>n</a:t>
            </a:r>
          </a:p>
        </p:txBody>
      </p:sp>
      <p:sp>
        <p:nvSpPr>
          <p:cNvPr id="74" name="TextBox 73"/>
          <p:cNvSpPr txBox="1"/>
          <p:nvPr/>
        </p:nvSpPr>
        <p:spPr>
          <a:xfrm>
            <a:off x="6915140" y="3378728"/>
            <a:ext cx="1389347" cy="523220"/>
          </a:xfrm>
          <a:prstGeom prst="rect">
            <a:avLst/>
          </a:prstGeom>
          <a:noFill/>
          <a:ln>
            <a:solidFill>
              <a:srgbClr val="000000"/>
            </a:solidFill>
            <a:prstDash val="sysDash"/>
          </a:ln>
        </p:spPr>
        <p:txBody>
          <a:bodyPr wrap="square" rtlCol="0">
            <a:spAutoFit/>
          </a:bodyPr>
          <a:lstStyle/>
          <a:p>
            <a:pPr defTabSz="914400"/>
            <a:r>
              <a:rPr lang="en-US" sz="1400" dirty="0" smtClean="0">
                <a:solidFill>
                  <a:srgbClr val="0000FF"/>
                </a:solidFill>
              </a:rPr>
              <a:t>g</a:t>
            </a:r>
            <a:r>
              <a:rPr lang="en-US" sz="1400" baseline="-25000" dirty="0" smtClean="0">
                <a:solidFill>
                  <a:srgbClr val="0000FF"/>
                </a:solidFill>
              </a:rPr>
              <a:t>1</a:t>
            </a:r>
            <a:r>
              <a:rPr lang="en-US" sz="1400" baseline="30000" dirty="0" smtClean="0">
                <a:solidFill>
                  <a:srgbClr val="0000FF"/>
                </a:solidFill>
              </a:rPr>
              <a:t>p </a:t>
            </a:r>
            <a:r>
              <a:rPr lang="en-US" sz="1400" dirty="0" smtClean="0">
                <a:solidFill>
                  <a:srgbClr val="0000FF"/>
                </a:solidFill>
              </a:rPr>
              <a:t>, g</a:t>
            </a:r>
            <a:r>
              <a:rPr lang="en-US" sz="1400" baseline="-25000" dirty="0" smtClean="0">
                <a:solidFill>
                  <a:srgbClr val="0000FF"/>
                </a:solidFill>
              </a:rPr>
              <a:t>1</a:t>
            </a:r>
            <a:r>
              <a:rPr lang="en-US" sz="1400" baseline="30000" dirty="0" smtClean="0">
                <a:solidFill>
                  <a:srgbClr val="0000FF"/>
                </a:solidFill>
              </a:rPr>
              <a:t>n </a:t>
            </a:r>
            <a:r>
              <a:rPr lang="en-US" sz="1400" dirty="0" smtClean="0">
                <a:solidFill>
                  <a:srgbClr val="0000FF"/>
                </a:solidFill>
              </a:rPr>
              <a:t> - large </a:t>
            </a:r>
            <a:r>
              <a:rPr lang="en-US" sz="1400" dirty="0" err="1" smtClean="0">
                <a:solidFill>
                  <a:srgbClr val="0000FF"/>
                </a:solidFill>
              </a:rPr>
              <a:t>x</a:t>
            </a:r>
            <a:endParaRPr lang="en-US" sz="1400" dirty="0" smtClean="0">
              <a:solidFill>
                <a:srgbClr val="0000FF"/>
              </a:solidFill>
            </a:endParaRPr>
          </a:p>
          <a:p>
            <a:pPr defTabSz="914400"/>
            <a:r>
              <a:rPr lang="en-US" sz="1400" dirty="0" smtClean="0">
                <a:solidFill>
                  <a:srgbClr val="0000FF"/>
                </a:solidFill>
              </a:rPr>
              <a:t>spin structure</a:t>
            </a:r>
            <a:endParaRPr lang="en-US" sz="1400" dirty="0">
              <a:solidFill>
                <a:srgbClr val="0000FF"/>
              </a:solidFill>
            </a:endParaRPr>
          </a:p>
        </p:txBody>
      </p:sp>
      <p:cxnSp>
        <p:nvCxnSpPr>
          <p:cNvPr id="75" name="Straight Connector 74"/>
          <p:cNvCxnSpPr/>
          <p:nvPr/>
        </p:nvCxnSpPr>
        <p:spPr>
          <a:xfrm>
            <a:off x="211631" y="3830497"/>
            <a:ext cx="3621553" cy="1588"/>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93002" y="3389529"/>
            <a:ext cx="1913204" cy="369332"/>
          </a:xfrm>
          <a:prstGeom prst="rect">
            <a:avLst/>
          </a:prstGeom>
          <a:noFill/>
        </p:spPr>
        <p:txBody>
          <a:bodyPr wrap="none" rtlCol="0">
            <a:spAutoFit/>
          </a:bodyPr>
          <a:lstStyle/>
          <a:p>
            <a:r>
              <a:rPr lang="en-US" dirty="0" smtClean="0">
                <a:solidFill>
                  <a:srgbClr val="FFFF00"/>
                </a:solidFill>
              </a:rPr>
              <a:t>        </a:t>
            </a:r>
            <a:r>
              <a:rPr lang="en-US" dirty="0" smtClean="0">
                <a:solidFill>
                  <a:prstClr val="black"/>
                </a:solidFill>
              </a:rPr>
              <a:t>&lt; 6 GeV beam</a:t>
            </a:r>
            <a:endParaRPr lang="en-US" dirty="0">
              <a:solidFill>
                <a:prstClr val="black"/>
              </a:solidFill>
            </a:endParaRPr>
          </a:p>
        </p:txBody>
      </p:sp>
      <p:sp>
        <p:nvSpPr>
          <p:cNvPr id="77" name="Rectangle 76"/>
          <p:cNvSpPr/>
          <p:nvPr/>
        </p:nvSpPr>
        <p:spPr>
          <a:xfrm>
            <a:off x="-132998" y="3508274"/>
            <a:ext cx="2340582" cy="2285855"/>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 name="TextBox 77"/>
          <p:cNvSpPr txBox="1"/>
          <p:nvPr/>
        </p:nvSpPr>
        <p:spPr>
          <a:xfrm>
            <a:off x="4064000" y="3358295"/>
            <a:ext cx="1295400" cy="738664"/>
          </a:xfrm>
          <a:prstGeom prst="rect">
            <a:avLst/>
          </a:prstGeom>
          <a:noFill/>
          <a:ln>
            <a:solidFill>
              <a:srgbClr val="000000"/>
            </a:solidFill>
            <a:prstDash val="sysDash"/>
          </a:ln>
        </p:spPr>
        <p:txBody>
          <a:bodyPr wrap="square" rtlCol="0">
            <a:spAutoFit/>
          </a:bodyPr>
          <a:lstStyle/>
          <a:p>
            <a:pPr defTabSz="914400"/>
            <a:r>
              <a:rPr lang="en-US" sz="1400" dirty="0" err="1" smtClean="0">
                <a:solidFill>
                  <a:srgbClr val="0000FF"/>
                </a:solidFill>
              </a:rPr>
              <a:t>pDVCS</a:t>
            </a:r>
            <a:r>
              <a:rPr lang="en-US" sz="1400" dirty="0" smtClean="0">
                <a:solidFill>
                  <a:srgbClr val="0000FF"/>
                </a:solidFill>
              </a:rPr>
              <a:t> &amp; GPDs</a:t>
            </a:r>
          </a:p>
          <a:p>
            <a:pPr defTabSz="914400"/>
            <a:r>
              <a:rPr lang="en-US" sz="1400" dirty="0" err="1" smtClean="0">
                <a:solidFill>
                  <a:srgbClr val="0000FF"/>
                </a:solidFill>
              </a:rPr>
              <a:t>pSIDIS</a:t>
            </a:r>
            <a:r>
              <a:rPr lang="en-US" sz="1400" dirty="0" smtClean="0">
                <a:solidFill>
                  <a:srgbClr val="0000FF"/>
                </a:solidFill>
              </a:rPr>
              <a:t> &amp;</a:t>
            </a:r>
            <a:r>
              <a:rPr lang="en-US" sz="1400" dirty="0" err="1" smtClean="0">
                <a:solidFill>
                  <a:srgbClr val="0000FF"/>
                </a:solidFill>
              </a:rPr>
              <a:t>TMDs</a:t>
            </a:r>
            <a:endParaRPr lang="en-US" sz="1400" dirty="0" smtClean="0">
              <a:solidFill>
                <a:srgbClr val="0000FF"/>
              </a:solidFill>
            </a:endParaRPr>
          </a:p>
          <a:p>
            <a:pPr defTabSz="914400"/>
            <a:r>
              <a:rPr lang="en-US" sz="1400" dirty="0" smtClean="0">
                <a:solidFill>
                  <a:srgbClr val="0000FF"/>
                </a:solidFill>
              </a:rPr>
              <a:t>neutron F2</a:t>
            </a:r>
            <a:endParaRPr lang="en-US" sz="1400" dirty="0">
              <a:solidFill>
                <a:srgbClr val="0000FF"/>
              </a:solidFill>
            </a:endParaRPr>
          </a:p>
        </p:txBody>
      </p:sp>
      <p:sp>
        <p:nvSpPr>
          <p:cNvPr id="79" name="TextBox 78"/>
          <p:cNvSpPr txBox="1"/>
          <p:nvPr/>
        </p:nvSpPr>
        <p:spPr>
          <a:xfrm>
            <a:off x="5443272" y="4141165"/>
            <a:ext cx="1425034" cy="523220"/>
          </a:xfrm>
          <a:prstGeom prst="rect">
            <a:avLst/>
          </a:prstGeom>
          <a:noFill/>
          <a:ln w="19050" cap="flat" cmpd="sng" algn="ctr">
            <a:solidFill>
              <a:srgbClr val="000000"/>
            </a:solidFill>
            <a:prstDash val="sysDot"/>
            <a:round/>
            <a:headEnd type="none" w="med" len="med"/>
            <a:tailEnd type="none" w="med" len="med"/>
          </a:ln>
        </p:spPr>
        <p:txBody>
          <a:bodyPr wrap="square" rtlCol="0">
            <a:spAutoFit/>
          </a:bodyPr>
          <a:lstStyle/>
          <a:p>
            <a:r>
              <a:rPr lang="en-US" sz="1400" dirty="0" smtClean="0">
                <a:solidFill>
                  <a:srgbClr val="0000FF"/>
                </a:solidFill>
              </a:rPr>
              <a:t> </a:t>
            </a:r>
            <a:r>
              <a:rPr lang="en-US" sz="1400" dirty="0" err="1" smtClean="0">
                <a:solidFill>
                  <a:srgbClr val="0000FF"/>
                </a:solidFill>
              </a:rPr>
              <a:t>nDVCS</a:t>
            </a:r>
            <a:r>
              <a:rPr lang="en-US" sz="1400" dirty="0" smtClean="0">
                <a:solidFill>
                  <a:srgbClr val="0000FF"/>
                </a:solidFill>
              </a:rPr>
              <a:t>  &amp; GPDs</a:t>
            </a:r>
          </a:p>
          <a:p>
            <a:r>
              <a:rPr lang="en-US" sz="1400" dirty="0" err="1" smtClean="0">
                <a:solidFill>
                  <a:srgbClr val="0000FF"/>
                </a:solidFill>
              </a:rPr>
              <a:t>nSIDIS</a:t>
            </a:r>
            <a:r>
              <a:rPr lang="en-US" sz="1400" dirty="0" smtClean="0">
                <a:solidFill>
                  <a:srgbClr val="0000FF"/>
                </a:solidFill>
              </a:rPr>
              <a:t> &amp; </a:t>
            </a:r>
            <a:r>
              <a:rPr lang="en-US" sz="1400" dirty="0" err="1" smtClean="0">
                <a:solidFill>
                  <a:srgbClr val="0000FF"/>
                </a:solidFill>
              </a:rPr>
              <a:t>TMDs</a:t>
            </a:r>
            <a:r>
              <a:rPr lang="en-US" sz="1400" dirty="0" smtClean="0">
                <a:solidFill>
                  <a:srgbClr val="0000FF"/>
                </a:solidFill>
              </a:rPr>
              <a:t> </a:t>
            </a:r>
            <a:endParaRPr lang="en-US" sz="1400" dirty="0">
              <a:solidFill>
                <a:srgbClr val="0000FF"/>
              </a:solidFill>
            </a:endParaRPr>
          </a:p>
        </p:txBody>
      </p:sp>
      <p:cxnSp>
        <p:nvCxnSpPr>
          <p:cNvPr id="80" name="Straight Arrow Connector 79"/>
          <p:cNvCxnSpPr/>
          <p:nvPr/>
        </p:nvCxnSpPr>
        <p:spPr>
          <a:xfrm rot="5400000">
            <a:off x="3791634" y="5248522"/>
            <a:ext cx="952720" cy="1588"/>
          </a:xfrm>
          <a:prstGeom prst="straightConnector1">
            <a:avLst/>
          </a:prstGeom>
          <a:ln w="28575" cap="flat" cmpd="sng" algn="ctr">
            <a:solidFill>
              <a:srgbClr val="0000FF"/>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rot="5400000">
            <a:off x="5399262" y="5193863"/>
            <a:ext cx="952720" cy="1588"/>
          </a:xfrm>
          <a:prstGeom prst="straightConnector1">
            <a:avLst/>
          </a:prstGeom>
          <a:ln w="28575" cap="flat" cmpd="sng" algn="ctr">
            <a:solidFill>
              <a:srgbClr val="0000FF"/>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a:off x="6759451" y="5255161"/>
            <a:ext cx="952720" cy="1588"/>
          </a:xfrm>
          <a:prstGeom prst="straightConnector1">
            <a:avLst/>
          </a:prstGeom>
          <a:ln w="28575" cap="flat" cmpd="sng" algn="ctr">
            <a:solidFill>
              <a:srgbClr val="0000FF"/>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rot="5400000">
            <a:off x="7578868" y="5241916"/>
            <a:ext cx="952720" cy="1588"/>
          </a:xfrm>
          <a:prstGeom prst="straightConnector1">
            <a:avLst/>
          </a:prstGeom>
          <a:ln w="28575" cap="flat" cmpd="sng" algn="ctr">
            <a:solidFill>
              <a:srgbClr val="0000FF"/>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3098394" y="3506072"/>
            <a:ext cx="3395710" cy="2285855"/>
          </a:xfrm>
          <a:prstGeom prst="rect">
            <a:avLst/>
          </a:prstGeom>
          <a:no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85" name="Straight Arrow Connector 84"/>
          <p:cNvCxnSpPr/>
          <p:nvPr/>
        </p:nvCxnSpPr>
        <p:spPr>
          <a:xfrm rot="16200000" flipH="1">
            <a:off x="767934" y="5477290"/>
            <a:ext cx="558799" cy="18217"/>
          </a:xfrm>
          <a:prstGeom prst="straightConnector1">
            <a:avLst/>
          </a:prstGeom>
          <a:ln w="28575" cap="flat" cmpd="sng" algn="ctr">
            <a:solidFill>
              <a:srgbClr val="FFFF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86" name="Picture 13" descr="quarkAnimation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5891" y="4754640"/>
            <a:ext cx="615720" cy="56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p:cNvPicPr>
            <a:picLocks noChangeAspect="1"/>
          </p:cNvPicPr>
          <p:nvPr/>
        </p:nvPicPr>
        <p:blipFill>
          <a:blip r:embed="rId4"/>
          <a:stretch>
            <a:fillRect/>
          </a:stretch>
        </p:blipFill>
        <p:spPr>
          <a:xfrm>
            <a:off x="1251065" y="4748849"/>
            <a:ext cx="872216" cy="711774"/>
          </a:xfrm>
          <a:prstGeom prst="rect">
            <a:avLst/>
          </a:prstGeom>
        </p:spPr>
      </p:pic>
      <p:pic>
        <p:nvPicPr>
          <p:cNvPr id="88" name="Picture 87"/>
          <p:cNvPicPr>
            <a:picLocks noChangeAspect="1"/>
          </p:cNvPicPr>
          <p:nvPr/>
        </p:nvPicPr>
        <p:blipFill>
          <a:blip r:embed="rId5"/>
          <a:stretch>
            <a:fillRect/>
          </a:stretch>
        </p:blipFill>
        <p:spPr>
          <a:xfrm>
            <a:off x="4477830" y="4566746"/>
            <a:ext cx="662147" cy="664744"/>
          </a:xfrm>
          <a:prstGeom prst="rect">
            <a:avLst/>
          </a:prstGeom>
        </p:spPr>
      </p:pic>
      <p:graphicFrame>
        <p:nvGraphicFramePr>
          <p:cNvPr id="89" name="Object 2"/>
          <p:cNvGraphicFramePr>
            <a:graphicFrameLocks noChangeAspect="1"/>
          </p:cNvGraphicFramePr>
          <p:nvPr/>
        </p:nvGraphicFramePr>
        <p:xfrm>
          <a:off x="7124699" y="4409437"/>
          <a:ext cx="1078187" cy="797563"/>
        </p:xfrm>
        <a:graphic>
          <a:graphicData uri="http://schemas.openxmlformats.org/presentationml/2006/ole">
            <mc:AlternateContent xmlns:mc="http://schemas.openxmlformats.org/markup-compatibility/2006">
              <mc:Choice xmlns:v="urn:schemas-microsoft-com:vml" Requires="v">
                <p:oleObj spid="_x0000_s1052" name="Artwork" r:id="rId6" imgW="9266573" imgH="6953824" progId="">
                  <p:embed/>
                </p:oleObj>
              </mc:Choice>
              <mc:Fallback>
                <p:oleObj name="Artwork" r:id="rId6" imgW="9266573" imgH="695382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4699" y="4409437"/>
                        <a:ext cx="1078187" cy="79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0" name="Picture 89"/>
          <p:cNvPicPr>
            <a:picLocks noChangeAspect="1"/>
          </p:cNvPicPr>
          <p:nvPr/>
        </p:nvPicPr>
        <p:blipFill>
          <a:blip r:embed="rId8" cstate="print">
            <a:extLst>
              <a:ext uri="{28A0092B-C50C-407E-A947-70E740481C1C}">
                <a14:useLocalDpi xmlns:a14="http://schemas.microsoft.com/office/drawing/2010/main" val="0"/>
              </a:ext>
            </a:extLst>
          </a:blip>
          <a:srcRect l="-1077"/>
          <a:stretch>
            <a:fillRect/>
          </a:stretch>
        </p:blipFill>
        <p:spPr>
          <a:xfrm>
            <a:off x="7124044" y="85174"/>
            <a:ext cx="1982512" cy="2282883"/>
          </a:xfrm>
          <a:prstGeom prst="rect">
            <a:avLst/>
          </a:prstGeom>
        </p:spPr>
      </p:pic>
      <p:pic>
        <p:nvPicPr>
          <p:cNvPr id="91" name="Picture 90" descr="HPS_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69" y="909219"/>
            <a:ext cx="2044777" cy="1151812"/>
          </a:xfrm>
          <a:prstGeom prst="rect">
            <a:avLst/>
          </a:prstGeom>
        </p:spPr>
      </p:pic>
      <p:pic>
        <p:nvPicPr>
          <p:cNvPr id="92" name="Picture 91"/>
          <p:cNvPicPr>
            <a:picLocks noChangeAspect="1"/>
          </p:cNvPicPr>
          <p:nvPr/>
        </p:nvPicPr>
        <p:blipFill>
          <a:blip r:embed="rId10"/>
          <a:srcRect l="14520" t="31945" r="21591" b="32719"/>
          <a:stretch>
            <a:fillRect/>
          </a:stretch>
        </p:blipFill>
        <p:spPr>
          <a:xfrm>
            <a:off x="2091550" y="1099718"/>
            <a:ext cx="2061499" cy="843323"/>
          </a:xfrm>
          <a:prstGeom prst="rect">
            <a:avLst/>
          </a:prstGeom>
        </p:spPr>
      </p:pic>
      <p:sp>
        <p:nvSpPr>
          <p:cNvPr id="93" name="TextBox 92"/>
          <p:cNvSpPr txBox="1"/>
          <p:nvPr/>
        </p:nvSpPr>
        <p:spPr>
          <a:xfrm>
            <a:off x="2028846" y="3374408"/>
            <a:ext cx="1230400" cy="369332"/>
          </a:xfrm>
          <a:prstGeom prst="rect">
            <a:avLst/>
          </a:prstGeom>
          <a:noFill/>
        </p:spPr>
        <p:txBody>
          <a:bodyPr wrap="none" rtlCol="0">
            <a:spAutoFit/>
          </a:bodyPr>
          <a:lstStyle/>
          <a:p>
            <a:r>
              <a:rPr lang="en-US" dirty="0" smtClean="0">
                <a:solidFill>
                  <a:srgbClr val="FFFF00"/>
                </a:solidFill>
              </a:rPr>
              <a:t>Installation</a:t>
            </a:r>
            <a:endParaRPr lang="en-US" dirty="0">
              <a:solidFill>
                <a:srgbClr val="FFFF00"/>
              </a:solidFill>
            </a:endParaRPr>
          </a:p>
        </p:txBody>
      </p:sp>
      <p:cxnSp>
        <p:nvCxnSpPr>
          <p:cNvPr id="96" name="Straight Arrow Connector 95"/>
          <p:cNvCxnSpPr/>
          <p:nvPr/>
        </p:nvCxnSpPr>
        <p:spPr>
          <a:xfrm rot="5400000">
            <a:off x="4820334" y="5235822"/>
            <a:ext cx="952720" cy="1588"/>
          </a:xfrm>
          <a:prstGeom prst="straightConnector1">
            <a:avLst/>
          </a:prstGeom>
          <a:ln w="28575" cap="flat" cmpd="sng" algn="ctr">
            <a:solidFill>
              <a:srgbClr val="0000FF"/>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8253687" y="4067026"/>
            <a:ext cx="776013" cy="523220"/>
          </a:xfrm>
          <a:prstGeom prst="rect">
            <a:avLst/>
          </a:prstGeom>
          <a:noFill/>
          <a:ln>
            <a:solidFill>
              <a:schemeClr val="tx1"/>
            </a:solidFill>
            <a:prstDash val="sysDash"/>
          </a:ln>
        </p:spPr>
        <p:txBody>
          <a:bodyPr wrap="square" rtlCol="0">
            <a:spAutoFit/>
          </a:bodyPr>
          <a:lstStyle/>
          <a:p>
            <a:pPr defTabSz="914400"/>
            <a:r>
              <a:rPr lang="en-US" sz="1400" dirty="0" smtClean="0">
                <a:solidFill>
                  <a:srgbClr val="0000FF"/>
                </a:solidFill>
              </a:rPr>
              <a:t>QCD in nuclei</a:t>
            </a:r>
          </a:p>
        </p:txBody>
      </p:sp>
      <p:cxnSp>
        <p:nvCxnSpPr>
          <p:cNvPr id="98" name="Straight Arrow Connector 97"/>
          <p:cNvCxnSpPr/>
          <p:nvPr/>
        </p:nvCxnSpPr>
        <p:spPr>
          <a:xfrm rot="5400000">
            <a:off x="8175768" y="5229216"/>
            <a:ext cx="952720" cy="1588"/>
          </a:xfrm>
          <a:prstGeom prst="straightConnector1">
            <a:avLst/>
          </a:prstGeom>
          <a:ln w="28575" cap="flat" cmpd="sng" algn="ctr">
            <a:solidFill>
              <a:srgbClr val="0000FF"/>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rot="5400000">
            <a:off x="6123162" y="5168463"/>
            <a:ext cx="952720" cy="1588"/>
          </a:xfrm>
          <a:prstGeom prst="straightConnector1">
            <a:avLst/>
          </a:prstGeom>
          <a:ln w="28575" cap="flat" cmpd="sng" algn="ctr">
            <a:solidFill>
              <a:srgbClr val="0000FF"/>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5400000">
            <a:off x="2110581" y="5486400"/>
            <a:ext cx="558800" cy="1588"/>
          </a:xfrm>
          <a:prstGeom prst="straightConnector1">
            <a:avLst/>
          </a:prstGeom>
          <a:ln w="28575" cap="flat" cmpd="sng" algn="ctr">
            <a:solidFill>
              <a:srgbClr val="FFFF00"/>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01" name="Picture 100"/>
          <p:cNvPicPr>
            <a:picLocks noChangeAspect="1"/>
          </p:cNvPicPr>
          <p:nvPr/>
        </p:nvPicPr>
        <p:blipFill>
          <a:blip r:embed="rId11"/>
          <a:stretch>
            <a:fillRect/>
          </a:stretch>
        </p:blipFill>
        <p:spPr>
          <a:xfrm>
            <a:off x="57983" y="937413"/>
            <a:ext cx="597252" cy="365506"/>
          </a:xfrm>
          <a:prstGeom prst="rect">
            <a:avLst/>
          </a:prstGeom>
          <a:ln w="3175" cmpd="sng">
            <a:solidFill>
              <a:srgbClr val="000000"/>
            </a:solidFill>
          </a:ln>
        </p:spPr>
      </p:pic>
      <p:pic>
        <p:nvPicPr>
          <p:cNvPr id="102" name="Picture 101"/>
          <p:cNvPicPr>
            <a:picLocks noChangeAspect="1"/>
          </p:cNvPicPr>
          <p:nvPr/>
        </p:nvPicPr>
        <p:blipFill>
          <a:blip r:embed="rId12"/>
          <a:stretch>
            <a:fillRect/>
          </a:stretch>
        </p:blipFill>
        <p:spPr>
          <a:xfrm>
            <a:off x="2325724" y="944143"/>
            <a:ext cx="635000" cy="269875"/>
          </a:xfrm>
          <a:prstGeom prst="rect">
            <a:avLst/>
          </a:prstGeom>
        </p:spPr>
      </p:pic>
      <p:cxnSp>
        <p:nvCxnSpPr>
          <p:cNvPr id="103" name="Straight Arrow Connector 102"/>
          <p:cNvCxnSpPr/>
          <p:nvPr/>
        </p:nvCxnSpPr>
        <p:spPr>
          <a:xfrm rot="5400000">
            <a:off x="4566905" y="5554618"/>
            <a:ext cx="467391" cy="1588"/>
          </a:xfrm>
          <a:prstGeom prst="straightConnector1">
            <a:avLst/>
          </a:prstGeom>
          <a:ln w="28575" cap="flat" cmpd="sng" algn="ctr">
            <a:solidFill>
              <a:srgbClr val="FFFF00"/>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04" name="Picture 103"/>
          <p:cNvPicPr>
            <a:picLocks noChangeAspect="1"/>
          </p:cNvPicPr>
          <p:nvPr/>
        </p:nvPicPr>
        <p:blipFill>
          <a:blip r:embed="rId11"/>
          <a:stretch>
            <a:fillRect/>
          </a:stretch>
        </p:blipFill>
        <p:spPr>
          <a:xfrm>
            <a:off x="1260852" y="4298879"/>
            <a:ext cx="597252" cy="365506"/>
          </a:xfrm>
          <a:prstGeom prst="rect">
            <a:avLst/>
          </a:prstGeom>
          <a:ln w="3175" cmpd="sng">
            <a:solidFill>
              <a:srgbClr val="000000"/>
            </a:solidFill>
          </a:ln>
        </p:spPr>
      </p:pic>
      <p:pic>
        <p:nvPicPr>
          <p:cNvPr id="105" name="Picture 104"/>
          <p:cNvPicPr>
            <a:picLocks noChangeAspect="1"/>
          </p:cNvPicPr>
          <p:nvPr/>
        </p:nvPicPr>
        <p:blipFill>
          <a:blip r:embed="rId12"/>
          <a:stretch>
            <a:fillRect/>
          </a:stretch>
        </p:blipFill>
        <p:spPr>
          <a:xfrm>
            <a:off x="2415891" y="4320371"/>
            <a:ext cx="635000" cy="269875"/>
          </a:xfrm>
          <a:prstGeom prst="rect">
            <a:avLst/>
          </a:prstGeom>
        </p:spPr>
      </p:pic>
      <p:sp>
        <p:nvSpPr>
          <p:cNvPr id="106" name="TextBox 47"/>
          <p:cNvSpPr txBox="1">
            <a:spLocks noChangeArrowheads="1"/>
          </p:cNvSpPr>
          <p:nvPr/>
        </p:nvSpPr>
        <p:spPr bwMode="auto">
          <a:xfrm>
            <a:off x="5046636" y="2336061"/>
            <a:ext cx="1269437" cy="400110"/>
          </a:xfrm>
          <a:prstGeom prst="rect">
            <a:avLst/>
          </a:prstGeom>
          <a:noFill/>
          <a:ln w="9525" cap="flat" cmpd="sng" algn="ctr">
            <a:solidFill>
              <a:srgbClr val="000000"/>
            </a:solidFill>
            <a:prstDash val="solid"/>
            <a:miter lim="800000"/>
            <a:headEnd type="none" w="med" len="med"/>
            <a:tailEnd type="none" w="med" len="me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00FF"/>
                </a:solidFill>
                <a:effectLst/>
                <a:uLnTx/>
                <a:uFillTx/>
                <a:latin typeface="Arial" pitchFamily="34" charset="0"/>
                <a:cs typeface="Arial" pitchFamily="34" charset="0"/>
              </a:rPr>
              <a:t>CLAS12</a:t>
            </a:r>
            <a:r>
              <a:rPr kumimoji="0" lang="en-US" sz="2000" b="0" i="0" u="none" strike="noStrike" kern="0" cap="none" spc="0" normalizeH="0" baseline="0" noProof="0" dirty="0" smtClean="0">
                <a:ln>
                  <a:noFill/>
                </a:ln>
                <a:solidFill>
                  <a:srgbClr val="0000FF"/>
                </a:solidFill>
                <a:effectLst/>
                <a:uLnTx/>
                <a:uFillTx/>
                <a:latin typeface="Arial" pitchFamily="34" charset="0"/>
                <a:cs typeface="Arial" pitchFamily="34" charset="0"/>
              </a:rPr>
              <a:t> </a:t>
            </a:r>
          </a:p>
        </p:txBody>
      </p:sp>
      <p:cxnSp>
        <p:nvCxnSpPr>
          <p:cNvPr id="107" name="Straight Connector 106"/>
          <p:cNvCxnSpPr>
            <a:endCxn id="110" idx="1"/>
          </p:cNvCxnSpPr>
          <p:nvPr/>
        </p:nvCxnSpPr>
        <p:spPr>
          <a:xfrm>
            <a:off x="52831" y="2525950"/>
            <a:ext cx="2268893" cy="6672"/>
          </a:xfrm>
          <a:prstGeom prst="line">
            <a:avLst/>
          </a:prstGeom>
          <a:noFill/>
          <a:ln w="9525" cap="flat" cmpd="sng" algn="ctr">
            <a:solidFill>
              <a:srgbClr val="000000"/>
            </a:solidFill>
            <a:prstDash val="dash"/>
            <a:round/>
            <a:headEnd type="none" w="med" len="med"/>
            <a:tailEnd type="none" w="med" len="med"/>
          </a:ln>
          <a:effectLst/>
        </p:spPr>
      </p:cxnSp>
      <p:cxnSp>
        <p:nvCxnSpPr>
          <p:cNvPr id="108" name="Straight Connector 107"/>
          <p:cNvCxnSpPr/>
          <p:nvPr/>
        </p:nvCxnSpPr>
        <p:spPr>
          <a:xfrm flipV="1">
            <a:off x="6325705" y="2499502"/>
            <a:ext cx="2829338" cy="19368"/>
          </a:xfrm>
          <a:prstGeom prst="line">
            <a:avLst/>
          </a:prstGeom>
          <a:noFill/>
          <a:ln w="9525" cap="flat" cmpd="sng" algn="ctr">
            <a:solidFill>
              <a:srgbClr val="000000"/>
            </a:solidFill>
            <a:prstDash val="solid"/>
            <a:round/>
            <a:headEnd type="none" w="med" len="med"/>
            <a:tailEnd type="none" w="med" len="med"/>
          </a:ln>
          <a:effectLst/>
        </p:spPr>
      </p:cxnSp>
      <p:cxnSp>
        <p:nvCxnSpPr>
          <p:cNvPr id="109" name="Straight Connector 108"/>
          <p:cNvCxnSpPr/>
          <p:nvPr/>
        </p:nvCxnSpPr>
        <p:spPr bwMode="auto">
          <a:xfrm>
            <a:off x="4047744" y="2538142"/>
            <a:ext cx="1007063" cy="0"/>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110" name="TextBox 47"/>
          <p:cNvSpPr txBox="1">
            <a:spLocks noChangeArrowheads="1"/>
          </p:cNvSpPr>
          <p:nvPr/>
        </p:nvSpPr>
        <p:spPr bwMode="auto">
          <a:xfrm>
            <a:off x="2321724" y="2378733"/>
            <a:ext cx="1269437" cy="307777"/>
          </a:xfrm>
          <a:prstGeom prst="rect">
            <a:avLst/>
          </a:prstGeom>
          <a:noFill/>
          <a:ln w="9525" cap="flat" cmpd="sng" algn="ctr">
            <a:solidFill>
              <a:srgbClr val="000000"/>
            </a:solidFill>
            <a:prstDash val="solid"/>
            <a:miter lim="800000"/>
            <a:headEnd type="none" w="med" len="med"/>
            <a:tailEnd type="none" w="med" len="me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009900"/>
                </a:solidFill>
                <a:latin typeface="Arial" pitchFamily="34" charset="0"/>
                <a:cs typeface="Arial" pitchFamily="34" charset="0"/>
              </a:rPr>
              <a:t>non</a:t>
            </a:r>
            <a:r>
              <a:rPr kumimoji="0" lang="en-US" sz="1400" b="1" i="0" u="none" strike="noStrike" kern="0" cap="none" spc="0" normalizeH="0" baseline="0" noProof="0" dirty="0" smtClean="0">
                <a:ln>
                  <a:noFill/>
                </a:ln>
                <a:solidFill>
                  <a:srgbClr val="009900"/>
                </a:solidFill>
                <a:effectLst/>
                <a:uLnTx/>
                <a:uFillTx/>
                <a:latin typeface="Arial" pitchFamily="34" charset="0"/>
                <a:cs typeface="Arial" pitchFamily="34" charset="0"/>
              </a:rPr>
              <a:t>-CLAS12</a:t>
            </a:r>
            <a:r>
              <a:rPr kumimoji="0" lang="en-US" sz="1400" b="0" i="0" u="none" strike="noStrike" kern="0" cap="none" spc="0" normalizeH="0" baseline="0" noProof="0" dirty="0" smtClean="0">
                <a:ln>
                  <a:noFill/>
                </a:ln>
                <a:solidFill>
                  <a:srgbClr val="009900"/>
                </a:solidFill>
                <a:effectLst/>
                <a:uLnTx/>
                <a:uFillTx/>
                <a:latin typeface="Arial" pitchFamily="34" charset="0"/>
                <a:cs typeface="Arial" pitchFamily="34" charset="0"/>
              </a:rPr>
              <a:t> </a:t>
            </a:r>
          </a:p>
        </p:txBody>
      </p:sp>
      <p:cxnSp>
        <p:nvCxnSpPr>
          <p:cNvPr id="111" name="Straight Connector 110"/>
          <p:cNvCxnSpPr>
            <a:stCxn id="110" idx="3"/>
          </p:cNvCxnSpPr>
          <p:nvPr/>
        </p:nvCxnSpPr>
        <p:spPr bwMode="auto">
          <a:xfrm>
            <a:off x="3591161" y="2532622"/>
            <a:ext cx="456583" cy="0"/>
          </a:xfrm>
          <a:prstGeom prst="line">
            <a:avLst/>
          </a:prstGeom>
          <a:solidFill>
            <a:srgbClr val="BBE0E3"/>
          </a:solidFill>
          <a:ln w="9525" cap="flat" cmpd="sng" algn="ctr">
            <a:solidFill>
              <a:srgbClr val="000000"/>
            </a:solidFill>
            <a:prstDash val="dash"/>
            <a:round/>
            <a:headEnd type="none" w="med" len="med"/>
            <a:tailEnd type="none" w="med" len="med"/>
          </a:ln>
          <a:effectLst/>
        </p:spPr>
      </p:cxnSp>
      <p:sp>
        <p:nvSpPr>
          <p:cNvPr id="112" name="Explosion 1 111"/>
          <p:cNvSpPr>
            <a:spLocks noChangeAspect="1"/>
          </p:cNvSpPr>
          <p:nvPr/>
        </p:nvSpPr>
        <p:spPr bwMode="auto">
          <a:xfrm>
            <a:off x="1790700" y="3820647"/>
            <a:ext cx="774357" cy="762001"/>
          </a:xfrm>
          <a:prstGeom prst="irregularSeal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0033CC"/>
                </a:solidFill>
                <a:effectLst/>
                <a:uLnTx/>
                <a:uFillTx/>
                <a:latin typeface="Arial" panose="020B0604020202020204" pitchFamily="34" charset="0"/>
                <a:cs typeface="Arial" panose="020B0604020202020204" pitchFamily="34" charset="0"/>
              </a:rPr>
              <a:t>high impact</a:t>
            </a:r>
          </a:p>
        </p:txBody>
      </p:sp>
      <p:sp>
        <p:nvSpPr>
          <p:cNvPr id="113" name="Explosion 1 112"/>
          <p:cNvSpPr>
            <a:spLocks noChangeAspect="1"/>
          </p:cNvSpPr>
          <p:nvPr/>
        </p:nvSpPr>
        <p:spPr bwMode="auto">
          <a:xfrm>
            <a:off x="5487649" y="3334958"/>
            <a:ext cx="774357" cy="762001"/>
          </a:xfrm>
          <a:prstGeom prst="irregularSeal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0033CC"/>
                </a:solidFill>
                <a:effectLst/>
                <a:uLnTx/>
                <a:uFillTx/>
                <a:latin typeface="Arial" panose="020B0604020202020204" pitchFamily="34" charset="0"/>
                <a:cs typeface="Arial" panose="020B0604020202020204" pitchFamily="34" charset="0"/>
              </a:rPr>
              <a:t>high impact</a:t>
            </a:r>
          </a:p>
        </p:txBody>
      </p:sp>
      <p:sp>
        <p:nvSpPr>
          <p:cNvPr id="124" name="Rectangle 123"/>
          <p:cNvSpPr/>
          <p:nvPr/>
        </p:nvSpPr>
        <p:spPr>
          <a:xfrm>
            <a:off x="5322" y="5888828"/>
            <a:ext cx="1577075" cy="402336"/>
          </a:xfrm>
          <a:prstGeom prst="rect">
            <a:avLst/>
          </a:prstGeom>
          <a:solidFill>
            <a:srgbClr val="BBE0E3"/>
          </a:solidFill>
          <a:ln w="25400"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125" name="TextBox 8"/>
          <p:cNvSpPr txBox="1">
            <a:spLocks noChangeArrowheads="1"/>
          </p:cNvSpPr>
          <p:nvPr/>
        </p:nvSpPr>
        <p:spPr bwMode="auto">
          <a:xfrm>
            <a:off x="276225" y="5909608"/>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2015</a:t>
            </a:r>
          </a:p>
        </p:txBody>
      </p:sp>
      <p:sp>
        <p:nvSpPr>
          <p:cNvPr id="126" name="Rectangle 125"/>
          <p:cNvSpPr/>
          <p:nvPr/>
        </p:nvSpPr>
        <p:spPr>
          <a:xfrm>
            <a:off x="3376455" y="5888828"/>
            <a:ext cx="1868487" cy="402336"/>
          </a:xfrm>
          <a:prstGeom prst="rect">
            <a:avLst/>
          </a:prstGeom>
          <a:solidFill>
            <a:srgbClr val="BBE0E3"/>
          </a:solidFill>
          <a:ln w="25400"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128" name="Rectangle 127"/>
          <p:cNvSpPr/>
          <p:nvPr/>
        </p:nvSpPr>
        <p:spPr>
          <a:xfrm>
            <a:off x="1615912" y="5881903"/>
            <a:ext cx="1734987" cy="402336"/>
          </a:xfrm>
          <a:prstGeom prst="rect">
            <a:avLst/>
          </a:prstGeom>
          <a:solidFill>
            <a:srgbClr val="92D050"/>
          </a:solid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129" name="TextBox 8"/>
          <p:cNvSpPr txBox="1">
            <a:spLocks noChangeArrowheads="1"/>
          </p:cNvSpPr>
          <p:nvPr/>
        </p:nvSpPr>
        <p:spPr bwMode="auto">
          <a:xfrm>
            <a:off x="1960552" y="5909613"/>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2016</a:t>
            </a:r>
          </a:p>
        </p:txBody>
      </p:sp>
      <p:sp>
        <p:nvSpPr>
          <p:cNvPr id="131" name="TextBox 8"/>
          <p:cNvSpPr txBox="1">
            <a:spLocks noChangeArrowheads="1"/>
          </p:cNvSpPr>
          <p:nvPr/>
        </p:nvSpPr>
        <p:spPr bwMode="auto">
          <a:xfrm>
            <a:off x="3759042" y="5902688"/>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2017</a:t>
            </a:r>
          </a:p>
        </p:txBody>
      </p:sp>
      <p:sp>
        <p:nvSpPr>
          <p:cNvPr id="132" name="Rectangle 131"/>
          <p:cNvSpPr/>
          <p:nvPr/>
        </p:nvSpPr>
        <p:spPr>
          <a:xfrm>
            <a:off x="5263771" y="5881903"/>
            <a:ext cx="1594683" cy="402336"/>
          </a:xfrm>
          <a:prstGeom prst="rect">
            <a:avLst/>
          </a:prstGeom>
          <a:solidFill>
            <a:srgbClr val="92D050"/>
          </a:solid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133" name="TextBox 8"/>
          <p:cNvSpPr txBox="1">
            <a:spLocks noChangeArrowheads="1"/>
          </p:cNvSpPr>
          <p:nvPr/>
        </p:nvSpPr>
        <p:spPr bwMode="auto">
          <a:xfrm>
            <a:off x="5486854" y="5896773"/>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2018</a:t>
            </a:r>
          </a:p>
        </p:txBody>
      </p:sp>
      <p:sp>
        <p:nvSpPr>
          <p:cNvPr id="134" name="Rectangle 133"/>
          <p:cNvSpPr/>
          <p:nvPr/>
        </p:nvSpPr>
        <p:spPr>
          <a:xfrm>
            <a:off x="6886574" y="5898353"/>
            <a:ext cx="1619251" cy="402336"/>
          </a:xfrm>
          <a:prstGeom prst="rect">
            <a:avLst/>
          </a:prstGeom>
          <a:solidFill>
            <a:srgbClr val="BBE0E3"/>
          </a:solidFill>
          <a:ln w="25400"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130" name="TextBox 9"/>
          <p:cNvSpPr txBox="1">
            <a:spLocks noChangeArrowheads="1"/>
          </p:cNvSpPr>
          <p:nvPr/>
        </p:nvSpPr>
        <p:spPr bwMode="auto">
          <a:xfrm>
            <a:off x="7092792" y="5904418"/>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a:t>
            </a:r>
            <a:r>
              <a:rPr lang="en-US" dirty="0" smtClean="0">
                <a:solidFill>
                  <a:prstClr val="black"/>
                </a:solidFill>
                <a:latin typeface="Arial" pitchFamily="34" charset="0"/>
                <a:cs typeface="Arial" pitchFamily="34" charset="0"/>
              </a:rPr>
              <a:t>2019</a:t>
            </a:r>
            <a:endParaRPr lang="en-US" dirty="0">
              <a:solidFill>
                <a:prstClr val="black"/>
              </a:solidFill>
              <a:latin typeface="Arial" pitchFamily="34" charset="0"/>
              <a:cs typeface="Arial" pitchFamily="34" charset="0"/>
            </a:endParaRPr>
          </a:p>
        </p:txBody>
      </p:sp>
      <p:sp>
        <p:nvSpPr>
          <p:cNvPr id="63" name="Explosion 1 62"/>
          <p:cNvSpPr>
            <a:spLocks noChangeAspect="1"/>
          </p:cNvSpPr>
          <p:nvPr/>
        </p:nvSpPr>
        <p:spPr bwMode="auto">
          <a:xfrm>
            <a:off x="638175" y="3811122"/>
            <a:ext cx="774357" cy="762001"/>
          </a:xfrm>
          <a:prstGeom prst="irregularSeal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0033CC"/>
                </a:solidFill>
                <a:effectLst/>
                <a:uLnTx/>
                <a:uFillTx/>
                <a:latin typeface="Arial" panose="020B0604020202020204" pitchFamily="34" charset="0"/>
                <a:cs typeface="Arial" panose="020B0604020202020204" pitchFamily="34" charset="0"/>
              </a:rPr>
              <a:t>high impact</a:t>
            </a:r>
          </a:p>
        </p:txBody>
      </p:sp>
    </p:spTree>
    <p:extLst>
      <p:ext uri="{BB962C8B-B14F-4D97-AF65-F5344CB8AC3E}">
        <p14:creationId xmlns:p14="http://schemas.microsoft.com/office/powerpoint/2010/main" val="2357133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438507"/>
          </a:xfrm>
          <a:prstGeom prst="rect">
            <a:avLst/>
          </a:prstGeom>
          <a:gradFill flip="none" rotWithShape="1">
            <a:gsLst>
              <a:gs pos="0">
                <a:srgbClr val="BBE0E3">
                  <a:shade val="30000"/>
                  <a:satMod val="115000"/>
                </a:srgbClr>
              </a:gs>
              <a:gs pos="50000">
                <a:srgbClr val="BBE0E3">
                  <a:shade val="67500"/>
                  <a:satMod val="115000"/>
                </a:srgbClr>
              </a:gs>
              <a:gs pos="100000">
                <a:srgbClr val="BBE0E3">
                  <a:shade val="100000"/>
                  <a:satMod val="115000"/>
                </a:srgbClr>
              </a:gs>
            </a:gsLst>
            <a:lin ang="2700000" scaled="1"/>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pitchFamily="18" charset="0"/>
            </a:endParaRPr>
          </a:p>
        </p:txBody>
      </p:sp>
      <p:sp>
        <p:nvSpPr>
          <p:cNvPr id="5" name="Rectangle 4"/>
          <p:cNvSpPr/>
          <p:nvPr/>
        </p:nvSpPr>
        <p:spPr>
          <a:xfrm>
            <a:off x="3685305" y="5651382"/>
            <a:ext cx="1868487" cy="402336"/>
          </a:xfrm>
          <a:prstGeom prst="rect">
            <a:avLst/>
          </a:prstGeom>
          <a:solidFill>
            <a:srgbClr val="BBE0E3"/>
          </a:solidFill>
          <a:ln w="25400"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6" name="Title 1"/>
          <p:cNvSpPr txBox="1">
            <a:spLocks/>
          </p:cNvSpPr>
          <p:nvPr/>
        </p:nvSpPr>
        <p:spPr>
          <a:xfrm>
            <a:off x="2740126" y="42672"/>
            <a:ext cx="6403874" cy="808038"/>
          </a:xfrm>
          <a:prstGeom prst="rect">
            <a:avLst/>
          </a:prstGeom>
        </p:spPr>
        <p:txBody>
          <a:bodyPr>
            <a:noAutofit/>
          </a:bodyPr>
          <a:lstStyle/>
          <a:p>
            <a:pPr algn="ctr" defTabSz="914400" fontAlgn="base">
              <a:spcBef>
                <a:spcPct val="0"/>
              </a:spcBef>
              <a:spcAft>
                <a:spcPct val="0"/>
              </a:spcAft>
              <a:defRPr/>
            </a:pPr>
            <a:r>
              <a:rPr lang="en-US" sz="2400" b="1" kern="0" dirty="0" smtClean="0">
                <a:solidFill>
                  <a:srgbClr val="FF0000"/>
                </a:solidFill>
                <a:latin typeface="Arial" pitchFamily="34" charset="0"/>
                <a:ea typeface="+mj-ea"/>
                <a:cs typeface="Arial" pitchFamily="34" charset="0"/>
              </a:rPr>
              <a:t>Plans for Early Beam Physics in Hall C</a:t>
            </a:r>
          </a:p>
        </p:txBody>
      </p:sp>
      <p:cxnSp>
        <p:nvCxnSpPr>
          <p:cNvPr id="7" name="Straight Connector 6"/>
          <p:cNvCxnSpPr/>
          <p:nvPr/>
        </p:nvCxnSpPr>
        <p:spPr>
          <a:xfrm flipV="1">
            <a:off x="1863435" y="2664495"/>
            <a:ext cx="1565565" cy="6923"/>
          </a:xfrm>
          <a:prstGeom prst="line">
            <a:avLst/>
          </a:prstGeom>
          <a:noFill/>
          <a:ln w="38100" cap="flat" cmpd="sng" algn="ctr">
            <a:solidFill>
              <a:srgbClr val="0E02AE"/>
            </a:solidFill>
            <a:prstDash val="solid"/>
          </a:ln>
          <a:effectLst/>
        </p:spPr>
      </p:cxnSp>
      <p:cxnSp>
        <p:nvCxnSpPr>
          <p:cNvPr id="8" name="Straight Connector 7"/>
          <p:cNvCxnSpPr/>
          <p:nvPr/>
        </p:nvCxnSpPr>
        <p:spPr>
          <a:xfrm>
            <a:off x="5278585" y="5071063"/>
            <a:ext cx="1828800" cy="0"/>
          </a:xfrm>
          <a:prstGeom prst="line">
            <a:avLst/>
          </a:prstGeom>
          <a:noFill/>
          <a:ln w="38100" cap="flat" cmpd="sng" algn="ctr">
            <a:solidFill>
              <a:srgbClr val="0070C0"/>
            </a:solidFill>
            <a:prstDash val="solid"/>
          </a:ln>
          <a:effectLst/>
        </p:spPr>
      </p:cxnSp>
      <p:sp>
        <p:nvSpPr>
          <p:cNvPr id="9" name="TextBox 44"/>
          <p:cNvSpPr txBox="1">
            <a:spLocks noChangeArrowheads="1"/>
          </p:cNvSpPr>
          <p:nvPr/>
        </p:nvSpPr>
        <p:spPr bwMode="auto">
          <a:xfrm>
            <a:off x="304799" y="1995045"/>
            <a:ext cx="1408175" cy="646331"/>
          </a:xfrm>
          <a:prstGeom prst="rect">
            <a:avLst/>
          </a:prstGeom>
          <a:noFill/>
          <a:ln w="9525">
            <a:noFill/>
            <a:miter lim="800000"/>
            <a:headEnd/>
            <a:tailEnd/>
          </a:ln>
        </p:spPr>
        <p:txBody>
          <a:bodyPr wrap="square">
            <a:spAutoFit/>
          </a:bodyPr>
          <a:lstStyle/>
          <a:p>
            <a:pPr defTabSz="914400"/>
            <a:r>
              <a:rPr lang="en-US" dirty="0">
                <a:solidFill>
                  <a:srgbClr val="C00000"/>
                </a:solidFill>
                <a:latin typeface="Arial" pitchFamily="34" charset="0"/>
                <a:cs typeface="Arial" pitchFamily="34" charset="0"/>
              </a:rPr>
              <a:t>SHMS Installation   </a:t>
            </a:r>
          </a:p>
        </p:txBody>
      </p:sp>
      <p:sp>
        <p:nvSpPr>
          <p:cNvPr id="10" name="TextBox 46"/>
          <p:cNvSpPr txBox="1">
            <a:spLocks noChangeArrowheads="1"/>
          </p:cNvSpPr>
          <p:nvPr/>
        </p:nvSpPr>
        <p:spPr bwMode="auto">
          <a:xfrm>
            <a:off x="4724400" y="2133600"/>
            <a:ext cx="2971800" cy="400110"/>
          </a:xfrm>
          <a:prstGeom prst="rect">
            <a:avLst/>
          </a:prstGeom>
          <a:noFill/>
          <a:ln w="9525">
            <a:noFill/>
            <a:miter lim="800000"/>
            <a:headEnd/>
            <a:tailEnd/>
          </a:ln>
        </p:spPr>
        <p:txBody>
          <a:bodyPr wrap="square">
            <a:spAutoFit/>
          </a:bodyPr>
          <a:lstStyle/>
          <a:p>
            <a:pPr defTabSz="914400"/>
            <a:r>
              <a:rPr lang="en-US" sz="2000" b="1" dirty="0">
                <a:solidFill>
                  <a:srgbClr val="7030A0"/>
                </a:solidFill>
                <a:latin typeface="Arial" pitchFamily="34" charset="0"/>
                <a:cs typeface="Arial" pitchFamily="34" charset="0"/>
              </a:rPr>
              <a:t> Early   Experiments</a:t>
            </a:r>
          </a:p>
        </p:txBody>
      </p:sp>
      <p:sp>
        <p:nvSpPr>
          <p:cNvPr id="11" name="TextBox 47"/>
          <p:cNvSpPr txBox="1">
            <a:spLocks noChangeArrowheads="1"/>
          </p:cNvSpPr>
          <p:nvPr/>
        </p:nvSpPr>
        <p:spPr bwMode="auto">
          <a:xfrm>
            <a:off x="1904999" y="1990051"/>
            <a:ext cx="1780305" cy="646331"/>
          </a:xfrm>
          <a:prstGeom prst="rect">
            <a:avLst/>
          </a:prstGeom>
          <a:noFill/>
          <a:ln w="9525">
            <a:noFill/>
            <a:miter lim="800000"/>
            <a:headEnd/>
            <a:tailEnd/>
          </a:ln>
        </p:spPr>
        <p:txBody>
          <a:bodyPr wrap="square">
            <a:spAutoFit/>
          </a:bodyPr>
          <a:lstStyle/>
          <a:p>
            <a:pPr defTabSz="914400"/>
            <a:r>
              <a:rPr lang="en-US" dirty="0">
                <a:solidFill>
                  <a:srgbClr val="0E02AE"/>
                </a:solidFill>
                <a:latin typeface="Arial" pitchFamily="34" charset="0"/>
                <a:cs typeface="Arial" pitchFamily="34" charset="0"/>
              </a:rPr>
              <a:t>12 </a:t>
            </a:r>
            <a:r>
              <a:rPr lang="en-US" dirty="0" err="1">
                <a:solidFill>
                  <a:srgbClr val="0E02AE"/>
                </a:solidFill>
                <a:latin typeface="Arial" pitchFamily="34" charset="0"/>
                <a:cs typeface="Arial" pitchFamily="34" charset="0"/>
              </a:rPr>
              <a:t>GeV</a:t>
            </a:r>
            <a:r>
              <a:rPr lang="en-US" dirty="0">
                <a:solidFill>
                  <a:srgbClr val="0E02AE"/>
                </a:solidFill>
                <a:latin typeface="Arial" pitchFamily="34" charset="0"/>
                <a:cs typeface="Arial" pitchFamily="34" charset="0"/>
              </a:rPr>
              <a:t> Commissioning  </a:t>
            </a:r>
          </a:p>
        </p:txBody>
      </p:sp>
      <p:cxnSp>
        <p:nvCxnSpPr>
          <p:cNvPr id="12" name="Straight Arrow Connector 11"/>
          <p:cNvCxnSpPr/>
          <p:nvPr/>
        </p:nvCxnSpPr>
        <p:spPr>
          <a:xfrm>
            <a:off x="1724025" y="5111058"/>
            <a:ext cx="0" cy="533399"/>
          </a:xfrm>
          <a:prstGeom prst="straightConnector1">
            <a:avLst/>
          </a:prstGeom>
          <a:noFill/>
          <a:ln w="50800" cap="flat" cmpd="sng" algn="ctr">
            <a:solidFill>
              <a:srgbClr val="FF0000"/>
            </a:solidFill>
            <a:prstDash val="solid"/>
            <a:tailEnd type="stealth" w="lg" len="lg"/>
          </a:ln>
          <a:effectLst/>
        </p:spPr>
      </p:cxnSp>
      <p:sp>
        <p:nvSpPr>
          <p:cNvPr id="13" name="TextBox 56"/>
          <p:cNvSpPr txBox="1">
            <a:spLocks noChangeArrowheads="1"/>
          </p:cNvSpPr>
          <p:nvPr/>
        </p:nvSpPr>
        <p:spPr bwMode="auto">
          <a:xfrm>
            <a:off x="817484" y="4692088"/>
            <a:ext cx="1436867" cy="646331"/>
          </a:xfrm>
          <a:prstGeom prst="rect">
            <a:avLst/>
          </a:prstGeom>
          <a:noFill/>
          <a:ln w="9525">
            <a:noFill/>
            <a:miter lim="800000"/>
            <a:headEnd/>
            <a:tailEnd/>
          </a:ln>
        </p:spPr>
        <p:txBody>
          <a:bodyPr wrap="square">
            <a:spAutoFit/>
          </a:bodyPr>
          <a:lstStyle/>
          <a:p>
            <a:pPr defTabSz="914400"/>
            <a:r>
              <a:rPr lang="en-US" dirty="0" smtClean="0">
                <a:solidFill>
                  <a:srgbClr val="FF0000"/>
                </a:solidFill>
                <a:latin typeface="Arial" pitchFamily="34" charset="0"/>
                <a:cs typeface="Arial" pitchFamily="34" charset="0"/>
              </a:rPr>
              <a:t>1</a:t>
            </a:r>
            <a:r>
              <a:rPr lang="en-US" baseline="30000" dirty="0" smtClean="0">
                <a:solidFill>
                  <a:srgbClr val="FF0000"/>
                </a:solidFill>
                <a:latin typeface="Arial" pitchFamily="34" charset="0"/>
                <a:cs typeface="Arial" pitchFamily="34" charset="0"/>
              </a:rPr>
              <a:t>st</a:t>
            </a:r>
            <a:r>
              <a:rPr lang="en-US" dirty="0" smtClean="0">
                <a:solidFill>
                  <a:srgbClr val="FF0000"/>
                </a:solidFill>
                <a:latin typeface="Arial" pitchFamily="34" charset="0"/>
                <a:cs typeface="Arial" pitchFamily="34" charset="0"/>
              </a:rPr>
              <a:t> 11 GeV Beam</a:t>
            </a:r>
            <a:endParaRPr lang="en-US" dirty="0">
              <a:solidFill>
                <a:srgbClr val="FF0000"/>
              </a:solidFill>
              <a:latin typeface="Arial" pitchFamily="34" charset="0"/>
              <a:cs typeface="Arial" pitchFamily="34" charset="0"/>
            </a:endParaRPr>
          </a:p>
        </p:txBody>
      </p:sp>
      <p:cxnSp>
        <p:nvCxnSpPr>
          <p:cNvPr id="14" name="Straight Connector 13"/>
          <p:cNvCxnSpPr/>
          <p:nvPr/>
        </p:nvCxnSpPr>
        <p:spPr>
          <a:xfrm>
            <a:off x="4876800" y="2680845"/>
            <a:ext cx="1676400" cy="0"/>
          </a:xfrm>
          <a:prstGeom prst="line">
            <a:avLst/>
          </a:prstGeom>
          <a:noFill/>
          <a:ln w="38100" cap="flat" cmpd="sng" algn="ctr">
            <a:solidFill>
              <a:srgbClr val="7030A0"/>
            </a:solidFill>
            <a:prstDash val="solid"/>
          </a:ln>
          <a:effectLst/>
        </p:spPr>
      </p:cxnSp>
      <p:cxnSp>
        <p:nvCxnSpPr>
          <p:cNvPr id="15" name="Straight Connector 14"/>
          <p:cNvCxnSpPr/>
          <p:nvPr/>
        </p:nvCxnSpPr>
        <p:spPr>
          <a:xfrm flipV="1">
            <a:off x="152400" y="2673923"/>
            <a:ext cx="1390650" cy="6922"/>
          </a:xfrm>
          <a:prstGeom prst="line">
            <a:avLst/>
          </a:prstGeom>
          <a:noFill/>
          <a:ln w="38100" cap="flat" cmpd="sng" algn="ctr">
            <a:solidFill>
              <a:srgbClr val="C00000"/>
            </a:solidFill>
            <a:prstDash val="solid"/>
          </a:ln>
          <a:effectLst/>
        </p:spPr>
      </p:cxnSp>
      <p:cxnSp>
        <p:nvCxnSpPr>
          <p:cNvPr id="16" name="Straight Connector 15"/>
          <p:cNvCxnSpPr/>
          <p:nvPr/>
        </p:nvCxnSpPr>
        <p:spPr>
          <a:xfrm>
            <a:off x="3505200" y="2667000"/>
            <a:ext cx="1600200" cy="0"/>
          </a:xfrm>
          <a:prstGeom prst="line">
            <a:avLst/>
          </a:prstGeom>
          <a:noFill/>
          <a:ln w="38100" cap="flat" cmpd="sng" algn="ctr">
            <a:solidFill>
              <a:srgbClr val="7030A0"/>
            </a:solidFill>
            <a:prstDash val="dash"/>
          </a:ln>
          <a:effectLst/>
        </p:spPr>
      </p:cxnSp>
      <p:sp>
        <p:nvSpPr>
          <p:cNvPr id="17" name="TextBox 8"/>
          <p:cNvSpPr txBox="1">
            <a:spLocks noChangeArrowheads="1"/>
          </p:cNvSpPr>
          <p:nvPr/>
        </p:nvSpPr>
        <p:spPr bwMode="auto">
          <a:xfrm>
            <a:off x="4170220" y="5672162"/>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a:t>
            </a:r>
            <a:r>
              <a:rPr lang="en-US" dirty="0" smtClean="0">
                <a:solidFill>
                  <a:prstClr val="black"/>
                </a:solidFill>
                <a:latin typeface="Arial" pitchFamily="34" charset="0"/>
                <a:cs typeface="Arial" pitchFamily="34" charset="0"/>
              </a:rPr>
              <a:t>2018</a:t>
            </a:r>
            <a:endParaRPr lang="en-US" dirty="0">
              <a:solidFill>
                <a:prstClr val="black"/>
              </a:solidFill>
              <a:latin typeface="Arial" pitchFamily="34" charset="0"/>
              <a:cs typeface="Arial" pitchFamily="34" charset="0"/>
            </a:endParaRPr>
          </a:p>
        </p:txBody>
      </p:sp>
      <p:sp>
        <p:nvSpPr>
          <p:cNvPr id="18" name="Rectangle 17"/>
          <p:cNvSpPr/>
          <p:nvPr/>
        </p:nvSpPr>
        <p:spPr>
          <a:xfrm>
            <a:off x="20775" y="5644457"/>
            <a:ext cx="1868487" cy="402336"/>
          </a:xfrm>
          <a:prstGeom prst="rect">
            <a:avLst/>
          </a:prstGeom>
          <a:solidFill>
            <a:srgbClr val="BBE0E3"/>
          </a:solidFill>
          <a:ln w="25400"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19" name="TextBox 8"/>
          <p:cNvSpPr txBox="1">
            <a:spLocks noChangeArrowheads="1"/>
          </p:cNvSpPr>
          <p:nvPr/>
        </p:nvSpPr>
        <p:spPr bwMode="auto">
          <a:xfrm>
            <a:off x="415630" y="5692947"/>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a:t>
            </a:r>
            <a:r>
              <a:rPr lang="en-US" dirty="0" smtClean="0">
                <a:solidFill>
                  <a:prstClr val="black"/>
                </a:solidFill>
                <a:latin typeface="Arial" pitchFamily="34" charset="0"/>
                <a:cs typeface="Arial" pitchFamily="34" charset="0"/>
              </a:rPr>
              <a:t>2016</a:t>
            </a:r>
            <a:endParaRPr lang="en-US" dirty="0">
              <a:solidFill>
                <a:prstClr val="black"/>
              </a:solidFill>
              <a:latin typeface="Arial" pitchFamily="34" charset="0"/>
              <a:cs typeface="Arial" pitchFamily="34" charset="0"/>
            </a:endParaRPr>
          </a:p>
        </p:txBody>
      </p:sp>
      <p:sp>
        <p:nvSpPr>
          <p:cNvPr id="20" name="Rectangle 19"/>
          <p:cNvSpPr/>
          <p:nvPr/>
        </p:nvSpPr>
        <p:spPr>
          <a:xfrm>
            <a:off x="7275513" y="5651382"/>
            <a:ext cx="1868487" cy="402336"/>
          </a:xfrm>
          <a:prstGeom prst="rect">
            <a:avLst/>
          </a:prstGeom>
          <a:solidFill>
            <a:srgbClr val="BBE0E3"/>
          </a:solidFill>
          <a:ln w="25400"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21" name="Rectangle 20"/>
          <p:cNvSpPr/>
          <p:nvPr/>
        </p:nvSpPr>
        <p:spPr>
          <a:xfrm>
            <a:off x="1835725" y="5644457"/>
            <a:ext cx="1868487" cy="402336"/>
          </a:xfrm>
          <a:prstGeom prst="rect">
            <a:avLst/>
          </a:prstGeom>
          <a:solidFill>
            <a:srgbClr val="92D050"/>
          </a:solid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22" name="Rectangle 21"/>
          <p:cNvSpPr/>
          <p:nvPr/>
        </p:nvSpPr>
        <p:spPr>
          <a:xfrm>
            <a:off x="5562595" y="5644457"/>
            <a:ext cx="1868487" cy="402336"/>
          </a:xfrm>
          <a:prstGeom prst="rect">
            <a:avLst/>
          </a:prstGeom>
          <a:solidFill>
            <a:srgbClr val="92D050"/>
          </a:solid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23" name="TextBox 8"/>
          <p:cNvSpPr txBox="1">
            <a:spLocks noChangeArrowheads="1"/>
          </p:cNvSpPr>
          <p:nvPr/>
        </p:nvSpPr>
        <p:spPr bwMode="auto">
          <a:xfrm>
            <a:off x="5888185" y="5672167"/>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a:t>
            </a:r>
            <a:r>
              <a:rPr lang="en-US" dirty="0" smtClean="0">
                <a:solidFill>
                  <a:prstClr val="black"/>
                </a:solidFill>
                <a:latin typeface="Arial" pitchFamily="34" charset="0"/>
                <a:cs typeface="Arial" pitchFamily="34" charset="0"/>
              </a:rPr>
              <a:t>2019</a:t>
            </a:r>
            <a:endParaRPr lang="en-US" dirty="0">
              <a:solidFill>
                <a:prstClr val="black"/>
              </a:solidFill>
              <a:latin typeface="Arial" pitchFamily="34" charset="0"/>
              <a:cs typeface="Arial" pitchFamily="34" charset="0"/>
            </a:endParaRPr>
          </a:p>
        </p:txBody>
      </p:sp>
      <p:sp>
        <p:nvSpPr>
          <p:cNvPr id="24" name="TextBox 9"/>
          <p:cNvSpPr txBox="1">
            <a:spLocks noChangeArrowheads="1"/>
          </p:cNvSpPr>
          <p:nvPr/>
        </p:nvSpPr>
        <p:spPr bwMode="auto">
          <a:xfrm>
            <a:off x="2209800" y="5686022"/>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a:t>
            </a:r>
            <a:r>
              <a:rPr lang="en-US" dirty="0" smtClean="0">
                <a:solidFill>
                  <a:prstClr val="black"/>
                </a:solidFill>
                <a:latin typeface="Arial" pitchFamily="34" charset="0"/>
                <a:cs typeface="Arial" pitchFamily="34" charset="0"/>
              </a:rPr>
              <a:t>2017</a:t>
            </a:r>
            <a:endParaRPr lang="en-US" dirty="0">
              <a:solidFill>
                <a:prstClr val="black"/>
              </a:solidFill>
              <a:latin typeface="Arial" pitchFamily="34" charset="0"/>
              <a:cs typeface="Arial" pitchFamily="34" charset="0"/>
            </a:endParaRPr>
          </a:p>
        </p:txBody>
      </p:sp>
      <p:sp>
        <p:nvSpPr>
          <p:cNvPr id="25" name="TextBox 8"/>
          <p:cNvSpPr txBox="1">
            <a:spLocks noChangeArrowheads="1"/>
          </p:cNvSpPr>
          <p:nvPr/>
        </p:nvSpPr>
        <p:spPr bwMode="auto">
          <a:xfrm>
            <a:off x="7696200" y="5665242"/>
            <a:ext cx="1219200" cy="369332"/>
          </a:xfrm>
          <a:prstGeom prst="rect">
            <a:avLst/>
          </a:prstGeom>
          <a:noFill/>
          <a:ln w="9525">
            <a:noFill/>
            <a:miter lim="800000"/>
            <a:headEnd/>
            <a:tailEnd/>
          </a:ln>
        </p:spPr>
        <p:txBody>
          <a:bodyPr wrap="square">
            <a:spAutoFit/>
          </a:bodyPr>
          <a:lstStyle/>
          <a:p>
            <a:pPr defTabSz="914400"/>
            <a:r>
              <a:rPr lang="en-US" dirty="0">
                <a:solidFill>
                  <a:prstClr val="black"/>
                </a:solidFill>
                <a:latin typeface="Arial" pitchFamily="34" charset="0"/>
                <a:cs typeface="Arial" pitchFamily="34" charset="0"/>
              </a:rPr>
              <a:t>FY  2018</a:t>
            </a:r>
          </a:p>
        </p:txBody>
      </p:sp>
      <p:sp>
        <p:nvSpPr>
          <p:cNvPr id="26" name="TextBox 48"/>
          <p:cNvSpPr txBox="1">
            <a:spLocks noChangeArrowheads="1"/>
          </p:cNvSpPr>
          <p:nvPr/>
        </p:nvSpPr>
        <p:spPr bwMode="auto">
          <a:xfrm>
            <a:off x="5423474" y="4310647"/>
            <a:ext cx="1828800" cy="646331"/>
          </a:xfrm>
          <a:prstGeom prst="rect">
            <a:avLst/>
          </a:prstGeom>
          <a:noFill/>
          <a:ln w="9525">
            <a:noFill/>
            <a:miter lim="800000"/>
            <a:headEnd/>
            <a:tailEnd/>
          </a:ln>
        </p:spPr>
        <p:txBody>
          <a:bodyPr wrap="square">
            <a:spAutoFit/>
          </a:bodyPr>
          <a:lstStyle/>
          <a:p>
            <a:pPr defTabSz="914400"/>
            <a:r>
              <a:rPr lang="en-US" dirty="0">
                <a:solidFill>
                  <a:srgbClr val="0070C0"/>
                </a:solidFill>
                <a:latin typeface="Arial" pitchFamily="34" charset="0"/>
                <a:cs typeface="Arial" pitchFamily="34" charset="0"/>
              </a:rPr>
              <a:t>Polarized </a:t>
            </a:r>
            <a:r>
              <a:rPr lang="en-US" baseline="30000" dirty="0">
                <a:solidFill>
                  <a:srgbClr val="0070C0"/>
                </a:solidFill>
                <a:latin typeface="Arial" pitchFamily="34" charset="0"/>
                <a:cs typeface="Arial" pitchFamily="34" charset="0"/>
              </a:rPr>
              <a:t>3</a:t>
            </a:r>
            <a:r>
              <a:rPr lang="en-US" dirty="0">
                <a:solidFill>
                  <a:srgbClr val="0070C0"/>
                </a:solidFill>
                <a:latin typeface="Arial" pitchFamily="34" charset="0"/>
                <a:cs typeface="Arial" pitchFamily="34" charset="0"/>
              </a:rPr>
              <a:t>He Experiments</a:t>
            </a:r>
          </a:p>
        </p:txBody>
      </p:sp>
      <p:sp>
        <p:nvSpPr>
          <p:cNvPr id="27" name="TextBox 47"/>
          <p:cNvSpPr txBox="1">
            <a:spLocks noChangeArrowheads="1"/>
          </p:cNvSpPr>
          <p:nvPr/>
        </p:nvSpPr>
        <p:spPr bwMode="auto">
          <a:xfrm>
            <a:off x="1634830" y="2724910"/>
            <a:ext cx="2069381" cy="646331"/>
          </a:xfrm>
          <a:prstGeom prst="rect">
            <a:avLst/>
          </a:prstGeom>
          <a:noFill/>
          <a:ln w="9525">
            <a:noFill/>
            <a:miter lim="800000"/>
            <a:headEnd/>
            <a:tailEnd/>
          </a:ln>
        </p:spPr>
        <p:txBody>
          <a:bodyPr wrap="square">
            <a:spAutoFit/>
          </a:bodyPr>
          <a:lstStyle/>
          <a:p>
            <a:pPr algn="ctr" defTabSz="914400"/>
            <a:r>
              <a:rPr lang="en-US" dirty="0">
                <a:solidFill>
                  <a:srgbClr val="0E02AE"/>
                </a:solidFill>
                <a:latin typeface="Arial" pitchFamily="34" charset="0"/>
                <a:cs typeface="Arial" pitchFamily="34" charset="0"/>
              </a:rPr>
              <a:t>p, </a:t>
            </a:r>
            <a:r>
              <a:rPr lang="en-US" dirty="0" err="1">
                <a:solidFill>
                  <a:srgbClr val="0E02AE"/>
                </a:solidFill>
                <a:latin typeface="Arial" pitchFamily="34" charset="0"/>
                <a:cs typeface="Arial" pitchFamily="34" charset="0"/>
              </a:rPr>
              <a:t>d,A</a:t>
            </a:r>
            <a:r>
              <a:rPr lang="en-US" dirty="0">
                <a:solidFill>
                  <a:srgbClr val="0E02AE"/>
                </a:solidFill>
                <a:latin typeface="Arial" pitchFamily="34" charset="0"/>
                <a:cs typeface="Arial" pitchFamily="34" charset="0"/>
              </a:rPr>
              <a:t>(</a:t>
            </a:r>
            <a:r>
              <a:rPr lang="en-US" dirty="0" err="1">
                <a:solidFill>
                  <a:srgbClr val="0E02AE"/>
                </a:solidFill>
                <a:latin typeface="Arial" pitchFamily="34" charset="0"/>
                <a:cs typeface="Arial" pitchFamily="34" charset="0"/>
              </a:rPr>
              <a:t>e,e</a:t>
            </a:r>
            <a:r>
              <a:rPr lang="en-US" dirty="0">
                <a:solidFill>
                  <a:srgbClr val="0E02AE"/>
                </a:solidFill>
                <a:latin typeface="Arial" pitchFamily="34" charset="0"/>
                <a:cs typeface="Arial" pitchFamily="34" charset="0"/>
              </a:rPr>
              <a:t>’), A(</a:t>
            </a:r>
            <a:r>
              <a:rPr lang="en-US" dirty="0" err="1">
                <a:solidFill>
                  <a:srgbClr val="0E02AE"/>
                </a:solidFill>
                <a:latin typeface="Arial" pitchFamily="34" charset="0"/>
                <a:cs typeface="Arial" pitchFamily="34" charset="0"/>
              </a:rPr>
              <a:t>e,e’p</a:t>
            </a:r>
            <a:r>
              <a:rPr lang="en-US" dirty="0">
                <a:solidFill>
                  <a:srgbClr val="0E02AE"/>
                </a:solidFill>
                <a:latin typeface="Arial" pitchFamily="34" charset="0"/>
                <a:cs typeface="Arial" pitchFamily="34" charset="0"/>
              </a:rPr>
              <a:t>), d(</a:t>
            </a:r>
            <a:r>
              <a:rPr lang="en-US" dirty="0" err="1">
                <a:solidFill>
                  <a:srgbClr val="0E02AE"/>
                </a:solidFill>
                <a:latin typeface="Arial" pitchFamily="34" charset="0"/>
                <a:cs typeface="Arial" pitchFamily="34" charset="0"/>
              </a:rPr>
              <a:t>e,e’p</a:t>
            </a:r>
            <a:r>
              <a:rPr lang="en-US" dirty="0">
                <a:solidFill>
                  <a:srgbClr val="0E02AE"/>
                </a:solidFill>
                <a:latin typeface="Arial" pitchFamily="34" charset="0"/>
                <a:cs typeface="Arial" pitchFamily="34" charset="0"/>
              </a:rPr>
              <a:t>)</a:t>
            </a:r>
          </a:p>
        </p:txBody>
      </p:sp>
      <p:cxnSp>
        <p:nvCxnSpPr>
          <p:cNvPr id="28" name="Straight Connector 27"/>
          <p:cNvCxnSpPr/>
          <p:nvPr/>
        </p:nvCxnSpPr>
        <p:spPr>
          <a:xfrm flipV="1">
            <a:off x="6553200" y="2667001"/>
            <a:ext cx="2209800" cy="13844"/>
          </a:xfrm>
          <a:prstGeom prst="line">
            <a:avLst/>
          </a:prstGeom>
          <a:noFill/>
          <a:ln w="38100" cap="flat" cmpd="sng" algn="ctr">
            <a:solidFill>
              <a:srgbClr val="7030A0"/>
            </a:solidFill>
            <a:prstDash val="dash"/>
          </a:ln>
          <a:effectLst/>
        </p:spPr>
      </p:cxnSp>
      <p:sp>
        <p:nvSpPr>
          <p:cNvPr id="29" name="TextBox 46"/>
          <p:cNvSpPr txBox="1">
            <a:spLocks noChangeArrowheads="1"/>
          </p:cNvSpPr>
          <p:nvPr/>
        </p:nvSpPr>
        <p:spPr bwMode="auto">
          <a:xfrm>
            <a:off x="2846895" y="4237137"/>
            <a:ext cx="2582159" cy="400110"/>
          </a:xfrm>
          <a:prstGeom prst="rect">
            <a:avLst/>
          </a:prstGeom>
          <a:noFill/>
          <a:ln w="9525">
            <a:noFill/>
            <a:miter lim="800000"/>
            <a:headEnd/>
            <a:tailEnd/>
          </a:ln>
        </p:spPr>
        <p:txBody>
          <a:bodyPr wrap="square">
            <a:spAutoFit/>
          </a:bodyPr>
          <a:lstStyle/>
          <a:p>
            <a:pPr defTabSz="914400"/>
            <a:r>
              <a:rPr lang="en-US" sz="2000" b="1" dirty="0">
                <a:solidFill>
                  <a:srgbClr val="FFFF00"/>
                </a:solidFill>
                <a:latin typeface="Arial" pitchFamily="34" charset="0"/>
                <a:cs typeface="Arial" pitchFamily="34" charset="0"/>
              </a:rPr>
              <a:t> </a:t>
            </a:r>
            <a:r>
              <a:rPr lang="en-US" sz="2000" b="1" dirty="0" smtClean="0">
                <a:solidFill>
                  <a:srgbClr val="7030A0"/>
                </a:solidFill>
                <a:latin typeface="Arial" pitchFamily="34" charset="0"/>
                <a:cs typeface="Arial" pitchFamily="34" charset="0"/>
              </a:rPr>
              <a:t>TMDs, CSV</a:t>
            </a:r>
            <a:r>
              <a:rPr lang="en-US" sz="2000" b="1" dirty="0">
                <a:solidFill>
                  <a:srgbClr val="7030A0"/>
                </a:solidFill>
                <a:latin typeface="Arial" pitchFamily="34" charset="0"/>
                <a:cs typeface="Arial" pitchFamily="34" charset="0"/>
              </a:rPr>
              <a:t>, (</a:t>
            </a:r>
            <a:r>
              <a:rPr lang="en-US" sz="2000" b="1" dirty="0" err="1">
                <a:solidFill>
                  <a:srgbClr val="7030A0"/>
                </a:solidFill>
                <a:latin typeface="Arial" pitchFamily="34" charset="0"/>
                <a:cs typeface="Arial" pitchFamily="34" charset="0"/>
              </a:rPr>
              <a:t>e,e’K</a:t>
            </a:r>
            <a:r>
              <a:rPr lang="en-US" sz="2000" b="1" dirty="0">
                <a:solidFill>
                  <a:srgbClr val="7030A0"/>
                </a:solidFill>
                <a:latin typeface="Arial" pitchFamily="34" charset="0"/>
                <a:cs typeface="Arial" pitchFamily="34" charset="0"/>
              </a:rPr>
              <a:t>) </a:t>
            </a:r>
          </a:p>
        </p:txBody>
      </p:sp>
      <p:sp>
        <p:nvSpPr>
          <p:cNvPr id="30" name="TextBox 29"/>
          <p:cNvSpPr txBox="1"/>
          <p:nvPr/>
        </p:nvSpPr>
        <p:spPr>
          <a:xfrm>
            <a:off x="1628132" y="3397734"/>
            <a:ext cx="2595074" cy="523220"/>
          </a:xfrm>
          <a:prstGeom prst="rect">
            <a:avLst/>
          </a:prstGeom>
          <a:noFill/>
        </p:spPr>
        <p:txBody>
          <a:bodyPr wrap="square" rtlCol="0">
            <a:spAutoFit/>
          </a:bodyPr>
          <a:lstStyle/>
          <a:p>
            <a:pPr defTabSz="914400"/>
            <a:r>
              <a:rPr lang="en-US" sz="1400" dirty="0">
                <a:solidFill>
                  <a:prstClr val="black"/>
                </a:solidFill>
                <a:latin typeface="Arial" pitchFamily="34" charset="0"/>
                <a:cs typeface="Arial" pitchFamily="34" charset="0"/>
              </a:rPr>
              <a:t>High x nucleon structure</a:t>
            </a:r>
          </a:p>
          <a:p>
            <a:pPr defTabSz="914400"/>
            <a:r>
              <a:rPr lang="en-US" sz="1400" dirty="0" smtClean="0">
                <a:solidFill>
                  <a:prstClr val="black"/>
                </a:solidFill>
                <a:latin typeface="Arial" pitchFamily="34" charset="0"/>
                <a:cs typeface="Arial" pitchFamily="34" charset="0"/>
              </a:rPr>
              <a:t>Short-range </a:t>
            </a:r>
            <a:r>
              <a:rPr lang="en-US" sz="1400" dirty="0">
                <a:solidFill>
                  <a:prstClr val="black"/>
                </a:solidFill>
                <a:latin typeface="Arial" pitchFamily="34" charset="0"/>
                <a:cs typeface="Arial" pitchFamily="34" charset="0"/>
              </a:rPr>
              <a:t>nuclear structure </a:t>
            </a:r>
          </a:p>
        </p:txBody>
      </p:sp>
      <p:sp>
        <p:nvSpPr>
          <p:cNvPr id="31" name="TextBox 30"/>
          <p:cNvSpPr txBox="1"/>
          <p:nvPr/>
        </p:nvSpPr>
        <p:spPr>
          <a:xfrm>
            <a:off x="2964282" y="4692330"/>
            <a:ext cx="2362637" cy="738664"/>
          </a:xfrm>
          <a:prstGeom prst="rect">
            <a:avLst/>
          </a:prstGeom>
          <a:noFill/>
        </p:spPr>
        <p:txBody>
          <a:bodyPr wrap="square" rtlCol="0">
            <a:spAutoFit/>
          </a:bodyPr>
          <a:lstStyle/>
          <a:p>
            <a:pPr defTabSz="914400"/>
            <a:r>
              <a:rPr lang="en-US" sz="1400" dirty="0">
                <a:solidFill>
                  <a:prstClr val="black"/>
                </a:solidFill>
                <a:latin typeface="Arial" pitchFamily="34" charset="0"/>
                <a:cs typeface="Arial" pitchFamily="34" charset="0"/>
              </a:rPr>
              <a:t>Basic </a:t>
            </a:r>
            <a:r>
              <a:rPr lang="en-US" sz="1400" dirty="0" smtClean="0">
                <a:solidFill>
                  <a:prstClr val="black"/>
                </a:solidFill>
                <a:latin typeface="Arial" pitchFamily="34" charset="0"/>
                <a:cs typeface="Arial" pitchFamily="34" charset="0"/>
              </a:rPr>
              <a:t>SIDIS cross sections</a:t>
            </a:r>
            <a:endParaRPr lang="en-US" sz="1400" dirty="0">
              <a:solidFill>
                <a:prstClr val="black"/>
              </a:solidFill>
              <a:latin typeface="Arial" pitchFamily="34" charset="0"/>
              <a:cs typeface="Arial" pitchFamily="34" charset="0"/>
            </a:endParaRPr>
          </a:p>
          <a:p>
            <a:pPr defTabSz="914400"/>
            <a:r>
              <a:rPr lang="en-US" sz="1400" dirty="0">
                <a:solidFill>
                  <a:prstClr val="black"/>
                </a:solidFill>
                <a:latin typeface="Arial" pitchFamily="34" charset="0"/>
                <a:cs typeface="Arial" pitchFamily="34" charset="0"/>
              </a:rPr>
              <a:t>Charge </a:t>
            </a:r>
            <a:r>
              <a:rPr lang="en-US" sz="1400" dirty="0" err="1" smtClean="0">
                <a:solidFill>
                  <a:prstClr val="black"/>
                </a:solidFill>
                <a:latin typeface="Arial" pitchFamily="34" charset="0"/>
                <a:cs typeface="Arial" pitchFamily="34" charset="0"/>
              </a:rPr>
              <a:t>Symm</a:t>
            </a:r>
            <a:r>
              <a:rPr lang="en-US" sz="1400" dirty="0" smtClean="0">
                <a:solidFill>
                  <a:prstClr val="black"/>
                </a:solidFill>
                <a:latin typeface="Arial" pitchFamily="34" charset="0"/>
                <a:cs typeface="Arial" pitchFamily="34" charset="0"/>
              </a:rPr>
              <a:t>. </a:t>
            </a:r>
            <a:r>
              <a:rPr lang="en-US" sz="1400" dirty="0">
                <a:solidFill>
                  <a:prstClr val="black"/>
                </a:solidFill>
                <a:latin typeface="Arial" pitchFamily="34" charset="0"/>
                <a:cs typeface="Arial" pitchFamily="34" charset="0"/>
              </a:rPr>
              <a:t>Violation</a:t>
            </a:r>
          </a:p>
          <a:p>
            <a:pPr defTabSz="914400"/>
            <a:r>
              <a:rPr lang="en-US" sz="1400" dirty="0" smtClean="0">
                <a:solidFill>
                  <a:prstClr val="black"/>
                </a:solidFill>
                <a:latin typeface="Arial" pitchFamily="34" charset="0"/>
                <a:cs typeface="Arial" pitchFamily="34" charset="0"/>
              </a:rPr>
              <a:t>Deep Exclusive </a:t>
            </a:r>
            <a:r>
              <a:rPr lang="en-US" sz="1400" dirty="0" err="1" smtClean="0">
                <a:solidFill>
                  <a:prstClr val="black"/>
                </a:solidFill>
                <a:latin typeface="Arial" pitchFamily="34" charset="0"/>
                <a:cs typeface="Arial" pitchFamily="34" charset="0"/>
              </a:rPr>
              <a:t>Kaon</a:t>
            </a:r>
            <a:r>
              <a:rPr lang="en-US" sz="1400" dirty="0" smtClean="0">
                <a:solidFill>
                  <a:prstClr val="black"/>
                </a:solidFill>
                <a:latin typeface="Arial" pitchFamily="34" charset="0"/>
                <a:cs typeface="Arial" pitchFamily="34" charset="0"/>
              </a:rPr>
              <a:t> Prod.</a:t>
            </a:r>
            <a:endParaRPr lang="en-US" sz="1400" dirty="0">
              <a:solidFill>
                <a:prstClr val="black"/>
              </a:solidFill>
              <a:latin typeface="Arial" pitchFamily="34" charset="0"/>
              <a:cs typeface="Arial" pitchFamily="34" charset="0"/>
            </a:endParaRPr>
          </a:p>
        </p:txBody>
      </p:sp>
      <p:sp>
        <p:nvSpPr>
          <p:cNvPr id="32" name="TextBox 31"/>
          <p:cNvSpPr txBox="1"/>
          <p:nvPr/>
        </p:nvSpPr>
        <p:spPr>
          <a:xfrm>
            <a:off x="3200400" y="600075"/>
            <a:ext cx="5339314" cy="1477328"/>
          </a:xfrm>
          <a:prstGeom prst="rect">
            <a:avLst/>
          </a:prstGeom>
          <a:noFill/>
        </p:spPr>
        <p:txBody>
          <a:bodyPr wrap="square" rtlCol="0">
            <a:spAutoFit/>
          </a:bodyPr>
          <a:lstStyle/>
          <a:p>
            <a:pPr defTabSz="914400">
              <a:buFont typeface="Arial" pitchFamily="34" charset="0"/>
              <a:buChar char="•"/>
            </a:pPr>
            <a:r>
              <a:rPr lang="en-US" dirty="0">
                <a:solidFill>
                  <a:prstClr val="black"/>
                </a:solidFill>
                <a:latin typeface="Arial" pitchFamily="34" charset="0"/>
                <a:cs typeface="Arial" pitchFamily="34" charset="0"/>
              </a:rPr>
              <a:t>  Straightforward “commissioning experiments”</a:t>
            </a:r>
          </a:p>
          <a:p>
            <a:pPr defTabSz="914400">
              <a:buFont typeface="Arial" pitchFamily="34" charset="0"/>
              <a:buChar char="•"/>
            </a:pPr>
            <a:r>
              <a:rPr lang="en-US" dirty="0">
                <a:solidFill>
                  <a:prstClr val="black"/>
                </a:solidFill>
                <a:latin typeface="Arial" pitchFamily="34" charset="0"/>
                <a:cs typeface="Arial" pitchFamily="34" charset="0"/>
              </a:rPr>
              <a:t>  Basic SIDIS and easiest L/T separation</a:t>
            </a:r>
          </a:p>
          <a:p>
            <a:pPr defTabSz="914400">
              <a:buFont typeface="Arial" pitchFamily="34" charset="0"/>
              <a:buChar char="•"/>
            </a:pPr>
            <a:r>
              <a:rPr lang="en-US" dirty="0">
                <a:solidFill>
                  <a:prstClr val="black"/>
                </a:solidFill>
                <a:latin typeface="Arial" pitchFamily="34" charset="0"/>
                <a:cs typeface="Arial" pitchFamily="34" charset="0"/>
              </a:rPr>
              <a:t>  Base equipment in early </a:t>
            </a:r>
            <a:r>
              <a:rPr lang="en-US" dirty="0" smtClean="0">
                <a:solidFill>
                  <a:prstClr val="black"/>
                </a:solidFill>
                <a:latin typeface="Arial" pitchFamily="34" charset="0"/>
                <a:cs typeface="Arial" pitchFamily="34" charset="0"/>
              </a:rPr>
              <a:t>years</a:t>
            </a:r>
          </a:p>
          <a:p>
            <a:pPr defTabSz="914400">
              <a:buFont typeface="Arial" pitchFamily="34" charset="0"/>
              <a:buChar char="•"/>
            </a:pP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 Ramping up to systematic understanding of 	Hall/SHMS and A-rated experiments</a:t>
            </a:r>
            <a:endParaRPr lang="en-US" dirty="0">
              <a:solidFill>
                <a:prstClr val="black"/>
              </a:solidFill>
              <a:latin typeface="Arial" pitchFamily="34" charset="0"/>
              <a:cs typeface="Arial" pitchFamily="34" charset="0"/>
            </a:endParaRPr>
          </a:p>
        </p:txBody>
      </p:sp>
      <p:pic>
        <p:nvPicPr>
          <p:cNvPr id="33" name="Picture 32" descr="SHMS-HMS_3.jpg"/>
          <p:cNvPicPr>
            <a:picLocks noChangeAspect="1"/>
          </p:cNvPicPr>
          <p:nvPr/>
        </p:nvPicPr>
        <p:blipFill>
          <a:blip r:embed="rId2" cstate="print"/>
          <a:stretch>
            <a:fillRect/>
          </a:stretch>
        </p:blipFill>
        <p:spPr>
          <a:xfrm>
            <a:off x="0" y="0"/>
            <a:ext cx="2579867" cy="1905000"/>
          </a:xfrm>
          <a:prstGeom prst="rect">
            <a:avLst/>
          </a:prstGeom>
        </p:spPr>
      </p:pic>
      <p:pic>
        <p:nvPicPr>
          <p:cNvPr id="34" name="Picture 33" descr="he3target.png"/>
          <p:cNvPicPr>
            <a:picLocks noChangeAspect="1"/>
          </p:cNvPicPr>
          <p:nvPr/>
        </p:nvPicPr>
        <p:blipFill>
          <a:blip r:embed="rId3" cstate="print"/>
          <a:stretch>
            <a:fillRect/>
          </a:stretch>
        </p:blipFill>
        <p:spPr>
          <a:xfrm>
            <a:off x="7367587" y="4724400"/>
            <a:ext cx="1776413" cy="1713068"/>
          </a:xfrm>
          <a:prstGeom prst="rect">
            <a:avLst/>
          </a:prstGeom>
        </p:spPr>
      </p:pic>
      <p:sp>
        <p:nvSpPr>
          <p:cNvPr id="35" name="TextBox 34"/>
          <p:cNvSpPr txBox="1"/>
          <p:nvPr/>
        </p:nvSpPr>
        <p:spPr>
          <a:xfrm>
            <a:off x="5257803" y="3421622"/>
            <a:ext cx="2209800" cy="307777"/>
          </a:xfrm>
          <a:prstGeom prst="rect">
            <a:avLst/>
          </a:prstGeom>
          <a:noFill/>
        </p:spPr>
        <p:txBody>
          <a:bodyPr wrap="square" rtlCol="0">
            <a:spAutoFit/>
          </a:bodyPr>
          <a:lstStyle/>
          <a:p>
            <a:pPr defTabSz="914400"/>
            <a:r>
              <a:rPr lang="en-US" sz="1400" dirty="0">
                <a:solidFill>
                  <a:prstClr val="black"/>
                </a:solidFill>
                <a:latin typeface="Arial" pitchFamily="34" charset="0"/>
                <a:cs typeface="Arial" pitchFamily="34" charset="0"/>
              </a:rPr>
              <a:t>Neutron Spin Structure</a:t>
            </a:r>
          </a:p>
        </p:txBody>
      </p:sp>
      <p:sp>
        <p:nvSpPr>
          <p:cNvPr id="36" name="TextBox 46"/>
          <p:cNvSpPr txBox="1">
            <a:spLocks noChangeArrowheads="1"/>
          </p:cNvSpPr>
          <p:nvPr/>
        </p:nvSpPr>
        <p:spPr bwMode="auto">
          <a:xfrm>
            <a:off x="5366311" y="2936107"/>
            <a:ext cx="1362870" cy="400110"/>
          </a:xfrm>
          <a:prstGeom prst="rect">
            <a:avLst/>
          </a:prstGeom>
          <a:noFill/>
          <a:ln w="9525">
            <a:noFill/>
            <a:miter lim="800000"/>
            <a:headEnd/>
            <a:tailEnd/>
          </a:ln>
        </p:spPr>
        <p:txBody>
          <a:bodyPr wrap="square">
            <a:spAutoFit/>
          </a:bodyPr>
          <a:lstStyle/>
          <a:p>
            <a:pPr defTabSz="914400"/>
            <a:r>
              <a:rPr lang="en-US" sz="2000" b="1" dirty="0">
                <a:solidFill>
                  <a:srgbClr val="FFFF00"/>
                </a:solidFill>
                <a:latin typeface="Arial" pitchFamily="34" charset="0"/>
                <a:cs typeface="Arial" pitchFamily="34" charset="0"/>
              </a:rPr>
              <a:t> </a:t>
            </a:r>
            <a:r>
              <a:rPr lang="en-US" sz="2000" b="1" dirty="0" smtClean="0">
                <a:solidFill>
                  <a:srgbClr val="7030A0"/>
                </a:solidFill>
                <a:latin typeface="Arial" pitchFamily="34" charset="0"/>
                <a:cs typeface="Arial" pitchFamily="34" charset="0"/>
              </a:rPr>
              <a:t>A</a:t>
            </a:r>
            <a:r>
              <a:rPr lang="en-US" sz="2000" b="1" baseline="-25000" dirty="0" smtClean="0">
                <a:solidFill>
                  <a:srgbClr val="7030A0"/>
                </a:solidFill>
                <a:latin typeface="Arial" pitchFamily="34" charset="0"/>
                <a:cs typeface="Arial" pitchFamily="34" charset="0"/>
              </a:rPr>
              <a:t>1</a:t>
            </a:r>
            <a:r>
              <a:rPr lang="en-US" sz="2000" b="1" baseline="30000" dirty="0" smtClean="0">
                <a:solidFill>
                  <a:srgbClr val="7030A0"/>
                </a:solidFill>
                <a:latin typeface="Arial" pitchFamily="34" charset="0"/>
                <a:cs typeface="Arial" pitchFamily="34" charset="0"/>
              </a:rPr>
              <a:t>n</a:t>
            </a:r>
            <a:r>
              <a:rPr lang="en-US" sz="2000" b="1" dirty="0" smtClean="0">
                <a:solidFill>
                  <a:srgbClr val="7030A0"/>
                </a:solidFill>
                <a:latin typeface="Arial" pitchFamily="34" charset="0"/>
                <a:cs typeface="Arial" pitchFamily="34" charset="0"/>
              </a:rPr>
              <a:t>, d</a:t>
            </a:r>
            <a:r>
              <a:rPr lang="en-US" sz="2000" b="1" baseline="-25000" dirty="0" smtClean="0">
                <a:solidFill>
                  <a:srgbClr val="7030A0"/>
                </a:solidFill>
                <a:latin typeface="Arial" pitchFamily="34" charset="0"/>
                <a:cs typeface="Arial" pitchFamily="34" charset="0"/>
              </a:rPr>
              <a:t>2</a:t>
            </a:r>
            <a:r>
              <a:rPr lang="en-US" sz="2000" b="1" baseline="30000" dirty="0" smtClean="0">
                <a:solidFill>
                  <a:srgbClr val="7030A0"/>
                </a:solidFill>
                <a:latin typeface="Arial" pitchFamily="34" charset="0"/>
                <a:cs typeface="Arial" pitchFamily="34" charset="0"/>
              </a:rPr>
              <a:t>n</a:t>
            </a:r>
            <a:r>
              <a:rPr lang="en-US" sz="2000" b="1" dirty="0" smtClean="0">
                <a:solidFill>
                  <a:srgbClr val="7030A0"/>
                </a:solidFill>
                <a:latin typeface="Arial" pitchFamily="34" charset="0"/>
                <a:cs typeface="Arial" pitchFamily="34" charset="0"/>
              </a:rPr>
              <a:t> </a:t>
            </a:r>
            <a:endParaRPr lang="en-US" sz="2000" b="1" baseline="30000" dirty="0">
              <a:solidFill>
                <a:srgbClr val="7030A0"/>
              </a:solidFill>
              <a:latin typeface="Arial" pitchFamily="34" charset="0"/>
              <a:cs typeface="Arial" pitchFamily="34" charset="0"/>
            </a:endParaRPr>
          </a:p>
        </p:txBody>
      </p:sp>
      <p:sp>
        <p:nvSpPr>
          <p:cNvPr id="37" name="Explosion 1 36"/>
          <p:cNvSpPr>
            <a:spLocks noChangeAspect="1"/>
          </p:cNvSpPr>
          <p:nvPr/>
        </p:nvSpPr>
        <p:spPr bwMode="auto">
          <a:xfrm>
            <a:off x="4654697" y="2809340"/>
            <a:ext cx="774357" cy="762001"/>
          </a:xfrm>
          <a:prstGeom prst="irregularSeal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0033CC"/>
                </a:solidFill>
                <a:effectLst/>
                <a:uLnTx/>
                <a:uFillTx/>
                <a:latin typeface="Arial" panose="020B0604020202020204" pitchFamily="34" charset="0"/>
                <a:cs typeface="Arial" panose="020B0604020202020204" pitchFamily="34" charset="0"/>
              </a:rPr>
              <a:t>high impact</a:t>
            </a:r>
          </a:p>
        </p:txBody>
      </p:sp>
    </p:spTree>
    <p:extLst>
      <p:ext uri="{BB962C8B-B14F-4D97-AF65-F5344CB8AC3E}">
        <p14:creationId xmlns:p14="http://schemas.microsoft.com/office/powerpoint/2010/main" val="3563788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Hall C running plans – “Year 1”</a:t>
            </a:r>
            <a:endParaRPr lang="en-US" dirty="0"/>
          </a:p>
        </p:txBody>
      </p:sp>
      <p:sp>
        <p:nvSpPr>
          <p:cNvPr id="3" name="Content Placeholder 2"/>
          <p:cNvSpPr>
            <a:spLocks noGrp="1"/>
          </p:cNvSpPr>
          <p:nvPr>
            <p:ph idx="1"/>
          </p:nvPr>
        </p:nvSpPr>
        <p:spPr>
          <a:xfrm>
            <a:off x="107504" y="914400"/>
            <a:ext cx="9036496" cy="5381625"/>
          </a:xfrm>
        </p:spPr>
        <p:txBody>
          <a:bodyPr>
            <a:normAutofit lnSpcReduction="10000"/>
          </a:bodyPr>
          <a:lstStyle/>
          <a:p>
            <a:pPr marL="457200" indent="-457200"/>
            <a:r>
              <a:rPr lang="en-US" sz="2000" dirty="0" smtClean="0"/>
              <a:t>Spring 2016: hope  to have beam dump refurbished and have minimal beamline and beam dump checkout (risk reduction)</a:t>
            </a:r>
          </a:p>
          <a:p>
            <a:pPr marL="1714500" lvl="4" indent="0">
              <a:buNone/>
            </a:pPr>
            <a:r>
              <a:rPr lang="en-US" dirty="0" smtClean="0"/>
              <a:t>			(</a:t>
            </a:r>
            <a:r>
              <a:rPr lang="en-US" i="1" dirty="0" smtClean="0"/>
              <a:t>but would require readiness review</a:t>
            </a:r>
            <a:r>
              <a:rPr lang="en-US" dirty="0" smtClean="0"/>
              <a:t>)</a:t>
            </a:r>
            <a:endParaRPr lang="en-US" dirty="0"/>
          </a:p>
          <a:p>
            <a:pPr marL="457200" indent="-457200"/>
            <a:endParaRPr lang="en-US" sz="2000" dirty="0" smtClean="0"/>
          </a:p>
          <a:p>
            <a:pPr marL="457200" indent="-457200"/>
            <a:r>
              <a:rPr lang="en-US" sz="2000" dirty="0" smtClean="0"/>
              <a:t>Fall 2016: 12 GeV pre-ops</a:t>
            </a:r>
          </a:p>
          <a:p>
            <a:pPr marL="457200" indent="-457200"/>
            <a:endParaRPr lang="en-US" sz="2000" dirty="0" smtClean="0"/>
          </a:p>
          <a:p>
            <a:pPr marL="457200" indent="-457200"/>
            <a:r>
              <a:rPr lang="en-US" sz="2000" dirty="0" smtClean="0"/>
              <a:t>Fall 2016/Spring 2017 ~25 PAC days – Commissioning “Experiment”:</a:t>
            </a:r>
          </a:p>
          <a:p>
            <a:pPr marL="857250" lvl="1" indent="-457200"/>
            <a:r>
              <a:rPr lang="en-US" sz="1800" dirty="0" smtClean="0"/>
              <a:t> 9 days of E12-06-107 </a:t>
            </a:r>
            <a:r>
              <a:rPr lang="en-US" sz="1800" dirty="0" smtClean="0">
                <a:solidFill>
                  <a:srgbClr val="0000FF"/>
                </a:solidFill>
              </a:rPr>
              <a:t>search for color transparency</a:t>
            </a:r>
          </a:p>
          <a:p>
            <a:pPr marL="400050" lvl="1" indent="0">
              <a:buNone/>
            </a:pPr>
            <a:r>
              <a:rPr lang="en-US" sz="1800" dirty="0" smtClean="0"/>
              <a:t>			A(</a:t>
            </a:r>
            <a:r>
              <a:rPr lang="en-US" sz="1800" dirty="0" err="1" smtClean="0"/>
              <a:t>e,e’p</a:t>
            </a:r>
            <a:r>
              <a:rPr lang="en-US" sz="1800" dirty="0" smtClean="0"/>
              <a:t>) only – “easy” coincidence measurement</a:t>
            </a:r>
          </a:p>
          <a:p>
            <a:pPr marL="857250" lvl="1" indent="-457200"/>
            <a:r>
              <a:rPr lang="en-US" sz="1800" dirty="0" smtClean="0"/>
              <a:t>11 days of E12-10-002 </a:t>
            </a:r>
            <a:r>
              <a:rPr lang="en-US" sz="1800" dirty="0" smtClean="0">
                <a:solidFill>
                  <a:srgbClr val="0000FF"/>
                </a:solidFill>
              </a:rPr>
              <a:t>F</a:t>
            </a:r>
            <a:r>
              <a:rPr lang="en-US" sz="1800" baseline="-25000" dirty="0" smtClean="0">
                <a:solidFill>
                  <a:srgbClr val="0000FF"/>
                </a:solidFill>
              </a:rPr>
              <a:t>2</a:t>
            </a:r>
            <a:r>
              <a:rPr lang="en-US" sz="1800" baseline="30000" dirty="0" smtClean="0">
                <a:solidFill>
                  <a:srgbClr val="0000FF"/>
                </a:solidFill>
              </a:rPr>
              <a:t>p,d</a:t>
            </a:r>
            <a:r>
              <a:rPr lang="en-US" sz="1800" dirty="0" smtClean="0">
                <a:solidFill>
                  <a:srgbClr val="0000FF"/>
                </a:solidFill>
              </a:rPr>
              <a:t> structure functions at large x</a:t>
            </a:r>
            <a:endParaRPr lang="en-US" sz="1800" dirty="0">
              <a:solidFill>
                <a:srgbClr val="0000FF"/>
              </a:solidFill>
            </a:endParaRPr>
          </a:p>
          <a:p>
            <a:pPr marL="400050" lvl="1" indent="0">
              <a:buNone/>
            </a:pPr>
            <a:r>
              <a:rPr lang="en-US" sz="1800" dirty="0" smtClean="0">
                <a:solidFill>
                  <a:schemeClr val="accent2"/>
                </a:solidFill>
              </a:rPr>
              <a:t>			</a:t>
            </a:r>
            <a:r>
              <a:rPr lang="en-US" sz="1800" dirty="0" smtClean="0"/>
              <a:t>Inclusive</a:t>
            </a:r>
            <a:r>
              <a:rPr lang="en-US" sz="1800" dirty="0" smtClean="0">
                <a:solidFill>
                  <a:schemeClr val="accent2"/>
                </a:solidFill>
              </a:rPr>
              <a:t> </a:t>
            </a:r>
            <a:r>
              <a:rPr lang="en-US" sz="1800" dirty="0"/>
              <a:t>m</a:t>
            </a:r>
            <a:r>
              <a:rPr lang="en-US" sz="1800" dirty="0" smtClean="0">
                <a:solidFill>
                  <a:schemeClr val="tx1"/>
                </a:solidFill>
              </a:rPr>
              <a:t>omentum scans help understand acceptance</a:t>
            </a:r>
          </a:p>
          <a:p>
            <a:pPr lvl="1"/>
            <a:r>
              <a:rPr lang="en-US" sz="1800" dirty="0" smtClean="0">
                <a:solidFill>
                  <a:schemeClr val="tx1"/>
                </a:solidFill>
              </a:rPr>
              <a:t>   2 days E12-10-108 </a:t>
            </a:r>
            <a:r>
              <a:rPr lang="en-US" sz="1800" dirty="0" smtClean="0">
                <a:solidFill>
                  <a:srgbClr val="0000FF"/>
                </a:solidFill>
              </a:rPr>
              <a:t>EMC Effect in (some) light nuclei (B, Be, C)</a:t>
            </a:r>
          </a:p>
          <a:p>
            <a:pPr marL="457200" lvl="1" indent="0">
              <a:buNone/>
            </a:pPr>
            <a:r>
              <a:rPr lang="en-US" sz="1800" dirty="0" smtClean="0"/>
              <a:t>	  	Integrate light nuclei with F</a:t>
            </a:r>
            <a:r>
              <a:rPr lang="en-US" sz="1800" baseline="-25000" dirty="0" smtClean="0"/>
              <a:t>2</a:t>
            </a:r>
            <a:r>
              <a:rPr lang="en-US" sz="1800" dirty="0" smtClean="0"/>
              <a:t> run,</a:t>
            </a:r>
          </a:p>
          <a:p>
            <a:pPr marL="457200" lvl="1" indent="0">
              <a:buNone/>
            </a:pPr>
            <a:r>
              <a:rPr lang="en-US" sz="1800" dirty="0" smtClean="0"/>
              <a:t>	 	Point target helps acceptance studies</a:t>
            </a:r>
          </a:p>
          <a:p>
            <a:pPr lvl="1"/>
            <a:r>
              <a:rPr lang="en-US" sz="1800" dirty="0" smtClean="0">
                <a:solidFill>
                  <a:schemeClr val="tx1">
                    <a:lumMod val="65000"/>
                    <a:lumOff val="35000"/>
                  </a:schemeClr>
                </a:solidFill>
              </a:rPr>
              <a:t>   3 days of E12-10-003  </a:t>
            </a:r>
            <a:r>
              <a:rPr lang="en-US" dirty="0">
                <a:solidFill>
                  <a:srgbClr val="0000FF"/>
                </a:solidFill>
              </a:rPr>
              <a:t>D</a:t>
            </a:r>
            <a:r>
              <a:rPr lang="en-US" sz="1800" dirty="0" smtClean="0">
                <a:solidFill>
                  <a:srgbClr val="0000FF"/>
                </a:solidFill>
              </a:rPr>
              <a:t>(</a:t>
            </a:r>
            <a:r>
              <a:rPr lang="en-US" sz="1800" dirty="0" err="1" smtClean="0">
                <a:solidFill>
                  <a:srgbClr val="0000FF"/>
                </a:solidFill>
              </a:rPr>
              <a:t>e,e’p</a:t>
            </a:r>
            <a:r>
              <a:rPr lang="en-US" sz="1800" dirty="0" smtClean="0">
                <a:solidFill>
                  <a:srgbClr val="0000FF"/>
                </a:solidFill>
              </a:rPr>
              <a:t>) </a:t>
            </a:r>
            <a:r>
              <a:rPr lang="en-US" dirty="0" smtClean="0">
                <a:solidFill>
                  <a:srgbClr val="0000FF"/>
                </a:solidFill>
              </a:rPr>
              <a:t>– push to large missing momentum</a:t>
            </a:r>
            <a:endParaRPr lang="en-US" dirty="0">
              <a:solidFill>
                <a:srgbClr val="0000FF"/>
              </a:solidFill>
            </a:endParaRPr>
          </a:p>
          <a:p>
            <a:pPr marL="457200" lvl="1" indent="0">
              <a:buNone/>
            </a:pPr>
            <a:r>
              <a:rPr lang="en-US" sz="1800" dirty="0" smtClean="0">
                <a:solidFill>
                  <a:srgbClr val="0000FF"/>
                </a:solidFill>
              </a:rPr>
              <a:t>		</a:t>
            </a:r>
            <a:r>
              <a:rPr lang="en-US" sz="1800" dirty="0" smtClean="0">
                <a:solidFill>
                  <a:schemeClr val="tx1">
                    <a:lumMod val="65000"/>
                    <a:lumOff val="35000"/>
                  </a:schemeClr>
                </a:solidFill>
              </a:rPr>
              <a:t>If time available</a:t>
            </a:r>
          </a:p>
          <a:p>
            <a:pPr marL="457200" lvl="1" indent="0">
              <a:buNone/>
            </a:pPr>
            <a:r>
              <a:rPr lang="en-US" dirty="0">
                <a:solidFill>
                  <a:schemeClr val="tx1">
                    <a:lumMod val="65000"/>
                    <a:lumOff val="35000"/>
                  </a:schemeClr>
                </a:solidFill>
              </a:rPr>
              <a:t>	</a:t>
            </a:r>
            <a:r>
              <a:rPr lang="en-US" dirty="0" smtClean="0">
                <a:solidFill>
                  <a:schemeClr val="tx1">
                    <a:lumMod val="65000"/>
                    <a:lumOff val="35000"/>
                  </a:schemeClr>
                </a:solidFill>
              </a:rPr>
              <a:t>	</a:t>
            </a:r>
            <a:r>
              <a:rPr lang="en-US" sz="1800" dirty="0" smtClean="0">
                <a:solidFill>
                  <a:schemeClr val="tx1">
                    <a:lumMod val="65000"/>
                    <a:lumOff val="35000"/>
                  </a:schemeClr>
                </a:solidFill>
              </a:rPr>
              <a:t>Push to </a:t>
            </a:r>
            <a:r>
              <a:rPr lang="en-US" dirty="0" smtClean="0">
                <a:solidFill>
                  <a:schemeClr val="tx1">
                    <a:lumMod val="65000"/>
                    <a:lumOff val="35000"/>
                  </a:schemeClr>
                </a:solidFill>
              </a:rPr>
              <a:t>low</a:t>
            </a:r>
            <a:r>
              <a:rPr lang="en-US" sz="1800" dirty="0" smtClean="0">
                <a:solidFill>
                  <a:schemeClr val="tx1">
                    <a:lumMod val="65000"/>
                    <a:lumOff val="35000"/>
                  </a:schemeClr>
                </a:solidFill>
              </a:rPr>
              <a:t>er cross sections</a:t>
            </a:r>
          </a:p>
          <a:p>
            <a:pPr lvl="1"/>
            <a:endParaRPr lang="en-US" sz="2000" dirty="0" smtClean="0"/>
          </a:p>
        </p:txBody>
      </p:sp>
    </p:spTree>
    <p:extLst>
      <p:ext uri="{BB962C8B-B14F-4D97-AF65-F5344CB8AC3E}">
        <p14:creationId xmlns:p14="http://schemas.microsoft.com/office/powerpoint/2010/main" val="3773612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8086725" cy="757238"/>
          </a:xfrm>
        </p:spPr>
        <p:txBody>
          <a:bodyPr/>
          <a:lstStyle/>
          <a:p>
            <a:r>
              <a:rPr lang="en-US" dirty="0" smtClean="0"/>
              <a:t>Early Hall C running plans – “Years 2-3”</a:t>
            </a:r>
            <a:endParaRPr lang="en-US" dirty="0"/>
          </a:p>
        </p:txBody>
      </p:sp>
      <p:sp>
        <p:nvSpPr>
          <p:cNvPr id="3" name="Content Placeholder 2"/>
          <p:cNvSpPr>
            <a:spLocks noGrp="1"/>
          </p:cNvSpPr>
          <p:nvPr>
            <p:ph idx="1"/>
          </p:nvPr>
        </p:nvSpPr>
        <p:spPr>
          <a:xfrm>
            <a:off x="179512" y="1394495"/>
            <a:ext cx="8712968" cy="5025355"/>
          </a:xfrm>
        </p:spPr>
        <p:txBody>
          <a:bodyPr>
            <a:normAutofit/>
          </a:bodyPr>
          <a:lstStyle/>
          <a:p>
            <a:pPr marL="0" indent="0">
              <a:lnSpc>
                <a:spcPct val="100000"/>
              </a:lnSpc>
              <a:buNone/>
            </a:pPr>
            <a:r>
              <a:rPr lang="en-US" sz="2000" dirty="0" smtClean="0"/>
              <a:t>~2017/18:</a:t>
            </a:r>
          </a:p>
          <a:p>
            <a:pPr marL="457200" indent="-457200">
              <a:lnSpc>
                <a:spcPct val="100000"/>
              </a:lnSpc>
            </a:pPr>
            <a:r>
              <a:rPr lang="en-US" dirty="0" smtClean="0"/>
              <a:t>	</a:t>
            </a:r>
            <a:r>
              <a:rPr lang="en-US" sz="2000" dirty="0" smtClean="0"/>
              <a:t>E12-09-017   </a:t>
            </a:r>
            <a:r>
              <a:rPr lang="en-US" sz="2000" dirty="0" smtClean="0">
                <a:solidFill>
                  <a:srgbClr val="0000FF"/>
                </a:solidFill>
              </a:rPr>
              <a:t>P</a:t>
            </a:r>
            <a:r>
              <a:rPr lang="en-US" sz="2000" baseline="-25000" dirty="0" smtClean="0">
                <a:solidFill>
                  <a:srgbClr val="0000FF"/>
                </a:solidFill>
              </a:rPr>
              <a:t>t</a:t>
            </a:r>
            <a:r>
              <a:rPr lang="en-US" sz="2000" dirty="0" smtClean="0">
                <a:solidFill>
                  <a:srgbClr val="0000FF"/>
                </a:solidFill>
              </a:rPr>
              <a:t> dependence of basic SIDIS cross sections</a:t>
            </a:r>
          </a:p>
          <a:p>
            <a:pPr marL="0" indent="0">
              <a:lnSpc>
                <a:spcPct val="100000"/>
              </a:lnSpc>
              <a:buNone/>
            </a:pPr>
            <a:r>
              <a:rPr lang="en-US" sz="2000" dirty="0" smtClean="0"/>
              <a:t>		Push particle ID capabilities of SHMS</a:t>
            </a:r>
          </a:p>
          <a:p>
            <a:pPr marL="457200" indent="-457200">
              <a:lnSpc>
                <a:spcPct val="100000"/>
              </a:lnSpc>
            </a:pPr>
            <a:r>
              <a:rPr lang="en-US" sz="2000" dirty="0" smtClean="0"/>
              <a:t>	E12-09-002   </a:t>
            </a:r>
            <a:r>
              <a:rPr lang="en-US" sz="2000" dirty="0" smtClean="0">
                <a:solidFill>
                  <a:srgbClr val="0000FF"/>
                </a:solidFill>
              </a:rPr>
              <a:t>Precise </a:t>
            </a:r>
            <a:r>
              <a:rPr lang="en-US" sz="2000" dirty="0" smtClean="0">
                <a:solidFill>
                  <a:srgbClr val="0000FF"/>
                </a:solidFill>
                <a:sym typeface="Symbol"/>
              </a:rPr>
              <a:t></a:t>
            </a:r>
            <a:r>
              <a:rPr lang="en-US" sz="2000" baseline="30000" dirty="0" smtClean="0">
                <a:solidFill>
                  <a:srgbClr val="0000FF"/>
                </a:solidFill>
                <a:sym typeface="Symbol"/>
              </a:rPr>
              <a:t>+</a:t>
            </a:r>
            <a:r>
              <a:rPr lang="en-US" sz="2000" dirty="0" smtClean="0">
                <a:solidFill>
                  <a:srgbClr val="0000FF"/>
                </a:solidFill>
                <a:sym typeface="Symbol"/>
              </a:rPr>
              <a:t></a:t>
            </a:r>
            <a:r>
              <a:rPr lang="en-US" sz="2000" baseline="30000" dirty="0" smtClean="0">
                <a:solidFill>
                  <a:srgbClr val="0000FF"/>
                </a:solidFill>
                <a:sym typeface="Symbol"/>
              </a:rPr>
              <a:t>-</a:t>
            </a:r>
            <a:r>
              <a:rPr lang="en-US" sz="2000" dirty="0" smtClean="0">
                <a:solidFill>
                  <a:srgbClr val="0000FF"/>
                </a:solidFill>
              </a:rPr>
              <a:t> ratios in SIDIS – Charge Symmetry</a:t>
            </a:r>
            <a:r>
              <a:rPr lang="en-US" sz="2000" dirty="0" smtClean="0"/>
              <a:t>		Push understanding of detector efficiencies</a:t>
            </a:r>
          </a:p>
          <a:p>
            <a:pPr marL="457200" indent="-457200">
              <a:lnSpc>
                <a:spcPct val="100000"/>
              </a:lnSpc>
            </a:pPr>
            <a:r>
              <a:rPr lang="en-US" sz="2000" dirty="0" smtClean="0"/>
              <a:t>	E12-09-011   </a:t>
            </a:r>
            <a:r>
              <a:rPr lang="en-US" sz="2000" dirty="0" smtClean="0">
                <a:solidFill>
                  <a:srgbClr val="0000FF"/>
                </a:solidFill>
              </a:rPr>
              <a:t>L/T separated p(</a:t>
            </a:r>
            <a:r>
              <a:rPr lang="en-US" sz="2000" dirty="0" err="1" smtClean="0">
                <a:solidFill>
                  <a:srgbClr val="0000FF"/>
                </a:solidFill>
              </a:rPr>
              <a:t>e,e</a:t>
            </a:r>
            <a:r>
              <a:rPr lang="en-US" sz="2000" dirty="0" err="1" smtClean="0">
                <a:solidFill>
                  <a:srgbClr val="0000FF"/>
                </a:solidFill>
                <a:sym typeface="Symbol"/>
              </a:rPr>
              <a:t></a:t>
            </a:r>
            <a:r>
              <a:rPr lang="en-US" sz="2000" dirty="0" err="1" smtClean="0">
                <a:solidFill>
                  <a:srgbClr val="0000FF"/>
                </a:solidFill>
              </a:rPr>
              <a:t>K</a:t>
            </a:r>
            <a:r>
              <a:rPr lang="en-US" sz="2000" baseline="30000" dirty="0" smtClean="0">
                <a:solidFill>
                  <a:srgbClr val="0000FF"/>
                </a:solidFill>
              </a:rPr>
              <a:t>+</a:t>
            </a:r>
            <a:r>
              <a:rPr lang="en-US" sz="2000" dirty="0" smtClean="0">
                <a:solidFill>
                  <a:srgbClr val="0000FF"/>
                </a:solidFill>
              </a:rPr>
              <a:t>) factorization test</a:t>
            </a:r>
          </a:p>
          <a:p>
            <a:pPr marL="0" indent="0">
              <a:lnSpc>
                <a:spcPct val="100000"/>
              </a:lnSpc>
              <a:buNone/>
            </a:pPr>
            <a:r>
              <a:rPr lang="en-US" sz="2000" dirty="0" smtClean="0">
                <a:solidFill>
                  <a:schemeClr val="accent2"/>
                </a:solidFill>
              </a:rPr>
              <a:t>		</a:t>
            </a:r>
            <a:r>
              <a:rPr lang="en-US" sz="2000" dirty="0" smtClean="0">
                <a:solidFill>
                  <a:schemeClr val="tx1"/>
                </a:solidFill>
              </a:rPr>
              <a:t>Easiest L/T separation – push systematic understanding</a:t>
            </a:r>
            <a:endParaRPr lang="en-US" sz="2000" dirty="0" smtClean="0">
              <a:solidFill>
                <a:srgbClr val="C00000"/>
              </a:solidFill>
            </a:endParaRPr>
          </a:p>
          <a:p>
            <a:pPr marL="0" indent="0">
              <a:lnSpc>
                <a:spcPct val="100000"/>
              </a:lnSpc>
              <a:buNone/>
            </a:pPr>
            <a:endParaRPr lang="en-US" sz="2000" dirty="0" smtClean="0">
              <a:solidFill>
                <a:schemeClr val="tx1"/>
              </a:solidFill>
            </a:endParaRPr>
          </a:p>
          <a:p>
            <a:pPr marL="0" indent="0">
              <a:lnSpc>
                <a:spcPct val="100000"/>
              </a:lnSpc>
              <a:buNone/>
            </a:pPr>
            <a:r>
              <a:rPr lang="en-US" sz="2000" dirty="0" smtClean="0">
                <a:solidFill>
                  <a:schemeClr val="tx1"/>
                </a:solidFill>
              </a:rPr>
              <a:t>~2018/19: </a:t>
            </a:r>
          </a:p>
          <a:p>
            <a:pPr marL="457200" indent="-457200">
              <a:lnSpc>
                <a:spcPct val="100000"/>
              </a:lnSpc>
            </a:pPr>
            <a:r>
              <a:rPr lang="en-US" sz="2000" dirty="0">
                <a:solidFill>
                  <a:schemeClr val="tx1"/>
                </a:solidFill>
              </a:rPr>
              <a:t>	</a:t>
            </a:r>
            <a:r>
              <a:rPr lang="en-US" sz="2000" dirty="0" smtClean="0">
                <a:solidFill>
                  <a:schemeClr val="tx1"/>
                </a:solidFill>
              </a:rPr>
              <a:t>Choose a “High Impact Experiment”</a:t>
            </a:r>
          </a:p>
          <a:p>
            <a:pPr marL="0" indent="0">
              <a:lnSpc>
                <a:spcPct val="100000"/>
              </a:lnSpc>
              <a:buNone/>
            </a:pPr>
            <a:r>
              <a:rPr lang="en-US" sz="2000" dirty="0" smtClean="0">
                <a:solidFill>
                  <a:schemeClr val="tx1"/>
                </a:solidFill>
              </a:rPr>
              <a:t>		E12-06-101  </a:t>
            </a:r>
            <a:r>
              <a:rPr lang="en-US" sz="2000" dirty="0" smtClean="0">
                <a:solidFill>
                  <a:srgbClr val="0000FF"/>
                </a:solidFill>
              </a:rPr>
              <a:t>Pion Form Factor   (needs well understood SHMS)</a:t>
            </a:r>
          </a:p>
          <a:p>
            <a:pPr marL="0" indent="0">
              <a:lnSpc>
                <a:spcPct val="100000"/>
              </a:lnSpc>
              <a:buNone/>
            </a:pPr>
            <a:r>
              <a:rPr lang="en-US" sz="2000" dirty="0">
                <a:solidFill>
                  <a:schemeClr val="tx1"/>
                </a:solidFill>
              </a:rPr>
              <a:t>	</a:t>
            </a:r>
            <a:r>
              <a:rPr lang="en-US" sz="2000" dirty="0" smtClean="0">
                <a:solidFill>
                  <a:schemeClr val="tx1"/>
                </a:solidFill>
              </a:rPr>
              <a:t>  </a:t>
            </a:r>
            <a:r>
              <a:rPr lang="en-US" dirty="0" smtClean="0">
                <a:solidFill>
                  <a:schemeClr val="tx1"/>
                </a:solidFill>
              </a:rPr>
              <a:t>	</a:t>
            </a:r>
            <a:r>
              <a:rPr lang="en-US" sz="2000" dirty="0" smtClean="0">
                <a:solidFill>
                  <a:schemeClr val="tx1"/>
                </a:solidFill>
              </a:rPr>
              <a:t>E12-06-105	  </a:t>
            </a:r>
            <a:r>
              <a:rPr lang="en-US" sz="2000" dirty="0" smtClean="0">
                <a:solidFill>
                  <a:srgbClr val="0000FF"/>
                </a:solidFill>
              </a:rPr>
              <a:t>x&gt;1 (needs well understood background reduction)</a:t>
            </a:r>
            <a:endParaRPr lang="en-US" sz="2000" baseline="30000" dirty="0" smtClean="0">
              <a:solidFill>
                <a:srgbClr val="0000FF"/>
              </a:solidFill>
            </a:endParaRPr>
          </a:p>
          <a:p>
            <a:pPr marL="0" indent="0">
              <a:lnSpc>
                <a:spcPct val="100000"/>
              </a:lnSpc>
              <a:buNone/>
            </a:pPr>
            <a:r>
              <a:rPr lang="en-US" sz="2000" baseline="30000" dirty="0" smtClean="0">
                <a:solidFill>
                  <a:schemeClr val="accent2"/>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E12-06-110   </a:t>
            </a:r>
            <a:r>
              <a:rPr lang="en-US" sz="2000" dirty="0" smtClean="0">
                <a:solidFill>
                  <a:srgbClr val="0000FF"/>
                </a:solidFill>
                <a:latin typeface="Arial" pitchFamily="34" charset="0"/>
                <a:cs typeface="Arial" pitchFamily="34" charset="0"/>
              </a:rPr>
              <a:t>A</a:t>
            </a:r>
            <a:r>
              <a:rPr lang="en-US" sz="2000" baseline="-25000" dirty="0" smtClean="0">
                <a:solidFill>
                  <a:srgbClr val="0000FF"/>
                </a:solidFill>
                <a:latin typeface="Arial" pitchFamily="34" charset="0"/>
                <a:cs typeface="Arial" pitchFamily="34" charset="0"/>
              </a:rPr>
              <a:t>1</a:t>
            </a:r>
            <a:r>
              <a:rPr lang="en-US" sz="2000" baseline="30000" dirty="0" smtClean="0">
                <a:solidFill>
                  <a:srgbClr val="0000FF"/>
                </a:solidFill>
                <a:latin typeface="Arial" pitchFamily="34" charset="0"/>
                <a:cs typeface="Arial" pitchFamily="34" charset="0"/>
              </a:rPr>
              <a:t>n  </a:t>
            </a:r>
            <a:r>
              <a:rPr lang="en-US" sz="2000" dirty="0" smtClean="0">
                <a:solidFill>
                  <a:srgbClr val="0000FF"/>
                </a:solidFill>
                <a:latin typeface="Arial" pitchFamily="34" charset="0"/>
                <a:cs typeface="Arial" pitchFamily="34" charset="0"/>
              </a:rPr>
              <a:t>(needs high-luminosity </a:t>
            </a:r>
            <a:r>
              <a:rPr lang="en-US" sz="2000" baseline="30000" dirty="0" smtClean="0">
                <a:solidFill>
                  <a:srgbClr val="0000FF"/>
                </a:solidFill>
                <a:latin typeface="Arial" pitchFamily="34" charset="0"/>
                <a:cs typeface="Arial" pitchFamily="34" charset="0"/>
              </a:rPr>
              <a:t>3</a:t>
            </a:r>
            <a:r>
              <a:rPr lang="en-US" sz="2000" dirty="0" smtClean="0">
                <a:solidFill>
                  <a:srgbClr val="0000FF"/>
                </a:solidFill>
                <a:latin typeface="Arial" pitchFamily="34" charset="0"/>
                <a:cs typeface="Arial" pitchFamily="34" charset="0"/>
              </a:rPr>
              <a:t>He)</a:t>
            </a:r>
          </a:p>
        </p:txBody>
      </p:sp>
      <p:sp>
        <p:nvSpPr>
          <p:cNvPr id="5" name="TextBox 4"/>
          <p:cNvSpPr txBox="1"/>
          <p:nvPr/>
        </p:nvSpPr>
        <p:spPr>
          <a:xfrm>
            <a:off x="600075" y="847725"/>
            <a:ext cx="7848600" cy="461665"/>
          </a:xfrm>
          <a:prstGeom prst="rect">
            <a:avLst/>
          </a:prstGeom>
          <a:noFill/>
          <a:ln>
            <a:solidFill>
              <a:schemeClr val="tx1"/>
            </a:solidFill>
          </a:ln>
        </p:spPr>
        <p:txBody>
          <a:bodyPr wrap="square" rtlCol="0">
            <a:spAutoFit/>
          </a:bodyPr>
          <a:lstStyle/>
          <a:p>
            <a:r>
              <a:rPr lang="en-US" sz="2400" dirty="0" smtClean="0">
                <a:latin typeface="Arial" panose="020B0604020202020204" pitchFamily="34" charset="0"/>
                <a:cs typeface="Arial" panose="020B0604020202020204" pitchFamily="34" charset="0"/>
              </a:rPr>
              <a:t>Recall that Hall C is the high precision spectrometer Hall</a:t>
            </a:r>
            <a:endParaRPr lang="en-US" sz="2400" dirty="0">
              <a:latin typeface="Arial" panose="020B0604020202020204" pitchFamily="34" charset="0"/>
              <a:cs typeface="Arial" panose="020B0604020202020204" pitchFamily="34" charset="0"/>
            </a:endParaRPr>
          </a:p>
        </p:txBody>
      </p:sp>
      <p:sp>
        <p:nvSpPr>
          <p:cNvPr id="6" name="Explosion 1 5"/>
          <p:cNvSpPr/>
          <p:nvPr/>
        </p:nvSpPr>
        <p:spPr bwMode="auto">
          <a:xfrm>
            <a:off x="7595286" y="3550250"/>
            <a:ext cx="1548714" cy="1524001"/>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a:solidFill>
                  <a:srgbClr val="0033CC"/>
                </a:solidFill>
                <a:latin typeface="Arial" panose="020B0604020202020204" pitchFamily="34" charset="0"/>
                <a:cs typeface="Arial" panose="020B0604020202020204" pitchFamily="34" charset="0"/>
              </a:rPr>
              <a:t>h</a:t>
            </a:r>
            <a:r>
              <a:rPr lang="en-US" sz="1600" b="1" dirty="0" smtClean="0">
                <a:solidFill>
                  <a:srgbClr val="0033CC"/>
                </a:solidFill>
                <a:latin typeface="Arial" panose="020B0604020202020204" pitchFamily="34" charset="0"/>
                <a:cs typeface="Arial" panose="020B0604020202020204" pitchFamily="34" charset="0"/>
              </a:rPr>
              <a:t>igh impact</a:t>
            </a:r>
            <a:endParaRPr kumimoji="0" lang="en-US" sz="1600" b="1" i="0" u="none" strike="noStrike" cap="none" normalizeH="0" baseline="0" dirty="0" smtClean="0">
              <a:ln>
                <a:noFill/>
              </a:ln>
              <a:solidFill>
                <a:srgbClr val="0033C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261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512</TotalTime>
  <Words>1517</Words>
  <Application>Microsoft Office PowerPoint</Application>
  <PresentationFormat>On-screen Show (4:3)</PresentationFormat>
  <Paragraphs>324</Paragraphs>
  <Slides>20</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JLabPowerpointMain</vt:lpstr>
      <vt:lpstr>1_JLabPowerpointMain</vt:lpstr>
      <vt:lpstr>Artwork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Early Hall C running plans – “Year 1”</vt:lpstr>
      <vt:lpstr>Early Hall C running plans – “Years 2-3”</vt:lpstr>
      <vt:lpstr>PowerPoint Presentation</vt:lpstr>
      <vt:lpstr>PowerPoint Presentation</vt:lpstr>
      <vt:lpstr>PowerPoint Presentation</vt:lpstr>
      <vt:lpstr>PowerPoint Presentation</vt:lpstr>
      <vt:lpstr>Alternate Physics Program: (Epass= 1.0 GeV)</vt:lpstr>
      <vt:lpstr>PowerPoint Presentation</vt:lpstr>
      <vt:lpstr>Heavy Photon Search at JLAB</vt:lpstr>
      <vt:lpstr>PowerPoint Presentation</vt:lpstr>
      <vt:lpstr>Heavy Photon Search at JLAB</vt:lpstr>
      <vt:lpstr>PowerPoint Presentation</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Rolf Ent</cp:lastModifiedBy>
  <cp:revision>59</cp:revision>
  <dcterms:created xsi:type="dcterms:W3CDTF">2013-08-22T19:51:08Z</dcterms:created>
  <dcterms:modified xsi:type="dcterms:W3CDTF">2015-07-28T17:41:52Z</dcterms:modified>
</cp:coreProperties>
</file>