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Lst>
  <p:notesMasterIdLst>
    <p:notesMasterId r:id="rId29"/>
  </p:notesMasterIdLst>
  <p:sldIdLst>
    <p:sldId id="258" r:id="rId5"/>
    <p:sldId id="303" r:id="rId6"/>
    <p:sldId id="296" r:id="rId7"/>
    <p:sldId id="304" r:id="rId8"/>
    <p:sldId id="282" r:id="rId9"/>
    <p:sldId id="266" r:id="rId10"/>
    <p:sldId id="265" r:id="rId11"/>
    <p:sldId id="267" r:id="rId12"/>
    <p:sldId id="295" r:id="rId13"/>
    <p:sldId id="268" r:id="rId14"/>
    <p:sldId id="269" r:id="rId15"/>
    <p:sldId id="271" r:id="rId16"/>
    <p:sldId id="298" r:id="rId17"/>
    <p:sldId id="301" r:id="rId18"/>
    <p:sldId id="306" r:id="rId19"/>
    <p:sldId id="273" r:id="rId20"/>
    <p:sldId id="274" r:id="rId21"/>
    <p:sldId id="305" r:id="rId22"/>
    <p:sldId id="276" r:id="rId23"/>
    <p:sldId id="279" r:id="rId24"/>
    <p:sldId id="302" r:id="rId25"/>
    <p:sldId id="280" r:id="rId26"/>
    <p:sldId id="287" r:id="rId27"/>
    <p:sldId id="263" r:id="rId28"/>
  </p:sldIdLst>
  <p:sldSz cx="9144000" cy="6858000" type="screen4x3"/>
  <p:notesSz cx="7077075" cy="9383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17B9DF"/>
    <a:srgbClr val="009900"/>
    <a:srgbClr val="0033CC"/>
    <a:srgbClr val="FF99FF"/>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07" d="100"/>
          <a:sy n="107" d="100"/>
        </p:scale>
        <p:origin x="-115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file:///\\jlabgrp\group\Proj_Mgmnt\12GeV%20Upgrade\ETC%20Slides%20(ETC%20thru%2030%20Jun%2015)%20with%20Pie%20Charts%20(for%20AL%20S&amp;T%20Tal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jlabgrp\group\Proj_Mgmnt\12GeV%20Upgrade\ETC%20Slides%20(ETC%20thru%2030%20Jun%2015)%20with%20Pie%20Charts%20(for%20AL%20S&amp;T%20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351987723861"/>
          <c:y val="0.18755937365518"/>
          <c:w val="0.543837794515917"/>
          <c:h val="0.811645422890673"/>
        </c:manualLayout>
      </c:layout>
      <c:pieChart>
        <c:varyColors val="1"/>
        <c:ser>
          <c:idx val="0"/>
          <c:order val="0"/>
          <c:explosion val="25"/>
          <c:dLbls>
            <c:dLbl>
              <c:idx val="0"/>
              <c:layout>
                <c:manualLayout>
                  <c:x val="-0.123814490681938"/>
                  <c:y val="-0.0204048100954508"/>
                </c:manualLayout>
              </c:layout>
              <c:showLegendKey val="0"/>
              <c:showVal val="0"/>
              <c:showCatName val="1"/>
              <c:showSerName val="0"/>
              <c:showPercent val="1"/>
              <c:showBubbleSize val="0"/>
            </c:dLbl>
            <c:dLbl>
              <c:idx val="1"/>
              <c:layout>
                <c:manualLayout>
                  <c:x val="-0.0299378580618669"/>
                  <c:y val="-0.0792998557602829"/>
                </c:manualLayout>
              </c:layout>
              <c:showLegendKey val="0"/>
              <c:showVal val="0"/>
              <c:showCatName val="1"/>
              <c:showSerName val="0"/>
              <c:showPercent val="1"/>
              <c:showBubbleSize val="0"/>
            </c:dLbl>
            <c:dLbl>
              <c:idx val="2"/>
              <c:layout>
                <c:manualLayout>
                  <c:x val="0.0610441763178832"/>
                  <c:y val="-0.0445242498870011"/>
                </c:manualLayout>
              </c:layout>
              <c:showLegendKey val="0"/>
              <c:showVal val="0"/>
              <c:showCatName val="1"/>
              <c:showSerName val="0"/>
              <c:showPercent val="1"/>
              <c:showBubbleSize val="0"/>
            </c:dLbl>
            <c:dLbl>
              <c:idx val="3"/>
              <c:layout>
                <c:manualLayout>
                  <c:x val="0.0743581292744915"/>
                  <c:y val="0.0717337339381299"/>
                </c:manualLayout>
              </c:layout>
              <c:showLegendKey val="0"/>
              <c:showVal val="0"/>
              <c:showCatName val="1"/>
              <c:showSerName val="0"/>
              <c:showPercent val="1"/>
              <c:showBubbleSize val="0"/>
            </c:dLbl>
            <c:dLbl>
              <c:idx val="4"/>
              <c:layout>
                <c:manualLayout>
                  <c:x val="0.00784159817044631"/>
                  <c:y val="0.00182477301198408"/>
                </c:manualLayout>
              </c:layout>
              <c:tx>
                <c:rich>
                  <a:bodyPr/>
                  <a:lstStyle/>
                  <a:p>
                    <a:r>
                      <a:rPr lang="en-US" sz="1000" dirty="0"/>
                      <a:t>1.4.2.6 </a:t>
                    </a:r>
                    <a:r>
                      <a:rPr lang="en-US" sz="900" dirty="0"/>
                      <a:t>Infrastructure</a:t>
                    </a:r>
                    <a:r>
                      <a:rPr lang="en-US" sz="1000" dirty="0"/>
                      <a:t>
18%</a:t>
                    </a:r>
                    <a:endParaRPr lang="en-US" dirty="0"/>
                  </a:p>
                </c:rich>
              </c:tx>
              <c:showLegendKey val="0"/>
              <c:showVal val="0"/>
              <c:showCatName val="1"/>
              <c:showSerName val="0"/>
              <c:showPercent val="1"/>
              <c:showBubbleSize val="0"/>
            </c:dLbl>
            <c:dLbl>
              <c:idx val="5"/>
              <c:layout>
                <c:manualLayout>
                  <c:x val="-0.0579989808457431"/>
                  <c:y val="-0.0531859030602749"/>
                </c:manualLayout>
              </c:layout>
              <c:tx>
                <c:rich>
                  <a:bodyPr/>
                  <a:lstStyle/>
                  <a:p>
                    <a:r>
                      <a:rPr lang="en-US" dirty="0"/>
                      <a:t>1.4.2.7 </a:t>
                    </a:r>
                    <a:r>
                      <a:rPr lang="en-US" dirty="0" smtClean="0"/>
                      <a:t>Magnets</a:t>
                    </a:r>
                    <a:r>
                      <a:rPr lang="en-US" dirty="0"/>
                      <a:t>
53%</a:t>
                    </a:r>
                  </a:p>
                </c:rich>
              </c:tx>
              <c:showLegendKey val="0"/>
              <c:showVal val="0"/>
              <c:showCatName val="1"/>
              <c:showSerName val="0"/>
              <c:showPercent val="1"/>
              <c:showBubbleSize val="0"/>
            </c:dLbl>
            <c:dLbl>
              <c:idx val="6"/>
              <c:layout>
                <c:manualLayout>
                  <c:x val="-0.0261312023098678"/>
                  <c:y val="-0.0178804073276435"/>
                </c:manualLayout>
              </c:layout>
              <c:tx>
                <c:rich>
                  <a:bodyPr/>
                  <a:lstStyle/>
                  <a:p>
                    <a:r>
                      <a:rPr lang="en-US" dirty="0"/>
                      <a:t>1.8.2.2 </a:t>
                    </a:r>
                    <a:endParaRPr lang="en-US" dirty="0" smtClean="0"/>
                  </a:p>
                  <a:p>
                    <a:r>
                      <a:rPr lang="en-US" dirty="0" smtClean="0"/>
                      <a:t>Pre-Ops </a:t>
                    </a:r>
                    <a:r>
                      <a:rPr lang="en-US" dirty="0"/>
                      <a:t>
15%</a:t>
                    </a:r>
                  </a:p>
                </c:rich>
              </c:tx>
              <c:showLegendKey val="0"/>
              <c:showVal val="0"/>
              <c:showCatName val="1"/>
              <c:showSerName val="0"/>
              <c:showPercent val="1"/>
              <c:showBubbleSize val="0"/>
            </c:dLbl>
            <c:numFmt formatCode="0%" sourceLinked="0"/>
            <c:txPr>
              <a:bodyPr/>
              <a:lstStyle/>
              <a:p>
                <a:pPr>
                  <a:defRPr sz="1000"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'ETC Slides'!$R$164:$R$170</c:f>
              <c:strCache>
                <c:ptCount val="7"/>
                <c:pt idx="0">
                  <c:v>1.4.2.2 Detectors</c:v>
                </c:pt>
                <c:pt idx="1">
                  <c:v>1.4.2.3 Computing</c:v>
                </c:pt>
                <c:pt idx="2">
                  <c:v>1.4.2.4 Electronics</c:v>
                </c:pt>
                <c:pt idx="3">
                  <c:v>1.4.2.5 Beamline</c:v>
                </c:pt>
                <c:pt idx="4">
                  <c:v>1.4.2.6 Infrastructure</c:v>
                </c:pt>
                <c:pt idx="5">
                  <c:v>1.4.2.7 Torus/Solenoid Magnets</c:v>
                </c:pt>
                <c:pt idx="6">
                  <c:v>1.8.2.2 Hall B Pre-Ops Total</c:v>
                </c:pt>
              </c:strCache>
            </c:strRef>
          </c:cat>
          <c:val>
            <c:numRef>
              <c:f>'ETC Slides'!$T$164:$T$170</c:f>
              <c:numCache>
                <c:formatCode>"$"#,##0.0</c:formatCode>
                <c:ptCount val="7"/>
                <c:pt idx="0">
                  <c:v>0.380973</c:v>
                </c:pt>
                <c:pt idx="1">
                  <c:v>0.385555</c:v>
                </c:pt>
                <c:pt idx="2">
                  <c:v>0.187844</c:v>
                </c:pt>
                <c:pt idx="3">
                  <c:v>0.298175</c:v>
                </c:pt>
                <c:pt idx="4">
                  <c:v>1.686813</c:v>
                </c:pt>
                <c:pt idx="5">
                  <c:v>4.817987</c:v>
                </c:pt>
                <c:pt idx="6">
                  <c:v>1.365633</c:v>
                </c:pt>
              </c:numCache>
            </c:numRef>
          </c:val>
        </c:ser>
        <c:dLbls>
          <c:showLegendKey val="0"/>
          <c:showVal val="1"/>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00963610752"/>
          <c:y val="0.0588027155778018"/>
          <c:w val="0.553997923156802"/>
          <c:h val="0.923809523809524"/>
        </c:manualLayout>
      </c:layout>
      <c:pieChart>
        <c:varyColors val="1"/>
        <c:ser>
          <c:idx val="0"/>
          <c:order val="0"/>
          <c:explosion val="25"/>
          <c:dLbls>
            <c:dLbl>
              <c:idx val="0"/>
              <c:layout>
                <c:manualLayout>
                  <c:x val="0.0230072717819004"/>
                  <c:y val="-0.0679529991881715"/>
                </c:manualLayout>
              </c:layout>
              <c:showLegendKey val="0"/>
              <c:showVal val="0"/>
              <c:showCatName val="1"/>
              <c:showSerName val="0"/>
              <c:showPercent val="1"/>
              <c:showBubbleSize val="0"/>
            </c:dLbl>
            <c:dLbl>
              <c:idx val="1"/>
              <c:layout>
                <c:manualLayout>
                  <c:x val="-0.0292994989424198"/>
                  <c:y val="0.00531559802810657"/>
                </c:manualLayout>
              </c:layout>
              <c:tx>
                <c:rich>
                  <a:bodyPr/>
                  <a:lstStyle/>
                  <a:p>
                    <a:r>
                      <a:rPr lang="en-US" dirty="0"/>
                      <a:t>1.4.3.2 </a:t>
                    </a:r>
                    <a:endParaRPr lang="en-US" dirty="0" smtClean="0"/>
                  </a:p>
                  <a:p>
                    <a:r>
                      <a:rPr lang="en-US" dirty="0" smtClean="0"/>
                      <a:t>Detector</a:t>
                    </a:r>
                    <a:r>
                      <a:rPr lang="en-US" dirty="0"/>
                      <a:t>
1%</a:t>
                    </a:r>
                  </a:p>
                </c:rich>
              </c:tx>
              <c:showLegendKey val="0"/>
              <c:showVal val="0"/>
              <c:showCatName val="1"/>
              <c:showSerName val="0"/>
              <c:showPercent val="1"/>
              <c:showBubbleSize val="0"/>
            </c:dLbl>
            <c:dLbl>
              <c:idx val="2"/>
              <c:delete val="1"/>
            </c:dLbl>
            <c:dLbl>
              <c:idx val="3"/>
              <c:delete val="1"/>
            </c:dLbl>
            <c:dLbl>
              <c:idx val="4"/>
              <c:layout>
                <c:manualLayout>
                  <c:x val="-0.0732711786754645"/>
                  <c:y val="-0.109384753007662"/>
                </c:manualLayout>
              </c:layout>
              <c:showLegendKey val="0"/>
              <c:showVal val="0"/>
              <c:showCatName val="1"/>
              <c:showSerName val="0"/>
              <c:showPercent val="1"/>
              <c:showBubbleSize val="0"/>
            </c:dLbl>
            <c:dLbl>
              <c:idx val="5"/>
              <c:layout>
                <c:manualLayout>
                  <c:x val="-0.027810963041093"/>
                  <c:y val="-0.0312073547277096"/>
                </c:manualLayout>
              </c:layout>
              <c:showLegendKey val="0"/>
              <c:showVal val="0"/>
              <c:showCatName val="1"/>
              <c:showSerName val="0"/>
              <c:showPercent val="1"/>
              <c:showBubbleSize val="0"/>
            </c:dLbl>
            <c:dLbl>
              <c:idx val="6"/>
              <c:layout>
                <c:manualLayout>
                  <c:x val="0.240550726008211"/>
                  <c:y val="0.0328300030036899"/>
                </c:manualLayout>
              </c:layout>
              <c:tx>
                <c:rich>
                  <a:bodyPr/>
                  <a:lstStyle/>
                  <a:p>
                    <a:r>
                      <a:rPr lang="en-US" dirty="0"/>
                      <a:t>1.8.2.3 </a:t>
                    </a:r>
                    <a:r>
                      <a:rPr lang="en-US" dirty="0" smtClean="0"/>
                      <a:t>Pre-Ops</a:t>
                    </a:r>
                    <a:r>
                      <a:rPr lang="en-US" dirty="0"/>
                      <a:t>
9%</a:t>
                    </a:r>
                  </a:p>
                </c:rich>
              </c:tx>
              <c:showLegendKey val="0"/>
              <c:showVal val="0"/>
              <c:showCatName val="1"/>
              <c:showSerName val="0"/>
              <c:showPercent val="1"/>
              <c:showBubbleSize val="0"/>
            </c:dLbl>
            <c:numFmt formatCode="0%" sourceLinked="0"/>
            <c:txPr>
              <a:bodyPr/>
              <a:lstStyle/>
              <a:p>
                <a:pPr>
                  <a:defRPr sz="1000" b="1">
                    <a:latin typeface="Arial" pitchFamily="34" charset="0"/>
                    <a:cs typeface="Arial" pitchFamily="34" charset="0"/>
                  </a:defRPr>
                </a:pPr>
                <a:endParaRPr lang="en-US"/>
              </a:p>
            </c:txPr>
            <c:showLegendKey val="0"/>
            <c:showVal val="0"/>
            <c:showCatName val="1"/>
            <c:showSerName val="0"/>
            <c:showPercent val="1"/>
            <c:showBubbleSize val="0"/>
            <c:showLeaderLines val="1"/>
          </c:dLbls>
          <c:cat>
            <c:strRef>
              <c:f>'ETC Slides'!$R$181:$R$187</c:f>
              <c:strCache>
                <c:ptCount val="7"/>
                <c:pt idx="0">
                  <c:v>1.4.3.1 Magnet</c:v>
                </c:pt>
                <c:pt idx="1">
                  <c:v>1.4.3.2 Detector</c:v>
                </c:pt>
                <c:pt idx="2">
                  <c:v>1.4.3.3 Computing</c:v>
                </c:pt>
                <c:pt idx="3">
                  <c:v>1.4.3.4 Electronics</c:v>
                </c:pt>
                <c:pt idx="4">
                  <c:v>1.4.3.5 Beamline</c:v>
                </c:pt>
                <c:pt idx="5">
                  <c:v>1.4.3.6 Infrastructure</c:v>
                </c:pt>
                <c:pt idx="6">
                  <c:v>1.8.2.3 Hall C Pre-Ops Total</c:v>
                </c:pt>
              </c:strCache>
            </c:strRef>
          </c:cat>
          <c:val>
            <c:numRef>
              <c:f>'ETC Slides'!$S$181:$S$187</c:f>
              <c:numCache>
                <c:formatCode>_(* #,##0_);_(* \(#,##0\);_(* "-"??_);_(@_)</c:formatCode>
                <c:ptCount val="7"/>
                <c:pt idx="0">
                  <c:v>3426.515</c:v>
                </c:pt>
                <c:pt idx="1">
                  <c:v>36.808</c:v>
                </c:pt>
                <c:pt idx="2">
                  <c:v>0.0</c:v>
                </c:pt>
                <c:pt idx="3">
                  <c:v>0.0</c:v>
                </c:pt>
                <c:pt idx="4">
                  <c:v>280.165</c:v>
                </c:pt>
                <c:pt idx="5">
                  <c:v>1108.369</c:v>
                </c:pt>
                <c:pt idx="6" formatCode="#,##0">
                  <c:v>481.5269999999999</c:v>
                </c:pt>
              </c:numCache>
            </c:numRef>
          </c:val>
        </c:ser>
        <c:dLbls>
          <c:showLegendKey val="0"/>
          <c:showVal val="1"/>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86"/>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4008705" y="0"/>
            <a:ext cx="3066733" cy="469186"/>
          </a:xfrm>
          <a:prstGeom prst="rect">
            <a:avLst/>
          </a:prstGeom>
        </p:spPr>
        <p:txBody>
          <a:bodyPr vert="horz" lIns="94055" tIns="47028" rIns="94055" bIns="47028" rtlCol="0"/>
          <a:lstStyle>
            <a:lvl1pPr algn="r">
              <a:defRPr sz="1200"/>
            </a:lvl1pPr>
          </a:lstStyle>
          <a:p>
            <a:fld id="{9EE1124A-8259-2F43-AA9E-1AB80762BA4E}" type="datetimeFigureOut">
              <a:rPr lang="en-US" smtClean="0"/>
              <a:pPr/>
              <a:t>7/27/15</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7708" y="4457264"/>
            <a:ext cx="5661660" cy="4222671"/>
          </a:xfrm>
          <a:prstGeom prst="rect">
            <a:avLst/>
          </a:prstGeom>
        </p:spPr>
        <p:txBody>
          <a:bodyPr vert="horz" lIns="94055" tIns="47028" rIns="94055" bIns="47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2899"/>
            <a:ext cx="3066733" cy="469186"/>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2899"/>
            <a:ext cx="3066733" cy="469186"/>
          </a:xfrm>
          <a:prstGeom prst="rect">
            <a:avLst/>
          </a:prstGeom>
        </p:spPr>
        <p:txBody>
          <a:bodyPr vert="horz" lIns="94055" tIns="47028" rIns="94055" bIns="47028"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4007067" y="8912899"/>
            <a:ext cx="3068371" cy="469186"/>
          </a:xfrm>
          <a:noFill/>
        </p:spPr>
        <p:txBody>
          <a:bodyPr lIns="90387" tIns="45199" rIns="90387" bIns="45199"/>
          <a:lstStyle>
            <a:lvl1pPr defTabSz="925926" eaLnBrk="0" hangingPunct="0">
              <a:spcBef>
                <a:spcPct val="30000"/>
              </a:spcBef>
              <a:defRPr sz="1200">
                <a:solidFill>
                  <a:schemeClr val="tx1"/>
                </a:solidFill>
                <a:latin typeface="Arial" pitchFamily="34" charset="0"/>
              </a:defRPr>
            </a:lvl1pPr>
            <a:lvl2pPr marL="756252" indent="-290866" defTabSz="925926" eaLnBrk="0" hangingPunct="0">
              <a:spcBef>
                <a:spcPct val="30000"/>
              </a:spcBef>
              <a:defRPr sz="1200">
                <a:solidFill>
                  <a:schemeClr val="tx1"/>
                </a:solidFill>
                <a:latin typeface="Arial" pitchFamily="34" charset="0"/>
              </a:defRPr>
            </a:lvl2pPr>
            <a:lvl3pPr marL="1163466" indent="-232694" defTabSz="925926" eaLnBrk="0" hangingPunct="0">
              <a:spcBef>
                <a:spcPct val="30000"/>
              </a:spcBef>
              <a:defRPr sz="1200">
                <a:solidFill>
                  <a:schemeClr val="tx1"/>
                </a:solidFill>
                <a:latin typeface="Arial" pitchFamily="34" charset="0"/>
              </a:defRPr>
            </a:lvl3pPr>
            <a:lvl4pPr marL="1628854" indent="-232694" defTabSz="925926" eaLnBrk="0" hangingPunct="0">
              <a:spcBef>
                <a:spcPct val="30000"/>
              </a:spcBef>
              <a:defRPr sz="1200">
                <a:solidFill>
                  <a:schemeClr val="tx1"/>
                </a:solidFill>
                <a:latin typeface="Arial" pitchFamily="34" charset="0"/>
              </a:defRPr>
            </a:lvl4pPr>
            <a:lvl5pPr marL="2094240" indent="-232694" defTabSz="925926" eaLnBrk="0" hangingPunct="0">
              <a:spcBef>
                <a:spcPct val="30000"/>
              </a:spcBef>
              <a:defRPr sz="1200">
                <a:solidFill>
                  <a:schemeClr val="tx1"/>
                </a:solidFill>
                <a:latin typeface="Arial" pitchFamily="34" charset="0"/>
              </a:defRPr>
            </a:lvl5pPr>
            <a:lvl6pPr marL="2559626" indent="-232694" defTabSz="925926" eaLnBrk="0" fontAlgn="base" hangingPunct="0">
              <a:spcBef>
                <a:spcPct val="30000"/>
              </a:spcBef>
              <a:spcAft>
                <a:spcPct val="0"/>
              </a:spcAft>
              <a:defRPr sz="1200">
                <a:solidFill>
                  <a:schemeClr val="tx1"/>
                </a:solidFill>
                <a:latin typeface="Arial" pitchFamily="34" charset="0"/>
              </a:defRPr>
            </a:lvl6pPr>
            <a:lvl7pPr marL="3025011" indent="-232694" defTabSz="925926" eaLnBrk="0" fontAlgn="base" hangingPunct="0">
              <a:spcBef>
                <a:spcPct val="30000"/>
              </a:spcBef>
              <a:spcAft>
                <a:spcPct val="0"/>
              </a:spcAft>
              <a:defRPr sz="1200">
                <a:solidFill>
                  <a:schemeClr val="tx1"/>
                </a:solidFill>
                <a:latin typeface="Arial" pitchFamily="34" charset="0"/>
              </a:defRPr>
            </a:lvl7pPr>
            <a:lvl8pPr marL="3490399" indent="-232694" defTabSz="925926" eaLnBrk="0" fontAlgn="base" hangingPunct="0">
              <a:spcBef>
                <a:spcPct val="30000"/>
              </a:spcBef>
              <a:spcAft>
                <a:spcPct val="0"/>
              </a:spcAft>
              <a:defRPr sz="1200">
                <a:solidFill>
                  <a:schemeClr val="tx1"/>
                </a:solidFill>
                <a:latin typeface="Arial" pitchFamily="34" charset="0"/>
              </a:defRPr>
            </a:lvl8pPr>
            <a:lvl9pPr marL="3955785" indent="-232694" defTabSz="925926"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4</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4007067" y="8912899"/>
            <a:ext cx="3068371" cy="46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05" tIns="47257" rIns="94505" bIns="47257"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4</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200150" y="706438"/>
            <a:ext cx="4683125" cy="3511550"/>
          </a:xfrm>
          <a:ln/>
        </p:spPr>
      </p:sp>
      <p:sp>
        <p:nvSpPr>
          <p:cNvPr id="54277" name="Rectangle 3"/>
          <p:cNvSpPr>
            <a:spLocks noGrp="1" noChangeArrowheads="1"/>
          </p:cNvSpPr>
          <p:nvPr>
            <p:ph type="body" idx="1"/>
          </p:nvPr>
        </p:nvSpPr>
        <p:spPr>
          <a:xfrm>
            <a:off x="943611" y="4458894"/>
            <a:ext cx="5189855" cy="4221041"/>
          </a:xfrm>
          <a:noFill/>
        </p:spPr>
        <p:txBody>
          <a:bodyPr lIns="94505" tIns="47257" rIns="94505" bIns="47257"/>
          <a:lstStyle/>
          <a:p>
            <a:pPr defTabSz="1208712">
              <a:spcBef>
                <a:spcPct val="0"/>
              </a:spcBef>
            </a:pPr>
            <a:r>
              <a:rPr lang="en-US" altLang="en-US" smtClean="0"/>
              <a:t>Note BSM not included in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w="9525"/>
        </p:spPr>
        <p:txBody>
          <a:bodyPr/>
          <a:lstStyle/>
          <a:p>
            <a:pPr defTabSz="470276">
              <a:defRPr/>
            </a:pPr>
            <a:r>
              <a:rPr lang="en-US" dirty="0"/>
              <a:t>To meet the physics requirements of high statistics measurements for exclusive processes, the equipment underwent major upgrades. CLAS12 has two major parts to its base equipment with different functions, the Forward Detector (FD) and the Central Detector (CD). The FD covers polar angle range of 5◦ to 35◦ and the CD from about 35◦ to 125◦. </a:t>
            </a:r>
            <a:endParaRPr lang="en-US" dirty="0" smtClean="0"/>
          </a:p>
          <a:p>
            <a:r>
              <a:rPr lang="en-US" dirty="0"/>
              <a:t> The TORUS has six superconducting coils symmetrically arranged around the beam line, and provides six sectors for charged particle detection. Each sector has its own tracking and particle identification detectors. Tracking is accomplished with a set of 3 regions of drift chambers with 12 layers of hexagonal drift cells arranged in a pattern optimized to provide  measurements for pattern recognition and subsequently track reconstruction; then PID (K/p separation up to 4.5 </a:t>
            </a:r>
            <a:r>
              <a:rPr lang="en-US" dirty="0" err="1"/>
              <a:t>GeV</a:t>
            </a:r>
            <a:r>
              <a:rPr lang="en-US" dirty="0"/>
              <a:t>) is obtained using the time-of-flight system from beta measurements.  For improved PID, measurements from 2 </a:t>
            </a:r>
            <a:r>
              <a:rPr lang="en-US" dirty="0" err="1"/>
              <a:t>Cherenkovs</a:t>
            </a:r>
            <a:r>
              <a:rPr lang="en-US" dirty="0"/>
              <a:t> are employed: a high threshold counter for e-/pi separation and a low threshold counter for K/pi separation. Neutral reconstruction done using the calorimeters; physics program require the identification of single high energy photons and separation from π0 → </a:t>
            </a:r>
            <a:r>
              <a:rPr lang="en-US" dirty="0" err="1"/>
              <a:t>γγ</a:t>
            </a:r>
            <a:r>
              <a:rPr lang="en-US" dirty="0"/>
              <a:t> up to 9 </a:t>
            </a:r>
            <a:r>
              <a:rPr lang="en-US" dirty="0" err="1"/>
              <a:t>GeV</a:t>
            </a:r>
            <a:r>
              <a:rPr lang="en-US" dirty="0"/>
              <a:t> achieved by adding a </a:t>
            </a:r>
            <a:r>
              <a:rPr lang="en-US" dirty="0" err="1"/>
              <a:t>preshower</a:t>
            </a:r>
            <a:r>
              <a:rPr lang="en-US" dirty="0"/>
              <a:t> calorimeter (PCAL) in from of the electromagnetic calorimeter. For tracks produced at angles larger than 35◦ tracking is done using the Silicon Vertex tracker (up to 4 space points) and PID from beta measurement obtained from C. Time of Flight scintillator barrel.  Several upgrades including the </a:t>
            </a:r>
            <a:r>
              <a:rPr lang="en-US" dirty="0" err="1"/>
              <a:t>micromega</a:t>
            </a:r>
            <a:r>
              <a:rPr lang="en-US" dirty="0"/>
              <a:t> detectors are aimed at improving tracking resolutions; the RICH with improve charged particle ID, the CND give neutron ID. A quasi-real photon forward tagging system (FT) will measure electrons at scattering angles from 2◦ - 4◦ .</a:t>
            </a:r>
            <a:endParaRPr lang="en-US" dirty="0" smtClean="0"/>
          </a:p>
          <a:p>
            <a:pPr defTabSz="470276">
              <a:defRPr/>
            </a:pPr>
            <a:endParaRPr lang="en-US" dirty="0" smtClean="0"/>
          </a:p>
          <a:p>
            <a:endParaRPr lang="en-US" dirty="0" smtClean="0">
              <a:latin typeface="Arial" pitchFamily="34" charset="0"/>
            </a:endParaRPr>
          </a:p>
        </p:txBody>
      </p:sp>
      <p:sp>
        <p:nvSpPr>
          <p:cNvPr id="58372" name="Slide Number Placeholder 3"/>
          <p:cNvSpPr>
            <a:spLocks noGrp="1"/>
          </p:cNvSpPr>
          <p:nvPr>
            <p:ph type="sldNum" sz="quarter" idx="4294967295"/>
          </p:nvPr>
        </p:nvSpPr>
        <p:spPr bwMode="auto">
          <a:xfrm>
            <a:off x="4008852" y="8913248"/>
            <a:ext cx="3066626" cy="468865"/>
          </a:xfrm>
          <a:prstGeom prst="rect">
            <a:avLst/>
          </a:prstGeom>
          <a:noFill/>
          <a:ln>
            <a:miter lim="800000"/>
            <a:headEnd/>
            <a:tailEnd/>
          </a:ln>
        </p:spPr>
        <p:txBody>
          <a:bodyPr lIns="92423" tIns="46213" rIns="92423" bIns="46213"/>
          <a:lstStyle/>
          <a:p>
            <a:pPr algn="ctr" eaLnBrk="0" hangingPunct="0"/>
            <a:fld id="{6BB2F47E-F193-4D70-B546-24E07DA967B7}" type="slidenum">
              <a:rPr lang="en-US"/>
              <a:pPr algn="ctr" eaLnBrk="0" hangingPunct="0"/>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2998" tIns="46496" rIns="92998" bIns="46496"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24</a:t>
            </a:fld>
            <a:endParaRPr lang="en-US">
              <a:solidFill>
                <a:srgbClr val="000000"/>
              </a:solidFill>
            </a:endParaRPr>
          </a:p>
        </p:txBody>
      </p:sp>
      <p:sp>
        <p:nvSpPr>
          <p:cNvPr id="39939" name="Rectangle 2"/>
          <p:cNvSpPr>
            <a:spLocks noGrp="1" noRot="1" noChangeAspect="1" noChangeArrowheads="1" noTextEdit="1"/>
          </p:cNvSpPr>
          <p:nvPr>
            <p:ph type="sldImg"/>
          </p:nvPr>
        </p:nvSpPr>
        <p:spPr bwMode="auto">
          <a:xfrm>
            <a:off x="1200150" y="703263"/>
            <a:ext cx="4691063" cy="351790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216963">
              <a:spcBef>
                <a:spcPct val="0"/>
              </a:spcBef>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505200" y="6394375"/>
            <a:ext cx="2133600" cy="365125"/>
          </a:xfrm>
          <a:prstGeom prst="rect">
            <a:avLst/>
          </a:prstGeom>
        </p:spPr>
        <p:txBody>
          <a:bodyPr/>
          <a:lstStyle/>
          <a:p>
            <a:fld id="{65109F8C-9F4D-5945-807D-33CC9F4EE4DF}" type="datetimeFigureOut">
              <a:rPr lang="en-US" smtClean="0">
                <a:solidFill>
                  <a:prstClr val="white"/>
                </a:solidFill>
              </a:rPr>
              <a:pPr/>
              <a:t>7/27/15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3505200" y="6645425"/>
            <a:ext cx="2133600" cy="190125"/>
          </a:xfrm>
          <a:prstGeom prst="rect">
            <a:avLst/>
          </a:prstGeom>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94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05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2183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92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931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7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65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581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16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79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71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4" name="Rectangle 3"/>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11.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solidFill>
                  <a:prstClr val="white"/>
                </a:solidFill>
              </a:rPr>
              <a:pPr/>
              <a:t>7/27/15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2878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83849"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S and T Review July 28-30  2015</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5086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microsoft.com/office/2007/relationships/hdphoto" Target="../media/hdphoto3.wdp"/><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jpeg"/><Relationship Id="rId8" Type="http://schemas.openxmlformats.org/officeDocument/2006/relationships/image" Target="../media/image65.jpeg"/><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JPG"/><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microsoft.com/office/2007/relationships/hdphoto" Target="../media/hdphoto1.wdp"/><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panose="020B0604020202020204" pitchFamily="34" charset="0"/>
                <a:cs typeface="Arial" panose="020B0604020202020204" pitchFamily="34" charset="0"/>
              </a:rPr>
              <a:t>Click to add title</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smtClean="0">
                <a:latin typeface="Arial" panose="020B0604020202020204" pitchFamily="34" charset="0"/>
                <a:cs typeface="Arial" panose="020B0604020202020204" pitchFamily="34" charset="0"/>
              </a:rPr>
              <a:t>Click to add subtitle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35"/>
          <a:stretch/>
        </p:blipFill>
        <p:spPr>
          <a:xfrm>
            <a:off x="-195" y="647701"/>
            <a:ext cx="9144000" cy="5372099"/>
          </a:xfrm>
          <a:prstGeom prst="rect">
            <a:avLst/>
          </a:prstGeom>
        </p:spPr>
      </p:pic>
      <p:sp>
        <p:nvSpPr>
          <p:cNvPr id="5" name="Rectangle 4"/>
          <p:cNvSpPr/>
          <p:nvPr/>
        </p:nvSpPr>
        <p:spPr>
          <a:xfrm>
            <a:off x="152399" y="5988424"/>
            <a:ext cx="4534862" cy="738664"/>
          </a:xfrm>
          <a:prstGeom prst="rect">
            <a:avLst/>
          </a:prstGeom>
        </p:spPr>
        <p:txBody>
          <a:bodyPr wrap="square">
            <a:spAutoFit/>
          </a:bodyPr>
          <a:lstStyle/>
          <a:p>
            <a:r>
              <a:rPr lang="en-US" sz="1400" b="1" dirty="0" smtClean="0">
                <a:solidFill>
                  <a:srgbClr val="FFFFFF"/>
                </a:solidFill>
                <a:latin typeface="Arial" pitchFamily="34" charset="0"/>
                <a:cs typeface="Arial" pitchFamily="34" charset="0"/>
              </a:rPr>
              <a:t>Allison Lung        </a:t>
            </a:r>
          </a:p>
          <a:p>
            <a:r>
              <a:rPr lang="en-US" sz="1400" b="1" dirty="0" smtClean="0">
                <a:solidFill>
                  <a:srgbClr val="FFFFFF"/>
                </a:solidFill>
                <a:latin typeface="Arial" pitchFamily="34" charset="0"/>
                <a:cs typeface="Arial" pitchFamily="34" charset="0"/>
              </a:rPr>
              <a:t>S &amp; T Review  </a:t>
            </a:r>
          </a:p>
          <a:p>
            <a:r>
              <a:rPr lang="en-US" sz="1400" b="1" dirty="0" smtClean="0">
                <a:solidFill>
                  <a:srgbClr val="FFFFFF"/>
                </a:solidFill>
                <a:latin typeface="Arial" pitchFamily="34" charset="0"/>
                <a:cs typeface="Arial" pitchFamily="34" charset="0"/>
              </a:rPr>
              <a:t>July 28-30, 2015</a:t>
            </a:r>
            <a:endParaRPr lang="en-US" sz="1400" b="1" dirty="0">
              <a:solidFill>
                <a:srgbClr val="000000"/>
              </a:solidFill>
            </a:endParaRPr>
          </a:p>
        </p:txBody>
      </p:sp>
      <p:sp>
        <p:nvSpPr>
          <p:cNvPr id="6" name="TextBox 5"/>
          <p:cNvSpPr txBox="1"/>
          <p:nvPr/>
        </p:nvSpPr>
        <p:spPr>
          <a:xfrm>
            <a:off x="0" y="0"/>
            <a:ext cx="9144000" cy="1107996"/>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000" b="1" dirty="0">
                <a:solidFill>
                  <a:srgbClr val="FFFFFF"/>
                </a:solidFill>
                <a:latin typeface="Arial" pitchFamily="34" charset="0"/>
                <a:cs typeface="Arial" pitchFamily="34" charset="0"/>
              </a:rPr>
              <a:t>  </a:t>
            </a:r>
            <a:r>
              <a:rPr lang="en-US" sz="3000" dirty="0" smtClean="0">
                <a:solidFill>
                  <a:srgbClr val="FFFFFF"/>
                </a:solidFill>
                <a:latin typeface="Arial" pitchFamily="34" charset="0"/>
                <a:cs typeface="Arial" pitchFamily="34" charset="0"/>
              </a:rPr>
              <a:t>12 </a:t>
            </a:r>
            <a:r>
              <a:rPr lang="en-US" sz="3000" dirty="0" err="1" smtClean="0">
                <a:solidFill>
                  <a:srgbClr val="FFFFFF"/>
                </a:solidFill>
                <a:latin typeface="Arial" pitchFamily="34" charset="0"/>
                <a:cs typeface="Arial" pitchFamily="34" charset="0"/>
              </a:rPr>
              <a:t>GeV</a:t>
            </a:r>
            <a:r>
              <a:rPr lang="en-US" sz="3000" dirty="0" smtClean="0">
                <a:solidFill>
                  <a:srgbClr val="FFFFFF"/>
                </a:solidFill>
                <a:latin typeface="Arial" pitchFamily="34" charset="0"/>
                <a:cs typeface="Arial" pitchFamily="34" charset="0"/>
              </a:rPr>
              <a:t> Upgrade Project - Status</a:t>
            </a:r>
            <a:endParaRPr lang="en-US" sz="3000" dirty="0">
              <a:solidFill>
                <a:srgbClr val="FFFFFF"/>
              </a:solidFill>
              <a:latin typeface="Arial" pitchFamily="34" charset="0"/>
              <a:cs typeface="Arial" pitchFamily="34" charset="0"/>
            </a:endParaRPr>
          </a:p>
          <a:p>
            <a:pPr algn="r"/>
            <a:r>
              <a:rPr lang="en-US" sz="2800" dirty="0">
                <a:solidFill>
                  <a:srgbClr val="FFFFFF"/>
                </a:solidFill>
                <a:latin typeface="Arial" pitchFamily="34" charset="0"/>
                <a:cs typeface="Arial" pitchFamily="34" charset="0"/>
              </a:rPr>
              <a:t>  </a:t>
            </a:r>
            <a:endParaRPr lang="en-US" sz="600" dirty="0">
              <a:solidFill>
                <a:srgbClr val="FFFFFF"/>
              </a:solidFill>
              <a:latin typeface="Arial" pitchFamily="34" charset="0"/>
              <a:cs typeface="Arial" pitchFamily="34" charset="0"/>
            </a:endParaRPr>
          </a:p>
          <a:p>
            <a:endParaRPr lang="en-US" sz="6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237873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1903129"/>
              </p:ext>
            </p:extLst>
          </p:nvPr>
        </p:nvGraphicFramePr>
        <p:xfrm>
          <a:off x="609600" y="909478"/>
          <a:ext cx="7656512" cy="2468879"/>
        </p:xfrm>
        <a:graphic>
          <a:graphicData uri="http://schemas.openxmlformats.org/drawingml/2006/table">
            <a:tbl>
              <a:tblPr firstRow="1" bandRow="1">
                <a:tableStyleId>{5C22544A-7EE6-4342-B048-85BDC9FD1C3A}</a:tableStyleId>
              </a:tblPr>
              <a:tblGrid>
                <a:gridCol w="370356"/>
                <a:gridCol w="1088388"/>
                <a:gridCol w="4965773"/>
                <a:gridCol w="1231995"/>
              </a:tblGrid>
              <a:tr h="438026">
                <a:tc>
                  <a:txBody>
                    <a:bodyPr/>
                    <a:lstStyle/>
                    <a:p>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System</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Technical Definition</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PEP Date</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r>
              <a:tr h="676951">
                <a:tc>
                  <a:txBody>
                    <a:bodyPr/>
                    <a:lstStyle/>
                    <a:p>
                      <a:r>
                        <a:rPr lang="en-US" sz="1400" dirty="0" smtClean="0">
                          <a:latin typeface="Arial" panose="020B0604020202020204" pitchFamily="34" charset="0"/>
                          <a:cs typeface="Arial" panose="020B0604020202020204" pitchFamily="34" charset="0"/>
                        </a:rPr>
                        <a:t>6</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b="1" dirty="0" smtClean="0">
                          <a:latin typeface="Arial" panose="020B0604020202020204" pitchFamily="34" charset="0"/>
                          <a:cs typeface="Arial" panose="020B0604020202020204" pitchFamily="34" charset="0"/>
                        </a:rPr>
                        <a:t>Hall B</a:t>
                      </a:r>
                      <a:endParaRPr lang="en-US" sz="1400" b="1"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Detector operational: events recorded with a &gt; 2 </a:t>
                      </a:r>
                      <a:r>
                        <a:rPr lang="en-US" sz="1400" dirty="0" err="1" smtClean="0">
                          <a:latin typeface="Arial" panose="020B0604020202020204" pitchFamily="34" charset="0"/>
                          <a:cs typeface="Arial" panose="020B0604020202020204" pitchFamily="34" charset="0"/>
                        </a:rPr>
                        <a:t>nA</a:t>
                      </a:r>
                      <a:r>
                        <a:rPr lang="en-US" sz="1400" dirty="0" smtClean="0">
                          <a:latin typeface="Arial" panose="020B0604020202020204" pitchFamily="34" charset="0"/>
                          <a:cs typeface="Arial" panose="020B0604020202020204" pitchFamily="34" charset="0"/>
                        </a:rPr>
                        <a:t> electron beam at &gt; 6 </a:t>
                      </a:r>
                      <a:r>
                        <a:rPr lang="en-US" sz="1400" dirty="0" err="1" smtClean="0">
                          <a:latin typeface="Arial" panose="020B0604020202020204" pitchFamily="34" charset="0"/>
                          <a:cs typeface="Arial" panose="020B0604020202020204" pitchFamily="34" charset="0"/>
                        </a:rPr>
                        <a:t>GeV</a:t>
                      </a:r>
                      <a:r>
                        <a:rPr lang="en-US" sz="1400" dirty="0" smtClean="0">
                          <a:latin typeface="Arial" panose="020B0604020202020204" pitchFamily="34" charset="0"/>
                          <a:cs typeface="Arial" panose="020B0604020202020204" pitchFamily="34" charset="0"/>
                        </a:rPr>
                        <a:t> beam energy (3 pass)</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Sep 2017</a:t>
                      </a:r>
                      <a:endParaRPr lang="en-US" sz="1400" dirty="0">
                        <a:latin typeface="Arial" panose="020B0604020202020204" pitchFamily="34" charset="0"/>
                        <a:cs typeface="Arial" panose="020B0604020202020204" pitchFamily="34" charset="0"/>
                      </a:endParaRPr>
                    </a:p>
                  </a:txBody>
                  <a:tcPr marL="91455" marR="91455" marT="45743" marB="45743" anchor="ctr"/>
                </a:tc>
              </a:tr>
              <a:tr h="676951">
                <a:tc>
                  <a:txBody>
                    <a:bodyPr/>
                    <a:lstStyle/>
                    <a:p>
                      <a:r>
                        <a:rPr lang="en-US" sz="1400" dirty="0" smtClean="0">
                          <a:latin typeface="Arial" panose="020B0604020202020204" pitchFamily="34" charset="0"/>
                          <a:cs typeface="Arial" panose="020B0604020202020204" pitchFamily="34" charset="0"/>
                        </a:rPr>
                        <a:t>7</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b="1" dirty="0" smtClean="0">
                          <a:latin typeface="Arial" panose="020B0604020202020204" pitchFamily="34" charset="0"/>
                          <a:cs typeface="Arial" panose="020B0604020202020204" pitchFamily="34" charset="0"/>
                        </a:rPr>
                        <a:t>Hall C</a:t>
                      </a:r>
                      <a:endParaRPr lang="en-US" sz="1400" b="1" dirty="0">
                        <a:latin typeface="Arial" panose="020B0604020202020204" pitchFamily="34" charset="0"/>
                        <a:cs typeface="Arial" panose="020B0604020202020204" pitchFamily="34" charset="0"/>
                      </a:endParaRPr>
                    </a:p>
                  </a:txBody>
                  <a:tcPr marL="91455" marR="91455" marT="45743" marB="4574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Detector operational: events recorded with a &gt; 2 </a:t>
                      </a:r>
                      <a:r>
                        <a:rPr lang="en-US" sz="1400" dirty="0" err="1" smtClean="0">
                          <a:latin typeface="Arial" panose="020B0604020202020204" pitchFamily="34" charset="0"/>
                          <a:cs typeface="Arial" panose="020B0604020202020204" pitchFamily="34" charset="0"/>
                        </a:rPr>
                        <a:t>nA</a:t>
                      </a:r>
                      <a:r>
                        <a:rPr lang="en-US" sz="1400" dirty="0" smtClean="0">
                          <a:latin typeface="Arial" panose="020B0604020202020204" pitchFamily="34" charset="0"/>
                          <a:cs typeface="Arial" panose="020B0604020202020204" pitchFamily="34" charset="0"/>
                        </a:rPr>
                        <a:t> electron beam at &gt; 6 </a:t>
                      </a:r>
                      <a:r>
                        <a:rPr lang="en-US" sz="1400" dirty="0" err="1" smtClean="0">
                          <a:latin typeface="Arial" panose="020B0604020202020204" pitchFamily="34" charset="0"/>
                          <a:cs typeface="Arial" panose="020B0604020202020204" pitchFamily="34" charset="0"/>
                        </a:rPr>
                        <a:t>GeV</a:t>
                      </a:r>
                      <a:r>
                        <a:rPr lang="en-US" sz="1400" dirty="0" smtClean="0">
                          <a:latin typeface="Arial" panose="020B0604020202020204" pitchFamily="34" charset="0"/>
                          <a:cs typeface="Arial" panose="020B0604020202020204" pitchFamily="34" charset="0"/>
                        </a:rPr>
                        <a:t> beam energy (3 pass)</a:t>
                      </a: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Sep 2017</a:t>
                      </a:r>
                      <a:endParaRPr lang="en-US" sz="1400" dirty="0">
                        <a:latin typeface="Arial" panose="020B0604020202020204" pitchFamily="34" charset="0"/>
                        <a:cs typeface="Arial" panose="020B0604020202020204" pitchFamily="34" charset="0"/>
                      </a:endParaRPr>
                    </a:p>
                  </a:txBody>
                  <a:tcPr marL="91455" marR="91455" marT="45743" marB="45743" anchor="ctr"/>
                </a:tc>
              </a:tr>
              <a:tr h="676951">
                <a:tc>
                  <a:txBody>
                    <a:bodyPr/>
                    <a:lstStyle/>
                    <a:p>
                      <a:r>
                        <a:rPr lang="en-US" sz="1400" dirty="0" smtClean="0">
                          <a:solidFill>
                            <a:schemeClr val="tx1"/>
                          </a:solidFill>
                          <a:latin typeface="Arial" panose="020B0604020202020204" pitchFamily="34" charset="0"/>
                          <a:cs typeface="Arial" panose="020B0604020202020204" pitchFamily="34" charset="0"/>
                        </a:rPr>
                        <a:t>8</a:t>
                      </a:r>
                      <a:endParaRPr lang="en-US" sz="1400"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c>
                  <a:txBody>
                    <a:bodyPr/>
                    <a:lstStyle/>
                    <a:p>
                      <a:r>
                        <a:rPr lang="en-US" sz="1400" b="1" dirty="0" smtClean="0">
                          <a:solidFill>
                            <a:schemeClr val="tx1"/>
                          </a:solidFill>
                          <a:latin typeface="Arial" panose="020B0604020202020204" pitchFamily="34" charset="0"/>
                          <a:cs typeface="Arial" panose="020B0604020202020204" pitchFamily="34" charset="0"/>
                        </a:rPr>
                        <a:t>Hall D</a:t>
                      </a:r>
                      <a:endParaRPr lang="en-US" sz="1400" b="1"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Detector operational: events recorded with a &gt; 2 </a:t>
                      </a:r>
                      <a:r>
                        <a:rPr lang="en-US" sz="1400" b="1" dirty="0" err="1" smtClean="0">
                          <a:solidFill>
                            <a:schemeClr val="tx1"/>
                          </a:solidFill>
                          <a:latin typeface="Arial" panose="020B0604020202020204" pitchFamily="34" charset="0"/>
                          <a:cs typeface="Arial" panose="020B0604020202020204" pitchFamily="34" charset="0"/>
                        </a:rPr>
                        <a:t>nA</a:t>
                      </a:r>
                      <a:r>
                        <a:rPr lang="en-US" sz="1400" b="1" dirty="0" smtClean="0">
                          <a:solidFill>
                            <a:schemeClr val="tx1"/>
                          </a:solidFill>
                          <a:latin typeface="Arial" panose="020B0604020202020204" pitchFamily="34" charset="0"/>
                          <a:cs typeface="Arial" panose="020B0604020202020204" pitchFamily="34" charset="0"/>
                        </a:rPr>
                        <a:t> electron beam at &gt; 10 GeV beam energy (5.5 pass)</a:t>
                      </a:r>
                    </a:p>
                  </a:txBody>
                  <a:tcPr marL="91455" marR="91455" marT="45743" marB="45743" anchor="ctr">
                    <a:solidFill>
                      <a:schemeClr val="accent3">
                        <a:lumMod val="40000"/>
                        <a:lumOff val="60000"/>
                      </a:schemeClr>
                    </a:solidFill>
                  </a:tcPr>
                </a:tc>
                <a:tc>
                  <a:txBody>
                    <a:bodyPr/>
                    <a:lstStyle/>
                    <a:p>
                      <a:r>
                        <a:rPr lang="en-US" sz="1400" dirty="0" smtClean="0">
                          <a:solidFill>
                            <a:schemeClr val="tx1"/>
                          </a:solidFill>
                          <a:latin typeface="Arial" panose="020B0604020202020204" pitchFamily="34" charset="0"/>
                          <a:cs typeface="Arial" panose="020B0604020202020204" pitchFamily="34" charset="0"/>
                        </a:rPr>
                        <a:t>Sep 2017</a:t>
                      </a:r>
                      <a:endParaRPr lang="en-US" sz="1400"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r>
            </a:tbl>
          </a:graphicData>
        </a:graphic>
      </p:graphicFrame>
      <p:sp>
        <p:nvSpPr>
          <p:cNvPr id="6" name="Title 1"/>
          <p:cNvSpPr>
            <a:spLocks noGrp="1"/>
          </p:cNvSpPr>
          <p:nvPr>
            <p:ph type="title"/>
          </p:nvPr>
        </p:nvSpPr>
        <p:spPr>
          <a:xfrm>
            <a:off x="0" y="0"/>
            <a:ext cx="9144000" cy="762000"/>
          </a:xfrm>
        </p:spPr>
        <p:txBody>
          <a:bodyPr/>
          <a:lstStyle/>
          <a:p>
            <a:r>
              <a:rPr lang="en-US" sz="3200" dirty="0" smtClean="0"/>
              <a:t>CD-4B Key Performance Parameters</a:t>
            </a:r>
            <a:endParaRPr lang="en-US" sz="3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971" y="3439564"/>
            <a:ext cx="5176194" cy="2911609"/>
          </a:xfrm>
          <a:prstGeom prst="rect">
            <a:avLst/>
          </a:prstGeom>
        </p:spPr>
      </p:pic>
      <p:sp>
        <p:nvSpPr>
          <p:cNvPr id="9" name="TextBox 8"/>
          <p:cNvSpPr txBox="1"/>
          <p:nvPr/>
        </p:nvSpPr>
        <p:spPr>
          <a:xfrm>
            <a:off x="6509558" y="4459850"/>
            <a:ext cx="1620148" cy="523220"/>
          </a:xfrm>
          <a:prstGeom prst="rect">
            <a:avLst/>
          </a:prstGeom>
          <a:solidFill>
            <a:srgbClr val="17B9DF"/>
          </a:solid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Hall D: </a:t>
            </a:r>
            <a:r>
              <a:rPr lang="en-US" sz="1400" b="1" dirty="0" err="1" smtClean="0">
                <a:latin typeface="Arial" panose="020B0604020202020204" pitchFamily="34" charset="0"/>
                <a:cs typeface="Arial" panose="020B0604020202020204" pitchFamily="34" charset="0"/>
              </a:rPr>
              <a:t>GlueX</a:t>
            </a:r>
            <a:r>
              <a:rPr lang="en-US" sz="1400" b="1" dirty="0" smtClean="0">
                <a:latin typeface="Arial" panose="020B0604020202020204" pitchFamily="34" charset="0"/>
                <a:cs typeface="Arial" panose="020B0604020202020204" pitchFamily="34" charset="0"/>
              </a:rPr>
              <a:t> Spectrometer</a:t>
            </a:r>
          </a:p>
        </p:txBody>
      </p:sp>
    </p:spTree>
    <p:extLst>
      <p:ext uri="{BB962C8B-B14F-4D97-AF65-F5344CB8AC3E}">
        <p14:creationId xmlns:p14="http://schemas.microsoft.com/office/powerpoint/2010/main" val="33993328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14114" r="16001"/>
          <a:stretch/>
        </p:blipFill>
        <p:spPr>
          <a:xfrm rot="5400000">
            <a:off x="-469025" y="4171042"/>
            <a:ext cx="2884664" cy="1794217"/>
          </a:xfrm>
          <a:prstGeom prst="rect">
            <a:avLst/>
          </a:prstGeom>
        </p:spPr>
      </p:pic>
      <p:sp>
        <p:nvSpPr>
          <p:cNvPr id="20" name="TextBox 19"/>
          <p:cNvSpPr txBox="1"/>
          <p:nvPr/>
        </p:nvSpPr>
        <p:spPr>
          <a:xfrm>
            <a:off x="317573" y="6172200"/>
            <a:ext cx="1271792" cy="307777"/>
          </a:xfrm>
          <a:prstGeom prst="rect">
            <a:avLst/>
          </a:prstGeom>
          <a:solidFill>
            <a:schemeClr val="accent5">
              <a:lumMod val="90000"/>
            </a:schemeClr>
          </a:solidFill>
        </p:spPr>
        <p:txBody>
          <a:bodyPr wrap="square" rtlCol="0">
            <a:spAutoFit/>
          </a:bodyPr>
          <a:lstStyle/>
          <a:p>
            <a:r>
              <a:rPr lang="en-US" sz="1400" dirty="0" smtClean="0">
                <a:latin typeface="Arial" panose="020B0604020202020204" pitchFamily="34" charset="0"/>
                <a:cs typeface="Arial" panose="020B0604020202020204" pitchFamily="34" charset="0"/>
              </a:rPr>
              <a:t>TOF (FSU)</a:t>
            </a:r>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9406" r="10736"/>
          <a:stretch/>
        </p:blipFill>
        <p:spPr>
          <a:xfrm>
            <a:off x="5995466" y="4036396"/>
            <a:ext cx="2717827" cy="191437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19357" y="1374512"/>
            <a:ext cx="2861883" cy="1610460"/>
          </a:xfrm>
          <a:prstGeom prst="rect">
            <a:avLst/>
          </a:prstGeom>
        </p:spPr>
      </p:pic>
      <p:sp>
        <p:nvSpPr>
          <p:cNvPr id="2" name="Title 1"/>
          <p:cNvSpPr>
            <a:spLocks noGrp="1"/>
          </p:cNvSpPr>
          <p:nvPr>
            <p:ph type="title"/>
          </p:nvPr>
        </p:nvSpPr>
        <p:spPr/>
        <p:txBody>
          <a:bodyPr/>
          <a:lstStyle/>
          <a:p>
            <a:r>
              <a:rPr lang="en-US" dirty="0" smtClean="0"/>
              <a:t>Hall D:  Complete / Installed</a:t>
            </a:r>
            <a:endParaRPr lang="en-US" dirty="0"/>
          </a:p>
        </p:txBody>
      </p:sp>
      <p:grpSp>
        <p:nvGrpSpPr>
          <p:cNvPr id="5" name="Group 4"/>
          <p:cNvGrpSpPr/>
          <p:nvPr/>
        </p:nvGrpSpPr>
        <p:grpSpPr>
          <a:xfrm>
            <a:off x="76200" y="594912"/>
            <a:ext cx="1794215" cy="2971003"/>
            <a:chOff x="656961" y="612441"/>
            <a:chExt cx="1794215" cy="2971003"/>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18338" b="6291"/>
            <a:stretch/>
          </p:blipFill>
          <p:spPr>
            <a:xfrm rot="5400000">
              <a:off x="164268" y="1296536"/>
              <a:ext cx="2779601" cy="1794215"/>
            </a:xfrm>
            <a:prstGeom prst="rect">
              <a:avLst/>
            </a:prstGeom>
          </p:spPr>
        </p:pic>
        <p:sp>
          <p:nvSpPr>
            <p:cNvPr id="3" name="TextBox 2"/>
            <p:cNvSpPr txBox="1"/>
            <p:nvPr/>
          </p:nvSpPr>
          <p:spPr>
            <a:xfrm>
              <a:off x="782463" y="612441"/>
              <a:ext cx="1503535"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BCAL (UR)</a:t>
              </a:r>
              <a:endParaRPr lang="en-US" sz="1400" dirty="0">
                <a:latin typeface="Arial" panose="020B0604020202020204" pitchFamily="34" charset="0"/>
                <a:cs typeface="Arial" panose="020B0604020202020204" pitchFamily="34" charset="0"/>
              </a:endParaRPr>
            </a:p>
          </p:txBody>
        </p:sp>
      </p:grpSp>
      <p:sp>
        <p:nvSpPr>
          <p:cNvPr id="6" name="TextBox 5"/>
          <p:cNvSpPr txBox="1"/>
          <p:nvPr/>
        </p:nvSpPr>
        <p:spPr>
          <a:xfrm>
            <a:off x="7665343" y="632425"/>
            <a:ext cx="116990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FCAL (IU)</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6889175" y="5950766"/>
            <a:ext cx="1225164"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START (FIU)</a:t>
            </a:r>
            <a:endParaRPr lang="en-US" sz="14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4628" t="24465" r="22163" b="26419"/>
          <a:stretch/>
        </p:blipFill>
        <p:spPr>
          <a:xfrm>
            <a:off x="2641201" y="853555"/>
            <a:ext cx="4270898" cy="2489000"/>
          </a:xfrm>
          <a:prstGeom prst="rect">
            <a:avLst/>
          </a:prstGeom>
        </p:spPr>
      </p:pic>
      <p:sp>
        <p:nvSpPr>
          <p:cNvPr id="18" name="TextBox 17"/>
          <p:cNvSpPr txBox="1"/>
          <p:nvPr/>
        </p:nvSpPr>
        <p:spPr>
          <a:xfrm>
            <a:off x="2301548" y="3104249"/>
            <a:ext cx="208054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FDC inside BCAL bore</a:t>
            </a: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28223" t="20651" r="24304" b="16659"/>
          <a:stretch/>
        </p:blipFill>
        <p:spPr>
          <a:xfrm>
            <a:off x="2126373" y="3625817"/>
            <a:ext cx="3682755" cy="2735529"/>
          </a:xfrm>
          <a:prstGeom prst="rect">
            <a:avLst/>
          </a:prstGeom>
        </p:spPr>
      </p:pic>
      <p:sp>
        <p:nvSpPr>
          <p:cNvPr id="4" name="TextBox 3"/>
          <p:cNvSpPr txBox="1"/>
          <p:nvPr/>
        </p:nvSpPr>
        <p:spPr>
          <a:xfrm>
            <a:off x="2144545" y="5846428"/>
            <a:ext cx="1294466"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CDC (CMU)</a:t>
            </a:r>
            <a:endParaRPr lang="en-US" sz="1400" dirty="0">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normAutofit/>
          </a:bodyPr>
          <a:lstStyle/>
          <a:p>
            <a:r>
              <a:rPr lang="en-US" dirty="0" smtClean="0"/>
              <a:t>Hall D</a:t>
            </a:r>
            <a:r>
              <a:rPr lang="en-US" dirty="0"/>
              <a:t> </a:t>
            </a:r>
            <a:r>
              <a:rPr lang="en-US" dirty="0" smtClean="0"/>
              <a:t>– Key Performance Parameter</a:t>
            </a:r>
            <a:endParaRPr lang="en-US" dirty="0"/>
          </a:p>
        </p:txBody>
      </p:sp>
      <p:sp>
        <p:nvSpPr>
          <p:cNvPr id="9" name="Content Placeholder 3"/>
          <p:cNvSpPr>
            <a:spLocks noGrp="1"/>
          </p:cNvSpPr>
          <p:nvPr>
            <p:ph idx="1"/>
          </p:nvPr>
        </p:nvSpPr>
        <p:spPr>
          <a:xfrm>
            <a:off x="1151961" y="5275088"/>
            <a:ext cx="6829487" cy="1033046"/>
          </a:xfrm>
          <a:prstGeom prst="rect">
            <a:avLst/>
          </a:prstGeom>
        </p:spPr>
        <p:txBody>
          <a:bodyPr>
            <a:normAutofit fontScale="92500" lnSpcReduction="10000"/>
          </a:bodyPr>
          <a:lstStyle/>
          <a:p>
            <a:pPr marL="0" indent="0" algn="ctr">
              <a:buNone/>
            </a:pPr>
            <a:r>
              <a:rPr lang="en-US" sz="2800" b="1" u="sng" dirty="0" smtClean="0">
                <a:solidFill>
                  <a:srgbClr val="00B050"/>
                </a:solidFill>
              </a:rPr>
              <a:t>KPP achieved – December 2014</a:t>
            </a:r>
          </a:p>
          <a:p>
            <a:pPr marL="0" indent="0" algn="ctr">
              <a:buNone/>
            </a:pPr>
            <a:r>
              <a:rPr lang="en-US" sz="1900" b="1" i="1" dirty="0" smtClean="0">
                <a:solidFill>
                  <a:srgbClr val="7030A0"/>
                </a:solidFill>
              </a:rPr>
              <a:t>Thanks to dedicated effort by Accelerator Ops, Engineering, Hall D staff, and </a:t>
            </a:r>
            <a:r>
              <a:rPr lang="en-US" sz="1900" b="1" i="1" dirty="0" err="1" smtClean="0">
                <a:solidFill>
                  <a:srgbClr val="7030A0"/>
                </a:solidFill>
              </a:rPr>
              <a:t>GlueX</a:t>
            </a:r>
            <a:r>
              <a:rPr lang="en-US" sz="1900" b="1" i="1" dirty="0" smtClean="0">
                <a:solidFill>
                  <a:srgbClr val="7030A0"/>
                </a:solidFill>
              </a:rPr>
              <a:t> Collaboration</a:t>
            </a:r>
          </a:p>
        </p:txBody>
      </p:sp>
      <p:sp>
        <p:nvSpPr>
          <p:cNvPr id="7" name="Rectangle 6"/>
          <p:cNvSpPr/>
          <p:nvPr/>
        </p:nvSpPr>
        <p:spPr bwMode="auto">
          <a:xfrm>
            <a:off x="321495" y="797132"/>
            <a:ext cx="2556588" cy="13529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grpSp>
        <p:nvGrpSpPr>
          <p:cNvPr id="10" name="Group 9"/>
          <p:cNvGrpSpPr/>
          <p:nvPr/>
        </p:nvGrpSpPr>
        <p:grpSpPr>
          <a:xfrm>
            <a:off x="5418000" y="1176296"/>
            <a:ext cx="3461659" cy="2418774"/>
            <a:chOff x="3733800" y="2772903"/>
            <a:chExt cx="5526596" cy="3782129"/>
          </a:xfrm>
        </p:grpSpPr>
        <p:pic>
          <p:nvPicPr>
            <p:cNvPr id="11" name="Picture 2" descr="https://logbooks.jlab.org/files/2014/11/3309411/vertex_z_r1505_rcu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772903"/>
              <a:ext cx="5239930" cy="3568574"/>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cxnSp>
          <p:nvCxnSpPr>
            <p:cNvPr id="12" name="Straight Arrow Connector 24"/>
            <p:cNvCxnSpPr>
              <a:cxnSpLocks noChangeShapeType="1"/>
            </p:cNvCxnSpPr>
            <p:nvPr/>
          </p:nvCxnSpPr>
          <p:spPr bwMode="auto">
            <a:xfrm flipH="1">
              <a:off x="4926932" y="4923454"/>
              <a:ext cx="1016668" cy="1026563"/>
            </a:xfrm>
            <a:prstGeom prst="straightConnector1">
              <a:avLst/>
            </a:prstGeom>
            <a:noFill/>
            <a:ln w="31750">
              <a:solidFill>
                <a:srgbClr val="C00000"/>
              </a:solidFill>
              <a:round/>
              <a:headEnd/>
              <a:tailEnd type="arrow" w="med" len="med"/>
            </a:ln>
          </p:spPr>
        </p:cxnSp>
        <p:sp>
          <p:nvSpPr>
            <p:cNvPr id="13" name="TextBox 12"/>
            <p:cNvSpPr txBox="1"/>
            <p:nvPr/>
          </p:nvSpPr>
          <p:spPr>
            <a:xfrm>
              <a:off x="5943600" y="4584900"/>
              <a:ext cx="2237828" cy="789171"/>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smtClean="0">
                  <a:solidFill>
                    <a:srgbClr val="C00000"/>
                  </a:solidFill>
                  <a:latin typeface="+mj-lt"/>
                </a:rPr>
                <a:t>Target (1cm plastic) location </a:t>
              </a:r>
              <a:endParaRPr lang="en-US" sz="1200" b="1" dirty="0">
                <a:solidFill>
                  <a:srgbClr val="C00000"/>
                </a:solidFill>
                <a:latin typeface="Comic Sans MS" pitchFamily="66" charset="0"/>
              </a:endParaRPr>
            </a:p>
          </p:txBody>
        </p:sp>
        <p:sp>
          <p:nvSpPr>
            <p:cNvPr id="14" name="TextBox 13"/>
            <p:cNvSpPr txBox="1"/>
            <p:nvPr/>
          </p:nvSpPr>
          <p:spPr>
            <a:xfrm>
              <a:off x="8203061" y="6081529"/>
              <a:ext cx="1057335" cy="473503"/>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err="1" smtClean="0">
                  <a:solidFill>
                    <a:srgbClr val="C00000"/>
                  </a:solidFill>
                  <a:latin typeface="+mj-lt"/>
                </a:rPr>
                <a:t>Z,cm</a:t>
              </a:r>
              <a:endParaRPr lang="en-US" sz="1200" b="1" dirty="0">
                <a:solidFill>
                  <a:srgbClr val="C00000"/>
                </a:solidFill>
                <a:latin typeface="Comic Sans MS" pitchFamily="66" charset="0"/>
              </a:endParaRPr>
            </a:p>
          </p:txBody>
        </p:sp>
      </p:grpSp>
      <p:grpSp>
        <p:nvGrpSpPr>
          <p:cNvPr id="3" name="Group 2"/>
          <p:cNvGrpSpPr/>
          <p:nvPr/>
        </p:nvGrpSpPr>
        <p:grpSpPr>
          <a:xfrm>
            <a:off x="914400" y="3530812"/>
            <a:ext cx="7700670" cy="1679197"/>
            <a:chOff x="914400" y="3680325"/>
            <a:chExt cx="7700670" cy="1679197"/>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047" t="22076" b="6641"/>
            <a:stretch/>
          </p:blipFill>
          <p:spPr>
            <a:xfrm>
              <a:off x="914400" y="3962400"/>
              <a:ext cx="7700670" cy="1397122"/>
            </a:xfrm>
            <a:prstGeom prst="rect">
              <a:avLst/>
            </a:prstGeom>
          </p:spPr>
        </p:pic>
        <p:sp>
          <p:nvSpPr>
            <p:cNvPr id="16" name="TextBox 15"/>
            <p:cNvSpPr txBox="1"/>
            <p:nvPr/>
          </p:nvSpPr>
          <p:spPr>
            <a:xfrm>
              <a:off x="1600200" y="3680325"/>
              <a:ext cx="6096940" cy="338554"/>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0070C0"/>
                  </a:solidFill>
                  <a:latin typeface="Arial" panose="020B0604020202020204" pitchFamily="34" charset="0"/>
                  <a:cs typeface="Arial" panose="020B0604020202020204" pitchFamily="34" charset="0"/>
                </a:rPr>
                <a:t>2-day running period: 50-100nA, 10.08 </a:t>
              </a:r>
              <a:r>
                <a:rPr lang="en-US" sz="1600" b="1" dirty="0" err="1" smtClean="0">
                  <a:solidFill>
                    <a:srgbClr val="0070C0"/>
                  </a:solidFill>
                  <a:latin typeface="Arial" panose="020B0604020202020204" pitchFamily="34" charset="0"/>
                  <a:cs typeface="Arial" panose="020B0604020202020204" pitchFamily="34" charset="0"/>
                </a:rPr>
                <a:t>GeV</a:t>
              </a:r>
              <a:r>
                <a:rPr lang="en-US" sz="1600" b="1" dirty="0" smtClean="0">
                  <a:solidFill>
                    <a:srgbClr val="0070C0"/>
                  </a:solidFill>
                  <a:latin typeface="Arial" panose="020B0604020202020204" pitchFamily="34" charset="0"/>
                  <a:cs typeface="Arial" panose="020B0604020202020204" pitchFamily="34" charset="0"/>
                </a:rPr>
                <a:t> electrons</a:t>
              </a:r>
            </a:p>
          </p:txBody>
        </p:sp>
      </p:grpSp>
      <p:sp>
        <p:nvSpPr>
          <p:cNvPr id="17" name="TextBox 16"/>
          <p:cNvSpPr txBox="1"/>
          <p:nvPr/>
        </p:nvSpPr>
        <p:spPr>
          <a:xfrm>
            <a:off x="7200990" y="5969372"/>
            <a:ext cx="1929759" cy="523220"/>
          </a:xfrm>
          <a:prstGeom prst="rect">
            <a:avLst/>
          </a:prstGeom>
          <a:noFill/>
        </p:spPr>
        <p:txBody>
          <a:bodyPr wrap="none" rtlCol="0">
            <a:spAutoFit/>
          </a:bodyPr>
          <a:lstStyle/>
          <a:p>
            <a:pPr algn="ctr"/>
            <a:r>
              <a:rPr lang="en-US" sz="1400" b="1" i="1" dirty="0" smtClean="0"/>
              <a:t>See A. </a:t>
            </a:r>
            <a:r>
              <a:rPr lang="en-US" sz="1400" b="1" i="1" dirty="0" err="1" smtClean="0"/>
              <a:t>Freyberger’s</a:t>
            </a:r>
            <a:r>
              <a:rPr lang="en-US" sz="1400" b="1" i="1" dirty="0" smtClean="0"/>
              <a:t> talk</a:t>
            </a:r>
          </a:p>
          <a:p>
            <a:pPr algn="ctr"/>
            <a:r>
              <a:rPr lang="en-US" sz="1400" b="1" i="1" dirty="0" smtClean="0"/>
              <a:t>See J. Stevens’ talk</a:t>
            </a:r>
            <a:endParaRPr lang="en-US" sz="1400" b="1" i="1" dirty="0"/>
          </a:p>
        </p:txBody>
      </p:sp>
      <p:sp>
        <p:nvSpPr>
          <p:cNvPr id="4" name="Rectangle 3"/>
          <p:cNvSpPr/>
          <p:nvPr/>
        </p:nvSpPr>
        <p:spPr>
          <a:xfrm>
            <a:off x="1494073" y="854208"/>
            <a:ext cx="5540188" cy="369332"/>
          </a:xfrm>
          <a:prstGeom prst="rect">
            <a:avLst/>
          </a:prstGeom>
        </p:spPr>
        <p:txBody>
          <a:bodyPr wrap="square">
            <a:spAutoFit/>
          </a:bodyPr>
          <a:lstStyle/>
          <a:p>
            <a:pPr lvl="2">
              <a:spcBef>
                <a:spcPts val="600"/>
              </a:spcBef>
              <a:spcAft>
                <a:spcPts val="413"/>
              </a:spcAft>
              <a:defRPr/>
            </a:pPr>
            <a:r>
              <a:rPr lang="en-US" b="1" dirty="0">
                <a:solidFill>
                  <a:srgbClr val="0070C0"/>
                </a:solidFill>
              </a:rPr>
              <a:t>Commissioning run: 3 weeks in Oct-Dec </a:t>
            </a:r>
            <a:r>
              <a:rPr lang="en-US" b="1" dirty="0" smtClean="0">
                <a:solidFill>
                  <a:srgbClr val="0070C0"/>
                </a:solidFill>
              </a:rPr>
              <a:t>2014</a:t>
            </a:r>
            <a:endParaRPr lang="en-US" b="1" dirty="0">
              <a:solidFill>
                <a:srgbClr val="0070C0"/>
              </a:solidFill>
            </a:endParaRPr>
          </a:p>
        </p:txBody>
      </p:sp>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8048" y="1344192"/>
            <a:ext cx="2689411" cy="1792940"/>
          </a:xfrm>
          <a:prstGeom prst="rect">
            <a:avLst/>
          </a:prstGeom>
          <a:scene3d>
            <a:camera prst="orthographicFront"/>
            <a:lightRig rig="threePt" dir="t"/>
          </a:scene3d>
          <a:sp3d>
            <a:bevelT/>
          </a:sp3d>
        </p:spPr>
      </p:pic>
      <p:pic>
        <p:nvPicPr>
          <p:cNvPr id="19" name="Picture 1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004" r="11086"/>
          <a:stretch/>
        </p:blipFill>
        <p:spPr bwMode="auto">
          <a:xfrm>
            <a:off x="3196558" y="1453810"/>
            <a:ext cx="2156520" cy="1614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7156" y="2366966"/>
            <a:ext cx="1271695" cy="338554"/>
          </a:xfrm>
          <a:prstGeom prst="rect">
            <a:avLst/>
          </a:prstGeom>
          <a:solidFill>
            <a:schemeClr val="tx2">
              <a:lumMod val="60000"/>
              <a:lumOff val="40000"/>
            </a:schemeClr>
          </a:solidFill>
        </p:spPr>
        <p:txBody>
          <a:bodyPr wrap="none" rtlCol="0">
            <a:spAutoFit/>
          </a:bodyPr>
          <a:lstStyle/>
          <a:p>
            <a:r>
              <a:rPr lang="en-US" sz="1600" dirty="0" smtClean="0">
                <a:solidFill>
                  <a:schemeClr val="bg1"/>
                </a:solidFill>
              </a:rPr>
              <a:t>Hall D Tagger</a:t>
            </a:r>
            <a:endParaRPr lang="en-US" sz="1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Highlights (1)</a:t>
            </a:r>
            <a:endParaRPr lang="en-US" dirty="0"/>
          </a:p>
        </p:txBody>
      </p:sp>
      <p:sp>
        <p:nvSpPr>
          <p:cNvPr id="3" name="Content Placeholder 2"/>
          <p:cNvSpPr>
            <a:spLocks noGrp="1"/>
          </p:cNvSpPr>
          <p:nvPr>
            <p:ph idx="1"/>
          </p:nvPr>
        </p:nvSpPr>
        <p:spPr>
          <a:xfrm>
            <a:off x="126787" y="5002302"/>
            <a:ext cx="8229600" cy="1506071"/>
          </a:xfrm>
        </p:spPr>
        <p:txBody>
          <a:bodyPr/>
          <a:lstStyle/>
          <a:p>
            <a:pPr marL="0" indent="0">
              <a:buNone/>
            </a:pPr>
            <a:r>
              <a:rPr lang="en-US" u="sng" dirty="0" smtClean="0"/>
              <a:t>Hall D :  Silicon Photomultipliers (</a:t>
            </a:r>
            <a:r>
              <a:rPr lang="en-US" u="sng" dirty="0" err="1" smtClean="0"/>
              <a:t>SiPMs</a:t>
            </a:r>
            <a:r>
              <a:rPr lang="en-US" u="sng" dirty="0" smtClean="0"/>
              <a:t>)</a:t>
            </a:r>
          </a:p>
          <a:p>
            <a:r>
              <a:rPr lang="en-US" dirty="0" smtClean="0"/>
              <a:t>What: Avalanche photodiode pixels operating in Geiger mode</a:t>
            </a:r>
          </a:p>
          <a:p>
            <a:r>
              <a:rPr lang="en-US" dirty="0" smtClean="0"/>
              <a:t>Why: immune to strong field; good PDE; compact; no HV needed </a:t>
            </a:r>
          </a:p>
          <a:p>
            <a:r>
              <a:rPr lang="en-US" dirty="0" smtClean="0"/>
              <a:t>Application: </a:t>
            </a:r>
            <a:r>
              <a:rPr lang="en-US" dirty="0" err="1" smtClean="0"/>
              <a:t>GlueX</a:t>
            </a:r>
            <a:r>
              <a:rPr lang="en-US" dirty="0" smtClean="0"/>
              <a:t> experiment &amp; Bio-imaging</a:t>
            </a:r>
          </a:p>
        </p:txBody>
      </p:sp>
      <p:pic>
        <p:nvPicPr>
          <p:cNvPr id="7" name="Picture 6" descr="sipm_grid.jpg"/>
          <p:cNvPicPr>
            <a:picLocks noChangeAspect="1"/>
          </p:cNvPicPr>
          <p:nvPr/>
        </p:nvPicPr>
        <p:blipFill>
          <a:blip r:embed="rId2" cstate="print"/>
          <a:stretch>
            <a:fillRect/>
          </a:stretch>
        </p:blipFill>
        <p:spPr>
          <a:xfrm>
            <a:off x="7050144" y="4145969"/>
            <a:ext cx="2087172" cy="1568098"/>
          </a:xfrm>
          <a:prstGeom prst="rect">
            <a:avLst/>
          </a:prstGeom>
        </p:spPr>
      </p:pic>
      <p:sp>
        <p:nvSpPr>
          <p:cNvPr id="9" name="TextBox 8"/>
          <p:cNvSpPr txBox="1"/>
          <p:nvPr/>
        </p:nvSpPr>
        <p:spPr>
          <a:xfrm>
            <a:off x="7837714" y="5485154"/>
            <a:ext cx="1317948" cy="646331"/>
          </a:xfrm>
          <a:prstGeom prst="rect">
            <a:avLst/>
          </a:prstGeom>
          <a:noFill/>
        </p:spPr>
        <p:txBody>
          <a:bodyPr wrap="square" rtlCol="0">
            <a:spAutoFit/>
          </a:bodyPr>
          <a:lstStyle/>
          <a:p>
            <a:pPr algn="r"/>
            <a:r>
              <a:rPr lang="en-US" sz="1200" dirty="0" smtClean="0">
                <a:effectLst>
                  <a:glow rad="101600">
                    <a:srgbClr val="DEFF8B">
                      <a:alpha val="60000"/>
                    </a:srgbClr>
                  </a:glow>
                </a:effectLst>
              </a:rPr>
              <a:t>Hamamatsu</a:t>
            </a:r>
          </a:p>
          <a:p>
            <a:pPr algn="r"/>
            <a:r>
              <a:rPr lang="en-US" sz="1200" dirty="0" smtClean="0">
                <a:effectLst>
                  <a:glow rad="101600">
                    <a:srgbClr val="DEFF8B">
                      <a:alpha val="60000"/>
                    </a:srgbClr>
                  </a:glow>
                </a:effectLst>
              </a:rPr>
              <a:t>4</a:t>
            </a:r>
            <a:r>
              <a:rPr lang="en-US" sz="1200" dirty="0" smtClean="0"/>
              <a:t>×</a:t>
            </a:r>
            <a:r>
              <a:rPr lang="en-US" sz="1200" dirty="0" smtClean="0">
                <a:effectLst>
                  <a:glow rad="101600">
                    <a:srgbClr val="DEFF8B">
                      <a:alpha val="60000"/>
                    </a:srgbClr>
                  </a:glow>
                </a:effectLst>
              </a:rPr>
              <a:t>4 Array of </a:t>
            </a:r>
          </a:p>
          <a:p>
            <a:pPr algn="r"/>
            <a:r>
              <a:rPr lang="en-US" sz="1200" dirty="0" smtClean="0">
                <a:effectLst>
                  <a:glow rad="101600">
                    <a:srgbClr val="DEFF8B">
                      <a:alpha val="60000"/>
                    </a:srgbClr>
                  </a:glow>
                </a:effectLst>
              </a:rPr>
              <a:t>3</a:t>
            </a:r>
            <a:r>
              <a:rPr lang="en-US" sz="1200" dirty="0" smtClean="0"/>
              <a:t>×</a:t>
            </a:r>
            <a:r>
              <a:rPr lang="en-US" sz="1200" dirty="0" smtClean="0">
                <a:effectLst>
                  <a:glow rad="101600">
                    <a:srgbClr val="DEFF8B">
                      <a:alpha val="60000"/>
                    </a:srgbClr>
                  </a:glow>
                </a:effectLst>
              </a:rPr>
              <a:t>3 mm</a:t>
            </a:r>
            <a:r>
              <a:rPr lang="en-US" sz="1200" baseline="30000" dirty="0" smtClean="0">
                <a:effectLst>
                  <a:glow rad="101600">
                    <a:srgbClr val="DEFF8B">
                      <a:alpha val="60000"/>
                    </a:srgbClr>
                  </a:glow>
                </a:effectLst>
              </a:rPr>
              <a:t>2</a:t>
            </a:r>
            <a:r>
              <a:rPr lang="en-US" sz="1200" dirty="0" smtClean="0">
                <a:effectLst>
                  <a:glow rad="101600">
                    <a:srgbClr val="DEFF8B">
                      <a:alpha val="60000"/>
                    </a:srgbClr>
                  </a:glow>
                </a:effectLst>
              </a:rPr>
              <a:t> </a:t>
            </a:r>
            <a:r>
              <a:rPr lang="en-US" sz="1200" dirty="0" err="1" smtClean="0">
                <a:effectLst>
                  <a:glow rad="101600">
                    <a:srgbClr val="DEFF8B">
                      <a:alpha val="60000"/>
                    </a:srgbClr>
                  </a:glow>
                </a:effectLst>
              </a:rPr>
              <a:t>SiPMs</a:t>
            </a:r>
            <a:endParaRPr lang="en-US" sz="1200" dirty="0">
              <a:effectLst>
                <a:glow rad="101600">
                  <a:srgbClr val="DEFF8B">
                    <a:alpha val="60000"/>
                  </a:srgbClr>
                </a:glow>
              </a:effectLst>
            </a:endParaRPr>
          </a:p>
        </p:txBody>
      </p:sp>
      <p:grpSp>
        <p:nvGrpSpPr>
          <p:cNvPr id="36" name="Group 35"/>
          <p:cNvGrpSpPr/>
          <p:nvPr/>
        </p:nvGrpSpPr>
        <p:grpSpPr>
          <a:xfrm>
            <a:off x="8196010" y="3273409"/>
            <a:ext cx="840850" cy="1083656"/>
            <a:chOff x="6761948" y="3861336"/>
            <a:chExt cx="840850" cy="1083656"/>
          </a:xfrm>
        </p:grpSpPr>
        <p:pic>
          <p:nvPicPr>
            <p:cNvPr id="8" name="Picture 7" descr="SiPM_pixel.jpg"/>
            <p:cNvPicPr>
              <a:picLocks noChangeAspect="1"/>
            </p:cNvPicPr>
            <p:nvPr/>
          </p:nvPicPr>
          <p:blipFill>
            <a:blip r:embed="rId3" cstate="print"/>
            <a:srcRect l="12658" t="16925" r="31646" b="23694"/>
            <a:stretch>
              <a:fillRect/>
            </a:stretch>
          </p:blipFill>
          <p:spPr>
            <a:xfrm>
              <a:off x="6761948" y="4145969"/>
              <a:ext cx="816508" cy="799023"/>
            </a:xfrm>
            <a:prstGeom prst="ellipse">
              <a:avLst/>
            </a:prstGeom>
            <a:ln w="190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7012572" y="3861336"/>
              <a:ext cx="590226" cy="501583"/>
              <a:chOff x="4963190" y="3345314"/>
              <a:chExt cx="858138" cy="742901"/>
            </a:xfrm>
          </p:grpSpPr>
          <p:sp>
            <p:nvSpPr>
              <p:cNvPr id="11" name="TextBox 10"/>
              <p:cNvSpPr txBox="1"/>
              <p:nvPr/>
            </p:nvSpPr>
            <p:spPr>
              <a:xfrm>
                <a:off x="4963190" y="3345314"/>
                <a:ext cx="858138" cy="410267"/>
              </a:xfrm>
              <a:prstGeom prst="rect">
                <a:avLst/>
              </a:prstGeom>
              <a:noFill/>
              <a:effectLst>
                <a:glow rad="139700">
                  <a:schemeClr val="accent4">
                    <a:satMod val="175000"/>
                    <a:alpha val="40000"/>
                  </a:schemeClr>
                </a:glow>
              </a:effectLst>
            </p:spPr>
            <p:txBody>
              <a:bodyPr wrap="none" rtlCol="0">
                <a:spAutoFit/>
              </a:bodyPr>
              <a:lstStyle/>
              <a:p>
                <a:r>
                  <a:rPr lang="en-US" sz="1200" b="1" dirty="0" smtClean="0">
                    <a:effectLst>
                      <a:glow rad="228600">
                        <a:schemeClr val="bg1">
                          <a:alpha val="40000"/>
                        </a:schemeClr>
                      </a:glow>
                    </a:effectLst>
                  </a:rPr>
                  <a:t>50 </a:t>
                </a:r>
                <a:r>
                  <a:rPr lang="en-US" sz="1200" b="1" dirty="0" smtClean="0">
                    <a:effectLst>
                      <a:glow rad="228600">
                        <a:schemeClr val="bg1">
                          <a:alpha val="40000"/>
                        </a:schemeClr>
                      </a:glow>
                    </a:effectLst>
                    <a:latin typeface="Symbol" pitchFamily="18" charset="2"/>
                  </a:rPr>
                  <a:t>m</a:t>
                </a:r>
                <a:r>
                  <a:rPr lang="en-US" sz="1200" b="1" dirty="0" smtClean="0">
                    <a:effectLst>
                      <a:glow rad="228600">
                        <a:schemeClr val="bg1">
                          <a:alpha val="40000"/>
                        </a:schemeClr>
                      </a:glow>
                    </a:effectLst>
                  </a:rPr>
                  <a:t>m</a:t>
                </a:r>
                <a:endParaRPr lang="en-US" sz="1200" b="1" dirty="0">
                  <a:effectLst>
                    <a:glow rad="228600">
                      <a:schemeClr val="bg1">
                        <a:alpha val="40000"/>
                      </a:schemeClr>
                    </a:glow>
                  </a:effectLst>
                </a:endParaRPr>
              </a:p>
            </p:txBody>
          </p:sp>
          <p:cxnSp>
            <p:nvCxnSpPr>
              <p:cNvPr id="12" name="Straight Arrow Connector 11"/>
              <p:cNvCxnSpPr/>
              <p:nvPr/>
            </p:nvCxnSpPr>
            <p:spPr bwMode="auto">
              <a:xfrm flipH="1">
                <a:off x="5087966" y="3695250"/>
                <a:ext cx="181803" cy="328137"/>
              </a:xfrm>
              <a:prstGeom prst="straightConnector1">
                <a:avLst/>
              </a:prstGeom>
              <a:solidFill>
                <a:schemeClr val="accent1"/>
              </a:solidFill>
              <a:ln w="28575" cap="flat" cmpd="sng" algn="ctr">
                <a:solidFill>
                  <a:srgbClr val="FFC000"/>
                </a:solidFill>
                <a:prstDash val="solid"/>
                <a:round/>
                <a:headEnd type="none" w="med" len="med"/>
                <a:tailEnd type="triangle" w="med" len="med"/>
              </a:ln>
              <a:effectLst/>
            </p:spPr>
          </p:cxnSp>
          <p:sp>
            <p:nvSpPr>
              <p:cNvPr id="13" name="Rectangle 12"/>
              <p:cNvSpPr/>
              <p:nvPr/>
            </p:nvSpPr>
            <p:spPr bwMode="auto">
              <a:xfrm>
                <a:off x="5042462" y="4042495"/>
                <a:ext cx="45720" cy="45720"/>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sp>
        <p:nvSpPr>
          <p:cNvPr id="16" name="TextBox 15"/>
          <p:cNvSpPr txBox="1"/>
          <p:nvPr/>
        </p:nvSpPr>
        <p:spPr>
          <a:xfrm>
            <a:off x="122945" y="860363"/>
            <a:ext cx="9134232" cy="1200329"/>
          </a:xfrm>
          <a:prstGeom prst="rect">
            <a:avLst/>
          </a:prstGeom>
          <a:noFill/>
        </p:spPr>
        <p:txBody>
          <a:bodyPr wrap="none" rtlCol="0">
            <a:spAutoFit/>
          </a:bodyPr>
          <a:lstStyle/>
          <a:p>
            <a:r>
              <a:rPr lang="en-US" u="sng" dirty="0" smtClean="0">
                <a:latin typeface="Arial" panose="020B0604020202020204" pitchFamily="34" charset="0"/>
                <a:cs typeface="Arial" panose="020B0604020202020204" pitchFamily="34" charset="0"/>
              </a:rPr>
              <a:t>Accelerator: C100 </a:t>
            </a:r>
            <a:r>
              <a:rPr lang="en-US" u="sng" dirty="0" err="1" smtClean="0">
                <a:latin typeface="Arial" panose="020B0604020202020204" pitchFamily="34" charset="0"/>
                <a:cs typeface="Arial" panose="020B0604020202020204" pitchFamily="34" charset="0"/>
              </a:rPr>
              <a:t>Cryomodules</a:t>
            </a:r>
            <a:endParaRPr lang="en-US" u="sng"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Evolved from CEBAF C20 design &amp; C50 program </a:t>
            </a:r>
            <a:r>
              <a:rPr lang="en-US" sz="1600" dirty="0" smtClean="0">
                <a:latin typeface="Arial" panose="020B0604020202020204" pitchFamily="34" charset="0"/>
                <a:cs typeface="Arial" panose="020B0604020202020204" pitchFamily="34" charset="0"/>
              </a:rPr>
              <a:t>(reduce field emission &amp; raise gradient)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Requirement 98 MeV, designed for 108 MeV</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Experience being leveraged for FRIB and LCLS-II</a:t>
            </a:r>
            <a:endParaRPr lang="en-US" dirty="0">
              <a:latin typeface="Arial" panose="020B0604020202020204" pitchFamily="34" charset="0"/>
              <a:cs typeface="Arial" panose="020B0604020202020204" pitchFamily="34" charset="0"/>
            </a:endParaRPr>
          </a:p>
        </p:txBody>
      </p:sp>
      <p:grpSp>
        <p:nvGrpSpPr>
          <p:cNvPr id="18" name="Group 17"/>
          <p:cNvGrpSpPr/>
          <p:nvPr/>
        </p:nvGrpSpPr>
        <p:grpSpPr>
          <a:xfrm>
            <a:off x="151118" y="2150318"/>
            <a:ext cx="4983408" cy="2359251"/>
            <a:chOff x="457201" y="2088776"/>
            <a:chExt cx="5097707" cy="2413363"/>
          </a:xfrm>
        </p:grpSpPr>
        <p:sp>
          <p:nvSpPr>
            <p:cNvPr id="19" name="Subtitle 2"/>
            <p:cNvSpPr txBox="1">
              <a:spLocks/>
            </p:cNvSpPr>
            <p:nvPr/>
          </p:nvSpPr>
          <p:spPr bwMode="auto">
            <a:xfrm>
              <a:off x="457201" y="2088776"/>
              <a:ext cx="5075181" cy="275586"/>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algn="ctr" fontAlgn="base">
                <a:spcBef>
                  <a:spcPct val="20000"/>
                </a:spcBef>
                <a:spcAft>
                  <a:spcPct val="0"/>
                </a:spcAft>
              </a:pPr>
              <a:r>
                <a:rPr lang="en-US" sz="1100" b="1" kern="0" dirty="0">
                  <a:solidFill>
                    <a:srgbClr val="000000"/>
                  </a:solidFill>
                  <a:latin typeface="Arial" pitchFamily="34" charset="0"/>
                  <a:cs typeface="Arial" pitchFamily="34" charset="0"/>
                </a:rPr>
                <a:t>C100 Cryomodule Energy </a:t>
              </a:r>
              <a:r>
                <a:rPr lang="en-US" sz="1100" b="1" kern="0" dirty="0" smtClean="0">
                  <a:solidFill>
                    <a:srgbClr val="000000"/>
                  </a:solidFill>
                  <a:latin typeface="Arial" pitchFamily="34" charset="0"/>
                  <a:cs typeface="Arial" pitchFamily="34" charset="0"/>
                </a:rPr>
                <a:t>Gain</a:t>
              </a:r>
              <a:endParaRPr lang="en-US" sz="1100" b="1" kern="0" dirty="0">
                <a:solidFill>
                  <a:srgbClr val="000000"/>
                </a:solidFill>
                <a:latin typeface="Arial" pitchFamily="34" charset="0"/>
                <a:cs typeface="Arial" pitchFamily="34" charset="0"/>
              </a:endParaRPr>
            </a:p>
          </p:txBody>
        </p:sp>
        <p:sp>
          <p:nvSpPr>
            <p:cNvPr id="20" name="TextBox 5"/>
            <p:cNvSpPr txBox="1"/>
            <p:nvPr/>
          </p:nvSpPr>
          <p:spPr>
            <a:xfrm rot="16200000">
              <a:off x="4527062" y="3212078"/>
              <a:ext cx="1794081" cy="261610"/>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1100" b="1" dirty="0">
                  <a:solidFill>
                    <a:srgbClr val="0000CC"/>
                  </a:solidFill>
                  <a:latin typeface="Arial" pitchFamily="34" charset="0"/>
                  <a:cs typeface="Arial" pitchFamily="34" charset="0"/>
                </a:rPr>
                <a:t>Beam Current/pass (</a:t>
              </a:r>
              <a:r>
                <a:rPr lang="en-US" sz="1100" b="1" dirty="0">
                  <a:solidFill>
                    <a:srgbClr val="0000CC"/>
                  </a:solidFill>
                  <a:latin typeface="Symbol" pitchFamily="18" charset="2"/>
                  <a:cs typeface="Arial" pitchFamily="34" charset="0"/>
                </a:rPr>
                <a:t>m</a:t>
              </a:r>
              <a:r>
                <a:rPr lang="en-US" sz="1100" b="1" dirty="0">
                  <a:solidFill>
                    <a:srgbClr val="0000CC"/>
                  </a:solidFill>
                  <a:latin typeface="Arial" pitchFamily="34" charset="0"/>
                  <a:cs typeface="Arial" pitchFamily="34" charset="0"/>
                </a:rPr>
                <a:t>A)</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96" y="2354006"/>
              <a:ext cx="4542308" cy="2148133"/>
            </a:xfrm>
            <a:prstGeom prst="rect">
              <a:avLst/>
            </a:prstGeom>
          </p:spPr>
        </p:pic>
        <p:sp>
          <p:nvSpPr>
            <p:cNvPr id="22" name="TextBox 7"/>
            <p:cNvSpPr txBox="1"/>
            <p:nvPr/>
          </p:nvSpPr>
          <p:spPr>
            <a:xfrm>
              <a:off x="4876800" y="3124200"/>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150</a:t>
              </a:r>
            </a:p>
          </p:txBody>
        </p:sp>
        <p:sp>
          <p:nvSpPr>
            <p:cNvPr id="23" name="Subtitle 2"/>
            <p:cNvSpPr txBox="1">
              <a:spLocks/>
            </p:cNvSpPr>
            <p:nvPr/>
          </p:nvSpPr>
          <p:spPr>
            <a:xfrm rot="16200000">
              <a:off x="-495300" y="3238499"/>
              <a:ext cx="2133601"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100" b="1" dirty="0">
                  <a:solidFill>
                    <a:srgbClr val="4D7400"/>
                  </a:solidFill>
                  <a:latin typeface="Arial" pitchFamily="34" charset="0"/>
                  <a:cs typeface="Arial" pitchFamily="34" charset="0"/>
                </a:rPr>
                <a:t> ENERGY GAIN (MeV)</a:t>
              </a:r>
            </a:p>
          </p:txBody>
        </p:sp>
        <p:sp>
          <p:nvSpPr>
            <p:cNvPr id="24" name="TextBox 9"/>
            <p:cNvSpPr txBox="1"/>
            <p:nvPr/>
          </p:nvSpPr>
          <p:spPr>
            <a:xfrm>
              <a:off x="4876800" y="4204156"/>
              <a:ext cx="415498"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 50</a:t>
              </a:r>
            </a:p>
          </p:txBody>
        </p:sp>
        <p:sp>
          <p:nvSpPr>
            <p:cNvPr id="25" name="TextBox 10"/>
            <p:cNvSpPr txBox="1"/>
            <p:nvPr/>
          </p:nvSpPr>
          <p:spPr>
            <a:xfrm>
              <a:off x="4876800" y="3670756"/>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100</a:t>
              </a:r>
            </a:p>
          </p:txBody>
        </p:sp>
        <p:sp>
          <p:nvSpPr>
            <p:cNvPr id="26" name="TextBox 11"/>
            <p:cNvSpPr txBox="1"/>
            <p:nvPr/>
          </p:nvSpPr>
          <p:spPr>
            <a:xfrm>
              <a:off x="4876800" y="2527756"/>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200</a:t>
              </a:r>
            </a:p>
          </p:txBody>
        </p:sp>
        <p:cxnSp>
          <p:nvCxnSpPr>
            <p:cNvPr id="27" name="Straight Connector 26"/>
            <p:cNvCxnSpPr/>
            <p:nvPr/>
          </p:nvCxnSpPr>
          <p:spPr bwMode="auto">
            <a:xfrm>
              <a:off x="4953000" y="2362200"/>
              <a:ext cx="0" cy="1981200"/>
            </a:xfrm>
            <a:prstGeom prst="line">
              <a:avLst/>
            </a:prstGeom>
            <a:solidFill>
              <a:schemeClr val="accent1"/>
            </a:solidFill>
            <a:ln w="19050" cap="flat" cmpd="sng" algn="ctr">
              <a:solidFill>
                <a:srgbClr val="0000CC"/>
              </a:solidFill>
              <a:prstDash val="solid"/>
              <a:round/>
              <a:headEnd type="none" w="med" len="med"/>
              <a:tailEnd type="none" w="med" len="med"/>
            </a:ln>
            <a:effectLst/>
          </p:spPr>
        </p:cxnSp>
        <p:sp>
          <p:nvSpPr>
            <p:cNvPr id="28" name="Subtitle 2"/>
            <p:cNvSpPr txBox="1">
              <a:spLocks/>
            </p:cNvSpPr>
            <p:nvPr/>
          </p:nvSpPr>
          <p:spPr>
            <a:xfrm>
              <a:off x="1464734" y="2590800"/>
              <a:ext cx="685800"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98 MeV</a:t>
              </a:r>
            </a:p>
          </p:txBody>
        </p:sp>
        <p:sp>
          <p:nvSpPr>
            <p:cNvPr id="29" name="Subtitle 2"/>
            <p:cNvSpPr txBox="1">
              <a:spLocks/>
            </p:cNvSpPr>
            <p:nvPr/>
          </p:nvSpPr>
          <p:spPr>
            <a:xfrm>
              <a:off x="2683934" y="2438400"/>
              <a:ext cx="990600"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108 MeV</a:t>
              </a:r>
            </a:p>
          </p:txBody>
        </p:sp>
      </p:grpSp>
      <p:pic>
        <p:nvPicPr>
          <p:cNvPr id="30" name="Picture 29"/>
          <p:cNvPicPr/>
          <p:nvPr/>
        </p:nvPicPr>
        <p:blipFill rotWithShape="1">
          <a:blip r:embed="rId5" cstate="print"/>
          <a:srcRect l="9805" t="30417" r="15937" b="16459"/>
          <a:stretch/>
        </p:blipFill>
        <p:spPr bwMode="auto">
          <a:xfrm>
            <a:off x="6166156" y="1525357"/>
            <a:ext cx="2793788" cy="1495231"/>
          </a:xfrm>
          <a:prstGeom prst="rect">
            <a:avLst/>
          </a:prstGeom>
          <a:noFill/>
          <a:ln w="9525">
            <a:noFill/>
            <a:miter lim="800000"/>
            <a:headEnd/>
            <a:tailEnd/>
          </a:ln>
        </p:spPr>
      </p:pic>
      <p:grpSp>
        <p:nvGrpSpPr>
          <p:cNvPr id="31" name="Group 30"/>
          <p:cNvGrpSpPr/>
          <p:nvPr/>
        </p:nvGrpSpPr>
        <p:grpSpPr>
          <a:xfrm>
            <a:off x="5489020" y="3209099"/>
            <a:ext cx="1435957" cy="1947866"/>
            <a:chOff x="3817844" y="1344863"/>
            <a:chExt cx="2002348" cy="2716172"/>
          </a:xfrm>
        </p:grpSpPr>
        <p:grpSp>
          <p:nvGrpSpPr>
            <p:cNvPr id="32" name="Group 11"/>
            <p:cNvGrpSpPr>
              <a:grpSpLocks/>
            </p:cNvGrpSpPr>
            <p:nvPr/>
          </p:nvGrpSpPr>
          <p:grpSpPr bwMode="auto">
            <a:xfrm>
              <a:off x="3817844" y="1344863"/>
              <a:ext cx="2002348" cy="2396627"/>
              <a:chOff x="4495800" y="3725930"/>
              <a:chExt cx="2362200" cy="2827270"/>
            </a:xfrm>
          </p:grpSpPr>
          <p:pic>
            <p:nvPicPr>
              <p:cNvPr id="34" name="Picture 9" descr="MPPC_PM_cabled_side.jpg"/>
              <p:cNvPicPr>
                <a:picLocks noChangeAspect="1"/>
              </p:cNvPicPr>
              <p:nvPr/>
            </p:nvPicPr>
            <p:blipFill>
              <a:blip r:embed="rId6"/>
              <a:srcRect/>
              <a:stretch>
                <a:fillRect/>
              </a:stretch>
            </p:blipFill>
            <p:spPr bwMode="auto">
              <a:xfrm>
                <a:off x="4495800" y="5264164"/>
                <a:ext cx="2362200" cy="1289036"/>
              </a:xfrm>
              <a:prstGeom prst="rect">
                <a:avLst/>
              </a:prstGeom>
              <a:noFill/>
              <a:ln w="9525">
                <a:noFill/>
                <a:miter lim="800000"/>
                <a:headEnd/>
                <a:tailEnd/>
              </a:ln>
            </p:spPr>
          </p:pic>
          <p:pic>
            <p:nvPicPr>
              <p:cNvPr id="35" name="Picture 10" descr="MPPC_PM_cabled.jpg"/>
              <p:cNvPicPr>
                <a:picLocks noChangeAspect="1"/>
              </p:cNvPicPr>
              <p:nvPr/>
            </p:nvPicPr>
            <p:blipFill>
              <a:blip r:embed="rId7"/>
              <a:srcRect/>
              <a:stretch>
                <a:fillRect/>
              </a:stretch>
            </p:blipFill>
            <p:spPr bwMode="auto">
              <a:xfrm>
                <a:off x="4495800" y="3725930"/>
                <a:ext cx="2359719" cy="1465209"/>
              </a:xfrm>
              <a:prstGeom prst="rect">
                <a:avLst/>
              </a:prstGeom>
              <a:noFill/>
              <a:ln w="9525">
                <a:noFill/>
                <a:miter lim="800000"/>
                <a:headEnd/>
                <a:tailEnd/>
              </a:ln>
            </p:spPr>
          </p:pic>
        </p:grpSp>
        <p:sp>
          <p:nvSpPr>
            <p:cNvPr id="33" name="TextBox 6"/>
            <p:cNvSpPr txBox="1">
              <a:spLocks noChangeArrowheads="1"/>
            </p:cNvSpPr>
            <p:nvPr/>
          </p:nvSpPr>
          <p:spPr bwMode="auto">
            <a:xfrm>
              <a:off x="3916312" y="3717696"/>
              <a:ext cx="1762265" cy="343339"/>
            </a:xfrm>
            <a:prstGeom prst="rect">
              <a:avLst/>
            </a:prstGeom>
            <a:noFill/>
            <a:ln w="9525">
              <a:noFill/>
              <a:miter lim="800000"/>
              <a:headEnd/>
              <a:tailEnd/>
            </a:ln>
          </p:spPr>
          <p:txBody>
            <a:bodyPr wrap="square">
              <a:prstTxWarp prst="textNoShape">
                <a:avLst/>
              </a:prstTxWarp>
              <a:spAutoFit/>
            </a:bodyPr>
            <a:lstStyle/>
            <a:p>
              <a:r>
                <a:rPr lang="en-US" sz="1000" b="1" dirty="0" smtClean="0">
                  <a:solidFill>
                    <a:srgbClr val="000000"/>
                  </a:solidFill>
                  <a:latin typeface="Arial"/>
                  <a:ea typeface="Comic Sans MS" pitchFamily="-65" charset="0"/>
                  <a:cs typeface="Arial"/>
                </a:rPr>
                <a:t>Array of 80 </a:t>
              </a:r>
              <a:r>
                <a:rPr lang="en-US" sz="1000" b="1" dirty="0" err="1" smtClean="0">
                  <a:solidFill>
                    <a:srgbClr val="000000"/>
                  </a:solidFill>
                  <a:latin typeface="Arial"/>
                  <a:ea typeface="Comic Sans MS" pitchFamily="-65" charset="0"/>
                  <a:cs typeface="Arial"/>
                </a:rPr>
                <a:t>SiPMs</a:t>
              </a:r>
              <a:r>
                <a:rPr lang="en-US" sz="1000" b="1" dirty="0" smtClean="0">
                  <a:solidFill>
                    <a:srgbClr val="000000"/>
                  </a:solidFill>
                  <a:latin typeface="Arial"/>
                  <a:ea typeface="Comic Sans MS" pitchFamily="-65" charset="0"/>
                  <a:cs typeface="Arial"/>
                </a:rPr>
                <a:t> </a:t>
              </a:r>
              <a:endParaRPr lang="en-US" sz="1000" b="1" dirty="0">
                <a:latin typeface="Arial"/>
                <a:ea typeface="Comic Sans MS" pitchFamily="-102" charset="0"/>
                <a:cs typeface="Arial"/>
              </a:endParaRPr>
            </a:p>
          </p:txBody>
        </p:sp>
      </p:grpSp>
      <p:sp>
        <p:nvSpPr>
          <p:cNvPr id="37" name="TextBox 36"/>
          <p:cNvSpPr txBox="1"/>
          <p:nvPr/>
        </p:nvSpPr>
        <p:spPr>
          <a:xfrm>
            <a:off x="5396887" y="6057727"/>
            <a:ext cx="1932580" cy="276999"/>
          </a:xfrm>
          <a:prstGeom prst="rect">
            <a:avLst/>
          </a:prstGeom>
          <a:noFill/>
        </p:spPr>
        <p:txBody>
          <a:bodyPr wrap="none" rtlCol="0">
            <a:spAutoFit/>
          </a:bodyPr>
          <a:lstStyle/>
          <a:p>
            <a:r>
              <a:rPr lang="en-US" sz="1200" dirty="0" smtClean="0"/>
              <a:t>(See D. </a:t>
            </a:r>
            <a:r>
              <a:rPr lang="en-US" sz="1200" dirty="0" err="1" smtClean="0"/>
              <a:t>Weisenberger’s</a:t>
            </a:r>
            <a:r>
              <a:rPr lang="en-US" sz="1200" dirty="0" smtClean="0"/>
              <a:t> talk)</a:t>
            </a:r>
            <a:endParaRPr lang="en-US" sz="1200" dirty="0"/>
          </a:p>
        </p:txBody>
      </p:sp>
    </p:spTree>
    <p:extLst>
      <p:ext uri="{BB962C8B-B14F-4D97-AF65-F5344CB8AC3E}">
        <p14:creationId xmlns:p14="http://schemas.microsoft.com/office/powerpoint/2010/main" val="428957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914400"/>
          </a:xfrm>
        </p:spPr>
        <p:txBody>
          <a:bodyPr/>
          <a:lstStyle/>
          <a:p>
            <a:r>
              <a:rPr lang="en-US" dirty="0" smtClean="0"/>
              <a:t>Halls B &amp; C:  Estimate-To-Complete</a:t>
            </a:r>
            <a:endParaRPr lang="en-US" dirty="0"/>
          </a:p>
        </p:txBody>
      </p:sp>
      <p:sp>
        <p:nvSpPr>
          <p:cNvPr id="8" name="TextBox 1"/>
          <p:cNvSpPr txBox="1"/>
          <p:nvPr/>
        </p:nvSpPr>
        <p:spPr>
          <a:xfrm>
            <a:off x="7769183" y="3404236"/>
            <a:ext cx="1146217" cy="647879"/>
          </a:xfrm>
          <a:prstGeom prst="rect">
            <a:avLst/>
          </a:prstGeom>
          <a:solidFill>
            <a:srgbClr val="FFFF99"/>
          </a:solidFill>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rgbClr val="008000"/>
                </a:solidFill>
                <a:latin typeface="Arial" pitchFamily="34" charset="0"/>
                <a:cs typeface="Arial" pitchFamily="34" charset="0"/>
              </a:rPr>
              <a:t>Hall C</a:t>
            </a:r>
          </a:p>
          <a:p>
            <a:pPr algn="ctr"/>
            <a:r>
              <a:rPr lang="en-US" sz="1800" b="1" dirty="0" smtClean="0">
                <a:solidFill>
                  <a:srgbClr val="008000"/>
                </a:solidFill>
                <a:latin typeface="Arial" pitchFamily="34" charset="0"/>
                <a:cs typeface="Arial" pitchFamily="34" charset="0"/>
              </a:rPr>
              <a:t>$5.3M</a:t>
            </a:r>
            <a:endParaRPr lang="en-US" sz="1800" b="1" dirty="0">
              <a:solidFill>
                <a:srgbClr val="008000"/>
              </a:solidFill>
              <a:latin typeface="Arial" pitchFamily="34" charset="0"/>
              <a:cs typeface="Arial" pitchFamily="34" charset="0"/>
            </a:endParaRPr>
          </a:p>
        </p:txBody>
      </p:sp>
      <p:sp>
        <p:nvSpPr>
          <p:cNvPr id="9" name="TextBox 1"/>
          <p:cNvSpPr txBox="1"/>
          <p:nvPr/>
        </p:nvSpPr>
        <p:spPr>
          <a:xfrm>
            <a:off x="149192" y="2565041"/>
            <a:ext cx="1146216" cy="647877"/>
          </a:xfrm>
          <a:prstGeom prst="rect">
            <a:avLst/>
          </a:prstGeom>
          <a:solidFill>
            <a:srgbClr val="FFFF99"/>
          </a:solidFill>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rgbClr val="008000"/>
                </a:solidFill>
                <a:latin typeface="Arial" pitchFamily="34" charset="0"/>
                <a:cs typeface="Arial" pitchFamily="34" charset="0"/>
              </a:rPr>
              <a:t>Hall B</a:t>
            </a:r>
          </a:p>
          <a:p>
            <a:pPr algn="ctr"/>
            <a:r>
              <a:rPr lang="en-US" sz="1800" b="1" dirty="0" smtClean="0">
                <a:solidFill>
                  <a:srgbClr val="008000"/>
                </a:solidFill>
                <a:latin typeface="Arial" pitchFamily="34" charset="0"/>
                <a:cs typeface="Arial" pitchFamily="34" charset="0"/>
              </a:rPr>
              <a:t>$9.1M</a:t>
            </a:r>
            <a:endParaRPr lang="en-US" sz="1800" b="1" dirty="0">
              <a:solidFill>
                <a:srgbClr val="008000"/>
              </a:solidFill>
              <a:latin typeface="Arial" pitchFamily="34" charset="0"/>
              <a:cs typeface="Arial"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2776876905"/>
              </p:ext>
            </p:extLst>
          </p:nvPr>
        </p:nvGraphicFramePr>
        <p:xfrm>
          <a:off x="295187" y="914400"/>
          <a:ext cx="4891535" cy="3711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937338637"/>
              </p:ext>
            </p:extLst>
          </p:nvPr>
        </p:nvGraphicFramePr>
        <p:xfrm>
          <a:off x="3926541" y="3181190"/>
          <a:ext cx="5217459" cy="32426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78928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304800" y="0"/>
            <a:ext cx="8839200" cy="685800"/>
          </a:xfrm>
        </p:spPr>
        <p:txBody>
          <a:bodyPr>
            <a:normAutofit/>
          </a:bodyPr>
          <a:lstStyle/>
          <a:p>
            <a:pPr>
              <a:spcBef>
                <a:spcPts val="0"/>
              </a:spcBef>
              <a:spcAft>
                <a:spcPts val="0"/>
              </a:spcAft>
            </a:pPr>
            <a:r>
              <a:rPr lang="en-US" dirty="0" smtClean="0">
                <a:ea typeface="ＭＳ Ｐゴシック" charset="-128"/>
              </a:rPr>
              <a:t>Hall C:   SHMS</a:t>
            </a:r>
          </a:p>
        </p:txBody>
      </p:sp>
      <p:grpSp>
        <p:nvGrpSpPr>
          <p:cNvPr id="10" name="Group 9"/>
          <p:cNvGrpSpPr/>
          <p:nvPr/>
        </p:nvGrpSpPr>
        <p:grpSpPr>
          <a:xfrm>
            <a:off x="850432" y="1064908"/>
            <a:ext cx="8193165" cy="5293880"/>
            <a:chOff x="152400" y="906702"/>
            <a:chExt cx="8193165" cy="5293880"/>
          </a:xfrm>
        </p:grpSpPr>
        <p:grpSp>
          <p:nvGrpSpPr>
            <p:cNvPr id="8" name="Group 7"/>
            <p:cNvGrpSpPr/>
            <p:nvPr/>
          </p:nvGrpSpPr>
          <p:grpSpPr>
            <a:xfrm>
              <a:off x="152400" y="906702"/>
              <a:ext cx="8193165" cy="5293880"/>
              <a:chOff x="152400" y="906702"/>
              <a:chExt cx="8193165" cy="5293880"/>
            </a:xfrm>
          </p:grpSpPr>
          <p:pic>
            <p:nvPicPr>
              <p:cNvPr id="32" name="Content Placeholder 3" descr="ScreenShot063.jpg"/>
              <p:cNvPicPr>
                <a:picLocks noChangeAspect="1"/>
              </p:cNvPicPr>
              <p:nvPr/>
            </p:nvPicPr>
            <p:blipFill>
              <a:blip r:embed="rId2" cstate="print"/>
              <a:srcRect/>
              <a:stretch>
                <a:fillRect/>
              </a:stretch>
            </p:blipFill>
            <p:spPr bwMode="auto">
              <a:xfrm>
                <a:off x="1447800" y="1714500"/>
                <a:ext cx="6897765" cy="4343400"/>
              </a:xfrm>
              <a:prstGeom prst="rect">
                <a:avLst/>
              </a:prstGeom>
              <a:noFill/>
              <a:ln w="9525">
                <a:noFill/>
                <a:miter lim="800000"/>
                <a:headEnd/>
                <a:tailEnd/>
              </a:ln>
            </p:spPr>
          </p:pic>
          <p:sp>
            <p:nvSpPr>
              <p:cNvPr id="5124" name="TextBox 3"/>
              <p:cNvSpPr txBox="1">
                <a:spLocks noChangeArrowheads="1"/>
              </p:cNvSpPr>
              <p:nvPr/>
            </p:nvSpPr>
            <p:spPr bwMode="auto">
              <a:xfrm>
                <a:off x="6410544" y="5266756"/>
                <a:ext cx="894915"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Dipole</a:t>
                </a:r>
              </a:p>
            </p:txBody>
          </p:sp>
          <p:sp>
            <p:nvSpPr>
              <p:cNvPr id="5125" name="TextBox 5"/>
              <p:cNvSpPr txBox="1">
                <a:spLocks noChangeArrowheads="1"/>
              </p:cNvSpPr>
              <p:nvPr/>
            </p:nvSpPr>
            <p:spPr bwMode="auto">
              <a:xfrm>
                <a:off x="5729292" y="5386693"/>
                <a:ext cx="554555"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Q3</a:t>
                </a:r>
              </a:p>
            </p:txBody>
          </p:sp>
          <p:sp>
            <p:nvSpPr>
              <p:cNvPr id="5126" name="TextBox 6"/>
              <p:cNvSpPr txBox="1">
                <a:spLocks noChangeArrowheads="1"/>
              </p:cNvSpPr>
              <p:nvPr/>
            </p:nvSpPr>
            <p:spPr bwMode="auto">
              <a:xfrm>
                <a:off x="5076650" y="5550367"/>
                <a:ext cx="632780"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Q2</a:t>
                </a:r>
              </a:p>
            </p:txBody>
          </p:sp>
          <p:sp>
            <p:nvSpPr>
              <p:cNvPr id="5127" name="TextBox 7"/>
              <p:cNvSpPr txBox="1">
                <a:spLocks noChangeArrowheads="1"/>
              </p:cNvSpPr>
              <p:nvPr/>
            </p:nvSpPr>
            <p:spPr bwMode="auto">
              <a:xfrm>
                <a:off x="4547131" y="5678072"/>
                <a:ext cx="685800"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Q1</a:t>
                </a:r>
              </a:p>
            </p:txBody>
          </p:sp>
          <p:sp>
            <p:nvSpPr>
              <p:cNvPr id="9" name="TextBox 8"/>
              <p:cNvSpPr txBox="1"/>
              <p:nvPr/>
            </p:nvSpPr>
            <p:spPr>
              <a:xfrm>
                <a:off x="4013799" y="5831250"/>
                <a:ext cx="617221" cy="369332"/>
              </a:xfrm>
              <a:prstGeom prst="rect">
                <a:avLst/>
              </a:prstGeom>
              <a:noFill/>
            </p:spPr>
            <p:txBody>
              <a:bodyPr wrap="square">
                <a:spAutoFit/>
              </a:bodyPr>
              <a:lstStyle/>
              <a:p>
                <a:pPr>
                  <a:defRPr/>
                </a:pPr>
                <a:r>
                  <a:rPr lang="en-US" b="1" dirty="0">
                    <a:solidFill>
                      <a:srgbClr val="000000"/>
                    </a:solidFill>
                    <a:ea typeface="ＭＳ Ｐゴシック" pitchFamily="-112" charset="-128"/>
                    <a:cs typeface="Times New Roman"/>
                  </a:rPr>
                  <a:t>HB</a:t>
                </a:r>
              </a:p>
            </p:txBody>
          </p:sp>
          <p:cxnSp>
            <p:nvCxnSpPr>
              <p:cNvPr id="11" name="Straight Arrow Connector 10"/>
              <p:cNvCxnSpPr/>
              <p:nvPr/>
            </p:nvCxnSpPr>
            <p:spPr>
              <a:xfrm rot="10800000">
                <a:off x="5486399" y="4352332"/>
                <a:ext cx="1082762" cy="966905"/>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4939705" y="4518218"/>
                <a:ext cx="950939" cy="924349"/>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4306165" y="4685434"/>
                <a:ext cx="975639" cy="901171"/>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3756163" y="4787789"/>
                <a:ext cx="983973" cy="952499"/>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3162299" y="5037960"/>
                <a:ext cx="1006524" cy="850038"/>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34" name="TextBox 27"/>
              <p:cNvSpPr txBox="1">
                <a:spLocks noChangeArrowheads="1"/>
              </p:cNvSpPr>
              <p:nvPr/>
            </p:nvSpPr>
            <p:spPr bwMode="auto">
              <a:xfrm>
                <a:off x="193297" y="3705999"/>
                <a:ext cx="1066800" cy="830997"/>
              </a:xfrm>
              <a:prstGeom prst="rect">
                <a:avLst/>
              </a:prstGeom>
              <a:noFill/>
              <a:ln w="9525">
                <a:noFill/>
                <a:miter lim="800000"/>
                <a:headEnd/>
                <a:tailEnd/>
              </a:ln>
            </p:spPr>
            <p:txBody>
              <a:bodyPr wrap="square">
                <a:spAutoFit/>
              </a:bodyPr>
              <a:lstStyle/>
              <a:p>
                <a:r>
                  <a:rPr lang="en-US" sz="1600" b="1" dirty="0" smtClean="0">
                    <a:cs typeface="Times New Roman"/>
                  </a:rPr>
                  <a:t>Magnet Power Supplies</a:t>
                </a:r>
                <a:endParaRPr lang="en-US" sz="1600" b="1" dirty="0">
                  <a:cs typeface="Times New Roman"/>
                </a:endParaRPr>
              </a:p>
            </p:txBody>
          </p:sp>
          <p:sp>
            <p:nvSpPr>
              <p:cNvPr id="5135" name="TextBox 28"/>
              <p:cNvSpPr txBox="1">
                <a:spLocks noChangeArrowheads="1"/>
              </p:cNvSpPr>
              <p:nvPr/>
            </p:nvSpPr>
            <p:spPr bwMode="auto">
              <a:xfrm>
                <a:off x="152400" y="4809530"/>
                <a:ext cx="1640056" cy="584776"/>
              </a:xfrm>
              <a:prstGeom prst="rect">
                <a:avLst/>
              </a:prstGeom>
              <a:noFill/>
              <a:ln w="9525">
                <a:noFill/>
                <a:miter lim="800000"/>
                <a:headEnd/>
                <a:tailEnd/>
              </a:ln>
            </p:spPr>
            <p:txBody>
              <a:bodyPr wrap="square">
                <a:spAutoFit/>
              </a:bodyPr>
              <a:lstStyle/>
              <a:p>
                <a:r>
                  <a:rPr lang="en-US" sz="1600" b="1" dirty="0">
                    <a:cs typeface="Times New Roman"/>
                  </a:rPr>
                  <a:t>Cryogenics</a:t>
                </a:r>
                <a:r>
                  <a:rPr lang="en-US" sz="1600" b="1" dirty="0" smtClean="0">
                    <a:cs typeface="Times New Roman"/>
                  </a:rPr>
                  <a:t> Distribution</a:t>
                </a:r>
                <a:endParaRPr lang="en-US" sz="1600" b="1" dirty="0">
                  <a:cs typeface="Times New Roman"/>
                </a:endParaRPr>
              </a:p>
            </p:txBody>
          </p:sp>
          <p:cxnSp>
            <p:nvCxnSpPr>
              <p:cNvPr id="31" name="Straight Arrow Connector 30"/>
              <p:cNvCxnSpPr/>
              <p:nvPr/>
            </p:nvCxnSpPr>
            <p:spPr>
              <a:xfrm flipV="1">
                <a:off x="1260097" y="4255492"/>
                <a:ext cx="1500476" cy="846426"/>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972428" y="3904612"/>
                <a:ext cx="1126625" cy="216886"/>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39" name="TextBox 35"/>
              <p:cNvSpPr txBox="1">
                <a:spLocks noChangeArrowheads="1"/>
              </p:cNvSpPr>
              <p:nvPr/>
            </p:nvSpPr>
            <p:spPr bwMode="auto">
              <a:xfrm>
                <a:off x="6619019" y="906702"/>
                <a:ext cx="1524000" cy="830997"/>
              </a:xfrm>
              <a:prstGeom prst="rect">
                <a:avLst/>
              </a:prstGeom>
              <a:noFill/>
              <a:ln w="9525">
                <a:noFill/>
                <a:miter lim="800000"/>
                <a:headEnd/>
                <a:tailEnd/>
              </a:ln>
            </p:spPr>
            <p:txBody>
              <a:bodyPr wrap="square">
                <a:spAutoFit/>
              </a:bodyPr>
              <a:lstStyle/>
              <a:p>
                <a:r>
                  <a:rPr lang="en-US" sz="1600" b="1" dirty="0">
                    <a:cs typeface="Times New Roman"/>
                  </a:rPr>
                  <a:t>Concrete Detector    Shield House</a:t>
                </a:r>
              </a:p>
            </p:txBody>
          </p:sp>
          <p:cxnSp>
            <p:nvCxnSpPr>
              <p:cNvPr id="39" name="Straight Arrow Connector 38"/>
              <p:cNvCxnSpPr/>
              <p:nvPr/>
            </p:nvCxnSpPr>
            <p:spPr>
              <a:xfrm flipH="1">
                <a:off x="7123842" y="1737699"/>
                <a:ext cx="118865" cy="596850"/>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45" name="TextBox 45"/>
              <p:cNvSpPr txBox="1">
                <a:spLocks noChangeArrowheads="1"/>
              </p:cNvSpPr>
              <p:nvPr/>
            </p:nvSpPr>
            <p:spPr bwMode="auto">
              <a:xfrm>
                <a:off x="152400" y="5688568"/>
                <a:ext cx="700528" cy="338554"/>
              </a:xfrm>
              <a:prstGeom prst="rect">
                <a:avLst/>
              </a:prstGeom>
              <a:noFill/>
              <a:ln w="9525">
                <a:noFill/>
                <a:miter lim="800000"/>
                <a:headEnd/>
                <a:tailEnd/>
              </a:ln>
            </p:spPr>
            <p:txBody>
              <a:bodyPr wrap="square">
                <a:spAutoFit/>
              </a:bodyPr>
              <a:lstStyle/>
              <a:p>
                <a:r>
                  <a:rPr lang="en-US" sz="1600" b="1" dirty="0" smtClean="0">
                    <a:cs typeface="Times New Roman"/>
                  </a:rPr>
                  <a:t>Pivot</a:t>
                </a:r>
                <a:endParaRPr lang="en-US" sz="1600" b="1" dirty="0">
                  <a:cs typeface="Times New Roman"/>
                </a:endParaRPr>
              </a:p>
            </p:txBody>
          </p:sp>
          <p:cxnSp>
            <p:nvCxnSpPr>
              <p:cNvPr id="48" name="Straight Arrow Connector 47"/>
              <p:cNvCxnSpPr>
                <a:stCxn id="5145" idx="3"/>
              </p:cNvCxnSpPr>
              <p:nvPr/>
            </p:nvCxnSpPr>
            <p:spPr>
              <a:xfrm flipV="1">
                <a:off x="852928" y="5764783"/>
                <a:ext cx="1770888" cy="93062"/>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3" name="Picture 2" descr="200387759-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5110120"/>
              <a:ext cx="246379" cy="654663"/>
            </a:xfrm>
            <a:prstGeom prst="rect">
              <a:avLst/>
            </a:prstGeom>
          </p:spPr>
        </p:pic>
      </p:grpSp>
      <p:grpSp>
        <p:nvGrpSpPr>
          <p:cNvPr id="43" name="Group 42"/>
          <p:cNvGrpSpPr/>
          <p:nvPr/>
        </p:nvGrpSpPr>
        <p:grpSpPr>
          <a:xfrm>
            <a:off x="116400" y="896387"/>
            <a:ext cx="3215059" cy="2546060"/>
            <a:chOff x="0" y="1641623"/>
            <a:chExt cx="5943601" cy="4547946"/>
          </a:xfrm>
        </p:grpSpPr>
        <p:pic>
          <p:nvPicPr>
            <p:cNvPr id="44" name="Picture 38"/>
            <p:cNvPicPr>
              <a:picLocks noChangeAspect="1"/>
            </p:cNvPicPr>
            <p:nvPr/>
          </p:nvPicPr>
          <p:blipFill>
            <a:blip r:embed="rId4" cstate="print"/>
            <a:srcRect/>
            <a:stretch>
              <a:fillRect/>
            </a:stretch>
          </p:blipFill>
          <p:spPr bwMode="auto">
            <a:xfrm>
              <a:off x="0" y="1752600"/>
              <a:ext cx="5943601" cy="4436969"/>
            </a:xfrm>
            <a:prstGeom prst="rect">
              <a:avLst/>
            </a:prstGeom>
            <a:noFill/>
            <a:ln w="9525">
              <a:noFill/>
              <a:miter lim="800000"/>
              <a:headEnd/>
              <a:tailEnd/>
            </a:ln>
          </p:spPr>
        </p:pic>
        <p:sp>
          <p:nvSpPr>
            <p:cNvPr id="46" name="TextBox 25"/>
            <p:cNvSpPr txBox="1">
              <a:spLocks noChangeArrowheads="1"/>
            </p:cNvSpPr>
            <p:nvPr/>
          </p:nvSpPr>
          <p:spPr bwMode="auto">
            <a:xfrm>
              <a:off x="845599" y="3800033"/>
              <a:ext cx="1295047" cy="742189"/>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i="1" dirty="0" smtClean="0">
                  <a:solidFill>
                    <a:srgbClr val="FF0000"/>
                  </a:solidFill>
                  <a:latin typeface="Arial" charset="0"/>
                </a:rPr>
                <a:t>Heavy </a:t>
              </a:r>
              <a:r>
                <a:rPr lang="en-US" sz="800" b="1" i="1" dirty="0">
                  <a:solidFill>
                    <a:srgbClr val="FF0000"/>
                  </a:solidFill>
                  <a:latin typeface="Arial" charset="0"/>
                </a:rPr>
                <a:t>Gas </a:t>
              </a:r>
              <a:r>
                <a:rPr lang="en-US" sz="800" b="1" dirty="0" smtClean="0">
                  <a:solidFill>
                    <a:srgbClr val="FF0000"/>
                  </a:solidFill>
                  <a:latin typeface="Arial" charset="0"/>
                </a:rPr>
                <a:t>Cerenkov </a:t>
              </a:r>
              <a:endParaRPr lang="en-US" sz="800" b="1" dirty="0">
                <a:solidFill>
                  <a:srgbClr val="FF0000"/>
                </a:solidFill>
                <a:latin typeface="Arial" charset="0"/>
              </a:endParaRPr>
            </a:p>
          </p:txBody>
        </p:sp>
        <p:sp>
          <p:nvSpPr>
            <p:cNvPr id="47" name="TextBox 28"/>
            <p:cNvSpPr txBox="1">
              <a:spLocks noChangeArrowheads="1"/>
            </p:cNvSpPr>
            <p:nvPr/>
          </p:nvSpPr>
          <p:spPr bwMode="auto">
            <a:xfrm>
              <a:off x="3657599" y="4648200"/>
              <a:ext cx="1375594" cy="610566"/>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i="1" dirty="0" smtClean="0">
                  <a:solidFill>
                    <a:srgbClr val="FF0000"/>
                  </a:solidFill>
                  <a:latin typeface="Arial" charset="0"/>
                </a:rPr>
                <a:t>Noble-Gas</a:t>
              </a:r>
              <a:r>
                <a:rPr lang="en-US" sz="800" b="1" dirty="0" smtClean="0">
                  <a:solidFill>
                    <a:srgbClr val="FF0000"/>
                  </a:solidFill>
                  <a:latin typeface="Arial" charset="0"/>
                </a:rPr>
                <a:t> </a:t>
              </a:r>
              <a:r>
                <a:rPr lang="en-US" sz="800" b="1" dirty="0">
                  <a:solidFill>
                    <a:srgbClr val="FF0000"/>
                  </a:solidFill>
                  <a:latin typeface="Arial" charset="0"/>
                </a:rPr>
                <a:t>Cerenkov</a:t>
              </a:r>
            </a:p>
          </p:txBody>
        </p:sp>
        <p:sp>
          <p:nvSpPr>
            <p:cNvPr id="49" name="TextBox 27"/>
            <p:cNvSpPr txBox="1">
              <a:spLocks noChangeArrowheads="1"/>
            </p:cNvSpPr>
            <p:nvPr/>
          </p:nvSpPr>
          <p:spPr bwMode="auto">
            <a:xfrm>
              <a:off x="2368690" y="4068504"/>
              <a:ext cx="1326251" cy="427297"/>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Drift Chambers</a:t>
              </a:r>
            </a:p>
          </p:txBody>
        </p:sp>
        <p:sp>
          <p:nvSpPr>
            <p:cNvPr id="52" name="TextBox 23"/>
            <p:cNvSpPr txBox="1">
              <a:spLocks noChangeArrowheads="1"/>
            </p:cNvSpPr>
            <p:nvPr/>
          </p:nvSpPr>
          <p:spPr bwMode="auto">
            <a:xfrm>
              <a:off x="81991" y="1692053"/>
              <a:ext cx="1186290" cy="456479"/>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Shower Counter </a:t>
              </a:r>
            </a:p>
          </p:txBody>
        </p:sp>
        <p:sp>
          <p:nvSpPr>
            <p:cNvPr id="53" name="TextBox 24"/>
            <p:cNvSpPr txBox="1">
              <a:spLocks noChangeArrowheads="1"/>
            </p:cNvSpPr>
            <p:nvPr/>
          </p:nvSpPr>
          <p:spPr bwMode="auto">
            <a:xfrm>
              <a:off x="2179444" y="2162258"/>
              <a:ext cx="1526026" cy="432743"/>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S2 </a:t>
              </a:r>
              <a:r>
                <a:rPr lang="en-US" sz="800" b="1" dirty="0" err="1">
                  <a:solidFill>
                    <a:srgbClr val="FF0000"/>
                  </a:solidFill>
                  <a:latin typeface="Arial" charset="0"/>
                </a:rPr>
                <a:t>Hodoscope</a:t>
              </a:r>
              <a:endParaRPr lang="en-US" sz="800" b="1" dirty="0">
                <a:solidFill>
                  <a:srgbClr val="FF0000"/>
                </a:solidFill>
                <a:latin typeface="Arial" charset="0"/>
              </a:endParaRPr>
            </a:p>
          </p:txBody>
        </p:sp>
        <p:sp>
          <p:nvSpPr>
            <p:cNvPr id="56" name="TextBox 26"/>
            <p:cNvSpPr txBox="1">
              <a:spLocks noChangeArrowheads="1"/>
            </p:cNvSpPr>
            <p:nvPr/>
          </p:nvSpPr>
          <p:spPr bwMode="auto">
            <a:xfrm>
              <a:off x="3391965" y="2635249"/>
              <a:ext cx="1527716" cy="425448"/>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S1 </a:t>
              </a:r>
              <a:r>
                <a:rPr lang="en-US" sz="800" b="1" dirty="0" err="1">
                  <a:solidFill>
                    <a:srgbClr val="FF0000"/>
                  </a:solidFill>
                  <a:latin typeface="Arial" charset="0"/>
                </a:rPr>
                <a:t>Hodoscope</a:t>
              </a:r>
              <a:endParaRPr lang="en-US" sz="800" b="1" dirty="0">
                <a:solidFill>
                  <a:srgbClr val="FF0000"/>
                </a:solidFill>
                <a:latin typeface="Arial" charset="0"/>
              </a:endParaRPr>
            </a:p>
          </p:txBody>
        </p:sp>
        <p:sp>
          <p:nvSpPr>
            <p:cNvPr id="57" name="TextBox 23"/>
            <p:cNvSpPr txBox="1">
              <a:spLocks noChangeArrowheads="1"/>
            </p:cNvSpPr>
            <p:nvPr/>
          </p:nvSpPr>
          <p:spPr bwMode="auto">
            <a:xfrm>
              <a:off x="1731721" y="1641623"/>
              <a:ext cx="1392315" cy="506909"/>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800" b="1" dirty="0" err="1">
                  <a:solidFill>
                    <a:srgbClr val="FF0000"/>
                  </a:solidFill>
                  <a:latin typeface="Arial" charset="0"/>
                </a:rPr>
                <a:t>PreShower</a:t>
              </a:r>
              <a:r>
                <a:rPr lang="en-US" sz="800" b="1" dirty="0">
                  <a:solidFill>
                    <a:srgbClr val="FF0000"/>
                  </a:solidFill>
                  <a:latin typeface="Arial" charset="0"/>
                </a:rPr>
                <a:t> Counter </a:t>
              </a:r>
            </a:p>
          </p:txBody>
        </p:sp>
      </p:grpSp>
      <p:sp>
        <p:nvSpPr>
          <p:cNvPr id="50" name="TextBox 45"/>
          <p:cNvSpPr txBox="1">
            <a:spLocks noChangeArrowheads="1"/>
          </p:cNvSpPr>
          <p:nvPr/>
        </p:nvSpPr>
        <p:spPr bwMode="auto">
          <a:xfrm>
            <a:off x="2799836" y="924619"/>
            <a:ext cx="1063245" cy="584776"/>
          </a:xfrm>
          <a:prstGeom prst="rect">
            <a:avLst/>
          </a:prstGeom>
          <a:noFill/>
          <a:ln w="9525">
            <a:noFill/>
            <a:miter lim="800000"/>
            <a:headEnd/>
            <a:tailEnd/>
          </a:ln>
        </p:spPr>
        <p:txBody>
          <a:bodyPr wrap="square">
            <a:spAutoFit/>
          </a:bodyPr>
          <a:lstStyle/>
          <a:p>
            <a:pPr algn="ctr"/>
            <a:r>
              <a:rPr lang="en-US" sz="1600" b="1" dirty="0" smtClean="0">
                <a:cs typeface="Times New Roman"/>
              </a:rPr>
              <a:t>Particle Detectors</a:t>
            </a:r>
            <a:endParaRPr lang="en-US" sz="1600" b="1" dirty="0">
              <a:cs typeface="Times New Roman"/>
            </a:endParaRPr>
          </a:p>
        </p:txBody>
      </p:sp>
      <p:cxnSp>
        <p:nvCxnSpPr>
          <p:cNvPr id="58" name="Straight Arrow Connector 57"/>
          <p:cNvCxnSpPr>
            <a:endCxn id="50" idx="3"/>
          </p:cNvCxnSpPr>
          <p:nvPr/>
        </p:nvCxnSpPr>
        <p:spPr>
          <a:xfrm flipH="1" flipV="1">
            <a:off x="3863081" y="1217007"/>
            <a:ext cx="3465546" cy="251131"/>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39552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60" y="194726"/>
            <a:ext cx="9144000" cy="397933"/>
          </a:xfrm>
        </p:spPr>
        <p:txBody>
          <a:bodyPr/>
          <a:lstStyle/>
          <a:p>
            <a:r>
              <a:rPr lang="en-US" dirty="0" smtClean="0"/>
              <a:t>Hall C: Detector Progress</a:t>
            </a:r>
            <a:endParaRPr lang="en-US" dirty="0"/>
          </a:p>
        </p:txBody>
      </p:sp>
      <p:grpSp>
        <p:nvGrpSpPr>
          <p:cNvPr id="13" name="Group 12"/>
          <p:cNvGrpSpPr/>
          <p:nvPr/>
        </p:nvGrpSpPr>
        <p:grpSpPr>
          <a:xfrm>
            <a:off x="4981846" y="4268717"/>
            <a:ext cx="3520336" cy="2113006"/>
            <a:chOff x="5195923" y="4266629"/>
            <a:chExt cx="3520336" cy="2113006"/>
          </a:xfrm>
        </p:grpSpPr>
        <p:pic>
          <p:nvPicPr>
            <p:cNvPr id="28" name="Picture 27"/>
            <p:cNvPicPr>
              <a:picLocks noChangeAspect="1"/>
            </p:cNvPicPr>
            <p:nvPr/>
          </p:nvPicPr>
          <p:blipFill>
            <a:blip r:embed="rId2" cstate="print"/>
            <a:stretch>
              <a:fillRect/>
            </a:stretch>
          </p:blipFill>
          <p:spPr>
            <a:xfrm>
              <a:off x="5195923" y="4266629"/>
              <a:ext cx="2823923" cy="2113006"/>
            </a:xfrm>
            <a:prstGeom prst="rect">
              <a:avLst/>
            </a:prstGeom>
            <a:ln w="28575" cap="flat" cmpd="sng" algn="ctr">
              <a:solidFill>
                <a:srgbClr val="FFFFFF"/>
              </a:solidFill>
              <a:prstDash val="solid"/>
              <a:round/>
              <a:headEnd type="none" w="med" len="med"/>
              <a:tailEnd type="none" w="med" len="med"/>
            </a:ln>
          </p:spPr>
        </p:pic>
        <p:sp>
          <p:nvSpPr>
            <p:cNvPr id="20" name="TextBox 19"/>
            <p:cNvSpPr txBox="1"/>
            <p:nvPr/>
          </p:nvSpPr>
          <p:spPr>
            <a:xfrm>
              <a:off x="6980089" y="5807390"/>
              <a:ext cx="1736170"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Quartz </a:t>
              </a:r>
              <a:r>
                <a:rPr lang="en-US" sz="1300" dirty="0" err="1" smtClean="0">
                  <a:latin typeface="Arial" panose="020B0604020202020204" pitchFamily="34" charset="0"/>
                  <a:cs typeface="Arial" panose="020B0604020202020204" pitchFamily="34" charset="0"/>
                </a:rPr>
                <a:t>Hodoscope</a:t>
              </a:r>
              <a:endParaRPr lang="en-US" sz="1300" dirty="0" smtClean="0">
                <a:latin typeface="Arial" panose="020B0604020202020204" pitchFamily="34" charset="0"/>
                <a:cs typeface="Arial" panose="020B0604020202020204" pitchFamily="34" charset="0"/>
              </a:endParaRPr>
            </a:p>
            <a:p>
              <a:pPr algn="ctr"/>
              <a:r>
                <a:rPr lang="en-US" sz="1300" dirty="0" smtClean="0">
                  <a:latin typeface="Arial" panose="020B0604020202020204" pitchFamily="34" charset="0"/>
                  <a:cs typeface="Arial" panose="020B0604020202020204" pitchFamily="34" charset="0"/>
                </a:rPr>
                <a:t>(NCA&amp;T)</a:t>
              </a:r>
              <a:endParaRPr lang="en-US" sz="1300" dirty="0">
                <a:latin typeface="Arial" panose="020B0604020202020204" pitchFamily="34" charset="0"/>
                <a:cs typeface="Arial" panose="020B0604020202020204" pitchFamily="34" charset="0"/>
              </a:endParaRPr>
            </a:p>
          </p:txBody>
        </p:sp>
        <p:sp>
          <p:nvSpPr>
            <p:cNvPr id="19" name="TextBox 18"/>
            <p:cNvSpPr txBox="1"/>
            <p:nvPr/>
          </p:nvSpPr>
          <p:spPr>
            <a:xfrm>
              <a:off x="5896634" y="6025369"/>
              <a:ext cx="1060403" cy="292388"/>
            </a:xfrm>
            <a:prstGeom prst="rect">
              <a:avLst/>
            </a:prstGeom>
            <a:solidFill>
              <a:srgbClr val="FFFF00"/>
            </a:solidFill>
            <a:ln w="19050">
              <a:solidFill>
                <a:srgbClr val="FF0000"/>
              </a:solidFill>
            </a:ln>
          </p:spPr>
          <p:txBody>
            <a:bodyPr wrap="square" rtlCol="0">
              <a:spAutoFit/>
            </a:bodyPr>
            <a:lstStyle/>
            <a:p>
              <a:pPr algn="ctr"/>
              <a:r>
                <a:rPr lang="en-US" sz="1300" dirty="0" smtClean="0">
                  <a:latin typeface="Arial" pitchFamily="34" charset="0"/>
                  <a:cs typeface="Arial" pitchFamily="34" charset="0"/>
                </a:rPr>
                <a:t>Complete</a:t>
              </a:r>
              <a:endParaRPr lang="en-US" sz="1300" dirty="0">
                <a:latin typeface="Arial" pitchFamily="34" charset="0"/>
                <a:cs typeface="Arial" pitchFamily="34" charset="0"/>
              </a:endParaRPr>
            </a:p>
          </p:txBody>
        </p:sp>
      </p:grpSp>
      <p:pic>
        <p:nvPicPr>
          <p:cNvPr id="26" name="Picture 25"/>
          <p:cNvPicPr>
            <a:picLocks noChangeAspect="1" noChangeArrowheads="1"/>
          </p:cNvPicPr>
          <p:nvPr/>
        </p:nvPicPr>
        <p:blipFill>
          <a:blip r:embed="rId3" cstate="print"/>
          <a:srcRect/>
          <a:stretch>
            <a:fillRect/>
          </a:stretch>
        </p:blipFill>
        <p:spPr bwMode="auto">
          <a:xfrm>
            <a:off x="2291301" y="1172085"/>
            <a:ext cx="2042604" cy="1530497"/>
          </a:xfrm>
          <a:prstGeom prst="rect">
            <a:avLst/>
          </a:prstGeom>
          <a:noFill/>
          <a:ln w="9525">
            <a:noFill/>
            <a:round/>
            <a:headEnd/>
            <a:tailEnd/>
          </a:ln>
        </p:spPr>
      </p:pic>
      <p:sp>
        <p:nvSpPr>
          <p:cNvPr id="27" name="TextBox 26"/>
          <p:cNvSpPr txBox="1"/>
          <p:nvPr/>
        </p:nvSpPr>
        <p:spPr>
          <a:xfrm>
            <a:off x="2544874" y="2683531"/>
            <a:ext cx="1642924"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Shower Counters</a:t>
            </a:r>
          </a:p>
          <a:p>
            <a:pPr algn="ctr"/>
            <a:r>
              <a:rPr lang="en-US" sz="1300" dirty="0" smtClean="0">
                <a:latin typeface="Arial" panose="020B0604020202020204" pitchFamily="34" charset="0"/>
                <a:cs typeface="Arial" panose="020B0604020202020204" pitchFamily="34" charset="0"/>
              </a:rPr>
              <a:t>(ANSL/</a:t>
            </a:r>
            <a:r>
              <a:rPr lang="en-US" sz="1300" dirty="0" err="1" smtClean="0">
                <a:latin typeface="Arial" panose="020B0604020202020204" pitchFamily="34" charset="0"/>
                <a:cs typeface="Arial" panose="020B0604020202020204" pitchFamily="34" charset="0"/>
              </a:rPr>
              <a:t>Nikhef</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p:txBody>
      </p:sp>
      <p:sp>
        <p:nvSpPr>
          <p:cNvPr id="22" name="TextBox 21"/>
          <p:cNvSpPr txBox="1"/>
          <p:nvPr/>
        </p:nvSpPr>
        <p:spPr>
          <a:xfrm>
            <a:off x="2298699" y="864725"/>
            <a:ext cx="1060403" cy="307777"/>
          </a:xfrm>
          <a:prstGeom prst="rect">
            <a:avLst/>
          </a:prstGeom>
          <a:solidFill>
            <a:srgbClr val="FFFF00"/>
          </a:solidFill>
          <a:ln w="19050">
            <a:solidFill>
              <a:srgbClr val="FF0000"/>
            </a:solidFill>
          </a:ln>
        </p:spPr>
        <p:txBody>
          <a:bodyPr wrap="square" rtlCol="0">
            <a:spAutoFit/>
          </a:bodyPr>
          <a:lstStyle/>
          <a:p>
            <a:pPr algn="ctr"/>
            <a:r>
              <a:rPr lang="en-US" sz="1400" dirty="0" smtClean="0">
                <a:latin typeface="Arial" pitchFamily="34" charset="0"/>
                <a:cs typeface="Arial" pitchFamily="34" charset="0"/>
              </a:rPr>
              <a:t>Complete</a:t>
            </a:r>
            <a:endParaRPr lang="en-US" sz="1400" dirty="0">
              <a:latin typeface="Arial" pitchFamily="34" charset="0"/>
              <a:cs typeface="Arial" pitchFamily="34" charset="0"/>
            </a:endParaRPr>
          </a:p>
        </p:txBody>
      </p:sp>
      <p:grpSp>
        <p:nvGrpSpPr>
          <p:cNvPr id="9" name="Group 8"/>
          <p:cNvGrpSpPr/>
          <p:nvPr/>
        </p:nvGrpSpPr>
        <p:grpSpPr>
          <a:xfrm>
            <a:off x="5853989" y="2217569"/>
            <a:ext cx="3221138" cy="1872144"/>
            <a:chOff x="5770709" y="987623"/>
            <a:chExt cx="3221138" cy="1872144"/>
          </a:xfrm>
        </p:grpSpPr>
        <p:pic>
          <p:nvPicPr>
            <p:cNvPr id="29" name="Picture 28"/>
            <p:cNvPicPr>
              <a:picLocks noChangeAspect="1"/>
            </p:cNvPicPr>
            <p:nvPr/>
          </p:nvPicPr>
          <p:blipFill rotWithShape="1">
            <a:blip r:embed="rId4" cstate="print">
              <a:lum bright="23000"/>
            </a:blip>
            <a:srcRect l="3099" t="14909" r="3155"/>
            <a:stretch/>
          </p:blipFill>
          <p:spPr>
            <a:xfrm>
              <a:off x="5770709" y="1141511"/>
              <a:ext cx="3221138" cy="1709070"/>
            </a:xfrm>
            <a:prstGeom prst="rect">
              <a:avLst/>
            </a:prstGeom>
            <a:ln w="28575" cap="flat" cmpd="sng" algn="ctr">
              <a:solidFill>
                <a:srgbClr val="FFFFFF"/>
              </a:solidFill>
              <a:prstDash val="solid"/>
              <a:round/>
              <a:headEnd type="none" w="med" len="med"/>
              <a:tailEnd type="none" w="med" len="med"/>
            </a:ln>
          </p:spPr>
        </p:pic>
        <p:sp>
          <p:nvSpPr>
            <p:cNvPr id="3" name="TextBox 2"/>
            <p:cNvSpPr txBox="1"/>
            <p:nvPr/>
          </p:nvSpPr>
          <p:spPr>
            <a:xfrm>
              <a:off x="7605849" y="2367324"/>
              <a:ext cx="1328777"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Drift Chambers</a:t>
              </a:r>
            </a:p>
            <a:p>
              <a:pPr algn="ctr"/>
              <a:r>
                <a:rPr lang="en-US" sz="1300" dirty="0" smtClean="0">
                  <a:latin typeface="Arial" panose="020B0604020202020204" pitchFamily="34" charset="0"/>
                  <a:cs typeface="Arial" panose="020B0604020202020204" pitchFamily="34" charset="0"/>
                </a:rPr>
                <a:t>(HU)</a:t>
              </a:r>
              <a:endParaRPr lang="en-US" sz="1300" dirty="0">
                <a:latin typeface="Arial" panose="020B0604020202020204" pitchFamily="34" charset="0"/>
                <a:cs typeface="Arial" panose="020B0604020202020204" pitchFamily="34" charset="0"/>
              </a:endParaRPr>
            </a:p>
          </p:txBody>
        </p:sp>
        <p:sp>
          <p:nvSpPr>
            <p:cNvPr id="32" name="TextBox 31"/>
            <p:cNvSpPr txBox="1"/>
            <p:nvPr/>
          </p:nvSpPr>
          <p:spPr>
            <a:xfrm>
              <a:off x="7931444" y="987623"/>
              <a:ext cx="1060403" cy="292388"/>
            </a:xfrm>
            <a:prstGeom prst="rect">
              <a:avLst/>
            </a:prstGeom>
            <a:solidFill>
              <a:srgbClr val="FFFF00"/>
            </a:solidFill>
            <a:ln w="19050">
              <a:solidFill>
                <a:srgbClr val="FF0000"/>
              </a:solidFill>
            </a:ln>
          </p:spPr>
          <p:txBody>
            <a:bodyPr wrap="square" rtlCol="0">
              <a:spAutoFit/>
            </a:bodyPr>
            <a:lstStyle/>
            <a:p>
              <a:pPr algn="ctr"/>
              <a:r>
                <a:rPr lang="en-US" sz="1300" dirty="0" smtClean="0">
                  <a:latin typeface="Arial" pitchFamily="34" charset="0"/>
                  <a:cs typeface="Arial" pitchFamily="34" charset="0"/>
                </a:rPr>
                <a:t>Complete</a:t>
              </a:r>
              <a:endParaRPr lang="en-US" sz="1300" dirty="0">
                <a:latin typeface="Arial" pitchFamily="34" charset="0"/>
                <a:cs typeface="Arial" pitchFamily="34" charset="0"/>
              </a:endParaRPr>
            </a:p>
          </p:txBody>
        </p:sp>
      </p:grpSp>
      <p:pic>
        <p:nvPicPr>
          <p:cNvPr id="7" name="Picture 9"/>
          <p:cNvPicPr>
            <a:picLocks noChangeAspect="1" noChangeArrowheads="1"/>
          </p:cNvPicPr>
          <p:nvPr/>
        </p:nvPicPr>
        <p:blipFill>
          <a:blip r:embed="rId5" cstate="print"/>
          <a:srcRect/>
          <a:stretch>
            <a:fillRect/>
          </a:stretch>
        </p:blipFill>
        <p:spPr bwMode="auto">
          <a:xfrm>
            <a:off x="168649" y="1108235"/>
            <a:ext cx="2019300" cy="1998663"/>
          </a:xfrm>
          <a:prstGeom prst="rect">
            <a:avLst/>
          </a:prstGeom>
          <a:noFill/>
          <a:ln w="9525">
            <a:noFill/>
            <a:miter lim="800000"/>
            <a:headEnd/>
            <a:tailEnd/>
          </a:ln>
        </p:spPr>
      </p:pic>
      <p:sp>
        <p:nvSpPr>
          <p:cNvPr id="4" name="TextBox 3"/>
          <p:cNvSpPr txBox="1"/>
          <p:nvPr/>
        </p:nvSpPr>
        <p:spPr>
          <a:xfrm>
            <a:off x="139486" y="3066234"/>
            <a:ext cx="1858363" cy="292388"/>
          </a:xfrm>
          <a:prstGeom prst="rect">
            <a:avLst/>
          </a:prstGeom>
          <a:solidFill>
            <a:schemeClr val="accent5">
              <a:lumMod val="90000"/>
            </a:schemeClr>
          </a:solidFill>
        </p:spPr>
        <p:txBody>
          <a:bodyPr wrap="square" rtlCol="0">
            <a:spAutoFit/>
          </a:bodyPr>
          <a:lstStyle/>
          <a:p>
            <a:pPr algn="ctr"/>
            <a:r>
              <a:rPr lang="en-US" sz="1300" dirty="0" err="1" smtClean="0">
                <a:latin typeface="Arial" panose="020B0604020202020204" pitchFamily="34" charset="0"/>
                <a:cs typeface="Arial" panose="020B0604020202020204" pitchFamily="34" charset="0"/>
              </a:rPr>
              <a:t>PreShower</a:t>
            </a:r>
            <a:r>
              <a:rPr lang="en-US" sz="1300" dirty="0" smtClean="0">
                <a:latin typeface="Arial" panose="020B0604020202020204" pitchFamily="34" charset="0"/>
                <a:cs typeface="Arial" panose="020B0604020202020204" pitchFamily="34" charset="0"/>
              </a:rPr>
              <a:t> Counters</a:t>
            </a:r>
            <a:endParaRPr lang="en-US" sz="1300" dirty="0">
              <a:latin typeface="Arial" panose="020B0604020202020204" pitchFamily="34" charset="0"/>
              <a:cs typeface="Arial" panose="020B0604020202020204" pitchFamily="34" charset="0"/>
            </a:endParaRPr>
          </a:p>
        </p:txBody>
      </p:sp>
      <p:sp>
        <p:nvSpPr>
          <p:cNvPr id="33" name="TextBox 32"/>
          <p:cNvSpPr txBox="1"/>
          <p:nvPr/>
        </p:nvSpPr>
        <p:spPr>
          <a:xfrm>
            <a:off x="168649" y="862347"/>
            <a:ext cx="1060403" cy="307777"/>
          </a:xfrm>
          <a:prstGeom prst="rect">
            <a:avLst/>
          </a:prstGeom>
          <a:solidFill>
            <a:srgbClr val="FFFF00"/>
          </a:solidFill>
          <a:ln w="19050">
            <a:solidFill>
              <a:srgbClr val="FF0000"/>
            </a:solidFill>
          </a:ln>
        </p:spPr>
        <p:txBody>
          <a:bodyPr wrap="square" rtlCol="0">
            <a:spAutoFit/>
          </a:bodyPr>
          <a:lstStyle/>
          <a:p>
            <a:pPr algn="ctr"/>
            <a:r>
              <a:rPr lang="en-US" sz="1400" dirty="0" smtClean="0">
                <a:latin typeface="Arial" pitchFamily="34" charset="0"/>
                <a:cs typeface="Arial" pitchFamily="34" charset="0"/>
              </a:rPr>
              <a:t>Complete</a:t>
            </a:r>
            <a:endParaRPr lang="en-US" sz="1400" dirty="0">
              <a:latin typeface="Arial" pitchFamily="34" charset="0"/>
              <a:cs typeface="Arial" pitchFamily="34" charset="0"/>
            </a:endParaRPr>
          </a:p>
        </p:txBody>
      </p:sp>
      <p:sp>
        <p:nvSpPr>
          <p:cNvPr id="8" name="TextBox 7"/>
          <p:cNvSpPr txBox="1"/>
          <p:nvPr/>
        </p:nvSpPr>
        <p:spPr>
          <a:xfrm>
            <a:off x="7149512" y="38420"/>
            <a:ext cx="1740669" cy="646331"/>
          </a:xfrm>
          <a:prstGeom prst="rect">
            <a:avLst/>
          </a:prstGeom>
          <a:solidFill>
            <a:srgbClr val="FFFFCC"/>
          </a:solidFill>
        </p:spPr>
        <p:txBody>
          <a:bodyPr wrap="none" rtlCol="0">
            <a:spAutoFit/>
          </a:bodyPr>
          <a:lstStyle/>
          <a:p>
            <a:pPr algn="ctr"/>
            <a:r>
              <a:rPr lang="en-US" b="1" dirty="0" smtClean="0">
                <a:solidFill>
                  <a:srgbClr val="009900"/>
                </a:solidFill>
              </a:rPr>
              <a:t>6 of 7 Complete;</a:t>
            </a:r>
          </a:p>
          <a:p>
            <a:pPr algn="ctr"/>
            <a:r>
              <a:rPr lang="en-US" b="1" dirty="0" smtClean="0">
                <a:solidFill>
                  <a:srgbClr val="009900"/>
                </a:solidFill>
              </a:rPr>
              <a:t>3 Installed</a:t>
            </a:r>
            <a:endParaRPr lang="en-US" b="1" dirty="0">
              <a:solidFill>
                <a:srgbClr val="009900"/>
              </a:solidFill>
            </a:endParaRPr>
          </a:p>
        </p:txBody>
      </p:sp>
      <p:pic>
        <p:nvPicPr>
          <p:cNvPr id="37" name="Picture 36"/>
          <p:cNvPicPr>
            <a:picLocks noChangeAspect="1"/>
          </p:cNvPicPr>
          <p:nvPr/>
        </p:nvPicPr>
        <p:blipFill rotWithShape="1">
          <a:blip r:embed="rId6"/>
          <a:srcRect t="2934" b="14478"/>
          <a:stretch/>
        </p:blipFill>
        <p:spPr>
          <a:xfrm>
            <a:off x="4444289" y="853182"/>
            <a:ext cx="1948828" cy="2127368"/>
          </a:xfrm>
          <a:prstGeom prst="rect">
            <a:avLst/>
          </a:prstGeom>
        </p:spPr>
      </p:pic>
      <p:sp>
        <p:nvSpPr>
          <p:cNvPr id="6" name="TextBox 5"/>
          <p:cNvSpPr txBox="1"/>
          <p:nvPr/>
        </p:nvSpPr>
        <p:spPr>
          <a:xfrm>
            <a:off x="4496880" y="2904651"/>
            <a:ext cx="125751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NGC (</a:t>
            </a:r>
            <a:r>
              <a:rPr lang="en-US" sz="1400" dirty="0" err="1" smtClean="0">
                <a:latin typeface="Arial" panose="020B0604020202020204" pitchFamily="34" charset="0"/>
                <a:cs typeface="Arial" panose="020B0604020202020204" pitchFamily="34" charset="0"/>
              </a:rPr>
              <a:t>UVa</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nvGrpSpPr>
          <p:cNvPr id="11" name="Group 10"/>
          <p:cNvGrpSpPr/>
          <p:nvPr/>
        </p:nvGrpSpPr>
        <p:grpSpPr>
          <a:xfrm>
            <a:off x="2577061" y="3627574"/>
            <a:ext cx="2179753" cy="2792299"/>
            <a:chOff x="2410523" y="842064"/>
            <a:chExt cx="2179753" cy="2792299"/>
          </a:xfrm>
        </p:grpSpPr>
        <p:pic>
          <p:nvPicPr>
            <p:cNvPr id="35" name="Picture 34"/>
            <p:cNvPicPr>
              <a:picLocks noChangeAspect="1"/>
            </p:cNvPicPr>
            <p:nvPr/>
          </p:nvPicPr>
          <p:blipFill rotWithShape="1">
            <a:blip r:embed="rId7"/>
            <a:srcRect l="62397" t="13541" r="1524" b="24592"/>
            <a:stretch/>
          </p:blipFill>
          <p:spPr>
            <a:xfrm>
              <a:off x="2412248" y="842064"/>
              <a:ext cx="2178028" cy="2792299"/>
            </a:xfrm>
            <a:prstGeom prst="rect">
              <a:avLst/>
            </a:prstGeom>
          </p:spPr>
        </p:pic>
        <p:sp>
          <p:nvSpPr>
            <p:cNvPr id="21" name="TextBox 20"/>
            <p:cNvSpPr txBox="1"/>
            <p:nvPr/>
          </p:nvSpPr>
          <p:spPr>
            <a:xfrm>
              <a:off x="2410523" y="3141920"/>
              <a:ext cx="1370022"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HGC Cerenkov</a:t>
              </a:r>
            </a:p>
            <a:p>
              <a:pPr algn="ctr"/>
              <a:r>
                <a:rPr lang="en-US" sz="1300" dirty="0" smtClean="0">
                  <a:latin typeface="Arial" panose="020B0604020202020204" pitchFamily="34" charset="0"/>
                  <a:cs typeface="Arial" panose="020B0604020202020204" pitchFamily="34" charset="0"/>
                </a:rPr>
                <a:t>(UR)</a:t>
              </a:r>
            </a:p>
          </p:txBody>
        </p:sp>
        <p:sp>
          <p:nvSpPr>
            <p:cNvPr id="31" name="TextBox 30"/>
            <p:cNvSpPr txBox="1"/>
            <p:nvPr/>
          </p:nvSpPr>
          <p:spPr>
            <a:xfrm>
              <a:off x="3529873" y="842064"/>
              <a:ext cx="1060403" cy="307777"/>
            </a:xfrm>
            <a:prstGeom prst="rect">
              <a:avLst/>
            </a:prstGeom>
            <a:solidFill>
              <a:srgbClr val="FFFF00"/>
            </a:solidFill>
            <a:ln w="19050">
              <a:solidFill>
                <a:srgbClr val="FF0000"/>
              </a:solidFill>
            </a:ln>
          </p:spPr>
          <p:txBody>
            <a:bodyPr wrap="square" rtlCol="0">
              <a:spAutoFit/>
            </a:bodyPr>
            <a:lstStyle/>
            <a:p>
              <a:pPr algn="ctr"/>
              <a:r>
                <a:rPr lang="en-US" sz="1400" dirty="0" smtClean="0">
                  <a:latin typeface="Arial" pitchFamily="34" charset="0"/>
                  <a:cs typeface="Arial" pitchFamily="34" charset="0"/>
                </a:rPr>
                <a:t>Complete</a:t>
              </a:r>
              <a:endParaRPr lang="en-US" sz="1400" dirty="0">
                <a:latin typeface="Arial" pitchFamily="34" charset="0"/>
                <a:cs typeface="Arial" pitchFamily="34" charset="0"/>
              </a:endParaRPr>
            </a:p>
          </p:txBody>
        </p:sp>
      </p:grpSp>
      <p:grpSp>
        <p:nvGrpSpPr>
          <p:cNvPr id="12" name="Group 11"/>
          <p:cNvGrpSpPr/>
          <p:nvPr/>
        </p:nvGrpSpPr>
        <p:grpSpPr>
          <a:xfrm>
            <a:off x="139487" y="3747477"/>
            <a:ext cx="2313180" cy="2674797"/>
            <a:chOff x="2410523" y="3712688"/>
            <a:chExt cx="2608299" cy="2831273"/>
          </a:xfrm>
        </p:grpSpPr>
        <p:pic>
          <p:nvPicPr>
            <p:cNvPr id="36" name="Picture 35"/>
            <p:cNvPicPr>
              <a:picLocks noChangeAspect="1"/>
            </p:cNvPicPr>
            <p:nvPr/>
          </p:nvPicPr>
          <p:blipFill rotWithShape="1">
            <a:blip r:embed="rId8"/>
            <a:srcRect l="52472" t="56282" r="15422" b="1133"/>
            <a:stretch/>
          </p:blipFill>
          <p:spPr>
            <a:xfrm>
              <a:off x="2412247" y="3712688"/>
              <a:ext cx="2606575" cy="2622092"/>
            </a:xfrm>
            <a:prstGeom prst="rect">
              <a:avLst/>
            </a:prstGeom>
          </p:spPr>
        </p:pic>
        <p:sp>
          <p:nvSpPr>
            <p:cNvPr id="24" name="TextBox 23"/>
            <p:cNvSpPr txBox="1"/>
            <p:nvPr/>
          </p:nvSpPr>
          <p:spPr>
            <a:xfrm>
              <a:off x="2410523" y="3712688"/>
              <a:ext cx="1171345" cy="325782"/>
            </a:xfrm>
            <a:prstGeom prst="rect">
              <a:avLst/>
            </a:prstGeom>
            <a:solidFill>
              <a:srgbClr val="FFFF00"/>
            </a:solidFill>
            <a:ln w="19050">
              <a:solidFill>
                <a:srgbClr val="FF0000"/>
              </a:solidFill>
            </a:ln>
          </p:spPr>
          <p:txBody>
            <a:bodyPr wrap="square" rtlCol="0">
              <a:spAutoFit/>
            </a:bodyPr>
            <a:lstStyle/>
            <a:p>
              <a:pPr algn="ctr"/>
              <a:r>
                <a:rPr lang="en-US" sz="1400" dirty="0" smtClean="0">
                  <a:latin typeface="Arial" pitchFamily="34" charset="0"/>
                  <a:cs typeface="Arial" pitchFamily="34" charset="0"/>
                </a:rPr>
                <a:t>Complete</a:t>
              </a:r>
              <a:endParaRPr lang="en-US" sz="1400" dirty="0">
                <a:latin typeface="Arial" pitchFamily="34" charset="0"/>
                <a:cs typeface="Arial" pitchFamily="34" charset="0"/>
              </a:endParaRPr>
            </a:p>
          </p:txBody>
        </p:sp>
        <p:sp>
          <p:nvSpPr>
            <p:cNvPr id="5" name="TextBox 4"/>
            <p:cNvSpPr txBox="1"/>
            <p:nvPr/>
          </p:nvSpPr>
          <p:spPr>
            <a:xfrm>
              <a:off x="2695125" y="6022710"/>
              <a:ext cx="2323697" cy="521251"/>
            </a:xfrm>
            <a:prstGeom prst="rect">
              <a:avLst/>
            </a:prstGeom>
            <a:solidFill>
              <a:schemeClr val="accent5">
                <a:lumMod val="90000"/>
              </a:schemeClr>
            </a:solidFill>
          </p:spPr>
          <p:txBody>
            <a:bodyPr wrap="square" rtlCol="0">
              <a:spAutoFit/>
            </a:bodyPr>
            <a:lstStyle/>
            <a:p>
              <a:r>
                <a:rPr lang="en-US" sz="1300" dirty="0" smtClean="0">
                  <a:latin typeface="Arial" panose="020B0604020202020204" pitchFamily="34" charset="0"/>
                  <a:cs typeface="Arial" panose="020B0604020202020204" pitchFamily="34" charset="0"/>
                </a:rPr>
                <a:t>Scintillator </a:t>
              </a:r>
              <a:r>
                <a:rPr lang="en-US" sz="1300" dirty="0" err="1" smtClean="0">
                  <a:latin typeface="Arial" panose="020B0604020202020204" pitchFamily="34" charset="0"/>
                  <a:cs typeface="Arial" panose="020B0604020202020204" pitchFamily="34" charset="0"/>
                </a:rPr>
                <a:t>Hodoscopes</a:t>
              </a:r>
              <a:endParaRPr lang="en-US" sz="1300" dirty="0" smtClean="0">
                <a:latin typeface="Arial" panose="020B0604020202020204" pitchFamily="34" charset="0"/>
                <a:cs typeface="Arial" panose="020B0604020202020204" pitchFamily="34" charset="0"/>
              </a:endParaRPr>
            </a:p>
            <a:p>
              <a:pPr algn="ctr"/>
              <a:r>
                <a:rPr lang="en-US" sz="1300" dirty="0" smtClean="0">
                  <a:latin typeface="Arial" panose="020B0604020202020204" pitchFamily="34" charset="0"/>
                  <a:cs typeface="Arial" panose="020B0604020202020204" pitchFamily="34" charset="0"/>
                </a:rPr>
                <a:t>(JMU)</a:t>
              </a:r>
              <a:endParaRPr lang="en-US" sz="1300" dirty="0">
                <a:latin typeface="Arial" panose="020B0604020202020204" pitchFamily="34" charset="0"/>
                <a:cs typeface="Arial" panose="020B0604020202020204" pitchFamily="34" charset="0"/>
              </a:endParaRPr>
            </a:p>
          </p:txBody>
        </p:sp>
      </p:grpSp>
      <p:sp>
        <p:nvSpPr>
          <p:cNvPr id="15" name="TextBox 14"/>
          <p:cNvSpPr txBox="1"/>
          <p:nvPr/>
        </p:nvSpPr>
        <p:spPr>
          <a:xfrm>
            <a:off x="6488934" y="870448"/>
            <a:ext cx="2622321" cy="923330"/>
          </a:xfrm>
          <a:prstGeom prst="rect">
            <a:avLst/>
          </a:prstGeom>
          <a:noFill/>
          <a:ln>
            <a:solidFill>
              <a:schemeClr val="tx1"/>
            </a:solidFill>
          </a:ln>
        </p:spPr>
        <p:txBody>
          <a:bodyPr wrap="none" rtlCol="0">
            <a:spAutoFit/>
          </a:bodyPr>
          <a:lstStyle/>
          <a:p>
            <a:pPr algn="ctr"/>
            <a:r>
              <a:rPr lang="en-US" u="sng" dirty="0" smtClean="0"/>
              <a:t>Funded through NSF-MRI:</a:t>
            </a:r>
          </a:p>
          <a:p>
            <a:pPr algn="ctr"/>
            <a:r>
              <a:rPr lang="en-US" dirty="0" smtClean="0"/>
              <a:t>Scintillator; Quartz; </a:t>
            </a:r>
          </a:p>
          <a:p>
            <a:pPr algn="ctr"/>
            <a:r>
              <a:rPr lang="en-US" dirty="0" smtClean="0"/>
              <a:t>Drift Chambers; Mount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Hall C: SHMS Magnets</a:t>
            </a:r>
            <a:endParaRPr lang="en-US" sz="3200" dirty="0"/>
          </a:p>
        </p:txBody>
      </p:sp>
      <p:grpSp>
        <p:nvGrpSpPr>
          <p:cNvPr id="5" name="Group 4"/>
          <p:cNvGrpSpPr/>
          <p:nvPr/>
        </p:nvGrpSpPr>
        <p:grpSpPr>
          <a:xfrm>
            <a:off x="6144352" y="4158803"/>
            <a:ext cx="2968912" cy="2243903"/>
            <a:chOff x="95644" y="4199964"/>
            <a:chExt cx="2968912" cy="2243903"/>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44" y="4199964"/>
              <a:ext cx="2968912" cy="2226684"/>
            </a:xfrm>
            <a:prstGeom prst="rect">
              <a:avLst/>
            </a:prstGeom>
          </p:spPr>
        </p:pic>
        <p:sp>
          <p:nvSpPr>
            <p:cNvPr id="36" name="TextBox 35"/>
            <p:cNvSpPr txBox="1"/>
            <p:nvPr/>
          </p:nvSpPr>
          <p:spPr>
            <a:xfrm>
              <a:off x="1677664" y="6012980"/>
              <a:ext cx="1367682"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Dipole Collaring</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(Sigma Phi, France)</a:t>
              </a:r>
            </a:p>
          </p:txBody>
        </p:sp>
      </p:grpSp>
      <p:sp>
        <p:nvSpPr>
          <p:cNvPr id="21"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17</a:t>
            </a:fld>
            <a:endParaRPr lang="en-US" dirty="0"/>
          </a:p>
        </p:txBody>
      </p:sp>
      <p:grpSp>
        <p:nvGrpSpPr>
          <p:cNvPr id="10" name="Group 9"/>
          <p:cNvGrpSpPr/>
          <p:nvPr/>
        </p:nvGrpSpPr>
        <p:grpSpPr>
          <a:xfrm>
            <a:off x="84488" y="4181493"/>
            <a:ext cx="2931268" cy="2229187"/>
            <a:chOff x="3124200" y="4223016"/>
            <a:chExt cx="2931268" cy="222918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223016"/>
              <a:ext cx="2931268" cy="2198451"/>
            </a:xfrm>
            <a:prstGeom prst="rect">
              <a:avLst/>
            </a:prstGeom>
          </p:spPr>
        </p:pic>
        <p:sp>
          <p:nvSpPr>
            <p:cNvPr id="24" name="TextBox 23"/>
            <p:cNvSpPr txBox="1"/>
            <p:nvPr/>
          </p:nvSpPr>
          <p:spPr>
            <a:xfrm>
              <a:off x="4714092" y="6021316"/>
              <a:ext cx="1324401"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Q2 splicing</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(Sigma Phi, France)</a:t>
              </a:r>
            </a:p>
          </p:txBody>
        </p:sp>
      </p:grpSp>
      <p:grpSp>
        <p:nvGrpSpPr>
          <p:cNvPr id="9" name="Group 8"/>
          <p:cNvGrpSpPr/>
          <p:nvPr/>
        </p:nvGrpSpPr>
        <p:grpSpPr>
          <a:xfrm>
            <a:off x="3111080" y="4158487"/>
            <a:ext cx="2971800" cy="2252193"/>
            <a:chOff x="6126096" y="4200009"/>
            <a:chExt cx="2971800" cy="2252193"/>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096" y="4200009"/>
              <a:ext cx="2971800" cy="2228851"/>
            </a:xfrm>
            <a:prstGeom prst="rect">
              <a:avLst/>
            </a:prstGeom>
          </p:spPr>
        </p:pic>
        <p:sp>
          <p:nvSpPr>
            <p:cNvPr id="28" name="TextBox 27"/>
            <p:cNvSpPr txBox="1"/>
            <p:nvPr/>
          </p:nvSpPr>
          <p:spPr>
            <a:xfrm>
              <a:off x="7641108" y="6021315"/>
              <a:ext cx="1441420"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Q3 coil assembly</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(Sigma Phi, France)</a:t>
              </a:r>
            </a:p>
          </p:txBody>
        </p:sp>
      </p:grpSp>
      <p:sp>
        <p:nvSpPr>
          <p:cNvPr id="15" name="TextBox 14"/>
          <p:cNvSpPr txBox="1"/>
          <p:nvPr/>
        </p:nvSpPr>
        <p:spPr>
          <a:xfrm>
            <a:off x="5500488" y="1261382"/>
            <a:ext cx="2575432" cy="2492990"/>
          </a:xfrm>
          <a:prstGeom prst="rect">
            <a:avLst/>
          </a:prstGeom>
          <a:solidFill>
            <a:srgbClr val="FFFFCC"/>
          </a:solidFill>
          <a:ln w="19050">
            <a:solidFill>
              <a:schemeClr val="tx1"/>
            </a:solidFill>
          </a:ln>
        </p:spPr>
        <p:txBody>
          <a:bodyPr wrap="square" rtlCol="0">
            <a:spAutoFit/>
          </a:bodyPr>
          <a:lstStyle/>
          <a:p>
            <a:r>
              <a:rPr lang="en-US" sz="1200" b="1" dirty="0" smtClean="0">
                <a:latin typeface="Arial" panose="020B0604020202020204" pitchFamily="34" charset="0"/>
                <a:cs typeface="Arial" panose="020B0604020202020204" pitchFamily="34" charset="0"/>
              </a:rPr>
              <a:t>Q1 (SMI, UK)</a:t>
            </a:r>
          </a:p>
          <a:p>
            <a:pPr marL="342900" indent="-3429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Installed on carriage</a:t>
            </a:r>
          </a:p>
          <a:p>
            <a:pPr marL="342900" indent="-3429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Cooled down</a:t>
            </a:r>
          </a:p>
          <a:p>
            <a:pPr marL="342900" indent="-34290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Power test to 110% of operational current</a:t>
            </a:r>
          </a:p>
          <a:p>
            <a:pPr marL="342900" indent="-34290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Acceptance tests complete</a:t>
            </a:r>
          </a:p>
          <a:p>
            <a:pPr marL="342900" indent="-34290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r>
              <a:rPr lang="en-US" sz="1200" b="1" dirty="0" smtClean="0">
                <a:latin typeface="Arial" panose="020B0604020202020204" pitchFamily="34" charset="0"/>
                <a:cs typeface="Arial" panose="020B0604020202020204" pitchFamily="34" charset="0"/>
              </a:rPr>
              <a:t>HB (MSU/FRIB)</a:t>
            </a:r>
            <a:endParaRPr lang="en-US"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   Installed </a:t>
            </a:r>
            <a:r>
              <a:rPr lang="en-US" sz="1200" b="1" dirty="0">
                <a:latin typeface="Arial" panose="020B0604020202020204" pitchFamily="34" charset="0"/>
                <a:cs typeface="Arial" panose="020B0604020202020204" pitchFamily="34" charset="0"/>
              </a:rPr>
              <a:t>on carriage</a:t>
            </a:r>
          </a:p>
          <a:p>
            <a:pPr marL="285750" indent="-2857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Cooled down</a:t>
            </a:r>
          </a:p>
          <a:p>
            <a:pPr marL="285750" indent="-28575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Initial power test to 10% of   operational current</a:t>
            </a:r>
          </a:p>
          <a:p>
            <a:pPr marL="285750" indent="-285750">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ERR </a:t>
            </a:r>
            <a:r>
              <a:rPr lang="en-US" sz="1200" b="1" dirty="0" smtClean="0">
                <a:solidFill>
                  <a:srgbClr val="FF0000"/>
                </a:solidFill>
                <a:latin typeface="Arial" panose="020B0604020202020204" pitchFamily="34" charset="0"/>
                <a:cs typeface="Arial" panose="020B0604020202020204" pitchFamily="34" charset="0"/>
              </a:rPr>
              <a:t>- one </a:t>
            </a:r>
            <a:r>
              <a:rPr lang="en-US" sz="1200" b="1" dirty="0">
                <a:solidFill>
                  <a:srgbClr val="FF0000"/>
                </a:solidFill>
                <a:latin typeface="Arial" panose="020B0604020202020204" pitchFamily="34" charset="0"/>
                <a:cs typeface="Arial" panose="020B0604020202020204" pitchFamily="34" charset="0"/>
              </a:rPr>
              <a:t>open </a:t>
            </a:r>
            <a:r>
              <a:rPr lang="en-US" sz="1200" b="1" dirty="0" smtClean="0">
                <a:solidFill>
                  <a:srgbClr val="FF0000"/>
                </a:solidFill>
                <a:latin typeface="Arial" panose="020B0604020202020204" pitchFamily="34" charset="0"/>
                <a:cs typeface="Arial" panose="020B0604020202020204" pitchFamily="34" charset="0"/>
              </a:rPr>
              <a:t>issue</a:t>
            </a:r>
            <a:endParaRPr lang="en-US" sz="1200" b="1" dirty="0">
              <a:solidFill>
                <a:srgbClr val="FF0000"/>
              </a:solidFill>
              <a:latin typeface="Arial" panose="020B0604020202020204" pitchFamily="34" charset="0"/>
              <a:cs typeface="Arial" panose="020B0604020202020204" pitchFamily="34" charset="0"/>
            </a:endParaRPr>
          </a:p>
        </p:txBody>
      </p:sp>
      <p:grpSp>
        <p:nvGrpSpPr>
          <p:cNvPr id="3" name="Group 2"/>
          <p:cNvGrpSpPr/>
          <p:nvPr/>
        </p:nvGrpSpPr>
        <p:grpSpPr>
          <a:xfrm>
            <a:off x="453365" y="875981"/>
            <a:ext cx="4879361" cy="3171584"/>
            <a:chOff x="2074689" y="922085"/>
            <a:chExt cx="4879361" cy="3171584"/>
          </a:xfrm>
        </p:grpSpPr>
        <p:pic>
          <p:nvPicPr>
            <p:cNvPr id="14" name="Picture 13" descr="DSC_0093 SHMS April 2015.JPG"/>
            <p:cNvPicPr>
              <a:picLocks noChangeAspect="1"/>
            </p:cNvPicPr>
            <p:nvPr/>
          </p:nvPicPr>
          <p:blipFill rotWithShape="1">
            <a:blip r:embed="rId5" cstate="print"/>
            <a:srcRect l="4438" t="3249" r="8220" b="11037"/>
            <a:stretch/>
          </p:blipFill>
          <p:spPr>
            <a:xfrm>
              <a:off x="2074689" y="922085"/>
              <a:ext cx="4879361" cy="3171584"/>
            </a:xfrm>
            <a:prstGeom prst="rect">
              <a:avLst/>
            </a:prstGeom>
          </p:spPr>
        </p:pic>
        <p:sp>
          <p:nvSpPr>
            <p:cNvPr id="4" name="TextBox 3"/>
            <p:cNvSpPr txBox="1"/>
            <p:nvPr/>
          </p:nvSpPr>
          <p:spPr>
            <a:xfrm>
              <a:off x="2842406" y="2756032"/>
              <a:ext cx="405880" cy="276999"/>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HB</a:t>
              </a:r>
              <a:endParaRPr lang="en-US" sz="10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4199984" y="2717611"/>
              <a:ext cx="389850" cy="276999"/>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Q1</a:t>
              </a:r>
              <a:endParaRPr lang="en-US" sz="10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8819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145" t="4706" b="11821"/>
          <a:stretch/>
        </p:blipFill>
        <p:spPr>
          <a:xfrm>
            <a:off x="1313969" y="813413"/>
            <a:ext cx="7768557" cy="5608116"/>
          </a:xfrm>
          <a:prstGeom prst="rect">
            <a:avLst/>
          </a:prstGeom>
        </p:spPr>
      </p:pic>
      <p:cxnSp>
        <p:nvCxnSpPr>
          <p:cNvPr id="28" name="Straight Connector 27"/>
          <p:cNvCxnSpPr/>
          <p:nvPr/>
        </p:nvCxnSpPr>
        <p:spPr>
          <a:xfrm rot="16200000" flipV="1">
            <a:off x="7704666" y="2381244"/>
            <a:ext cx="349250" cy="1005416"/>
          </a:xfrm>
          <a:prstGeom prst="line">
            <a:avLst/>
          </a:pr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p:nvSpPr>
        <p:spPr bwMode="auto">
          <a:xfrm>
            <a:off x="53788" y="1900398"/>
            <a:ext cx="2428154" cy="3307059"/>
          </a:xfrm>
          <a:prstGeom prst="rect">
            <a:avLst/>
          </a:prstGeom>
          <a:solidFill>
            <a:schemeClr val="tx1"/>
          </a:solidFill>
          <a:ln w="9525">
            <a:solidFill>
              <a:srgbClr val="FFFF00"/>
            </a:solidFill>
            <a:miter lim="800000"/>
            <a:headEnd/>
            <a:tailEnd/>
          </a:ln>
        </p:spPr>
        <p:txBody>
          <a:bodyPr wrap="square">
            <a:spAutoFit/>
          </a:bodyPr>
          <a:lstStyle/>
          <a:p>
            <a:pPr eaLnBrk="0" hangingPunct="0">
              <a:spcBef>
                <a:spcPct val="15000"/>
              </a:spcBef>
            </a:pPr>
            <a:r>
              <a:rPr lang="en-US" u="sng" dirty="0" smtClean="0">
                <a:solidFill>
                  <a:srgbClr val="92D050"/>
                </a:solidFill>
                <a:latin typeface="Arial" pitchFamily="34" charset="0"/>
                <a:ea typeface="ＭＳ Ｐゴシック" pitchFamily="-110" charset="-128"/>
                <a:cs typeface="Arial" pitchFamily="34" charset="0"/>
              </a:rPr>
              <a:t>Project equipment</a:t>
            </a:r>
            <a:endParaRPr lang="en-US" u="sng"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u="sng" dirty="0" smtClean="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TORUS magnet (6 coils)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HT</a:t>
            </a: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herenkov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D</a:t>
            </a:r>
            <a:r>
              <a:rPr lang="en-US" sz="1200" dirty="0" smtClean="0">
                <a:solidFill>
                  <a:srgbClr val="FFFFFF"/>
                </a:solidFill>
                <a:latin typeface="Arial" pitchFamily="34" charset="0"/>
                <a:ea typeface="ＭＳ Ｐゴシック" pitchFamily="-110" charset="-128"/>
                <a:cs typeface="Arial" pitchFamily="34" charset="0"/>
              </a:rPr>
              <a:t>rift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hamber system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LT C</a:t>
            </a:r>
            <a:r>
              <a:rPr lang="en-US" sz="1200" dirty="0" smtClean="0">
                <a:solidFill>
                  <a:srgbClr val="FFFFFF"/>
                </a:solidFill>
                <a:latin typeface="Arial" pitchFamily="34" charset="0"/>
                <a:ea typeface="ＭＳ Ｐゴシック" pitchFamily="-110" charset="-128"/>
                <a:cs typeface="Arial" pitchFamily="34" charset="0"/>
              </a:rPr>
              <a:t>herenkov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F</a:t>
            </a:r>
            <a:r>
              <a:rPr lang="en-US" sz="1200" dirty="0" smtClean="0">
                <a:solidFill>
                  <a:srgbClr val="FFFFFF"/>
                </a:solidFill>
                <a:latin typeface="Arial" pitchFamily="34" charset="0"/>
                <a:ea typeface="ＭＳ Ｐゴシック" pitchFamily="-110" charset="-128"/>
                <a:cs typeface="Arial" pitchFamily="34" charset="0"/>
              </a:rPr>
              <a:t>orward </a:t>
            </a:r>
            <a:r>
              <a:rPr lang="en-US" sz="1200" dirty="0" err="1" smtClean="0">
                <a:solidFill>
                  <a:srgbClr val="FFFF00"/>
                </a:solidFill>
                <a:latin typeface="Arial" pitchFamily="34" charset="0"/>
                <a:ea typeface="ＭＳ Ｐゴシック" pitchFamily="-110" charset="-128"/>
                <a:cs typeface="Arial" pitchFamily="34" charset="0"/>
              </a:rPr>
              <a:t>ToF</a:t>
            </a:r>
            <a:r>
              <a:rPr lang="en-US" sz="1200" dirty="0" smtClean="0">
                <a:solidFill>
                  <a:srgbClr val="FFFFFF"/>
                </a:solidFill>
                <a:latin typeface="Arial" pitchFamily="34" charset="0"/>
                <a:ea typeface="ＭＳ Ｐゴシック" pitchFamily="-110" charset="-128"/>
                <a:cs typeface="Arial" pitchFamily="34" charset="0"/>
              </a:rPr>
              <a:t> system</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P</a:t>
            </a:r>
            <a:r>
              <a:rPr lang="en-US" sz="1200" dirty="0" smtClean="0">
                <a:solidFill>
                  <a:srgbClr val="FFFFFF"/>
                </a:solidFill>
                <a:latin typeface="Arial" pitchFamily="34" charset="0"/>
                <a:ea typeface="ＭＳ Ｐゴシック" pitchFamily="-110" charset="-128"/>
                <a:cs typeface="Arial" pitchFamily="34" charset="0"/>
              </a:rPr>
              <a:t>re-shower </a:t>
            </a:r>
            <a:r>
              <a:rPr lang="en-US" sz="1200" dirty="0" smtClean="0">
                <a:solidFill>
                  <a:srgbClr val="FFFF00"/>
                </a:solidFill>
                <a:latin typeface="Arial" pitchFamily="34" charset="0"/>
                <a:ea typeface="ＭＳ Ｐゴシック" pitchFamily="-110" charset="-128"/>
                <a:cs typeface="Arial" pitchFamily="34" charset="0"/>
              </a:rPr>
              <a:t>Cal</a:t>
            </a:r>
            <a:r>
              <a:rPr lang="en-US" sz="1200" dirty="0" smtClean="0">
                <a:solidFill>
                  <a:srgbClr val="FFFFFF"/>
                </a:solidFill>
                <a:latin typeface="Arial" pitchFamily="34" charset="0"/>
                <a:ea typeface="ＭＳ Ｐゴシック" pitchFamily="-110" charset="-128"/>
                <a:cs typeface="Arial" pitchFamily="34" charset="0"/>
              </a:rPr>
              <a:t>orimeter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E</a:t>
            </a:r>
            <a:r>
              <a:rPr lang="en-US" sz="1200" dirty="0" smtClean="0">
                <a:solidFill>
                  <a:srgbClr val="FFFFFF"/>
                </a:solidFill>
                <a:latin typeface="Arial" pitchFamily="34" charset="0"/>
                <a:ea typeface="ＭＳ Ｐゴシック" pitchFamily="-110" charset="-128"/>
                <a:cs typeface="Arial" pitchFamily="34" charset="0"/>
              </a:rPr>
              <a:t>.M.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alorimeter  </a:t>
            </a:r>
          </a:p>
          <a:p>
            <a:pPr lvl="1" eaLnBrk="0" hangingPunct="0">
              <a:spcBef>
                <a:spcPct val="15000"/>
              </a:spcBef>
              <a:buFontTx/>
              <a:buChar char="-"/>
            </a:pPr>
            <a:endParaRPr lang="en-US" sz="12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200" dirty="0" smtClean="0">
                <a:solidFill>
                  <a:srgbClr val="FFFF00"/>
                </a:solidFill>
                <a:latin typeface="Arial" pitchFamily="34" charset="0"/>
                <a:ea typeface="ＭＳ Ｐゴシック" pitchFamily="-110" charset="-128"/>
                <a:cs typeface="Arial" pitchFamily="34" charset="0"/>
              </a:rPr>
              <a:t> S</a:t>
            </a:r>
            <a:r>
              <a:rPr lang="en-US" sz="1200" dirty="0" smtClean="0">
                <a:solidFill>
                  <a:srgbClr val="FFFFFF"/>
                </a:solidFill>
                <a:latin typeface="Arial" pitchFamily="34" charset="0"/>
                <a:ea typeface="ＭＳ Ｐゴシック" pitchFamily="-110" charset="-128"/>
                <a:cs typeface="Arial" pitchFamily="34" charset="0"/>
              </a:rPr>
              <a:t>ilicon </a:t>
            </a:r>
            <a:r>
              <a:rPr lang="en-US" sz="1200" dirty="0" smtClean="0">
                <a:solidFill>
                  <a:srgbClr val="FFFF00"/>
                </a:solidFill>
                <a:latin typeface="Arial" pitchFamily="34" charset="0"/>
                <a:ea typeface="ＭＳ Ｐゴシック" pitchFamily="-110" charset="-128"/>
                <a:cs typeface="Arial" pitchFamily="34" charset="0"/>
              </a:rPr>
              <a:t>V</a:t>
            </a:r>
            <a:r>
              <a:rPr lang="en-US" sz="1200" dirty="0" smtClean="0">
                <a:solidFill>
                  <a:srgbClr val="FFFFFF"/>
                </a:solidFill>
                <a:latin typeface="Arial" pitchFamily="34" charset="0"/>
                <a:ea typeface="ＭＳ Ｐゴシック" pitchFamily="-110" charset="-128"/>
                <a:cs typeface="Arial" pitchFamily="34" charset="0"/>
              </a:rPr>
              <a:t>ertex </a:t>
            </a:r>
            <a:r>
              <a:rPr lang="en-US" sz="1200" dirty="0" smtClean="0">
                <a:solidFill>
                  <a:srgbClr val="FFFF00"/>
                </a:solidFill>
                <a:latin typeface="Arial" pitchFamily="34" charset="0"/>
                <a:ea typeface="ＭＳ Ｐゴシック" pitchFamily="-110" charset="-128"/>
                <a:cs typeface="Arial" pitchFamily="34" charset="0"/>
              </a:rPr>
              <a:t>T</a:t>
            </a:r>
            <a:r>
              <a:rPr lang="en-US" sz="1200" dirty="0" smtClean="0">
                <a:solidFill>
                  <a:srgbClr val="FFFFFF"/>
                </a:solidFill>
                <a:latin typeface="Arial" pitchFamily="34" charset="0"/>
                <a:ea typeface="ＭＳ Ｐゴシック" pitchFamily="-110" charset="-128"/>
                <a:cs typeface="Arial" pitchFamily="34" charset="0"/>
              </a:rPr>
              <a:t>racker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entral </a:t>
            </a:r>
            <a:r>
              <a:rPr lang="en-US" sz="1200" dirty="0" err="1">
                <a:solidFill>
                  <a:srgbClr val="FFFF00"/>
                </a:solidFill>
                <a:latin typeface="Arial" pitchFamily="34" charset="0"/>
                <a:ea typeface="ＭＳ Ｐゴシック" pitchFamily="-110" charset="-128"/>
                <a:cs typeface="Arial" pitchFamily="34" charset="0"/>
              </a:rPr>
              <a:t>ToF</a:t>
            </a:r>
            <a:r>
              <a:rPr lang="en-US" sz="1200" dirty="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system</a:t>
            </a:r>
            <a:endParaRPr lang="en-US" sz="1200" dirty="0" smtClean="0">
              <a:solidFill>
                <a:schemeClr val="bg1"/>
              </a:solidFill>
              <a:latin typeface="Arial" pitchFamily="34" charset="0"/>
              <a:ea typeface="ＭＳ Ｐゴシック" pitchFamily="-110" charset="-128"/>
              <a:cs typeface="Arial" pitchFamily="34" charset="0"/>
            </a:endParaRPr>
          </a:p>
        </p:txBody>
      </p:sp>
      <p:sp>
        <p:nvSpPr>
          <p:cNvPr id="8" name="Title 7"/>
          <p:cNvSpPr>
            <a:spLocks noGrp="1"/>
          </p:cNvSpPr>
          <p:nvPr>
            <p:ph type="title"/>
          </p:nvPr>
        </p:nvSpPr>
        <p:spPr>
          <a:xfrm>
            <a:off x="0" y="148622"/>
            <a:ext cx="9144000" cy="397933"/>
          </a:xfrm>
        </p:spPr>
        <p:txBody>
          <a:bodyPr/>
          <a:lstStyle/>
          <a:p>
            <a:r>
              <a:rPr lang="en-US" dirty="0" smtClean="0"/>
              <a:t>CLAS12 Schematic</a:t>
            </a:r>
            <a:endParaRPr lang="en-US" dirty="0"/>
          </a:p>
        </p:txBody>
      </p:sp>
    </p:spTree>
    <p:extLst>
      <p:ext uri="{BB962C8B-B14F-4D97-AF65-F5344CB8AC3E}">
        <p14:creationId xmlns:p14="http://schemas.microsoft.com/office/powerpoint/2010/main" val="11122084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DCIM\100M1033\100_43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1" y="4355540"/>
            <a:ext cx="2391983" cy="1793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7596" y="-76200"/>
            <a:ext cx="7772400" cy="914400"/>
          </a:xfrm>
        </p:spPr>
        <p:txBody>
          <a:bodyPr/>
          <a:lstStyle/>
          <a:p>
            <a:r>
              <a:rPr lang="en-US" dirty="0" smtClean="0"/>
              <a:t>Hall B: Detector Progress</a:t>
            </a:r>
            <a:endParaRPr lang="en-US" b="0" dirty="0"/>
          </a:p>
        </p:txBody>
      </p:sp>
      <p:pic>
        <p:nvPicPr>
          <p:cNvPr id="20" name="Picture 19" descr="fc-2-28.jpg"/>
          <p:cNvPicPr>
            <a:picLocks noChangeAspect="1"/>
          </p:cNvPicPr>
          <p:nvPr/>
        </p:nvPicPr>
        <p:blipFill>
          <a:blip r:embed="rId3" cstate="print"/>
          <a:stretch>
            <a:fillRect/>
          </a:stretch>
        </p:blipFill>
        <p:spPr>
          <a:xfrm>
            <a:off x="1932306" y="992701"/>
            <a:ext cx="2772577" cy="2079433"/>
          </a:xfrm>
          <a:prstGeom prst="rect">
            <a:avLst/>
          </a:prstGeom>
          <a:scene3d>
            <a:camera prst="orthographicFront"/>
            <a:lightRig rig="threePt" dir="t"/>
          </a:scene3d>
          <a:sp3d>
            <a:bevelT/>
          </a:sp3d>
        </p:spPr>
      </p:pic>
      <p:sp>
        <p:nvSpPr>
          <p:cNvPr id="11" name="TextBox 10"/>
          <p:cNvSpPr txBox="1"/>
          <p:nvPr/>
        </p:nvSpPr>
        <p:spPr>
          <a:xfrm>
            <a:off x="2046808" y="3024689"/>
            <a:ext cx="1564687"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FTOF 1-a, 1-b Installed (USC)</a:t>
            </a:r>
            <a:endParaRPr lang="en-US" sz="1200" dirty="0">
              <a:latin typeface="Arial" panose="020B0604020202020204" pitchFamily="34" charset="0"/>
              <a:cs typeface="Arial" panose="020B0604020202020204" pitchFamily="34" charset="0"/>
            </a:endParaRPr>
          </a:p>
        </p:txBody>
      </p:sp>
      <p:pic>
        <p:nvPicPr>
          <p:cNvPr id="21" name="Picture 20" descr="R1-ISU-HV-cabling.JPG"/>
          <p:cNvPicPr>
            <a:picLocks noChangeAspect="1"/>
          </p:cNvPicPr>
          <p:nvPr/>
        </p:nvPicPr>
        <p:blipFill>
          <a:blip r:embed="rId4" cstate="print"/>
          <a:stretch>
            <a:fillRect/>
          </a:stretch>
        </p:blipFill>
        <p:spPr>
          <a:xfrm>
            <a:off x="4769745" y="883335"/>
            <a:ext cx="2855139" cy="2141354"/>
          </a:xfrm>
          <a:prstGeom prst="rect">
            <a:avLst/>
          </a:prstGeom>
          <a:scene3d>
            <a:camera prst="orthographicFront"/>
            <a:lightRig rig="threePt" dir="t"/>
          </a:scene3d>
          <a:sp3d>
            <a:bevelT/>
          </a:sp3d>
        </p:spPr>
      </p:pic>
      <p:sp>
        <p:nvSpPr>
          <p:cNvPr id="8" name="TextBox 7"/>
          <p:cNvSpPr txBox="1"/>
          <p:nvPr/>
        </p:nvSpPr>
        <p:spPr>
          <a:xfrm>
            <a:off x="4849498" y="2841301"/>
            <a:ext cx="1518281"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Drift Chambers</a:t>
            </a:r>
          </a:p>
          <a:p>
            <a:pPr algn="ctr"/>
            <a:r>
              <a:rPr lang="en-US" sz="1200" dirty="0" smtClean="0">
                <a:latin typeface="Arial" panose="020B0604020202020204" pitchFamily="34" charset="0"/>
                <a:cs typeface="Arial" panose="020B0604020202020204" pitchFamily="34" charset="0"/>
              </a:rPr>
              <a:t>(ODU, ISU, </a:t>
            </a:r>
            <a:r>
              <a:rPr lang="en-US" sz="1200" dirty="0" err="1" smtClean="0">
                <a:latin typeface="Arial" panose="020B0604020202020204" pitchFamily="34" charset="0"/>
                <a:cs typeface="Arial" panose="020B0604020202020204" pitchFamily="34" charset="0"/>
              </a:rPr>
              <a:t>JLab</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pic>
        <p:nvPicPr>
          <p:cNvPr id="24" name="Picture 23" descr="Pcal-install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57" y="809315"/>
            <a:ext cx="1739793" cy="2446207"/>
          </a:xfrm>
          <a:prstGeom prst="rect">
            <a:avLst/>
          </a:prstGeom>
          <a:scene3d>
            <a:camera prst="orthographicFront"/>
            <a:lightRig rig="threePt" dir="t"/>
          </a:scene3d>
          <a:sp3d>
            <a:bevelT/>
          </a:sp3d>
        </p:spPr>
      </p:pic>
      <p:sp>
        <p:nvSpPr>
          <p:cNvPr id="9" name="TextBox 8"/>
          <p:cNvSpPr txBox="1"/>
          <p:nvPr/>
        </p:nvSpPr>
        <p:spPr>
          <a:xfrm>
            <a:off x="123357" y="3045171"/>
            <a:ext cx="1271708"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PCAL Installed</a:t>
            </a:r>
          </a:p>
          <a:p>
            <a:pPr algn="ctr"/>
            <a:r>
              <a:rPr lang="en-US" sz="1200" dirty="0" smtClean="0">
                <a:latin typeface="Arial" panose="020B0604020202020204" pitchFamily="34" charset="0"/>
                <a:cs typeface="Arial" panose="020B0604020202020204" pitchFamily="34" charset="0"/>
              </a:rPr>
              <a:t>(OU)</a:t>
            </a: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5019964" y="761952"/>
            <a:ext cx="1177350" cy="338554"/>
          </a:xfrm>
          <a:prstGeom prst="rect">
            <a:avLst/>
          </a:prstGeom>
          <a:solidFill>
            <a:srgbClr val="FFFF00"/>
          </a:solidFill>
          <a:ln w="19050">
            <a:solidFill>
              <a:srgbClr val="FF0000"/>
            </a:solidFill>
          </a:ln>
        </p:spPr>
        <p:txBody>
          <a:bodyPr wrap="square" rtlCol="0">
            <a:spAutoFit/>
          </a:bodyPr>
          <a:lstStyle/>
          <a:p>
            <a:r>
              <a:rPr lang="en-US" sz="1600" dirty="0" smtClean="0">
                <a:latin typeface="Arial" pitchFamily="34" charset="0"/>
                <a:cs typeface="Arial" pitchFamily="34" charset="0"/>
              </a:rPr>
              <a:t>Complete</a:t>
            </a:r>
            <a:endParaRPr lang="en-US" sz="1600" dirty="0">
              <a:latin typeface="Arial" pitchFamily="34" charset="0"/>
              <a:cs typeface="Arial" pitchFamily="34" charset="0"/>
            </a:endParaRPr>
          </a:p>
        </p:txBody>
      </p:sp>
      <p:sp>
        <p:nvSpPr>
          <p:cNvPr id="17" name="TextBox 16"/>
          <p:cNvSpPr txBox="1"/>
          <p:nvPr/>
        </p:nvSpPr>
        <p:spPr>
          <a:xfrm>
            <a:off x="608960" y="770894"/>
            <a:ext cx="1177350" cy="338554"/>
          </a:xfrm>
          <a:prstGeom prst="rect">
            <a:avLst/>
          </a:prstGeom>
          <a:solidFill>
            <a:srgbClr val="FFFF00"/>
          </a:solidFill>
          <a:ln w="19050">
            <a:solidFill>
              <a:srgbClr val="FF0000"/>
            </a:solidFill>
          </a:ln>
        </p:spPr>
        <p:txBody>
          <a:bodyPr wrap="square" rtlCol="0">
            <a:spAutoFit/>
          </a:bodyPr>
          <a:lstStyle/>
          <a:p>
            <a:r>
              <a:rPr lang="en-US" sz="1600" dirty="0" smtClean="0">
                <a:latin typeface="Arial" pitchFamily="34" charset="0"/>
                <a:cs typeface="Arial" pitchFamily="34" charset="0"/>
              </a:rPr>
              <a:t>Complete</a:t>
            </a:r>
            <a:endParaRPr lang="en-US" sz="1600" dirty="0">
              <a:latin typeface="Arial" pitchFamily="34" charset="0"/>
              <a:cs typeface="Arial" pitchFamily="34" charset="0"/>
            </a:endParaRPr>
          </a:p>
        </p:txBody>
      </p:sp>
      <p:sp>
        <p:nvSpPr>
          <p:cNvPr id="26" name="TextBox 25"/>
          <p:cNvSpPr txBox="1"/>
          <p:nvPr/>
        </p:nvSpPr>
        <p:spPr>
          <a:xfrm>
            <a:off x="2538315" y="763873"/>
            <a:ext cx="1177350" cy="338554"/>
          </a:xfrm>
          <a:prstGeom prst="rect">
            <a:avLst/>
          </a:prstGeom>
          <a:solidFill>
            <a:srgbClr val="FFFF00"/>
          </a:solidFill>
          <a:ln w="19050">
            <a:solidFill>
              <a:srgbClr val="FF0000"/>
            </a:solidFill>
          </a:ln>
        </p:spPr>
        <p:txBody>
          <a:bodyPr wrap="square" rtlCol="0">
            <a:spAutoFit/>
          </a:bodyPr>
          <a:lstStyle/>
          <a:p>
            <a:r>
              <a:rPr lang="en-US" sz="1600" dirty="0" smtClean="0">
                <a:latin typeface="Arial" pitchFamily="34" charset="0"/>
                <a:cs typeface="Arial" pitchFamily="34" charset="0"/>
              </a:rPr>
              <a:t>Complete</a:t>
            </a:r>
            <a:endParaRPr lang="en-US" sz="1600" dirty="0">
              <a:latin typeface="Arial" pitchFamily="34" charset="0"/>
              <a:cs typeface="Arial" pitchFamily="34" charset="0"/>
            </a:endParaRPr>
          </a:p>
        </p:txBody>
      </p:sp>
      <p:sp>
        <p:nvSpPr>
          <p:cNvPr id="27" name="TextBox 26"/>
          <p:cNvSpPr txBox="1"/>
          <p:nvPr/>
        </p:nvSpPr>
        <p:spPr>
          <a:xfrm>
            <a:off x="741878" y="6149528"/>
            <a:ext cx="911513" cy="276999"/>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LTCC</a:t>
            </a:r>
          </a:p>
        </p:txBody>
      </p:sp>
      <p:pic>
        <p:nvPicPr>
          <p:cNvPr id="23" name="Picture 22"/>
          <p:cNvPicPr/>
          <p:nvPr/>
        </p:nvPicPr>
        <p:blipFill rotWithShape="1">
          <a:blip r:embed="rId6" cstate="print">
            <a:extLst>
              <a:ext uri="{28A0092B-C50C-407E-A947-70E740481C1C}">
                <a14:useLocalDpi xmlns:a14="http://schemas.microsoft.com/office/drawing/2010/main" val="0"/>
              </a:ext>
            </a:extLst>
          </a:blip>
          <a:srcRect l="26591" t="2463" r="6353"/>
          <a:stretch/>
        </p:blipFill>
        <p:spPr bwMode="auto">
          <a:xfrm>
            <a:off x="2172924" y="3903683"/>
            <a:ext cx="2240239" cy="2109650"/>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2684312" y="6014315"/>
            <a:ext cx="1419048" cy="276999"/>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SVT Region 4</a:t>
            </a:r>
          </a:p>
        </p:txBody>
      </p:sp>
      <p:pic>
        <p:nvPicPr>
          <p:cNvPr id="28"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8070" r="7930"/>
          <a:stretch/>
        </p:blipFill>
        <p:spPr>
          <a:xfrm>
            <a:off x="4279448" y="3544943"/>
            <a:ext cx="2224669" cy="1986323"/>
          </a:xfrm>
          <a:prstGeom prst="rect">
            <a:avLst/>
          </a:prstGeom>
        </p:spPr>
      </p:pic>
      <p:pic>
        <p:nvPicPr>
          <p:cNvPr id="18" name="Picture 17"/>
          <p:cNvPicPr/>
          <p:nvPr/>
        </p:nvPicPr>
        <p:blipFill rotWithShape="1">
          <a:blip r:embed="rId8" cstate="print">
            <a:extLst>
              <a:ext uri="{28A0092B-C50C-407E-A947-70E740481C1C}">
                <a14:useLocalDpi xmlns:a14="http://schemas.microsoft.com/office/drawing/2010/main" val="0"/>
              </a:ext>
            </a:extLst>
          </a:blip>
          <a:srcRect l="9289" r="22272"/>
          <a:stretch/>
        </p:blipFill>
        <p:spPr bwMode="auto">
          <a:xfrm>
            <a:off x="6461316" y="3240199"/>
            <a:ext cx="2600219" cy="2165877"/>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4674147" y="5529654"/>
            <a:ext cx="1611061" cy="276999"/>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CTOF Counters </a:t>
            </a:r>
          </a:p>
        </p:txBody>
      </p:sp>
      <p:sp>
        <p:nvSpPr>
          <p:cNvPr id="22" name="TextBox 21"/>
          <p:cNvSpPr txBox="1"/>
          <p:nvPr/>
        </p:nvSpPr>
        <p:spPr>
          <a:xfrm>
            <a:off x="6904530" y="5390708"/>
            <a:ext cx="1892111" cy="276999"/>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HTCC Mirror in Vessel</a:t>
            </a:r>
          </a:p>
        </p:txBody>
      </p:sp>
      <p:sp>
        <p:nvSpPr>
          <p:cNvPr id="25" name="TextBox 24"/>
          <p:cNvSpPr txBox="1"/>
          <p:nvPr/>
        </p:nvSpPr>
        <p:spPr>
          <a:xfrm>
            <a:off x="7120076" y="28260"/>
            <a:ext cx="1757597" cy="646331"/>
          </a:xfrm>
          <a:prstGeom prst="rect">
            <a:avLst/>
          </a:prstGeom>
          <a:solidFill>
            <a:srgbClr val="FFFFCC"/>
          </a:solidFill>
        </p:spPr>
        <p:txBody>
          <a:bodyPr wrap="none" rtlCol="0">
            <a:spAutoFit/>
          </a:bodyPr>
          <a:lstStyle/>
          <a:p>
            <a:pPr algn="ctr"/>
            <a:r>
              <a:rPr lang="en-US" b="1" dirty="0">
                <a:solidFill>
                  <a:srgbClr val="009900"/>
                </a:solidFill>
              </a:rPr>
              <a:t>3</a:t>
            </a:r>
            <a:r>
              <a:rPr lang="en-US" b="1" dirty="0" smtClean="0">
                <a:solidFill>
                  <a:srgbClr val="009900"/>
                </a:solidFill>
              </a:rPr>
              <a:t> of 7 Complete;</a:t>
            </a:r>
          </a:p>
          <a:p>
            <a:pPr algn="ctr"/>
            <a:r>
              <a:rPr lang="en-US" b="1" dirty="0">
                <a:solidFill>
                  <a:srgbClr val="009900"/>
                </a:solidFill>
              </a:rPr>
              <a:t>2</a:t>
            </a:r>
            <a:r>
              <a:rPr lang="en-US" b="1" dirty="0" smtClean="0">
                <a:solidFill>
                  <a:srgbClr val="009900"/>
                </a:solidFill>
              </a:rPr>
              <a:t> Installed</a:t>
            </a:r>
            <a:endParaRPr lang="en-US" b="1" dirty="0">
              <a:solidFill>
                <a:srgbClr val="0099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88" y="1069734"/>
            <a:ext cx="756602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877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Hall B: CLAS12 Magnets</a:t>
            </a:r>
            <a:endParaRPr lang="en-US" sz="3200" dirty="0"/>
          </a:p>
        </p:txBody>
      </p:sp>
      <p:sp>
        <p:nvSpPr>
          <p:cNvPr id="37" name="TextBox 36"/>
          <p:cNvSpPr txBox="1"/>
          <p:nvPr/>
        </p:nvSpPr>
        <p:spPr>
          <a:xfrm>
            <a:off x="898529" y="6126059"/>
            <a:ext cx="1753813" cy="276999"/>
          </a:xfrm>
          <a:prstGeom prst="rect">
            <a:avLst/>
          </a:prstGeom>
          <a:solidFill>
            <a:srgbClr val="FFFFCC"/>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Coil LN2 Test @ </a:t>
            </a:r>
            <a:r>
              <a:rPr lang="en-US" sz="1200" b="1" dirty="0" err="1" smtClean="0">
                <a:solidFill>
                  <a:prstClr val="black"/>
                </a:solidFill>
                <a:latin typeface="Arial" panose="020B0604020202020204" pitchFamily="34" charset="0"/>
                <a:cs typeface="Arial" panose="020B0604020202020204" pitchFamily="34" charset="0"/>
              </a:rPr>
              <a:t>JLab</a:t>
            </a:r>
            <a:endParaRPr lang="en-US" sz="1200" b="1" dirty="0">
              <a:solidFill>
                <a:prstClr val="black"/>
              </a:solidFill>
              <a:latin typeface="Arial" panose="020B0604020202020204" pitchFamily="34" charset="0"/>
              <a:cs typeface="Arial" panose="020B0604020202020204" pitchFamily="34" charset="0"/>
            </a:endParaRPr>
          </a:p>
        </p:txBody>
      </p:sp>
      <p:sp>
        <p:nvSpPr>
          <p:cNvPr id="38" name="TextBox 37"/>
          <p:cNvSpPr txBox="1"/>
          <p:nvPr/>
        </p:nvSpPr>
        <p:spPr>
          <a:xfrm>
            <a:off x="581554" y="856180"/>
            <a:ext cx="2441602" cy="276999"/>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Schematic @ ETI (PA</a:t>
            </a:r>
            <a:r>
              <a:rPr lang="en-US" sz="1200" b="1" dirty="0">
                <a:solidFill>
                  <a:prstClr val="black"/>
                </a:solidFill>
                <a:latin typeface="Arial" panose="020B0604020202020204" pitchFamily="34" charset="0"/>
                <a:cs typeface="Arial" panose="020B0604020202020204" pitchFamily="34" charset="0"/>
              </a:rPr>
              <a:t>)</a:t>
            </a:r>
          </a:p>
        </p:txBody>
      </p:sp>
      <p:sp>
        <p:nvSpPr>
          <p:cNvPr id="21"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20</a:t>
            </a:fld>
            <a:endParaRPr lang="en-US" dirty="0"/>
          </a:p>
        </p:txBody>
      </p:sp>
      <p:sp>
        <p:nvSpPr>
          <p:cNvPr id="24" name="TextBox 23"/>
          <p:cNvSpPr txBox="1"/>
          <p:nvPr/>
        </p:nvSpPr>
        <p:spPr>
          <a:xfrm rot="16200000">
            <a:off x="-102740" y="1813411"/>
            <a:ext cx="939681" cy="307777"/>
          </a:xfrm>
          <a:prstGeom prst="rect">
            <a:avLst/>
          </a:prstGeom>
          <a:solidFill>
            <a:srgbClr val="CCFFFF"/>
          </a:solidFill>
          <a:ln>
            <a:solidFill>
              <a:schemeClr val="tx2">
                <a:lumMod val="75000"/>
              </a:schemeClr>
            </a:solidFill>
          </a:ln>
        </p:spPr>
        <p:txBody>
          <a:bodyPr wrap="non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Solenoid</a:t>
            </a:r>
            <a:endParaRPr lang="en-US" sz="1400" b="1"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rot="16200000">
            <a:off x="30529" y="4796974"/>
            <a:ext cx="668261" cy="307777"/>
          </a:xfrm>
          <a:prstGeom prst="rect">
            <a:avLst/>
          </a:prstGeom>
          <a:solidFill>
            <a:srgbClr val="CCFFFF"/>
          </a:solidFill>
          <a:ln>
            <a:solidFill>
              <a:schemeClr val="tx2">
                <a:lumMod val="75000"/>
              </a:schemeClr>
            </a:solidFill>
          </a:ln>
        </p:spPr>
        <p:txBody>
          <a:bodyPr wrap="non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Torus</a:t>
            </a:r>
            <a:endParaRPr lang="en-US" sz="1400" b="1" dirty="0">
              <a:solidFill>
                <a:prstClr val="black"/>
              </a:solidFill>
              <a:latin typeface="Arial" panose="020B0604020202020204" pitchFamily="34" charset="0"/>
              <a:cs typeface="Arial" panose="020B0604020202020204" pitchFamily="34" charset="0"/>
            </a:endParaRPr>
          </a:p>
        </p:txBody>
      </p:sp>
      <p:pic>
        <p:nvPicPr>
          <p:cNvPr id="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89665" y="3989735"/>
            <a:ext cx="2679074" cy="203133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3491279" y="6142435"/>
            <a:ext cx="2056593" cy="276999"/>
          </a:xfrm>
          <a:prstGeom prst="rect">
            <a:avLst/>
          </a:prstGeom>
          <a:solidFill>
            <a:srgbClr val="FFFFCC"/>
          </a:solidFill>
          <a:ln>
            <a:solidFill>
              <a:schemeClr val="tx1"/>
            </a:solidFill>
          </a:ln>
        </p:spPr>
        <p:txBody>
          <a:bodyPr wrap="square" rtlCol="0">
            <a:spAutoFit/>
          </a:bodyPr>
          <a:lstStyle/>
          <a:p>
            <a:pPr algn="ctr" fontAlgn="base">
              <a:spcBef>
                <a:spcPct val="0"/>
              </a:spcBef>
              <a:spcAft>
                <a:spcPct val="0"/>
              </a:spcAft>
            </a:pPr>
            <a:r>
              <a:rPr lang="en-US" sz="1200" b="1" dirty="0" smtClean="0">
                <a:solidFill>
                  <a:srgbClr val="000000"/>
                </a:solidFill>
                <a:latin typeface="Arial" pitchFamily="34" charset="0"/>
                <a:cs typeface="Arial" pitchFamily="34" charset="0"/>
              </a:rPr>
              <a:t>Trial fit 1</a:t>
            </a:r>
            <a:r>
              <a:rPr lang="en-US" sz="1200" b="1" baseline="30000" dirty="0" smtClean="0">
                <a:solidFill>
                  <a:srgbClr val="000000"/>
                </a:solidFill>
                <a:latin typeface="Arial" pitchFamily="34" charset="0"/>
                <a:cs typeface="Arial" pitchFamily="34" charset="0"/>
              </a:rPr>
              <a:t>st</a:t>
            </a:r>
            <a:r>
              <a:rPr lang="en-US" sz="1200" b="1" dirty="0" smtClean="0">
                <a:solidFill>
                  <a:srgbClr val="000000"/>
                </a:solidFill>
                <a:latin typeface="Arial" pitchFamily="34" charset="0"/>
                <a:cs typeface="Arial" pitchFamily="34" charset="0"/>
              </a:rPr>
              <a:t> coil on hub</a:t>
            </a:r>
            <a:endParaRPr lang="en-US" sz="1200" b="1" dirty="0">
              <a:solidFill>
                <a:srgbClr val="000000"/>
              </a:solidFill>
              <a:latin typeface="Arial" pitchFamily="34" charset="0"/>
              <a:cs typeface="Arial" pitchFamily="34" charset="0"/>
            </a:endParaRPr>
          </a:p>
        </p:txBody>
      </p:sp>
      <p:pic>
        <p:nvPicPr>
          <p:cNvPr id="16" name="Picture 15"/>
          <p:cNvPicPr/>
          <p:nvPr/>
        </p:nvPicPr>
        <p:blipFill rotWithShape="1">
          <a:blip r:embed="rId3" cstate="print">
            <a:extLst>
              <a:ext uri="{28A0092B-C50C-407E-A947-70E740481C1C}">
                <a14:useLocalDpi xmlns:a14="http://schemas.microsoft.com/office/drawing/2010/main" val="0"/>
              </a:ext>
            </a:extLst>
          </a:blip>
          <a:srcRect l="16077" r="3604"/>
          <a:stretch/>
        </p:blipFill>
        <p:spPr bwMode="auto">
          <a:xfrm>
            <a:off x="595833" y="4124097"/>
            <a:ext cx="2548601" cy="1762610"/>
          </a:xfrm>
          <a:prstGeom prst="rect">
            <a:avLst/>
          </a:prstGeom>
          <a:noFill/>
        </p:spPr>
      </p:pic>
      <p:pic>
        <p:nvPicPr>
          <p:cNvPr id="3074" name="Picture 2" descr="C:\Users\lung\AppData\Local\Temp\20150512_0836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45" y="1194651"/>
            <a:ext cx="2775959" cy="20819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395371" y="865835"/>
            <a:ext cx="2441602" cy="276999"/>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1 (of 2) Inner coils</a:t>
            </a:r>
            <a:endParaRPr lang="en-US" sz="1200" b="1" dirty="0">
              <a:solidFill>
                <a:prstClr val="black"/>
              </a:solidFill>
              <a:latin typeface="Arial" panose="020B0604020202020204" pitchFamily="34" charset="0"/>
              <a:cs typeface="Arial" panose="020B0604020202020204" pitchFamily="34" charset="0"/>
            </a:endParaRPr>
          </a:p>
        </p:txBody>
      </p:sp>
      <p:sp>
        <p:nvSpPr>
          <p:cNvPr id="4" name="AutoShape 5" descr="imap://lung@mail.jlab.org:993/fetch%3EUID%3E/INBOX%3E301031?part=1.2&amp;type=image/jpeg&amp;filename=C3%20Conductor%20Reel%20Mounting_DSC0095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C:\Users\lung\AppData\Local\Temp\C3 Conductor Reel Mounting_DSC00954.JPG"/>
          <p:cNvPicPr>
            <a:picLocks noChangeAspect="1" noChangeArrowheads="1"/>
          </p:cNvPicPr>
          <p:nvPr/>
        </p:nvPicPr>
        <p:blipFill rotWithShape="1">
          <a:blip r:embed="rId5">
            <a:extLst>
              <a:ext uri="{28A0092B-C50C-407E-A947-70E740481C1C}">
                <a14:useLocalDpi xmlns:a14="http://schemas.microsoft.com/office/drawing/2010/main" val="0"/>
              </a:ext>
            </a:extLst>
          </a:blip>
          <a:srcRect l="3996" t="6141" r="12019"/>
          <a:stretch/>
        </p:blipFill>
        <p:spPr bwMode="auto">
          <a:xfrm>
            <a:off x="6285538" y="1210205"/>
            <a:ext cx="2489628" cy="208674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239433" y="852439"/>
            <a:ext cx="2612573" cy="276999"/>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Conductor for intermediate coil</a:t>
            </a:r>
            <a:endParaRPr lang="en-US" sz="1200" b="1" dirty="0">
              <a:solidFill>
                <a:prstClr val="black"/>
              </a:solidFill>
              <a:latin typeface="Arial" panose="020B0604020202020204" pitchFamily="34" charset="0"/>
              <a:cs typeface="Arial" panose="020B0604020202020204" pitchFamily="34" charset="0"/>
            </a:endParaRPr>
          </a:p>
        </p:txBody>
      </p:sp>
      <p:pic>
        <p:nvPicPr>
          <p:cNvPr id="19" name="Picture 2" descr="C:\Users\gyoung\AppData\Local\Temp\IMG_24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890405" y="3778336"/>
            <a:ext cx="2989089" cy="22418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899183" y="5887656"/>
            <a:ext cx="1152607" cy="461665"/>
          </a:xfrm>
          <a:prstGeom prst="rect">
            <a:avLst/>
          </a:prstGeom>
          <a:solidFill>
            <a:srgbClr val="FFFFCC"/>
          </a:solidFill>
          <a:ln>
            <a:solidFill>
              <a:schemeClr val="tx1"/>
            </a:solidFill>
          </a:ln>
        </p:spPr>
        <p:txBody>
          <a:bodyPr wrap="square" rtlCol="0">
            <a:spAutoFit/>
          </a:bodyPr>
          <a:lstStyle/>
          <a:p>
            <a:pPr algn="ctr" fontAlgn="base">
              <a:spcBef>
                <a:spcPct val="0"/>
              </a:spcBef>
              <a:spcAft>
                <a:spcPct val="0"/>
              </a:spcAft>
            </a:pPr>
            <a:r>
              <a:rPr lang="en-US" sz="1200" b="1" dirty="0" smtClean="0">
                <a:solidFill>
                  <a:srgbClr val="000000"/>
                </a:solidFill>
                <a:latin typeface="Arial" pitchFamily="34" charset="0"/>
                <a:cs typeface="Arial" pitchFamily="34" charset="0"/>
              </a:rPr>
              <a:t>All 6 coils </a:t>
            </a:r>
          </a:p>
          <a:p>
            <a:pPr algn="ctr" fontAlgn="base">
              <a:spcBef>
                <a:spcPct val="0"/>
              </a:spcBef>
              <a:spcAft>
                <a:spcPct val="0"/>
              </a:spcAft>
            </a:pPr>
            <a:r>
              <a:rPr lang="en-US" sz="1200" b="1" dirty="0" smtClean="0">
                <a:solidFill>
                  <a:srgbClr val="000000"/>
                </a:solidFill>
                <a:latin typeface="Arial" pitchFamily="34" charset="0"/>
                <a:cs typeface="Arial" pitchFamily="34" charset="0"/>
              </a:rPr>
              <a:t>installed</a:t>
            </a:r>
            <a:endParaRPr lang="en-US" sz="1200" b="1" dirty="0">
              <a:solidFill>
                <a:srgbClr val="000000"/>
              </a:solidFill>
              <a:latin typeface="Arial" pitchFamily="34" charset="0"/>
              <a:cs typeface="Arial" pitchFamily="34" charset="0"/>
            </a:endParaRPr>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6044" t="23671" r="9479" b="18232"/>
          <a:stretch/>
        </p:blipFill>
        <p:spPr bwMode="auto">
          <a:xfrm>
            <a:off x="689130" y="1175543"/>
            <a:ext cx="2223118" cy="263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2173" y="1736466"/>
            <a:ext cx="465192" cy="246221"/>
          </a:xfrm>
          <a:prstGeom prst="rect">
            <a:avLst/>
          </a:prstGeom>
          <a:solidFill>
            <a:schemeClr val="accent6">
              <a:lumMod val="20000"/>
              <a:lumOff val="80000"/>
            </a:schemeClr>
          </a:solidFill>
        </p:spPr>
        <p:txBody>
          <a:bodyPr wrap="none" rtlCol="0">
            <a:spAutoFit/>
          </a:bodyPr>
          <a:lstStyle/>
          <a:p>
            <a:r>
              <a:rPr lang="en-US" sz="1000" b="1" dirty="0" smtClean="0"/>
              <a:t>Inner</a:t>
            </a:r>
            <a:endParaRPr lang="en-US" sz="1000" b="1" dirty="0"/>
          </a:p>
        </p:txBody>
      </p:sp>
      <p:sp>
        <p:nvSpPr>
          <p:cNvPr id="22" name="TextBox 21"/>
          <p:cNvSpPr txBox="1"/>
          <p:nvPr/>
        </p:nvSpPr>
        <p:spPr>
          <a:xfrm>
            <a:off x="1977678" y="3682450"/>
            <a:ext cx="881973" cy="246221"/>
          </a:xfrm>
          <a:prstGeom prst="rect">
            <a:avLst/>
          </a:prstGeom>
          <a:solidFill>
            <a:schemeClr val="accent6">
              <a:lumMod val="20000"/>
              <a:lumOff val="80000"/>
            </a:schemeClr>
          </a:solidFill>
        </p:spPr>
        <p:txBody>
          <a:bodyPr wrap="none" rtlCol="0">
            <a:spAutoFit/>
          </a:bodyPr>
          <a:lstStyle/>
          <a:p>
            <a:r>
              <a:rPr lang="en-US" sz="1000" b="1" dirty="0" smtClean="0"/>
              <a:t>Intermediate</a:t>
            </a:r>
            <a:endParaRPr lang="en-US" sz="1000" b="1" dirty="0"/>
          </a:p>
        </p:txBody>
      </p:sp>
      <p:sp>
        <p:nvSpPr>
          <p:cNvPr id="23" name="TextBox 22"/>
          <p:cNvSpPr txBox="1"/>
          <p:nvPr/>
        </p:nvSpPr>
        <p:spPr>
          <a:xfrm>
            <a:off x="2308091" y="1721078"/>
            <a:ext cx="511679" cy="246221"/>
          </a:xfrm>
          <a:prstGeom prst="rect">
            <a:avLst/>
          </a:prstGeom>
          <a:solidFill>
            <a:schemeClr val="accent6">
              <a:lumMod val="20000"/>
              <a:lumOff val="80000"/>
            </a:schemeClr>
          </a:solidFill>
        </p:spPr>
        <p:txBody>
          <a:bodyPr wrap="none" rtlCol="0">
            <a:spAutoFit/>
          </a:bodyPr>
          <a:lstStyle/>
          <a:p>
            <a:r>
              <a:rPr lang="en-US" sz="1000" b="1" dirty="0" smtClean="0"/>
              <a:t>Shield</a:t>
            </a:r>
            <a:endParaRPr lang="en-US" sz="1000" b="1" dirty="0"/>
          </a:p>
        </p:txBody>
      </p:sp>
      <p:sp>
        <p:nvSpPr>
          <p:cNvPr id="28" name="TextBox 27"/>
          <p:cNvSpPr txBox="1"/>
          <p:nvPr/>
        </p:nvSpPr>
        <p:spPr>
          <a:xfrm>
            <a:off x="514495" y="3404700"/>
            <a:ext cx="776175" cy="246221"/>
          </a:xfrm>
          <a:prstGeom prst="rect">
            <a:avLst/>
          </a:prstGeom>
          <a:solidFill>
            <a:schemeClr val="accent6">
              <a:lumMod val="20000"/>
              <a:lumOff val="80000"/>
            </a:schemeClr>
          </a:solidFill>
        </p:spPr>
        <p:txBody>
          <a:bodyPr wrap="none" rtlCol="0">
            <a:spAutoFit/>
          </a:bodyPr>
          <a:lstStyle/>
          <a:p>
            <a:r>
              <a:rPr lang="en-US" sz="1000" b="1" dirty="0" smtClean="0"/>
              <a:t>He channel</a:t>
            </a:r>
            <a:endParaRPr lang="en-US" sz="1000" b="1" dirty="0"/>
          </a:p>
        </p:txBody>
      </p:sp>
      <p:sp>
        <p:nvSpPr>
          <p:cNvPr id="29" name="TextBox 28"/>
          <p:cNvSpPr txBox="1"/>
          <p:nvPr/>
        </p:nvSpPr>
        <p:spPr>
          <a:xfrm>
            <a:off x="1290670" y="1174935"/>
            <a:ext cx="827471" cy="246221"/>
          </a:xfrm>
          <a:prstGeom prst="rect">
            <a:avLst/>
          </a:prstGeom>
          <a:solidFill>
            <a:schemeClr val="accent6">
              <a:lumMod val="20000"/>
              <a:lumOff val="80000"/>
            </a:schemeClr>
          </a:solidFill>
        </p:spPr>
        <p:txBody>
          <a:bodyPr wrap="none" rtlCol="0">
            <a:spAutoFit/>
          </a:bodyPr>
          <a:lstStyle/>
          <a:p>
            <a:r>
              <a:rPr lang="en-US" sz="1000" b="1" dirty="0" smtClean="0"/>
              <a:t>C1-4 bobbin</a:t>
            </a:r>
            <a:endParaRPr lang="en-US" sz="1000" b="1" dirty="0"/>
          </a:p>
        </p:txBody>
      </p:sp>
    </p:spTree>
    <p:extLst>
      <p:ext uri="{BB962C8B-B14F-4D97-AF65-F5344CB8AC3E}">
        <p14:creationId xmlns:p14="http://schemas.microsoft.com/office/powerpoint/2010/main" val="35144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Highlights (2)</a:t>
            </a:r>
            <a:endParaRPr lang="en-US" dirty="0"/>
          </a:p>
        </p:txBody>
      </p:sp>
      <p:sp>
        <p:nvSpPr>
          <p:cNvPr id="3" name="Content Placeholder 2"/>
          <p:cNvSpPr>
            <a:spLocks noGrp="1"/>
          </p:cNvSpPr>
          <p:nvPr>
            <p:ph idx="1"/>
          </p:nvPr>
        </p:nvSpPr>
        <p:spPr>
          <a:xfrm>
            <a:off x="111420" y="906718"/>
            <a:ext cx="8229600" cy="1887706"/>
          </a:xfrm>
        </p:spPr>
        <p:txBody>
          <a:bodyPr/>
          <a:lstStyle/>
          <a:p>
            <a:pPr marL="0" indent="0">
              <a:buNone/>
            </a:pPr>
            <a:r>
              <a:rPr lang="en-US" u="sng" dirty="0" smtClean="0"/>
              <a:t>Hall B:  Silicon Vertex Tracker</a:t>
            </a:r>
          </a:p>
          <a:p>
            <a:r>
              <a:rPr lang="en-US" dirty="0" smtClean="0"/>
              <a:t>Track low p particles with few % angular resolution at high </a:t>
            </a:r>
            <a:r>
              <a:rPr lang="en-US" sz="2200" dirty="0">
                <a:latin typeface="Brush Script MT" panose="03060802040406070304" pitchFamily="66" charset="0"/>
              </a:rPr>
              <a:t>L</a:t>
            </a:r>
            <a:endParaRPr lang="en-US" sz="2200" dirty="0" smtClean="0">
              <a:latin typeface="Brush Script MT" panose="03060802040406070304" pitchFamily="66" charset="0"/>
            </a:endParaRPr>
          </a:p>
          <a:p>
            <a:r>
              <a:rPr lang="en-US" dirty="0"/>
              <a:t>N</a:t>
            </a:r>
            <a:r>
              <a:rPr lang="en-US" dirty="0" smtClean="0"/>
              <a:t>ew technology to </a:t>
            </a:r>
            <a:r>
              <a:rPr lang="en-US" dirty="0" err="1" smtClean="0"/>
              <a:t>JLab</a:t>
            </a:r>
            <a:r>
              <a:rPr lang="en-US" dirty="0" smtClean="0"/>
              <a:t>, strong collaboration with FNAL </a:t>
            </a:r>
          </a:p>
          <a:p>
            <a:r>
              <a:rPr lang="en-US" dirty="0"/>
              <a:t>G</a:t>
            </a:r>
            <a:r>
              <a:rPr lang="en-US" dirty="0" smtClean="0"/>
              <a:t>ood S/N achieved</a:t>
            </a:r>
          </a:p>
          <a:p>
            <a:r>
              <a:rPr lang="en-US" dirty="0" smtClean="0"/>
              <a:t>Leverage for HPS</a:t>
            </a:r>
          </a:p>
          <a:p>
            <a:endParaRPr lang="en-US" dirty="0"/>
          </a:p>
          <a:p>
            <a:endParaRPr lang="en-US" dirty="0" smtClean="0"/>
          </a:p>
          <a:p>
            <a:endParaRPr lang="en-US" dirty="0"/>
          </a:p>
          <a:p>
            <a:pPr marL="0" indent="0">
              <a:buNone/>
            </a:pP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1701" y="886376"/>
            <a:ext cx="850933" cy="231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567543" y="1344706"/>
            <a:ext cx="2074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030" y="1927785"/>
            <a:ext cx="2648631" cy="162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49664"/>
          <a:stretch/>
        </p:blipFill>
        <p:spPr bwMode="auto">
          <a:xfrm>
            <a:off x="3938065" y="1966206"/>
            <a:ext cx="1421543" cy="150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Content Placeholder 3"/>
          <p:cNvGraphicFramePr>
            <a:graphicFrameLocks/>
          </p:cNvGraphicFramePr>
          <p:nvPr>
            <p:extLst>
              <p:ext uri="{D42A27DB-BD31-4B8C-83A1-F6EECF244321}">
                <p14:modId xmlns:p14="http://schemas.microsoft.com/office/powerpoint/2010/main" val="2926371663"/>
              </p:ext>
            </p:extLst>
          </p:nvPr>
        </p:nvGraphicFramePr>
        <p:xfrm>
          <a:off x="2766252" y="3818058"/>
          <a:ext cx="6377748" cy="2651759"/>
        </p:xfrm>
        <a:graphic>
          <a:graphicData uri="http://schemas.openxmlformats.org/drawingml/2006/table">
            <a:tbl>
              <a:tblPr firstRow="1" bandRow="1">
                <a:tableStyleId>{5C22544A-7EE6-4342-B048-85BDC9FD1C3A}</a:tableStyleId>
              </a:tblPr>
              <a:tblGrid>
                <a:gridCol w="982654"/>
                <a:gridCol w="994418"/>
                <a:gridCol w="666236"/>
                <a:gridCol w="776087"/>
                <a:gridCol w="628298"/>
                <a:gridCol w="742803"/>
                <a:gridCol w="818562"/>
                <a:gridCol w="768690"/>
              </a:tblGrid>
              <a:tr h="274320">
                <a:tc>
                  <a:txBody>
                    <a:bodyPr/>
                    <a:lstStyle/>
                    <a:p>
                      <a:endParaRPr lang="en-US" sz="1400" dirty="0">
                        <a:solidFill>
                          <a:schemeClr val="tx1"/>
                        </a:solidFill>
                      </a:endParaRPr>
                    </a:p>
                  </a:txBody>
                  <a:tcPr/>
                </a:tc>
                <a:tc gridSpan="2">
                  <a:txBody>
                    <a:bodyPr/>
                    <a:lstStyle/>
                    <a:p>
                      <a:pPr algn="ctr"/>
                      <a:r>
                        <a:rPr lang="en-US" sz="1000" dirty="0" smtClean="0">
                          <a:solidFill>
                            <a:schemeClr val="tx1"/>
                          </a:solidFill>
                        </a:rPr>
                        <a:t>Hall</a:t>
                      </a:r>
                      <a:r>
                        <a:rPr lang="en-US" sz="1000" baseline="0" dirty="0" smtClean="0">
                          <a:solidFill>
                            <a:schemeClr val="tx1"/>
                          </a:solidFill>
                        </a:rPr>
                        <a:t> B</a:t>
                      </a:r>
                      <a:endParaRPr lang="en-US" sz="1000" dirty="0">
                        <a:solidFill>
                          <a:schemeClr val="tx1"/>
                        </a:solidFill>
                      </a:endParaRPr>
                    </a:p>
                  </a:txBody>
                  <a:tcPr/>
                </a:tc>
                <a:tc hMerge="1">
                  <a:txBody>
                    <a:bodyPr/>
                    <a:lstStyle/>
                    <a:p>
                      <a:pPr algn="ctr"/>
                      <a:endParaRPr lang="en-US" sz="1400" dirty="0">
                        <a:solidFill>
                          <a:schemeClr val="tx1"/>
                        </a:solidFill>
                      </a:endParaRPr>
                    </a:p>
                  </a:txBody>
                  <a:tcPr/>
                </a:tc>
                <a:tc gridSpan="5">
                  <a:txBody>
                    <a:bodyPr/>
                    <a:lstStyle/>
                    <a:p>
                      <a:pPr algn="ctr"/>
                      <a:r>
                        <a:rPr lang="en-US" sz="1000" dirty="0" smtClean="0">
                          <a:solidFill>
                            <a:schemeClr val="tx1"/>
                          </a:solidFill>
                        </a:rPr>
                        <a:t>Hall</a:t>
                      </a:r>
                      <a:r>
                        <a:rPr lang="en-US" sz="1000" baseline="0" dirty="0" smtClean="0">
                          <a:solidFill>
                            <a:schemeClr val="tx1"/>
                          </a:solidFill>
                        </a:rPr>
                        <a:t> C</a:t>
                      </a:r>
                      <a:endParaRPr lang="en-US" sz="10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r>
              <a:tr h="232635">
                <a:tc>
                  <a:txBody>
                    <a:bodyPr/>
                    <a:lstStyle/>
                    <a:p>
                      <a:endParaRPr lang="en-US" sz="1400"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Torus</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Solenoid</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HB</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Q1</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Q2</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Q3</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Dipole</a:t>
                      </a:r>
                      <a:endParaRPr lang="en-US" sz="1000" b="1" u="sng" dirty="0">
                        <a:solidFill>
                          <a:schemeClr val="tx1"/>
                        </a:solidFill>
                      </a:endParaRPr>
                    </a:p>
                  </a:txBody>
                  <a:tcPr>
                    <a:solidFill>
                      <a:schemeClr val="tx2">
                        <a:lumMod val="40000"/>
                        <a:lumOff val="60000"/>
                      </a:schemeClr>
                    </a:solidFill>
                  </a:tcPr>
                </a:tc>
              </a:tr>
              <a:tr h="365760">
                <a:tc>
                  <a:txBody>
                    <a:bodyPr/>
                    <a:lstStyle/>
                    <a:p>
                      <a:r>
                        <a:rPr lang="en-US" sz="1000" b="1" dirty="0" smtClean="0">
                          <a:solidFill>
                            <a:schemeClr val="tx1"/>
                          </a:solidFill>
                        </a:rPr>
                        <a:t>Type</a:t>
                      </a:r>
                      <a:endParaRPr lang="en-US" sz="10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6-fold</a:t>
                      </a:r>
                    </a:p>
                  </a:txBody>
                  <a:tcPr anchor="ctr"/>
                </a:tc>
                <a:tc>
                  <a:txBody>
                    <a:bodyPr/>
                    <a:lstStyle/>
                    <a:p>
                      <a:pPr algn="ctr"/>
                      <a:r>
                        <a:rPr lang="en-US" sz="1000" dirty="0" smtClean="0">
                          <a:solidFill>
                            <a:schemeClr val="tx1"/>
                          </a:solidFill>
                          <a:latin typeface="+mn-lt"/>
                        </a:rPr>
                        <a:t>Self</a:t>
                      </a:r>
                    </a:p>
                    <a:p>
                      <a:pPr algn="ctr"/>
                      <a:r>
                        <a:rPr lang="en-US" sz="1000" dirty="0" smtClean="0">
                          <a:solidFill>
                            <a:schemeClr val="tx1"/>
                          </a:solidFill>
                          <a:latin typeface="+mn-lt"/>
                        </a:rPr>
                        <a:t>Shielding</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“C”, Septum</a:t>
                      </a:r>
                    </a:p>
                  </a:txBody>
                  <a:tcPr anchor="ctr"/>
                </a:tc>
                <a:tc>
                  <a:txBody>
                    <a:bodyPr/>
                    <a:lstStyle/>
                    <a:p>
                      <a:pPr algn="ctr"/>
                      <a:r>
                        <a:rPr lang="en-US" sz="1000" dirty="0" smtClean="0">
                          <a:solidFill>
                            <a:schemeClr val="tx1"/>
                          </a:solidFill>
                          <a:latin typeface="+mn-lt"/>
                        </a:rPr>
                        <a:t>Cold Iron</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Cos 2</a:t>
                      </a:r>
                      <a:r>
                        <a:rPr lang="el-GR" sz="1000" dirty="0" smtClean="0">
                          <a:solidFill>
                            <a:schemeClr val="tx1"/>
                          </a:solidFill>
                          <a:latin typeface="Calibri"/>
                          <a:cs typeface="Calibri"/>
                        </a:rPr>
                        <a:t>Θ</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Cos 2</a:t>
                      </a:r>
                      <a:r>
                        <a:rPr lang="el-GR" sz="1000" dirty="0" smtClean="0">
                          <a:solidFill>
                            <a:schemeClr val="tx1"/>
                          </a:solidFill>
                          <a:latin typeface="Calibri"/>
                          <a:cs typeface="Calibri"/>
                        </a:rPr>
                        <a:t>Θ</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Cos </a:t>
                      </a:r>
                      <a:r>
                        <a:rPr lang="el-GR" sz="1000" dirty="0" smtClean="0">
                          <a:solidFill>
                            <a:schemeClr val="tx1"/>
                          </a:solidFill>
                          <a:latin typeface="Calibri"/>
                          <a:cs typeface="Calibri"/>
                        </a:rPr>
                        <a:t>Θ</a:t>
                      </a:r>
                      <a:endParaRPr lang="en-US" sz="1000" dirty="0" smtClean="0">
                        <a:solidFill>
                          <a:schemeClr val="tx1"/>
                        </a:solidFill>
                        <a:latin typeface="+mn-lt"/>
                      </a:endParaRPr>
                    </a:p>
                  </a:txBody>
                  <a:tcPr anchor="ctr"/>
                </a:tc>
              </a:tr>
              <a:tr h="274320">
                <a:tc>
                  <a:txBody>
                    <a:bodyPr/>
                    <a:lstStyle/>
                    <a:p>
                      <a:r>
                        <a:rPr lang="en-US" sz="1000" b="1" dirty="0" smtClean="0">
                          <a:solidFill>
                            <a:schemeClr val="tx1"/>
                          </a:solidFill>
                        </a:rPr>
                        <a:t>Vendor</a:t>
                      </a:r>
                      <a:endParaRPr lang="en-US" sz="1000" b="1" dirty="0">
                        <a:solidFill>
                          <a:schemeClr val="tx1"/>
                        </a:solidFill>
                      </a:endParaRPr>
                    </a:p>
                  </a:txBody>
                  <a:tcPr anchor="ctr"/>
                </a:tc>
                <a:tc>
                  <a:txBody>
                    <a:bodyPr/>
                    <a:lstStyle/>
                    <a:p>
                      <a:pPr algn="ctr"/>
                      <a:r>
                        <a:rPr lang="en-US" sz="1000" dirty="0" err="1" smtClean="0">
                          <a:solidFill>
                            <a:schemeClr val="tx1"/>
                          </a:solidFill>
                          <a:latin typeface="+mn-lt"/>
                        </a:rPr>
                        <a:t>JLab</a:t>
                      </a:r>
                      <a:r>
                        <a:rPr lang="en-US" sz="1000" dirty="0" smtClean="0">
                          <a:solidFill>
                            <a:schemeClr val="tx1"/>
                          </a:solidFill>
                          <a:latin typeface="+mn-lt"/>
                        </a:rPr>
                        <a:t>/FNAL</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ETI</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MSU / FRIB</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SMI</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smtClean="0">
                        <a:solidFill>
                          <a:schemeClr val="tx1"/>
                        </a:solidFill>
                        <a:latin typeface="+mn-lt"/>
                      </a:endParaRPr>
                    </a:p>
                  </a:txBody>
                  <a:tcPr anchor="ctr"/>
                </a:tc>
              </a:tr>
              <a:tr h="365760">
                <a:tc>
                  <a:txBody>
                    <a:bodyPr/>
                    <a:lstStyle/>
                    <a:p>
                      <a:r>
                        <a:rPr lang="en-US" sz="1000" b="1" dirty="0" smtClean="0">
                          <a:solidFill>
                            <a:schemeClr val="tx1"/>
                          </a:solidFill>
                        </a:rPr>
                        <a:t>B</a:t>
                      </a:r>
                      <a:r>
                        <a:rPr lang="en-US" sz="1000" b="1" baseline="-25000" dirty="0" smtClean="0">
                          <a:solidFill>
                            <a:schemeClr val="tx1"/>
                          </a:solidFill>
                        </a:rPr>
                        <a:t>0</a:t>
                      </a:r>
                      <a:r>
                        <a:rPr lang="en-US" sz="1000" b="1" dirty="0" smtClean="0">
                          <a:solidFill>
                            <a:schemeClr val="tx1"/>
                          </a:solidFill>
                        </a:rPr>
                        <a:t>/G</a:t>
                      </a:r>
                      <a:r>
                        <a:rPr lang="en-US" sz="1000" b="1" baseline="-25000" dirty="0" smtClean="0">
                          <a:solidFill>
                            <a:schemeClr val="tx1"/>
                          </a:solidFill>
                        </a:rPr>
                        <a:t>0</a:t>
                      </a:r>
                      <a:r>
                        <a:rPr lang="en-US" sz="1000" b="1" dirty="0" smtClean="0">
                          <a:solidFill>
                            <a:schemeClr val="tx1"/>
                          </a:solidFill>
                        </a:rPr>
                        <a:t> (T;T/m)</a:t>
                      </a:r>
                      <a:endParaRPr lang="en-US" sz="1000" b="1" dirty="0">
                        <a:solidFill>
                          <a:schemeClr val="tx1"/>
                        </a:solidFill>
                      </a:endParaRPr>
                    </a:p>
                  </a:txBody>
                  <a:tcPr anchor="ctr"/>
                </a:tc>
                <a:tc>
                  <a:txBody>
                    <a:bodyPr/>
                    <a:lstStyle/>
                    <a:p>
                      <a:pPr algn="ctr"/>
                      <a:r>
                        <a:rPr lang="en-US" sz="1000" b="1" dirty="0" smtClean="0">
                          <a:solidFill>
                            <a:srgbClr val="009900"/>
                          </a:solidFill>
                          <a:latin typeface="+mn-lt"/>
                        </a:rPr>
                        <a:t>2.78 Tm @ 5</a:t>
                      </a:r>
                      <a:r>
                        <a:rPr lang="en-US" sz="1000" b="1" dirty="0" smtClean="0">
                          <a:solidFill>
                            <a:srgbClr val="009900"/>
                          </a:solidFill>
                          <a:latin typeface="Calibri"/>
                          <a:cs typeface="Calibri"/>
                        </a:rPr>
                        <a:t>°</a:t>
                      </a:r>
                      <a:endParaRPr lang="en-US" sz="1000" b="1" dirty="0" smtClean="0">
                        <a:solidFill>
                          <a:srgbClr val="009900"/>
                        </a:solidFill>
                        <a:latin typeface="+mn-lt"/>
                      </a:endParaRPr>
                    </a:p>
                    <a:p>
                      <a:pPr algn="ctr"/>
                      <a:r>
                        <a:rPr lang="en-US" sz="1000" b="1" dirty="0" smtClean="0">
                          <a:solidFill>
                            <a:srgbClr val="009900"/>
                          </a:solidFill>
                          <a:latin typeface="+mn-lt"/>
                        </a:rPr>
                        <a:t>0.54 Tm @ 40</a:t>
                      </a:r>
                      <a:r>
                        <a:rPr lang="en-US" sz="1000" b="1" dirty="0" smtClean="0">
                          <a:solidFill>
                            <a:srgbClr val="009900"/>
                          </a:solidFill>
                          <a:latin typeface="Calibri"/>
                          <a:cs typeface="Calibri"/>
                        </a:rPr>
                        <a:t>°</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5.0</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2.56</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7.9</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11.8</a:t>
                      </a:r>
                      <a:endParaRPr lang="en-US" sz="1000" b="1" dirty="0">
                        <a:solidFill>
                          <a:srgbClr val="009900"/>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7.9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3.9</a:t>
                      </a:r>
                    </a:p>
                  </a:txBody>
                  <a:tcPr anchor="ctr"/>
                </a:tc>
              </a:tr>
              <a:tr h="182880">
                <a:tc>
                  <a:txBody>
                    <a:bodyPr/>
                    <a:lstStyle/>
                    <a:p>
                      <a:r>
                        <a:rPr lang="en-US" sz="1000" b="1" dirty="0" smtClean="0">
                          <a:solidFill>
                            <a:schemeClr val="tx1"/>
                          </a:solidFill>
                        </a:rPr>
                        <a:t>Aperture (cm)</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13</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78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14.5</a:t>
                      </a:r>
                      <a:r>
                        <a:rPr lang="en-US" sz="1000" baseline="0" dirty="0" smtClean="0">
                          <a:solidFill>
                            <a:schemeClr val="tx1"/>
                          </a:solidFill>
                          <a:latin typeface="+mn-lt"/>
                        </a:rPr>
                        <a:t> x 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40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Weight (T)</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28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70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163</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Current (A)</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3770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2416</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3930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3630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2480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3270</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Stored E</a:t>
                      </a:r>
                      <a:r>
                        <a:rPr lang="en-US" sz="1000" b="1" baseline="0" dirty="0" smtClean="0">
                          <a:solidFill>
                            <a:schemeClr val="tx1"/>
                          </a:solidFill>
                        </a:rPr>
                        <a:t> </a:t>
                      </a:r>
                      <a:r>
                        <a:rPr lang="en-US" sz="1000" b="1" dirty="0" smtClean="0">
                          <a:solidFill>
                            <a:schemeClr val="tx1"/>
                          </a:solidFill>
                        </a:rPr>
                        <a:t>(MJ)</a:t>
                      </a:r>
                      <a:endParaRPr lang="en-US" sz="1000" b="1" dirty="0">
                        <a:solidFill>
                          <a:schemeClr val="tx1"/>
                        </a:solidFill>
                      </a:endParaRPr>
                    </a:p>
                  </a:txBody>
                  <a:tcPr anchor="ctr"/>
                </a:tc>
                <a:tc>
                  <a:txBody>
                    <a:bodyPr/>
                    <a:lstStyle/>
                    <a:p>
                      <a:pPr algn="ctr"/>
                      <a:r>
                        <a:rPr lang="en-US" sz="1000" b="1" dirty="0" smtClean="0">
                          <a:solidFill>
                            <a:srgbClr val="009900"/>
                          </a:solidFill>
                          <a:latin typeface="+mn-lt"/>
                        </a:rPr>
                        <a:t>14.2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16.9</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0.2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0.382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7.6</a:t>
                      </a:r>
                      <a:endParaRPr lang="en-US" sz="1000" b="1" dirty="0">
                        <a:solidFill>
                          <a:srgbClr val="009900"/>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3.4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13.7</a:t>
                      </a:r>
                    </a:p>
                  </a:txBody>
                  <a:tcPr anchor="ctr"/>
                </a:tc>
              </a:tr>
            </a:tbl>
          </a:graphicData>
        </a:graphic>
      </p:graphicFrame>
      <p:sp>
        <p:nvSpPr>
          <p:cNvPr id="12" name="Content Placeholder 2"/>
          <p:cNvSpPr txBox="1">
            <a:spLocks/>
          </p:cNvSpPr>
          <p:nvPr/>
        </p:nvSpPr>
        <p:spPr>
          <a:xfrm>
            <a:off x="242048" y="3549042"/>
            <a:ext cx="8229600" cy="18877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endParaRPr lang="en-US" dirty="0" smtClean="0"/>
          </a:p>
          <a:p>
            <a:pPr marL="0" indent="0">
              <a:buFont typeface="Arial"/>
              <a:buNone/>
            </a:pPr>
            <a:endParaRPr lang="en-US" dirty="0" smtClean="0"/>
          </a:p>
        </p:txBody>
      </p:sp>
      <p:sp>
        <p:nvSpPr>
          <p:cNvPr id="13" name="Content Placeholder 2"/>
          <p:cNvSpPr txBox="1">
            <a:spLocks/>
          </p:cNvSpPr>
          <p:nvPr/>
        </p:nvSpPr>
        <p:spPr>
          <a:xfrm>
            <a:off x="71299" y="3533377"/>
            <a:ext cx="8229600" cy="228343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900" u="sng" dirty="0" smtClean="0"/>
              <a:t>Halls B &amp; C:  Superconducting Magnets</a:t>
            </a:r>
          </a:p>
          <a:p>
            <a:pPr>
              <a:spcAft>
                <a:spcPts val="600"/>
              </a:spcAft>
            </a:pPr>
            <a:r>
              <a:rPr lang="en-US" sz="1600" dirty="0" smtClean="0"/>
              <a:t>7 new; wide variety</a:t>
            </a:r>
          </a:p>
          <a:p>
            <a:r>
              <a:rPr lang="en-US" sz="1600" dirty="0" smtClean="0"/>
              <a:t>Vendors:</a:t>
            </a:r>
          </a:p>
          <a:p>
            <a:pPr marL="457200" lvl="1" indent="0">
              <a:spcAft>
                <a:spcPts val="600"/>
              </a:spcAft>
              <a:buNone/>
            </a:pPr>
            <a:r>
              <a:rPr lang="en-US" sz="1600" dirty="0" smtClean="0"/>
              <a:t>Labs, </a:t>
            </a:r>
            <a:r>
              <a:rPr lang="en-US" sz="1600" dirty="0" err="1" smtClean="0"/>
              <a:t>Univ</a:t>
            </a:r>
            <a:r>
              <a:rPr lang="en-US" sz="1600" dirty="0" smtClean="0"/>
              <a:t>, US, Foreign</a:t>
            </a:r>
          </a:p>
          <a:p>
            <a:pPr>
              <a:spcAft>
                <a:spcPts val="600"/>
              </a:spcAft>
            </a:pPr>
            <a:r>
              <a:rPr lang="en-US" sz="1600" dirty="0" smtClean="0"/>
              <a:t>Expanded </a:t>
            </a:r>
            <a:r>
              <a:rPr lang="en-US" sz="1600" dirty="0" err="1" smtClean="0"/>
              <a:t>JLab</a:t>
            </a:r>
            <a:r>
              <a:rPr lang="en-US" sz="1600" dirty="0" smtClean="0"/>
              <a:t> staff</a:t>
            </a:r>
          </a:p>
          <a:p>
            <a:r>
              <a:rPr lang="en-US" sz="1600" dirty="0" smtClean="0"/>
              <a:t>Leverage for SC </a:t>
            </a:r>
          </a:p>
          <a:p>
            <a:pPr marL="0" indent="0">
              <a:buNone/>
            </a:pPr>
            <a:r>
              <a:rPr lang="en-US" sz="1600" dirty="0"/>
              <a:t>	</a:t>
            </a:r>
            <a:r>
              <a:rPr lang="en-US" sz="1600" dirty="0" smtClean="0"/>
              <a:t>magnet projects</a:t>
            </a:r>
            <a:endParaRPr lang="en-US" dirty="0" smtClean="0"/>
          </a:p>
          <a:p>
            <a:pPr marL="0" indent="0">
              <a:buFont typeface="Arial"/>
              <a:buNone/>
            </a:pPr>
            <a:endParaRPr lang="en-US" dirty="0" smtClean="0"/>
          </a:p>
        </p:txBody>
      </p:sp>
    </p:spTree>
    <p:extLst>
      <p:ext uri="{BB962C8B-B14F-4D97-AF65-F5344CB8AC3E}">
        <p14:creationId xmlns:p14="http://schemas.microsoft.com/office/powerpoint/2010/main" val="39693470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68300" y="-63500"/>
            <a:ext cx="8551863" cy="914400"/>
          </a:xfrm>
        </p:spPr>
        <p:txBody>
          <a:bodyPr/>
          <a:lstStyle/>
          <a:p>
            <a:pPr eaLnBrk="1" hangingPunct="1"/>
            <a:r>
              <a:rPr lang="en-US" altLang="en-US" smtClean="0"/>
              <a:t>12 GeV </a:t>
            </a:r>
            <a:r>
              <a:rPr lang="en-US" altLang="en-US" u="sng" smtClean="0">
                <a:solidFill>
                  <a:srgbClr val="008000"/>
                </a:solidFill>
              </a:rPr>
              <a:t>Project</a:t>
            </a:r>
            <a:r>
              <a:rPr lang="en-US" altLang="en-US" smtClean="0"/>
              <a:t>: University Detector 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9265981"/>
              </p:ext>
            </p:extLst>
          </p:nvPr>
        </p:nvGraphicFramePr>
        <p:xfrm>
          <a:off x="371475" y="825500"/>
          <a:ext cx="6450012" cy="5242015"/>
        </p:xfrm>
        <a:graphic>
          <a:graphicData uri="http://schemas.openxmlformats.org/drawingml/2006/table">
            <a:tbl>
              <a:tblPr firstRow="1" bandRow="1">
                <a:tableStyleId>{5C22544A-7EE6-4342-B048-85BDC9FD1C3A}</a:tableStyleId>
              </a:tblPr>
              <a:tblGrid>
                <a:gridCol w="781143"/>
                <a:gridCol w="2017582"/>
                <a:gridCol w="2422739"/>
                <a:gridCol w="1228548"/>
              </a:tblGrid>
              <a:tr h="365724">
                <a:tc>
                  <a:txBody>
                    <a:bodyPr/>
                    <a:lstStyle/>
                    <a:p>
                      <a:pPr algn="ctr"/>
                      <a:r>
                        <a:rPr lang="en-US" sz="1800" dirty="0" smtClean="0">
                          <a:solidFill>
                            <a:schemeClr val="tx1"/>
                          </a:solidFill>
                          <a:latin typeface="Arial" panose="020B0604020202020204" pitchFamily="34" charset="0"/>
                          <a:cs typeface="Arial" panose="020B0604020202020204" pitchFamily="34" charset="0"/>
                        </a:rPr>
                        <a:t>Hall</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University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Activity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Status</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Idaho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Old Dominion U</a:t>
                      </a: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South</a:t>
                      </a:r>
                      <a:r>
                        <a:rPr lang="en-US" sz="1400" baseline="0" dirty="0" smtClean="0">
                          <a:latin typeface="Arial" panose="020B0604020202020204" pitchFamily="34" charset="0"/>
                          <a:cs typeface="Arial" panose="020B0604020202020204" pitchFamily="34" charset="0"/>
                        </a:rPr>
                        <a:t> Carolina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Moscow State U (RU)</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SVT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Michigan</a:t>
                      </a:r>
                      <a:r>
                        <a:rPr lang="en-US" sz="1400" baseline="0" dirty="0" smtClean="0">
                          <a:latin typeface="Arial" panose="020B0604020202020204" pitchFamily="34" charset="0"/>
                          <a:cs typeface="Arial" panose="020B0604020202020204" pitchFamily="34" charset="0"/>
                        </a:rPr>
                        <a:t>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HB Magnet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Virginia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Noble Gas Cerenkov</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Construction</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solidFill>
                            <a:srgbClr val="0000FF"/>
                          </a:solidFill>
                          <a:latin typeface="Arial" panose="020B0604020202020204" pitchFamily="34" charset="0"/>
                          <a:cs typeface="Arial" panose="020B0604020202020204" pitchFamily="34" charset="0"/>
                        </a:rPr>
                        <a:t>U Athens (GR)</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Monitoring BCAL, FCAL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Carnegie Mellon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Central 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Catholic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Hodoscope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Connecticut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Microscope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3F9FA"/>
                    </a:solidFill>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International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Start Counter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Indiana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Forward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solidFill>
                            <a:srgbClr val="0000FF"/>
                          </a:solidFill>
                          <a:latin typeface="Arial" panose="020B0604020202020204" pitchFamily="34" charset="0"/>
                          <a:cs typeface="Arial" panose="020B0604020202020204" pitchFamily="34" charset="0"/>
                        </a:rPr>
                        <a:t>U Regina (CA)</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Barrel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U Santa Maria (CL)</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SiPM, </a:t>
                      </a:r>
                      <a:r>
                        <a:rPr lang="en-US" sz="1400" dirty="0" err="1" smtClean="0">
                          <a:latin typeface="Arial" panose="020B0604020202020204" pitchFamily="34" charset="0"/>
                          <a:cs typeface="Arial" panose="020B0604020202020204" pitchFamily="34" charset="0"/>
                        </a:rPr>
                        <a:t>Lightguides</a:t>
                      </a:r>
                      <a:r>
                        <a:rPr lang="en-US" sz="1400" dirty="0" smtClean="0">
                          <a:latin typeface="Arial" panose="020B0604020202020204" pitchFamily="34" charset="0"/>
                          <a:cs typeface="Arial" panose="020B0604020202020204" pitchFamily="34" charset="0"/>
                        </a:rPr>
                        <a:t> for BCAL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 C, 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Massachusetts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Electronics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bl>
          </a:graphicData>
        </a:graphic>
      </p:graphicFrame>
      <p:sp>
        <p:nvSpPr>
          <p:cNvPr id="34916" name="TextBox 2"/>
          <p:cNvSpPr txBox="1">
            <a:spLocks noChangeArrowheads="1"/>
          </p:cNvSpPr>
          <p:nvPr/>
        </p:nvSpPr>
        <p:spPr bwMode="auto">
          <a:xfrm>
            <a:off x="6989763" y="2449513"/>
            <a:ext cx="2224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7030A0"/>
                </a:solidFill>
              </a:rPr>
              <a:t>NSF-MRIs funded most</a:t>
            </a:r>
          </a:p>
          <a:p>
            <a:pPr eaLnBrk="1" hangingPunct="1">
              <a:spcBef>
                <a:spcPct val="0"/>
              </a:spcBef>
              <a:buFontTx/>
              <a:buNone/>
            </a:pPr>
            <a:r>
              <a:rPr lang="en-US" altLang="en-US" sz="1400" b="1">
                <a:solidFill>
                  <a:srgbClr val="7030A0"/>
                </a:solidFill>
              </a:rPr>
              <a:t>12 GeV Hall C Detectors</a:t>
            </a:r>
          </a:p>
        </p:txBody>
      </p:sp>
      <p:sp>
        <p:nvSpPr>
          <p:cNvPr id="34917" name="TextBox 4"/>
          <p:cNvSpPr txBox="1">
            <a:spLocks noChangeArrowheads="1"/>
          </p:cNvSpPr>
          <p:nvPr/>
        </p:nvSpPr>
        <p:spPr bwMode="auto">
          <a:xfrm>
            <a:off x="6945897" y="3746500"/>
            <a:ext cx="2181225" cy="7381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err="1">
                <a:solidFill>
                  <a:srgbClr val="7030A0"/>
                </a:solidFill>
              </a:rPr>
              <a:t>Internat’l</a:t>
            </a:r>
            <a:r>
              <a:rPr lang="en-US" altLang="en-US" sz="1400" b="1" dirty="0">
                <a:solidFill>
                  <a:srgbClr val="7030A0"/>
                </a:solidFill>
              </a:rPr>
              <a:t> contributions </a:t>
            </a:r>
          </a:p>
          <a:p>
            <a:pPr eaLnBrk="1" hangingPunct="1">
              <a:spcBef>
                <a:spcPct val="0"/>
              </a:spcBef>
              <a:buFontTx/>
              <a:buNone/>
            </a:pPr>
            <a:r>
              <a:rPr lang="en-US" altLang="en-US" sz="1400" b="1" dirty="0">
                <a:solidFill>
                  <a:srgbClr val="7030A0"/>
                </a:solidFill>
              </a:rPr>
              <a:t>for detectors beyond </a:t>
            </a:r>
          </a:p>
          <a:p>
            <a:pPr eaLnBrk="1" hangingPunct="1">
              <a:spcBef>
                <a:spcPct val="0"/>
              </a:spcBef>
              <a:buFontTx/>
              <a:buNone/>
            </a:pPr>
            <a:r>
              <a:rPr lang="en-US" altLang="en-US" sz="1400" b="1" dirty="0">
                <a:solidFill>
                  <a:srgbClr val="7030A0"/>
                </a:solidFill>
              </a:rPr>
              <a:t>base equipment</a:t>
            </a:r>
          </a:p>
        </p:txBody>
      </p:sp>
      <p:sp>
        <p:nvSpPr>
          <p:cNvPr id="34918" name="TextBox 2"/>
          <p:cNvSpPr txBox="1">
            <a:spLocks noChangeArrowheads="1"/>
          </p:cNvSpPr>
          <p:nvPr/>
        </p:nvSpPr>
        <p:spPr bwMode="auto">
          <a:xfrm>
            <a:off x="7007225" y="1511300"/>
            <a:ext cx="209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7030A0"/>
                </a:solidFill>
              </a:rPr>
              <a:t>NSF-MRIs funded </a:t>
            </a:r>
          </a:p>
          <a:p>
            <a:pPr eaLnBrk="1" hangingPunct="1">
              <a:spcBef>
                <a:spcPct val="0"/>
              </a:spcBef>
              <a:buFontTx/>
              <a:buNone/>
            </a:pPr>
            <a:r>
              <a:rPr lang="en-US" altLang="en-US" sz="1400" b="1">
                <a:solidFill>
                  <a:srgbClr val="7030A0"/>
                </a:solidFill>
              </a:rPr>
              <a:t>Hall B PCAL Detector,</a:t>
            </a:r>
          </a:p>
          <a:p>
            <a:pPr eaLnBrk="1" hangingPunct="1">
              <a:spcBef>
                <a:spcPct val="0"/>
              </a:spcBef>
              <a:buFontTx/>
              <a:buNone/>
            </a:pPr>
            <a:r>
              <a:rPr lang="en-US" altLang="en-US" sz="1400" b="1">
                <a:solidFill>
                  <a:srgbClr val="7030A0"/>
                </a:solidFill>
              </a:rPr>
              <a:t>Long. Polarized Target</a:t>
            </a:r>
          </a:p>
        </p:txBody>
      </p:sp>
    </p:spTree>
    <p:extLst>
      <p:ext uri="{BB962C8B-B14F-4D97-AF65-F5344CB8AC3E}">
        <p14:creationId xmlns:p14="http://schemas.microsoft.com/office/powerpoint/2010/main" val="12235142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112713"/>
            <a:ext cx="7772400" cy="914400"/>
          </a:xfrm>
        </p:spPr>
        <p:txBody>
          <a:bodyPr anchor="t"/>
          <a:lstStyle/>
          <a:p>
            <a:pPr eaLnBrk="1" hangingPunct="1"/>
            <a:r>
              <a:rPr lang="en-US" altLang="en-US" dirty="0" smtClean="0"/>
              <a:t>SUMMARY</a:t>
            </a:r>
          </a:p>
        </p:txBody>
      </p:sp>
      <p:sp>
        <p:nvSpPr>
          <p:cNvPr id="41987" name="Content Placeholder 4"/>
          <p:cNvSpPr txBox="1">
            <a:spLocks/>
          </p:cNvSpPr>
          <p:nvPr/>
        </p:nvSpPr>
        <p:spPr bwMode="auto">
          <a:xfrm>
            <a:off x="81776" y="838198"/>
            <a:ext cx="9062223" cy="369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634" rIns="91268" bIns="45634"/>
          <a:lstStyle>
            <a:lvl1pPr marL="230188" indent="-174625" eaLnBrk="0" hangingPunct="0">
              <a:spcBef>
                <a:spcPct val="20000"/>
              </a:spcBef>
              <a:buChar char="•"/>
              <a:defRPr sz="2400">
                <a:solidFill>
                  <a:schemeClr val="tx1"/>
                </a:solidFill>
                <a:latin typeface="Arial" pitchFamily="34" charset="0"/>
                <a:cs typeface="Arial" pitchFamily="34" charset="0"/>
              </a:defRPr>
            </a:lvl1pPr>
            <a:lvl2pPr marL="460375" indent="-230188" eaLnBrk="0" hangingPunct="0">
              <a:spcBef>
                <a:spcPct val="20000"/>
              </a:spcBef>
              <a:buChar char="–"/>
              <a:defRPr sz="2400">
                <a:solidFill>
                  <a:schemeClr val="tx1"/>
                </a:solidFill>
                <a:latin typeface="Arial" pitchFamily="34" charset="0"/>
                <a:cs typeface="Arial" pitchFamily="34" charset="0"/>
              </a:defRPr>
            </a:lvl2pPr>
            <a:lvl3pPr marL="1139825" indent="-227013" eaLnBrk="0" hangingPunct="0">
              <a:spcBef>
                <a:spcPct val="20000"/>
              </a:spcBef>
              <a:buChar char="•"/>
              <a:defRPr sz="2400">
                <a:solidFill>
                  <a:schemeClr val="tx1"/>
                </a:solidFill>
                <a:latin typeface="Arial" pitchFamily="34" charset="0"/>
                <a:cs typeface="Arial" pitchFamily="34" charset="0"/>
              </a:defRPr>
            </a:lvl3pPr>
            <a:lvl4pPr marL="1597025" indent="-227013" eaLnBrk="0" hangingPunct="0">
              <a:spcBef>
                <a:spcPct val="20000"/>
              </a:spcBef>
              <a:buChar char="–"/>
              <a:defRPr sz="2400">
                <a:solidFill>
                  <a:schemeClr val="tx1"/>
                </a:solidFill>
                <a:latin typeface="Arial" pitchFamily="34" charset="0"/>
                <a:cs typeface="Arial" pitchFamily="34" charset="0"/>
              </a:defRPr>
            </a:lvl4pPr>
            <a:lvl5pPr marL="2052638" indent="-227013" eaLnBrk="0" hangingPunct="0">
              <a:spcBef>
                <a:spcPct val="20000"/>
              </a:spcBef>
              <a:buChar char="»"/>
              <a:defRPr sz="2400">
                <a:solidFill>
                  <a:schemeClr val="tx1"/>
                </a:solidFill>
                <a:latin typeface="Arial" pitchFamily="34" charset="0"/>
                <a:cs typeface="Arial" pitchFamily="34" charset="0"/>
              </a:defRPr>
            </a:lvl5pPr>
            <a:lvl6pPr marL="2509838" indent="-227013"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67038" indent="-227013"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4238" indent="-227013"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1438" indent="-227013"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marL="55563" indent="0" eaLnBrk="1" hangingPunct="1">
              <a:buNone/>
            </a:pPr>
            <a:r>
              <a:rPr lang="en-US" altLang="en-US" sz="1800" b="1" u="sng" dirty="0" smtClean="0"/>
              <a:t>12 GeV Upgrade Project  =  95% Complete</a:t>
            </a:r>
          </a:p>
          <a:p>
            <a:pPr lvl="1" eaLnBrk="1" hangingPunct="1">
              <a:buFont typeface="Courier New" panose="02070309020205020404" pitchFamily="49" charset="0"/>
              <a:buChar char="o"/>
            </a:pPr>
            <a:r>
              <a:rPr lang="en-US" altLang="en-US" sz="1600" b="1" dirty="0" smtClean="0">
                <a:solidFill>
                  <a:srgbClr val="008000"/>
                </a:solidFill>
              </a:rPr>
              <a:t>Accelerator complete &amp; commissioned</a:t>
            </a:r>
          </a:p>
          <a:p>
            <a:pPr lvl="1" eaLnBrk="1" hangingPunct="1">
              <a:buFont typeface="Courier New" panose="02070309020205020404" pitchFamily="49" charset="0"/>
              <a:buChar char="o"/>
            </a:pPr>
            <a:r>
              <a:rPr lang="en-US" altLang="en-US" sz="1600" b="1" dirty="0">
                <a:solidFill>
                  <a:srgbClr val="008000"/>
                </a:solidFill>
              </a:rPr>
              <a:t>Civil Construction essentially complete (tunnel AC – FY15</a:t>
            </a:r>
            <a:r>
              <a:rPr lang="en-US" altLang="en-US" sz="1600" b="1" dirty="0" smtClean="0">
                <a:solidFill>
                  <a:srgbClr val="008000"/>
                </a:solidFill>
              </a:rPr>
              <a:t>)</a:t>
            </a:r>
          </a:p>
          <a:p>
            <a:pPr lvl="1" eaLnBrk="1" hangingPunct="1">
              <a:buFont typeface="Courier New" panose="02070309020205020404" pitchFamily="49" charset="0"/>
              <a:buChar char="o"/>
            </a:pPr>
            <a:r>
              <a:rPr lang="en-US" altLang="en-US" sz="1600" b="1" u="sng" dirty="0" smtClean="0">
                <a:solidFill>
                  <a:srgbClr val="008000"/>
                </a:solidFill>
              </a:rPr>
              <a:t>CD-4A </a:t>
            </a:r>
            <a:r>
              <a:rPr lang="en-US" altLang="en-US" sz="1600" b="1" u="sng" dirty="0">
                <a:solidFill>
                  <a:srgbClr val="008000"/>
                </a:solidFill>
              </a:rPr>
              <a:t>Approval </a:t>
            </a:r>
            <a:r>
              <a:rPr lang="en-US" altLang="en-US" sz="1600" b="1" dirty="0">
                <a:solidFill>
                  <a:srgbClr val="008000"/>
                </a:solidFill>
              </a:rPr>
              <a:t>ahead of </a:t>
            </a:r>
            <a:r>
              <a:rPr lang="en-US" altLang="en-US" sz="1600" b="1" dirty="0" smtClean="0">
                <a:solidFill>
                  <a:srgbClr val="008000"/>
                </a:solidFill>
              </a:rPr>
              <a:t>schedule</a:t>
            </a:r>
          </a:p>
          <a:p>
            <a:pPr lvl="1" eaLnBrk="1" hangingPunct="1">
              <a:buFont typeface="Courier New" panose="02070309020205020404" pitchFamily="49" charset="0"/>
              <a:buChar char="o"/>
            </a:pPr>
            <a:r>
              <a:rPr lang="en-US" sz="1600" b="1" kern="0" dirty="0" smtClean="0">
                <a:solidFill>
                  <a:srgbClr val="008000"/>
                </a:solidFill>
              </a:rPr>
              <a:t>Hall A complete ; Hall </a:t>
            </a:r>
            <a:r>
              <a:rPr lang="en-US" sz="1600" b="1" kern="0" dirty="0">
                <a:solidFill>
                  <a:srgbClr val="008000"/>
                </a:solidFill>
              </a:rPr>
              <a:t>D / </a:t>
            </a:r>
            <a:r>
              <a:rPr lang="en-US" sz="1600" b="1" kern="0" dirty="0" err="1">
                <a:solidFill>
                  <a:srgbClr val="008000"/>
                </a:solidFill>
              </a:rPr>
              <a:t>GlueX</a:t>
            </a:r>
            <a:r>
              <a:rPr lang="en-US" sz="1600" b="1" kern="0" dirty="0">
                <a:solidFill>
                  <a:srgbClr val="008000"/>
                </a:solidFill>
              </a:rPr>
              <a:t> complete</a:t>
            </a:r>
            <a:endParaRPr lang="en-US" altLang="en-US" sz="1600" b="1" dirty="0">
              <a:solidFill>
                <a:srgbClr val="008000"/>
              </a:solidFill>
            </a:endParaRPr>
          </a:p>
          <a:p>
            <a:pPr lvl="1" eaLnBrk="1" hangingPunct="1">
              <a:buFont typeface="Courier New" panose="02070309020205020404" pitchFamily="49" charset="0"/>
              <a:buChar char="o"/>
            </a:pPr>
            <a:r>
              <a:rPr lang="en-US" altLang="en-US" sz="1600" b="1" dirty="0" smtClean="0">
                <a:solidFill>
                  <a:srgbClr val="008000"/>
                </a:solidFill>
              </a:rPr>
              <a:t>5.5 </a:t>
            </a:r>
            <a:r>
              <a:rPr lang="en-US" altLang="en-US" sz="1600" b="1" dirty="0">
                <a:solidFill>
                  <a:srgbClr val="008000"/>
                </a:solidFill>
              </a:rPr>
              <a:t>passes  &gt; 10 GeV </a:t>
            </a:r>
            <a:r>
              <a:rPr lang="en-US" altLang="en-US" sz="1600" b="1" dirty="0" smtClean="0">
                <a:solidFill>
                  <a:srgbClr val="008000"/>
                </a:solidFill>
              </a:rPr>
              <a:t>achieved ……… </a:t>
            </a:r>
            <a:r>
              <a:rPr lang="en-US" altLang="en-US" sz="1600" b="1" u="sng" dirty="0" smtClean="0">
                <a:solidFill>
                  <a:srgbClr val="008000"/>
                </a:solidFill>
              </a:rPr>
              <a:t>Hall D Key Performance Parameter met</a:t>
            </a:r>
          </a:p>
          <a:p>
            <a:pPr marL="230187" lvl="1" indent="0" eaLnBrk="1" hangingPunct="1">
              <a:buNone/>
            </a:pPr>
            <a:endParaRPr lang="en-US" altLang="en-US" sz="1200" b="1" u="sng" dirty="0" smtClean="0">
              <a:solidFill>
                <a:srgbClr val="008000"/>
              </a:solidFill>
            </a:endParaRPr>
          </a:p>
          <a:p>
            <a:pPr marL="230187" lvl="1" indent="0" eaLnBrk="1" hangingPunct="1">
              <a:buNone/>
            </a:pPr>
            <a:endParaRPr lang="en-US" altLang="en-US" sz="1200" b="1" u="sng" dirty="0">
              <a:solidFill>
                <a:srgbClr val="008000"/>
              </a:solidFill>
            </a:endParaRPr>
          </a:p>
          <a:p>
            <a:pPr marL="55563" lvl="0" indent="0" eaLnBrk="1" hangingPunct="1">
              <a:spcBef>
                <a:spcPts val="0"/>
              </a:spcBef>
              <a:buNone/>
            </a:pPr>
            <a:r>
              <a:rPr lang="en-US" altLang="en-US" sz="1800" b="1" dirty="0" smtClean="0">
                <a:solidFill>
                  <a:prstClr val="black"/>
                </a:solidFill>
              </a:rPr>
              <a:t>Technical Accomplishments leveraged for Office of Science Projects </a:t>
            </a:r>
            <a:r>
              <a:rPr lang="en-US" altLang="en-US" sz="1400" b="1" dirty="0" smtClean="0">
                <a:solidFill>
                  <a:prstClr val="black"/>
                </a:solidFill>
              </a:rPr>
              <a:t>(and beyond)</a:t>
            </a:r>
          </a:p>
          <a:p>
            <a:pPr marL="55563" lvl="0" indent="0" eaLnBrk="1" hangingPunct="1">
              <a:spcBef>
                <a:spcPts val="0"/>
              </a:spcBef>
              <a:buNone/>
            </a:pPr>
            <a:endParaRPr lang="en-US" altLang="en-US" sz="1200" b="1" dirty="0" smtClean="0">
              <a:solidFill>
                <a:prstClr val="black"/>
              </a:solidFill>
            </a:endParaRPr>
          </a:p>
          <a:p>
            <a:pPr marL="55563" lvl="0" indent="0" eaLnBrk="1" hangingPunct="1">
              <a:spcBef>
                <a:spcPts val="0"/>
              </a:spcBef>
              <a:buNone/>
            </a:pPr>
            <a:endParaRPr lang="en-US" altLang="en-US" sz="1200" b="1" dirty="0">
              <a:solidFill>
                <a:prstClr val="black"/>
              </a:solidFill>
            </a:endParaRPr>
          </a:p>
          <a:p>
            <a:pPr marL="55563" lvl="0" indent="0" eaLnBrk="1" hangingPunct="1">
              <a:spcBef>
                <a:spcPts val="0"/>
              </a:spcBef>
              <a:buNone/>
            </a:pPr>
            <a:r>
              <a:rPr lang="en-US" altLang="en-US" sz="1800" b="1" dirty="0" smtClean="0">
                <a:solidFill>
                  <a:prstClr val="black"/>
                </a:solidFill>
              </a:rPr>
              <a:t>Strong University collaborations critical to detector construction/commissioning</a:t>
            </a:r>
          </a:p>
        </p:txBody>
      </p:sp>
      <p:sp>
        <p:nvSpPr>
          <p:cNvPr id="2" name="TextBox 1"/>
          <p:cNvSpPr txBox="1"/>
          <p:nvPr/>
        </p:nvSpPr>
        <p:spPr>
          <a:xfrm>
            <a:off x="81777" y="4618104"/>
            <a:ext cx="3776675" cy="1508105"/>
          </a:xfrm>
          <a:prstGeom prst="rect">
            <a:avLst/>
          </a:prstGeom>
          <a:noFill/>
        </p:spPr>
        <p:txBody>
          <a:bodyPr wrap="none" rtlCol="0">
            <a:spAutoFit/>
          </a:bodyPr>
          <a:lstStyle/>
          <a:p>
            <a:pPr marL="55563" lvl="1"/>
            <a:r>
              <a:rPr lang="en-US" altLang="en-US" b="1" u="sng" dirty="0">
                <a:latin typeface="Arial" panose="020B0604020202020204" pitchFamily="34" charset="0"/>
                <a:cs typeface="Arial" panose="020B0604020202020204" pitchFamily="34" charset="0"/>
              </a:rPr>
              <a:t>Hall </a:t>
            </a:r>
            <a:r>
              <a:rPr lang="en-US" altLang="en-US" b="1" u="sng" dirty="0" smtClean="0">
                <a:latin typeface="Arial" panose="020B0604020202020204" pitchFamily="34" charset="0"/>
                <a:cs typeface="Arial" panose="020B0604020202020204" pitchFamily="34" charset="0"/>
              </a:rPr>
              <a:t>B:</a:t>
            </a:r>
            <a:endParaRPr lang="en-US" altLang="en-US" b="1" u="sng" dirty="0">
              <a:latin typeface="Arial" panose="020B0604020202020204" pitchFamily="34" charset="0"/>
              <a:cs typeface="Arial" panose="020B0604020202020204" pitchFamily="34" charset="0"/>
            </a:endParaRP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3 </a:t>
            </a:r>
            <a:r>
              <a:rPr lang="en-US" sz="1400" b="1" kern="0" dirty="0">
                <a:solidFill>
                  <a:srgbClr val="009900"/>
                </a:solidFill>
                <a:latin typeface="Arial" panose="020B0604020202020204" pitchFamily="34" charset="0"/>
                <a:cs typeface="Arial" panose="020B0604020202020204" pitchFamily="34" charset="0"/>
              </a:rPr>
              <a:t>(of 7) </a:t>
            </a:r>
            <a:r>
              <a:rPr lang="en-US" sz="1400" b="1" kern="0" dirty="0" smtClean="0">
                <a:solidFill>
                  <a:srgbClr val="009900"/>
                </a:solidFill>
                <a:latin typeface="Arial" panose="020B0604020202020204" pitchFamily="34" charset="0"/>
                <a:cs typeface="Arial" panose="020B0604020202020204" pitchFamily="34" charset="0"/>
              </a:rPr>
              <a:t>detectors complete, 2 installed</a:t>
            </a: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Torus </a:t>
            </a:r>
            <a:r>
              <a:rPr lang="en-US" sz="1400" b="1" kern="0" dirty="0">
                <a:solidFill>
                  <a:srgbClr val="009900"/>
                </a:solidFill>
                <a:latin typeface="Arial" panose="020B0604020202020204" pitchFamily="34" charset="0"/>
                <a:cs typeface="Arial" panose="020B0604020202020204" pitchFamily="34" charset="0"/>
              </a:rPr>
              <a:t>6 (of 6) coils </a:t>
            </a:r>
            <a:r>
              <a:rPr lang="en-US" sz="1400" b="1" kern="0" dirty="0" smtClean="0">
                <a:solidFill>
                  <a:srgbClr val="009900"/>
                </a:solidFill>
                <a:latin typeface="Arial" panose="020B0604020202020204" pitchFamily="34" charset="0"/>
                <a:cs typeface="Arial" panose="020B0604020202020204" pitchFamily="34" charset="0"/>
              </a:rPr>
              <a:t>installed</a:t>
            </a: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Solenoid </a:t>
            </a:r>
            <a:r>
              <a:rPr lang="en-US" sz="1400" b="1" kern="0" dirty="0">
                <a:solidFill>
                  <a:srgbClr val="009900"/>
                </a:solidFill>
                <a:latin typeface="Arial" panose="020B0604020202020204" pitchFamily="34" charset="0"/>
                <a:cs typeface="Arial" panose="020B0604020202020204" pitchFamily="34" charset="0"/>
              </a:rPr>
              <a:t>2 (of 5) coils </a:t>
            </a:r>
            <a:r>
              <a:rPr lang="en-US" sz="1400" b="1" kern="0" dirty="0" smtClean="0">
                <a:solidFill>
                  <a:srgbClr val="009900"/>
                </a:solidFill>
                <a:latin typeface="Arial" panose="020B0604020202020204" pitchFamily="34" charset="0"/>
                <a:cs typeface="Arial" panose="020B0604020202020204" pitchFamily="34" charset="0"/>
              </a:rPr>
              <a:t>wound/potted </a:t>
            </a: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Solenoid is Project </a:t>
            </a:r>
            <a:r>
              <a:rPr lang="en-US" sz="1400" b="1" kern="0" dirty="0">
                <a:solidFill>
                  <a:srgbClr val="009900"/>
                </a:solidFill>
                <a:latin typeface="Arial" panose="020B0604020202020204" pitchFamily="34" charset="0"/>
                <a:cs typeface="Arial" panose="020B0604020202020204" pitchFamily="34" charset="0"/>
              </a:rPr>
              <a:t>critical path</a:t>
            </a:r>
          </a:p>
          <a:p>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4179499" y="4587368"/>
            <a:ext cx="4711226" cy="1508105"/>
          </a:xfrm>
          <a:prstGeom prst="rect">
            <a:avLst/>
          </a:prstGeom>
          <a:noFill/>
        </p:spPr>
        <p:txBody>
          <a:bodyPr wrap="none" rtlCol="0">
            <a:spAutoFit/>
          </a:bodyPr>
          <a:lstStyle/>
          <a:p>
            <a:pPr marL="55563" lvl="1"/>
            <a:r>
              <a:rPr lang="en-US" altLang="en-US" b="1" u="sng" dirty="0">
                <a:latin typeface="Arial" panose="020B0604020202020204" pitchFamily="34" charset="0"/>
                <a:cs typeface="Arial" panose="020B0604020202020204" pitchFamily="34" charset="0"/>
              </a:rPr>
              <a:t>Hall </a:t>
            </a:r>
            <a:r>
              <a:rPr lang="en-US" altLang="en-US" b="1" u="sng" dirty="0" smtClean="0">
                <a:latin typeface="Arial" panose="020B0604020202020204" pitchFamily="34" charset="0"/>
                <a:cs typeface="Arial" panose="020B0604020202020204" pitchFamily="34" charset="0"/>
              </a:rPr>
              <a:t>C:</a:t>
            </a:r>
            <a:endParaRPr lang="en-US" altLang="en-US" b="1" u="sng" dirty="0">
              <a:latin typeface="Arial" panose="020B0604020202020204" pitchFamily="34" charset="0"/>
              <a:cs typeface="Arial" panose="020B0604020202020204" pitchFamily="34" charset="0"/>
            </a:endParaRPr>
          </a:p>
          <a:p>
            <a:pPr marL="341312" indent="-285750">
              <a:buFont typeface="Courier New" panose="02070309020205020404" pitchFamily="49" charset="0"/>
              <a:buChar char="o"/>
              <a:defRPr/>
            </a:pPr>
            <a:r>
              <a:rPr lang="en-US" sz="1400" b="1" kern="0" dirty="0">
                <a:solidFill>
                  <a:srgbClr val="009900"/>
                </a:solidFill>
                <a:latin typeface="Arial" panose="020B0604020202020204" pitchFamily="34" charset="0"/>
                <a:cs typeface="Arial" panose="020B0604020202020204" pitchFamily="34" charset="0"/>
              </a:rPr>
              <a:t>6 (of 7) </a:t>
            </a:r>
            <a:r>
              <a:rPr lang="en-US" sz="1400" b="1" kern="0" dirty="0" smtClean="0">
                <a:solidFill>
                  <a:srgbClr val="009900"/>
                </a:solidFill>
                <a:latin typeface="Arial" panose="020B0604020202020204" pitchFamily="34" charset="0"/>
                <a:cs typeface="Arial" panose="020B0604020202020204" pitchFamily="34" charset="0"/>
              </a:rPr>
              <a:t>detectors complete, 3 installed</a:t>
            </a:r>
          </a:p>
          <a:p>
            <a:pPr marL="341312" indent="-285750">
              <a:buFont typeface="Courier New" panose="02070309020205020404" pitchFamily="49" charset="0"/>
              <a:buChar char="o"/>
              <a:defRPr/>
            </a:pPr>
            <a:r>
              <a:rPr lang="en-US" sz="1400" b="1" kern="0" dirty="0">
                <a:solidFill>
                  <a:srgbClr val="009900"/>
                </a:solidFill>
                <a:latin typeface="Arial" panose="020B0604020202020204" pitchFamily="34" charset="0"/>
                <a:cs typeface="Arial" panose="020B0604020202020204" pitchFamily="34" charset="0"/>
              </a:rPr>
              <a:t>Q1 magnet installed &amp; fully </a:t>
            </a:r>
            <a:r>
              <a:rPr lang="en-US" sz="1400" b="1" kern="0" dirty="0" smtClean="0">
                <a:solidFill>
                  <a:srgbClr val="009900"/>
                </a:solidFill>
                <a:latin typeface="Arial" panose="020B0604020202020204" pitchFamily="34" charset="0"/>
                <a:cs typeface="Arial" panose="020B0604020202020204" pitchFamily="34" charset="0"/>
              </a:rPr>
              <a:t>tested</a:t>
            </a: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HB </a:t>
            </a:r>
            <a:r>
              <a:rPr lang="en-US" sz="1400" b="1" kern="0" dirty="0">
                <a:solidFill>
                  <a:srgbClr val="009900"/>
                </a:solidFill>
                <a:latin typeface="Arial" panose="020B0604020202020204" pitchFamily="34" charset="0"/>
                <a:cs typeface="Arial" panose="020B0604020202020204" pitchFamily="34" charset="0"/>
              </a:rPr>
              <a:t>magnet installed; </a:t>
            </a:r>
            <a:r>
              <a:rPr lang="en-US" sz="1400" b="1" kern="0" dirty="0" smtClean="0">
                <a:solidFill>
                  <a:srgbClr val="009900"/>
                </a:solidFill>
                <a:latin typeface="Arial" panose="020B0604020202020204" pitchFamily="34" charset="0"/>
                <a:cs typeface="Arial" panose="020B0604020202020204" pitchFamily="34" charset="0"/>
              </a:rPr>
              <a:t>technical </a:t>
            </a:r>
            <a:r>
              <a:rPr lang="en-US" sz="1400" b="1" kern="0" dirty="0">
                <a:solidFill>
                  <a:srgbClr val="009900"/>
                </a:solidFill>
                <a:latin typeface="Arial" panose="020B0604020202020204" pitchFamily="34" charset="0"/>
                <a:cs typeface="Arial" panose="020B0604020202020204" pitchFamily="34" charset="0"/>
              </a:rPr>
              <a:t>issue under study</a:t>
            </a:r>
          </a:p>
          <a:p>
            <a:pPr marL="341312" indent="-285750">
              <a:buFont typeface="Courier New" panose="02070309020205020404" pitchFamily="49" charset="0"/>
              <a:buChar char="o"/>
              <a:defRPr/>
            </a:pPr>
            <a:r>
              <a:rPr lang="en-US" sz="1400" b="1" kern="0" dirty="0" smtClean="0">
                <a:solidFill>
                  <a:srgbClr val="009900"/>
                </a:solidFill>
                <a:latin typeface="Arial" panose="020B0604020202020204" pitchFamily="34" charset="0"/>
                <a:cs typeface="Arial" panose="020B0604020202020204" pitchFamily="34" charset="0"/>
              </a:rPr>
              <a:t>D/Q2/Q3 </a:t>
            </a:r>
            <a:r>
              <a:rPr lang="en-US" sz="1400" b="1" kern="0" dirty="0">
                <a:solidFill>
                  <a:srgbClr val="009900"/>
                </a:solidFill>
                <a:latin typeface="Arial" panose="020B0604020202020204" pitchFamily="34" charset="0"/>
                <a:cs typeface="Arial" panose="020B0604020202020204" pitchFamily="34" charset="0"/>
              </a:rPr>
              <a:t>construction making excellent progress</a:t>
            </a:r>
          </a:p>
          <a:p>
            <a:endParaRPr lang="en-US" dirty="0">
              <a:solidFill>
                <a:srgbClr val="009900"/>
              </a:solidFill>
              <a:latin typeface="Arial" panose="020B0604020202020204" pitchFamily="34" charset="0"/>
              <a:cs typeface="Arial" panose="020B0604020202020204" pitchFamily="34" charset="0"/>
            </a:endParaRPr>
          </a:p>
        </p:txBody>
      </p:sp>
      <p:sp>
        <p:nvSpPr>
          <p:cNvPr id="3" name="TextBox 2"/>
          <p:cNvSpPr txBox="1"/>
          <p:nvPr/>
        </p:nvSpPr>
        <p:spPr>
          <a:xfrm>
            <a:off x="2509949" y="5947005"/>
            <a:ext cx="3477234" cy="461665"/>
          </a:xfrm>
          <a:prstGeom prst="rect">
            <a:avLst/>
          </a:prstGeom>
          <a:noFill/>
        </p:spPr>
        <p:txBody>
          <a:bodyPr wrap="none" rtlCol="0">
            <a:spAutoFit/>
          </a:bodyPr>
          <a:lstStyle/>
          <a:p>
            <a:r>
              <a:rPr lang="en-US" sz="2400" b="1" i="1" kern="0" dirty="0">
                <a:solidFill>
                  <a:srgbClr val="7030A0"/>
                </a:solidFill>
              </a:rPr>
              <a:t>Great Progress in </a:t>
            </a:r>
            <a:r>
              <a:rPr lang="en-US" sz="2400" b="1" i="1" kern="0" dirty="0" smtClean="0">
                <a:solidFill>
                  <a:srgbClr val="7030A0"/>
                </a:solidFill>
              </a:rPr>
              <a:t>FY2015</a:t>
            </a:r>
            <a:r>
              <a:rPr lang="en-US" sz="2400" b="1" i="1" kern="0" dirty="0">
                <a:solidFill>
                  <a:srgbClr val="7030A0"/>
                </a:solidFill>
              </a:rPr>
              <a:t>!</a:t>
            </a:r>
          </a:p>
        </p:txBody>
      </p:sp>
    </p:spTree>
    <p:extLst>
      <p:ext uri="{BB962C8B-B14F-4D97-AF65-F5344CB8AC3E}">
        <p14:creationId xmlns:p14="http://schemas.microsoft.com/office/powerpoint/2010/main" val="2478871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GeV Upgrade Project</a:t>
            </a:r>
            <a:endParaRPr lang="en-US" b="1" dirty="0" smtClean="0">
              <a:solidFill>
                <a:srgbClr val="FF0000"/>
              </a:solidFill>
            </a:endParaRP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28596"/>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85725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pitchFamily="18" charset="0"/>
            </a:endParaRPr>
          </a:p>
        </p:txBody>
      </p:sp>
      <p:sp>
        <p:nvSpPr>
          <p:cNvPr id="339" name="Text Box 3"/>
          <p:cNvSpPr txBox="1">
            <a:spLocks noChangeArrowheads="1"/>
          </p:cNvSpPr>
          <p:nvPr/>
        </p:nvSpPr>
        <p:spPr bwMode="auto">
          <a:xfrm>
            <a:off x="2458147" y="835942"/>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51462"/>
            <a:ext cx="3978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8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347" name="Group 346"/>
          <p:cNvGrpSpPr/>
          <p:nvPr/>
        </p:nvGrpSpPr>
        <p:grpSpPr>
          <a:xfrm>
            <a:off x="4079871" y="4888765"/>
            <a:ext cx="5064129" cy="1460176"/>
            <a:chOff x="184346" y="1192779"/>
            <a:chExt cx="5064129" cy="1460176"/>
          </a:xfrm>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76200" dir="18900000" sy="23000" kx="-1200000" algn="bl" rotWithShape="0">
                <a:prstClr val="black">
                  <a:alpha val="20000"/>
                </a:prstClr>
              </a:outerShdw>
            </a:effectLst>
          </p:spPr>
          <p:txBody>
            <a:bodyPr/>
            <a:lstStyle/>
            <a:p>
              <a:pPr defTabSz="457200" eaLnBrk="0" hangingPunct="0">
                <a:defRPr/>
              </a:pPr>
              <a:endParaRPr lang="en-US" sz="240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95%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a:t>
              </a:r>
              <a:r>
                <a:rPr lang="en-US" sz="1600" b="1" dirty="0">
                  <a:solidFill>
                    <a:srgbClr val="009900"/>
                  </a:solidFill>
                  <a:latin typeface="Arial" panose="020B0604020202020204" pitchFamily="34" charset="0"/>
                  <a:cs typeface="Arial" panose="020B0604020202020204" pitchFamily="34" charset="0"/>
                </a:rPr>
                <a:t>Utilities</a:t>
              </a:r>
              <a:r>
                <a:rPr lang="en-US" sz="1600" b="1" dirty="0">
                  <a:solidFill>
                    <a:srgbClr val="000000"/>
                  </a:solidFill>
                  <a:latin typeface="Arial" panose="020B0604020202020204" pitchFamily="34" charset="0"/>
                  <a:cs typeface="Arial" panose="020B0604020202020204" pitchFamily="34" charset="0"/>
                </a:rPr>
                <a:t> - </a:t>
              </a:r>
              <a:r>
                <a:rPr lang="en-US" sz="1600" b="1" dirty="0" smtClean="0">
                  <a:solidFill>
                    <a:srgbClr val="009900"/>
                  </a:solidFill>
                  <a:latin typeface="Arial" panose="020B0604020202020204" pitchFamily="34" charset="0"/>
                  <a:cs typeface="Arial" panose="020B0604020202020204" pitchFamily="34" charset="0"/>
                </a:rPr>
                <a:t>~99%</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a:t>
              </a:r>
              <a:r>
                <a:rPr lang="en-US" sz="1600" b="1" dirty="0" smtClean="0">
                  <a:solidFill>
                    <a:srgbClr val="000000"/>
                  </a:solidFill>
                  <a:latin typeface="Arial" panose="020B0604020202020204" pitchFamily="34" charset="0"/>
                  <a:cs typeface="Arial" panose="020B0604020202020204" pitchFamily="34" charset="0"/>
                </a:rPr>
                <a:t>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~87%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76200" dir="18900000" sy="23000" kx="-1200000" algn="bl" rotWithShape="0">
              <a:prstClr val="black">
                <a:alpha val="2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smtClean="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$18M</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2246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195" y="992821"/>
            <a:ext cx="5866429" cy="358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34884" y="3644872"/>
            <a:ext cx="1845377" cy="923330"/>
          </a:xfrm>
          <a:prstGeom prst="rect">
            <a:avLst/>
          </a:prstGeom>
          <a:solidFill>
            <a:srgbClr val="FFEDC9"/>
          </a:solidFill>
          <a:ln w="12700">
            <a:solidFill>
              <a:schemeClr val="tx1"/>
            </a:solidFill>
          </a:ln>
          <a:effectLst>
            <a:outerShdw blurRad="76200" dir="18900000" sy="23000" kx="-1200000" algn="bl" rotWithShape="0">
              <a:prstClr val="black">
                <a:alpha val="20000"/>
              </a:prstClr>
            </a:outerShdw>
          </a:effectLst>
        </p:spPr>
        <p:txBody>
          <a:bodyPr wrap="none" rtlCol="0">
            <a:spAutoFit/>
          </a:bodyPr>
          <a:lstStyle/>
          <a:p>
            <a:pPr defTabSz="457200"/>
            <a:r>
              <a:rPr lang="en-US" b="1" dirty="0" smtClean="0">
                <a:solidFill>
                  <a:srgbClr val="009900"/>
                </a:solidFill>
                <a:latin typeface="Arial" panose="020B0604020202020204" pitchFamily="34" charset="0"/>
                <a:cs typeface="Arial" panose="020B0604020202020204" pitchFamily="34" charset="0"/>
              </a:rPr>
              <a:t>TEC </a:t>
            </a:r>
            <a:r>
              <a:rPr lang="en-US" b="1" dirty="0">
                <a:solidFill>
                  <a:srgbClr val="009900"/>
                </a:solidFill>
                <a:latin typeface="Arial" panose="020B0604020202020204" pitchFamily="34" charset="0"/>
                <a:cs typeface="Arial" panose="020B0604020202020204" pitchFamily="34" charset="0"/>
              </a:rPr>
              <a:t>= </a:t>
            </a:r>
            <a:r>
              <a:rPr lang="en-US" b="1" dirty="0" smtClean="0">
                <a:solidFill>
                  <a:srgbClr val="009900"/>
                </a:solidFill>
                <a:latin typeface="Arial" panose="020B0604020202020204" pitchFamily="34" charset="0"/>
                <a:cs typeface="Arial" panose="020B0604020202020204" pitchFamily="34" charset="0"/>
              </a:rPr>
              <a:t>$310.5M</a:t>
            </a:r>
            <a:endParaRPr lang="en-US" dirty="0">
              <a:solidFill>
                <a:prstClr val="black"/>
              </a:solidFill>
              <a:latin typeface="Arial" panose="020B0604020202020204" pitchFamily="34" charset="0"/>
              <a:cs typeface="Arial" panose="020B0604020202020204" pitchFamily="34" charset="0"/>
            </a:endParaRPr>
          </a:p>
          <a:p>
            <a:pPr defTabSz="457200"/>
            <a:r>
              <a:rPr lang="en-US" b="1" u="sng" dirty="0" smtClean="0">
                <a:solidFill>
                  <a:srgbClr val="009900"/>
                </a:solidFill>
                <a:latin typeface="Arial" panose="020B0604020202020204" pitchFamily="34" charset="0"/>
                <a:cs typeface="Arial" panose="020B0604020202020204" pitchFamily="34" charset="0"/>
              </a:rPr>
              <a:t>OPC = $  27.5M</a:t>
            </a:r>
          </a:p>
          <a:p>
            <a:r>
              <a:rPr lang="en-US" dirty="0">
                <a:solidFill>
                  <a:prstClr val="black"/>
                </a:solidFill>
                <a:latin typeface="Arial" panose="020B0604020202020204" pitchFamily="34" charset="0"/>
                <a:cs typeface="Arial" panose="020B0604020202020204" pitchFamily="34" charset="0"/>
              </a:rPr>
              <a:t>TPC = $</a:t>
            </a:r>
            <a:r>
              <a:rPr lang="en-US" dirty="0" smtClean="0">
                <a:solidFill>
                  <a:prstClr val="black"/>
                </a:solidFill>
                <a:latin typeface="Arial" panose="020B0604020202020204" pitchFamily="34" charset="0"/>
                <a:cs typeface="Arial" panose="020B0604020202020204" pitchFamily="34" charset="0"/>
              </a:rPr>
              <a:t>338M</a:t>
            </a:r>
            <a:endParaRPr lang="en-US"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577002" y="4861955"/>
            <a:ext cx="8374897" cy="1569660"/>
          </a:xfrm>
          <a:prstGeom prst="rect">
            <a:avLst/>
          </a:prstGeom>
          <a:noFill/>
          <a:ln w="19050">
            <a:solidFill>
              <a:schemeClr val="accent1"/>
            </a:solidFill>
          </a:ln>
        </p:spPr>
        <p:txBody>
          <a:bodyPr wrap="square" rtlCol="0">
            <a:spAutoFit/>
          </a:bodyPr>
          <a:lstStyle/>
          <a:p>
            <a:pPr marL="342900" lvl="0" indent="-342900">
              <a:buAutoNum type="arabicParenR"/>
            </a:pPr>
            <a:r>
              <a:rPr lang="en-US" sz="1600" b="1" dirty="0" smtClean="0">
                <a:solidFill>
                  <a:srgbClr val="0033CC"/>
                </a:solidFill>
              </a:rPr>
              <a:t>Upgrade max e- </a:t>
            </a:r>
            <a:r>
              <a:rPr lang="en-US" sz="1600" b="1" dirty="0">
                <a:solidFill>
                  <a:srgbClr val="0033CC"/>
                </a:solidFill>
              </a:rPr>
              <a:t>energy of </a:t>
            </a:r>
            <a:r>
              <a:rPr lang="en-US" sz="1600" b="1" dirty="0" smtClean="0">
                <a:solidFill>
                  <a:srgbClr val="0033CC"/>
                </a:solidFill>
              </a:rPr>
              <a:t>accelerator </a:t>
            </a:r>
            <a:r>
              <a:rPr lang="en-US" sz="1600" b="1" dirty="0">
                <a:solidFill>
                  <a:srgbClr val="0033CC"/>
                </a:solidFill>
              </a:rPr>
              <a:t>from 6 </a:t>
            </a:r>
            <a:r>
              <a:rPr lang="en-US" sz="1600" b="1" dirty="0" smtClean="0">
                <a:solidFill>
                  <a:srgbClr val="0033CC"/>
                </a:solidFill>
              </a:rPr>
              <a:t>to </a:t>
            </a:r>
            <a:r>
              <a:rPr lang="en-US" sz="1600" b="1" dirty="0">
                <a:solidFill>
                  <a:srgbClr val="0033CC"/>
                </a:solidFill>
              </a:rPr>
              <a:t>12 GeV (11 GeV for existing Halls A, B and C</a:t>
            </a:r>
            <a:r>
              <a:rPr lang="en-US" sz="1600" b="1" dirty="0" smtClean="0">
                <a:solidFill>
                  <a:srgbClr val="0033CC"/>
                </a:solidFill>
              </a:rPr>
              <a:t>) </a:t>
            </a:r>
          </a:p>
          <a:p>
            <a:pPr marL="342900" lvl="0" indent="-342900">
              <a:buAutoNum type="arabicParenR"/>
            </a:pPr>
            <a:r>
              <a:rPr lang="en-US" sz="1600" b="1" dirty="0" smtClean="0">
                <a:solidFill>
                  <a:srgbClr val="0033CC"/>
                </a:solidFill>
              </a:rPr>
              <a:t>Construct </a:t>
            </a:r>
            <a:r>
              <a:rPr lang="en-US" sz="1600" b="1" dirty="0">
                <a:solidFill>
                  <a:srgbClr val="0033CC"/>
                </a:solidFill>
              </a:rPr>
              <a:t>new experimental area (Hall D </a:t>
            </a:r>
            <a:r>
              <a:rPr lang="en-US" sz="1600" b="1" dirty="0" smtClean="0">
                <a:solidFill>
                  <a:srgbClr val="0033CC"/>
                </a:solidFill>
              </a:rPr>
              <a:t>Complex)</a:t>
            </a:r>
          </a:p>
          <a:p>
            <a:pPr marL="342900" lvl="0" indent="-342900">
              <a:buAutoNum type="arabicParenR"/>
            </a:pPr>
            <a:r>
              <a:rPr lang="en-US" sz="1600" b="1" dirty="0" smtClean="0">
                <a:solidFill>
                  <a:srgbClr val="0033CC"/>
                </a:solidFill>
              </a:rPr>
              <a:t>Fabricate </a:t>
            </a:r>
            <a:r>
              <a:rPr lang="en-US" sz="1600" b="1" dirty="0">
                <a:solidFill>
                  <a:srgbClr val="0033CC"/>
                </a:solidFill>
              </a:rPr>
              <a:t>new </a:t>
            </a:r>
            <a:r>
              <a:rPr lang="en-US" sz="1600" b="1" dirty="0" smtClean="0">
                <a:solidFill>
                  <a:srgbClr val="0033CC"/>
                </a:solidFill>
              </a:rPr>
              <a:t>spectrometers </a:t>
            </a:r>
            <a:r>
              <a:rPr lang="en-US" sz="1600" b="1" dirty="0">
                <a:solidFill>
                  <a:srgbClr val="0033CC"/>
                </a:solidFill>
              </a:rPr>
              <a:t>for Halls B, C and </a:t>
            </a:r>
            <a:r>
              <a:rPr lang="en-US" sz="1600" b="1" dirty="0" smtClean="0">
                <a:solidFill>
                  <a:srgbClr val="0033CC"/>
                </a:solidFill>
              </a:rPr>
              <a:t>D </a:t>
            </a:r>
          </a:p>
          <a:p>
            <a:pPr marL="342900" lvl="0" indent="-342900">
              <a:buAutoNum type="arabicParenR"/>
            </a:pPr>
            <a:r>
              <a:rPr lang="en-US" sz="1600" b="1" dirty="0" smtClean="0">
                <a:solidFill>
                  <a:srgbClr val="0033CC"/>
                </a:solidFill>
              </a:rPr>
              <a:t>Enhance </a:t>
            </a:r>
            <a:r>
              <a:rPr lang="en-US" sz="1600" b="1" dirty="0">
                <a:solidFill>
                  <a:srgbClr val="0033CC"/>
                </a:solidFill>
              </a:rPr>
              <a:t>the capabilities of existing Hall A experimental </a:t>
            </a:r>
            <a:r>
              <a:rPr lang="en-US" sz="1600" b="1" dirty="0" smtClean="0">
                <a:solidFill>
                  <a:srgbClr val="0033CC"/>
                </a:solidFill>
              </a:rPr>
              <a:t>area</a:t>
            </a:r>
          </a:p>
          <a:p>
            <a:pPr marL="342900" lvl="0" indent="-342900">
              <a:buAutoNum type="arabicParenR"/>
            </a:pPr>
            <a:r>
              <a:rPr lang="en-US" sz="1600" b="1" dirty="0" smtClean="0">
                <a:solidFill>
                  <a:srgbClr val="0033CC"/>
                </a:solidFill>
              </a:rPr>
              <a:t>Double </a:t>
            </a:r>
            <a:r>
              <a:rPr lang="en-US" sz="1600" b="1" dirty="0">
                <a:solidFill>
                  <a:srgbClr val="0033CC"/>
                </a:solidFill>
              </a:rPr>
              <a:t>the cryogenic </a:t>
            </a:r>
            <a:r>
              <a:rPr lang="en-US" sz="1600" b="1" dirty="0" smtClean="0">
                <a:solidFill>
                  <a:srgbClr val="0033CC"/>
                </a:solidFill>
              </a:rPr>
              <a:t>capacity</a:t>
            </a:r>
          </a:p>
          <a:p>
            <a:pPr marL="342900" lvl="0" indent="-342900">
              <a:buAutoNum type="arabicParenR"/>
            </a:pPr>
            <a:r>
              <a:rPr lang="en-US" sz="1600" b="1" dirty="0" smtClean="0">
                <a:solidFill>
                  <a:srgbClr val="0033CC"/>
                </a:solidFill>
              </a:rPr>
              <a:t>Infrastructure </a:t>
            </a:r>
            <a:r>
              <a:rPr lang="en-US" sz="1600" b="1" dirty="0">
                <a:solidFill>
                  <a:srgbClr val="0033CC"/>
                </a:solidFill>
              </a:rPr>
              <a:t>[i.e., CHL Bldg., </a:t>
            </a:r>
            <a:r>
              <a:rPr lang="en-US" sz="1600" b="1" dirty="0" smtClean="0">
                <a:solidFill>
                  <a:srgbClr val="0033CC"/>
                </a:solidFill>
              </a:rPr>
              <a:t>upgrade </a:t>
            </a:r>
            <a:r>
              <a:rPr lang="en-US" sz="1600" b="1" dirty="0">
                <a:solidFill>
                  <a:srgbClr val="0033CC"/>
                </a:solidFill>
              </a:rPr>
              <a:t>the LCW and electrical distribution systems</a:t>
            </a:r>
            <a:r>
              <a:rPr lang="en-US" sz="1600" b="1" dirty="0" smtClean="0">
                <a:solidFill>
                  <a:srgbClr val="0033CC"/>
                </a:solidFill>
              </a:rPr>
              <a:t>]</a:t>
            </a:r>
            <a:endParaRPr lang="en-US" sz="1600" b="1" dirty="0">
              <a:solidFill>
                <a:srgbClr val="0033CC"/>
              </a:solidFill>
            </a:endParaRPr>
          </a:p>
        </p:txBody>
      </p:sp>
      <p:grpSp>
        <p:nvGrpSpPr>
          <p:cNvPr id="6" name="Group 5"/>
          <p:cNvGrpSpPr/>
          <p:nvPr/>
        </p:nvGrpSpPr>
        <p:grpSpPr>
          <a:xfrm>
            <a:off x="146696" y="855865"/>
            <a:ext cx="3756420" cy="2672190"/>
            <a:chOff x="4587742" y="825334"/>
            <a:chExt cx="4394894" cy="3126379"/>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742" y="825334"/>
              <a:ext cx="4394894" cy="312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2"/>
            <p:cNvCxnSpPr>
              <a:cxnSpLocks noChangeShapeType="1"/>
            </p:cNvCxnSpPr>
            <p:nvPr/>
          </p:nvCxnSpPr>
          <p:spPr bwMode="auto">
            <a:xfrm>
              <a:off x="7834966" y="1975797"/>
              <a:ext cx="0" cy="1147762"/>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9" name="TextBox 3"/>
            <p:cNvSpPr txBox="1">
              <a:spLocks noChangeArrowheads="1"/>
            </p:cNvSpPr>
            <p:nvPr/>
          </p:nvSpPr>
          <p:spPr bwMode="auto">
            <a:xfrm>
              <a:off x="6949834" y="1583952"/>
              <a:ext cx="1745556" cy="4321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00B050"/>
                  </a:solidFill>
                </a:rPr>
                <a:t>We are here</a:t>
              </a:r>
            </a:p>
          </p:txBody>
        </p:sp>
      </p:grpSp>
    </p:spTree>
    <p:extLst>
      <p:ext uri="{BB962C8B-B14F-4D97-AF65-F5344CB8AC3E}">
        <p14:creationId xmlns:p14="http://schemas.microsoft.com/office/powerpoint/2010/main" val="294864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937036" y="792096"/>
            <a:ext cx="41163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D</a:t>
            </a:r>
            <a:r>
              <a:rPr lang="en-US" altLang="en-US" sz="1600" b="1" dirty="0">
                <a:solidFill>
                  <a:srgbClr val="008000"/>
                </a:solidFill>
              </a:rPr>
              <a:t> </a:t>
            </a:r>
            <a:r>
              <a:rPr lang="en-US" altLang="en-US" sz="1600" b="1" dirty="0">
                <a:solidFill>
                  <a:srgbClr val="002060"/>
                </a:solidFill>
              </a:rPr>
              <a:t>– exploring origin of</a:t>
            </a:r>
            <a:r>
              <a:rPr lang="en-US" altLang="en-US" sz="1600" b="1" dirty="0">
                <a:solidFill>
                  <a:srgbClr val="000000"/>
                </a:solidFill>
              </a:rPr>
              <a:t> </a:t>
            </a:r>
            <a:r>
              <a:rPr lang="en-US" altLang="en-US" sz="1600" b="1" dirty="0">
                <a:solidFill>
                  <a:srgbClr val="C00000"/>
                </a:solidFill>
              </a:rPr>
              <a:t>confinement</a:t>
            </a:r>
            <a:r>
              <a:rPr lang="en-US" altLang="en-US" sz="1600" b="1" dirty="0">
                <a:solidFill>
                  <a:srgbClr val="000000"/>
                </a:solidFill>
              </a:rPr>
              <a:t> </a:t>
            </a:r>
            <a:r>
              <a:rPr lang="en-US" altLang="en-US" sz="1600" b="1" dirty="0">
                <a:solidFill>
                  <a:srgbClr val="002060"/>
                </a:solidFill>
              </a:rPr>
              <a:t>by studying </a:t>
            </a:r>
            <a:r>
              <a:rPr lang="en-US" altLang="en-US" sz="1600" b="1" dirty="0">
                <a:solidFill>
                  <a:srgbClr val="7030A0"/>
                </a:solidFill>
              </a:rPr>
              <a:t>exotic mesons</a:t>
            </a:r>
          </a:p>
        </p:txBody>
      </p:sp>
      <p:sp>
        <p:nvSpPr>
          <p:cNvPr id="48131" name="Rectangle 8"/>
          <p:cNvSpPr>
            <a:spLocks noChangeArrowheads="1"/>
          </p:cNvSpPr>
          <p:nvPr/>
        </p:nvSpPr>
        <p:spPr bwMode="auto">
          <a:xfrm>
            <a:off x="104775" y="784412"/>
            <a:ext cx="461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B</a:t>
            </a:r>
            <a:r>
              <a:rPr lang="en-US" altLang="en-US" sz="1600" b="1" dirty="0">
                <a:solidFill>
                  <a:srgbClr val="002060"/>
                </a:solidFill>
              </a:rPr>
              <a:t> – understanding </a:t>
            </a:r>
            <a:r>
              <a:rPr lang="en-US" altLang="en-US" sz="1600" b="1" dirty="0">
                <a:solidFill>
                  <a:srgbClr val="C00000"/>
                </a:solidFill>
              </a:rPr>
              <a:t>nucleon structure </a:t>
            </a:r>
            <a:r>
              <a:rPr lang="en-US" altLang="en-US" sz="1600" b="1" dirty="0">
                <a:solidFill>
                  <a:srgbClr val="002060"/>
                </a:solidFill>
              </a:rPr>
              <a:t>via</a:t>
            </a:r>
            <a:r>
              <a:rPr lang="en-US" altLang="en-US" sz="1600" b="1" dirty="0">
                <a:solidFill>
                  <a:srgbClr val="FFFFFF"/>
                </a:solidFill>
              </a:rPr>
              <a:t> </a:t>
            </a:r>
            <a:r>
              <a:rPr lang="en-US" altLang="en-US" sz="1600" b="1" dirty="0">
                <a:solidFill>
                  <a:srgbClr val="7030A0"/>
                </a:solidFill>
              </a:rPr>
              <a:t>generalized </a:t>
            </a:r>
            <a:r>
              <a:rPr lang="en-US" altLang="en-US" sz="1600" b="1" dirty="0" err="1">
                <a:solidFill>
                  <a:srgbClr val="7030A0"/>
                </a:solidFill>
              </a:rPr>
              <a:t>parton</a:t>
            </a:r>
            <a:r>
              <a:rPr lang="en-US" altLang="en-US" sz="1600" b="1" dirty="0">
                <a:solidFill>
                  <a:srgbClr val="7030A0"/>
                </a:solidFill>
              </a:rPr>
              <a:t> distributions</a:t>
            </a:r>
          </a:p>
        </p:txBody>
      </p:sp>
      <p:sp>
        <p:nvSpPr>
          <p:cNvPr id="48132" name="Rectangle 10"/>
          <p:cNvSpPr>
            <a:spLocks noChangeArrowheads="1"/>
          </p:cNvSpPr>
          <p:nvPr/>
        </p:nvSpPr>
        <p:spPr bwMode="auto">
          <a:xfrm>
            <a:off x="4724400" y="3931928"/>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C</a:t>
            </a:r>
            <a:r>
              <a:rPr lang="en-US" altLang="en-US" sz="1600" b="1" dirty="0">
                <a:solidFill>
                  <a:srgbClr val="008000"/>
                </a:solidFill>
              </a:rPr>
              <a:t> </a:t>
            </a:r>
            <a:r>
              <a:rPr lang="en-US" altLang="en-US" sz="1600" b="1" dirty="0">
                <a:solidFill>
                  <a:srgbClr val="002060"/>
                </a:solidFill>
              </a:rPr>
              <a:t>– precision determination of </a:t>
            </a:r>
            <a:r>
              <a:rPr lang="en-US" altLang="en-US" sz="1600" b="1" dirty="0">
                <a:solidFill>
                  <a:srgbClr val="C00000"/>
                </a:solidFill>
              </a:rPr>
              <a:t>valence quark </a:t>
            </a:r>
            <a:r>
              <a:rPr lang="en-US" altLang="en-US" sz="1600" b="1" dirty="0">
                <a:solidFill>
                  <a:srgbClr val="002060"/>
                </a:solidFill>
              </a:rPr>
              <a:t>properties in nucleons/nuclei </a:t>
            </a:r>
          </a:p>
        </p:txBody>
      </p:sp>
      <p:sp>
        <p:nvSpPr>
          <p:cNvPr id="48133" name="Rectangle 11"/>
          <p:cNvSpPr>
            <a:spLocks noChangeArrowheads="1"/>
          </p:cNvSpPr>
          <p:nvPr/>
        </p:nvSpPr>
        <p:spPr bwMode="auto">
          <a:xfrm>
            <a:off x="0" y="392539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A</a:t>
            </a:r>
            <a:r>
              <a:rPr lang="en-US" altLang="en-US" sz="1600" b="1" dirty="0">
                <a:solidFill>
                  <a:srgbClr val="008000"/>
                </a:solidFill>
              </a:rPr>
              <a:t> </a:t>
            </a:r>
            <a:r>
              <a:rPr lang="en-US" altLang="en-US" sz="1600" b="1" dirty="0">
                <a:solidFill>
                  <a:srgbClr val="002060"/>
                </a:solidFill>
              </a:rPr>
              <a:t>– form factors, </a:t>
            </a:r>
            <a:r>
              <a:rPr lang="en-US" altLang="en-US" sz="1600" b="1" dirty="0">
                <a:solidFill>
                  <a:srgbClr val="C00000"/>
                </a:solidFill>
              </a:rPr>
              <a:t>future new experiments (e.g., </a:t>
            </a:r>
            <a:r>
              <a:rPr lang="en-US" altLang="en-US" sz="1600" b="1" dirty="0" err="1">
                <a:solidFill>
                  <a:srgbClr val="C00000"/>
                </a:solidFill>
              </a:rPr>
              <a:t>SoLID</a:t>
            </a:r>
            <a:r>
              <a:rPr lang="en-US" altLang="en-US" sz="1600" b="1" dirty="0">
                <a:solidFill>
                  <a:srgbClr val="C00000"/>
                </a:solidFill>
              </a:rPr>
              <a:t> and MOLLER)</a:t>
            </a:r>
          </a:p>
        </p:txBody>
      </p:sp>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smtClean="0"/>
              <a:t>12 GeV Scientific Capabilities</a:t>
            </a:r>
          </a:p>
        </p:txBody>
      </p:sp>
      <p:pic>
        <p:nvPicPr>
          <p:cNvPr id="48135" name="Picture 2" descr="M:\PhyCoord\cameras\halldcam3\201404\halldcam3-20140425-14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774" y="1445040"/>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6" descr="hall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11" y="4548021"/>
            <a:ext cx="2766060" cy="180548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mck\AppData\Local\Temp\HallA_Moller_v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898" y="4554335"/>
            <a:ext cx="1873177" cy="1371099"/>
          </a:xfrm>
          <a:prstGeom prst="rect">
            <a:avLst/>
          </a:prstGeom>
          <a:noFill/>
          <a:effectLst>
            <a:outerShdw blurRad="1270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4</a:t>
            </a:fld>
            <a:endParaRPr lang="en-US" dirty="0"/>
          </a:p>
        </p:txBody>
      </p:sp>
      <p:pic>
        <p:nvPicPr>
          <p:cNvPr id="18" name="Picture 17"/>
          <p:cNvPicPr>
            <a:picLocks noChangeAspect="1"/>
          </p:cNvPicPr>
          <p:nvPr/>
        </p:nvPicPr>
        <p:blipFill>
          <a:blip r:embed="rId6"/>
          <a:srcRect l="1596" t="10110" r="5309" b="7733"/>
          <a:stretch>
            <a:fillRect/>
          </a:stretch>
        </p:blipFill>
        <p:spPr>
          <a:xfrm>
            <a:off x="2342531" y="1767053"/>
            <a:ext cx="1828563" cy="136208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099" name="Picture 3" descr="C:\Users\ent\Downloads\DSC_009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514984"/>
            <a:ext cx="2853903" cy="1890248"/>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Content Placeholder 3" descr="SHMS-HMS.JPG"/>
          <p:cNvPicPr>
            <a:picLocks noChangeAspect="1"/>
          </p:cNvPicPr>
          <p:nvPr/>
        </p:nvPicPr>
        <p:blipFill>
          <a:blip r:embed="rId8" cstate="print">
            <a:lum bright="20000" contrast="20000"/>
          </a:blip>
          <a:srcRect/>
          <a:stretch>
            <a:fillRect/>
          </a:stretch>
        </p:blipFill>
        <p:spPr bwMode="auto">
          <a:xfrm>
            <a:off x="7222969" y="5005320"/>
            <a:ext cx="1870364" cy="13809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9" name="Picture 18" descr="100_2410.JPG"/>
          <p:cNvPicPr>
            <a:picLocks noChangeAspect="1"/>
          </p:cNvPicPr>
          <p:nvPr/>
        </p:nvPicPr>
        <p:blipFill>
          <a:blip r:embed="rId9"/>
          <a:stretch>
            <a:fillRect/>
          </a:stretch>
        </p:blipFill>
        <p:spPr>
          <a:xfrm>
            <a:off x="258681" y="1357758"/>
            <a:ext cx="1925726" cy="256763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42709785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14388" y="-104775"/>
            <a:ext cx="7772400" cy="914400"/>
          </a:xfrm>
        </p:spPr>
        <p:txBody>
          <a:bodyPr/>
          <a:lstStyle/>
          <a:p>
            <a:r>
              <a:rPr lang="en-US" altLang="en-US" dirty="0" smtClean="0"/>
              <a:t>12 </a:t>
            </a:r>
            <a:r>
              <a:rPr lang="en-US" altLang="en-US" dirty="0" err="1" smtClean="0"/>
              <a:t>GeV</a:t>
            </a:r>
            <a:r>
              <a:rPr lang="en-US" altLang="en-US" dirty="0" smtClean="0"/>
              <a:t> Upgrade Project: Schedule</a:t>
            </a:r>
          </a:p>
        </p:txBody>
      </p:sp>
      <p:sp>
        <p:nvSpPr>
          <p:cNvPr id="5" name="TextBox 4"/>
          <p:cNvSpPr txBox="1">
            <a:spLocks noChangeArrowheads="1"/>
          </p:cNvSpPr>
          <p:nvPr/>
        </p:nvSpPr>
        <p:spPr bwMode="auto">
          <a:xfrm>
            <a:off x="6096000" y="1371600"/>
            <a:ext cx="3429000" cy="4747453"/>
          </a:xfrm>
          <a:prstGeom prst="rect">
            <a:avLst/>
          </a:prstGeom>
          <a:noFill/>
          <a:ln w="9525">
            <a:noFill/>
            <a:miter lim="800000"/>
            <a:headEnd/>
            <a:tailEnd/>
          </a:ln>
        </p:spPr>
        <p:txBody>
          <a:bodyPr wrap="square">
            <a:spAutoFit/>
          </a:bodyPr>
          <a:lstStyle/>
          <a:p>
            <a:pPr marL="1028700" lvl="2" indent="-228600" eaLnBrk="0" fontAlgn="base" hangingPunct="0">
              <a:spcBef>
                <a:spcPct val="50000"/>
              </a:spcBef>
              <a:spcAft>
                <a:spcPct val="0"/>
              </a:spcAft>
              <a:buSzPct val="100000"/>
              <a:defRPr/>
            </a:pPr>
            <a:r>
              <a:rPr lang="en-US" sz="1200" b="1" dirty="0" smtClean="0">
                <a:solidFill>
                  <a:srgbClr val="009900"/>
                </a:solidFill>
                <a:latin typeface="Arial" charset="0"/>
                <a:cs typeface="Arial" pitchFamily="34" charset="0"/>
              </a:rPr>
              <a:t>16-month installation:              </a:t>
            </a:r>
            <a:endParaRPr lang="en-US" sz="1200" b="1" dirty="0">
              <a:solidFill>
                <a:srgbClr val="009900"/>
              </a:solidFill>
              <a:latin typeface="Arial" charset="0"/>
              <a:cs typeface="Arial" pitchFamily="34" charset="0"/>
            </a:endParaRPr>
          </a:p>
          <a:p>
            <a:pPr marL="1028700" lvl="2" indent="-228600" eaLnBrk="0" fontAlgn="base" hangingPunct="0">
              <a:spcBef>
                <a:spcPct val="0"/>
              </a:spcBef>
              <a:spcAft>
                <a:spcPts val="600"/>
              </a:spcAft>
              <a:buSzPct val="100000"/>
              <a:defRPr/>
            </a:pPr>
            <a:r>
              <a:rPr lang="en-US" sz="1200" b="1" dirty="0">
                <a:solidFill>
                  <a:srgbClr val="009900"/>
                </a:solidFill>
                <a:latin typeface="Arial" charset="0"/>
                <a:cs typeface="Arial" pitchFamily="34" charset="0"/>
              </a:rPr>
              <a:t>	May 2012 - Sept 2013</a:t>
            </a:r>
          </a:p>
          <a:p>
            <a:pPr marL="1028700" lvl="2" indent="-228600" eaLnBrk="0" fontAlgn="base" hangingPunct="0">
              <a:spcBef>
                <a:spcPct val="50000"/>
              </a:spcBef>
              <a:spcAft>
                <a:spcPct val="0"/>
              </a:spcAft>
              <a:buSzPct val="100000"/>
              <a:defRPr/>
            </a:pPr>
            <a:r>
              <a:rPr lang="en-US" sz="1200" b="1" dirty="0">
                <a:solidFill>
                  <a:srgbClr val="009900"/>
                </a:solidFill>
                <a:latin typeface="Arial" charset="0"/>
                <a:cs typeface="Arial" pitchFamily="34" charset="0"/>
              </a:rPr>
              <a:t>Accelerator </a:t>
            </a:r>
            <a:r>
              <a:rPr lang="en-US" sz="1200" b="1" dirty="0" smtClean="0">
                <a:solidFill>
                  <a:srgbClr val="009900"/>
                </a:solidFill>
                <a:latin typeface="Arial" charset="0"/>
                <a:cs typeface="Arial" pitchFamily="34" charset="0"/>
              </a:rPr>
              <a:t>commissioning:   </a:t>
            </a:r>
          </a:p>
          <a:p>
            <a:pPr marL="1028700" lvl="2" indent="-228600" eaLnBrk="0" fontAlgn="base" hangingPunct="0">
              <a:spcAft>
                <a:spcPts val="600"/>
              </a:spcAft>
              <a:buSzPct val="100000"/>
              <a:defRPr/>
            </a:pPr>
            <a:r>
              <a:rPr lang="en-US" sz="1200" b="1" dirty="0">
                <a:solidFill>
                  <a:srgbClr val="009900"/>
                </a:solidFill>
                <a:latin typeface="Arial" charset="0"/>
                <a:cs typeface="Arial" pitchFamily="34" charset="0"/>
              </a:rPr>
              <a:t>	</a:t>
            </a:r>
            <a:r>
              <a:rPr lang="en-US" sz="1200" b="1" dirty="0" smtClean="0">
                <a:solidFill>
                  <a:srgbClr val="009900"/>
                </a:solidFill>
                <a:latin typeface="Arial" charset="0"/>
                <a:cs typeface="Arial" pitchFamily="34" charset="0"/>
              </a:rPr>
              <a:t>Oct </a:t>
            </a:r>
            <a:r>
              <a:rPr lang="en-US" sz="1200" b="1" dirty="0">
                <a:solidFill>
                  <a:srgbClr val="009900"/>
                </a:solidFill>
                <a:latin typeface="Arial" charset="0"/>
                <a:cs typeface="Arial" pitchFamily="34" charset="0"/>
              </a:rPr>
              <a:t>2013 </a:t>
            </a:r>
            <a:r>
              <a:rPr lang="en-US" sz="1200" b="1" dirty="0" smtClean="0">
                <a:solidFill>
                  <a:srgbClr val="009900"/>
                </a:solidFill>
                <a:latin typeface="Arial" charset="0"/>
                <a:cs typeface="Arial" pitchFamily="34" charset="0"/>
              </a:rPr>
              <a:t>– May 2014 </a:t>
            </a:r>
            <a:endParaRPr lang="en-US" sz="1200" b="1" dirty="0">
              <a:solidFill>
                <a:srgbClr val="009900"/>
              </a:solidFill>
              <a:latin typeface="Arial" charset="0"/>
              <a:cs typeface="Arial" pitchFamily="34" charset="0"/>
            </a:endParaRPr>
          </a:p>
          <a:p>
            <a:pPr marL="1028700" lvl="2" indent="-228600" eaLnBrk="0" fontAlgn="base" hangingPunct="0">
              <a:spcBef>
                <a:spcPct val="50000"/>
              </a:spcBef>
              <a:spcAft>
                <a:spcPct val="0"/>
              </a:spcAft>
              <a:buSzPct val="100000"/>
              <a:defRPr/>
            </a:pPr>
            <a:r>
              <a:rPr lang="en-US" sz="1200" b="1" dirty="0">
                <a:solidFill>
                  <a:srgbClr val="009900"/>
                </a:solidFill>
                <a:latin typeface="Arial" charset="0"/>
                <a:cs typeface="Arial" pitchFamily="34" charset="0"/>
              </a:rPr>
              <a:t>Hall A </a:t>
            </a:r>
            <a:r>
              <a:rPr lang="en-US" sz="1200" b="1" dirty="0" smtClean="0">
                <a:solidFill>
                  <a:srgbClr val="009900"/>
                </a:solidFill>
                <a:latin typeface="Arial" charset="0"/>
                <a:cs typeface="Arial" pitchFamily="34" charset="0"/>
              </a:rPr>
              <a:t>commissioning:</a:t>
            </a:r>
          </a:p>
          <a:p>
            <a:pPr marL="1028700" lvl="2" indent="-228600" eaLnBrk="0" fontAlgn="base" hangingPunct="0">
              <a:spcAft>
                <a:spcPct val="0"/>
              </a:spcAft>
              <a:buSzPct val="100000"/>
              <a:defRPr/>
            </a:pPr>
            <a:r>
              <a:rPr lang="en-US" sz="1200" b="1" dirty="0" smtClean="0">
                <a:solidFill>
                  <a:srgbClr val="009900"/>
                </a:solidFill>
                <a:latin typeface="Arial" charset="0"/>
                <a:cs typeface="Arial" pitchFamily="34" charset="0"/>
              </a:rPr>
              <a:t>	Feb </a:t>
            </a:r>
            <a:r>
              <a:rPr lang="en-US" sz="1200" b="1" dirty="0">
                <a:solidFill>
                  <a:srgbClr val="009900"/>
                </a:solidFill>
                <a:latin typeface="Arial" charset="0"/>
                <a:cs typeface="Arial" pitchFamily="34" charset="0"/>
              </a:rPr>
              <a:t>2014</a:t>
            </a:r>
          </a:p>
          <a:p>
            <a:pPr marL="1028700" lvl="2" indent="-228600" eaLnBrk="0" fontAlgn="base" hangingPunct="0">
              <a:spcBef>
                <a:spcPct val="50000"/>
              </a:spcBef>
              <a:spcAft>
                <a:spcPct val="0"/>
              </a:spcAft>
              <a:buSzPct val="100000"/>
              <a:defRPr/>
            </a:pPr>
            <a:endParaRPr lang="en-US" sz="1200" b="1" dirty="0" smtClean="0">
              <a:solidFill>
                <a:srgbClr val="0033CC"/>
              </a:solidFill>
              <a:latin typeface="Arial" charset="0"/>
              <a:cs typeface="Arial" pitchFamily="34" charset="0"/>
            </a:endParaRPr>
          </a:p>
          <a:p>
            <a:pPr marL="1028700" lvl="2" indent="-228600" eaLnBrk="0" fontAlgn="base" hangingPunct="0">
              <a:spcAft>
                <a:spcPct val="0"/>
              </a:spcAft>
              <a:buSzPct val="100000"/>
              <a:defRPr/>
            </a:pPr>
            <a:r>
              <a:rPr lang="en-US" sz="1200" b="1" dirty="0" smtClean="0">
                <a:solidFill>
                  <a:srgbClr val="009900"/>
                </a:solidFill>
                <a:latin typeface="Arial" charset="0"/>
                <a:cs typeface="Arial" pitchFamily="34" charset="0"/>
              </a:rPr>
              <a:t>Hall </a:t>
            </a:r>
            <a:r>
              <a:rPr lang="en-US" sz="1200" b="1" dirty="0">
                <a:solidFill>
                  <a:srgbClr val="009900"/>
                </a:solidFill>
                <a:latin typeface="Arial" charset="0"/>
                <a:cs typeface="Arial" pitchFamily="34" charset="0"/>
              </a:rPr>
              <a:t>D </a:t>
            </a:r>
            <a:r>
              <a:rPr lang="en-US" sz="1200" b="1" dirty="0" smtClean="0">
                <a:solidFill>
                  <a:srgbClr val="009900"/>
                </a:solidFill>
                <a:latin typeface="Arial" charset="0"/>
                <a:cs typeface="Arial" pitchFamily="34" charset="0"/>
              </a:rPr>
              <a:t>commissioning:  </a:t>
            </a:r>
            <a:endParaRPr lang="en-US" sz="1200" b="1" dirty="0">
              <a:solidFill>
                <a:srgbClr val="009900"/>
              </a:solidFill>
              <a:latin typeface="Arial" charset="0"/>
              <a:cs typeface="Arial" pitchFamily="34" charset="0"/>
            </a:endParaRPr>
          </a:p>
          <a:p>
            <a:pPr marL="1028700" lvl="2" indent="-228600" eaLnBrk="0" fontAlgn="base" hangingPunct="0">
              <a:spcBef>
                <a:spcPct val="0"/>
              </a:spcBef>
              <a:spcAft>
                <a:spcPct val="0"/>
              </a:spcAft>
              <a:buSzPct val="100000"/>
              <a:defRPr/>
            </a:pPr>
            <a:r>
              <a:rPr lang="en-US" sz="1200" b="1" dirty="0">
                <a:solidFill>
                  <a:srgbClr val="009900"/>
                </a:solidFill>
                <a:latin typeface="Arial" charset="0"/>
                <a:cs typeface="Arial" pitchFamily="34" charset="0"/>
              </a:rPr>
              <a:t>	Oct </a:t>
            </a:r>
            <a:r>
              <a:rPr lang="en-US" sz="1200" b="1" dirty="0" smtClean="0">
                <a:solidFill>
                  <a:srgbClr val="009900"/>
                </a:solidFill>
                <a:latin typeface="Arial" charset="0"/>
                <a:cs typeface="Arial" pitchFamily="34" charset="0"/>
              </a:rPr>
              <a:t>– Dec 2014</a:t>
            </a:r>
            <a:endParaRPr lang="en-US" sz="1200" b="1" dirty="0">
              <a:solidFill>
                <a:srgbClr val="009900"/>
              </a:solidFill>
              <a:latin typeface="Arial" charset="0"/>
              <a:cs typeface="Arial" pitchFamily="34" charset="0"/>
            </a:endParaRPr>
          </a:p>
          <a:p>
            <a:pPr marL="1028700" lvl="2" indent="-228600" eaLnBrk="0" fontAlgn="base" hangingPunct="0">
              <a:spcBef>
                <a:spcPct val="50000"/>
              </a:spcBef>
              <a:spcAft>
                <a:spcPct val="0"/>
              </a:spcAft>
              <a:buSzPct val="100000"/>
              <a:defRPr/>
            </a:pPr>
            <a:endParaRPr lang="en-US" sz="1200" b="1" dirty="0" smtClean="0">
              <a:solidFill>
                <a:srgbClr val="0033CC"/>
              </a:solidFill>
              <a:latin typeface="Arial" charset="0"/>
              <a:cs typeface="Arial" pitchFamily="34" charset="0"/>
            </a:endParaRPr>
          </a:p>
          <a:p>
            <a:pPr marL="1028700" lvl="2" indent="-228600" eaLnBrk="0" fontAlgn="base" hangingPunct="0">
              <a:spcBef>
                <a:spcPts val="1800"/>
              </a:spcBef>
              <a:spcAft>
                <a:spcPct val="0"/>
              </a:spcAft>
              <a:buSzPct val="100000"/>
              <a:defRPr/>
            </a:pPr>
            <a:r>
              <a:rPr lang="en-US" sz="1200" b="1" dirty="0" smtClean="0">
                <a:solidFill>
                  <a:srgbClr val="0033CC"/>
                </a:solidFill>
                <a:latin typeface="Arial" charset="0"/>
                <a:cs typeface="Arial" pitchFamily="34" charset="0"/>
              </a:rPr>
              <a:t>Hall C </a:t>
            </a:r>
            <a:r>
              <a:rPr lang="en-US" sz="1200" b="1" dirty="0">
                <a:solidFill>
                  <a:srgbClr val="0033CC"/>
                </a:solidFill>
                <a:latin typeface="Arial" charset="0"/>
                <a:cs typeface="Arial" pitchFamily="34" charset="0"/>
              </a:rPr>
              <a:t>commissioning </a:t>
            </a:r>
            <a:r>
              <a:rPr lang="en-US" sz="1200" b="1" dirty="0" smtClean="0">
                <a:solidFill>
                  <a:srgbClr val="0033CC"/>
                </a:solidFill>
                <a:latin typeface="Arial" charset="0"/>
                <a:cs typeface="Arial" pitchFamily="34" charset="0"/>
              </a:rPr>
              <a:t>start:   September 2016</a:t>
            </a:r>
          </a:p>
          <a:p>
            <a:pPr marL="1028700" lvl="2" indent="-228600" eaLnBrk="0" fontAlgn="base" hangingPunct="0">
              <a:spcBef>
                <a:spcPct val="50000"/>
              </a:spcBef>
              <a:spcAft>
                <a:spcPct val="0"/>
              </a:spcAft>
              <a:buSzPct val="100000"/>
              <a:defRPr/>
            </a:pPr>
            <a:endParaRPr lang="en-US" sz="1200" b="1" dirty="0">
              <a:solidFill>
                <a:srgbClr val="0033CC"/>
              </a:solidFill>
              <a:latin typeface="Arial" charset="0"/>
              <a:cs typeface="Arial" pitchFamily="34" charset="0"/>
            </a:endParaRPr>
          </a:p>
          <a:p>
            <a:pPr marL="1028700" lvl="2" indent="-228600" eaLnBrk="0" fontAlgn="base" hangingPunct="0">
              <a:spcBef>
                <a:spcPct val="50000"/>
              </a:spcBef>
              <a:spcAft>
                <a:spcPct val="0"/>
              </a:spcAft>
              <a:buSzPct val="100000"/>
              <a:defRPr/>
            </a:pPr>
            <a:endParaRPr lang="en-US" sz="500" b="1" dirty="0">
              <a:solidFill>
                <a:srgbClr val="008000"/>
              </a:solidFill>
              <a:latin typeface="Arial" charset="0"/>
              <a:cs typeface="Arial" pitchFamily="34" charset="0"/>
            </a:endParaRPr>
          </a:p>
          <a:p>
            <a:pPr marL="1028700" lvl="2" indent="-228600" eaLnBrk="0" fontAlgn="base" hangingPunct="0">
              <a:spcAft>
                <a:spcPct val="0"/>
              </a:spcAft>
              <a:buSzPct val="100000"/>
              <a:defRPr/>
            </a:pPr>
            <a:r>
              <a:rPr lang="en-US" sz="1200" b="1" dirty="0">
                <a:solidFill>
                  <a:srgbClr val="0033CC"/>
                </a:solidFill>
                <a:latin typeface="Arial" charset="0"/>
                <a:cs typeface="Arial" pitchFamily="34" charset="0"/>
              </a:rPr>
              <a:t>Hall </a:t>
            </a:r>
            <a:r>
              <a:rPr lang="en-US" sz="1200" b="1" dirty="0" smtClean="0">
                <a:solidFill>
                  <a:srgbClr val="0033CC"/>
                </a:solidFill>
                <a:latin typeface="Arial" charset="0"/>
                <a:cs typeface="Arial" pitchFamily="34" charset="0"/>
              </a:rPr>
              <a:t>B </a:t>
            </a:r>
            <a:r>
              <a:rPr lang="en-US" sz="1200" b="1" dirty="0">
                <a:solidFill>
                  <a:srgbClr val="0033CC"/>
                </a:solidFill>
                <a:latin typeface="Arial" charset="0"/>
                <a:cs typeface="Arial" pitchFamily="34" charset="0"/>
              </a:rPr>
              <a:t>commissioning start:  </a:t>
            </a:r>
            <a:r>
              <a:rPr lang="en-US" sz="1200" b="1" dirty="0" smtClean="0">
                <a:solidFill>
                  <a:srgbClr val="0033CC"/>
                </a:solidFill>
                <a:latin typeface="Arial" charset="0"/>
                <a:cs typeface="Arial" pitchFamily="34" charset="0"/>
              </a:rPr>
              <a:t>December </a:t>
            </a:r>
            <a:r>
              <a:rPr lang="en-US" sz="1200" b="1" dirty="0">
                <a:solidFill>
                  <a:srgbClr val="0033CC"/>
                </a:solidFill>
                <a:latin typeface="Arial" charset="0"/>
                <a:cs typeface="Arial" pitchFamily="34" charset="0"/>
              </a:rPr>
              <a:t>2016</a:t>
            </a:r>
          </a:p>
          <a:p>
            <a:pPr marL="1028700" lvl="2" indent="-228600" eaLnBrk="0" fontAlgn="base" hangingPunct="0">
              <a:spcBef>
                <a:spcPct val="50000"/>
              </a:spcBef>
              <a:spcAft>
                <a:spcPct val="0"/>
              </a:spcAft>
              <a:buSzPct val="100000"/>
              <a:defRPr/>
            </a:pPr>
            <a:endParaRPr lang="en-US" sz="1200" b="1" dirty="0" smtClean="0">
              <a:solidFill>
                <a:srgbClr val="FF0000"/>
              </a:solidFill>
              <a:latin typeface="Arial" charset="0"/>
              <a:cs typeface="Arial" pitchFamily="34" charset="0"/>
            </a:endParaRPr>
          </a:p>
          <a:p>
            <a:pPr marL="1028700" lvl="2" indent="-228600" eaLnBrk="0" fontAlgn="base" hangingPunct="0">
              <a:spcBef>
                <a:spcPct val="50000"/>
              </a:spcBef>
              <a:spcAft>
                <a:spcPct val="0"/>
              </a:spcAft>
              <a:buSzPct val="100000"/>
              <a:defRPr/>
            </a:pPr>
            <a:r>
              <a:rPr lang="en-US" sz="1200" b="1" dirty="0" smtClean="0">
                <a:solidFill>
                  <a:srgbClr val="990099"/>
                </a:solidFill>
                <a:latin typeface="Arial" charset="0"/>
                <a:cs typeface="Arial" pitchFamily="34" charset="0"/>
              </a:rPr>
              <a:t>Project Completion:                  </a:t>
            </a:r>
            <a:r>
              <a:rPr lang="en-US" sz="1200" b="1" dirty="0">
                <a:solidFill>
                  <a:srgbClr val="990099"/>
                </a:solidFill>
                <a:latin typeface="Arial" charset="0"/>
                <a:cs typeface="Arial" pitchFamily="34" charset="0"/>
              </a:rPr>
              <a:t>September 2017</a:t>
            </a:r>
          </a:p>
          <a:p>
            <a:pPr algn="ctr" eaLnBrk="0" fontAlgn="base" hangingPunct="0">
              <a:spcBef>
                <a:spcPct val="0"/>
              </a:spcBef>
              <a:spcAft>
                <a:spcPct val="0"/>
              </a:spcAft>
              <a:defRPr/>
            </a:pPr>
            <a:endParaRPr lang="en-US" sz="1200" b="1" dirty="0">
              <a:solidFill>
                <a:srgbClr val="008000"/>
              </a:solidFill>
              <a:latin typeface="Arial"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6" y="868295"/>
            <a:ext cx="6800370" cy="549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4527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96838"/>
            <a:ext cx="7772400" cy="914401"/>
          </a:xfrm>
        </p:spPr>
        <p:txBody>
          <a:bodyPr/>
          <a:lstStyle/>
          <a:p>
            <a:r>
              <a:rPr lang="en-US" altLang="en-US" dirty="0" smtClean="0"/>
              <a:t>Civil Construction: 99% Complete</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15686" t="26471" r="28432" b="20589"/>
          <a:stretch>
            <a:fillRect/>
          </a:stretch>
        </p:blipFill>
        <p:spPr bwMode="auto">
          <a:xfrm>
            <a:off x="190500" y="1091814"/>
            <a:ext cx="33972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6"/>
          <p:cNvSpPr txBox="1">
            <a:spLocks noChangeArrowheads="1"/>
          </p:cNvSpPr>
          <p:nvPr/>
        </p:nvSpPr>
        <p:spPr bwMode="auto">
          <a:xfrm>
            <a:off x="4343400" y="3323272"/>
            <a:ext cx="3387466" cy="1169551"/>
          </a:xfrm>
          <a:prstGeom prst="rect">
            <a:avLst/>
          </a:prstGeom>
          <a:solidFill>
            <a:srgbClr val="FFFFCC"/>
          </a:solidFill>
          <a:ln w="9525">
            <a:solidFill>
              <a:srgbClr val="000000"/>
            </a:solidFill>
            <a:miter lim="800000"/>
            <a:headEnd/>
            <a:tailEnd/>
          </a:ln>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smtClean="0">
                <a:solidFill>
                  <a:srgbClr val="009900"/>
                </a:solidFill>
              </a:rPr>
              <a:t>New </a:t>
            </a:r>
            <a:r>
              <a:rPr lang="en-US" altLang="en-US" sz="1400" b="1" dirty="0">
                <a:solidFill>
                  <a:srgbClr val="009900"/>
                </a:solidFill>
              </a:rPr>
              <a:t>Construction ~10,080 </a:t>
            </a:r>
            <a:r>
              <a:rPr lang="en-US" altLang="en-US" sz="1400" b="1" dirty="0" err="1">
                <a:solidFill>
                  <a:srgbClr val="009900"/>
                </a:solidFill>
              </a:rPr>
              <a:t>sq</a:t>
            </a:r>
            <a:r>
              <a:rPr lang="en-US" altLang="en-US" sz="1400" b="1" dirty="0">
                <a:solidFill>
                  <a:srgbClr val="009900"/>
                </a:solidFill>
              </a:rPr>
              <a:t> </a:t>
            </a:r>
            <a:r>
              <a:rPr lang="en-US" altLang="en-US" sz="1400" b="1" dirty="0" err="1">
                <a:solidFill>
                  <a:srgbClr val="009900"/>
                </a:solidFill>
              </a:rPr>
              <a:t>ft</a:t>
            </a:r>
            <a:endParaRPr lang="en-US" altLang="en-US" sz="1400" b="1" dirty="0">
              <a:solidFill>
                <a:srgbClr val="009900"/>
              </a:solidFill>
            </a:endParaRPr>
          </a:p>
          <a:p>
            <a:pPr eaLnBrk="1" hangingPunct="1">
              <a:spcBef>
                <a:spcPct val="0"/>
              </a:spcBef>
              <a:buFontTx/>
              <a:buNone/>
            </a:pPr>
            <a:r>
              <a:rPr lang="en-US" altLang="en-US" sz="1400" b="1" dirty="0">
                <a:solidFill>
                  <a:srgbClr val="009900"/>
                </a:solidFill>
              </a:rPr>
              <a:t>Add to Existing Buildings ~8,400 </a:t>
            </a:r>
            <a:r>
              <a:rPr lang="en-US" altLang="en-US" sz="1400" b="1" dirty="0" err="1">
                <a:solidFill>
                  <a:srgbClr val="009900"/>
                </a:solidFill>
              </a:rPr>
              <a:t>sq</a:t>
            </a:r>
            <a:r>
              <a:rPr lang="en-US" altLang="en-US" sz="1400" b="1" dirty="0">
                <a:solidFill>
                  <a:srgbClr val="009900"/>
                </a:solidFill>
              </a:rPr>
              <a:t> </a:t>
            </a:r>
            <a:r>
              <a:rPr lang="en-US" altLang="en-US" sz="1400" b="1" dirty="0" err="1">
                <a:solidFill>
                  <a:srgbClr val="009900"/>
                </a:solidFill>
              </a:rPr>
              <a:t>ft</a:t>
            </a:r>
            <a:endParaRPr lang="en-US" altLang="en-US" sz="1400" b="1" dirty="0">
              <a:solidFill>
                <a:srgbClr val="009900"/>
              </a:solidFill>
            </a:endParaRPr>
          </a:p>
          <a:p>
            <a:pPr eaLnBrk="1" hangingPunct="1">
              <a:spcBef>
                <a:spcPct val="0"/>
              </a:spcBef>
              <a:buFontTx/>
              <a:buNone/>
            </a:pPr>
            <a:r>
              <a:rPr lang="en-US" altLang="en-US" sz="1400" b="1" dirty="0">
                <a:solidFill>
                  <a:srgbClr val="009900"/>
                </a:solidFill>
              </a:rPr>
              <a:t>Expansion of existing utilities</a:t>
            </a:r>
          </a:p>
          <a:p>
            <a:pPr eaLnBrk="1" hangingPunct="1">
              <a:spcBef>
                <a:spcPct val="0"/>
              </a:spcBef>
              <a:buFontTx/>
              <a:buNone/>
            </a:pPr>
            <a:endParaRPr lang="en-US" altLang="en-US" sz="1400" b="1" dirty="0">
              <a:solidFill>
                <a:srgbClr val="000000"/>
              </a:solidFill>
            </a:endParaRPr>
          </a:p>
          <a:p>
            <a:pPr eaLnBrk="1" hangingPunct="1">
              <a:spcBef>
                <a:spcPct val="0"/>
              </a:spcBef>
              <a:spcAft>
                <a:spcPts val="313"/>
              </a:spcAft>
              <a:buFontTx/>
              <a:buNone/>
            </a:pPr>
            <a:r>
              <a:rPr lang="en-US" altLang="en-US" sz="1400" b="1" dirty="0" smtClean="0">
                <a:solidFill>
                  <a:srgbClr val="000000"/>
                </a:solidFill>
              </a:rPr>
              <a:t>One </a:t>
            </a:r>
            <a:r>
              <a:rPr lang="en-US" altLang="en-US" sz="1400" b="1" dirty="0">
                <a:solidFill>
                  <a:srgbClr val="000000"/>
                </a:solidFill>
              </a:rPr>
              <a:t>FY15 </a:t>
            </a:r>
            <a:r>
              <a:rPr lang="en-US" altLang="en-US" sz="1400" b="1" dirty="0" smtClean="0">
                <a:solidFill>
                  <a:srgbClr val="000000"/>
                </a:solidFill>
              </a:rPr>
              <a:t>task remains: </a:t>
            </a:r>
            <a:r>
              <a:rPr lang="en-US" altLang="en-US" sz="1400" b="1" dirty="0">
                <a:solidFill>
                  <a:srgbClr val="000000"/>
                </a:solidFill>
              </a:rPr>
              <a:t>Tunnel </a:t>
            </a:r>
            <a:r>
              <a:rPr lang="en-US" altLang="en-US" sz="1400" b="1" dirty="0" smtClean="0">
                <a:solidFill>
                  <a:srgbClr val="000000"/>
                </a:solidFill>
              </a:rPr>
              <a:t>AC </a:t>
            </a:r>
            <a:endParaRPr lang="en-US" altLang="en-US" sz="1400" b="1" dirty="0">
              <a:solidFill>
                <a:srgbClr val="000000"/>
              </a:solidFill>
            </a:endParaRPr>
          </a:p>
        </p:txBody>
      </p:sp>
      <p:sp>
        <p:nvSpPr>
          <p:cNvPr id="15365" name="TextBox 7"/>
          <p:cNvSpPr txBox="1">
            <a:spLocks noChangeArrowheads="1"/>
          </p:cNvSpPr>
          <p:nvPr/>
        </p:nvSpPr>
        <p:spPr bwMode="auto">
          <a:xfrm>
            <a:off x="392113" y="774314"/>
            <a:ext cx="320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b="1" dirty="0">
                <a:solidFill>
                  <a:srgbClr val="000000"/>
                </a:solidFill>
              </a:rPr>
              <a:t>CHL Building Addition</a:t>
            </a:r>
          </a:p>
        </p:txBody>
      </p:sp>
      <p:sp>
        <p:nvSpPr>
          <p:cNvPr id="15366" name="TextBox 8"/>
          <p:cNvSpPr txBox="1">
            <a:spLocks noChangeArrowheads="1"/>
          </p:cNvSpPr>
          <p:nvPr/>
        </p:nvSpPr>
        <p:spPr bwMode="auto">
          <a:xfrm>
            <a:off x="5449888" y="731904"/>
            <a:ext cx="1895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000000"/>
                </a:solidFill>
              </a:rPr>
              <a:t>Hall D Complex</a:t>
            </a:r>
          </a:p>
        </p:txBody>
      </p:sp>
      <p:pic>
        <p:nvPicPr>
          <p:cNvPr id="15367" name="Content Placeholder 9" descr="N&amp;SAB-Add_08-20-10_002_NAB-Asphalt-Pavement&amp;Transformers.JPG"/>
          <p:cNvPicPr>
            <a:picLocks noChangeAspect="1"/>
          </p:cNvPicPr>
          <p:nvPr/>
        </p:nvPicPr>
        <p:blipFill>
          <a:blip r:embed="rId3">
            <a:extLst>
              <a:ext uri="{28A0092B-C50C-407E-A947-70E740481C1C}">
                <a14:useLocalDpi xmlns:a14="http://schemas.microsoft.com/office/drawing/2010/main" val="0"/>
              </a:ext>
            </a:extLst>
          </a:blip>
          <a:srcRect r="7236" b="25789"/>
          <a:stretch>
            <a:fillRect/>
          </a:stretch>
        </p:blipFill>
        <p:spPr bwMode="auto">
          <a:xfrm>
            <a:off x="207962" y="3664644"/>
            <a:ext cx="375443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4"/>
          <p:cNvSpPr txBox="1">
            <a:spLocks noChangeArrowheads="1"/>
          </p:cNvSpPr>
          <p:nvPr/>
        </p:nvSpPr>
        <p:spPr bwMode="auto">
          <a:xfrm>
            <a:off x="438150" y="3354387"/>
            <a:ext cx="3259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600" b="1" dirty="0">
                <a:solidFill>
                  <a:srgbClr val="000000"/>
                </a:solidFill>
              </a:rPr>
              <a:t>North Access Building Addition</a:t>
            </a:r>
          </a:p>
        </p:txBody>
      </p:sp>
      <p:pic>
        <p:nvPicPr>
          <p:cNvPr id="153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1082035"/>
            <a:ext cx="509905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4894730" y="4555352"/>
            <a:ext cx="2556862" cy="1853133"/>
          </a:xfrm>
          <a:prstGeom prst="rect">
            <a:avLst/>
          </a:prstGeom>
        </p:spPr>
      </p:pic>
      <p:sp>
        <p:nvSpPr>
          <p:cNvPr id="2" name="TextBox 1"/>
          <p:cNvSpPr txBox="1"/>
          <p:nvPr/>
        </p:nvSpPr>
        <p:spPr>
          <a:xfrm>
            <a:off x="7543800" y="6020174"/>
            <a:ext cx="1503040" cy="276999"/>
          </a:xfrm>
          <a:prstGeom prst="rect">
            <a:avLst/>
          </a:prstGeom>
          <a:noFill/>
        </p:spPr>
        <p:txBody>
          <a:bodyPr wrap="none" rtlCol="0">
            <a:spAutoFit/>
          </a:bodyPr>
          <a:lstStyle/>
          <a:p>
            <a:r>
              <a:rPr lang="en-US" sz="1200" b="1" dirty="0" smtClean="0">
                <a:solidFill>
                  <a:srgbClr val="002060"/>
                </a:solidFill>
                <a:latin typeface="Arial" pitchFamily="34" charset="0"/>
                <a:cs typeface="Arial" pitchFamily="34" charset="0"/>
              </a:rPr>
              <a:t>Chiller at East Arc</a:t>
            </a:r>
          </a:p>
        </p:txBody>
      </p:sp>
    </p:spTree>
    <p:extLst>
      <p:ext uri="{BB962C8B-B14F-4D97-AF65-F5344CB8AC3E}">
        <p14:creationId xmlns:p14="http://schemas.microsoft.com/office/powerpoint/2010/main" val="462793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8163" y="-88900"/>
            <a:ext cx="8377237" cy="914400"/>
          </a:xfrm>
        </p:spPr>
        <p:txBody>
          <a:bodyPr/>
          <a:lstStyle/>
          <a:p>
            <a:r>
              <a:rPr lang="en-US" altLang="en-US" dirty="0" smtClean="0"/>
              <a:t>Accelerator Construction: 100% Complete</a:t>
            </a:r>
          </a:p>
        </p:txBody>
      </p:sp>
      <p:pic>
        <p:nvPicPr>
          <p:cNvPr id="8" name="Picture 1039" descr="DSC00944"/>
          <p:cNvPicPr>
            <a:picLocks noChangeAspect="1" noChangeArrowheads="1"/>
          </p:cNvPicPr>
          <p:nvPr/>
        </p:nvPicPr>
        <p:blipFill>
          <a:blip r:embed="rId2"/>
          <a:srcRect/>
          <a:stretch>
            <a:fillRect/>
          </a:stretch>
        </p:blipFill>
        <p:spPr bwMode="auto">
          <a:xfrm>
            <a:off x="3420506" y="4239520"/>
            <a:ext cx="2843213" cy="2132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3988" y="2819257"/>
            <a:ext cx="2537895" cy="206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2957" y="723853"/>
            <a:ext cx="2151551" cy="400110"/>
          </a:xfrm>
          <a:prstGeom prst="rect">
            <a:avLst/>
          </a:prstGeom>
          <a:solidFill>
            <a:srgbClr val="FFFFCC"/>
          </a:solidFill>
          <a:ln>
            <a:solidFill>
              <a:schemeClr val="tx1"/>
            </a:solidFill>
          </a:ln>
        </p:spPr>
        <p:txBody>
          <a:bodyPr wrap="none" rtlCol="0">
            <a:spAutoFit/>
          </a:bodyPr>
          <a:lstStyle/>
          <a:p>
            <a:r>
              <a:rPr lang="en-US" sz="2000" b="1" dirty="0" smtClean="0">
                <a:solidFill>
                  <a:srgbClr val="002060"/>
                </a:solidFill>
                <a:latin typeface="Arial" pitchFamily="34" charset="0"/>
                <a:cs typeface="Arial" pitchFamily="34" charset="0"/>
              </a:rPr>
              <a:t>September 2014</a:t>
            </a: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325" y="2081361"/>
            <a:ext cx="2966170" cy="1975809"/>
          </a:xfrm>
          <a:prstGeom prst="rect">
            <a:avLst/>
          </a:prstGeom>
          <a:ln w="28575">
            <a:solidFill>
              <a:schemeClr val="bg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4978" y="2083005"/>
            <a:ext cx="2294391" cy="1529594"/>
          </a:xfrm>
          <a:prstGeom prst="rect">
            <a:avLst/>
          </a:prstGeom>
        </p:spPr>
      </p:pic>
      <p:sp>
        <p:nvSpPr>
          <p:cNvPr id="3" name="TextBox 2"/>
          <p:cNvSpPr txBox="1"/>
          <p:nvPr/>
        </p:nvSpPr>
        <p:spPr>
          <a:xfrm>
            <a:off x="2047776" y="3542770"/>
            <a:ext cx="1026884" cy="461665"/>
          </a:xfrm>
          <a:prstGeom prst="rect">
            <a:avLst/>
          </a:prstGeom>
          <a:noFill/>
        </p:spPr>
        <p:txBody>
          <a:bodyPr wrap="none" rtlCol="0">
            <a:spAutoFit/>
          </a:bodyPr>
          <a:lstStyle/>
          <a:p>
            <a:pPr algn="ctr"/>
            <a:r>
              <a:rPr lang="en-US" sz="1200" b="1" dirty="0" smtClean="0"/>
              <a:t>N. </a:t>
            </a:r>
            <a:r>
              <a:rPr lang="en-US" sz="1200" b="1" dirty="0" err="1" smtClean="0"/>
              <a:t>Linac</a:t>
            </a:r>
            <a:r>
              <a:rPr lang="en-US" sz="1200" b="1" dirty="0" smtClean="0"/>
              <a:t> </a:t>
            </a:r>
          </a:p>
          <a:p>
            <a:pPr algn="ctr"/>
            <a:r>
              <a:rPr lang="en-US" sz="1200" b="1" dirty="0" err="1" smtClean="0"/>
              <a:t>Cryomodules</a:t>
            </a:r>
            <a:endParaRPr lang="en-US" sz="1200" b="1" dirty="0"/>
          </a:p>
        </p:txBody>
      </p:sp>
      <p:sp>
        <p:nvSpPr>
          <p:cNvPr id="13" name="TextBox 12"/>
          <p:cNvSpPr txBox="1"/>
          <p:nvPr/>
        </p:nvSpPr>
        <p:spPr>
          <a:xfrm>
            <a:off x="3945128" y="3635102"/>
            <a:ext cx="1045735" cy="276999"/>
          </a:xfrm>
          <a:prstGeom prst="rect">
            <a:avLst/>
          </a:prstGeom>
          <a:noFill/>
        </p:spPr>
        <p:txBody>
          <a:bodyPr wrap="none" rtlCol="0">
            <a:spAutoFit/>
          </a:bodyPr>
          <a:lstStyle/>
          <a:p>
            <a:r>
              <a:rPr lang="en-US" sz="1200" b="1" dirty="0" smtClean="0"/>
              <a:t>RF - Klystrons</a:t>
            </a:r>
            <a:endParaRPr lang="en-US" sz="1200" b="1" dirty="0"/>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6421"/>
          <a:stretch/>
        </p:blipFill>
        <p:spPr>
          <a:xfrm>
            <a:off x="180324" y="4257056"/>
            <a:ext cx="2989611" cy="2129845"/>
          </a:xfrm>
          <a:prstGeom prst="rect">
            <a:avLst/>
          </a:prstGeom>
        </p:spPr>
      </p:pic>
      <p:sp>
        <p:nvSpPr>
          <p:cNvPr id="15" name="TextBox 14"/>
          <p:cNvSpPr txBox="1"/>
          <p:nvPr/>
        </p:nvSpPr>
        <p:spPr>
          <a:xfrm>
            <a:off x="258102" y="4433321"/>
            <a:ext cx="705771" cy="276999"/>
          </a:xfrm>
          <a:prstGeom prst="rect">
            <a:avLst/>
          </a:prstGeom>
          <a:noFill/>
        </p:spPr>
        <p:txBody>
          <a:bodyPr wrap="none" rtlCol="0">
            <a:spAutoFit/>
          </a:bodyPr>
          <a:lstStyle/>
          <a:p>
            <a:r>
              <a:rPr lang="en-US" sz="1200" b="1" dirty="0" err="1" smtClean="0"/>
              <a:t>Coldbox</a:t>
            </a:r>
            <a:endParaRPr lang="en-US" sz="1200" b="1" dirty="0"/>
          </a:p>
        </p:txBody>
      </p:sp>
      <p:sp>
        <p:nvSpPr>
          <p:cNvPr id="16" name="TextBox 15"/>
          <p:cNvSpPr txBox="1"/>
          <p:nvPr/>
        </p:nvSpPr>
        <p:spPr>
          <a:xfrm>
            <a:off x="8244569" y="4435274"/>
            <a:ext cx="586443" cy="276999"/>
          </a:xfrm>
          <a:prstGeom prst="rect">
            <a:avLst/>
          </a:prstGeom>
          <a:noFill/>
        </p:spPr>
        <p:txBody>
          <a:bodyPr wrap="none" rtlCol="0">
            <a:spAutoFit/>
          </a:bodyPr>
          <a:lstStyle/>
          <a:p>
            <a:r>
              <a:rPr lang="en-US" sz="1200" b="1" dirty="0" smtClean="0"/>
              <a:t>Arc 10</a:t>
            </a:r>
            <a:endParaRPr lang="en-US" sz="1200" b="1" dirty="0"/>
          </a:p>
        </p:txBody>
      </p:sp>
      <p:sp>
        <p:nvSpPr>
          <p:cNvPr id="17" name="TextBox 16"/>
          <p:cNvSpPr txBox="1"/>
          <p:nvPr/>
        </p:nvSpPr>
        <p:spPr>
          <a:xfrm>
            <a:off x="5235670" y="6042381"/>
            <a:ext cx="954300" cy="276999"/>
          </a:xfrm>
          <a:prstGeom prst="rect">
            <a:avLst/>
          </a:prstGeom>
          <a:noFill/>
        </p:spPr>
        <p:txBody>
          <a:bodyPr wrap="none" rtlCol="0">
            <a:spAutoFit/>
          </a:bodyPr>
          <a:lstStyle/>
          <a:p>
            <a:r>
              <a:rPr lang="en-US" sz="1200" b="1" dirty="0" err="1" smtClean="0"/>
              <a:t>Recombiner</a:t>
            </a:r>
            <a:endParaRPr lang="en-US" sz="1200" b="1" dirty="0"/>
          </a:p>
        </p:txBody>
      </p:sp>
      <p:pic>
        <p:nvPicPr>
          <p:cNvPr id="18"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688" r="26582"/>
          <a:stretch/>
        </p:blipFill>
        <p:spPr bwMode="auto">
          <a:xfrm>
            <a:off x="6642784" y="4943009"/>
            <a:ext cx="2403382" cy="14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8178813" y="6109903"/>
            <a:ext cx="867353" cy="276999"/>
          </a:xfrm>
          <a:prstGeom prst="rect">
            <a:avLst/>
          </a:prstGeom>
          <a:noFill/>
        </p:spPr>
        <p:txBody>
          <a:bodyPr wrap="none" rtlCol="0">
            <a:spAutoFit/>
          </a:bodyPr>
          <a:lstStyle/>
          <a:p>
            <a:r>
              <a:rPr lang="en-US" sz="1200" b="1" dirty="0" smtClean="0"/>
              <a:t>Extraction </a:t>
            </a:r>
            <a:endParaRPr lang="en-US" sz="1200" b="1" dirty="0"/>
          </a:p>
        </p:txBody>
      </p:sp>
      <p:sp>
        <p:nvSpPr>
          <p:cNvPr id="20" name="Rectangle 4"/>
          <p:cNvSpPr txBox="1">
            <a:spLocks noChangeArrowheads="1"/>
          </p:cNvSpPr>
          <p:nvPr/>
        </p:nvSpPr>
        <p:spPr>
          <a:xfrm>
            <a:off x="0" y="858337"/>
            <a:ext cx="4204812" cy="1346981"/>
          </a:xfrm>
          <a:prstGeom prst="rect">
            <a:avLst/>
          </a:prstGeom>
        </p:spPr>
        <p:txBody>
          <a:bodyPr lIns="45720" rIns="0"/>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400" b="1" u="sng" dirty="0" smtClean="0"/>
              <a:t>Acceleration:</a:t>
            </a:r>
          </a:p>
          <a:p>
            <a:pPr lvl="1">
              <a:lnSpc>
                <a:spcPct val="90000"/>
              </a:lnSpc>
            </a:pPr>
            <a:r>
              <a:rPr lang="en-US" altLang="en-US" sz="1400" dirty="0" smtClean="0"/>
              <a:t>10 new </a:t>
            </a:r>
            <a:r>
              <a:rPr lang="en-US" altLang="en-US" sz="1400" dirty="0" err="1" smtClean="0"/>
              <a:t>cryomodules</a:t>
            </a:r>
            <a:r>
              <a:rPr lang="en-US" altLang="en-US" sz="1400" dirty="0" smtClean="0"/>
              <a:t>; 8 cavities each</a:t>
            </a:r>
          </a:p>
          <a:p>
            <a:pPr lvl="1">
              <a:lnSpc>
                <a:spcPct val="90000"/>
              </a:lnSpc>
            </a:pPr>
            <a:r>
              <a:rPr lang="en-US" altLang="en-US" sz="1400" dirty="0" smtClean="0"/>
              <a:t>high-performance, quadruple the gradient</a:t>
            </a:r>
          </a:p>
          <a:p>
            <a:pPr lvl="1">
              <a:lnSpc>
                <a:spcPct val="90000"/>
              </a:lnSpc>
            </a:pPr>
            <a:r>
              <a:rPr lang="en-US" altLang="en-US" sz="1400" dirty="0"/>
              <a:t>e</a:t>
            </a:r>
            <a:r>
              <a:rPr lang="en-US" altLang="en-US" sz="1400" dirty="0" smtClean="0"/>
              <a:t>ach cavity has dedicated </a:t>
            </a:r>
            <a:r>
              <a:rPr lang="en-US" altLang="en-US" sz="1400" dirty="0" smtClean="0">
                <a:latin typeface="Symbol" panose="05050102010706020507" pitchFamily="18" charset="2"/>
              </a:rPr>
              <a:t>m-</a:t>
            </a:r>
            <a:r>
              <a:rPr lang="en-US" altLang="en-US" sz="1400" dirty="0" smtClean="0"/>
              <a:t>wave source</a:t>
            </a:r>
          </a:p>
          <a:p>
            <a:pPr lvl="1">
              <a:lnSpc>
                <a:spcPct val="90000"/>
              </a:lnSpc>
            </a:pPr>
            <a:r>
              <a:rPr lang="en-US" altLang="en-US" sz="1400" dirty="0"/>
              <a:t>d</a:t>
            </a:r>
            <a:r>
              <a:rPr lang="en-US" altLang="en-US" sz="1400" dirty="0" smtClean="0"/>
              <a:t>uplicate existing cryogenics plant</a:t>
            </a:r>
          </a:p>
          <a:p>
            <a:pPr marL="457200" lvl="1" indent="0">
              <a:lnSpc>
                <a:spcPct val="90000"/>
              </a:lnSpc>
              <a:buNone/>
            </a:pPr>
            <a:endParaRPr lang="en-US" alt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1179974138"/>
              </p:ext>
            </p:extLst>
          </p:nvPr>
        </p:nvGraphicFramePr>
        <p:xfrm>
          <a:off x="5574508" y="858337"/>
          <a:ext cx="3471658" cy="1889759"/>
        </p:xfrm>
        <a:graphic>
          <a:graphicData uri="http://schemas.openxmlformats.org/drawingml/2006/table">
            <a:tbl>
              <a:tblPr firstRow="1" bandRow="1">
                <a:tableStyleId>{5C22544A-7EE6-4342-B048-85BDC9FD1C3A}</a:tableStyleId>
              </a:tblPr>
              <a:tblGrid>
                <a:gridCol w="1289283"/>
                <a:gridCol w="1375552"/>
                <a:gridCol w="806823"/>
              </a:tblGrid>
              <a:tr h="370840">
                <a:tc>
                  <a:txBody>
                    <a:bodyPr/>
                    <a:lstStyle/>
                    <a:p>
                      <a:r>
                        <a:rPr lang="en-US" sz="1400" dirty="0" smtClean="0">
                          <a:solidFill>
                            <a:schemeClr val="tx1"/>
                          </a:solidFill>
                        </a:rPr>
                        <a:t>BEAM</a:t>
                      </a:r>
                    </a:p>
                    <a:p>
                      <a:r>
                        <a:rPr lang="en-US" sz="1400" dirty="0" smtClean="0">
                          <a:solidFill>
                            <a:schemeClr val="tx1"/>
                          </a:solidFill>
                        </a:rPr>
                        <a:t>TRANSPORT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400" dirty="0" smtClean="0">
                          <a:solidFill>
                            <a:schemeClr val="tx1"/>
                          </a:solidFill>
                        </a:rPr>
                        <a:t>Existing</a:t>
                      </a:r>
                    </a:p>
                    <a:p>
                      <a:pPr algn="ctr"/>
                      <a:r>
                        <a:rPr lang="en-US" sz="1200" dirty="0" smtClean="0">
                          <a:solidFill>
                            <a:schemeClr val="tx1"/>
                          </a:solidFill>
                        </a:rPr>
                        <a:t>Upgrade/Replace</a:t>
                      </a:r>
                      <a:endParaRPr lang="en-US" sz="12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rPr>
                        <a:t>Arc 10</a:t>
                      </a:r>
                    </a:p>
                    <a:p>
                      <a:pPr algn="ctr"/>
                      <a:r>
                        <a:rPr lang="en-US" sz="1200" dirty="0" smtClean="0">
                          <a:solidFill>
                            <a:schemeClr val="tx1"/>
                          </a:solidFill>
                        </a:rPr>
                        <a:t>New</a:t>
                      </a:r>
                      <a:endParaRPr lang="en-US" sz="12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Dipoles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357</a:t>
                      </a:r>
                      <a:endParaRPr lang="en-US" sz="120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32</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Quads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730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40</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Power Supplies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2000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81</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Diagnostics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700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32</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Vacuum Line</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5 km</a:t>
                      </a:r>
                      <a:endParaRPr lang="en-US" sz="120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0.3 km</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1506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CD-4A Key Performance Parameters</a:t>
            </a:r>
            <a:endParaRPr lang="en-US" sz="3200" dirty="0"/>
          </a:p>
        </p:txBody>
      </p:sp>
      <p:graphicFrame>
        <p:nvGraphicFramePr>
          <p:cNvPr id="13" name="Table 12"/>
          <p:cNvGraphicFramePr>
            <a:graphicFrameLocks noGrp="1"/>
          </p:cNvGraphicFramePr>
          <p:nvPr>
            <p:extLst>
              <p:ext uri="{D42A27DB-BD31-4B8C-83A1-F6EECF244321}">
                <p14:modId xmlns:p14="http://schemas.microsoft.com/office/powerpoint/2010/main" val="3836025728"/>
              </p:ext>
            </p:extLst>
          </p:nvPr>
        </p:nvGraphicFramePr>
        <p:xfrm>
          <a:off x="330414" y="1361631"/>
          <a:ext cx="8610605" cy="2689774"/>
        </p:xfrm>
        <a:graphic>
          <a:graphicData uri="http://schemas.openxmlformats.org/drawingml/2006/table">
            <a:tbl>
              <a:tblPr firstRow="1" bandRow="1">
                <a:tableStyleId>{5C22544A-7EE6-4342-B048-85BDC9FD1C3A}</a:tableStyleId>
              </a:tblPr>
              <a:tblGrid>
                <a:gridCol w="363548"/>
                <a:gridCol w="1381160"/>
                <a:gridCol w="4351297"/>
                <a:gridCol w="1219200"/>
                <a:gridCol w="1295400"/>
              </a:tblGrid>
              <a:tr h="320525">
                <a:tc>
                  <a:txBody>
                    <a:bodyPr/>
                    <a:lstStyle/>
                    <a:p>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txBody>
                  <a:tcPr marT="45732" marB="45732"/>
                </a:tc>
                <a:tc>
                  <a:txBody>
                    <a:bodyPr/>
                    <a:lstStyle/>
                    <a:p>
                      <a:r>
                        <a:rPr lang="en-US" sz="1600" dirty="0" smtClean="0">
                          <a:solidFill>
                            <a:schemeClr val="tx1"/>
                          </a:solidFill>
                          <a:latin typeface="Arial" panose="020B0604020202020204" pitchFamily="34" charset="0"/>
                          <a:cs typeface="Arial" panose="020B0604020202020204" pitchFamily="34" charset="0"/>
                        </a:rPr>
                        <a:t>System</a:t>
                      </a:r>
                      <a:endParaRPr lang="en-US" sz="1600" dirty="0">
                        <a:solidFill>
                          <a:schemeClr val="tx1"/>
                        </a:solidFill>
                        <a:latin typeface="Arial" panose="020B0604020202020204" pitchFamily="34" charset="0"/>
                        <a:cs typeface="Arial" panose="020B0604020202020204" pitchFamily="34" charset="0"/>
                      </a:endParaRPr>
                    </a:p>
                  </a:txBody>
                  <a:tcPr marT="45732" marB="45732"/>
                </a:tc>
                <a:tc>
                  <a:txBody>
                    <a:bodyPr/>
                    <a:lstStyle/>
                    <a:p>
                      <a:r>
                        <a:rPr lang="en-US" sz="1600" dirty="0" smtClean="0">
                          <a:solidFill>
                            <a:schemeClr val="tx1"/>
                          </a:solidFill>
                          <a:latin typeface="Arial" panose="020B0604020202020204" pitchFamily="34" charset="0"/>
                          <a:cs typeface="Arial" panose="020B0604020202020204" pitchFamily="34" charset="0"/>
                        </a:rPr>
                        <a:t>Technical Definition</a:t>
                      </a:r>
                      <a:endParaRPr lang="en-US" sz="1600" dirty="0">
                        <a:solidFill>
                          <a:schemeClr val="tx1"/>
                        </a:solidFill>
                        <a:latin typeface="Arial" panose="020B0604020202020204" pitchFamily="34" charset="0"/>
                        <a:cs typeface="Arial" panose="020B0604020202020204" pitchFamily="34" charset="0"/>
                      </a:endParaRPr>
                    </a:p>
                  </a:txBody>
                  <a:tcPr marT="45732" marB="45732"/>
                </a:tc>
                <a:tc>
                  <a:txBody>
                    <a:bodyPr/>
                    <a:lstStyle/>
                    <a:p>
                      <a:r>
                        <a:rPr lang="en-US" sz="1600" dirty="0" smtClean="0">
                          <a:solidFill>
                            <a:schemeClr val="tx1"/>
                          </a:solidFill>
                          <a:latin typeface="Arial" panose="020B0604020202020204" pitchFamily="34" charset="0"/>
                          <a:cs typeface="Arial" panose="020B0604020202020204" pitchFamily="34" charset="0"/>
                        </a:rPr>
                        <a:t>PEP Date</a:t>
                      </a:r>
                      <a:endParaRPr lang="en-US" sz="1600" dirty="0">
                        <a:solidFill>
                          <a:schemeClr val="tx1"/>
                        </a:solidFill>
                        <a:latin typeface="Arial" panose="020B0604020202020204" pitchFamily="34" charset="0"/>
                        <a:cs typeface="Arial" panose="020B0604020202020204" pitchFamily="34" charset="0"/>
                      </a:endParaRPr>
                    </a:p>
                  </a:txBody>
                  <a:tcPr marT="45732" marB="45732"/>
                </a:tc>
                <a:tc>
                  <a:txBody>
                    <a:bodyPr/>
                    <a:lstStyle/>
                    <a:p>
                      <a:pPr algn="ctr"/>
                      <a:r>
                        <a:rPr lang="en-US" sz="1600" dirty="0" smtClean="0">
                          <a:solidFill>
                            <a:schemeClr val="tx1"/>
                          </a:solidFill>
                          <a:latin typeface="Arial" panose="020B0604020202020204" pitchFamily="34" charset="0"/>
                          <a:cs typeface="Arial" panose="020B0604020202020204" pitchFamily="34" charset="0"/>
                        </a:rPr>
                        <a:t>ACTUAL</a:t>
                      </a:r>
                      <a:endParaRPr lang="en-US" sz="1600" dirty="0">
                        <a:solidFill>
                          <a:schemeClr val="tx1"/>
                        </a:solidFill>
                        <a:latin typeface="Arial" panose="020B0604020202020204" pitchFamily="34" charset="0"/>
                        <a:cs typeface="Arial" panose="020B0604020202020204" pitchFamily="34" charset="0"/>
                      </a:endParaRPr>
                    </a:p>
                  </a:txBody>
                  <a:tcPr marT="45732" marB="45732"/>
                </a:tc>
              </a:tr>
              <a:tr h="354520">
                <a:tc>
                  <a:txBody>
                    <a:bodyPr/>
                    <a:lstStyle/>
                    <a:p>
                      <a:r>
                        <a:rPr lang="en-US" sz="1500" dirty="0" smtClean="0">
                          <a:latin typeface="Arial" panose="020B0604020202020204" pitchFamily="34" charset="0"/>
                          <a:cs typeface="Arial" panose="020B0604020202020204" pitchFamily="34" charset="0"/>
                        </a:rPr>
                        <a:t>1</a:t>
                      </a:r>
                      <a:endParaRPr lang="en-US" sz="1500" dirty="0">
                        <a:latin typeface="Arial" panose="020B0604020202020204" pitchFamily="34" charset="0"/>
                        <a:cs typeface="Arial" panose="020B0604020202020204" pitchFamily="34" charset="0"/>
                      </a:endParaRPr>
                    </a:p>
                  </a:txBody>
                  <a:tcPr marT="45732" marB="45732" anchor="ctr"/>
                </a:tc>
                <a:tc>
                  <a:txBody>
                    <a:bodyPr/>
                    <a:lstStyle/>
                    <a:p>
                      <a:r>
                        <a:rPr lang="en-US" sz="1500" b="1" dirty="0" smtClean="0">
                          <a:solidFill>
                            <a:srgbClr val="009900"/>
                          </a:solidFill>
                          <a:latin typeface="Arial" panose="020B0604020202020204" pitchFamily="34" charset="0"/>
                          <a:cs typeface="Arial" panose="020B0604020202020204" pitchFamily="34" charset="0"/>
                        </a:rPr>
                        <a:t>Accelerator</a:t>
                      </a:r>
                      <a:endParaRPr lang="en-US" sz="1500" b="1" dirty="0">
                        <a:solidFill>
                          <a:srgbClr val="009900"/>
                        </a:solidFill>
                        <a:latin typeface="Arial" panose="020B0604020202020204" pitchFamily="34" charset="0"/>
                        <a:cs typeface="Arial" panose="020B0604020202020204" pitchFamily="34" charset="0"/>
                      </a:endParaRPr>
                    </a:p>
                  </a:txBody>
                  <a:tcPr marT="45732" marB="45732" anchor="ctr"/>
                </a:tc>
                <a:tc>
                  <a:txBody>
                    <a:bodyPr/>
                    <a:lstStyle/>
                    <a:p>
                      <a:r>
                        <a:rPr lang="en-US" sz="1500" dirty="0" smtClean="0">
                          <a:latin typeface="Arial" panose="020B0604020202020204" pitchFamily="34" charset="0"/>
                          <a:cs typeface="Arial" panose="020B0604020202020204" pitchFamily="34" charset="0"/>
                        </a:rPr>
                        <a:t>12 </a:t>
                      </a:r>
                      <a:r>
                        <a:rPr lang="en-US" sz="1500" dirty="0" err="1" smtClean="0">
                          <a:latin typeface="Arial" panose="020B0604020202020204" pitchFamily="34" charset="0"/>
                          <a:cs typeface="Arial" panose="020B0604020202020204" pitchFamily="34" charset="0"/>
                        </a:rPr>
                        <a:t>GeV</a:t>
                      </a:r>
                      <a:r>
                        <a:rPr lang="en-US" sz="1500" dirty="0" smtClean="0">
                          <a:latin typeface="Arial" panose="020B0604020202020204" pitchFamily="34" charset="0"/>
                          <a:cs typeface="Arial" panose="020B0604020202020204" pitchFamily="34" charset="0"/>
                        </a:rPr>
                        <a:t> capable 5.5 pass machine installed</a:t>
                      </a:r>
                      <a:endParaRPr lang="en-US" sz="1500" dirty="0">
                        <a:latin typeface="Arial" panose="020B0604020202020204" pitchFamily="34" charset="0"/>
                        <a:cs typeface="Arial" panose="020B0604020202020204" pitchFamily="34" charset="0"/>
                      </a:endParaRPr>
                    </a:p>
                  </a:txBody>
                  <a:tcPr marT="45732" marB="45732" anchor="ctr"/>
                </a:tc>
                <a:tc>
                  <a:txBody>
                    <a:bodyPr/>
                    <a:lstStyle/>
                    <a:p>
                      <a:r>
                        <a:rPr lang="en-US" sz="1500" dirty="0" smtClean="0">
                          <a:latin typeface="Arial" panose="020B0604020202020204" pitchFamily="34" charset="0"/>
                          <a:cs typeface="Arial" panose="020B0604020202020204" pitchFamily="34" charset="0"/>
                        </a:rPr>
                        <a:t>Dec 2014</a:t>
                      </a:r>
                      <a:endParaRPr lang="en-US" sz="1500" dirty="0">
                        <a:latin typeface="Arial" panose="020B0604020202020204" pitchFamily="34" charset="0"/>
                        <a:cs typeface="Arial" panose="020B0604020202020204" pitchFamily="34" charset="0"/>
                      </a:endParaRPr>
                    </a:p>
                  </a:txBody>
                  <a:tcPr marT="45732" marB="45732" anchor="ctr"/>
                </a:tc>
                <a:tc>
                  <a:txBody>
                    <a:bodyPr/>
                    <a:lstStyle/>
                    <a:p>
                      <a:r>
                        <a:rPr lang="en-US" sz="1500" b="1" dirty="0" smtClean="0">
                          <a:solidFill>
                            <a:srgbClr val="009900"/>
                          </a:solidFill>
                          <a:latin typeface="Arial" panose="020B0604020202020204" pitchFamily="34" charset="0"/>
                          <a:cs typeface="Arial" panose="020B0604020202020204" pitchFamily="34" charset="0"/>
                        </a:rPr>
                        <a:t>June 2014</a:t>
                      </a:r>
                      <a:endParaRPr lang="en-US" sz="1500" b="1" dirty="0">
                        <a:solidFill>
                          <a:srgbClr val="009900"/>
                        </a:solidFill>
                        <a:latin typeface="Arial" panose="020B0604020202020204" pitchFamily="34" charset="0"/>
                        <a:cs typeface="Arial" panose="020B0604020202020204" pitchFamily="34" charset="0"/>
                      </a:endParaRPr>
                    </a:p>
                  </a:txBody>
                  <a:tcPr marT="45732" marB="45732" anchor="ctr"/>
                </a:tc>
              </a:tr>
              <a:tr h="353958">
                <a:tc>
                  <a:txBody>
                    <a:bodyPr/>
                    <a:lstStyle/>
                    <a:p>
                      <a:r>
                        <a:rPr lang="en-US" sz="1500" dirty="0" smtClean="0">
                          <a:latin typeface="Arial" panose="020B0604020202020204" pitchFamily="34" charset="0"/>
                          <a:cs typeface="Arial" panose="020B0604020202020204" pitchFamily="34" charset="0"/>
                        </a:rPr>
                        <a:t>2</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Accelerator</a:t>
                      </a:r>
                    </a:p>
                  </a:txBody>
                  <a:tcPr marT="45732" marB="45732" anchor="ctr"/>
                </a:tc>
                <a:tc>
                  <a:txBody>
                    <a:bodyPr/>
                    <a:lstStyle/>
                    <a:p>
                      <a:r>
                        <a:rPr lang="en-US" sz="1500" dirty="0" smtClean="0">
                          <a:latin typeface="Arial" panose="020B0604020202020204" pitchFamily="34" charset="0"/>
                          <a:cs typeface="Arial" panose="020B0604020202020204" pitchFamily="34" charset="0"/>
                        </a:rPr>
                        <a:t>11 </a:t>
                      </a:r>
                      <a:r>
                        <a:rPr lang="en-US" sz="1500" dirty="0" err="1" smtClean="0">
                          <a:latin typeface="Arial" panose="020B0604020202020204" pitchFamily="34" charset="0"/>
                          <a:cs typeface="Arial" panose="020B0604020202020204" pitchFamily="34" charset="0"/>
                        </a:rPr>
                        <a:t>GeV</a:t>
                      </a:r>
                      <a:r>
                        <a:rPr lang="en-US" sz="1500" dirty="0" smtClean="0">
                          <a:latin typeface="Arial" panose="020B0604020202020204" pitchFamily="34" charset="0"/>
                          <a:cs typeface="Arial" panose="020B0604020202020204" pitchFamily="34" charset="0"/>
                        </a:rPr>
                        <a:t> capable </a:t>
                      </a:r>
                      <a:r>
                        <a:rPr lang="en-US" sz="1500" dirty="0" err="1" smtClean="0">
                          <a:latin typeface="Arial" panose="020B0604020202020204" pitchFamily="34" charset="0"/>
                          <a:cs typeface="Arial" panose="020B0604020202020204" pitchFamily="34" charset="0"/>
                        </a:rPr>
                        <a:t>beamline</a:t>
                      </a:r>
                      <a:r>
                        <a:rPr lang="en-US" sz="1500" dirty="0" smtClean="0">
                          <a:latin typeface="Arial" panose="020B0604020202020204" pitchFamily="34" charset="0"/>
                          <a:cs typeface="Arial" panose="020B0604020202020204" pitchFamily="34" charset="0"/>
                        </a:rPr>
                        <a:t> to Halls A/B/C installed</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panose="020B0604020202020204" pitchFamily="34" charset="0"/>
                          <a:cs typeface="Arial" panose="020B0604020202020204" pitchFamily="34" charset="0"/>
                        </a:rPr>
                        <a:t>Dec 2014</a:t>
                      </a: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June 2014</a:t>
                      </a:r>
                    </a:p>
                  </a:txBody>
                  <a:tcPr marT="45732" marB="45732" anchor="ctr"/>
                </a:tc>
              </a:tr>
              <a:tr h="495256">
                <a:tc>
                  <a:txBody>
                    <a:bodyPr/>
                    <a:lstStyle/>
                    <a:p>
                      <a:r>
                        <a:rPr lang="en-US" sz="1500" dirty="0" smtClean="0">
                          <a:latin typeface="Arial" panose="020B0604020202020204" pitchFamily="34" charset="0"/>
                          <a:cs typeface="Arial" panose="020B0604020202020204" pitchFamily="34" charset="0"/>
                        </a:rPr>
                        <a:t>3</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Accelerator</a:t>
                      </a:r>
                    </a:p>
                  </a:txBody>
                  <a:tcPr marT="45732" marB="45732" anchor="ctr"/>
                </a:tc>
                <a:tc>
                  <a:txBody>
                    <a:bodyPr/>
                    <a:lstStyle/>
                    <a:p>
                      <a:r>
                        <a:rPr lang="en-US" sz="1500" dirty="0" smtClean="0">
                          <a:latin typeface="Arial" panose="020B0604020202020204" pitchFamily="34" charset="0"/>
                          <a:cs typeface="Arial" panose="020B0604020202020204" pitchFamily="34" charset="0"/>
                        </a:rPr>
                        <a:t>12 </a:t>
                      </a:r>
                      <a:r>
                        <a:rPr lang="en-US" sz="1500" dirty="0" err="1" smtClean="0">
                          <a:latin typeface="Arial" panose="020B0604020202020204" pitchFamily="34" charset="0"/>
                          <a:cs typeface="Arial" panose="020B0604020202020204" pitchFamily="34" charset="0"/>
                        </a:rPr>
                        <a:t>GeV</a:t>
                      </a:r>
                      <a:r>
                        <a:rPr lang="en-US" sz="1500" dirty="0" smtClean="0">
                          <a:latin typeface="Arial" panose="020B0604020202020204" pitchFamily="34" charset="0"/>
                          <a:cs typeface="Arial" panose="020B0604020202020204" pitchFamily="34" charset="0"/>
                        </a:rPr>
                        <a:t> capable </a:t>
                      </a:r>
                      <a:r>
                        <a:rPr lang="en-US" sz="1500" dirty="0" err="1" smtClean="0">
                          <a:latin typeface="Arial" panose="020B0604020202020204" pitchFamily="34" charset="0"/>
                          <a:cs typeface="Arial" panose="020B0604020202020204" pitchFamily="34" charset="0"/>
                        </a:rPr>
                        <a:t>beamline</a:t>
                      </a:r>
                      <a:r>
                        <a:rPr lang="en-US" sz="1500" dirty="0" smtClean="0">
                          <a:latin typeface="Arial" panose="020B0604020202020204" pitchFamily="34" charset="0"/>
                          <a:cs typeface="Arial" panose="020B0604020202020204" pitchFamily="34" charset="0"/>
                        </a:rPr>
                        <a:t> to Hall</a:t>
                      </a:r>
                      <a:r>
                        <a:rPr lang="en-US" sz="1500" baseline="0" dirty="0" smtClean="0">
                          <a:latin typeface="Arial" panose="020B0604020202020204" pitchFamily="34" charset="0"/>
                          <a:cs typeface="Arial" panose="020B0604020202020204" pitchFamily="34" charset="0"/>
                        </a:rPr>
                        <a:t> D tagger area installed</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panose="020B0604020202020204" pitchFamily="34" charset="0"/>
                          <a:cs typeface="Arial" panose="020B0604020202020204" pitchFamily="34" charset="0"/>
                        </a:rPr>
                        <a:t>Dec 2014</a:t>
                      </a: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April 2014</a:t>
                      </a:r>
                    </a:p>
                  </a:txBody>
                  <a:tcPr marT="45732" marB="45732" anchor="ctr"/>
                </a:tc>
              </a:tr>
              <a:tr h="495357">
                <a:tc>
                  <a:txBody>
                    <a:bodyPr/>
                    <a:lstStyle/>
                    <a:p>
                      <a:r>
                        <a:rPr lang="en-US" sz="1500" dirty="0" smtClean="0">
                          <a:latin typeface="Arial" panose="020B0604020202020204" pitchFamily="34" charset="0"/>
                          <a:cs typeface="Arial" panose="020B0604020202020204" pitchFamily="34" charset="0"/>
                        </a:rPr>
                        <a:t>4</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Accelerator</a:t>
                      </a:r>
                    </a:p>
                  </a:txBody>
                  <a:tcPr marT="45732" marB="45732" anchor="ctr"/>
                </a:tc>
                <a:tc>
                  <a:txBody>
                    <a:bodyPr/>
                    <a:lstStyle/>
                    <a:p>
                      <a:r>
                        <a:rPr lang="en-US" sz="1500" dirty="0" smtClean="0">
                          <a:latin typeface="Arial" panose="020B0604020202020204" pitchFamily="34" charset="0"/>
                          <a:cs typeface="Arial" panose="020B0604020202020204" pitchFamily="34" charset="0"/>
                        </a:rPr>
                        <a:t>Accelerator commissioned by transporting a       &gt; 2 </a:t>
                      </a:r>
                      <a:r>
                        <a:rPr lang="en-US" sz="1500" dirty="0" err="1" smtClean="0">
                          <a:latin typeface="Arial" panose="020B0604020202020204" pitchFamily="34" charset="0"/>
                          <a:cs typeface="Arial" panose="020B0604020202020204" pitchFamily="34" charset="0"/>
                        </a:rPr>
                        <a:t>nA</a:t>
                      </a:r>
                      <a:r>
                        <a:rPr lang="en-US" sz="1500" dirty="0" smtClean="0">
                          <a:latin typeface="Arial" panose="020B0604020202020204" pitchFamily="34" charset="0"/>
                          <a:cs typeface="Arial" panose="020B0604020202020204" pitchFamily="34" charset="0"/>
                        </a:rPr>
                        <a:t> electron beam at 2.2 GeV (1 pass)</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panose="020B0604020202020204" pitchFamily="34" charset="0"/>
                          <a:cs typeface="Arial" panose="020B0604020202020204" pitchFamily="34" charset="0"/>
                        </a:rPr>
                        <a:t>Dec 2014</a:t>
                      </a: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Feb 2014</a:t>
                      </a:r>
                    </a:p>
                  </a:txBody>
                  <a:tcPr marT="45732" marB="45732" anchor="ctr"/>
                </a:tc>
              </a:tr>
              <a:tr h="495256">
                <a:tc>
                  <a:txBody>
                    <a:bodyPr/>
                    <a:lstStyle/>
                    <a:p>
                      <a:r>
                        <a:rPr lang="en-US" sz="1500" dirty="0" smtClean="0">
                          <a:latin typeface="Arial" panose="020B0604020202020204" pitchFamily="34" charset="0"/>
                          <a:cs typeface="Arial" panose="020B0604020202020204" pitchFamily="34" charset="0"/>
                        </a:rPr>
                        <a:t>5</a:t>
                      </a:r>
                      <a:endParaRPr lang="en-US" sz="1500" dirty="0">
                        <a:latin typeface="Arial" panose="020B0604020202020204" pitchFamily="34" charset="0"/>
                        <a:cs typeface="Arial" panose="020B0604020202020204" pitchFamily="34" charset="0"/>
                      </a:endParaRPr>
                    </a:p>
                  </a:txBody>
                  <a:tcPr marT="45732" marB="45732" anchor="ctr"/>
                </a:tc>
                <a:tc>
                  <a:txBody>
                    <a:bodyPr/>
                    <a:lstStyle/>
                    <a:p>
                      <a:r>
                        <a:rPr lang="en-US" sz="1500" b="1" dirty="0" smtClean="0">
                          <a:solidFill>
                            <a:srgbClr val="009900"/>
                          </a:solidFill>
                          <a:latin typeface="Arial" panose="020B0604020202020204" pitchFamily="34" charset="0"/>
                          <a:cs typeface="Arial" panose="020B0604020202020204" pitchFamily="34" charset="0"/>
                        </a:rPr>
                        <a:t>Civil</a:t>
                      </a:r>
                      <a:endParaRPr lang="en-US" sz="1500" b="1" dirty="0">
                        <a:solidFill>
                          <a:srgbClr val="009900"/>
                        </a:solidFill>
                        <a:latin typeface="Arial" panose="020B0604020202020204" pitchFamily="34" charset="0"/>
                        <a:cs typeface="Arial" panose="020B0604020202020204" pitchFamily="34" charset="0"/>
                      </a:endParaRPr>
                    </a:p>
                  </a:txBody>
                  <a:tcPr marT="45732" marB="45732" anchor="ctr"/>
                </a:tc>
                <a:tc>
                  <a:txBody>
                    <a:bodyPr/>
                    <a:lstStyle/>
                    <a:p>
                      <a:r>
                        <a:rPr lang="en-US" sz="1500" dirty="0" smtClean="0">
                          <a:latin typeface="Arial" panose="020B0604020202020204" pitchFamily="34" charset="0"/>
                          <a:cs typeface="Arial" panose="020B0604020202020204" pitchFamily="34" charset="0"/>
                        </a:rPr>
                        <a:t>New experimental Hall and Counting House: &gt; 10,500 sq.</a:t>
                      </a:r>
                      <a:r>
                        <a:rPr lang="en-US" sz="1500" baseline="0" dirty="0" smtClean="0">
                          <a:latin typeface="Arial" panose="020B0604020202020204" pitchFamily="34" charset="0"/>
                          <a:cs typeface="Arial" panose="020B0604020202020204" pitchFamily="34" charset="0"/>
                        </a:rPr>
                        <a:t> ft.</a:t>
                      </a:r>
                      <a:endParaRPr lang="en-US" sz="1500" dirty="0">
                        <a:latin typeface="Arial" panose="020B0604020202020204" pitchFamily="34" charset="0"/>
                        <a:cs typeface="Arial" panose="020B0604020202020204" pitchFamily="34" charset="0"/>
                      </a:endParaRP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panose="020B0604020202020204" pitchFamily="34" charset="0"/>
                          <a:cs typeface="Arial" panose="020B0604020202020204" pitchFamily="34" charset="0"/>
                        </a:rPr>
                        <a:t>Dec 2014</a:t>
                      </a:r>
                    </a:p>
                  </a:txBody>
                  <a:tcPr marT="45732" marB="4573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009900"/>
                          </a:solidFill>
                          <a:latin typeface="Arial" panose="020B0604020202020204" pitchFamily="34" charset="0"/>
                          <a:cs typeface="Arial" panose="020B0604020202020204" pitchFamily="34" charset="0"/>
                        </a:rPr>
                        <a:t>June 2012</a:t>
                      </a:r>
                    </a:p>
                  </a:txBody>
                  <a:tcPr marT="45732" marB="45732" anchor="ctr"/>
                </a:tc>
              </a:tr>
            </a:tbl>
          </a:graphicData>
        </a:graphic>
      </p:graphicFrame>
      <p:sp>
        <p:nvSpPr>
          <p:cNvPr id="3" name="TextBox 2"/>
          <p:cNvSpPr txBox="1"/>
          <p:nvPr/>
        </p:nvSpPr>
        <p:spPr>
          <a:xfrm>
            <a:off x="6603152" y="4618104"/>
            <a:ext cx="1925207" cy="307777"/>
          </a:xfrm>
          <a:prstGeom prst="rect">
            <a:avLst/>
          </a:prstGeom>
          <a:noFill/>
        </p:spPr>
        <p:txBody>
          <a:bodyPr wrap="none" rtlCol="0">
            <a:spAutoFit/>
          </a:bodyPr>
          <a:lstStyle/>
          <a:p>
            <a:r>
              <a:rPr lang="en-US" sz="1400" b="1" dirty="0" smtClean="0">
                <a:solidFill>
                  <a:srgbClr val="7030A0"/>
                </a:solidFill>
              </a:rPr>
              <a:t>See A. </a:t>
            </a:r>
            <a:r>
              <a:rPr lang="en-US" sz="1400" b="1" dirty="0" err="1" smtClean="0">
                <a:solidFill>
                  <a:srgbClr val="7030A0"/>
                </a:solidFill>
              </a:rPr>
              <a:t>Freyberger’s</a:t>
            </a:r>
            <a:r>
              <a:rPr lang="en-US" sz="1400" b="1" dirty="0" smtClean="0">
                <a:solidFill>
                  <a:srgbClr val="7030A0"/>
                </a:solidFill>
              </a:rPr>
              <a:t> talk</a:t>
            </a:r>
            <a:endParaRPr lang="en-US" sz="1400" b="1" dirty="0">
              <a:solidFill>
                <a:srgbClr val="7030A0"/>
              </a:solidFill>
            </a:endParaRPr>
          </a:p>
        </p:txBody>
      </p:sp>
    </p:spTree>
    <p:extLst>
      <p:ext uri="{BB962C8B-B14F-4D97-AF65-F5344CB8AC3E}">
        <p14:creationId xmlns:p14="http://schemas.microsoft.com/office/powerpoint/2010/main" val="1364310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CD-4 Requirements</a:t>
            </a:r>
            <a:endParaRPr lang="en-US" dirty="0"/>
          </a:p>
        </p:txBody>
      </p:sp>
      <p:sp>
        <p:nvSpPr>
          <p:cNvPr id="3" name="TextBox 2"/>
          <p:cNvSpPr txBox="1"/>
          <p:nvPr/>
        </p:nvSpPr>
        <p:spPr>
          <a:xfrm>
            <a:off x="415587" y="5486400"/>
            <a:ext cx="8347413" cy="784830"/>
          </a:xfrm>
          <a:prstGeom prst="rect">
            <a:avLst/>
          </a:prstGeom>
          <a:solidFill>
            <a:srgbClr val="FFFFCC"/>
          </a:solidFill>
          <a:ln w="28575">
            <a:solidFill>
              <a:schemeClr val="accent2">
                <a:lumMod val="60000"/>
                <a:lumOff val="40000"/>
              </a:schemeClr>
            </a:solidFill>
          </a:ln>
        </p:spPr>
        <p:txBody>
          <a:bodyPr wrap="none" rtlCol="0">
            <a:spAutoFit/>
          </a:bodyPr>
          <a:lstStyle/>
          <a:p>
            <a:pPr>
              <a:spcAft>
                <a:spcPts val="600"/>
              </a:spcAft>
            </a:pPr>
            <a:r>
              <a:rPr lang="en-US" sz="2000" b="1" dirty="0" smtClean="0">
                <a:solidFill>
                  <a:srgbClr val="008000"/>
                </a:solidFill>
                <a:latin typeface="Arial" panose="020B0604020202020204" pitchFamily="34" charset="0"/>
                <a:cs typeface="Arial" panose="020B0604020202020204" pitchFamily="34" charset="0"/>
              </a:rPr>
              <a:t>Received CD-4A Approval ahead of schedule; ESAAB July 30, 2014</a:t>
            </a:r>
          </a:p>
          <a:p>
            <a:pPr algn="ctr"/>
            <a:r>
              <a:rPr lang="en-US" sz="2000" b="1" dirty="0" smtClean="0">
                <a:solidFill>
                  <a:srgbClr val="008000"/>
                </a:solidFill>
                <a:latin typeface="Arial" panose="020B0604020202020204" pitchFamily="34" charset="0"/>
                <a:cs typeface="Arial" panose="020B0604020202020204" pitchFamily="34" charset="0"/>
              </a:rPr>
              <a:t>‘Accelerator Project Complete and Start of Operations’</a:t>
            </a:r>
            <a:endParaRPr lang="en-US" sz="2000" b="1" dirty="0">
              <a:solidFill>
                <a:srgbClr val="008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34269552"/>
              </p:ext>
            </p:extLst>
          </p:nvPr>
        </p:nvGraphicFramePr>
        <p:xfrm>
          <a:off x="685805" y="890468"/>
          <a:ext cx="7459272" cy="4288940"/>
        </p:xfrm>
        <a:graphic>
          <a:graphicData uri="http://schemas.openxmlformats.org/drawingml/2006/table">
            <a:tbl>
              <a:tblPr firstRow="1" firstCol="1" bandRow="1"/>
              <a:tblGrid>
                <a:gridCol w="4231977"/>
                <a:gridCol w="1276155"/>
                <a:gridCol w="206864"/>
                <a:gridCol w="883664"/>
                <a:gridCol w="860612"/>
              </a:tblGrid>
              <a:tr h="24084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spcBef>
                          <a:spcPts val="0"/>
                        </a:spcBef>
                        <a:spcAft>
                          <a:spcPts val="0"/>
                        </a:spcAft>
                      </a:pPr>
                      <a:r>
                        <a:rPr lang="en-US" sz="1500" dirty="0">
                          <a:solidFill>
                            <a:schemeClr val="tx1"/>
                          </a:solidFill>
                          <a:effectLst/>
                        </a:rPr>
                        <a:t>Prior to CD-4</a:t>
                      </a:r>
                      <a:endParaRPr lang="en-US" sz="1500" dirty="0">
                        <a:solidFill>
                          <a:schemeClr val="tx1"/>
                        </a:solidFill>
                        <a:effectLst/>
                        <a:latin typeface="Times New Roman"/>
                        <a:ea typeface="Calibri"/>
                      </a:endParaRPr>
                    </a:p>
                  </a:txBody>
                  <a:tcPr marL="65141" marR="65141"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lumMod val="65000"/>
                      </a:srgb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nSpc>
                          <a:spcPct val="115000"/>
                        </a:lnSpc>
                        <a:spcBef>
                          <a:spcPts val="0"/>
                        </a:spcBef>
                        <a:spcAft>
                          <a:spcPts val="0"/>
                        </a:spcAft>
                      </a:pPr>
                      <a:r>
                        <a:rPr lang="en-US" sz="1500" dirty="0">
                          <a:solidFill>
                            <a:schemeClr val="tx1"/>
                          </a:solidFill>
                          <a:effectLst/>
                        </a:rPr>
                        <a:t>Timing</a:t>
                      </a:r>
                      <a:endParaRPr lang="en-US" sz="1500" dirty="0">
                        <a:solidFill>
                          <a:schemeClr val="tx1"/>
                        </a:solidFill>
                        <a:effectLst/>
                        <a:latin typeface="Calibri"/>
                        <a:ea typeface="Calibri"/>
                        <a:cs typeface="Times New Roman"/>
                      </a:endParaRPr>
                    </a:p>
                  </a:txBody>
                  <a:tcPr marL="65141" marR="6514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p>
                      <a:pPr marL="0" marR="0">
                        <a:lnSpc>
                          <a:spcPct val="115000"/>
                        </a:lnSpc>
                        <a:spcBef>
                          <a:spcPts val="0"/>
                        </a:spcBef>
                        <a:spcAft>
                          <a:spcPts val="0"/>
                        </a:spcAft>
                      </a:pPr>
                      <a:endParaRPr lang="en-US" sz="1500" dirty="0">
                        <a:solidFill>
                          <a:schemeClr val="tx1"/>
                        </a:solidFill>
                        <a:effectLst/>
                        <a:latin typeface="Calibri"/>
                        <a:ea typeface="Calibri"/>
                        <a:cs typeface="Times New Roman"/>
                      </a:endParaRPr>
                    </a:p>
                  </a:txBody>
                  <a:tcPr marL="65141" marR="6514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lnSpc>
                          <a:spcPct val="115000"/>
                        </a:lnSpc>
                        <a:spcBef>
                          <a:spcPts val="0"/>
                        </a:spcBef>
                        <a:spcAft>
                          <a:spcPts val="0"/>
                        </a:spcAft>
                      </a:pPr>
                      <a:r>
                        <a:rPr lang="en-US" sz="1500" dirty="0" smtClean="0">
                          <a:solidFill>
                            <a:schemeClr val="tx1"/>
                          </a:solidFill>
                          <a:effectLst/>
                          <a:latin typeface="Calibri"/>
                          <a:ea typeface="Calibri"/>
                          <a:cs typeface="Times New Roman"/>
                        </a:rPr>
                        <a:t>CD-4A</a:t>
                      </a:r>
                      <a:endParaRPr lang="en-US" sz="1500" dirty="0">
                        <a:solidFill>
                          <a:schemeClr val="tx1"/>
                        </a:solidFill>
                        <a:effectLst/>
                        <a:latin typeface="Calibri"/>
                        <a:ea typeface="Calibri"/>
                        <a:cs typeface="Times New Roman"/>
                      </a:endParaRPr>
                    </a:p>
                  </a:txBody>
                  <a:tcPr marL="65141" marR="6514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p>
                      <a:pPr marL="0" marR="0" algn="ctr">
                        <a:lnSpc>
                          <a:spcPct val="115000"/>
                        </a:lnSpc>
                        <a:spcBef>
                          <a:spcPts val="0"/>
                        </a:spcBef>
                        <a:spcAft>
                          <a:spcPts val="0"/>
                        </a:spcAft>
                      </a:pPr>
                      <a:r>
                        <a:rPr lang="en-US" sz="1500" dirty="0" smtClean="0">
                          <a:solidFill>
                            <a:schemeClr val="tx1"/>
                          </a:solidFill>
                          <a:effectLst/>
                          <a:latin typeface="Calibri"/>
                          <a:ea typeface="Calibri"/>
                          <a:cs typeface="Times New Roman"/>
                        </a:rPr>
                        <a:t>CD-4B</a:t>
                      </a:r>
                      <a:endParaRPr lang="en-US" sz="1500" dirty="0">
                        <a:solidFill>
                          <a:schemeClr val="tx1"/>
                        </a:solidFill>
                        <a:effectLst/>
                        <a:latin typeface="Calibri"/>
                        <a:ea typeface="Calibri"/>
                        <a:cs typeface="Times New Roman"/>
                      </a:endParaRPr>
                    </a:p>
                  </a:txBody>
                  <a:tcPr marL="65141" marR="65141" marT="0" marB="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r>
              <a:tr h="41148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gn="l">
                        <a:spcBef>
                          <a:spcPts val="0"/>
                        </a:spcBef>
                        <a:spcAft>
                          <a:spcPts val="0"/>
                        </a:spcAft>
                      </a:pPr>
                      <a:r>
                        <a:rPr lang="en-US" sz="900" dirty="0">
                          <a:solidFill>
                            <a:srgbClr val="333399"/>
                          </a:solidFill>
                          <a:effectLst/>
                        </a:rPr>
                        <a:t>Verify that </a:t>
                      </a:r>
                      <a:r>
                        <a:rPr lang="en-US" sz="1100" u="sng" dirty="0">
                          <a:solidFill>
                            <a:schemeClr val="tx1"/>
                          </a:solidFill>
                          <a:effectLst/>
                        </a:rPr>
                        <a:t>Key Performance Parameters</a:t>
                      </a:r>
                      <a:r>
                        <a:rPr lang="en-US" sz="1100" dirty="0">
                          <a:solidFill>
                            <a:schemeClr val="tx1"/>
                          </a:solidFill>
                          <a:effectLst/>
                        </a:rPr>
                        <a:t> </a:t>
                      </a:r>
                      <a:r>
                        <a:rPr lang="en-US" sz="900" dirty="0">
                          <a:solidFill>
                            <a:srgbClr val="333399"/>
                          </a:solidFill>
                          <a:effectLst/>
                        </a:rPr>
                        <a:t>and </a:t>
                      </a:r>
                      <a:r>
                        <a:rPr lang="en-US" sz="900" dirty="0" smtClean="0">
                          <a:solidFill>
                            <a:srgbClr val="333399"/>
                          </a:solidFill>
                          <a:effectLst/>
                        </a:rPr>
                        <a:t>have </a:t>
                      </a:r>
                      <a:r>
                        <a:rPr lang="en-US" sz="900" dirty="0">
                          <a:solidFill>
                            <a:srgbClr val="333399"/>
                          </a:solidFill>
                          <a:effectLst/>
                        </a:rPr>
                        <a:t>been </a:t>
                      </a:r>
                      <a:r>
                        <a:rPr lang="en-US" sz="900" dirty="0" smtClean="0">
                          <a:solidFill>
                            <a:srgbClr val="333399"/>
                          </a:solidFill>
                          <a:effectLst/>
                        </a:rPr>
                        <a:t>met.</a:t>
                      </a:r>
                      <a:endParaRPr lang="en-US" sz="1100" dirty="0">
                        <a:solidFill>
                          <a:srgbClr val="333399"/>
                        </a:solidFill>
                        <a:effectLst/>
                        <a:latin typeface="Times New Roman"/>
                        <a:ea typeface="Calibri"/>
                      </a:endParaRPr>
                    </a:p>
                  </a:txBody>
                  <a:tcPr marL="65141" marR="6514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l">
                        <a:lnSpc>
                          <a:spcPct val="115000"/>
                        </a:lnSpc>
                        <a:spcBef>
                          <a:spcPts val="0"/>
                        </a:spcBef>
                        <a:spcAft>
                          <a:spcPts val="0"/>
                        </a:spcAft>
                      </a:pPr>
                      <a:r>
                        <a:rPr lang="en-US" sz="1000" b="1" dirty="0">
                          <a:effectLst/>
                        </a:rPr>
                        <a:t>CD-4A &amp; </a:t>
                      </a:r>
                      <a:r>
                        <a:rPr lang="en-US" sz="1000" b="1" dirty="0" smtClean="0">
                          <a:effectLst/>
                        </a:rPr>
                        <a:t>CD-4B</a:t>
                      </a: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algn="l">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Symbol" panose="05050102010706020507" pitchFamily="18" charset="2"/>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r>
              <a:tr h="41148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gn="l">
                        <a:spcBef>
                          <a:spcPts val="0"/>
                        </a:spcBef>
                        <a:spcAft>
                          <a:spcPts val="0"/>
                        </a:spcAft>
                      </a:pPr>
                      <a:r>
                        <a:rPr lang="en-US" sz="900" dirty="0">
                          <a:solidFill>
                            <a:srgbClr val="333399"/>
                          </a:solidFill>
                          <a:effectLst/>
                        </a:rPr>
                        <a:t>Issue a </a:t>
                      </a:r>
                      <a:r>
                        <a:rPr lang="en-US" sz="1100" u="sng" dirty="0">
                          <a:solidFill>
                            <a:schemeClr val="tx1"/>
                          </a:solidFill>
                          <a:effectLst/>
                        </a:rPr>
                        <a:t>Project Transition to Operations </a:t>
                      </a:r>
                      <a:r>
                        <a:rPr lang="en-US" sz="1100" u="sng" dirty="0" smtClean="0">
                          <a:solidFill>
                            <a:schemeClr val="tx1"/>
                          </a:solidFill>
                          <a:effectLst/>
                        </a:rPr>
                        <a:t>Plan</a:t>
                      </a:r>
                      <a:r>
                        <a:rPr lang="en-US" sz="900" dirty="0">
                          <a:solidFill>
                            <a:srgbClr val="333399"/>
                          </a:solidFill>
                          <a:effectLst/>
                        </a:rPr>
                        <a:t> </a:t>
                      </a:r>
                      <a:endParaRPr lang="en-US" sz="1100" dirty="0">
                        <a:solidFill>
                          <a:srgbClr val="333399"/>
                        </a:solidFill>
                        <a:effectLst/>
                        <a:latin typeface="Times New Roman"/>
                        <a:ea typeface="Calibri"/>
                      </a:endParaRPr>
                    </a:p>
                  </a:txBody>
                  <a:tcPr marL="65141" marR="65141"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l">
                        <a:lnSpc>
                          <a:spcPct val="115000"/>
                        </a:lnSpc>
                        <a:spcBef>
                          <a:spcPts val="0"/>
                        </a:spcBef>
                        <a:spcAft>
                          <a:spcPts val="0"/>
                        </a:spcAft>
                      </a:pPr>
                      <a:r>
                        <a:rPr lang="en-US" sz="1000" b="1" dirty="0">
                          <a:effectLst/>
                        </a:rPr>
                        <a:t>CD-4A &amp; </a:t>
                      </a:r>
                      <a:r>
                        <a:rPr lang="en-US" sz="1000" b="1" dirty="0" smtClean="0">
                          <a:effectLst/>
                        </a:rPr>
                        <a:t>CD-4B</a:t>
                      </a: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l">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41148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gn="l">
                        <a:spcBef>
                          <a:spcPts val="0"/>
                        </a:spcBef>
                        <a:spcAft>
                          <a:spcPts val="0"/>
                        </a:spcAft>
                      </a:pPr>
                      <a:r>
                        <a:rPr lang="en-US" sz="900" dirty="0" smtClean="0">
                          <a:solidFill>
                            <a:srgbClr val="333399"/>
                          </a:solidFill>
                          <a:effectLst/>
                        </a:rPr>
                        <a:t>Conduct </a:t>
                      </a:r>
                      <a:r>
                        <a:rPr lang="en-US" sz="900" dirty="0">
                          <a:solidFill>
                            <a:srgbClr val="333399"/>
                          </a:solidFill>
                          <a:effectLst/>
                        </a:rPr>
                        <a:t>a formal assessment of the project's </a:t>
                      </a:r>
                      <a:r>
                        <a:rPr lang="en-US" sz="1100" u="sng" dirty="0">
                          <a:solidFill>
                            <a:schemeClr val="tx1"/>
                          </a:solidFill>
                          <a:effectLst/>
                        </a:rPr>
                        <a:t>Readiness to </a:t>
                      </a:r>
                      <a:r>
                        <a:rPr lang="en-US" sz="1100" u="sng" dirty="0" smtClean="0">
                          <a:solidFill>
                            <a:schemeClr val="tx1"/>
                          </a:solidFill>
                          <a:effectLst/>
                        </a:rPr>
                        <a:t>Operate</a:t>
                      </a:r>
                      <a:r>
                        <a:rPr lang="en-US" sz="900" u="none" dirty="0" smtClean="0">
                          <a:solidFill>
                            <a:srgbClr val="333399"/>
                          </a:solidFill>
                          <a:effectLst/>
                        </a:rPr>
                        <a:t>.</a:t>
                      </a:r>
                      <a:endParaRPr lang="en-US" sz="1100" dirty="0">
                        <a:solidFill>
                          <a:srgbClr val="333399"/>
                        </a:solidFill>
                        <a:effectLst/>
                      </a:endParaRPr>
                    </a:p>
                  </a:txBody>
                  <a:tcPr marL="65141" marR="65141"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l">
                        <a:lnSpc>
                          <a:spcPct val="115000"/>
                        </a:lnSpc>
                        <a:spcBef>
                          <a:spcPts val="0"/>
                        </a:spcBef>
                        <a:spcAft>
                          <a:spcPts val="0"/>
                        </a:spcAft>
                      </a:pPr>
                      <a:r>
                        <a:rPr lang="en-US" sz="1000" b="1" dirty="0">
                          <a:effectLst/>
                        </a:rPr>
                        <a:t>CD-4A &amp; </a:t>
                      </a:r>
                      <a:r>
                        <a:rPr lang="en-US" sz="1000" b="1" dirty="0" smtClean="0">
                          <a:effectLst/>
                        </a:rPr>
                        <a:t>CD-4B</a:t>
                      </a: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algn="l">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r>
              <a:tr h="41148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gn="l">
                        <a:spcBef>
                          <a:spcPts val="0"/>
                        </a:spcBef>
                        <a:spcAft>
                          <a:spcPts val="0"/>
                        </a:spcAft>
                      </a:pPr>
                      <a:r>
                        <a:rPr lang="en-US" sz="900" dirty="0">
                          <a:solidFill>
                            <a:srgbClr val="333399"/>
                          </a:solidFill>
                          <a:effectLst/>
                        </a:rPr>
                        <a:t>Finalize the </a:t>
                      </a:r>
                      <a:r>
                        <a:rPr lang="en-US" sz="1100" u="sng" dirty="0">
                          <a:solidFill>
                            <a:schemeClr val="tx1"/>
                          </a:solidFill>
                          <a:effectLst/>
                        </a:rPr>
                        <a:t>Hazard Analysis </a:t>
                      </a:r>
                      <a:r>
                        <a:rPr lang="en-US" sz="1100" u="sng" dirty="0" smtClean="0">
                          <a:solidFill>
                            <a:schemeClr val="tx1"/>
                          </a:solidFill>
                          <a:effectLst/>
                        </a:rPr>
                        <a:t>Report</a:t>
                      </a:r>
                      <a:r>
                        <a:rPr lang="en-US" sz="900" dirty="0" smtClean="0">
                          <a:solidFill>
                            <a:srgbClr val="333399"/>
                          </a:solidFill>
                          <a:effectLst/>
                        </a:rPr>
                        <a:t>. </a:t>
                      </a:r>
                      <a:r>
                        <a:rPr lang="en-US" sz="1000" dirty="0">
                          <a:solidFill>
                            <a:srgbClr val="333399"/>
                          </a:solidFill>
                          <a:effectLst/>
                        </a:rPr>
                        <a:t> </a:t>
                      </a:r>
                      <a:endParaRPr lang="en-US" sz="1000" dirty="0">
                        <a:solidFill>
                          <a:srgbClr val="333399"/>
                        </a:solidFill>
                        <a:effectLst/>
                        <a:latin typeface="Calibri"/>
                        <a:ea typeface="Calibri"/>
                        <a:cs typeface="Times New Roman"/>
                      </a:endParaRPr>
                    </a:p>
                  </a:txBody>
                  <a:tcPr marL="65141" marR="65141"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l">
                        <a:lnSpc>
                          <a:spcPct val="115000"/>
                        </a:lnSpc>
                        <a:spcBef>
                          <a:spcPts val="0"/>
                        </a:spcBef>
                        <a:spcAft>
                          <a:spcPts val="0"/>
                        </a:spcAft>
                      </a:pPr>
                      <a:r>
                        <a:rPr lang="en-US" sz="1000" b="1" dirty="0" smtClean="0">
                          <a:effectLst/>
                          <a:latin typeface="Arial" panose="020B0604020202020204" pitchFamily="34" charset="0"/>
                          <a:cs typeface="Arial" panose="020B0604020202020204" pitchFamily="34" charset="0"/>
                        </a:rPr>
                        <a:t>CD-4A</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l">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411480">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900" b="1" dirty="0" smtClean="0">
                          <a:solidFill>
                            <a:srgbClr val="333399"/>
                          </a:solidFill>
                          <a:effectLst/>
                          <a:latin typeface="Arial" panose="020B0604020202020204" pitchFamily="34" charset="0"/>
                          <a:ea typeface="Calibri"/>
                          <a:cs typeface="Arial" panose="020B0604020202020204" pitchFamily="34" charset="0"/>
                        </a:rPr>
                        <a:t>Revise </a:t>
                      </a:r>
                      <a:r>
                        <a:rPr lang="en-US" sz="1100" b="1" u="sng" dirty="0" smtClean="0">
                          <a:solidFill>
                            <a:schemeClr val="tx1"/>
                          </a:solidFill>
                          <a:effectLst/>
                          <a:latin typeface="Arial" panose="020B0604020202020204" pitchFamily="34" charset="0"/>
                          <a:ea typeface="Calibri"/>
                          <a:cs typeface="Arial" panose="020B0604020202020204" pitchFamily="34" charset="0"/>
                        </a:rPr>
                        <a:t>Environmental Management System</a:t>
                      </a:r>
                      <a:r>
                        <a:rPr lang="en-US" sz="900" b="1" dirty="0" smtClean="0">
                          <a:solidFill>
                            <a:srgbClr val="333399"/>
                          </a:solidFill>
                          <a:effectLst/>
                          <a:latin typeface="Arial" panose="020B0604020202020204" pitchFamily="34" charset="0"/>
                          <a:ea typeface="Calibri"/>
                          <a:cs typeface="Arial" panose="020B0604020202020204" pitchFamily="34" charset="0"/>
                        </a:rPr>
                        <a:t>, as appropriate.</a:t>
                      </a: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marL="0" marR="0" algn="l">
                        <a:lnSpc>
                          <a:spcPct val="115000"/>
                        </a:lnSpc>
                        <a:spcBef>
                          <a:spcPts val="0"/>
                        </a:spcBef>
                        <a:spcAft>
                          <a:spcPts val="0"/>
                        </a:spcAft>
                      </a:pPr>
                      <a:r>
                        <a:rPr lang="en-US" sz="1000" b="1" dirty="0" smtClean="0">
                          <a:effectLst/>
                          <a:latin typeface="Arial" panose="020B0604020202020204" pitchFamily="34" charset="0"/>
                          <a:ea typeface="Calibri"/>
                          <a:cs typeface="Arial" panose="020B0604020202020204" pitchFamily="34" charset="0"/>
                        </a:rPr>
                        <a:t>CD-4B</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l">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1000" b="1" dirty="0" smtClean="0">
                          <a:effectLst/>
                          <a:latin typeface="Arial" panose="020B0604020202020204" pitchFamily="34" charset="0"/>
                          <a:ea typeface="Calibri"/>
                          <a:cs typeface="Arial" panose="020B0604020202020204" pitchFamily="34" charset="0"/>
                        </a:rPr>
                        <a:t>NA</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32273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spcBef>
                          <a:spcPts val="0"/>
                        </a:spcBef>
                        <a:spcAft>
                          <a:spcPts val="0"/>
                        </a:spcAft>
                      </a:pPr>
                      <a:r>
                        <a:rPr lang="en-US" sz="1500" dirty="0" smtClean="0">
                          <a:solidFill>
                            <a:schemeClr val="tx1"/>
                          </a:solidFill>
                          <a:effectLst/>
                        </a:rPr>
                        <a:t>Post </a:t>
                      </a:r>
                      <a:r>
                        <a:rPr lang="en-US" sz="1500" dirty="0">
                          <a:solidFill>
                            <a:schemeClr val="tx1"/>
                          </a:solidFill>
                          <a:effectLst/>
                        </a:rPr>
                        <a:t>CD-4</a:t>
                      </a:r>
                      <a:endParaRPr lang="en-US" sz="1500" dirty="0">
                        <a:solidFill>
                          <a:schemeClr val="tx1"/>
                        </a:solidFill>
                        <a:effectLst/>
                        <a:latin typeface="Times New Roman"/>
                        <a:ea typeface="Calibri"/>
                      </a:endParaRP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nSpc>
                          <a:spcPct val="115000"/>
                        </a:lnSpc>
                        <a:spcBef>
                          <a:spcPts val="0"/>
                        </a:spcBef>
                        <a:spcAft>
                          <a:spcPts val="0"/>
                        </a:spcAft>
                      </a:pPr>
                      <a:r>
                        <a:rPr lang="en-US" sz="1500" dirty="0">
                          <a:solidFill>
                            <a:schemeClr val="tx1"/>
                          </a:solidFill>
                          <a:effectLst/>
                        </a:rPr>
                        <a:t>Timing</a:t>
                      </a:r>
                      <a:endParaRPr lang="en-US" sz="1500" dirty="0">
                        <a:solidFill>
                          <a:schemeClr val="tx1"/>
                        </a:solidFill>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nSpc>
                          <a:spcPct val="115000"/>
                        </a:lnSpc>
                        <a:spcBef>
                          <a:spcPts val="0"/>
                        </a:spcBef>
                        <a:spcAft>
                          <a:spcPts val="0"/>
                        </a:spcAft>
                      </a:pPr>
                      <a:endParaRPr lang="en-US" sz="1500" dirty="0">
                        <a:solidFill>
                          <a:schemeClr val="tx1"/>
                        </a:solidFill>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lnSpc>
                          <a:spcPct val="115000"/>
                        </a:lnSpc>
                        <a:spcBef>
                          <a:spcPts val="0"/>
                        </a:spcBef>
                        <a:spcAft>
                          <a:spcPts val="0"/>
                        </a:spcAft>
                      </a:pPr>
                      <a:r>
                        <a:rPr lang="en-US" sz="1500" dirty="0" smtClean="0">
                          <a:solidFill>
                            <a:schemeClr val="tx1"/>
                          </a:solidFill>
                          <a:effectLst/>
                          <a:latin typeface="Calibri"/>
                          <a:ea typeface="Calibri"/>
                          <a:cs typeface="Times New Roman"/>
                        </a:rPr>
                        <a:t>CD-4A</a:t>
                      </a:r>
                      <a:endParaRPr lang="en-US" sz="1500" dirty="0">
                        <a:solidFill>
                          <a:schemeClr val="tx1"/>
                        </a:solidFill>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ctr">
                        <a:lnSpc>
                          <a:spcPct val="115000"/>
                        </a:lnSpc>
                        <a:spcBef>
                          <a:spcPts val="0"/>
                        </a:spcBef>
                        <a:spcAft>
                          <a:spcPts val="0"/>
                        </a:spcAft>
                      </a:pPr>
                      <a:r>
                        <a:rPr lang="en-US" sz="1500" dirty="0" smtClean="0">
                          <a:solidFill>
                            <a:schemeClr val="tx1"/>
                          </a:solidFill>
                          <a:effectLst/>
                          <a:latin typeface="Calibri"/>
                          <a:ea typeface="Calibri"/>
                          <a:cs typeface="Times New Roman"/>
                        </a:rPr>
                        <a:t>CD-4B</a:t>
                      </a:r>
                      <a:endParaRPr lang="en-US" sz="1500" dirty="0">
                        <a:solidFill>
                          <a:schemeClr val="tx1"/>
                        </a:solidFill>
                        <a:effectLst/>
                        <a:latin typeface="Calibri"/>
                        <a:ea typeface="Calibri"/>
                        <a:cs typeface="Times New Roman"/>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411480">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900" b="1" dirty="0" smtClean="0">
                          <a:solidFill>
                            <a:srgbClr val="333399"/>
                          </a:solidFill>
                          <a:effectLst/>
                          <a:latin typeface="Arial" panose="020B0604020202020204" pitchFamily="34" charset="0"/>
                          <a:cs typeface="Arial" panose="020B0604020202020204" pitchFamily="34" charset="0"/>
                        </a:rPr>
                        <a:t>Submit all </a:t>
                      </a:r>
                      <a:r>
                        <a:rPr lang="en-US" sz="1100" b="1" u="sng" dirty="0" smtClean="0">
                          <a:solidFill>
                            <a:schemeClr val="tx1"/>
                          </a:solidFill>
                          <a:effectLst/>
                          <a:latin typeface="Arial" panose="020B0604020202020204" pitchFamily="34" charset="0"/>
                          <a:cs typeface="Arial" panose="020B0604020202020204" pitchFamily="34" charset="0"/>
                        </a:rPr>
                        <a:t>CD documents</a:t>
                      </a:r>
                      <a:r>
                        <a:rPr lang="en-US" sz="1100" b="1" dirty="0" smtClean="0">
                          <a:solidFill>
                            <a:srgbClr val="333399"/>
                          </a:solidFill>
                          <a:effectLst/>
                          <a:latin typeface="Arial" panose="020B0604020202020204" pitchFamily="34" charset="0"/>
                          <a:cs typeface="Arial" panose="020B0604020202020204" pitchFamily="34" charset="0"/>
                        </a:rPr>
                        <a:t> </a:t>
                      </a:r>
                      <a:r>
                        <a:rPr lang="en-US" sz="900" b="1" dirty="0" smtClean="0">
                          <a:solidFill>
                            <a:srgbClr val="333399"/>
                          </a:solidFill>
                          <a:effectLst/>
                          <a:latin typeface="Arial" panose="020B0604020202020204" pitchFamily="34" charset="0"/>
                          <a:cs typeface="Arial" panose="020B0604020202020204" pitchFamily="34" charset="0"/>
                        </a:rPr>
                        <a:t>to APM.</a:t>
                      </a:r>
                      <a:endParaRPr lang="en-US" sz="900" b="1" dirty="0" smtClean="0">
                        <a:solidFill>
                          <a:srgbClr val="333399"/>
                        </a:solidFill>
                        <a:effectLst/>
                        <a:latin typeface="Arial" panose="020B0604020202020204" pitchFamily="34" charset="0"/>
                        <a:ea typeface="Calibri"/>
                        <a:cs typeface="Arial" panose="020B0604020202020204" pitchFamily="34" charset="0"/>
                      </a:endParaRP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000" b="1" dirty="0" smtClean="0">
                          <a:effectLst/>
                          <a:latin typeface="Arial" panose="020B0604020202020204" pitchFamily="34" charset="0"/>
                          <a:cs typeface="Arial" panose="020B0604020202020204" pitchFamily="34" charset="0"/>
                        </a:rPr>
                        <a:t>CD-4A &amp; CD-4B</a:t>
                      </a:r>
                      <a:endParaRPr lang="en-US" sz="1000" b="1" dirty="0" smtClean="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000" b="1" dirty="0" smtClean="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411480">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900" b="1" dirty="0" smtClean="0">
                          <a:solidFill>
                            <a:srgbClr val="333399"/>
                          </a:solidFill>
                          <a:effectLst/>
                          <a:latin typeface="Arial" panose="020B0604020202020204" pitchFamily="34" charset="0"/>
                          <a:ea typeface="Calibri"/>
                          <a:cs typeface="Arial" panose="020B0604020202020204" pitchFamily="34" charset="0"/>
                        </a:rPr>
                        <a:t>Finalize </a:t>
                      </a:r>
                      <a:r>
                        <a:rPr lang="en-US" sz="1100" b="1" u="sng" dirty="0" smtClean="0">
                          <a:solidFill>
                            <a:schemeClr val="tx1"/>
                          </a:solidFill>
                          <a:effectLst/>
                          <a:latin typeface="Arial" panose="020B0604020202020204" pitchFamily="34" charset="0"/>
                          <a:ea typeface="Calibri"/>
                          <a:cs typeface="Arial" panose="020B0604020202020204" pitchFamily="34" charset="0"/>
                        </a:rPr>
                        <a:t>PARS II </a:t>
                      </a:r>
                      <a:r>
                        <a:rPr lang="en-US" sz="900" b="1" dirty="0" smtClean="0">
                          <a:solidFill>
                            <a:srgbClr val="333399"/>
                          </a:solidFill>
                          <a:effectLst/>
                          <a:latin typeface="Arial" panose="020B0604020202020204" pitchFamily="34" charset="0"/>
                          <a:ea typeface="Calibri"/>
                          <a:cs typeface="Arial" panose="020B0604020202020204" pitchFamily="34" charset="0"/>
                        </a:rPr>
                        <a:t>reporting.</a:t>
                      </a: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marL="0" marR="0" algn="l">
                        <a:lnSpc>
                          <a:spcPct val="115000"/>
                        </a:lnSpc>
                        <a:spcBef>
                          <a:spcPts val="0"/>
                        </a:spcBef>
                        <a:spcAft>
                          <a:spcPts val="0"/>
                        </a:spcAft>
                      </a:pPr>
                      <a:r>
                        <a:rPr lang="en-US" sz="1000" b="1" dirty="0" smtClean="0">
                          <a:effectLst/>
                          <a:latin typeface="Arial" panose="020B0604020202020204" pitchFamily="34" charset="0"/>
                          <a:ea typeface="Calibri"/>
                          <a:cs typeface="Arial" panose="020B0604020202020204" pitchFamily="34" charset="0"/>
                        </a:rPr>
                        <a:t>CD-4B</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l">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1000" b="1" dirty="0" smtClean="0">
                          <a:effectLst/>
                          <a:latin typeface="Arial" panose="020B0604020202020204" pitchFamily="34" charset="0"/>
                          <a:ea typeface="Calibri"/>
                          <a:cs typeface="Arial" panose="020B0604020202020204" pitchFamily="34" charset="0"/>
                        </a:rPr>
                        <a:t>NA</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411480">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900" b="1" dirty="0" smtClean="0">
                          <a:solidFill>
                            <a:srgbClr val="333399"/>
                          </a:solidFill>
                          <a:effectLst/>
                          <a:latin typeface="Arial" panose="020B0604020202020204" pitchFamily="34" charset="0"/>
                          <a:cs typeface="Arial" panose="020B0604020202020204" pitchFamily="34" charset="0"/>
                        </a:rPr>
                        <a:t>Within 90 days, submit </a:t>
                      </a:r>
                      <a:r>
                        <a:rPr lang="en-US" sz="1100" b="1" u="sng" dirty="0" smtClean="0">
                          <a:solidFill>
                            <a:schemeClr val="tx1"/>
                          </a:solidFill>
                          <a:effectLst/>
                          <a:latin typeface="Arial" panose="020B0604020202020204" pitchFamily="34" charset="0"/>
                          <a:cs typeface="Arial" panose="020B0604020202020204" pitchFamily="34" charset="0"/>
                        </a:rPr>
                        <a:t>Lessons Learned</a:t>
                      </a:r>
                      <a:r>
                        <a:rPr lang="en-US" sz="1100" b="1" dirty="0" smtClean="0">
                          <a:solidFill>
                            <a:srgbClr val="333399"/>
                          </a:solidFill>
                          <a:effectLst/>
                          <a:latin typeface="Arial" panose="020B0604020202020204" pitchFamily="34" charset="0"/>
                          <a:cs typeface="Arial" panose="020B0604020202020204" pitchFamily="34" charset="0"/>
                        </a:rPr>
                        <a:t> </a:t>
                      </a:r>
                      <a:r>
                        <a:rPr lang="en-US" sz="900" b="1" dirty="0" smtClean="0">
                          <a:solidFill>
                            <a:srgbClr val="333399"/>
                          </a:solidFill>
                          <a:effectLst/>
                          <a:latin typeface="Arial" panose="020B0604020202020204" pitchFamily="34" charset="0"/>
                          <a:cs typeface="Arial" panose="020B0604020202020204" pitchFamily="34" charset="0"/>
                        </a:rPr>
                        <a:t>to PSO and APM. </a:t>
                      </a:r>
                      <a:endParaRPr lang="en-US" sz="900" b="1" dirty="0" smtClean="0">
                        <a:solidFill>
                          <a:srgbClr val="333399"/>
                        </a:solidFill>
                        <a:effectLst/>
                        <a:latin typeface="Arial" panose="020B0604020202020204" pitchFamily="34" charset="0"/>
                        <a:ea typeface="Calibri"/>
                        <a:cs typeface="Arial" panose="020B0604020202020204" pitchFamily="34" charset="0"/>
                      </a:endParaRP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000" b="1" dirty="0" smtClean="0">
                          <a:effectLst/>
                          <a:latin typeface="Arial" panose="020B0604020202020204" pitchFamily="34" charset="0"/>
                          <a:cs typeface="Arial" panose="020B0604020202020204" pitchFamily="34" charset="0"/>
                        </a:rPr>
                        <a:t>CD-4A &amp; CD-4B</a:t>
                      </a:r>
                      <a:endParaRPr lang="en-US" sz="1000" b="1" dirty="0" smtClean="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000" b="1" dirty="0" smtClean="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411480">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900" b="1" dirty="0" smtClean="0">
                          <a:solidFill>
                            <a:srgbClr val="333399"/>
                          </a:solidFill>
                          <a:effectLst/>
                          <a:latin typeface="Arial" panose="020B0604020202020204" pitchFamily="34" charset="0"/>
                          <a:cs typeface="Arial" panose="020B0604020202020204" pitchFamily="34" charset="0"/>
                        </a:rPr>
                        <a:t>Within 90 days, submit </a:t>
                      </a:r>
                      <a:r>
                        <a:rPr lang="en-US" sz="1100" b="1" u="sng" dirty="0" smtClean="0">
                          <a:solidFill>
                            <a:schemeClr val="tx1"/>
                          </a:solidFill>
                          <a:effectLst/>
                          <a:latin typeface="Arial" panose="020B0604020202020204" pitchFamily="34" charset="0"/>
                          <a:cs typeface="Arial" panose="020B0604020202020204" pitchFamily="34" charset="0"/>
                        </a:rPr>
                        <a:t>Initial Project Closeout Report</a:t>
                      </a:r>
                      <a:endParaRPr lang="en-US" sz="900" b="1" dirty="0" smtClean="0">
                        <a:solidFill>
                          <a:srgbClr val="333399"/>
                        </a:solidFill>
                        <a:effectLst/>
                        <a:latin typeface="Arial" panose="020B0604020202020204" pitchFamily="34" charset="0"/>
                        <a:ea typeface="Calibri"/>
                        <a:cs typeface="Arial" panose="020B0604020202020204" pitchFamily="34" charset="0"/>
                      </a:endParaRPr>
                    </a:p>
                  </a:txBody>
                  <a:tcPr marL="65141" marR="65141"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000" b="1" dirty="0" smtClean="0">
                          <a:effectLst/>
                          <a:latin typeface="Arial" panose="020B0604020202020204" pitchFamily="34" charset="0"/>
                          <a:ea typeface="Calibri"/>
                          <a:cs typeface="Arial" panose="020B0604020202020204" pitchFamily="34" charset="0"/>
                        </a:rPr>
                        <a:t>CD-4B</a:t>
                      </a: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000" b="1" dirty="0" smtClean="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1000" b="1" dirty="0" smtClean="0">
                          <a:effectLst/>
                          <a:latin typeface="Arial" panose="020B0604020202020204" pitchFamily="34" charset="0"/>
                          <a:ea typeface="Calibri"/>
                          <a:cs typeface="Arial" panose="020B0604020202020204" pitchFamily="34" charset="0"/>
                        </a:rPr>
                        <a:t>NA</a:t>
                      </a: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algn="ctr">
                        <a:lnSpc>
                          <a:spcPct val="115000"/>
                        </a:lnSpc>
                        <a:spcBef>
                          <a:spcPts val="0"/>
                        </a:spcBef>
                        <a:spcAft>
                          <a:spcPts val="0"/>
                        </a:spcAft>
                      </a:pPr>
                      <a:endParaRPr lang="en-US" sz="1000" b="1" dirty="0">
                        <a:effectLst/>
                        <a:latin typeface="Arial" panose="020B0604020202020204" pitchFamily="34" charset="0"/>
                        <a:ea typeface="Calibri"/>
                        <a:cs typeface="Arial" panose="020B0604020202020204" pitchFamily="34" charset="0"/>
                      </a:endParaRPr>
                    </a:p>
                  </a:txBody>
                  <a:tcPr marL="65141" marR="65141"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bl>
          </a:graphicData>
        </a:graphic>
      </p:graphicFrame>
      <p:pic>
        <p:nvPicPr>
          <p:cNvPr id="2050"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110" y="1202322"/>
            <a:ext cx="334803" cy="3147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110" y="1592927"/>
            <a:ext cx="334803" cy="314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110" y="2036265"/>
            <a:ext cx="334803" cy="314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106" y="2427483"/>
            <a:ext cx="334803" cy="314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108" y="3577080"/>
            <a:ext cx="334803" cy="314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ung\AppData\Local\Microsoft\Windows\Temporary Internet Files\Content.IE5\9SO614G8\raemi-Check-m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105" y="4419763"/>
            <a:ext cx="334803" cy="31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63500"/>
      </p:ext>
    </p:extLst>
  </p:cSld>
  <p:clrMapOvr>
    <a:masterClrMapping/>
  </p:clrMapOvr>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2190</TotalTime>
  <Words>2303</Words>
  <Application>Microsoft Macintosh PowerPoint</Application>
  <PresentationFormat>On-screen Show (4:3)</PresentationFormat>
  <Paragraphs>553</Paragraphs>
  <Slides>24</Slides>
  <Notes>3</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JLabPowerpointMain</vt:lpstr>
      <vt:lpstr>1_JLabPowerpointMain</vt:lpstr>
      <vt:lpstr>2_JLabPowerpointMain</vt:lpstr>
      <vt:lpstr>3_JLabPowerpointMain</vt:lpstr>
      <vt:lpstr>Click to add title</vt:lpstr>
      <vt:lpstr>OUTLINE</vt:lpstr>
      <vt:lpstr>Project Description</vt:lpstr>
      <vt:lpstr>12 GeV Scientific Capabilities</vt:lpstr>
      <vt:lpstr>12 GeV Upgrade Project: Schedule</vt:lpstr>
      <vt:lpstr>Civil Construction: 99% Complete</vt:lpstr>
      <vt:lpstr>Accelerator Construction: 100% Complete</vt:lpstr>
      <vt:lpstr>CD-4A Key Performance Parameters</vt:lpstr>
      <vt:lpstr>CD-4 Requirements</vt:lpstr>
      <vt:lpstr>CD-4B Key Performance Parameters</vt:lpstr>
      <vt:lpstr>Hall D:  Complete / Installed</vt:lpstr>
      <vt:lpstr>Hall D – Key Performance Parameter</vt:lpstr>
      <vt:lpstr>Technical Highlights (1)</vt:lpstr>
      <vt:lpstr>Halls B &amp; C:  Estimate-To-Complete</vt:lpstr>
      <vt:lpstr>Hall C:   SHMS</vt:lpstr>
      <vt:lpstr>Hall C: Detector Progress</vt:lpstr>
      <vt:lpstr>Hall C: SHMS Magnets</vt:lpstr>
      <vt:lpstr>CLAS12 Schematic</vt:lpstr>
      <vt:lpstr>Hall B: Detector Progress</vt:lpstr>
      <vt:lpstr>Hall B: CLAS12 Magnets</vt:lpstr>
      <vt:lpstr>Technical Highlights (2)</vt:lpstr>
      <vt:lpstr>12 GeV Project: University Detector Work</vt:lpstr>
      <vt:lpstr>SUMMARY</vt:lpstr>
      <vt:lpstr>12 GeV Upgrade Project</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Pat Stroop</cp:lastModifiedBy>
  <cp:revision>89</cp:revision>
  <cp:lastPrinted>2015-07-21T20:25:56Z</cp:lastPrinted>
  <dcterms:created xsi:type="dcterms:W3CDTF">2013-08-22T19:51:08Z</dcterms:created>
  <dcterms:modified xsi:type="dcterms:W3CDTF">2015-07-27T20:55:55Z</dcterms:modified>
</cp:coreProperties>
</file>