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8" r:id="rId3"/>
    <p:sldId id="272" r:id="rId4"/>
    <p:sldId id="319" r:id="rId5"/>
    <p:sldId id="289" r:id="rId6"/>
    <p:sldId id="291" r:id="rId7"/>
    <p:sldId id="298" r:id="rId8"/>
    <p:sldId id="321" r:id="rId9"/>
    <p:sldId id="314" r:id="rId10"/>
    <p:sldId id="322" r:id="rId11"/>
    <p:sldId id="300" r:id="rId12"/>
    <p:sldId id="301" r:id="rId13"/>
    <p:sldId id="292" r:id="rId14"/>
    <p:sldId id="290" r:id="rId15"/>
    <p:sldId id="288" r:id="rId16"/>
    <p:sldId id="313" r:id="rId17"/>
    <p:sldId id="294" r:id="rId18"/>
    <p:sldId id="295" r:id="rId19"/>
    <p:sldId id="317" r:id="rId20"/>
    <p:sldId id="306" r:id="rId21"/>
    <p:sldId id="305" r:id="rId22"/>
    <p:sldId id="307" r:id="rId23"/>
    <p:sldId id="269" r:id="rId24"/>
    <p:sldId id="286" r:id="rId25"/>
    <p:sldId id="320" r:id="rId26"/>
    <p:sldId id="274" r:id="rId27"/>
    <p:sldId id="281" r:id="rId28"/>
    <p:sldId id="318" r:id="rId29"/>
    <p:sldId id="282" r:id="rId30"/>
    <p:sldId id="283" r:id="rId31"/>
    <p:sldId id="264" r:id="rId32"/>
    <p:sldId id="312" r:id="rId33"/>
    <p:sldId id="261" r:id="rId3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CD818-C2F6-454D-8BBE-781E69C7152F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86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4035-6D67-D045-8DF4-972DFFB6A2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3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Bob edited.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28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65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CD818-C2F6-454D-8BBE-781E69C7152F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df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microsoft.com/office/2007/relationships/hdphoto" Target="../media/hdphoto1.wdp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n12posterpictur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749" y="681102"/>
            <a:ext cx="8845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Experimental Nuclear Physics Progress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" y="54715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Rolf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0721" y="2603261"/>
            <a:ext cx="3530633" cy="3188898"/>
            <a:chOff x="4852927" y="2543885"/>
            <a:chExt cx="3749678" cy="3386741"/>
          </a:xfrm>
        </p:grpSpPr>
        <p:grpSp>
          <p:nvGrpSpPr>
            <p:cNvPr id="10" name="Group 9"/>
            <p:cNvGrpSpPr/>
            <p:nvPr/>
          </p:nvGrpSpPr>
          <p:grpSpPr>
            <a:xfrm>
              <a:off x="4852927" y="2543885"/>
              <a:ext cx="3749678" cy="3386741"/>
              <a:chOff x="-45530" y="1960258"/>
              <a:chExt cx="4075248" cy="3680799"/>
            </a:xfrm>
          </p:grpSpPr>
          <p:grpSp>
            <p:nvGrpSpPr>
              <p:cNvPr id="13" name="Group 327"/>
              <p:cNvGrpSpPr>
                <a:grpSpLocks/>
              </p:cNvGrpSpPr>
              <p:nvPr/>
            </p:nvGrpSpPr>
            <p:grpSpPr bwMode="auto">
              <a:xfrm>
                <a:off x="-45530" y="1960258"/>
                <a:ext cx="4075248" cy="3680799"/>
                <a:chOff x="873129" y="1524000"/>
                <a:chExt cx="4886321" cy="4592644"/>
              </a:xfrm>
            </p:grpSpPr>
            <p:grpSp>
              <p:nvGrpSpPr>
                <p:cNvPr id="27" name="Group 408"/>
                <p:cNvGrpSpPr>
                  <a:grpSpLocks/>
                </p:cNvGrpSpPr>
                <p:nvPr/>
              </p:nvGrpSpPr>
              <p:grpSpPr bwMode="auto">
                <a:xfrm>
                  <a:off x="3810000" y="1524000"/>
                  <a:ext cx="1949450" cy="1509713"/>
                  <a:chOff x="2400" y="960"/>
                  <a:chExt cx="1228" cy="951"/>
                </a:xfrm>
              </p:grpSpPr>
              <p:grpSp>
                <p:nvGrpSpPr>
                  <p:cNvPr id="291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2477" y="960"/>
                    <a:ext cx="1151" cy="912"/>
                    <a:chOff x="2477" y="960"/>
                    <a:chExt cx="1151" cy="912"/>
                  </a:xfrm>
                </p:grpSpPr>
                <p:sp>
                  <p:nvSpPr>
                    <p:cNvPr id="293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77" y="1870"/>
                      <a:ext cx="0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239 w 323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117"/>
                        <a:gd name="T17" fmla="*/ 323 w 32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7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3"/>
                        <a:gd name="T13" fmla="*/ 0 h 117"/>
                        <a:gd name="T14" fmla="*/ 323 w 323"/>
                        <a:gd name="T15" fmla="*/ 117 h 1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8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Freeform 3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2 w 90"/>
                        <a:gd name="T1" fmla="*/ 19 h 108"/>
                        <a:gd name="T2" fmla="*/ 48 w 90"/>
                        <a:gd name="T3" fmla="*/ 19 h 108"/>
                        <a:gd name="T4" fmla="*/ 53 w 90"/>
                        <a:gd name="T5" fmla="*/ 21 h 108"/>
                        <a:gd name="T6" fmla="*/ 59 w 90"/>
                        <a:gd name="T7" fmla="*/ 22 h 108"/>
                        <a:gd name="T8" fmla="*/ 63 w 90"/>
                        <a:gd name="T9" fmla="*/ 27 h 108"/>
                        <a:gd name="T10" fmla="*/ 64 w 90"/>
                        <a:gd name="T11" fmla="*/ 27 h 108"/>
                        <a:gd name="T12" fmla="*/ 66 w 90"/>
                        <a:gd name="T13" fmla="*/ 33 h 108"/>
                        <a:gd name="T14" fmla="*/ 66 w 90"/>
                        <a:gd name="T15" fmla="*/ 42 h 108"/>
                        <a:gd name="T16" fmla="*/ 66 w 90"/>
                        <a:gd name="T17" fmla="*/ 53 h 108"/>
                        <a:gd name="T18" fmla="*/ 64 w 90"/>
                        <a:gd name="T19" fmla="*/ 63 h 108"/>
                        <a:gd name="T20" fmla="*/ 61 w 90"/>
                        <a:gd name="T21" fmla="*/ 70 h 108"/>
                        <a:gd name="T22" fmla="*/ 55 w 90"/>
                        <a:gd name="T23" fmla="*/ 73 h 108"/>
                        <a:gd name="T24" fmla="*/ 50 w 90"/>
                        <a:gd name="T25" fmla="*/ 74 h 108"/>
                        <a:gd name="T26" fmla="*/ 42 w 90"/>
                        <a:gd name="T27" fmla="*/ 75 h 108"/>
                        <a:gd name="T28" fmla="*/ 20 w 90"/>
                        <a:gd name="T29" fmla="*/ 75 h 108"/>
                        <a:gd name="T30" fmla="*/ 20 w 90"/>
                        <a:gd name="T31" fmla="*/ 19 h 108"/>
                        <a:gd name="T32" fmla="*/ 42 w 90"/>
                        <a:gd name="T33" fmla="*/ 19 h 108"/>
                        <a:gd name="T34" fmla="*/ 46 w 90"/>
                        <a:gd name="T35" fmla="*/ 0 h 108"/>
                        <a:gd name="T36" fmla="*/ 0 w 90"/>
                        <a:gd name="T37" fmla="*/ 0 h 108"/>
                        <a:gd name="T38" fmla="*/ 0 w 90"/>
                        <a:gd name="T39" fmla="*/ 88 h 108"/>
                        <a:gd name="T40" fmla="*/ 46 w 90"/>
                        <a:gd name="T41" fmla="*/ 88 h 108"/>
                        <a:gd name="T42" fmla="*/ 61 w 90"/>
                        <a:gd name="T43" fmla="*/ 84 h 108"/>
                        <a:gd name="T44" fmla="*/ 72 w 90"/>
                        <a:gd name="T45" fmla="*/ 79 h 108"/>
                        <a:gd name="T46" fmla="*/ 81 w 90"/>
                        <a:gd name="T47" fmla="*/ 74 h 108"/>
                        <a:gd name="T48" fmla="*/ 89 w 90"/>
                        <a:gd name="T49" fmla="*/ 61 h 108"/>
                        <a:gd name="T50" fmla="*/ 90 w 90"/>
                        <a:gd name="T51" fmla="*/ 40 h 108"/>
                        <a:gd name="T52" fmla="*/ 89 w 90"/>
                        <a:gd name="T53" fmla="*/ 33 h 108"/>
                        <a:gd name="T54" fmla="*/ 89 w 90"/>
                        <a:gd name="T55" fmla="*/ 27 h 108"/>
                        <a:gd name="T56" fmla="*/ 85 w 90"/>
                        <a:gd name="T57" fmla="*/ 24 h 108"/>
                        <a:gd name="T58" fmla="*/ 81 w 90"/>
                        <a:gd name="T59" fmla="*/ 15 h 108"/>
                        <a:gd name="T60" fmla="*/ 76 w 90"/>
                        <a:gd name="T61" fmla="*/ 9 h 108"/>
                        <a:gd name="T62" fmla="*/ 68 w 90"/>
                        <a:gd name="T63" fmla="*/ 6 h 108"/>
                        <a:gd name="T64" fmla="*/ 63 w 90"/>
                        <a:gd name="T65" fmla="*/ 2 h 108"/>
                        <a:gd name="T66" fmla="*/ 55 w 90"/>
                        <a:gd name="T67" fmla="*/ 0 h 108"/>
                        <a:gd name="T68" fmla="*/ 46 w 90"/>
                        <a:gd name="T69" fmla="*/ 0 h 10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108"/>
                        <a:gd name="T107" fmla="*/ 90 w 90"/>
                        <a:gd name="T108" fmla="*/ 108 h 10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108">
                          <a:moveTo>
                            <a:pt x="42" y="19"/>
                          </a:moveTo>
                          <a:lnTo>
                            <a:pt x="48" y="19"/>
                          </a:lnTo>
                          <a:lnTo>
                            <a:pt x="53" y="21"/>
                          </a:lnTo>
                          <a:lnTo>
                            <a:pt x="59" y="22"/>
                          </a:lnTo>
                          <a:lnTo>
                            <a:pt x="63" y="28"/>
                          </a:lnTo>
                          <a:lnTo>
                            <a:pt x="64" y="34"/>
                          </a:lnTo>
                          <a:lnTo>
                            <a:pt x="66" y="43"/>
                          </a:lnTo>
                          <a:lnTo>
                            <a:pt x="66" y="52"/>
                          </a:lnTo>
                          <a:lnTo>
                            <a:pt x="66" y="63"/>
                          </a:lnTo>
                          <a:lnTo>
                            <a:pt x="64" y="73"/>
                          </a:lnTo>
                          <a:lnTo>
                            <a:pt x="61" y="80"/>
                          </a:lnTo>
                          <a:lnTo>
                            <a:pt x="55" y="86"/>
                          </a:lnTo>
                          <a:lnTo>
                            <a:pt x="50" y="87"/>
                          </a:lnTo>
                          <a:lnTo>
                            <a:pt x="42" y="89"/>
                          </a:lnTo>
                          <a:lnTo>
                            <a:pt x="20" y="89"/>
                          </a:lnTo>
                          <a:lnTo>
                            <a:pt x="20" y="19"/>
                          </a:lnTo>
                          <a:lnTo>
                            <a:pt x="42" y="19"/>
                          </a:lnTo>
                          <a:close/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472" y="1025"/>
                      <a:ext cx="46" cy="69"/>
                    </a:xfrm>
                    <a:custGeom>
                      <a:avLst/>
                      <a:gdLst>
                        <a:gd name="T0" fmla="*/ 22 w 46"/>
                        <a:gd name="T1" fmla="*/ 0 h 70"/>
                        <a:gd name="T2" fmla="*/ 28 w 46"/>
                        <a:gd name="T3" fmla="*/ 0 h 70"/>
                        <a:gd name="T4" fmla="*/ 33 w 46"/>
                        <a:gd name="T5" fmla="*/ 2 h 70"/>
                        <a:gd name="T6" fmla="*/ 39 w 46"/>
                        <a:gd name="T7" fmla="*/ 3 h 70"/>
                        <a:gd name="T8" fmla="*/ 43 w 46"/>
                        <a:gd name="T9" fmla="*/ 9 h 70"/>
                        <a:gd name="T10" fmla="*/ 44 w 46"/>
                        <a:gd name="T11" fmla="*/ 15 h 70"/>
                        <a:gd name="T12" fmla="*/ 46 w 46"/>
                        <a:gd name="T13" fmla="*/ 24 h 70"/>
                        <a:gd name="T14" fmla="*/ 46 w 46"/>
                        <a:gd name="T15" fmla="*/ 33 h 70"/>
                        <a:gd name="T16" fmla="*/ 46 w 46"/>
                        <a:gd name="T17" fmla="*/ 35 h 70"/>
                        <a:gd name="T18" fmla="*/ 44 w 46"/>
                        <a:gd name="T19" fmla="*/ 44 h 70"/>
                        <a:gd name="T20" fmla="*/ 41 w 46"/>
                        <a:gd name="T21" fmla="*/ 51 h 70"/>
                        <a:gd name="T22" fmla="*/ 35 w 46"/>
                        <a:gd name="T23" fmla="*/ 57 h 70"/>
                        <a:gd name="T24" fmla="*/ 30 w 46"/>
                        <a:gd name="T25" fmla="*/ 58 h 70"/>
                        <a:gd name="T26" fmla="*/ 22 w 46"/>
                        <a:gd name="T27" fmla="*/ 60 h 70"/>
                        <a:gd name="T28" fmla="*/ 0 w 46"/>
                        <a:gd name="T29" fmla="*/ 60 h 70"/>
                        <a:gd name="T30" fmla="*/ 0 w 46"/>
                        <a:gd name="T31" fmla="*/ 0 h 70"/>
                        <a:gd name="T32" fmla="*/ 22 w 46"/>
                        <a:gd name="T33" fmla="*/ 0 h 7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6"/>
                        <a:gd name="T52" fmla="*/ 0 h 70"/>
                        <a:gd name="T53" fmla="*/ 46 w 46"/>
                        <a:gd name="T54" fmla="*/ 70 h 7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6" h="70">
                          <a:moveTo>
                            <a:pt x="22" y="0"/>
                          </a:move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3"/>
                          </a:lnTo>
                          <a:lnTo>
                            <a:pt x="43" y="9"/>
                          </a:lnTo>
                          <a:lnTo>
                            <a:pt x="44" y="15"/>
                          </a:lnTo>
                          <a:lnTo>
                            <a:pt x="46" y="24"/>
                          </a:lnTo>
                          <a:lnTo>
                            <a:pt x="46" y="33"/>
                          </a:lnTo>
                          <a:lnTo>
                            <a:pt x="46" y="44"/>
                          </a:lnTo>
                          <a:lnTo>
                            <a:pt x="44" y="54"/>
                          </a:lnTo>
                          <a:lnTo>
                            <a:pt x="41" y="61"/>
                          </a:lnTo>
                          <a:lnTo>
                            <a:pt x="35" y="67"/>
                          </a:lnTo>
                          <a:lnTo>
                            <a:pt x="30" y="68"/>
                          </a:lnTo>
                          <a:lnTo>
                            <a:pt x="22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6 w 90"/>
                        <a:gd name="T1" fmla="*/ 0 h 108"/>
                        <a:gd name="T2" fmla="*/ 0 w 90"/>
                        <a:gd name="T3" fmla="*/ 0 h 108"/>
                        <a:gd name="T4" fmla="*/ 0 w 90"/>
                        <a:gd name="T5" fmla="*/ 88 h 108"/>
                        <a:gd name="T6" fmla="*/ 46 w 90"/>
                        <a:gd name="T7" fmla="*/ 88 h 108"/>
                        <a:gd name="T8" fmla="*/ 61 w 90"/>
                        <a:gd name="T9" fmla="*/ 84 h 108"/>
                        <a:gd name="T10" fmla="*/ 72 w 90"/>
                        <a:gd name="T11" fmla="*/ 79 h 108"/>
                        <a:gd name="T12" fmla="*/ 81 w 90"/>
                        <a:gd name="T13" fmla="*/ 74 h 108"/>
                        <a:gd name="T14" fmla="*/ 89 w 90"/>
                        <a:gd name="T15" fmla="*/ 61 h 108"/>
                        <a:gd name="T16" fmla="*/ 90 w 90"/>
                        <a:gd name="T17" fmla="*/ 40 h 108"/>
                        <a:gd name="T18" fmla="*/ 89 w 90"/>
                        <a:gd name="T19" fmla="*/ 33 h 108"/>
                        <a:gd name="T20" fmla="*/ 89 w 90"/>
                        <a:gd name="T21" fmla="*/ 27 h 108"/>
                        <a:gd name="T22" fmla="*/ 85 w 90"/>
                        <a:gd name="T23" fmla="*/ 24 h 108"/>
                        <a:gd name="T24" fmla="*/ 81 w 90"/>
                        <a:gd name="T25" fmla="*/ 15 h 108"/>
                        <a:gd name="T26" fmla="*/ 76 w 90"/>
                        <a:gd name="T27" fmla="*/ 9 h 108"/>
                        <a:gd name="T28" fmla="*/ 68 w 90"/>
                        <a:gd name="T29" fmla="*/ 6 h 108"/>
                        <a:gd name="T30" fmla="*/ 63 w 90"/>
                        <a:gd name="T31" fmla="*/ 2 h 108"/>
                        <a:gd name="T32" fmla="*/ 55 w 90"/>
                        <a:gd name="T33" fmla="*/ 0 h 108"/>
                        <a:gd name="T34" fmla="*/ 46 w 90"/>
                        <a:gd name="T35" fmla="*/ 0 h 10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0"/>
                        <a:gd name="T55" fmla="*/ 0 h 108"/>
                        <a:gd name="T56" fmla="*/ 90 w 90"/>
                        <a:gd name="T57" fmla="*/ 108 h 10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0" h="108"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925" y="1130"/>
                      <a:ext cx="176" cy="70"/>
                    </a:xfrm>
                    <a:custGeom>
                      <a:avLst/>
                      <a:gdLst>
                        <a:gd name="T0" fmla="*/ 176 w 176"/>
                        <a:gd name="T1" fmla="*/ 35 h 71"/>
                        <a:gd name="T2" fmla="*/ 89 w 176"/>
                        <a:gd name="T3" fmla="*/ 61 h 71"/>
                        <a:gd name="T4" fmla="*/ 0 w 176"/>
                        <a:gd name="T5" fmla="*/ 30 h 71"/>
                        <a:gd name="T6" fmla="*/ 87 w 176"/>
                        <a:gd name="T7" fmla="*/ 0 h 71"/>
                        <a:gd name="T8" fmla="*/ 176 w 176"/>
                        <a:gd name="T9" fmla="*/ 35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6"/>
                        <a:gd name="T16" fmla="*/ 0 h 71"/>
                        <a:gd name="T17" fmla="*/ 176 w 176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6" h="71">
                          <a:moveTo>
                            <a:pt x="176" y="39"/>
                          </a:moveTo>
                          <a:lnTo>
                            <a:pt x="89" y="71"/>
                          </a:lnTo>
                          <a:lnTo>
                            <a:pt x="0" y="30"/>
                          </a:lnTo>
                          <a:lnTo>
                            <a:pt x="87" y="0"/>
                          </a:lnTo>
                          <a:lnTo>
                            <a:pt x="176" y="39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014" y="1169"/>
                      <a:ext cx="87" cy="119"/>
                    </a:xfrm>
                    <a:custGeom>
                      <a:avLst/>
                      <a:gdLst>
                        <a:gd name="T0" fmla="*/ 0 w 87"/>
                        <a:gd name="T1" fmla="*/ 101 h 121"/>
                        <a:gd name="T2" fmla="*/ 0 w 87"/>
                        <a:gd name="T3" fmla="*/ 30 h 121"/>
                        <a:gd name="T4" fmla="*/ 87 w 87"/>
                        <a:gd name="T5" fmla="*/ 0 h 121"/>
                        <a:gd name="T6" fmla="*/ 87 w 87"/>
                        <a:gd name="T7" fmla="*/ 76 h 121"/>
                        <a:gd name="T8" fmla="*/ 0 w 87"/>
                        <a:gd name="T9" fmla="*/ 101 h 1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21"/>
                        <a:gd name="T17" fmla="*/ 87 w 87"/>
                        <a:gd name="T18" fmla="*/ 121 h 1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21">
                          <a:moveTo>
                            <a:pt x="0" y="121"/>
                          </a:moveTo>
                          <a:lnTo>
                            <a:pt x="0" y="32"/>
                          </a:lnTo>
                          <a:lnTo>
                            <a:pt x="87" y="0"/>
                          </a:lnTo>
                          <a:lnTo>
                            <a:pt x="87" y="86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099" y="1110"/>
                      <a:ext cx="238" cy="105"/>
                    </a:xfrm>
                    <a:custGeom>
                      <a:avLst/>
                      <a:gdLst>
                        <a:gd name="T0" fmla="*/ 238 w 238"/>
                        <a:gd name="T1" fmla="*/ 0 h 106"/>
                        <a:gd name="T2" fmla="*/ 206 w 238"/>
                        <a:gd name="T3" fmla="*/ 30 h 106"/>
                        <a:gd name="T4" fmla="*/ 184 w 238"/>
                        <a:gd name="T5" fmla="*/ 15 h 106"/>
                        <a:gd name="T6" fmla="*/ 165 w 238"/>
                        <a:gd name="T7" fmla="*/ 41 h 106"/>
                        <a:gd name="T8" fmla="*/ 145 w 238"/>
                        <a:gd name="T9" fmla="*/ 26 h 106"/>
                        <a:gd name="T10" fmla="*/ 132 w 238"/>
                        <a:gd name="T11" fmla="*/ 53 h 106"/>
                        <a:gd name="T12" fmla="*/ 112 w 238"/>
                        <a:gd name="T13" fmla="*/ 43 h 106"/>
                        <a:gd name="T14" fmla="*/ 100 w 238"/>
                        <a:gd name="T15" fmla="*/ 61 h 106"/>
                        <a:gd name="T16" fmla="*/ 78 w 238"/>
                        <a:gd name="T17" fmla="*/ 53 h 106"/>
                        <a:gd name="T18" fmla="*/ 67 w 238"/>
                        <a:gd name="T19" fmla="*/ 73 h 106"/>
                        <a:gd name="T20" fmla="*/ 45 w 238"/>
                        <a:gd name="T21" fmla="*/ 59 h 106"/>
                        <a:gd name="T22" fmla="*/ 32 w 238"/>
                        <a:gd name="T23" fmla="*/ 86 h 106"/>
                        <a:gd name="T24" fmla="*/ 15 w 238"/>
                        <a:gd name="T25" fmla="*/ 68 h 106"/>
                        <a:gd name="T26" fmla="*/ 0 w 238"/>
                        <a:gd name="T27" fmla="*/ 96 h 10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8"/>
                        <a:gd name="T43" fmla="*/ 0 h 106"/>
                        <a:gd name="T44" fmla="*/ 238 w 238"/>
                        <a:gd name="T45" fmla="*/ 106 h 10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8" h="106">
                          <a:moveTo>
                            <a:pt x="238" y="0"/>
                          </a:moveTo>
                          <a:lnTo>
                            <a:pt x="206" y="30"/>
                          </a:lnTo>
                          <a:lnTo>
                            <a:pt x="184" y="15"/>
                          </a:lnTo>
                          <a:lnTo>
                            <a:pt x="165" y="41"/>
                          </a:lnTo>
                          <a:lnTo>
                            <a:pt x="145" y="26"/>
                          </a:lnTo>
                          <a:lnTo>
                            <a:pt x="132" y="54"/>
                          </a:lnTo>
                          <a:lnTo>
                            <a:pt x="112" y="43"/>
                          </a:lnTo>
                          <a:lnTo>
                            <a:pt x="100" y="71"/>
                          </a:lnTo>
                          <a:lnTo>
                            <a:pt x="78" y="56"/>
                          </a:lnTo>
                          <a:lnTo>
                            <a:pt x="67" y="83"/>
                          </a:lnTo>
                          <a:lnTo>
                            <a:pt x="45" y="69"/>
                          </a:lnTo>
                          <a:lnTo>
                            <a:pt x="32" y="96"/>
                          </a:lnTo>
                          <a:lnTo>
                            <a:pt x="15" y="7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7" y="1234"/>
                      <a:ext cx="92" cy="4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2" name="Freeform 331"/>
                  <p:cNvSpPr>
                    <a:spLocks/>
                  </p:cNvSpPr>
                  <p:nvPr/>
                </p:nvSpPr>
                <p:spPr bwMode="auto">
                  <a:xfrm>
                    <a:off x="2400" y="1275"/>
                    <a:ext cx="477" cy="636"/>
                  </a:xfrm>
                  <a:custGeom>
                    <a:avLst/>
                    <a:gdLst>
                      <a:gd name="T0" fmla="*/ 0 w 477"/>
                      <a:gd name="T1" fmla="*/ 636 h 636"/>
                      <a:gd name="T2" fmla="*/ 247 w 477"/>
                      <a:gd name="T3" fmla="*/ 493 h 636"/>
                      <a:gd name="T4" fmla="*/ 477 w 477"/>
                      <a:gd name="T5" fmla="*/ 0 h 636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636"/>
                      <a:gd name="T11" fmla="*/ 477 w 477"/>
                      <a:gd name="T12" fmla="*/ 636 h 6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636">
                        <a:moveTo>
                          <a:pt x="0" y="636"/>
                        </a:moveTo>
                        <a:lnTo>
                          <a:pt x="247" y="493"/>
                        </a:lnTo>
                        <a:lnTo>
                          <a:pt x="47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" name="Group 429"/>
                <p:cNvGrpSpPr>
                  <a:grpSpLocks/>
                </p:cNvGrpSpPr>
                <p:nvPr/>
              </p:nvGrpSpPr>
              <p:grpSpPr bwMode="auto">
                <a:xfrm>
                  <a:off x="1143000" y="2286001"/>
                  <a:ext cx="4473576" cy="2576513"/>
                  <a:chOff x="672" y="1440"/>
                  <a:chExt cx="2818" cy="1623"/>
                </a:xfrm>
              </p:grpSpPr>
              <p:sp>
                <p:nvSpPr>
                  <p:cNvPr id="108" name="Freeform 135"/>
                  <p:cNvSpPr>
                    <a:spLocks/>
                  </p:cNvSpPr>
                  <p:nvPr/>
                </p:nvSpPr>
                <p:spPr bwMode="auto">
                  <a:xfrm>
                    <a:off x="672" y="2375"/>
                    <a:ext cx="1687" cy="688"/>
                  </a:xfrm>
                  <a:custGeom>
                    <a:avLst/>
                    <a:gdLst>
                      <a:gd name="T0" fmla="*/ 934 w 1687"/>
                      <a:gd name="T1" fmla="*/ 0 h 688"/>
                      <a:gd name="T2" fmla="*/ 794 w 1687"/>
                      <a:gd name="T3" fmla="*/ 17 h 688"/>
                      <a:gd name="T4" fmla="*/ 756 w 1687"/>
                      <a:gd name="T5" fmla="*/ 39 h 688"/>
                      <a:gd name="T6" fmla="*/ 727 w 1687"/>
                      <a:gd name="T7" fmla="*/ 60 h 688"/>
                      <a:gd name="T8" fmla="*/ 705 w 1687"/>
                      <a:gd name="T9" fmla="*/ 76 h 688"/>
                      <a:gd name="T10" fmla="*/ 692 w 1687"/>
                      <a:gd name="T11" fmla="*/ 89 h 688"/>
                      <a:gd name="T12" fmla="*/ 682 w 1687"/>
                      <a:gd name="T13" fmla="*/ 99 h 688"/>
                      <a:gd name="T14" fmla="*/ 680 w 1687"/>
                      <a:gd name="T15" fmla="*/ 101 h 688"/>
                      <a:gd name="T16" fmla="*/ 649 w 1687"/>
                      <a:gd name="T17" fmla="*/ 136 h 688"/>
                      <a:gd name="T18" fmla="*/ 628 w 1687"/>
                      <a:gd name="T19" fmla="*/ 169 h 688"/>
                      <a:gd name="T20" fmla="*/ 616 w 1687"/>
                      <a:gd name="T21" fmla="*/ 202 h 688"/>
                      <a:gd name="T22" fmla="*/ 612 w 1687"/>
                      <a:gd name="T23" fmla="*/ 232 h 688"/>
                      <a:gd name="T24" fmla="*/ 614 w 1687"/>
                      <a:gd name="T25" fmla="*/ 260 h 688"/>
                      <a:gd name="T26" fmla="*/ 617 w 1687"/>
                      <a:gd name="T27" fmla="*/ 286 h 688"/>
                      <a:gd name="T28" fmla="*/ 627 w 1687"/>
                      <a:gd name="T29" fmla="*/ 308 h 688"/>
                      <a:gd name="T30" fmla="*/ 634 w 1687"/>
                      <a:gd name="T31" fmla="*/ 325 h 688"/>
                      <a:gd name="T32" fmla="*/ 643 w 1687"/>
                      <a:gd name="T33" fmla="*/ 338 h 688"/>
                      <a:gd name="T34" fmla="*/ 649 w 1687"/>
                      <a:gd name="T35" fmla="*/ 347 h 688"/>
                      <a:gd name="T36" fmla="*/ 651 w 1687"/>
                      <a:gd name="T37" fmla="*/ 349 h 688"/>
                      <a:gd name="T38" fmla="*/ 682 w 1687"/>
                      <a:gd name="T39" fmla="*/ 384 h 688"/>
                      <a:gd name="T40" fmla="*/ 719 w 1687"/>
                      <a:gd name="T41" fmla="*/ 412 h 688"/>
                      <a:gd name="T42" fmla="*/ 758 w 1687"/>
                      <a:gd name="T43" fmla="*/ 434 h 688"/>
                      <a:gd name="T44" fmla="*/ 797 w 1687"/>
                      <a:gd name="T45" fmla="*/ 451 h 688"/>
                      <a:gd name="T46" fmla="*/ 834 w 1687"/>
                      <a:gd name="T47" fmla="*/ 462 h 688"/>
                      <a:gd name="T48" fmla="*/ 866 w 1687"/>
                      <a:gd name="T49" fmla="*/ 471 h 688"/>
                      <a:gd name="T50" fmla="*/ 892 w 1687"/>
                      <a:gd name="T51" fmla="*/ 477 h 688"/>
                      <a:gd name="T52" fmla="*/ 910 w 1687"/>
                      <a:gd name="T53" fmla="*/ 479 h 688"/>
                      <a:gd name="T54" fmla="*/ 916 w 1687"/>
                      <a:gd name="T55" fmla="*/ 481 h 688"/>
                      <a:gd name="T56" fmla="*/ 992 w 1687"/>
                      <a:gd name="T57" fmla="*/ 486 h 688"/>
                      <a:gd name="T58" fmla="*/ 1059 w 1687"/>
                      <a:gd name="T59" fmla="*/ 488 h 688"/>
                      <a:gd name="T60" fmla="*/ 1114 w 1687"/>
                      <a:gd name="T61" fmla="*/ 488 h 688"/>
                      <a:gd name="T62" fmla="*/ 1161 w 1687"/>
                      <a:gd name="T63" fmla="*/ 486 h 688"/>
                      <a:gd name="T64" fmla="*/ 1198 w 1687"/>
                      <a:gd name="T65" fmla="*/ 482 h 688"/>
                      <a:gd name="T66" fmla="*/ 1227 w 1687"/>
                      <a:gd name="T67" fmla="*/ 479 h 688"/>
                      <a:gd name="T68" fmla="*/ 1250 w 1687"/>
                      <a:gd name="T69" fmla="*/ 473 h 688"/>
                      <a:gd name="T70" fmla="*/ 1265 w 1687"/>
                      <a:gd name="T71" fmla="*/ 470 h 688"/>
                      <a:gd name="T72" fmla="*/ 1274 w 1687"/>
                      <a:gd name="T73" fmla="*/ 468 h 688"/>
                      <a:gd name="T74" fmla="*/ 1277 w 1687"/>
                      <a:gd name="T75" fmla="*/ 466 h 688"/>
                      <a:gd name="T76" fmla="*/ 1320 w 1687"/>
                      <a:gd name="T77" fmla="*/ 453 h 688"/>
                      <a:gd name="T78" fmla="*/ 1361 w 1687"/>
                      <a:gd name="T79" fmla="*/ 436 h 688"/>
                      <a:gd name="T80" fmla="*/ 1402 w 1687"/>
                      <a:gd name="T81" fmla="*/ 419 h 688"/>
                      <a:gd name="T82" fmla="*/ 1441 w 1687"/>
                      <a:gd name="T83" fmla="*/ 401 h 688"/>
                      <a:gd name="T84" fmla="*/ 1478 w 1687"/>
                      <a:gd name="T85" fmla="*/ 382 h 688"/>
                      <a:gd name="T86" fmla="*/ 1509 w 1687"/>
                      <a:gd name="T87" fmla="*/ 364 h 688"/>
                      <a:gd name="T88" fmla="*/ 1537 w 1687"/>
                      <a:gd name="T89" fmla="*/ 347 h 688"/>
                      <a:gd name="T90" fmla="*/ 1561 w 1687"/>
                      <a:gd name="T91" fmla="*/ 332 h 688"/>
                      <a:gd name="T92" fmla="*/ 1578 w 1687"/>
                      <a:gd name="T93" fmla="*/ 321 h 688"/>
                      <a:gd name="T94" fmla="*/ 1589 w 1687"/>
                      <a:gd name="T95" fmla="*/ 314 h 688"/>
                      <a:gd name="T96" fmla="*/ 1593 w 1687"/>
                      <a:gd name="T97" fmla="*/ 312 h 688"/>
                      <a:gd name="T98" fmla="*/ 1687 w 1687"/>
                      <a:gd name="T99" fmla="*/ 317 h 688"/>
                      <a:gd name="T100" fmla="*/ 1096 w 1687"/>
                      <a:gd name="T101" fmla="*/ 651 h 688"/>
                      <a:gd name="T102" fmla="*/ 1092 w 1687"/>
                      <a:gd name="T103" fmla="*/ 653 h 688"/>
                      <a:gd name="T104" fmla="*/ 1079 w 1687"/>
                      <a:gd name="T105" fmla="*/ 657 h 688"/>
                      <a:gd name="T106" fmla="*/ 1059 w 1687"/>
                      <a:gd name="T107" fmla="*/ 664 h 688"/>
                      <a:gd name="T108" fmla="*/ 1033 w 1687"/>
                      <a:gd name="T109" fmla="*/ 672 h 688"/>
                      <a:gd name="T110" fmla="*/ 999 w 1687"/>
                      <a:gd name="T111" fmla="*/ 679 h 688"/>
                      <a:gd name="T112" fmla="*/ 960 w 1687"/>
                      <a:gd name="T113" fmla="*/ 685 h 688"/>
                      <a:gd name="T114" fmla="*/ 916 w 1687"/>
                      <a:gd name="T115" fmla="*/ 688 h 688"/>
                      <a:gd name="T116" fmla="*/ 868 w 1687"/>
                      <a:gd name="T117" fmla="*/ 688 h 688"/>
                      <a:gd name="T118" fmla="*/ 0 w 1687"/>
                      <a:gd name="T119" fmla="*/ 668 h 6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87"/>
                      <a:gd name="T181" fmla="*/ 0 h 688"/>
                      <a:gd name="T182" fmla="*/ 1687 w 1687"/>
                      <a:gd name="T183" fmla="*/ 688 h 6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87" h="688">
                        <a:moveTo>
                          <a:pt x="934" y="0"/>
                        </a:moveTo>
                        <a:lnTo>
                          <a:pt x="794" y="17"/>
                        </a:lnTo>
                        <a:lnTo>
                          <a:pt x="756" y="39"/>
                        </a:lnTo>
                        <a:lnTo>
                          <a:pt x="727" y="60"/>
                        </a:lnTo>
                        <a:lnTo>
                          <a:pt x="705" y="76"/>
                        </a:lnTo>
                        <a:lnTo>
                          <a:pt x="692" y="89"/>
                        </a:lnTo>
                        <a:lnTo>
                          <a:pt x="682" y="99"/>
                        </a:lnTo>
                        <a:lnTo>
                          <a:pt x="680" y="101"/>
                        </a:lnTo>
                        <a:lnTo>
                          <a:pt x="649" y="136"/>
                        </a:lnTo>
                        <a:lnTo>
                          <a:pt x="628" y="169"/>
                        </a:lnTo>
                        <a:lnTo>
                          <a:pt x="616" y="202"/>
                        </a:lnTo>
                        <a:lnTo>
                          <a:pt x="612" y="232"/>
                        </a:lnTo>
                        <a:lnTo>
                          <a:pt x="614" y="260"/>
                        </a:lnTo>
                        <a:lnTo>
                          <a:pt x="617" y="286"/>
                        </a:lnTo>
                        <a:lnTo>
                          <a:pt x="627" y="308"/>
                        </a:lnTo>
                        <a:lnTo>
                          <a:pt x="634" y="325"/>
                        </a:lnTo>
                        <a:lnTo>
                          <a:pt x="643" y="338"/>
                        </a:lnTo>
                        <a:lnTo>
                          <a:pt x="649" y="347"/>
                        </a:lnTo>
                        <a:lnTo>
                          <a:pt x="651" y="349"/>
                        </a:lnTo>
                        <a:lnTo>
                          <a:pt x="682" y="384"/>
                        </a:lnTo>
                        <a:lnTo>
                          <a:pt x="719" y="412"/>
                        </a:lnTo>
                        <a:lnTo>
                          <a:pt x="758" y="434"/>
                        </a:lnTo>
                        <a:lnTo>
                          <a:pt x="797" y="451"/>
                        </a:lnTo>
                        <a:lnTo>
                          <a:pt x="834" y="462"/>
                        </a:lnTo>
                        <a:lnTo>
                          <a:pt x="866" y="471"/>
                        </a:lnTo>
                        <a:lnTo>
                          <a:pt x="892" y="477"/>
                        </a:lnTo>
                        <a:lnTo>
                          <a:pt x="910" y="479"/>
                        </a:lnTo>
                        <a:lnTo>
                          <a:pt x="916" y="481"/>
                        </a:lnTo>
                        <a:lnTo>
                          <a:pt x="992" y="486"/>
                        </a:lnTo>
                        <a:lnTo>
                          <a:pt x="1059" y="488"/>
                        </a:lnTo>
                        <a:lnTo>
                          <a:pt x="1114" y="488"/>
                        </a:lnTo>
                        <a:lnTo>
                          <a:pt x="1161" y="486"/>
                        </a:lnTo>
                        <a:lnTo>
                          <a:pt x="1198" y="482"/>
                        </a:lnTo>
                        <a:lnTo>
                          <a:pt x="1227" y="479"/>
                        </a:lnTo>
                        <a:lnTo>
                          <a:pt x="1250" y="473"/>
                        </a:lnTo>
                        <a:lnTo>
                          <a:pt x="1265" y="470"/>
                        </a:lnTo>
                        <a:lnTo>
                          <a:pt x="1274" y="468"/>
                        </a:lnTo>
                        <a:lnTo>
                          <a:pt x="1277" y="466"/>
                        </a:lnTo>
                        <a:lnTo>
                          <a:pt x="1320" y="453"/>
                        </a:lnTo>
                        <a:lnTo>
                          <a:pt x="1361" y="436"/>
                        </a:lnTo>
                        <a:lnTo>
                          <a:pt x="1402" y="419"/>
                        </a:lnTo>
                        <a:lnTo>
                          <a:pt x="1441" y="401"/>
                        </a:lnTo>
                        <a:lnTo>
                          <a:pt x="1478" y="382"/>
                        </a:lnTo>
                        <a:lnTo>
                          <a:pt x="1509" y="364"/>
                        </a:lnTo>
                        <a:lnTo>
                          <a:pt x="1537" y="347"/>
                        </a:lnTo>
                        <a:lnTo>
                          <a:pt x="1561" y="332"/>
                        </a:lnTo>
                        <a:lnTo>
                          <a:pt x="1578" y="321"/>
                        </a:lnTo>
                        <a:lnTo>
                          <a:pt x="1589" y="314"/>
                        </a:lnTo>
                        <a:lnTo>
                          <a:pt x="1593" y="312"/>
                        </a:lnTo>
                        <a:lnTo>
                          <a:pt x="1687" y="317"/>
                        </a:lnTo>
                        <a:lnTo>
                          <a:pt x="1096" y="651"/>
                        </a:lnTo>
                        <a:lnTo>
                          <a:pt x="1092" y="653"/>
                        </a:lnTo>
                        <a:lnTo>
                          <a:pt x="1079" y="657"/>
                        </a:lnTo>
                        <a:lnTo>
                          <a:pt x="1059" y="664"/>
                        </a:lnTo>
                        <a:lnTo>
                          <a:pt x="1033" y="672"/>
                        </a:lnTo>
                        <a:lnTo>
                          <a:pt x="999" y="679"/>
                        </a:lnTo>
                        <a:lnTo>
                          <a:pt x="960" y="685"/>
                        </a:lnTo>
                        <a:lnTo>
                          <a:pt x="916" y="688"/>
                        </a:lnTo>
                        <a:lnTo>
                          <a:pt x="868" y="688"/>
                        </a:lnTo>
                        <a:lnTo>
                          <a:pt x="0" y="668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09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108" y="1440"/>
                    <a:ext cx="2382" cy="1464"/>
                    <a:chOff x="1108" y="1440"/>
                    <a:chExt cx="2382" cy="1464"/>
                  </a:xfrm>
                </p:grpSpPr>
                <p:sp>
                  <p:nvSpPr>
                    <p:cNvPr id="11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94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76" y="2349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4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5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6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0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4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7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62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3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4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0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1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8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9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0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4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6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7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8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0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" name="Group 432"/>
                <p:cNvGrpSpPr>
                  <a:grpSpLocks/>
                </p:cNvGrpSpPr>
                <p:nvPr/>
              </p:nvGrpSpPr>
              <p:grpSpPr bwMode="auto">
                <a:xfrm>
                  <a:off x="873129" y="3451228"/>
                  <a:ext cx="3359153" cy="2665416"/>
                  <a:chOff x="550" y="2174"/>
                  <a:chExt cx="2116" cy="1679"/>
                </a:xfrm>
              </p:grpSpPr>
              <p:grpSp>
                <p:nvGrpSpPr>
                  <p:cNvPr id="30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2093" y="2174"/>
                    <a:ext cx="573" cy="258"/>
                    <a:chOff x="2132" y="2126"/>
                    <a:chExt cx="573" cy="258"/>
                  </a:xfrm>
                </p:grpSpPr>
                <p:sp>
                  <p:nvSpPr>
                    <p:cNvPr id="10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2126"/>
                      <a:ext cx="199" cy="97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5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2" y="2147"/>
                      <a:ext cx="573" cy="237"/>
                      <a:chOff x="2132" y="2147"/>
                      <a:chExt cx="573" cy="237"/>
                    </a:xfrm>
                  </p:grpSpPr>
                  <p:sp>
                    <p:nvSpPr>
                      <p:cNvPr id="10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6" y="2265"/>
                        <a:ext cx="249" cy="1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7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2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550" y="2742"/>
                    <a:ext cx="1240" cy="1111"/>
                    <a:chOff x="550" y="2742"/>
                    <a:chExt cx="1240" cy="1111"/>
                  </a:xfrm>
                </p:grpSpPr>
                <p:sp>
                  <p:nvSpPr>
                    <p:cNvPr id="32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" y="3035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69" y="3037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15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814" y="3366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81" y="3684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3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343"/>
              <p:cNvGrpSpPr/>
              <p:nvPr/>
            </p:nvGrpSpPr>
            <p:grpSpPr>
              <a:xfrm>
                <a:off x="1862778" y="3550629"/>
                <a:ext cx="844708" cy="257028"/>
                <a:chOff x="5563489" y="3481924"/>
                <a:chExt cx="844708" cy="257028"/>
              </a:xfrm>
            </p:grpSpPr>
            <p:sp>
              <p:nvSpPr>
                <p:cNvPr id="17" name="Freeform 281"/>
                <p:cNvSpPr>
                  <a:spLocks/>
                </p:cNvSpPr>
                <p:nvPr/>
              </p:nvSpPr>
              <p:spPr bwMode="auto">
                <a:xfrm>
                  <a:off x="5563489" y="3581185"/>
                  <a:ext cx="571965" cy="157767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Freeform 283"/>
                <p:cNvSpPr>
                  <a:spLocks/>
                </p:cNvSpPr>
                <p:nvPr/>
              </p:nvSpPr>
              <p:spPr bwMode="auto">
                <a:xfrm>
                  <a:off x="6245345" y="3539199"/>
                  <a:ext cx="67524" cy="143771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84"/>
                <p:cNvSpPr>
                  <a:spLocks/>
                </p:cNvSpPr>
                <p:nvPr/>
              </p:nvSpPr>
              <p:spPr bwMode="auto">
                <a:xfrm>
                  <a:off x="6312869" y="3536654"/>
                  <a:ext cx="95328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Freeform 286"/>
                <p:cNvSpPr>
                  <a:spLocks/>
                </p:cNvSpPr>
                <p:nvPr/>
              </p:nvSpPr>
              <p:spPr bwMode="auto">
                <a:xfrm>
                  <a:off x="6059986" y="3484489"/>
                  <a:ext cx="348210" cy="94151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Freeform 287"/>
                <p:cNvSpPr>
                  <a:spLocks/>
                </p:cNvSpPr>
                <p:nvPr/>
              </p:nvSpPr>
              <p:spPr bwMode="auto">
                <a:xfrm>
                  <a:off x="5885219" y="3536654"/>
                  <a:ext cx="95328" cy="148861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Freeform 291"/>
                <p:cNvSpPr>
                  <a:spLocks/>
                </p:cNvSpPr>
                <p:nvPr/>
              </p:nvSpPr>
              <p:spPr bwMode="auto">
                <a:xfrm>
                  <a:off x="6063958" y="3543016"/>
                  <a:ext cx="96652" cy="148861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Freeform 290"/>
                <p:cNvSpPr>
                  <a:spLocks/>
                </p:cNvSpPr>
                <p:nvPr/>
              </p:nvSpPr>
              <p:spPr bwMode="auto">
                <a:xfrm>
                  <a:off x="5885219" y="3481924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82"/>
                <p:cNvSpPr>
                  <a:spLocks/>
                </p:cNvSpPr>
                <p:nvPr/>
              </p:nvSpPr>
              <p:spPr bwMode="auto">
                <a:xfrm>
                  <a:off x="6159285" y="3535383"/>
                  <a:ext cx="95327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Freeform 290"/>
                <p:cNvSpPr>
                  <a:spLocks/>
                </p:cNvSpPr>
                <p:nvPr/>
              </p:nvSpPr>
              <p:spPr bwMode="auto">
                <a:xfrm>
                  <a:off x="5897135" y="3483218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Freeform 288"/>
                <p:cNvSpPr>
                  <a:spLocks/>
                </p:cNvSpPr>
                <p:nvPr/>
              </p:nvSpPr>
              <p:spPr bwMode="auto">
                <a:xfrm>
                  <a:off x="5981384" y="3547469"/>
                  <a:ext cx="94004" cy="148861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Freeform 289"/>
              <p:cNvSpPr>
                <a:spLocks/>
              </p:cNvSpPr>
              <p:nvPr/>
            </p:nvSpPr>
            <p:spPr bwMode="auto">
              <a:xfrm>
                <a:off x="2184508" y="3550629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289"/>
              <p:cNvSpPr>
                <a:spLocks/>
              </p:cNvSpPr>
              <p:nvPr/>
            </p:nvSpPr>
            <p:spPr bwMode="auto">
              <a:xfrm>
                <a:off x="2359276" y="3562100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Freeform 174"/>
            <p:cNvSpPr>
              <a:spLocks/>
            </p:cNvSpPr>
            <p:nvPr/>
          </p:nvSpPr>
          <p:spPr bwMode="auto">
            <a:xfrm>
              <a:off x="6710710" y="4694399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73"/>
            <p:cNvSpPr>
              <a:spLocks/>
            </p:cNvSpPr>
            <p:nvPr/>
          </p:nvSpPr>
          <p:spPr bwMode="auto">
            <a:xfrm>
              <a:off x="6712445" y="4699438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48"/>
            <a:ext cx="9144000" cy="70094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PRIMEX-II – Measurement of the </a:t>
            </a:r>
            <a:r>
              <a:rPr lang="en-US" sz="3600" b="1" dirty="0" smtClean="0">
                <a:latin typeface="Symbol" panose="05050102010706020507" pitchFamily="18" charset="2"/>
              </a:rPr>
              <a:t>p</a:t>
            </a:r>
            <a:r>
              <a:rPr lang="en-US" sz="3600" b="1" baseline="30000" dirty="0" smtClean="0"/>
              <a:t>0</a:t>
            </a:r>
            <a:r>
              <a:rPr lang="en-US" sz="3600" b="1" dirty="0" smtClean="0"/>
              <a:t> Lifetime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8770"/>
            <a:ext cx="2133600" cy="365125"/>
          </a:xfrm>
          <a:prstGeom prst="rect">
            <a:avLst/>
          </a:prstGeom>
        </p:spPr>
        <p:txBody>
          <a:bodyPr/>
          <a:lstStyle/>
          <a:p>
            <a:fld id="{E79577F5-4CBB-1B4A-A4E3-F09C5D46D8A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6406" b="8931"/>
          <a:stretch>
            <a:fillRect/>
          </a:stretch>
        </p:blipFill>
        <p:spPr>
          <a:xfrm>
            <a:off x="314677" y="1499122"/>
            <a:ext cx="2808495" cy="2377756"/>
          </a:xfrm>
          <a:prstGeom prst="rect">
            <a:avLst/>
          </a:prstGeom>
        </p:spPr>
      </p:pic>
      <p:pic>
        <p:nvPicPr>
          <p:cNvPr id="9" name="Picture 1" descr="pi0_world_data_pdg_2014_and_primex2_aps_2014-2.eps"/>
          <p:cNvPicPr>
            <a:picLocks noChangeAspect="1"/>
          </p:cNvPicPr>
          <p:nvPr/>
        </p:nvPicPr>
        <p:blipFill>
          <a:blip r:embed="rId3"/>
          <a:srcRect t="8988" r="8824" b="2821"/>
          <a:stretch>
            <a:fillRect/>
          </a:stretch>
        </p:blipFill>
        <p:spPr bwMode="auto">
          <a:xfrm>
            <a:off x="4471217" y="1553413"/>
            <a:ext cx="4426465" cy="47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337970" y="1698302"/>
            <a:ext cx="3360207" cy="4616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(</a:t>
            </a:r>
            <a:r>
              <a:rPr lang="en-US" sz="1200" b="1" baseline="30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0</a:t>
            </a:r>
            <a:r>
              <a:rPr lang="en-US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) = </a:t>
            </a:r>
            <a:r>
              <a:rPr lang="nl-NL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7.74  0.06(stat.)  0.12(</a:t>
            </a:r>
            <a:r>
              <a:rPr lang="nl-NL" sz="12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syst</a:t>
            </a:r>
            <a:r>
              <a:rPr lang="nl-NL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.) </a:t>
            </a:r>
            <a:r>
              <a:rPr lang="nl-NL" sz="12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eV</a:t>
            </a:r>
            <a:r>
              <a:rPr lang="nl-NL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   </a:t>
            </a:r>
            <a:endParaRPr lang="en-US" sz="12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-65" charset="2"/>
            </a:endParaRPr>
          </a:p>
          <a:p>
            <a:r>
              <a:rPr lang="en-US" sz="1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65" charset="2"/>
              </a:rPr>
              <a:t>1.7% total uncertainty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8428"/>
          <a:stretch>
            <a:fillRect/>
          </a:stretch>
        </p:blipFill>
        <p:spPr>
          <a:xfrm>
            <a:off x="295627" y="3864084"/>
            <a:ext cx="2808495" cy="2571795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8420" y="5984093"/>
            <a:ext cx="37203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omic Sans MS" pitchFamily="-65" charset="0"/>
                <a:cs typeface="Arial" panose="020B0604020202020204" pitchFamily="34" charset="0"/>
              </a:rPr>
              <a:t>Another independent analysis is on the way</a:t>
            </a:r>
            <a:r>
              <a:rPr lang="en-US" dirty="0">
                <a:latin typeface="Arial" panose="020B0604020202020204" pitchFamily="34" charset="0"/>
                <a:ea typeface="Comic Sans MS" pitchFamily="-65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625" y="752475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buSzPct val="60000"/>
              <a:buFont typeface="Wingdings" pitchFamily="2" charset="2"/>
              <a:buChar char="u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</a:t>
            </a:r>
            <a:r>
              <a:rPr lang="el-GR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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 proceeds primarily via the </a:t>
            </a:r>
            <a:r>
              <a:rPr lang="en-US" altLang="en-US" sz="1600" dirty="0">
                <a:solidFill>
                  <a:srgbClr val="CC33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chiral anomaly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 in QCD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pPr algn="l" eaLnBrk="1" hangingPunct="1">
              <a:buSzPct val="60000"/>
              <a:buFont typeface="Wingdings" pitchFamily="2" charset="2"/>
              <a:buChar char="u"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The anomaly prediction </a:t>
            </a:r>
            <a:r>
              <a:rPr lang="en-US" altLang="en-US" sz="1600" dirty="0" smtClean="0">
                <a:solidFill>
                  <a:srgbClr val="CC33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is exact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sym typeface="Symbol" pitchFamily="18" charset="2"/>
              </a:rPr>
              <a:t> for massless quarks.</a:t>
            </a:r>
          </a:p>
          <a:p>
            <a:pPr>
              <a:buSzPct val="60000"/>
              <a:buFont typeface="Wingdings" pitchFamily="2" charset="2"/>
              <a:buChar char="u"/>
            </a:pPr>
            <a:r>
              <a:rPr lang="en-US" altLang="en-US" sz="1600" dirty="0">
                <a:solidFill>
                  <a:srgbClr val="CC3300"/>
                </a:solidFill>
                <a:cs typeface="Tahoma" pitchFamily="34" charset="0"/>
              </a:rPr>
              <a:t>Precision measurement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</a:rPr>
              <a:t> of 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(</a:t>
            </a:r>
            <a:r>
              <a:rPr lang="en-US" altLang="en-US" sz="1600" baseline="300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→</a:t>
            </a:r>
            <a:r>
              <a:rPr lang="el-GR" altLang="en-US" sz="16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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) provides a stringent test of low-energy QCD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.</a:t>
            </a:r>
            <a:endParaRPr lang="en-US" altLang="en-US" sz="1600" dirty="0">
              <a:solidFill>
                <a:srgbClr val="000000"/>
              </a:solidFill>
              <a:cs typeface="Tahoma" pitchFamily="34" charset="0"/>
              <a:sym typeface="Symbol" pitchFamily="18" charset="2"/>
            </a:endParaRPr>
          </a:p>
        </p:txBody>
      </p:sp>
      <p:pic>
        <p:nvPicPr>
          <p:cNvPr id="14" name="Picture 4" descr="primakoff_effect_la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999347" y="1552526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4"/>
            <a:ext cx="9144000" cy="6690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GlueX</a:t>
            </a:r>
            <a:r>
              <a:rPr lang="en-US" dirty="0" smtClean="0"/>
              <a:t>: Early Detector Commissioning Ongoing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00026" y="2135994"/>
                <a:ext cx="4114800" cy="17411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 few reconstructed decays: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2135994"/>
                <a:ext cx="4114800" cy="1741155"/>
              </a:xfrm>
              <a:prstGeom prst="rect">
                <a:avLst/>
              </a:prstGeom>
              <a:blipFill rotWithShape="1">
                <a:blip r:embed="rId3"/>
                <a:stretch>
                  <a:fillRect l="-1037"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3549" y="1240644"/>
            <a:ext cx="4415814" cy="2325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3549" y="3602593"/>
            <a:ext cx="4415814" cy="2863136"/>
          </a:xfrm>
          <a:prstGeom prst="rect">
            <a:avLst/>
          </a:prstGeom>
        </p:spPr>
      </p:pic>
      <p:pic>
        <p:nvPicPr>
          <p:cNvPr id="8" name="Picture 7" descr="p2k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1797" y="3602593"/>
            <a:ext cx="4226842" cy="2735893"/>
          </a:xfrm>
          <a:prstGeom prst="rect">
            <a:avLst/>
          </a:prstGeom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" name="TextBox 8"/>
              <p:cNvSpPr txBox="1"/>
              <p:nvPr/>
            </p:nvSpPr>
            <p:spPr>
              <a:xfrm>
                <a:off x="1038225" y="3729967"/>
                <a:ext cx="6896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3729967"/>
                <a:ext cx="689612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TextBox 9"/>
              <p:cNvSpPr txBox="1"/>
              <p:nvPr/>
            </p:nvSpPr>
            <p:spPr>
              <a:xfrm>
                <a:off x="6093988" y="4210050"/>
                <a:ext cx="7105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88" y="4210050"/>
                <a:ext cx="710515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5619339" y="1466850"/>
                <a:ext cx="9492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39" y="1466850"/>
                <a:ext cx="949298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1450" y="1266825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2014 first beam to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747" y="1774044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a CH2 target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22" y="783193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far more see presentation of Justin Stevens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8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6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Hard Exclusive Processes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GPDs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6" y="857250"/>
            <a:ext cx="430720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719" y="1285875"/>
            <a:ext cx="4754881" cy="16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1475"/>
            <a:ext cx="428989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5562600" y="3193380"/>
            <a:ext cx="484632" cy="97840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924800" y="3203067"/>
            <a:ext cx="484632" cy="97840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9292" y="840343"/>
            <a:ext cx="461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First Crude Images - </a:t>
            </a:r>
            <a:r>
              <a:rPr lang="de-DE" b="1" dirty="0" smtClean="0">
                <a:latin typeface="+mn-lt"/>
                <a:cs typeface="Arial" pitchFamily="34" charset="0"/>
              </a:rPr>
              <a:t>the GPD H in </a:t>
            </a:r>
            <a:r>
              <a:rPr lang="de-DE" b="1" i="1" dirty="0" smtClean="0">
                <a:latin typeface="+mn-lt"/>
                <a:cs typeface="Arial" pitchFamily="34" charset="0"/>
              </a:rPr>
              <a:t>Im</a:t>
            </a:r>
            <a:r>
              <a:rPr lang="de-DE" b="1" dirty="0" smtClean="0">
                <a:latin typeface="+mn-lt"/>
                <a:cs typeface="Arial" pitchFamily="34" charset="0"/>
              </a:rPr>
              <a:t> DVCS</a:t>
            </a:r>
            <a:r>
              <a:rPr lang="en-US" i="1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4675"/>
            <a:ext cx="1800225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151"/>
          <p:cNvSpPr txBox="1">
            <a:spLocks noChangeArrowheads="1"/>
          </p:cNvSpPr>
          <p:nvPr/>
        </p:nvSpPr>
        <p:spPr bwMode="auto">
          <a:xfrm>
            <a:off x="781050" y="5791021"/>
            <a:ext cx="325755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Simplest process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p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e’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p +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DVCS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6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Extracting GPD H from DVCS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96" y="1863984"/>
            <a:ext cx="4531156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of GPD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H(x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ξ,t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LO/twist-2 from: 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Preliminary results of A</a:t>
            </a:r>
            <a:r>
              <a:rPr lang="en-US" sz="1400" b="1" baseline="-25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US" sz="1400" b="1" baseline="-25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US" sz="14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polarized target</a:t>
            </a:r>
          </a:p>
          <a:p>
            <a:pPr>
              <a:buFont typeface="Arial"/>
              <a:buChar char="•"/>
            </a:pPr>
            <a:r>
              <a:rPr lang="en-US" sz="1400" b="1" baseline="-25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Absolute DCVS cross sections </a:t>
            </a:r>
            <a:r>
              <a:rPr lang="en-US" sz="14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baseline="-25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8"/>
          <p:cNvSpPr txBox="1"/>
          <p:nvPr/>
        </p:nvSpPr>
        <p:spPr>
          <a:xfrm>
            <a:off x="404805" y="1140746"/>
            <a:ext cx="383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E. Seder et al., Phys. </a:t>
            </a:r>
            <a:r>
              <a:rPr lang="fr-FR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114, 032001 (2015)</a:t>
            </a: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H. S. Jo et al., arXiv:1504.02009,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PRL (2015)</a:t>
            </a: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Defume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et. al., arXiv:1504.05453 (2015)   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651" y="840524"/>
            <a:ext cx="473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precision data from Hall A and CLAS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18" y="830999"/>
            <a:ext cx="4776517" cy="984653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575"/>
          <a:stretch/>
        </p:blipFill>
        <p:spPr>
          <a:xfrm>
            <a:off x="6181811" y="840524"/>
            <a:ext cx="2460953" cy="29386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4596474" y="2092589"/>
            <a:ext cx="2556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DVCS cross section (Hall A)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27" y="3773749"/>
            <a:ext cx="2782824" cy="26471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4527826" y="4714973"/>
            <a:ext cx="24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DVCS/BH target asymmetry A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(CLAS)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078" y="2564761"/>
            <a:ext cx="4367169" cy="3818284"/>
            <a:chOff x="906878" y="2879086"/>
            <a:chExt cx="4367169" cy="3818284"/>
          </a:xfrm>
        </p:grpSpPr>
        <p:grpSp>
          <p:nvGrpSpPr>
            <p:cNvPr id="19" name="Group 18"/>
            <p:cNvGrpSpPr/>
            <p:nvPr/>
          </p:nvGrpSpPr>
          <p:grpSpPr>
            <a:xfrm>
              <a:off x="906878" y="2879086"/>
              <a:ext cx="4367169" cy="3818284"/>
              <a:chOff x="906878" y="2879086"/>
              <a:chExt cx="4367169" cy="381828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1877918" y="2999475"/>
                <a:ext cx="846682" cy="5406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06878" y="2879086"/>
                <a:ext cx="4367169" cy="3818284"/>
                <a:chOff x="461823" y="2564806"/>
                <a:chExt cx="4367169" cy="381828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61823" y="2564806"/>
                  <a:ext cx="4367169" cy="3818284"/>
                </a:xfrm>
                <a:prstGeom prst="rect">
                  <a:avLst/>
                </a:prstGeom>
                <a:solidFill>
                  <a:srgbClr val="CCFFC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/>
                <p:cNvGrpSpPr>
                  <a:grpSpLocks noChangeAspect="1"/>
                </p:cNvGrpSpPr>
                <p:nvPr/>
              </p:nvGrpSpPr>
              <p:grpSpPr>
                <a:xfrm>
                  <a:off x="559518" y="2681387"/>
                  <a:ext cx="4187405" cy="3576299"/>
                  <a:chOff x="3904256" y="1011804"/>
                  <a:chExt cx="3609830" cy="3083016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2164" t="13795" r="49976" b="15595"/>
                  <a:stretch>
                    <a:fillRect/>
                  </a:stretch>
                </p:blipFill>
                <p:spPr>
                  <a:xfrm>
                    <a:off x="3904256" y="1011804"/>
                    <a:ext cx="3600474" cy="3083016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/>
                  <p:cNvSpPr/>
                  <p:nvPr/>
                </p:nvSpPr>
                <p:spPr>
                  <a:xfrm>
                    <a:off x="6519335" y="2465930"/>
                    <a:ext cx="898966" cy="38270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6097580" y="2462662"/>
                    <a:ext cx="2822454" cy="10558"/>
                  </a:xfrm>
                  <a:prstGeom prst="line">
                    <a:avLst/>
                  </a:prstGeom>
                  <a:ln w="31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/>
                  <p:nvPr/>
                </p:nvSpPr>
                <p:spPr>
                  <a:xfrm>
                    <a:off x="7005941" y="2186531"/>
                    <a:ext cx="497588" cy="38270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91693" y="5120175"/>
                <a:ext cx="1783080" cy="708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898291" y="4126174"/>
              <a:ext cx="1487138" cy="38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77129" y="3628441"/>
              <a:ext cx="1016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VGG model</a:t>
              </a:r>
              <a:endParaRPr lang="en-US" sz="1400" dirty="0"/>
            </a:p>
          </p:txBody>
        </p:sp>
        <p:sp>
          <p:nvSpPr>
            <p:cNvPr id="22" name="5-Point Star 21"/>
            <p:cNvSpPr>
              <a:spLocks noChangeAspect="1"/>
            </p:cNvSpPr>
            <p:nvPr/>
          </p:nvSpPr>
          <p:spPr>
            <a:xfrm>
              <a:off x="3754698" y="3756026"/>
              <a:ext cx="91440" cy="91440"/>
            </a:xfrm>
            <a:prstGeom prst="star5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35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-3977" y="7620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 smtClean="0">
                <a:latin typeface="Arial" charset="0"/>
              </a:rPr>
              <a:t>Momentum Sharing in Imbalanced Fermi Systems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840" y="1563269"/>
            <a:ext cx="46423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For heavy nuclei, N (#neutrons) &gt; Z (#protons)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noninteracting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Fermi gases, neutrons would dominate at all momenta, even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 k&gt;</a:t>
            </a:r>
            <a:r>
              <a:rPr lang="en-US" sz="1300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3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 reality, short range nucleon-nucleon correlations dominate the population at k&gt;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300" baseline="-250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Isospin dependence of the nucleon-nucleon interaction implies equal numbers of protons and neutrons at k&gt;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300" baseline="-250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" y="561056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This has implications for the equations of state of neutron stars and atomic interactions in ultra-cold atomic gases.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516264" y="3795344"/>
            <a:ext cx="3322936" cy="2529256"/>
            <a:chOff x="5105400" y="3548265"/>
            <a:chExt cx="3778251" cy="2875820"/>
          </a:xfrm>
        </p:grpSpPr>
        <p:pic>
          <p:nvPicPr>
            <p:cNvPr id="43" name="Picture 42" descr="dan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3548265"/>
              <a:ext cx="3778251" cy="2875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Rectangle 43"/>
            <p:cNvSpPr/>
            <p:nvPr/>
          </p:nvSpPr>
          <p:spPr bwMode="auto">
            <a:xfrm>
              <a:off x="7543800" y="4419600"/>
              <a:ext cx="990600" cy="1219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638800" y="5334000"/>
              <a:ext cx="12192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71903" y="1196148"/>
            <a:ext cx="3800967" cy="2382932"/>
            <a:chOff x="5105400" y="950595"/>
            <a:chExt cx="3981450" cy="2326005"/>
          </a:xfrm>
        </p:grpSpPr>
        <p:pic>
          <p:nvPicPr>
            <p:cNvPr id="47" name="Picture 46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1415"/>
            <a:stretch/>
          </p:blipFill>
          <p:spPr>
            <a:xfrm>
              <a:off x="5105400" y="950595"/>
              <a:ext cx="3981450" cy="2326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8" name="Rectangle 47"/>
            <p:cNvSpPr/>
            <p:nvPr/>
          </p:nvSpPr>
          <p:spPr bwMode="auto">
            <a:xfrm>
              <a:off x="8559799" y="2590800"/>
              <a:ext cx="203201" cy="533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12329" y="3378080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CEBAF Large Acceptance Spectrometer (CLAS)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606" y="800487"/>
            <a:ext cx="9016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O. Hen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et al.,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(Jefferson Lab CLAS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Collaboration ),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Science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346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(2014) 614</a:t>
            </a:r>
            <a:endParaRPr lang="en-US" sz="9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charset="0"/>
              </a:rPr>
              <a:t>Selected for Science Express (16 October 2014)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390" y="3497723"/>
            <a:ext cx="4198126" cy="1889029"/>
            <a:chOff x="96718" y="3313641"/>
            <a:chExt cx="4198126" cy="1889029"/>
          </a:xfrm>
        </p:grpSpPr>
        <p:pic>
          <p:nvPicPr>
            <p:cNvPr id="37" name="Picture 36" descr="dat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606" y="3719495"/>
              <a:ext cx="4175238" cy="1483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96718" y="3313641"/>
              <a:ext cx="2226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Experimental Result: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-51756"/>
            <a:ext cx="7442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CC"/>
                </a:solidFill>
                <a:latin typeface="Arial" charset="0"/>
              </a:rPr>
              <a:t>Measurement of the </a:t>
            </a:r>
            <a:r>
              <a:rPr lang="en-US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Parity-Violating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Asymmetry in eD Deep Inelastic </a:t>
            </a:r>
            <a:r>
              <a:rPr lang="en-US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en-US" alt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56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Precise determination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of the effective electron-quark weak coupling combination 2C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</a:rPr>
              <a:t>2u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– C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</a:rPr>
              <a:t>2d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,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five times more precise than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previous measurement.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ombined with previous experiments like Qweak, first  non-zero C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2q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(at 95% confidence level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). 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rovides a mass exclusion limit (</a:t>
            </a: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 on the electron and quark compositeness and contact interactions of ~5 TeV.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098828"/>
            <a:ext cx="4958409" cy="892552"/>
          </a:xfrm>
          <a:prstGeom prst="rect">
            <a:avLst/>
          </a:prstGeom>
          <a:solidFill>
            <a:srgbClr val="313EBD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bg1"/>
                </a:solidFill>
                <a:latin typeface="Arial" charset="0"/>
              </a:rPr>
              <a:t>Nature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506, 67–70 (06 February 2014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The Jefferson Lab PVDIS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Collaboration</a:t>
            </a: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See also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News &amp; Views,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</a:rPr>
              <a:t>Nature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506, 43–44 (06 February 2014)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4300" y="2111514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13EBD"/>
                </a:solidFill>
                <a:latin typeface="Arial" charset="0"/>
              </a:rPr>
              <a:t>Longitudinally Polarized Electron Scattering </a:t>
            </a:r>
            <a:r>
              <a:rPr lang="en-US" sz="2000" dirty="0" smtClean="0">
                <a:solidFill>
                  <a:srgbClr val="313EBD"/>
                </a:solidFill>
                <a:latin typeface="Arial" charset="0"/>
              </a:rPr>
              <a:t>from Unpolarized Deuterium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39150" y="3432810"/>
            <a:ext cx="3006041" cy="2967990"/>
            <a:chOff x="5939150" y="3057512"/>
            <a:chExt cx="3006041" cy="29679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39150" y="3057512"/>
              <a:ext cx="3006041" cy="2967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 bwMode="auto">
            <a:xfrm>
              <a:off x="7192256" y="3991856"/>
              <a:ext cx="806823" cy="806823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779065" y="3583978"/>
              <a:ext cx="1627267" cy="1627267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4265" y="3566767"/>
            <a:ext cx="1901356" cy="1190031"/>
            <a:chOff x="6474265" y="3191469"/>
            <a:chExt cx="1901356" cy="1190031"/>
          </a:xfrm>
        </p:grpSpPr>
        <p:grpSp>
          <p:nvGrpSpPr>
            <p:cNvPr id="2" name="Group 1"/>
            <p:cNvGrpSpPr/>
            <p:nvPr/>
          </p:nvGrpSpPr>
          <p:grpSpPr>
            <a:xfrm>
              <a:off x="6786750" y="3191469"/>
              <a:ext cx="1588871" cy="1190031"/>
              <a:chOff x="6858000" y="3191469"/>
              <a:chExt cx="1588871" cy="1190031"/>
            </a:xfrm>
          </p:grpSpPr>
          <p:cxnSp>
            <p:nvCxnSpPr>
              <p:cNvPr id="3" name="Straight Arrow Connector 2"/>
              <p:cNvCxnSpPr/>
              <p:nvPr/>
            </p:nvCxnSpPr>
            <p:spPr bwMode="auto">
              <a:xfrm>
                <a:off x="6858000" y="4114800"/>
                <a:ext cx="304800" cy="266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>
                <a:stCxn id="16" idx="2"/>
              </p:cNvCxnSpPr>
              <p:nvPr/>
            </p:nvCxnSpPr>
            <p:spPr bwMode="auto">
              <a:xfrm flipH="1">
                <a:off x="8056512" y="3653134"/>
                <a:ext cx="47460" cy="33872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7761073" y="3191469"/>
                <a:ext cx="685798" cy="461665"/>
              </a:xfrm>
              <a:prstGeom prst="rect">
                <a:avLst/>
              </a:prstGeom>
              <a:solidFill>
                <a:srgbClr val="BFD6E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charset="0"/>
                  </a:rPr>
                  <a:t>JLab PVDIS</a:t>
                </a:r>
                <a:endParaRPr lang="en-US" sz="12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474265" y="3653134"/>
              <a:ext cx="609599" cy="4616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</a:rPr>
                <a:t>SLAC E122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5457" y="824241"/>
            <a:ext cx="3333750" cy="2380298"/>
            <a:chOff x="5695457" y="824241"/>
            <a:chExt cx="3333750" cy="2380298"/>
          </a:xfrm>
        </p:grpSpPr>
        <p:pic>
          <p:nvPicPr>
            <p:cNvPr id="1028" name="Picture 4" descr="Elementary particles behave differently in the mirror wor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457" y="824241"/>
              <a:ext cx="3333750" cy="2380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18710" y="1828800"/>
              <a:ext cx="410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Z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4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40331" y="6361496"/>
            <a:ext cx="2133600" cy="365125"/>
          </a:xfrm>
          <a:prstGeom prst="rect">
            <a:avLst/>
          </a:prstGeom>
        </p:spPr>
        <p:txBody>
          <a:bodyPr/>
          <a:lstStyle/>
          <a:p>
            <a:fld id="{0C63C5A2-D002-4F3A-BD44-9DE77D44B1A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17261" y="870880"/>
            <a:ext cx="5704609" cy="521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3795" y="3097390"/>
            <a:ext cx="258465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latin typeface="Helvetica"/>
                <a:cs typeface="Helvetica"/>
              </a:rPr>
              <a:t>W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(p) = -2(2C</a:t>
            </a:r>
            <a:r>
              <a:rPr lang="en-US" b="1" baseline="-25000" dirty="0">
                <a:solidFill>
                  <a:srgbClr val="FF0000"/>
                </a:solidFill>
                <a:latin typeface="Helvetica"/>
                <a:cs typeface="Helvetica"/>
              </a:rPr>
              <a:t>1u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 + C</a:t>
            </a:r>
            <a:r>
              <a:rPr lang="en-US" b="1" baseline="-25000" dirty="0">
                <a:solidFill>
                  <a:srgbClr val="FF0000"/>
                </a:solidFill>
                <a:latin typeface="Helvetica"/>
                <a:cs typeface="Helvetica"/>
              </a:rPr>
              <a:t>1d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)      = 0.063 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± 0.012 </a:t>
            </a:r>
            <a:endParaRPr lang="en-US" b="1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only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1/25</a:t>
            </a:r>
            <a:r>
              <a:rPr lang="en-US" b="1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data)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SM value = 0.0710(7)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5887" y="4566794"/>
            <a:ext cx="258465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Q</a:t>
            </a:r>
            <a:r>
              <a:rPr lang="en-US" b="1" baseline="-25000" dirty="0" smtClean="0">
                <a:solidFill>
                  <a:srgbClr val="00A249"/>
                </a:solidFill>
                <a:latin typeface="Helvetica"/>
                <a:cs typeface="Helvetica"/>
              </a:rPr>
              <a:t>W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(n) </a:t>
            </a:r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= -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2(C</a:t>
            </a:r>
            <a:r>
              <a:rPr lang="en-US" b="1" baseline="-25000" dirty="0" smtClean="0">
                <a:solidFill>
                  <a:srgbClr val="00A249"/>
                </a:solidFill>
                <a:latin typeface="Helvetica"/>
                <a:cs typeface="Helvetica"/>
              </a:rPr>
              <a:t>1u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+ 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2C</a:t>
            </a:r>
            <a:r>
              <a:rPr lang="en-US" b="1" baseline="-25000" dirty="0" smtClean="0">
                <a:solidFill>
                  <a:srgbClr val="00A249"/>
                </a:solidFill>
                <a:latin typeface="Helvetica"/>
                <a:cs typeface="Helvetica"/>
              </a:rPr>
              <a:t>1d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) = -0.975 </a:t>
            </a:r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± 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0.010 </a:t>
            </a:r>
          </a:p>
          <a:p>
            <a:pPr algn="ctr"/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(only 1/25</a:t>
            </a:r>
            <a:r>
              <a:rPr lang="en-US" b="1" baseline="30000" dirty="0" smtClean="0">
                <a:solidFill>
                  <a:srgbClr val="00A249"/>
                </a:solidFill>
                <a:latin typeface="Helvetica"/>
                <a:cs typeface="Helvetica"/>
              </a:rPr>
              <a:t>th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of 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data)</a:t>
            </a:r>
          </a:p>
          <a:p>
            <a:pPr algn="ctr"/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SM value = </a:t>
            </a:r>
            <a:r>
              <a:rPr lang="en-US" b="1" dirty="0" smtClean="0">
                <a:solidFill>
                  <a:srgbClr val="00A249"/>
                </a:solidFill>
                <a:latin typeface="Helvetica"/>
                <a:cs typeface="Helvetica"/>
              </a:rPr>
              <a:t>-0.9890(7</a:t>
            </a:r>
            <a:r>
              <a:rPr lang="en-US" b="1" dirty="0">
                <a:solidFill>
                  <a:srgbClr val="00A249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4420" y="2081991"/>
            <a:ext cx="170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APV + PVES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Result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37467" y="2543656"/>
            <a:ext cx="1065229" cy="461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5287" y="1968046"/>
            <a:ext cx="5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47793" y="2264872"/>
            <a:ext cx="1067495" cy="642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76109" y="1695951"/>
            <a:ext cx="273764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C</a:t>
            </a:r>
            <a:r>
              <a:rPr lang="en-US" b="1" baseline="-25000" dirty="0" smtClean="0">
                <a:solidFill>
                  <a:srgbClr val="0606BA"/>
                </a:solidFill>
                <a:latin typeface="Helvetica"/>
                <a:cs typeface="Helvetica"/>
              </a:rPr>
              <a:t>1u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 = -0.184 </a:t>
            </a:r>
            <a:r>
              <a:rPr lang="en-US" b="1" dirty="0">
                <a:solidFill>
                  <a:srgbClr val="0606BA"/>
                </a:solidFill>
                <a:latin typeface="Helvetica"/>
                <a:cs typeface="Helvetica"/>
              </a:rPr>
              <a:t>± 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0.005</a:t>
            </a:r>
          </a:p>
          <a:p>
            <a:pPr algn="ctr"/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C</a:t>
            </a:r>
            <a:r>
              <a:rPr lang="en-US" b="1" baseline="-25000" dirty="0" smtClean="0">
                <a:solidFill>
                  <a:srgbClr val="0606BA"/>
                </a:solidFill>
                <a:latin typeface="Helvetica"/>
                <a:cs typeface="Helvetica"/>
              </a:rPr>
              <a:t>1d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0606BA"/>
                </a:solidFill>
                <a:latin typeface="Helvetica"/>
                <a:cs typeface="Helvetica"/>
              </a:rPr>
              <a:t>= 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 0.336 </a:t>
            </a:r>
            <a:r>
              <a:rPr lang="en-US" b="1" dirty="0">
                <a:solidFill>
                  <a:srgbClr val="0606BA"/>
                </a:solidFill>
                <a:latin typeface="Helvetica"/>
                <a:cs typeface="Helvetica"/>
              </a:rPr>
              <a:t>± 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0.005</a:t>
            </a:r>
          </a:p>
          <a:p>
            <a:pPr algn="ctr"/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Correlation. </a:t>
            </a:r>
            <a:r>
              <a:rPr lang="en-US" b="1" dirty="0" err="1">
                <a:solidFill>
                  <a:srgbClr val="0606BA"/>
                </a:solidFill>
                <a:latin typeface="Helvetica"/>
                <a:cs typeface="Helvetica"/>
              </a:rPr>
              <a:t>c</a:t>
            </a:r>
            <a:r>
              <a:rPr lang="en-US" b="1" dirty="0" err="1" smtClean="0">
                <a:solidFill>
                  <a:srgbClr val="0606BA"/>
                </a:solidFill>
                <a:latin typeface="Helvetica"/>
                <a:cs typeface="Helvetica"/>
              </a:rPr>
              <a:t>oef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. -0.98</a:t>
            </a:r>
            <a:endParaRPr lang="en-US" b="1" dirty="0">
              <a:solidFill>
                <a:srgbClr val="0606BA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(</a:t>
            </a:r>
            <a:r>
              <a:rPr lang="en-US" b="1" dirty="0">
                <a:solidFill>
                  <a:srgbClr val="0606BA"/>
                </a:solidFill>
                <a:latin typeface="Helvetica"/>
                <a:cs typeface="Helvetica"/>
              </a:rPr>
              <a:t>only 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1/25</a:t>
            </a:r>
            <a:r>
              <a:rPr lang="en-US" b="1" baseline="30000" dirty="0" smtClean="0">
                <a:solidFill>
                  <a:srgbClr val="0606BA"/>
                </a:solidFill>
                <a:latin typeface="Helvetica"/>
                <a:cs typeface="Helvetica"/>
              </a:rPr>
              <a:t>th</a:t>
            </a:r>
            <a:r>
              <a:rPr lang="en-US" b="1" dirty="0" smtClean="0">
                <a:solidFill>
                  <a:srgbClr val="0606BA"/>
                </a:solidFill>
                <a:latin typeface="Helvetica"/>
                <a:cs typeface="Helvetica"/>
              </a:rPr>
              <a:t> of data)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75277" y="125144"/>
            <a:ext cx="8321746" cy="453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1639" tIns="4493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Qweak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Commissioning Run -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111,141803 (2013)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2106" y="6106253"/>
            <a:ext cx="738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25x more production data still being analyzed, final result 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685" y="870880"/>
            <a:ext cx="274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 paper: NIM A781, 105 (2015)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4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40331" y="6361496"/>
            <a:ext cx="2133600" cy="365125"/>
          </a:xfrm>
          <a:prstGeom prst="rect">
            <a:avLst/>
          </a:prstGeom>
        </p:spPr>
        <p:txBody>
          <a:bodyPr/>
          <a:lstStyle/>
          <a:p>
            <a:fld id="{0C63C5A2-D002-4F3A-BD44-9DE77D44B1A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asymmetry_PHYS_NULL_BBcorrec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2223" y="2144029"/>
            <a:ext cx="6632492" cy="4641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915" y="107315"/>
            <a:ext cx="8644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Qweak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- 25x More Data in Runs 1 &amp; 2 to Un-blind!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05071" y="3764642"/>
            <a:ext cx="1596571" cy="635000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03256" y="5749470"/>
            <a:ext cx="1596571" cy="635000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915" y="871840"/>
            <a:ext cx="8470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Schedule:   	</a:t>
            </a:r>
            <a:r>
              <a:rPr lang="en-US" dirty="0" smtClean="0">
                <a:latin typeface="Helvetica"/>
                <a:cs typeface="Helvetica"/>
              </a:rPr>
              <a:t>September		Decision </a:t>
            </a:r>
            <a:r>
              <a:rPr lang="en-US" dirty="0">
                <a:latin typeface="Helvetica"/>
                <a:cs typeface="Helvetica"/>
              </a:rPr>
              <a:t>point to commit to </a:t>
            </a:r>
            <a:r>
              <a:rPr lang="en-US" dirty="0" smtClean="0">
                <a:latin typeface="Helvetica"/>
                <a:cs typeface="Helvetica"/>
              </a:rPr>
              <a:t>un-blinding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		January 2016	Final Result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		April 2016		Results presented </a:t>
            </a:r>
            <a:r>
              <a:rPr lang="en-US" dirty="0">
                <a:latin typeface="Helvetica"/>
                <a:cs typeface="Helvetica"/>
              </a:rPr>
              <a:t>at the Spring APS </a:t>
            </a:r>
            <a:r>
              <a:rPr lang="en-US" dirty="0" smtClean="0">
                <a:latin typeface="Helvetica"/>
                <a:cs typeface="Helvetica"/>
              </a:rPr>
              <a:t>meeting. The final </a:t>
            </a:r>
            <a:r>
              <a:rPr lang="en-US" dirty="0">
                <a:latin typeface="Helvetica"/>
                <a:cs typeface="Helvetica"/>
              </a:rPr>
              <a:t>result will consist of run 2 (~70% of all data</a:t>
            </a:r>
            <a:r>
              <a:rPr lang="en-US" dirty="0" smtClean="0">
                <a:latin typeface="Helvetica"/>
                <a:cs typeface="Helvetica"/>
              </a:rPr>
              <a:t>) </a:t>
            </a:r>
            <a:r>
              <a:rPr lang="en-US" dirty="0">
                <a:latin typeface="Helvetica"/>
                <a:cs typeface="Helvetica"/>
              </a:rPr>
              <a:t>and run 1 (~30</a:t>
            </a:r>
            <a:r>
              <a:rPr lang="en-US" dirty="0" smtClean="0">
                <a:latin typeface="Helvetica"/>
                <a:cs typeface="Helvetica"/>
              </a:rPr>
              <a:t>%).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Staff and Postdoctoral Appointments 2014-15</a:t>
            </a:r>
            <a:endParaRPr lang="en-US" sz="28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711328"/>
              </p:ext>
            </p:extLst>
          </p:nvPr>
        </p:nvGraphicFramePr>
        <p:xfrm>
          <a:off x="419100" y="920750"/>
          <a:ext cx="8305801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148"/>
                <a:gridCol w="979458"/>
                <a:gridCol w="1067609"/>
                <a:gridCol w="43585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Gagik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Gavalyan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Spearheaded the CLARA-based data mining effort – task is to coordinate the software amongst Halls, presently working with Hall B on folding in tracking efforts within CLARA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Sergey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Furletov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Juelich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of recent hires of Hall D, with strong expertise in online and data acquisition,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 charm production physics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Justin Stevens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Yi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Qiang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Hall D, will be responsible for the planned DIRC-based Hall D Cherenkov detector.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Maxwell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Josh Pierce in Target Group, with expertise in polarized targets and in 3He polarized source development.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Markus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Diefenthaler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UIUC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position supported by Commonwealth of Virginia funds. Strong familiarity with TMDs (from HERMES), and expertise from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SeaQuest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962897"/>
              </p:ext>
            </p:extLst>
          </p:nvPr>
        </p:nvGraphicFramePr>
        <p:xfrm>
          <a:off x="1571625" y="4264025"/>
          <a:ext cx="5715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914"/>
                <a:gridCol w="468808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Postdoctoral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Appointments (typical two per Hall)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Luke Meyers,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Dasuni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Adikaram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Hanretty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Nathan Baillie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Simona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Malace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Buddhini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Waidyawansa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Mattione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open (search ongoing)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1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Joint &amp; Bridged Appointments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7" y="833440"/>
            <a:ext cx="7573804" cy="55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8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16634" y="97973"/>
            <a:ext cx="8915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Experimental Nuclear Physics - Outline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56" y="925398"/>
            <a:ext cx="705757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Science Highlights since 2012 S&amp;T Review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People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Key planning efforts to support 12 GeV physics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Software and Computing reviews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readiness review planning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Cryogenic capability planning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Capital equipment planning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Generic detector R&amp;D and leveraging synergy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5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53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Joint and Bridged Appointments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191" y="6336268"/>
            <a:ext cx="824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four CNU faculty split their research time so count as 3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090094"/>
              </p:ext>
            </p:extLst>
          </p:nvPr>
        </p:nvGraphicFramePr>
        <p:xfrm>
          <a:off x="400051" y="976868"/>
          <a:ext cx="844867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974"/>
                <a:gridCol w="2200275"/>
                <a:gridCol w="3190875"/>
                <a:gridCol w="695325"/>
                <a:gridCol w="657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Joint/Bridged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Carlos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Salgado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Michael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Kohl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Hampton 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Tanja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Catholic 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 Brash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Christopher Newport 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Fersch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Dave Heddle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 Monaghan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Andrew Puckett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Connecticut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Patricia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Solvignon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New Hampshire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Lamiaa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Fassi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 State 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Fatiha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Benmokhtar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Duquesne University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71475" y="5972175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 two new searches to start FY16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3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7149"/>
            <a:ext cx="9144000" cy="6667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Joint &amp; Bridged Appointments – some highlights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1162050"/>
            <a:ext cx="7810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Dave Heddle (CNU) instrumental in CLAS12 software development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 Brash (CNU) represents Users Group on Director’s Safety Council, very valuable input related to student safety and mentoring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Tanja Horn (CUA) member of the writing committee of the EIC White Paper and lead of the Neutral Particle Spectrometer development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Carlos Salgado (NSU) authored a Physics Reports in 2014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Patricia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Solvignon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(UNH) received Early Career Award 2015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Andrew Puckett (UConn) received Early Career Award 2015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4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04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12 GeV – Software and Computing Reviews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132" y="813492"/>
            <a:ext cx="8583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Convened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McKeown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both IT and Physics Division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Committee:	Torre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Wenaus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(BNL/ATLAS – Chair)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David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Nathan Brown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LBL/Babar)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(absent in 3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review)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			Sergei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Gerassimov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(TU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Muenchen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/COMPASS)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	Chris Jones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Elizabeth Sexton-Kennedy (FNAL/CMS)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Martin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Purschke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(BNL/PHENIX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Purpose:   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detector software will be ready for science, facilitating timely reporting of physics results for the 12 GeV program.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867816"/>
              </p:ext>
            </p:extLst>
          </p:nvPr>
        </p:nvGraphicFramePr>
        <p:xfrm>
          <a:off x="714374" y="3406137"/>
          <a:ext cx="78200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103"/>
                <a:gridCol w="1219637"/>
                <a:gridCol w="55702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High-Level Comments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7-8 2012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feedback, positive experience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25-26 2013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positive comments on progress, on combining Halls A/C software, on Hall D challenges,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Hall B/CLARA cloud computing framework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 10-11 2015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 very positive, Halls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track</a:t>
                      </a:r>
                      <a:r>
                        <a:rPr lang="en-US" sz="16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GlueX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analysis visible evidence! (but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GlueX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should move to GEANT4/GEMC)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4" y="6057900"/>
            <a:ext cx="784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Hall B/CLARA see presentation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Ziegler on CLAS12 Analysis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04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Arial" pitchFamily="34" charset="0"/>
                <a:ea typeface="ＭＳ Ｐゴシック" pitchFamily="63" charset="-128"/>
                <a:cs typeface="Arial" pitchFamily="34" charset="0"/>
              </a:rPr>
              <a:t>Cryogenic Capability Planning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132" y="861117"/>
            <a:ext cx="8744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 Station Refrigerator concerns: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Aging (~40 year old) refrigerator introduces high risk for cryogenic 											operations in Halls A, B and C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Does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provide cryogenic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for effective experimental program					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(requires warm-up/cool-down of SC magnets when alternating Halls A and C)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257" y="2600214"/>
            <a:ext cx="682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not reach Hall multiplicity of 3 due to reduced flexibility, max is ~2.5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not run pion form factor in Hall C and PREX in Hall A together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not run MOLLER with 5 kW cryogenic target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33" y="2599328"/>
            <a:ext cx="1072445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 impact examples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5" y="3743325"/>
            <a:ext cx="8315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risk of Major Disruptions to Experimental Hall Operations and provide the required cryogenic capacity, an End Station Refrigerator upgrade is required</a:t>
            </a:r>
            <a:r>
              <a:rPr lang="en-US" sz="2000" dirty="0"/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support from DOE/NP, this is proposed as an $8M, 3-year SLI (Science Laboratories Infrastructure) project to upgrade the end station cryogenic plant facility.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1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427" y="8643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latin typeface="Arial" pitchFamily="34" charset="0"/>
                <a:ea typeface="+mj-ea"/>
                <a:cs typeface="Arial" pitchFamily="34" charset="0"/>
              </a:rPr>
              <a:t>Experiment Readiness Reviews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00" y="869155"/>
            <a:ext cx="8535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Experiment 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Systems Readiness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has been used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effectively for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JLab</a:t>
            </a:r>
            <a:r>
              <a:rPr lang="en-US" dirty="0">
                <a:latin typeface="Arial" pitchFamily="34" charset="0"/>
                <a:cs typeface="Arial" pitchFamily="34" charset="0"/>
              </a:rPr>
              <a:t> experiments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or equipment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since start </a:t>
            </a:r>
            <a:r>
              <a:rPr lang="en-US" dirty="0">
                <a:latin typeface="Arial" pitchFamily="34" charset="0"/>
                <a:cs typeface="Arial" pitchFamily="34" charset="0"/>
              </a:rPr>
              <a:t>of experiments in 1995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Revisited 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experiment systems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readiness process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e.g.</a:t>
            </a:r>
          </a:p>
          <a:p>
            <a:pPr lvl="2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safety documentation and Hall safety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walkthrough to make 				as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generic as possible for all Halls (A-D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Introduced emergency response guidance for each experiment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Included decommissioning plans more explicitly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1" y="3061517"/>
            <a:ext cx="91981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Readiness Rev (ERRs) used as part of Accelerator Readiness Rev (ARRs):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Hall A ERR		Dec 9, 2013 		</a:t>
            </a:r>
            <a:r>
              <a:rPr lang="en-US" sz="17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Folded into ARR Phase II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Hall D ERR		Jul 1/2, 2014     	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(to prepare for Hall D Start of Operations)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HPS/Hall B ERR	Jul 10, 2014         	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(ERR required to support potential engineering run)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17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ERRs above will be folded into ARR Phase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do: ERRs for Hall B/CLAS12 and Hall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75" y="5829300"/>
            <a:ext cx="883286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ERRs also used as hand-off from 12 GeV Upgrade Project to Physics Division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process for specific examples (Hall C HB, Hall D solenoid) in presentation of J. Gomez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48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427" y="8643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latin typeface="Arial" pitchFamily="34" charset="0"/>
                <a:ea typeface="+mj-ea"/>
                <a:cs typeface="Arial" pitchFamily="34" charset="0"/>
              </a:rPr>
              <a:t>Hall D Experiment Readiness Review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22" y="881442"/>
            <a:ext cx="6867842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1 &amp; 2, 2014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						[review scope]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Roger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Carlini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[chair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machine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Freyberger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[accelerator operations]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Dave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Kausch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			[fire protection]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Kujawa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[EH&amp;S]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Henrik von der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Lippe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(LBNL) 	[electronics]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Manzlak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			[EH&amp;S]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Pfeffer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(FNAL) 			[engineering/magnet]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Surrow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(Temple U) 		[detector]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Videbaek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(BNL) 		[detector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Vashek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			[radiation control]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5189837"/>
            <a:ext cx="8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Given that this is a new Hall, a mix of Subject Matter Experts and External Technical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feeds into Accelerator Readiness Review Phase III (Experiment Readiness Review process itself was reviewed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o.k.’d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ARR II)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0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800000">
            <a:off x="796479" y="2816730"/>
            <a:ext cx="7318847" cy="1569660"/>
          </a:xfrm>
          <a:prstGeom prst="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ctive and engaged (international) user community showing large interest in JLab-12 GeV science program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989"/>
            <a:ext cx="9144000" cy="36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Enhancements beyond 12-GeV Upgrade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" y="823913"/>
            <a:ext cx="90487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A DVCS Calorimeter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A SBS – ongoing (Capital Equipment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A SBS GEMs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INFN, UK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Hadron Cal. (CMU+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ongoing (ops)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A pre-R&amp;D toward PV (MOLLER magnet concept, with MIT) ongoing (ops)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A SOLID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Temple, Duke, ANL, …) ongoing (magnet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A APEX septum magnet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Stony Brook)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longitudinally polarized target (ODU …, NSF/MRI) ongoing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forward tagger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NSF/MRI)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near-complete 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RICH sector(s)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INFN, Chile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ongoing (PMTs, materials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ongoing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Central Neutron Detector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Heavy Photon Search (HPS) (DOE HEP,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installed/used for run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B H Gas Target for Proton Charge Radius (NSF/MRI)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near-complete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Detection System (CUA …, NSF/MRI)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C Backward nucleon detection system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/ODU) ongoing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C Neutral-Particle Spectrometer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NSF/MRI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started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D PID/Cherenkov system (US) pre-R&amp;D/planning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D Discussions with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calorimeter upgrades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(UNCW, NCAT) planning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LERF: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DarkLight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Phase-I Equipment (MIT …, NSF/MRI) ongoing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Injector: Bubble Chamber for 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</a:t>
            </a:r>
            <a:r>
              <a:rPr lang="en-US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inverse kinematics (ANL) ongoing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8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989"/>
            <a:ext cx="9144000" cy="36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Capital Equipment Projects Planning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5201"/>
          <a:stretch/>
        </p:blipFill>
        <p:spPr bwMode="auto">
          <a:xfrm>
            <a:off x="319087" y="2000250"/>
            <a:ext cx="84486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" y="828675"/>
            <a:ext cx="921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tool for various Capital Equipment projects (SBS, RICH, DIRC, polarized 3He,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electron runs, Calorimeters, major experiments)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Added description of each project at request of DOE/NP (not shown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on capital equipment projects in presentations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Keppel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Patrizia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Rossi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8265" b="-249"/>
          <a:stretch/>
        </p:blipFill>
        <p:spPr bwMode="auto">
          <a:xfrm>
            <a:off x="328612" y="4762499"/>
            <a:ext cx="8448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1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" y="823913"/>
            <a:ext cx="9048750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B RICH sector(s)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INFN, Chile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ongoing (PMTs, materials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 D PID/Cherenkov system (US) pre-R&amp;D/planning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13/14, 2015:	Mid-project review of Hall B RICH &amp;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Kick-off review of Hall D DIRC-based Cherenkov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Reviewers: 	Tom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Hemmick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(chair), Clara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Matteuzzi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Curtis Meyer (Marco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Contalbrigo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Dave Abbott, Javier Gomez, Allison Lung, Bob Miller (Tim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Whitlatch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+ DOE/NP Observers 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6406"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ulti-anode PMTs for RICH and development of associated readout electronics also of 	relevance for DIRC-based Cherenkov and future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readout</a:t>
            </a:r>
          </a:p>
          <a:p>
            <a:pPr defTabSz="456406"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C Neutral-Particle Spectrometer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NSF/MRI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started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D Discussions with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calorimeter upgrades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(UNCW, NCAT) planning</a:t>
            </a:r>
          </a:p>
          <a:p>
            <a:pPr defTabSz="456406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spcAft>
                <a:spcPts val="40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Recent NSF/MRI approved for NPS infrastructure (no new crystals)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PbWO4 detector R&amp;D supported through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EIC-related generic detector R&amp;D</a:t>
            </a:r>
          </a:p>
          <a:p>
            <a:pPr defTabSz="456406">
              <a:spcAft>
                <a:spcPts val="4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(CUA, IPN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U Giessen, BNL, Caltech, Yerevan)</a:t>
            </a:r>
          </a:p>
          <a:p>
            <a:pPr defTabSz="456406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PbWO4 also detector of choice for Hall D (inner) forward calorimeter upgrade &amp; for</a:t>
            </a:r>
          </a:p>
          <a:p>
            <a:pPr defTabSz="456406">
              <a:spcAft>
                <a:spcPts val="4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Jefferson Lab Eta Facility (JEF) </a:t>
            </a:r>
          </a:p>
          <a:p>
            <a:pPr defTabSz="456406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Some PbWO4 foreseen from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 Equipment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989"/>
            <a:ext cx="9144000" cy="36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Leverage synergy amongst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1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" y="842963"/>
            <a:ext cx="904875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detector pre-R&amp;D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Virginia, INFN 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GEM foil development and GEM electronics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in SBS project, relevant for future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pre-R&amp;D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MIT/Bates, U Manitoba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magnet with odd number of coils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Parity Violating experiments such as MOLLER</a:t>
            </a:r>
          </a:p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DIRC-based Cherenkov pre-R&amp;D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University, MIT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bar transportation, application of DIRC in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configuration, focusing oil box/index of refraction studies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applied in Hall D particle identification detector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PbWO4 pre-R&amp;D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 University, IPN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Yerevan - also with U Giessen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radiation hard PbWO4 crystals, quality assurance – resuscitate the PbWO4 quality delivered at the time of CMS (and initially at PANDA)</a:t>
            </a:r>
          </a:p>
          <a:p>
            <a:pPr marL="800100" lvl="1" indent="-342900" defTabSz="456406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applied in Halls C (&amp;A?) Neutral Particle Spectrometer, Hall D forward calorimeter upgrade, future Hall B/CLAS12 @ high luminosity?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989"/>
            <a:ext cx="9144000" cy="36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Generic Detector (Pre-)R&amp;D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91250" y="1952625"/>
            <a:ext cx="2912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Keppel’s presentation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275" y="4391025"/>
            <a:ext cx="3091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Patrizia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Rossi’s presentation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1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6675" y="24384"/>
            <a:ext cx="9258300" cy="6461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ea typeface="ＭＳ Ｐゴシック" pitchFamily="63" charset="-128"/>
                <a:cs typeface="Arial" pitchFamily="34" charset="0"/>
              </a:rPr>
              <a:t>Highlights since 2012 + overview of presentations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2424" y="3985257"/>
            <a:ext cx="88537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R. Ent				Early Physics Program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J. Gomez			Experimental Facilities and Operations Metrics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T. Keppel			SBS, MOLLER,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SoLID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P. Rossi				Other Physics Capital Equipment Projects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J. Stevens		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Progress and Plans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V. Zeigler			CLAS12 Simulation and Analysis Plans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Weisenberger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Detector Technology &amp; Applications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504" y="808545"/>
            <a:ext cx="8410371" cy="594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QCD and the Structure of Hadrons</a:t>
            </a:r>
          </a:p>
          <a:p>
            <a:pPr marL="914400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d</a:t>
            </a:r>
            <a:r>
              <a:rPr lang="en-US" sz="2000" baseline="-25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 and d</a:t>
            </a:r>
            <a:r>
              <a:rPr lang="en-US" sz="2000" baseline="-25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, d/u, two-photon exchange, </a:t>
            </a:r>
            <a:r>
              <a:rPr lang="en-US" sz="2000" dirty="0" smtClean="0">
                <a:solidFill>
                  <a:srgbClr val="333399"/>
                </a:solidFill>
                <a:latin typeface="Symbol" panose="05050102010706020507" pitchFamily="18" charset="2"/>
                <a:ea typeface="ＭＳ Ｐゴシック" pitchFamily="68" charset="-128"/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(1405), </a:t>
            </a:r>
            <a:r>
              <a:rPr lang="en-US" sz="2000" dirty="0" smtClean="0">
                <a:solidFill>
                  <a:srgbClr val="333399"/>
                </a:solidFill>
                <a:latin typeface="Symbol" panose="05050102010706020507" pitchFamily="18" charset="2"/>
                <a:ea typeface="ＭＳ Ｐゴシック" pitchFamily="68" charset="-128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(2200)7/2</a:t>
            </a:r>
            <a:r>
              <a:rPr lang="en-US" sz="2000" baseline="30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, pion life time, </a:t>
            </a:r>
            <a:r>
              <a:rPr lang="en-US" sz="2000" dirty="0" err="1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GlueX</a:t>
            </a: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, DVCS: from GPDs to imaging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Nuclei: From Structure to Exploding Stars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ＭＳ Ｐゴシック" pitchFamily="68" charset="-128"/>
                <a:cs typeface="Arial" pitchFamily="34" charset="0"/>
              </a:rPr>
              <a:t>New information 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ＭＳ Ｐゴシック" pitchFamily="68" charset="-128"/>
                <a:cs typeface="Arial" pitchFamily="34" charset="0"/>
              </a:rPr>
              <a:t>correlations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In Search of the New Standard Model</a:t>
            </a:r>
          </a:p>
          <a:p>
            <a:pPr marL="914400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New constraints on electron-quark weak couplings</a:t>
            </a:r>
          </a:p>
          <a:p>
            <a:pPr marL="914400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rPr>
              <a:t>Determination of the weak charge of the proton (and neutron)</a:t>
            </a: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8" charset="-128"/>
              <a:cs typeface="Arial" pitchFamily="34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63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" y="800100"/>
            <a:ext cx="8915400" cy="296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600" dirty="0" smtClean="0"/>
              <a:t>Computational Fluid Dynamics (CFD) calculations were first successfully used in understanding sources of cryogenic target boiling – resulting in density loss - caused by a high power electron beam impinging on a low-temperature cryogenic target. </a:t>
            </a:r>
            <a:r>
              <a:rPr lang="en-US" sz="1600" dirty="0" smtClean="0">
                <a:solidFill>
                  <a:srgbClr val="0000FF"/>
                </a:solidFill>
              </a:rPr>
              <a:t>The calculations led to the success of the 2.5 </a:t>
            </a:r>
            <a:r>
              <a:rPr lang="en-US" sz="1600" dirty="0" err="1" smtClean="0">
                <a:solidFill>
                  <a:srgbClr val="0000FF"/>
                </a:solidFill>
              </a:rPr>
              <a:t>kWatt</a:t>
            </a:r>
            <a:r>
              <a:rPr lang="en-US" sz="1600" dirty="0" smtClean="0">
                <a:solidFill>
                  <a:srgbClr val="0000FF"/>
                </a:solidFill>
              </a:rPr>
              <a:t> power target used for Jefferson Lab’s </a:t>
            </a:r>
            <a:r>
              <a:rPr lang="en-US" sz="1600" dirty="0" err="1" smtClean="0">
                <a:solidFill>
                  <a:srgbClr val="0000FF"/>
                </a:solidFill>
              </a:rPr>
              <a:t>Qweak</a:t>
            </a:r>
            <a:r>
              <a:rPr lang="en-US" sz="1600" dirty="0" smtClean="0">
                <a:solidFill>
                  <a:srgbClr val="0000FF"/>
                </a:solidFill>
              </a:rPr>
              <a:t> experiment.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CFD calculations were then used to simulate earlier </a:t>
            </a:r>
            <a:r>
              <a:rPr lang="en-US" sz="1600" dirty="0" err="1" smtClean="0"/>
              <a:t>JLab</a:t>
            </a:r>
            <a:r>
              <a:rPr lang="en-US" sz="1600" dirty="0" smtClean="0"/>
              <a:t> cryogenic targets to try to understand their performance, with good agreement, and mitigate boiling in future designs.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A CFD facility has been set up </a:t>
            </a:r>
            <a:r>
              <a:rPr lang="en-US" sz="1600" dirty="0" smtClean="0"/>
              <a:t>and is used for generic CFD calculations of the standard </a:t>
            </a:r>
            <a:r>
              <a:rPr lang="en-US" sz="1600" dirty="0"/>
              <a:t>hydrogen </a:t>
            </a:r>
            <a:r>
              <a:rPr lang="en-US" sz="1600" dirty="0" smtClean="0"/>
              <a:t>cryogenic targets and other targets.</a:t>
            </a:r>
            <a:r>
              <a:rPr lang="en-US" sz="1600" dirty="0"/>
              <a:t> </a:t>
            </a:r>
            <a:r>
              <a:rPr lang="en-US" sz="1600" dirty="0" smtClean="0"/>
              <a:t>It will also be used to develop a </a:t>
            </a:r>
            <a:r>
              <a:rPr lang="en-US" sz="1600" dirty="0" smtClean="0">
                <a:solidFill>
                  <a:srgbClr val="0000FF"/>
                </a:solidFill>
              </a:rPr>
              <a:t>5 </a:t>
            </a:r>
            <a:r>
              <a:rPr lang="en-US" sz="1600" dirty="0" err="1" smtClean="0">
                <a:solidFill>
                  <a:srgbClr val="0000FF"/>
                </a:solidFill>
              </a:rPr>
              <a:t>kWatt</a:t>
            </a:r>
            <a:r>
              <a:rPr lang="en-US" sz="1600" dirty="0" smtClean="0">
                <a:solidFill>
                  <a:srgbClr val="0000FF"/>
                </a:solidFill>
              </a:rPr>
              <a:t> cryogenic target </a:t>
            </a:r>
            <a:r>
              <a:rPr lang="en-US" sz="1600" dirty="0" smtClean="0"/>
              <a:t>with as design goal a density loss less than 1% (blue star, used as the normalization point), and to assist in the high-power target design for MESA at Mainz.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2" y="3771901"/>
            <a:ext cx="3148965" cy="253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75" y="3767893"/>
            <a:ext cx="19050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CFD-based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esign of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target cells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cell-block.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86" y="5794087"/>
            <a:ext cx="152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Impingent electron beam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882827" y="5235863"/>
            <a:ext cx="304159" cy="55822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72025" y="3495674"/>
            <a:ext cx="3925824" cy="294436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95989"/>
            <a:ext cx="9144000" cy="36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Generic Target R&amp;D – </a:t>
            </a:r>
            <a:r>
              <a:rPr lang="en-US" sz="2800" dirty="0" err="1" smtClean="0"/>
              <a:t>Covrig</a:t>
            </a:r>
            <a:r>
              <a:rPr lang="en-US" sz="2800" dirty="0" smtClean="0"/>
              <a:t> Early Career Award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7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-94083" y="-107671"/>
            <a:ext cx="93321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Technology </a:t>
            </a:r>
            <a:r>
              <a:rPr lang="en-US" sz="28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Transfer: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Nuclear Medicine Imaging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Clear 3D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Brain Scans of Moving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Mice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1200150"/>
            <a:ext cx="3581400" cy="184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200" y="94297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AwakeSPECT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System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based on technology developed by Jefferson Lab, with contributions from ORNL, Johns Hopkins University and University of Maryland: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92150" lvl="1" indent="-285750"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Utilizes custom-built gamma cameras, image processing system, infrared camera system and commercial CT system.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8" y="3733800"/>
            <a:ext cx="838972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85750"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Acquires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brain images of conscious, </a:t>
            </a:r>
          </a:p>
          <a:p>
            <a:pPr marL="406400" lvl="1">
              <a:tabLst>
                <a:tab pos="6905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unrestrained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un-anesthetized mice.</a:t>
            </a:r>
          </a:p>
          <a:p>
            <a:pPr marL="406400" lvl="1">
              <a:tabLst>
                <a:tab pos="690563" algn="l"/>
              </a:tabLst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92150" lvl="1" indent="-285750"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Documents for the first time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effects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anesthesia on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action of dopamine transporter imaging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compound,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shows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Times New Roman"/>
              </a:rPr>
              <a:t>drug </a:t>
            </a:r>
            <a:r>
              <a:rPr lang="en-US" dirty="0">
                <a:solidFill>
                  <a:srgbClr val="0000FF"/>
                </a:solidFill>
                <a:latin typeface="Arial"/>
                <a:ea typeface="Times New Roman"/>
              </a:rPr>
              <a:t>was absorbed less than half as well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awake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mice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anesthetized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92150" lvl="1" indent="-285750">
              <a:buFont typeface="Arial" pitchFamily="34" charset="0"/>
              <a:buChar char="–"/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92150" lvl="1" indent="-285750"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aid research into Alzheimer’s, dementia, Parkinson’s, brain cancers and drug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addiction.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9744" y="3021127"/>
            <a:ext cx="3352800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1000" b="1" i="1" dirty="0">
                <a:solidFill>
                  <a:srgbClr val="313EBD"/>
                </a:solidFill>
                <a:latin typeface="Arial"/>
                <a:ea typeface="Times New Roman"/>
                <a:cs typeface="Times New Roman"/>
              </a:rPr>
              <a:t>Three markers attached to the head of a mouse enable the </a:t>
            </a:r>
            <a:r>
              <a:rPr lang="en-US" sz="1000" b="1" i="1" dirty="0" err="1">
                <a:solidFill>
                  <a:srgbClr val="313EBD"/>
                </a:solidFill>
                <a:latin typeface="Arial"/>
                <a:ea typeface="Times New Roman"/>
                <a:cs typeface="Times New Roman"/>
              </a:rPr>
              <a:t>AwakeSPECT</a:t>
            </a:r>
            <a:r>
              <a:rPr lang="en-US" sz="1000" b="1" i="1" dirty="0">
                <a:solidFill>
                  <a:srgbClr val="313EBD"/>
                </a:solidFill>
                <a:latin typeface="Arial"/>
                <a:ea typeface="Times New Roman"/>
                <a:cs typeface="Times New Roman"/>
              </a:rPr>
              <a:t> system to obtain detailed, functional images of the brain of a conscious mouse as it moves around inside a clear burrow.</a:t>
            </a:r>
            <a:endParaRPr lang="en-US" sz="1100" b="1" i="1" dirty="0">
              <a:solidFill>
                <a:srgbClr val="313EBD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8325" y="904875"/>
            <a:ext cx="29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Nuclear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edicine, 2013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6057900"/>
            <a:ext cx="865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 also presentation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Weisenberger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Technology and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5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626"/>
            <a:ext cx="9144000" cy="397933"/>
          </a:xfrm>
        </p:spPr>
        <p:txBody>
          <a:bodyPr/>
          <a:lstStyle/>
          <a:p>
            <a:r>
              <a:rPr lang="en-US" sz="2800" dirty="0" smtClean="0"/>
              <a:t>Experimental Nuclear Physics Progress- Summary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7650" y="876300"/>
            <a:ext cx="8362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science highlights since 2012 S&amp;T review, including high-impact publications in Nature and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and successful key planning efforts to prepare for 12-GeV science and beyond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 Computing and software preparations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 Experiment Readiness Review (with high praise on process from 					Accelerator Readiness Review team members)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and Capital Equipment project planning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(pre-)R&amp;D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Leveraging synergy amongst equipment projects, detector (pre-)R&amp;D, tech transfer and EIC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tremendous progress on development of science case, integration of detector in interaction region, advancing simulations and engaging community for Electron-Ion Collider (see later presentation)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8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427" y="115737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latin typeface="Arial" pitchFamily="34" charset="0"/>
                <a:ea typeface="+mj-ea"/>
                <a:cs typeface="Arial" pitchFamily="34" charset="0"/>
              </a:rPr>
              <a:t>Physical Review Letters Vol. 113, Issue 2 (11 July 2014)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3925" y="904875"/>
            <a:ext cx="7191375" cy="5398033"/>
            <a:chOff x="923925" y="904875"/>
            <a:chExt cx="7191375" cy="53980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36391"/>
            <a:stretch/>
          </p:blipFill>
          <p:spPr>
            <a:xfrm>
              <a:off x="928686" y="3200400"/>
              <a:ext cx="7186614" cy="31025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69139"/>
            <a:stretch/>
          </p:blipFill>
          <p:spPr>
            <a:xfrm>
              <a:off x="923925" y="1295400"/>
              <a:ext cx="7181850" cy="19812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93323"/>
            <a:stretch/>
          </p:blipFill>
          <p:spPr>
            <a:xfrm>
              <a:off x="923925" y="904875"/>
              <a:ext cx="7181850" cy="42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9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533400"/>
            <a:ext cx="6853238" cy="1143000"/>
          </a:xfrm>
        </p:spPr>
        <p:txBody>
          <a:bodyPr/>
          <a:lstStyle/>
          <a:p>
            <a:pPr eaLnBrk="1" hangingPunct="1"/>
            <a:r>
              <a:rPr lang="en-US" altLang="en-US" sz="1800" b="0" i="1" dirty="0" err="1" smtClean="0"/>
              <a:t>Unpolarized</a:t>
            </a:r>
            <a:r>
              <a:rPr lang="en-US" altLang="en-US" sz="1800" b="0" i="1" dirty="0" smtClean="0"/>
              <a:t> and Polarized Structure Functions – measure the lowest moments of (separated, p and n) structure functions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238500" y="5265866"/>
            <a:ext cx="2903537" cy="276999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i="1" dirty="0">
                <a:latin typeface="Arial" charset="0"/>
                <a:cs typeface="Arial" charset="0"/>
              </a:rPr>
              <a:t>NSAC</a:t>
            </a:r>
            <a:r>
              <a:rPr lang="en-US" altLang="en-US" sz="1200" dirty="0">
                <a:latin typeface="Arial" charset="0"/>
                <a:cs typeface="Arial" charset="0"/>
              </a:rPr>
              <a:t> milestone HP6 (2011)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completed</a:t>
            </a:r>
            <a:endParaRPr lang="en-US" altLang="en-US" sz="12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91025" y="2373219"/>
            <a:ext cx="4351308" cy="2846481"/>
            <a:chOff x="0" y="3751384"/>
            <a:chExt cx="4351308" cy="28464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51384"/>
              <a:ext cx="4351308" cy="2846481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8700" y="3812344"/>
              <a:ext cx="1511300" cy="152400"/>
            </a:xfrm>
            <a:prstGeom prst="rect">
              <a:avLst/>
            </a:prstGeom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22144"/>
            <a:ext cx="3586381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2047875" y="5219700"/>
            <a:ext cx="84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91275" y="52197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" y="966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Lowest Moments of Structure Functions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49" y="1419225"/>
            <a:ext cx="6186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4825" y="5686425"/>
            <a:ext cx="834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 measure of the nucleon’s color electric and magnetic polarizability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Calculable in lattice QCD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0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4" descr="Snapshot 2013-04-22 17-15-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49" y="898524"/>
            <a:ext cx="1523810" cy="14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1" descr="BON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07" y="2184400"/>
            <a:ext cx="391636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ig.BONUS_impact_du.ep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0116"/>
          <a:stretch/>
        </p:blipFill>
        <p:spPr bwMode="auto">
          <a:xfrm>
            <a:off x="4299744" y="1973262"/>
            <a:ext cx="46482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337344" y="60452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BONUS Full Results: Phys. Rev. C90 (2014) 059901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66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Down quarks at large x: the elusive d/u ratio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626" y="828675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uncertainty of the 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 function (PDF) has been a longstanding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PDF uncertainty reduction recently achieved by “CJ” (CTEQ-Jefferson Lab) Collaboration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445" y="5495925"/>
            <a:ext cx="406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CJ global PDF fit includes Hall C DIS and now also Hall B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neutron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reduction planned for 12 GeV era –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will be a solved problem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eGepDiscrepancyOneColor2005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1828800"/>
            <a:ext cx="3914954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834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Proton Structure with Electrons and Positrons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5" y="895350"/>
            <a:ext cx="4038600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roton electric form factor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describes proton charge distribution.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discrepancy between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measurements with polarized and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7250" y="5086350"/>
            <a:ext cx="4305300" cy="907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ositron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electron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/e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p) ratios agree with hadronic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two photon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calculations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ould resolve proton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form factor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discrepancy up to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~2.5 GeV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579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Adikaram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CLAS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BR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pt-B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pt-BR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pt-B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062003 (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ctr"/>
            <a:r>
              <a:rPr lang="hu-H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hu-HU" sz="1000" dirty="0">
                <a:latin typeface="Arial" panose="020B0604020202020204" pitchFamily="34" charset="0"/>
                <a:cs typeface="Arial" panose="020B0604020202020204" pitchFamily="34" charset="0"/>
              </a:rPr>
              <a:t>: http://dx.doi.org/10.1103/PhysRevLett.114.062003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295400" y="2209800"/>
            <a:ext cx="1284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600200" y="3657600"/>
            <a:ext cx="1177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0025" y="5095875"/>
            <a:ext cx="4191000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ig discrepancy is possibly due to two photon exchange, which can’t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calculated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exactly.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electron and positron scattering off protons directly measures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two photon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correction.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6300" y="895350"/>
            <a:ext cx="4343400" cy="907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ixed electron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positron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was produced in Hall 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measure elastically scattered events.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experiments at VEPP-3 at Novosibirsk and OLYMPUS at DESY used sequential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beams.</a:t>
            </a:r>
          </a:p>
        </p:txBody>
      </p:sp>
      <p:pic>
        <p:nvPicPr>
          <p:cNvPr id="5" name="Picture 4" descr="Ratio_comparision_hiQ2_no_VEPP3_larger_fo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895" r="3083" b="4984"/>
          <a:stretch/>
        </p:blipFill>
        <p:spPr>
          <a:xfrm>
            <a:off x="4119800" y="2303041"/>
            <a:ext cx="4948000" cy="23783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00600" y="4572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and e</a:t>
            </a:r>
            <a:r>
              <a:rPr lang="en-US" sz="1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versus </a:t>
            </a:r>
          </a:p>
          <a:p>
            <a:pPr algn="ctr"/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photon polarization ε at Q</a:t>
            </a:r>
            <a:r>
              <a:rPr lang="en-US" sz="1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1.5 GeV</a:t>
            </a:r>
            <a:r>
              <a:rPr lang="en-US" sz="1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18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26" t="20417" r="3529" b="9027"/>
          <a:stretch/>
        </p:blipFill>
        <p:spPr>
          <a:xfrm>
            <a:off x="4114800" y="914400"/>
            <a:ext cx="4876800" cy="261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1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K. Moriya, R. A. Schumacher </a:t>
            </a:r>
            <a:r>
              <a:rPr lang="en-US" sz="1200" i="1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et al. 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(CLAS Collaboration</a:t>
            </a: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), Phys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 Rev. Lett. </a:t>
            </a:r>
            <a:r>
              <a:rPr lang="en-US" sz="12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112</a:t>
            </a: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082004 (2014</a:t>
            </a: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).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Selected 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as an </a:t>
            </a: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 "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Editors' Suggestion" </a:t>
            </a:r>
            <a:r>
              <a:rPr lang="en-US" sz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by </a:t>
            </a:r>
            <a:r>
              <a:rPr lang="en-US" sz="12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PRL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4191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(1405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is a well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‐known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hyperon (PDG Status: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/>
              </a:rPr>
              <a:t>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Spin-Parity,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has never been definitively measured 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(1405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created polarized via photoproduction  in liquid hydrogen &amp; detected in CLAS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4825078" y="3800653"/>
                <a:ext cx="4166522" cy="207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Isotropic decay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rgbClr val="000000"/>
                        </a:solidFill>
                        <a:latin typeface="Symbol" panose="05050102010706020507" pitchFamily="18" charset="2"/>
                      </a:rPr>
                      <m:t>L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(1405) is consistent with spin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𝐽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285750" indent="-285750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Polarization transfer 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Symbol" panose="05050102010706020507" pitchFamily="18" charset="2"/>
                    <a:cs typeface="Aharoni" panose="02010803020104030203" pitchFamily="2" charset="-79"/>
                  </a:rPr>
                  <a:t>S</a:t>
                </a:r>
                <a:r>
                  <a:rPr lang="en-US" sz="1600" baseline="30000" dirty="0" smtClean="0">
                    <a:solidFill>
                      <a:srgbClr val="000000"/>
                    </a:solidFill>
                    <a:latin typeface="Arial" charset="0"/>
                  </a:rPr>
                  <a:t>+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direction reveals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Arial" charset="0"/>
                  </a:rPr>
                  <a:t>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vs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.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p>
                        <m:r>
                          <a:rPr lang="en-US" sz="1600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sup>
                    </m:sSup>
                    <m:r>
                      <a:rPr lang="en-US" sz="1600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en-US" sz="1600" i="1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sz="1600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baseline="30000" dirty="0" smtClean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  <a:p>
                <a:pPr marL="285750" indent="-285750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uark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model expectation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confirmed</a:t>
                </a:r>
                <a:endParaRPr lang="en-US" sz="1600" baseline="300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285750" indent="-285750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Higher spins are disfavored by the data and by theoretical expectations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78" y="3800653"/>
                <a:ext cx="4166522" cy="2076402"/>
              </a:xfrm>
              <a:prstGeom prst="rect">
                <a:avLst/>
              </a:prstGeom>
              <a:blipFill rotWithShape="1">
                <a:blip r:embed="rId3"/>
                <a:stretch>
                  <a:fillRect l="-586" t="-4692" r="-732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5576" y="3205998"/>
            <a:ext cx="1286968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→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extBox 4"/>
              <p:cNvSpPr txBox="1"/>
              <p:nvPr/>
            </p:nvSpPr>
            <p:spPr>
              <a:xfrm>
                <a:off x="7373460" y="3050826"/>
                <a:ext cx="478642" cy="37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</a:rPr>
                            <m:t>S</m:t>
                          </m:r>
                        </m:e>
                      </m:groupCh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60" y="3050826"/>
                <a:ext cx="478642" cy="370551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3702" y="2556683"/>
            <a:ext cx="3401498" cy="1177117"/>
            <a:chOff x="103702" y="2328083"/>
            <a:chExt cx="3401498" cy="117711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2637270"/>
              <a:ext cx="3276600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p 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→ 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(1405),</a:t>
              </a:r>
            </a:p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(1405) → 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charset="0"/>
                </a:rPr>
                <a:t>    + 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+ </a:t>
              </a:r>
              <a:r>
                <a:rPr lang="en-US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sz="24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8" name="Rectangle 7"/>
                <p:cNvSpPr/>
                <p:nvPr/>
              </p:nvSpPr>
              <p:spPr>
                <a:xfrm>
                  <a:off x="1682815" y="2867833"/>
                  <a:ext cx="527516" cy="5888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2400" smtClean="0">
                                <a:solidFill>
                                  <a:srgbClr val="000000"/>
                                </a:solidFill>
                                <a:latin typeface="Symbol" panose="05050102010706020507" pitchFamily="18" charset="2"/>
                              </a:rPr>
                              <m:t>S</m:t>
                            </m:r>
                          </m:e>
                        </m:groupCh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815" y="2867833"/>
                  <a:ext cx="527516" cy="58887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391" t="-16495" r="-35632" b="-21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05204" y="2328083"/>
                  <a:ext cx="527516" cy="587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Symbol" panose="05050102010706020507" pitchFamily="18" charset="2"/>
                              </a:rPr>
                              <m:t>L</m:t>
                            </m:r>
                          </m:e>
                        </m:groupCh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204" y="2328083"/>
                  <a:ext cx="527516" cy="58740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767" t="-16667" r="-36047" b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3" name="Rectangle 12"/>
                <p:cNvSpPr/>
                <p:nvPr/>
              </p:nvSpPr>
              <p:spPr>
                <a:xfrm>
                  <a:off x="103702" y="2855132"/>
                  <a:ext cx="527516" cy="5840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2400" smtClean="0">
                                <a:solidFill>
                                  <a:srgbClr val="000000"/>
                                </a:solidFill>
                                <a:latin typeface="Symbol" panose="05050102010706020507" pitchFamily="18" charset="2"/>
                              </a:rPr>
                              <m:t>L</m:t>
                            </m:r>
                          </m:e>
                        </m:groupCh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02" y="2855132"/>
                  <a:ext cx="527516" cy="5840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391" t="-16667" r="-35632" b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79" y="3800653"/>
            <a:ext cx="4335364" cy="214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0" name="Rectangle 19"/>
              <p:cNvSpPr/>
              <p:nvPr/>
            </p:nvSpPr>
            <p:spPr>
              <a:xfrm>
                <a:off x="3203378" y="4925875"/>
                <a:ext cx="1216222" cy="408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rgbClr val="3333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3333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3333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  <m:r>
                        <a:rPr lang="en-US" sz="1400" i="1">
                          <a:solidFill>
                            <a:srgbClr val="3333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3333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en-US" sz="1400" i="1">
                                  <a:solidFill>
                                    <a:srgbClr val="3333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3333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3333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sz="1400" i="1">
                              <a:solidFill>
                                <a:srgbClr val="3333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78" y="4925875"/>
                <a:ext cx="1216222" cy="408125"/>
              </a:xfrm>
              <a:prstGeom prst="rect">
                <a:avLst/>
              </a:prstGeom>
              <a:blipFill rotWithShape="1">
                <a:blip r:embed="rId9"/>
                <a:stretch>
                  <a:fillRect t="-89552" r="-23000" b="-15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1" name="Rectangle 20"/>
              <p:cNvSpPr/>
              <p:nvPr/>
            </p:nvSpPr>
            <p:spPr>
              <a:xfrm>
                <a:off x="1447798" y="3857625"/>
                <a:ext cx="1047723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8" y="3857625"/>
                <a:ext cx="1047723" cy="374461"/>
              </a:xfrm>
              <a:prstGeom prst="rect">
                <a:avLst/>
              </a:prstGeom>
              <a:blipFill rotWithShape="1">
                <a:blip r:embed="rId10"/>
                <a:stretch>
                  <a:fillRect t="-106557" r="-37209" b="-17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230877" y="2902230"/>
            <a:ext cx="1767266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(1405) →    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aseline="30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n-US" sz="14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Rectangle 13"/>
              <p:cNvSpPr/>
              <p:nvPr/>
            </p:nvSpPr>
            <p:spPr>
              <a:xfrm>
                <a:off x="7166319" y="2700090"/>
                <a:ext cx="414281" cy="422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</a:rPr>
                            <m:t>L</m:t>
                          </m:r>
                        </m:e>
                      </m:groupCh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19" y="2700090"/>
                <a:ext cx="414281" cy="422423"/>
              </a:xfrm>
              <a:prstGeom prst="rect">
                <a:avLst/>
              </a:prstGeom>
              <a:blipFill rotWithShape="1">
                <a:blip r:embed="rId11"/>
                <a:stretch>
                  <a:fillRect l="-13235" t="-17391" r="-2647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8073082" y="2739814"/>
                <a:ext cx="478642" cy="37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</a:rPr>
                            <m:t>S</m:t>
                          </m:r>
                        </m:e>
                      </m:groupCh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082" y="2739814"/>
                <a:ext cx="478642" cy="370551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</a:rPr>
              <a:t>Spin and </a:t>
            </a:r>
            <a:r>
              <a:rPr lang="en-US" sz="3600" b="1" dirty="0" smtClean="0">
                <a:latin typeface="Arial" panose="020B0604020202020204" pitchFamily="34" charset="0"/>
              </a:rPr>
              <a:t>Parity of </a:t>
            </a:r>
            <a:r>
              <a:rPr lang="en-US" sz="3600" b="1" dirty="0">
                <a:latin typeface="Arial" panose="020B0604020202020204" pitchFamily="34" charset="0"/>
              </a:rPr>
              <a:t>the </a:t>
            </a:r>
            <a:r>
              <a:rPr lang="el-GR" sz="3600" b="1" dirty="0" smtClean="0">
                <a:latin typeface="Arial" panose="020B0604020202020204" pitchFamily="34" charset="0"/>
              </a:rPr>
              <a:t>Λ</a:t>
            </a:r>
            <a:r>
              <a:rPr lang="en-US" sz="3600" b="1" dirty="0" smtClean="0">
                <a:latin typeface="Arial" panose="020B0604020202020204" pitchFamily="34" charset="0"/>
              </a:rPr>
              <a:t>(1405</a:t>
            </a:r>
            <a:r>
              <a:rPr lang="en-US" sz="3600" b="1" dirty="0">
                <a:latin typeface="Arial" panose="020B0604020202020204" pitchFamily="34" charset="0"/>
              </a:rPr>
              <a:t>) Baryon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3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25" y="1119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Restoration of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hiral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ymmetry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reaking at High Mass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25"/>
          <p:cNvGrpSpPr/>
          <p:nvPr/>
        </p:nvGrpSpPr>
        <p:grpSpPr>
          <a:xfrm>
            <a:off x="5247638" y="819011"/>
            <a:ext cx="3840198" cy="5228586"/>
            <a:chOff x="5266688" y="942836"/>
            <a:chExt cx="3840198" cy="5228586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/>
            <a:srcRect l="3824"/>
            <a:stretch>
              <a:fillRect/>
            </a:stretch>
          </p:blipFill>
          <p:spPr>
            <a:xfrm>
              <a:off x="5266688" y="942836"/>
              <a:ext cx="3840197" cy="4959858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5290728" y="3425477"/>
              <a:ext cx="4939883" cy="1588"/>
            </a:xfrm>
            <a:prstGeom prst="line">
              <a:avLst/>
            </a:prstGeom>
            <a:ln w="190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970088" y="3437301"/>
              <a:ext cx="4850983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82087" y="5863645"/>
              <a:ext cx="1088521" cy="307777"/>
            </a:xfrm>
            <a:prstGeom prst="rect">
              <a:avLst/>
            </a:prstGeom>
            <a:noFill/>
            <a:ln w="19050" cap="flat" cmpd="sng" algn="ctr">
              <a:solidFill>
                <a:srgbClr val="1EFF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Δ(2200)7/2</a:t>
              </a:r>
              <a:r>
                <a:rPr lang="en-US" sz="2000" b="1" baseline="30000" dirty="0" smtClean="0"/>
                <a:t>-</a:t>
              </a:r>
              <a:endParaRPr lang="en-US" sz="2000" b="1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97507" y="5863645"/>
              <a:ext cx="1121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Δ(1950)7/2</a:t>
              </a:r>
              <a:r>
                <a:rPr lang="en-US" sz="2000" b="1" baseline="30000" dirty="0" smtClean="0"/>
                <a:t>+</a:t>
              </a:r>
              <a:endParaRPr lang="en-US" sz="2000" b="1" baseline="30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47694" y="944432"/>
              <a:ext cx="3759192" cy="5226990"/>
            </a:xfrm>
            <a:prstGeom prst="rect">
              <a:avLst/>
            </a:prstGeom>
            <a:noFill/>
            <a:ln w="28575" cap="flat" cmpd="sng" algn="ctr">
              <a:solidFill>
                <a:srgbClr val="1EFF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09941" y="6080805"/>
            <a:ext cx="3198311" cy="338554"/>
          </a:xfrm>
          <a:prstGeom prst="rect">
            <a:avLst/>
          </a:prstGeom>
          <a:noFill/>
          <a:ln w="28575" cap="flat" cmpd="sng" algn="ctr">
            <a:solidFill>
              <a:srgbClr val="1EFF2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Strong signal of Δ(2200)7/2</a:t>
            </a:r>
            <a:r>
              <a:rPr lang="en-US" sz="1600" baseline="30000" dirty="0" smtClean="0">
                <a:latin typeface="Chalkboard"/>
                <a:cs typeface="Chalkboard"/>
              </a:rPr>
              <a:t>- </a:t>
            </a:r>
            <a:r>
              <a:rPr lang="en-US" sz="1600" dirty="0" smtClean="0">
                <a:latin typeface="Chalkboard"/>
                <a:cs typeface="Chalkboard"/>
              </a:rPr>
              <a:t>(*)</a:t>
            </a:r>
            <a:endParaRPr lang="en-US" sz="1600" baseline="30000" dirty="0">
              <a:latin typeface="Chalkboard"/>
              <a:cs typeface="Chalkboard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0" y="2326727"/>
            <a:ext cx="3242159" cy="30836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54455" y="3235449"/>
            <a:ext cx="186047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Polarized beam asymmetry and double beam-target polarization asymmetry results at CLAS and CBELSA.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7673" y="4342149"/>
            <a:ext cx="1884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Anisovich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(w. Bonn/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Gatchina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group),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2015, submitted to PRL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50" y="200977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0725" y="200977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99" y="5494481"/>
            <a:ext cx="4924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(2200)7/2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 established at 2176 ± 40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MeV,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which is  200 - 250 MeV higher than the mass of its parity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Δ(1950)7/2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rules out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 of chiral symmetry for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such masses.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499" y="819150"/>
            <a:ext cx="4924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reaking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chiral symmetry at low energies gives rise to large mass gaps 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mesons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baryons. 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energies,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observed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parity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partners have nearly degenerate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masses. This led 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conjecture that,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highly excited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states,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symmetry may be restored.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7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4208</Words>
  <Application>Microsoft Office PowerPoint</Application>
  <PresentationFormat>On-screen Show (4:3)</PresentationFormat>
  <Paragraphs>435</Paragraphs>
  <Slides>32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JLabPowerpointMain</vt:lpstr>
      <vt:lpstr>1_JLabPowerpointMain</vt:lpstr>
      <vt:lpstr>Slide 1</vt:lpstr>
      <vt:lpstr>Slide 2</vt:lpstr>
      <vt:lpstr>Slide 3</vt:lpstr>
      <vt:lpstr>Slide 4</vt:lpstr>
      <vt:lpstr>Unpolarized and Polarized Structure Functions – measure the lowest moments of (separated, p and n) structure functions</vt:lpstr>
      <vt:lpstr>Slide 6</vt:lpstr>
      <vt:lpstr>Slide 7</vt:lpstr>
      <vt:lpstr>Slide 8</vt:lpstr>
      <vt:lpstr>Slide 9</vt:lpstr>
      <vt:lpstr>PRIMEX-II – Measurement of the p0 Lifetime</vt:lpstr>
      <vt:lpstr>GlueX: Early Detector Commissioning Ongoing</vt:lpstr>
      <vt:lpstr>Slide 12</vt:lpstr>
      <vt:lpstr>Slide 13</vt:lpstr>
      <vt:lpstr>Slide 14</vt:lpstr>
      <vt:lpstr>Slide 15</vt:lpstr>
      <vt:lpstr>Slide 16</vt:lpstr>
      <vt:lpstr>Slide 17</vt:lpstr>
      <vt:lpstr>New Staff and Postdoctoral Appointments 2014-15</vt:lpstr>
      <vt:lpstr>Joint &amp; Bridged Appointments</vt:lpstr>
      <vt:lpstr>Joint and Bridged Appointments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Experimental Nuclear Physics Progress- Summary</vt:lpstr>
    </vt:vector>
  </TitlesOfParts>
  <Company>Jefferson 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Kevin Stroop</cp:lastModifiedBy>
  <cp:revision>97</cp:revision>
  <cp:lastPrinted>2015-07-21T17:22:50Z</cp:lastPrinted>
  <dcterms:created xsi:type="dcterms:W3CDTF">2015-07-25T20:22:38Z</dcterms:created>
  <dcterms:modified xsi:type="dcterms:W3CDTF">2015-07-25T20:23:53Z</dcterms:modified>
</cp:coreProperties>
</file>