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1"/>
    <p:sldMasterId id="2147483720" r:id="rId2"/>
    <p:sldMasterId id="2147483722" r:id="rId3"/>
    <p:sldMasterId id="2147483726" r:id="rId4"/>
    <p:sldMasterId id="2147483734" r:id="rId5"/>
  </p:sldMasterIdLst>
  <p:notesMasterIdLst>
    <p:notesMasterId r:id="rId58"/>
  </p:notesMasterIdLst>
  <p:handoutMasterIdLst>
    <p:handoutMasterId r:id="rId59"/>
  </p:handoutMasterIdLst>
  <p:sldIdLst>
    <p:sldId id="353" r:id="rId6"/>
    <p:sldId id="343" r:id="rId7"/>
    <p:sldId id="360" r:id="rId8"/>
    <p:sldId id="286" r:id="rId9"/>
    <p:sldId id="295" r:id="rId10"/>
    <p:sldId id="382" r:id="rId11"/>
    <p:sldId id="370" r:id="rId12"/>
    <p:sldId id="357" r:id="rId13"/>
    <p:sldId id="372" r:id="rId14"/>
    <p:sldId id="371" r:id="rId15"/>
    <p:sldId id="352" r:id="rId16"/>
    <p:sldId id="383" r:id="rId17"/>
    <p:sldId id="324" r:id="rId18"/>
    <p:sldId id="361" r:id="rId19"/>
    <p:sldId id="326" r:id="rId20"/>
    <p:sldId id="386" r:id="rId21"/>
    <p:sldId id="348" r:id="rId22"/>
    <p:sldId id="301" r:id="rId23"/>
    <p:sldId id="306" r:id="rId24"/>
    <p:sldId id="302" r:id="rId25"/>
    <p:sldId id="335" r:id="rId26"/>
    <p:sldId id="358" r:id="rId27"/>
    <p:sldId id="384" r:id="rId28"/>
    <p:sldId id="356" r:id="rId29"/>
    <p:sldId id="362" r:id="rId30"/>
    <p:sldId id="309" r:id="rId31"/>
    <p:sldId id="308" r:id="rId32"/>
    <p:sldId id="359" r:id="rId33"/>
    <p:sldId id="310" r:id="rId34"/>
    <p:sldId id="339" r:id="rId35"/>
    <p:sldId id="276" r:id="rId36"/>
    <p:sldId id="373" r:id="rId37"/>
    <p:sldId id="347" r:id="rId38"/>
    <p:sldId id="355" r:id="rId39"/>
    <p:sldId id="300" r:id="rId40"/>
    <p:sldId id="303" r:id="rId41"/>
    <p:sldId id="304" r:id="rId42"/>
    <p:sldId id="307" r:id="rId43"/>
    <p:sldId id="305" r:id="rId44"/>
    <p:sldId id="363" r:id="rId45"/>
    <p:sldId id="364" r:id="rId46"/>
    <p:sldId id="365" r:id="rId47"/>
    <p:sldId id="366" r:id="rId48"/>
    <p:sldId id="367" r:id="rId49"/>
    <p:sldId id="368" r:id="rId50"/>
    <p:sldId id="375" r:id="rId51"/>
    <p:sldId id="376" r:id="rId52"/>
    <p:sldId id="377" r:id="rId53"/>
    <p:sldId id="378" r:id="rId54"/>
    <p:sldId id="379" r:id="rId55"/>
    <p:sldId id="380" r:id="rId56"/>
    <p:sldId id="381"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75" autoAdjust="0"/>
    <p:restoredTop sz="94784" autoAdjust="0"/>
  </p:normalViewPr>
  <p:slideViewPr>
    <p:cSldViewPr snapToGrid="0" snapToObjects="1" showGuides="1">
      <p:cViewPr>
        <p:scale>
          <a:sx n="92" d="100"/>
          <a:sy n="92" d="100"/>
        </p:scale>
        <p:origin x="-78" y="54"/>
      </p:cViewPr>
      <p:guideLst>
        <p:guide orient="horz" pos="2160"/>
        <p:guide pos="2880"/>
      </p:guideLst>
    </p:cSldViewPr>
  </p:slideViewPr>
  <p:notesTextViewPr>
    <p:cViewPr>
      <p:scale>
        <a:sx n="100" d="100"/>
        <a:sy n="100" d="100"/>
      </p:scale>
      <p:origin x="0" y="0"/>
    </p:cViewPr>
  </p:notesTextViewPr>
  <p:sorterViewPr>
    <p:cViewPr>
      <p:scale>
        <a:sx n="106" d="100"/>
        <a:sy n="106" d="100"/>
      </p:scale>
      <p:origin x="0" y="0"/>
    </p:cViewPr>
  </p:sorterViewPr>
  <p:notesViewPr>
    <p:cSldViewPr snapToGrid="0" snapToObjects="1">
      <p:cViewPr>
        <p:scale>
          <a:sx n="150" d="100"/>
          <a:sy n="150" d="100"/>
        </p:scale>
        <p:origin x="-3776" y="-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reece\Documents\100%20MV\Test%20Data\Best%20Cavity%20Summary%202015%20-%20energy%20view%203.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1">
                <a:solidFill>
                  <a:srgbClr val="0000FF"/>
                </a:solidFill>
                <a:latin typeface="Arial" panose="020B0604020202020204" pitchFamily="34" charset="0"/>
                <a:cs typeface="Arial" panose="020B0604020202020204" pitchFamily="34" charset="0"/>
              </a:defRPr>
            </a:pPr>
            <a:r>
              <a:rPr lang="en-US" sz="1400" b="1" dirty="0">
                <a:solidFill>
                  <a:srgbClr val="0000FF"/>
                </a:solidFill>
                <a:latin typeface="Arial" panose="020B0604020202020204" pitchFamily="34" charset="0"/>
                <a:cs typeface="Arial" panose="020B0604020202020204" pitchFamily="34" charset="0"/>
              </a:rPr>
              <a:t>JLab SRF Cavity Performance Evolution </a:t>
            </a:r>
          </a:p>
          <a:p>
            <a:pPr>
              <a:defRPr sz="1400" b="1">
                <a:solidFill>
                  <a:srgbClr val="0000FF"/>
                </a:solidFill>
                <a:latin typeface="Arial" panose="020B0604020202020204" pitchFamily="34" charset="0"/>
                <a:cs typeface="Arial" panose="020B0604020202020204" pitchFamily="34" charset="0"/>
              </a:defRPr>
            </a:pPr>
            <a:r>
              <a:rPr lang="en-US" sz="1400" b="1" dirty="0">
                <a:solidFill>
                  <a:srgbClr val="0000FF"/>
                </a:solidFill>
                <a:latin typeface="Arial" panose="020B0604020202020204" pitchFamily="34" charset="0"/>
                <a:cs typeface="Arial" panose="020B0604020202020204" pitchFamily="34" charset="0"/>
              </a:rPr>
              <a:t> CEBAF to 12 GeV Upgrade and Onward</a:t>
            </a:r>
          </a:p>
        </c:rich>
      </c:tx>
      <c:layout>
        <c:manualLayout>
          <c:xMode val="edge"/>
          <c:yMode val="edge"/>
          <c:x val="0.67782819546649098"/>
          <c:y val="4.9730093169493297E-2"/>
        </c:manualLayout>
      </c:layout>
      <c:overlay val="0"/>
      <c:spPr>
        <a:noFill/>
        <a:ln w="25400">
          <a:noFill/>
        </a:ln>
      </c:spPr>
    </c:title>
    <c:autoTitleDeleted val="0"/>
    <c:plotArea>
      <c:layout>
        <c:manualLayout>
          <c:layoutTarget val="inner"/>
          <c:xMode val="edge"/>
          <c:yMode val="edge"/>
          <c:x val="9.8547147343651997E-2"/>
          <c:y val="9.3411085191068499E-2"/>
          <c:w val="0.51894158134620205"/>
          <c:h val="0.74793251305805697"/>
        </c:manualLayout>
      </c:layout>
      <c:scatterChart>
        <c:scatterStyle val="lineMarker"/>
        <c:varyColors val="0"/>
        <c:ser>
          <c:idx val="6"/>
          <c:order val="0"/>
          <c:tx>
            <c:v>Best CEBAF cavity - 1991</c:v>
          </c:tx>
          <c:spPr>
            <a:ln w="28575">
              <a:noFill/>
            </a:ln>
          </c:spPr>
          <c:marker>
            <c:symbol val="triangle"/>
            <c:size val="7"/>
            <c:spPr>
              <a:solidFill>
                <a:schemeClr val="accent3">
                  <a:lumMod val="50000"/>
                </a:schemeClr>
              </a:solidFill>
            </c:spPr>
          </c:marker>
          <c:xVal>
            <c:numRef>
              <c:f>LL!$C$210:$C$264</c:f>
              <c:numCache>
                <c:formatCode>0.00</c:formatCode>
                <c:ptCount val="55"/>
                <c:pt idx="0">
                  <c:v>5.1268563199999839</c:v>
                </c:pt>
                <c:pt idx="1">
                  <c:v>5.1006787400000002</c:v>
                </c:pt>
                <c:pt idx="2">
                  <c:v>5.08159793</c:v>
                </c:pt>
                <c:pt idx="3">
                  <c:v>5.128293669999989</c:v>
                </c:pt>
                <c:pt idx="4">
                  <c:v>5.12649841</c:v>
                </c:pt>
                <c:pt idx="5">
                  <c:v>5.130411579999981</c:v>
                </c:pt>
                <c:pt idx="6">
                  <c:v>0.99743743399999996</c:v>
                </c:pt>
                <c:pt idx="7">
                  <c:v>1.5164217499999999</c:v>
                </c:pt>
                <c:pt idx="8">
                  <c:v>1.99296863</c:v>
                </c:pt>
                <c:pt idx="9">
                  <c:v>1.99773081</c:v>
                </c:pt>
                <c:pt idx="10">
                  <c:v>2.5175333900000001</c:v>
                </c:pt>
                <c:pt idx="11">
                  <c:v>3.09947331</c:v>
                </c:pt>
                <c:pt idx="12">
                  <c:v>3.5146655</c:v>
                </c:pt>
                <c:pt idx="13">
                  <c:v>4.0191737700000001</c:v>
                </c:pt>
                <c:pt idx="14">
                  <c:v>4.4564133400000001</c:v>
                </c:pt>
                <c:pt idx="15">
                  <c:v>4.98003707999999</c:v>
                </c:pt>
                <c:pt idx="16">
                  <c:v>5.53146614</c:v>
                </c:pt>
                <c:pt idx="17">
                  <c:v>5.9773164000000003</c:v>
                </c:pt>
                <c:pt idx="18">
                  <c:v>6.4807229700000004</c:v>
                </c:pt>
                <c:pt idx="19">
                  <c:v>7.0158000399999878</c:v>
                </c:pt>
                <c:pt idx="20">
                  <c:v>7.544417849999979</c:v>
                </c:pt>
                <c:pt idx="21">
                  <c:v>8.6201673899999989</c:v>
                </c:pt>
                <c:pt idx="22">
                  <c:v>7.9551694900000003</c:v>
                </c:pt>
                <c:pt idx="23">
                  <c:v>8.9977126600000013</c:v>
                </c:pt>
                <c:pt idx="24">
                  <c:v>9.61048832</c:v>
                </c:pt>
                <c:pt idx="25">
                  <c:v>10.1303442</c:v>
                </c:pt>
                <c:pt idx="26">
                  <c:v>10.575491299999999</c:v>
                </c:pt>
                <c:pt idx="27">
                  <c:v>11.1143482</c:v>
                </c:pt>
                <c:pt idx="28">
                  <c:v>11.6159971</c:v>
                </c:pt>
                <c:pt idx="29">
                  <c:v>11.938725099999999</c:v>
                </c:pt>
                <c:pt idx="30">
                  <c:v>12.4453216</c:v>
                </c:pt>
                <c:pt idx="31">
                  <c:v>12.968775000000001</c:v>
                </c:pt>
                <c:pt idx="32">
                  <c:v>13.612240999999999</c:v>
                </c:pt>
                <c:pt idx="33">
                  <c:v>14.058662</c:v>
                </c:pt>
                <c:pt idx="34">
                  <c:v>14.058662</c:v>
                </c:pt>
                <c:pt idx="35">
                  <c:v>14.5893631</c:v>
                </c:pt>
                <c:pt idx="36">
                  <c:v>14.975051499999999</c:v>
                </c:pt>
                <c:pt idx="37">
                  <c:v>15.535641099999999</c:v>
                </c:pt>
                <c:pt idx="38">
                  <c:v>15.987791</c:v>
                </c:pt>
                <c:pt idx="39">
                  <c:v>16.6287199</c:v>
                </c:pt>
                <c:pt idx="40">
                  <c:v>17.162998699999999</c:v>
                </c:pt>
                <c:pt idx="41">
                  <c:v>17.654248899999999</c:v>
                </c:pt>
                <c:pt idx="42">
                  <c:v>18.1845243</c:v>
                </c:pt>
                <c:pt idx="43">
                  <c:v>18.623390700000009</c:v>
                </c:pt>
                <c:pt idx="44">
                  <c:v>18.699768599999999</c:v>
                </c:pt>
                <c:pt idx="45">
                  <c:v>17.9742915</c:v>
                </c:pt>
                <c:pt idx="46">
                  <c:v>19.027196799999999</c:v>
                </c:pt>
                <c:pt idx="47">
                  <c:v>19.2011918</c:v>
                </c:pt>
                <c:pt idx="48">
                  <c:v>19.593093199999991</c:v>
                </c:pt>
                <c:pt idx="49">
                  <c:v>19.5445353</c:v>
                </c:pt>
                <c:pt idx="50">
                  <c:v>19.2011918</c:v>
                </c:pt>
                <c:pt idx="51">
                  <c:v>19.786133299999889</c:v>
                </c:pt>
                <c:pt idx="52">
                  <c:v>19.786133299999889</c:v>
                </c:pt>
                <c:pt idx="53">
                  <c:v>19.617327100000001</c:v>
                </c:pt>
                <c:pt idx="54">
                  <c:v>19.810130999999991</c:v>
                </c:pt>
              </c:numCache>
            </c:numRef>
          </c:xVal>
          <c:yVal>
            <c:numRef>
              <c:f>LL!$E$210:$E$264</c:f>
              <c:numCache>
                <c:formatCode>0.00E+00</c:formatCode>
                <c:ptCount val="55"/>
                <c:pt idx="0">
                  <c:v>9058446270</c:v>
                </c:pt>
                <c:pt idx="1">
                  <c:v>8999620800</c:v>
                </c:pt>
                <c:pt idx="2">
                  <c:v>9006387930</c:v>
                </c:pt>
                <c:pt idx="3">
                  <c:v>9148076380</c:v>
                </c:pt>
                <c:pt idx="4">
                  <c:v>9146629600</c:v>
                </c:pt>
                <c:pt idx="5">
                  <c:v>9104520530</c:v>
                </c:pt>
                <c:pt idx="6">
                  <c:v>9081430340</c:v>
                </c:pt>
                <c:pt idx="7">
                  <c:v>9215569700</c:v>
                </c:pt>
                <c:pt idx="8">
                  <c:v>9167088900</c:v>
                </c:pt>
                <c:pt idx="9">
                  <c:v>9240847830</c:v>
                </c:pt>
                <c:pt idx="10">
                  <c:v>9185001850</c:v>
                </c:pt>
                <c:pt idx="11">
                  <c:v>9300604690</c:v>
                </c:pt>
                <c:pt idx="12">
                  <c:v>9230422710</c:v>
                </c:pt>
                <c:pt idx="13">
                  <c:v>9203070700</c:v>
                </c:pt>
                <c:pt idx="14">
                  <c:v>9184567750</c:v>
                </c:pt>
                <c:pt idx="15">
                  <c:v>9132494680</c:v>
                </c:pt>
                <c:pt idx="16">
                  <c:v>9078524710</c:v>
                </c:pt>
                <c:pt idx="17">
                  <c:v>9038354930</c:v>
                </c:pt>
                <c:pt idx="18">
                  <c:v>8974559550</c:v>
                </c:pt>
                <c:pt idx="19">
                  <c:v>8937155120</c:v>
                </c:pt>
                <c:pt idx="20">
                  <c:v>8905440130</c:v>
                </c:pt>
                <c:pt idx="21">
                  <c:v>8797074080</c:v>
                </c:pt>
                <c:pt idx="22">
                  <c:v>8824012950</c:v>
                </c:pt>
                <c:pt idx="23">
                  <c:v>8761809900</c:v>
                </c:pt>
                <c:pt idx="24">
                  <c:v>8724498620</c:v>
                </c:pt>
                <c:pt idx="25">
                  <c:v>8688202850</c:v>
                </c:pt>
                <c:pt idx="26">
                  <c:v>8654152870</c:v>
                </c:pt>
                <c:pt idx="27">
                  <c:v>8592369770</c:v>
                </c:pt>
                <c:pt idx="28">
                  <c:v>8555580990</c:v>
                </c:pt>
                <c:pt idx="29">
                  <c:v>8530931350</c:v>
                </c:pt>
                <c:pt idx="30">
                  <c:v>8489837040</c:v>
                </c:pt>
                <c:pt idx="31">
                  <c:v>8432354150</c:v>
                </c:pt>
                <c:pt idx="32">
                  <c:v>8444970860</c:v>
                </c:pt>
                <c:pt idx="33">
                  <c:v>8361799640</c:v>
                </c:pt>
                <c:pt idx="34">
                  <c:v>8339079730</c:v>
                </c:pt>
                <c:pt idx="35">
                  <c:v>7921809140</c:v>
                </c:pt>
                <c:pt idx="36">
                  <c:v>8232281270</c:v>
                </c:pt>
                <c:pt idx="37">
                  <c:v>7671615270</c:v>
                </c:pt>
                <c:pt idx="38">
                  <c:v>8020707540</c:v>
                </c:pt>
                <c:pt idx="39">
                  <c:v>7992602640</c:v>
                </c:pt>
                <c:pt idx="40">
                  <c:v>7861353070</c:v>
                </c:pt>
                <c:pt idx="41">
                  <c:v>7780937900</c:v>
                </c:pt>
                <c:pt idx="42">
                  <c:v>7607569470</c:v>
                </c:pt>
                <c:pt idx="43">
                  <c:v>7466992030</c:v>
                </c:pt>
                <c:pt idx="44">
                  <c:v>7399886700</c:v>
                </c:pt>
                <c:pt idx="45">
                  <c:v>6637647360</c:v>
                </c:pt>
                <c:pt idx="46">
                  <c:v>7252033200</c:v>
                </c:pt>
                <c:pt idx="47">
                  <c:v>7191835130</c:v>
                </c:pt>
                <c:pt idx="48">
                  <c:v>6989862970</c:v>
                </c:pt>
                <c:pt idx="49">
                  <c:v>6776029860</c:v>
                </c:pt>
                <c:pt idx="50">
                  <c:v>7165067230</c:v>
                </c:pt>
                <c:pt idx="51">
                  <c:v>6898005500</c:v>
                </c:pt>
                <c:pt idx="52">
                  <c:v>6915012610</c:v>
                </c:pt>
                <c:pt idx="53">
                  <c:v>6821866390</c:v>
                </c:pt>
                <c:pt idx="54">
                  <c:v>6934441260</c:v>
                </c:pt>
              </c:numCache>
            </c:numRef>
          </c:yVal>
          <c:smooth val="0"/>
        </c:ser>
        <c:ser>
          <c:idx val="7"/>
          <c:order val="1"/>
          <c:tx>
            <c:v>Upgrade BCP: C100-2 - 2009</c:v>
          </c:tx>
          <c:spPr>
            <a:ln w="28575">
              <a:noFill/>
            </a:ln>
          </c:spPr>
          <c:marker>
            <c:symbol val="circle"/>
            <c:size val="5"/>
            <c:spPr>
              <a:solidFill>
                <a:srgbClr val="00B050"/>
              </a:solidFill>
            </c:spPr>
          </c:marker>
          <c:errBars>
            <c:errDir val="y"/>
            <c:errBarType val="both"/>
            <c:errValType val="cust"/>
            <c:noEndCap val="0"/>
            <c:plus>
              <c:numRef>
                <c:f>LL!$F$267:$F$357</c:f>
                <c:numCache>
                  <c:formatCode>General</c:formatCode>
                  <c:ptCount val="91"/>
                  <c:pt idx="0">
                    <c:v>446894726</c:v>
                  </c:pt>
                  <c:pt idx="1">
                    <c:v>427737193</c:v>
                  </c:pt>
                  <c:pt idx="2">
                    <c:v>452271239</c:v>
                  </c:pt>
                  <c:pt idx="3">
                    <c:v>442323021</c:v>
                  </c:pt>
                  <c:pt idx="4">
                    <c:v>441263581</c:v>
                  </c:pt>
                  <c:pt idx="5">
                    <c:v>1331778130</c:v>
                  </c:pt>
                  <c:pt idx="6">
                    <c:v>1329521850</c:v>
                  </c:pt>
                  <c:pt idx="7">
                    <c:v>1327466880</c:v>
                  </c:pt>
                  <c:pt idx="8">
                    <c:v>1326751440</c:v>
                  </c:pt>
                  <c:pt idx="9">
                    <c:v>1324792060</c:v>
                  </c:pt>
                  <c:pt idx="10">
                    <c:v>1316417040</c:v>
                  </c:pt>
                  <c:pt idx="11">
                    <c:v>1327866490</c:v>
                  </c:pt>
                  <c:pt idx="12">
                    <c:v>1208376200</c:v>
                  </c:pt>
                  <c:pt idx="13">
                    <c:v>1219068670</c:v>
                  </c:pt>
                  <c:pt idx="14">
                    <c:v>1225327030</c:v>
                  </c:pt>
                  <c:pt idx="15">
                    <c:v>1224604920</c:v>
                  </c:pt>
                  <c:pt idx="16">
                    <c:v>1226660630</c:v>
                  </c:pt>
                  <c:pt idx="17">
                    <c:v>1223210630</c:v>
                  </c:pt>
                  <c:pt idx="18">
                    <c:v>1221612210</c:v>
                  </c:pt>
                  <c:pt idx="19">
                    <c:v>433403810</c:v>
                  </c:pt>
                  <c:pt idx="20">
                    <c:v>433163459</c:v>
                  </c:pt>
                  <c:pt idx="21">
                    <c:v>1645921340</c:v>
                  </c:pt>
                  <c:pt idx="22">
                    <c:v>1638043690</c:v>
                  </c:pt>
                  <c:pt idx="23">
                    <c:v>1626085790</c:v>
                  </c:pt>
                  <c:pt idx="24">
                    <c:v>1611688910</c:v>
                  </c:pt>
                  <c:pt idx="25">
                    <c:v>1604435120</c:v>
                  </c:pt>
                  <c:pt idx="26">
                    <c:v>1591222460</c:v>
                  </c:pt>
                  <c:pt idx="27">
                    <c:v>1578788180</c:v>
                  </c:pt>
                  <c:pt idx="28">
                    <c:v>1566119400</c:v>
                  </c:pt>
                  <c:pt idx="29">
                    <c:v>1548659060</c:v>
                  </c:pt>
                  <c:pt idx="30">
                    <c:v>1531024490</c:v>
                  </c:pt>
                  <c:pt idx="31">
                    <c:v>1518682760</c:v>
                  </c:pt>
                  <c:pt idx="32">
                    <c:v>1494215800</c:v>
                  </c:pt>
                  <c:pt idx="33">
                    <c:v>1477833200</c:v>
                  </c:pt>
                  <c:pt idx="34">
                    <c:v>1473649860</c:v>
                  </c:pt>
                  <c:pt idx="35">
                    <c:v>1460494090</c:v>
                  </c:pt>
                  <c:pt idx="36">
                    <c:v>1434206790</c:v>
                  </c:pt>
                  <c:pt idx="37">
                    <c:v>1434133860</c:v>
                  </c:pt>
                  <c:pt idx="38">
                    <c:v>1437695610</c:v>
                  </c:pt>
                  <c:pt idx="39">
                    <c:v>1398766180</c:v>
                  </c:pt>
                  <c:pt idx="40">
                    <c:v>1399989840</c:v>
                  </c:pt>
                  <c:pt idx="41">
                    <c:v>1413246690</c:v>
                  </c:pt>
                  <c:pt idx="42">
                    <c:v>1432742720</c:v>
                  </c:pt>
                  <c:pt idx="43">
                    <c:v>1406043880</c:v>
                  </c:pt>
                  <c:pt idx="44">
                    <c:v>1379806480</c:v>
                  </c:pt>
                  <c:pt idx="45">
                    <c:v>1380395400</c:v>
                  </c:pt>
                  <c:pt idx="46">
                    <c:v>1350531210</c:v>
                  </c:pt>
                  <c:pt idx="47">
                    <c:v>1351850950</c:v>
                  </c:pt>
                  <c:pt idx="48">
                    <c:v>1342154280</c:v>
                  </c:pt>
                  <c:pt idx="49">
                    <c:v>1304181200</c:v>
                  </c:pt>
                  <c:pt idx="50">
                    <c:v>1291322270</c:v>
                  </c:pt>
                  <c:pt idx="51">
                    <c:v>1244046840</c:v>
                  </c:pt>
                  <c:pt idx="52">
                    <c:v>1197366820</c:v>
                  </c:pt>
                  <c:pt idx="53">
                    <c:v>1184805690</c:v>
                  </c:pt>
                  <c:pt idx="54">
                    <c:v>1224660140</c:v>
                  </c:pt>
                  <c:pt idx="55">
                    <c:v>1166701610</c:v>
                  </c:pt>
                  <c:pt idx="56">
                    <c:v>1133028860</c:v>
                  </c:pt>
                  <c:pt idx="57">
                    <c:v>1112241540</c:v>
                  </c:pt>
                  <c:pt idx="58">
                    <c:v>1071181020</c:v>
                  </c:pt>
                  <c:pt idx="59">
                    <c:v>1034224020</c:v>
                  </c:pt>
                  <c:pt idx="60">
                    <c:v>1009842340</c:v>
                  </c:pt>
                  <c:pt idx="61">
                    <c:v>981884726</c:v>
                  </c:pt>
                  <c:pt idx="62">
                    <c:v>984066730</c:v>
                  </c:pt>
                  <c:pt idx="63">
                    <c:v>975920496</c:v>
                  </c:pt>
                  <c:pt idx="64">
                    <c:v>943148133</c:v>
                  </c:pt>
                  <c:pt idx="65">
                    <c:v>922856007</c:v>
                  </c:pt>
                  <c:pt idx="66">
                    <c:v>892709861</c:v>
                  </c:pt>
                  <c:pt idx="67">
                    <c:v>863839266</c:v>
                  </c:pt>
                  <c:pt idx="68">
                    <c:v>852326186</c:v>
                  </c:pt>
                  <c:pt idx="69">
                    <c:v>828185067</c:v>
                  </c:pt>
                  <c:pt idx="70">
                    <c:v>808275239</c:v>
                  </c:pt>
                  <c:pt idx="71">
                    <c:v>794474752</c:v>
                  </c:pt>
                  <c:pt idx="72">
                    <c:v>773113866</c:v>
                  </c:pt>
                  <c:pt idx="73">
                    <c:v>763349768</c:v>
                  </c:pt>
                  <c:pt idx="74">
                    <c:v>745364604</c:v>
                  </c:pt>
                  <c:pt idx="75">
                    <c:v>735419208</c:v>
                  </c:pt>
                  <c:pt idx="76">
                    <c:v>672128029</c:v>
                  </c:pt>
                  <c:pt idx="77">
                    <c:v>665541585</c:v>
                  </c:pt>
                  <c:pt idx="78">
                    <c:v>651696422</c:v>
                  </c:pt>
                  <c:pt idx="79">
                    <c:v>641229356</c:v>
                  </c:pt>
                  <c:pt idx="80">
                    <c:v>628617075</c:v>
                  </c:pt>
                  <c:pt idx="81">
                    <c:v>616839427</c:v>
                  </c:pt>
                  <c:pt idx="82">
                    <c:v>612202594</c:v>
                  </c:pt>
                  <c:pt idx="83">
                    <c:v>598663884</c:v>
                  </c:pt>
                  <c:pt idx="84">
                    <c:v>594298121</c:v>
                  </c:pt>
                  <c:pt idx="85">
                    <c:v>593383124</c:v>
                  </c:pt>
                  <c:pt idx="86">
                    <c:v>593456080</c:v>
                  </c:pt>
                  <c:pt idx="87">
                    <c:v>594392923</c:v>
                  </c:pt>
                  <c:pt idx="88">
                    <c:v>592961005</c:v>
                  </c:pt>
                  <c:pt idx="89">
                    <c:v>590701075</c:v>
                  </c:pt>
                  <c:pt idx="90">
                    <c:v>1543773300</c:v>
                  </c:pt>
                </c:numCache>
              </c:numRef>
            </c:plus>
            <c:minus>
              <c:numRef>
                <c:f>LL!$F$267:$F$357</c:f>
                <c:numCache>
                  <c:formatCode>General</c:formatCode>
                  <c:ptCount val="91"/>
                  <c:pt idx="0">
                    <c:v>446894726</c:v>
                  </c:pt>
                  <c:pt idx="1">
                    <c:v>427737193</c:v>
                  </c:pt>
                  <c:pt idx="2">
                    <c:v>452271239</c:v>
                  </c:pt>
                  <c:pt idx="3">
                    <c:v>442323021</c:v>
                  </c:pt>
                  <c:pt idx="4">
                    <c:v>441263581</c:v>
                  </c:pt>
                  <c:pt idx="5">
                    <c:v>1331778130</c:v>
                  </c:pt>
                  <c:pt idx="6">
                    <c:v>1329521850</c:v>
                  </c:pt>
                  <c:pt idx="7">
                    <c:v>1327466880</c:v>
                  </c:pt>
                  <c:pt idx="8">
                    <c:v>1326751440</c:v>
                  </c:pt>
                  <c:pt idx="9">
                    <c:v>1324792060</c:v>
                  </c:pt>
                  <c:pt idx="10">
                    <c:v>1316417040</c:v>
                  </c:pt>
                  <c:pt idx="11">
                    <c:v>1327866490</c:v>
                  </c:pt>
                  <c:pt idx="12">
                    <c:v>1208376200</c:v>
                  </c:pt>
                  <c:pt idx="13">
                    <c:v>1219068670</c:v>
                  </c:pt>
                  <c:pt idx="14">
                    <c:v>1225327030</c:v>
                  </c:pt>
                  <c:pt idx="15">
                    <c:v>1224604920</c:v>
                  </c:pt>
                  <c:pt idx="16">
                    <c:v>1226660630</c:v>
                  </c:pt>
                  <c:pt idx="17">
                    <c:v>1223210630</c:v>
                  </c:pt>
                  <c:pt idx="18">
                    <c:v>1221612210</c:v>
                  </c:pt>
                  <c:pt idx="19">
                    <c:v>433403810</c:v>
                  </c:pt>
                  <c:pt idx="20">
                    <c:v>433163459</c:v>
                  </c:pt>
                  <c:pt idx="21">
                    <c:v>1645921340</c:v>
                  </c:pt>
                  <c:pt idx="22">
                    <c:v>1638043690</c:v>
                  </c:pt>
                  <c:pt idx="23">
                    <c:v>1626085790</c:v>
                  </c:pt>
                  <c:pt idx="24">
                    <c:v>1611688910</c:v>
                  </c:pt>
                  <c:pt idx="25">
                    <c:v>1604435120</c:v>
                  </c:pt>
                  <c:pt idx="26">
                    <c:v>1591222460</c:v>
                  </c:pt>
                  <c:pt idx="27">
                    <c:v>1578788180</c:v>
                  </c:pt>
                  <c:pt idx="28">
                    <c:v>1566119400</c:v>
                  </c:pt>
                  <c:pt idx="29">
                    <c:v>1548659060</c:v>
                  </c:pt>
                  <c:pt idx="30">
                    <c:v>1531024490</c:v>
                  </c:pt>
                  <c:pt idx="31">
                    <c:v>1518682760</c:v>
                  </c:pt>
                  <c:pt idx="32">
                    <c:v>1494215800</c:v>
                  </c:pt>
                  <c:pt idx="33">
                    <c:v>1477833200</c:v>
                  </c:pt>
                  <c:pt idx="34">
                    <c:v>1473649860</c:v>
                  </c:pt>
                  <c:pt idx="35">
                    <c:v>1460494090</c:v>
                  </c:pt>
                  <c:pt idx="36">
                    <c:v>1434206790</c:v>
                  </c:pt>
                  <c:pt idx="37">
                    <c:v>1434133860</c:v>
                  </c:pt>
                  <c:pt idx="38">
                    <c:v>1437695610</c:v>
                  </c:pt>
                  <c:pt idx="39">
                    <c:v>1398766180</c:v>
                  </c:pt>
                  <c:pt idx="40">
                    <c:v>1399989840</c:v>
                  </c:pt>
                  <c:pt idx="41">
                    <c:v>1413246690</c:v>
                  </c:pt>
                  <c:pt idx="42">
                    <c:v>1432742720</c:v>
                  </c:pt>
                  <c:pt idx="43">
                    <c:v>1406043880</c:v>
                  </c:pt>
                  <c:pt idx="44">
                    <c:v>1379806480</c:v>
                  </c:pt>
                  <c:pt idx="45">
                    <c:v>1380395400</c:v>
                  </c:pt>
                  <c:pt idx="46">
                    <c:v>1350531210</c:v>
                  </c:pt>
                  <c:pt idx="47">
                    <c:v>1351850950</c:v>
                  </c:pt>
                  <c:pt idx="48">
                    <c:v>1342154280</c:v>
                  </c:pt>
                  <c:pt idx="49">
                    <c:v>1304181200</c:v>
                  </c:pt>
                  <c:pt idx="50">
                    <c:v>1291322270</c:v>
                  </c:pt>
                  <c:pt idx="51">
                    <c:v>1244046840</c:v>
                  </c:pt>
                  <c:pt idx="52">
                    <c:v>1197366820</c:v>
                  </c:pt>
                  <c:pt idx="53">
                    <c:v>1184805690</c:v>
                  </c:pt>
                  <c:pt idx="54">
                    <c:v>1224660140</c:v>
                  </c:pt>
                  <c:pt idx="55">
                    <c:v>1166701610</c:v>
                  </c:pt>
                  <c:pt idx="56">
                    <c:v>1133028860</c:v>
                  </c:pt>
                  <c:pt idx="57">
                    <c:v>1112241540</c:v>
                  </c:pt>
                  <c:pt idx="58">
                    <c:v>1071181020</c:v>
                  </c:pt>
                  <c:pt idx="59">
                    <c:v>1034224020</c:v>
                  </c:pt>
                  <c:pt idx="60">
                    <c:v>1009842340</c:v>
                  </c:pt>
                  <c:pt idx="61">
                    <c:v>981884726</c:v>
                  </c:pt>
                  <c:pt idx="62">
                    <c:v>984066730</c:v>
                  </c:pt>
                  <c:pt idx="63">
                    <c:v>975920496</c:v>
                  </c:pt>
                  <c:pt idx="64">
                    <c:v>943148133</c:v>
                  </c:pt>
                  <c:pt idx="65">
                    <c:v>922856007</c:v>
                  </c:pt>
                  <c:pt idx="66">
                    <c:v>892709861</c:v>
                  </c:pt>
                  <c:pt idx="67">
                    <c:v>863839266</c:v>
                  </c:pt>
                  <c:pt idx="68">
                    <c:v>852326186</c:v>
                  </c:pt>
                  <c:pt idx="69">
                    <c:v>828185067</c:v>
                  </c:pt>
                  <c:pt idx="70">
                    <c:v>808275239</c:v>
                  </c:pt>
                  <c:pt idx="71">
                    <c:v>794474752</c:v>
                  </c:pt>
                  <c:pt idx="72">
                    <c:v>773113866</c:v>
                  </c:pt>
                  <c:pt idx="73">
                    <c:v>763349768</c:v>
                  </c:pt>
                  <c:pt idx="74">
                    <c:v>745364604</c:v>
                  </c:pt>
                  <c:pt idx="75">
                    <c:v>735419208</c:v>
                  </c:pt>
                  <c:pt idx="76">
                    <c:v>672128029</c:v>
                  </c:pt>
                  <c:pt idx="77">
                    <c:v>665541585</c:v>
                  </c:pt>
                  <c:pt idx="78">
                    <c:v>651696422</c:v>
                  </c:pt>
                  <c:pt idx="79">
                    <c:v>641229356</c:v>
                  </c:pt>
                  <c:pt idx="80">
                    <c:v>628617075</c:v>
                  </c:pt>
                  <c:pt idx="81">
                    <c:v>616839427</c:v>
                  </c:pt>
                  <c:pt idx="82">
                    <c:v>612202594</c:v>
                  </c:pt>
                  <c:pt idx="83">
                    <c:v>598663884</c:v>
                  </c:pt>
                  <c:pt idx="84">
                    <c:v>594298121</c:v>
                  </c:pt>
                  <c:pt idx="85">
                    <c:v>593383124</c:v>
                  </c:pt>
                  <c:pt idx="86">
                    <c:v>593456080</c:v>
                  </c:pt>
                  <c:pt idx="87">
                    <c:v>594392923</c:v>
                  </c:pt>
                  <c:pt idx="88">
                    <c:v>592961005</c:v>
                  </c:pt>
                  <c:pt idx="89">
                    <c:v>590701075</c:v>
                  </c:pt>
                  <c:pt idx="90">
                    <c:v>1543773300</c:v>
                  </c:pt>
                </c:numCache>
              </c:numRef>
            </c:minus>
          </c:errBars>
          <c:errBars>
            <c:errDir val="x"/>
            <c:errBarType val="both"/>
            <c:errValType val="cust"/>
            <c:noEndCap val="0"/>
            <c:plus>
              <c:numRef>
                <c:f>LL!$D$267:$D$357</c:f>
                <c:numCache>
                  <c:formatCode>General</c:formatCode>
                  <c:ptCount val="91"/>
                  <c:pt idx="0">
                    <c:v>6.4166086799999994E-2</c:v>
                  </c:pt>
                  <c:pt idx="1">
                    <c:v>6.3248883399999997E-2</c:v>
                  </c:pt>
                  <c:pt idx="2">
                    <c:v>0.102518102</c:v>
                  </c:pt>
                  <c:pt idx="3">
                    <c:v>0.18896280900000001</c:v>
                  </c:pt>
                  <c:pt idx="4">
                    <c:v>0.20937211</c:v>
                  </c:pt>
                  <c:pt idx="5">
                    <c:v>0.13496814300000001</c:v>
                  </c:pt>
                  <c:pt idx="6">
                    <c:v>0.152411932</c:v>
                  </c:pt>
                  <c:pt idx="7">
                    <c:v>0.16618718599999999</c:v>
                  </c:pt>
                  <c:pt idx="8">
                    <c:v>0.16861678999999999</c:v>
                  </c:pt>
                  <c:pt idx="9">
                    <c:v>0.17282746900000001</c:v>
                  </c:pt>
                  <c:pt idx="10">
                    <c:v>0.169679256</c:v>
                  </c:pt>
                  <c:pt idx="11">
                    <c:v>0.17413600700000001</c:v>
                  </c:pt>
                  <c:pt idx="12">
                    <c:v>6.7093106400000005E-2</c:v>
                  </c:pt>
                  <c:pt idx="13">
                    <c:v>9.0629313700000005E-2</c:v>
                  </c:pt>
                  <c:pt idx="14">
                    <c:v>0.10724312</c:v>
                  </c:pt>
                  <c:pt idx="15">
                    <c:v>0.12224491699999999</c:v>
                  </c:pt>
                  <c:pt idx="16">
                    <c:v>0.13910934899999999</c:v>
                  </c:pt>
                  <c:pt idx="17">
                    <c:v>0.15909205500000001</c:v>
                  </c:pt>
                  <c:pt idx="18">
                    <c:v>0.18116410599999999</c:v>
                  </c:pt>
                  <c:pt idx="19">
                    <c:v>0.29061583299999999</c:v>
                  </c:pt>
                  <c:pt idx="20">
                    <c:v>0.31798832100000002</c:v>
                  </c:pt>
                  <c:pt idx="21">
                    <c:v>0.29130023500000002</c:v>
                  </c:pt>
                  <c:pt idx="22">
                    <c:v>0.31638200100000002</c:v>
                  </c:pt>
                  <c:pt idx="23">
                    <c:v>0.34135029900000002</c:v>
                  </c:pt>
                  <c:pt idx="24">
                    <c:v>0.37791194900000002</c:v>
                  </c:pt>
                  <c:pt idx="25">
                    <c:v>0.409928658</c:v>
                  </c:pt>
                  <c:pt idx="26">
                    <c:v>0.44205464</c:v>
                  </c:pt>
                  <c:pt idx="27">
                    <c:v>0.48784127999999999</c:v>
                  </c:pt>
                  <c:pt idx="28">
                    <c:v>0.52254413799999999</c:v>
                  </c:pt>
                  <c:pt idx="29">
                    <c:v>0.57782039500000004</c:v>
                  </c:pt>
                  <c:pt idx="30">
                    <c:v>0.62768214</c:v>
                  </c:pt>
                  <c:pt idx="31">
                    <c:v>0.67545544899999999</c:v>
                  </c:pt>
                  <c:pt idx="32">
                    <c:v>0.74112419399999996</c:v>
                  </c:pt>
                  <c:pt idx="33">
                    <c:v>0.79245097099999995</c:v>
                  </c:pt>
                  <c:pt idx="34">
                    <c:v>0.81185352200000005</c:v>
                  </c:pt>
                  <c:pt idx="35">
                    <c:v>0.84637598199999997</c:v>
                  </c:pt>
                  <c:pt idx="36">
                    <c:v>0.88015443500000001</c:v>
                  </c:pt>
                  <c:pt idx="37">
                    <c:v>0.89426899000000004</c:v>
                  </c:pt>
                  <c:pt idx="38">
                    <c:v>0.90796719800000003</c:v>
                  </c:pt>
                  <c:pt idx="39">
                    <c:v>0.95182993000000005</c:v>
                  </c:pt>
                  <c:pt idx="40">
                    <c:v>0.95201785900000002</c:v>
                  </c:pt>
                  <c:pt idx="41">
                    <c:v>0.93820010700000001</c:v>
                  </c:pt>
                  <c:pt idx="42">
                    <c:v>0.90401806600000001</c:v>
                  </c:pt>
                  <c:pt idx="43">
                    <c:v>0.95427012200000005</c:v>
                  </c:pt>
                  <c:pt idx="44">
                    <c:v>0.98979020500000003</c:v>
                  </c:pt>
                  <c:pt idx="45">
                    <c:v>0.98997092799999997</c:v>
                  </c:pt>
                  <c:pt idx="46">
                    <c:v>1.0214553399999999</c:v>
                  </c:pt>
                  <c:pt idx="47">
                    <c:v>1.02303035</c:v>
                  </c:pt>
                  <c:pt idx="48">
                    <c:v>1.0377876100000001</c:v>
                  </c:pt>
                  <c:pt idx="49">
                    <c:v>1.06920251</c:v>
                  </c:pt>
                  <c:pt idx="50">
                    <c:v>1.08167839</c:v>
                  </c:pt>
                  <c:pt idx="51">
                    <c:v>1.1081470499999999</c:v>
                  </c:pt>
                  <c:pt idx="52">
                    <c:v>1.13494421</c:v>
                  </c:pt>
                  <c:pt idx="53">
                    <c:v>1.14826407</c:v>
                  </c:pt>
                  <c:pt idx="54">
                    <c:v>1.1214661500000001</c:v>
                  </c:pt>
                  <c:pt idx="55">
                    <c:v>1.1571103300000001</c:v>
                  </c:pt>
                  <c:pt idx="56">
                    <c:v>1.1827987099999999</c:v>
                  </c:pt>
                  <c:pt idx="57">
                    <c:v>1.1910882300000001</c:v>
                  </c:pt>
                  <c:pt idx="58">
                    <c:v>1.2107515200000001</c:v>
                  </c:pt>
                  <c:pt idx="59">
                    <c:v>1.2273342499999991</c:v>
                  </c:pt>
                  <c:pt idx="60">
                    <c:v>1.2382178699999999</c:v>
                  </c:pt>
                  <c:pt idx="61">
                    <c:v>1.25115325</c:v>
                  </c:pt>
                  <c:pt idx="62">
                    <c:v>1.25115325</c:v>
                  </c:pt>
                  <c:pt idx="63">
                    <c:v>1.2554354299999999</c:v>
                  </c:pt>
                  <c:pt idx="64">
                    <c:v>1.2663600699999999</c:v>
                  </c:pt>
                  <c:pt idx="65">
                    <c:v>1.2748078899999999</c:v>
                  </c:pt>
                  <c:pt idx="66">
                    <c:v>1.2864025800000001</c:v>
                  </c:pt>
                  <c:pt idx="67">
                    <c:v>1.2959625800000001</c:v>
                  </c:pt>
                  <c:pt idx="68">
                    <c:v>1.30037234</c:v>
                  </c:pt>
                  <c:pt idx="69">
                    <c:v>1.30504139</c:v>
                  </c:pt>
                  <c:pt idx="70">
                    <c:v>1.30572661</c:v>
                  </c:pt>
                  <c:pt idx="71">
                    <c:v>1.3186780899999999</c:v>
                  </c:pt>
                  <c:pt idx="72">
                    <c:v>1.3253088399999999</c:v>
                  </c:pt>
                  <c:pt idx="73">
                    <c:v>1.3294867299999999</c:v>
                  </c:pt>
                  <c:pt idx="74">
                    <c:v>1.33579603</c:v>
                  </c:pt>
                  <c:pt idx="75">
                    <c:v>1.33913993</c:v>
                  </c:pt>
                  <c:pt idx="76">
                    <c:v>1.3581087999999999</c:v>
                  </c:pt>
                  <c:pt idx="77">
                    <c:v>1.3613978900000001</c:v>
                  </c:pt>
                  <c:pt idx="78">
                    <c:v>1.3665130700000001</c:v>
                  </c:pt>
                  <c:pt idx="79">
                    <c:v>1.36991258</c:v>
                  </c:pt>
                  <c:pt idx="80">
                    <c:v>1.37447556</c:v>
                  </c:pt>
                  <c:pt idx="81">
                    <c:v>1.37902345</c:v>
                  </c:pt>
                  <c:pt idx="82">
                    <c:v>1.38161552</c:v>
                  </c:pt>
                  <c:pt idx="83">
                    <c:v>1.38678513</c:v>
                  </c:pt>
                  <c:pt idx="84">
                    <c:v>1.3884611</c:v>
                  </c:pt>
                  <c:pt idx="85">
                    <c:v>1.3889763799999999</c:v>
                  </c:pt>
                  <c:pt idx="86">
                    <c:v>1.3892339499999999</c:v>
                  </c:pt>
                  <c:pt idx="87">
                    <c:v>1.3892339499999999</c:v>
                  </c:pt>
                  <c:pt idx="88">
                    <c:v>1.3896202099999999</c:v>
                  </c:pt>
                  <c:pt idx="89">
                    <c:v>1.3906497200000001</c:v>
                  </c:pt>
                  <c:pt idx="90">
                    <c:v>0.40589389399999998</c:v>
                  </c:pt>
                </c:numCache>
              </c:numRef>
            </c:plus>
            <c:minus>
              <c:numRef>
                <c:f>LL!$D$267:$D$357</c:f>
                <c:numCache>
                  <c:formatCode>General</c:formatCode>
                  <c:ptCount val="91"/>
                  <c:pt idx="0">
                    <c:v>6.4166086799999994E-2</c:v>
                  </c:pt>
                  <c:pt idx="1">
                    <c:v>6.3248883399999997E-2</c:v>
                  </c:pt>
                  <c:pt idx="2">
                    <c:v>0.102518102</c:v>
                  </c:pt>
                  <c:pt idx="3">
                    <c:v>0.18896280900000001</c:v>
                  </c:pt>
                  <c:pt idx="4">
                    <c:v>0.20937211</c:v>
                  </c:pt>
                  <c:pt idx="5">
                    <c:v>0.13496814300000001</c:v>
                  </c:pt>
                  <c:pt idx="6">
                    <c:v>0.152411932</c:v>
                  </c:pt>
                  <c:pt idx="7">
                    <c:v>0.16618718599999999</c:v>
                  </c:pt>
                  <c:pt idx="8">
                    <c:v>0.16861678999999999</c:v>
                  </c:pt>
                  <c:pt idx="9">
                    <c:v>0.17282746900000001</c:v>
                  </c:pt>
                  <c:pt idx="10">
                    <c:v>0.169679256</c:v>
                  </c:pt>
                  <c:pt idx="11">
                    <c:v>0.17413600700000001</c:v>
                  </c:pt>
                  <c:pt idx="12">
                    <c:v>6.7093106400000005E-2</c:v>
                  </c:pt>
                  <c:pt idx="13">
                    <c:v>9.0629313700000005E-2</c:v>
                  </c:pt>
                  <c:pt idx="14">
                    <c:v>0.10724312</c:v>
                  </c:pt>
                  <c:pt idx="15">
                    <c:v>0.12224491699999999</c:v>
                  </c:pt>
                  <c:pt idx="16">
                    <c:v>0.13910934899999999</c:v>
                  </c:pt>
                  <c:pt idx="17">
                    <c:v>0.15909205500000001</c:v>
                  </c:pt>
                  <c:pt idx="18">
                    <c:v>0.18116410599999999</c:v>
                  </c:pt>
                  <c:pt idx="19">
                    <c:v>0.29061583299999999</c:v>
                  </c:pt>
                  <c:pt idx="20">
                    <c:v>0.31798832100000002</c:v>
                  </c:pt>
                  <c:pt idx="21">
                    <c:v>0.29130023500000002</c:v>
                  </c:pt>
                  <c:pt idx="22">
                    <c:v>0.31638200100000002</c:v>
                  </c:pt>
                  <c:pt idx="23">
                    <c:v>0.34135029900000002</c:v>
                  </c:pt>
                  <c:pt idx="24">
                    <c:v>0.37791194900000002</c:v>
                  </c:pt>
                  <c:pt idx="25">
                    <c:v>0.409928658</c:v>
                  </c:pt>
                  <c:pt idx="26">
                    <c:v>0.44205464</c:v>
                  </c:pt>
                  <c:pt idx="27">
                    <c:v>0.48784127999999999</c:v>
                  </c:pt>
                  <c:pt idx="28">
                    <c:v>0.52254413799999999</c:v>
                  </c:pt>
                  <c:pt idx="29">
                    <c:v>0.57782039500000004</c:v>
                  </c:pt>
                  <c:pt idx="30">
                    <c:v>0.62768214</c:v>
                  </c:pt>
                  <c:pt idx="31">
                    <c:v>0.67545544899999999</c:v>
                  </c:pt>
                  <c:pt idx="32">
                    <c:v>0.74112419399999996</c:v>
                  </c:pt>
                  <c:pt idx="33">
                    <c:v>0.79245097099999995</c:v>
                  </c:pt>
                  <c:pt idx="34">
                    <c:v>0.81185352200000005</c:v>
                  </c:pt>
                  <c:pt idx="35">
                    <c:v>0.84637598199999997</c:v>
                  </c:pt>
                  <c:pt idx="36">
                    <c:v>0.88015443500000001</c:v>
                  </c:pt>
                  <c:pt idx="37">
                    <c:v>0.89426899000000004</c:v>
                  </c:pt>
                  <c:pt idx="38">
                    <c:v>0.90796719800000003</c:v>
                  </c:pt>
                  <c:pt idx="39">
                    <c:v>0.95182993000000005</c:v>
                  </c:pt>
                  <c:pt idx="40">
                    <c:v>0.95201785900000002</c:v>
                  </c:pt>
                  <c:pt idx="41">
                    <c:v>0.93820010700000001</c:v>
                  </c:pt>
                  <c:pt idx="42">
                    <c:v>0.90401806600000001</c:v>
                  </c:pt>
                  <c:pt idx="43">
                    <c:v>0.95427012200000005</c:v>
                  </c:pt>
                  <c:pt idx="44">
                    <c:v>0.98979020500000003</c:v>
                  </c:pt>
                  <c:pt idx="45">
                    <c:v>0.98997092799999997</c:v>
                  </c:pt>
                  <c:pt idx="46">
                    <c:v>1.0214553399999999</c:v>
                  </c:pt>
                  <c:pt idx="47">
                    <c:v>1.02303035</c:v>
                  </c:pt>
                  <c:pt idx="48">
                    <c:v>1.0377876100000001</c:v>
                  </c:pt>
                  <c:pt idx="49">
                    <c:v>1.06920251</c:v>
                  </c:pt>
                  <c:pt idx="50">
                    <c:v>1.08167839</c:v>
                  </c:pt>
                  <c:pt idx="51">
                    <c:v>1.1081470499999999</c:v>
                  </c:pt>
                  <c:pt idx="52">
                    <c:v>1.13494421</c:v>
                  </c:pt>
                  <c:pt idx="53">
                    <c:v>1.14826407</c:v>
                  </c:pt>
                  <c:pt idx="54">
                    <c:v>1.1214661500000001</c:v>
                  </c:pt>
                  <c:pt idx="55">
                    <c:v>1.1571103300000001</c:v>
                  </c:pt>
                  <c:pt idx="56">
                    <c:v>1.1827987099999999</c:v>
                  </c:pt>
                  <c:pt idx="57">
                    <c:v>1.1910882300000001</c:v>
                  </c:pt>
                  <c:pt idx="58">
                    <c:v>1.2107515200000001</c:v>
                  </c:pt>
                  <c:pt idx="59">
                    <c:v>1.2273342499999991</c:v>
                  </c:pt>
                  <c:pt idx="60">
                    <c:v>1.2382178699999999</c:v>
                  </c:pt>
                  <c:pt idx="61">
                    <c:v>1.25115325</c:v>
                  </c:pt>
                  <c:pt idx="62">
                    <c:v>1.25115325</c:v>
                  </c:pt>
                  <c:pt idx="63">
                    <c:v>1.2554354299999999</c:v>
                  </c:pt>
                  <c:pt idx="64">
                    <c:v>1.2663600699999999</c:v>
                  </c:pt>
                  <c:pt idx="65">
                    <c:v>1.2748078899999999</c:v>
                  </c:pt>
                  <c:pt idx="66">
                    <c:v>1.2864025800000001</c:v>
                  </c:pt>
                  <c:pt idx="67">
                    <c:v>1.2959625800000001</c:v>
                  </c:pt>
                  <c:pt idx="68">
                    <c:v>1.30037234</c:v>
                  </c:pt>
                  <c:pt idx="69">
                    <c:v>1.30504139</c:v>
                  </c:pt>
                  <c:pt idx="70">
                    <c:v>1.30572661</c:v>
                  </c:pt>
                  <c:pt idx="71">
                    <c:v>1.3186780899999999</c:v>
                  </c:pt>
                  <c:pt idx="72">
                    <c:v>1.3253088399999999</c:v>
                  </c:pt>
                  <c:pt idx="73">
                    <c:v>1.3294867299999999</c:v>
                  </c:pt>
                  <c:pt idx="74">
                    <c:v>1.33579603</c:v>
                  </c:pt>
                  <c:pt idx="75">
                    <c:v>1.33913993</c:v>
                  </c:pt>
                  <c:pt idx="76">
                    <c:v>1.3581087999999999</c:v>
                  </c:pt>
                  <c:pt idx="77">
                    <c:v>1.3613978900000001</c:v>
                  </c:pt>
                  <c:pt idx="78">
                    <c:v>1.3665130700000001</c:v>
                  </c:pt>
                  <c:pt idx="79">
                    <c:v>1.36991258</c:v>
                  </c:pt>
                  <c:pt idx="80">
                    <c:v>1.37447556</c:v>
                  </c:pt>
                  <c:pt idx="81">
                    <c:v>1.37902345</c:v>
                  </c:pt>
                  <c:pt idx="82">
                    <c:v>1.38161552</c:v>
                  </c:pt>
                  <c:pt idx="83">
                    <c:v>1.38678513</c:v>
                  </c:pt>
                  <c:pt idx="84">
                    <c:v>1.3884611</c:v>
                  </c:pt>
                  <c:pt idx="85">
                    <c:v>1.3889763799999999</c:v>
                  </c:pt>
                  <c:pt idx="86">
                    <c:v>1.3892339499999999</c:v>
                  </c:pt>
                  <c:pt idx="87">
                    <c:v>1.3892339499999999</c:v>
                  </c:pt>
                  <c:pt idx="88">
                    <c:v>1.3896202099999999</c:v>
                  </c:pt>
                  <c:pt idx="89">
                    <c:v>1.3906497200000001</c:v>
                  </c:pt>
                  <c:pt idx="90">
                    <c:v>0.40589389399999998</c:v>
                  </c:pt>
                </c:numCache>
              </c:numRef>
            </c:minus>
          </c:errBars>
          <c:xVal>
            <c:numRef>
              <c:f>LL!$C$267:$C$356</c:f>
              <c:numCache>
                <c:formatCode>0.00</c:formatCode>
                <c:ptCount val="90"/>
                <c:pt idx="0">
                  <c:v>0.97247974400000003</c:v>
                </c:pt>
                <c:pt idx="1">
                  <c:v>0.96585763099999999</c:v>
                </c:pt>
                <c:pt idx="2">
                  <c:v>1.58510613</c:v>
                </c:pt>
                <c:pt idx="3">
                  <c:v>2.9195960699999999</c:v>
                </c:pt>
                <c:pt idx="4">
                  <c:v>3.23824048</c:v>
                </c:pt>
                <c:pt idx="5">
                  <c:v>3.2446926299999999</c:v>
                </c:pt>
                <c:pt idx="6">
                  <c:v>3.66527015</c:v>
                </c:pt>
                <c:pt idx="7">
                  <c:v>3.997309</c:v>
                </c:pt>
                <c:pt idx="8">
                  <c:v>4.0558657900000004</c:v>
                </c:pt>
                <c:pt idx="9">
                  <c:v>4.157344869999978</c:v>
                </c:pt>
                <c:pt idx="10">
                  <c:v>4.08147211</c:v>
                </c:pt>
                <c:pt idx="11">
                  <c:v>4.1888801699999858</c:v>
                </c:pt>
                <c:pt idx="12">
                  <c:v>1.60501633</c:v>
                </c:pt>
                <c:pt idx="13">
                  <c:v>2.17458968</c:v>
                </c:pt>
                <c:pt idx="14">
                  <c:v>2.5758207199999998</c:v>
                </c:pt>
                <c:pt idx="15">
                  <c:v>2.9378208699999999</c:v>
                </c:pt>
                <c:pt idx="16">
                  <c:v>3.34455261</c:v>
                </c:pt>
                <c:pt idx="17">
                  <c:v>3.826296129999998</c:v>
                </c:pt>
                <c:pt idx="18">
                  <c:v>4.3582475000000001</c:v>
                </c:pt>
                <c:pt idx="19">
                  <c:v>4.53512088</c:v>
                </c:pt>
                <c:pt idx="20">
                  <c:v>4.9662842199999879</c:v>
                </c:pt>
                <c:pt idx="21">
                  <c:v>5.3165114299999878</c:v>
                </c:pt>
                <c:pt idx="22">
                  <c:v>5.7745901000000002</c:v>
                </c:pt>
                <c:pt idx="23">
                  <c:v>6.2305742399999859</c:v>
                </c:pt>
                <c:pt idx="24">
                  <c:v>6.898251539999988</c:v>
                </c:pt>
                <c:pt idx="25">
                  <c:v>7.4829074999999996</c:v>
                </c:pt>
                <c:pt idx="26">
                  <c:v>8.0695422499999996</c:v>
                </c:pt>
                <c:pt idx="27">
                  <c:v>8.9056044400000012</c:v>
                </c:pt>
                <c:pt idx="28">
                  <c:v>9.5392635499999994</c:v>
                </c:pt>
                <c:pt idx="29">
                  <c:v>10.548565399999999</c:v>
                </c:pt>
                <c:pt idx="30">
                  <c:v>11.4589873</c:v>
                </c:pt>
                <c:pt idx="31">
                  <c:v>12.331266100000001</c:v>
                </c:pt>
                <c:pt idx="32">
                  <c:v>13.530279500000001</c:v>
                </c:pt>
                <c:pt idx="33">
                  <c:v>14.4674216</c:v>
                </c:pt>
                <c:pt idx="34">
                  <c:v>14.8216786</c:v>
                </c:pt>
                <c:pt idx="35">
                  <c:v>15.451997</c:v>
                </c:pt>
                <c:pt idx="36">
                  <c:v>16.068729099999889</c:v>
                </c:pt>
                <c:pt idx="37">
                  <c:v>16.326434200000001</c:v>
                </c:pt>
                <c:pt idx="38">
                  <c:v>16.57653729999998</c:v>
                </c:pt>
                <c:pt idx="39">
                  <c:v>17.377385199999999</c:v>
                </c:pt>
                <c:pt idx="40">
                  <c:v>17.380816500000002</c:v>
                </c:pt>
                <c:pt idx="41">
                  <c:v>17.128531599999999</c:v>
                </c:pt>
                <c:pt idx="42">
                  <c:v>16.5044337</c:v>
                </c:pt>
                <c:pt idx="43">
                  <c:v>17.421938300000001</c:v>
                </c:pt>
                <c:pt idx="44">
                  <c:v>18.070463799999999</c:v>
                </c:pt>
                <c:pt idx="45">
                  <c:v>18.073763499999991</c:v>
                </c:pt>
                <c:pt idx="46">
                  <c:v>18.648604500000001</c:v>
                </c:pt>
                <c:pt idx="47">
                  <c:v>18.677361000000001</c:v>
                </c:pt>
                <c:pt idx="48">
                  <c:v>18.946798099999999</c:v>
                </c:pt>
                <c:pt idx="49">
                  <c:v>19.520368399999999</c:v>
                </c:pt>
                <c:pt idx="50">
                  <c:v>19.748151700000001</c:v>
                </c:pt>
                <c:pt idx="51">
                  <c:v>20.231413100000001</c:v>
                </c:pt>
                <c:pt idx="52">
                  <c:v>20.7206717</c:v>
                </c:pt>
                <c:pt idx="53">
                  <c:v>20.9638636</c:v>
                </c:pt>
                <c:pt idx="54">
                  <c:v>20.474591400000001</c:v>
                </c:pt>
                <c:pt idx="55">
                  <c:v>21.125377100000001</c:v>
                </c:pt>
                <c:pt idx="56">
                  <c:v>21.594390799999999</c:v>
                </c:pt>
                <c:pt idx="57">
                  <c:v>21.745739199999889</c:v>
                </c:pt>
                <c:pt idx="58">
                  <c:v>22.1047476</c:v>
                </c:pt>
                <c:pt idx="59">
                  <c:v>22.407511400000001</c:v>
                </c:pt>
                <c:pt idx="60">
                  <c:v>22.606222200000001</c:v>
                </c:pt>
                <c:pt idx="61">
                  <c:v>22.842393399999999</c:v>
                </c:pt>
                <c:pt idx="62">
                  <c:v>22.842393399999999</c:v>
                </c:pt>
                <c:pt idx="63">
                  <c:v>22.920576400000002</c:v>
                </c:pt>
                <c:pt idx="64">
                  <c:v>23.120035900000001</c:v>
                </c:pt>
                <c:pt idx="65">
                  <c:v>23.274273999999991</c:v>
                </c:pt>
                <c:pt idx="66">
                  <c:v>23.485966999999999</c:v>
                </c:pt>
                <c:pt idx="67">
                  <c:v>23.660511100000001</c:v>
                </c:pt>
                <c:pt idx="68">
                  <c:v>23.741023500000001</c:v>
                </c:pt>
                <c:pt idx="69">
                  <c:v>23.826269799999999</c:v>
                </c:pt>
                <c:pt idx="70">
                  <c:v>23.8387803</c:v>
                </c:pt>
                <c:pt idx="71">
                  <c:v>24.075244900000001</c:v>
                </c:pt>
                <c:pt idx="72">
                  <c:v>24.1963075</c:v>
                </c:pt>
                <c:pt idx="73">
                  <c:v>24.2725863</c:v>
                </c:pt>
                <c:pt idx="74">
                  <c:v>24.387779699999999</c:v>
                </c:pt>
                <c:pt idx="75">
                  <c:v>24.448831599999981</c:v>
                </c:pt>
                <c:pt idx="76">
                  <c:v>24.795159900000002</c:v>
                </c:pt>
                <c:pt idx="77">
                  <c:v>24.855211199999999</c:v>
                </c:pt>
                <c:pt idx="78">
                  <c:v>24.948602699999888</c:v>
                </c:pt>
                <c:pt idx="79">
                  <c:v>25.0106699</c:v>
                </c:pt>
                <c:pt idx="80">
                  <c:v>25.093979600000001</c:v>
                </c:pt>
                <c:pt idx="81">
                  <c:v>25.177013500000001</c:v>
                </c:pt>
                <c:pt idx="82">
                  <c:v>25.224338800000002</c:v>
                </c:pt>
                <c:pt idx="83">
                  <c:v>25.318723899999981</c:v>
                </c:pt>
                <c:pt idx="84">
                  <c:v>25.349323399999999</c:v>
                </c:pt>
                <c:pt idx="85">
                  <c:v>25.358731200000001</c:v>
                </c:pt>
                <c:pt idx="86">
                  <c:v>25.363433799999999</c:v>
                </c:pt>
                <c:pt idx="87">
                  <c:v>25.363433799999999</c:v>
                </c:pt>
                <c:pt idx="88">
                  <c:v>25.370486100000001</c:v>
                </c:pt>
                <c:pt idx="89">
                  <c:v>25.3892825</c:v>
                </c:pt>
              </c:numCache>
            </c:numRef>
          </c:xVal>
          <c:yVal>
            <c:numRef>
              <c:f>LL!$E$267:$E$356</c:f>
              <c:numCache>
                <c:formatCode>0.00E+00</c:formatCode>
                <c:ptCount val="90"/>
                <c:pt idx="0">
                  <c:v>13844588000</c:v>
                </c:pt>
                <c:pt idx="1">
                  <c:v>13459045600</c:v>
                </c:pt>
                <c:pt idx="2">
                  <c:v>14368206500</c:v>
                </c:pt>
                <c:pt idx="3">
                  <c:v>13872545200</c:v>
                </c:pt>
                <c:pt idx="4">
                  <c:v>13864774500</c:v>
                </c:pt>
                <c:pt idx="5">
                  <c:v>13913785100</c:v>
                </c:pt>
                <c:pt idx="6">
                  <c:v>13894611900</c:v>
                </c:pt>
                <c:pt idx="7">
                  <c:v>13877886900</c:v>
                </c:pt>
                <c:pt idx="8">
                  <c:v>13868357900</c:v>
                </c:pt>
                <c:pt idx="9">
                  <c:v>13853326600</c:v>
                </c:pt>
                <c:pt idx="10">
                  <c:v>13723661000</c:v>
                </c:pt>
                <c:pt idx="11">
                  <c:v>13850649000</c:v>
                </c:pt>
                <c:pt idx="12">
                  <c:v>12585390100</c:v>
                </c:pt>
                <c:pt idx="13">
                  <c:v>12733446600</c:v>
                </c:pt>
                <c:pt idx="14">
                  <c:v>12809570300</c:v>
                </c:pt>
                <c:pt idx="15">
                  <c:v>12813798300</c:v>
                </c:pt>
                <c:pt idx="16">
                  <c:v>12840668400</c:v>
                </c:pt>
                <c:pt idx="17">
                  <c:v>12811152300</c:v>
                </c:pt>
                <c:pt idx="18">
                  <c:v>12796958800</c:v>
                </c:pt>
                <c:pt idx="19">
                  <c:v>13861143000</c:v>
                </c:pt>
                <c:pt idx="20">
                  <c:v>13875263500</c:v>
                </c:pt>
                <c:pt idx="21">
                  <c:v>13810430600</c:v>
                </c:pt>
                <c:pt idx="22">
                  <c:v>13746241900</c:v>
                </c:pt>
                <c:pt idx="23">
                  <c:v>13647527200</c:v>
                </c:pt>
                <c:pt idx="24">
                  <c:v>13527784300</c:v>
                </c:pt>
                <c:pt idx="25">
                  <c:v>13469075700</c:v>
                </c:pt>
                <c:pt idx="26">
                  <c:v>13357223400</c:v>
                </c:pt>
                <c:pt idx="27">
                  <c:v>13256314900</c:v>
                </c:pt>
                <c:pt idx="28">
                  <c:v>13150743900</c:v>
                </c:pt>
                <c:pt idx="29">
                  <c:v>13002626700</c:v>
                </c:pt>
                <c:pt idx="30">
                  <c:v>12865077400</c:v>
                </c:pt>
                <c:pt idx="31">
                  <c:v>12767965200</c:v>
                </c:pt>
                <c:pt idx="32">
                  <c:v>12565088100</c:v>
                </c:pt>
                <c:pt idx="33">
                  <c:v>12428277400</c:v>
                </c:pt>
                <c:pt idx="34">
                  <c:v>12393967100</c:v>
                </c:pt>
                <c:pt idx="35">
                  <c:v>12284333200</c:v>
                </c:pt>
                <c:pt idx="36">
                  <c:v>12061890000</c:v>
                </c:pt>
                <c:pt idx="37">
                  <c:v>12029131900</c:v>
                </c:pt>
                <c:pt idx="38">
                  <c:v>11954004300</c:v>
                </c:pt>
                <c:pt idx="39">
                  <c:v>11773096100</c:v>
                </c:pt>
                <c:pt idx="40">
                  <c:v>11782654800</c:v>
                </c:pt>
                <c:pt idx="41">
                  <c:v>11893968500</c:v>
                </c:pt>
                <c:pt idx="42">
                  <c:v>12054226100</c:v>
                </c:pt>
                <c:pt idx="43">
                  <c:v>11834245800</c:v>
                </c:pt>
                <c:pt idx="44">
                  <c:v>11616006000</c:v>
                </c:pt>
                <c:pt idx="45">
                  <c:v>11620870500</c:v>
                </c:pt>
                <c:pt idx="46">
                  <c:v>11372033400</c:v>
                </c:pt>
                <c:pt idx="47">
                  <c:v>11383498900</c:v>
                </c:pt>
                <c:pt idx="48">
                  <c:v>11303341600</c:v>
                </c:pt>
                <c:pt idx="49">
                  <c:v>10986537000</c:v>
                </c:pt>
                <c:pt idx="50">
                  <c:v>10879048800</c:v>
                </c:pt>
                <c:pt idx="51">
                  <c:v>10482558900</c:v>
                </c:pt>
                <c:pt idx="52">
                  <c:v>10091166000</c:v>
                </c:pt>
                <c:pt idx="53">
                  <c:v>9986154640</c:v>
                </c:pt>
                <c:pt idx="54">
                  <c:v>10319156100</c:v>
                </c:pt>
                <c:pt idx="55">
                  <c:v>9828573140</c:v>
                </c:pt>
                <c:pt idx="56">
                  <c:v>9541502860</c:v>
                </c:pt>
                <c:pt idx="57">
                  <c:v>9366748640</c:v>
                </c:pt>
                <c:pt idx="58">
                  <c:v>9017646340</c:v>
                </c:pt>
                <c:pt idx="59">
                  <c:v>8706025610</c:v>
                </c:pt>
                <c:pt idx="60">
                  <c:v>8496914440</c:v>
                </c:pt>
                <c:pt idx="61">
                  <c:v>8250750760</c:v>
                </c:pt>
                <c:pt idx="62">
                  <c:v>8268101700</c:v>
                </c:pt>
                <c:pt idx="63">
                  <c:v>8184050690</c:v>
                </c:pt>
                <c:pt idx="64">
                  <c:v>7928475570</c:v>
                </c:pt>
                <c:pt idx="65">
                  <c:v>7753694350</c:v>
                </c:pt>
                <c:pt idx="66">
                  <c:v>7494788660</c:v>
                </c:pt>
                <c:pt idx="67">
                  <c:v>7246321530</c:v>
                </c:pt>
                <c:pt idx="68">
                  <c:v>7143257080</c:v>
                </c:pt>
                <c:pt idx="69">
                  <c:v>6923957480</c:v>
                </c:pt>
                <c:pt idx="70">
                  <c:v>6746979900</c:v>
                </c:pt>
                <c:pt idx="71">
                  <c:v>6620201860</c:v>
                </c:pt>
                <c:pt idx="72">
                  <c:v>6433264130</c:v>
                </c:pt>
                <c:pt idx="73">
                  <c:v>6349376310</c:v>
                </c:pt>
                <c:pt idx="74">
                  <c:v>6191362670</c:v>
                </c:pt>
                <c:pt idx="75">
                  <c:v>6124869640</c:v>
                </c:pt>
                <c:pt idx="76">
                  <c:v>5609410140</c:v>
                </c:pt>
                <c:pt idx="77">
                  <c:v>5551610940</c:v>
                </c:pt>
                <c:pt idx="78">
                  <c:v>5430616020</c:v>
                </c:pt>
                <c:pt idx="79">
                  <c:v>5338817540</c:v>
                </c:pt>
                <c:pt idx="80">
                  <c:v>5228094370</c:v>
                </c:pt>
                <c:pt idx="81">
                  <c:v>5125574760</c:v>
                </c:pt>
                <c:pt idx="82">
                  <c:v>5084388670</c:v>
                </c:pt>
                <c:pt idx="83">
                  <c:v>4966638330</c:v>
                </c:pt>
                <c:pt idx="84">
                  <c:v>4928397840</c:v>
                </c:pt>
                <c:pt idx="85">
                  <c:v>4921030140</c:v>
                </c:pt>
                <c:pt idx="86">
                  <c:v>4921043840</c:v>
                </c:pt>
                <c:pt idx="87">
                  <c:v>4929146440</c:v>
                </c:pt>
                <c:pt idx="88">
                  <c:v>4916461580</c:v>
                </c:pt>
                <c:pt idx="89">
                  <c:v>4896421370</c:v>
                </c:pt>
              </c:numCache>
            </c:numRef>
          </c:yVal>
          <c:smooth val="0"/>
        </c:ser>
        <c:ser>
          <c:idx val="4"/>
          <c:order val="2"/>
          <c:tx>
            <c:v>Upgrade EP: C100-6 - 2011</c:v>
          </c:tx>
          <c:spPr>
            <a:ln w="28575">
              <a:noFill/>
            </a:ln>
          </c:spPr>
          <c:marker>
            <c:symbol val="circle"/>
            <c:size val="5"/>
            <c:spPr>
              <a:solidFill>
                <a:srgbClr val="00B0F0"/>
              </a:solidFill>
            </c:spPr>
          </c:marker>
          <c:errBars>
            <c:errDir val="y"/>
            <c:errBarType val="both"/>
            <c:errValType val="cust"/>
            <c:noEndCap val="0"/>
            <c:plus>
              <c:numRef>
                <c:f>LL!$F$363:$F$445</c:f>
                <c:numCache>
                  <c:formatCode>General</c:formatCode>
                  <c:ptCount val="83"/>
                  <c:pt idx="0">
                    <c:v>2076956220</c:v>
                  </c:pt>
                  <c:pt idx="1">
                    <c:v>2079837190</c:v>
                  </c:pt>
                  <c:pt idx="2">
                    <c:v>2068988170</c:v>
                  </c:pt>
                  <c:pt idx="3">
                    <c:v>2043553770</c:v>
                  </c:pt>
                  <c:pt idx="4">
                    <c:v>2009215240</c:v>
                  </c:pt>
                  <c:pt idx="5">
                    <c:v>2012758020</c:v>
                  </c:pt>
                  <c:pt idx="6">
                    <c:v>1979876970</c:v>
                  </c:pt>
                  <c:pt idx="7">
                    <c:v>1972808830</c:v>
                  </c:pt>
                  <c:pt idx="8">
                    <c:v>1932208350</c:v>
                  </c:pt>
                  <c:pt idx="9">
                    <c:v>1897844880</c:v>
                  </c:pt>
                  <c:pt idx="10">
                    <c:v>1864987700</c:v>
                  </c:pt>
                  <c:pt idx="11">
                    <c:v>1877685610</c:v>
                  </c:pt>
                  <c:pt idx="12">
                    <c:v>1856892510</c:v>
                  </c:pt>
                  <c:pt idx="13">
                    <c:v>1843231270</c:v>
                  </c:pt>
                  <c:pt idx="14">
                    <c:v>1801453520</c:v>
                  </c:pt>
                  <c:pt idx="15">
                    <c:v>1770997110</c:v>
                  </c:pt>
                  <c:pt idx="16">
                    <c:v>1757710760</c:v>
                  </c:pt>
                  <c:pt idx="17">
                    <c:v>1767785420</c:v>
                  </c:pt>
                  <c:pt idx="18">
                    <c:v>1756541550</c:v>
                  </c:pt>
                  <c:pt idx="19">
                    <c:v>1740716390</c:v>
                  </c:pt>
                  <c:pt idx="20">
                    <c:v>1698239000</c:v>
                  </c:pt>
                  <c:pt idx="21">
                    <c:v>1683388020</c:v>
                  </c:pt>
                  <c:pt idx="22">
                    <c:v>1666100990</c:v>
                  </c:pt>
                  <c:pt idx="23">
                    <c:v>1656626030</c:v>
                  </c:pt>
                  <c:pt idx="24">
                    <c:v>1649529350</c:v>
                  </c:pt>
                  <c:pt idx="25">
                    <c:v>1639618530</c:v>
                  </c:pt>
                  <c:pt idx="26">
                    <c:v>1623233630</c:v>
                  </c:pt>
                  <c:pt idx="27">
                    <c:v>1621989460</c:v>
                  </c:pt>
                  <c:pt idx="28">
                    <c:v>1607960690</c:v>
                  </c:pt>
                  <c:pt idx="29">
                    <c:v>1603381940</c:v>
                  </c:pt>
                  <c:pt idx="30">
                    <c:v>1570547570</c:v>
                  </c:pt>
                  <c:pt idx="31">
                    <c:v>1568898860</c:v>
                  </c:pt>
                  <c:pt idx="32">
                    <c:v>1563607880</c:v>
                  </c:pt>
                  <c:pt idx="33">
                    <c:v>1573388760</c:v>
                  </c:pt>
                  <c:pt idx="34">
                    <c:v>1569499360</c:v>
                  </c:pt>
                  <c:pt idx="35">
                    <c:v>1575593420</c:v>
                  </c:pt>
                  <c:pt idx="36">
                    <c:v>1547332550</c:v>
                  </c:pt>
                  <c:pt idx="37">
                    <c:v>1547162710</c:v>
                  </c:pt>
                  <c:pt idx="38">
                    <c:v>1544178030</c:v>
                  </c:pt>
                  <c:pt idx="39">
                    <c:v>1551735090</c:v>
                  </c:pt>
                  <c:pt idx="40">
                    <c:v>1550641580</c:v>
                  </c:pt>
                  <c:pt idx="41">
                    <c:v>1541256080</c:v>
                  </c:pt>
                  <c:pt idx="42">
                    <c:v>1543888360</c:v>
                  </c:pt>
                  <c:pt idx="43">
                    <c:v>1537856610</c:v>
                  </c:pt>
                  <c:pt idx="44">
                    <c:v>1539985700</c:v>
                  </c:pt>
                  <c:pt idx="45">
                    <c:v>1564462420</c:v>
                  </c:pt>
                  <c:pt idx="46">
                    <c:v>1555382070</c:v>
                  </c:pt>
                  <c:pt idx="47">
                    <c:v>1494686070</c:v>
                  </c:pt>
                  <c:pt idx="48">
                    <c:v>1472197670</c:v>
                  </c:pt>
                  <c:pt idx="49">
                    <c:v>1468874920</c:v>
                  </c:pt>
                  <c:pt idx="50">
                    <c:v>1481849400</c:v>
                  </c:pt>
                  <c:pt idx="51">
                    <c:v>1484822320</c:v>
                  </c:pt>
                  <c:pt idx="52">
                    <c:v>1487667300</c:v>
                  </c:pt>
                  <c:pt idx="53">
                    <c:v>1489778390</c:v>
                  </c:pt>
                  <c:pt idx="54">
                    <c:v>1492804310</c:v>
                  </c:pt>
                  <c:pt idx="55">
                    <c:v>1494832250</c:v>
                  </c:pt>
                  <c:pt idx="56">
                    <c:v>1499488130</c:v>
                  </c:pt>
                  <c:pt idx="57">
                    <c:v>1503417450</c:v>
                  </c:pt>
                  <c:pt idx="58">
                    <c:v>1516615180</c:v>
                  </c:pt>
                  <c:pt idx="59">
                    <c:v>1488005370</c:v>
                  </c:pt>
                  <c:pt idx="60">
                    <c:v>1485573330</c:v>
                  </c:pt>
                  <c:pt idx="61">
                    <c:v>1493991630</c:v>
                  </c:pt>
                  <c:pt idx="62">
                    <c:v>1492219200</c:v>
                  </c:pt>
                  <c:pt idx="63">
                    <c:v>1495998590</c:v>
                  </c:pt>
                  <c:pt idx="64">
                    <c:v>1499724640</c:v>
                  </c:pt>
                  <c:pt idx="65">
                    <c:v>1498036520</c:v>
                  </c:pt>
                  <c:pt idx="66">
                    <c:v>1510664860</c:v>
                  </c:pt>
                  <c:pt idx="67">
                    <c:v>1465225950</c:v>
                  </c:pt>
                  <c:pt idx="68">
                    <c:v>1465038650</c:v>
                  </c:pt>
                  <c:pt idx="69">
                    <c:v>1485195870</c:v>
                  </c:pt>
                  <c:pt idx="70">
                    <c:v>1483158450</c:v>
                  </c:pt>
                  <c:pt idx="71">
                    <c:v>1486927880</c:v>
                  </c:pt>
                  <c:pt idx="72">
                    <c:v>1458032340</c:v>
                  </c:pt>
                  <c:pt idx="73">
                    <c:v>1454792410</c:v>
                  </c:pt>
                  <c:pt idx="74">
                    <c:v>1463461820</c:v>
                  </c:pt>
                  <c:pt idx="75">
                    <c:v>1511577230</c:v>
                  </c:pt>
                  <c:pt idx="76">
                    <c:v>1472745970</c:v>
                  </c:pt>
                  <c:pt idx="77">
                    <c:v>1482661740</c:v>
                  </c:pt>
                  <c:pt idx="78">
                    <c:v>1517422740</c:v>
                  </c:pt>
                  <c:pt idx="79">
                    <c:v>1471233610</c:v>
                  </c:pt>
                  <c:pt idx="80">
                    <c:v>1479823860</c:v>
                  </c:pt>
                  <c:pt idx="81">
                    <c:v>1492869810</c:v>
                  </c:pt>
                  <c:pt idx="82">
                    <c:v>1519303170</c:v>
                  </c:pt>
                </c:numCache>
              </c:numRef>
            </c:plus>
            <c:minus>
              <c:numRef>
                <c:f>LL!$F$363:$F$445</c:f>
                <c:numCache>
                  <c:formatCode>General</c:formatCode>
                  <c:ptCount val="83"/>
                  <c:pt idx="0">
                    <c:v>2076956220</c:v>
                  </c:pt>
                  <c:pt idx="1">
                    <c:v>2079837190</c:v>
                  </c:pt>
                  <c:pt idx="2">
                    <c:v>2068988170</c:v>
                  </c:pt>
                  <c:pt idx="3">
                    <c:v>2043553770</c:v>
                  </c:pt>
                  <c:pt idx="4">
                    <c:v>2009215240</c:v>
                  </c:pt>
                  <c:pt idx="5">
                    <c:v>2012758020</c:v>
                  </c:pt>
                  <c:pt idx="6">
                    <c:v>1979876970</c:v>
                  </c:pt>
                  <c:pt idx="7">
                    <c:v>1972808830</c:v>
                  </c:pt>
                  <c:pt idx="8">
                    <c:v>1932208350</c:v>
                  </c:pt>
                  <c:pt idx="9">
                    <c:v>1897844880</c:v>
                  </c:pt>
                  <c:pt idx="10">
                    <c:v>1864987700</c:v>
                  </c:pt>
                  <c:pt idx="11">
                    <c:v>1877685610</c:v>
                  </c:pt>
                  <c:pt idx="12">
                    <c:v>1856892510</c:v>
                  </c:pt>
                  <c:pt idx="13">
                    <c:v>1843231270</c:v>
                  </c:pt>
                  <c:pt idx="14">
                    <c:v>1801453520</c:v>
                  </c:pt>
                  <c:pt idx="15">
                    <c:v>1770997110</c:v>
                  </c:pt>
                  <c:pt idx="16">
                    <c:v>1757710760</c:v>
                  </c:pt>
                  <c:pt idx="17">
                    <c:v>1767785420</c:v>
                  </c:pt>
                  <c:pt idx="18">
                    <c:v>1756541550</c:v>
                  </c:pt>
                  <c:pt idx="19">
                    <c:v>1740716390</c:v>
                  </c:pt>
                  <c:pt idx="20">
                    <c:v>1698239000</c:v>
                  </c:pt>
                  <c:pt idx="21">
                    <c:v>1683388020</c:v>
                  </c:pt>
                  <c:pt idx="22">
                    <c:v>1666100990</c:v>
                  </c:pt>
                  <c:pt idx="23">
                    <c:v>1656626030</c:v>
                  </c:pt>
                  <c:pt idx="24">
                    <c:v>1649529350</c:v>
                  </c:pt>
                  <c:pt idx="25">
                    <c:v>1639618530</c:v>
                  </c:pt>
                  <c:pt idx="26">
                    <c:v>1623233630</c:v>
                  </c:pt>
                  <c:pt idx="27">
                    <c:v>1621989460</c:v>
                  </c:pt>
                  <c:pt idx="28">
                    <c:v>1607960690</c:v>
                  </c:pt>
                  <c:pt idx="29">
                    <c:v>1603381940</c:v>
                  </c:pt>
                  <c:pt idx="30">
                    <c:v>1570547570</c:v>
                  </c:pt>
                  <c:pt idx="31">
                    <c:v>1568898860</c:v>
                  </c:pt>
                  <c:pt idx="32">
                    <c:v>1563607880</c:v>
                  </c:pt>
                  <c:pt idx="33">
                    <c:v>1573388760</c:v>
                  </c:pt>
                  <c:pt idx="34">
                    <c:v>1569499360</c:v>
                  </c:pt>
                  <c:pt idx="35">
                    <c:v>1575593420</c:v>
                  </c:pt>
                  <c:pt idx="36">
                    <c:v>1547332550</c:v>
                  </c:pt>
                  <c:pt idx="37">
                    <c:v>1547162710</c:v>
                  </c:pt>
                  <c:pt idx="38">
                    <c:v>1544178030</c:v>
                  </c:pt>
                  <c:pt idx="39">
                    <c:v>1551735090</c:v>
                  </c:pt>
                  <c:pt idx="40">
                    <c:v>1550641580</c:v>
                  </c:pt>
                  <c:pt idx="41">
                    <c:v>1541256080</c:v>
                  </c:pt>
                  <c:pt idx="42">
                    <c:v>1543888360</c:v>
                  </c:pt>
                  <c:pt idx="43">
                    <c:v>1537856610</c:v>
                  </c:pt>
                  <c:pt idx="44">
                    <c:v>1539985700</c:v>
                  </c:pt>
                  <c:pt idx="45">
                    <c:v>1564462420</c:v>
                  </c:pt>
                  <c:pt idx="46">
                    <c:v>1555382070</c:v>
                  </c:pt>
                  <c:pt idx="47">
                    <c:v>1494686070</c:v>
                  </c:pt>
                  <c:pt idx="48">
                    <c:v>1472197670</c:v>
                  </c:pt>
                  <c:pt idx="49">
                    <c:v>1468874920</c:v>
                  </c:pt>
                  <c:pt idx="50">
                    <c:v>1481849400</c:v>
                  </c:pt>
                  <c:pt idx="51">
                    <c:v>1484822320</c:v>
                  </c:pt>
                  <c:pt idx="52">
                    <c:v>1487667300</c:v>
                  </c:pt>
                  <c:pt idx="53">
                    <c:v>1489778390</c:v>
                  </c:pt>
                  <c:pt idx="54">
                    <c:v>1492804310</c:v>
                  </c:pt>
                  <c:pt idx="55">
                    <c:v>1494832250</c:v>
                  </c:pt>
                  <c:pt idx="56">
                    <c:v>1499488130</c:v>
                  </c:pt>
                  <c:pt idx="57">
                    <c:v>1503417450</c:v>
                  </c:pt>
                  <c:pt idx="58">
                    <c:v>1516615180</c:v>
                  </c:pt>
                  <c:pt idx="59">
                    <c:v>1488005370</c:v>
                  </c:pt>
                  <c:pt idx="60">
                    <c:v>1485573330</c:v>
                  </c:pt>
                  <c:pt idx="61">
                    <c:v>1493991630</c:v>
                  </c:pt>
                  <c:pt idx="62">
                    <c:v>1492219200</c:v>
                  </c:pt>
                  <c:pt idx="63">
                    <c:v>1495998590</c:v>
                  </c:pt>
                  <c:pt idx="64">
                    <c:v>1499724640</c:v>
                  </c:pt>
                  <c:pt idx="65">
                    <c:v>1498036520</c:v>
                  </c:pt>
                  <c:pt idx="66">
                    <c:v>1510664860</c:v>
                  </c:pt>
                  <c:pt idx="67">
                    <c:v>1465225950</c:v>
                  </c:pt>
                  <c:pt idx="68">
                    <c:v>1465038650</c:v>
                  </c:pt>
                  <c:pt idx="69">
                    <c:v>1485195870</c:v>
                  </c:pt>
                  <c:pt idx="70">
                    <c:v>1483158450</c:v>
                  </c:pt>
                  <c:pt idx="71">
                    <c:v>1486927880</c:v>
                  </c:pt>
                  <c:pt idx="72">
                    <c:v>1458032340</c:v>
                  </c:pt>
                  <c:pt idx="73">
                    <c:v>1454792410</c:v>
                  </c:pt>
                  <c:pt idx="74">
                    <c:v>1463461820</c:v>
                  </c:pt>
                  <c:pt idx="75">
                    <c:v>1511577230</c:v>
                  </c:pt>
                  <c:pt idx="76">
                    <c:v>1472745970</c:v>
                  </c:pt>
                  <c:pt idx="77">
                    <c:v>1482661740</c:v>
                  </c:pt>
                  <c:pt idx="78">
                    <c:v>1517422740</c:v>
                  </c:pt>
                  <c:pt idx="79">
                    <c:v>1471233610</c:v>
                  </c:pt>
                  <c:pt idx="80">
                    <c:v>1479823860</c:v>
                  </c:pt>
                  <c:pt idx="81">
                    <c:v>1492869810</c:v>
                  </c:pt>
                  <c:pt idx="82">
                    <c:v>1519303170</c:v>
                  </c:pt>
                </c:numCache>
              </c:numRef>
            </c:minus>
          </c:errBars>
          <c:errBars>
            <c:errDir val="x"/>
            <c:errBarType val="both"/>
            <c:errValType val="fixedVal"/>
            <c:noEndCap val="0"/>
            <c:val val="1"/>
          </c:errBars>
          <c:xVal>
            <c:numRef>
              <c:f>LL!$C$363:$C$445</c:f>
              <c:numCache>
                <c:formatCode>0.00</c:formatCode>
                <c:ptCount val="83"/>
                <c:pt idx="0">
                  <c:v>2.076422119999997</c:v>
                </c:pt>
                <c:pt idx="1">
                  <c:v>2.5343840599999998</c:v>
                </c:pt>
                <c:pt idx="2">
                  <c:v>3.073066429999999</c:v>
                </c:pt>
                <c:pt idx="3">
                  <c:v>3.4906201399999981</c:v>
                </c:pt>
                <c:pt idx="4">
                  <c:v>4.0292507799999946</c:v>
                </c:pt>
                <c:pt idx="5">
                  <c:v>4.6322869999999901</c:v>
                </c:pt>
                <c:pt idx="6">
                  <c:v>5.0426899799999889</c:v>
                </c:pt>
                <c:pt idx="7">
                  <c:v>5.4546713999999996</c:v>
                </c:pt>
                <c:pt idx="8">
                  <c:v>5.9912425200000001</c:v>
                </c:pt>
                <c:pt idx="9">
                  <c:v>6.492134579999977</c:v>
                </c:pt>
                <c:pt idx="10">
                  <c:v>7.114720379999981</c:v>
                </c:pt>
                <c:pt idx="11">
                  <c:v>7.520535959999977</c:v>
                </c:pt>
                <c:pt idx="12">
                  <c:v>7.9196070499999998</c:v>
                </c:pt>
                <c:pt idx="13">
                  <c:v>8.5709406000000001</c:v>
                </c:pt>
                <c:pt idx="14">
                  <c:v>8.9357310600000002</c:v>
                </c:pt>
                <c:pt idx="15">
                  <c:v>9.5148083299999993</c:v>
                </c:pt>
                <c:pt idx="16">
                  <c:v>9.9196269299999997</c:v>
                </c:pt>
                <c:pt idx="17">
                  <c:v>10.4407035</c:v>
                </c:pt>
                <c:pt idx="18">
                  <c:v>10.8451535</c:v>
                </c:pt>
                <c:pt idx="19">
                  <c:v>11.301624800000001</c:v>
                </c:pt>
                <c:pt idx="20">
                  <c:v>12.0731915</c:v>
                </c:pt>
                <c:pt idx="21">
                  <c:v>12.5624319</c:v>
                </c:pt>
                <c:pt idx="22">
                  <c:v>13.007923</c:v>
                </c:pt>
                <c:pt idx="23">
                  <c:v>13.6660313</c:v>
                </c:pt>
                <c:pt idx="24">
                  <c:v>14.031360299999999</c:v>
                </c:pt>
                <c:pt idx="25">
                  <c:v>14.5454933</c:v>
                </c:pt>
                <c:pt idx="26">
                  <c:v>15.0863402</c:v>
                </c:pt>
                <c:pt idx="27">
                  <c:v>15.5731825</c:v>
                </c:pt>
                <c:pt idx="28">
                  <c:v>16.029264600000001</c:v>
                </c:pt>
                <c:pt idx="29">
                  <c:v>16.525578299999999</c:v>
                </c:pt>
                <c:pt idx="30">
                  <c:v>16.9730819</c:v>
                </c:pt>
                <c:pt idx="31">
                  <c:v>17.522288400000001</c:v>
                </c:pt>
                <c:pt idx="32">
                  <c:v>18.095688299999999</c:v>
                </c:pt>
                <c:pt idx="33">
                  <c:v>18.6681223</c:v>
                </c:pt>
                <c:pt idx="34">
                  <c:v>19.0222157</c:v>
                </c:pt>
                <c:pt idx="35">
                  <c:v>19.620724899999999</c:v>
                </c:pt>
                <c:pt idx="36">
                  <c:v>20.0624179</c:v>
                </c:pt>
                <c:pt idx="37">
                  <c:v>20.514266500000009</c:v>
                </c:pt>
                <c:pt idx="38">
                  <c:v>21.042532999999889</c:v>
                </c:pt>
                <c:pt idx="39">
                  <c:v>21.666282800000001</c:v>
                </c:pt>
                <c:pt idx="40">
                  <c:v>21.966195599999999</c:v>
                </c:pt>
                <c:pt idx="41">
                  <c:v>22.5343993</c:v>
                </c:pt>
                <c:pt idx="42">
                  <c:v>22.9961965</c:v>
                </c:pt>
                <c:pt idx="43">
                  <c:v>23.517787500000001</c:v>
                </c:pt>
                <c:pt idx="44">
                  <c:v>23.941123000000001</c:v>
                </c:pt>
                <c:pt idx="45">
                  <c:v>24.4725207</c:v>
                </c:pt>
                <c:pt idx="46">
                  <c:v>24.948110499999981</c:v>
                </c:pt>
                <c:pt idx="47">
                  <c:v>25.544014700000009</c:v>
                </c:pt>
                <c:pt idx="48">
                  <c:v>25.533058100000009</c:v>
                </c:pt>
                <c:pt idx="49">
                  <c:v>26.053483199999999</c:v>
                </c:pt>
                <c:pt idx="50">
                  <c:v>26.6049738</c:v>
                </c:pt>
                <c:pt idx="51">
                  <c:v>26.979236199999999</c:v>
                </c:pt>
                <c:pt idx="52">
                  <c:v>27.5547881</c:v>
                </c:pt>
                <c:pt idx="53">
                  <c:v>28.193116700000001</c:v>
                </c:pt>
                <c:pt idx="54">
                  <c:v>28.530380000000001</c:v>
                </c:pt>
                <c:pt idx="55">
                  <c:v>29.027480799999999</c:v>
                </c:pt>
                <c:pt idx="56">
                  <c:v>29.763926300000001</c:v>
                </c:pt>
                <c:pt idx="57">
                  <c:v>30.061639700000001</c:v>
                </c:pt>
                <c:pt idx="58">
                  <c:v>30.498355700000001</c:v>
                </c:pt>
                <c:pt idx="59">
                  <c:v>31.2008072</c:v>
                </c:pt>
                <c:pt idx="60">
                  <c:v>31.529762999999999</c:v>
                </c:pt>
                <c:pt idx="61">
                  <c:v>31.943141600000001</c:v>
                </c:pt>
                <c:pt idx="62">
                  <c:v>32.578601399999997</c:v>
                </c:pt>
                <c:pt idx="63">
                  <c:v>33.078581999999997</c:v>
                </c:pt>
                <c:pt idx="64">
                  <c:v>33.696005</c:v>
                </c:pt>
                <c:pt idx="65">
                  <c:v>34.058038799999999</c:v>
                </c:pt>
                <c:pt idx="66">
                  <c:v>34.7008115</c:v>
                </c:pt>
                <c:pt idx="67">
                  <c:v>34.984152000000002</c:v>
                </c:pt>
                <c:pt idx="68">
                  <c:v>35.537835800000003</c:v>
                </c:pt>
                <c:pt idx="69">
                  <c:v>35.859683499999889</c:v>
                </c:pt>
                <c:pt idx="70">
                  <c:v>36.692906800000003</c:v>
                </c:pt>
                <c:pt idx="71">
                  <c:v>37.097541499999998</c:v>
                </c:pt>
                <c:pt idx="72">
                  <c:v>37.530188000000003</c:v>
                </c:pt>
                <c:pt idx="73">
                  <c:v>38.004529000000012</c:v>
                </c:pt>
                <c:pt idx="74">
                  <c:v>38.543926800000001</c:v>
                </c:pt>
                <c:pt idx="75">
                  <c:v>39.116884399999982</c:v>
                </c:pt>
                <c:pt idx="76">
                  <c:v>39.046217200000001</c:v>
                </c:pt>
                <c:pt idx="77">
                  <c:v>39.474650099999998</c:v>
                </c:pt>
                <c:pt idx="78">
                  <c:v>39.965320000000013</c:v>
                </c:pt>
                <c:pt idx="79">
                  <c:v>40.787143399999998</c:v>
                </c:pt>
                <c:pt idx="80">
                  <c:v>41.009831400000003</c:v>
                </c:pt>
                <c:pt idx="81">
                  <c:v>41.423027900000001</c:v>
                </c:pt>
                <c:pt idx="82">
                  <c:v>41.643969400000003</c:v>
                </c:pt>
              </c:numCache>
            </c:numRef>
          </c:xVal>
          <c:yVal>
            <c:numRef>
              <c:f>LL!$E$363:$E$445</c:f>
              <c:numCache>
                <c:formatCode>0.00E+00</c:formatCode>
                <c:ptCount val="83"/>
                <c:pt idx="0">
                  <c:v>14676265700</c:v>
                </c:pt>
                <c:pt idx="1">
                  <c:v>14699812900</c:v>
                </c:pt>
                <c:pt idx="2">
                  <c:v>14632250600</c:v>
                </c:pt>
                <c:pt idx="3">
                  <c:v>14468522100</c:v>
                </c:pt>
                <c:pt idx="4">
                  <c:v>14245827000</c:v>
                </c:pt>
                <c:pt idx="5">
                  <c:v>14229256900</c:v>
                </c:pt>
                <c:pt idx="6">
                  <c:v>14021627000</c:v>
                </c:pt>
                <c:pt idx="7">
                  <c:v>13954488100</c:v>
                </c:pt>
                <c:pt idx="8">
                  <c:v>13691609700</c:v>
                </c:pt>
                <c:pt idx="9">
                  <c:v>13462846100</c:v>
                </c:pt>
                <c:pt idx="10">
                  <c:v>13237443600</c:v>
                </c:pt>
                <c:pt idx="11">
                  <c:v>13293458400</c:v>
                </c:pt>
                <c:pt idx="12">
                  <c:v>13155678200</c:v>
                </c:pt>
                <c:pt idx="13">
                  <c:v>13037367400</c:v>
                </c:pt>
                <c:pt idx="14">
                  <c:v>12778506800</c:v>
                </c:pt>
                <c:pt idx="15">
                  <c:v>12565941700</c:v>
                </c:pt>
                <c:pt idx="16">
                  <c:v>12467011600</c:v>
                </c:pt>
                <c:pt idx="17">
                  <c:v>12497547800</c:v>
                </c:pt>
                <c:pt idx="18">
                  <c:v>12416755300</c:v>
                </c:pt>
                <c:pt idx="19">
                  <c:v>12293181900</c:v>
                </c:pt>
                <c:pt idx="20">
                  <c:v>12000040700</c:v>
                </c:pt>
                <c:pt idx="21">
                  <c:v>11890622500</c:v>
                </c:pt>
                <c:pt idx="22">
                  <c:v>11766381000</c:v>
                </c:pt>
                <c:pt idx="23">
                  <c:v>11673580300</c:v>
                </c:pt>
                <c:pt idx="24">
                  <c:v>11617402700</c:v>
                </c:pt>
                <c:pt idx="25">
                  <c:v>11533056800</c:v>
                </c:pt>
                <c:pt idx="26">
                  <c:v>11407511800</c:v>
                </c:pt>
                <c:pt idx="27">
                  <c:v>11381537900</c:v>
                </c:pt>
                <c:pt idx="28">
                  <c:v>11273422300</c:v>
                </c:pt>
                <c:pt idx="29">
                  <c:v>11220941400</c:v>
                </c:pt>
                <c:pt idx="30">
                  <c:v>11016373400</c:v>
                </c:pt>
                <c:pt idx="31">
                  <c:v>10988198800</c:v>
                </c:pt>
                <c:pt idx="32">
                  <c:v>10936702100</c:v>
                </c:pt>
                <c:pt idx="33">
                  <c:v>10974015000</c:v>
                </c:pt>
                <c:pt idx="34">
                  <c:v>10940272000</c:v>
                </c:pt>
                <c:pt idx="35">
                  <c:v>10950001200</c:v>
                </c:pt>
                <c:pt idx="36">
                  <c:v>10777375000</c:v>
                </c:pt>
                <c:pt idx="37">
                  <c:v>10760339500</c:v>
                </c:pt>
                <c:pt idx="38">
                  <c:v>10722836900</c:v>
                </c:pt>
                <c:pt idx="39">
                  <c:v>10747104000</c:v>
                </c:pt>
                <c:pt idx="40">
                  <c:v>10723206500</c:v>
                </c:pt>
                <c:pt idx="41">
                  <c:v>10647081600</c:v>
                </c:pt>
                <c:pt idx="42">
                  <c:v>10640383700</c:v>
                </c:pt>
                <c:pt idx="43">
                  <c:v>10588542700</c:v>
                </c:pt>
                <c:pt idx="44">
                  <c:v>10587325100</c:v>
                </c:pt>
                <c:pt idx="45">
                  <c:v>10717028200</c:v>
                </c:pt>
                <c:pt idx="46">
                  <c:v>10648670000</c:v>
                </c:pt>
                <c:pt idx="47">
                  <c:v>10297390100</c:v>
                </c:pt>
                <c:pt idx="48">
                  <c:v>10172494600</c:v>
                </c:pt>
                <c:pt idx="49">
                  <c:v>10152562800</c:v>
                </c:pt>
                <c:pt idx="50">
                  <c:v>10243451500</c:v>
                </c:pt>
                <c:pt idx="51">
                  <c:v>10268175000</c:v>
                </c:pt>
                <c:pt idx="52">
                  <c:v>10285081200</c:v>
                </c:pt>
                <c:pt idx="53">
                  <c:v>10314865100</c:v>
                </c:pt>
                <c:pt idx="54">
                  <c:v>10328414500</c:v>
                </c:pt>
                <c:pt idx="55">
                  <c:v>10322963900</c:v>
                </c:pt>
                <c:pt idx="56">
                  <c:v>10330314200</c:v>
                </c:pt>
                <c:pt idx="57">
                  <c:v>10341825000</c:v>
                </c:pt>
                <c:pt idx="58">
                  <c:v>10387920100</c:v>
                </c:pt>
                <c:pt idx="59">
                  <c:v>10219092600</c:v>
                </c:pt>
                <c:pt idx="60">
                  <c:v>10192141800</c:v>
                </c:pt>
                <c:pt idx="61">
                  <c:v>10223856500</c:v>
                </c:pt>
                <c:pt idx="62">
                  <c:v>10185064400</c:v>
                </c:pt>
                <c:pt idx="63">
                  <c:v>10195988700</c:v>
                </c:pt>
                <c:pt idx="64">
                  <c:v>10171328900</c:v>
                </c:pt>
                <c:pt idx="65">
                  <c:v>10148874800</c:v>
                </c:pt>
                <c:pt idx="66">
                  <c:v>10174642600</c:v>
                </c:pt>
                <c:pt idx="67">
                  <c:v>9906829120</c:v>
                </c:pt>
                <c:pt idx="68">
                  <c:v>9873145550</c:v>
                </c:pt>
                <c:pt idx="69">
                  <c:v>9945050370</c:v>
                </c:pt>
                <c:pt idx="70">
                  <c:v>9867191150</c:v>
                </c:pt>
                <c:pt idx="71">
                  <c:v>9852486200</c:v>
                </c:pt>
                <c:pt idx="72">
                  <c:v>9688235450</c:v>
                </c:pt>
                <c:pt idx="73">
                  <c:v>9622571400</c:v>
                </c:pt>
                <c:pt idx="74">
                  <c:v>9612426630</c:v>
                </c:pt>
                <c:pt idx="75">
                  <c:v>9761455370</c:v>
                </c:pt>
                <c:pt idx="76">
                  <c:v>9594114040</c:v>
                </c:pt>
                <c:pt idx="77">
                  <c:v>9564877500</c:v>
                </c:pt>
                <c:pt idx="78">
                  <c:v>9612593680</c:v>
                </c:pt>
                <c:pt idx="79">
                  <c:v>9255342940</c:v>
                </c:pt>
                <c:pt idx="80">
                  <c:v>9239922770</c:v>
                </c:pt>
                <c:pt idx="81">
                  <c:v>9188093910</c:v>
                </c:pt>
                <c:pt idx="82">
                  <c:v>9235681410</c:v>
                </c:pt>
              </c:numCache>
            </c:numRef>
          </c:yVal>
          <c:smooth val="0"/>
        </c:ser>
        <c:ser>
          <c:idx val="3"/>
          <c:order val="3"/>
          <c:tx>
            <c:v>N-doped 9-cell for LCLS-II: AES036 - 2015</c:v>
          </c:tx>
          <c:spPr>
            <a:ln w="28575">
              <a:noFill/>
            </a:ln>
          </c:spPr>
          <c:marker>
            <c:symbol val="square"/>
            <c:size val="7"/>
            <c:spPr>
              <a:solidFill>
                <a:srgbClr val="C00000"/>
              </a:solidFill>
            </c:spPr>
          </c:marker>
          <c:xVal>
            <c:numRef>
              <c:f>'Odd points'!$J$45:$J$108</c:f>
              <c:numCache>
                <c:formatCode>0.00</c:formatCode>
                <c:ptCount val="64"/>
                <c:pt idx="0">
                  <c:v>3.0945096240000001</c:v>
                </c:pt>
                <c:pt idx="1">
                  <c:v>3.1073758680000001</c:v>
                </c:pt>
                <c:pt idx="2">
                  <c:v>3.1501635320000001</c:v>
                </c:pt>
                <c:pt idx="3">
                  <c:v>3.1844044440000001</c:v>
                </c:pt>
                <c:pt idx="4">
                  <c:v>3.1344219849999999</c:v>
                </c:pt>
                <c:pt idx="5">
                  <c:v>3.1162484579999981</c:v>
                </c:pt>
                <c:pt idx="6">
                  <c:v>3.1093302730000012</c:v>
                </c:pt>
                <c:pt idx="7">
                  <c:v>2.5629181409999999</c:v>
                </c:pt>
                <c:pt idx="8">
                  <c:v>2.1918172060000001</c:v>
                </c:pt>
                <c:pt idx="9">
                  <c:v>1.9270404409999999</c:v>
                </c:pt>
                <c:pt idx="10">
                  <c:v>1.541390654</c:v>
                </c:pt>
                <c:pt idx="11">
                  <c:v>1.0781017660000001</c:v>
                </c:pt>
                <c:pt idx="12">
                  <c:v>0.65866085610000003</c:v>
                </c:pt>
                <c:pt idx="13">
                  <c:v>0.32100079860000003</c:v>
                </c:pt>
                <c:pt idx="14">
                  <c:v>3.1340064060000001</c:v>
                </c:pt>
                <c:pt idx="15">
                  <c:v>3.0833755009999999</c:v>
                </c:pt>
                <c:pt idx="16">
                  <c:v>3.080584795</c:v>
                </c:pt>
                <c:pt idx="17">
                  <c:v>3.0692660350000001</c:v>
                </c:pt>
                <c:pt idx="18">
                  <c:v>3.058692448</c:v>
                </c:pt>
                <c:pt idx="19">
                  <c:v>3.4679564929999991</c:v>
                </c:pt>
                <c:pt idx="20">
                  <c:v>3.531278509999999</c:v>
                </c:pt>
                <c:pt idx="21">
                  <c:v>3.988771925</c:v>
                </c:pt>
                <c:pt idx="22">
                  <c:v>4.578200399</c:v>
                </c:pt>
                <c:pt idx="23">
                  <c:v>5.1603184159999964</c:v>
                </c:pt>
                <c:pt idx="24">
                  <c:v>5.609663888</c:v>
                </c:pt>
                <c:pt idx="25">
                  <c:v>6.0409106559999879</c:v>
                </c:pt>
                <c:pt idx="26">
                  <c:v>6.630415335999988</c:v>
                </c:pt>
                <c:pt idx="27">
                  <c:v>4.0639560809999891</c:v>
                </c:pt>
                <c:pt idx="28">
                  <c:v>4.6742508259999891</c:v>
                </c:pt>
                <c:pt idx="29">
                  <c:v>5.3010235269999946</c:v>
                </c:pt>
                <c:pt idx="30">
                  <c:v>5.940679297</c:v>
                </c:pt>
                <c:pt idx="31">
                  <c:v>6.4445177679999839</c:v>
                </c:pt>
                <c:pt idx="32">
                  <c:v>7.1249372269999691</c:v>
                </c:pt>
                <c:pt idx="33">
                  <c:v>7.8212991550000002</c:v>
                </c:pt>
                <c:pt idx="34">
                  <c:v>8.6582592750000007</c:v>
                </c:pt>
                <c:pt idx="35">
                  <c:v>9.1929841729999993</c:v>
                </c:pt>
                <c:pt idx="36">
                  <c:v>9.9659422390000003</c:v>
                </c:pt>
                <c:pt idx="37">
                  <c:v>9.966427049</c:v>
                </c:pt>
                <c:pt idx="38">
                  <c:v>10.677134329999999</c:v>
                </c:pt>
                <c:pt idx="39">
                  <c:v>11.547710159999999</c:v>
                </c:pt>
                <c:pt idx="40">
                  <c:v>12.43803885</c:v>
                </c:pt>
                <c:pt idx="41">
                  <c:v>13.62692412</c:v>
                </c:pt>
                <c:pt idx="42">
                  <c:v>13.63998767</c:v>
                </c:pt>
                <c:pt idx="43">
                  <c:v>14.559171020000001</c:v>
                </c:pt>
                <c:pt idx="44">
                  <c:v>15.116723609999999</c:v>
                </c:pt>
                <c:pt idx="45">
                  <c:v>15.839181290000001</c:v>
                </c:pt>
                <c:pt idx="46">
                  <c:v>16.391325219999999</c:v>
                </c:pt>
                <c:pt idx="47">
                  <c:v>17.32183796</c:v>
                </c:pt>
                <c:pt idx="48">
                  <c:v>17.626470940000001</c:v>
                </c:pt>
                <c:pt idx="49">
                  <c:v>18.23288887</c:v>
                </c:pt>
                <c:pt idx="50">
                  <c:v>17.0598712</c:v>
                </c:pt>
                <c:pt idx="51">
                  <c:v>17.868394840000001</c:v>
                </c:pt>
                <c:pt idx="52">
                  <c:v>18.189648600000002</c:v>
                </c:pt>
                <c:pt idx="53">
                  <c:v>18.831675969999999</c:v>
                </c:pt>
                <c:pt idx="54">
                  <c:v>19.37544196</c:v>
                </c:pt>
                <c:pt idx="55">
                  <c:v>19.853999290000001</c:v>
                </c:pt>
                <c:pt idx="56">
                  <c:v>20.730276440000001</c:v>
                </c:pt>
                <c:pt idx="57">
                  <c:v>21.518536910000002</c:v>
                </c:pt>
                <c:pt idx="58">
                  <c:v>22.033921679999999</c:v>
                </c:pt>
                <c:pt idx="59">
                  <c:v>22.64717508</c:v>
                </c:pt>
                <c:pt idx="60">
                  <c:v>23.06212142</c:v>
                </c:pt>
                <c:pt idx="61">
                  <c:v>23.823760490000009</c:v>
                </c:pt>
                <c:pt idx="62">
                  <c:v>24.439198189999999</c:v>
                </c:pt>
                <c:pt idx="63">
                  <c:v>24.469750810000001</c:v>
                </c:pt>
              </c:numCache>
            </c:numRef>
          </c:xVal>
          <c:yVal>
            <c:numRef>
              <c:f>'Odd points'!$K$45:$K$108</c:f>
              <c:numCache>
                <c:formatCode>0.00E+00</c:formatCode>
                <c:ptCount val="64"/>
                <c:pt idx="0">
                  <c:v>30505649163.635601</c:v>
                </c:pt>
                <c:pt idx="1">
                  <c:v>30921407975.2076</c:v>
                </c:pt>
                <c:pt idx="2">
                  <c:v>33377450425.079498</c:v>
                </c:pt>
                <c:pt idx="3">
                  <c:v>33185796381.570702</c:v>
                </c:pt>
                <c:pt idx="4" formatCode="General">
                  <c:v>31963490309.2976</c:v>
                </c:pt>
                <c:pt idx="5" formatCode="General">
                  <c:v>31510458825.581799</c:v>
                </c:pt>
                <c:pt idx="6" formatCode="General">
                  <c:v>31428112269.364399</c:v>
                </c:pt>
                <c:pt idx="7" formatCode="General">
                  <c:v>30654813448.7197</c:v>
                </c:pt>
                <c:pt idx="8" formatCode="General">
                  <c:v>29946037146.141102</c:v>
                </c:pt>
                <c:pt idx="9" formatCode="General">
                  <c:v>29345183922.907001</c:v>
                </c:pt>
                <c:pt idx="10" formatCode="General">
                  <c:v>28255789713.636398</c:v>
                </c:pt>
                <c:pt idx="11" formatCode="General">
                  <c:v>26698561153.516899</c:v>
                </c:pt>
                <c:pt idx="12" formatCode="General">
                  <c:v>24617544420.743999</c:v>
                </c:pt>
                <c:pt idx="13" formatCode="General">
                  <c:v>22310635410.715</c:v>
                </c:pt>
                <c:pt idx="14" formatCode="General">
                  <c:v>31186176769.966</c:v>
                </c:pt>
                <c:pt idx="15" formatCode="General">
                  <c:v>30470861750.0751</c:v>
                </c:pt>
                <c:pt idx="16" formatCode="General">
                  <c:v>30419073843.425301</c:v>
                </c:pt>
                <c:pt idx="17" formatCode="General">
                  <c:v>30053979562.778</c:v>
                </c:pt>
                <c:pt idx="18" formatCode="General">
                  <c:v>31457797452.292999</c:v>
                </c:pt>
                <c:pt idx="19" formatCode="General">
                  <c:v>31008316204.898399</c:v>
                </c:pt>
                <c:pt idx="20" formatCode="General">
                  <c:v>32332027910.986698</c:v>
                </c:pt>
                <c:pt idx="21" formatCode="General">
                  <c:v>31993460326.435799</c:v>
                </c:pt>
                <c:pt idx="22" formatCode="General">
                  <c:v>31670859049.152802</c:v>
                </c:pt>
                <c:pt idx="23" formatCode="General">
                  <c:v>31804433683.056099</c:v>
                </c:pt>
                <c:pt idx="24" formatCode="General">
                  <c:v>31874200443.998001</c:v>
                </c:pt>
                <c:pt idx="25" formatCode="General">
                  <c:v>32007965100.529999</c:v>
                </c:pt>
                <c:pt idx="26" formatCode="General">
                  <c:v>32326403826.812099</c:v>
                </c:pt>
                <c:pt idx="27" formatCode="General">
                  <c:v>33180590566.5084</c:v>
                </c:pt>
                <c:pt idx="28" formatCode="General">
                  <c:v>33097771386.6129</c:v>
                </c:pt>
                <c:pt idx="29" formatCode="General">
                  <c:v>34009595977.857601</c:v>
                </c:pt>
                <c:pt idx="30" formatCode="General">
                  <c:v>34302616367.015701</c:v>
                </c:pt>
                <c:pt idx="31" formatCode="General">
                  <c:v>34477517844.798203</c:v>
                </c:pt>
                <c:pt idx="32" formatCode="General">
                  <c:v>34815195223.169296</c:v>
                </c:pt>
                <c:pt idx="33" formatCode="General">
                  <c:v>35480789181.619202</c:v>
                </c:pt>
                <c:pt idx="34" formatCode="General">
                  <c:v>35934979305.585503</c:v>
                </c:pt>
                <c:pt idx="35" formatCode="General">
                  <c:v>36303205743.124496</c:v>
                </c:pt>
                <c:pt idx="36" formatCode="General">
                  <c:v>37957086013.714401</c:v>
                </c:pt>
                <c:pt idx="37" formatCode="General">
                  <c:v>37902887863.868401</c:v>
                </c:pt>
                <c:pt idx="38" formatCode="General">
                  <c:v>38551153858.148003</c:v>
                </c:pt>
                <c:pt idx="39" formatCode="General">
                  <c:v>39102029826.208298</c:v>
                </c:pt>
                <c:pt idx="40" formatCode="General">
                  <c:v>39749534706.401802</c:v>
                </c:pt>
                <c:pt idx="41" formatCode="General">
                  <c:v>40626022829.480003</c:v>
                </c:pt>
                <c:pt idx="42" formatCode="General">
                  <c:v>40624030447.954399</c:v>
                </c:pt>
                <c:pt idx="43" formatCode="General">
                  <c:v>40913958535.026398</c:v>
                </c:pt>
                <c:pt idx="44" formatCode="General">
                  <c:v>41094519967.504997</c:v>
                </c:pt>
                <c:pt idx="45" formatCode="General">
                  <c:v>41148604112.8106</c:v>
                </c:pt>
                <c:pt idx="46" formatCode="General">
                  <c:v>41457728588.062698</c:v>
                </c:pt>
                <c:pt idx="47" formatCode="General">
                  <c:v>41438753404.7742</c:v>
                </c:pt>
                <c:pt idx="48" formatCode="General">
                  <c:v>41683897765.380898</c:v>
                </c:pt>
                <c:pt idx="49" formatCode="General">
                  <c:v>41653713416.603996</c:v>
                </c:pt>
                <c:pt idx="50" formatCode="General">
                  <c:v>40444397188.064003</c:v>
                </c:pt>
                <c:pt idx="51" formatCode="General">
                  <c:v>40532051657.549797</c:v>
                </c:pt>
                <c:pt idx="52" formatCode="General">
                  <c:v>41083202335.7342</c:v>
                </c:pt>
                <c:pt idx="53" formatCode="General">
                  <c:v>41042052944.811501</c:v>
                </c:pt>
                <c:pt idx="54" formatCode="General">
                  <c:v>40944809050.390999</c:v>
                </c:pt>
                <c:pt idx="55" formatCode="General">
                  <c:v>40851936628.942703</c:v>
                </c:pt>
                <c:pt idx="56" formatCode="General">
                  <c:v>40652511751.441597</c:v>
                </c:pt>
                <c:pt idx="57" formatCode="General">
                  <c:v>40154563329.562897</c:v>
                </c:pt>
                <c:pt idx="58" formatCode="General">
                  <c:v>39938028574.553001</c:v>
                </c:pt>
                <c:pt idx="59" formatCode="General">
                  <c:v>39541120201.549896</c:v>
                </c:pt>
                <c:pt idx="60" formatCode="General">
                  <c:v>39382060325.771896</c:v>
                </c:pt>
                <c:pt idx="61" formatCode="General">
                  <c:v>38811084241.759003</c:v>
                </c:pt>
                <c:pt idx="62" formatCode="General">
                  <c:v>38213956366.569099</c:v>
                </c:pt>
                <c:pt idx="63" formatCode="General">
                  <c:v>38222424514.372597</c:v>
                </c:pt>
              </c:numCache>
            </c:numRef>
          </c:yVal>
          <c:smooth val="0"/>
        </c:ser>
        <c:ser>
          <c:idx val="2"/>
          <c:order val="4"/>
          <c:tx>
            <c:v>7.9 watt cryogenic loadline 7-cell C100</c:v>
          </c:tx>
          <c:spPr>
            <a:ln>
              <a:prstDash val="sysDot"/>
            </a:ln>
          </c:spPr>
          <c:marker>
            <c:symbol val="none"/>
          </c:marker>
          <c:xVal>
            <c:numRef>
              <c:f>Qneeds!$E$31:$E$37</c:f>
              <c:numCache>
                <c:formatCode>0.0" MV/m"</c:formatCode>
                <c:ptCount val="7"/>
                <c:pt idx="0">
                  <c:v>8</c:v>
                </c:pt>
                <c:pt idx="1">
                  <c:v>10</c:v>
                </c:pt>
                <c:pt idx="2">
                  <c:v>16</c:v>
                </c:pt>
                <c:pt idx="3">
                  <c:v>19</c:v>
                </c:pt>
                <c:pt idx="4">
                  <c:v>21</c:v>
                </c:pt>
                <c:pt idx="5">
                  <c:v>23</c:v>
                </c:pt>
                <c:pt idx="6">
                  <c:v>25</c:v>
                </c:pt>
              </c:numCache>
            </c:numRef>
          </c:xVal>
          <c:yVal>
            <c:numRef>
              <c:f>Qneeds!$M$31:$M$37</c:f>
              <c:numCache>
                <c:formatCode>0.00E+00</c:formatCode>
                <c:ptCount val="7"/>
                <c:pt idx="0">
                  <c:v>4432797044.0481005</c:v>
                </c:pt>
                <c:pt idx="1">
                  <c:v>6926245381.3251495</c:v>
                </c:pt>
                <c:pt idx="2">
                  <c:v>17731188176.192402</c:v>
                </c:pt>
                <c:pt idx="3">
                  <c:v>25003745826.583801</c:v>
                </c:pt>
                <c:pt idx="4">
                  <c:v>30544742131.644001</c:v>
                </c:pt>
                <c:pt idx="5">
                  <c:v>36639838067.209999</c:v>
                </c:pt>
                <c:pt idx="6">
                  <c:v>43289033633.282204</c:v>
                </c:pt>
              </c:numCache>
            </c:numRef>
          </c:yVal>
          <c:smooth val="0"/>
        </c:ser>
        <c:ser>
          <c:idx val="1"/>
          <c:order val="5"/>
          <c:tx>
            <c:v>29 watt cryogenic loadline 7-cell C100</c:v>
          </c:tx>
          <c:spPr>
            <a:ln w="12700">
              <a:solidFill>
                <a:srgbClr val="FF00FF"/>
              </a:solidFill>
              <a:prstDash val="sysDash"/>
            </a:ln>
          </c:spPr>
          <c:marker>
            <c:symbol val="none"/>
          </c:marker>
          <c:xVal>
            <c:numRef>
              <c:f>Qneeds!$E$18:$E$25</c:f>
              <c:numCache>
                <c:formatCode>0.0" MV/m"</c:formatCode>
                <c:ptCount val="8"/>
                <c:pt idx="0">
                  <c:v>14</c:v>
                </c:pt>
                <c:pt idx="1">
                  <c:v>16</c:v>
                </c:pt>
                <c:pt idx="2">
                  <c:v>19</c:v>
                </c:pt>
                <c:pt idx="3">
                  <c:v>21</c:v>
                </c:pt>
                <c:pt idx="4">
                  <c:v>23</c:v>
                </c:pt>
                <c:pt idx="5">
                  <c:v>25</c:v>
                </c:pt>
                <c:pt idx="6">
                  <c:v>27</c:v>
                </c:pt>
                <c:pt idx="7">
                  <c:v>29</c:v>
                </c:pt>
              </c:numCache>
            </c:numRef>
          </c:xVal>
          <c:yVal>
            <c:numRef>
              <c:f>Qneeds!$M$18:$M$25</c:f>
              <c:numCache>
                <c:formatCode>0.00E+00</c:formatCode>
                <c:ptCount val="8"/>
                <c:pt idx="0">
                  <c:v>3716862107.6666999</c:v>
                </c:pt>
                <c:pt idx="1">
                  <c:v>4854677038.5850801</c:v>
                </c:pt>
                <c:pt idx="2">
                  <c:v>6845853167.6922503</c:v>
                </c:pt>
                <c:pt idx="3">
                  <c:v>8362939742.2500801</c:v>
                </c:pt>
                <c:pt idx="4">
                  <c:v>10031734974.2637</c:v>
                </c:pt>
                <c:pt idx="5">
                  <c:v>11852238863.733101</c:v>
                </c:pt>
                <c:pt idx="6">
                  <c:v>13824451410.6583</c:v>
                </c:pt>
                <c:pt idx="7">
                  <c:v>15948372615.039301</c:v>
                </c:pt>
              </c:numCache>
            </c:numRef>
          </c:yVal>
          <c:smooth val="1"/>
        </c:ser>
        <c:dLbls>
          <c:showLegendKey val="0"/>
          <c:showVal val="0"/>
          <c:showCatName val="0"/>
          <c:showSerName val="0"/>
          <c:showPercent val="0"/>
          <c:showBubbleSize val="0"/>
        </c:dLbls>
        <c:axId val="26853760"/>
        <c:axId val="26855680"/>
      </c:scatterChart>
      <c:valAx>
        <c:axId val="26853760"/>
        <c:scaling>
          <c:orientation val="minMax"/>
          <c:min val="0"/>
        </c:scaling>
        <c:delete val="0"/>
        <c:axPos val="b"/>
        <c:title>
          <c:tx>
            <c:rich>
              <a:bodyPr/>
              <a:lstStyle/>
              <a:p>
                <a:pPr>
                  <a:defRPr sz="1200" b="1"/>
                </a:pPr>
                <a:r>
                  <a:rPr lang="en-US" sz="1200" b="1"/>
                  <a:t>Accelerating Gradient (MV/m)</a:t>
                </a:r>
              </a:p>
            </c:rich>
          </c:tx>
          <c:layout>
            <c:manualLayout>
              <c:xMode val="edge"/>
              <c:yMode val="edge"/>
              <c:x val="0.25113977889071698"/>
              <c:y val="0.932117951424834"/>
            </c:manualLayout>
          </c:layout>
          <c:overlay val="0"/>
          <c:spPr>
            <a:noFill/>
            <a:ln w="25400">
              <a:noFill/>
            </a:ln>
          </c:spPr>
        </c:title>
        <c:numFmt formatCode="0" sourceLinked="0"/>
        <c:majorTickMark val="out"/>
        <c:minorTickMark val="in"/>
        <c:tickLblPos val="nextTo"/>
        <c:spPr>
          <a:ln w="12700">
            <a:solidFill>
              <a:srgbClr val="000000"/>
            </a:solidFill>
            <a:prstDash val="solid"/>
          </a:ln>
        </c:spPr>
        <c:txPr>
          <a:bodyPr rot="0" vert="horz"/>
          <a:lstStyle/>
          <a:p>
            <a:pPr>
              <a:defRPr/>
            </a:pPr>
            <a:endParaRPr lang="en-US"/>
          </a:p>
        </c:txPr>
        <c:crossAx val="26855680"/>
        <c:crosses val="autoZero"/>
        <c:crossBetween val="midCat"/>
        <c:majorUnit val="5"/>
        <c:minorUnit val="1"/>
      </c:valAx>
      <c:valAx>
        <c:axId val="26855680"/>
        <c:scaling>
          <c:logBase val="10"/>
          <c:orientation val="minMax"/>
          <c:max val="60000000000"/>
          <c:min val="1000000000"/>
        </c:scaling>
        <c:delete val="0"/>
        <c:axPos val="l"/>
        <c:majorGridlines>
          <c:spPr>
            <a:ln w="3175">
              <a:solidFill>
                <a:srgbClr val="000000"/>
              </a:solidFill>
              <a:prstDash val="solid"/>
            </a:ln>
          </c:spPr>
        </c:majorGridlines>
        <c:minorGridlines>
          <c:spPr>
            <a:ln w="3175">
              <a:solidFill>
                <a:srgbClr val="000000"/>
              </a:solidFill>
              <a:prstDash val="sysDash"/>
            </a:ln>
          </c:spPr>
        </c:minorGridlines>
        <c:title>
          <c:tx>
            <c:rich>
              <a:bodyPr/>
              <a:lstStyle/>
              <a:p>
                <a:pPr>
                  <a:defRPr sz="1600"/>
                </a:pPr>
                <a:r>
                  <a:rPr lang="en-US" sz="1600" i="1" dirty="0"/>
                  <a:t>Q</a:t>
                </a:r>
                <a:r>
                  <a:rPr lang="en-US" sz="1600" baseline="-25000" dirty="0"/>
                  <a:t>0</a:t>
                </a:r>
              </a:p>
            </c:rich>
          </c:tx>
          <c:layout>
            <c:manualLayout>
              <c:xMode val="edge"/>
              <c:yMode val="edge"/>
              <c:x val="1.30267576914342E-2"/>
              <c:y val="0.42885103363492499"/>
            </c:manualLayout>
          </c:layout>
          <c:overlay val="0"/>
          <c:spPr>
            <a:noFill/>
            <a:ln w="25400">
              <a:noFill/>
            </a:ln>
          </c:spPr>
        </c:title>
        <c:numFmt formatCode="0.E+00" sourceLinked="0"/>
        <c:majorTickMark val="out"/>
        <c:minorTickMark val="in"/>
        <c:tickLblPos val="nextTo"/>
        <c:spPr>
          <a:ln w="3175">
            <a:solidFill>
              <a:srgbClr val="000000"/>
            </a:solidFill>
            <a:prstDash val="solid"/>
          </a:ln>
        </c:spPr>
        <c:txPr>
          <a:bodyPr rot="0" vert="horz"/>
          <a:lstStyle/>
          <a:p>
            <a:pPr>
              <a:defRPr/>
            </a:pPr>
            <a:endParaRPr lang="en-US"/>
          </a:p>
        </c:txPr>
        <c:crossAx val="26853760"/>
        <c:crosses val="autoZero"/>
        <c:crossBetween val="midCat"/>
        <c:majorUnit val="10"/>
      </c:valAx>
      <c:spPr>
        <a:noFill/>
        <a:ln w="25400">
          <a:noFill/>
        </a:ln>
      </c:spPr>
    </c:plotArea>
    <c:legend>
      <c:legendPos val="r"/>
      <c:legendEntry>
        <c:idx val="3"/>
        <c:txPr>
          <a:bodyPr/>
          <a:lstStyle/>
          <a:p>
            <a:pPr>
              <a:defRPr sz="1050" b="1">
                <a:solidFill>
                  <a:srgbClr val="C00000"/>
                </a:solidFill>
                <a:latin typeface="Arial" panose="020B0604020202020204" pitchFamily="34" charset="0"/>
                <a:cs typeface="Arial" panose="020B0604020202020204" pitchFamily="34" charset="0"/>
              </a:defRPr>
            </a:pPr>
            <a:endParaRPr lang="en-US"/>
          </a:p>
        </c:txPr>
      </c:legendEntry>
      <c:layout>
        <c:manualLayout>
          <c:xMode val="edge"/>
          <c:yMode val="edge"/>
          <c:x val="0.63075757116843401"/>
          <c:y val="0.243074934422844"/>
          <c:w val="0.35228007368164499"/>
          <c:h val="0.49222657163432099"/>
        </c:manualLayout>
      </c:layout>
      <c:overlay val="0"/>
      <c:spPr>
        <a:solidFill>
          <a:srgbClr val="FFFFFF"/>
        </a:solidFill>
        <a:ln w="3175">
          <a:solidFill>
            <a:srgbClr val="000000"/>
          </a:solidFill>
          <a:prstDash val="solid"/>
        </a:ln>
      </c:spPr>
      <c:txPr>
        <a:bodyPr/>
        <a:lstStyle/>
        <a:p>
          <a:pPr>
            <a:defRPr sz="1050">
              <a:latin typeface="Arial" panose="020B0604020202020204" pitchFamily="34" charset="0"/>
              <a:cs typeface="Arial" panose="020B0604020202020204" pitchFamily="34" charset="0"/>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100" b="0" i="0" u="none" strike="noStrike" baseline="0">
          <a:solidFill>
            <a:srgbClr val="000000"/>
          </a:solidFill>
          <a:latin typeface="+mn-lt"/>
          <a:ea typeface="Times New Roman"/>
          <a:cs typeface="Times New Roman"/>
        </a:defRPr>
      </a:pPr>
      <a:endParaRPr lang="en-US"/>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emf"/></Relationships>
</file>

<file path=ppt/drawings/drawing1.xml><?xml version="1.0" encoding="utf-8"?>
<c:userShapes xmlns:c="http://schemas.openxmlformats.org/drawingml/2006/chart">
  <cdr:relSizeAnchor xmlns:cdr="http://schemas.openxmlformats.org/drawingml/2006/chartDrawing">
    <cdr:from>
      <cdr:x>0.23697</cdr:x>
      <cdr:y>0.61354</cdr:y>
    </cdr:from>
    <cdr:to>
      <cdr:x>0.27815</cdr:x>
      <cdr:y>0.6732</cdr:y>
    </cdr:to>
    <cdr:sp macro="" textlink="">
      <cdr:nvSpPr>
        <cdr:cNvPr id="3" name="Text Box 84"/>
        <cdr:cNvSpPr txBox="1">
          <a:spLocks xmlns:a="http://schemas.openxmlformats.org/drawingml/2006/main" noChangeArrowheads="1"/>
        </cdr:cNvSpPr>
      </cdr:nvSpPr>
      <cdr:spPr bwMode="auto">
        <a:xfrm xmlns:a="http://schemas.openxmlformats.org/drawingml/2006/main">
          <a:off x="2135931" y="1978326"/>
          <a:ext cx="371127" cy="192360"/>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cdr:spPr>
      <cdr:txBody>
        <a:bodyPr xmlns:a="http://schemas.openxmlformats.org/drawingml/2006/main" wrap="none" lIns="18288" tIns="22860" rIns="0" bIns="0" anchor="t" upright="1">
          <a:spAutoFit/>
        </a:bodyPr>
        <a:lstStyle xmlns:a="http://schemas.openxmlformats.org/drawingml/2006/main"/>
        <a:p xmlns:a="http://schemas.openxmlformats.org/drawingml/2006/main">
          <a:pPr algn="l" rtl="0">
            <a:defRPr sz="1000"/>
          </a:pPr>
          <a:r>
            <a:rPr lang="en-US" sz="1100" b="1" i="0" strike="noStrike" dirty="0">
              <a:solidFill>
                <a:srgbClr val="FF00FF"/>
              </a:solidFill>
              <a:latin typeface="Times New Roman"/>
              <a:cs typeface="Times New Roman"/>
            </a:rPr>
            <a:t> 29 W</a:t>
          </a:r>
        </a:p>
      </cdr:txBody>
    </cdr:sp>
  </cdr:relSizeAnchor>
  <cdr:relSizeAnchor xmlns:cdr="http://schemas.openxmlformats.org/drawingml/2006/chartDrawing">
    <cdr:from>
      <cdr:x>0.53106</cdr:x>
      <cdr:y>0.6501</cdr:y>
    </cdr:from>
    <cdr:to>
      <cdr:x>0.61801</cdr:x>
      <cdr:y>0.79107</cdr:y>
    </cdr:to>
    <cdr:sp macro="" textlink="">
      <cdr:nvSpPr>
        <cdr:cNvPr id="9" name="TextBox 8"/>
        <cdr:cNvSpPr txBox="1"/>
      </cdr:nvSpPr>
      <cdr:spPr>
        <a:xfrm xmlns:a="http://schemas.openxmlformats.org/drawingml/2006/main">
          <a:off x="4786606" y="2096203"/>
          <a:ext cx="783772" cy="4545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1.497 MHz </a:t>
          </a:r>
        </a:p>
        <a:p xmlns:a="http://schemas.openxmlformats.org/drawingml/2006/main">
          <a:r>
            <a:rPr lang="en-US" sz="1100" dirty="0"/>
            <a:t>2.07 K</a:t>
          </a:r>
        </a:p>
      </cdr:txBody>
    </cdr:sp>
  </cdr:relSizeAnchor>
  <cdr:relSizeAnchor xmlns:cdr="http://schemas.openxmlformats.org/drawingml/2006/chartDrawing">
    <cdr:from>
      <cdr:x>0.10754</cdr:x>
      <cdr:y>0.22391</cdr:y>
    </cdr:from>
    <cdr:to>
      <cdr:x>0.58178</cdr:x>
      <cdr:y>0.76503</cdr:y>
    </cdr:to>
    <cdr:grpSp>
      <cdr:nvGrpSpPr>
        <cdr:cNvPr id="2" name="Group 1"/>
        <cdr:cNvGrpSpPr/>
      </cdr:nvGrpSpPr>
      <cdr:grpSpPr>
        <a:xfrm xmlns:a="http://schemas.openxmlformats.org/drawingml/2006/main">
          <a:off x="969298" y="721986"/>
          <a:ext cx="4274501" cy="1744812"/>
          <a:chOff x="1605933" y="1788325"/>
          <a:chExt cx="5811475" cy="2924056"/>
        </a:xfrm>
      </cdr:grpSpPr>
      <cdr:sp macro="" textlink="">
        <cdr:nvSpPr>
          <cdr:cNvPr id="5" name="Text Box 87"/>
          <cdr:cNvSpPr txBox="1">
            <a:spLocks xmlns:a="http://schemas.openxmlformats.org/drawingml/2006/main" noChangeArrowheads="1"/>
          </cdr:cNvSpPr>
        </cdr:nvSpPr>
        <cdr:spPr bwMode="auto">
          <a:xfrm xmlns:a="http://schemas.openxmlformats.org/drawingml/2006/main">
            <a:off x="1605933" y="4395127"/>
            <a:ext cx="1625230" cy="317254"/>
          </a:xfrm>
          <a:prstGeom xmlns:a="http://schemas.openxmlformats.org/drawingml/2006/main" prst="rect">
            <a:avLst/>
          </a:prstGeom>
          <a:solidFill xmlns:a="http://schemas.openxmlformats.org/drawingml/2006/main">
            <a:srgbClr val="FFFF00"/>
          </a:solidFill>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en-US" sz="1100" b="0" i="0" strike="noStrike" dirty="0">
                <a:solidFill>
                  <a:srgbClr val="000000"/>
                </a:solidFill>
                <a:latin typeface="Times New Roman"/>
                <a:cs typeface="Times New Roman"/>
              </a:rPr>
              <a:t>CEBAF spec - 1987</a:t>
            </a:r>
          </a:p>
        </cdr:txBody>
      </cdr:sp>
      <cdr:sp macro="" textlink="">
        <cdr:nvSpPr>
          <cdr:cNvPr id="6" name="Text Box 87"/>
          <cdr:cNvSpPr txBox="1">
            <a:spLocks xmlns:a="http://schemas.openxmlformats.org/drawingml/2006/main" noChangeArrowheads="1"/>
          </cdr:cNvSpPr>
        </cdr:nvSpPr>
        <cdr:spPr bwMode="auto">
          <a:xfrm xmlns:a="http://schemas.openxmlformats.org/drawingml/2006/main">
            <a:off x="3206704" y="3232397"/>
            <a:ext cx="1693138" cy="333637"/>
          </a:xfrm>
          <a:prstGeom xmlns:a="http://schemas.openxmlformats.org/drawingml/2006/main" prst="rect">
            <a:avLst/>
          </a:prstGeom>
          <a:solidFill xmlns:a="http://schemas.openxmlformats.org/drawingml/2006/main">
            <a:srgbClr val="FFFF00"/>
          </a:solidFill>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100" b="0" i="0" strike="noStrike" dirty="0">
                <a:solidFill>
                  <a:srgbClr val="000000"/>
                </a:solidFill>
                <a:latin typeface="Times New Roman"/>
                <a:cs typeface="Times New Roman"/>
              </a:rPr>
              <a:t>12 GeV spec - 2010</a:t>
            </a:r>
          </a:p>
        </cdr:txBody>
      </cdr:sp>
      <cdr:sp macro="" textlink="">
        <cdr:nvSpPr>
          <cdr:cNvPr id="10" name="AutoShape 86"/>
          <cdr:cNvSpPr>
            <a:spLocks xmlns:a="http://schemas.openxmlformats.org/drawingml/2006/main" noChangeArrowheads="1"/>
          </cdr:cNvSpPr>
        </cdr:nvSpPr>
        <cdr:spPr bwMode="auto">
          <a:xfrm xmlns:a="http://schemas.openxmlformats.org/drawingml/2006/main">
            <a:off x="6366412" y="2844087"/>
            <a:ext cx="201197" cy="192896"/>
          </a:xfrm>
          <a:prstGeom xmlns:a="http://schemas.openxmlformats.org/drawingml/2006/main" prst="star5">
            <a:avLst/>
          </a:prstGeom>
          <a:solidFill xmlns:a="http://schemas.openxmlformats.org/drawingml/2006/main">
            <a:srgbClr val="FF0000"/>
          </a:solidFill>
          <a:ln xmlns:a="http://schemas.openxmlformats.org/drawingml/2006/main" w="9525">
            <a:solidFill>
              <a:srgbClr val="000000"/>
            </a:solidFill>
            <a:miter lim="800000"/>
            <a:headEnd/>
            <a:tailEnd/>
          </a:ln>
        </cdr:spPr>
      </cdr:sp>
      <cdr:sp macro="" textlink="">
        <cdr:nvSpPr>
          <cdr:cNvPr id="11" name="Text Box 87"/>
          <cdr:cNvSpPr txBox="1">
            <a:spLocks xmlns:a="http://schemas.openxmlformats.org/drawingml/2006/main" noChangeArrowheads="1"/>
          </cdr:cNvSpPr>
        </cdr:nvSpPr>
        <cdr:spPr bwMode="auto">
          <a:xfrm xmlns:a="http://schemas.openxmlformats.org/drawingml/2006/main">
            <a:off x="5552627" y="3078911"/>
            <a:ext cx="1864781" cy="377206"/>
          </a:xfrm>
          <a:prstGeom xmlns:a="http://schemas.openxmlformats.org/drawingml/2006/main" prst="rect">
            <a:avLst/>
          </a:prstGeom>
          <a:solidFill xmlns:a="http://schemas.openxmlformats.org/drawingml/2006/main">
            <a:srgbClr val="FFFF00"/>
          </a:solidFill>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100" b="0" i="0" strike="noStrike" dirty="0">
                <a:solidFill>
                  <a:srgbClr val="000000"/>
                </a:solidFill>
                <a:latin typeface="Times New Roman"/>
                <a:cs typeface="Times New Roman"/>
              </a:rPr>
              <a:t>ILC R&amp;D spec - 2012 </a:t>
            </a:r>
          </a:p>
        </cdr:txBody>
      </cdr:sp>
      <cdr:sp macro="" textlink="">
        <cdr:nvSpPr>
          <cdr:cNvPr id="12" name="AutoShape 86"/>
          <cdr:cNvSpPr>
            <a:spLocks xmlns:a="http://schemas.openxmlformats.org/drawingml/2006/main" noChangeArrowheads="1"/>
          </cdr:cNvSpPr>
        </cdr:nvSpPr>
        <cdr:spPr bwMode="auto">
          <a:xfrm xmlns:a="http://schemas.openxmlformats.org/drawingml/2006/main">
            <a:off x="2106325" y="4139212"/>
            <a:ext cx="201197" cy="192896"/>
          </a:xfrm>
          <a:prstGeom xmlns:a="http://schemas.openxmlformats.org/drawingml/2006/main" prst="star5">
            <a:avLst/>
          </a:prstGeom>
          <a:solidFill xmlns:a="http://schemas.openxmlformats.org/drawingml/2006/main">
            <a:srgbClr val="FF0000"/>
          </a:solidFill>
          <a:ln xmlns:a="http://schemas.openxmlformats.org/drawingml/2006/main" w="9525">
            <a:solidFill>
              <a:srgbClr val="000000"/>
            </a:solidFill>
            <a:miter lim="800000"/>
            <a:headEnd/>
            <a:tailEnd/>
          </a:ln>
        </cdr:spPr>
      </cdr:sp>
      <cdr:sp macro="" textlink="">
        <cdr:nvSpPr>
          <cdr:cNvPr id="18" name="AutoShape 86"/>
          <cdr:cNvSpPr>
            <a:spLocks xmlns:a="http://schemas.openxmlformats.org/drawingml/2006/main" noChangeArrowheads="1"/>
          </cdr:cNvSpPr>
        </cdr:nvSpPr>
        <cdr:spPr bwMode="auto">
          <a:xfrm xmlns:a="http://schemas.openxmlformats.org/drawingml/2006/main">
            <a:off x="4141971" y="3064432"/>
            <a:ext cx="201197" cy="192896"/>
          </a:xfrm>
          <a:prstGeom xmlns:a="http://schemas.openxmlformats.org/drawingml/2006/main" prst="star5">
            <a:avLst/>
          </a:prstGeom>
          <a:solidFill xmlns:a="http://schemas.openxmlformats.org/drawingml/2006/main">
            <a:srgbClr val="FF0000"/>
          </a:solidFill>
          <a:ln xmlns:a="http://schemas.openxmlformats.org/drawingml/2006/main" w="9525">
            <a:solidFill>
              <a:srgbClr val="000000"/>
            </a:solidFill>
            <a:miter lim="800000"/>
            <a:headEnd/>
            <a:tailEnd/>
          </a:ln>
        </cdr:spPr>
      </cdr:sp>
      <cdr:sp macro="" textlink="">
        <cdr:nvSpPr>
          <cdr:cNvPr id="13" name="Text Box 87"/>
          <cdr:cNvSpPr txBox="1">
            <a:spLocks xmlns:a="http://schemas.openxmlformats.org/drawingml/2006/main" noChangeArrowheads="1"/>
          </cdr:cNvSpPr>
        </cdr:nvSpPr>
        <cdr:spPr bwMode="auto">
          <a:xfrm xmlns:a="http://schemas.openxmlformats.org/drawingml/2006/main">
            <a:off x="2977452" y="1979784"/>
            <a:ext cx="2283404" cy="336179"/>
          </a:xfrm>
          <a:prstGeom xmlns:a="http://schemas.openxmlformats.org/drawingml/2006/main" prst="rect">
            <a:avLst/>
          </a:prstGeom>
          <a:solidFill xmlns:a="http://schemas.openxmlformats.org/drawingml/2006/main">
            <a:srgbClr val="FFFF00"/>
          </a:solidFill>
          <a:ln xmlns:a="http://schemas.openxmlformats.org/drawingml/2006/main" w="9525">
            <a:noFill/>
            <a:miter lim="800000"/>
            <a:headEnd/>
            <a:tailEnd/>
          </a:ln>
        </cdr:spPr>
        <cdr:txBody>
          <a:bodyPr xmlns:a="http://schemas.openxmlformats.org/drawingml/2006/main" wrap="square" lIns="27432" tIns="27432" rIns="0" bIns="0"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100" b="0" i="0" strike="noStrike" dirty="0">
                <a:solidFill>
                  <a:srgbClr val="000000"/>
                </a:solidFill>
                <a:latin typeface="Times New Roman"/>
                <a:cs typeface="Times New Roman"/>
              </a:rPr>
              <a:t>LCLS-II</a:t>
            </a:r>
            <a:r>
              <a:rPr lang="en-US" sz="1100" b="0" i="0" strike="noStrike" baseline="0" dirty="0">
                <a:solidFill>
                  <a:srgbClr val="000000"/>
                </a:solidFill>
                <a:latin typeface="Times New Roman"/>
                <a:cs typeface="Times New Roman"/>
              </a:rPr>
              <a:t> C100 </a:t>
            </a:r>
            <a:r>
              <a:rPr lang="en-US" sz="1100" b="0" i="0" strike="noStrike" dirty="0" err="1">
                <a:solidFill>
                  <a:srgbClr val="000000"/>
                </a:solidFill>
                <a:latin typeface="Times New Roman"/>
                <a:cs typeface="Times New Roman"/>
              </a:rPr>
              <a:t>equiv</a:t>
            </a:r>
            <a:r>
              <a:rPr lang="en-US" sz="1100" b="0" i="0" strike="noStrike" dirty="0">
                <a:solidFill>
                  <a:srgbClr val="000000"/>
                </a:solidFill>
                <a:latin typeface="Times New Roman"/>
                <a:cs typeface="Times New Roman"/>
              </a:rPr>
              <a:t> - 2014</a:t>
            </a:r>
          </a:p>
        </cdr:txBody>
      </cdr:sp>
      <cdr:sp macro="" textlink="">
        <cdr:nvSpPr>
          <cdr:cNvPr id="14" name="AutoShape 86"/>
          <cdr:cNvSpPr>
            <a:spLocks xmlns:a="http://schemas.openxmlformats.org/drawingml/2006/main" noChangeArrowheads="1"/>
          </cdr:cNvSpPr>
        </cdr:nvSpPr>
        <cdr:spPr bwMode="auto">
          <a:xfrm xmlns:a="http://schemas.openxmlformats.org/drawingml/2006/main">
            <a:off x="4122590" y="1788325"/>
            <a:ext cx="201197" cy="192834"/>
          </a:xfrm>
          <a:prstGeom xmlns:a="http://schemas.openxmlformats.org/drawingml/2006/main" prst="star5">
            <a:avLst/>
          </a:prstGeom>
          <a:solidFill xmlns:a="http://schemas.openxmlformats.org/drawingml/2006/main">
            <a:srgbClr val="FF0000"/>
          </a:solidFill>
          <a:ln xmlns:a="http://schemas.openxmlformats.org/drawingml/2006/main" w="9525">
            <a:solidFill>
              <a:srgbClr val="000000"/>
            </a:solidFill>
            <a:miter lim="800000"/>
            <a:headEnd/>
            <a:tailEnd/>
          </a:ln>
        </cdr:spPr>
        <cdr:txBody>
          <a:bodyPr xmlns:a="http://schemas.openxmlformats.org/drawingml/2006/main"/>
          <a:lstStyle xmlns:a="http://schemas.openxmlformats.org/drawingml/2006/main"/>
          <a:p xmlns:a="http://schemas.openxmlformats.org/drawingml/2006/main">
            <a:endParaRPr lang="en-US" sz="1100"/>
          </a:p>
        </cdr:txBody>
      </cdr:sp>
    </cdr:grpSp>
  </cdr:relSizeAnchor>
  <cdr:relSizeAnchor xmlns:cdr="http://schemas.openxmlformats.org/drawingml/2006/chartDrawing">
    <cdr:from>
      <cdr:x>0.15796</cdr:x>
      <cdr:y>0.55974</cdr:y>
    </cdr:from>
    <cdr:to>
      <cdr:x>0.20318</cdr:x>
      <cdr:y>0.6194</cdr:y>
    </cdr:to>
    <cdr:sp macro="" textlink="">
      <cdr:nvSpPr>
        <cdr:cNvPr id="15" name="Text Box 84"/>
        <cdr:cNvSpPr txBox="1">
          <a:spLocks xmlns:a="http://schemas.openxmlformats.org/drawingml/2006/main" noChangeArrowheads="1"/>
        </cdr:cNvSpPr>
      </cdr:nvSpPr>
      <cdr:spPr bwMode="auto">
        <a:xfrm xmlns:a="http://schemas.openxmlformats.org/drawingml/2006/main">
          <a:off x="1423749" y="1804860"/>
          <a:ext cx="407584" cy="192360"/>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cdr:spPr>
      <cdr:txBody>
        <a:bodyPr xmlns:a="http://schemas.openxmlformats.org/drawingml/2006/main" wrap="square" lIns="18288" tIns="22860"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100" b="1" i="0" strike="noStrike" dirty="0">
              <a:solidFill>
                <a:schemeClr val="accent3">
                  <a:lumMod val="75000"/>
                </a:schemeClr>
              </a:solidFill>
              <a:latin typeface="Times New Roman"/>
              <a:cs typeface="Times New Roman"/>
            </a:rPr>
            <a:t>7.9 W</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30" tIns="45715" rIns="91430" bIns="45715" rtlCol="0"/>
          <a:lstStyle>
            <a:lvl1pPr algn="r">
              <a:defRPr sz="1200"/>
            </a:lvl1pPr>
          </a:lstStyle>
          <a:p>
            <a:fld id="{68871559-ABF5-CB45-AFDB-2A18A3CE18D8}" type="datetimeFigureOut">
              <a:rPr lang="en-US" smtClean="0"/>
              <a:t>7/27/2015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30" tIns="45715" rIns="91430"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30" tIns="45715" rIns="91430" bIns="45715" rtlCol="0" anchor="b"/>
          <a:lstStyle>
            <a:lvl1pPr algn="r">
              <a:defRPr sz="1200"/>
            </a:lvl1pPr>
          </a:lstStyle>
          <a:p>
            <a:fld id="{BFB60C6B-58B2-8742-9938-95435E572FA4}" type="slidenum">
              <a:rPr lang="en-US" smtClean="0"/>
              <a:t>‹#›</a:t>
            </a:fld>
            <a:endParaRPr lang="en-US"/>
          </a:p>
        </p:txBody>
      </p:sp>
    </p:spTree>
    <p:extLst>
      <p:ext uri="{BB962C8B-B14F-4D97-AF65-F5344CB8AC3E}">
        <p14:creationId xmlns:p14="http://schemas.microsoft.com/office/powerpoint/2010/main" val="7821916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0" tIns="45715" rIns="91430" bIns="45715" rtlCol="0"/>
          <a:lstStyle>
            <a:lvl1pPr algn="r">
              <a:defRPr sz="1200"/>
            </a:lvl1pPr>
          </a:lstStyle>
          <a:p>
            <a:fld id="{9EE1124A-8259-2F43-AA9E-1AB80762BA4E}" type="datetimeFigureOut">
              <a:rPr lang="en-US" smtClean="0"/>
              <a:pPr/>
              <a:t>7/27/2015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343401"/>
            <a:ext cx="5486400" cy="241300"/>
          </a:xfrm>
          <a:prstGeom prst="rect">
            <a:avLst/>
          </a:prstGeom>
        </p:spPr>
        <p:txBody>
          <a:bodyPr vert="horz" lIns="91430" tIns="45715" rIns="91430" bIns="45715" rtlCol="0">
            <a:normAutofit/>
          </a:bodyPr>
          <a:lstStyle/>
          <a:p>
            <a:pPr lvl="0"/>
            <a:r>
              <a:rPr lang="en-US" dirty="0" smtClean="0"/>
              <a:t>Click to edit Master text styles</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0" tIns="45715" rIns="91430" bIns="45715"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3001" y="4114801"/>
            <a:ext cx="4572000" cy="241300"/>
          </a:xfrm>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380263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b="0" dirty="0"/>
          </a:p>
        </p:txBody>
      </p:sp>
      <p:sp>
        <p:nvSpPr>
          <p:cNvPr id="4" name="Slide Number Placeholder 3"/>
          <p:cNvSpPr>
            <a:spLocks noGrp="1"/>
          </p:cNvSpPr>
          <p:nvPr>
            <p:ph type="sldNum" sz="quarter" idx="10"/>
          </p:nvPr>
        </p:nvSpPr>
        <p:spPr/>
        <p:txBody>
          <a:bodyPr/>
          <a:lstStyle/>
          <a:p>
            <a:fld id="{F63F62F8-E622-7E42-B51E-D61B8EC5186C}" type="slidenum">
              <a:rPr lang="en-US" smtClean="0"/>
              <a:pPr/>
              <a:t>15</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386953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B55DF9A8-A8E8-41EA-B260-D01AD0AE4FE4}" type="slidenum">
              <a:rPr lang="en-US" smtClean="0"/>
              <a:pPr/>
              <a:t>17</a:t>
            </a:fld>
            <a:endParaRPr lang="en-US" dirty="0"/>
          </a:p>
        </p:txBody>
      </p:sp>
    </p:spTree>
    <p:extLst>
      <p:ext uri="{BB962C8B-B14F-4D97-AF65-F5344CB8AC3E}">
        <p14:creationId xmlns:p14="http://schemas.microsoft.com/office/powerpoint/2010/main" val="2491226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18</a:t>
            </a:fld>
            <a:endParaRPr lang="en-US"/>
          </a:p>
        </p:txBody>
      </p:sp>
    </p:spTree>
    <p:extLst>
      <p:ext uri="{BB962C8B-B14F-4D97-AF65-F5344CB8AC3E}">
        <p14:creationId xmlns:p14="http://schemas.microsoft.com/office/powerpoint/2010/main" val="4293979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en-US" dirty="0"/>
          </a:p>
        </p:txBody>
      </p:sp>
      <p:sp>
        <p:nvSpPr>
          <p:cNvPr id="4" name="Slide Number Placeholder 3"/>
          <p:cNvSpPr>
            <a:spLocks noGrp="1"/>
          </p:cNvSpPr>
          <p:nvPr>
            <p:ph type="sldNum" sz="quarter" idx="10"/>
          </p:nvPr>
        </p:nvSpPr>
        <p:spPr/>
        <p:txBody>
          <a:bodyPr/>
          <a:lstStyle/>
          <a:p>
            <a:fld id="{84FF1DC2-79C1-BB43-BE30-D31C66627B57}" type="slidenum">
              <a:rPr lang="en-US" smtClean="0"/>
              <a:t>19</a:t>
            </a:fld>
            <a:endParaRPr lang="en-US"/>
          </a:p>
        </p:txBody>
      </p:sp>
    </p:spTree>
    <p:extLst>
      <p:ext uri="{BB962C8B-B14F-4D97-AF65-F5344CB8AC3E}">
        <p14:creationId xmlns:p14="http://schemas.microsoft.com/office/powerpoint/2010/main" val="796681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32500" lnSpcReduction="20000"/>
          </a:bodyPr>
          <a:lstStyle/>
          <a:p>
            <a:endParaRPr lang="en-US" dirty="0"/>
          </a:p>
        </p:txBody>
      </p:sp>
      <p:sp>
        <p:nvSpPr>
          <p:cNvPr id="4" name="Espace réservé du numéro de diapositive 3"/>
          <p:cNvSpPr>
            <a:spLocks noGrp="1"/>
          </p:cNvSpPr>
          <p:nvPr>
            <p:ph type="sldNum" sz="quarter" idx="10"/>
          </p:nvPr>
        </p:nvSpPr>
        <p:spPr/>
        <p:txBody>
          <a:bodyPr/>
          <a:lstStyle/>
          <a:p>
            <a:fld id="{1448A8A6-1CCF-40B6-9FA6-5836B89DD39F}" type="slidenum">
              <a:rPr lang="en-US" smtClean="0"/>
              <a:t>20</a:t>
            </a:fld>
            <a:endParaRPr lang="en-US" dirty="0"/>
          </a:p>
        </p:txBody>
      </p:sp>
    </p:spTree>
    <p:extLst>
      <p:ext uri="{BB962C8B-B14F-4D97-AF65-F5344CB8AC3E}">
        <p14:creationId xmlns:p14="http://schemas.microsoft.com/office/powerpoint/2010/main" val="1727377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a:p>
        </p:txBody>
      </p:sp>
      <p:sp>
        <p:nvSpPr>
          <p:cNvPr id="4" name="Slide Number Placeholder 3"/>
          <p:cNvSpPr>
            <a:spLocks noGrp="1"/>
          </p:cNvSpPr>
          <p:nvPr>
            <p:ph type="sldNum" sz="quarter" idx="10"/>
          </p:nvPr>
        </p:nvSpPr>
        <p:spPr/>
        <p:txBody>
          <a:bodyPr/>
          <a:lstStyle/>
          <a:p>
            <a:fld id="{16653114-0D40-384A-9E11-76EB88F8D7B8}" type="slidenum">
              <a:rPr lang="en-US" smtClean="0"/>
              <a:pPr/>
              <a:t>21</a:t>
            </a:fld>
            <a:endParaRPr lang="en-US"/>
          </a:p>
        </p:txBody>
      </p:sp>
    </p:spTree>
    <p:extLst>
      <p:ext uri="{BB962C8B-B14F-4D97-AF65-F5344CB8AC3E}">
        <p14:creationId xmlns:p14="http://schemas.microsoft.com/office/powerpoint/2010/main" val="2916209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b="1"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24</a:t>
            </a:fld>
            <a:endParaRPr lang="en-US"/>
          </a:p>
        </p:txBody>
      </p:sp>
    </p:spTree>
    <p:extLst>
      <p:ext uri="{BB962C8B-B14F-4D97-AF65-F5344CB8AC3E}">
        <p14:creationId xmlns:p14="http://schemas.microsoft.com/office/powerpoint/2010/main" val="2692321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2B88F-9A47-4168-B812-E0F7CA02FDE0}" type="slidenum">
              <a:rPr lang="en-US" smtClean="0"/>
              <a:t>25</a:t>
            </a:fld>
            <a:endParaRPr lang="en-US"/>
          </a:p>
        </p:txBody>
      </p:sp>
    </p:spTree>
    <p:extLst>
      <p:ext uri="{BB962C8B-B14F-4D97-AF65-F5344CB8AC3E}">
        <p14:creationId xmlns:p14="http://schemas.microsoft.com/office/powerpoint/2010/main" val="736747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32500" lnSpcReduction="20000"/>
          </a:bodyPr>
          <a:lstStyle/>
          <a:p>
            <a:endParaRPr lang="en-US" dirty="0" smtClean="0"/>
          </a:p>
        </p:txBody>
      </p:sp>
      <p:sp>
        <p:nvSpPr>
          <p:cNvPr id="4" name="Espace réservé du numéro de diapositive 3"/>
          <p:cNvSpPr>
            <a:spLocks noGrp="1"/>
          </p:cNvSpPr>
          <p:nvPr>
            <p:ph type="sldNum" sz="quarter" idx="10"/>
          </p:nvPr>
        </p:nvSpPr>
        <p:spPr/>
        <p:txBody>
          <a:bodyPr/>
          <a:lstStyle/>
          <a:p>
            <a:fld id="{1448A8A6-1CCF-40B6-9FA6-5836B89DD39F}" type="slidenum">
              <a:rPr lang="en-US" smtClean="0"/>
              <a:t>26</a:t>
            </a:fld>
            <a:endParaRPr lang="en-US" dirty="0"/>
          </a:p>
        </p:txBody>
      </p:sp>
    </p:spTree>
    <p:extLst>
      <p:ext uri="{BB962C8B-B14F-4D97-AF65-F5344CB8AC3E}">
        <p14:creationId xmlns:p14="http://schemas.microsoft.com/office/powerpoint/2010/main" val="1727377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endParaRPr lang="en-US" b="1" baseline="0" dirty="0" smtClean="0">
              <a:solidFill>
                <a:srgbClr val="FF0000"/>
              </a:solidFill>
            </a:endParaRPr>
          </a:p>
        </p:txBody>
      </p:sp>
      <p:sp>
        <p:nvSpPr>
          <p:cNvPr id="4" name="Slide Number Placeholder 3"/>
          <p:cNvSpPr>
            <a:spLocks noGrp="1"/>
          </p:cNvSpPr>
          <p:nvPr>
            <p:ph type="sldNum" sz="quarter" idx="10"/>
          </p:nvPr>
        </p:nvSpPr>
        <p:spPr/>
        <p:txBody>
          <a:bodyPr/>
          <a:lstStyle/>
          <a:p>
            <a:fld id="{16653114-0D40-384A-9E11-76EB88F8D7B8}" type="slidenum">
              <a:rPr lang="en-US" smtClean="0"/>
              <a:pPr/>
              <a:t>2</a:t>
            </a:fld>
            <a:endParaRPr lang="en-US"/>
          </a:p>
        </p:txBody>
      </p:sp>
    </p:spTree>
    <p:extLst>
      <p:ext uri="{BB962C8B-B14F-4D97-AF65-F5344CB8AC3E}">
        <p14:creationId xmlns:p14="http://schemas.microsoft.com/office/powerpoint/2010/main" val="4078501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endParaRPr lang="en-US" dirty="0" smtClean="0"/>
          </a:p>
        </p:txBody>
      </p:sp>
      <p:sp>
        <p:nvSpPr>
          <p:cNvPr id="4" name="Slide Number Placeholder 3"/>
          <p:cNvSpPr>
            <a:spLocks noGrp="1"/>
          </p:cNvSpPr>
          <p:nvPr>
            <p:ph type="sldNum" sz="quarter" idx="10"/>
          </p:nvPr>
        </p:nvSpPr>
        <p:spPr/>
        <p:txBody>
          <a:bodyPr/>
          <a:lstStyle/>
          <a:p>
            <a:fld id="{AAA3C3AE-EDD5-A44D-B021-2DEAE23C1522}" type="slidenum">
              <a:rPr lang="en-US" smtClean="0"/>
              <a:t>27</a:t>
            </a:fld>
            <a:endParaRPr lang="en-US"/>
          </a:p>
        </p:txBody>
      </p:sp>
    </p:spTree>
    <p:extLst>
      <p:ext uri="{BB962C8B-B14F-4D97-AF65-F5344CB8AC3E}">
        <p14:creationId xmlns:p14="http://schemas.microsoft.com/office/powerpoint/2010/main" val="733504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62B88F-9A47-4168-B812-E0F7CA02FDE0}" type="slidenum">
              <a:rPr lang="en-US" smtClean="0"/>
              <a:t>28</a:t>
            </a:fld>
            <a:endParaRPr lang="en-US"/>
          </a:p>
        </p:txBody>
      </p:sp>
    </p:spTree>
    <p:extLst>
      <p:ext uri="{BB962C8B-B14F-4D97-AF65-F5344CB8AC3E}">
        <p14:creationId xmlns:p14="http://schemas.microsoft.com/office/powerpoint/2010/main" val="2347962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endParaRPr lang="en-US" dirty="0" smtClean="0"/>
          </a:p>
        </p:txBody>
      </p:sp>
      <p:sp>
        <p:nvSpPr>
          <p:cNvPr id="4" name="Slide Number Placeholder 3"/>
          <p:cNvSpPr>
            <a:spLocks noGrp="1"/>
          </p:cNvSpPr>
          <p:nvPr>
            <p:ph type="sldNum" sz="quarter" idx="10"/>
          </p:nvPr>
        </p:nvSpPr>
        <p:spPr/>
        <p:txBody>
          <a:bodyPr/>
          <a:lstStyle/>
          <a:p>
            <a:fld id="{AAA3C3AE-EDD5-A44D-B021-2DEAE23C1522}" type="slidenum">
              <a:rPr lang="en-US" smtClean="0"/>
              <a:t>29</a:t>
            </a:fld>
            <a:endParaRPr lang="en-US"/>
          </a:p>
        </p:txBody>
      </p:sp>
    </p:spTree>
    <p:extLst>
      <p:ext uri="{BB962C8B-B14F-4D97-AF65-F5344CB8AC3E}">
        <p14:creationId xmlns:p14="http://schemas.microsoft.com/office/powerpoint/2010/main" val="568986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F63F62F8-E622-7E42-B51E-D61B8EC5186C}" type="slidenum">
              <a:rPr lang="en-US" smtClean="0">
                <a:solidFill>
                  <a:prstClr val="black"/>
                </a:solidFill>
              </a:rPr>
              <a:pPr/>
              <a:t>30</a:t>
            </a:fld>
            <a:endParaRPr 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31</a:t>
            </a:fld>
            <a:endParaRPr lang="en-US"/>
          </a:p>
        </p:txBody>
      </p:sp>
    </p:spTree>
    <p:extLst>
      <p:ext uri="{BB962C8B-B14F-4D97-AF65-F5344CB8AC3E}">
        <p14:creationId xmlns:p14="http://schemas.microsoft.com/office/powerpoint/2010/main" val="2535886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F63F62F8-E622-7E42-B51E-D61B8EC5186C}" type="slidenum">
              <a:rPr lang="en-US" smtClean="0"/>
              <a:pPr/>
              <a:t>32</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33</a:t>
            </a:fld>
            <a:endParaRPr lang="en-US"/>
          </a:p>
        </p:txBody>
      </p:sp>
    </p:spTree>
    <p:extLst>
      <p:ext uri="{BB962C8B-B14F-4D97-AF65-F5344CB8AC3E}">
        <p14:creationId xmlns:p14="http://schemas.microsoft.com/office/powerpoint/2010/main" val="3351534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Suggestion to delete Supplemental</a:t>
            </a:r>
            <a:r>
              <a:rPr lang="en-US" baseline="0" dirty="0" smtClean="0"/>
              <a:t> Info. from the presentation file.</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216656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32500" lnSpcReduction="20000"/>
          </a:bodyPr>
          <a:lstStyle/>
          <a:p>
            <a:pPr defTabSz="457151">
              <a:defRPr/>
            </a:pPr>
            <a:endParaRPr lang="en-US" dirty="0" smtClean="0"/>
          </a:p>
          <a:p>
            <a:pPr defTabSz="457151">
              <a:defRPr/>
            </a:pPr>
            <a:r>
              <a:rPr lang="en-US" dirty="0" err="1" smtClean="0"/>
              <a:t>Gurevich</a:t>
            </a:r>
            <a:r>
              <a:rPr lang="en-US" dirty="0" smtClean="0"/>
              <a:t> SIS/multilayer aimed at higher performance (delay entry of magnetic field into material). First tests show good quality multi layers</a:t>
            </a:r>
            <a:r>
              <a:rPr lang="en-US" baseline="0" dirty="0" smtClean="0"/>
              <a:t> and HC1 consistent with expectations. RF measurements show lower surface resistance above 4 K for </a:t>
            </a:r>
            <a:r>
              <a:rPr lang="en-US" baseline="0" dirty="0" err="1" smtClean="0"/>
              <a:t>mulitlayer</a:t>
            </a:r>
            <a:r>
              <a:rPr lang="en-US" baseline="0" dirty="0" smtClean="0"/>
              <a:t> coated </a:t>
            </a:r>
            <a:r>
              <a:rPr lang="en-US" baseline="0" dirty="0" err="1" smtClean="0"/>
              <a:t>Nb</a:t>
            </a:r>
            <a:r>
              <a:rPr lang="en-US" baseline="0" dirty="0" smtClean="0"/>
              <a:t> surfaces compared to </a:t>
            </a:r>
            <a:r>
              <a:rPr lang="en-US" baseline="0" dirty="0" err="1" smtClean="0"/>
              <a:t>Nb</a:t>
            </a:r>
            <a:r>
              <a:rPr lang="en-US" baseline="0" dirty="0" smtClean="0"/>
              <a:t> alone. AMV research topic ongoing.</a:t>
            </a:r>
            <a:endParaRPr lang="en-US" dirty="0" smtClean="0"/>
          </a:p>
          <a:p>
            <a:endParaRPr lang="en-US" dirty="0"/>
          </a:p>
        </p:txBody>
      </p:sp>
      <p:sp>
        <p:nvSpPr>
          <p:cNvPr id="4" name="Espace réservé du numéro de diapositive 3"/>
          <p:cNvSpPr>
            <a:spLocks noGrp="1"/>
          </p:cNvSpPr>
          <p:nvPr>
            <p:ph type="sldNum" sz="quarter" idx="10"/>
          </p:nvPr>
        </p:nvSpPr>
        <p:spPr/>
        <p:txBody>
          <a:bodyPr/>
          <a:lstStyle/>
          <a:p>
            <a:fld id="{1448A8A6-1CCF-40B6-9FA6-5836B89DD39F}" type="slidenum">
              <a:rPr lang="en-US" smtClean="0"/>
              <a:t>36</a:t>
            </a:fld>
            <a:endParaRPr lang="en-US" dirty="0"/>
          </a:p>
        </p:txBody>
      </p:sp>
    </p:spTree>
    <p:extLst>
      <p:ext uri="{BB962C8B-B14F-4D97-AF65-F5344CB8AC3E}">
        <p14:creationId xmlns:p14="http://schemas.microsoft.com/office/powerpoint/2010/main" val="1727377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EC</a:t>
            </a:r>
            <a:r>
              <a:rPr lang="en-US" baseline="0" dirty="0" smtClean="0"/>
              <a:t> revised</a:t>
            </a:r>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3</a:t>
            </a:fld>
            <a:endParaRPr lang="en-US"/>
          </a:p>
        </p:txBody>
      </p:sp>
    </p:spTree>
    <p:extLst>
      <p:ext uri="{BB962C8B-B14F-4D97-AF65-F5344CB8AC3E}">
        <p14:creationId xmlns:p14="http://schemas.microsoft.com/office/powerpoint/2010/main" val="1455353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endParaRPr lang="en-US" dirty="0" smtClean="0"/>
          </a:p>
          <a:p>
            <a:r>
              <a:rPr lang="en-US" dirty="0" smtClean="0"/>
              <a:t>Medium purity (RRR~100)</a:t>
            </a:r>
            <a:r>
              <a:rPr lang="en-US" baseline="0" dirty="0" smtClean="0"/>
              <a:t> ingot material seems to meet all requirements for moderate gradient CW uses such as CEBAF,X-FEL,  LCLS. Uses fewer melts, cheaper material, less waste and fewer process steps using disks direct from ingot. Maybe cut material cost in half in large quantity. Being evaluated by INFN for ESS. High Ta also not a problem (CBMM material).</a:t>
            </a:r>
            <a:endParaRPr lang="en-US" dirty="0"/>
          </a:p>
        </p:txBody>
      </p:sp>
      <p:sp>
        <p:nvSpPr>
          <p:cNvPr id="4" name="Slide Number Placeholder 3"/>
          <p:cNvSpPr>
            <a:spLocks noGrp="1"/>
          </p:cNvSpPr>
          <p:nvPr>
            <p:ph type="sldNum" sz="quarter" idx="10"/>
          </p:nvPr>
        </p:nvSpPr>
        <p:spPr/>
        <p:txBody>
          <a:bodyPr/>
          <a:lstStyle/>
          <a:p>
            <a:fld id="{AAA3C3AE-EDD5-A44D-B021-2DEAE23C1522}" type="slidenum">
              <a:rPr lang="en-US" smtClean="0"/>
              <a:t>37</a:t>
            </a:fld>
            <a:endParaRPr lang="en-US"/>
          </a:p>
        </p:txBody>
      </p:sp>
    </p:spTree>
    <p:extLst>
      <p:ext uri="{BB962C8B-B14F-4D97-AF65-F5344CB8AC3E}">
        <p14:creationId xmlns:p14="http://schemas.microsoft.com/office/powerpoint/2010/main" val="1623570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endParaRPr lang="en-US" dirty="0" smtClean="0"/>
          </a:p>
          <a:p>
            <a:r>
              <a:rPr lang="en-US" dirty="0" smtClean="0"/>
              <a:t>Good low field </a:t>
            </a:r>
            <a:r>
              <a:rPr lang="en-US" dirty="0" err="1" smtClean="0"/>
              <a:t>Qo</a:t>
            </a:r>
            <a:r>
              <a:rPr lang="en-US" dirty="0" smtClean="0"/>
              <a:t> achieved, still dominated by Q slope. Understanding and fixing this is main focus of investigation. W&amp;M &amp; VT graduate students involved. 4K </a:t>
            </a:r>
            <a:r>
              <a:rPr lang="en-US" dirty="0" err="1" smtClean="0"/>
              <a:t>Qo’s</a:t>
            </a:r>
            <a:r>
              <a:rPr lang="en-US" dirty="0" smtClean="0"/>
              <a:t> already usable for some applications (meets old BES/ICS 4K spec). T-map shows Q-slope comes from hot spots, not global. Nb3Sn morphology very different from substrate. First coating of seamless 2-cell cavity. Collaborating with Cornell and Fermi.</a:t>
            </a:r>
            <a:endParaRPr lang="en-US" dirty="0"/>
          </a:p>
        </p:txBody>
      </p:sp>
      <p:sp>
        <p:nvSpPr>
          <p:cNvPr id="4" name="Slide Number Placeholder 3"/>
          <p:cNvSpPr>
            <a:spLocks noGrp="1"/>
          </p:cNvSpPr>
          <p:nvPr>
            <p:ph type="sldNum" sz="quarter" idx="10"/>
          </p:nvPr>
        </p:nvSpPr>
        <p:spPr/>
        <p:txBody>
          <a:bodyPr/>
          <a:lstStyle/>
          <a:p>
            <a:fld id="{AAA3C3AE-EDD5-A44D-B021-2DEAE23C1522}" type="slidenum">
              <a:rPr lang="en-US" smtClean="0"/>
              <a:t>38</a:t>
            </a:fld>
            <a:endParaRPr lang="en-US"/>
          </a:p>
        </p:txBody>
      </p:sp>
    </p:spTree>
    <p:extLst>
      <p:ext uri="{BB962C8B-B14F-4D97-AF65-F5344CB8AC3E}">
        <p14:creationId xmlns:p14="http://schemas.microsoft.com/office/powerpoint/2010/main" val="2249002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endParaRPr lang="en-US" dirty="0" smtClean="0"/>
          </a:p>
          <a:p>
            <a:r>
              <a:rPr lang="en-US" dirty="0" smtClean="0"/>
              <a:t>Very small scale effort remaining due to loss of ILC funds, mainly supported by Japan–USA funds. Low Surface Field (LSF) cavity design from SLAC. We proposed this for LCLS-II but declined. Probably would have met their spec without doping leaving lots of gradient headroom.</a:t>
            </a:r>
            <a:endParaRPr lang="en-US" dirty="0"/>
          </a:p>
        </p:txBody>
      </p:sp>
      <p:sp>
        <p:nvSpPr>
          <p:cNvPr id="4" name="Slide Number Placeholder 3"/>
          <p:cNvSpPr>
            <a:spLocks noGrp="1"/>
          </p:cNvSpPr>
          <p:nvPr>
            <p:ph type="sldNum" sz="quarter" idx="10"/>
          </p:nvPr>
        </p:nvSpPr>
        <p:spPr/>
        <p:txBody>
          <a:bodyPr/>
          <a:lstStyle/>
          <a:p>
            <a:fld id="{84FF1DC2-79C1-BB43-BE30-D31C66627B57}" type="slidenum">
              <a:rPr lang="en-US" smtClean="0"/>
              <a:t>39</a:t>
            </a:fld>
            <a:endParaRPr lang="en-US"/>
          </a:p>
        </p:txBody>
      </p:sp>
    </p:spTree>
    <p:extLst>
      <p:ext uri="{BB962C8B-B14F-4D97-AF65-F5344CB8AC3E}">
        <p14:creationId xmlns:p14="http://schemas.microsoft.com/office/powerpoint/2010/main" val="1322792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b="1" dirty="0"/>
          </a:p>
        </p:txBody>
      </p:sp>
      <p:sp>
        <p:nvSpPr>
          <p:cNvPr id="4" name="Slide Number Placeholder 3"/>
          <p:cNvSpPr>
            <a:spLocks noGrp="1"/>
          </p:cNvSpPr>
          <p:nvPr>
            <p:ph type="sldNum" sz="quarter" idx="10"/>
          </p:nvPr>
        </p:nvSpPr>
        <p:spPr/>
        <p:txBody>
          <a:bodyPr/>
          <a:lstStyle/>
          <a:p>
            <a:fld id="{F63F62F8-E622-7E42-B51E-D61B8EC5186C}"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en-US" dirty="0"/>
          </a:p>
        </p:txBody>
      </p:sp>
      <p:sp>
        <p:nvSpPr>
          <p:cNvPr id="4" name="Slide Number Placeholder 3"/>
          <p:cNvSpPr>
            <a:spLocks noGrp="1"/>
          </p:cNvSpPr>
          <p:nvPr>
            <p:ph type="sldNum" sz="quarter" idx="10"/>
          </p:nvPr>
        </p:nvSpPr>
        <p:spPr/>
        <p:txBody>
          <a:bodyPr/>
          <a:lstStyle/>
          <a:p>
            <a:fld id="{F63F62F8-E622-7E42-B51E-D61B8EC5186C}"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484627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12</a:t>
            </a:fld>
            <a:endParaRPr lang="en-US"/>
          </a:p>
        </p:txBody>
      </p:sp>
    </p:spTree>
    <p:extLst>
      <p:ext uri="{BB962C8B-B14F-4D97-AF65-F5344CB8AC3E}">
        <p14:creationId xmlns:p14="http://schemas.microsoft.com/office/powerpoint/2010/main" val="445048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13</a:t>
            </a:fld>
            <a:endParaRPr lang="en-US"/>
          </a:p>
        </p:txBody>
      </p:sp>
    </p:spTree>
    <p:extLst>
      <p:ext uri="{BB962C8B-B14F-4D97-AF65-F5344CB8AC3E}">
        <p14:creationId xmlns:p14="http://schemas.microsoft.com/office/powerpoint/2010/main" val="3952115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14</a:t>
            </a:fld>
            <a:endParaRPr lang="en-US"/>
          </a:p>
        </p:txBody>
      </p:sp>
    </p:spTree>
    <p:extLst>
      <p:ext uri="{BB962C8B-B14F-4D97-AF65-F5344CB8AC3E}">
        <p14:creationId xmlns:p14="http://schemas.microsoft.com/office/powerpoint/2010/main" val="2245895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Slide Number Placeholder 6"/>
          <p:cNvSpPr>
            <a:spLocks noGrp="1"/>
          </p:cNvSpPr>
          <p:nvPr>
            <p:ph type="sldNum" sz="quarter" idx="10"/>
          </p:nvPr>
        </p:nvSpPr>
        <p:spPr/>
        <p:txBody>
          <a:bodyPr/>
          <a:lstStyle/>
          <a:p>
            <a:fld id="{B58F48A6-A3E1-4848-9AC3-B43F560BE4FE}" type="slidenum">
              <a:rPr lang="en-US" smtClean="0"/>
              <a:pPr/>
              <a:t>‹#›</a:t>
            </a:fld>
            <a:endParaRPr lang="en-US" dirty="0"/>
          </a:p>
        </p:txBody>
      </p:sp>
      <p:sp>
        <p:nvSpPr>
          <p:cNvPr id="8" name="Footer Placeholder 7"/>
          <p:cNvSpPr>
            <a:spLocks noGrp="1"/>
          </p:cNvSpPr>
          <p:nvPr>
            <p:ph type="ftr" sz="quarter" idx="11"/>
          </p:nvPr>
        </p:nvSpPr>
        <p:spPr/>
        <p:txBody>
          <a:bodyPr/>
          <a:lstStyle/>
          <a:p>
            <a:r>
              <a:rPr lang="en-US" i="1" smtClean="0">
                <a:solidFill>
                  <a:prstClr val="white"/>
                </a:solidFill>
                <a:latin typeface="Arial" panose="020B0604020202020204" pitchFamily="34" charset="0"/>
                <a:cs typeface="Arial" panose="020B0604020202020204" pitchFamily="34" charset="0"/>
              </a:rPr>
              <a:t>S&amp;T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6" name="Rectangle 5"/>
          <p:cNvSpPr/>
          <p:nvPr userDrawn="1"/>
        </p:nvSpPr>
        <p:spPr>
          <a:xfrm>
            <a:off x="0"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94608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Rectangle 11"/>
          <p:cNvSpPr/>
          <p:nvPr userDrawn="1"/>
        </p:nvSpPr>
        <p:spPr>
          <a:xfrm>
            <a:off x="0"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6150063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4" name="Footer Placeholder 3"/>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S&amp;T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1"/>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
        <p:nvSpPr>
          <p:cNvPr id="9" name="Content Placeholder 8"/>
          <p:cNvSpPr>
            <a:spLocks noGrp="1"/>
          </p:cNvSpPr>
          <p:nvPr>
            <p:ph sz="quarter" idx="12"/>
          </p:nvPr>
        </p:nvSpPr>
        <p:spPr>
          <a:xfrm>
            <a:off x="209550" y="847725"/>
            <a:ext cx="8734425" cy="5419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419378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3"/>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S&amp;T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379231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3" name="Footer Placeholder 2"/>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S&amp;T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1"/>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813481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2" name="Footer Placeholder 1"/>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S&amp;T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1"/>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2133742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71525"/>
            <a:ext cx="3008313" cy="939800"/>
          </a:xfrm>
        </p:spPr>
        <p:txBody>
          <a:bodyPr anchor="b"/>
          <a:lstStyle>
            <a:lvl1pPr algn="l">
              <a:defRPr sz="20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57200" y="1711326"/>
            <a:ext cx="3008313" cy="46228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Footer Placeholder 4"/>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S&amp;T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1"/>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
        <p:nvSpPr>
          <p:cNvPr id="10" name="Content Placeholder 9"/>
          <p:cNvSpPr>
            <a:spLocks noGrp="1"/>
          </p:cNvSpPr>
          <p:nvPr>
            <p:ph sz="quarter" idx="12"/>
          </p:nvPr>
        </p:nvSpPr>
        <p:spPr>
          <a:xfrm>
            <a:off x="3714750" y="771525"/>
            <a:ext cx="527685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333446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7205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8422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553878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Footer Placeholder 4"/>
          <p:cNvSpPr>
            <a:spLocks noGrp="1"/>
          </p:cNvSpPr>
          <p:nvPr>
            <p:ph type="ftr" sz="quarter" idx="10"/>
          </p:nvPr>
        </p:nvSpPr>
        <p:spPr/>
        <p:txBody>
          <a:bodyPr/>
          <a:lstStyle/>
          <a:p>
            <a:r>
              <a:rPr lang="en-US" i="1" smtClean="0">
                <a:solidFill>
                  <a:prstClr val="white"/>
                </a:solidFill>
                <a:latin typeface="Arial" panose="020B0604020202020204" pitchFamily="34" charset="0"/>
                <a:cs typeface="Arial" panose="020B0604020202020204" pitchFamily="34" charset="0"/>
              </a:rPr>
              <a:t>S&amp;T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1"/>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1966739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Footer Placeholder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en-US" smtClean="0">
                <a:solidFill>
                  <a:prstClr val="white"/>
                </a:solidFill>
              </a:rPr>
              <a:t>S&amp;T Review July 28-30, 2015</a:t>
            </a:r>
            <a:endParaRPr lang="en-US" dirty="0">
              <a:solidFill>
                <a:prstClr val="white"/>
              </a:solidFill>
            </a:endParaRPr>
          </a:p>
        </p:txBody>
      </p:sp>
      <p:sp>
        <p:nvSpPr>
          <p:cNvPr id="6" name="Slide Number Placeholder 4"/>
          <p:cNvSpPr>
            <a:spLocks noGrp="1"/>
          </p:cNvSpPr>
          <p:nvPr>
            <p:ph type="sldNum" sz="quarter" idx="4"/>
          </p:nvPr>
        </p:nvSpPr>
        <p:spPr>
          <a:xfrm>
            <a:off x="4276725" y="6465125"/>
            <a:ext cx="857250" cy="365125"/>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0713986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09626"/>
            <a:ext cx="9144000" cy="42062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en-US" smtClean="0">
                <a:solidFill>
                  <a:prstClr val="white"/>
                </a:solidFill>
              </a:rPr>
              <a:t>S&amp;T Review July 28-30, 2015</a:t>
            </a:r>
            <a:endParaRPr lang="en-US" dirty="0">
              <a:solidFill>
                <a:prstClr val="white"/>
              </a:solidFill>
            </a:endParaRPr>
          </a:p>
        </p:txBody>
      </p:sp>
      <p:sp>
        <p:nvSpPr>
          <p:cNvPr id="6" name="Text Placeholder 5"/>
          <p:cNvSpPr>
            <a:spLocks noGrp="1"/>
          </p:cNvSpPr>
          <p:nvPr>
            <p:ph type="body" sz="quarter" idx="12"/>
          </p:nvPr>
        </p:nvSpPr>
        <p:spPr>
          <a:xfrm>
            <a:off x="209550" y="866775"/>
            <a:ext cx="8734425" cy="53530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4"/>
          <p:cNvSpPr>
            <a:spLocks noGrp="1"/>
          </p:cNvSpPr>
          <p:nvPr>
            <p:ph type="sldNum" sz="quarter" idx="4"/>
          </p:nvPr>
        </p:nvSpPr>
        <p:spPr>
          <a:xfrm>
            <a:off x="4276725" y="6465125"/>
            <a:ext cx="857250" cy="365125"/>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0364171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17577"/>
            <a:ext cx="9144000" cy="42062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r>
              <a:rPr lang="en-US" smtClean="0">
                <a:solidFill>
                  <a:prstClr val="white"/>
                </a:solidFill>
              </a:rPr>
              <a:t>S&amp;T Review July 28-30, 2015</a:t>
            </a:r>
            <a:endParaRPr lang="en-US">
              <a:solidFill>
                <a:prstClr val="white"/>
              </a:solidFill>
            </a:endParaRPr>
          </a:p>
        </p:txBody>
      </p:sp>
      <p:sp>
        <p:nvSpPr>
          <p:cNvPr id="7" name="Slide Number Placeholder 4"/>
          <p:cNvSpPr>
            <a:spLocks noGrp="1"/>
          </p:cNvSpPr>
          <p:nvPr>
            <p:ph type="sldNum" sz="quarter" idx="4"/>
          </p:nvPr>
        </p:nvSpPr>
        <p:spPr>
          <a:xfrm>
            <a:off x="4276725" y="6465125"/>
            <a:ext cx="857250" cy="365125"/>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23798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2"/>
          </p:nvPr>
        </p:nvSpPr>
        <p:spPr>
          <a:xfrm>
            <a:off x="209550" y="866775"/>
            <a:ext cx="8734425" cy="53530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3"/>
          </p:nvPr>
        </p:nvSpPr>
        <p:spPr/>
        <p:txBody>
          <a:bodyPr/>
          <a:lstStyle/>
          <a:p>
            <a:r>
              <a:rPr lang="en-US" smtClean="0"/>
              <a:t>S&amp;T Review July 28-30, 2015</a:t>
            </a:r>
            <a:endParaRPr lang="en-US" dirty="0"/>
          </a:p>
        </p:txBody>
      </p:sp>
      <p:sp>
        <p:nvSpPr>
          <p:cNvPr id="4" name="Slide Number Placeholder 3"/>
          <p:cNvSpPr>
            <a:spLocks noGrp="1"/>
          </p:cNvSpPr>
          <p:nvPr>
            <p:ph type="sldNum" sz="quarter" idx="14"/>
          </p:nvPr>
        </p:nvSpPr>
        <p:spPr/>
        <p:txBody>
          <a:bodyPr/>
          <a:lstStyle/>
          <a:p>
            <a:fld id="{857632D8-191F-466C-AAEC-EF2308AA4DB2}" type="slidenum">
              <a:rPr lang="en-US" smtClean="0"/>
              <a:pPr/>
              <a:t>‹#›</a:t>
            </a:fld>
            <a:endParaRPr lang="en-US" dirty="0"/>
          </a:p>
        </p:txBody>
      </p:sp>
    </p:spTree>
    <p:extLst>
      <p:ext uri="{BB962C8B-B14F-4D97-AF65-F5344CB8AC3E}">
        <p14:creationId xmlns:p14="http://schemas.microsoft.com/office/powerpoint/2010/main" val="21040771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230587" y="946206"/>
            <a:ext cx="8732437" cy="5454594"/>
          </a:xfrm>
          <a:prstGeom prst="rect">
            <a:avLst/>
          </a:prstGeo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800">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p>
            <a:r>
              <a:rPr lang="en-US"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2" name="Footer Placeholder 1"/>
          <p:cNvSpPr>
            <a:spLocks noGrp="1"/>
          </p:cNvSpPr>
          <p:nvPr>
            <p:ph type="ftr" sz="quarter" idx="10"/>
          </p:nvPr>
        </p:nvSpPr>
        <p:spPr/>
        <p:txBody>
          <a:bodyPr/>
          <a:lstStyle/>
          <a:p>
            <a:r>
              <a:rPr lang="en-US" smtClean="0"/>
              <a:t>S&amp;T Review July 28-30, 2015</a:t>
            </a:r>
            <a:endParaRPr lang="en-US" dirty="0"/>
          </a:p>
        </p:txBody>
      </p:sp>
      <p:sp>
        <p:nvSpPr>
          <p:cNvPr id="3" name="Slide Number Placeholder 2"/>
          <p:cNvSpPr>
            <a:spLocks noGrp="1"/>
          </p:cNvSpPr>
          <p:nvPr>
            <p:ph type="sldNum" sz="quarter" idx="11"/>
          </p:nvPr>
        </p:nvSpPr>
        <p:spPr/>
        <p:txBody>
          <a:bodyPr/>
          <a:lstStyle/>
          <a:p>
            <a:fld id="{857632D8-191F-466C-AAEC-EF2308AA4DB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t>S&amp;T Review July 28-30, 2015</a:t>
            </a:r>
            <a:endParaRPr lang="en-US" dirty="0"/>
          </a:p>
        </p:txBody>
      </p:sp>
      <p:sp>
        <p:nvSpPr>
          <p:cNvPr id="4" name="Slide Number Placeholder 3"/>
          <p:cNvSpPr>
            <a:spLocks noGrp="1"/>
          </p:cNvSpPr>
          <p:nvPr>
            <p:ph type="sldNum" sz="quarter" idx="11"/>
          </p:nvPr>
        </p:nvSpPr>
        <p:spPr/>
        <p:txBody>
          <a:bodyPr/>
          <a:lstStyle/>
          <a:p>
            <a:fld id="{857632D8-191F-466C-AAEC-EF2308AA4DB2}" type="slidenum">
              <a:rPr lang="en-US" smtClean="0"/>
              <a:pPr/>
              <a:t>‹#›</a:t>
            </a:fld>
            <a:endParaRPr lang="en-US" dirty="0"/>
          </a:p>
        </p:txBody>
      </p:sp>
    </p:spTree>
    <p:extLst>
      <p:ext uri="{BB962C8B-B14F-4D97-AF65-F5344CB8AC3E}">
        <p14:creationId xmlns:p14="http://schemas.microsoft.com/office/powerpoint/2010/main" val="2247841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p>
            <a:r>
              <a:rPr lang="en-US" smtClean="0"/>
              <a:t>S&amp;T Review July 28-30, 2015</a:t>
            </a:r>
            <a:endParaRPr lang="en-US" dirty="0"/>
          </a:p>
        </p:txBody>
      </p:sp>
      <p:sp>
        <p:nvSpPr>
          <p:cNvPr id="6" name="Slide Number Placeholder 5"/>
          <p:cNvSpPr>
            <a:spLocks noGrp="1"/>
          </p:cNvSpPr>
          <p:nvPr>
            <p:ph type="sldNum" sz="quarter" idx="11"/>
          </p:nvPr>
        </p:nvSpPr>
        <p:spPr/>
        <p:txBody>
          <a:bodyPr/>
          <a:lstStyle/>
          <a:p>
            <a:fld id="{857632D8-191F-466C-AAEC-EF2308AA4DB2}" type="slidenum">
              <a:rPr lang="en-US" smtClean="0"/>
              <a:pPr/>
              <a:t>‹#›</a:t>
            </a:fld>
            <a:endParaRPr lang="en-US" dirty="0"/>
          </a:p>
        </p:txBody>
      </p:sp>
    </p:spTree>
    <p:extLst>
      <p:ext uri="{BB962C8B-B14F-4D97-AF65-F5344CB8AC3E}">
        <p14:creationId xmlns:p14="http://schemas.microsoft.com/office/powerpoint/2010/main" val="3666191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10869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80417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230587" y="946206"/>
            <a:ext cx="8732437" cy="5454594"/>
          </a:xfrm>
          <a:prstGeom prst="rect">
            <a:avLst/>
          </a:prstGeo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800">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03168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2.jpg"/><Relationship Id="rId4" Type="http://schemas.openxmlformats.org/officeDocument/2006/relationships/slideLayout" Target="../slideLayouts/slideLayout13.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09550" y="104775"/>
            <a:ext cx="8734425" cy="571499"/>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5" name="Text Placeholder 14"/>
          <p:cNvSpPr>
            <a:spLocks noGrp="1"/>
          </p:cNvSpPr>
          <p:nvPr>
            <p:ph type="body" idx="1"/>
          </p:nvPr>
        </p:nvSpPr>
        <p:spPr>
          <a:xfrm>
            <a:off x="209551" y="885825"/>
            <a:ext cx="8734424" cy="54673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6429817"/>
            <a:ext cx="9144000" cy="420624"/>
          </a:xfrm>
          <a:prstGeom prst="rect">
            <a:avLst/>
          </a:prstGeom>
        </p:spPr>
      </p:pic>
      <p:sp>
        <p:nvSpPr>
          <p:cNvPr id="11" name="Slide Number Placeholder 4"/>
          <p:cNvSpPr>
            <a:spLocks noGrp="1"/>
          </p:cNvSpPr>
          <p:nvPr>
            <p:ph type="sldNum" sz="quarter" idx="4"/>
          </p:nvPr>
        </p:nvSpPr>
        <p:spPr>
          <a:xfrm>
            <a:off x="4276725" y="6465125"/>
            <a:ext cx="857250" cy="365125"/>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857632D8-191F-466C-AAEC-EF2308AA4DB2}" type="slidenum">
              <a:rPr lang="en-US" smtClean="0"/>
              <a:pPr/>
              <a:t>‹#›</a:t>
            </a:fld>
            <a:endParaRPr lang="en-US" dirty="0"/>
          </a:p>
        </p:txBody>
      </p:sp>
      <p:sp>
        <p:nvSpPr>
          <p:cNvPr id="10" name="Footer Placeholder 3"/>
          <p:cNvSpPr txBox="1">
            <a:spLocks/>
          </p:cNvSpPr>
          <p:nvPr/>
        </p:nvSpPr>
        <p:spPr>
          <a:xfrm>
            <a:off x="2238375" y="6465124"/>
            <a:ext cx="203835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i="1" dirty="0" smtClean="0">
              <a:solidFill>
                <a:prstClr val="white"/>
              </a:solidFill>
              <a:latin typeface="Arial" panose="020B0604020202020204" pitchFamily="34" charset="0"/>
              <a:cs typeface="Arial" panose="020B0604020202020204" pitchFamily="34" charset="0"/>
            </a:endParaRPr>
          </a:p>
        </p:txBody>
      </p:sp>
      <p:sp>
        <p:nvSpPr>
          <p:cNvPr id="12" name="Footer Placeholder 11"/>
          <p:cNvSpPr>
            <a:spLocks noGrp="1"/>
          </p:cNvSpPr>
          <p:nvPr>
            <p:ph type="ftr" sz="quarter" idx="3"/>
          </p:nvPr>
        </p:nvSpPr>
        <p:spPr>
          <a:xfrm>
            <a:off x="2238374" y="6466301"/>
            <a:ext cx="2038350" cy="365125"/>
          </a:xfrm>
          <a:prstGeom prst="rect">
            <a:avLst/>
          </a:prstGeom>
        </p:spPr>
        <p:txBody>
          <a:bodyPr vert="horz" lIns="91440" tIns="45720" rIns="91440" bIns="45720" rtlCol="0" anchor="ctr"/>
          <a:lstStyle>
            <a:lvl1pPr algn="l">
              <a:defRPr sz="800" i="1">
                <a:solidFill>
                  <a:schemeClr val="bg1"/>
                </a:solidFill>
                <a:latin typeface="Arial" panose="020B0604020202020204" pitchFamily="34" charset="0"/>
                <a:cs typeface="Arial" panose="020B0604020202020204" pitchFamily="34" charset="0"/>
              </a:defRPr>
            </a:lvl1pPr>
          </a:lstStyle>
          <a:p>
            <a:r>
              <a:rPr lang="en-US" smtClean="0"/>
              <a:t>S&amp;T Review July 28-30, 2015</a:t>
            </a:r>
            <a:endParaRPr lang="en-US" dirty="0"/>
          </a:p>
        </p:txBody>
      </p:sp>
    </p:spTree>
    <p:extLst>
      <p:ext uri="{BB962C8B-B14F-4D97-AF65-F5344CB8AC3E}">
        <p14:creationId xmlns:p14="http://schemas.microsoft.com/office/powerpoint/2010/main" val="42688376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07" r:id="rId4"/>
    <p:sldLayoutId id="2147483719" r:id="rId5"/>
    <p:sldLayoutId id="2147483725" r:id="rId6"/>
  </p:sldLayoutIdLst>
  <p:timing>
    <p:tnLst>
      <p:par>
        <p:cTn id="1" dur="indefinite" restart="never" nodeType="tmRoot"/>
      </p:par>
    </p:tnLst>
  </p:timing>
  <p:hf hdr="0" dt="0"/>
  <p:txStyles>
    <p:titleStyle>
      <a:lvl1pPr algn="ctr" defTabSz="457200" rtl="0" eaLnBrk="1" latinLnBrk="0" hangingPunct="1">
        <a:spcBef>
          <a:spcPct val="0"/>
        </a:spcBef>
        <a:buNone/>
        <a:defRPr sz="4200" kern="1200">
          <a:solidFill>
            <a:schemeClr val="tx1"/>
          </a:solidFill>
          <a:latin typeface="Arial" panose="020B0604020202020204" pitchFamily="34" charset="0"/>
          <a:ea typeface="+mj-ea"/>
          <a:cs typeface="Arial" panose="020B0604020202020204" pitchFamily="34" charset="0"/>
        </a:defRPr>
      </a:lvl1pPr>
    </p:titleStyle>
    <p:bodyStyle>
      <a:lvl1pPr marL="342900" marR="0" indent="-342900" algn="l" defTabSz="914400" rtl="0" eaLnBrk="1" fontAlgn="base" latinLnBrk="0" hangingPunct="1">
        <a:lnSpc>
          <a:spcPct val="100000"/>
        </a:lnSpc>
        <a:spcBef>
          <a:spcPts val="1200"/>
        </a:spcBef>
        <a:spcAft>
          <a:spcPct val="0"/>
        </a:spcAft>
        <a:buClr>
          <a:srgbClr val="FF6600"/>
        </a:buClr>
        <a:buSzTx/>
        <a:buFontTx/>
        <a:buChar char="•"/>
        <a:tabLst/>
        <a:defRPr sz="2600" kern="1200">
          <a:solidFill>
            <a:schemeClr val="tx1"/>
          </a:solidFill>
          <a:latin typeface="Arial" panose="020B0604020202020204" pitchFamily="34" charset="0"/>
          <a:ea typeface="+mn-ea"/>
          <a:cs typeface="Arial" panose="020B0604020202020204" pitchFamily="34" charset="0"/>
        </a:defRPr>
      </a:lvl1pPr>
      <a:lvl2pPr marL="742950" marR="0" indent="-285750" algn="l" defTabSz="914400" rtl="0" eaLnBrk="1" fontAlgn="base" latinLnBrk="0" hangingPunct="1">
        <a:lnSpc>
          <a:spcPct val="100000"/>
        </a:lnSpc>
        <a:spcBef>
          <a:spcPts val="1200"/>
        </a:spcBef>
        <a:spcAft>
          <a:spcPct val="0"/>
        </a:spcAft>
        <a:buClr>
          <a:srgbClr val="4343CA"/>
        </a:buClr>
        <a:buSzTx/>
        <a:buFont typeface="Arial"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base" latinLnBrk="0" hangingPunct="1">
        <a:lnSpc>
          <a:spcPct val="100000"/>
        </a:lnSpc>
        <a:spcBef>
          <a:spcPts val="1200"/>
        </a:spcBef>
        <a:spcAft>
          <a:spcPct val="0"/>
        </a:spcAft>
        <a:buClr>
          <a:srgbClr val="660066"/>
        </a:buClr>
        <a:buSzTx/>
        <a:buFontTx/>
        <a:buChar char="•"/>
        <a:tabLst/>
        <a:defRPr sz="22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base" latinLnBrk="0" hangingPunct="1">
        <a:lnSpc>
          <a:spcPct val="100000"/>
        </a:lnSpc>
        <a:spcBef>
          <a:spcPts val="1200"/>
        </a:spcBef>
        <a:spcAft>
          <a:spcPct val="0"/>
        </a:spcAft>
        <a:buClr>
          <a:srgbClr val="008000"/>
        </a:buClr>
        <a:buSzTx/>
        <a:buFont typeface="Arial" charset="0"/>
        <a:buChar char="•"/>
        <a:tabLst/>
        <a:defRPr sz="20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base" latinLnBrk="0" hangingPunct="1">
        <a:lnSpc>
          <a:spcPct val="100000"/>
        </a:lnSpc>
        <a:spcBef>
          <a:spcPct val="20000"/>
        </a:spcBef>
        <a:spcAft>
          <a:spcPct val="0"/>
        </a:spcAft>
        <a:buClrTx/>
        <a:buSzTx/>
        <a:buFontTx/>
        <a:buNone/>
        <a:tabLst/>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76078204"/>
      </p:ext>
    </p:extLst>
  </p:cSld>
  <p:clrMap bg1="lt1" tx1="dk1" bg2="lt2" tx2="dk2" accent1="accent1" accent2="accent2" accent3="accent3" accent4="accent4" accent5="accent5" accent6="accent6" hlink="hlink" folHlink="folHlink"/>
  <p:sldLayoutIdLst>
    <p:sldLayoutId id="2147483721" r:id="rId1"/>
  </p:sldLayoutIdLst>
  <p:hf hdr="0" dt="0"/>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11991638"/>
      </p:ext>
    </p:extLst>
  </p:cSld>
  <p:clrMap bg1="lt1" tx1="dk1" bg2="lt2" tx2="dk2" accent1="accent1" accent2="accent2" accent3="accent3" accent4="accent4" accent5="accent5" accent6="accent6" hlink="hlink" folHlink="folHlink"/>
  <p:sldLayoutIdLst>
    <p:sldLayoutId id="2147483723" r:id="rId1"/>
    <p:sldLayoutId id="2147483724" r:id="rId2"/>
  </p:sldLayoutIdLst>
  <p:hf hdr="0" dt="0"/>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550" y="104775"/>
            <a:ext cx="8734425" cy="571499"/>
          </a:xfrm>
          <a:prstGeom prst="rect">
            <a:avLst/>
          </a:prstGeom>
        </p:spPr>
        <p:txBody>
          <a:bodyPr vert="horz" lIns="91440" tIns="45720" rIns="91440" bIns="45720" rtlCol="0" anchor="ctr">
            <a:noAutofit/>
          </a:bodyPr>
          <a:lstStyle/>
          <a:p>
            <a:r>
              <a:rPr lang="en-US" smtClean="0"/>
              <a:t>Click to edit Master title style</a:t>
            </a:r>
            <a:endParaRPr lang="en-US" dirty="0"/>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409626"/>
            <a:ext cx="9144000" cy="420624"/>
          </a:xfrm>
          <a:prstGeom prst="rect">
            <a:avLst/>
          </a:prstGeom>
        </p:spPr>
      </p:pic>
      <p:sp>
        <p:nvSpPr>
          <p:cNvPr id="4" name="Footer Placeholder 3"/>
          <p:cNvSpPr>
            <a:spLocks noGrp="1"/>
          </p:cNvSpPr>
          <p:nvPr>
            <p:ph type="ftr" sz="quarter" idx="3"/>
          </p:nvPr>
        </p:nvSpPr>
        <p:spPr>
          <a:xfrm>
            <a:off x="2238375" y="6465125"/>
            <a:ext cx="2895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i="1" smtClean="0">
                <a:solidFill>
                  <a:prstClr val="white"/>
                </a:solidFill>
                <a:latin typeface="Arial" panose="020B0604020202020204" pitchFamily="34" charset="0"/>
                <a:cs typeface="Arial" panose="020B0604020202020204" pitchFamily="34" charset="0"/>
              </a:rPr>
              <a:t>S&amp;T Review July 28-30, 2015</a:t>
            </a:r>
            <a:endParaRPr lang="en-US" i="1" dirty="0" smtClean="0">
              <a:solidFill>
                <a:prstClr val="white"/>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
          </p:nvPr>
        </p:nvSpPr>
        <p:spPr>
          <a:xfrm>
            <a:off x="4276725" y="6465125"/>
            <a:ext cx="857250" cy="365125"/>
          </a:xfrm>
          <a:prstGeom prst="rect">
            <a:avLst/>
          </a:prstGeom>
        </p:spPr>
        <p:txBody>
          <a:bodyPr vert="horz" lIns="91440" tIns="45720" rIns="91440" bIns="45720" rtlCol="0" anchor="ctr"/>
          <a:lstStyle>
            <a:lvl1pPr algn="ctr">
              <a:defRPr sz="1050">
                <a:solidFill>
                  <a:schemeClr val="bg1"/>
                </a:solidFill>
                <a:latin typeface="Arial" panose="020B0604020202020204" pitchFamily="34" charset="0"/>
                <a:cs typeface="Arial" panose="020B0604020202020204" pitchFamily="34" charset="0"/>
              </a:defRPr>
            </a:lvl1pPr>
          </a:lstStyle>
          <a:p>
            <a:fld id="{B58F48A6-A3E1-4848-9AC3-B43F560BE4FE}" type="slidenum">
              <a:rPr lang="en-US" smtClean="0">
                <a:solidFill>
                  <a:prstClr val="white"/>
                </a:solidFill>
              </a:rPr>
              <a:pPr/>
              <a:t>‹#›</a:t>
            </a:fld>
            <a:endParaRPr lang="en-US" dirty="0">
              <a:solidFill>
                <a:prstClr val="white"/>
              </a:solidFill>
            </a:endParaRPr>
          </a:p>
        </p:txBody>
      </p:sp>
      <p:sp>
        <p:nvSpPr>
          <p:cNvPr id="7" name="Text Placeholder 6"/>
          <p:cNvSpPr>
            <a:spLocks noGrp="1"/>
          </p:cNvSpPr>
          <p:nvPr>
            <p:ph type="body" idx="1"/>
          </p:nvPr>
        </p:nvSpPr>
        <p:spPr>
          <a:xfrm>
            <a:off x="209549" y="904875"/>
            <a:ext cx="8734425" cy="5334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3792683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Lst>
  <p:timing>
    <p:tnLst>
      <p:par>
        <p:cTn id="1" dur="indefinite" restart="never" nodeType="tmRoot"/>
      </p:par>
    </p:tnLst>
  </p:timing>
  <p:hf hdr="0" dt="0"/>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457200" marR="0" indent="-457200" algn="l" defTabSz="914400" rtl="0" eaLnBrk="1" fontAlgn="base" latinLnBrk="0" hangingPunct="1">
        <a:lnSpc>
          <a:spcPct val="100000"/>
        </a:lnSpc>
        <a:spcBef>
          <a:spcPts val="1200"/>
        </a:spcBef>
        <a:spcAft>
          <a:spcPct val="0"/>
        </a:spcAft>
        <a:buClr>
          <a:srgbClr val="FF6600"/>
        </a:buClr>
        <a:buSzTx/>
        <a:buFont typeface="Arial" panose="020B0604020202020204" pitchFamily="34" charset="0"/>
        <a:buChar char="•"/>
        <a:tabLst/>
        <a:defRPr sz="2600" kern="1200">
          <a:solidFill>
            <a:schemeClr val="tx1"/>
          </a:solidFill>
          <a:latin typeface="Arial" panose="020B0604020202020204" pitchFamily="34" charset="0"/>
          <a:ea typeface="+mn-ea"/>
          <a:cs typeface="Arial" panose="020B0604020202020204" pitchFamily="34" charset="0"/>
        </a:defRPr>
      </a:lvl1pPr>
      <a:lvl2pPr marL="742950" marR="0" indent="-285750" algn="l" defTabSz="914400" rtl="0" eaLnBrk="1" fontAlgn="base" latinLnBrk="0" hangingPunct="1">
        <a:lnSpc>
          <a:spcPct val="100000"/>
        </a:lnSpc>
        <a:spcBef>
          <a:spcPts val="1200"/>
        </a:spcBef>
        <a:spcAft>
          <a:spcPct val="0"/>
        </a:spcAft>
        <a:buClr>
          <a:srgbClr val="4343CA"/>
        </a:buClr>
        <a:buSzTx/>
        <a:buFont typeface="Arial"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base" latinLnBrk="0" hangingPunct="1">
        <a:lnSpc>
          <a:spcPct val="100000"/>
        </a:lnSpc>
        <a:spcBef>
          <a:spcPts val="1200"/>
        </a:spcBef>
        <a:spcAft>
          <a:spcPct val="0"/>
        </a:spcAft>
        <a:buClr>
          <a:srgbClr val="660066"/>
        </a:buClr>
        <a:buSzTx/>
        <a:buFontTx/>
        <a:buChar char="•"/>
        <a:tabLst/>
        <a:defRPr sz="22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base" latinLnBrk="0" hangingPunct="1">
        <a:lnSpc>
          <a:spcPct val="100000"/>
        </a:lnSpc>
        <a:spcBef>
          <a:spcPts val="1200"/>
        </a:spcBef>
        <a:spcAft>
          <a:spcPct val="0"/>
        </a:spcAft>
        <a:buClr>
          <a:srgbClr val="008000"/>
        </a:buClr>
        <a:buSzTx/>
        <a:buFont typeface="Arial" charset="0"/>
        <a:buChar char="•"/>
        <a:tabLst/>
        <a:defRPr sz="20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base" latinLnBrk="0" hangingPunct="1">
        <a:lnSpc>
          <a:spcPct val="100000"/>
        </a:lnSpc>
        <a:spcBef>
          <a:spcPct val="20000"/>
        </a:spcBef>
        <a:spcAft>
          <a:spcPct val="0"/>
        </a:spcAft>
        <a:buClrTx/>
        <a:buSzTx/>
        <a:buFontTx/>
        <a:buNone/>
        <a:tabLst/>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09550" y="104775"/>
            <a:ext cx="8734425" cy="571499"/>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 name="Footer Placeholder 3"/>
          <p:cNvSpPr txBox="1">
            <a:spLocks/>
          </p:cNvSpPr>
          <p:nvPr/>
        </p:nvSpPr>
        <p:spPr>
          <a:xfrm>
            <a:off x="2238375" y="6465124"/>
            <a:ext cx="28956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i="1" dirty="0" smtClean="0">
              <a:solidFill>
                <a:prstClr val="white"/>
              </a:solidFill>
              <a:latin typeface="Arial" panose="020B0604020202020204" pitchFamily="34" charset="0"/>
              <a:cs typeface="Arial" panose="020B0604020202020204" pitchFamily="34" charset="0"/>
            </a:endParaRPr>
          </a:p>
        </p:txBody>
      </p:sp>
      <p:sp>
        <p:nvSpPr>
          <p:cNvPr id="12" name="Footer Placeholder 11"/>
          <p:cNvSpPr>
            <a:spLocks noGrp="1"/>
          </p:cNvSpPr>
          <p:nvPr>
            <p:ph type="ftr" sz="quarter" idx="3"/>
          </p:nvPr>
        </p:nvSpPr>
        <p:spPr>
          <a:xfrm>
            <a:off x="2238375" y="6465124"/>
            <a:ext cx="2038350" cy="365125"/>
          </a:xfrm>
          <a:prstGeom prst="rect">
            <a:avLst/>
          </a:prstGeom>
        </p:spPr>
        <p:txBody>
          <a:bodyPr vert="horz" lIns="91440" tIns="45720" rIns="91440" bIns="45720" rtlCol="0" anchor="ctr"/>
          <a:lstStyle>
            <a:lvl1pPr algn="l">
              <a:defRPr sz="800" i="1">
                <a:solidFill>
                  <a:schemeClr val="bg1"/>
                </a:solidFill>
              </a:defRPr>
            </a:lvl1pPr>
          </a:lstStyle>
          <a:p>
            <a:pPr fontAlgn="base">
              <a:spcBef>
                <a:spcPct val="0"/>
              </a:spcBef>
              <a:spcAft>
                <a:spcPct val="0"/>
              </a:spcAft>
              <a:defRPr/>
            </a:pPr>
            <a:r>
              <a:rPr lang="en-US" smtClean="0">
                <a:solidFill>
                  <a:prstClr val="white"/>
                </a:solidFill>
                <a:latin typeface="Arial" charset="0"/>
                <a:cs typeface="Arial" charset="0"/>
              </a:rPr>
              <a:t>S&amp;T Review July 28-30, 2015</a:t>
            </a:r>
            <a:endParaRPr lang="en-US" dirty="0">
              <a:solidFill>
                <a:prstClr val="white"/>
              </a:solidFill>
              <a:latin typeface="Arial" charset="0"/>
              <a:cs typeface="Arial" charset="0"/>
            </a:endParaRPr>
          </a:p>
        </p:txBody>
      </p:sp>
      <p:sp>
        <p:nvSpPr>
          <p:cNvPr id="15" name="Text Placeholder 14"/>
          <p:cNvSpPr>
            <a:spLocks noGrp="1"/>
          </p:cNvSpPr>
          <p:nvPr>
            <p:ph type="body" idx="1"/>
          </p:nvPr>
        </p:nvSpPr>
        <p:spPr>
          <a:xfrm>
            <a:off x="209551" y="885825"/>
            <a:ext cx="8734424" cy="54673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4"/>
          <p:cNvSpPr>
            <a:spLocks noGrp="1"/>
          </p:cNvSpPr>
          <p:nvPr>
            <p:ph type="sldNum" sz="quarter" idx="4"/>
          </p:nvPr>
        </p:nvSpPr>
        <p:spPr>
          <a:xfrm>
            <a:off x="4276725" y="6465125"/>
            <a:ext cx="857250" cy="365125"/>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pPr fontAlgn="base">
              <a:spcBef>
                <a:spcPct val="0"/>
              </a:spcBef>
              <a:spcAft>
                <a:spcPct val="0"/>
              </a:spcAft>
            </a:pPr>
            <a:fld id="{B58F48A6-A3E1-4848-9AC3-B43F560BE4FE}" type="slidenum">
              <a:rPr lang="en-US" smtClean="0">
                <a:solidFill>
                  <a:prstClr val="white"/>
                </a:solidFill>
              </a:rPr>
              <a:pPr fontAlgn="base">
                <a:spcBef>
                  <a:spcPct val="0"/>
                </a:spcBef>
                <a:spcAft>
                  <a:spcPct val="0"/>
                </a:spcAft>
              </a:pPr>
              <a:t>‹#›</a:t>
            </a:fld>
            <a:endParaRPr lang="en-US" dirty="0">
              <a:solidFill>
                <a:prstClr val="white"/>
              </a:solidFill>
            </a:endParaRPr>
          </a:p>
        </p:txBody>
      </p:sp>
    </p:spTree>
    <p:extLst>
      <p:ext uri="{BB962C8B-B14F-4D97-AF65-F5344CB8AC3E}">
        <p14:creationId xmlns:p14="http://schemas.microsoft.com/office/powerpoint/2010/main" val="38315044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Lst>
  <p:timing>
    <p:tnLst>
      <p:par>
        <p:cTn id="1" dur="indefinite" restart="never" nodeType="tmRoot"/>
      </p:par>
    </p:tnLst>
  </p:timing>
  <p:hf hdr="0" dt="0"/>
  <p:txStyles>
    <p:titleStyle>
      <a:lvl1pPr algn="ctr" defTabSz="457200" rtl="0" eaLnBrk="1" latinLnBrk="0" hangingPunct="1">
        <a:spcBef>
          <a:spcPct val="0"/>
        </a:spcBef>
        <a:buNone/>
        <a:defRPr sz="4200" kern="1200">
          <a:solidFill>
            <a:schemeClr val="tx1"/>
          </a:solidFill>
          <a:latin typeface="Arial" panose="020B0604020202020204" pitchFamily="34" charset="0"/>
          <a:ea typeface="+mj-ea"/>
          <a:cs typeface="Arial" panose="020B0604020202020204" pitchFamily="34" charset="0"/>
        </a:defRPr>
      </a:lvl1pPr>
    </p:titleStyle>
    <p:bodyStyle>
      <a:lvl1pPr marL="342900" marR="0" indent="-342900" algn="l" defTabSz="914400" rtl="0" eaLnBrk="1" fontAlgn="base" latinLnBrk="0" hangingPunct="1">
        <a:lnSpc>
          <a:spcPct val="100000"/>
        </a:lnSpc>
        <a:spcBef>
          <a:spcPts val="1200"/>
        </a:spcBef>
        <a:spcAft>
          <a:spcPct val="0"/>
        </a:spcAft>
        <a:buClr>
          <a:srgbClr val="FF6600"/>
        </a:buClr>
        <a:buSzTx/>
        <a:buFontTx/>
        <a:buChar char="•"/>
        <a:tabLst/>
        <a:defRPr sz="2600" kern="1200">
          <a:solidFill>
            <a:schemeClr val="tx1"/>
          </a:solidFill>
          <a:latin typeface="Arial" panose="020B0604020202020204" pitchFamily="34" charset="0"/>
          <a:ea typeface="+mn-ea"/>
          <a:cs typeface="Arial" panose="020B0604020202020204" pitchFamily="34" charset="0"/>
        </a:defRPr>
      </a:lvl1pPr>
      <a:lvl2pPr marL="742950" marR="0" indent="-285750" algn="l" defTabSz="914400" rtl="0" eaLnBrk="1" fontAlgn="base" latinLnBrk="0" hangingPunct="1">
        <a:lnSpc>
          <a:spcPct val="100000"/>
        </a:lnSpc>
        <a:spcBef>
          <a:spcPts val="1200"/>
        </a:spcBef>
        <a:spcAft>
          <a:spcPct val="0"/>
        </a:spcAft>
        <a:buClr>
          <a:srgbClr val="4343CA"/>
        </a:buClr>
        <a:buSzTx/>
        <a:buFont typeface="Arial"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base" latinLnBrk="0" hangingPunct="1">
        <a:lnSpc>
          <a:spcPct val="100000"/>
        </a:lnSpc>
        <a:spcBef>
          <a:spcPts val="1200"/>
        </a:spcBef>
        <a:spcAft>
          <a:spcPct val="0"/>
        </a:spcAft>
        <a:buClr>
          <a:srgbClr val="660066"/>
        </a:buClr>
        <a:buSzTx/>
        <a:buFontTx/>
        <a:buChar char="•"/>
        <a:tabLst/>
        <a:defRPr sz="22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base" latinLnBrk="0" hangingPunct="1">
        <a:lnSpc>
          <a:spcPct val="100000"/>
        </a:lnSpc>
        <a:spcBef>
          <a:spcPts val="1200"/>
        </a:spcBef>
        <a:spcAft>
          <a:spcPct val="0"/>
        </a:spcAft>
        <a:buClr>
          <a:srgbClr val="008000"/>
        </a:buClr>
        <a:buSzTx/>
        <a:buFont typeface="Arial" charset="0"/>
        <a:buChar char="•"/>
        <a:tabLst/>
        <a:defRPr sz="20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base" latinLnBrk="0" hangingPunct="1">
        <a:lnSpc>
          <a:spcPct val="100000"/>
        </a:lnSpc>
        <a:spcBef>
          <a:spcPct val="20000"/>
        </a:spcBef>
        <a:spcAft>
          <a:spcPct val="0"/>
        </a:spcAft>
        <a:buClrTx/>
        <a:buSzTx/>
        <a:buFontTx/>
        <a:buNone/>
        <a:tabLst/>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41.jpeg"/><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50.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9.xml"/><Relationship Id="rId1" Type="http://schemas.openxmlformats.org/officeDocument/2006/relationships/vmlDrawing" Target="../drawings/vmlDrawing2.vml"/><Relationship Id="rId5" Type="http://schemas.openxmlformats.org/officeDocument/2006/relationships/image" Target="../media/image51.emf"/><Relationship Id="rId4" Type="http://schemas.openxmlformats.org/officeDocument/2006/relationships/oleObject" Target="../embeddings/Microsoft_Word_97_-_2003_Document2.doc"/></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9.xml"/><Relationship Id="rId1" Type="http://schemas.openxmlformats.org/officeDocument/2006/relationships/vmlDrawing" Target="../drawings/vmlDrawing3.vml"/><Relationship Id="rId5" Type="http://schemas.openxmlformats.org/officeDocument/2006/relationships/image" Target="../media/image52.emf"/><Relationship Id="rId4" Type="http://schemas.openxmlformats.org/officeDocument/2006/relationships/oleObject" Target="../embeddings/Microsoft_Word_97_-_2003_Document3.doc"/></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rial" panose="020B0604020202020204" pitchFamily="34" charset="0"/>
                <a:cs typeface="Arial" panose="020B0604020202020204" pitchFamily="34" charset="0"/>
              </a:rPr>
              <a:t>Accelerator Overview</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S&amp;T Review 2015</a:t>
            </a: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Andrew Hutton</a:t>
            </a:r>
          </a:p>
        </p:txBody>
      </p:sp>
    </p:spTree>
    <p:extLst>
      <p:ext uri="{BB962C8B-B14F-4D97-AF65-F5344CB8AC3E}">
        <p14:creationId xmlns:p14="http://schemas.microsoft.com/office/powerpoint/2010/main" val="7723801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AIP – Future projects</a:t>
            </a:r>
            <a:endParaRPr lang="en-US" dirty="0"/>
          </a:p>
        </p:txBody>
      </p:sp>
      <p:sp>
        <p:nvSpPr>
          <p:cNvPr id="3" name="Content Placeholder 2"/>
          <p:cNvSpPr>
            <a:spLocks noGrp="1"/>
          </p:cNvSpPr>
          <p:nvPr>
            <p:ph idx="1"/>
          </p:nvPr>
        </p:nvSpPr>
        <p:spPr/>
        <p:txBody>
          <a:bodyPr>
            <a:normAutofit/>
          </a:bodyPr>
          <a:lstStyle/>
          <a:p>
            <a:pPr marL="0" indent="0">
              <a:buNone/>
            </a:pPr>
            <a:r>
              <a:rPr lang="en-US" sz="2400" b="1" dirty="0"/>
              <a:t>AIP work planned for FY15 – FY19</a:t>
            </a:r>
          </a:p>
          <a:p>
            <a:pPr lvl="0"/>
            <a:r>
              <a:rPr lang="en-US" sz="2000" b="1" dirty="0"/>
              <a:t>Injector Upgrade – </a:t>
            </a:r>
            <a:r>
              <a:rPr lang="en-US" sz="2000" dirty="0"/>
              <a:t>Upgrade the CEBAF Injector </a:t>
            </a:r>
            <a:r>
              <a:rPr lang="en-US" sz="2000" dirty="0" smtClean="0"/>
              <a:t>to further improve 12GeV </a:t>
            </a:r>
            <a:r>
              <a:rPr lang="en-US" sz="2000" dirty="0"/>
              <a:t>parity </a:t>
            </a:r>
            <a:r>
              <a:rPr lang="en-US" sz="2000" dirty="0" smtClean="0"/>
              <a:t>properties of the beams</a:t>
            </a:r>
            <a:endParaRPr lang="en-US" sz="2000" dirty="0"/>
          </a:p>
          <a:p>
            <a:pPr lvl="1"/>
            <a:r>
              <a:rPr lang="en-US" sz="2000" b="1" dirty="0"/>
              <a:t>Build ¼ Cryomodule –</a:t>
            </a:r>
            <a:r>
              <a:rPr lang="en-US" sz="2000" dirty="0"/>
              <a:t> Establish uncoupled transport in the </a:t>
            </a:r>
            <a:r>
              <a:rPr lang="en-US" sz="2000" dirty="0" smtClean="0"/>
              <a:t>injector  </a:t>
            </a:r>
            <a:endParaRPr lang="en-US" sz="2000" dirty="0"/>
          </a:p>
          <a:p>
            <a:pPr lvl="1"/>
            <a:r>
              <a:rPr lang="en-US" sz="2000" b="1" dirty="0"/>
              <a:t>Integration – </a:t>
            </a:r>
            <a:r>
              <a:rPr lang="en-US" sz="2000" dirty="0"/>
              <a:t>Commission the new ¼ cryomodule in the Upgrade Injector Test Facility (UITF).  Upgrade CEBAF Injector components in the warm RF region to support 200keV </a:t>
            </a:r>
            <a:r>
              <a:rPr lang="en-US" sz="2000" dirty="0" smtClean="0"/>
              <a:t>operation</a:t>
            </a:r>
            <a:endParaRPr lang="en-US" sz="2000" dirty="0"/>
          </a:p>
          <a:p>
            <a:pPr lvl="1"/>
            <a:r>
              <a:rPr lang="en-US" sz="2000" b="1" dirty="0"/>
              <a:t>Install</a:t>
            </a:r>
            <a:r>
              <a:rPr lang="en-US" sz="2000" dirty="0"/>
              <a:t> the commissioned new ¼ </a:t>
            </a:r>
            <a:r>
              <a:rPr lang="en-US" sz="2000" dirty="0" smtClean="0"/>
              <a:t>cryomodule in CEBAF.   </a:t>
            </a:r>
            <a:r>
              <a:rPr lang="en-US" sz="2000" dirty="0"/>
              <a:t>Commission the complete upgraded injector, from the 200keV gun operation through the new ¼ cryomodule and R100.   </a:t>
            </a:r>
            <a:r>
              <a:rPr lang="en-US" sz="2000" b="1" dirty="0"/>
              <a:t> </a:t>
            </a:r>
            <a:endParaRPr lang="en-US" sz="2000" dirty="0"/>
          </a:p>
          <a:p>
            <a:r>
              <a:rPr lang="en-US" sz="2000" dirty="0" smtClean="0">
                <a:solidFill>
                  <a:srgbClr val="0000FF"/>
                </a:solidFill>
              </a:rPr>
              <a:t>Together, these projects will provide at least an order of magnitude improvement in parity quality of the electron beam – a JLab specialty</a:t>
            </a:r>
          </a:p>
          <a:p>
            <a:endParaRPr lang="en-US" sz="1600" dirty="0"/>
          </a:p>
          <a:p>
            <a:endParaRPr lang="en-US" dirty="0"/>
          </a:p>
        </p:txBody>
      </p:sp>
      <p:sp>
        <p:nvSpPr>
          <p:cNvPr id="4" name="Footer Placeholder 3"/>
          <p:cNvSpPr>
            <a:spLocks noGrp="1"/>
          </p:cNvSpPr>
          <p:nvPr>
            <p:ph type="ftr" sz="quarter" idx="10"/>
          </p:nvPr>
        </p:nvSpPr>
        <p:spPr/>
        <p:txBody>
          <a:bodyPr/>
          <a:lstStyle/>
          <a:p>
            <a:r>
              <a:rPr lang="en-US"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10</a:t>
            </a:fld>
            <a:endParaRPr lang="en-US" dirty="0"/>
          </a:p>
        </p:txBody>
      </p:sp>
    </p:spTree>
    <p:extLst>
      <p:ext uri="{BB962C8B-B14F-4D97-AF65-F5344CB8AC3E}">
        <p14:creationId xmlns:p14="http://schemas.microsoft.com/office/powerpoint/2010/main" val="1891308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separator beam pipes shaded"/>
          <p:cNvSpPr/>
          <p:nvPr/>
        </p:nvSpPr>
        <p:spPr>
          <a:xfrm>
            <a:off x="6065838" y="1997075"/>
            <a:ext cx="2933700" cy="2682875"/>
          </a:xfrm>
          <a:custGeom>
            <a:avLst/>
            <a:gdLst>
              <a:gd name="connsiteX0" fmla="*/ 0 w 2819400"/>
              <a:gd name="connsiteY0" fmla="*/ 1054769 h 2683042"/>
              <a:gd name="connsiteX1" fmla="*/ 0 w 2819400"/>
              <a:gd name="connsiteY1" fmla="*/ 1608221 h 2683042"/>
              <a:gd name="connsiteX2" fmla="*/ 2819400 w 2819400"/>
              <a:gd name="connsiteY2" fmla="*/ 2683042 h 2683042"/>
              <a:gd name="connsiteX3" fmla="*/ 2815390 w 2819400"/>
              <a:gd name="connsiteY3" fmla="*/ 2133600 h 2683042"/>
              <a:gd name="connsiteX4" fmla="*/ 705853 w 2819400"/>
              <a:gd name="connsiteY4" fmla="*/ 1327484 h 2683042"/>
              <a:gd name="connsiteX5" fmla="*/ 2787316 w 2819400"/>
              <a:gd name="connsiteY5" fmla="*/ 533400 h 2683042"/>
              <a:gd name="connsiteX6" fmla="*/ 2779295 w 2819400"/>
              <a:gd name="connsiteY6" fmla="*/ 0 h 2683042"/>
              <a:gd name="connsiteX7" fmla="*/ 0 w 2819400"/>
              <a:gd name="connsiteY7" fmla="*/ 1054769 h 2683042"/>
              <a:gd name="connsiteX0" fmla="*/ 0 w 2933438"/>
              <a:gd name="connsiteY0" fmla="*/ 1055093 h 2683042"/>
              <a:gd name="connsiteX1" fmla="*/ 114038 w 2933438"/>
              <a:gd name="connsiteY1" fmla="*/ 1608221 h 2683042"/>
              <a:gd name="connsiteX2" fmla="*/ 2933438 w 2933438"/>
              <a:gd name="connsiteY2" fmla="*/ 2683042 h 2683042"/>
              <a:gd name="connsiteX3" fmla="*/ 2929428 w 2933438"/>
              <a:gd name="connsiteY3" fmla="*/ 2133600 h 2683042"/>
              <a:gd name="connsiteX4" fmla="*/ 819891 w 2933438"/>
              <a:gd name="connsiteY4" fmla="*/ 1327484 h 2683042"/>
              <a:gd name="connsiteX5" fmla="*/ 2901354 w 2933438"/>
              <a:gd name="connsiteY5" fmla="*/ 533400 h 2683042"/>
              <a:gd name="connsiteX6" fmla="*/ 2893333 w 2933438"/>
              <a:gd name="connsiteY6" fmla="*/ 0 h 2683042"/>
              <a:gd name="connsiteX7" fmla="*/ 0 w 2933438"/>
              <a:gd name="connsiteY7" fmla="*/ 1055093 h 2683042"/>
              <a:gd name="connsiteX0" fmla="*/ 0 w 2933438"/>
              <a:gd name="connsiteY0" fmla="*/ 1055093 h 2683042"/>
              <a:gd name="connsiteX1" fmla="*/ 0 w 2933438"/>
              <a:gd name="connsiteY1" fmla="*/ 1601603 h 2683042"/>
              <a:gd name="connsiteX2" fmla="*/ 2933438 w 2933438"/>
              <a:gd name="connsiteY2" fmla="*/ 2683042 h 2683042"/>
              <a:gd name="connsiteX3" fmla="*/ 2929428 w 2933438"/>
              <a:gd name="connsiteY3" fmla="*/ 2133600 h 2683042"/>
              <a:gd name="connsiteX4" fmla="*/ 819891 w 2933438"/>
              <a:gd name="connsiteY4" fmla="*/ 1327484 h 2683042"/>
              <a:gd name="connsiteX5" fmla="*/ 2901354 w 2933438"/>
              <a:gd name="connsiteY5" fmla="*/ 533400 h 2683042"/>
              <a:gd name="connsiteX6" fmla="*/ 2893333 w 2933438"/>
              <a:gd name="connsiteY6" fmla="*/ 0 h 2683042"/>
              <a:gd name="connsiteX7" fmla="*/ 0 w 2933438"/>
              <a:gd name="connsiteY7" fmla="*/ 1055093 h 2683042"/>
              <a:gd name="connsiteX0" fmla="*/ 0 w 2933438"/>
              <a:gd name="connsiteY0" fmla="*/ 1055093 h 2683042"/>
              <a:gd name="connsiteX1" fmla="*/ 0 w 2933438"/>
              <a:gd name="connsiteY1" fmla="*/ 1601603 h 2683042"/>
              <a:gd name="connsiteX2" fmla="*/ 2933438 w 2933438"/>
              <a:gd name="connsiteY2" fmla="*/ 2683042 h 2683042"/>
              <a:gd name="connsiteX3" fmla="*/ 2929428 w 2933438"/>
              <a:gd name="connsiteY3" fmla="*/ 2133600 h 2683042"/>
              <a:gd name="connsiteX4" fmla="*/ 696829 w 2933438"/>
              <a:gd name="connsiteY4" fmla="*/ 1330858 h 2683042"/>
              <a:gd name="connsiteX5" fmla="*/ 2901354 w 2933438"/>
              <a:gd name="connsiteY5" fmla="*/ 533400 h 2683042"/>
              <a:gd name="connsiteX6" fmla="*/ 2893333 w 2933438"/>
              <a:gd name="connsiteY6" fmla="*/ 0 h 2683042"/>
              <a:gd name="connsiteX7" fmla="*/ 0 w 2933438"/>
              <a:gd name="connsiteY7" fmla="*/ 1055093 h 268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3438" h="2683042">
                <a:moveTo>
                  <a:pt x="0" y="1055093"/>
                </a:moveTo>
                <a:lnTo>
                  <a:pt x="0" y="1601603"/>
                </a:lnTo>
                <a:lnTo>
                  <a:pt x="2933438" y="2683042"/>
                </a:lnTo>
                <a:cubicBezTo>
                  <a:pt x="2932101" y="2499895"/>
                  <a:pt x="2930765" y="2316747"/>
                  <a:pt x="2929428" y="2133600"/>
                </a:cubicBezTo>
                <a:lnTo>
                  <a:pt x="696829" y="1330858"/>
                </a:lnTo>
                <a:lnTo>
                  <a:pt x="2901354" y="533400"/>
                </a:lnTo>
                <a:lnTo>
                  <a:pt x="2893333" y="0"/>
                </a:lnTo>
                <a:lnTo>
                  <a:pt x="0" y="1055093"/>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6" name="Separator Cavity Outline"/>
          <p:cNvSpPr/>
          <p:nvPr/>
        </p:nvSpPr>
        <p:spPr>
          <a:xfrm>
            <a:off x="2259590" y="1796562"/>
            <a:ext cx="3798972" cy="3065951"/>
          </a:xfrm>
          <a:prstGeom prst="rect">
            <a:avLst/>
          </a:prstGeom>
          <a:solidFill>
            <a:schemeClr val="bg1"/>
          </a:solidFill>
          <a:ln w="53975">
            <a:solidFill>
              <a:srgbClr val="783F79"/>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cxnSp>
        <p:nvCxnSpPr>
          <p:cNvPr id="719" name="Cavity center line"/>
          <p:cNvCxnSpPr/>
          <p:nvPr/>
        </p:nvCxnSpPr>
        <p:spPr>
          <a:xfrm>
            <a:off x="2195513" y="3328988"/>
            <a:ext cx="3862387"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92" name="Separator freq 750 MHz"/>
          <p:cNvSpPr txBox="1"/>
          <p:nvPr/>
        </p:nvSpPr>
        <p:spPr>
          <a:xfrm>
            <a:off x="2292350" y="4926013"/>
            <a:ext cx="3743325" cy="646112"/>
          </a:xfrm>
          <a:prstGeom prst="rect">
            <a:avLst/>
          </a:prstGeom>
          <a:noFill/>
          <a:effectLst>
            <a:outerShdw blurRad="50800" dist="38100" dir="2700000" algn="tl" rotWithShape="0">
              <a:prstClr val="black">
                <a:alpha val="25000"/>
              </a:prstClr>
            </a:outerShdw>
          </a:effectLst>
        </p:spPr>
        <p:txBody>
          <a:bodyPr>
            <a:spAutoFit/>
          </a:bodyPr>
          <a:lstStyle/>
          <a:p>
            <a:pPr algn="ctr">
              <a:defRPr/>
            </a:pPr>
            <a:r>
              <a:rPr lang="en-US" b="1" dirty="0">
                <a:solidFill>
                  <a:prstClr val="black"/>
                </a:solidFill>
                <a:latin typeface="Arial" pitchFamily="34" charset="0"/>
                <a:ea typeface="Tahoma" pitchFamily="34" charset="0"/>
                <a:cs typeface="Arial" pitchFamily="34" charset="0"/>
              </a:rPr>
              <a:t>5</a:t>
            </a:r>
            <a:r>
              <a:rPr lang="en-US" b="1" baseline="30000" dirty="0">
                <a:solidFill>
                  <a:prstClr val="black"/>
                </a:solidFill>
                <a:latin typeface="Arial" pitchFamily="34" charset="0"/>
                <a:ea typeface="Tahoma" pitchFamily="34" charset="0"/>
                <a:cs typeface="Arial" pitchFamily="34" charset="0"/>
              </a:rPr>
              <a:t>th</a:t>
            </a:r>
            <a:r>
              <a:rPr lang="en-US" b="1" dirty="0">
                <a:solidFill>
                  <a:prstClr val="black"/>
                </a:solidFill>
                <a:latin typeface="Arial" pitchFamily="34" charset="0"/>
                <a:ea typeface="Tahoma" pitchFamily="34" charset="0"/>
                <a:cs typeface="Arial" pitchFamily="34" charset="0"/>
              </a:rPr>
              <a:t> Pass </a:t>
            </a:r>
            <a:r>
              <a:rPr lang="en-US" b="1" dirty="0" err="1">
                <a:solidFill>
                  <a:prstClr val="black"/>
                </a:solidFill>
                <a:latin typeface="Arial" pitchFamily="34" charset="0"/>
                <a:ea typeface="Tahoma" pitchFamily="34" charset="0"/>
                <a:cs typeface="Arial" pitchFamily="34" charset="0"/>
              </a:rPr>
              <a:t>RF</a:t>
            </a:r>
            <a:r>
              <a:rPr lang="en-US" b="1" dirty="0">
                <a:solidFill>
                  <a:prstClr val="black"/>
                </a:solidFill>
                <a:latin typeface="Arial" pitchFamily="34" charset="0"/>
                <a:ea typeface="Tahoma" pitchFamily="34" charset="0"/>
                <a:cs typeface="Arial" pitchFamily="34" charset="0"/>
              </a:rPr>
              <a:t> Separator Cavity</a:t>
            </a:r>
          </a:p>
          <a:p>
            <a:pPr algn="ctr">
              <a:defRPr/>
            </a:pPr>
            <a:r>
              <a:rPr lang="en-US" b="1" dirty="0">
                <a:solidFill>
                  <a:prstClr val="black"/>
                </a:solidFill>
                <a:latin typeface="Arial" pitchFamily="34" charset="0"/>
                <a:ea typeface="Tahoma" pitchFamily="34" charset="0"/>
                <a:cs typeface="Arial" pitchFamily="34" charset="0"/>
              </a:rPr>
              <a:t>750 MHz</a:t>
            </a:r>
          </a:p>
        </p:txBody>
      </p:sp>
      <p:sp>
        <p:nvSpPr>
          <p:cNvPr id="693" name="text To Halls"/>
          <p:cNvSpPr txBox="1"/>
          <p:nvPr/>
        </p:nvSpPr>
        <p:spPr>
          <a:xfrm>
            <a:off x="6851650" y="1722438"/>
            <a:ext cx="1911350" cy="369887"/>
          </a:xfrm>
          <a:prstGeom prst="rect">
            <a:avLst/>
          </a:prstGeom>
          <a:noFill/>
          <a:effectLst>
            <a:outerShdw blurRad="50800" dist="38100" dir="2700000" algn="tl" rotWithShape="0">
              <a:prstClr val="black">
                <a:alpha val="25000"/>
              </a:prstClr>
            </a:outerShdw>
          </a:effectLst>
        </p:spPr>
        <p:txBody>
          <a:bodyPr>
            <a:spAutoFit/>
          </a:bodyPr>
          <a:lstStyle/>
          <a:p>
            <a:pPr algn="ctr">
              <a:defRPr/>
            </a:pPr>
            <a:r>
              <a:rPr lang="en-US" b="1" dirty="0">
                <a:solidFill>
                  <a:prstClr val="black"/>
                </a:solidFill>
                <a:latin typeface="Arial" pitchFamily="34" charset="0"/>
                <a:ea typeface="Tahoma" pitchFamily="34" charset="0"/>
                <a:cs typeface="Arial" pitchFamily="34" charset="0"/>
              </a:rPr>
              <a:t>Beam to Halls</a:t>
            </a:r>
          </a:p>
        </p:txBody>
      </p:sp>
      <p:sp>
        <p:nvSpPr>
          <p:cNvPr id="694" name="text Hall D Beam"/>
          <p:cNvSpPr txBox="1"/>
          <p:nvPr/>
        </p:nvSpPr>
        <p:spPr>
          <a:xfrm>
            <a:off x="7021513" y="4537075"/>
            <a:ext cx="1630362" cy="646113"/>
          </a:xfrm>
          <a:prstGeom prst="rect">
            <a:avLst/>
          </a:prstGeom>
          <a:noFill/>
          <a:effectLst>
            <a:outerShdw blurRad="50800" dist="38100" dir="2700000" algn="tl" rotWithShape="0">
              <a:prstClr val="black">
                <a:alpha val="25000"/>
              </a:prstClr>
            </a:outerShdw>
          </a:effectLst>
        </p:spPr>
        <p:txBody>
          <a:bodyPr>
            <a:spAutoFit/>
          </a:bodyPr>
          <a:lstStyle/>
          <a:p>
            <a:pPr algn="ctr">
              <a:defRPr/>
            </a:pPr>
            <a:r>
              <a:rPr lang="en-US" b="1" dirty="0">
                <a:solidFill>
                  <a:prstClr val="black"/>
                </a:solidFill>
                <a:latin typeface="Arial" pitchFamily="34" charset="0"/>
                <a:ea typeface="Tahoma" pitchFamily="34" charset="0"/>
                <a:cs typeface="Arial" pitchFamily="34" charset="0"/>
              </a:rPr>
              <a:t>Hall D</a:t>
            </a:r>
          </a:p>
          <a:p>
            <a:pPr algn="ctr">
              <a:defRPr/>
            </a:pPr>
            <a:r>
              <a:rPr lang="en-US" b="1" dirty="0">
                <a:solidFill>
                  <a:prstClr val="black"/>
                </a:solidFill>
                <a:latin typeface="Arial" pitchFamily="34" charset="0"/>
                <a:ea typeface="Tahoma" pitchFamily="34" charset="0"/>
                <a:cs typeface="Arial" pitchFamily="34" charset="0"/>
              </a:rPr>
              <a:t>Beam</a:t>
            </a:r>
          </a:p>
        </p:txBody>
      </p:sp>
      <p:grpSp>
        <p:nvGrpSpPr>
          <p:cNvPr id="38" name="waveform 10"/>
          <p:cNvGrpSpPr>
            <a:grpSpLocks/>
          </p:cNvGrpSpPr>
          <p:nvPr/>
        </p:nvGrpSpPr>
        <p:grpSpPr bwMode="auto">
          <a:xfrm>
            <a:off x="2260600" y="1925638"/>
            <a:ext cx="6696075" cy="2824162"/>
            <a:chOff x="2260767" y="1925994"/>
            <a:chExt cx="6695175" cy="2823345"/>
          </a:xfrm>
        </p:grpSpPr>
        <p:grpSp>
          <p:nvGrpSpPr>
            <p:cNvPr id="38009" name="wave10 vee"/>
            <p:cNvGrpSpPr>
              <a:grpSpLocks/>
            </p:cNvGrpSpPr>
            <p:nvPr/>
          </p:nvGrpSpPr>
          <p:grpSpPr bwMode="auto">
            <a:xfrm>
              <a:off x="6059117" y="2174984"/>
              <a:ext cx="2896825" cy="2220681"/>
              <a:chOff x="6059117" y="2174984"/>
              <a:chExt cx="2896825" cy="2220681"/>
            </a:xfrm>
          </p:grpSpPr>
          <p:cxnSp>
            <p:nvCxnSpPr>
              <p:cNvPr id="668" name="Straight Connector 667"/>
              <p:cNvCxnSpPr>
                <a:stCxn id="747" idx="10"/>
              </p:cNvCxnSpPr>
              <p:nvPr/>
            </p:nvCxnSpPr>
            <p:spPr>
              <a:xfrm flipV="1">
                <a:off x="6059144" y="2268795"/>
                <a:ext cx="2896798" cy="1060143"/>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p:cNvCxnSpPr>
                <a:stCxn id="747" idx="10"/>
              </p:cNvCxnSpPr>
              <p:nvPr/>
            </p:nvCxnSpPr>
            <p:spPr>
              <a:xfrm>
                <a:off x="6059144" y="3328938"/>
                <a:ext cx="2896798" cy="1066491"/>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81" name="Rounded Rectangle 680"/>
              <p:cNvSpPr/>
              <p:nvPr/>
            </p:nvSpPr>
            <p:spPr>
              <a:xfrm>
                <a:off x="6108349" y="3103578"/>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C</a:t>
                </a:r>
              </a:p>
            </p:txBody>
          </p:sp>
          <p:sp>
            <p:nvSpPr>
              <p:cNvPr id="682" name="Rounded Rectangle 681"/>
              <p:cNvSpPr/>
              <p:nvPr/>
            </p:nvSpPr>
            <p:spPr>
              <a:xfrm>
                <a:off x="6948025" y="2795692"/>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B</a:t>
                </a:r>
              </a:p>
            </p:txBody>
          </p:sp>
          <p:sp>
            <p:nvSpPr>
              <p:cNvPr id="683" name="Rounded Rectangle 682"/>
              <p:cNvSpPr/>
              <p:nvPr/>
            </p:nvSpPr>
            <p:spPr>
              <a:xfrm>
                <a:off x="6525806" y="3397180"/>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A</a:t>
                </a:r>
              </a:p>
            </p:txBody>
          </p:sp>
          <p:sp>
            <p:nvSpPr>
              <p:cNvPr id="684" name="Rounded Rectangle 683"/>
              <p:cNvSpPr/>
              <p:nvPr/>
            </p:nvSpPr>
            <p:spPr>
              <a:xfrm>
                <a:off x="7370243" y="3713002"/>
                <a:ext cx="304759" cy="306298"/>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C</a:t>
                </a:r>
              </a:p>
            </p:txBody>
          </p:sp>
          <p:sp>
            <p:nvSpPr>
              <p:cNvPr id="685" name="Rounded Rectangle 684"/>
              <p:cNvSpPr/>
              <p:nvPr/>
            </p:nvSpPr>
            <p:spPr>
              <a:xfrm>
                <a:off x="8213092" y="4019300"/>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B</a:t>
                </a:r>
              </a:p>
            </p:txBody>
          </p:sp>
          <p:sp>
            <p:nvSpPr>
              <p:cNvPr id="686" name="Rounded Rectangle 685"/>
              <p:cNvSpPr/>
              <p:nvPr/>
            </p:nvSpPr>
            <p:spPr>
              <a:xfrm>
                <a:off x="7790873" y="2481458"/>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A</a:t>
                </a:r>
              </a:p>
            </p:txBody>
          </p:sp>
          <p:sp>
            <p:nvSpPr>
              <p:cNvPr id="687" name="Rounded Rectangle 686"/>
              <p:cNvSpPr/>
              <p:nvPr/>
            </p:nvSpPr>
            <p:spPr>
              <a:xfrm>
                <a:off x="8635310" y="2175159"/>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C</a:t>
                </a:r>
              </a:p>
            </p:txBody>
          </p:sp>
        </p:grpSp>
        <p:grpSp>
          <p:nvGrpSpPr>
            <p:cNvPr id="38010" name="wave10"/>
            <p:cNvGrpSpPr>
              <a:grpSpLocks/>
            </p:cNvGrpSpPr>
            <p:nvPr/>
          </p:nvGrpSpPr>
          <p:grpSpPr bwMode="auto">
            <a:xfrm>
              <a:off x="2260767" y="1925994"/>
              <a:ext cx="3798350" cy="2823345"/>
              <a:chOff x="2260767" y="1925994"/>
              <a:chExt cx="3798350" cy="2823345"/>
            </a:xfrm>
          </p:grpSpPr>
          <p:sp>
            <p:nvSpPr>
              <p:cNvPr id="747" name="wave10"/>
              <p:cNvSpPr/>
              <p:nvPr/>
            </p:nvSpPr>
            <p:spPr>
              <a:xfrm>
                <a:off x="2260767" y="2005346"/>
                <a:ext cx="3798377" cy="2648771"/>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grpSp>
            <p:nvGrpSpPr>
              <p:cNvPr id="38012" name="Group 887"/>
              <p:cNvGrpSpPr>
                <a:grpSpLocks/>
              </p:cNvGrpSpPr>
              <p:nvPr/>
            </p:nvGrpSpPr>
            <p:grpSpPr bwMode="auto">
              <a:xfrm>
                <a:off x="2313741" y="1925994"/>
                <a:ext cx="3676560" cy="2823345"/>
                <a:chOff x="2313741" y="1929078"/>
                <a:chExt cx="3676560" cy="2823345"/>
              </a:xfrm>
            </p:grpSpPr>
            <p:sp>
              <p:nvSpPr>
                <p:cNvPr id="889" name="Rounded Rectangle 888"/>
                <p:cNvSpPr/>
                <p:nvPr/>
              </p:nvSpPr>
              <p:spPr>
                <a:xfrm>
                  <a:off x="2313148" y="4447711"/>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C</a:t>
                  </a:r>
                </a:p>
              </p:txBody>
            </p:sp>
            <p:sp>
              <p:nvSpPr>
                <p:cNvPr id="890" name="Rounded Rectangle 889"/>
                <p:cNvSpPr/>
                <p:nvPr/>
              </p:nvSpPr>
              <p:spPr>
                <a:xfrm>
                  <a:off x="3155997" y="4447711"/>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B</a:t>
                  </a:r>
                </a:p>
              </p:txBody>
            </p:sp>
            <p:sp>
              <p:nvSpPr>
                <p:cNvPr id="891" name="Rounded Rectangle 890"/>
                <p:cNvSpPr/>
                <p:nvPr/>
              </p:nvSpPr>
              <p:spPr>
                <a:xfrm>
                  <a:off x="2733778" y="1929078"/>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A</a:t>
                  </a:r>
                </a:p>
              </p:txBody>
            </p:sp>
            <p:sp>
              <p:nvSpPr>
                <p:cNvPr id="892" name="Rounded Rectangle 891"/>
                <p:cNvSpPr/>
                <p:nvPr/>
              </p:nvSpPr>
              <p:spPr>
                <a:xfrm>
                  <a:off x="3578215" y="1929078"/>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C</a:t>
                  </a:r>
                </a:p>
              </p:txBody>
            </p:sp>
            <p:sp>
              <p:nvSpPr>
                <p:cNvPr id="893" name="Rounded Rectangle 892"/>
                <p:cNvSpPr/>
                <p:nvPr/>
              </p:nvSpPr>
              <p:spPr>
                <a:xfrm>
                  <a:off x="4419476" y="1929078"/>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B</a:t>
                  </a:r>
                </a:p>
              </p:txBody>
            </p:sp>
            <p:sp>
              <p:nvSpPr>
                <p:cNvPr id="894" name="Rounded Rectangle 893"/>
                <p:cNvSpPr/>
                <p:nvPr/>
              </p:nvSpPr>
              <p:spPr>
                <a:xfrm>
                  <a:off x="3997258" y="4447711"/>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A</a:t>
                  </a:r>
                </a:p>
              </p:txBody>
            </p:sp>
            <p:sp>
              <p:nvSpPr>
                <p:cNvPr id="895" name="Rounded Rectangle 894"/>
                <p:cNvSpPr/>
                <p:nvPr/>
              </p:nvSpPr>
              <p:spPr>
                <a:xfrm>
                  <a:off x="4841695" y="4447711"/>
                  <a:ext cx="304759"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C</a:t>
                  </a:r>
                </a:p>
              </p:txBody>
            </p:sp>
            <p:sp>
              <p:nvSpPr>
                <p:cNvPr id="896" name="Rounded Rectangle 895"/>
                <p:cNvSpPr/>
                <p:nvPr/>
              </p:nvSpPr>
              <p:spPr>
                <a:xfrm>
                  <a:off x="5686131" y="4447711"/>
                  <a:ext cx="304759"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B</a:t>
                  </a:r>
                </a:p>
              </p:txBody>
            </p:sp>
            <p:sp>
              <p:nvSpPr>
                <p:cNvPr id="897" name="Rounded Rectangle 896"/>
                <p:cNvSpPr/>
                <p:nvPr/>
              </p:nvSpPr>
              <p:spPr>
                <a:xfrm>
                  <a:off x="5263913" y="1929078"/>
                  <a:ext cx="304759"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A</a:t>
                  </a:r>
                </a:p>
              </p:txBody>
            </p:sp>
          </p:grpSp>
        </p:grpSp>
      </p:grpSp>
      <p:grpSp>
        <p:nvGrpSpPr>
          <p:cNvPr id="46" name="Waveform with Empty Buckets"/>
          <p:cNvGrpSpPr>
            <a:grpSpLocks/>
          </p:cNvGrpSpPr>
          <p:nvPr/>
        </p:nvGrpSpPr>
        <p:grpSpPr bwMode="auto">
          <a:xfrm>
            <a:off x="146050" y="1925638"/>
            <a:ext cx="8810625" cy="2824162"/>
            <a:chOff x="146062" y="1926006"/>
            <a:chExt cx="8809892" cy="2823345"/>
          </a:xfrm>
        </p:grpSpPr>
        <p:grpSp>
          <p:nvGrpSpPr>
            <p:cNvPr id="37972" name="Beginning of pulse train"/>
            <p:cNvGrpSpPr>
              <a:grpSpLocks/>
            </p:cNvGrpSpPr>
            <p:nvPr/>
          </p:nvGrpSpPr>
          <p:grpSpPr bwMode="auto">
            <a:xfrm>
              <a:off x="146062" y="3175806"/>
              <a:ext cx="2113540" cy="304800"/>
              <a:chOff x="146050" y="3175794"/>
              <a:chExt cx="2113540" cy="304800"/>
            </a:xfrm>
          </p:grpSpPr>
          <p:cxnSp>
            <p:nvCxnSpPr>
              <p:cNvPr id="762" name="Straight Connector 761"/>
              <p:cNvCxnSpPr/>
              <p:nvPr/>
            </p:nvCxnSpPr>
            <p:spPr>
              <a:xfrm>
                <a:off x="146050" y="3328938"/>
                <a:ext cx="2112787" cy="1587"/>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7997" name="Start of pulse train"/>
              <p:cNvGrpSpPr>
                <a:grpSpLocks/>
              </p:cNvGrpSpPr>
              <p:nvPr/>
            </p:nvGrpSpPr>
            <p:grpSpPr bwMode="auto">
              <a:xfrm>
                <a:off x="206887" y="3175794"/>
                <a:ext cx="1989379" cy="304800"/>
                <a:chOff x="518037" y="3715544"/>
                <a:chExt cx="1989379" cy="304800"/>
              </a:xfrm>
            </p:grpSpPr>
            <p:sp>
              <p:nvSpPr>
                <p:cNvPr id="776" name="Rounded Rectangle 775"/>
                <p:cNvSpPr/>
                <p:nvPr/>
              </p:nvSpPr>
              <p:spPr>
                <a:xfrm>
                  <a:off x="939760" y="3716332"/>
                  <a:ext cx="304775" cy="304712"/>
                </a:xfrm>
                <a:prstGeom prst="roundRect">
                  <a:avLst/>
                </a:prstGeom>
                <a:solidFill>
                  <a:schemeClr val="bg1"/>
                </a:solidFill>
                <a:ln w="19050">
                  <a:solidFill>
                    <a:srgbClr val="0092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B</a:t>
                  </a:r>
                </a:p>
              </p:txBody>
            </p:sp>
            <p:sp>
              <p:nvSpPr>
                <p:cNvPr id="777" name="Rounded Rectangle 776"/>
                <p:cNvSpPr/>
                <p:nvPr/>
              </p:nvSpPr>
              <p:spPr>
                <a:xfrm>
                  <a:off x="1362000" y="3716332"/>
                  <a:ext cx="304775"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a:solidFill>
                        <a:prstClr val="white"/>
                      </a:solidFill>
                      <a:latin typeface="Arial" panose="020B0604020202020204" pitchFamily="34" charset="0"/>
                      <a:cs typeface="Arial" panose="020B0604020202020204" pitchFamily="34" charset="0"/>
                    </a:rPr>
                    <a:t>C</a:t>
                  </a:r>
                </a:p>
              </p:txBody>
            </p:sp>
            <p:sp>
              <p:nvSpPr>
                <p:cNvPr id="778" name="Rounded Rectangle 777"/>
                <p:cNvSpPr/>
                <p:nvPr/>
              </p:nvSpPr>
              <p:spPr>
                <a:xfrm>
                  <a:off x="2198543" y="3716332"/>
                  <a:ext cx="304775"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a:solidFill>
                        <a:prstClr val="white"/>
                      </a:solidFill>
                      <a:latin typeface="Arial" panose="020B0604020202020204" pitchFamily="34" charset="0"/>
                      <a:cs typeface="Arial" panose="020B0604020202020204" pitchFamily="34" charset="0"/>
                    </a:rPr>
                    <a:t>B</a:t>
                  </a:r>
                </a:p>
              </p:txBody>
            </p:sp>
            <p:sp>
              <p:nvSpPr>
                <p:cNvPr id="820" name="Rounded Rectangle 819"/>
                <p:cNvSpPr/>
                <p:nvPr/>
              </p:nvSpPr>
              <p:spPr>
                <a:xfrm>
                  <a:off x="1779478" y="3716332"/>
                  <a:ext cx="301600" cy="304712"/>
                </a:xfrm>
                <a:prstGeom prst="roundRect">
                  <a:avLst/>
                </a:prstGeom>
                <a:solidFill>
                  <a:schemeClr val="bg1"/>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A</a:t>
                  </a:r>
                </a:p>
              </p:txBody>
            </p:sp>
            <p:sp>
              <p:nvSpPr>
                <p:cNvPr id="900" name="Rounded Rectangle 899"/>
                <p:cNvSpPr/>
                <p:nvPr/>
              </p:nvSpPr>
              <p:spPr>
                <a:xfrm>
                  <a:off x="517520" y="3716332"/>
                  <a:ext cx="304775"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a:solidFill>
                        <a:prstClr val="white"/>
                      </a:solidFill>
                      <a:latin typeface="Arial" panose="020B0604020202020204" pitchFamily="34" charset="0"/>
                      <a:cs typeface="Arial" panose="020B0604020202020204" pitchFamily="34" charset="0"/>
                    </a:rPr>
                    <a:t>A</a:t>
                  </a:r>
                </a:p>
              </p:txBody>
            </p:sp>
          </p:grpSp>
        </p:grpSp>
        <p:grpSp>
          <p:nvGrpSpPr>
            <p:cNvPr id="37973" name="waveform 10"/>
            <p:cNvGrpSpPr>
              <a:grpSpLocks/>
            </p:cNvGrpSpPr>
            <p:nvPr/>
          </p:nvGrpSpPr>
          <p:grpSpPr bwMode="auto">
            <a:xfrm>
              <a:off x="2260779" y="1926006"/>
              <a:ext cx="6695175" cy="2823345"/>
              <a:chOff x="2260767" y="1925994"/>
              <a:chExt cx="6695175" cy="2823345"/>
            </a:xfrm>
          </p:grpSpPr>
          <p:grpSp>
            <p:nvGrpSpPr>
              <p:cNvPr id="37974" name="wave10 vee"/>
              <p:cNvGrpSpPr>
                <a:grpSpLocks/>
              </p:cNvGrpSpPr>
              <p:nvPr/>
            </p:nvGrpSpPr>
            <p:grpSpPr bwMode="auto">
              <a:xfrm>
                <a:off x="6059117" y="2174984"/>
                <a:ext cx="2896825" cy="2220681"/>
                <a:chOff x="6059117" y="2174984"/>
                <a:chExt cx="2896825" cy="2220681"/>
              </a:xfrm>
            </p:grpSpPr>
            <p:cxnSp>
              <p:nvCxnSpPr>
                <p:cNvPr id="922" name="Straight Connector 921"/>
                <p:cNvCxnSpPr>
                  <a:stCxn id="906" idx="10"/>
                </p:cNvCxnSpPr>
                <p:nvPr/>
              </p:nvCxnSpPr>
              <p:spPr>
                <a:xfrm flipV="1">
                  <a:off x="6058996" y="2268795"/>
                  <a:ext cx="2896946" cy="1060143"/>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4" name="Straight Connector 923"/>
                <p:cNvCxnSpPr>
                  <a:stCxn id="906" idx="10"/>
                </p:cNvCxnSpPr>
                <p:nvPr/>
              </p:nvCxnSpPr>
              <p:spPr>
                <a:xfrm>
                  <a:off x="6058996" y="3328938"/>
                  <a:ext cx="2896946" cy="1066491"/>
                </a:xfrm>
                <a:prstGeom prst="line">
                  <a:avLst/>
                </a:prstGeom>
                <a:ln w="28575"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25" name="Rounded Rectangle 924"/>
                <p:cNvSpPr/>
                <p:nvPr/>
              </p:nvSpPr>
              <p:spPr>
                <a:xfrm>
                  <a:off x="6108204" y="3103578"/>
                  <a:ext cx="304775"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a:solidFill>
                        <a:prstClr val="white"/>
                      </a:solidFill>
                      <a:latin typeface="Arial" panose="020B0604020202020204" pitchFamily="34" charset="0"/>
                      <a:cs typeface="Arial" panose="020B0604020202020204" pitchFamily="34" charset="0"/>
                    </a:rPr>
                    <a:t>C</a:t>
                  </a:r>
                </a:p>
              </p:txBody>
            </p:sp>
            <p:sp>
              <p:nvSpPr>
                <p:cNvPr id="927" name="Rounded Rectangle 926"/>
                <p:cNvSpPr/>
                <p:nvPr/>
              </p:nvSpPr>
              <p:spPr>
                <a:xfrm>
                  <a:off x="6947922" y="2795692"/>
                  <a:ext cx="304775"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a:solidFill>
                        <a:prstClr val="white"/>
                      </a:solidFill>
                      <a:latin typeface="Arial" panose="020B0604020202020204" pitchFamily="34" charset="0"/>
                      <a:cs typeface="Arial" panose="020B0604020202020204" pitchFamily="34" charset="0"/>
                    </a:rPr>
                    <a:t>B</a:t>
                  </a:r>
                </a:p>
              </p:txBody>
            </p:sp>
            <p:sp>
              <p:nvSpPr>
                <p:cNvPr id="928" name="Rounded Rectangle 927"/>
                <p:cNvSpPr/>
                <p:nvPr/>
              </p:nvSpPr>
              <p:spPr>
                <a:xfrm>
                  <a:off x="6525682" y="3397180"/>
                  <a:ext cx="304775" cy="304712"/>
                </a:xfrm>
                <a:prstGeom prst="roundRect">
                  <a:avLst/>
                </a:prstGeom>
                <a:solidFill>
                  <a:schemeClr val="bg1"/>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A</a:t>
                  </a:r>
                </a:p>
              </p:txBody>
            </p:sp>
            <p:sp>
              <p:nvSpPr>
                <p:cNvPr id="929" name="Rounded Rectangle 928"/>
                <p:cNvSpPr/>
                <p:nvPr/>
              </p:nvSpPr>
              <p:spPr>
                <a:xfrm>
                  <a:off x="7370162" y="3713002"/>
                  <a:ext cx="304775" cy="306298"/>
                </a:xfrm>
                <a:prstGeom prst="roundRect">
                  <a:avLst/>
                </a:prstGeom>
                <a:solidFill>
                  <a:schemeClr val="bg1"/>
                </a:solidFill>
                <a:ln w="19050">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C</a:t>
                  </a:r>
                </a:p>
              </p:txBody>
            </p:sp>
            <p:sp>
              <p:nvSpPr>
                <p:cNvPr id="931" name="Rounded Rectangle 930"/>
                <p:cNvSpPr/>
                <p:nvPr/>
              </p:nvSpPr>
              <p:spPr>
                <a:xfrm>
                  <a:off x="8213054" y="4019300"/>
                  <a:ext cx="304775" cy="304712"/>
                </a:xfrm>
                <a:prstGeom prst="roundRect">
                  <a:avLst/>
                </a:prstGeom>
                <a:solidFill>
                  <a:schemeClr val="bg1"/>
                </a:solidFill>
                <a:ln w="19050">
                  <a:solidFill>
                    <a:srgbClr val="0092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B</a:t>
                  </a:r>
                </a:p>
              </p:txBody>
            </p:sp>
            <p:sp>
              <p:nvSpPr>
                <p:cNvPr id="933" name="Rounded Rectangle 932"/>
                <p:cNvSpPr/>
                <p:nvPr/>
              </p:nvSpPr>
              <p:spPr>
                <a:xfrm>
                  <a:off x="7790814" y="2481458"/>
                  <a:ext cx="304775"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a:solidFill>
                        <a:prstClr val="white"/>
                      </a:solidFill>
                      <a:latin typeface="Arial" panose="020B0604020202020204" pitchFamily="34" charset="0"/>
                      <a:cs typeface="Arial" panose="020B0604020202020204" pitchFamily="34" charset="0"/>
                    </a:rPr>
                    <a:t>A</a:t>
                  </a:r>
                </a:p>
              </p:txBody>
            </p:sp>
            <p:sp>
              <p:nvSpPr>
                <p:cNvPr id="934" name="Rounded Rectangle 933"/>
                <p:cNvSpPr/>
                <p:nvPr/>
              </p:nvSpPr>
              <p:spPr>
                <a:xfrm>
                  <a:off x="8635294" y="2175159"/>
                  <a:ext cx="304775"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a:solidFill>
                        <a:prstClr val="white"/>
                      </a:solidFill>
                      <a:latin typeface="Arial" panose="020B0604020202020204" pitchFamily="34" charset="0"/>
                      <a:cs typeface="Arial" panose="020B0604020202020204" pitchFamily="34" charset="0"/>
                    </a:rPr>
                    <a:t>C</a:t>
                  </a:r>
                </a:p>
              </p:txBody>
            </p:sp>
          </p:grpSp>
          <p:grpSp>
            <p:nvGrpSpPr>
              <p:cNvPr id="37975" name="wave10"/>
              <p:cNvGrpSpPr>
                <a:grpSpLocks/>
              </p:cNvGrpSpPr>
              <p:nvPr/>
            </p:nvGrpSpPr>
            <p:grpSpPr bwMode="auto">
              <a:xfrm>
                <a:off x="2260767" y="1925994"/>
                <a:ext cx="3798350" cy="2823345"/>
                <a:chOff x="2260767" y="1925994"/>
                <a:chExt cx="3798350" cy="2823345"/>
              </a:xfrm>
            </p:grpSpPr>
            <p:sp>
              <p:nvSpPr>
                <p:cNvPr id="906" name="wave10"/>
                <p:cNvSpPr/>
                <p:nvPr/>
              </p:nvSpPr>
              <p:spPr>
                <a:xfrm>
                  <a:off x="2260424" y="2005346"/>
                  <a:ext cx="3798572" cy="2648771"/>
                </a:xfrm>
                <a:custGeom>
                  <a:avLst/>
                  <a:gdLst>
                    <a:gd name="connsiteX0" fmla="*/ 0 w 5491162"/>
                    <a:gd name="connsiteY0" fmla="*/ 1536700 h 2870994"/>
                    <a:gd name="connsiteX1" fmla="*/ 423862 w 5491162"/>
                    <a:gd name="connsiteY1" fmla="*/ 222250 h 2870994"/>
                    <a:gd name="connsiteX2" fmla="*/ 842962 w 5491162"/>
                    <a:gd name="connsiteY2" fmla="*/ 2870200 h 2870994"/>
                    <a:gd name="connsiteX3" fmla="*/ 1266825 w 5491162"/>
                    <a:gd name="connsiteY3" fmla="*/ 227012 h 2870994"/>
                    <a:gd name="connsiteX4" fmla="*/ 1685925 w 5491162"/>
                    <a:gd name="connsiteY4" fmla="*/ 2865437 h 2870994"/>
                    <a:gd name="connsiteX5" fmla="*/ 2109787 w 5491162"/>
                    <a:gd name="connsiteY5" fmla="*/ 227012 h 2870994"/>
                    <a:gd name="connsiteX6" fmla="*/ 2533650 w 5491162"/>
                    <a:gd name="connsiteY6" fmla="*/ 2865437 h 2870994"/>
                    <a:gd name="connsiteX7" fmla="*/ 2957512 w 5491162"/>
                    <a:gd name="connsiteY7" fmla="*/ 227012 h 2870994"/>
                    <a:gd name="connsiteX8" fmla="*/ 3376612 w 5491162"/>
                    <a:gd name="connsiteY8" fmla="*/ 2865437 h 2870994"/>
                    <a:gd name="connsiteX9" fmla="*/ 3795712 w 5491162"/>
                    <a:gd name="connsiteY9" fmla="*/ 222250 h 2870994"/>
                    <a:gd name="connsiteX10" fmla="*/ 4219575 w 5491162"/>
                    <a:gd name="connsiteY10" fmla="*/ 2865437 h 2870994"/>
                    <a:gd name="connsiteX11" fmla="*/ 4648200 w 5491162"/>
                    <a:gd name="connsiteY11" fmla="*/ 227012 h 2870994"/>
                    <a:gd name="connsiteX12" fmla="*/ 5062537 w 5491162"/>
                    <a:gd name="connsiteY12" fmla="*/ 2870200 h 2870994"/>
                    <a:gd name="connsiteX13" fmla="*/ 5491162 w 5491162"/>
                    <a:gd name="connsiteY13" fmla="*/ 227012 h 2870994"/>
                    <a:gd name="connsiteX0" fmla="*/ 0 w 5491162"/>
                    <a:gd name="connsiteY0" fmla="*/ 1536700 h 3089407"/>
                    <a:gd name="connsiteX1" fmla="*/ 423862 w 5491162"/>
                    <a:gd name="connsiteY1" fmla="*/ 222250 h 3089407"/>
                    <a:gd name="connsiteX2" fmla="*/ 619125 w 5491162"/>
                    <a:gd name="connsiteY2" fmla="*/ 1542256 h 3089407"/>
                    <a:gd name="connsiteX3" fmla="*/ 842962 w 5491162"/>
                    <a:gd name="connsiteY3" fmla="*/ 2870200 h 3089407"/>
                    <a:gd name="connsiteX4" fmla="*/ 1266825 w 5491162"/>
                    <a:gd name="connsiteY4" fmla="*/ 227012 h 3089407"/>
                    <a:gd name="connsiteX5" fmla="*/ 1685925 w 5491162"/>
                    <a:gd name="connsiteY5" fmla="*/ 2865437 h 3089407"/>
                    <a:gd name="connsiteX6" fmla="*/ 2109787 w 5491162"/>
                    <a:gd name="connsiteY6" fmla="*/ 227012 h 3089407"/>
                    <a:gd name="connsiteX7" fmla="*/ 2533650 w 5491162"/>
                    <a:gd name="connsiteY7" fmla="*/ 2865437 h 3089407"/>
                    <a:gd name="connsiteX8" fmla="*/ 2957512 w 5491162"/>
                    <a:gd name="connsiteY8" fmla="*/ 227012 h 3089407"/>
                    <a:gd name="connsiteX9" fmla="*/ 3376612 w 5491162"/>
                    <a:gd name="connsiteY9" fmla="*/ 2865437 h 3089407"/>
                    <a:gd name="connsiteX10" fmla="*/ 3795712 w 5491162"/>
                    <a:gd name="connsiteY10" fmla="*/ 222250 h 3089407"/>
                    <a:gd name="connsiteX11" fmla="*/ 4219575 w 5491162"/>
                    <a:gd name="connsiteY11" fmla="*/ 2865437 h 3089407"/>
                    <a:gd name="connsiteX12" fmla="*/ 4648200 w 5491162"/>
                    <a:gd name="connsiteY12" fmla="*/ 227012 h 3089407"/>
                    <a:gd name="connsiteX13" fmla="*/ 5062537 w 5491162"/>
                    <a:gd name="connsiteY13" fmla="*/ 2870200 h 3089407"/>
                    <a:gd name="connsiteX14" fmla="*/ 5491162 w 5491162"/>
                    <a:gd name="connsiteY14" fmla="*/ 227012 h 3089407"/>
                    <a:gd name="connsiteX0" fmla="*/ 0 w 5491162"/>
                    <a:gd name="connsiteY0" fmla="*/ 1314450 h 2867157"/>
                    <a:gd name="connsiteX1" fmla="*/ 619125 w 5491162"/>
                    <a:gd name="connsiteY1" fmla="*/ 1320006 h 2867157"/>
                    <a:gd name="connsiteX2" fmla="*/ 842962 w 5491162"/>
                    <a:gd name="connsiteY2" fmla="*/ 2647950 h 2867157"/>
                    <a:gd name="connsiteX3" fmla="*/ 1266825 w 5491162"/>
                    <a:gd name="connsiteY3" fmla="*/ 4762 h 2867157"/>
                    <a:gd name="connsiteX4" fmla="*/ 1685925 w 5491162"/>
                    <a:gd name="connsiteY4" fmla="*/ 2643187 h 2867157"/>
                    <a:gd name="connsiteX5" fmla="*/ 2109787 w 5491162"/>
                    <a:gd name="connsiteY5" fmla="*/ 4762 h 2867157"/>
                    <a:gd name="connsiteX6" fmla="*/ 2533650 w 5491162"/>
                    <a:gd name="connsiteY6" fmla="*/ 2643187 h 2867157"/>
                    <a:gd name="connsiteX7" fmla="*/ 2957512 w 5491162"/>
                    <a:gd name="connsiteY7" fmla="*/ 4762 h 2867157"/>
                    <a:gd name="connsiteX8" fmla="*/ 3376612 w 5491162"/>
                    <a:gd name="connsiteY8" fmla="*/ 2643187 h 2867157"/>
                    <a:gd name="connsiteX9" fmla="*/ 3795712 w 5491162"/>
                    <a:gd name="connsiteY9" fmla="*/ 0 h 2867157"/>
                    <a:gd name="connsiteX10" fmla="*/ 4219575 w 5491162"/>
                    <a:gd name="connsiteY10" fmla="*/ 2643187 h 2867157"/>
                    <a:gd name="connsiteX11" fmla="*/ 4648200 w 5491162"/>
                    <a:gd name="connsiteY11" fmla="*/ 4762 h 2867157"/>
                    <a:gd name="connsiteX12" fmla="*/ 5062537 w 5491162"/>
                    <a:gd name="connsiteY12" fmla="*/ 2647950 h 2867157"/>
                    <a:gd name="connsiteX13" fmla="*/ 5491162 w 5491162"/>
                    <a:gd name="connsiteY13"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872037 w 4872037"/>
                    <a:gd name="connsiteY12" fmla="*/ 4762 h 2867157"/>
                    <a:gd name="connsiteX0" fmla="*/ 0 w 4872037"/>
                    <a:gd name="connsiteY0" fmla="*/ 1320006 h 2867157"/>
                    <a:gd name="connsiteX1" fmla="*/ 223837 w 4872037"/>
                    <a:gd name="connsiteY1" fmla="*/ 2647950 h 2867157"/>
                    <a:gd name="connsiteX2" fmla="*/ 647700 w 4872037"/>
                    <a:gd name="connsiteY2" fmla="*/ 4762 h 2867157"/>
                    <a:gd name="connsiteX3" fmla="*/ 1066800 w 4872037"/>
                    <a:gd name="connsiteY3" fmla="*/ 2643187 h 2867157"/>
                    <a:gd name="connsiteX4" fmla="*/ 1490662 w 4872037"/>
                    <a:gd name="connsiteY4" fmla="*/ 4762 h 2867157"/>
                    <a:gd name="connsiteX5" fmla="*/ 1914525 w 4872037"/>
                    <a:gd name="connsiteY5" fmla="*/ 2643187 h 2867157"/>
                    <a:gd name="connsiteX6" fmla="*/ 2338387 w 4872037"/>
                    <a:gd name="connsiteY6" fmla="*/ 4762 h 2867157"/>
                    <a:gd name="connsiteX7" fmla="*/ 2757487 w 4872037"/>
                    <a:gd name="connsiteY7" fmla="*/ 2643187 h 2867157"/>
                    <a:gd name="connsiteX8" fmla="*/ 3176587 w 4872037"/>
                    <a:gd name="connsiteY8" fmla="*/ 0 h 2867157"/>
                    <a:gd name="connsiteX9" fmla="*/ 3600450 w 4872037"/>
                    <a:gd name="connsiteY9" fmla="*/ 2643187 h 2867157"/>
                    <a:gd name="connsiteX10" fmla="*/ 4029075 w 4872037"/>
                    <a:gd name="connsiteY10" fmla="*/ 4762 h 2867157"/>
                    <a:gd name="connsiteX11" fmla="*/ 4443412 w 4872037"/>
                    <a:gd name="connsiteY11" fmla="*/ 2647950 h 2867157"/>
                    <a:gd name="connsiteX12" fmla="*/ 4719637 w 4872037"/>
                    <a:gd name="connsiteY12" fmla="*/ 1314450 h 2867157"/>
                    <a:gd name="connsiteX13" fmla="*/ 4872037 w 4872037"/>
                    <a:gd name="connsiteY13" fmla="*/ 4762 h 2867157"/>
                    <a:gd name="connsiteX0" fmla="*/ 0 w 4719637"/>
                    <a:gd name="connsiteY0" fmla="*/ 1320006 h 2867157"/>
                    <a:gd name="connsiteX1" fmla="*/ 223837 w 4719637"/>
                    <a:gd name="connsiteY1" fmla="*/ 2647950 h 2867157"/>
                    <a:gd name="connsiteX2" fmla="*/ 647700 w 4719637"/>
                    <a:gd name="connsiteY2" fmla="*/ 4762 h 2867157"/>
                    <a:gd name="connsiteX3" fmla="*/ 1066800 w 4719637"/>
                    <a:gd name="connsiteY3" fmla="*/ 2643187 h 2867157"/>
                    <a:gd name="connsiteX4" fmla="*/ 1490662 w 4719637"/>
                    <a:gd name="connsiteY4" fmla="*/ 4762 h 2867157"/>
                    <a:gd name="connsiteX5" fmla="*/ 1914525 w 4719637"/>
                    <a:gd name="connsiteY5" fmla="*/ 2643187 h 2867157"/>
                    <a:gd name="connsiteX6" fmla="*/ 2338387 w 4719637"/>
                    <a:gd name="connsiteY6" fmla="*/ 4762 h 2867157"/>
                    <a:gd name="connsiteX7" fmla="*/ 2757487 w 4719637"/>
                    <a:gd name="connsiteY7" fmla="*/ 2643187 h 2867157"/>
                    <a:gd name="connsiteX8" fmla="*/ 3176587 w 4719637"/>
                    <a:gd name="connsiteY8" fmla="*/ 0 h 2867157"/>
                    <a:gd name="connsiteX9" fmla="*/ 3600450 w 4719637"/>
                    <a:gd name="connsiteY9" fmla="*/ 2643187 h 2867157"/>
                    <a:gd name="connsiteX10" fmla="*/ 4029075 w 4719637"/>
                    <a:gd name="connsiteY10" fmla="*/ 4762 h 2867157"/>
                    <a:gd name="connsiteX11" fmla="*/ 4443412 w 4719637"/>
                    <a:gd name="connsiteY11" fmla="*/ 2647950 h 2867157"/>
                    <a:gd name="connsiteX12" fmla="*/ 4719637 w 4719637"/>
                    <a:gd name="connsiteY12" fmla="*/ 1314450 h 2867157"/>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320006 h 2866231"/>
                    <a:gd name="connsiteX1" fmla="*/ 223837 w 4719637"/>
                    <a:gd name="connsiteY1" fmla="*/ 2647950 h 2866231"/>
                    <a:gd name="connsiteX2" fmla="*/ 647700 w 4719637"/>
                    <a:gd name="connsiteY2" fmla="*/ 4762 h 2866231"/>
                    <a:gd name="connsiteX3" fmla="*/ 1066800 w 4719637"/>
                    <a:gd name="connsiteY3" fmla="*/ 2643187 h 2866231"/>
                    <a:gd name="connsiteX4" fmla="*/ 1490662 w 4719637"/>
                    <a:gd name="connsiteY4" fmla="*/ 4762 h 2866231"/>
                    <a:gd name="connsiteX5" fmla="*/ 1914525 w 4719637"/>
                    <a:gd name="connsiteY5" fmla="*/ 2643187 h 2866231"/>
                    <a:gd name="connsiteX6" fmla="*/ 2338387 w 4719637"/>
                    <a:gd name="connsiteY6" fmla="*/ 4762 h 2866231"/>
                    <a:gd name="connsiteX7" fmla="*/ 2757487 w 4719637"/>
                    <a:gd name="connsiteY7" fmla="*/ 2643187 h 2866231"/>
                    <a:gd name="connsiteX8" fmla="*/ 3176587 w 4719637"/>
                    <a:gd name="connsiteY8" fmla="*/ 0 h 2866231"/>
                    <a:gd name="connsiteX9" fmla="*/ 3600450 w 4719637"/>
                    <a:gd name="connsiteY9" fmla="*/ 2643187 h 2866231"/>
                    <a:gd name="connsiteX10" fmla="*/ 4029075 w 4719637"/>
                    <a:gd name="connsiteY10" fmla="*/ 4762 h 2866231"/>
                    <a:gd name="connsiteX11" fmla="*/ 4443412 w 4719637"/>
                    <a:gd name="connsiteY11" fmla="*/ 2647950 h 2866231"/>
                    <a:gd name="connsiteX12" fmla="*/ 4719637 w 4719637"/>
                    <a:gd name="connsiteY12" fmla="*/ 1314450 h 2866231"/>
                    <a:gd name="connsiteX0" fmla="*/ 0 w 4719637"/>
                    <a:gd name="connsiteY0" fmla="*/ 1536145 h 3082370"/>
                    <a:gd name="connsiteX1" fmla="*/ 223837 w 4719637"/>
                    <a:gd name="connsiteY1" fmla="*/ 2864089 h 3082370"/>
                    <a:gd name="connsiteX2" fmla="*/ 647700 w 4719637"/>
                    <a:gd name="connsiteY2" fmla="*/ 220901 h 3082370"/>
                    <a:gd name="connsiteX3" fmla="*/ 1066800 w 4719637"/>
                    <a:gd name="connsiteY3" fmla="*/ 2859326 h 3082370"/>
                    <a:gd name="connsiteX4" fmla="*/ 1490662 w 4719637"/>
                    <a:gd name="connsiteY4" fmla="*/ 220901 h 3082370"/>
                    <a:gd name="connsiteX5" fmla="*/ 1914525 w 4719637"/>
                    <a:gd name="connsiteY5" fmla="*/ 2859326 h 3082370"/>
                    <a:gd name="connsiteX6" fmla="*/ 2338387 w 4719637"/>
                    <a:gd name="connsiteY6" fmla="*/ 220901 h 3082370"/>
                    <a:gd name="connsiteX7" fmla="*/ 2757487 w 4719637"/>
                    <a:gd name="connsiteY7" fmla="*/ 2859326 h 3082370"/>
                    <a:gd name="connsiteX8" fmla="*/ 3176587 w 4719637"/>
                    <a:gd name="connsiteY8" fmla="*/ 216139 h 3082370"/>
                    <a:gd name="connsiteX9" fmla="*/ 3600450 w 4719637"/>
                    <a:gd name="connsiteY9" fmla="*/ 2859326 h 3082370"/>
                    <a:gd name="connsiteX10" fmla="*/ 3812119 w 4719637"/>
                    <a:gd name="connsiteY10" fmla="*/ 1538685 h 3082370"/>
                    <a:gd name="connsiteX11" fmla="*/ 4029075 w 4719637"/>
                    <a:gd name="connsiteY11" fmla="*/ 220901 h 3082370"/>
                    <a:gd name="connsiteX12" fmla="*/ 4443412 w 4719637"/>
                    <a:gd name="connsiteY12" fmla="*/ 2864089 h 3082370"/>
                    <a:gd name="connsiteX13" fmla="*/ 4719637 w 4719637"/>
                    <a:gd name="connsiteY13" fmla="*/ 1530589 h 3082370"/>
                    <a:gd name="connsiteX0" fmla="*/ 0 w 4443412"/>
                    <a:gd name="connsiteY0" fmla="*/ 1536145 h 3079750"/>
                    <a:gd name="connsiteX1" fmla="*/ 223837 w 4443412"/>
                    <a:gd name="connsiteY1" fmla="*/ 2864089 h 3079750"/>
                    <a:gd name="connsiteX2" fmla="*/ 647700 w 4443412"/>
                    <a:gd name="connsiteY2" fmla="*/ 220901 h 3079750"/>
                    <a:gd name="connsiteX3" fmla="*/ 1066800 w 4443412"/>
                    <a:gd name="connsiteY3" fmla="*/ 2859326 h 3079750"/>
                    <a:gd name="connsiteX4" fmla="*/ 1490662 w 4443412"/>
                    <a:gd name="connsiteY4" fmla="*/ 220901 h 3079750"/>
                    <a:gd name="connsiteX5" fmla="*/ 1914525 w 4443412"/>
                    <a:gd name="connsiteY5" fmla="*/ 2859326 h 3079750"/>
                    <a:gd name="connsiteX6" fmla="*/ 2338387 w 4443412"/>
                    <a:gd name="connsiteY6" fmla="*/ 220901 h 3079750"/>
                    <a:gd name="connsiteX7" fmla="*/ 2757487 w 4443412"/>
                    <a:gd name="connsiteY7" fmla="*/ 2859326 h 3079750"/>
                    <a:gd name="connsiteX8" fmla="*/ 3176587 w 4443412"/>
                    <a:gd name="connsiteY8" fmla="*/ 216139 h 3079750"/>
                    <a:gd name="connsiteX9" fmla="*/ 3600450 w 4443412"/>
                    <a:gd name="connsiteY9" fmla="*/ 2859326 h 3079750"/>
                    <a:gd name="connsiteX10" fmla="*/ 3812119 w 4443412"/>
                    <a:gd name="connsiteY10" fmla="*/ 1538685 h 3079750"/>
                    <a:gd name="connsiteX11" fmla="*/ 4029075 w 4443412"/>
                    <a:gd name="connsiteY11" fmla="*/ 220901 h 3079750"/>
                    <a:gd name="connsiteX12" fmla="*/ 4443412 w 4443412"/>
                    <a:gd name="connsiteY12" fmla="*/ 2864089 h 3079750"/>
                    <a:gd name="connsiteX0" fmla="*/ 0 w 4029075"/>
                    <a:gd name="connsiteY0" fmla="*/ 1536145 h 3079750"/>
                    <a:gd name="connsiteX1" fmla="*/ 223837 w 4029075"/>
                    <a:gd name="connsiteY1" fmla="*/ 2864089 h 3079750"/>
                    <a:gd name="connsiteX2" fmla="*/ 647700 w 4029075"/>
                    <a:gd name="connsiteY2" fmla="*/ 220901 h 3079750"/>
                    <a:gd name="connsiteX3" fmla="*/ 1066800 w 4029075"/>
                    <a:gd name="connsiteY3" fmla="*/ 2859326 h 3079750"/>
                    <a:gd name="connsiteX4" fmla="*/ 1490662 w 4029075"/>
                    <a:gd name="connsiteY4" fmla="*/ 220901 h 3079750"/>
                    <a:gd name="connsiteX5" fmla="*/ 1914525 w 4029075"/>
                    <a:gd name="connsiteY5" fmla="*/ 2859326 h 3079750"/>
                    <a:gd name="connsiteX6" fmla="*/ 2338387 w 4029075"/>
                    <a:gd name="connsiteY6" fmla="*/ 220901 h 3079750"/>
                    <a:gd name="connsiteX7" fmla="*/ 2757487 w 4029075"/>
                    <a:gd name="connsiteY7" fmla="*/ 2859326 h 3079750"/>
                    <a:gd name="connsiteX8" fmla="*/ 3176587 w 4029075"/>
                    <a:gd name="connsiteY8" fmla="*/ 216139 h 3079750"/>
                    <a:gd name="connsiteX9" fmla="*/ 3600450 w 4029075"/>
                    <a:gd name="connsiteY9" fmla="*/ 2859326 h 3079750"/>
                    <a:gd name="connsiteX10" fmla="*/ 3812119 w 4029075"/>
                    <a:gd name="connsiteY10" fmla="*/ 1538685 h 3079750"/>
                    <a:gd name="connsiteX11" fmla="*/ 4029075 w 4029075"/>
                    <a:gd name="connsiteY11" fmla="*/ 220901 h 3079750"/>
                    <a:gd name="connsiteX0" fmla="*/ 0 w 3812119"/>
                    <a:gd name="connsiteY0" fmla="*/ 1320006 h 2863611"/>
                    <a:gd name="connsiteX1" fmla="*/ 223837 w 3812119"/>
                    <a:gd name="connsiteY1" fmla="*/ 2647950 h 2863611"/>
                    <a:gd name="connsiteX2" fmla="*/ 647700 w 3812119"/>
                    <a:gd name="connsiteY2" fmla="*/ 4762 h 2863611"/>
                    <a:gd name="connsiteX3" fmla="*/ 1066800 w 3812119"/>
                    <a:gd name="connsiteY3" fmla="*/ 2643187 h 2863611"/>
                    <a:gd name="connsiteX4" fmla="*/ 1490662 w 3812119"/>
                    <a:gd name="connsiteY4" fmla="*/ 4762 h 2863611"/>
                    <a:gd name="connsiteX5" fmla="*/ 1914525 w 3812119"/>
                    <a:gd name="connsiteY5" fmla="*/ 2643187 h 2863611"/>
                    <a:gd name="connsiteX6" fmla="*/ 2338387 w 3812119"/>
                    <a:gd name="connsiteY6" fmla="*/ 4762 h 2863611"/>
                    <a:gd name="connsiteX7" fmla="*/ 2757487 w 3812119"/>
                    <a:gd name="connsiteY7" fmla="*/ 2643187 h 2863611"/>
                    <a:gd name="connsiteX8" fmla="*/ 3176587 w 3812119"/>
                    <a:gd name="connsiteY8" fmla="*/ 0 h 2863611"/>
                    <a:gd name="connsiteX9" fmla="*/ 3600450 w 3812119"/>
                    <a:gd name="connsiteY9" fmla="*/ 2643187 h 2863611"/>
                    <a:gd name="connsiteX10" fmla="*/ 3812119 w 3812119"/>
                    <a:gd name="connsiteY10" fmla="*/ 1322546 h 286361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55331"/>
                    <a:gd name="connsiteX1" fmla="*/ 223837 w 3812119"/>
                    <a:gd name="connsiteY1" fmla="*/ 2647950 h 2655331"/>
                    <a:gd name="connsiteX2" fmla="*/ 647700 w 3812119"/>
                    <a:gd name="connsiteY2" fmla="*/ 4762 h 2655331"/>
                    <a:gd name="connsiteX3" fmla="*/ 1066800 w 3812119"/>
                    <a:gd name="connsiteY3" fmla="*/ 2643187 h 2655331"/>
                    <a:gd name="connsiteX4" fmla="*/ 1490662 w 3812119"/>
                    <a:gd name="connsiteY4" fmla="*/ 4762 h 2655331"/>
                    <a:gd name="connsiteX5" fmla="*/ 1914525 w 3812119"/>
                    <a:gd name="connsiteY5" fmla="*/ 2643187 h 2655331"/>
                    <a:gd name="connsiteX6" fmla="*/ 2338387 w 3812119"/>
                    <a:gd name="connsiteY6" fmla="*/ 4762 h 2655331"/>
                    <a:gd name="connsiteX7" fmla="*/ 2757487 w 3812119"/>
                    <a:gd name="connsiteY7" fmla="*/ 2643187 h 2655331"/>
                    <a:gd name="connsiteX8" fmla="*/ 3176587 w 3812119"/>
                    <a:gd name="connsiteY8" fmla="*/ 0 h 2655331"/>
                    <a:gd name="connsiteX9" fmla="*/ 3600450 w 3812119"/>
                    <a:gd name="connsiteY9" fmla="*/ 2643187 h 2655331"/>
                    <a:gd name="connsiteX10" fmla="*/ 3812119 w 3812119"/>
                    <a:gd name="connsiteY10" fmla="*/ 1322546 h 2655331"/>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 name="connsiteX0" fmla="*/ 0 w 3812119"/>
                    <a:gd name="connsiteY0" fmla="*/ 1320006 h 2647950"/>
                    <a:gd name="connsiteX1" fmla="*/ 223837 w 3812119"/>
                    <a:gd name="connsiteY1" fmla="*/ 2647950 h 2647950"/>
                    <a:gd name="connsiteX2" fmla="*/ 647700 w 3812119"/>
                    <a:gd name="connsiteY2" fmla="*/ 4762 h 2647950"/>
                    <a:gd name="connsiteX3" fmla="*/ 1066800 w 3812119"/>
                    <a:gd name="connsiteY3" fmla="*/ 2643187 h 2647950"/>
                    <a:gd name="connsiteX4" fmla="*/ 1490662 w 3812119"/>
                    <a:gd name="connsiteY4" fmla="*/ 4762 h 2647950"/>
                    <a:gd name="connsiteX5" fmla="*/ 1914525 w 3812119"/>
                    <a:gd name="connsiteY5" fmla="*/ 2643187 h 2647950"/>
                    <a:gd name="connsiteX6" fmla="*/ 2338387 w 3812119"/>
                    <a:gd name="connsiteY6" fmla="*/ 4762 h 2647950"/>
                    <a:gd name="connsiteX7" fmla="*/ 2757487 w 3812119"/>
                    <a:gd name="connsiteY7" fmla="*/ 2643187 h 2647950"/>
                    <a:gd name="connsiteX8" fmla="*/ 3176587 w 3812119"/>
                    <a:gd name="connsiteY8" fmla="*/ 0 h 2647950"/>
                    <a:gd name="connsiteX9" fmla="*/ 3600450 w 3812119"/>
                    <a:gd name="connsiteY9" fmla="*/ 2643187 h 2647950"/>
                    <a:gd name="connsiteX10" fmla="*/ 3812119 w 3812119"/>
                    <a:gd name="connsiteY10" fmla="*/ 132254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119" h="2647950">
                      <a:moveTo>
                        <a:pt x="0" y="1320006"/>
                      </a:moveTo>
                      <a:cubicBezTo>
                        <a:pt x="35719" y="1667668"/>
                        <a:pt x="144789" y="2643232"/>
                        <a:pt x="223837" y="2647950"/>
                      </a:cubicBezTo>
                      <a:cubicBezTo>
                        <a:pt x="357841" y="2640491"/>
                        <a:pt x="507206" y="5556"/>
                        <a:pt x="647700" y="4762"/>
                      </a:cubicBezTo>
                      <a:cubicBezTo>
                        <a:pt x="788194" y="3968"/>
                        <a:pt x="926306" y="2643187"/>
                        <a:pt x="1066800" y="2643187"/>
                      </a:cubicBezTo>
                      <a:cubicBezTo>
                        <a:pt x="1207294" y="2643187"/>
                        <a:pt x="1349375" y="4762"/>
                        <a:pt x="1490662" y="4762"/>
                      </a:cubicBezTo>
                      <a:cubicBezTo>
                        <a:pt x="1631949" y="4762"/>
                        <a:pt x="1773238" y="2643187"/>
                        <a:pt x="1914525" y="2643187"/>
                      </a:cubicBezTo>
                      <a:cubicBezTo>
                        <a:pt x="2055812" y="2643187"/>
                        <a:pt x="2197893" y="4762"/>
                        <a:pt x="2338387" y="4762"/>
                      </a:cubicBezTo>
                      <a:cubicBezTo>
                        <a:pt x="2478881" y="4762"/>
                        <a:pt x="2617787" y="2643981"/>
                        <a:pt x="2757487" y="2643187"/>
                      </a:cubicBezTo>
                      <a:cubicBezTo>
                        <a:pt x="2897187" y="2642393"/>
                        <a:pt x="3036093" y="0"/>
                        <a:pt x="3176587" y="0"/>
                      </a:cubicBezTo>
                      <a:cubicBezTo>
                        <a:pt x="3317081" y="0"/>
                        <a:pt x="3456290" y="2647899"/>
                        <a:pt x="3600450" y="2643187"/>
                      </a:cubicBezTo>
                      <a:cubicBezTo>
                        <a:pt x="3700347" y="2641476"/>
                        <a:pt x="3747634" y="1755356"/>
                        <a:pt x="3812119" y="1322546"/>
                      </a:cubicBezTo>
                    </a:path>
                  </a:pathLst>
                </a:custGeom>
                <a:ln w="285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grpSp>
              <p:nvGrpSpPr>
                <p:cNvPr id="37977" name="Group 887"/>
                <p:cNvGrpSpPr>
                  <a:grpSpLocks/>
                </p:cNvGrpSpPr>
                <p:nvPr/>
              </p:nvGrpSpPr>
              <p:grpSpPr bwMode="auto">
                <a:xfrm>
                  <a:off x="2313741" y="1925994"/>
                  <a:ext cx="3676560" cy="2823345"/>
                  <a:chOff x="2313741" y="1929078"/>
                  <a:chExt cx="3676560" cy="2823345"/>
                </a:xfrm>
              </p:grpSpPr>
              <p:sp>
                <p:nvSpPr>
                  <p:cNvPr id="909" name="Rounded Rectangle 908"/>
                  <p:cNvSpPr/>
                  <p:nvPr/>
                </p:nvSpPr>
                <p:spPr>
                  <a:xfrm>
                    <a:off x="2309633" y="4447711"/>
                    <a:ext cx="304775" cy="304712"/>
                  </a:xfrm>
                  <a:prstGeom prst="roundRect">
                    <a:avLst/>
                  </a:prstGeom>
                  <a:solidFill>
                    <a:schemeClr val="bg1"/>
                  </a:solidFill>
                  <a:ln w="19050">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C</a:t>
                    </a:r>
                  </a:p>
                </p:txBody>
              </p:sp>
              <p:sp>
                <p:nvSpPr>
                  <p:cNvPr id="910" name="Rounded Rectangle 909"/>
                  <p:cNvSpPr/>
                  <p:nvPr/>
                </p:nvSpPr>
                <p:spPr>
                  <a:xfrm>
                    <a:off x="3155700" y="4447711"/>
                    <a:ext cx="304775" cy="304712"/>
                  </a:xfrm>
                  <a:prstGeom prst="roundRect">
                    <a:avLst/>
                  </a:prstGeom>
                  <a:solidFill>
                    <a:schemeClr val="bg1"/>
                  </a:solidFill>
                  <a:ln w="19050">
                    <a:solidFill>
                      <a:srgbClr val="0092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B</a:t>
                    </a:r>
                  </a:p>
                </p:txBody>
              </p:sp>
              <p:sp>
                <p:nvSpPr>
                  <p:cNvPr id="912" name="Rounded Rectangle 911"/>
                  <p:cNvSpPr/>
                  <p:nvPr/>
                </p:nvSpPr>
                <p:spPr>
                  <a:xfrm>
                    <a:off x="2733460" y="1929078"/>
                    <a:ext cx="304775"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a:solidFill>
                          <a:prstClr val="white"/>
                        </a:solidFill>
                        <a:latin typeface="Arial" panose="020B0604020202020204" pitchFamily="34" charset="0"/>
                        <a:cs typeface="Arial" panose="020B0604020202020204" pitchFamily="34" charset="0"/>
                      </a:rPr>
                      <a:t>A</a:t>
                    </a:r>
                  </a:p>
                </p:txBody>
              </p:sp>
              <p:sp>
                <p:nvSpPr>
                  <p:cNvPr id="913" name="Rounded Rectangle 912"/>
                  <p:cNvSpPr/>
                  <p:nvPr/>
                </p:nvSpPr>
                <p:spPr>
                  <a:xfrm>
                    <a:off x="3577940" y="1929078"/>
                    <a:ext cx="304775" cy="304712"/>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a:solidFill>
                          <a:prstClr val="white"/>
                        </a:solidFill>
                        <a:latin typeface="Arial" panose="020B0604020202020204" pitchFamily="34" charset="0"/>
                        <a:cs typeface="Arial" panose="020B0604020202020204" pitchFamily="34" charset="0"/>
                      </a:rPr>
                      <a:t>C</a:t>
                    </a:r>
                  </a:p>
                </p:txBody>
              </p:sp>
              <p:sp>
                <p:nvSpPr>
                  <p:cNvPr id="915" name="Rounded Rectangle 914"/>
                  <p:cNvSpPr/>
                  <p:nvPr/>
                </p:nvSpPr>
                <p:spPr>
                  <a:xfrm>
                    <a:off x="4419245" y="1929078"/>
                    <a:ext cx="304775" cy="304712"/>
                  </a:xfrm>
                  <a:prstGeom prst="roundRect">
                    <a:avLst/>
                  </a:prstGeom>
                  <a:solidFill>
                    <a:srgbClr val="0092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a:solidFill>
                          <a:prstClr val="white"/>
                        </a:solidFill>
                        <a:latin typeface="Arial" panose="020B0604020202020204" pitchFamily="34" charset="0"/>
                        <a:cs typeface="Arial" panose="020B0604020202020204" pitchFamily="34" charset="0"/>
                      </a:rPr>
                      <a:t>B</a:t>
                    </a:r>
                  </a:p>
                </p:txBody>
              </p:sp>
              <p:sp>
                <p:nvSpPr>
                  <p:cNvPr id="916" name="Rounded Rectangle 915"/>
                  <p:cNvSpPr/>
                  <p:nvPr/>
                </p:nvSpPr>
                <p:spPr>
                  <a:xfrm>
                    <a:off x="3997005" y="4447711"/>
                    <a:ext cx="304775" cy="304712"/>
                  </a:xfrm>
                  <a:prstGeom prst="roundRect">
                    <a:avLst/>
                  </a:prstGeom>
                  <a:solidFill>
                    <a:schemeClr val="bg1"/>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A</a:t>
                    </a:r>
                  </a:p>
                </p:txBody>
              </p:sp>
              <p:sp>
                <p:nvSpPr>
                  <p:cNvPr id="918" name="Rounded Rectangle 917"/>
                  <p:cNvSpPr/>
                  <p:nvPr/>
                </p:nvSpPr>
                <p:spPr>
                  <a:xfrm>
                    <a:off x="4841485" y="4447711"/>
                    <a:ext cx="304775" cy="304712"/>
                  </a:xfrm>
                  <a:prstGeom prst="roundRect">
                    <a:avLst/>
                  </a:prstGeom>
                  <a:solidFill>
                    <a:schemeClr val="bg1"/>
                  </a:solidFill>
                  <a:ln w="19050">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C</a:t>
                    </a:r>
                  </a:p>
                </p:txBody>
              </p:sp>
              <p:sp>
                <p:nvSpPr>
                  <p:cNvPr id="919" name="Rounded Rectangle 918"/>
                  <p:cNvSpPr/>
                  <p:nvPr/>
                </p:nvSpPr>
                <p:spPr>
                  <a:xfrm>
                    <a:off x="5685964" y="4447711"/>
                    <a:ext cx="304775" cy="304712"/>
                  </a:xfrm>
                  <a:prstGeom prst="roundRect">
                    <a:avLst/>
                  </a:prstGeom>
                  <a:solidFill>
                    <a:schemeClr val="bg1"/>
                  </a:solidFill>
                  <a:ln w="19050">
                    <a:solidFill>
                      <a:srgbClr val="00924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B</a:t>
                    </a:r>
                  </a:p>
                </p:txBody>
              </p:sp>
              <p:sp>
                <p:nvSpPr>
                  <p:cNvPr id="921" name="Rounded Rectangle 920"/>
                  <p:cNvSpPr/>
                  <p:nvPr/>
                </p:nvSpPr>
                <p:spPr>
                  <a:xfrm>
                    <a:off x="5263724" y="1929078"/>
                    <a:ext cx="304775" cy="304712"/>
                  </a:xfrm>
                  <a:prstGeom prst="round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a:solidFill>
                          <a:prstClr val="white"/>
                        </a:solidFill>
                        <a:latin typeface="Arial" panose="020B0604020202020204" pitchFamily="34" charset="0"/>
                        <a:cs typeface="Arial" panose="020B0604020202020204" pitchFamily="34" charset="0"/>
                      </a:rPr>
                      <a:t>A</a:t>
                    </a:r>
                  </a:p>
                </p:txBody>
              </p:sp>
            </p:grpSp>
          </p:grpSp>
        </p:grpSp>
      </p:grpSp>
      <p:grpSp>
        <p:nvGrpSpPr>
          <p:cNvPr id="69" name="Hall D Pulse Labels"/>
          <p:cNvGrpSpPr>
            <a:grpSpLocks/>
          </p:cNvGrpSpPr>
          <p:nvPr/>
        </p:nvGrpSpPr>
        <p:grpSpPr bwMode="auto">
          <a:xfrm>
            <a:off x="1437033" y="3118822"/>
            <a:ext cx="5439672" cy="1696121"/>
            <a:chOff x="1436948" y="3119570"/>
            <a:chExt cx="5439524" cy="1695517"/>
          </a:xfrm>
        </p:grpSpPr>
        <p:sp>
          <p:nvSpPr>
            <p:cNvPr id="974" name="Rectangle 973"/>
            <p:cNvSpPr/>
            <p:nvPr/>
          </p:nvSpPr>
          <p:spPr>
            <a:xfrm>
              <a:off x="1436948" y="3119570"/>
              <a:ext cx="388236" cy="430734"/>
            </a:xfrm>
            <a:prstGeom prst="rect">
              <a:avLst/>
            </a:prstGeom>
          </p:spPr>
          <p:txBody>
            <a:bodyPr wrap="none">
              <a:spAutoFit/>
            </a:bodyPr>
            <a:lstStyle/>
            <a:p>
              <a:pPr algn="ctr">
                <a:defRPr/>
              </a:pPr>
              <a:r>
                <a:rPr lang="en-US" sz="2200" b="1" dirty="0">
                  <a:solidFill>
                    <a:prstClr val="black"/>
                  </a:solidFill>
                  <a:latin typeface="Arial" panose="020B0604020202020204" pitchFamily="34" charset="0"/>
                  <a:cs typeface="Arial" panose="020B0604020202020204" pitchFamily="34" charset="0"/>
                </a:rPr>
                <a:t>D</a:t>
              </a:r>
            </a:p>
          </p:txBody>
        </p:sp>
        <p:sp>
          <p:nvSpPr>
            <p:cNvPr id="975" name="Rectangle 974"/>
            <p:cNvSpPr/>
            <p:nvPr/>
          </p:nvSpPr>
          <p:spPr>
            <a:xfrm>
              <a:off x="3958624" y="4384354"/>
              <a:ext cx="388236" cy="430733"/>
            </a:xfrm>
            <a:prstGeom prst="rect">
              <a:avLst/>
            </a:prstGeom>
          </p:spPr>
          <p:txBody>
            <a:bodyPr wrap="none">
              <a:spAutoFit/>
            </a:bodyPr>
            <a:lstStyle/>
            <a:p>
              <a:pPr algn="ctr">
                <a:defRPr/>
              </a:pPr>
              <a:r>
                <a:rPr lang="en-US" sz="2200" b="1" dirty="0">
                  <a:solidFill>
                    <a:prstClr val="black"/>
                  </a:solidFill>
                  <a:latin typeface="Arial" panose="020B0604020202020204" pitchFamily="34" charset="0"/>
                  <a:cs typeface="Arial" panose="020B0604020202020204" pitchFamily="34" charset="0"/>
                </a:rPr>
                <a:t>D</a:t>
              </a:r>
            </a:p>
          </p:txBody>
        </p:sp>
        <p:sp>
          <p:nvSpPr>
            <p:cNvPr id="976" name="Rectangle 975"/>
            <p:cNvSpPr/>
            <p:nvPr/>
          </p:nvSpPr>
          <p:spPr>
            <a:xfrm>
              <a:off x="6488236" y="3340153"/>
              <a:ext cx="388236" cy="430733"/>
            </a:xfrm>
            <a:prstGeom prst="rect">
              <a:avLst/>
            </a:prstGeom>
          </p:spPr>
          <p:txBody>
            <a:bodyPr wrap="none">
              <a:spAutoFit/>
            </a:bodyPr>
            <a:lstStyle/>
            <a:p>
              <a:pPr algn="ctr">
                <a:defRPr/>
              </a:pPr>
              <a:r>
                <a:rPr lang="en-US" sz="2200" b="1" dirty="0">
                  <a:solidFill>
                    <a:prstClr val="black"/>
                  </a:solidFill>
                  <a:latin typeface="Arial" panose="020B0604020202020204" pitchFamily="34" charset="0"/>
                  <a:cs typeface="Arial" panose="020B0604020202020204" pitchFamily="34" charset="0"/>
                </a:rPr>
                <a:t>D</a:t>
              </a:r>
            </a:p>
          </p:txBody>
        </p:sp>
      </p:grpSp>
      <p:grpSp>
        <p:nvGrpSpPr>
          <p:cNvPr id="70" name="Vertical separator downstream text &amp; arrow"/>
          <p:cNvGrpSpPr>
            <a:grpSpLocks/>
          </p:cNvGrpSpPr>
          <p:nvPr/>
        </p:nvGrpSpPr>
        <p:grpSpPr bwMode="auto">
          <a:xfrm>
            <a:off x="6384925" y="1025525"/>
            <a:ext cx="2478088" cy="522288"/>
            <a:chOff x="6384766" y="1024930"/>
            <a:chExt cx="2477899" cy="522434"/>
          </a:xfrm>
        </p:grpSpPr>
        <p:sp>
          <p:nvSpPr>
            <p:cNvPr id="979" name="text Laser Pulses 1499 MHz"/>
            <p:cNvSpPr txBox="1"/>
            <p:nvPr/>
          </p:nvSpPr>
          <p:spPr>
            <a:xfrm>
              <a:off x="6384766" y="1024930"/>
              <a:ext cx="2336622" cy="522434"/>
            </a:xfrm>
            <a:prstGeom prst="rect">
              <a:avLst/>
            </a:prstGeom>
            <a:noFill/>
            <a:effectLst>
              <a:outerShdw blurRad="50800" dist="38100" dir="2700000" algn="tl" rotWithShape="0">
                <a:prstClr val="black">
                  <a:alpha val="25000"/>
                </a:prstClr>
              </a:outerShdw>
            </a:effectLst>
          </p:spPr>
          <p:txBody>
            <a:bodyPr>
              <a:spAutoFit/>
            </a:bodyPr>
            <a:lstStyle/>
            <a:p>
              <a:pPr>
                <a:defRPr/>
              </a:pPr>
              <a:r>
                <a:rPr lang="en-US" sz="1400" b="1" dirty="0">
                  <a:solidFill>
                    <a:srgbClr val="783F79"/>
                  </a:solidFill>
                  <a:latin typeface="Arial" pitchFamily="34" charset="0"/>
                  <a:ea typeface="Tahoma" pitchFamily="34" charset="0"/>
                  <a:cs typeface="Arial" pitchFamily="34" charset="0"/>
                </a:rPr>
                <a:t>A/B/C separator is located downstream</a:t>
              </a:r>
            </a:p>
          </p:txBody>
        </p:sp>
        <p:cxnSp>
          <p:nvCxnSpPr>
            <p:cNvPr id="981" name="Straight Arrow Connector 980"/>
            <p:cNvCxnSpPr/>
            <p:nvPr/>
          </p:nvCxnSpPr>
          <p:spPr>
            <a:xfrm>
              <a:off x="8253111" y="1286941"/>
              <a:ext cx="609554" cy="0"/>
            </a:xfrm>
            <a:prstGeom prst="straightConnector1">
              <a:avLst/>
            </a:prstGeom>
            <a:ln w="63500">
              <a:solidFill>
                <a:srgbClr val="783F79"/>
              </a:solidFill>
              <a:tailEnd type="triangle"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986" name="Hall Pulses 250 MHz text"/>
          <p:cNvSpPr txBox="1"/>
          <p:nvPr/>
        </p:nvSpPr>
        <p:spPr bwMode="auto">
          <a:xfrm>
            <a:off x="252413" y="3590925"/>
            <a:ext cx="1827212" cy="1223963"/>
          </a:xfrm>
          <a:prstGeom prst="rect">
            <a:avLst/>
          </a:prstGeom>
          <a:noFill/>
          <a:effectLst>
            <a:outerShdw blurRad="50800" dist="38100" dir="2700000" algn="tl" rotWithShape="0">
              <a:prstClr val="black">
                <a:alpha val="25000"/>
              </a:prstClr>
            </a:outerShdw>
          </a:effectLst>
        </p:spPr>
        <p:txBody>
          <a:bodyPr>
            <a:spAutoFit/>
          </a:bodyPr>
          <a:lstStyle/>
          <a:p>
            <a:pPr algn="ctr">
              <a:spcAft>
                <a:spcPts val="300"/>
              </a:spcAft>
              <a:defRPr/>
            </a:pPr>
            <a:r>
              <a:rPr lang="en-US" b="1" u="sng" dirty="0">
                <a:solidFill>
                  <a:prstClr val="black"/>
                </a:solidFill>
                <a:latin typeface="Arial" pitchFamily="34" charset="0"/>
                <a:ea typeface="Tahoma" pitchFamily="34" charset="0"/>
                <a:cs typeface="Arial" pitchFamily="34" charset="0"/>
              </a:rPr>
              <a:t>Hall Lasers</a:t>
            </a:r>
          </a:p>
          <a:p>
            <a:pPr algn="ctr">
              <a:spcAft>
                <a:spcPts val="300"/>
              </a:spcAft>
              <a:defRPr/>
            </a:pPr>
            <a:r>
              <a:rPr lang="en-US" sz="1600" b="1" dirty="0">
                <a:solidFill>
                  <a:prstClr val="black"/>
                </a:solidFill>
                <a:latin typeface="Arial" pitchFamily="34" charset="0"/>
                <a:ea typeface="Tahoma" pitchFamily="34" charset="0"/>
                <a:cs typeface="Arial" pitchFamily="34" charset="0"/>
              </a:rPr>
              <a:t>Hall A: 250 MHz</a:t>
            </a:r>
          </a:p>
          <a:p>
            <a:pPr algn="ctr">
              <a:spcAft>
                <a:spcPts val="300"/>
              </a:spcAft>
              <a:defRPr/>
            </a:pPr>
            <a:r>
              <a:rPr lang="en-US" sz="1600" b="1" dirty="0">
                <a:solidFill>
                  <a:prstClr val="black"/>
                </a:solidFill>
                <a:latin typeface="Arial" pitchFamily="34" charset="0"/>
                <a:ea typeface="Tahoma" pitchFamily="34" charset="0"/>
                <a:cs typeface="Arial" pitchFamily="34" charset="0"/>
              </a:rPr>
              <a:t>Hall B: 250 MHz</a:t>
            </a:r>
          </a:p>
          <a:p>
            <a:pPr algn="ctr">
              <a:spcAft>
                <a:spcPts val="300"/>
              </a:spcAft>
              <a:defRPr/>
            </a:pPr>
            <a:r>
              <a:rPr lang="en-US" sz="1600" b="1" dirty="0">
                <a:solidFill>
                  <a:prstClr val="black"/>
                </a:solidFill>
                <a:latin typeface="Arial" pitchFamily="34" charset="0"/>
                <a:ea typeface="Tahoma" pitchFamily="34" charset="0"/>
                <a:cs typeface="Arial" pitchFamily="34" charset="0"/>
              </a:rPr>
              <a:t>Hall C: 250 MHz</a:t>
            </a:r>
          </a:p>
        </p:txBody>
      </p:sp>
      <p:sp>
        <p:nvSpPr>
          <p:cNvPr id="987" name="Hall D laser fills empty bucket text"/>
          <p:cNvSpPr txBox="1"/>
          <p:nvPr/>
        </p:nvSpPr>
        <p:spPr>
          <a:xfrm>
            <a:off x="1905000" y="5719763"/>
            <a:ext cx="2408238" cy="523875"/>
          </a:xfrm>
          <a:prstGeom prst="rect">
            <a:avLst/>
          </a:prstGeom>
          <a:noFill/>
          <a:effectLst>
            <a:outerShdw blurRad="50800" dist="38100" dir="2700000" algn="tl" rotWithShape="0">
              <a:prstClr val="black">
                <a:alpha val="25000"/>
              </a:prstClr>
            </a:outerShdw>
          </a:effectLst>
        </p:spPr>
        <p:txBody>
          <a:bodyPr>
            <a:spAutoFit/>
          </a:bodyPr>
          <a:lstStyle/>
          <a:p>
            <a:pPr algn="ctr">
              <a:defRPr/>
            </a:pPr>
            <a:r>
              <a:rPr lang="en-US" sz="1400" b="1" dirty="0">
                <a:solidFill>
                  <a:srgbClr val="783F79"/>
                </a:solidFill>
                <a:latin typeface="Arial" charset="0"/>
                <a:cs typeface="Tahoma" pitchFamily="34" charset="0"/>
              </a:rPr>
              <a:t>New Hall D laser fills empty buckets at 250 MHz</a:t>
            </a:r>
          </a:p>
        </p:txBody>
      </p:sp>
      <p:sp>
        <p:nvSpPr>
          <p:cNvPr id="1009" name="Hall D: 250 MHz text"/>
          <p:cNvSpPr txBox="1"/>
          <p:nvPr/>
        </p:nvSpPr>
        <p:spPr>
          <a:xfrm>
            <a:off x="252413" y="4757738"/>
            <a:ext cx="1827212" cy="338137"/>
          </a:xfrm>
          <a:prstGeom prst="rect">
            <a:avLst/>
          </a:prstGeom>
          <a:noFill/>
          <a:effectLst>
            <a:outerShdw blurRad="50800" dist="38100" dir="2700000" algn="tl" rotWithShape="0">
              <a:prstClr val="black">
                <a:alpha val="25000"/>
              </a:prstClr>
            </a:outerShdw>
          </a:effectLst>
        </p:spPr>
        <p:txBody>
          <a:bodyPr>
            <a:spAutoFit/>
          </a:bodyPr>
          <a:lstStyle/>
          <a:p>
            <a:pPr algn="ctr">
              <a:spcAft>
                <a:spcPts val="300"/>
              </a:spcAft>
              <a:defRPr/>
            </a:pPr>
            <a:r>
              <a:rPr lang="en-US" sz="1600" b="1" dirty="0">
                <a:solidFill>
                  <a:prstClr val="black"/>
                </a:solidFill>
                <a:latin typeface="Arial" pitchFamily="34" charset="0"/>
                <a:ea typeface="Tahoma" pitchFamily="34" charset="0"/>
                <a:cs typeface="Arial" pitchFamily="34" charset="0"/>
              </a:rPr>
              <a:t>Hall D: 250 MHz</a:t>
            </a:r>
          </a:p>
        </p:txBody>
      </p:sp>
      <p:sp>
        <p:nvSpPr>
          <p:cNvPr id="1018" name="existing laser frequency text"/>
          <p:cNvSpPr txBox="1"/>
          <p:nvPr/>
        </p:nvSpPr>
        <p:spPr>
          <a:xfrm>
            <a:off x="136525" y="5053013"/>
            <a:ext cx="2084388" cy="585787"/>
          </a:xfrm>
          <a:prstGeom prst="rect">
            <a:avLst/>
          </a:prstGeom>
          <a:noFill/>
          <a:effectLst>
            <a:outerShdw blurRad="50800" dist="38100" dir="2700000" algn="tl" rotWithShape="0">
              <a:prstClr val="black">
                <a:alpha val="25000"/>
              </a:prstClr>
            </a:outerShdw>
          </a:effectLst>
        </p:spPr>
        <p:txBody>
          <a:bodyPr>
            <a:spAutoFit/>
          </a:bodyPr>
          <a:lstStyle/>
          <a:p>
            <a:pPr algn="ctr">
              <a:spcAft>
                <a:spcPts val="300"/>
              </a:spcAft>
              <a:defRPr/>
            </a:pPr>
            <a:r>
              <a:rPr lang="en-US" sz="1600" b="1" dirty="0">
                <a:solidFill>
                  <a:prstClr val="black"/>
                </a:solidFill>
                <a:latin typeface="Arial" pitchFamily="34" charset="0"/>
                <a:ea typeface="Tahoma" pitchFamily="34" charset="0"/>
                <a:cs typeface="Arial" pitchFamily="34" charset="0"/>
              </a:rPr>
              <a:t>(existing hall lasers run at 500 MHz)</a:t>
            </a:r>
          </a:p>
        </p:txBody>
      </p:sp>
      <p:sp>
        <p:nvSpPr>
          <p:cNvPr id="691" name="text Accelerator Frequency 1500 MHz"/>
          <p:cNvSpPr txBox="1"/>
          <p:nvPr/>
        </p:nvSpPr>
        <p:spPr>
          <a:xfrm>
            <a:off x="466725" y="2191158"/>
            <a:ext cx="1693863" cy="922337"/>
          </a:xfrm>
          <a:prstGeom prst="rect">
            <a:avLst/>
          </a:prstGeom>
          <a:noFill/>
          <a:effectLst>
            <a:outerShdw blurRad="50800" dist="38100" dir="2700000" algn="tl" rotWithShape="0">
              <a:prstClr val="black">
                <a:alpha val="25000"/>
              </a:prstClr>
            </a:outerShdw>
          </a:effectLst>
        </p:spPr>
        <p:txBody>
          <a:bodyPr>
            <a:spAutoFit/>
          </a:bodyPr>
          <a:lstStyle/>
          <a:p>
            <a:pPr algn="ctr">
              <a:defRPr/>
            </a:pPr>
            <a:r>
              <a:rPr lang="en-US" b="1" dirty="0">
                <a:solidFill>
                  <a:prstClr val="black"/>
                </a:solidFill>
                <a:latin typeface="Arial" pitchFamily="34" charset="0"/>
                <a:ea typeface="Tahoma" pitchFamily="34" charset="0"/>
                <a:cs typeface="Arial" pitchFamily="34" charset="0"/>
              </a:rPr>
              <a:t>Accelerator</a:t>
            </a:r>
          </a:p>
          <a:p>
            <a:pPr algn="ctr">
              <a:defRPr/>
            </a:pPr>
            <a:r>
              <a:rPr lang="en-US" b="1" dirty="0">
                <a:solidFill>
                  <a:prstClr val="black"/>
                </a:solidFill>
                <a:latin typeface="Arial" pitchFamily="34" charset="0"/>
                <a:ea typeface="Tahoma" pitchFamily="34" charset="0"/>
                <a:cs typeface="Arial" pitchFamily="34" charset="0"/>
              </a:rPr>
              <a:t>Frequency</a:t>
            </a:r>
          </a:p>
          <a:p>
            <a:pPr algn="ctr">
              <a:defRPr/>
            </a:pPr>
            <a:r>
              <a:rPr lang="en-US" b="1" dirty="0">
                <a:solidFill>
                  <a:prstClr val="black"/>
                </a:solidFill>
                <a:latin typeface="Arial" pitchFamily="34" charset="0"/>
                <a:ea typeface="Tahoma" pitchFamily="34" charset="0"/>
                <a:cs typeface="Arial" pitchFamily="34" charset="0"/>
              </a:rPr>
              <a:t>1500 MHz</a:t>
            </a:r>
          </a:p>
        </p:txBody>
      </p:sp>
      <p:sp>
        <p:nvSpPr>
          <p:cNvPr id="1029" name="Arrow - Hall D fills empty bucket"/>
          <p:cNvSpPr/>
          <p:nvPr/>
        </p:nvSpPr>
        <p:spPr>
          <a:xfrm>
            <a:off x="2011363" y="4953000"/>
            <a:ext cx="731837" cy="777875"/>
          </a:xfrm>
          <a:custGeom>
            <a:avLst/>
            <a:gdLst>
              <a:gd name="connsiteX0" fmla="*/ 495300 w 495300"/>
              <a:gd name="connsiteY0" fmla="*/ 640080 h 640080"/>
              <a:gd name="connsiteX1" fmla="*/ 274320 w 495300"/>
              <a:gd name="connsiteY1" fmla="*/ 7620 h 640080"/>
              <a:gd name="connsiteX2" fmla="*/ 0 w 495300"/>
              <a:gd name="connsiteY2" fmla="*/ 0 h 640080"/>
              <a:gd name="connsiteX0" fmla="*/ 495300 w 495300"/>
              <a:gd name="connsiteY0" fmla="*/ 640080 h 640080"/>
              <a:gd name="connsiteX1" fmla="*/ 274320 w 495300"/>
              <a:gd name="connsiteY1" fmla="*/ 83669 h 640080"/>
              <a:gd name="connsiteX2" fmla="*/ 0 w 495300"/>
              <a:gd name="connsiteY2" fmla="*/ 0 h 640080"/>
              <a:gd name="connsiteX0" fmla="*/ 495300 w 587022"/>
              <a:gd name="connsiteY0" fmla="*/ 640080 h 646417"/>
              <a:gd name="connsiteX1" fmla="*/ 587022 w 587022"/>
              <a:gd name="connsiteY1" fmla="*/ 646417 h 646417"/>
              <a:gd name="connsiteX2" fmla="*/ 274320 w 587022"/>
              <a:gd name="connsiteY2" fmla="*/ 83669 h 646417"/>
              <a:gd name="connsiteX3" fmla="*/ 0 w 587022"/>
              <a:gd name="connsiteY3" fmla="*/ 0 h 646417"/>
              <a:gd name="connsiteX0" fmla="*/ 587022 w 587022"/>
              <a:gd name="connsiteY0" fmla="*/ 646417 h 646417"/>
              <a:gd name="connsiteX1" fmla="*/ 274320 w 587022"/>
              <a:gd name="connsiteY1" fmla="*/ 83669 h 646417"/>
              <a:gd name="connsiteX2" fmla="*/ 0 w 587022"/>
              <a:gd name="connsiteY2" fmla="*/ 0 h 646417"/>
            </a:gdLst>
            <a:ahLst/>
            <a:cxnLst>
              <a:cxn ang="0">
                <a:pos x="connsiteX0" y="connsiteY0"/>
              </a:cxn>
              <a:cxn ang="0">
                <a:pos x="connsiteX1" y="connsiteY1"/>
              </a:cxn>
              <a:cxn ang="0">
                <a:pos x="connsiteX2" y="connsiteY2"/>
              </a:cxn>
            </a:cxnLst>
            <a:rect l="l" t="t" r="r" b="b"/>
            <a:pathLst>
              <a:path w="587022" h="646417">
                <a:moveTo>
                  <a:pt x="587022" y="646417"/>
                </a:moveTo>
                <a:lnTo>
                  <a:pt x="274320" y="83669"/>
                </a:lnTo>
                <a:lnTo>
                  <a:pt x="0" y="0"/>
                </a:lnTo>
              </a:path>
            </a:pathLst>
          </a:custGeom>
          <a:ln w="19050" cap="rnd">
            <a:solidFill>
              <a:srgbClr val="783F79"/>
            </a:solidFill>
            <a:tailEnd type="triangle" w="lg" len="lg"/>
          </a:ln>
          <a:effectLst>
            <a:outerShdw blurRad="50800" dist="38100" dir="2700000" algn="tl" rotWithShape="0">
              <a:prstClr val="black">
                <a:alpha val="25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grpSp>
        <p:nvGrpSpPr>
          <p:cNvPr id="520" name="Four Hall Operation"/>
          <p:cNvGrpSpPr>
            <a:grpSpLocks/>
          </p:cNvGrpSpPr>
          <p:nvPr/>
        </p:nvGrpSpPr>
        <p:grpSpPr bwMode="auto">
          <a:xfrm>
            <a:off x="5037138" y="4156075"/>
            <a:ext cx="3413125" cy="1951038"/>
            <a:chOff x="5036987" y="4156435"/>
            <a:chExt cx="3414188" cy="1949581"/>
          </a:xfrm>
        </p:grpSpPr>
        <p:sp>
          <p:nvSpPr>
            <p:cNvPr id="523" name="Empty buckets text"/>
            <p:cNvSpPr txBox="1"/>
            <p:nvPr/>
          </p:nvSpPr>
          <p:spPr>
            <a:xfrm>
              <a:off x="5036987" y="5460386"/>
              <a:ext cx="3414188" cy="645630"/>
            </a:xfrm>
            <a:prstGeom prst="rect">
              <a:avLst/>
            </a:prstGeom>
            <a:noFill/>
            <a:effectLst>
              <a:outerShdw blurRad="50800" dist="38100" dir="2700000" algn="tl" rotWithShape="0">
                <a:prstClr val="black">
                  <a:alpha val="25000"/>
                </a:prstClr>
              </a:outerShdw>
            </a:effectLst>
          </p:spPr>
          <p:txBody>
            <a:bodyPr>
              <a:spAutoFit/>
            </a:bodyPr>
            <a:lstStyle/>
            <a:p>
              <a:pPr algn="ctr">
                <a:defRPr/>
              </a:pPr>
              <a:r>
                <a:rPr lang="en-US" b="1" dirty="0">
                  <a:solidFill>
                    <a:srgbClr val="783F79"/>
                  </a:solidFill>
                  <a:latin typeface="Arial" pitchFamily="34" charset="0"/>
                  <a:ea typeface="Tahoma" pitchFamily="34" charset="0"/>
                  <a:cs typeface="Arial" pitchFamily="34" charset="0"/>
                </a:rPr>
                <a:t>Four-Hall Operation!</a:t>
              </a:r>
            </a:p>
            <a:p>
              <a:pPr algn="ctr">
                <a:defRPr/>
              </a:pPr>
              <a:r>
                <a:rPr lang="en-US" b="1" dirty="0">
                  <a:solidFill>
                    <a:srgbClr val="783F79"/>
                  </a:solidFill>
                  <a:latin typeface="Arial" pitchFamily="34" charset="0"/>
                  <a:ea typeface="Tahoma" pitchFamily="34" charset="0"/>
                  <a:cs typeface="Arial" pitchFamily="34" charset="0"/>
                </a:rPr>
                <a:t>(D+3)</a:t>
              </a:r>
            </a:p>
          </p:txBody>
        </p:sp>
        <p:cxnSp>
          <p:nvCxnSpPr>
            <p:cNvPr id="524" name="Straight Arrow Connector 523"/>
            <p:cNvCxnSpPr/>
            <p:nvPr/>
          </p:nvCxnSpPr>
          <p:spPr>
            <a:xfrm flipV="1">
              <a:off x="6734553" y="4156435"/>
              <a:ext cx="316011" cy="1305537"/>
            </a:xfrm>
            <a:prstGeom prst="straightConnector1">
              <a:avLst/>
            </a:prstGeom>
            <a:ln w="22225" cap="rnd">
              <a:solidFill>
                <a:srgbClr val="783F79"/>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79" name="Title 1"/>
          <p:cNvSpPr txBox="1">
            <a:spLocks/>
          </p:cNvSpPr>
          <p:nvPr/>
        </p:nvSpPr>
        <p:spPr>
          <a:xfrm>
            <a:off x="422275" y="73278"/>
            <a:ext cx="8229600" cy="535835"/>
          </a:xfrm>
          <a:prstGeom prst="rect">
            <a:avLst/>
          </a:prstGeom>
        </p:spPr>
        <p:txBody>
          <a:bodyPr/>
          <a:lstStyle>
            <a:lvl1pPr algn="ctr" defTabSz="457200" rtl="0" eaLnBrk="1" latinLnBrk="0" hangingPunct="1">
              <a:spcBef>
                <a:spcPct val="0"/>
              </a:spcBef>
              <a:buNone/>
              <a:defRPr sz="4200" kern="1200">
                <a:solidFill>
                  <a:schemeClr val="tx1"/>
                </a:solidFill>
                <a:latin typeface="Minion Pro"/>
                <a:ea typeface="+mj-ea"/>
                <a:cs typeface="+mj-cs"/>
              </a:defRPr>
            </a:lvl1pPr>
          </a:lstStyle>
          <a:p>
            <a:endParaRPr lang="en-US" sz="3600" dirty="0">
              <a:solidFill>
                <a:prstClr val="black"/>
              </a:solidFill>
            </a:endParaRPr>
          </a:p>
        </p:txBody>
      </p:sp>
      <p:sp>
        <p:nvSpPr>
          <p:cNvPr id="4" name="Title 3"/>
          <p:cNvSpPr>
            <a:spLocks noGrp="1"/>
          </p:cNvSpPr>
          <p:nvPr>
            <p:ph type="title"/>
          </p:nvPr>
        </p:nvSpPr>
        <p:spPr/>
        <p:txBody>
          <a:bodyPr/>
          <a:lstStyle/>
          <a:p>
            <a:r>
              <a:rPr lang="en-US" dirty="0" smtClean="0"/>
              <a:t>Simultaneous </a:t>
            </a:r>
            <a:r>
              <a:rPr lang="en-US" dirty="0"/>
              <a:t>B</a:t>
            </a:r>
            <a:r>
              <a:rPr lang="en-US" dirty="0" smtClean="0"/>
              <a:t>eams to Four Halls</a:t>
            </a:r>
            <a:endParaRPr lang="en-US" dirty="0"/>
          </a:p>
        </p:txBody>
      </p:sp>
      <p:sp>
        <p:nvSpPr>
          <p:cNvPr id="2" name="TextBox 1"/>
          <p:cNvSpPr txBox="1"/>
          <p:nvPr/>
        </p:nvSpPr>
        <p:spPr>
          <a:xfrm>
            <a:off x="206375" y="934131"/>
            <a:ext cx="2776722" cy="400110"/>
          </a:xfrm>
          <a:prstGeom prst="rect">
            <a:avLst/>
          </a:prstGeom>
          <a:noFill/>
        </p:spPr>
        <p:txBody>
          <a:bodyPr wrap="none" rtlCol="0">
            <a:spAutoFit/>
          </a:bodyPr>
          <a:lstStyle/>
          <a:p>
            <a:r>
              <a:rPr lang="en-US" sz="2000" dirty="0" smtClean="0">
                <a:solidFill>
                  <a:srgbClr val="0000FF"/>
                </a:solidFill>
                <a:latin typeface="Arial" panose="020B0604020202020204" pitchFamily="34" charset="0"/>
                <a:cs typeface="Arial" panose="020B0604020202020204" pitchFamily="34" charset="0"/>
              </a:rPr>
              <a:t>Idea from Reza Kazimi</a:t>
            </a:r>
            <a:endParaRPr lang="en-US" sz="2000" dirty="0">
              <a:solidFill>
                <a:srgbClr val="0000FF"/>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0"/>
          </p:nvPr>
        </p:nvSpPr>
        <p:spPr/>
        <p:txBody>
          <a:bodyPr/>
          <a:lstStyle/>
          <a:p>
            <a:r>
              <a:rPr lang="en-US"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11</a:t>
            </a:fld>
            <a:endParaRPr lang="en-US" dirty="0"/>
          </a:p>
        </p:txBody>
      </p:sp>
    </p:spTree>
    <p:extLst>
      <p:ext uri="{BB962C8B-B14F-4D97-AF65-F5344CB8AC3E}">
        <p14:creationId xmlns:p14="http://schemas.microsoft.com/office/powerpoint/2010/main" val="30013186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
            <a:ext cx="9144000" cy="571499"/>
          </a:xfrm>
        </p:spPr>
        <p:txBody>
          <a:bodyPr/>
          <a:lstStyle/>
          <a:p>
            <a:r>
              <a:rPr lang="en-US" dirty="0" smtClean="0"/>
              <a:t>750MHz Separators Provide 11GeV capability</a:t>
            </a:r>
            <a:endParaRPr lang="en-US" dirty="0"/>
          </a:p>
        </p:txBody>
      </p:sp>
      <p:sp>
        <p:nvSpPr>
          <p:cNvPr id="10" name="Slide Number Placeholder 4"/>
          <p:cNvSpPr>
            <a:spLocks noGrp="1"/>
          </p:cNvSpPr>
          <p:nvPr>
            <p:ph type="sldNum" sz="quarter" idx="11"/>
          </p:nvPr>
        </p:nvSpPr>
        <p:spPr>
          <a:xfrm>
            <a:off x="4276725" y="6465888"/>
            <a:ext cx="857250" cy="365125"/>
          </a:xfrm>
        </p:spPr>
        <p:txBody>
          <a:bodyPr/>
          <a:lstStyle/>
          <a:p>
            <a:fld id="{B58F48A6-A3E1-4848-9AC3-B43F560BE4FE}" type="slidenum">
              <a:rPr lang="en-US" smtClean="0"/>
              <a:pPr/>
              <a:t>12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070" y="2111834"/>
            <a:ext cx="4338748" cy="3293267"/>
          </a:xfrm>
          <a:prstGeom prst="rect">
            <a:avLst/>
          </a:prstGeom>
        </p:spPr>
      </p:pic>
      <p:sp>
        <p:nvSpPr>
          <p:cNvPr id="7" name="TextBox 6"/>
          <p:cNvSpPr txBox="1"/>
          <p:nvPr/>
        </p:nvSpPr>
        <p:spPr>
          <a:xfrm>
            <a:off x="5002163" y="1082780"/>
            <a:ext cx="3378254" cy="830997"/>
          </a:xfrm>
          <a:prstGeom prst="rect">
            <a:avLst/>
          </a:prstGeom>
          <a:noFill/>
        </p:spPr>
        <p:txBody>
          <a:bodyPr wrap="square" rtlCol="0">
            <a:spAutoFit/>
          </a:bodyPr>
          <a:lstStyle/>
          <a:p>
            <a:pPr algn="ctr"/>
            <a:r>
              <a:rPr lang="en-US" sz="2400" dirty="0" smtClean="0"/>
              <a:t>A &amp; D beam separated on 5</a:t>
            </a:r>
            <a:r>
              <a:rPr lang="en-US" sz="2400" baseline="30000" dirty="0" smtClean="0"/>
              <a:t>th</a:t>
            </a:r>
            <a:r>
              <a:rPr lang="en-US" sz="2400" dirty="0" smtClean="0"/>
              <a:t> pass at 9.6 GeV</a:t>
            </a:r>
            <a:endParaRPr lang="en-US" sz="2400" dirty="0"/>
          </a:p>
        </p:txBody>
      </p:sp>
      <p:grpSp>
        <p:nvGrpSpPr>
          <p:cNvPr id="15" name="Group 14"/>
          <p:cNvGrpSpPr/>
          <p:nvPr/>
        </p:nvGrpSpPr>
        <p:grpSpPr>
          <a:xfrm>
            <a:off x="334892" y="973797"/>
            <a:ext cx="3647929" cy="4417189"/>
            <a:chOff x="295520" y="1214835"/>
            <a:chExt cx="3647929" cy="4417189"/>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558" y="1214835"/>
              <a:ext cx="3312891" cy="4417189"/>
            </a:xfrm>
            <a:prstGeom prst="rect">
              <a:avLst/>
            </a:prstGeom>
          </p:spPr>
        </p:pic>
        <p:sp>
          <p:nvSpPr>
            <p:cNvPr id="9" name="TextBox 8"/>
            <p:cNvSpPr txBox="1"/>
            <p:nvPr/>
          </p:nvSpPr>
          <p:spPr>
            <a:xfrm>
              <a:off x="295522" y="2272726"/>
              <a:ext cx="1152939" cy="400110"/>
            </a:xfrm>
            <a:prstGeom prst="rect">
              <a:avLst/>
            </a:prstGeom>
            <a:solidFill>
              <a:srgbClr val="FFFF00">
                <a:alpha val="76000"/>
              </a:srgbClr>
            </a:solidFill>
          </p:spPr>
          <p:txBody>
            <a:bodyPr wrap="square" rtlCol="0">
              <a:spAutoFit/>
            </a:bodyPr>
            <a:lstStyle/>
            <a:p>
              <a:r>
                <a:rPr lang="en-US" sz="2000" b="1" dirty="0" smtClean="0">
                  <a:solidFill>
                    <a:srgbClr val="0000FF"/>
                  </a:solidFill>
                </a:rPr>
                <a:t>500MHz</a:t>
              </a:r>
              <a:endParaRPr lang="en-US" sz="2000" b="1" dirty="0">
                <a:solidFill>
                  <a:srgbClr val="0000FF"/>
                </a:solidFill>
              </a:endParaRPr>
            </a:p>
          </p:txBody>
        </p:sp>
        <p:sp>
          <p:nvSpPr>
            <p:cNvPr id="12" name="TextBox 11"/>
            <p:cNvSpPr txBox="1"/>
            <p:nvPr/>
          </p:nvSpPr>
          <p:spPr>
            <a:xfrm>
              <a:off x="295520" y="4271162"/>
              <a:ext cx="1152939" cy="400110"/>
            </a:xfrm>
            <a:prstGeom prst="rect">
              <a:avLst/>
            </a:prstGeom>
            <a:solidFill>
              <a:srgbClr val="FFFF00">
                <a:alpha val="76000"/>
              </a:srgbClr>
            </a:solidFill>
          </p:spPr>
          <p:txBody>
            <a:bodyPr wrap="square" rtlCol="0">
              <a:spAutoFit/>
            </a:bodyPr>
            <a:lstStyle/>
            <a:p>
              <a:r>
                <a:rPr lang="en-US" sz="2000" b="1" dirty="0" smtClean="0">
                  <a:solidFill>
                    <a:srgbClr val="0000FF"/>
                  </a:solidFill>
                </a:rPr>
                <a:t>750MHz</a:t>
              </a:r>
              <a:endParaRPr lang="en-US" sz="2000" b="1" dirty="0">
                <a:solidFill>
                  <a:srgbClr val="0000FF"/>
                </a:solidFill>
              </a:endParaRPr>
            </a:p>
          </p:txBody>
        </p:sp>
        <p:cxnSp>
          <p:nvCxnSpPr>
            <p:cNvPr id="13" name="Straight Arrow Connector 12"/>
            <p:cNvCxnSpPr>
              <a:stCxn id="9" idx="2"/>
            </p:cNvCxnSpPr>
            <p:nvPr/>
          </p:nvCxnSpPr>
          <p:spPr>
            <a:xfrm>
              <a:off x="871992" y="2672836"/>
              <a:ext cx="988613" cy="388416"/>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871991" y="2003729"/>
              <a:ext cx="988614" cy="268997"/>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871992" y="3999506"/>
              <a:ext cx="988613" cy="271656"/>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125830" y="5663165"/>
            <a:ext cx="9018169" cy="646331"/>
          </a:xfrm>
          <a:prstGeom prst="rect">
            <a:avLst/>
          </a:prstGeom>
          <a:noFill/>
        </p:spPr>
        <p:txBody>
          <a:bodyPr wrap="square" rtlCol="0">
            <a:spAutoFit/>
          </a:bodyPr>
          <a:lstStyle/>
          <a:p>
            <a:pPr marL="285750" indent="-285750">
              <a:buClr>
                <a:schemeClr val="accent6"/>
              </a:buClr>
              <a:buFont typeface="Arial"/>
              <a:buChar char="•"/>
            </a:pPr>
            <a:r>
              <a:rPr lang="en-US" dirty="0"/>
              <a:t>The majority of the experiment </a:t>
            </a:r>
            <a:r>
              <a:rPr lang="en-US" dirty="0" smtClean="0"/>
              <a:t>proposals </a:t>
            </a:r>
            <a:r>
              <a:rPr lang="en-US" dirty="0"/>
              <a:t>in Halls A,B &amp;</a:t>
            </a:r>
            <a:r>
              <a:rPr lang="en-US" dirty="0" smtClean="0"/>
              <a:t>C</a:t>
            </a:r>
            <a:r>
              <a:rPr lang="en-US" dirty="0"/>
              <a:t> require full 5-pass </a:t>
            </a:r>
            <a:r>
              <a:rPr lang="en-US" dirty="0" smtClean="0"/>
              <a:t>energy  </a:t>
            </a:r>
          </a:p>
          <a:p>
            <a:pPr marL="285750" indent="-285750">
              <a:buClr>
                <a:schemeClr val="accent6"/>
              </a:buClr>
              <a:buFont typeface="Arial"/>
              <a:buChar char="•"/>
            </a:pPr>
            <a:r>
              <a:rPr lang="en-US" dirty="0" smtClean="0"/>
              <a:t>The additional 750 MHz separators enable simultaneous high-energy </a:t>
            </a:r>
            <a:r>
              <a:rPr lang="en-US" dirty="0"/>
              <a:t>operation to </a:t>
            </a:r>
            <a:r>
              <a:rPr lang="en-US" dirty="0" smtClean="0"/>
              <a:t>all 4 Halls</a:t>
            </a:r>
            <a:endParaRPr lang="en-US" dirty="0"/>
          </a:p>
        </p:txBody>
      </p:sp>
    </p:spTree>
    <p:extLst>
      <p:ext uri="{BB962C8B-B14F-4D97-AF65-F5344CB8AC3E}">
        <p14:creationId xmlns:p14="http://schemas.microsoft.com/office/powerpoint/2010/main" val="33317340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MEIC Update since 2012 S&amp;T Review</a:t>
            </a:r>
            <a:endParaRPr lang="en-US" dirty="0"/>
          </a:p>
        </p:txBody>
      </p:sp>
      <p:sp>
        <p:nvSpPr>
          <p:cNvPr id="5" name="Content Placeholder 4"/>
          <p:cNvSpPr>
            <a:spLocks noGrp="1"/>
          </p:cNvSpPr>
          <p:nvPr>
            <p:ph idx="1"/>
          </p:nvPr>
        </p:nvSpPr>
        <p:spPr/>
        <p:txBody>
          <a:bodyPr>
            <a:noAutofit/>
          </a:bodyPr>
          <a:lstStyle/>
          <a:p>
            <a:r>
              <a:rPr lang="en-US" sz="1700" dirty="0" smtClean="0"/>
              <a:t>Established a MEIC Organization at JLAB by the Lab Director (July 2014)</a:t>
            </a:r>
          </a:p>
          <a:p>
            <a:r>
              <a:rPr lang="en-US" sz="1700" dirty="0" smtClean="0"/>
              <a:t>MEIC went through a significant performance and cost optimization (July – December 2014)</a:t>
            </a:r>
          </a:p>
          <a:p>
            <a:pPr lvl="1">
              <a:spcBef>
                <a:spcPts val="600"/>
              </a:spcBef>
            </a:pPr>
            <a:r>
              <a:rPr lang="en-US" sz="1700" dirty="0" smtClean="0"/>
              <a:t>Adopted PEP-II electron ring (magnets, vacuum chambers, RF)</a:t>
            </a:r>
          </a:p>
          <a:p>
            <a:pPr lvl="1">
              <a:spcBef>
                <a:spcPts val="600"/>
              </a:spcBef>
            </a:pPr>
            <a:r>
              <a:rPr lang="en-US" sz="1700" dirty="0" smtClean="0"/>
              <a:t>Adopted super-ferric magnets for ion and booster ring</a:t>
            </a:r>
          </a:p>
          <a:p>
            <a:pPr lvl="1">
              <a:spcBef>
                <a:spcPts val="600"/>
              </a:spcBef>
            </a:pPr>
            <a:r>
              <a:rPr lang="en-US" sz="1700" dirty="0" smtClean="0"/>
              <a:t>Consolidated pre-booster and high-energy booster in 1 ring</a:t>
            </a:r>
          </a:p>
          <a:p>
            <a:r>
              <a:rPr lang="en-US" sz="1700" dirty="0" smtClean="0"/>
              <a:t>MEIC Design Report was prepared (August 2012), updated with a Design Summary (January, 2015)</a:t>
            </a:r>
          </a:p>
          <a:p>
            <a:r>
              <a:rPr lang="en-US" sz="1700" dirty="0" smtClean="0"/>
              <a:t>MEIC was extensively reviewed for technical viability, reviews were positive</a:t>
            </a:r>
            <a:endParaRPr lang="en-US" sz="1700" dirty="0"/>
          </a:p>
          <a:p>
            <a:r>
              <a:rPr lang="en-US" sz="1700" dirty="0" smtClean="0"/>
              <a:t>Baseline design and cost estimate presented at the EIC Cost review (January 2015), costs were accepted</a:t>
            </a:r>
          </a:p>
          <a:p>
            <a:r>
              <a:rPr lang="en-US" sz="1600" dirty="0" smtClean="0"/>
              <a:t>Organized EIC14, </a:t>
            </a:r>
            <a:r>
              <a:rPr lang="en-US" sz="1600" dirty="0"/>
              <a:t>The International Workshop on Accelerator Science and Technology for Electron-Ion </a:t>
            </a:r>
            <a:r>
              <a:rPr lang="en-US" sz="1600" dirty="0" smtClean="0"/>
              <a:t>Colliders at Jefferson Lab in with over 100 participants </a:t>
            </a:r>
            <a:r>
              <a:rPr lang="en-US" sz="1700" dirty="0" smtClean="0"/>
              <a:t>(</a:t>
            </a:r>
            <a:r>
              <a:rPr lang="en-US" sz="1700" dirty="0"/>
              <a:t>March 2015</a:t>
            </a:r>
            <a:r>
              <a:rPr lang="en-US" sz="1700" dirty="0" smtClean="0"/>
              <a:t>)</a:t>
            </a:r>
          </a:p>
          <a:p>
            <a:r>
              <a:rPr lang="en-US" sz="1700" dirty="0" smtClean="0"/>
              <a:t>Held the first MEIC Collaboration Meeting with collaborating institutions and industry (March 2015)</a:t>
            </a:r>
          </a:p>
          <a:p>
            <a:pPr marL="0" indent="0" algn="r">
              <a:spcBef>
                <a:spcPts val="600"/>
              </a:spcBef>
              <a:buNone/>
            </a:pPr>
            <a:r>
              <a:rPr lang="en-US" sz="1700" b="1" dirty="0" smtClean="0">
                <a:solidFill>
                  <a:srgbClr val="FF0000"/>
                </a:solidFill>
              </a:rPr>
              <a:t>More from Rolf Ent</a:t>
            </a:r>
          </a:p>
        </p:txBody>
      </p:sp>
      <p:sp>
        <p:nvSpPr>
          <p:cNvPr id="2" name="Footer Placeholder 1"/>
          <p:cNvSpPr>
            <a:spLocks noGrp="1"/>
          </p:cNvSpPr>
          <p:nvPr>
            <p:ph type="ftr" sz="quarter" idx="10"/>
          </p:nvPr>
        </p:nvSpPr>
        <p:spPr/>
        <p:txBody>
          <a:bodyPr/>
          <a:lstStyle/>
          <a:p>
            <a:r>
              <a:rPr lang="en-US" smtClean="0"/>
              <a:t>S&amp;T Review July 28-30, 2015</a:t>
            </a:r>
            <a:endParaRPr lang="en-US" dirty="0"/>
          </a:p>
        </p:txBody>
      </p:sp>
      <p:sp>
        <p:nvSpPr>
          <p:cNvPr id="3" name="Slide Number Placeholder 2"/>
          <p:cNvSpPr>
            <a:spLocks noGrp="1"/>
          </p:cNvSpPr>
          <p:nvPr>
            <p:ph type="sldNum" sz="quarter" idx="11"/>
          </p:nvPr>
        </p:nvSpPr>
        <p:spPr/>
        <p:txBody>
          <a:bodyPr/>
          <a:lstStyle/>
          <a:p>
            <a:fld id="{857632D8-191F-466C-AAEC-EF2308AA4DB2}" type="slidenum">
              <a:rPr lang="en-US" smtClean="0"/>
              <a:pPr/>
              <a:t>13</a:t>
            </a:fld>
            <a:endParaRPr lang="en-US" dirty="0"/>
          </a:p>
        </p:txBody>
      </p:sp>
    </p:spTree>
    <p:extLst>
      <p:ext uri="{BB962C8B-B14F-4D97-AF65-F5344CB8AC3E}">
        <p14:creationId xmlns:p14="http://schemas.microsoft.com/office/powerpoint/2010/main" val="40150828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H="1">
            <a:off x="1567543" y="3486341"/>
            <a:ext cx="5802651" cy="0"/>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MEIC Organization</a:t>
            </a:r>
            <a:endParaRPr lang="en-US" dirty="0"/>
          </a:p>
        </p:txBody>
      </p:sp>
      <p:sp>
        <p:nvSpPr>
          <p:cNvPr id="6" name="TextBox 5"/>
          <p:cNvSpPr txBox="1"/>
          <p:nvPr/>
        </p:nvSpPr>
        <p:spPr>
          <a:xfrm>
            <a:off x="3237203" y="1082010"/>
            <a:ext cx="2158347" cy="707886"/>
          </a:xfrm>
          <a:prstGeom prst="rect">
            <a:avLst/>
          </a:prstGeom>
          <a:noFill/>
          <a:ln w="19050">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sz="2000" dirty="0" smtClean="0"/>
              <a:t>Hugh Montgomery</a:t>
            </a:r>
          </a:p>
          <a:p>
            <a:pPr algn="ctr"/>
            <a:r>
              <a:rPr lang="en-US" sz="2000" dirty="0" smtClean="0"/>
              <a:t>Bob McKeown </a:t>
            </a:r>
            <a:endParaRPr lang="en-US" sz="2000" dirty="0"/>
          </a:p>
        </p:txBody>
      </p:sp>
      <p:sp>
        <p:nvSpPr>
          <p:cNvPr id="7" name="TextBox 6"/>
          <p:cNvSpPr txBox="1"/>
          <p:nvPr/>
        </p:nvSpPr>
        <p:spPr>
          <a:xfrm>
            <a:off x="3576667" y="2543552"/>
            <a:ext cx="1478226" cy="677108"/>
          </a:xfrm>
          <a:prstGeom prst="rect">
            <a:avLst/>
          </a:prstGeom>
          <a:noFill/>
          <a:ln w="19050">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sz="2000" dirty="0" smtClean="0"/>
              <a:t>Accelerators</a:t>
            </a:r>
          </a:p>
          <a:p>
            <a:pPr algn="ctr"/>
            <a:r>
              <a:rPr lang="en-US" dirty="0" smtClean="0"/>
              <a:t>Fulvia Pilat</a:t>
            </a:r>
            <a:endParaRPr lang="en-US" dirty="0"/>
          </a:p>
        </p:txBody>
      </p:sp>
      <p:sp>
        <p:nvSpPr>
          <p:cNvPr id="8" name="TextBox 7"/>
          <p:cNvSpPr txBox="1"/>
          <p:nvPr/>
        </p:nvSpPr>
        <p:spPr>
          <a:xfrm>
            <a:off x="6904714" y="2543552"/>
            <a:ext cx="930959" cy="677108"/>
          </a:xfrm>
          <a:prstGeom prst="rect">
            <a:avLst/>
          </a:prstGeom>
          <a:noFill/>
          <a:ln w="19050">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sz="2000" dirty="0" smtClean="0"/>
              <a:t>Physics</a:t>
            </a:r>
          </a:p>
          <a:p>
            <a:pPr algn="ctr"/>
            <a:r>
              <a:rPr lang="en-US" dirty="0" smtClean="0"/>
              <a:t>Rolf Ent</a:t>
            </a:r>
            <a:endParaRPr lang="en-US" dirty="0"/>
          </a:p>
        </p:txBody>
      </p:sp>
      <p:sp>
        <p:nvSpPr>
          <p:cNvPr id="9" name="TextBox 8"/>
          <p:cNvSpPr txBox="1"/>
          <p:nvPr/>
        </p:nvSpPr>
        <p:spPr>
          <a:xfrm>
            <a:off x="868745" y="3825453"/>
            <a:ext cx="1545616" cy="677108"/>
          </a:xfrm>
          <a:prstGeom prst="rect">
            <a:avLst/>
          </a:prstGeom>
          <a:noFill/>
          <a:ln w="19050">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sz="2000" dirty="0" smtClean="0"/>
              <a:t>Design </a:t>
            </a:r>
          </a:p>
          <a:p>
            <a:pPr algn="ctr"/>
            <a:r>
              <a:rPr lang="en-US" dirty="0" smtClean="0"/>
              <a:t>Yuhong Zhang</a:t>
            </a:r>
            <a:endParaRPr lang="en-US" dirty="0"/>
          </a:p>
        </p:txBody>
      </p:sp>
      <p:sp>
        <p:nvSpPr>
          <p:cNvPr id="10" name="TextBox 9"/>
          <p:cNvSpPr txBox="1"/>
          <p:nvPr/>
        </p:nvSpPr>
        <p:spPr>
          <a:xfrm>
            <a:off x="6467708" y="3851419"/>
            <a:ext cx="1519968" cy="677108"/>
          </a:xfrm>
          <a:prstGeom prst="rect">
            <a:avLst/>
          </a:prstGeom>
          <a:noFill/>
          <a:ln w="19050">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sz="2000" dirty="0" smtClean="0"/>
              <a:t>Engineering</a:t>
            </a:r>
          </a:p>
          <a:p>
            <a:pPr algn="ctr"/>
            <a:r>
              <a:rPr lang="en-US" dirty="0" smtClean="0"/>
              <a:t>Tim Michalski </a:t>
            </a:r>
            <a:endParaRPr lang="en-US" sz="2000" dirty="0"/>
          </a:p>
        </p:txBody>
      </p:sp>
      <p:sp>
        <p:nvSpPr>
          <p:cNvPr id="11" name="TextBox 10"/>
          <p:cNvSpPr txBox="1"/>
          <p:nvPr/>
        </p:nvSpPr>
        <p:spPr>
          <a:xfrm>
            <a:off x="780544" y="2543552"/>
            <a:ext cx="1605248" cy="677108"/>
          </a:xfrm>
          <a:prstGeom prst="rect">
            <a:avLst/>
          </a:prstGeom>
          <a:noFill/>
          <a:ln w="19050">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sz="2000" dirty="0" smtClean="0"/>
              <a:t>Cost Estimate</a:t>
            </a:r>
          </a:p>
          <a:p>
            <a:pPr algn="ctr"/>
            <a:r>
              <a:rPr lang="en-US" dirty="0" smtClean="0"/>
              <a:t>Leigh Harwood</a:t>
            </a:r>
            <a:endParaRPr lang="en-US" dirty="0"/>
          </a:p>
        </p:txBody>
      </p:sp>
      <p:cxnSp>
        <p:nvCxnSpPr>
          <p:cNvPr id="15" name="Straight Connector 14"/>
          <p:cNvCxnSpPr>
            <a:stCxn id="7" idx="2"/>
          </p:cNvCxnSpPr>
          <p:nvPr/>
        </p:nvCxnSpPr>
        <p:spPr>
          <a:xfrm>
            <a:off x="4315780" y="3220660"/>
            <a:ext cx="1" cy="265681"/>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1567543" y="1980301"/>
            <a:ext cx="2748238" cy="0"/>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315780" y="1980301"/>
            <a:ext cx="3054414" cy="0"/>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831616" y="3849204"/>
            <a:ext cx="1195647" cy="677108"/>
          </a:xfrm>
          <a:prstGeom prst="rect">
            <a:avLst/>
          </a:prstGeom>
          <a:noFill/>
          <a:ln w="19050">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sz="2000" dirty="0" smtClean="0"/>
              <a:t>R&amp;D </a:t>
            </a:r>
          </a:p>
          <a:p>
            <a:pPr algn="ctr"/>
            <a:r>
              <a:rPr lang="en-US" dirty="0" smtClean="0"/>
              <a:t>Fulvia Pilat</a:t>
            </a:r>
            <a:endParaRPr lang="en-US" dirty="0"/>
          </a:p>
        </p:txBody>
      </p:sp>
      <p:cxnSp>
        <p:nvCxnSpPr>
          <p:cNvPr id="28" name="Straight Connector 27"/>
          <p:cNvCxnSpPr/>
          <p:nvPr/>
        </p:nvCxnSpPr>
        <p:spPr>
          <a:xfrm>
            <a:off x="7370194" y="1980301"/>
            <a:ext cx="0" cy="563251"/>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6" idx="2"/>
            <a:endCxn id="7" idx="0"/>
          </p:cNvCxnSpPr>
          <p:nvPr/>
        </p:nvCxnSpPr>
        <p:spPr>
          <a:xfrm flipH="1">
            <a:off x="4315780" y="1789896"/>
            <a:ext cx="597" cy="753656"/>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36351" y="5527154"/>
            <a:ext cx="8146581" cy="646331"/>
          </a:xfrm>
          <a:prstGeom prst="rect">
            <a:avLst/>
          </a:prstGeom>
          <a:noFill/>
        </p:spPr>
        <p:txBody>
          <a:bodyPr wrap="none" rtlCol="0">
            <a:spAutoFit/>
          </a:bodyPr>
          <a:lstStyle/>
          <a:p>
            <a:r>
              <a:rPr lang="en-US" dirty="0" smtClean="0"/>
              <a:t>MEIC Organization established in July 2014</a:t>
            </a:r>
          </a:p>
          <a:p>
            <a:r>
              <a:rPr lang="en-US" dirty="0" smtClean="0"/>
              <a:t>Funding:	NP Accelerator R&amp;D, JLAB re-direct, LDRD, SBIR, Commonwealth of Virginia</a:t>
            </a:r>
            <a:endParaRPr lang="en-US" dirty="0"/>
          </a:p>
        </p:txBody>
      </p:sp>
      <p:cxnSp>
        <p:nvCxnSpPr>
          <p:cNvPr id="26" name="Straight Connector 25"/>
          <p:cNvCxnSpPr/>
          <p:nvPr/>
        </p:nvCxnSpPr>
        <p:spPr>
          <a:xfrm>
            <a:off x="1567543" y="1995812"/>
            <a:ext cx="0" cy="563251"/>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502512" y="3839544"/>
            <a:ext cx="1521314" cy="677108"/>
          </a:xfrm>
          <a:prstGeom prst="rect">
            <a:avLst/>
          </a:prstGeom>
          <a:noFill/>
          <a:ln w="19050">
            <a:solidFill>
              <a:schemeClr val="accent2">
                <a:lumMod val="75000"/>
              </a:schemeClr>
            </a:solidFill>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sz="2000" dirty="0" smtClean="0"/>
              <a:t>Facilities </a:t>
            </a:r>
          </a:p>
          <a:p>
            <a:pPr algn="ctr"/>
            <a:r>
              <a:rPr lang="en-US" dirty="0" smtClean="0"/>
              <a:t>Rebecca Yasky</a:t>
            </a:r>
            <a:endParaRPr lang="en-US" dirty="0"/>
          </a:p>
        </p:txBody>
      </p:sp>
      <p:cxnSp>
        <p:nvCxnSpPr>
          <p:cNvPr id="32" name="Straight Connector 31"/>
          <p:cNvCxnSpPr/>
          <p:nvPr/>
        </p:nvCxnSpPr>
        <p:spPr>
          <a:xfrm>
            <a:off x="1564484" y="3474465"/>
            <a:ext cx="3059" cy="350988"/>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429440" y="3475122"/>
            <a:ext cx="0" cy="390428"/>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252065" y="3486341"/>
            <a:ext cx="3059" cy="350988"/>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362754" y="3486341"/>
            <a:ext cx="7440" cy="362863"/>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smtClean="0"/>
              <a:t>S&amp;T Review July 28-30, 2015</a:t>
            </a:r>
            <a:endParaRPr lang="en-US" dirty="0"/>
          </a:p>
        </p:txBody>
      </p:sp>
      <p:sp>
        <p:nvSpPr>
          <p:cNvPr id="4" name="Slide Number Placeholder 3"/>
          <p:cNvSpPr>
            <a:spLocks noGrp="1"/>
          </p:cNvSpPr>
          <p:nvPr>
            <p:ph type="sldNum" sz="quarter" idx="11"/>
          </p:nvPr>
        </p:nvSpPr>
        <p:spPr/>
        <p:txBody>
          <a:bodyPr/>
          <a:lstStyle/>
          <a:p>
            <a:fld id="{857632D8-191F-466C-AAEC-EF2308AA4DB2}" type="slidenum">
              <a:rPr lang="en-US" smtClean="0"/>
              <a:pPr/>
              <a:t>14</a:t>
            </a:fld>
            <a:endParaRPr lang="en-US" dirty="0"/>
          </a:p>
        </p:txBody>
      </p:sp>
    </p:spTree>
    <p:extLst>
      <p:ext uri="{BB962C8B-B14F-4D97-AF65-F5344CB8AC3E}">
        <p14:creationId xmlns:p14="http://schemas.microsoft.com/office/powerpoint/2010/main" val="3423985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MEIC Planned Activities in FY15</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Produce an MEIC Conceptual Design Report by 2017 to prepare for a down-select </a:t>
            </a:r>
          </a:p>
          <a:p>
            <a:pPr lvl="1">
              <a:buClr>
                <a:srgbClr val="008000"/>
              </a:buClr>
              <a:buSzPct val="150000"/>
              <a:buFont typeface="Lucida Grande"/>
              <a:buChar char="✓"/>
            </a:pPr>
            <a:r>
              <a:rPr lang="en-US" dirty="0" smtClean="0"/>
              <a:t>Advance the design of MEIC</a:t>
            </a:r>
          </a:p>
          <a:p>
            <a:pPr lvl="1"/>
            <a:r>
              <a:rPr lang="en-US" dirty="0" smtClean="0"/>
              <a:t>Develop engineering solutions for critical components</a:t>
            </a:r>
          </a:p>
          <a:p>
            <a:pPr lvl="1">
              <a:buClr>
                <a:srgbClr val="008000"/>
              </a:buClr>
              <a:buSzPct val="150000"/>
              <a:buFont typeface="Lucida Grande"/>
              <a:buChar char="✓"/>
            </a:pPr>
            <a:r>
              <a:rPr lang="en-US" dirty="0" smtClean="0"/>
              <a:t>Develop cost estimates for MEIC and future upgrades</a:t>
            </a:r>
          </a:p>
          <a:p>
            <a:pPr lvl="1">
              <a:buClr>
                <a:srgbClr val="008000"/>
              </a:buClr>
              <a:buSzPct val="150000"/>
              <a:buFont typeface="Lucida Grande"/>
              <a:buChar char="✓"/>
            </a:pPr>
            <a:r>
              <a:rPr lang="en-US" dirty="0" smtClean="0"/>
              <a:t>Collaborate with BNL and MIT on generic electron-ion collider R&amp;D</a:t>
            </a:r>
          </a:p>
          <a:p>
            <a:r>
              <a:rPr lang="en-US" dirty="0" smtClean="0"/>
              <a:t>Deliverables for FY15</a:t>
            </a:r>
          </a:p>
          <a:p>
            <a:pPr lvl="1">
              <a:buClr>
                <a:srgbClr val="008000"/>
              </a:buClr>
              <a:buSzPct val="150000"/>
              <a:buFont typeface="Lucida Grande"/>
              <a:buChar char="✓"/>
            </a:pPr>
            <a:r>
              <a:rPr lang="en-US" dirty="0" smtClean="0"/>
              <a:t>Study feasibility of re-using PEP-II machine components</a:t>
            </a:r>
          </a:p>
          <a:p>
            <a:pPr lvl="1">
              <a:buClr>
                <a:srgbClr val="008000"/>
              </a:buClr>
              <a:buSzPct val="150000"/>
              <a:buFont typeface="Lucida Grande"/>
              <a:buChar char="✓"/>
            </a:pPr>
            <a:r>
              <a:rPr lang="en-US" dirty="0" smtClean="0"/>
              <a:t>Study feasibility of 2.5 km ring with superferric magnets</a:t>
            </a:r>
          </a:p>
          <a:p>
            <a:pPr lvl="1">
              <a:buClr>
                <a:srgbClr val="008000"/>
              </a:buClr>
              <a:buSzPct val="150000"/>
              <a:buFont typeface="Lucida Grande"/>
              <a:buChar char="✓"/>
            </a:pPr>
            <a:r>
              <a:rPr lang="en-US" dirty="0" smtClean="0"/>
              <a:t>Finalize interaction region, non-linear corrections and polarization</a:t>
            </a:r>
          </a:p>
          <a:p>
            <a:pPr lvl="1">
              <a:buClr>
                <a:srgbClr val="3366FF"/>
              </a:buClr>
              <a:buSzPct val="100000"/>
              <a:buFont typeface="Arial"/>
              <a:buChar char="•"/>
            </a:pPr>
            <a:r>
              <a:rPr lang="en-US" dirty="0" smtClean="0"/>
              <a:t>Complete preliminary design of circulator cooler</a:t>
            </a:r>
          </a:p>
          <a:p>
            <a:pPr lvl="2">
              <a:buClr>
                <a:srgbClr val="008000"/>
              </a:buClr>
              <a:buSzPct val="150000"/>
              <a:buFont typeface="Lucida Grande"/>
              <a:buChar char="✓"/>
            </a:pPr>
            <a:r>
              <a:rPr lang="en-US" dirty="0"/>
              <a:t>Design </a:t>
            </a:r>
            <a:r>
              <a:rPr lang="en-US" dirty="0" smtClean="0"/>
              <a:t>started</a:t>
            </a:r>
            <a:endParaRPr lang="en-US" dirty="0"/>
          </a:p>
          <a:p>
            <a:pPr lvl="1">
              <a:buClr>
                <a:srgbClr val="008000"/>
              </a:buClr>
              <a:buSzPct val="150000"/>
              <a:buFont typeface="Lucida Grande"/>
              <a:buChar char="✓"/>
            </a:pPr>
            <a:r>
              <a:rPr lang="en-US" dirty="0" smtClean="0"/>
              <a:t>Optimization of design, cost and potential for upgrades</a:t>
            </a:r>
          </a:p>
          <a:p>
            <a:pPr lvl="1">
              <a:buClr>
                <a:srgbClr val="008000"/>
              </a:buClr>
              <a:buSzPct val="150000"/>
              <a:buFont typeface="Lucida Grande"/>
              <a:buChar char="✓"/>
            </a:pPr>
            <a:r>
              <a:rPr lang="en-US" dirty="0" smtClean="0"/>
              <a:t>Develop an initial cost estimate</a:t>
            </a:r>
          </a:p>
          <a:p>
            <a:pPr lvl="1">
              <a:buClr>
                <a:srgbClr val="0000FF"/>
              </a:buClr>
              <a:buSzPct val="100000"/>
              <a:buFont typeface="Arial"/>
              <a:buChar char="•"/>
            </a:pPr>
            <a:r>
              <a:rPr lang="en-US" dirty="0" smtClean="0"/>
              <a:t>Initiate MEIC engineering studies </a:t>
            </a:r>
          </a:p>
          <a:p>
            <a:pPr lvl="1">
              <a:buClr>
                <a:srgbClr val="008000"/>
              </a:buClr>
              <a:buSzPct val="150000"/>
              <a:buFont typeface="Lucida Grande"/>
              <a:buChar char="✓"/>
            </a:pPr>
            <a:r>
              <a:rPr lang="en-US" dirty="0" smtClean="0"/>
              <a:t>Develop complete RF system requirements for the updated MEIC design</a:t>
            </a:r>
          </a:p>
          <a:p>
            <a:pPr lvl="1">
              <a:buClr>
                <a:srgbClr val="0000FF"/>
              </a:buClr>
              <a:buSzPct val="100000"/>
              <a:buFont typeface="Arial"/>
              <a:buChar char="•"/>
            </a:pPr>
            <a:r>
              <a:rPr lang="en-US" dirty="0" smtClean="0"/>
              <a:t>Begin engineering the most challenging SRF cavities and components</a:t>
            </a:r>
          </a:p>
          <a:p>
            <a:pPr lvl="2">
              <a:buClr>
                <a:srgbClr val="008000"/>
              </a:buClr>
              <a:buSzPct val="150000"/>
              <a:buFont typeface="Lucida Grande"/>
              <a:buChar char="✓"/>
            </a:pPr>
            <a:r>
              <a:rPr lang="en-US" dirty="0"/>
              <a:t>Design started</a:t>
            </a:r>
          </a:p>
          <a:p>
            <a:endParaRPr lang="en-US" dirty="0"/>
          </a:p>
        </p:txBody>
      </p:sp>
      <p:sp>
        <p:nvSpPr>
          <p:cNvPr id="4" name="Footer Placeholder 3"/>
          <p:cNvSpPr>
            <a:spLocks noGrp="1"/>
          </p:cNvSpPr>
          <p:nvPr>
            <p:ph type="ftr" sz="quarter" idx="10"/>
          </p:nvPr>
        </p:nvSpPr>
        <p:spPr/>
        <p:txBody>
          <a:bodyPr/>
          <a:lstStyle/>
          <a:p>
            <a:r>
              <a:rPr lang="en-US"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15</a:t>
            </a:fld>
            <a:endParaRPr lang="en-US" dirty="0"/>
          </a:p>
        </p:txBody>
      </p:sp>
    </p:spTree>
    <p:extLst>
      <p:ext uri="{BB962C8B-B14F-4D97-AF65-F5344CB8AC3E}">
        <p14:creationId xmlns:p14="http://schemas.microsoft.com/office/powerpoint/2010/main" val="29586551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Planned R&amp;D  FY15-17</a:t>
            </a:r>
            <a:endParaRPr lang="en-US" dirty="0"/>
          </a:p>
        </p:txBody>
      </p:sp>
      <p:sp>
        <p:nvSpPr>
          <p:cNvPr id="8" name="TextBox 7"/>
          <p:cNvSpPr txBox="1"/>
          <p:nvPr/>
        </p:nvSpPr>
        <p:spPr>
          <a:xfrm>
            <a:off x="5020916" y="4224154"/>
            <a:ext cx="4123084" cy="2092881"/>
          </a:xfrm>
          <a:prstGeom prst="rect">
            <a:avLst/>
          </a:prstGeom>
          <a:solidFill>
            <a:srgbClr val="FAC090"/>
          </a:solidFill>
        </p:spPr>
        <p:txBody>
          <a:bodyPr wrap="square" rtlCol="0">
            <a:spAutoFit/>
          </a:bodyPr>
          <a:lstStyle/>
          <a:p>
            <a:r>
              <a:rPr lang="en-US" sz="1600" dirty="0" smtClean="0">
                <a:solidFill>
                  <a:prstClr val="black"/>
                </a:solidFill>
                <a:latin typeface="Arial" panose="020B0604020202020204" pitchFamily="34" charset="0"/>
                <a:cs typeface="Arial" panose="020B0604020202020204" pitchFamily="34" charset="0"/>
              </a:rPr>
              <a:t>Total </a:t>
            </a:r>
            <a:r>
              <a:rPr lang="en-US" sz="1600" dirty="0" smtClean="0">
                <a:solidFill>
                  <a:srgbClr val="FF0000"/>
                </a:solidFill>
                <a:latin typeface="Arial" panose="020B0604020202020204" pitchFamily="34" charset="0"/>
                <a:cs typeface="Arial" panose="020B0604020202020204" pitchFamily="34" charset="0"/>
              </a:rPr>
              <a:t>proposed </a:t>
            </a:r>
            <a:r>
              <a:rPr lang="en-US" sz="1600" dirty="0" smtClean="0">
                <a:solidFill>
                  <a:prstClr val="black"/>
                </a:solidFill>
                <a:latin typeface="Arial" panose="020B0604020202020204" pitchFamily="34" charset="0"/>
                <a:cs typeface="Arial" panose="020B0604020202020204" pitchFamily="34" charset="0"/>
              </a:rPr>
              <a:t>pre-project</a:t>
            </a:r>
          </a:p>
          <a:p>
            <a:r>
              <a:rPr lang="en-US" sz="1600" dirty="0" smtClean="0">
                <a:solidFill>
                  <a:prstClr val="black"/>
                </a:solidFill>
                <a:latin typeface="Arial" panose="020B0604020202020204" pitchFamily="34" charset="0"/>
                <a:cs typeface="Arial" panose="020B0604020202020204" pitchFamily="34" charset="0"/>
              </a:rPr>
              <a:t>R&amp;D estimate &lt; 5 M$</a:t>
            </a:r>
          </a:p>
          <a:p>
            <a:endParaRPr lang="en-US" sz="1400" dirty="0" smtClean="0">
              <a:solidFill>
                <a:prstClr val="black"/>
              </a:solidFill>
              <a:latin typeface="Arial" panose="020B0604020202020204" pitchFamily="34" charset="0"/>
              <a:cs typeface="Arial" panose="020B0604020202020204" pitchFamily="34" charset="0"/>
            </a:endParaRPr>
          </a:p>
          <a:p>
            <a:r>
              <a:rPr lang="en-US" sz="1400" dirty="0" smtClean="0">
                <a:solidFill>
                  <a:prstClr val="black"/>
                </a:solidFill>
                <a:latin typeface="Arial" panose="020B0604020202020204" pitchFamily="34" charset="0"/>
                <a:cs typeface="Arial" panose="020B0604020202020204" pitchFamily="34" charset="0"/>
              </a:rPr>
              <a:t>Reviews:</a:t>
            </a:r>
          </a:p>
          <a:p>
            <a:pPr>
              <a:buFont typeface="Arial"/>
              <a:buChar char="•"/>
            </a:pPr>
            <a:r>
              <a:rPr lang="en-US" sz="1400" dirty="0" smtClean="0">
                <a:solidFill>
                  <a:prstClr val="black"/>
                </a:solidFill>
                <a:latin typeface="Arial" panose="020B0604020202020204" pitchFamily="34" charset="0"/>
                <a:cs typeface="Arial" panose="020B0604020202020204" pitchFamily="34" charset="0"/>
              </a:rPr>
              <a:t>Super-Ferric magnets (external)	June 4 2015</a:t>
            </a:r>
          </a:p>
          <a:p>
            <a:pPr>
              <a:buFont typeface="Arial"/>
              <a:buChar char="•"/>
            </a:pPr>
            <a:r>
              <a:rPr lang="en-US" sz="1400" dirty="0" smtClean="0">
                <a:solidFill>
                  <a:prstClr val="black"/>
                </a:solidFill>
                <a:latin typeface="Arial" panose="020B0604020202020204" pitchFamily="34" charset="0"/>
                <a:cs typeface="Arial" panose="020B0604020202020204" pitchFamily="34" charset="0"/>
              </a:rPr>
              <a:t>Crab cavity R&amp;D (internal)		June 9 2015</a:t>
            </a:r>
          </a:p>
          <a:p>
            <a:pPr>
              <a:buFont typeface="Arial"/>
              <a:buChar char="•"/>
            </a:pPr>
            <a:r>
              <a:rPr lang="en-US" sz="1400" dirty="0" smtClean="0">
                <a:solidFill>
                  <a:prstClr val="black"/>
                </a:solidFill>
                <a:latin typeface="Arial" panose="020B0604020202020204" pitchFamily="34" charset="0"/>
                <a:cs typeface="Arial" panose="020B0604020202020204" pitchFamily="34" charset="0"/>
              </a:rPr>
              <a:t>SRF R&amp;D (internal)			June 18 2015</a:t>
            </a:r>
          </a:p>
          <a:p>
            <a:pPr>
              <a:buFont typeface="Arial"/>
              <a:buChar char="•"/>
            </a:pPr>
            <a:r>
              <a:rPr lang="en-US" sz="1400" dirty="0" smtClean="0">
                <a:solidFill>
                  <a:prstClr val="black"/>
                </a:solidFill>
                <a:latin typeface="Arial" panose="020B0604020202020204" pitchFamily="34" charset="0"/>
                <a:cs typeface="Arial" panose="020B0604020202020204" pitchFamily="34" charset="0"/>
              </a:rPr>
              <a:t>MEIC engineering			ongoing</a:t>
            </a:r>
          </a:p>
          <a:p>
            <a:pPr>
              <a:buFont typeface="Arial"/>
              <a:buChar char="•"/>
            </a:pPr>
            <a:r>
              <a:rPr lang="en-US" sz="1400" dirty="0" smtClean="0">
                <a:solidFill>
                  <a:prstClr val="black"/>
                </a:solidFill>
                <a:latin typeface="Arial" panose="020B0604020202020204" pitchFamily="34" charset="0"/>
                <a:cs typeface="Arial" panose="020B0604020202020204" pitchFamily="34" charset="0"/>
              </a:rPr>
              <a:t>Overall MEIC R&amp;D review  		 Aug 12 2015</a:t>
            </a:r>
          </a:p>
        </p:txBody>
      </p:sp>
      <p:pic>
        <p:nvPicPr>
          <p:cNvPr id="10" name="Picture 9" descr="Screen Shot 2015-07-10 at 12.24.01.png"/>
          <p:cNvPicPr>
            <a:picLocks noChangeAspect="1"/>
          </p:cNvPicPr>
          <p:nvPr/>
        </p:nvPicPr>
        <p:blipFill>
          <a:blip r:embed="rId3"/>
          <a:stretch>
            <a:fillRect/>
          </a:stretch>
        </p:blipFill>
        <p:spPr>
          <a:xfrm>
            <a:off x="0" y="832897"/>
            <a:ext cx="9144000" cy="2812058"/>
          </a:xfrm>
          <a:prstGeom prst="rect">
            <a:avLst/>
          </a:prstGeom>
        </p:spPr>
      </p:pic>
      <p:sp>
        <p:nvSpPr>
          <p:cNvPr id="4" name="Footer Placeholder 3"/>
          <p:cNvSpPr>
            <a:spLocks noGrp="1"/>
          </p:cNvSpPr>
          <p:nvPr>
            <p:ph type="ftr" sz="quarter" idx="10"/>
          </p:nvPr>
        </p:nvSpPr>
        <p:spPr/>
        <p:txBody>
          <a:bodyPr/>
          <a:lstStyle/>
          <a:p>
            <a:r>
              <a:rPr lang="en-US" smtClean="0">
                <a:solidFill>
                  <a:prstClr val="white"/>
                </a:solidFill>
              </a:rPr>
              <a:t>S&amp;T Review July 28-30, 2015</a:t>
            </a:r>
            <a:endParaRPr lang="en-US" dirty="0">
              <a:solidFill>
                <a:prstClr val="white"/>
              </a:solidFill>
            </a:endParaRPr>
          </a:p>
        </p:txBody>
      </p:sp>
      <p:sp>
        <p:nvSpPr>
          <p:cNvPr id="6" name="Slide Number Placeholder 5"/>
          <p:cNvSpPr>
            <a:spLocks noGrp="1"/>
          </p:cNvSpPr>
          <p:nvPr>
            <p:ph type="sldNum" sz="quarter" idx="11"/>
          </p:nvPr>
        </p:nvSpPr>
        <p:spPr/>
        <p:txBody>
          <a:bodyPr/>
          <a:lstStyle/>
          <a:p>
            <a:fld id="{857632D8-191F-466C-AAEC-EF2308AA4DB2}" type="slidenum">
              <a:rPr lang="en-US" smtClean="0">
                <a:solidFill>
                  <a:prstClr val="white"/>
                </a:solidFill>
              </a:rPr>
              <a:pPr/>
              <a:t>16</a:t>
            </a:fld>
            <a:endParaRPr lang="en-US" dirty="0">
              <a:solidFill>
                <a:prstClr val="white"/>
              </a:solidFill>
            </a:endParaRPr>
          </a:p>
        </p:txBody>
      </p:sp>
      <p:graphicFrame>
        <p:nvGraphicFramePr>
          <p:cNvPr id="15" name="Table 14"/>
          <p:cNvGraphicFramePr>
            <a:graphicFrameLocks noGrp="1"/>
          </p:cNvGraphicFramePr>
          <p:nvPr/>
        </p:nvGraphicFramePr>
        <p:xfrm>
          <a:off x="-8247" y="3644955"/>
          <a:ext cx="5029163" cy="2672080"/>
        </p:xfrm>
        <a:graphic>
          <a:graphicData uri="http://schemas.openxmlformats.org/drawingml/2006/table">
            <a:tbl>
              <a:tblPr firstRow="1" bandRow="1">
                <a:tableStyleId>{5C22544A-7EE6-4342-B048-85BDC9FD1C3A}</a:tableStyleId>
              </a:tblPr>
              <a:tblGrid>
                <a:gridCol w="3076178"/>
                <a:gridCol w="1952985"/>
              </a:tblGrid>
              <a:tr h="0">
                <a:tc>
                  <a:txBody>
                    <a:bodyPr/>
                    <a:lstStyle/>
                    <a:p>
                      <a:r>
                        <a:rPr lang="en-US" sz="1200" dirty="0" smtClean="0"/>
                        <a:t>R&amp;D</a:t>
                      </a:r>
                      <a:r>
                        <a:rPr lang="en-US" sz="1200" baseline="0" dirty="0" smtClean="0"/>
                        <a:t> funded by NP EIC R&amp;D</a:t>
                      </a:r>
                      <a:endParaRPr lang="en-US" sz="1200" dirty="0"/>
                    </a:p>
                  </a:txBody>
                  <a:tcPr/>
                </a:tc>
                <a:tc>
                  <a:txBody>
                    <a:bodyPr/>
                    <a:lstStyle/>
                    <a:p>
                      <a:endParaRPr lang="en-US" sz="1200" dirty="0"/>
                    </a:p>
                  </a:txBody>
                  <a:tcPr/>
                </a:tc>
              </a:tr>
              <a:tr h="370840">
                <a:tc>
                  <a:txBody>
                    <a:bodyPr/>
                    <a:lstStyle/>
                    <a:p>
                      <a:r>
                        <a:rPr lang="en-US" sz="1200" dirty="0" smtClean="0"/>
                        <a:t>IR</a:t>
                      </a:r>
                      <a:r>
                        <a:rPr lang="en-US" sz="1200" baseline="0" dirty="0" smtClean="0"/>
                        <a:t> design, Non-linear corrections, PEP-II</a:t>
                      </a:r>
                      <a:endParaRPr lang="en-US" sz="1200" dirty="0"/>
                    </a:p>
                  </a:txBody>
                  <a:tcPr/>
                </a:tc>
                <a:tc>
                  <a:txBody>
                    <a:bodyPr/>
                    <a:lstStyle/>
                    <a:p>
                      <a:r>
                        <a:rPr lang="en-US" sz="1200" dirty="0" smtClean="0"/>
                        <a:t>SLAC</a:t>
                      </a:r>
                      <a:r>
                        <a:rPr lang="en-US" sz="1200" baseline="0" dirty="0" smtClean="0"/>
                        <a:t> Collaboration</a:t>
                      </a:r>
                      <a:endParaRPr lang="en-US" sz="1200" dirty="0"/>
                    </a:p>
                  </a:txBody>
                  <a:tcPr/>
                </a:tc>
              </a:tr>
              <a:tr h="370840">
                <a:tc>
                  <a:txBody>
                    <a:bodyPr/>
                    <a:lstStyle/>
                    <a:p>
                      <a:r>
                        <a:rPr lang="en-US" sz="1200" dirty="0" smtClean="0"/>
                        <a:t>Ion</a:t>
                      </a:r>
                      <a:r>
                        <a:rPr lang="en-US" sz="1200" baseline="0" dirty="0" smtClean="0"/>
                        <a:t> injector design optimization</a:t>
                      </a:r>
                      <a:endParaRPr lang="en-US" sz="1200" dirty="0"/>
                    </a:p>
                  </a:txBody>
                  <a:tcPr/>
                </a:tc>
                <a:tc>
                  <a:txBody>
                    <a:bodyPr/>
                    <a:lstStyle/>
                    <a:p>
                      <a:r>
                        <a:rPr lang="en-US" sz="1200" dirty="0" smtClean="0"/>
                        <a:t>ANL</a:t>
                      </a:r>
                      <a:r>
                        <a:rPr lang="en-US" sz="1200" baseline="0" dirty="0" smtClean="0"/>
                        <a:t> Collaboration</a:t>
                      </a:r>
                      <a:endParaRPr lang="en-US" sz="1200" dirty="0"/>
                    </a:p>
                  </a:txBody>
                  <a:tcPr/>
                </a:tc>
              </a:tr>
              <a:tr h="370840">
                <a:tc>
                  <a:txBody>
                    <a:bodyPr/>
                    <a:lstStyle/>
                    <a:p>
                      <a:r>
                        <a:rPr lang="en-US" sz="1200" dirty="0" smtClean="0"/>
                        <a:t>Ion</a:t>
                      </a:r>
                      <a:r>
                        <a:rPr lang="en-US" sz="1200" baseline="0" dirty="0" smtClean="0"/>
                        <a:t> complex polarization design </a:t>
                      </a:r>
                      <a:endParaRPr lang="en-US" sz="1200" dirty="0"/>
                    </a:p>
                  </a:txBody>
                  <a:tcPr/>
                </a:tc>
                <a:tc>
                  <a:txBody>
                    <a:bodyPr/>
                    <a:lstStyle/>
                    <a:p>
                      <a:r>
                        <a:rPr lang="en-US" sz="1200" dirty="0" smtClean="0"/>
                        <a:t>Collaboration</a:t>
                      </a:r>
                      <a:r>
                        <a:rPr lang="en-US" sz="1200" baseline="0" dirty="0" smtClean="0"/>
                        <a:t> </a:t>
                      </a:r>
                      <a:r>
                        <a:rPr lang="en-US" sz="1200" baseline="0" dirty="0" err="1" smtClean="0"/>
                        <a:t>Kondatenko</a:t>
                      </a:r>
                      <a:endParaRPr lang="en-US" sz="1200" dirty="0"/>
                    </a:p>
                  </a:txBody>
                  <a:tcPr/>
                </a:tc>
              </a:tr>
              <a:tr h="370840">
                <a:tc>
                  <a:txBody>
                    <a:bodyPr/>
                    <a:lstStyle/>
                    <a:p>
                      <a:r>
                        <a:rPr lang="en-US" sz="1200" dirty="0" smtClean="0"/>
                        <a:t>2 Post</a:t>
                      </a:r>
                      <a:r>
                        <a:rPr lang="en-US" sz="1200" baseline="0" dirty="0" smtClean="0"/>
                        <a:t>-docs for EIC design and R&amp;D</a:t>
                      </a:r>
                      <a:endParaRPr lang="en-US" sz="1200" dirty="0"/>
                    </a:p>
                  </a:txBody>
                  <a:tcPr/>
                </a:tc>
                <a:tc>
                  <a:txBody>
                    <a:bodyPr/>
                    <a:lstStyle/>
                    <a:p>
                      <a:r>
                        <a:rPr lang="en-US" sz="1200" dirty="0" smtClean="0"/>
                        <a:t>1</a:t>
                      </a:r>
                      <a:r>
                        <a:rPr lang="en-US" sz="1200" baseline="0" dirty="0" smtClean="0"/>
                        <a:t> position filled, 1 in progress</a:t>
                      </a:r>
                      <a:endParaRPr lang="en-US" sz="1200" dirty="0"/>
                    </a:p>
                  </a:txBody>
                  <a:tcPr/>
                </a:tc>
              </a:tr>
              <a:tr h="370840">
                <a:tc>
                  <a:txBody>
                    <a:bodyPr/>
                    <a:lstStyle/>
                    <a:p>
                      <a:r>
                        <a:rPr lang="en-US" sz="1200" dirty="0" smtClean="0"/>
                        <a:t>Prototype</a:t>
                      </a:r>
                      <a:r>
                        <a:rPr lang="en-US" sz="1200" baseline="0" dirty="0" smtClean="0"/>
                        <a:t> C-I-C SF magnet (new grant)</a:t>
                      </a:r>
                      <a:endParaRPr lang="en-US" sz="1200" dirty="0"/>
                    </a:p>
                  </a:txBody>
                  <a:tcPr/>
                </a:tc>
                <a:tc>
                  <a:txBody>
                    <a:bodyPr/>
                    <a:lstStyle/>
                    <a:p>
                      <a:r>
                        <a:rPr lang="en-US" sz="1200" dirty="0" smtClean="0"/>
                        <a:t>Collaboration</a:t>
                      </a:r>
                      <a:r>
                        <a:rPr lang="en-US" sz="1200" baseline="0" dirty="0" smtClean="0"/>
                        <a:t> Texas &amp; M</a:t>
                      </a:r>
                      <a:endParaRPr lang="en-US" sz="1200" dirty="0"/>
                    </a:p>
                  </a:txBody>
                  <a:tcPr/>
                </a:tc>
              </a:tr>
              <a:tr h="370840">
                <a:tc>
                  <a:txBody>
                    <a:bodyPr/>
                    <a:lstStyle/>
                    <a:p>
                      <a:r>
                        <a:rPr lang="en-US" sz="1200" baseline="0" dirty="0" smtClean="0"/>
                        <a:t>952 MHz cavity design and pre-prototypes</a:t>
                      </a:r>
                    </a:p>
                    <a:p>
                      <a:r>
                        <a:rPr lang="en-US" sz="1200" baseline="0" dirty="0" smtClean="0"/>
                        <a:t>(new grant)</a:t>
                      </a:r>
                      <a:endParaRPr lang="en-US" sz="1200" dirty="0"/>
                    </a:p>
                  </a:txBody>
                  <a:tcPr/>
                </a:tc>
                <a:tc>
                  <a:txBody>
                    <a:bodyPr/>
                    <a:lstStyle/>
                    <a:p>
                      <a:r>
                        <a:rPr lang="en-US" sz="1200" dirty="0" smtClean="0"/>
                        <a:t>JLAB</a:t>
                      </a:r>
                      <a:r>
                        <a:rPr lang="en-US" sz="1200" baseline="0" dirty="0" smtClean="0"/>
                        <a:t> SRF, ODU</a:t>
                      </a:r>
                      <a:endParaRPr lang="en-US" sz="1200" dirty="0"/>
                    </a:p>
                  </a:txBody>
                  <a:tcPr/>
                </a:tc>
              </a:tr>
            </a:tbl>
          </a:graphicData>
        </a:graphic>
      </p:graphicFrame>
    </p:spTree>
    <p:extLst>
      <p:ext uri="{BB962C8B-B14F-4D97-AF65-F5344CB8AC3E}">
        <p14:creationId xmlns:p14="http://schemas.microsoft.com/office/powerpoint/2010/main" val="2006125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p:cNvPicPr>
            <a:picLocks noChangeAspect="1" noChangeArrowheads="1"/>
          </p:cNvPicPr>
          <p:nvPr/>
        </p:nvPicPr>
        <p:blipFill>
          <a:blip r:embed="rId3" cstate="print"/>
          <a:srcRect l="16313" t="14209" r="9125" b="9723"/>
          <a:stretch>
            <a:fillRect/>
          </a:stretch>
        </p:blipFill>
        <p:spPr bwMode="auto">
          <a:xfrm>
            <a:off x="4868247" y="2911308"/>
            <a:ext cx="3989112" cy="3052305"/>
          </a:xfrm>
          <a:prstGeom prst="rect">
            <a:avLst/>
          </a:prstGeom>
          <a:solidFill>
            <a:srgbClr val="EFE8D9"/>
          </a:solidFill>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85800" y="0"/>
            <a:ext cx="7772400" cy="685800"/>
          </a:xfrm>
        </p:spPr>
        <p:txBody>
          <a:bodyPr/>
          <a:lstStyle/>
          <a:p>
            <a:r>
              <a:rPr lang="en-US" dirty="0" smtClean="0"/>
              <a:t>Future Missions for LERF (former FEL)</a:t>
            </a:r>
            <a:endParaRPr lang="en-US" dirty="0"/>
          </a:p>
        </p:txBody>
      </p:sp>
      <p:sp>
        <p:nvSpPr>
          <p:cNvPr id="3" name="Content Placeholder 2"/>
          <p:cNvSpPr>
            <a:spLocks noGrp="1"/>
          </p:cNvSpPr>
          <p:nvPr>
            <p:ph idx="1"/>
          </p:nvPr>
        </p:nvSpPr>
        <p:spPr>
          <a:xfrm>
            <a:off x="228600" y="961901"/>
            <a:ext cx="8628759" cy="5929746"/>
          </a:xfrm>
        </p:spPr>
        <p:txBody>
          <a:bodyPr>
            <a:normAutofit fontScale="25000" lnSpcReduction="20000"/>
          </a:bodyPr>
          <a:lstStyle/>
          <a:p>
            <a:pPr>
              <a:buSzPct val="120000"/>
              <a:buFont typeface="Arial" panose="020B0604020202020204" pitchFamily="34" charset="0"/>
              <a:buChar char="•"/>
            </a:pPr>
            <a:r>
              <a:rPr lang="en-US" sz="6400" i="1" dirty="0" smtClean="0"/>
              <a:t>Unique Energy Recovery Linac (ERL) capability</a:t>
            </a:r>
          </a:p>
          <a:p>
            <a:pPr>
              <a:buSzPct val="120000"/>
              <a:buFont typeface="Arial" panose="020B0604020202020204" pitchFamily="34" charset="0"/>
              <a:buChar char="•"/>
            </a:pPr>
            <a:r>
              <a:rPr lang="en-US" sz="6400" i="1" dirty="0" smtClean="0"/>
              <a:t>Constructed and previously operated by ONR</a:t>
            </a:r>
            <a:r>
              <a:rPr lang="en-US" sz="6400" i="1" dirty="0"/>
              <a:t> </a:t>
            </a:r>
            <a:r>
              <a:rPr lang="en-US" sz="6400" i="1" dirty="0" smtClean="0"/>
              <a:t>(&gt;$100M investment)</a:t>
            </a:r>
          </a:p>
          <a:p>
            <a:pPr>
              <a:buSzPct val="120000"/>
              <a:buFont typeface="Arial" panose="020B0604020202020204" pitchFamily="34" charset="0"/>
              <a:buChar char="•"/>
            </a:pPr>
            <a:r>
              <a:rPr lang="en-US" sz="6400" i="1" dirty="0"/>
              <a:t>R</a:t>
            </a:r>
            <a:r>
              <a:rPr lang="en-US" sz="6400" i="1" dirty="0" smtClean="0"/>
              <a:t>ecent $3M upgrade and commissioning funded by Commonwealth of Virginia</a:t>
            </a:r>
          </a:p>
          <a:p>
            <a:pPr>
              <a:buSzPct val="120000"/>
              <a:buFont typeface="Arial" panose="020B0604020202020204" pitchFamily="34" charset="0"/>
              <a:buChar char="•"/>
            </a:pPr>
            <a:endParaRPr lang="en-US" sz="2800" i="1" dirty="0" smtClean="0"/>
          </a:p>
          <a:p>
            <a:pPr marL="0" indent="0">
              <a:buNone/>
            </a:pPr>
            <a:r>
              <a:rPr lang="en-US" sz="6400" b="1" i="1" dirty="0" smtClean="0"/>
              <a:t>JLab Leadership held Strategic Planning Retreat in January to assess future missions:</a:t>
            </a:r>
          </a:p>
          <a:p>
            <a:pPr marL="0" indent="0">
              <a:buNone/>
            </a:pPr>
            <a:endParaRPr lang="en-US" sz="2800" b="1" i="1" dirty="0" smtClean="0"/>
          </a:p>
          <a:p>
            <a:pPr marL="0" indent="0">
              <a:buNone/>
            </a:pPr>
            <a:r>
              <a:rPr lang="en-US" sz="6400" b="1" dirty="0" smtClean="0"/>
              <a:t>Under development:</a:t>
            </a:r>
            <a:endParaRPr lang="en-US" sz="6400" b="1" dirty="0"/>
          </a:p>
          <a:p>
            <a:pPr marL="342900" lvl="1" indent="-342900">
              <a:buFont typeface="Arial" panose="020B0604020202020204" pitchFamily="34" charset="0"/>
              <a:buChar char="•"/>
            </a:pPr>
            <a:r>
              <a:rPr lang="en-US" sz="7200" dirty="0" smtClean="0"/>
              <a:t> </a:t>
            </a:r>
            <a:r>
              <a:rPr lang="en-US" sz="6400" dirty="0" smtClean="0"/>
              <a:t>DarkLight (NSF MRI)</a:t>
            </a:r>
          </a:p>
          <a:p>
            <a:pPr marL="342900" lvl="1" indent="-342900">
              <a:buFont typeface="Arial" panose="020B0604020202020204" pitchFamily="34" charset="0"/>
              <a:buChar char="•"/>
            </a:pPr>
            <a:r>
              <a:rPr lang="en-US" sz="6400" dirty="0"/>
              <a:t> </a:t>
            </a:r>
            <a:r>
              <a:rPr lang="en-US" sz="6400" dirty="0" smtClean="0"/>
              <a:t>FEL-based EUV Lithography Development</a:t>
            </a:r>
          </a:p>
          <a:p>
            <a:pPr marL="342900" lvl="1" indent="-342900">
              <a:buFont typeface="Arial" panose="020B0604020202020204" pitchFamily="34" charset="0"/>
              <a:buChar char="•"/>
            </a:pPr>
            <a:r>
              <a:rPr lang="en-US" sz="6400" dirty="0" smtClean="0"/>
              <a:t> Medical </a:t>
            </a:r>
            <a:r>
              <a:rPr lang="en-US" sz="6400" dirty="0"/>
              <a:t>Isotope Production </a:t>
            </a:r>
            <a:r>
              <a:rPr lang="en-US" sz="6400" dirty="0" smtClean="0"/>
              <a:t>R&amp;D</a:t>
            </a:r>
          </a:p>
          <a:p>
            <a:pPr marL="342900" lvl="1" indent="-342900">
              <a:buFont typeface="Arial" panose="020B0604020202020204" pitchFamily="34" charset="0"/>
              <a:buChar char="•"/>
            </a:pPr>
            <a:r>
              <a:rPr lang="en-US" sz="6400" dirty="0"/>
              <a:t> </a:t>
            </a:r>
            <a:r>
              <a:rPr lang="en-US" sz="6400" dirty="0" smtClean="0"/>
              <a:t>Accelerator R&amp;D:</a:t>
            </a:r>
          </a:p>
          <a:p>
            <a:pPr marL="917575" lvl="1">
              <a:buFont typeface="Arial" panose="020B0604020202020204" pitchFamily="34" charset="0"/>
              <a:buChar char="–"/>
            </a:pPr>
            <a:r>
              <a:rPr lang="en-US" sz="6400" dirty="0" smtClean="0"/>
              <a:t>MEIC related</a:t>
            </a:r>
          </a:p>
          <a:p>
            <a:pPr marL="917575" lvl="1">
              <a:buFont typeface="Arial" panose="020B0604020202020204" pitchFamily="34" charset="0"/>
              <a:buChar char="–"/>
            </a:pPr>
            <a:r>
              <a:rPr lang="en-US" sz="6400" dirty="0" smtClean="0"/>
              <a:t>Generic</a:t>
            </a:r>
          </a:p>
          <a:p>
            <a:pPr marL="3175" lvl="1" indent="0">
              <a:buNone/>
            </a:pPr>
            <a:r>
              <a:rPr lang="en-US" sz="6400" b="1" dirty="0" smtClean="0"/>
              <a:t>Still evaluating:</a:t>
            </a:r>
          </a:p>
          <a:p>
            <a:pPr>
              <a:buFont typeface="Arial" panose="020B0604020202020204" pitchFamily="34" charset="0"/>
              <a:buChar char="•"/>
            </a:pPr>
            <a:r>
              <a:rPr lang="en-US" sz="6400" dirty="0" smtClean="0"/>
              <a:t>Low Energy NP Program</a:t>
            </a:r>
          </a:p>
          <a:p>
            <a:pPr>
              <a:buFont typeface="Arial" panose="020B0604020202020204" pitchFamily="34" charset="0"/>
              <a:buChar char="•"/>
            </a:pPr>
            <a:r>
              <a:rPr lang="en-US" sz="6400" dirty="0" smtClean="0"/>
              <a:t>Positrons for materials science</a:t>
            </a:r>
            <a:endParaRPr lang="en-US" sz="2100" dirty="0"/>
          </a:p>
        </p:txBody>
      </p:sp>
      <p:sp>
        <p:nvSpPr>
          <p:cNvPr id="4" name="Footer Placeholder 3"/>
          <p:cNvSpPr>
            <a:spLocks noGrp="1"/>
          </p:cNvSpPr>
          <p:nvPr>
            <p:ph type="ftr" sz="quarter" idx="10"/>
          </p:nvPr>
        </p:nvSpPr>
        <p:spPr/>
        <p:txBody>
          <a:bodyPr/>
          <a:lstStyle/>
          <a:p>
            <a:r>
              <a:rPr lang="en-US" smtClean="0"/>
              <a:t>S&amp;T Review July 28-30, 2015</a:t>
            </a:r>
            <a:endParaRPr lang="en-US" dirty="0"/>
          </a:p>
        </p:txBody>
      </p:sp>
      <p:sp>
        <p:nvSpPr>
          <p:cNvPr id="6" name="Slide Number Placeholder 5"/>
          <p:cNvSpPr>
            <a:spLocks noGrp="1"/>
          </p:cNvSpPr>
          <p:nvPr>
            <p:ph type="sldNum" sz="quarter" idx="11"/>
          </p:nvPr>
        </p:nvSpPr>
        <p:spPr/>
        <p:txBody>
          <a:bodyPr/>
          <a:lstStyle/>
          <a:p>
            <a:fld id="{857632D8-191F-466C-AAEC-EF2308AA4DB2}" type="slidenum">
              <a:rPr lang="en-US" smtClean="0"/>
              <a:pPr/>
              <a:t>17</a:t>
            </a:fld>
            <a:endParaRPr lang="en-US" dirty="0"/>
          </a:p>
        </p:txBody>
      </p:sp>
      <p:sp>
        <p:nvSpPr>
          <p:cNvPr id="7" name="TextBox 6"/>
          <p:cNvSpPr txBox="1"/>
          <p:nvPr/>
        </p:nvSpPr>
        <p:spPr>
          <a:xfrm>
            <a:off x="4496319" y="5985440"/>
            <a:ext cx="4504208" cy="369332"/>
          </a:xfrm>
          <a:prstGeom prst="rect">
            <a:avLst/>
          </a:prstGeom>
          <a:noFill/>
        </p:spPr>
        <p:txBody>
          <a:bodyPr wrap="none" rtlCol="0">
            <a:spAutoFit/>
          </a:bodyPr>
          <a:lstStyle/>
          <a:p>
            <a:r>
              <a:rPr lang="en-US" b="1" dirty="0" smtClean="0">
                <a:solidFill>
                  <a:srgbClr val="FF0000"/>
                </a:solidFill>
              </a:rPr>
              <a:t>More from Steve Benson in Breakout Session</a:t>
            </a:r>
            <a:endParaRPr lang="en-US" b="1" dirty="0">
              <a:solidFill>
                <a:srgbClr val="FF0000"/>
              </a:solidFill>
            </a:endParaRPr>
          </a:p>
        </p:txBody>
      </p:sp>
    </p:spTree>
    <p:extLst>
      <p:ext uri="{BB962C8B-B14F-4D97-AF65-F5344CB8AC3E}">
        <p14:creationId xmlns:p14="http://schemas.microsoft.com/office/powerpoint/2010/main" val="4064435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SRF Activities</a:t>
            </a:r>
            <a:endParaRPr lang="en-US" dirty="0"/>
          </a:p>
        </p:txBody>
      </p:sp>
      <p:sp>
        <p:nvSpPr>
          <p:cNvPr id="5" name="Content Placeholder 4"/>
          <p:cNvSpPr>
            <a:spLocks noGrp="1"/>
          </p:cNvSpPr>
          <p:nvPr>
            <p:ph idx="1"/>
          </p:nvPr>
        </p:nvSpPr>
        <p:spPr>
          <a:xfrm>
            <a:off x="1" y="946206"/>
            <a:ext cx="8963024" cy="5454594"/>
          </a:xfrm>
        </p:spPr>
        <p:txBody>
          <a:bodyPr>
            <a:normAutofit/>
          </a:bodyPr>
          <a:lstStyle/>
          <a:p>
            <a:r>
              <a:rPr lang="en-US" dirty="0" smtClean="0"/>
              <a:t>SRF Facility upgrades</a:t>
            </a:r>
          </a:p>
          <a:p>
            <a:pPr lvl="1"/>
            <a:r>
              <a:rPr lang="en-US" dirty="0" smtClean="0"/>
              <a:t>New High Pressure Rinse tool</a:t>
            </a:r>
          </a:p>
          <a:p>
            <a:r>
              <a:rPr lang="en-US" dirty="0" smtClean="0"/>
              <a:t>SRF R&amp;D</a:t>
            </a:r>
          </a:p>
          <a:p>
            <a:pPr lvl="1"/>
            <a:r>
              <a:rPr lang="en-US" dirty="0" smtClean="0"/>
              <a:t>Understanding low Q0 in CEBAF cavities</a:t>
            </a:r>
          </a:p>
          <a:p>
            <a:pPr lvl="1"/>
            <a:r>
              <a:rPr lang="en-US" dirty="0" smtClean="0"/>
              <a:t>Thin films</a:t>
            </a:r>
          </a:p>
          <a:p>
            <a:r>
              <a:rPr lang="en-US" dirty="0" smtClean="0"/>
              <a:t>WFO</a:t>
            </a:r>
          </a:p>
          <a:p>
            <a:pPr lvl="1"/>
            <a:r>
              <a:rPr lang="en-US" dirty="0" smtClean="0"/>
              <a:t>HZB</a:t>
            </a:r>
          </a:p>
          <a:p>
            <a:pPr lvl="1"/>
            <a:r>
              <a:rPr lang="en-US" dirty="0" smtClean="0"/>
              <a:t>CERN</a:t>
            </a:r>
          </a:p>
          <a:p>
            <a:endParaRPr lang="en-US" dirty="0"/>
          </a:p>
        </p:txBody>
      </p:sp>
      <p:pic>
        <p:nvPicPr>
          <p:cNvPr id="3" name="Picture 2" descr="HPR with steve2.jpg"/>
          <p:cNvPicPr>
            <a:picLocks noChangeAspect="1"/>
          </p:cNvPicPr>
          <p:nvPr/>
        </p:nvPicPr>
        <p:blipFill rotWithShape="1">
          <a:blip r:embed="rId3">
            <a:extLst>
              <a:ext uri="{28A0092B-C50C-407E-A947-70E740481C1C}">
                <a14:useLocalDpi xmlns:a14="http://schemas.microsoft.com/office/drawing/2010/main" val="0"/>
              </a:ext>
            </a:extLst>
          </a:blip>
          <a:srcRect t="6828" b="13644"/>
          <a:stretch/>
        </p:blipFill>
        <p:spPr>
          <a:xfrm>
            <a:off x="5189614" y="818761"/>
            <a:ext cx="3963924" cy="5604319"/>
          </a:xfrm>
          <a:prstGeom prst="rect">
            <a:avLst/>
          </a:prstGeom>
        </p:spPr>
      </p:pic>
      <p:cxnSp>
        <p:nvCxnSpPr>
          <p:cNvPr id="7" name="Straight Arrow Connector 6"/>
          <p:cNvCxnSpPr/>
          <p:nvPr/>
        </p:nvCxnSpPr>
        <p:spPr>
          <a:xfrm>
            <a:off x="4188837" y="1560286"/>
            <a:ext cx="1404421" cy="942968"/>
          </a:xfrm>
          <a:prstGeom prst="straightConnector1">
            <a:avLst/>
          </a:prstGeom>
          <a:ln w="3175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0"/>
          </p:nvPr>
        </p:nvSpPr>
        <p:spPr/>
        <p:txBody>
          <a:bodyPr/>
          <a:lstStyle/>
          <a:p>
            <a:r>
              <a:rPr lang="en-US" smtClean="0"/>
              <a:t>S&amp;T Review July 28-30, 2015</a:t>
            </a:r>
            <a:endParaRPr lang="en-US" dirty="0"/>
          </a:p>
        </p:txBody>
      </p:sp>
      <p:sp>
        <p:nvSpPr>
          <p:cNvPr id="6" name="Slide Number Placeholder 5"/>
          <p:cNvSpPr>
            <a:spLocks noGrp="1"/>
          </p:cNvSpPr>
          <p:nvPr>
            <p:ph type="sldNum" sz="quarter" idx="11"/>
          </p:nvPr>
        </p:nvSpPr>
        <p:spPr/>
        <p:txBody>
          <a:bodyPr/>
          <a:lstStyle/>
          <a:p>
            <a:fld id="{857632D8-191F-466C-AAEC-EF2308AA4DB2}" type="slidenum">
              <a:rPr lang="en-US" smtClean="0"/>
              <a:pPr/>
              <a:t>18</a:t>
            </a:fld>
            <a:endParaRPr lang="en-US" dirty="0"/>
          </a:p>
        </p:txBody>
      </p:sp>
    </p:spTree>
    <p:extLst>
      <p:ext uri="{BB962C8B-B14F-4D97-AF65-F5344CB8AC3E}">
        <p14:creationId xmlns:p14="http://schemas.microsoft.com/office/powerpoint/2010/main" val="21418005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 y="126341"/>
            <a:ext cx="9144000" cy="397933"/>
          </a:xfrm>
          <a:prstGeom prst="rect">
            <a:avLst/>
          </a:prstGeom>
        </p:spPr>
        <p:txBody>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800" dirty="0"/>
              <a:t>5-Cell CEBAF Cavities </a:t>
            </a:r>
            <a:r>
              <a:rPr lang="en-US" sz="2800" dirty="0" smtClean="0"/>
              <a:t>Low Q</a:t>
            </a:r>
            <a:r>
              <a:rPr lang="en-US" sz="2800" baseline="-25000" dirty="0" smtClean="0"/>
              <a:t>0</a:t>
            </a:r>
            <a:r>
              <a:rPr lang="en-US" sz="2800" dirty="0" smtClean="0"/>
              <a:t>: Understanding, </a:t>
            </a:r>
            <a:r>
              <a:rPr lang="en-US" sz="2800" dirty="0"/>
              <a:t>Cure</a:t>
            </a:r>
            <a:r>
              <a:rPr lang="en-US" sz="2800" dirty="0" smtClean="0"/>
              <a:t>  </a:t>
            </a:r>
            <a:endParaRPr lang="en-US" sz="2800" dirty="0"/>
          </a:p>
        </p:txBody>
      </p:sp>
      <p:pic>
        <p:nvPicPr>
          <p:cNvPr id="2051" name="Picture 3" descr="M:\srfee\Geng\C50 cryomodule Q0\C50-12\Thermal current study\shichun huang\3 rods 12mar15\image.jpg"/>
          <p:cNvPicPr>
            <a:picLocks noChangeAspect="1" noChangeArrowheads="1"/>
          </p:cNvPicPr>
          <p:nvPr/>
        </p:nvPicPr>
        <p:blipFill rotWithShape="1">
          <a:blip r:embed="rId3">
            <a:extLst>
              <a:ext uri="{28A0092B-C50C-407E-A947-70E740481C1C}">
                <a14:useLocalDpi xmlns:a14="http://schemas.microsoft.com/office/drawing/2010/main" val="0"/>
              </a:ext>
            </a:extLst>
          </a:blip>
          <a:srcRect l="7800" t="6238" r="26200" b="1950"/>
          <a:stretch/>
        </p:blipFill>
        <p:spPr bwMode="auto">
          <a:xfrm>
            <a:off x="303575" y="3342505"/>
            <a:ext cx="1335306" cy="24767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srfee\Geng\C50 cryomodule Q0\C50-12\Thermal current study\shichun huang\3 rods 12mar15\Merge B field during temperature changing process with background B field.jpg"/>
          <p:cNvPicPr>
            <a:picLocks noChangeAspect="1" noChangeArrowheads="1"/>
          </p:cNvPicPr>
          <p:nvPr/>
        </p:nvPicPr>
        <p:blipFill rotWithShape="1">
          <a:blip r:embed="rId4">
            <a:extLst>
              <a:ext uri="{28A0092B-C50C-407E-A947-70E740481C1C}">
                <a14:useLocalDpi xmlns:a14="http://schemas.microsoft.com/office/drawing/2010/main" val="0"/>
              </a:ext>
            </a:extLst>
          </a:blip>
          <a:srcRect l="50479" t="47297" r="7176" b="9652"/>
          <a:stretch/>
        </p:blipFill>
        <p:spPr bwMode="auto">
          <a:xfrm>
            <a:off x="1746824" y="3235402"/>
            <a:ext cx="4006442" cy="28450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54496" y="1231830"/>
            <a:ext cx="2662733" cy="2354491"/>
          </a:xfrm>
          <a:prstGeom prst="rect">
            <a:avLst/>
          </a:prstGeom>
          <a:solidFill>
            <a:srgbClr val="92D050"/>
          </a:solidFill>
        </p:spPr>
        <p:txBody>
          <a:bodyPr wrap="square" rtlCol="0">
            <a:spAutoFit/>
          </a:bodyPr>
          <a:lstStyle/>
          <a:p>
            <a:r>
              <a:rPr lang="en-US" sz="1050" dirty="0" smtClean="0">
                <a:latin typeface="Arial" panose="020B0604020202020204" pitchFamily="34" charset="0"/>
                <a:ea typeface="Microsoft Yi Baiti" panose="03000500000000000000" pitchFamily="66" charset="0"/>
                <a:cs typeface="Arial" panose="020B0604020202020204" pitchFamily="34" charset="0"/>
              </a:rPr>
              <a:t>Previously:</a:t>
            </a:r>
          </a:p>
          <a:p>
            <a:pPr marL="171450" indent="-171450">
              <a:buFont typeface="Arial" panose="020B0604020202020204" pitchFamily="34" charset="0"/>
              <a:buChar char="•"/>
            </a:pPr>
            <a:r>
              <a:rPr lang="en-US" sz="1050" dirty="0" smtClean="0">
                <a:latin typeface="Arial" panose="020B0604020202020204" pitchFamily="34" charset="0"/>
                <a:ea typeface="Microsoft Yi Baiti" panose="03000500000000000000" pitchFamily="66" charset="0"/>
                <a:cs typeface="Arial" panose="020B0604020202020204" pitchFamily="34" charset="0"/>
              </a:rPr>
              <a:t>Identification of frozen-flux effect as the source of low Q</a:t>
            </a:r>
            <a:r>
              <a:rPr lang="en-US" sz="1050" baseline="-25000" dirty="0" smtClean="0">
                <a:latin typeface="Arial" panose="020B0604020202020204" pitchFamily="34" charset="0"/>
                <a:ea typeface="Microsoft Yi Baiti" panose="03000500000000000000" pitchFamily="66" charset="0"/>
                <a:cs typeface="Arial" panose="020B0604020202020204" pitchFamily="34" charset="0"/>
              </a:rPr>
              <a:t>0</a:t>
            </a:r>
            <a:r>
              <a:rPr lang="en-US" sz="1050" dirty="0" smtClean="0">
                <a:latin typeface="Arial" panose="020B0604020202020204" pitchFamily="34" charset="0"/>
                <a:ea typeface="Microsoft Yi Baiti" panose="03000500000000000000" pitchFamily="66" charset="0"/>
                <a:cs typeface="Arial" panose="020B0604020202020204" pitchFamily="34" charset="0"/>
              </a:rPr>
              <a:t> in 5-cell cavities installed in CEBAF tunnel (a factor of 2 degradation as compared to vertical test).</a:t>
            </a:r>
          </a:p>
          <a:p>
            <a:pPr marL="171450" indent="-171450">
              <a:buFont typeface="Arial" panose="020B0604020202020204" pitchFamily="34" charset="0"/>
              <a:buChar char="•"/>
            </a:pPr>
            <a:r>
              <a:rPr lang="en-US" sz="1050" dirty="0" smtClean="0">
                <a:latin typeface="Arial" panose="020B0604020202020204" pitchFamily="34" charset="0"/>
                <a:ea typeface="Microsoft Yi Baiti" panose="03000500000000000000" pitchFamily="66" charset="0"/>
                <a:cs typeface="Arial" panose="020B0604020202020204" pitchFamily="34" charset="0"/>
              </a:rPr>
              <a:t>“Discovery” of magnetized tuner components enclosed in the cold magnetic shield. The worst case is </a:t>
            </a:r>
            <a:r>
              <a:rPr lang="en-US" sz="1050" b="1" i="1" dirty="0" smtClean="0">
                <a:solidFill>
                  <a:srgbClr val="FF0000"/>
                </a:solidFill>
                <a:latin typeface="Arial" panose="020B0604020202020204" pitchFamily="34" charset="0"/>
                <a:ea typeface="Microsoft Yi Baiti" panose="03000500000000000000" pitchFamily="66" charset="0"/>
                <a:cs typeface="Arial" panose="020B0604020202020204" pitchFamily="34" charset="0"/>
              </a:rPr>
              <a:t>strut spring</a:t>
            </a:r>
            <a:r>
              <a:rPr lang="en-US" sz="1050" dirty="0" smtClean="0">
                <a:latin typeface="Arial" panose="020B0604020202020204" pitchFamily="34" charset="0"/>
                <a:ea typeface="Microsoft Yi Baiti" panose="03000500000000000000" pitchFamily="66" charset="0"/>
                <a:cs typeface="Arial" panose="020B0604020202020204" pitchFamily="34" charset="0"/>
              </a:rPr>
              <a:t>: 6 Gauss at contact.</a:t>
            </a:r>
          </a:p>
          <a:p>
            <a:pPr marL="171450" indent="-171450">
              <a:buFont typeface="Arial" panose="020B0604020202020204" pitchFamily="34" charset="0"/>
              <a:buChar char="•"/>
            </a:pPr>
            <a:r>
              <a:rPr lang="en-US" sz="1050" dirty="0" smtClean="0">
                <a:latin typeface="Arial" panose="020B0604020202020204" pitchFamily="34" charset="0"/>
                <a:ea typeface="Microsoft Yi Baiti" panose="03000500000000000000" pitchFamily="66" charset="0"/>
                <a:cs typeface="Arial" panose="020B0604020202020204" pitchFamily="34" charset="0"/>
              </a:rPr>
              <a:t>Replacement strut springs implemented in C50-11.</a:t>
            </a:r>
          </a:p>
          <a:p>
            <a:pPr marL="171450" indent="-171450">
              <a:buFont typeface="Arial" panose="020B0604020202020204" pitchFamily="34" charset="0"/>
              <a:buChar char="•"/>
            </a:pPr>
            <a:r>
              <a:rPr lang="en-US" sz="1050" dirty="0">
                <a:latin typeface="Arial" panose="020B0604020202020204" pitchFamily="34" charset="0"/>
                <a:ea typeface="Microsoft Yi Baiti" panose="03000500000000000000" pitchFamily="66" charset="0"/>
                <a:cs typeface="Arial" panose="020B0604020202020204" pitchFamily="34" charset="0"/>
              </a:rPr>
              <a:t>T</a:t>
            </a:r>
            <a:r>
              <a:rPr lang="en-US" sz="1050" dirty="0" smtClean="0">
                <a:latin typeface="Arial" panose="020B0604020202020204" pitchFamily="34" charset="0"/>
                <a:ea typeface="Microsoft Yi Baiti" panose="03000500000000000000" pitchFamily="66" charset="0"/>
                <a:cs typeface="Arial" panose="020B0604020202020204" pitchFamily="34" charset="0"/>
              </a:rPr>
              <a:t>wo more recommended solutions to be implemented in C50-12.</a:t>
            </a:r>
          </a:p>
        </p:txBody>
      </p:sp>
      <p:sp>
        <p:nvSpPr>
          <p:cNvPr id="8" name="TextBox 7"/>
          <p:cNvSpPr txBox="1"/>
          <p:nvPr/>
        </p:nvSpPr>
        <p:spPr>
          <a:xfrm>
            <a:off x="6254496" y="4575765"/>
            <a:ext cx="2662733" cy="1384995"/>
          </a:xfrm>
          <a:prstGeom prst="rect">
            <a:avLst/>
          </a:prstGeom>
          <a:solidFill>
            <a:srgbClr val="00B0F0"/>
          </a:solidFill>
        </p:spPr>
        <p:txBody>
          <a:bodyPr wrap="square" rtlCol="0">
            <a:spAutoFit/>
          </a:bodyPr>
          <a:lstStyle/>
          <a:p>
            <a:r>
              <a:rPr lang="en-US" sz="1050" dirty="0" smtClean="0">
                <a:latin typeface="Arial" panose="020B0604020202020204" pitchFamily="34" charset="0"/>
                <a:ea typeface="Microsoft Yi Baiti" panose="03000500000000000000" pitchFamily="66" charset="0"/>
                <a:cs typeface="Arial" panose="020B0604020202020204" pitchFamily="34" charset="0"/>
              </a:rPr>
              <a:t>Presently:</a:t>
            </a:r>
          </a:p>
          <a:p>
            <a:pPr marL="171450" indent="-171450">
              <a:buFont typeface="Arial" panose="020B0604020202020204" pitchFamily="34" charset="0"/>
              <a:buChar char="•"/>
            </a:pPr>
            <a:r>
              <a:rPr lang="en-US" sz="1050" dirty="0" smtClean="0">
                <a:latin typeface="Arial" panose="020B0604020202020204" pitchFamily="34" charset="0"/>
                <a:ea typeface="Microsoft Yi Baiti" panose="03000500000000000000" pitchFamily="66" charset="0"/>
                <a:cs typeface="Arial" panose="020B0604020202020204" pitchFamily="34" charset="0"/>
              </a:rPr>
              <a:t>Examination of magnetic flux </a:t>
            </a:r>
            <a:r>
              <a:rPr lang="en-US" sz="1050" b="1" i="1" dirty="0" smtClean="0">
                <a:solidFill>
                  <a:srgbClr val="FF0000"/>
                </a:solidFill>
                <a:latin typeface="Arial" panose="020B0604020202020204" pitchFamily="34" charset="0"/>
                <a:ea typeface="Microsoft Yi Baiti" panose="03000500000000000000" pitchFamily="66" charset="0"/>
                <a:cs typeface="Arial" panose="020B0604020202020204" pitchFamily="34" charset="0"/>
              </a:rPr>
              <a:t>thermally generated </a:t>
            </a:r>
            <a:r>
              <a:rPr lang="en-US" sz="1050" dirty="0" smtClean="0">
                <a:latin typeface="Arial" panose="020B0604020202020204" pitchFamily="34" charset="0"/>
                <a:ea typeface="Microsoft Yi Baiti" panose="03000500000000000000" pitchFamily="66" charset="0"/>
                <a:cs typeface="Arial" panose="020B0604020202020204" pitchFamily="34" charset="0"/>
              </a:rPr>
              <a:t>inside the loop formed between niobium cavity and stainless steels rods</a:t>
            </a:r>
          </a:p>
          <a:p>
            <a:pPr marL="171450" indent="-171450">
              <a:buFont typeface="Arial" panose="020B0604020202020204" pitchFamily="34" charset="0"/>
              <a:buChar char="•"/>
            </a:pPr>
            <a:r>
              <a:rPr lang="en-US" sz="1050" dirty="0" smtClean="0">
                <a:latin typeface="Arial" panose="020B0604020202020204" pitchFamily="34" charset="0"/>
                <a:ea typeface="Microsoft Yi Baiti" panose="03000500000000000000" pitchFamily="66" charset="0"/>
                <a:cs typeface="Arial" panose="020B0604020202020204" pitchFamily="34" charset="0"/>
              </a:rPr>
              <a:t>A potential “thermal therapy” is being developed for zero out the thermally generated flux.</a:t>
            </a:r>
          </a:p>
        </p:txBody>
      </p:sp>
      <p:pic>
        <p:nvPicPr>
          <p:cNvPr id="2053" name="Picture 5" descr="D:\IPAC2014\cavitypai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497" y="1203157"/>
            <a:ext cx="5950435" cy="190980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3855110" y="1755648"/>
            <a:ext cx="2618843" cy="1586857"/>
          </a:xfrm>
          <a:prstGeom prst="straightConnector1">
            <a:avLst/>
          </a:prstGeom>
          <a:ln>
            <a:solidFill>
              <a:srgbClr val="FF0000"/>
            </a:solidFill>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2626157" y="2158060"/>
            <a:ext cx="3847795" cy="1184446"/>
          </a:xfrm>
          <a:prstGeom prst="straightConnector1">
            <a:avLst/>
          </a:prstGeom>
          <a:ln>
            <a:solidFill>
              <a:srgbClr val="FF0000"/>
            </a:solidFill>
            <a:headEnd type="none" w="med" len="med"/>
            <a:tailEnd type="stealth" w="lg" len="lg"/>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73065" y="6051197"/>
            <a:ext cx="4983124" cy="261610"/>
          </a:xfrm>
          <a:prstGeom prst="rect">
            <a:avLst/>
          </a:prstGeom>
          <a:noFill/>
        </p:spPr>
        <p:txBody>
          <a:bodyPr wrap="none" rtlCol="0">
            <a:spAutoFit/>
          </a:bodyPr>
          <a:lstStyle/>
          <a:p>
            <a:r>
              <a:rPr lang="en-US" sz="1100" dirty="0" smtClean="0">
                <a:latin typeface="Microsoft Yi Baiti" panose="03000500000000000000" pitchFamily="66" charset="0"/>
                <a:ea typeface="Microsoft Yi Baiti" panose="03000500000000000000" pitchFamily="66" charset="0"/>
              </a:rPr>
              <a:t>Series test of thermal current and generated flux using a 5-cell CEBAF cavity </a:t>
            </a:r>
            <a:endParaRPr lang="en-US" sz="1100" dirty="0">
              <a:latin typeface="Microsoft Yi Baiti" panose="03000500000000000000" pitchFamily="66" charset="0"/>
              <a:ea typeface="Microsoft Yi Baiti" panose="03000500000000000000" pitchFamily="66" charset="0"/>
            </a:endParaRPr>
          </a:p>
        </p:txBody>
      </p:sp>
      <p:sp>
        <p:nvSpPr>
          <p:cNvPr id="10" name="Rectangle 9"/>
          <p:cNvSpPr/>
          <p:nvPr/>
        </p:nvSpPr>
        <p:spPr>
          <a:xfrm>
            <a:off x="128014" y="3206141"/>
            <a:ext cx="5928339" cy="3199749"/>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noFill/>
            </a:endParaRPr>
          </a:p>
        </p:txBody>
      </p:sp>
      <p:cxnSp>
        <p:nvCxnSpPr>
          <p:cNvPr id="16" name="Straight Arrow Connector 15"/>
          <p:cNvCxnSpPr/>
          <p:nvPr/>
        </p:nvCxnSpPr>
        <p:spPr>
          <a:xfrm flipV="1">
            <a:off x="1170432" y="4753984"/>
            <a:ext cx="292888" cy="578797"/>
          </a:xfrm>
          <a:prstGeom prst="straightConnector1">
            <a:avLst/>
          </a:prstGeom>
          <a:ln>
            <a:solidFill>
              <a:srgbClr val="FFFF00"/>
            </a:solidFill>
            <a:headEnd type="none" w="med" len="med"/>
            <a:tailEnd type="stealth" w="lg" len="lg"/>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62093" y="5349796"/>
            <a:ext cx="1287532" cy="253916"/>
          </a:xfrm>
          <a:prstGeom prst="rect">
            <a:avLst/>
          </a:prstGeom>
          <a:noFill/>
        </p:spPr>
        <p:txBody>
          <a:bodyPr wrap="none" rtlCol="0">
            <a:spAutoFit/>
          </a:bodyPr>
          <a:lstStyle/>
          <a:p>
            <a:r>
              <a:rPr lang="en-US" sz="1050" dirty="0" smtClean="0">
                <a:solidFill>
                  <a:srgbClr val="FFFF00"/>
                </a:solidFill>
              </a:rPr>
              <a:t>Stainless steel rod</a:t>
            </a:r>
            <a:endParaRPr lang="en-US" sz="1050" dirty="0">
              <a:solidFill>
                <a:srgbClr val="FFFF00"/>
              </a:solidFill>
            </a:endParaRPr>
          </a:p>
        </p:txBody>
      </p:sp>
      <p:cxnSp>
        <p:nvCxnSpPr>
          <p:cNvPr id="22" name="Straight Arrow Connector 21"/>
          <p:cNvCxnSpPr/>
          <p:nvPr/>
        </p:nvCxnSpPr>
        <p:spPr>
          <a:xfrm>
            <a:off x="939427" y="3900121"/>
            <a:ext cx="204084" cy="488140"/>
          </a:xfrm>
          <a:prstGeom prst="straightConnector1">
            <a:avLst/>
          </a:prstGeom>
          <a:ln>
            <a:solidFill>
              <a:srgbClr val="FFFF00"/>
            </a:solidFill>
            <a:headEnd type="none" w="med" len="med"/>
            <a:tailEnd type="stealth" w="lg" len="lg"/>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20614" y="3673389"/>
            <a:ext cx="1082348" cy="253916"/>
          </a:xfrm>
          <a:prstGeom prst="rect">
            <a:avLst/>
          </a:prstGeom>
          <a:noFill/>
        </p:spPr>
        <p:txBody>
          <a:bodyPr wrap="none" rtlCol="0">
            <a:spAutoFit/>
          </a:bodyPr>
          <a:lstStyle/>
          <a:p>
            <a:r>
              <a:rPr lang="en-US" sz="1050" dirty="0" smtClean="0">
                <a:solidFill>
                  <a:srgbClr val="FFFF00"/>
                </a:solidFill>
              </a:rPr>
              <a:t>Niobium cavity</a:t>
            </a:r>
            <a:endParaRPr lang="en-US" sz="1050" dirty="0">
              <a:solidFill>
                <a:srgbClr val="FFFF00"/>
              </a:solidFill>
            </a:endParaRPr>
          </a:p>
        </p:txBody>
      </p:sp>
      <p:cxnSp>
        <p:nvCxnSpPr>
          <p:cNvPr id="26" name="Straight Arrow Connector 25"/>
          <p:cNvCxnSpPr/>
          <p:nvPr/>
        </p:nvCxnSpPr>
        <p:spPr>
          <a:xfrm>
            <a:off x="500593" y="4720101"/>
            <a:ext cx="602147" cy="1"/>
          </a:xfrm>
          <a:prstGeom prst="straightConnector1">
            <a:avLst/>
          </a:prstGeom>
          <a:ln>
            <a:solidFill>
              <a:srgbClr val="00B050"/>
            </a:solidFill>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31" idx="2"/>
          </p:cNvCxnSpPr>
          <p:nvPr/>
        </p:nvCxnSpPr>
        <p:spPr>
          <a:xfrm flipV="1">
            <a:off x="489050" y="4531706"/>
            <a:ext cx="633629" cy="169432"/>
          </a:xfrm>
          <a:prstGeom prst="straightConnector1">
            <a:avLst/>
          </a:prstGeom>
          <a:ln>
            <a:solidFill>
              <a:srgbClr val="00B050"/>
            </a:solidFill>
            <a:headEnd type="none" w="med" len="med"/>
            <a:tailEnd type="stealth" w="lg" len="lg"/>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rot="-5400000">
            <a:off x="-204730" y="4574180"/>
            <a:ext cx="1133644" cy="253916"/>
          </a:xfrm>
          <a:prstGeom prst="rect">
            <a:avLst/>
          </a:prstGeom>
          <a:noFill/>
        </p:spPr>
        <p:txBody>
          <a:bodyPr wrap="none" rtlCol="0">
            <a:spAutoFit/>
          </a:bodyPr>
          <a:lstStyle/>
          <a:p>
            <a:r>
              <a:rPr lang="en-US" sz="1050" dirty="0" smtClean="0">
                <a:solidFill>
                  <a:srgbClr val="00B050"/>
                </a:solidFill>
              </a:rPr>
              <a:t>magnetometers</a:t>
            </a:r>
            <a:endParaRPr lang="en-US" sz="1050" dirty="0">
              <a:solidFill>
                <a:srgbClr val="00B050"/>
              </a:solidFill>
            </a:endParaRPr>
          </a:p>
        </p:txBody>
      </p:sp>
      <p:sp>
        <p:nvSpPr>
          <p:cNvPr id="42" name="TextBox 41"/>
          <p:cNvSpPr txBox="1"/>
          <p:nvPr/>
        </p:nvSpPr>
        <p:spPr>
          <a:xfrm>
            <a:off x="13" y="804679"/>
            <a:ext cx="9143988" cy="307777"/>
          </a:xfrm>
          <a:prstGeom prst="rect">
            <a:avLst/>
          </a:prstGeom>
          <a:solidFill>
            <a:srgbClr val="FFFF00"/>
          </a:solidFill>
        </p:spPr>
        <p:txBody>
          <a:bodyPr wrap="square" rtlCol="0">
            <a:spAutoFit/>
          </a:bodyPr>
          <a:lstStyle/>
          <a:p>
            <a:r>
              <a:rPr lang="en-US" sz="1400" b="1" dirty="0" smtClean="0">
                <a:latin typeface="Arial" panose="020B0604020202020204" pitchFamily="34" charset="0"/>
                <a:ea typeface="Microsoft Yi Baiti" panose="03000500000000000000" pitchFamily="66" charset="0"/>
                <a:cs typeface="Arial" panose="020B0604020202020204" pitchFamily="34" charset="0"/>
              </a:rPr>
              <a:t>Purpose: Raise Q</a:t>
            </a:r>
            <a:r>
              <a:rPr lang="en-US" sz="1400" b="1" baseline="-25000" dirty="0" smtClean="0">
                <a:latin typeface="Arial" panose="020B0604020202020204" pitchFamily="34" charset="0"/>
                <a:ea typeface="Microsoft Yi Baiti" panose="03000500000000000000" pitchFamily="66" charset="0"/>
                <a:cs typeface="Arial" panose="020B0604020202020204" pitchFamily="34" charset="0"/>
              </a:rPr>
              <a:t>0</a:t>
            </a:r>
            <a:r>
              <a:rPr lang="en-US" sz="1400" b="1" dirty="0" smtClean="0">
                <a:latin typeface="Arial" panose="020B0604020202020204" pitchFamily="34" charset="0"/>
                <a:ea typeface="Microsoft Yi Baiti" panose="03000500000000000000" pitchFamily="66" charset="0"/>
                <a:cs typeface="Arial" panose="020B0604020202020204" pitchFamily="34" charset="0"/>
              </a:rPr>
              <a:t> of cavities installed in CEBAF, save operation cost and secure CEBAF energy reach</a:t>
            </a:r>
          </a:p>
        </p:txBody>
      </p:sp>
      <p:cxnSp>
        <p:nvCxnSpPr>
          <p:cNvPr id="2060" name="Straight Arrow Connector 2059"/>
          <p:cNvCxnSpPr/>
          <p:nvPr/>
        </p:nvCxnSpPr>
        <p:spPr>
          <a:xfrm>
            <a:off x="3103714" y="3651444"/>
            <a:ext cx="268593" cy="226732"/>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3388349" y="4104091"/>
            <a:ext cx="254625" cy="236282"/>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584454" y="3889533"/>
            <a:ext cx="1646605" cy="369332"/>
          </a:xfrm>
          <a:prstGeom prst="rect">
            <a:avLst/>
          </a:prstGeom>
          <a:noFill/>
          <a:ln>
            <a:noFill/>
          </a:ln>
        </p:spPr>
        <p:txBody>
          <a:bodyPr wrap="none" rtlCol="0">
            <a:spAutoFit/>
          </a:bodyPr>
          <a:lstStyle/>
          <a:p>
            <a:r>
              <a:rPr lang="en-US" sz="900" dirty="0" smtClean="0">
                <a:solidFill>
                  <a:srgbClr val="FF0000"/>
                </a:solidFill>
              </a:rPr>
              <a:t>After 20K warm up followed by </a:t>
            </a:r>
          </a:p>
          <a:p>
            <a:r>
              <a:rPr lang="en-US" sz="900" dirty="0" smtClean="0">
                <a:solidFill>
                  <a:srgbClr val="FF0000"/>
                </a:solidFill>
              </a:rPr>
              <a:t>Re-cool down</a:t>
            </a:r>
            <a:endParaRPr lang="en-US" sz="900" dirty="0">
              <a:solidFill>
                <a:srgbClr val="FF0000"/>
              </a:solidFill>
            </a:endParaRPr>
          </a:p>
        </p:txBody>
      </p:sp>
      <p:sp>
        <p:nvSpPr>
          <p:cNvPr id="2058" name="TextBox 2057"/>
          <p:cNvSpPr txBox="1"/>
          <p:nvPr/>
        </p:nvSpPr>
        <p:spPr>
          <a:xfrm>
            <a:off x="2210531" y="3442577"/>
            <a:ext cx="2486566" cy="230832"/>
          </a:xfrm>
          <a:prstGeom prst="rect">
            <a:avLst/>
          </a:prstGeom>
          <a:noFill/>
          <a:ln>
            <a:noFill/>
          </a:ln>
        </p:spPr>
        <p:txBody>
          <a:bodyPr wrap="none" rtlCol="0">
            <a:spAutoFit/>
          </a:bodyPr>
          <a:lstStyle/>
          <a:p>
            <a:r>
              <a:rPr lang="en-US" sz="900" dirty="0" smtClean="0">
                <a:solidFill>
                  <a:srgbClr val="FF0000"/>
                </a:solidFill>
              </a:rPr>
              <a:t>Thermally generated flux during initial cool down</a:t>
            </a:r>
            <a:endParaRPr lang="en-US" sz="900" dirty="0">
              <a:solidFill>
                <a:srgbClr val="FF0000"/>
              </a:solidFill>
            </a:endParaRPr>
          </a:p>
        </p:txBody>
      </p:sp>
      <p:sp>
        <p:nvSpPr>
          <p:cNvPr id="2069" name="Oval 2068"/>
          <p:cNvSpPr/>
          <p:nvPr/>
        </p:nvSpPr>
        <p:spPr>
          <a:xfrm>
            <a:off x="2210532" y="3950387"/>
            <a:ext cx="845318" cy="1655657"/>
          </a:xfrm>
          <a:prstGeom prst="ellipse">
            <a:avLst/>
          </a:prstGeom>
          <a:noFill/>
          <a:ln w="1905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067" name="TextBox 2066"/>
          <p:cNvSpPr txBox="1"/>
          <p:nvPr/>
        </p:nvSpPr>
        <p:spPr>
          <a:xfrm>
            <a:off x="2646377" y="5078865"/>
            <a:ext cx="723275" cy="507831"/>
          </a:xfrm>
          <a:prstGeom prst="rect">
            <a:avLst/>
          </a:prstGeom>
          <a:noFill/>
        </p:spPr>
        <p:txBody>
          <a:bodyPr wrap="none" rtlCol="0">
            <a:spAutoFit/>
          </a:bodyPr>
          <a:lstStyle/>
          <a:p>
            <a:r>
              <a:rPr lang="en-US" sz="900" dirty="0" smtClean="0">
                <a:solidFill>
                  <a:srgbClr val="FF0000"/>
                </a:solidFill>
              </a:rPr>
              <a:t>Flux jump</a:t>
            </a:r>
          </a:p>
          <a:p>
            <a:r>
              <a:rPr lang="en-US" sz="900" dirty="0">
                <a:solidFill>
                  <a:srgbClr val="FF0000"/>
                </a:solidFill>
              </a:rPr>
              <a:t>n</a:t>
            </a:r>
            <a:r>
              <a:rPr lang="en-US" sz="900" dirty="0" smtClean="0">
                <a:solidFill>
                  <a:srgbClr val="FF0000"/>
                </a:solidFill>
              </a:rPr>
              <a:t>ear 9.25K,</a:t>
            </a:r>
          </a:p>
          <a:p>
            <a:r>
              <a:rPr lang="en-US" sz="900" dirty="0" smtClean="0">
                <a:solidFill>
                  <a:srgbClr val="FF0000"/>
                </a:solidFill>
              </a:rPr>
              <a:t>Tc of </a:t>
            </a:r>
            <a:r>
              <a:rPr lang="en-US" sz="900" dirty="0" err="1" smtClean="0">
                <a:solidFill>
                  <a:srgbClr val="FF0000"/>
                </a:solidFill>
              </a:rPr>
              <a:t>Nb</a:t>
            </a:r>
            <a:endParaRPr lang="en-US" sz="900" dirty="0">
              <a:solidFill>
                <a:srgbClr val="FF0000"/>
              </a:solidFill>
            </a:endParaRPr>
          </a:p>
        </p:txBody>
      </p:sp>
      <p:sp>
        <p:nvSpPr>
          <p:cNvPr id="2073" name="Right Arrow 2072"/>
          <p:cNvSpPr/>
          <p:nvPr/>
        </p:nvSpPr>
        <p:spPr>
          <a:xfrm flipH="1">
            <a:off x="6071617" y="4597167"/>
            <a:ext cx="175564" cy="324023"/>
          </a:xfrm>
          <a:prstGeom prst="rightArrow">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7" name="TextBox 26"/>
          <p:cNvSpPr txBox="1"/>
          <p:nvPr/>
        </p:nvSpPr>
        <p:spPr>
          <a:xfrm>
            <a:off x="7723335" y="6051197"/>
            <a:ext cx="1310199" cy="369332"/>
          </a:xfrm>
          <a:prstGeom prst="rect">
            <a:avLst/>
          </a:prstGeom>
          <a:noFill/>
        </p:spPr>
        <p:txBody>
          <a:bodyPr wrap="none" rtlCol="0">
            <a:spAutoFit/>
          </a:bodyPr>
          <a:lstStyle/>
          <a:p>
            <a:r>
              <a:rPr lang="en-US" dirty="0" smtClean="0">
                <a:solidFill>
                  <a:srgbClr val="FF0000"/>
                </a:solidFill>
              </a:rPr>
              <a:t>Rongli Geng</a:t>
            </a:r>
            <a:endParaRPr lang="en-US" dirty="0">
              <a:solidFill>
                <a:srgbClr val="FF0000"/>
              </a:solidFill>
            </a:endParaRPr>
          </a:p>
        </p:txBody>
      </p:sp>
      <p:sp>
        <p:nvSpPr>
          <p:cNvPr id="2" name="Footer Placeholder 1"/>
          <p:cNvSpPr>
            <a:spLocks noGrp="1"/>
          </p:cNvSpPr>
          <p:nvPr>
            <p:ph type="ftr" sz="quarter" idx="10"/>
          </p:nvPr>
        </p:nvSpPr>
        <p:spPr/>
        <p:txBody>
          <a:bodyPr/>
          <a:lstStyle/>
          <a:p>
            <a:r>
              <a:rPr lang="en-US" smtClean="0"/>
              <a:t>S&amp;T Review July 28-30, 2015</a:t>
            </a:r>
            <a:endParaRPr lang="en-US" dirty="0"/>
          </a:p>
        </p:txBody>
      </p:sp>
      <p:sp>
        <p:nvSpPr>
          <p:cNvPr id="3" name="Slide Number Placeholder 2"/>
          <p:cNvSpPr>
            <a:spLocks noGrp="1"/>
          </p:cNvSpPr>
          <p:nvPr>
            <p:ph type="sldNum" sz="quarter" idx="11"/>
          </p:nvPr>
        </p:nvSpPr>
        <p:spPr/>
        <p:txBody>
          <a:bodyPr/>
          <a:lstStyle/>
          <a:p>
            <a:fld id="{857632D8-191F-466C-AAEC-EF2308AA4DB2}" type="slidenum">
              <a:rPr lang="en-US" smtClean="0"/>
              <a:pPr/>
              <a:t>19</a:t>
            </a:fld>
            <a:endParaRPr lang="en-US" dirty="0"/>
          </a:p>
        </p:txBody>
      </p:sp>
    </p:spTree>
    <p:extLst>
      <p:ext uri="{BB962C8B-B14F-4D97-AF65-F5344CB8AC3E}">
        <p14:creationId xmlns:p14="http://schemas.microsoft.com/office/powerpoint/2010/main" val="30306918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Accelerator Division Overview</a:t>
            </a:r>
          </a:p>
          <a:p>
            <a:r>
              <a:rPr lang="en-US" dirty="0" smtClean="0"/>
              <a:t>CEBAF operations</a:t>
            </a:r>
          </a:p>
          <a:p>
            <a:r>
              <a:rPr lang="en-US" dirty="0" smtClean="0"/>
              <a:t>Major accomplishments since the last S&amp;T Review</a:t>
            </a:r>
          </a:p>
          <a:p>
            <a:r>
              <a:rPr lang="en-US" dirty="0" smtClean="0"/>
              <a:t>Introduction to MEIC at Jefferson Lab</a:t>
            </a:r>
          </a:p>
          <a:p>
            <a:r>
              <a:rPr lang="en-US" dirty="0" smtClean="0"/>
              <a:t>Overview of accelerator R&amp;D</a:t>
            </a:r>
          </a:p>
          <a:p>
            <a:pPr lvl="1"/>
            <a:r>
              <a:rPr lang="en-US" dirty="0" smtClean="0"/>
              <a:t>SRF</a:t>
            </a:r>
          </a:p>
          <a:p>
            <a:pPr lvl="1"/>
            <a:r>
              <a:rPr lang="en-US" dirty="0" smtClean="0"/>
              <a:t>Accelerator physics</a:t>
            </a:r>
          </a:p>
          <a:p>
            <a:pPr lvl="1"/>
            <a:r>
              <a:rPr lang="en-US" dirty="0" smtClean="0"/>
              <a:t>Injector</a:t>
            </a:r>
          </a:p>
          <a:p>
            <a:pPr>
              <a:buFont typeface="Arial" panose="020B0604020202020204" pitchFamily="34" charset="0"/>
              <a:buChar char="•"/>
            </a:pPr>
            <a:r>
              <a:rPr lang="en-US" dirty="0" smtClean="0"/>
              <a:t>Support for other projects: FRIB,LCLSII, HZB, CERN (US LARP &amp; LHeC)</a:t>
            </a:r>
          </a:p>
          <a:p>
            <a:r>
              <a:rPr lang="en-US" dirty="0" smtClean="0"/>
              <a:t>Education</a:t>
            </a:r>
          </a:p>
          <a:p>
            <a:r>
              <a:rPr lang="en-US" dirty="0" smtClean="0"/>
              <a:t>IPAC’15 in Richmond</a:t>
            </a:r>
            <a:endParaRPr lang="en-US" dirty="0"/>
          </a:p>
        </p:txBody>
      </p:sp>
      <p:sp>
        <p:nvSpPr>
          <p:cNvPr id="5" name="Footer Placeholder 4"/>
          <p:cNvSpPr>
            <a:spLocks noGrp="1"/>
          </p:cNvSpPr>
          <p:nvPr>
            <p:ph type="ftr" sz="quarter" idx="10"/>
          </p:nvPr>
        </p:nvSpPr>
        <p:spPr/>
        <p:txBody>
          <a:bodyPr/>
          <a:lstStyle/>
          <a:p>
            <a:r>
              <a:rPr lang="en-US" smtClean="0"/>
              <a:t>S&amp;T Review July 28-30, 2015</a:t>
            </a:r>
            <a:endParaRPr lang="en-US" dirty="0"/>
          </a:p>
        </p:txBody>
      </p:sp>
      <p:sp>
        <p:nvSpPr>
          <p:cNvPr id="6" name="Slide Number Placeholder 5"/>
          <p:cNvSpPr>
            <a:spLocks noGrp="1"/>
          </p:cNvSpPr>
          <p:nvPr>
            <p:ph type="sldNum" sz="quarter" idx="11"/>
          </p:nvPr>
        </p:nvSpPr>
        <p:spPr/>
        <p:txBody>
          <a:bodyPr/>
          <a:lstStyle/>
          <a:p>
            <a:fld id="{857632D8-191F-466C-AAEC-EF2308AA4DB2}" type="slidenum">
              <a:rPr lang="en-US" smtClean="0"/>
              <a:pPr/>
              <a:t>2</a:t>
            </a:fld>
            <a:endParaRPr lang="en-US" dirty="0"/>
          </a:p>
        </p:txBody>
      </p:sp>
    </p:spTree>
    <p:extLst>
      <p:ext uri="{BB962C8B-B14F-4D97-AF65-F5344CB8AC3E}">
        <p14:creationId xmlns:p14="http://schemas.microsoft.com/office/powerpoint/2010/main" val="1957184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500" b="1" dirty="0" smtClean="0">
                <a:latin typeface="Arial"/>
                <a:cs typeface="Arial"/>
              </a:rPr>
              <a:t>Development of Nb/Cu films by Energetic Condensation</a:t>
            </a:r>
            <a:endParaRPr lang="en-US" sz="2500" b="1" dirty="0">
              <a:latin typeface="Arial"/>
              <a:cs typeface="Arial"/>
            </a:endParaRPr>
          </a:p>
        </p:txBody>
      </p:sp>
      <p:sp>
        <p:nvSpPr>
          <p:cNvPr id="8" name="Content Placeholder 7"/>
          <p:cNvSpPr>
            <a:spLocks noGrp="1"/>
          </p:cNvSpPr>
          <p:nvPr>
            <p:ph idx="1"/>
          </p:nvPr>
        </p:nvSpPr>
        <p:spPr>
          <a:xfrm>
            <a:off x="230587" y="826941"/>
            <a:ext cx="8732437" cy="2224312"/>
          </a:xfrm>
        </p:spPr>
        <p:txBody>
          <a:bodyPr>
            <a:noAutofit/>
          </a:bodyPr>
          <a:lstStyle/>
          <a:p>
            <a:pPr marL="0" indent="0">
              <a:spcBef>
                <a:spcPts val="600"/>
              </a:spcBef>
              <a:buNone/>
            </a:pPr>
            <a:r>
              <a:rPr lang="en-US" sz="1400" b="1" u="sng" dirty="0"/>
              <a:t>Learning how to grow high quality crystalline </a:t>
            </a:r>
            <a:r>
              <a:rPr lang="en-US" sz="1400" b="1" u="sng" dirty="0" smtClean="0"/>
              <a:t>Niobium </a:t>
            </a:r>
            <a:r>
              <a:rPr lang="en-US" sz="1400" b="1" u="sng" dirty="0"/>
              <a:t>films on </a:t>
            </a:r>
            <a:r>
              <a:rPr lang="en-US" sz="1400" b="1" u="sng" dirty="0" smtClean="0"/>
              <a:t>Copper </a:t>
            </a:r>
            <a:r>
              <a:rPr lang="en-US" sz="1400" b="1" u="sng" dirty="0"/>
              <a:t>to replace bulk </a:t>
            </a:r>
            <a:r>
              <a:rPr lang="en-US" sz="1400" b="1" u="sng" dirty="0" smtClean="0"/>
              <a:t>Niobium</a:t>
            </a:r>
          </a:p>
          <a:p>
            <a:pPr>
              <a:spcBef>
                <a:spcPts val="600"/>
              </a:spcBef>
            </a:pPr>
            <a:r>
              <a:rPr lang="en-US" sz="1400" dirty="0" smtClean="0"/>
              <a:t>Now </a:t>
            </a:r>
            <a:r>
              <a:rPr lang="en-US" sz="1400" dirty="0"/>
              <a:t>producing  </a:t>
            </a:r>
            <a:r>
              <a:rPr lang="en-US" sz="1400" dirty="0" smtClean="0"/>
              <a:t>Niobium </a:t>
            </a:r>
            <a:r>
              <a:rPr lang="en-US" sz="1400" dirty="0"/>
              <a:t>films with </a:t>
            </a:r>
            <a:r>
              <a:rPr lang="en-US" sz="1400" b="1" dirty="0">
                <a:solidFill>
                  <a:srgbClr val="0000FF"/>
                </a:solidFill>
              </a:rPr>
              <a:t>higher purity and fewer defects than bulk </a:t>
            </a:r>
            <a:r>
              <a:rPr lang="en-US" sz="1400" b="1" dirty="0" smtClean="0">
                <a:solidFill>
                  <a:srgbClr val="0000FF"/>
                </a:solidFill>
              </a:rPr>
              <a:t>Niobium</a:t>
            </a:r>
            <a:endParaRPr lang="en-US" sz="1400" b="1" dirty="0">
              <a:solidFill>
                <a:srgbClr val="0000FF"/>
              </a:solidFill>
            </a:endParaRPr>
          </a:p>
          <a:p>
            <a:pPr>
              <a:spcBef>
                <a:spcPts val="600"/>
              </a:spcBef>
            </a:pPr>
            <a:r>
              <a:rPr lang="en-US" sz="1400" dirty="0" smtClean="0"/>
              <a:t>Collaborating with CERN for characterization of SRF properties </a:t>
            </a:r>
          </a:p>
          <a:p>
            <a:pPr lvl="1">
              <a:spcBef>
                <a:spcPts val="600"/>
              </a:spcBef>
            </a:pPr>
            <a:r>
              <a:rPr lang="en-US" sz="1400" dirty="0" smtClean="0"/>
              <a:t>Demonstrated  </a:t>
            </a:r>
            <a:r>
              <a:rPr lang="en-US" sz="1400" dirty="0"/>
              <a:t>lowest-yet non-linear losses </a:t>
            </a:r>
            <a:r>
              <a:rPr lang="en-US" sz="1400" b="1" dirty="0">
                <a:solidFill>
                  <a:srgbClr val="0000FF"/>
                </a:solidFill>
              </a:rPr>
              <a:t>(greatly reduced “</a:t>
            </a:r>
            <a:r>
              <a:rPr lang="en-US" sz="1400" b="1" i="1" dirty="0">
                <a:solidFill>
                  <a:srgbClr val="0000FF"/>
                </a:solidFill>
              </a:rPr>
              <a:t>Q</a:t>
            </a:r>
            <a:r>
              <a:rPr lang="en-US" sz="1400" b="1" dirty="0">
                <a:solidFill>
                  <a:srgbClr val="0000FF"/>
                </a:solidFill>
              </a:rPr>
              <a:t> slope</a:t>
            </a:r>
            <a:r>
              <a:rPr lang="en-US" sz="1400" b="1" dirty="0" smtClean="0">
                <a:solidFill>
                  <a:srgbClr val="0000FF"/>
                </a:solidFill>
              </a:rPr>
              <a:t>”)</a:t>
            </a:r>
          </a:p>
          <a:p>
            <a:pPr lvl="1">
              <a:spcBef>
                <a:spcPts val="600"/>
              </a:spcBef>
            </a:pPr>
            <a:r>
              <a:rPr lang="en-US" sz="1400" dirty="0" smtClean="0"/>
              <a:t>Best </a:t>
            </a:r>
            <a:r>
              <a:rPr lang="en-US" sz="1400" dirty="0"/>
              <a:t>controlled samples now under </a:t>
            </a:r>
            <a:r>
              <a:rPr lang="en-US" sz="1400" dirty="0" smtClean="0"/>
              <a:t>test</a:t>
            </a:r>
          </a:p>
          <a:p>
            <a:pPr>
              <a:spcBef>
                <a:spcPts val="600"/>
              </a:spcBef>
            </a:pPr>
            <a:r>
              <a:rPr lang="en-US" sz="1400" dirty="0" smtClean="0"/>
              <a:t>Migrating </a:t>
            </a:r>
            <a:r>
              <a:rPr lang="en-US" sz="1400" dirty="0"/>
              <a:t>all lessons learned to new cavity deposition system with refinement/analysis of deposition conditions, film character, and RF </a:t>
            </a:r>
            <a:r>
              <a:rPr lang="en-US" sz="1400" dirty="0" smtClean="0"/>
              <a:t>performance</a:t>
            </a:r>
          </a:p>
          <a:p>
            <a:pPr lvl="1">
              <a:spcBef>
                <a:spcPts val="600"/>
              </a:spcBef>
            </a:pPr>
            <a:r>
              <a:rPr lang="en-US" sz="1400" dirty="0" smtClean="0"/>
              <a:t>Involving </a:t>
            </a:r>
            <a:r>
              <a:rPr lang="en-US" sz="1400" dirty="0"/>
              <a:t>DOE Office of Science </a:t>
            </a:r>
            <a:r>
              <a:rPr lang="en-US" sz="1400" b="1" dirty="0"/>
              <a:t>Graduate Student Research Award </a:t>
            </a:r>
            <a:r>
              <a:rPr lang="en-US" sz="1400" dirty="0"/>
              <a:t>winner </a:t>
            </a:r>
          </a:p>
          <a:p>
            <a:pPr>
              <a:spcBef>
                <a:spcPts val="600"/>
              </a:spcBef>
            </a:pPr>
            <a:endParaRPr lang="en-US" sz="1400" dirty="0"/>
          </a:p>
        </p:txBody>
      </p:sp>
      <p:sp>
        <p:nvSpPr>
          <p:cNvPr id="6" name="Footer Placeholder 5"/>
          <p:cNvSpPr>
            <a:spLocks noGrp="1"/>
          </p:cNvSpPr>
          <p:nvPr>
            <p:ph type="ftr" sz="quarter" idx="10"/>
          </p:nvPr>
        </p:nvSpPr>
        <p:spPr/>
        <p:txBody>
          <a:bodyPr/>
          <a:lstStyle/>
          <a:p>
            <a:r>
              <a:rPr lang="en-US" smtClean="0"/>
              <a:t>S&amp;T Review July 28-30, 2015</a:t>
            </a:r>
            <a:endParaRPr lang="en-US" dirty="0"/>
          </a:p>
        </p:txBody>
      </p:sp>
      <p:sp>
        <p:nvSpPr>
          <p:cNvPr id="7" name="Slide Number Placeholder 6"/>
          <p:cNvSpPr>
            <a:spLocks noGrp="1"/>
          </p:cNvSpPr>
          <p:nvPr>
            <p:ph type="sldNum" sz="quarter" idx="11"/>
          </p:nvPr>
        </p:nvSpPr>
        <p:spPr/>
        <p:txBody>
          <a:bodyPr/>
          <a:lstStyle/>
          <a:p>
            <a:fld id="{857632D8-191F-466C-AAEC-EF2308AA4DB2}" type="slidenum">
              <a:rPr lang="en-US" smtClean="0"/>
              <a:pPr/>
              <a:t>20</a:t>
            </a:fld>
            <a:endParaRPr lang="en-US" dirty="0"/>
          </a:p>
        </p:txBody>
      </p:sp>
      <p:sp>
        <p:nvSpPr>
          <p:cNvPr id="35" name="TextBox 34"/>
          <p:cNvSpPr txBox="1"/>
          <p:nvPr/>
        </p:nvSpPr>
        <p:spPr>
          <a:xfrm>
            <a:off x="5424714" y="4367070"/>
            <a:ext cx="3635310" cy="307777"/>
          </a:xfrm>
          <a:prstGeom prst="rect">
            <a:avLst/>
          </a:prstGeom>
          <a:noFill/>
        </p:spPr>
        <p:txBody>
          <a:bodyPr wrap="square" rtlCol="0">
            <a:spAutoFit/>
          </a:bodyPr>
          <a:lstStyle/>
          <a:p>
            <a:pPr algn="ctr">
              <a:buNone/>
            </a:pPr>
            <a:r>
              <a:rPr lang="en-US" sz="1400" b="1" dirty="0" smtClean="0">
                <a:solidFill>
                  <a:srgbClr val="0000FF"/>
                </a:solidFill>
                <a:latin typeface="Arial" panose="020B0604020202020204" pitchFamily="34" charset="0"/>
                <a:cs typeface="Arial" panose="020B0604020202020204" pitchFamily="34" charset="0"/>
              </a:rPr>
              <a:t>First HiPIMS Nb/Cu cavity coated</a:t>
            </a:r>
            <a:endParaRPr lang="en-US" sz="1400" b="1" dirty="0">
              <a:solidFill>
                <a:srgbClr val="0000FF"/>
              </a:solidFill>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817" y="4756167"/>
            <a:ext cx="5136207" cy="1664131"/>
          </a:xfrm>
          <a:prstGeom prst="rect">
            <a:avLst/>
          </a:prstGeom>
          <a:ln w="19050">
            <a:solidFill>
              <a:schemeClr val="bg1"/>
            </a:solidFill>
          </a:ln>
        </p:spPr>
      </p:pic>
      <p:pic>
        <p:nvPicPr>
          <p:cNvPr id="3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17" r="18878"/>
          <a:stretch/>
        </p:blipFill>
        <p:spPr bwMode="auto">
          <a:xfrm rot="5400000">
            <a:off x="3880462" y="3232284"/>
            <a:ext cx="1564501" cy="132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24352" y="3098959"/>
            <a:ext cx="1307940" cy="830997"/>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Sample configuration for CERN RF test system</a:t>
            </a:r>
            <a:endParaRPr lang="en-US" sz="1200" dirty="0">
              <a:latin typeface="Arial" panose="020B0604020202020204" pitchFamily="34" charset="0"/>
              <a:cs typeface="Arial" panose="020B0604020202020204" pitchFamily="34" charset="0"/>
            </a:endParaRPr>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321" y="3111671"/>
            <a:ext cx="3611302" cy="2817610"/>
          </a:xfrm>
          <a:prstGeom prst="rect">
            <a:avLst/>
          </a:prstGeom>
        </p:spPr>
      </p:pic>
      <p:cxnSp>
        <p:nvCxnSpPr>
          <p:cNvPr id="9" name="Straight Arrow Connector 8"/>
          <p:cNvCxnSpPr/>
          <p:nvPr/>
        </p:nvCxnSpPr>
        <p:spPr>
          <a:xfrm flipV="1">
            <a:off x="3264061" y="3333509"/>
            <a:ext cx="1398651" cy="1053296"/>
          </a:xfrm>
          <a:prstGeom prst="straightConnector1">
            <a:avLst/>
          </a:prstGeom>
          <a:ln>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7306532" y="3203843"/>
            <a:ext cx="1753492" cy="523220"/>
          </a:xfrm>
          <a:prstGeom prst="rect">
            <a:avLst/>
          </a:prstGeom>
          <a:noFill/>
        </p:spPr>
        <p:txBody>
          <a:bodyPr wrap="none" rtlCol="0">
            <a:spAutoFit/>
          </a:bodyPr>
          <a:lstStyle/>
          <a:p>
            <a:pPr algn="r"/>
            <a:r>
              <a:rPr lang="en-US" sz="1400" dirty="0" smtClean="0">
                <a:solidFill>
                  <a:srgbClr val="FF0000"/>
                </a:solidFill>
                <a:latin typeface="Arial" panose="020B0604020202020204" pitchFamily="34" charset="0"/>
                <a:cs typeface="Arial" panose="020B0604020202020204" pitchFamily="34" charset="0"/>
              </a:rPr>
              <a:t>Anne-Marie Valente</a:t>
            </a:r>
          </a:p>
          <a:p>
            <a:pPr algn="r"/>
            <a:r>
              <a:rPr lang="en-US" sz="1400" dirty="0" smtClean="0">
                <a:solidFill>
                  <a:srgbClr val="FF0000"/>
                </a:solidFill>
                <a:latin typeface="Arial" panose="020B0604020202020204" pitchFamily="34" charset="0"/>
                <a:cs typeface="Arial" panose="020B0604020202020204" pitchFamily="34" charset="0"/>
              </a:rPr>
              <a:t> Larry Phillips</a:t>
            </a:r>
            <a:endParaRPr lang="en-US"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4395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0541"/>
            <a:ext cx="9144000" cy="584776"/>
          </a:xfrm>
          <a:prstGeom prst="rect">
            <a:avLst/>
          </a:prstGeom>
          <a:noFill/>
        </p:spPr>
        <p:txBody>
          <a:bodyPr wrap="square" rtlCol="0">
            <a:spAutoFit/>
          </a:bodyPr>
          <a:lstStyle/>
          <a:p>
            <a:pPr algn="ctr"/>
            <a:r>
              <a:rPr lang="en-US" sz="3200" b="1" dirty="0" smtClean="0">
                <a:latin typeface="Arial"/>
                <a:cs typeface="Arial"/>
              </a:rPr>
              <a:t>350 kV dc high voltage “inverted” Photogun</a:t>
            </a:r>
            <a:endParaRPr lang="en-US" sz="3200" b="1" dirty="0">
              <a:latin typeface="Arial"/>
              <a:cs typeface="Arial"/>
            </a:endParaRPr>
          </a:p>
        </p:txBody>
      </p:sp>
      <p:sp>
        <p:nvSpPr>
          <p:cNvPr id="3" name="Rectangle 5"/>
          <p:cNvSpPr>
            <a:spLocks noChangeArrowheads="1"/>
          </p:cNvSpPr>
          <p:nvPr/>
        </p:nvSpPr>
        <p:spPr bwMode="auto">
          <a:xfrm>
            <a:off x="0" y="752042"/>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endParaRPr>
          </a:p>
        </p:txBody>
      </p:sp>
      <p:sp>
        <p:nvSpPr>
          <p:cNvPr id="4" name="Rectangle 8"/>
          <p:cNvSpPr>
            <a:spLocks noChangeArrowheads="1"/>
          </p:cNvSpPr>
          <p:nvPr/>
        </p:nvSpPr>
        <p:spPr bwMode="auto">
          <a:xfrm>
            <a:off x="0" y="752042"/>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endParaRPr>
          </a:p>
        </p:txBody>
      </p:sp>
      <p:sp>
        <p:nvSpPr>
          <p:cNvPr id="5" name="TextBox 4"/>
          <p:cNvSpPr txBox="1"/>
          <p:nvPr/>
        </p:nvSpPr>
        <p:spPr>
          <a:xfrm>
            <a:off x="4724520" y="5387126"/>
            <a:ext cx="4103239"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Longer “R30” insulator</a:t>
            </a:r>
          </a:p>
          <a:p>
            <a:pPr marL="285750" indent="-2857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Spherical electrode</a:t>
            </a:r>
          </a:p>
          <a:p>
            <a:pPr marL="285750" indent="-2857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Thin NEG sheet moves ground further away</a:t>
            </a:r>
          </a:p>
          <a:p>
            <a:pPr marL="285750" indent="-285750">
              <a:buFont typeface="Arial" panose="020B0604020202020204" pitchFamily="34" charset="0"/>
              <a:buChar char="•"/>
            </a:pPr>
            <a:r>
              <a:rPr lang="en-US" sz="1400" b="1" dirty="0">
                <a:solidFill>
                  <a:srgbClr val="0000FF"/>
                </a:solidFill>
                <a:latin typeface="Arial" panose="020B0604020202020204" pitchFamily="34" charset="0"/>
                <a:cs typeface="Arial" panose="020B0604020202020204" pitchFamily="34" charset="0"/>
              </a:rPr>
              <a:t>Maximum Field strength ~ 10 </a:t>
            </a:r>
            <a:r>
              <a:rPr lang="en-US" sz="1400" b="1" dirty="0" smtClean="0">
                <a:solidFill>
                  <a:srgbClr val="0000FF"/>
                </a:solidFill>
                <a:latin typeface="Arial" panose="020B0604020202020204" pitchFamily="34" charset="0"/>
                <a:cs typeface="Arial" panose="020B0604020202020204" pitchFamily="34" charset="0"/>
              </a:rPr>
              <a:t>MV/m</a:t>
            </a:r>
            <a:endParaRPr lang="en-US" sz="1400" b="1" dirty="0">
              <a:solidFill>
                <a:srgbClr val="0000FF"/>
              </a:solidFill>
              <a:latin typeface="Arial" panose="020B0604020202020204" pitchFamily="34" charset="0"/>
              <a:cs typeface="Arial" panose="020B0604020202020204" pitchFamily="34" charset="0"/>
            </a:endParaRPr>
          </a:p>
        </p:txBody>
      </p:sp>
      <p:grpSp>
        <p:nvGrpSpPr>
          <p:cNvPr id="6" name="Group 20"/>
          <p:cNvGrpSpPr>
            <a:grpSpLocks noChangeAspect="1"/>
          </p:cNvGrpSpPr>
          <p:nvPr/>
        </p:nvGrpSpPr>
        <p:grpSpPr bwMode="auto">
          <a:xfrm>
            <a:off x="974312" y="2435071"/>
            <a:ext cx="2934493" cy="2595182"/>
            <a:chOff x="4694026" y="3174504"/>
            <a:chExt cx="3992774" cy="3531096"/>
          </a:xfrm>
        </p:grpSpPr>
        <p:pic>
          <p:nvPicPr>
            <p:cNvPr id="7" name="Picture 2"/>
            <p:cNvPicPr>
              <a:picLocks noChangeAspect="1" noChangeArrowheads="1"/>
            </p:cNvPicPr>
            <p:nvPr/>
          </p:nvPicPr>
          <p:blipFill>
            <a:blip r:embed="rId3" cstate="print"/>
            <a:srcRect l="10789" t="3780" r="12138" b="18327"/>
            <a:stretch>
              <a:fillRect/>
            </a:stretch>
          </p:blipFill>
          <p:spPr bwMode="auto">
            <a:xfrm>
              <a:off x="4694026" y="3174504"/>
              <a:ext cx="3697990" cy="3248068"/>
            </a:xfrm>
            <a:prstGeom prst="rect">
              <a:avLst/>
            </a:prstGeom>
            <a:noFill/>
            <a:ln w="9525">
              <a:noFill/>
              <a:miter lim="800000"/>
              <a:headEnd/>
              <a:tailEnd/>
            </a:ln>
          </p:spPr>
        </p:pic>
        <p:sp>
          <p:nvSpPr>
            <p:cNvPr id="8" name="Rectangle 7"/>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5638800" y="61722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pic>
        <p:nvPicPr>
          <p:cNvPr id="10" name="Picture 2"/>
          <p:cNvPicPr>
            <a:picLocks noChangeAspect="1" noChangeArrowheads="1"/>
          </p:cNvPicPr>
          <p:nvPr/>
        </p:nvPicPr>
        <p:blipFill>
          <a:blip r:embed="rId4" cstate="print"/>
          <a:srcRect r="4298"/>
          <a:stretch>
            <a:fillRect/>
          </a:stretch>
        </p:blipFill>
        <p:spPr bwMode="auto">
          <a:xfrm>
            <a:off x="4577711" y="1808998"/>
            <a:ext cx="3910699" cy="3511426"/>
          </a:xfrm>
          <a:prstGeom prst="rect">
            <a:avLst/>
          </a:prstGeom>
          <a:noFill/>
          <a:ln w="9525">
            <a:noFill/>
            <a:miter lim="800000"/>
            <a:headEnd/>
            <a:tailEnd/>
          </a:ln>
        </p:spPr>
      </p:pic>
      <p:sp>
        <p:nvSpPr>
          <p:cNvPr id="11" name="Rectangle 10"/>
          <p:cNvSpPr/>
          <p:nvPr/>
        </p:nvSpPr>
        <p:spPr bwMode="auto">
          <a:xfrm>
            <a:off x="3370051" y="4800229"/>
            <a:ext cx="381000" cy="6007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endParaRPr>
          </a:p>
        </p:txBody>
      </p:sp>
      <p:sp>
        <p:nvSpPr>
          <p:cNvPr id="12" name="Rectangle 11"/>
          <p:cNvSpPr/>
          <p:nvPr/>
        </p:nvSpPr>
        <p:spPr bwMode="auto">
          <a:xfrm>
            <a:off x="684001" y="4719627"/>
            <a:ext cx="552450" cy="6007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endParaRPr>
          </a:p>
        </p:txBody>
      </p:sp>
      <p:sp>
        <p:nvSpPr>
          <p:cNvPr id="13" name="Title 1"/>
          <p:cNvSpPr txBox="1">
            <a:spLocks/>
          </p:cNvSpPr>
          <p:nvPr/>
        </p:nvSpPr>
        <p:spPr bwMode="auto">
          <a:xfrm>
            <a:off x="627375" y="936708"/>
            <a:ext cx="3475204" cy="8722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600" i="0" u="none" strike="noStrike" kern="0" cap="none" spc="0" normalizeH="0" baseline="0" noProof="0" dirty="0" smtClean="0">
                <a:ln>
                  <a:noFill/>
                </a:ln>
                <a:effectLst/>
                <a:uLnTx/>
                <a:uFillTx/>
                <a:latin typeface="Arial" panose="020B0604020202020204" pitchFamily="34" charset="0"/>
                <a:ea typeface="+mj-ea"/>
                <a:cs typeface="Arial" panose="020B0604020202020204" pitchFamily="34" charset="0"/>
              </a:rPr>
              <a:t>Inverted </a:t>
            </a:r>
            <a:r>
              <a:rPr lang="en-US" sz="1600" kern="0" dirty="0" smtClean="0">
                <a:latin typeface="Arial" panose="020B0604020202020204" pitchFamily="34" charset="0"/>
                <a:ea typeface="+mj-ea"/>
                <a:cs typeface="Arial" panose="020B0604020202020204" pitchFamily="34" charset="0"/>
              </a:rPr>
              <a:t>Load Lock Photog</a:t>
            </a:r>
            <a:r>
              <a:rPr kumimoji="0" lang="en-US" sz="1600" i="0" u="none" strike="noStrike" kern="0" cap="none" spc="0" normalizeH="0" baseline="0" noProof="0" dirty="0" smtClean="0">
                <a:ln>
                  <a:noFill/>
                </a:ln>
                <a:effectLst/>
                <a:uLnTx/>
                <a:uFillTx/>
                <a:latin typeface="Arial" panose="020B0604020202020204" pitchFamily="34" charset="0"/>
                <a:ea typeface="+mj-ea"/>
                <a:cs typeface="Arial" panose="020B0604020202020204" pitchFamily="34" charset="0"/>
              </a:rPr>
              <a:t>un:</a:t>
            </a:r>
          </a:p>
          <a:p>
            <a:pPr marL="285750" marR="0" lvl="0" indent="-28575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600" kern="0" dirty="0" smtClean="0">
                <a:latin typeface="Arial" panose="020B0604020202020204" pitchFamily="34" charset="0"/>
                <a:ea typeface="+mj-ea"/>
                <a:cs typeface="Arial" panose="020B0604020202020204" pitchFamily="34" charset="0"/>
              </a:rPr>
              <a:t>CEBAF at 130kV</a:t>
            </a:r>
          </a:p>
          <a:p>
            <a:pPr marL="285750" marR="0" lvl="0" indent="-28575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i="0" u="none" strike="noStrike" kern="0" cap="none" spc="0" normalizeH="0" baseline="0" noProof="0" dirty="0" smtClean="0">
                <a:ln>
                  <a:noFill/>
                </a:ln>
                <a:effectLst/>
                <a:uLnTx/>
                <a:uFillTx/>
                <a:latin typeface="Arial" panose="020B0604020202020204" pitchFamily="34" charset="0"/>
                <a:ea typeface="+mj-ea"/>
                <a:cs typeface="Arial" panose="020B0604020202020204" pitchFamily="34" charset="0"/>
              </a:rPr>
              <a:t>Spare gun at 200 kV</a:t>
            </a:r>
            <a:endParaRPr kumimoji="0" lang="en-US" sz="1600" i="0" u="none" strike="noStrike" kern="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
        <p:nvSpPr>
          <p:cNvPr id="17" name="Rectangle 16"/>
          <p:cNvSpPr/>
          <p:nvPr/>
        </p:nvSpPr>
        <p:spPr>
          <a:xfrm>
            <a:off x="4577711" y="990856"/>
            <a:ext cx="3612957" cy="830997"/>
          </a:xfrm>
          <a:prstGeom prst="rect">
            <a:avLst/>
          </a:prstGeom>
        </p:spPr>
        <p:txBody>
          <a:bodyPr wrap="square">
            <a:spAutoFit/>
          </a:bodyPr>
          <a:lstStyle/>
          <a:p>
            <a:pPr algn="ctr" fontAlgn="base">
              <a:spcBef>
                <a:spcPct val="0"/>
              </a:spcBef>
              <a:spcAft>
                <a:spcPct val="0"/>
              </a:spcAft>
              <a:defRPr/>
            </a:pPr>
            <a:r>
              <a:rPr lang="en-US" sz="1600" b="1" dirty="0" smtClean="0">
                <a:solidFill>
                  <a:srgbClr val="0000FF"/>
                </a:solidFill>
                <a:latin typeface="Arial" panose="020B0604020202020204" pitchFamily="34" charset="0"/>
                <a:cs typeface="Arial" panose="020B0604020202020204" pitchFamily="34" charset="0"/>
              </a:rPr>
              <a:t>Will use either </a:t>
            </a:r>
            <a:r>
              <a:rPr lang="en-US" sz="1600" b="1" dirty="0">
                <a:solidFill>
                  <a:srgbClr val="0000FF"/>
                </a:solidFill>
                <a:latin typeface="Arial" panose="020B0604020202020204" pitchFamily="34" charset="0"/>
                <a:cs typeface="Arial" panose="020B0604020202020204" pitchFamily="34" charset="0"/>
              </a:rPr>
              <a:t>CsK</a:t>
            </a:r>
            <a:r>
              <a:rPr lang="en-US" sz="1600" b="1" baseline="-25000" dirty="0">
                <a:solidFill>
                  <a:srgbClr val="0000FF"/>
                </a:solidFill>
                <a:latin typeface="Arial" panose="020B0604020202020204" pitchFamily="34" charset="0"/>
                <a:cs typeface="Arial" panose="020B0604020202020204" pitchFamily="34" charset="0"/>
              </a:rPr>
              <a:t>2</a:t>
            </a:r>
            <a:r>
              <a:rPr lang="en-US" sz="1600" b="1" dirty="0">
                <a:solidFill>
                  <a:srgbClr val="0000FF"/>
                </a:solidFill>
                <a:latin typeface="Arial" panose="020B0604020202020204" pitchFamily="34" charset="0"/>
                <a:cs typeface="Arial" panose="020B0604020202020204" pitchFamily="34" charset="0"/>
              </a:rPr>
              <a:t>Sb </a:t>
            </a:r>
            <a:r>
              <a:rPr lang="en-US" sz="1600" b="1" dirty="0" smtClean="0">
                <a:solidFill>
                  <a:srgbClr val="0000FF"/>
                </a:solidFill>
                <a:latin typeface="Arial" panose="020B0604020202020204" pitchFamily="34" charset="0"/>
                <a:cs typeface="Arial" panose="020B0604020202020204" pitchFamily="34" charset="0"/>
              </a:rPr>
              <a:t>or </a:t>
            </a:r>
          </a:p>
          <a:p>
            <a:pPr algn="ctr" fontAlgn="base">
              <a:spcBef>
                <a:spcPct val="0"/>
              </a:spcBef>
              <a:spcAft>
                <a:spcPct val="0"/>
              </a:spcAft>
              <a:defRPr/>
            </a:pPr>
            <a:r>
              <a:rPr lang="en-US" sz="1600" b="1" dirty="0" smtClean="0">
                <a:solidFill>
                  <a:srgbClr val="0000FF"/>
                </a:solidFill>
                <a:latin typeface="Arial" panose="020B0604020202020204" pitchFamily="34" charset="0"/>
                <a:cs typeface="Arial" panose="020B0604020202020204" pitchFamily="34" charset="0"/>
              </a:rPr>
              <a:t>GaAs/</a:t>
            </a:r>
            <a:r>
              <a:rPr lang="en-US" sz="1600" b="1" dirty="0" err="1" smtClean="0">
                <a:solidFill>
                  <a:srgbClr val="0000FF"/>
                </a:solidFill>
                <a:latin typeface="Arial" panose="020B0604020202020204" pitchFamily="34" charset="0"/>
                <a:cs typeface="Arial" panose="020B0604020202020204" pitchFamily="34" charset="0"/>
              </a:rPr>
              <a:t>GaAsP</a:t>
            </a:r>
            <a:r>
              <a:rPr lang="en-US" sz="1600" b="1" dirty="0" smtClean="0">
                <a:solidFill>
                  <a:srgbClr val="0000FF"/>
                </a:solidFill>
                <a:latin typeface="Arial" panose="020B0604020202020204" pitchFamily="34" charset="0"/>
                <a:cs typeface="Arial" panose="020B0604020202020204" pitchFamily="34" charset="0"/>
              </a:rPr>
              <a:t> photocathode</a:t>
            </a:r>
          </a:p>
          <a:p>
            <a:pPr algn="ctr" fontAlgn="base">
              <a:spcBef>
                <a:spcPct val="0"/>
              </a:spcBef>
              <a:spcAft>
                <a:spcPct val="0"/>
              </a:spcAft>
              <a:defRPr/>
            </a:pPr>
            <a:r>
              <a:rPr lang="en-US" sz="1600" b="1" dirty="0">
                <a:solidFill>
                  <a:srgbClr val="0000FF"/>
                </a:solidFill>
                <a:latin typeface="Arial" panose="020B0604020202020204" pitchFamily="34" charset="0"/>
                <a:cs typeface="Arial" panose="020B0604020202020204" pitchFamily="34" charset="0"/>
              </a:rPr>
              <a:t>u</a:t>
            </a:r>
            <a:r>
              <a:rPr lang="en-US" sz="1600" b="1" dirty="0" smtClean="0">
                <a:solidFill>
                  <a:srgbClr val="0000FF"/>
                </a:solidFill>
                <a:latin typeface="Arial" panose="020B0604020202020204" pitchFamily="34" charset="0"/>
                <a:cs typeface="Arial" panose="020B0604020202020204" pitchFamily="34" charset="0"/>
              </a:rPr>
              <a:t>npolarized or polarized beam</a:t>
            </a:r>
            <a:endParaRPr lang="en-US" sz="1600" b="1" dirty="0">
              <a:solidFill>
                <a:srgbClr val="0000FF"/>
              </a:solidFill>
              <a:latin typeface="Arial" panose="020B0604020202020204" pitchFamily="34" charset="0"/>
              <a:cs typeface="Arial" panose="020B0604020202020204" pitchFamily="34" charset="0"/>
            </a:endParaRPr>
          </a:p>
        </p:txBody>
      </p:sp>
      <p:sp>
        <p:nvSpPr>
          <p:cNvPr id="14" name="Right Arrow 13"/>
          <p:cNvSpPr/>
          <p:nvPr/>
        </p:nvSpPr>
        <p:spPr>
          <a:xfrm>
            <a:off x="3908629" y="2133600"/>
            <a:ext cx="669082"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05364" y="5226078"/>
            <a:ext cx="4272347" cy="923330"/>
          </a:xfrm>
          <a:prstGeom prst="rect">
            <a:avLst/>
          </a:prstGeom>
          <a:noFill/>
        </p:spPr>
        <p:txBody>
          <a:bodyPr wrap="square" rtlCol="0">
            <a:spAutoFit/>
          </a:bodyPr>
          <a:lstStyle/>
          <a:p>
            <a:pPr lvl="0"/>
            <a:r>
              <a:rPr lang="en-US" b="1" dirty="0">
                <a:solidFill>
                  <a:srgbClr val="0000FF"/>
                </a:solidFill>
                <a:latin typeface="Arial" panose="020B0604020202020204" pitchFamily="34" charset="0"/>
                <a:cs typeface="Arial" panose="020B0604020202020204" pitchFamily="34" charset="0"/>
              </a:rPr>
              <a:t>Based on </a:t>
            </a:r>
            <a:r>
              <a:rPr lang="en-US" b="1" dirty="0" smtClean="0">
                <a:solidFill>
                  <a:srgbClr val="0000FF"/>
                </a:solidFill>
                <a:latin typeface="Arial" panose="020B0604020202020204" pitchFamily="34" charset="0"/>
                <a:cs typeface="Arial" panose="020B0604020202020204" pitchFamily="34" charset="0"/>
              </a:rPr>
              <a:t>test </a:t>
            </a:r>
            <a:r>
              <a:rPr lang="en-US" b="1" dirty="0">
                <a:solidFill>
                  <a:srgbClr val="0000FF"/>
                </a:solidFill>
                <a:latin typeface="Arial" panose="020B0604020202020204" pitchFamily="34" charset="0"/>
                <a:cs typeface="Arial" panose="020B0604020202020204" pitchFamily="34" charset="0"/>
              </a:rPr>
              <a:t>results, we purchased doped R30 insulators, hope to be making beam at 350 kV this </a:t>
            </a:r>
            <a:r>
              <a:rPr lang="en-US" b="1" dirty="0" smtClean="0">
                <a:solidFill>
                  <a:srgbClr val="0000FF"/>
                </a:solidFill>
                <a:latin typeface="Arial" panose="020B0604020202020204" pitchFamily="34" charset="0"/>
                <a:cs typeface="Arial" panose="020B0604020202020204" pitchFamily="34" charset="0"/>
              </a:rPr>
              <a:t>fall</a:t>
            </a:r>
            <a:endParaRPr lang="en-US" b="1" dirty="0">
              <a:solidFill>
                <a:srgbClr val="0000FF"/>
              </a:solidFill>
              <a:latin typeface="Arial" panose="020B0604020202020204" pitchFamily="34" charset="0"/>
              <a:cs typeface="Arial" panose="020B0604020202020204" pitchFamily="34" charset="0"/>
            </a:endParaRPr>
          </a:p>
        </p:txBody>
      </p:sp>
      <p:sp>
        <p:nvSpPr>
          <p:cNvPr id="16" name="Footer Placeholder 15"/>
          <p:cNvSpPr>
            <a:spLocks noGrp="1"/>
          </p:cNvSpPr>
          <p:nvPr>
            <p:ph type="ftr" sz="quarter" idx="10"/>
          </p:nvPr>
        </p:nvSpPr>
        <p:spPr/>
        <p:txBody>
          <a:bodyPr/>
          <a:lstStyle/>
          <a:p>
            <a:r>
              <a:rPr lang="en-US" smtClean="0"/>
              <a:t>S&amp;T Review July 28-30, 2015</a:t>
            </a:r>
            <a:endParaRPr lang="en-US" dirty="0"/>
          </a:p>
        </p:txBody>
      </p:sp>
      <p:sp>
        <p:nvSpPr>
          <p:cNvPr id="18" name="Slide Number Placeholder 17"/>
          <p:cNvSpPr>
            <a:spLocks noGrp="1"/>
          </p:cNvSpPr>
          <p:nvPr>
            <p:ph type="sldNum" sz="quarter" idx="11"/>
          </p:nvPr>
        </p:nvSpPr>
        <p:spPr/>
        <p:txBody>
          <a:bodyPr/>
          <a:lstStyle/>
          <a:p>
            <a:fld id="{857632D8-191F-466C-AAEC-EF2308AA4DB2}" type="slidenum">
              <a:rPr lang="en-US" smtClean="0"/>
              <a:pPr/>
              <a:t>21</a:t>
            </a:fld>
            <a:endParaRPr lang="en-US" dirty="0"/>
          </a:p>
        </p:txBody>
      </p:sp>
    </p:spTree>
    <p:extLst>
      <p:ext uri="{BB962C8B-B14F-4D97-AF65-F5344CB8AC3E}">
        <p14:creationId xmlns:p14="http://schemas.microsoft.com/office/powerpoint/2010/main" val="30912398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CASA R&amp;D</a:t>
            </a:r>
            <a:endParaRPr lang="en-US" dirty="0"/>
          </a:p>
        </p:txBody>
      </p:sp>
      <p:sp>
        <p:nvSpPr>
          <p:cNvPr id="3" name="Content Placeholder 2"/>
          <p:cNvSpPr>
            <a:spLocks noGrp="1"/>
          </p:cNvSpPr>
          <p:nvPr>
            <p:ph idx="1"/>
          </p:nvPr>
        </p:nvSpPr>
        <p:spPr>
          <a:xfrm>
            <a:off x="203428" y="838660"/>
            <a:ext cx="8732437" cy="5454594"/>
          </a:xfrm>
        </p:spPr>
        <p:txBody>
          <a:bodyPr>
            <a:normAutofit fontScale="92500" lnSpcReduction="10000"/>
          </a:bodyPr>
          <a:lstStyle/>
          <a:p>
            <a:r>
              <a:rPr lang="en-US" dirty="0">
                <a:solidFill>
                  <a:srgbClr val="0000FF"/>
                </a:solidFill>
              </a:rPr>
              <a:t>Accelerator </a:t>
            </a:r>
            <a:r>
              <a:rPr lang="en-US" dirty="0" smtClean="0">
                <a:solidFill>
                  <a:srgbClr val="0000FF"/>
                </a:solidFill>
              </a:rPr>
              <a:t>Physics</a:t>
            </a:r>
            <a:endParaRPr lang="en-US" sz="1600" dirty="0" smtClean="0"/>
          </a:p>
          <a:p>
            <a:pPr lvl="1"/>
            <a:r>
              <a:rPr lang="en-US" sz="1600" dirty="0" smtClean="0"/>
              <a:t>Lattice, interaction region and bunched beam cooler design for MEIC</a:t>
            </a:r>
          </a:p>
          <a:p>
            <a:pPr lvl="1"/>
            <a:r>
              <a:rPr lang="en-US" sz="1600" dirty="0" smtClean="0"/>
              <a:t>Detailed </a:t>
            </a:r>
            <a:r>
              <a:rPr lang="en-US" sz="1600" dirty="0"/>
              <a:t>design studies for next </a:t>
            </a:r>
            <a:r>
              <a:rPr lang="en-US" sz="1600" dirty="0" smtClean="0"/>
              <a:t>generation Energy Recovery Linacs   </a:t>
            </a:r>
          </a:p>
          <a:p>
            <a:r>
              <a:rPr lang="en-US" dirty="0">
                <a:solidFill>
                  <a:srgbClr val="0000FF"/>
                </a:solidFill>
              </a:rPr>
              <a:t>Computational Physics</a:t>
            </a:r>
          </a:p>
          <a:p>
            <a:pPr lvl="1"/>
            <a:r>
              <a:rPr lang="en-US" sz="1600" dirty="0"/>
              <a:t>N</a:t>
            </a:r>
            <a:r>
              <a:rPr lang="en-US" sz="1600" dirty="0" smtClean="0"/>
              <a:t>umerical </a:t>
            </a:r>
            <a:r>
              <a:rPr lang="en-US" sz="1600" dirty="0"/>
              <a:t>code </a:t>
            </a:r>
            <a:r>
              <a:rPr lang="en-US" sz="1600" dirty="0" smtClean="0"/>
              <a:t>development for </a:t>
            </a:r>
            <a:r>
              <a:rPr lang="en-US" sz="1600" dirty="0"/>
              <a:t>simulating field emission in </a:t>
            </a:r>
            <a:r>
              <a:rPr lang="en-US" sz="1600" dirty="0" smtClean="0"/>
              <a:t>waveguides (SLAC)</a:t>
            </a:r>
          </a:p>
          <a:p>
            <a:pPr lvl="1"/>
            <a:r>
              <a:rPr lang="en-US" sz="1600" dirty="0" smtClean="0"/>
              <a:t>Study </a:t>
            </a:r>
            <a:r>
              <a:rPr lang="en-US" sz="1600" dirty="0"/>
              <a:t>of bunched </a:t>
            </a:r>
            <a:r>
              <a:rPr lang="en-US" sz="1600" dirty="0" smtClean="0"/>
              <a:t>beam electron cooling</a:t>
            </a:r>
            <a:r>
              <a:rPr lang="en-US" sz="1600" dirty="0"/>
              <a:t> </a:t>
            </a:r>
            <a:r>
              <a:rPr lang="en-US" sz="1600" dirty="0" smtClean="0"/>
              <a:t>(LDRD)</a:t>
            </a:r>
          </a:p>
          <a:p>
            <a:pPr lvl="1"/>
            <a:r>
              <a:rPr lang="en-US" sz="1600" dirty="0" smtClean="0"/>
              <a:t>Study </a:t>
            </a:r>
            <a:r>
              <a:rPr lang="en-US" sz="1600" dirty="0"/>
              <a:t>of suppression of </a:t>
            </a:r>
            <a:r>
              <a:rPr lang="en-US" sz="1600" dirty="0" smtClean="0"/>
              <a:t>Coherent Synchrotron Radiation </a:t>
            </a:r>
            <a:r>
              <a:rPr lang="en-US" sz="1600" dirty="0"/>
              <a:t>driven </a:t>
            </a:r>
            <a:r>
              <a:rPr lang="en-US" sz="1600" dirty="0" smtClean="0"/>
              <a:t>effects (LDRD)</a:t>
            </a:r>
          </a:p>
          <a:p>
            <a:pPr lvl="1"/>
            <a:r>
              <a:rPr lang="en-US" sz="1600" dirty="0"/>
              <a:t>M</a:t>
            </a:r>
            <a:r>
              <a:rPr lang="en-US" sz="1600" dirty="0" smtClean="0"/>
              <a:t>odel </a:t>
            </a:r>
            <a:r>
              <a:rPr lang="en-US" sz="1600" dirty="0"/>
              <a:t>development related to beam parity </a:t>
            </a:r>
            <a:r>
              <a:rPr lang="en-US" sz="1600" dirty="0" smtClean="0"/>
              <a:t>quality (CEBAF)</a:t>
            </a:r>
          </a:p>
          <a:p>
            <a:pPr lvl="1"/>
            <a:r>
              <a:rPr lang="en-US" sz="1600" dirty="0" smtClean="0"/>
              <a:t>Collective effects and tracking studies for MEIC (ODU Collaboration)</a:t>
            </a:r>
          </a:p>
          <a:p>
            <a:r>
              <a:rPr lang="en-US" dirty="0" smtClean="0">
                <a:solidFill>
                  <a:srgbClr val="0000FF"/>
                </a:solidFill>
              </a:rPr>
              <a:t>Diagnostics Development</a:t>
            </a:r>
          </a:p>
          <a:p>
            <a:pPr lvl="1"/>
            <a:r>
              <a:rPr lang="en-US" sz="1600" dirty="0" smtClean="0"/>
              <a:t>Laser-wire Beam </a:t>
            </a:r>
            <a:r>
              <a:rPr lang="en-US" sz="1600" dirty="0"/>
              <a:t>P</a:t>
            </a:r>
            <a:r>
              <a:rPr lang="en-US" sz="1600" dirty="0" smtClean="0"/>
              <a:t>rofile Monitor (BES Early Career Award)</a:t>
            </a:r>
          </a:p>
          <a:p>
            <a:pPr lvl="1"/>
            <a:r>
              <a:rPr lang="en-US" sz="1600" dirty="0" smtClean="0"/>
              <a:t>Large Dynamic Range Diagnostic System (</a:t>
            </a:r>
            <a:r>
              <a:rPr lang="en-US" sz="1600" dirty="0"/>
              <a:t>BES Early Career </a:t>
            </a:r>
            <a:r>
              <a:rPr lang="en-US" sz="1600" dirty="0" smtClean="0"/>
              <a:t>Award)</a:t>
            </a:r>
          </a:p>
          <a:p>
            <a:pPr lvl="1"/>
            <a:r>
              <a:rPr lang="en-US" sz="1600" dirty="0" smtClean="0"/>
              <a:t>Bunch </a:t>
            </a:r>
            <a:r>
              <a:rPr lang="en-US" sz="1600" dirty="0"/>
              <a:t>Length </a:t>
            </a:r>
            <a:r>
              <a:rPr lang="en-US" sz="1600" dirty="0" smtClean="0"/>
              <a:t>Interferometer</a:t>
            </a:r>
          </a:p>
          <a:p>
            <a:r>
              <a:rPr lang="en-US" dirty="0">
                <a:solidFill>
                  <a:srgbClr val="0000FF"/>
                </a:solidFill>
              </a:rPr>
              <a:t>Research Experience for Undergraduates</a:t>
            </a:r>
          </a:p>
          <a:p>
            <a:pPr lvl="1"/>
            <a:r>
              <a:rPr lang="en-US" sz="1600" dirty="0" smtClean="0"/>
              <a:t>Supported 4 summer students</a:t>
            </a:r>
          </a:p>
        </p:txBody>
      </p:sp>
      <p:sp>
        <p:nvSpPr>
          <p:cNvPr id="5" name="Slide Number Placeholder 4"/>
          <p:cNvSpPr>
            <a:spLocks noGrp="1"/>
          </p:cNvSpPr>
          <p:nvPr>
            <p:ph type="sldNum" sz="quarter" idx="11"/>
          </p:nvPr>
        </p:nvSpPr>
        <p:spPr/>
        <p:txBody>
          <a:bodyPr/>
          <a:lstStyle/>
          <a:p>
            <a:fld id="{857632D8-191F-466C-AAEC-EF2308AA4DB2}" type="slidenum">
              <a:rPr lang="en-US" smtClean="0"/>
              <a:pPr/>
              <a:t>22</a:t>
            </a:fld>
            <a:endParaRPr lang="en-US" dirty="0"/>
          </a:p>
        </p:txBody>
      </p:sp>
      <p:sp>
        <p:nvSpPr>
          <p:cNvPr id="6" name="Footer Placeholder 5"/>
          <p:cNvSpPr>
            <a:spLocks noGrp="1"/>
          </p:cNvSpPr>
          <p:nvPr>
            <p:ph type="ftr" sz="quarter" idx="10"/>
          </p:nvPr>
        </p:nvSpPr>
        <p:spPr/>
        <p:txBody>
          <a:bodyPr/>
          <a:lstStyle/>
          <a:p>
            <a:r>
              <a:rPr lang="en-US" smtClean="0"/>
              <a:t>S&amp;T Review July 28-30, 2015</a:t>
            </a:r>
            <a:endParaRPr lang="en-US" dirty="0"/>
          </a:p>
        </p:txBody>
      </p:sp>
      <p:sp>
        <p:nvSpPr>
          <p:cNvPr id="4" name="TextBox 3"/>
          <p:cNvSpPr txBox="1"/>
          <p:nvPr/>
        </p:nvSpPr>
        <p:spPr>
          <a:xfrm>
            <a:off x="6797888" y="4376313"/>
            <a:ext cx="2054307" cy="923330"/>
          </a:xfrm>
          <a:prstGeom prst="rect">
            <a:avLst/>
          </a:prstGeom>
          <a:noFill/>
        </p:spPr>
        <p:txBody>
          <a:bodyPr wrap="square" rtlCol="0">
            <a:spAutoFit/>
          </a:bodyPr>
          <a:lstStyle/>
          <a:p>
            <a:pPr algn="r"/>
            <a:r>
              <a:rPr lang="en-US" b="1" dirty="0" smtClean="0">
                <a:solidFill>
                  <a:srgbClr val="FF0000"/>
                </a:solidFill>
              </a:rPr>
              <a:t>More from            Pavel Evtushenko in Breakout Session</a:t>
            </a:r>
            <a:endParaRPr lang="en-US" b="1" dirty="0">
              <a:solidFill>
                <a:srgbClr val="FF0000"/>
              </a:solidFill>
            </a:endParaRPr>
          </a:p>
        </p:txBody>
      </p:sp>
    </p:spTree>
    <p:extLst>
      <p:ext uri="{BB962C8B-B14F-4D97-AF65-F5344CB8AC3E}">
        <p14:creationId xmlns:p14="http://schemas.microsoft.com/office/powerpoint/2010/main" val="14037419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Support for Other Projects</a:t>
            </a:r>
            <a:endParaRPr lang="en-US" dirty="0"/>
          </a:p>
        </p:txBody>
      </p:sp>
      <p:sp>
        <p:nvSpPr>
          <p:cNvPr id="10" name="Subtitle 9"/>
          <p:cNvSpPr>
            <a:spLocks noGrp="1"/>
          </p:cNvSpPr>
          <p:nvPr>
            <p:ph type="body" sz="quarter" idx="12"/>
          </p:nvPr>
        </p:nvSpPr>
        <p:spPr/>
        <p:txBody>
          <a:bodyPr>
            <a:normAutofit/>
          </a:bodyPr>
          <a:lstStyle/>
          <a:p>
            <a:r>
              <a:rPr lang="en-US" dirty="0" smtClean="0">
                <a:solidFill>
                  <a:schemeClr val="tx1"/>
                </a:solidFill>
              </a:rPr>
              <a:t>FRIB</a:t>
            </a:r>
          </a:p>
          <a:p>
            <a:r>
              <a:rPr lang="en-US" dirty="0" smtClean="0">
                <a:solidFill>
                  <a:schemeClr val="tx1"/>
                </a:solidFill>
              </a:rPr>
              <a:t>LCLS II</a:t>
            </a:r>
          </a:p>
          <a:p>
            <a:r>
              <a:rPr lang="en-US" dirty="0" smtClean="0">
                <a:solidFill>
                  <a:schemeClr val="tx1"/>
                </a:solidFill>
              </a:rPr>
              <a:t>Helmholtz-Zentrum Berlin</a:t>
            </a:r>
          </a:p>
          <a:p>
            <a:r>
              <a:rPr lang="en-US" dirty="0" smtClean="0">
                <a:solidFill>
                  <a:schemeClr val="tx1"/>
                </a:solidFill>
              </a:rPr>
              <a:t>CERN – LHeC and US-LARP</a:t>
            </a:r>
            <a:endParaRPr lang="en-US" dirty="0">
              <a:solidFill>
                <a:schemeClr val="tx1"/>
              </a:solidFill>
            </a:endParaRPr>
          </a:p>
        </p:txBody>
      </p:sp>
      <p:sp>
        <p:nvSpPr>
          <p:cNvPr id="5" name="Footer Placeholder 4"/>
          <p:cNvSpPr>
            <a:spLocks noGrp="1"/>
          </p:cNvSpPr>
          <p:nvPr>
            <p:ph type="ftr" sz="quarter" idx="13"/>
          </p:nvPr>
        </p:nvSpPr>
        <p:spPr/>
        <p:txBody>
          <a:bodyPr/>
          <a:lstStyle/>
          <a:p>
            <a:r>
              <a:rPr lang="en-US" smtClean="0"/>
              <a:t>S&amp;T Review July 28-30, 2015</a:t>
            </a:r>
            <a:endParaRPr lang="en-US" dirty="0"/>
          </a:p>
        </p:txBody>
      </p:sp>
      <p:sp>
        <p:nvSpPr>
          <p:cNvPr id="6" name="Slide Number Placeholder 5"/>
          <p:cNvSpPr>
            <a:spLocks noGrp="1"/>
          </p:cNvSpPr>
          <p:nvPr>
            <p:ph type="sldNum" sz="quarter" idx="14"/>
          </p:nvPr>
        </p:nvSpPr>
        <p:spPr/>
        <p:txBody>
          <a:bodyPr/>
          <a:lstStyle/>
          <a:p>
            <a:fld id="{857632D8-191F-466C-AAEC-EF2308AA4DB2}" type="slidenum">
              <a:rPr lang="en-US" smtClean="0"/>
              <a:pPr/>
              <a:t>23</a:t>
            </a:fld>
            <a:endParaRPr lang="en-US" dirty="0"/>
          </a:p>
        </p:txBody>
      </p:sp>
    </p:spTree>
    <p:extLst>
      <p:ext uri="{BB962C8B-B14F-4D97-AF65-F5344CB8AC3E}">
        <p14:creationId xmlns:p14="http://schemas.microsoft.com/office/powerpoint/2010/main" val="1920015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04775"/>
            <a:ext cx="9144000" cy="571499"/>
          </a:xfrm>
        </p:spPr>
        <p:txBody>
          <a:bodyPr/>
          <a:lstStyle/>
          <a:p>
            <a:r>
              <a:rPr lang="en-US" sz="3000" b="1" dirty="0" smtClean="0"/>
              <a:t>FRIB Cryogenic Support (Engineering Division)</a:t>
            </a:r>
            <a:endParaRPr lang="en-US" sz="3000" b="1" dirty="0"/>
          </a:p>
        </p:txBody>
      </p:sp>
      <p:sp>
        <p:nvSpPr>
          <p:cNvPr id="7" name="Content Placeholder 6"/>
          <p:cNvSpPr>
            <a:spLocks noGrp="1"/>
          </p:cNvSpPr>
          <p:nvPr>
            <p:ph sz="half" idx="1"/>
          </p:nvPr>
        </p:nvSpPr>
        <p:spPr>
          <a:xfrm>
            <a:off x="326571" y="1244364"/>
            <a:ext cx="4817789" cy="4525963"/>
          </a:xfrm>
        </p:spPr>
        <p:txBody>
          <a:bodyPr>
            <a:normAutofit fontScale="77500" lnSpcReduction="20000"/>
          </a:bodyPr>
          <a:lstStyle/>
          <a:p>
            <a:r>
              <a:rPr lang="en-US" dirty="0" smtClean="0"/>
              <a:t>Cryoplant and Distribution</a:t>
            </a:r>
          </a:p>
          <a:p>
            <a:pPr lvl="1"/>
            <a:r>
              <a:rPr lang="en-US" dirty="0" smtClean="0"/>
              <a:t>Overall layout</a:t>
            </a:r>
          </a:p>
          <a:p>
            <a:pPr lvl="1"/>
            <a:r>
              <a:rPr lang="en-US" dirty="0" smtClean="0"/>
              <a:t>Equipment design and procurement</a:t>
            </a:r>
          </a:p>
          <a:p>
            <a:pPr lvl="1"/>
            <a:r>
              <a:rPr lang="en-US" dirty="0" smtClean="0"/>
              <a:t>Training</a:t>
            </a:r>
          </a:p>
          <a:p>
            <a:pPr lvl="1"/>
            <a:r>
              <a:rPr lang="en-US" dirty="0" smtClean="0"/>
              <a:t>Commissioning</a:t>
            </a:r>
          </a:p>
          <a:p>
            <a:r>
              <a:rPr lang="en-US" dirty="0" smtClean="0"/>
              <a:t>Cryomodule Design</a:t>
            </a:r>
          </a:p>
          <a:p>
            <a:pPr lvl="1"/>
            <a:r>
              <a:rPr lang="en-US" dirty="0" smtClean="0"/>
              <a:t>Vacuum shell </a:t>
            </a:r>
          </a:p>
          <a:p>
            <a:pPr lvl="1"/>
            <a:r>
              <a:rPr lang="en-US" dirty="0" smtClean="0"/>
              <a:t>Thermal and magnetic shielding</a:t>
            </a:r>
          </a:p>
          <a:p>
            <a:pPr lvl="1"/>
            <a:r>
              <a:rPr lang="en-US" dirty="0" smtClean="0"/>
              <a:t>Piping</a:t>
            </a:r>
          </a:p>
          <a:p>
            <a:pPr lvl="1"/>
            <a:r>
              <a:rPr lang="en-US" dirty="0" smtClean="0"/>
              <a:t>Component alignment</a:t>
            </a:r>
          </a:p>
          <a:p>
            <a:r>
              <a:rPr lang="en-US" dirty="0" smtClean="0"/>
              <a:t>Contracts complete in 2018</a:t>
            </a:r>
            <a:endParaRPr lang="en-US" dirty="0"/>
          </a:p>
        </p:txBody>
      </p:sp>
      <p:pic>
        <p:nvPicPr>
          <p:cNvPr id="9" name="Picture 2"/>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1618" t="1766" r="1388" b="1546"/>
          <a:stretch/>
        </p:blipFill>
        <p:spPr bwMode="auto">
          <a:xfrm>
            <a:off x="5022000" y="4132800"/>
            <a:ext cx="1666800" cy="196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69" t="3342" r="19017"/>
          <a:stretch/>
        </p:blipFill>
        <p:spPr bwMode="auto">
          <a:xfrm>
            <a:off x="6866222" y="4171950"/>
            <a:ext cx="2111321" cy="195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Content Placeholder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626" r="1127" b="3562"/>
          <a:stretch/>
        </p:blipFill>
        <p:spPr bwMode="auto">
          <a:xfrm>
            <a:off x="5144360" y="2497419"/>
            <a:ext cx="3348710" cy="159952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Content Placeholder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275" r="2366" b="15264"/>
          <a:stretch/>
        </p:blipFill>
        <p:spPr bwMode="auto">
          <a:xfrm>
            <a:off x="5144360" y="813851"/>
            <a:ext cx="3348710" cy="180767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9550" y="5779112"/>
            <a:ext cx="4301204" cy="369332"/>
          </a:xfrm>
          <a:prstGeom prst="rect">
            <a:avLst/>
          </a:prstGeom>
        </p:spPr>
        <p:txBody>
          <a:bodyPr wrap="square">
            <a:spAutoFit/>
          </a:bodyPr>
          <a:lstStyle/>
          <a:p>
            <a:r>
              <a:rPr lang="en-US" b="1" dirty="0" smtClean="0">
                <a:solidFill>
                  <a:srgbClr val="FF0000"/>
                </a:solidFill>
              </a:rPr>
              <a:t>More from Kelly </a:t>
            </a:r>
            <a:r>
              <a:rPr lang="en-US" b="1" dirty="0">
                <a:solidFill>
                  <a:srgbClr val="FF0000"/>
                </a:solidFill>
              </a:rPr>
              <a:t>Dixon in breakout </a:t>
            </a:r>
            <a:r>
              <a:rPr lang="en-US" b="1" dirty="0" smtClean="0">
                <a:solidFill>
                  <a:srgbClr val="FF0000"/>
                </a:solidFill>
              </a:rPr>
              <a:t>session</a:t>
            </a:r>
            <a:endParaRPr lang="en-US" dirty="0"/>
          </a:p>
        </p:txBody>
      </p:sp>
      <p:sp>
        <p:nvSpPr>
          <p:cNvPr id="3" name="Slide Number Placeholder 2"/>
          <p:cNvSpPr>
            <a:spLocks noGrp="1"/>
          </p:cNvSpPr>
          <p:nvPr>
            <p:ph type="sldNum" sz="quarter" idx="11"/>
          </p:nvPr>
        </p:nvSpPr>
        <p:spPr/>
        <p:txBody>
          <a:bodyPr/>
          <a:lstStyle/>
          <a:p>
            <a:fld id="{857632D8-191F-466C-AAEC-EF2308AA4DB2}" type="slidenum">
              <a:rPr lang="en-US" smtClean="0"/>
              <a:pPr/>
              <a:t>24</a:t>
            </a:fld>
            <a:endParaRPr lang="en-US" dirty="0"/>
          </a:p>
        </p:txBody>
      </p:sp>
      <p:sp>
        <p:nvSpPr>
          <p:cNvPr id="5" name="Footer Placeholder 4"/>
          <p:cNvSpPr>
            <a:spLocks noGrp="1"/>
          </p:cNvSpPr>
          <p:nvPr>
            <p:ph type="ftr" sz="quarter" idx="10"/>
          </p:nvPr>
        </p:nvSpPr>
        <p:spPr/>
        <p:txBody>
          <a:bodyPr/>
          <a:lstStyle/>
          <a:p>
            <a:r>
              <a:rPr lang="en-US" smtClean="0"/>
              <a:t>S&amp;T Review July 28-30, 2015</a:t>
            </a:r>
            <a:endParaRPr lang="en-US" dirty="0"/>
          </a:p>
        </p:txBody>
      </p:sp>
    </p:spTree>
    <p:extLst>
      <p:ext uri="{BB962C8B-B14F-4D97-AF65-F5344CB8AC3E}">
        <p14:creationId xmlns:p14="http://schemas.microsoft.com/office/powerpoint/2010/main" val="13792954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701" t="13248" r="13275" b="4943"/>
          <a:stretch/>
        </p:blipFill>
        <p:spPr bwMode="auto">
          <a:xfrm rot="5400000" flipV="1">
            <a:off x="1165408" y="2517727"/>
            <a:ext cx="2293200" cy="31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J:\LCLS-2\Pics-Images\j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4435" y="5282894"/>
            <a:ext cx="6575426" cy="11178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LCLS-2\Pics-Images\jp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 y="207818"/>
            <a:ext cx="2325255" cy="27210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60" y="50945"/>
            <a:ext cx="9143340" cy="606875"/>
          </a:xfrm>
        </p:spPr>
        <p:txBody>
          <a:bodyPr/>
          <a:lstStyle/>
          <a:p>
            <a:r>
              <a:rPr lang="en-US" dirty="0" smtClean="0"/>
              <a:t>LCLS II</a:t>
            </a:r>
            <a:endParaRPr lang="en-US" dirty="0"/>
          </a:p>
        </p:txBody>
      </p:sp>
      <p:sp>
        <p:nvSpPr>
          <p:cNvPr id="5" name="Content Placeholder 4"/>
          <p:cNvSpPr>
            <a:spLocks noGrp="1"/>
          </p:cNvSpPr>
          <p:nvPr>
            <p:ph idx="1"/>
          </p:nvPr>
        </p:nvSpPr>
        <p:spPr>
          <a:xfrm>
            <a:off x="3471329" y="990599"/>
            <a:ext cx="5616536" cy="3847496"/>
          </a:xfrm>
        </p:spPr>
        <p:txBody>
          <a:bodyPr>
            <a:normAutofit fontScale="92500" lnSpcReduction="20000"/>
          </a:bodyPr>
          <a:lstStyle/>
          <a:p>
            <a:r>
              <a:rPr lang="en-US" sz="1900" dirty="0" smtClean="0"/>
              <a:t>Accelerator Division is responsible for ~half the superconducting linac</a:t>
            </a:r>
          </a:p>
          <a:p>
            <a:r>
              <a:rPr lang="en-US" sz="1900" dirty="0" smtClean="0"/>
              <a:t>SRF R&amp;D group has validated new processing procedures</a:t>
            </a:r>
          </a:p>
          <a:p>
            <a:r>
              <a:rPr lang="en-US" sz="1900" dirty="0" smtClean="0"/>
              <a:t>SRF Production Group has modified infrastructure for LCLS II cryomodules</a:t>
            </a:r>
          </a:p>
          <a:p>
            <a:r>
              <a:rPr lang="en-US" sz="1900" dirty="0" smtClean="0"/>
              <a:t>Started the LCLS II prototype cryomodule production</a:t>
            </a:r>
          </a:p>
          <a:p>
            <a:r>
              <a:rPr lang="en-US" sz="1900" dirty="0" smtClean="0"/>
              <a:t>Engineering Division is responsible for the cryogenic plants (there are now two full size plants)</a:t>
            </a:r>
          </a:p>
          <a:p>
            <a:pPr marL="0" indent="0" algn="r">
              <a:buNone/>
            </a:pPr>
            <a:endParaRPr lang="en-US" b="1" i="1" dirty="0" smtClean="0">
              <a:solidFill>
                <a:srgbClr val="FF0000"/>
              </a:solidFill>
            </a:endParaRPr>
          </a:p>
          <a:p>
            <a:pPr marL="0" indent="0" algn="r">
              <a:buNone/>
            </a:pPr>
            <a:r>
              <a:rPr lang="en-US" b="1" i="1" dirty="0" smtClean="0">
                <a:solidFill>
                  <a:srgbClr val="FF0000"/>
                </a:solidFill>
              </a:rPr>
              <a:t>More from George Neil in breakout session</a:t>
            </a:r>
            <a:endParaRPr lang="en-US" b="1" i="1" dirty="0">
              <a:solidFill>
                <a:srgbClr val="FF0000"/>
              </a:solidFill>
            </a:endParaRPr>
          </a:p>
          <a:p>
            <a:endParaRPr lang="en-US" dirty="0" smtClean="0"/>
          </a:p>
        </p:txBody>
      </p:sp>
      <p:sp>
        <p:nvSpPr>
          <p:cNvPr id="3" name="Slide Number Placeholder 2"/>
          <p:cNvSpPr>
            <a:spLocks noGrp="1"/>
          </p:cNvSpPr>
          <p:nvPr>
            <p:ph type="sldNum" sz="quarter" idx="11"/>
          </p:nvPr>
        </p:nvSpPr>
        <p:spPr/>
        <p:txBody>
          <a:bodyPr/>
          <a:lstStyle/>
          <a:p>
            <a:fld id="{857632D8-191F-466C-AAEC-EF2308AA4DB2}" type="slidenum">
              <a:rPr lang="en-US" smtClean="0"/>
              <a:pPr/>
              <a:t>25</a:t>
            </a:fld>
            <a:endParaRPr lang="en-US" dirty="0"/>
          </a:p>
        </p:txBody>
      </p:sp>
      <p:sp>
        <p:nvSpPr>
          <p:cNvPr id="8" name="Footer Placeholder 7"/>
          <p:cNvSpPr>
            <a:spLocks noGrp="1"/>
          </p:cNvSpPr>
          <p:nvPr>
            <p:ph type="ftr" sz="quarter" idx="10"/>
          </p:nvPr>
        </p:nvSpPr>
        <p:spPr/>
        <p:txBody>
          <a:bodyPr/>
          <a:lstStyle/>
          <a:p>
            <a:r>
              <a:rPr lang="en-US" smtClean="0"/>
              <a:t>S&amp;T Review July 28-30, 2015</a:t>
            </a:r>
            <a:endParaRPr lang="en-US" dirty="0"/>
          </a:p>
        </p:txBody>
      </p:sp>
    </p:spTree>
    <p:extLst>
      <p:ext uri="{BB962C8B-B14F-4D97-AF65-F5344CB8AC3E}">
        <p14:creationId xmlns:p14="http://schemas.microsoft.com/office/powerpoint/2010/main" val="17045028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995" y="0"/>
            <a:ext cx="9329981" cy="662093"/>
          </a:xfrm>
        </p:spPr>
        <p:txBody>
          <a:bodyPr>
            <a:normAutofit/>
          </a:bodyPr>
          <a:lstStyle/>
          <a:p>
            <a:r>
              <a:rPr lang="en-US" sz="2800" b="1" dirty="0" smtClean="0">
                <a:solidFill>
                  <a:srgbClr val="000000"/>
                </a:solidFill>
                <a:latin typeface="Arial"/>
                <a:cs typeface="Arial"/>
              </a:rPr>
              <a:t>Improving SRF Cavity Efficiency via Doped Materials</a:t>
            </a:r>
            <a:endParaRPr lang="en-US" sz="2800" b="1" dirty="0">
              <a:solidFill>
                <a:srgbClr val="000000"/>
              </a:solidFill>
              <a:latin typeface="Arial"/>
              <a:cs typeface="Arial"/>
            </a:endParaRPr>
          </a:p>
        </p:txBody>
      </p:sp>
      <p:graphicFrame>
        <p:nvGraphicFramePr>
          <p:cNvPr id="5" name="Chart 4"/>
          <p:cNvGraphicFramePr>
            <a:graphicFrameLocks noGrp="1"/>
          </p:cNvGraphicFramePr>
          <p:nvPr>
            <p:extLst>
              <p:ext uri="{D42A27DB-BD31-4B8C-83A1-F6EECF244321}">
                <p14:modId xmlns:p14="http://schemas.microsoft.com/office/powerpoint/2010/main" val="2266014834"/>
              </p:ext>
            </p:extLst>
          </p:nvPr>
        </p:nvGraphicFramePr>
        <p:xfrm>
          <a:off x="27991" y="3187552"/>
          <a:ext cx="9013371" cy="322444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7729991" y="5794310"/>
            <a:ext cx="1197764" cy="461665"/>
          </a:xfrm>
          <a:prstGeom prst="rect">
            <a:avLst/>
          </a:prstGeom>
          <a:noFill/>
        </p:spPr>
        <p:txBody>
          <a:bodyPr wrap="none" rtlCol="0">
            <a:spAutoFit/>
          </a:bodyPr>
          <a:lstStyle/>
          <a:p>
            <a:pPr algn="r"/>
            <a:r>
              <a:rPr lang="en-US" sz="1200" dirty="0" smtClean="0">
                <a:solidFill>
                  <a:srgbClr val="FF0000"/>
                </a:solidFill>
                <a:latin typeface="Arial" panose="020B0604020202020204" pitchFamily="34" charset="0"/>
                <a:cs typeface="Arial" panose="020B0604020202020204" pitchFamily="34" charset="0"/>
              </a:rPr>
              <a:t>Ari Palczewski</a:t>
            </a:r>
          </a:p>
          <a:p>
            <a:pPr algn="r"/>
            <a:r>
              <a:rPr lang="en-US" sz="1200" dirty="0" smtClean="0">
                <a:solidFill>
                  <a:srgbClr val="FF0000"/>
                </a:solidFill>
                <a:latin typeface="Arial" panose="020B0604020202020204" pitchFamily="34" charset="0"/>
                <a:cs typeface="Arial" panose="020B0604020202020204" pitchFamily="34" charset="0"/>
              </a:rPr>
              <a:t>Charles Reece</a:t>
            </a:r>
            <a:endParaRPr lang="en-US" sz="1200" dirty="0">
              <a:solidFill>
                <a:srgbClr val="FF0000"/>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S&amp;T Review July 28-30, 2015</a:t>
            </a:r>
            <a:endParaRPr lang="en-US" dirty="0"/>
          </a:p>
        </p:txBody>
      </p:sp>
      <p:sp>
        <p:nvSpPr>
          <p:cNvPr id="6" name="Slide Number Placeholder 5"/>
          <p:cNvSpPr>
            <a:spLocks noGrp="1"/>
          </p:cNvSpPr>
          <p:nvPr>
            <p:ph type="sldNum" sz="quarter" idx="11"/>
          </p:nvPr>
        </p:nvSpPr>
        <p:spPr/>
        <p:txBody>
          <a:bodyPr/>
          <a:lstStyle/>
          <a:p>
            <a:fld id="{857632D8-191F-466C-AAEC-EF2308AA4DB2}" type="slidenum">
              <a:rPr lang="en-US" smtClean="0"/>
              <a:pPr/>
              <a:t>26</a:t>
            </a:fld>
            <a:endParaRPr lang="en-US" dirty="0"/>
          </a:p>
        </p:txBody>
      </p:sp>
      <p:sp>
        <p:nvSpPr>
          <p:cNvPr id="8" name="Content Placeholder 7"/>
          <p:cNvSpPr>
            <a:spLocks noGrp="1"/>
          </p:cNvSpPr>
          <p:nvPr>
            <p:ph idx="1"/>
          </p:nvPr>
        </p:nvSpPr>
        <p:spPr>
          <a:xfrm>
            <a:off x="230587" y="811033"/>
            <a:ext cx="8810775" cy="2376519"/>
          </a:xfrm>
        </p:spPr>
        <p:txBody>
          <a:bodyPr>
            <a:noAutofit/>
          </a:bodyPr>
          <a:lstStyle/>
          <a:p>
            <a:pPr marL="0" indent="0">
              <a:spcBef>
                <a:spcPts val="600"/>
              </a:spcBef>
              <a:buNone/>
            </a:pPr>
            <a:r>
              <a:rPr lang="en-US" sz="1400" b="1" u="sng" dirty="0"/>
              <a:t>Learning how to minimize SRF losses (maximize cavity </a:t>
            </a:r>
            <a:r>
              <a:rPr lang="en-US" sz="1400" b="1" i="1" u="sng" dirty="0"/>
              <a:t>Q</a:t>
            </a:r>
            <a:r>
              <a:rPr lang="en-US" sz="1400" b="1" u="sng" dirty="0"/>
              <a:t>) via Nitrogen Doping of </a:t>
            </a:r>
            <a:r>
              <a:rPr lang="en-US" sz="1400" b="1" u="sng" dirty="0" smtClean="0"/>
              <a:t>Niobium</a:t>
            </a:r>
            <a:endParaRPr lang="en-US" sz="1400" dirty="0" smtClean="0"/>
          </a:p>
          <a:p>
            <a:pPr>
              <a:spcBef>
                <a:spcPts val="600"/>
              </a:spcBef>
            </a:pPr>
            <a:r>
              <a:rPr lang="en-US" sz="1400" dirty="0" smtClean="0"/>
              <a:t>Collaborated </a:t>
            </a:r>
            <a:r>
              <a:rPr lang="en-US" sz="1400" dirty="0"/>
              <a:t>with FNAL and Cornell to </a:t>
            </a:r>
            <a:r>
              <a:rPr lang="en-US" sz="1400" b="1" dirty="0" smtClean="0">
                <a:solidFill>
                  <a:srgbClr val="0000FF"/>
                </a:solidFill>
              </a:rPr>
              <a:t>validate High</a:t>
            </a:r>
            <a:r>
              <a:rPr lang="en-US" sz="1400" b="1" dirty="0">
                <a:solidFill>
                  <a:srgbClr val="0000FF"/>
                </a:solidFill>
              </a:rPr>
              <a:t>-</a:t>
            </a:r>
            <a:r>
              <a:rPr lang="en-US" sz="1400" b="1" i="1" dirty="0">
                <a:solidFill>
                  <a:srgbClr val="0000FF"/>
                </a:solidFill>
              </a:rPr>
              <a:t>Q</a:t>
            </a:r>
            <a:r>
              <a:rPr lang="en-US" sz="1400" b="1" dirty="0">
                <a:solidFill>
                  <a:srgbClr val="0000FF"/>
                </a:solidFill>
              </a:rPr>
              <a:t> process for </a:t>
            </a:r>
            <a:r>
              <a:rPr lang="en-US" sz="1400" b="1" dirty="0" smtClean="0">
                <a:solidFill>
                  <a:srgbClr val="0000FF"/>
                </a:solidFill>
              </a:rPr>
              <a:t>LCLS-II</a:t>
            </a:r>
          </a:p>
          <a:p>
            <a:pPr lvl="1">
              <a:spcBef>
                <a:spcPts val="600"/>
              </a:spcBef>
            </a:pPr>
            <a:r>
              <a:rPr lang="en-US" sz="1400" dirty="0" smtClean="0"/>
              <a:t>Enabled </a:t>
            </a:r>
            <a:r>
              <a:rPr lang="en-US" sz="1400" dirty="0"/>
              <a:t>&gt;50% reduction in </a:t>
            </a:r>
            <a:r>
              <a:rPr lang="en-US" sz="1400" dirty="0" smtClean="0"/>
              <a:t>cryo-load </a:t>
            </a:r>
            <a:r>
              <a:rPr lang="en-US" sz="1400" dirty="0"/>
              <a:t>compared with previous </a:t>
            </a:r>
            <a:r>
              <a:rPr lang="en-US" sz="1400" dirty="0" smtClean="0"/>
              <a:t>methods</a:t>
            </a:r>
          </a:p>
          <a:p>
            <a:pPr lvl="1">
              <a:spcBef>
                <a:spcPts val="600"/>
              </a:spcBef>
            </a:pPr>
            <a:r>
              <a:rPr lang="en-US" sz="1400" dirty="0" smtClean="0"/>
              <a:t>Now </a:t>
            </a:r>
            <a:r>
              <a:rPr lang="en-US" sz="1400" dirty="0"/>
              <a:t>transferring the protocols to </a:t>
            </a:r>
            <a:r>
              <a:rPr lang="en-US" sz="1400" dirty="0" smtClean="0"/>
              <a:t>vendors</a:t>
            </a:r>
          </a:p>
          <a:p>
            <a:pPr>
              <a:spcBef>
                <a:spcPts val="600"/>
              </a:spcBef>
            </a:pPr>
            <a:r>
              <a:rPr lang="en-US" sz="1400" dirty="0" smtClean="0"/>
              <a:t>Systematically </a:t>
            </a:r>
            <a:r>
              <a:rPr lang="en-US" sz="1400" dirty="0"/>
              <a:t>studying the doping protocols, material effects, and SRF </a:t>
            </a:r>
            <a:r>
              <a:rPr lang="en-US" sz="1400" dirty="0" smtClean="0"/>
              <a:t>properties</a:t>
            </a:r>
          </a:p>
          <a:p>
            <a:pPr lvl="1">
              <a:spcBef>
                <a:spcPts val="600"/>
              </a:spcBef>
            </a:pPr>
            <a:r>
              <a:rPr lang="en-US" sz="1400" dirty="0" smtClean="0"/>
              <a:t>Involving university collaborators (including graduate students) in </a:t>
            </a:r>
            <a:r>
              <a:rPr lang="en-US" sz="1400" b="1" dirty="0" smtClean="0"/>
              <a:t>detailed material characterization </a:t>
            </a:r>
          </a:p>
          <a:p>
            <a:pPr lvl="1">
              <a:spcBef>
                <a:spcPts val="600"/>
              </a:spcBef>
            </a:pPr>
            <a:r>
              <a:rPr lang="en-US" sz="1400" dirty="0" smtClean="0"/>
              <a:t>Beginning </a:t>
            </a:r>
            <a:r>
              <a:rPr lang="en-US" sz="1400" dirty="0"/>
              <a:t>to interpret new RF performance in terms of latest basic SRF theory</a:t>
            </a:r>
          </a:p>
          <a:p>
            <a:endParaRPr lang="en-US" sz="1600" dirty="0"/>
          </a:p>
        </p:txBody>
      </p:sp>
    </p:spTree>
    <p:extLst>
      <p:ext uri="{BB962C8B-B14F-4D97-AF65-F5344CB8AC3E}">
        <p14:creationId xmlns:p14="http://schemas.microsoft.com/office/powerpoint/2010/main" val="1593554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
            <a:ext cx="9144000" cy="571499"/>
          </a:xfrm>
        </p:spPr>
        <p:txBody>
          <a:bodyPr/>
          <a:lstStyle/>
          <a:p>
            <a:r>
              <a:rPr lang="en-US" sz="3000" dirty="0"/>
              <a:t>Cavity </a:t>
            </a:r>
            <a:r>
              <a:rPr lang="en-US" sz="3000" dirty="0" smtClean="0"/>
              <a:t>Production for Helmholtz</a:t>
            </a:r>
            <a:r>
              <a:rPr lang="en-US" sz="3000" dirty="0"/>
              <a:t>-Zentrum </a:t>
            </a:r>
            <a:r>
              <a:rPr lang="en-US" sz="3000" dirty="0" smtClean="0"/>
              <a:t>Berlin</a:t>
            </a:r>
            <a:endParaRPr lang="en-US" sz="3000" dirty="0"/>
          </a:p>
        </p:txBody>
      </p:sp>
      <p:sp>
        <p:nvSpPr>
          <p:cNvPr id="14" name="Content Placeholder 13"/>
          <p:cNvSpPr>
            <a:spLocks noGrp="1"/>
          </p:cNvSpPr>
          <p:nvPr>
            <p:ph idx="1"/>
          </p:nvPr>
        </p:nvSpPr>
        <p:spPr>
          <a:xfrm>
            <a:off x="174930" y="866696"/>
            <a:ext cx="8732437" cy="5454594"/>
          </a:xfrm>
        </p:spPr>
        <p:txBody>
          <a:bodyPr>
            <a:normAutofit/>
          </a:bodyPr>
          <a:lstStyle/>
          <a:p>
            <a:pPr>
              <a:buFont typeface="Arial" panose="020B0604020202020204" pitchFamily="34" charset="0"/>
              <a:buChar char="•"/>
            </a:pPr>
            <a:r>
              <a:rPr lang="en-US" dirty="0"/>
              <a:t>Fabricate, process and cryogenic RF test four 2-cell 1.3 GHz cavities for the </a:t>
            </a:r>
            <a:r>
              <a:rPr lang="en-US" dirty="0" err="1"/>
              <a:t>bERLinPro</a:t>
            </a:r>
            <a:r>
              <a:rPr lang="en-US" dirty="0"/>
              <a:t> accelerator </a:t>
            </a:r>
            <a:r>
              <a:rPr lang="en-US" dirty="0" smtClean="0"/>
              <a:t>at HZB, </a:t>
            </a:r>
            <a:r>
              <a:rPr lang="en-US" dirty="0"/>
              <a:t>Germany</a:t>
            </a:r>
          </a:p>
          <a:p>
            <a:pPr>
              <a:buFont typeface="Arial" panose="020B0604020202020204" pitchFamily="34" charset="0"/>
              <a:buChar char="•"/>
            </a:pPr>
            <a:r>
              <a:rPr lang="en-US" dirty="0"/>
              <a:t>Weld He-vessel on three cavities, process and </a:t>
            </a:r>
            <a:r>
              <a:rPr lang="en-US" dirty="0" err="1"/>
              <a:t>cryo</a:t>
            </a:r>
            <a:r>
              <a:rPr lang="en-US" dirty="0"/>
              <a:t> RF test</a:t>
            </a:r>
          </a:p>
          <a:p>
            <a:endParaRPr lang="en-US" dirty="0"/>
          </a:p>
        </p:txBody>
      </p:sp>
      <p:sp>
        <p:nvSpPr>
          <p:cNvPr id="7" name="Footer Placeholder 6"/>
          <p:cNvSpPr>
            <a:spLocks noGrp="1"/>
          </p:cNvSpPr>
          <p:nvPr>
            <p:ph type="ftr" sz="quarter" idx="10"/>
          </p:nvPr>
        </p:nvSpPr>
        <p:spPr>
          <a:prstGeom prst="rect">
            <a:avLst/>
          </a:prstGeom>
        </p:spPr>
        <p:txBody>
          <a:bodyPr/>
          <a:lstStyle/>
          <a:p>
            <a:r>
              <a:rPr lang="en-US" smtClean="0"/>
              <a:t>S&amp;T Review July 28-30, 2015</a:t>
            </a:r>
            <a:endParaRPr lang="en-US" dirty="0"/>
          </a:p>
        </p:txBody>
      </p:sp>
      <p:sp>
        <p:nvSpPr>
          <p:cNvPr id="12" name="Slide Number Placeholder 11"/>
          <p:cNvSpPr>
            <a:spLocks noGrp="1"/>
          </p:cNvSpPr>
          <p:nvPr>
            <p:ph type="sldNum" sz="quarter" idx="11"/>
          </p:nvPr>
        </p:nvSpPr>
        <p:spPr>
          <a:prstGeom prst="rect">
            <a:avLst/>
          </a:prstGeom>
        </p:spPr>
        <p:txBody>
          <a:bodyPr/>
          <a:lstStyle/>
          <a:p>
            <a:fld id="{857632D8-191F-466C-AAEC-EF2308AA4DB2}" type="slidenum">
              <a:rPr lang="en-US" smtClean="0"/>
              <a:pPr/>
              <a:t>27</a:t>
            </a:fld>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0884"/>
            <a:ext cx="6254750"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0023" t="6452" r="12903" b="5530"/>
          <a:stretch/>
        </p:blipFill>
        <p:spPr>
          <a:xfrm>
            <a:off x="5012196" y="2052527"/>
            <a:ext cx="2191204" cy="1876772"/>
          </a:xfrm>
          <a:prstGeom prst="rect">
            <a:avLst/>
          </a:prstGeom>
        </p:spPr>
      </p:pic>
      <p:sp>
        <p:nvSpPr>
          <p:cNvPr id="5" name="TextBox 4"/>
          <p:cNvSpPr txBox="1"/>
          <p:nvPr/>
        </p:nvSpPr>
        <p:spPr>
          <a:xfrm>
            <a:off x="2522764" y="2277836"/>
            <a:ext cx="1175657"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T=1.8 K</a:t>
            </a:r>
            <a:endParaRPr lang="en-US" sz="1600" dirty="0">
              <a:latin typeface="Arial" panose="020B0604020202020204" pitchFamily="34" charset="0"/>
              <a:cs typeface="Arial" panose="020B0604020202020204" pitchFamily="34" charset="0"/>
            </a:endParaRPr>
          </a:p>
        </p:txBody>
      </p:sp>
      <p:sp>
        <p:nvSpPr>
          <p:cNvPr id="6" name="5-Point Star 5"/>
          <p:cNvSpPr/>
          <p:nvPr/>
        </p:nvSpPr>
        <p:spPr bwMode="auto">
          <a:xfrm>
            <a:off x="3110592" y="4661807"/>
            <a:ext cx="220437" cy="220436"/>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8" name="TextBox 7"/>
          <p:cNvSpPr txBox="1"/>
          <p:nvPr/>
        </p:nvSpPr>
        <p:spPr>
          <a:xfrm>
            <a:off x="2706460" y="4882243"/>
            <a:ext cx="1028699" cy="215444"/>
          </a:xfrm>
          <a:prstGeom prst="rect">
            <a:avLst/>
          </a:prstGeom>
          <a:noFill/>
        </p:spPr>
        <p:txBody>
          <a:bodyPr wrap="square" rtlCol="0">
            <a:spAutoFit/>
          </a:bodyPr>
          <a:lstStyle/>
          <a:p>
            <a:pPr algn="ctr"/>
            <a:r>
              <a:rPr lang="en-US" sz="800" dirty="0" smtClean="0">
                <a:latin typeface="Arial" panose="020B0604020202020204" pitchFamily="34" charset="0"/>
                <a:cs typeface="Arial" panose="020B0604020202020204" pitchFamily="34" charset="0"/>
              </a:rPr>
              <a:t>Performance spec</a:t>
            </a:r>
            <a:endParaRPr lang="en-US" sz="8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6826" b="15312"/>
          <a:stretch/>
        </p:blipFill>
        <p:spPr>
          <a:xfrm>
            <a:off x="6107798" y="4774065"/>
            <a:ext cx="2551486" cy="1489983"/>
          </a:xfrm>
          <a:prstGeom prst="rect">
            <a:avLst/>
          </a:prstGeom>
        </p:spPr>
      </p:pic>
      <p:sp>
        <p:nvSpPr>
          <p:cNvPr id="10" name="TextBox 9"/>
          <p:cNvSpPr txBox="1"/>
          <p:nvPr/>
        </p:nvSpPr>
        <p:spPr>
          <a:xfrm>
            <a:off x="5666014" y="4036037"/>
            <a:ext cx="3477986"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Performance qualification after welding He-vessel is ongoing</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7276991" y="2994143"/>
            <a:ext cx="1867009" cy="338554"/>
          </a:xfrm>
          <a:prstGeom prst="rect">
            <a:avLst/>
          </a:prstGeom>
          <a:noFill/>
        </p:spPr>
        <p:txBody>
          <a:bodyPr wrap="square" rtlCol="0">
            <a:spAutoFit/>
          </a:bodyPr>
          <a:lstStyle/>
          <a:p>
            <a:r>
              <a:rPr lang="en-US" sz="1600" dirty="0" smtClean="0">
                <a:solidFill>
                  <a:srgbClr val="FF0000"/>
                </a:solidFill>
                <a:latin typeface="Arial" panose="020B0604020202020204" pitchFamily="34" charset="0"/>
                <a:cs typeface="Arial" panose="020B0604020202020204" pitchFamily="34" charset="0"/>
              </a:rPr>
              <a:t>Gigi Ciovati et. al.</a:t>
            </a:r>
            <a:endParaRPr lang="en-US"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63100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Prototype Crab Cavities for LHC (US LARP)</a:t>
            </a:r>
            <a:endParaRPr lang="en-US" sz="3200" b="1" dirty="0"/>
          </a:p>
        </p:txBody>
      </p:sp>
      <p:sp>
        <p:nvSpPr>
          <p:cNvPr id="6" name="Content Placeholder 5"/>
          <p:cNvSpPr>
            <a:spLocks noGrp="1"/>
          </p:cNvSpPr>
          <p:nvPr>
            <p:ph sz="half" idx="1"/>
          </p:nvPr>
        </p:nvSpPr>
        <p:spPr>
          <a:xfrm>
            <a:off x="457200" y="1071736"/>
            <a:ext cx="3686174" cy="3592760"/>
          </a:xfrm>
        </p:spPr>
        <p:txBody>
          <a:bodyPr>
            <a:normAutofit/>
          </a:bodyPr>
          <a:lstStyle/>
          <a:p>
            <a:pPr marL="0" indent="0" algn="ctr">
              <a:buNone/>
            </a:pPr>
            <a:r>
              <a:rPr lang="en-US" sz="1800" dirty="0" smtClean="0"/>
              <a:t>RF Dipole – cut-away view of cavity and helium vessel</a:t>
            </a:r>
            <a:endParaRPr lang="en-US" sz="1800" dirty="0"/>
          </a:p>
        </p:txBody>
      </p:sp>
      <p:sp>
        <p:nvSpPr>
          <p:cNvPr id="7" name="Content Placeholder 6"/>
          <p:cNvSpPr>
            <a:spLocks noGrp="1"/>
          </p:cNvSpPr>
          <p:nvPr>
            <p:ph sz="half" idx="2"/>
          </p:nvPr>
        </p:nvSpPr>
        <p:spPr>
          <a:xfrm>
            <a:off x="6415612" y="1264350"/>
            <a:ext cx="2528363" cy="2582070"/>
          </a:xfrm>
        </p:spPr>
        <p:txBody>
          <a:bodyPr>
            <a:normAutofit/>
          </a:bodyPr>
          <a:lstStyle/>
          <a:p>
            <a:pPr marL="0" indent="0">
              <a:buNone/>
            </a:pPr>
            <a:r>
              <a:rPr lang="en-US" sz="1800" dirty="0" smtClean="0"/>
              <a:t>Dipole Quarter Wave: </a:t>
            </a:r>
            <a:endParaRPr lang="en-US" sz="1800" dirty="0"/>
          </a:p>
          <a:p>
            <a:pPr marL="0" indent="0" algn="r">
              <a:buNone/>
            </a:pPr>
            <a:endParaRPr lang="en-US" sz="1800" dirty="0" smtClean="0"/>
          </a:p>
          <a:p>
            <a:pPr marL="0" indent="0">
              <a:buNone/>
            </a:pPr>
            <a:r>
              <a:rPr lang="en-US" sz="1800" dirty="0"/>
              <a:t> </a:t>
            </a:r>
            <a:r>
              <a:rPr lang="en-US" sz="1800" dirty="0" smtClean="0"/>
              <a:t>            cavity  </a:t>
            </a:r>
          </a:p>
          <a:p>
            <a:pPr marL="0" indent="0" algn="r">
              <a:buNone/>
            </a:pPr>
            <a:endParaRPr lang="en-US" sz="1800" dirty="0"/>
          </a:p>
          <a:p>
            <a:pPr marL="0" indent="0" algn="r">
              <a:buNone/>
            </a:pPr>
            <a:endParaRPr lang="en-US" sz="1800" dirty="0" smtClean="0"/>
          </a:p>
          <a:p>
            <a:pPr marL="0" indent="0" algn="r">
              <a:buNone/>
            </a:pPr>
            <a:r>
              <a:rPr lang="en-US" sz="1800" dirty="0" smtClean="0"/>
              <a:t> helium vessel</a:t>
            </a:r>
            <a:endParaRPr lang="en-US" sz="18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7579" y="1781509"/>
            <a:ext cx="2971800" cy="278122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4557" y="3913333"/>
            <a:ext cx="2661862" cy="2417726"/>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4" y="1775245"/>
            <a:ext cx="3810000"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0"/>
          </p:nvPr>
        </p:nvSpPr>
        <p:spPr/>
        <p:txBody>
          <a:bodyPr/>
          <a:lstStyle/>
          <a:p>
            <a:r>
              <a:rPr lang="en-US" smtClean="0"/>
              <a:t>S&amp;T Review July 28-30, 2015</a:t>
            </a:r>
            <a:endParaRPr lang="en-US" dirty="0"/>
          </a:p>
        </p:txBody>
      </p:sp>
      <p:sp>
        <p:nvSpPr>
          <p:cNvPr id="10" name="Slide Number Placeholder 9"/>
          <p:cNvSpPr>
            <a:spLocks noGrp="1"/>
          </p:cNvSpPr>
          <p:nvPr>
            <p:ph type="sldNum" sz="quarter" idx="11"/>
          </p:nvPr>
        </p:nvSpPr>
        <p:spPr/>
        <p:txBody>
          <a:bodyPr/>
          <a:lstStyle/>
          <a:p>
            <a:fld id="{857632D8-191F-466C-AAEC-EF2308AA4DB2}" type="slidenum">
              <a:rPr lang="en-US" smtClean="0"/>
              <a:pPr/>
              <a:t>28</a:t>
            </a:fld>
            <a:endParaRPr lang="en-US" dirty="0"/>
          </a:p>
        </p:txBody>
      </p:sp>
      <p:sp>
        <p:nvSpPr>
          <p:cNvPr id="17" name="Content Placeholder 5"/>
          <p:cNvSpPr txBox="1">
            <a:spLocks/>
          </p:cNvSpPr>
          <p:nvPr/>
        </p:nvSpPr>
        <p:spPr>
          <a:xfrm>
            <a:off x="311257" y="4842344"/>
            <a:ext cx="6083300" cy="1558456"/>
          </a:xfrm>
          <a:prstGeom prst="rect">
            <a:avLst/>
          </a:prstGeom>
        </p:spPr>
        <p:txBody>
          <a:bodyPr vert="horz" lIns="91440" tIns="45720" rIns="91440" bIns="45720" rtlCol="0">
            <a:normAutofit/>
          </a:bodyPr>
          <a:lstStyle>
            <a:lvl1pPr marL="342900" marR="0" indent="-342900" algn="l" defTabSz="914400" rtl="0" eaLnBrk="1" fontAlgn="base" latinLnBrk="0" hangingPunct="1">
              <a:lnSpc>
                <a:spcPct val="100000"/>
              </a:lnSpc>
              <a:spcBef>
                <a:spcPts val="1200"/>
              </a:spcBef>
              <a:spcAft>
                <a:spcPct val="0"/>
              </a:spcAft>
              <a:buClr>
                <a:srgbClr val="FF6600"/>
              </a:buClr>
              <a:buSzTx/>
              <a:buFontTx/>
              <a:buChar char="•"/>
              <a:tabLst/>
              <a:defRPr sz="2800" kern="1200">
                <a:solidFill>
                  <a:schemeClr val="tx1"/>
                </a:solidFill>
                <a:latin typeface="Arial" panose="020B0604020202020204" pitchFamily="34" charset="0"/>
                <a:ea typeface="+mn-ea"/>
                <a:cs typeface="Arial" panose="020B0604020202020204" pitchFamily="34" charset="0"/>
              </a:defRPr>
            </a:lvl1pPr>
            <a:lvl2pPr marL="742950" marR="0" indent="-285750" algn="l" defTabSz="914400" rtl="0" eaLnBrk="1" fontAlgn="base" latinLnBrk="0" hangingPunct="1">
              <a:lnSpc>
                <a:spcPct val="100000"/>
              </a:lnSpc>
              <a:spcBef>
                <a:spcPts val="1200"/>
              </a:spcBef>
              <a:spcAft>
                <a:spcPct val="0"/>
              </a:spcAft>
              <a:buClr>
                <a:srgbClr val="4343CA"/>
              </a:buClr>
              <a:buSzTx/>
              <a:buFont typeface="Arial" charset="0"/>
              <a:buChar char="•"/>
              <a:tabLst/>
              <a:defRPr sz="24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base" latinLnBrk="0" hangingPunct="1">
              <a:lnSpc>
                <a:spcPct val="100000"/>
              </a:lnSpc>
              <a:spcBef>
                <a:spcPts val="1200"/>
              </a:spcBef>
              <a:spcAft>
                <a:spcPct val="0"/>
              </a:spcAft>
              <a:buClr>
                <a:srgbClr val="660066"/>
              </a:buClr>
              <a:buSzTx/>
              <a:buFontTx/>
              <a:buChar char="•"/>
              <a:tabLst/>
              <a:defRPr sz="20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base" latinLnBrk="0" hangingPunct="1">
              <a:lnSpc>
                <a:spcPct val="100000"/>
              </a:lnSpc>
              <a:spcBef>
                <a:spcPts val="1200"/>
              </a:spcBef>
              <a:spcAft>
                <a:spcPct val="0"/>
              </a:spcAft>
              <a:buClr>
                <a:srgbClr val="008000"/>
              </a:buClr>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base" latinLnBrk="0" hangingPunct="1">
              <a:lnSpc>
                <a:spcPct val="100000"/>
              </a:lnSpc>
              <a:spcBef>
                <a:spcPct val="20000"/>
              </a:spcBef>
              <a:spcAft>
                <a:spcPct val="0"/>
              </a:spcAft>
              <a:buClrTx/>
              <a:buSzTx/>
              <a:buFontTx/>
              <a:buNone/>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1800" dirty="0" smtClean="0"/>
              <a:t>Fabricate</a:t>
            </a:r>
            <a:r>
              <a:rPr lang="en-US" sz="1800" dirty="0"/>
              <a:t>, process and test two each of two types of cavities for US LARP by end of 2015</a:t>
            </a:r>
          </a:p>
          <a:p>
            <a:r>
              <a:rPr lang="en-US" sz="1800" dirty="0" smtClean="0"/>
              <a:t>Deliver </a:t>
            </a:r>
            <a:r>
              <a:rPr lang="en-US" sz="1800" dirty="0"/>
              <a:t>to CERN for cryostat assembly in 2016 to support beam tests in </a:t>
            </a:r>
            <a:r>
              <a:rPr lang="en-US" sz="1800" dirty="0" smtClean="0"/>
              <a:t>SPS</a:t>
            </a:r>
            <a:endParaRPr lang="en-US" sz="1800" dirty="0"/>
          </a:p>
        </p:txBody>
      </p:sp>
      <p:sp>
        <p:nvSpPr>
          <p:cNvPr id="3" name="TextBox 2"/>
          <p:cNvSpPr txBox="1"/>
          <p:nvPr/>
        </p:nvSpPr>
        <p:spPr>
          <a:xfrm>
            <a:off x="5804593" y="858651"/>
            <a:ext cx="3252551" cy="369332"/>
          </a:xfrm>
          <a:prstGeom prst="rect">
            <a:avLst/>
          </a:prstGeom>
          <a:noFill/>
        </p:spPr>
        <p:txBody>
          <a:bodyPr wrap="none" rtlCol="0">
            <a:spAutoFit/>
          </a:bodyPr>
          <a:lstStyle/>
          <a:p>
            <a:r>
              <a:rPr lang="en-US" dirty="0" smtClean="0">
                <a:solidFill>
                  <a:srgbClr val="0000FF"/>
                </a:solidFill>
              </a:rPr>
              <a:t>FY15 funding on its way ($1.08M</a:t>
            </a:r>
            <a:endParaRPr lang="en-US" dirty="0">
              <a:solidFill>
                <a:srgbClr val="0000FF"/>
              </a:solidFill>
            </a:endParaRPr>
          </a:p>
        </p:txBody>
      </p:sp>
    </p:spTree>
    <p:extLst>
      <p:ext uri="{BB962C8B-B14F-4D97-AF65-F5344CB8AC3E}">
        <p14:creationId xmlns:p14="http://schemas.microsoft.com/office/powerpoint/2010/main" val="5946115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4288" y="951894"/>
            <a:ext cx="3859511" cy="2743200"/>
          </a:xfrm>
          <a:prstGeom prst="rect">
            <a:avLst/>
          </a:prstGeom>
          <a:noFill/>
          <a:ln>
            <a:noFill/>
          </a:ln>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26574" y="3691916"/>
            <a:ext cx="3768084" cy="2743200"/>
          </a:xfrm>
          <a:prstGeom prst="rect">
            <a:avLst/>
          </a:prstGeom>
          <a:noFill/>
          <a:ln>
            <a:noFill/>
          </a:ln>
          <a:extLst/>
        </p:spPr>
      </p:pic>
      <p:sp>
        <p:nvSpPr>
          <p:cNvPr id="2" name="Title 1"/>
          <p:cNvSpPr>
            <a:spLocks noGrp="1"/>
          </p:cNvSpPr>
          <p:nvPr>
            <p:ph type="title"/>
          </p:nvPr>
        </p:nvSpPr>
        <p:spPr>
          <a:xfrm>
            <a:off x="23610" y="104775"/>
            <a:ext cx="9120390" cy="571499"/>
          </a:xfrm>
        </p:spPr>
        <p:txBody>
          <a:bodyPr/>
          <a:lstStyle/>
          <a:p>
            <a:r>
              <a:rPr lang="en-US" sz="2800" dirty="0"/>
              <a:t>Proposed collaboration with CERN on SRF for </a:t>
            </a:r>
            <a:r>
              <a:rPr lang="en-US" sz="2800" dirty="0" smtClean="0"/>
              <a:t>LHeC</a:t>
            </a:r>
            <a:endParaRPr lang="en-US" sz="2800" dirty="0"/>
          </a:p>
        </p:txBody>
      </p:sp>
      <p:sp>
        <p:nvSpPr>
          <p:cNvPr id="3" name="Content Placeholder 2"/>
          <p:cNvSpPr>
            <a:spLocks noGrp="1"/>
          </p:cNvSpPr>
          <p:nvPr>
            <p:ph idx="1"/>
          </p:nvPr>
        </p:nvSpPr>
        <p:spPr>
          <a:xfrm>
            <a:off x="317295" y="810790"/>
            <a:ext cx="8229600" cy="4835245"/>
          </a:xfrm>
        </p:spPr>
        <p:txBody>
          <a:bodyPr>
            <a:normAutofit/>
          </a:bodyPr>
          <a:lstStyle/>
          <a:p>
            <a:pPr marL="0" indent="0">
              <a:buNone/>
            </a:pPr>
            <a:r>
              <a:rPr lang="en-US" sz="2000" dirty="0" smtClean="0"/>
              <a:t>Collaboration on 802 MHz SRF for LHeC</a:t>
            </a:r>
          </a:p>
          <a:p>
            <a:r>
              <a:rPr lang="en-US" sz="2000" dirty="0" smtClean="0"/>
              <a:t>ERL cavity design and prototype</a:t>
            </a:r>
          </a:p>
          <a:p>
            <a:r>
              <a:rPr lang="en-US" sz="2000" dirty="0" smtClean="0"/>
              <a:t>Joint study on cryomodule</a:t>
            </a:r>
          </a:p>
          <a:p>
            <a:r>
              <a:rPr lang="en-US" sz="2000" dirty="0" smtClean="0">
                <a:solidFill>
                  <a:srgbClr val="0000FF"/>
                </a:solidFill>
              </a:rPr>
              <a:t>Cryomodule design applicable to MEIC</a:t>
            </a:r>
            <a:endParaRPr lang="en-US" sz="2000" dirty="0">
              <a:solidFill>
                <a:srgbClr val="0000FF"/>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0" y="3226922"/>
            <a:ext cx="5304549" cy="321581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36598" y="1685138"/>
            <a:ext cx="1858060" cy="439622"/>
          </a:xfrm>
          <a:prstGeom prst="rect">
            <a:avLst/>
          </a:prstGeom>
          <a:noFill/>
          <a:ln>
            <a:noFill/>
          </a:ln>
          <a:extLst/>
        </p:spPr>
      </p:pic>
      <p:sp>
        <p:nvSpPr>
          <p:cNvPr id="13" name="TextBox 12"/>
          <p:cNvSpPr txBox="1"/>
          <p:nvPr/>
        </p:nvSpPr>
        <p:spPr>
          <a:xfrm>
            <a:off x="2507638" y="5787139"/>
            <a:ext cx="2649884" cy="369332"/>
          </a:xfrm>
          <a:prstGeom prst="rect">
            <a:avLst/>
          </a:prstGeom>
          <a:noFill/>
        </p:spPr>
        <p:txBody>
          <a:bodyPr wrap="none" rtlCol="0">
            <a:spAutoFit/>
          </a:bodyPr>
          <a:lstStyle/>
          <a:p>
            <a:r>
              <a:rPr lang="en-US" dirty="0" smtClean="0"/>
              <a:t>Cryomodule based on SNS</a:t>
            </a:r>
            <a:endParaRPr lang="en-US" dirty="0"/>
          </a:p>
        </p:txBody>
      </p:sp>
      <p:sp>
        <p:nvSpPr>
          <p:cNvPr id="14" name="TextBox 13"/>
          <p:cNvSpPr txBox="1"/>
          <p:nvPr/>
        </p:nvSpPr>
        <p:spPr>
          <a:xfrm>
            <a:off x="3294931" y="2675265"/>
            <a:ext cx="1120820" cy="369332"/>
          </a:xfrm>
          <a:prstGeom prst="rect">
            <a:avLst/>
          </a:prstGeom>
          <a:noFill/>
        </p:spPr>
        <p:txBody>
          <a:bodyPr wrap="none" rtlCol="0">
            <a:spAutoFit/>
          </a:bodyPr>
          <a:lstStyle/>
          <a:p>
            <a:r>
              <a:rPr lang="en-US" dirty="0" smtClean="0"/>
              <a:t>ERL cavity</a:t>
            </a:r>
            <a:endParaRPr lang="en-US" dirty="0"/>
          </a:p>
        </p:txBody>
      </p:sp>
      <p:sp>
        <p:nvSpPr>
          <p:cNvPr id="15" name="TextBox 14"/>
          <p:cNvSpPr txBox="1"/>
          <p:nvPr/>
        </p:nvSpPr>
        <p:spPr>
          <a:xfrm>
            <a:off x="6105642" y="3572084"/>
            <a:ext cx="2687755" cy="369332"/>
          </a:xfrm>
          <a:prstGeom prst="rect">
            <a:avLst/>
          </a:prstGeom>
          <a:noFill/>
        </p:spPr>
        <p:txBody>
          <a:bodyPr wrap="none" rtlCol="0">
            <a:spAutoFit/>
          </a:bodyPr>
          <a:lstStyle/>
          <a:p>
            <a:r>
              <a:rPr lang="en-US" dirty="0" smtClean="0"/>
              <a:t>HOM spectrum looks good</a:t>
            </a:r>
            <a:endParaRPr lang="en-US" dirty="0"/>
          </a:p>
        </p:txBody>
      </p:sp>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50342" t="4292" r="-809" b="9176"/>
          <a:stretch/>
        </p:blipFill>
        <p:spPr bwMode="auto">
          <a:xfrm>
            <a:off x="525912" y="2610398"/>
            <a:ext cx="2741801" cy="1812377"/>
          </a:xfrm>
          <a:prstGeom prst="rect">
            <a:avLst/>
          </a:prstGeom>
          <a:noFill/>
          <a:ln>
            <a:noFill/>
          </a:ln>
        </p:spPr>
      </p:pic>
      <p:sp>
        <p:nvSpPr>
          <p:cNvPr id="4" name="Rectangle 3"/>
          <p:cNvSpPr/>
          <p:nvPr/>
        </p:nvSpPr>
        <p:spPr>
          <a:xfrm>
            <a:off x="2160866" y="4003900"/>
            <a:ext cx="329132" cy="476234"/>
          </a:xfrm>
          <a:prstGeom prst="rect">
            <a:avLst/>
          </a:prstGeom>
          <a:solidFill>
            <a:schemeClr val="bg1"/>
          </a:solid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43454" y="3443100"/>
            <a:ext cx="329132" cy="476234"/>
          </a:xfrm>
          <a:prstGeom prst="rect">
            <a:avLst/>
          </a:prstGeom>
          <a:solidFill>
            <a:schemeClr val="bg1"/>
          </a:solidFill>
          <a:ln>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0"/>
          </p:nvPr>
        </p:nvSpPr>
        <p:spPr/>
        <p:txBody>
          <a:bodyPr/>
          <a:lstStyle/>
          <a:p>
            <a:r>
              <a:rPr lang="en-US" smtClean="0"/>
              <a:t>S&amp;T Review July 28-30, 2015</a:t>
            </a:r>
            <a:endParaRPr lang="en-US" dirty="0"/>
          </a:p>
        </p:txBody>
      </p:sp>
      <p:sp>
        <p:nvSpPr>
          <p:cNvPr id="10" name="Slide Number Placeholder 9"/>
          <p:cNvSpPr>
            <a:spLocks noGrp="1"/>
          </p:cNvSpPr>
          <p:nvPr>
            <p:ph type="sldNum" sz="quarter" idx="11"/>
          </p:nvPr>
        </p:nvSpPr>
        <p:spPr/>
        <p:txBody>
          <a:bodyPr/>
          <a:lstStyle/>
          <a:p>
            <a:fld id="{857632D8-191F-466C-AAEC-EF2308AA4DB2}" type="slidenum">
              <a:rPr lang="en-US" smtClean="0"/>
              <a:pPr/>
              <a:t>29</a:t>
            </a:fld>
            <a:endParaRPr lang="en-US" dirty="0"/>
          </a:p>
        </p:txBody>
      </p:sp>
    </p:spTree>
    <p:extLst>
      <p:ext uri="{BB962C8B-B14F-4D97-AF65-F5344CB8AC3E}">
        <p14:creationId xmlns:p14="http://schemas.microsoft.com/office/powerpoint/2010/main" val="19554047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txBox="1">
            <a:spLocks/>
          </p:cNvSpPr>
          <p:nvPr/>
        </p:nvSpPr>
        <p:spPr>
          <a:xfrm>
            <a:off x="209550" y="104775"/>
            <a:ext cx="8734425" cy="5714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smtClean="0"/>
              <a:t>Accelerator Organization</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606870674"/>
              </p:ext>
            </p:extLst>
          </p:nvPr>
        </p:nvGraphicFramePr>
        <p:xfrm>
          <a:off x="108545" y="4814453"/>
          <a:ext cx="3465928" cy="1584960"/>
        </p:xfrm>
        <a:graphic>
          <a:graphicData uri="http://schemas.openxmlformats.org/drawingml/2006/table">
            <a:tbl>
              <a:tblPr firstRow="1" bandRow="1">
                <a:tableStyleId>{21E4AEA4-8DFA-4A89-87EB-49C32662AFE0}</a:tableStyleId>
              </a:tblPr>
              <a:tblGrid>
                <a:gridCol w="2653602"/>
                <a:gridCol w="812326"/>
              </a:tblGrid>
              <a:tr h="341244">
                <a:tc>
                  <a:txBody>
                    <a:bodyPr/>
                    <a:lstStyle/>
                    <a:p>
                      <a:r>
                        <a:rPr lang="en-US" sz="1400" dirty="0" smtClean="0">
                          <a:latin typeface="Arial" panose="020B0604020202020204" pitchFamily="34" charset="0"/>
                          <a:cs typeface="Arial" panose="020B0604020202020204" pitchFamily="34" charset="0"/>
                        </a:rPr>
                        <a:t>TOTAL IN DIVISION  </a:t>
                      </a:r>
                      <a:endParaRPr lang="en-US" sz="1400" dirty="0">
                        <a:latin typeface="Arial" panose="020B0604020202020204" pitchFamily="34" charset="0"/>
                        <a:cs typeface="Arial" panose="020B0604020202020204" pitchFamily="34" charset="0"/>
                      </a:endParaRPr>
                    </a:p>
                  </a:txBody>
                  <a:tcPr/>
                </a:tc>
                <a:tc>
                  <a:txBody>
                    <a:bodyPr/>
                    <a:lstStyle/>
                    <a:p>
                      <a:pPr algn="r"/>
                      <a:r>
                        <a:rPr lang="en-US" dirty="0" smtClean="0">
                          <a:latin typeface="Arial" panose="020B0604020202020204" pitchFamily="34" charset="0"/>
                          <a:cs typeface="Arial" panose="020B0604020202020204" pitchFamily="34" charset="0"/>
                        </a:rPr>
                        <a:t>154</a:t>
                      </a:r>
                      <a:endParaRPr lang="en-US" dirty="0">
                        <a:latin typeface="Arial" panose="020B0604020202020204" pitchFamily="34" charset="0"/>
                        <a:cs typeface="Arial" panose="020B0604020202020204" pitchFamily="34" charset="0"/>
                      </a:endParaRPr>
                    </a:p>
                  </a:txBody>
                  <a:tcPr/>
                </a:tc>
              </a:tr>
              <a:tr h="284370">
                <a:tc>
                  <a:txBody>
                    <a:bodyPr/>
                    <a:lstStyle/>
                    <a:p>
                      <a:r>
                        <a:rPr lang="en-US" sz="1400" dirty="0" smtClean="0">
                          <a:latin typeface="Arial" panose="020B0604020202020204" pitchFamily="34" charset="0"/>
                          <a:cs typeface="Arial" panose="020B0604020202020204" pitchFamily="34" charset="0"/>
                        </a:rPr>
                        <a:t>Permanent</a:t>
                      </a:r>
                      <a:endParaRPr lang="en-US" sz="1400" dirty="0">
                        <a:latin typeface="Arial" panose="020B0604020202020204" pitchFamily="34" charset="0"/>
                        <a:cs typeface="Arial" panose="020B0604020202020204" pitchFamily="34" charset="0"/>
                      </a:endParaRPr>
                    </a:p>
                  </a:txBody>
                  <a:tcPr/>
                </a:tc>
                <a:tc>
                  <a:txBody>
                    <a:bodyPr/>
                    <a:lstStyle/>
                    <a:p>
                      <a:pPr algn="r"/>
                      <a:r>
                        <a:rPr lang="en-US" sz="1400" dirty="0" smtClean="0">
                          <a:latin typeface="Arial" panose="020B0604020202020204" pitchFamily="34" charset="0"/>
                          <a:cs typeface="Arial" panose="020B0604020202020204" pitchFamily="34" charset="0"/>
                        </a:rPr>
                        <a:t>149</a:t>
                      </a:r>
                      <a:endParaRPr lang="en-US" sz="1400" dirty="0">
                        <a:latin typeface="Arial" panose="020B0604020202020204" pitchFamily="34" charset="0"/>
                        <a:cs typeface="Arial" panose="020B0604020202020204" pitchFamily="34" charset="0"/>
                      </a:endParaRPr>
                    </a:p>
                  </a:txBody>
                  <a:tcPr/>
                </a:tc>
              </a:tr>
              <a:tr h="284370">
                <a:tc>
                  <a:txBody>
                    <a:bodyPr/>
                    <a:lstStyle/>
                    <a:p>
                      <a:r>
                        <a:rPr lang="en-US" sz="1400" dirty="0" smtClean="0">
                          <a:latin typeface="Arial" panose="020B0604020202020204" pitchFamily="34" charset="0"/>
                          <a:cs typeface="Arial" panose="020B0604020202020204" pitchFamily="34" charset="0"/>
                        </a:rPr>
                        <a:t>Term</a:t>
                      </a:r>
                      <a:endParaRPr lang="en-US" sz="1400" dirty="0">
                        <a:latin typeface="Arial" panose="020B0604020202020204" pitchFamily="34" charset="0"/>
                        <a:cs typeface="Arial" panose="020B0604020202020204" pitchFamily="34" charset="0"/>
                      </a:endParaRPr>
                    </a:p>
                  </a:txBody>
                  <a:tcPr/>
                </a:tc>
                <a:tc>
                  <a:txBody>
                    <a:bodyPr/>
                    <a:lstStyle/>
                    <a:p>
                      <a:pPr algn="r"/>
                      <a:r>
                        <a:rPr lang="en-US" sz="1400" dirty="0" smtClean="0">
                          <a:latin typeface="Arial" panose="020B0604020202020204" pitchFamily="34" charset="0"/>
                          <a:cs typeface="Arial" panose="020B0604020202020204" pitchFamily="34" charset="0"/>
                        </a:rPr>
                        <a:t>4</a:t>
                      </a:r>
                      <a:endParaRPr lang="en-US" sz="1400" dirty="0">
                        <a:latin typeface="Arial" panose="020B0604020202020204" pitchFamily="34" charset="0"/>
                        <a:cs typeface="Arial" panose="020B0604020202020204" pitchFamily="34" charset="0"/>
                      </a:endParaRPr>
                    </a:p>
                  </a:txBody>
                  <a:tcPr/>
                </a:tc>
              </a:tr>
              <a:tr h="284370">
                <a:tc>
                  <a:txBody>
                    <a:bodyPr/>
                    <a:lstStyle/>
                    <a:p>
                      <a:r>
                        <a:rPr lang="en-US" sz="1400" dirty="0" smtClean="0">
                          <a:latin typeface="Arial" panose="020B0604020202020204" pitchFamily="34" charset="0"/>
                          <a:cs typeface="Arial" panose="020B0604020202020204" pitchFamily="34" charset="0"/>
                        </a:rPr>
                        <a:t>Casual</a:t>
                      </a:r>
                      <a:endParaRPr lang="en-US" sz="1400" dirty="0">
                        <a:latin typeface="Arial" panose="020B0604020202020204" pitchFamily="34" charset="0"/>
                        <a:cs typeface="Arial" panose="020B0604020202020204" pitchFamily="34" charset="0"/>
                      </a:endParaRPr>
                    </a:p>
                  </a:txBody>
                  <a:tcPr/>
                </a:tc>
                <a:tc>
                  <a:txBody>
                    <a:bodyPr/>
                    <a:lstStyle/>
                    <a:p>
                      <a:pPr algn="r"/>
                      <a:r>
                        <a:rPr lang="en-US" sz="1400" dirty="0" smtClean="0">
                          <a:latin typeface="Arial" panose="020B0604020202020204" pitchFamily="34" charset="0"/>
                          <a:cs typeface="Arial" panose="020B0604020202020204" pitchFamily="34" charset="0"/>
                        </a:rPr>
                        <a:t>1</a:t>
                      </a:r>
                      <a:endParaRPr lang="en-US" sz="1400" dirty="0">
                        <a:latin typeface="Arial" panose="020B0604020202020204" pitchFamily="34" charset="0"/>
                        <a:cs typeface="Arial" panose="020B0604020202020204" pitchFamily="34" charset="0"/>
                      </a:endParaRPr>
                    </a:p>
                  </a:txBody>
                  <a:tcPr/>
                </a:tc>
              </a:tr>
              <a:tr h="284370">
                <a:tc>
                  <a:txBody>
                    <a:bodyPr/>
                    <a:lstStyle/>
                    <a:p>
                      <a:r>
                        <a:rPr lang="en-US" sz="1400" dirty="0" smtClean="0">
                          <a:latin typeface="Arial" panose="020B0604020202020204" pitchFamily="34" charset="0"/>
                          <a:cs typeface="Arial" panose="020B0604020202020204" pitchFamily="34" charset="0"/>
                        </a:rPr>
                        <a:t>Graduate Students</a:t>
                      </a:r>
                      <a:endParaRPr lang="en-US" sz="1400" dirty="0">
                        <a:latin typeface="Arial" panose="020B0604020202020204" pitchFamily="34" charset="0"/>
                        <a:cs typeface="Arial" panose="020B0604020202020204" pitchFamily="34" charset="0"/>
                      </a:endParaRPr>
                    </a:p>
                  </a:txBody>
                  <a:tcPr/>
                </a:tc>
                <a:tc>
                  <a:txBody>
                    <a:bodyPr/>
                    <a:lstStyle/>
                    <a:p>
                      <a:pPr algn="r"/>
                      <a:r>
                        <a:rPr lang="en-US" sz="1400" dirty="0" smtClean="0">
                          <a:latin typeface="Arial" panose="020B0604020202020204" pitchFamily="34" charset="0"/>
                          <a:cs typeface="Arial" panose="020B0604020202020204" pitchFamily="34" charset="0"/>
                        </a:rPr>
                        <a:t>13</a:t>
                      </a:r>
                      <a:endParaRPr lang="en-US" sz="1400" dirty="0">
                        <a:latin typeface="Arial" panose="020B0604020202020204" pitchFamily="34" charset="0"/>
                        <a:cs typeface="Arial" panose="020B0604020202020204" pitchFamily="34" charset="0"/>
                      </a:endParaRPr>
                    </a:p>
                  </a:txBody>
                  <a:tcPr/>
                </a:tc>
              </a:tr>
            </a:tbl>
          </a:graphicData>
        </a:graphic>
      </p:graphicFrame>
      <p:sp>
        <p:nvSpPr>
          <p:cNvPr id="2" name="Rectangle 1"/>
          <p:cNvSpPr/>
          <p:nvPr/>
        </p:nvSpPr>
        <p:spPr>
          <a:xfrm>
            <a:off x="2377194" y="911824"/>
            <a:ext cx="4655127" cy="873826"/>
          </a:xfrm>
          <a:prstGeom prst="rect">
            <a:avLst/>
          </a:prstGeom>
          <a:noFill/>
          <a:ln w="38100">
            <a:solidFill>
              <a:srgbClr val="A500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latin typeface="Arial" panose="020B0604020202020204" pitchFamily="34" charset="0"/>
                <a:cs typeface="Arial" panose="020B0604020202020204" pitchFamily="34" charset="0"/>
              </a:rPr>
              <a:t>Andrew Hutton</a:t>
            </a:r>
          </a:p>
          <a:p>
            <a:pPr algn="ctr"/>
            <a:r>
              <a:rPr lang="en-US" dirty="0" smtClean="0">
                <a:solidFill>
                  <a:schemeClr val="tx1"/>
                </a:solidFill>
                <a:latin typeface="Arial" panose="020B0604020202020204" pitchFamily="34" charset="0"/>
                <a:cs typeface="Arial" panose="020B0604020202020204" pitchFamily="34" charset="0"/>
              </a:rPr>
              <a:t>Associate Director</a:t>
            </a:r>
            <a:endParaRPr lang="en-US"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2680089" y="1785650"/>
            <a:ext cx="4049336" cy="873826"/>
          </a:xfrm>
          <a:prstGeom prst="rect">
            <a:avLst/>
          </a:prstGeom>
          <a:noFill/>
          <a:ln w="38100">
            <a:solidFill>
              <a:srgbClr val="A500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effectLst/>
                <a:latin typeface="Arial" panose="020B0604020202020204" pitchFamily="34" charset="0"/>
                <a:cs typeface="Arial" panose="020B0604020202020204" pitchFamily="34" charset="0"/>
              </a:rPr>
              <a:t>Fulvia Pilat </a:t>
            </a:r>
            <a:r>
              <a:rPr lang="en-US" sz="2000" dirty="0" smtClean="0">
                <a:solidFill>
                  <a:schemeClr val="tx1"/>
                </a:solidFill>
                <a:effectLst/>
                <a:latin typeface="Arial" panose="020B0604020202020204" pitchFamily="34" charset="0"/>
                <a:cs typeface="Arial" panose="020B0604020202020204" pitchFamily="34" charset="0"/>
              </a:rPr>
              <a:t>(MEIC)</a:t>
            </a:r>
            <a:endParaRPr lang="en-US" sz="2800" dirty="0" smtClean="0">
              <a:solidFill>
                <a:schemeClr val="tx1"/>
              </a:solidFill>
              <a:effectLst/>
              <a:latin typeface="Arial" panose="020B0604020202020204" pitchFamily="34" charset="0"/>
              <a:cs typeface="Arial" panose="020B0604020202020204" pitchFamily="34" charset="0"/>
            </a:endParaRPr>
          </a:p>
          <a:p>
            <a:pPr algn="ctr"/>
            <a:r>
              <a:rPr lang="en-US" dirty="0" smtClean="0">
                <a:solidFill>
                  <a:schemeClr val="tx1"/>
                </a:solidFill>
                <a:effectLst/>
                <a:latin typeface="Arial" panose="020B0604020202020204" pitchFamily="34" charset="0"/>
                <a:cs typeface="Arial" panose="020B0604020202020204" pitchFamily="34" charset="0"/>
              </a:rPr>
              <a:t>Deputy Associate Director</a:t>
            </a:r>
            <a:endParaRPr lang="en-US" dirty="0">
              <a:solidFill>
                <a:schemeClr val="tx1"/>
              </a:solidFill>
              <a:latin typeface="Arial" panose="020B0604020202020204" pitchFamily="34" charset="0"/>
              <a:cs typeface="Arial" panose="020B0604020202020204" pitchFamily="34" charset="0"/>
            </a:endParaRPr>
          </a:p>
        </p:txBody>
      </p:sp>
      <p:sp>
        <p:nvSpPr>
          <p:cNvPr id="29" name="Rectangle 28"/>
          <p:cNvSpPr/>
          <p:nvPr/>
        </p:nvSpPr>
        <p:spPr>
          <a:xfrm>
            <a:off x="52903" y="3438613"/>
            <a:ext cx="1383223" cy="1139901"/>
          </a:xfrm>
          <a:prstGeom prst="rect">
            <a:avLst/>
          </a:prstGeom>
          <a:noFill/>
          <a:ln w="38100">
            <a:solidFill>
              <a:srgbClr val="A500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effectLst/>
                <a:latin typeface="Arial" panose="020B0604020202020204" pitchFamily="34" charset="0"/>
                <a:cs typeface="Arial" panose="020B0604020202020204" pitchFamily="34" charset="0"/>
              </a:rPr>
              <a:t>Ops – 47</a:t>
            </a:r>
          </a:p>
          <a:p>
            <a:pPr algn="ctr"/>
            <a:endParaRPr lang="en-US" sz="1600" dirty="0" smtClean="0">
              <a:solidFill>
                <a:schemeClr val="tx1"/>
              </a:solidFill>
              <a:effectLst/>
              <a:latin typeface="Arial" panose="020B0604020202020204" pitchFamily="34" charset="0"/>
              <a:cs typeface="Arial" panose="020B0604020202020204" pitchFamily="34" charset="0"/>
            </a:endParaRPr>
          </a:p>
          <a:p>
            <a:pPr algn="ctr"/>
            <a:r>
              <a:rPr lang="en-US" dirty="0" smtClean="0">
                <a:solidFill>
                  <a:schemeClr val="tx1"/>
                </a:solidFill>
                <a:latin typeface="Arial" panose="020B0604020202020204" pitchFamily="34" charset="0"/>
                <a:cs typeface="Arial" panose="020B0604020202020204" pitchFamily="34" charset="0"/>
              </a:rPr>
              <a:t>Arne Freyberger</a:t>
            </a:r>
            <a:endParaRPr lang="en-US" dirty="0">
              <a:solidFill>
                <a:schemeClr val="tx1"/>
              </a:solidFill>
              <a:latin typeface="Arial" panose="020B0604020202020204" pitchFamily="34" charset="0"/>
              <a:cs typeface="Arial" panose="020B0604020202020204" pitchFamily="34" charset="0"/>
            </a:endParaRPr>
          </a:p>
        </p:txBody>
      </p:sp>
      <p:sp>
        <p:nvSpPr>
          <p:cNvPr id="30" name="Rectangle 29"/>
          <p:cNvSpPr/>
          <p:nvPr/>
        </p:nvSpPr>
        <p:spPr>
          <a:xfrm>
            <a:off x="1541237" y="3438614"/>
            <a:ext cx="1383223" cy="1139901"/>
          </a:xfrm>
          <a:prstGeom prst="rect">
            <a:avLst/>
          </a:prstGeom>
          <a:noFill/>
          <a:ln w="38100">
            <a:solidFill>
              <a:srgbClr val="A500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effectLst/>
                <a:latin typeface="Arial" panose="020B0604020202020204" pitchFamily="34" charset="0"/>
                <a:cs typeface="Arial" panose="020B0604020202020204" pitchFamily="34" charset="0"/>
              </a:rPr>
              <a:t>CIS – 9</a:t>
            </a:r>
          </a:p>
          <a:p>
            <a:pPr algn="ctr"/>
            <a:endParaRPr lang="en-US" sz="1600" dirty="0" smtClean="0">
              <a:solidFill>
                <a:schemeClr val="tx1"/>
              </a:solidFill>
              <a:effectLst/>
              <a:latin typeface="Arial" panose="020B0604020202020204" pitchFamily="34" charset="0"/>
              <a:cs typeface="Arial" panose="020B0604020202020204" pitchFamily="34" charset="0"/>
            </a:endParaRPr>
          </a:p>
          <a:p>
            <a:pPr algn="ctr"/>
            <a:r>
              <a:rPr lang="en-US" dirty="0" smtClean="0">
                <a:solidFill>
                  <a:schemeClr val="tx1"/>
                </a:solidFill>
                <a:latin typeface="Arial" panose="020B0604020202020204" pitchFamily="34" charset="0"/>
                <a:cs typeface="Arial" panose="020B0604020202020204" pitchFamily="34" charset="0"/>
              </a:rPr>
              <a:t>Matt Poelker</a:t>
            </a:r>
            <a:endParaRPr lang="en-US" dirty="0">
              <a:solidFill>
                <a:schemeClr val="tx1"/>
              </a:solidFill>
              <a:latin typeface="Arial" panose="020B0604020202020204" pitchFamily="34" charset="0"/>
              <a:cs typeface="Arial" panose="020B0604020202020204" pitchFamily="34" charset="0"/>
            </a:endParaRPr>
          </a:p>
        </p:txBody>
      </p:sp>
      <p:sp>
        <p:nvSpPr>
          <p:cNvPr id="31" name="Rectangle 30"/>
          <p:cNvSpPr/>
          <p:nvPr/>
        </p:nvSpPr>
        <p:spPr>
          <a:xfrm>
            <a:off x="3024660" y="3438614"/>
            <a:ext cx="1383223" cy="1139901"/>
          </a:xfrm>
          <a:prstGeom prst="rect">
            <a:avLst/>
          </a:prstGeom>
          <a:noFill/>
          <a:ln w="38100">
            <a:solidFill>
              <a:srgbClr val="A500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effectLst/>
                <a:latin typeface="Arial" panose="020B0604020202020204" pitchFamily="34" charset="0"/>
                <a:cs typeface="Arial" panose="020B0604020202020204" pitchFamily="34" charset="0"/>
              </a:rPr>
              <a:t>CASA – 16</a:t>
            </a:r>
          </a:p>
          <a:p>
            <a:pPr algn="ctr"/>
            <a:endParaRPr lang="en-US" sz="1600" dirty="0" smtClean="0">
              <a:solidFill>
                <a:schemeClr val="tx1"/>
              </a:solidFill>
              <a:effectLst/>
              <a:latin typeface="Arial" panose="020B0604020202020204" pitchFamily="34" charset="0"/>
              <a:cs typeface="Arial" panose="020B0604020202020204" pitchFamily="34" charset="0"/>
            </a:endParaRPr>
          </a:p>
          <a:p>
            <a:pPr algn="ctr"/>
            <a:endParaRPr lang="en-US" sz="1600" dirty="0" smtClean="0">
              <a:solidFill>
                <a:schemeClr val="tx1"/>
              </a:solidFill>
              <a:effectLst/>
              <a:latin typeface="Arial" panose="020B0604020202020204" pitchFamily="34" charset="0"/>
              <a:cs typeface="Arial" panose="020B0604020202020204" pitchFamily="34" charset="0"/>
            </a:endParaRPr>
          </a:p>
          <a:p>
            <a:pPr algn="ctr"/>
            <a:r>
              <a:rPr lang="en-US" dirty="0" smtClean="0">
                <a:solidFill>
                  <a:schemeClr val="tx1"/>
                </a:solidFill>
                <a:latin typeface="Arial" panose="020B0604020202020204" pitchFamily="34" charset="0"/>
                <a:cs typeface="Arial" panose="020B0604020202020204" pitchFamily="34" charset="0"/>
              </a:rPr>
              <a:t>Mike Spata</a:t>
            </a:r>
            <a:endParaRPr lang="en-US" dirty="0">
              <a:solidFill>
                <a:schemeClr val="tx1"/>
              </a:solidFill>
              <a:latin typeface="Arial" panose="020B0604020202020204" pitchFamily="34" charset="0"/>
              <a:cs typeface="Arial" panose="020B0604020202020204" pitchFamily="34" charset="0"/>
            </a:endParaRPr>
          </a:p>
        </p:txBody>
      </p:sp>
      <p:sp>
        <p:nvSpPr>
          <p:cNvPr id="32" name="Rectangle 31"/>
          <p:cNvSpPr/>
          <p:nvPr/>
        </p:nvSpPr>
        <p:spPr>
          <a:xfrm>
            <a:off x="4524658" y="3438613"/>
            <a:ext cx="1383223" cy="1139901"/>
          </a:xfrm>
          <a:prstGeom prst="rect">
            <a:avLst/>
          </a:prstGeom>
          <a:noFill/>
          <a:ln w="38100">
            <a:solidFill>
              <a:srgbClr val="A500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effectLst/>
                <a:latin typeface="Arial" panose="020B0604020202020204" pitchFamily="34" charset="0"/>
                <a:cs typeface="Arial" panose="020B0604020202020204" pitchFamily="34" charset="0"/>
              </a:rPr>
              <a:t>SRF R&amp;D – 17</a:t>
            </a:r>
          </a:p>
          <a:p>
            <a:pPr algn="ctr"/>
            <a:endParaRPr lang="en-US" sz="1600" dirty="0" smtClean="0">
              <a:solidFill>
                <a:schemeClr val="tx1"/>
              </a:solidFill>
              <a:effectLst/>
              <a:latin typeface="Arial" panose="020B0604020202020204" pitchFamily="34" charset="0"/>
              <a:cs typeface="Arial" panose="020B0604020202020204" pitchFamily="34" charset="0"/>
            </a:endParaRPr>
          </a:p>
          <a:p>
            <a:pPr algn="ctr"/>
            <a:r>
              <a:rPr lang="en-US" dirty="0" smtClean="0">
                <a:solidFill>
                  <a:schemeClr val="tx1"/>
                </a:solidFill>
                <a:latin typeface="Arial" panose="020B0604020202020204" pitchFamily="34" charset="0"/>
                <a:cs typeface="Arial" panose="020B0604020202020204" pitchFamily="34" charset="0"/>
              </a:rPr>
              <a:t>Bob Rimmer</a:t>
            </a:r>
            <a:endParaRPr lang="en-US" dirty="0">
              <a:solidFill>
                <a:schemeClr val="tx1"/>
              </a:solidFill>
              <a:latin typeface="Arial" panose="020B0604020202020204" pitchFamily="34" charset="0"/>
              <a:cs typeface="Arial" panose="020B0604020202020204" pitchFamily="34" charset="0"/>
            </a:endParaRPr>
          </a:p>
        </p:txBody>
      </p:sp>
      <p:sp>
        <p:nvSpPr>
          <p:cNvPr id="33" name="Rectangle 32"/>
          <p:cNvSpPr/>
          <p:nvPr/>
        </p:nvSpPr>
        <p:spPr>
          <a:xfrm>
            <a:off x="6036531" y="3437794"/>
            <a:ext cx="1383223" cy="1139901"/>
          </a:xfrm>
          <a:prstGeom prst="rect">
            <a:avLst/>
          </a:prstGeom>
          <a:noFill/>
          <a:ln w="38100">
            <a:solidFill>
              <a:srgbClr val="A500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effectLst/>
                <a:latin typeface="Arial" panose="020B0604020202020204" pitchFamily="34" charset="0"/>
                <a:cs typeface="Arial" panose="020B0604020202020204" pitchFamily="34" charset="0"/>
              </a:rPr>
              <a:t>SRF Ops – 49</a:t>
            </a:r>
          </a:p>
          <a:p>
            <a:pPr algn="ctr"/>
            <a:endParaRPr lang="en-US" sz="1600" dirty="0" smtClean="0">
              <a:solidFill>
                <a:schemeClr val="tx1"/>
              </a:solidFill>
              <a:effectLst/>
              <a:latin typeface="Arial" panose="020B0604020202020204" pitchFamily="34" charset="0"/>
              <a:cs typeface="Arial" panose="020B0604020202020204" pitchFamily="34" charset="0"/>
            </a:endParaRPr>
          </a:p>
          <a:p>
            <a:pPr algn="ctr"/>
            <a:endParaRPr lang="en-US" sz="1600" dirty="0" smtClean="0">
              <a:solidFill>
                <a:schemeClr val="tx1"/>
              </a:solidFill>
              <a:effectLst/>
              <a:latin typeface="Arial" panose="020B0604020202020204" pitchFamily="34" charset="0"/>
              <a:cs typeface="Arial" panose="020B0604020202020204" pitchFamily="34" charset="0"/>
            </a:endParaRPr>
          </a:p>
          <a:p>
            <a:pPr algn="ctr"/>
            <a:r>
              <a:rPr lang="en-US" dirty="0" smtClean="0">
                <a:solidFill>
                  <a:schemeClr val="tx1"/>
                </a:solidFill>
                <a:latin typeface="Arial" panose="020B0604020202020204" pitchFamily="34" charset="0"/>
                <a:cs typeface="Arial" panose="020B0604020202020204" pitchFamily="34" charset="0"/>
              </a:rPr>
              <a:t>Joe Preble</a:t>
            </a:r>
            <a:endParaRPr lang="en-US" dirty="0">
              <a:solidFill>
                <a:schemeClr val="tx1"/>
              </a:solidFill>
              <a:latin typeface="Arial" panose="020B0604020202020204" pitchFamily="34" charset="0"/>
              <a:cs typeface="Arial" panose="020B0604020202020204" pitchFamily="34" charset="0"/>
            </a:endParaRPr>
          </a:p>
        </p:txBody>
      </p:sp>
      <p:sp>
        <p:nvSpPr>
          <p:cNvPr id="34" name="Rectangle 33"/>
          <p:cNvSpPr/>
          <p:nvPr/>
        </p:nvSpPr>
        <p:spPr>
          <a:xfrm>
            <a:off x="7540889" y="3437793"/>
            <a:ext cx="1531861" cy="1549845"/>
          </a:xfrm>
          <a:prstGeom prst="rect">
            <a:avLst/>
          </a:prstGeom>
          <a:noFill/>
          <a:ln w="38100">
            <a:solidFill>
              <a:srgbClr val="A500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effectLst/>
                <a:latin typeface="Arial" panose="020B0604020202020204" pitchFamily="34" charset="0"/>
                <a:cs typeface="Arial" panose="020B0604020202020204" pitchFamily="34" charset="0"/>
              </a:rPr>
              <a:t>Division Office</a:t>
            </a:r>
          </a:p>
          <a:p>
            <a:pPr algn="ctr"/>
            <a:endParaRPr lang="en-US" sz="1600" dirty="0" smtClean="0">
              <a:solidFill>
                <a:schemeClr val="tx1"/>
              </a:solidFill>
              <a:effectLst/>
              <a:latin typeface="Arial" panose="020B0604020202020204" pitchFamily="34" charset="0"/>
              <a:cs typeface="Arial" panose="020B0604020202020204" pitchFamily="34" charset="0"/>
            </a:endParaRPr>
          </a:p>
          <a:p>
            <a:pPr algn="ctr"/>
            <a:r>
              <a:rPr lang="en-US" sz="1600" dirty="0" smtClean="0">
                <a:solidFill>
                  <a:schemeClr val="tx1"/>
                </a:solidFill>
                <a:effectLst/>
                <a:latin typeface="Arial" panose="020B0604020202020204" pitchFamily="34" charset="0"/>
                <a:cs typeface="Arial" panose="020B0604020202020204" pitchFamily="34" charset="0"/>
              </a:rPr>
              <a:t>Evelyn Akers</a:t>
            </a:r>
          </a:p>
          <a:p>
            <a:pPr algn="ctr"/>
            <a:r>
              <a:rPr lang="en-US" sz="1600" dirty="0" smtClean="0">
                <a:solidFill>
                  <a:schemeClr val="tx1"/>
                </a:solidFill>
                <a:effectLst/>
                <a:latin typeface="Arial" panose="020B0604020202020204" pitchFamily="34" charset="0"/>
                <a:cs typeface="Arial" panose="020B0604020202020204" pitchFamily="34" charset="0"/>
              </a:rPr>
              <a:t>Hari Areti</a:t>
            </a:r>
          </a:p>
          <a:p>
            <a:pPr algn="ctr"/>
            <a:r>
              <a:rPr lang="en-US" sz="1600" dirty="0" smtClean="0">
                <a:solidFill>
                  <a:schemeClr val="tx1"/>
                </a:solidFill>
                <a:effectLst/>
                <a:latin typeface="Arial" panose="020B0604020202020204" pitchFamily="34" charset="0"/>
                <a:cs typeface="Arial" panose="020B0604020202020204" pitchFamily="34" charset="0"/>
              </a:rPr>
              <a:t>Steve Benson</a:t>
            </a:r>
          </a:p>
          <a:p>
            <a:pPr algn="ctr"/>
            <a:r>
              <a:rPr lang="en-US" sz="1600" dirty="0" smtClean="0">
                <a:solidFill>
                  <a:schemeClr val="tx1"/>
                </a:solidFill>
                <a:effectLst/>
                <a:latin typeface="Arial" panose="020B0604020202020204" pitchFamily="34" charset="0"/>
                <a:cs typeface="Arial" panose="020B0604020202020204" pitchFamily="34" charset="0"/>
              </a:rPr>
              <a:t>Harry Fanning</a:t>
            </a:r>
            <a:endParaRPr lang="en-US" sz="1400" dirty="0">
              <a:solidFill>
                <a:schemeClr val="tx1"/>
              </a:solidFill>
              <a:latin typeface="Arial" panose="020B0604020202020204" pitchFamily="34" charset="0"/>
              <a:cs typeface="Arial" panose="020B0604020202020204" pitchFamily="34" charset="0"/>
            </a:endParaRPr>
          </a:p>
        </p:txBody>
      </p:sp>
      <p:cxnSp>
        <p:nvCxnSpPr>
          <p:cNvPr id="35" name="Straight Connector 34"/>
          <p:cNvCxnSpPr/>
          <p:nvPr/>
        </p:nvCxnSpPr>
        <p:spPr>
          <a:xfrm flipH="1">
            <a:off x="4517820" y="2659476"/>
            <a:ext cx="598" cy="463736"/>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744514" y="3123212"/>
            <a:ext cx="7562306" cy="0"/>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endCxn id="29" idx="0"/>
          </p:cNvCxnSpPr>
          <p:nvPr/>
        </p:nvCxnSpPr>
        <p:spPr>
          <a:xfrm flipH="1">
            <a:off x="744515" y="3123212"/>
            <a:ext cx="597" cy="315401"/>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2232251" y="3134267"/>
            <a:ext cx="597" cy="315401"/>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3734412" y="3134266"/>
            <a:ext cx="597" cy="315401"/>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5215672" y="3123213"/>
            <a:ext cx="597" cy="315401"/>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6729425" y="3123213"/>
            <a:ext cx="597" cy="315401"/>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8301209" y="3117911"/>
            <a:ext cx="597" cy="315401"/>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0"/>
          </p:nvPr>
        </p:nvSpPr>
        <p:spPr/>
        <p:txBody>
          <a:bodyPr/>
          <a:lstStyle/>
          <a:p>
            <a:r>
              <a:rPr lang="en-US"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3</a:t>
            </a:fld>
            <a:endParaRPr lang="en-US" dirty="0"/>
          </a:p>
        </p:txBody>
      </p:sp>
    </p:spTree>
    <p:extLst>
      <p:ext uri="{BB962C8B-B14F-4D97-AF65-F5344CB8AC3E}">
        <p14:creationId xmlns:p14="http://schemas.microsoft.com/office/powerpoint/2010/main" val="24032011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a:t>
            </a:r>
            <a:r>
              <a:rPr lang="en-US" dirty="0" smtClean="0"/>
              <a:t>Goals</a:t>
            </a:r>
            <a:endParaRPr lang="en-US" sz="1200" dirty="0"/>
          </a:p>
        </p:txBody>
      </p:sp>
      <p:sp>
        <p:nvSpPr>
          <p:cNvPr id="3" name="Content Placeholder 2"/>
          <p:cNvSpPr>
            <a:spLocks noGrp="1"/>
          </p:cNvSpPr>
          <p:nvPr>
            <p:ph idx="1"/>
          </p:nvPr>
        </p:nvSpPr>
        <p:spPr>
          <a:xfrm>
            <a:off x="115456" y="1032412"/>
            <a:ext cx="9028544" cy="5353922"/>
          </a:xfrm>
        </p:spPr>
        <p:txBody>
          <a:bodyPr>
            <a:noAutofit/>
          </a:bodyPr>
          <a:lstStyle/>
          <a:p>
            <a:pPr marL="0" indent="0">
              <a:buNone/>
            </a:pPr>
            <a:r>
              <a:rPr lang="en-US" sz="1900" dirty="0" smtClean="0">
                <a:solidFill>
                  <a:srgbClr val="0000FF"/>
                </a:solidFill>
              </a:rPr>
              <a:t>Attract and educate the next generation of accelerator scientists and engineers</a:t>
            </a:r>
            <a:r>
              <a:rPr lang="en-US" sz="1700" dirty="0" smtClean="0">
                <a:solidFill>
                  <a:srgbClr val="0000FF"/>
                </a:solidFill>
              </a:rPr>
              <a:t>	</a:t>
            </a:r>
          </a:p>
          <a:p>
            <a:pPr>
              <a:spcBef>
                <a:spcPts val="300"/>
              </a:spcBef>
            </a:pPr>
            <a:r>
              <a:rPr lang="en-US" dirty="0" smtClean="0"/>
              <a:t>Maintain the number of doctoral students in accelerator science ≥ 12 </a:t>
            </a:r>
          </a:p>
          <a:p>
            <a:pPr lvl="1">
              <a:spcBef>
                <a:spcPts val="300"/>
              </a:spcBef>
              <a:buClr>
                <a:srgbClr val="008000"/>
              </a:buClr>
              <a:buSzPct val="150000"/>
              <a:buFont typeface="Lucida Grande"/>
              <a:buChar char="✓"/>
            </a:pPr>
            <a:r>
              <a:rPr lang="en-US" i="1" dirty="0"/>
              <a:t>13 graduate </a:t>
            </a:r>
            <a:r>
              <a:rPr lang="en-US" i="1" dirty="0" smtClean="0"/>
              <a:t>students</a:t>
            </a:r>
            <a:endParaRPr lang="en-US" i="1" dirty="0"/>
          </a:p>
          <a:p>
            <a:pPr>
              <a:spcBef>
                <a:spcPts val="300"/>
              </a:spcBef>
            </a:pPr>
            <a:r>
              <a:rPr lang="en-US" dirty="0" smtClean="0"/>
              <a:t>Strengthen the Center for Accelerator Science at ODU</a:t>
            </a:r>
          </a:p>
          <a:p>
            <a:pPr lvl="1">
              <a:spcBef>
                <a:spcPts val="300"/>
              </a:spcBef>
              <a:buClr>
                <a:srgbClr val="008000"/>
              </a:buClr>
              <a:buSzPct val="150000"/>
              <a:buFont typeface="Lucida Grande"/>
              <a:buChar char="✓"/>
            </a:pPr>
            <a:r>
              <a:rPr lang="en-US" i="1" dirty="0"/>
              <a:t>3 Jefferson Lab Professors </a:t>
            </a:r>
            <a:r>
              <a:rPr lang="en-US" i="1" dirty="0" smtClean="0"/>
              <a:t>teaching</a:t>
            </a:r>
            <a:endParaRPr lang="en-US" i="1" dirty="0"/>
          </a:p>
          <a:p>
            <a:pPr lvl="1">
              <a:spcBef>
                <a:spcPts val="300"/>
              </a:spcBef>
              <a:buClr>
                <a:srgbClr val="008000"/>
              </a:buClr>
              <a:buSzPct val="150000"/>
              <a:buFont typeface="Lucida Grande"/>
              <a:buChar char="✓"/>
            </a:pPr>
            <a:r>
              <a:rPr lang="en-US" i="1" dirty="0"/>
              <a:t>CAS added a faculty member </a:t>
            </a:r>
            <a:r>
              <a:rPr lang="en-US" i="1" dirty="0" smtClean="0"/>
              <a:t>in Computational </a:t>
            </a:r>
            <a:r>
              <a:rPr lang="en-US" i="1" dirty="0"/>
              <a:t>Accelerator Physics </a:t>
            </a:r>
            <a:endParaRPr lang="en-US" i="1" dirty="0" smtClean="0"/>
          </a:p>
          <a:p>
            <a:pPr lvl="2">
              <a:spcBef>
                <a:spcPts val="300"/>
              </a:spcBef>
              <a:buClr>
                <a:srgbClr val="008000"/>
              </a:buClr>
              <a:buSzPct val="150000"/>
              <a:buFont typeface="Lucida Grande"/>
              <a:buChar char="✓"/>
            </a:pPr>
            <a:r>
              <a:rPr lang="en-US" i="1" dirty="0" smtClean="0"/>
              <a:t>Recently received </a:t>
            </a:r>
            <a:r>
              <a:rPr lang="en-US" i="1" dirty="0"/>
              <a:t>an NSF grant)</a:t>
            </a:r>
          </a:p>
          <a:p>
            <a:pPr>
              <a:spcBef>
                <a:spcPts val="300"/>
              </a:spcBef>
            </a:pPr>
            <a:r>
              <a:rPr lang="en-US" dirty="0" smtClean="0"/>
              <a:t>Create </a:t>
            </a:r>
            <a:r>
              <a:rPr lang="en-US" dirty="0"/>
              <a:t>a pipeline for future minority accelerator physicists </a:t>
            </a:r>
            <a:r>
              <a:rPr lang="en-US" dirty="0" smtClean="0"/>
              <a:t>at </a:t>
            </a:r>
            <a:r>
              <a:rPr lang="en-US" dirty="0"/>
              <a:t>Jefferson Lab </a:t>
            </a:r>
            <a:endParaRPr lang="en-US" dirty="0" smtClean="0"/>
          </a:p>
          <a:p>
            <a:pPr lvl="1">
              <a:spcBef>
                <a:spcPts val="300"/>
              </a:spcBef>
              <a:buClr>
                <a:srgbClr val="008000"/>
              </a:buClr>
              <a:buSzPct val="150000"/>
              <a:buFont typeface="Lucida Grande"/>
              <a:buChar char="✓"/>
            </a:pPr>
            <a:r>
              <a:rPr lang="en-US" i="1" dirty="0"/>
              <a:t>Working on </a:t>
            </a:r>
            <a:r>
              <a:rPr lang="en-US" i="1" dirty="0" smtClean="0"/>
              <a:t>MOU </a:t>
            </a:r>
            <a:r>
              <a:rPr lang="en-US" i="1" dirty="0"/>
              <a:t>with Morehouse College to establish a </a:t>
            </a:r>
            <a:r>
              <a:rPr lang="en-US" i="1" dirty="0" smtClean="0"/>
              <a:t>pipeline </a:t>
            </a:r>
          </a:p>
          <a:p>
            <a:pPr lvl="2">
              <a:spcBef>
                <a:spcPts val="300"/>
              </a:spcBef>
              <a:buClr>
                <a:srgbClr val="008000"/>
              </a:buClr>
              <a:buSzPct val="150000"/>
              <a:buFont typeface="Lucida Grande"/>
              <a:buChar char="✓"/>
            </a:pPr>
            <a:r>
              <a:rPr lang="en-US" i="1" dirty="0"/>
              <a:t>M</a:t>
            </a:r>
            <a:r>
              <a:rPr lang="en-US" i="1" dirty="0" smtClean="0"/>
              <a:t>entoring </a:t>
            </a:r>
            <a:r>
              <a:rPr lang="en-US" i="1" dirty="0"/>
              <a:t>2 </a:t>
            </a:r>
            <a:r>
              <a:rPr lang="en-US" i="1" dirty="0" smtClean="0"/>
              <a:t>students </a:t>
            </a:r>
            <a:r>
              <a:rPr lang="en-US" i="1" dirty="0"/>
              <a:t>per summer( 2014, 2015)</a:t>
            </a:r>
          </a:p>
          <a:p>
            <a:pPr>
              <a:spcBef>
                <a:spcPts val="300"/>
              </a:spcBef>
            </a:pPr>
            <a:r>
              <a:rPr lang="en-US" dirty="0" smtClean="0"/>
              <a:t>Provide research opportunities in accelerator science for undergraduate students, specifically those at non-research institutions </a:t>
            </a:r>
          </a:p>
          <a:p>
            <a:pPr lvl="1">
              <a:spcBef>
                <a:spcPts val="300"/>
              </a:spcBef>
              <a:buClr>
                <a:srgbClr val="008000"/>
              </a:buClr>
              <a:buSzPct val="150000"/>
              <a:buFont typeface="Lucida Grande"/>
              <a:buChar char="✓"/>
            </a:pPr>
            <a:r>
              <a:rPr lang="en-US" i="1" dirty="0" smtClean="0"/>
              <a:t>5 </a:t>
            </a:r>
            <a:r>
              <a:rPr lang="en-US" i="1" dirty="0"/>
              <a:t>out of 8 undergraduates in Accelerator Division are from non-research </a:t>
            </a:r>
            <a:r>
              <a:rPr lang="en-US" i="1" dirty="0" smtClean="0"/>
              <a:t>institutions in 2015</a:t>
            </a:r>
            <a:endParaRPr lang="en-US" i="1" dirty="0"/>
          </a:p>
        </p:txBody>
      </p:sp>
      <p:sp>
        <p:nvSpPr>
          <p:cNvPr id="4" name="Footer Placeholder 3"/>
          <p:cNvSpPr>
            <a:spLocks noGrp="1"/>
          </p:cNvSpPr>
          <p:nvPr>
            <p:ph type="ftr" sz="quarter" idx="10"/>
          </p:nvPr>
        </p:nvSpPr>
        <p:spPr/>
        <p:txBody>
          <a:bodyPr/>
          <a:lstStyle/>
          <a:p>
            <a:r>
              <a:rPr lang="en-US" dirty="0"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30</a:t>
            </a:fld>
            <a:endParaRPr lang="en-US" dirty="0"/>
          </a:p>
        </p:txBody>
      </p:sp>
    </p:spTree>
    <p:extLst>
      <p:ext uri="{BB962C8B-B14F-4D97-AF65-F5344CB8AC3E}">
        <p14:creationId xmlns:p14="http://schemas.microsoft.com/office/powerpoint/2010/main" val="41196518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IPAC’15 – Richmond, VA</a:t>
            </a:r>
            <a:endParaRPr lang="en-US" dirty="0"/>
          </a:p>
        </p:txBody>
      </p:sp>
      <p:pic>
        <p:nvPicPr>
          <p:cNvPr id="6" name="Picture 5"/>
          <p:cNvPicPr>
            <a:picLocks noChangeAspect="1"/>
          </p:cNvPicPr>
          <p:nvPr/>
        </p:nvPicPr>
        <p:blipFill rotWithShape="1">
          <a:blip r:embed="rId3"/>
          <a:srcRect l="18159" t="20467" r="22089" b="29573"/>
          <a:stretch/>
        </p:blipFill>
        <p:spPr>
          <a:xfrm>
            <a:off x="-1106" y="3370336"/>
            <a:ext cx="2452529" cy="3083631"/>
          </a:xfrm>
          <a:prstGeom prst="rect">
            <a:avLst/>
          </a:prstGeom>
        </p:spPr>
      </p:pic>
      <p:sp>
        <p:nvSpPr>
          <p:cNvPr id="12" name="TextBox 11"/>
          <p:cNvSpPr txBox="1"/>
          <p:nvPr/>
        </p:nvSpPr>
        <p:spPr>
          <a:xfrm>
            <a:off x="3098906" y="5807636"/>
            <a:ext cx="5451044" cy="646331"/>
          </a:xfrm>
          <a:prstGeom prst="rect">
            <a:avLst/>
          </a:prstGeom>
          <a:noFill/>
        </p:spPr>
        <p:txBody>
          <a:bodyPr wrap="none" rtlCol="0">
            <a:spAutoFit/>
          </a:bodyPr>
          <a:lstStyle/>
          <a:p>
            <a:pPr algn="ctr"/>
            <a:r>
              <a:rPr lang="en-US" dirty="0" smtClean="0">
                <a:latin typeface="Arial" panose="020B0604020202020204" pitchFamily="34" charset="0"/>
                <a:cs typeface="Arial" panose="020B0604020202020204" pitchFamily="34" charset="0"/>
              </a:rPr>
              <a:t>1187 attendees </a:t>
            </a:r>
            <a:r>
              <a:rPr lang="en-US" dirty="0">
                <a:latin typeface="Arial" panose="020B0604020202020204" pitchFamily="34" charset="0"/>
                <a:cs typeface="Arial" panose="020B0604020202020204" pitchFamily="34" charset="0"/>
              </a:rPr>
              <a:t>from 309 </a:t>
            </a:r>
            <a:r>
              <a:rPr lang="en-US" dirty="0" smtClean="0">
                <a:latin typeface="Arial" panose="020B0604020202020204" pitchFamily="34" charset="0"/>
                <a:cs typeface="Arial" panose="020B0604020202020204" pitchFamily="34" charset="0"/>
              </a:rPr>
              <a:t>institutions in </a:t>
            </a:r>
            <a:r>
              <a:rPr lang="en-US" dirty="0">
                <a:latin typeface="Arial" panose="020B0604020202020204" pitchFamily="34" charset="0"/>
                <a:cs typeface="Arial" panose="020B0604020202020204" pitchFamily="34" charset="0"/>
              </a:rPr>
              <a:t>31 </a:t>
            </a:r>
            <a:r>
              <a:rPr lang="en-US" dirty="0" smtClean="0">
                <a:latin typeface="Arial" panose="020B0604020202020204" pitchFamily="34" charset="0"/>
                <a:cs typeface="Arial" panose="020B0604020202020204" pitchFamily="34" charset="0"/>
              </a:rPr>
              <a:t>countries</a:t>
            </a:r>
          </a:p>
          <a:p>
            <a:pPr algn="ctr"/>
            <a:r>
              <a:rPr lang="en-US" b="1" dirty="0" smtClean="0">
                <a:solidFill>
                  <a:srgbClr val="FF0000"/>
                </a:solidFill>
                <a:latin typeface="Arial" panose="020B0604020202020204" pitchFamily="34" charset="0"/>
                <a:cs typeface="Arial" panose="020B0604020202020204" pitchFamily="34" charset="0"/>
              </a:rPr>
              <a:t>59 from Jefferson Lab</a:t>
            </a:r>
          </a:p>
        </p:txBody>
      </p:sp>
      <p:pic>
        <p:nvPicPr>
          <p:cNvPr id="13" name="Content Placeholder 12"/>
          <p:cNvPicPr>
            <a:picLocks noGrp="1" noChangeAspect="1"/>
          </p:cNvPicPr>
          <p:nvPr>
            <p:ph idx="1"/>
          </p:nvPr>
        </p:nvPicPr>
        <p:blipFill rotWithShape="1">
          <a:blip r:embed="rId4"/>
          <a:srcRect l="32843" t="11519" r="7122" b="46945"/>
          <a:stretch/>
        </p:blipFill>
        <p:spPr>
          <a:xfrm>
            <a:off x="0" y="800484"/>
            <a:ext cx="2464145" cy="2563685"/>
          </a:xfrm>
        </p:spPr>
      </p:pic>
      <p:grpSp>
        <p:nvGrpSpPr>
          <p:cNvPr id="3" name="Group 2"/>
          <p:cNvGrpSpPr/>
          <p:nvPr/>
        </p:nvGrpSpPr>
        <p:grpSpPr>
          <a:xfrm>
            <a:off x="4137190" y="1772906"/>
            <a:ext cx="4806785" cy="3921674"/>
            <a:chOff x="2774524" y="838074"/>
            <a:chExt cx="6177600" cy="4995093"/>
          </a:xfrm>
        </p:grpSpPr>
        <p:pic>
          <p:nvPicPr>
            <p:cNvPr id="7" name="Picture 6"/>
            <p:cNvPicPr>
              <a:picLocks noChangeAspect="1"/>
            </p:cNvPicPr>
            <p:nvPr/>
          </p:nvPicPr>
          <p:blipFill rotWithShape="1">
            <a:blip r:embed="rId5"/>
            <a:srcRect l="528" t="669" r="585" b="598"/>
            <a:stretch/>
          </p:blipFill>
          <p:spPr>
            <a:xfrm>
              <a:off x="2774524" y="838074"/>
              <a:ext cx="6177600" cy="4995093"/>
            </a:xfrm>
            <a:prstGeom prst="rect">
              <a:avLst/>
            </a:prstGeom>
          </p:spPr>
        </p:pic>
        <p:sp>
          <p:nvSpPr>
            <p:cNvPr id="14" name="TextBox 13"/>
            <p:cNvSpPr txBox="1"/>
            <p:nvPr/>
          </p:nvSpPr>
          <p:spPr>
            <a:xfrm>
              <a:off x="6217478" y="2672522"/>
              <a:ext cx="572392" cy="646331"/>
            </a:xfrm>
            <a:prstGeom prst="rect">
              <a:avLst/>
            </a:prstGeom>
            <a:noFill/>
          </p:spPr>
          <p:txBody>
            <a:bodyPr wrap="none" rtlCol="0">
              <a:spAutoFit/>
            </a:bodyPr>
            <a:lstStyle/>
            <a:p>
              <a:r>
                <a:rPr lang="en-US" dirty="0" smtClean="0"/>
                <a:t>USA</a:t>
              </a:r>
            </a:p>
            <a:p>
              <a:r>
                <a:rPr lang="en-US" dirty="0" smtClean="0"/>
                <a:t>458</a:t>
              </a:r>
              <a:endParaRPr lang="en-US" dirty="0"/>
            </a:p>
          </p:txBody>
        </p:sp>
        <p:sp>
          <p:nvSpPr>
            <p:cNvPr id="15" name="TextBox 14"/>
            <p:cNvSpPr txBox="1"/>
            <p:nvPr/>
          </p:nvSpPr>
          <p:spPr>
            <a:xfrm>
              <a:off x="5289837" y="4826005"/>
              <a:ext cx="1046343" cy="646331"/>
            </a:xfrm>
            <a:prstGeom prst="rect">
              <a:avLst/>
            </a:prstGeom>
            <a:noFill/>
          </p:spPr>
          <p:txBody>
            <a:bodyPr wrap="none" rtlCol="0">
              <a:spAutoFit/>
            </a:bodyPr>
            <a:lstStyle/>
            <a:p>
              <a:pPr algn="ctr"/>
              <a:r>
                <a:rPr lang="en-US" dirty="0" smtClean="0"/>
                <a:t>Germany</a:t>
              </a:r>
            </a:p>
            <a:p>
              <a:pPr algn="ctr"/>
              <a:r>
                <a:rPr lang="en-US" dirty="0" smtClean="0"/>
                <a:t>137</a:t>
              </a:r>
              <a:endParaRPr lang="en-US" dirty="0"/>
            </a:p>
          </p:txBody>
        </p:sp>
        <p:sp>
          <p:nvSpPr>
            <p:cNvPr id="16" name="TextBox 15"/>
            <p:cNvSpPr txBox="1"/>
            <p:nvPr/>
          </p:nvSpPr>
          <p:spPr>
            <a:xfrm>
              <a:off x="4218618" y="4759748"/>
              <a:ext cx="713845" cy="646331"/>
            </a:xfrm>
            <a:prstGeom prst="rect">
              <a:avLst/>
            </a:prstGeom>
            <a:noFill/>
          </p:spPr>
          <p:txBody>
            <a:bodyPr wrap="none" rtlCol="0">
              <a:spAutoFit/>
            </a:bodyPr>
            <a:lstStyle/>
            <a:p>
              <a:pPr algn="ctr"/>
              <a:r>
                <a:rPr lang="en-US" dirty="0" smtClean="0"/>
                <a:t>China</a:t>
              </a:r>
            </a:p>
            <a:p>
              <a:pPr algn="ctr"/>
              <a:r>
                <a:rPr lang="en-US" dirty="0" smtClean="0"/>
                <a:t>93</a:t>
              </a:r>
              <a:endParaRPr lang="en-US" dirty="0"/>
            </a:p>
          </p:txBody>
        </p:sp>
        <p:sp>
          <p:nvSpPr>
            <p:cNvPr id="17" name="TextBox 16"/>
            <p:cNvSpPr txBox="1"/>
            <p:nvPr/>
          </p:nvSpPr>
          <p:spPr>
            <a:xfrm>
              <a:off x="3544971" y="4251746"/>
              <a:ext cx="721960" cy="646331"/>
            </a:xfrm>
            <a:prstGeom prst="rect">
              <a:avLst/>
            </a:prstGeom>
            <a:noFill/>
          </p:spPr>
          <p:txBody>
            <a:bodyPr wrap="none" rtlCol="0">
              <a:spAutoFit/>
            </a:bodyPr>
            <a:lstStyle/>
            <a:p>
              <a:pPr algn="ctr"/>
              <a:r>
                <a:rPr lang="en-US" dirty="0" smtClean="0"/>
                <a:t>Japan</a:t>
              </a:r>
            </a:p>
            <a:p>
              <a:pPr algn="ctr"/>
              <a:r>
                <a:rPr lang="en-US" dirty="0" smtClean="0"/>
                <a:t>84</a:t>
              </a:r>
              <a:endParaRPr lang="en-US" dirty="0"/>
            </a:p>
          </p:txBody>
        </p:sp>
        <p:sp>
          <p:nvSpPr>
            <p:cNvPr id="18" name="TextBox 17"/>
            <p:cNvSpPr txBox="1"/>
            <p:nvPr/>
          </p:nvSpPr>
          <p:spPr>
            <a:xfrm>
              <a:off x="3003857" y="3412446"/>
              <a:ext cx="1278640" cy="646331"/>
            </a:xfrm>
            <a:prstGeom prst="rect">
              <a:avLst/>
            </a:prstGeom>
            <a:noFill/>
          </p:spPr>
          <p:txBody>
            <a:bodyPr wrap="none" rtlCol="0">
              <a:spAutoFit/>
            </a:bodyPr>
            <a:lstStyle/>
            <a:p>
              <a:pPr algn="ctr"/>
              <a:r>
                <a:rPr lang="en-US" dirty="0" smtClean="0"/>
                <a:t>Switzerland</a:t>
              </a:r>
            </a:p>
            <a:p>
              <a:pPr algn="ctr"/>
              <a:r>
                <a:rPr lang="en-US" dirty="0" smtClean="0"/>
                <a:t>78</a:t>
              </a:r>
              <a:endParaRPr lang="en-US" dirty="0"/>
            </a:p>
          </p:txBody>
        </p:sp>
        <p:sp>
          <p:nvSpPr>
            <p:cNvPr id="19" name="TextBox 18"/>
            <p:cNvSpPr txBox="1"/>
            <p:nvPr/>
          </p:nvSpPr>
          <p:spPr>
            <a:xfrm>
              <a:off x="3092188" y="2904441"/>
              <a:ext cx="738867" cy="369332"/>
            </a:xfrm>
            <a:prstGeom prst="rect">
              <a:avLst/>
            </a:prstGeom>
            <a:noFill/>
          </p:spPr>
          <p:txBody>
            <a:bodyPr wrap="none" rtlCol="0">
              <a:spAutoFit/>
            </a:bodyPr>
            <a:lstStyle/>
            <a:p>
              <a:r>
                <a:rPr lang="en-US" dirty="0" smtClean="0"/>
                <a:t>UK 60</a:t>
              </a:r>
              <a:endParaRPr lang="en-US" dirty="0"/>
            </a:p>
          </p:txBody>
        </p:sp>
      </p:grpSp>
      <p:sp>
        <p:nvSpPr>
          <p:cNvPr id="20" name="TextBox 19"/>
          <p:cNvSpPr txBox="1"/>
          <p:nvPr/>
        </p:nvSpPr>
        <p:spPr>
          <a:xfrm>
            <a:off x="13847" y="2926528"/>
            <a:ext cx="1805678" cy="369332"/>
          </a:xfrm>
          <a:prstGeom prst="rect">
            <a:avLst/>
          </a:prstGeom>
          <a:noFill/>
        </p:spPr>
        <p:txBody>
          <a:bodyPr wrap="none" rtlCol="0">
            <a:spAutoFit/>
          </a:bodyPr>
          <a:lstStyle/>
          <a:p>
            <a:r>
              <a:rPr lang="en-US" dirty="0" smtClean="0">
                <a:solidFill>
                  <a:srgbClr val="FFFF00"/>
                </a:solidFill>
              </a:rPr>
              <a:t>Conference Chair</a:t>
            </a:r>
            <a:endParaRPr lang="en-US" dirty="0">
              <a:solidFill>
                <a:srgbClr val="FFFF00"/>
              </a:solidFill>
            </a:endParaRPr>
          </a:p>
        </p:txBody>
      </p:sp>
      <p:sp>
        <p:nvSpPr>
          <p:cNvPr id="21" name="TextBox 20"/>
          <p:cNvSpPr txBox="1"/>
          <p:nvPr/>
        </p:nvSpPr>
        <p:spPr>
          <a:xfrm>
            <a:off x="13847" y="4909121"/>
            <a:ext cx="1098190" cy="369332"/>
          </a:xfrm>
          <a:prstGeom prst="rect">
            <a:avLst/>
          </a:prstGeom>
          <a:noFill/>
        </p:spPr>
        <p:txBody>
          <a:bodyPr wrap="none" rtlCol="0">
            <a:spAutoFit/>
          </a:bodyPr>
          <a:lstStyle/>
          <a:p>
            <a:r>
              <a:rPr lang="en-US" dirty="0" smtClean="0">
                <a:solidFill>
                  <a:srgbClr val="FFFF00"/>
                </a:solidFill>
              </a:rPr>
              <a:t>LOC Chair</a:t>
            </a:r>
            <a:endParaRPr lang="en-US" dirty="0">
              <a:solidFill>
                <a:srgbClr val="FFFF00"/>
              </a:solidFill>
            </a:endParaRPr>
          </a:p>
        </p:txBody>
      </p:sp>
      <p:sp>
        <p:nvSpPr>
          <p:cNvPr id="4" name="TextBox 3"/>
          <p:cNvSpPr txBox="1"/>
          <p:nvPr/>
        </p:nvSpPr>
        <p:spPr>
          <a:xfrm>
            <a:off x="2548170" y="836236"/>
            <a:ext cx="6522733"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Conference organized by </a:t>
            </a:r>
            <a:r>
              <a:rPr lang="en-US" sz="1600" dirty="0" smtClean="0">
                <a:latin typeface="Arial" panose="020B0604020202020204" pitchFamily="34" charset="0"/>
                <a:cs typeface="Arial" panose="020B0604020202020204" pitchFamily="34" charset="0"/>
              </a:rPr>
              <a:t>a large number of Jefferson Lab volunteers in addition to their normal workload</a:t>
            </a:r>
          </a:p>
          <a:p>
            <a:r>
              <a:rPr lang="en-US" sz="1600" dirty="0" smtClean="0">
                <a:latin typeface="Arial" panose="020B0604020202020204" pitchFamily="34" charset="0"/>
                <a:cs typeface="Arial" panose="020B0604020202020204" pitchFamily="34" charset="0"/>
              </a:rPr>
              <a:t>Demonstrates accelerator leadership within world-wide community</a:t>
            </a:r>
            <a:endParaRPr lang="en-US" sz="1600"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0"/>
          </p:nvPr>
        </p:nvSpPr>
        <p:spPr/>
        <p:txBody>
          <a:bodyPr/>
          <a:lstStyle/>
          <a:p>
            <a:r>
              <a:rPr lang="en-US" smtClean="0"/>
              <a:t>S&amp;T Review July 28-30, 2015</a:t>
            </a:r>
            <a:endParaRPr lang="en-US" dirty="0"/>
          </a:p>
        </p:txBody>
      </p:sp>
      <p:sp>
        <p:nvSpPr>
          <p:cNvPr id="8" name="Slide Number Placeholder 7"/>
          <p:cNvSpPr>
            <a:spLocks noGrp="1"/>
          </p:cNvSpPr>
          <p:nvPr>
            <p:ph type="sldNum" sz="quarter" idx="11"/>
          </p:nvPr>
        </p:nvSpPr>
        <p:spPr/>
        <p:txBody>
          <a:bodyPr/>
          <a:lstStyle/>
          <a:p>
            <a:fld id="{857632D8-191F-466C-AAEC-EF2308AA4DB2}" type="slidenum">
              <a:rPr lang="en-US" smtClean="0"/>
              <a:pPr/>
              <a:t>31</a:t>
            </a:fld>
            <a:endParaRPr lang="en-US" dirty="0"/>
          </a:p>
        </p:txBody>
      </p:sp>
    </p:spTree>
    <p:extLst>
      <p:ext uri="{BB962C8B-B14F-4D97-AF65-F5344CB8AC3E}">
        <p14:creationId xmlns:p14="http://schemas.microsoft.com/office/powerpoint/2010/main" val="7754251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Vision for the Future</a:t>
            </a:r>
            <a:endParaRPr lang="en-US" dirty="0"/>
          </a:p>
        </p:txBody>
      </p:sp>
      <p:sp>
        <p:nvSpPr>
          <p:cNvPr id="3" name="Content Placeholder 2"/>
          <p:cNvSpPr>
            <a:spLocks noGrp="1"/>
          </p:cNvSpPr>
          <p:nvPr>
            <p:ph idx="1"/>
          </p:nvPr>
        </p:nvSpPr>
        <p:spPr/>
        <p:txBody>
          <a:bodyPr>
            <a:normAutofit lnSpcReduction="10000"/>
          </a:bodyPr>
          <a:lstStyle/>
          <a:p>
            <a:r>
              <a:rPr lang="en-US" dirty="0" smtClean="0"/>
              <a:t>Operate and upgrade the JLab accelerator facilities</a:t>
            </a:r>
          </a:p>
          <a:p>
            <a:pPr lvl="1"/>
            <a:r>
              <a:rPr lang="en-US" dirty="0" smtClean="0"/>
              <a:t>Deliver 12 GeV physics program</a:t>
            </a:r>
          </a:p>
          <a:p>
            <a:pPr lvl="1"/>
            <a:r>
              <a:rPr lang="en-US" dirty="0" smtClean="0"/>
              <a:t>Improve parity quality of beams</a:t>
            </a:r>
          </a:p>
          <a:p>
            <a:r>
              <a:rPr lang="en-US" dirty="0"/>
              <a:t>Achieve all deliverables for FRIB and the LCLS II Projects, on schedule, under budget</a:t>
            </a:r>
          </a:p>
          <a:p>
            <a:r>
              <a:rPr lang="en-US" dirty="0" smtClean="0"/>
              <a:t>Prepare for MEIC at Jefferson Lab </a:t>
            </a:r>
          </a:p>
          <a:p>
            <a:pPr lvl="1"/>
            <a:r>
              <a:rPr lang="en-US" dirty="0" smtClean="0"/>
              <a:t>Complete detailed design optimization</a:t>
            </a:r>
          </a:p>
          <a:p>
            <a:pPr lvl="1"/>
            <a:r>
              <a:rPr lang="en-US" dirty="0" smtClean="0"/>
              <a:t>Initiate value engineering and prototyping</a:t>
            </a:r>
          </a:p>
          <a:p>
            <a:r>
              <a:rPr lang="en-US" dirty="0" smtClean="0"/>
              <a:t>Sustain Jefferson Lab’s core accelerator competencies to support DOE Office of Science projects and other partnerships</a:t>
            </a:r>
          </a:p>
          <a:p>
            <a:pPr lvl="1">
              <a:spcBef>
                <a:spcPts val="900"/>
              </a:spcBef>
            </a:pPr>
            <a:r>
              <a:rPr lang="en-US" dirty="0"/>
              <a:t>Be the partner of choice for SRF accelerators world-wide</a:t>
            </a:r>
          </a:p>
          <a:p>
            <a:pPr lvl="1">
              <a:spcBef>
                <a:spcPts val="900"/>
              </a:spcBef>
            </a:pPr>
            <a:r>
              <a:rPr lang="en-US" dirty="0"/>
              <a:t>Associate other core competencies with SRF to expand our capabilities</a:t>
            </a:r>
          </a:p>
          <a:p>
            <a:r>
              <a:rPr lang="en-US" dirty="0" smtClean="0"/>
              <a:t>Attract and educate the next generation of accelerator scientists and engineers</a:t>
            </a:r>
          </a:p>
          <a:p>
            <a:pPr marL="742950" lvl="2" indent="-342900">
              <a:buClr>
                <a:srgbClr val="FF6600"/>
              </a:buClr>
            </a:pPr>
            <a:r>
              <a:rPr lang="en-US" dirty="0"/>
              <a:t>Continue at about the same level</a:t>
            </a:r>
          </a:p>
          <a:p>
            <a:endParaRPr lang="en-US" dirty="0"/>
          </a:p>
        </p:txBody>
      </p:sp>
      <p:sp>
        <p:nvSpPr>
          <p:cNvPr id="5" name="Footer Placeholder 4"/>
          <p:cNvSpPr>
            <a:spLocks noGrp="1"/>
          </p:cNvSpPr>
          <p:nvPr>
            <p:ph type="ftr" sz="quarter" idx="10"/>
          </p:nvPr>
        </p:nvSpPr>
        <p:spPr/>
        <p:txBody>
          <a:bodyPr/>
          <a:lstStyle/>
          <a:p>
            <a:r>
              <a:rPr lang="en-US" smtClean="0"/>
              <a:t>S&amp;T Review July 28-30, 2015</a:t>
            </a:r>
            <a:endParaRPr lang="en-US" dirty="0"/>
          </a:p>
        </p:txBody>
      </p:sp>
      <p:sp>
        <p:nvSpPr>
          <p:cNvPr id="6" name="Slide Number Placeholder 5"/>
          <p:cNvSpPr>
            <a:spLocks noGrp="1"/>
          </p:cNvSpPr>
          <p:nvPr>
            <p:ph type="sldNum" sz="quarter" idx="11"/>
          </p:nvPr>
        </p:nvSpPr>
        <p:spPr/>
        <p:txBody>
          <a:bodyPr/>
          <a:lstStyle/>
          <a:p>
            <a:fld id="{857632D8-191F-466C-AAEC-EF2308AA4DB2}" type="slidenum">
              <a:rPr lang="en-US" smtClean="0"/>
              <a:pPr/>
              <a:t>32</a:t>
            </a:fld>
            <a:endParaRPr lang="en-US" dirty="0"/>
          </a:p>
        </p:txBody>
      </p:sp>
    </p:spTree>
    <p:extLst>
      <p:ext uri="{BB962C8B-B14F-4D97-AF65-F5344CB8AC3E}">
        <p14:creationId xmlns:p14="http://schemas.microsoft.com/office/powerpoint/2010/main" val="31787113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CEBAF accelerator operations progressing well</a:t>
            </a:r>
          </a:p>
          <a:p>
            <a:pPr lvl="1"/>
            <a:r>
              <a:rPr lang="en-US" dirty="0" smtClean="0"/>
              <a:t> Commissioned 3 hall operation, 10.5 GeV beam</a:t>
            </a:r>
          </a:p>
          <a:p>
            <a:pPr lvl="1"/>
            <a:r>
              <a:rPr lang="en-US" dirty="0" smtClean="0"/>
              <a:t> Preparing for 12 GeV operations</a:t>
            </a:r>
          </a:p>
          <a:p>
            <a:pPr lvl="1"/>
            <a:r>
              <a:rPr lang="en-US" dirty="0" smtClean="0"/>
              <a:t>Concern: need spare C100 cryomodule for risk mitigation</a:t>
            </a:r>
          </a:p>
          <a:p>
            <a:r>
              <a:rPr lang="en-US" dirty="0" smtClean="0"/>
              <a:t>	(see A. Freyberger talk)</a:t>
            </a:r>
          </a:p>
          <a:p>
            <a:r>
              <a:rPr lang="en-US" dirty="0" smtClean="0"/>
              <a:t>Preparing for the MEIC at Jefferson Lab – design is progressing well</a:t>
            </a:r>
          </a:p>
          <a:p>
            <a:pPr lvl="2"/>
            <a:r>
              <a:rPr lang="en-US" dirty="0" smtClean="0"/>
              <a:t>Concern:  need dedicated MEIC R&amp;D program</a:t>
            </a:r>
          </a:p>
          <a:p>
            <a:r>
              <a:rPr lang="en-US" dirty="0" smtClean="0"/>
              <a:t>Accelerator R&amp;D is vibrant</a:t>
            </a:r>
          </a:p>
          <a:p>
            <a:r>
              <a:rPr lang="en-US" dirty="0" smtClean="0"/>
              <a:t>We are strong partners in FRIB and LCLSII </a:t>
            </a:r>
          </a:p>
          <a:p>
            <a:r>
              <a:rPr lang="en-US" dirty="0" smtClean="0"/>
              <a:t>Education activities are broad-based and effective</a:t>
            </a:r>
            <a:endParaRPr lang="en-US" dirty="0"/>
          </a:p>
        </p:txBody>
      </p:sp>
      <p:sp>
        <p:nvSpPr>
          <p:cNvPr id="5" name="Footer Placeholder 4"/>
          <p:cNvSpPr>
            <a:spLocks noGrp="1"/>
          </p:cNvSpPr>
          <p:nvPr>
            <p:ph type="ftr" sz="quarter" idx="10"/>
          </p:nvPr>
        </p:nvSpPr>
        <p:spPr/>
        <p:txBody>
          <a:bodyPr/>
          <a:lstStyle/>
          <a:p>
            <a:r>
              <a:rPr lang="en-US" smtClean="0"/>
              <a:t>S&amp;T Review July 28-30, 2015</a:t>
            </a:r>
            <a:endParaRPr lang="en-US" dirty="0"/>
          </a:p>
        </p:txBody>
      </p:sp>
      <p:sp>
        <p:nvSpPr>
          <p:cNvPr id="6" name="Slide Number Placeholder 5"/>
          <p:cNvSpPr>
            <a:spLocks noGrp="1"/>
          </p:cNvSpPr>
          <p:nvPr>
            <p:ph type="sldNum" sz="quarter" idx="11"/>
          </p:nvPr>
        </p:nvSpPr>
        <p:spPr/>
        <p:txBody>
          <a:bodyPr/>
          <a:lstStyle/>
          <a:p>
            <a:fld id="{857632D8-191F-466C-AAEC-EF2308AA4DB2}" type="slidenum">
              <a:rPr lang="en-US" smtClean="0"/>
              <a:pPr/>
              <a:t>33</a:t>
            </a:fld>
            <a:endParaRPr lang="en-US" dirty="0"/>
          </a:p>
        </p:txBody>
      </p:sp>
    </p:spTree>
    <p:extLst>
      <p:ext uri="{BB962C8B-B14F-4D97-AF65-F5344CB8AC3E}">
        <p14:creationId xmlns:p14="http://schemas.microsoft.com/office/powerpoint/2010/main" val="19816099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r>
              <a:rPr lang="en-US" dirty="0" smtClean="0"/>
              <a:t>Supplemental Information</a:t>
            </a:r>
            <a:endParaRPr lang="en-US" dirty="0"/>
          </a:p>
        </p:txBody>
      </p:sp>
    </p:spTree>
    <p:extLst>
      <p:ext uri="{BB962C8B-B14F-4D97-AF65-F5344CB8AC3E}">
        <p14:creationId xmlns:p14="http://schemas.microsoft.com/office/powerpoint/2010/main" val="4739836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304800" y="101600"/>
            <a:ext cx="8458200" cy="736600"/>
          </a:xfrm>
        </p:spPr>
        <p:txBody>
          <a:bodyPr/>
          <a:lstStyle/>
          <a:p>
            <a:r>
              <a:rPr lang="en-US" sz="2400" dirty="0" smtClean="0">
                <a:solidFill>
                  <a:schemeClr val="tx1"/>
                </a:solidFill>
              </a:rPr>
              <a:t>Capital Equipment/AIP Funds @ Proposed </a:t>
            </a:r>
            <a:r>
              <a:rPr lang="en-US" sz="2400" dirty="0">
                <a:solidFill>
                  <a:schemeClr val="tx1"/>
                </a:solidFill>
              </a:rPr>
              <a:t>($k</a:t>
            </a:r>
            <a:r>
              <a:rPr lang="en-US" sz="2400" dirty="0" smtClean="0">
                <a:solidFill>
                  <a:schemeClr val="tx1"/>
                </a:solidFill>
              </a:rPr>
              <a:t>)</a:t>
            </a:r>
            <a:endParaRPr lang="en-US" sz="2400"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115984616"/>
              </p:ext>
            </p:extLst>
          </p:nvPr>
        </p:nvGraphicFramePr>
        <p:xfrm>
          <a:off x="-1" y="1753288"/>
          <a:ext cx="9144001" cy="4279212"/>
        </p:xfrm>
        <a:graphic>
          <a:graphicData uri="http://schemas.openxmlformats.org/presentationml/2006/ole">
            <mc:AlternateContent xmlns:mc="http://schemas.openxmlformats.org/markup-compatibility/2006">
              <mc:Choice xmlns:v="urn:schemas-microsoft-com:vml" Requires="v">
                <p:oleObj spid="_x0000_s1199" name="Worksheet" r:id="rId5" imgW="10261600" imgH="4749800" progId="Excel.Sheet.8">
                  <p:embed/>
                </p:oleObj>
              </mc:Choice>
              <mc:Fallback>
                <p:oleObj name="Worksheet" r:id="rId5" imgW="10261600" imgH="4749800" progId="Excel.Sheet.8">
                  <p:embed/>
                  <p:pic>
                    <p:nvPicPr>
                      <p:cNvPr id="0" name=""/>
                      <p:cNvPicPr>
                        <a:picLocks noChangeAspect="1" noChangeArrowheads="1"/>
                      </p:cNvPicPr>
                      <p:nvPr/>
                    </p:nvPicPr>
                    <p:blipFill>
                      <a:blip r:embed="rId6"/>
                      <a:srcRect/>
                      <a:stretch>
                        <a:fillRect/>
                      </a:stretch>
                    </p:blipFill>
                    <p:spPr bwMode="auto">
                      <a:xfrm>
                        <a:off x="-1" y="1753288"/>
                        <a:ext cx="9144001" cy="4279212"/>
                      </a:xfrm>
                      <a:prstGeom prst="rect">
                        <a:avLst/>
                      </a:prstGeom>
                      <a:noFill/>
                      <a:ln>
                        <a:noFill/>
                      </a:ln>
                      <a:effectLst/>
                      <a:extLst/>
                    </p:spPr>
                  </p:pic>
                </p:oleObj>
              </mc:Fallback>
            </mc:AlternateContent>
          </a:graphicData>
        </a:graphic>
      </p:graphicFrame>
      <p:sp>
        <p:nvSpPr>
          <p:cNvPr id="3" name="Footer Placeholder 2"/>
          <p:cNvSpPr>
            <a:spLocks noGrp="1"/>
          </p:cNvSpPr>
          <p:nvPr>
            <p:ph type="ftr" sz="quarter" idx="10"/>
          </p:nvPr>
        </p:nvSpPr>
        <p:spPr/>
        <p:txBody>
          <a:bodyPr/>
          <a:lstStyle/>
          <a:p>
            <a:r>
              <a:rPr lang="en-US" smtClean="0"/>
              <a:t>S&amp;T Review July 28-30, 2015</a:t>
            </a:r>
            <a:endParaRPr lang="en-US" dirty="0"/>
          </a:p>
        </p:txBody>
      </p:sp>
      <p:sp>
        <p:nvSpPr>
          <p:cNvPr id="4" name="Slide Number Placeholder 3"/>
          <p:cNvSpPr>
            <a:spLocks noGrp="1"/>
          </p:cNvSpPr>
          <p:nvPr>
            <p:ph type="sldNum" sz="quarter" idx="11"/>
          </p:nvPr>
        </p:nvSpPr>
        <p:spPr/>
        <p:txBody>
          <a:bodyPr/>
          <a:lstStyle/>
          <a:p>
            <a:fld id="{857632D8-191F-466C-AAEC-EF2308AA4DB2}" type="slidenum">
              <a:rPr lang="en-US" smtClean="0"/>
              <a:pPr/>
              <a:t>35</a:t>
            </a:fld>
            <a:endParaRPr lang="en-US" dirty="0"/>
          </a:p>
        </p:txBody>
      </p:sp>
    </p:spTree>
    <p:extLst>
      <p:ext uri="{BB962C8B-B14F-4D97-AF65-F5344CB8AC3E}">
        <p14:creationId xmlns:p14="http://schemas.microsoft.com/office/powerpoint/2010/main" val="656850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995" y="33717"/>
            <a:ext cx="9329981" cy="662093"/>
          </a:xfrm>
        </p:spPr>
        <p:txBody>
          <a:bodyPr>
            <a:normAutofit fontScale="90000"/>
          </a:bodyPr>
          <a:lstStyle/>
          <a:p>
            <a:r>
              <a:rPr lang="en-US" sz="2800" b="1" dirty="0" smtClean="0">
                <a:solidFill>
                  <a:srgbClr val="000000"/>
                </a:solidFill>
                <a:latin typeface="Arial"/>
                <a:cs typeface="Arial"/>
              </a:rPr>
              <a:t>Development of SIS NbTiN/AlN structures on Nb surfaces</a:t>
            </a:r>
            <a:endParaRPr lang="en-US" sz="2800" b="1" dirty="0">
              <a:solidFill>
                <a:srgbClr val="000000"/>
              </a:solidFill>
              <a:latin typeface="Arial"/>
              <a:cs typeface="Arial"/>
            </a:endParaRPr>
          </a:p>
        </p:txBody>
      </p:sp>
      <p:sp>
        <p:nvSpPr>
          <p:cNvPr id="22" name="TextBox 21"/>
          <p:cNvSpPr txBox="1"/>
          <p:nvPr/>
        </p:nvSpPr>
        <p:spPr>
          <a:xfrm>
            <a:off x="127321" y="843599"/>
            <a:ext cx="8692588" cy="2246769"/>
          </a:xfrm>
          <a:prstGeom prst="rect">
            <a:avLst/>
          </a:prstGeom>
          <a:noFill/>
        </p:spPr>
        <p:txBody>
          <a:bodyPr wrap="square" rtlCol="0">
            <a:spAutoFit/>
          </a:bodyPr>
          <a:lstStyle/>
          <a:p>
            <a:r>
              <a:rPr lang="en-US" sz="1750" b="1" u="sng" dirty="0" smtClean="0"/>
              <a:t>Learning how to grow high quality Superconductor/Insulator/Superconductor films</a:t>
            </a:r>
          </a:p>
          <a:p>
            <a:pPr marL="800100" lvl="1" indent="-342900">
              <a:buClr>
                <a:srgbClr val="FF0000"/>
              </a:buClr>
              <a:buFont typeface="Wingdings" panose="05000000000000000000" pitchFamily="2" charset="2"/>
              <a:buChar char="q"/>
            </a:pPr>
            <a:r>
              <a:rPr lang="en-US" sz="1750" dirty="0" smtClean="0"/>
              <a:t>Multi-layer SIS films may be a path to support very high surface RF fields</a:t>
            </a:r>
          </a:p>
          <a:p>
            <a:pPr marL="800100" lvl="1" indent="-342900">
              <a:buClr>
                <a:srgbClr val="FF0000"/>
              </a:buClr>
              <a:buFont typeface="Wingdings" panose="05000000000000000000" pitchFamily="2" charset="2"/>
              <a:buChar char="q"/>
            </a:pPr>
            <a:r>
              <a:rPr lang="en-US" sz="1750" dirty="0" smtClean="0"/>
              <a:t>Now producing  high quality </a:t>
            </a:r>
            <a:r>
              <a:rPr lang="en-US" sz="1750" dirty="0" err="1" smtClean="0"/>
              <a:t>NbTiN</a:t>
            </a:r>
            <a:r>
              <a:rPr lang="en-US" sz="1750" dirty="0" smtClean="0"/>
              <a:t>/</a:t>
            </a:r>
            <a:r>
              <a:rPr lang="en-US" sz="1750" dirty="0" err="1" smtClean="0"/>
              <a:t>AlN</a:t>
            </a:r>
            <a:r>
              <a:rPr lang="en-US" sz="1750" dirty="0" smtClean="0"/>
              <a:t>/Nb films by multi-target sputter deposition</a:t>
            </a:r>
          </a:p>
          <a:p>
            <a:pPr marL="1200150" lvl="2" indent="-285750">
              <a:buFont typeface="Wingdings" panose="05000000000000000000" pitchFamily="2" charset="2"/>
              <a:buChar char="§"/>
            </a:pPr>
            <a:r>
              <a:rPr lang="en-US" sz="1750" dirty="0" smtClean="0"/>
              <a:t>Candidate system to test the SIS SRF theory</a:t>
            </a:r>
          </a:p>
          <a:p>
            <a:pPr marL="1200150" lvl="2" indent="-285750">
              <a:buFont typeface="Wingdings" panose="05000000000000000000" pitchFamily="2" charset="2"/>
              <a:buChar char="§"/>
            </a:pPr>
            <a:r>
              <a:rPr lang="en-US" sz="1750" dirty="0" smtClean="0"/>
              <a:t>Showing excellent progress in avoiding parasitic losses</a:t>
            </a:r>
          </a:p>
          <a:p>
            <a:pPr marL="1200150" lvl="2" indent="-285750">
              <a:buFont typeface="Wingdings" panose="05000000000000000000" pitchFamily="2" charset="2"/>
              <a:buChar char="§"/>
            </a:pPr>
            <a:r>
              <a:rPr lang="en-US" sz="1750" dirty="0" smtClean="0"/>
              <a:t>Initial results are consistent with theory</a:t>
            </a:r>
          </a:p>
          <a:p>
            <a:pPr marL="1200150" lvl="2" indent="-285750">
              <a:buFont typeface="Arial" panose="020B0604020202020204" pitchFamily="34" charset="0"/>
              <a:buChar char="•"/>
            </a:pPr>
            <a:endParaRPr lang="en-US" sz="1750" dirty="0" smtClean="0"/>
          </a:p>
          <a:p>
            <a:pPr marL="742950" lvl="1" indent="-285750">
              <a:buFont typeface="Arial" panose="020B0604020202020204" pitchFamily="34" charset="0"/>
              <a:buChar char="•"/>
            </a:pPr>
            <a:endParaRPr lang="en-US" sz="1750" dirty="0"/>
          </a:p>
        </p:txBody>
      </p:sp>
      <p:grpSp>
        <p:nvGrpSpPr>
          <p:cNvPr id="23" name="Group 22"/>
          <p:cNvGrpSpPr/>
          <p:nvPr/>
        </p:nvGrpSpPr>
        <p:grpSpPr>
          <a:xfrm>
            <a:off x="127321" y="2829028"/>
            <a:ext cx="3275636" cy="3049419"/>
            <a:chOff x="0" y="2383109"/>
            <a:chExt cx="3108202" cy="3108202"/>
          </a:xfrm>
        </p:grpSpPr>
        <p:pic>
          <p:nvPicPr>
            <p:cNvPr id="24" name="Picture 23"/>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2383109"/>
              <a:ext cx="3108202" cy="3108202"/>
            </a:xfrm>
            <a:prstGeom prst="rect">
              <a:avLst/>
            </a:prstGeom>
          </p:spPr>
        </p:pic>
        <p:sp>
          <p:nvSpPr>
            <p:cNvPr id="25" name="TextBox 24"/>
            <p:cNvSpPr txBox="1"/>
            <p:nvPr/>
          </p:nvSpPr>
          <p:spPr>
            <a:xfrm>
              <a:off x="624461" y="3349936"/>
              <a:ext cx="782587" cy="369332"/>
            </a:xfrm>
            <a:prstGeom prst="rect">
              <a:avLst/>
            </a:prstGeom>
            <a:noFill/>
          </p:spPr>
          <p:txBody>
            <a:bodyPr wrap="none" rtlCol="0">
              <a:spAutoFit/>
            </a:bodyPr>
            <a:lstStyle/>
            <a:p>
              <a:r>
                <a:rPr lang="en-US" b="1" dirty="0" smtClean="0">
                  <a:solidFill>
                    <a:schemeClr val="bg1"/>
                  </a:solidFill>
                </a:rPr>
                <a:t>NbTiN</a:t>
              </a:r>
              <a:endParaRPr lang="en-US" b="1" dirty="0">
                <a:solidFill>
                  <a:schemeClr val="bg1"/>
                </a:solidFill>
              </a:endParaRPr>
            </a:p>
          </p:txBody>
        </p:sp>
        <p:sp>
          <p:nvSpPr>
            <p:cNvPr id="26" name="TextBox 25"/>
            <p:cNvSpPr txBox="1"/>
            <p:nvPr/>
          </p:nvSpPr>
          <p:spPr>
            <a:xfrm>
              <a:off x="1568982" y="4992224"/>
              <a:ext cx="1444434" cy="369332"/>
            </a:xfrm>
            <a:prstGeom prst="rect">
              <a:avLst/>
            </a:prstGeom>
            <a:noFill/>
          </p:spPr>
          <p:txBody>
            <a:bodyPr wrap="none" rtlCol="0">
              <a:spAutoFit/>
            </a:bodyPr>
            <a:lstStyle/>
            <a:p>
              <a:r>
                <a:rPr lang="en-US" b="1" dirty="0" smtClean="0">
                  <a:solidFill>
                    <a:schemeClr val="bg1"/>
                  </a:solidFill>
                </a:rPr>
                <a:t>Nb (ECR film)</a:t>
              </a:r>
              <a:endParaRPr lang="en-US" b="1" dirty="0">
                <a:solidFill>
                  <a:schemeClr val="bg1"/>
                </a:solidFill>
              </a:endParaRPr>
            </a:p>
          </p:txBody>
        </p:sp>
        <p:sp>
          <p:nvSpPr>
            <p:cNvPr id="28" name="TextBox 27"/>
            <p:cNvSpPr txBox="1"/>
            <p:nvPr/>
          </p:nvSpPr>
          <p:spPr>
            <a:xfrm>
              <a:off x="1497351" y="3906730"/>
              <a:ext cx="532518" cy="369332"/>
            </a:xfrm>
            <a:prstGeom prst="rect">
              <a:avLst/>
            </a:prstGeom>
            <a:noFill/>
          </p:spPr>
          <p:txBody>
            <a:bodyPr wrap="none" rtlCol="0">
              <a:spAutoFit/>
            </a:bodyPr>
            <a:lstStyle/>
            <a:p>
              <a:r>
                <a:rPr lang="en-US" b="1" dirty="0" smtClean="0">
                  <a:solidFill>
                    <a:srgbClr val="FF0000"/>
                  </a:solidFill>
                </a:rPr>
                <a:t>AlN</a:t>
              </a:r>
              <a:endParaRPr lang="en-US" b="1" dirty="0">
                <a:solidFill>
                  <a:srgbClr val="FF0000"/>
                </a:solidFill>
              </a:endParaRPr>
            </a:p>
          </p:txBody>
        </p:sp>
      </p:gr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5557" y="3954504"/>
            <a:ext cx="3729053" cy="2494071"/>
          </a:xfrm>
          <a:prstGeom prst="rect">
            <a:avLst/>
          </a:prstGeom>
        </p:spPr>
      </p:pic>
      <p:graphicFrame>
        <p:nvGraphicFramePr>
          <p:cNvPr id="30" name="Table 29"/>
          <p:cNvGraphicFramePr>
            <a:graphicFrameLocks noGrp="1"/>
          </p:cNvGraphicFramePr>
          <p:nvPr>
            <p:extLst>
              <p:ext uri="{D42A27DB-BD31-4B8C-83A1-F6EECF244321}">
                <p14:modId xmlns:p14="http://schemas.microsoft.com/office/powerpoint/2010/main" val="4079875679"/>
              </p:ext>
            </p:extLst>
          </p:nvPr>
        </p:nvGraphicFramePr>
        <p:xfrm>
          <a:off x="3669175" y="2593557"/>
          <a:ext cx="5150734" cy="1417320"/>
        </p:xfrm>
        <a:graphic>
          <a:graphicData uri="http://schemas.openxmlformats.org/drawingml/2006/table">
            <a:tbl>
              <a:tblPr firstRow="1" bandRow="1">
                <a:tableStyleId>{5C22544A-7EE6-4342-B048-85BDC9FD1C3A}</a:tableStyleId>
              </a:tblPr>
              <a:tblGrid>
                <a:gridCol w="2067812"/>
                <a:gridCol w="1221890"/>
                <a:gridCol w="864722"/>
                <a:gridCol w="996310"/>
              </a:tblGrid>
              <a:tr h="467478">
                <a:tc>
                  <a:txBody>
                    <a:bodyPr/>
                    <a:lstStyle/>
                    <a:p>
                      <a:endParaRPr lang="en-US" sz="1300" dirty="0"/>
                    </a:p>
                  </a:txBody>
                  <a:tcPr/>
                </a:tc>
                <a:tc>
                  <a:txBody>
                    <a:bodyPr/>
                    <a:lstStyle/>
                    <a:p>
                      <a:pPr algn="ctr"/>
                      <a:r>
                        <a:rPr lang="en-US" sz="1300" dirty="0" smtClean="0"/>
                        <a:t>Thickness</a:t>
                      </a:r>
                    </a:p>
                    <a:p>
                      <a:pPr algn="ctr"/>
                      <a:r>
                        <a:rPr lang="en-US" sz="1300" dirty="0" smtClean="0"/>
                        <a:t> [nm]</a:t>
                      </a:r>
                      <a:endParaRPr lang="en-US" sz="1300" dirty="0"/>
                    </a:p>
                  </a:txBody>
                  <a:tcPr/>
                </a:tc>
                <a:tc>
                  <a:txBody>
                    <a:bodyPr/>
                    <a:lstStyle/>
                    <a:p>
                      <a:pPr algn="ctr"/>
                      <a:r>
                        <a:rPr lang="en-US" sz="1300" dirty="0" smtClean="0"/>
                        <a:t>H</a:t>
                      </a:r>
                      <a:r>
                        <a:rPr lang="en-US" sz="1300" baseline="-25000" dirty="0" smtClean="0"/>
                        <a:t>c1</a:t>
                      </a:r>
                    </a:p>
                    <a:p>
                      <a:pPr algn="ctr"/>
                      <a:r>
                        <a:rPr lang="en-US" sz="1300" dirty="0" smtClean="0"/>
                        <a:t> [mT]</a:t>
                      </a:r>
                      <a:endParaRPr lang="en-US" sz="1300" dirty="0"/>
                    </a:p>
                  </a:txBody>
                  <a:tcPr/>
                </a:tc>
                <a:tc>
                  <a:txBody>
                    <a:bodyPr/>
                    <a:lstStyle/>
                    <a:p>
                      <a:pPr algn="ctr"/>
                      <a:r>
                        <a:rPr lang="en-US" sz="1300" dirty="0" smtClean="0"/>
                        <a:t>T</a:t>
                      </a:r>
                      <a:r>
                        <a:rPr lang="en-US" sz="1300" baseline="-25000" dirty="0" smtClean="0"/>
                        <a:t>c</a:t>
                      </a:r>
                    </a:p>
                    <a:p>
                      <a:pPr algn="ctr"/>
                      <a:r>
                        <a:rPr lang="en-US" sz="1300" dirty="0" smtClean="0"/>
                        <a:t>[K]</a:t>
                      </a:r>
                      <a:endParaRPr lang="en-US" sz="1300" dirty="0"/>
                    </a:p>
                  </a:txBody>
                  <a:tcPr/>
                </a:tc>
              </a:tr>
              <a:tr h="270645">
                <a:tc>
                  <a:txBody>
                    <a:bodyPr/>
                    <a:lstStyle/>
                    <a:p>
                      <a:r>
                        <a:rPr lang="en-US" sz="1300" dirty="0" smtClean="0"/>
                        <a:t>NbTiN/MgO</a:t>
                      </a:r>
                      <a:endParaRPr lang="en-US" sz="1300" dirty="0"/>
                    </a:p>
                  </a:txBody>
                  <a:tcPr/>
                </a:tc>
                <a:tc>
                  <a:txBody>
                    <a:bodyPr/>
                    <a:lstStyle/>
                    <a:p>
                      <a:pPr algn="ctr"/>
                      <a:r>
                        <a:rPr lang="en-US" sz="1300" dirty="0" smtClean="0"/>
                        <a:t>2000</a:t>
                      </a:r>
                      <a:endParaRPr lang="en-US" sz="1300" dirty="0"/>
                    </a:p>
                  </a:txBody>
                  <a:tcPr/>
                </a:tc>
                <a:tc>
                  <a:txBody>
                    <a:bodyPr/>
                    <a:lstStyle/>
                    <a:p>
                      <a:pPr algn="ctr"/>
                      <a:r>
                        <a:rPr lang="en-US" sz="1500" dirty="0" smtClean="0"/>
                        <a:t>30</a:t>
                      </a:r>
                      <a:endParaRPr lang="en-US" sz="1500" dirty="0"/>
                    </a:p>
                  </a:txBody>
                  <a:tcPr/>
                </a:tc>
                <a:tc>
                  <a:txBody>
                    <a:bodyPr/>
                    <a:lstStyle/>
                    <a:p>
                      <a:pPr algn="ctr"/>
                      <a:r>
                        <a:rPr lang="en-US" sz="1300" dirty="0" smtClean="0"/>
                        <a:t>17.25</a:t>
                      </a:r>
                      <a:endParaRPr lang="en-US" sz="1300" dirty="0"/>
                    </a:p>
                  </a:txBody>
                  <a:tcPr/>
                </a:tc>
              </a:tr>
              <a:tr h="270645">
                <a:tc>
                  <a:txBody>
                    <a:bodyPr/>
                    <a:lstStyle/>
                    <a:p>
                      <a:r>
                        <a:rPr lang="en-US" sz="1300" dirty="0" smtClean="0"/>
                        <a:t>NbTiN/AlN/AlN</a:t>
                      </a:r>
                      <a:r>
                        <a:rPr lang="en-US" sz="1300" baseline="0" dirty="0" smtClean="0"/>
                        <a:t> ceramic</a:t>
                      </a:r>
                      <a:endParaRPr lang="en-US" sz="1300" dirty="0"/>
                    </a:p>
                  </a:txBody>
                  <a:tcPr/>
                </a:tc>
                <a:tc>
                  <a:txBody>
                    <a:bodyPr/>
                    <a:lstStyle/>
                    <a:p>
                      <a:pPr algn="ctr"/>
                      <a:r>
                        <a:rPr lang="en-US" sz="1300" dirty="0" smtClean="0"/>
                        <a:t>145</a:t>
                      </a:r>
                      <a:endParaRPr lang="en-US" sz="1300" dirty="0"/>
                    </a:p>
                  </a:txBody>
                  <a:tcPr/>
                </a:tc>
                <a:tc>
                  <a:txBody>
                    <a:bodyPr/>
                    <a:lstStyle/>
                    <a:p>
                      <a:pPr algn="ctr"/>
                      <a:r>
                        <a:rPr lang="en-US" sz="1300" dirty="0" smtClean="0"/>
                        <a:t>135</a:t>
                      </a:r>
                      <a:endParaRPr lang="en-US" sz="1300" dirty="0"/>
                    </a:p>
                  </a:txBody>
                  <a:tcPr/>
                </a:tc>
                <a:tc>
                  <a:txBody>
                    <a:bodyPr/>
                    <a:lstStyle/>
                    <a:p>
                      <a:pPr algn="ctr"/>
                      <a:r>
                        <a:rPr lang="en-US" sz="1300" dirty="0" smtClean="0"/>
                        <a:t>14.84</a:t>
                      </a:r>
                      <a:endParaRPr lang="en-US" sz="1300" dirty="0"/>
                    </a:p>
                  </a:txBody>
                  <a:tcPr/>
                </a:tc>
              </a:tr>
              <a:tr h="270645">
                <a:tc>
                  <a:txBody>
                    <a:bodyPr/>
                    <a:lstStyle/>
                    <a:p>
                      <a:r>
                        <a:rPr lang="en-US" sz="1300" dirty="0" smtClean="0"/>
                        <a:t>NbTiN/AlN/MgO</a:t>
                      </a:r>
                      <a:endParaRPr lang="en-US" sz="1300" dirty="0"/>
                    </a:p>
                  </a:txBody>
                  <a:tcPr/>
                </a:tc>
                <a:tc>
                  <a:txBody>
                    <a:bodyPr/>
                    <a:lstStyle/>
                    <a:p>
                      <a:pPr algn="ctr"/>
                      <a:r>
                        <a:rPr lang="en-US" sz="1300" dirty="0" smtClean="0"/>
                        <a:t>148</a:t>
                      </a:r>
                      <a:endParaRPr lang="en-US" sz="1300" dirty="0"/>
                    </a:p>
                  </a:txBody>
                  <a:tcPr/>
                </a:tc>
                <a:tc>
                  <a:txBody>
                    <a:bodyPr/>
                    <a:lstStyle/>
                    <a:p>
                      <a:pPr algn="ctr"/>
                      <a:r>
                        <a:rPr lang="en-US" sz="1500" b="1" dirty="0" smtClean="0">
                          <a:solidFill>
                            <a:srgbClr val="FF0000"/>
                          </a:solidFill>
                        </a:rPr>
                        <a:t>200</a:t>
                      </a:r>
                      <a:endParaRPr lang="en-US" sz="1500" b="1" dirty="0">
                        <a:solidFill>
                          <a:srgbClr val="FF0000"/>
                        </a:solidFill>
                      </a:endParaRPr>
                    </a:p>
                  </a:txBody>
                  <a:tcPr/>
                </a:tc>
                <a:tc>
                  <a:txBody>
                    <a:bodyPr/>
                    <a:lstStyle/>
                    <a:p>
                      <a:pPr algn="ctr"/>
                      <a:r>
                        <a:rPr lang="en-US" sz="1300" dirty="0" smtClean="0"/>
                        <a:t>16.66</a:t>
                      </a:r>
                      <a:endParaRPr lang="en-US" sz="1300" dirty="0"/>
                    </a:p>
                  </a:txBody>
                  <a:tcPr/>
                </a:tc>
              </a:tr>
            </a:tbl>
          </a:graphicData>
        </a:graphic>
      </p:graphicFrame>
      <p:sp>
        <p:nvSpPr>
          <p:cNvPr id="13" name="TextBox 12"/>
          <p:cNvSpPr txBox="1"/>
          <p:nvPr/>
        </p:nvSpPr>
        <p:spPr>
          <a:xfrm>
            <a:off x="251658" y="5959029"/>
            <a:ext cx="2302233" cy="369332"/>
          </a:xfrm>
          <a:prstGeom prst="rect">
            <a:avLst/>
          </a:prstGeom>
          <a:noFill/>
        </p:spPr>
        <p:txBody>
          <a:bodyPr wrap="none" rtlCol="0">
            <a:spAutoFit/>
          </a:bodyPr>
          <a:lstStyle/>
          <a:p>
            <a:r>
              <a:rPr lang="en-US" dirty="0" smtClean="0"/>
              <a:t>A-M Valente-Feliciano</a:t>
            </a:r>
            <a:endParaRPr lang="en-US" dirty="0"/>
          </a:p>
        </p:txBody>
      </p:sp>
      <p:sp>
        <p:nvSpPr>
          <p:cNvPr id="2" name="Footer Placeholder 1"/>
          <p:cNvSpPr>
            <a:spLocks noGrp="1"/>
          </p:cNvSpPr>
          <p:nvPr>
            <p:ph type="ftr" sz="quarter" idx="10"/>
          </p:nvPr>
        </p:nvSpPr>
        <p:spPr/>
        <p:txBody>
          <a:bodyPr/>
          <a:lstStyle/>
          <a:p>
            <a:r>
              <a:rPr lang="en-US" smtClean="0"/>
              <a:t>S&amp;T Review July 28-30, 2015</a:t>
            </a:r>
            <a:endParaRPr lang="en-US" dirty="0"/>
          </a:p>
        </p:txBody>
      </p:sp>
      <p:sp>
        <p:nvSpPr>
          <p:cNvPr id="4" name="Slide Number Placeholder 3"/>
          <p:cNvSpPr>
            <a:spLocks noGrp="1"/>
          </p:cNvSpPr>
          <p:nvPr>
            <p:ph type="sldNum" sz="quarter" idx="11"/>
          </p:nvPr>
        </p:nvSpPr>
        <p:spPr/>
        <p:txBody>
          <a:bodyPr/>
          <a:lstStyle/>
          <a:p>
            <a:fld id="{857632D8-191F-466C-AAEC-EF2308AA4DB2}" type="slidenum">
              <a:rPr lang="en-US" smtClean="0"/>
              <a:pPr/>
              <a:t>36</a:t>
            </a:fld>
            <a:endParaRPr lang="en-US" dirty="0"/>
          </a:p>
        </p:txBody>
      </p:sp>
    </p:spTree>
    <p:extLst>
      <p:ext uri="{BB962C8B-B14F-4D97-AF65-F5344CB8AC3E}">
        <p14:creationId xmlns:p14="http://schemas.microsoft.com/office/powerpoint/2010/main" val="3487023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efficiency at low cost: ingot </a:t>
            </a:r>
            <a:r>
              <a:rPr lang="en-US" dirty="0" err="1" smtClean="0"/>
              <a:t>Nb</a:t>
            </a:r>
            <a:endParaRPr lang="en-US" dirty="0"/>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5656"/>
            <a:ext cx="6774757" cy="500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613072" y="2269657"/>
            <a:ext cx="2481942" cy="313932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Performance of four single-cell cavities made of different ingots after standard processes (</a:t>
            </a:r>
            <a:r>
              <a:rPr lang="en-US" dirty="0" err="1" smtClean="0">
                <a:latin typeface="Arial" panose="020B0604020202020204" pitchFamily="34" charset="0"/>
                <a:cs typeface="Arial" panose="020B0604020202020204" pitchFamily="34" charset="0"/>
              </a:rPr>
              <a:t>Electropolishing</a:t>
            </a:r>
            <a:r>
              <a:rPr lang="en-US" dirty="0" smtClean="0">
                <a:latin typeface="Arial" panose="020B0604020202020204" pitchFamily="34" charset="0"/>
                <a:cs typeface="Arial" panose="020B0604020202020204" pitchFamily="34" charset="0"/>
              </a:rPr>
              <a:t> and 120°C bake)</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Cost may be 50-60% of fine-grain high RRR in project scale</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6961096" y="5813753"/>
            <a:ext cx="1716185" cy="369332"/>
          </a:xfrm>
          <a:prstGeom prst="rect">
            <a:avLst/>
          </a:prstGeom>
          <a:noFill/>
        </p:spPr>
        <p:txBody>
          <a:bodyPr wrap="none" rtlCol="0">
            <a:spAutoFit/>
          </a:bodyPr>
          <a:lstStyle/>
          <a:p>
            <a:r>
              <a:rPr lang="en-US" dirty="0" smtClean="0"/>
              <a:t>G. </a:t>
            </a:r>
            <a:r>
              <a:rPr lang="en-US" dirty="0" err="1" smtClean="0"/>
              <a:t>Ciovati</a:t>
            </a:r>
            <a:r>
              <a:rPr lang="en-US" dirty="0" smtClean="0"/>
              <a:t>, et. al.</a:t>
            </a:r>
            <a:endParaRPr lang="en-US" dirty="0"/>
          </a:p>
        </p:txBody>
      </p:sp>
      <p:sp>
        <p:nvSpPr>
          <p:cNvPr id="3" name="Footer Placeholder 2"/>
          <p:cNvSpPr>
            <a:spLocks noGrp="1"/>
          </p:cNvSpPr>
          <p:nvPr>
            <p:ph type="ftr" sz="quarter" idx="10"/>
          </p:nvPr>
        </p:nvSpPr>
        <p:spPr/>
        <p:txBody>
          <a:bodyPr/>
          <a:lstStyle/>
          <a:p>
            <a:r>
              <a:rPr lang="en-US" smtClean="0"/>
              <a:t>S&amp;T Review July 28-30, 2015</a:t>
            </a:r>
            <a:endParaRPr lang="en-US" dirty="0"/>
          </a:p>
        </p:txBody>
      </p:sp>
      <p:sp>
        <p:nvSpPr>
          <p:cNvPr id="4" name="Slide Number Placeholder 3"/>
          <p:cNvSpPr>
            <a:spLocks noGrp="1"/>
          </p:cNvSpPr>
          <p:nvPr>
            <p:ph type="sldNum" sz="quarter" idx="11"/>
          </p:nvPr>
        </p:nvSpPr>
        <p:spPr/>
        <p:txBody>
          <a:bodyPr/>
          <a:lstStyle/>
          <a:p>
            <a:fld id="{857632D8-191F-466C-AAEC-EF2308AA4DB2}" type="slidenum">
              <a:rPr lang="en-US" smtClean="0"/>
              <a:pPr/>
              <a:t>37</a:t>
            </a:fld>
            <a:endParaRPr lang="en-US" dirty="0"/>
          </a:p>
        </p:txBody>
      </p:sp>
    </p:spTree>
    <p:extLst>
      <p:ext uri="{BB962C8B-B14F-4D97-AF65-F5344CB8AC3E}">
        <p14:creationId xmlns:p14="http://schemas.microsoft.com/office/powerpoint/2010/main" val="17695197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258" y="882449"/>
            <a:ext cx="5574921" cy="3932220"/>
            <a:chOff x="0" y="1117775"/>
            <a:chExt cx="6836068" cy="5235865"/>
          </a:xfrm>
        </p:grpSpPr>
        <p:grpSp>
          <p:nvGrpSpPr>
            <p:cNvPr id="3" name="Group 2"/>
            <p:cNvGrpSpPr/>
            <p:nvPr/>
          </p:nvGrpSpPr>
          <p:grpSpPr>
            <a:xfrm>
              <a:off x="0" y="1117775"/>
              <a:ext cx="6836068" cy="5235865"/>
              <a:chOff x="98132" y="762000"/>
              <a:chExt cx="6836068" cy="5235865"/>
            </a:xfrm>
          </p:grpSpPr>
          <p:pic>
            <p:nvPicPr>
              <p:cNvPr id="1026" name="Picture 2" descr="C:\Work\Presentations\Nb3Sn presentations\best_Nb3Sn_cavity_data_JLa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32" y="762000"/>
                <a:ext cx="6836068" cy="523586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784122" y="1752600"/>
                <a:ext cx="2362200" cy="1729318"/>
                <a:chOff x="152400" y="887727"/>
                <a:chExt cx="2819400" cy="1981200"/>
              </a:xfrm>
            </p:grpSpPr>
            <p:pic>
              <p:nvPicPr>
                <p:cNvPr id="2051" name="Picture 3" descr="C:\Work\1-cell cavities\C3C4\pictures from the coating run 21mar2014\IMG_13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887727"/>
                  <a:ext cx="2641600" cy="1981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6545" y="2601036"/>
                  <a:ext cx="2685255" cy="117475"/>
                </a:xfrm>
                <a:prstGeom prst="rect">
                  <a:avLst/>
                </a:prstGeom>
                <a:noFill/>
              </p:spPr>
              <p:txBody>
                <a:bodyPr wrap="square" rtlCol="0">
                  <a:spAutoFit/>
                </a:bodyPr>
                <a:lstStyle/>
                <a:p>
                  <a:pPr algn="ctr"/>
                  <a:r>
                    <a:rPr lang="en-US" sz="1200" b="1" dirty="0" smtClean="0">
                      <a:solidFill>
                        <a:schemeClr val="bg1"/>
                      </a:solidFill>
                      <a:latin typeface="Arial"/>
                      <a:cs typeface="Arial"/>
                    </a:rPr>
                    <a:t>Nb</a:t>
                  </a:r>
                  <a:r>
                    <a:rPr lang="en-US" sz="1200" b="1" baseline="-25000" dirty="0" smtClean="0">
                      <a:solidFill>
                        <a:schemeClr val="bg1"/>
                      </a:solidFill>
                      <a:latin typeface="Arial"/>
                      <a:cs typeface="Arial"/>
                    </a:rPr>
                    <a:t>3</a:t>
                  </a:r>
                  <a:r>
                    <a:rPr lang="en-US" sz="1200" b="1" dirty="0" smtClean="0">
                      <a:solidFill>
                        <a:schemeClr val="bg1"/>
                      </a:solidFill>
                      <a:latin typeface="Arial"/>
                      <a:cs typeface="Arial"/>
                    </a:rPr>
                    <a:t>Sn coating system</a:t>
                  </a:r>
                  <a:endParaRPr lang="en-US" sz="1200" b="1" dirty="0">
                    <a:solidFill>
                      <a:schemeClr val="bg1"/>
                    </a:solidFill>
                    <a:latin typeface="Arial"/>
                    <a:cs typeface="Arial"/>
                  </a:endParaRPr>
                </a:p>
              </p:txBody>
            </p:sp>
          </p:grpSp>
        </p:grpSp>
        <p:sp>
          <p:nvSpPr>
            <p:cNvPr id="11" name="5-Point Star 10"/>
            <p:cNvSpPr/>
            <p:nvPr/>
          </p:nvSpPr>
          <p:spPr>
            <a:xfrm>
              <a:off x="2263508" y="4790778"/>
              <a:ext cx="253122" cy="284922"/>
            </a:xfrm>
            <a:prstGeom prst="star5">
              <a:avLst/>
            </a:prstGeom>
            <a:solidFill>
              <a:srgbClr val="3366FF"/>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3" name="5-Point Star 12"/>
            <p:cNvSpPr/>
            <p:nvPr/>
          </p:nvSpPr>
          <p:spPr>
            <a:xfrm>
              <a:off x="2937514" y="4330133"/>
              <a:ext cx="302150" cy="315402"/>
            </a:xfrm>
            <a:prstGeom prst="star5">
              <a:avLst/>
            </a:prstGeom>
            <a:solidFill>
              <a:srgbClr val="FF00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4" name="TextBox 3"/>
            <p:cNvSpPr txBox="1"/>
            <p:nvPr/>
          </p:nvSpPr>
          <p:spPr>
            <a:xfrm>
              <a:off x="2642133" y="4566155"/>
              <a:ext cx="919119" cy="523220"/>
            </a:xfrm>
            <a:prstGeom prst="rect">
              <a:avLst/>
            </a:prstGeom>
            <a:noFill/>
          </p:spPr>
          <p:txBody>
            <a:bodyPr wrap="square" rtlCol="0">
              <a:spAutoFit/>
            </a:bodyPr>
            <a:lstStyle/>
            <a:p>
              <a:pPr algn="ctr"/>
              <a:r>
                <a:rPr lang="en-US" sz="1400" dirty="0" smtClean="0">
                  <a:solidFill>
                    <a:srgbClr val="FF0000"/>
                  </a:solidFill>
                </a:rPr>
                <a:t>BES/ICS 4K goal</a:t>
              </a:r>
              <a:endParaRPr lang="en-US" sz="1400" dirty="0">
                <a:solidFill>
                  <a:srgbClr val="FF0000"/>
                </a:solidFill>
              </a:endParaRPr>
            </a:p>
          </p:txBody>
        </p:sp>
        <p:sp>
          <p:nvSpPr>
            <p:cNvPr id="14" name="TextBox 13"/>
            <p:cNvSpPr txBox="1"/>
            <p:nvPr/>
          </p:nvSpPr>
          <p:spPr>
            <a:xfrm>
              <a:off x="1461353" y="4466686"/>
              <a:ext cx="919119" cy="738664"/>
            </a:xfrm>
            <a:prstGeom prst="rect">
              <a:avLst/>
            </a:prstGeom>
            <a:noFill/>
          </p:spPr>
          <p:txBody>
            <a:bodyPr wrap="square" rtlCol="0">
              <a:spAutoFit/>
            </a:bodyPr>
            <a:lstStyle/>
            <a:p>
              <a:pPr algn="ctr"/>
              <a:r>
                <a:rPr lang="en-US" sz="1400" dirty="0" smtClean="0">
                  <a:solidFill>
                    <a:srgbClr val="3366FF"/>
                  </a:solidFill>
                </a:rPr>
                <a:t>Original CEBAF 2K spec</a:t>
              </a:r>
              <a:endParaRPr lang="en-US" sz="1400" dirty="0">
                <a:solidFill>
                  <a:srgbClr val="3366FF"/>
                </a:solidFill>
              </a:endParaRPr>
            </a:p>
          </p:txBody>
        </p:sp>
        <p:sp>
          <p:nvSpPr>
            <p:cNvPr id="15" name="TextBox 14"/>
            <p:cNvSpPr txBox="1"/>
            <p:nvPr/>
          </p:nvSpPr>
          <p:spPr>
            <a:xfrm>
              <a:off x="2263508" y="2287983"/>
              <a:ext cx="1422483" cy="696683"/>
            </a:xfrm>
            <a:prstGeom prst="rect">
              <a:avLst/>
            </a:prstGeom>
            <a:noFill/>
          </p:spPr>
          <p:txBody>
            <a:bodyPr wrap="square" rtlCol="0">
              <a:spAutoFit/>
            </a:bodyPr>
            <a:lstStyle/>
            <a:p>
              <a:pPr algn="ctr"/>
              <a:r>
                <a:rPr lang="en-US" sz="1400" dirty="0" smtClean="0">
                  <a:solidFill>
                    <a:srgbClr val="3366FF"/>
                  </a:solidFill>
                </a:rPr>
                <a:t>“Wuppertal” slope</a:t>
              </a:r>
              <a:endParaRPr lang="en-US" sz="1400" dirty="0">
                <a:solidFill>
                  <a:srgbClr val="3366FF"/>
                </a:solidFill>
              </a:endParaRPr>
            </a:p>
          </p:txBody>
        </p:sp>
        <p:cxnSp>
          <p:nvCxnSpPr>
            <p:cNvPr id="7" name="Straight Connector 6"/>
            <p:cNvCxnSpPr>
              <a:stCxn id="15" idx="2"/>
            </p:cNvCxnSpPr>
            <p:nvPr/>
          </p:nvCxnSpPr>
          <p:spPr>
            <a:xfrm>
              <a:off x="2974749" y="2984665"/>
              <a:ext cx="359103" cy="853028"/>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grpSp>
      <p:sp>
        <p:nvSpPr>
          <p:cNvPr id="9" name="Title 6"/>
          <p:cNvSpPr txBox="1">
            <a:spLocks/>
          </p:cNvSpPr>
          <p:nvPr/>
        </p:nvSpPr>
        <p:spPr>
          <a:xfrm>
            <a:off x="381000" y="114300"/>
            <a:ext cx="8229600" cy="685800"/>
          </a:xfrm>
          <a:prstGeom prst="rect">
            <a:avLst/>
          </a:prstGeom>
        </p:spPr>
        <p:txBody>
          <a:bodyPr/>
          <a:lst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a:defRPr>
            </a:lvl2pPr>
            <a:lvl3pPr algn="ctr" rtl="0" eaLnBrk="1" fontAlgn="base" hangingPunct="1">
              <a:spcBef>
                <a:spcPct val="0"/>
              </a:spcBef>
              <a:spcAft>
                <a:spcPct val="0"/>
              </a:spcAft>
              <a:defRPr sz="3600" b="1">
                <a:solidFill>
                  <a:schemeClr val="tx2"/>
                </a:solidFill>
                <a:latin typeface="Times"/>
              </a:defRPr>
            </a:lvl3pPr>
            <a:lvl4pPr algn="ctr" rtl="0" eaLnBrk="1" fontAlgn="base" hangingPunct="1">
              <a:spcBef>
                <a:spcPct val="0"/>
              </a:spcBef>
              <a:spcAft>
                <a:spcPct val="0"/>
              </a:spcAft>
              <a:defRPr sz="3600" b="1">
                <a:solidFill>
                  <a:schemeClr val="tx2"/>
                </a:solidFill>
                <a:latin typeface="Times"/>
              </a:defRPr>
            </a:lvl4pPr>
            <a:lvl5pPr algn="ctr" rtl="0" eaLnBrk="1" fontAlgn="base" hangingPunct="1">
              <a:spcBef>
                <a:spcPct val="0"/>
              </a:spcBef>
              <a:spcAft>
                <a:spcPct val="0"/>
              </a:spcAft>
              <a:defRPr sz="3600" b="1">
                <a:solidFill>
                  <a:schemeClr val="tx2"/>
                </a:solidFill>
                <a:latin typeface="Times"/>
              </a:defRPr>
            </a:lvl5pPr>
            <a:lvl6pPr marL="457200" algn="ctr" rtl="0" eaLnBrk="1" fontAlgn="base" hangingPunct="1">
              <a:spcBef>
                <a:spcPct val="0"/>
              </a:spcBef>
              <a:spcAft>
                <a:spcPct val="0"/>
              </a:spcAft>
              <a:defRPr sz="3600" b="1">
                <a:solidFill>
                  <a:schemeClr val="tx2"/>
                </a:solidFill>
                <a:latin typeface="Times"/>
              </a:defRPr>
            </a:lvl6pPr>
            <a:lvl7pPr marL="914400" algn="ctr" rtl="0" eaLnBrk="1" fontAlgn="base" hangingPunct="1">
              <a:spcBef>
                <a:spcPct val="0"/>
              </a:spcBef>
              <a:spcAft>
                <a:spcPct val="0"/>
              </a:spcAft>
              <a:defRPr sz="3600" b="1">
                <a:solidFill>
                  <a:schemeClr val="tx2"/>
                </a:solidFill>
                <a:latin typeface="Times"/>
              </a:defRPr>
            </a:lvl7pPr>
            <a:lvl8pPr marL="1371600" algn="ctr" rtl="0" eaLnBrk="1" fontAlgn="base" hangingPunct="1">
              <a:spcBef>
                <a:spcPct val="0"/>
              </a:spcBef>
              <a:spcAft>
                <a:spcPct val="0"/>
              </a:spcAft>
              <a:defRPr sz="3600" b="1">
                <a:solidFill>
                  <a:schemeClr val="tx2"/>
                </a:solidFill>
                <a:latin typeface="Times"/>
              </a:defRPr>
            </a:lvl8pPr>
            <a:lvl9pPr marL="1828800" algn="ctr" rtl="0" eaLnBrk="1" fontAlgn="base" hangingPunct="1">
              <a:spcBef>
                <a:spcPct val="0"/>
              </a:spcBef>
              <a:spcAft>
                <a:spcPct val="0"/>
              </a:spcAft>
              <a:defRPr sz="3600" b="1">
                <a:solidFill>
                  <a:schemeClr val="tx2"/>
                </a:solidFill>
                <a:latin typeface="Times"/>
              </a:defRPr>
            </a:lvl9pPr>
          </a:lstStyle>
          <a:p>
            <a:r>
              <a:rPr lang="en-US" sz="3200" dirty="0">
                <a:solidFill>
                  <a:srgbClr val="000000"/>
                </a:solidFill>
                <a:latin typeface="Arial"/>
                <a:cs typeface="Arial"/>
              </a:rPr>
              <a:t>Nb</a:t>
            </a:r>
            <a:r>
              <a:rPr lang="en-US" sz="3200" baseline="-25000" dirty="0">
                <a:solidFill>
                  <a:srgbClr val="000000"/>
                </a:solidFill>
                <a:latin typeface="Arial"/>
                <a:cs typeface="Arial"/>
              </a:rPr>
              <a:t>3</a:t>
            </a:r>
            <a:r>
              <a:rPr lang="en-US" sz="3200" dirty="0">
                <a:solidFill>
                  <a:srgbClr val="000000"/>
                </a:solidFill>
                <a:latin typeface="Arial"/>
                <a:cs typeface="Arial"/>
              </a:rPr>
              <a:t>Sn progress</a:t>
            </a:r>
            <a:endParaRPr lang="en-US" sz="3200" kern="0" dirty="0">
              <a:solidFill>
                <a:srgbClr val="000000"/>
              </a:solidFill>
              <a:latin typeface="Arial"/>
              <a:cs typeface="Arial"/>
            </a:endParaRPr>
          </a:p>
        </p:txBody>
      </p:sp>
      <p:sp>
        <p:nvSpPr>
          <p:cNvPr id="12" name="Rectangle 3"/>
          <p:cNvSpPr txBox="1">
            <a:spLocks noChangeArrowheads="1"/>
          </p:cNvSpPr>
          <p:nvPr/>
        </p:nvSpPr>
        <p:spPr>
          <a:xfrm>
            <a:off x="4950652" y="817877"/>
            <a:ext cx="4193348" cy="3470024"/>
          </a:xfrm>
          <a:prstGeom prst="rect">
            <a:avLst/>
          </a:prstGeom>
        </p:spPr>
        <p:txBody>
          <a:bodyPr>
            <a:noAutofit/>
          </a:bodyPr>
          <a:lstStyle>
            <a:lvl1pPr marL="342900" indent="-342900" algn="l" rtl="0" eaLnBrk="1" fontAlgn="base" hangingPunct="1">
              <a:spcBef>
                <a:spcPts val="1200"/>
              </a:spcBef>
              <a:spcAft>
                <a:spcPct val="0"/>
              </a:spcAft>
              <a:buClr>
                <a:srgbClr val="FF6600"/>
              </a:buClr>
              <a:buChar char="•"/>
              <a:defRPr sz="2600">
                <a:solidFill>
                  <a:schemeClr val="tx1"/>
                </a:solidFill>
                <a:latin typeface="Calibri"/>
                <a:ea typeface="ＭＳ Ｐゴシック" charset="-128"/>
                <a:cs typeface="ＭＳ Ｐゴシック" charset="-128"/>
              </a:defRPr>
            </a:lvl1pPr>
            <a:lvl2pPr marL="742950" indent="-285750" algn="l" rtl="0" eaLnBrk="1" fontAlgn="base" hangingPunct="1">
              <a:spcBef>
                <a:spcPts val="1200"/>
              </a:spcBef>
              <a:spcAft>
                <a:spcPct val="0"/>
              </a:spcAft>
              <a:buClr>
                <a:srgbClr val="4343CA"/>
              </a:buClr>
              <a:buFont typeface="Arial" charset="0"/>
              <a:buChar char="•"/>
              <a:defRPr sz="2400">
                <a:solidFill>
                  <a:schemeClr val="tx1"/>
                </a:solidFill>
                <a:latin typeface="Calibri"/>
                <a:ea typeface="ＭＳ Ｐゴシック" charset="-128"/>
              </a:defRPr>
            </a:lvl2pPr>
            <a:lvl3pPr marL="1143000" indent="-228600" algn="l" rtl="0" eaLnBrk="1" fontAlgn="base" hangingPunct="1">
              <a:spcBef>
                <a:spcPts val="1200"/>
              </a:spcBef>
              <a:spcAft>
                <a:spcPct val="0"/>
              </a:spcAft>
              <a:buClr>
                <a:srgbClr val="660066"/>
              </a:buClr>
              <a:buChar char="•"/>
              <a:defRPr lang="en-US" sz="2200" dirty="0" smtClean="0">
                <a:solidFill>
                  <a:schemeClr val="tx1"/>
                </a:solidFill>
                <a:latin typeface="Calibri"/>
                <a:ea typeface="ＭＳ Ｐゴシック" charset="-128"/>
              </a:defRPr>
            </a:lvl3pPr>
            <a:lvl4pPr marL="1600200" indent="-228600" algn="l" rtl="0" eaLnBrk="1" fontAlgn="base" hangingPunct="1">
              <a:spcBef>
                <a:spcPts val="1200"/>
              </a:spcBef>
              <a:spcAft>
                <a:spcPct val="0"/>
              </a:spcAft>
              <a:buClr>
                <a:srgbClr val="008000"/>
              </a:buClr>
              <a:buFont typeface="Arial" charset="0"/>
              <a:buChar char="•"/>
              <a:defRPr lang="en-US" sz="2000" dirty="0" smtClean="0">
                <a:solidFill>
                  <a:schemeClr val="tx1"/>
                </a:solidFill>
                <a:latin typeface="Calibri"/>
                <a:ea typeface="ＭＳ Ｐゴシック" charset="-128"/>
              </a:defRPr>
            </a:lvl4pPr>
            <a:lvl5pPr marL="2057400" indent="-228600" algn="l" rtl="0" eaLnBrk="1" fontAlgn="base" hangingPunct="1">
              <a:spcBef>
                <a:spcPct val="20000"/>
              </a:spcBef>
              <a:spcAft>
                <a:spcPct val="0"/>
              </a:spcAft>
              <a:defRPr sz="800">
                <a:solidFill>
                  <a:schemeClr val="tx1"/>
                </a:solidFill>
                <a:latin typeface="Calibri"/>
                <a:ea typeface="ＭＳ Ｐゴシック" charset="-128"/>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sz="1450" dirty="0" smtClean="0">
                <a:latin typeface="Arial" panose="020B0604020202020204" pitchFamily="34" charset="0"/>
                <a:cs typeface="Arial" panose="020B0604020202020204" pitchFamily="34" charset="0"/>
              </a:rPr>
              <a:t>1.5 GHz 1-cell, 1.3 GHz 1-cell, and 1.3 GHz 2-cell seamless cavities have been coated.</a:t>
            </a:r>
          </a:p>
          <a:p>
            <a:r>
              <a:rPr lang="en-US" sz="1450" dirty="0" smtClean="0">
                <a:latin typeface="Arial" panose="020B0604020202020204" pitchFamily="34" charset="0"/>
                <a:cs typeface="Arial" panose="020B0604020202020204" pitchFamily="34" charset="0"/>
              </a:rPr>
              <a:t>All cavities </a:t>
            </a:r>
            <a:r>
              <a:rPr lang="en-US" sz="1450" dirty="0">
                <a:latin typeface="Arial" panose="020B0604020202020204" pitchFamily="34" charset="0"/>
                <a:cs typeface="Arial" panose="020B0604020202020204" pitchFamily="34" charset="0"/>
              </a:rPr>
              <a:t>had the transition </a:t>
            </a:r>
            <a:r>
              <a:rPr lang="en-US" sz="1450" dirty="0" smtClean="0">
                <a:latin typeface="Arial" panose="020B0604020202020204" pitchFamily="34" charset="0"/>
                <a:cs typeface="Arial" panose="020B0604020202020204" pitchFamily="34" charset="0"/>
              </a:rPr>
              <a:t>temperature </a:t>
            </a:r>
            <a:r>
              <a:rPr lang="en-US" sz="1450" dirty="0">
                <a:latin typeface="Arial" panose="020B0604020202020204" pitchFamily="34" charset="0"/>
                <a:cs typeface="Arial" panose="020B0604020202020204" pitchFamily="34" charset="0"/>
              </a:rPr>
              <a:t>of about 18 </a:t>
            </a:r>
            <a:r>
              <a:rPr lang="en-US" sz="1450" dirty="0" smtClean="0">
                <a:latin typeface="Arial" panose="020B0604020202020204" pitchFamily="34" charset="0"/>
                <a:cs typeface="Arial" panose="020B0604020202020204" pitchFamily="34" charset="0"/>
              </a:rPr>
              <a:t>K with the </a:t>
            </a:r>
            <a:r>
              <a:rPr lang="en-US" sz="1450" dirty="0">
                <a:latin typeface="Arial" panose="020B0604020202020204" pitchFamily="34" charset="0"/>
                <a:cs typeface="Arial" panose="020B0604020202020204" pitchFamily="34" charset="0"/>
              </a:rPr>
              <a:t>low field Q</a:t>
            </a:r>
            <a:r>
              <a:rPr lang="en-US" sz="1450" baseline="-25000" dirty="0">
                <a:latin typeface="Arial" panose="020B0604020202020204" pitchFamily="34" charset="0"/>
                <a:cs typeface="Arial" panose="020B0604020202020204" pitchFamily="34" charset="0"/>
              </a:rPr>
              <a:t>0</a:t>
            </a:r>
            <a:r>
              <a:rPr lang="en-US" sz="1450" dirty="0">
                <a:latin typeface="Arial" panose="020B0604020202020204" pitchFamily="34" charset="0"/>
                <a:cs typeface="Arial" panose="020B0604020202020204" pitchFamily="34" charset="0"/>
              </a:rPr>
              <a:t> </a:t>
            </a:r>
            <a:r>
              <a:rPr lang="en-US" sz="1450" dirty="0" smtClean="0">
                <a:latin typeface="Arial" panose="020B0604020202020204" pitchFamily="34" charset="0"/>
                <a:cs typeface="Arial" panose="020B0604020202020204" pitchFamily="34" charset="0"/>
              </a:rPr>
              <a:t>of about 10</a:t>
            </a:r>
            <a:r>
              <a:rPr lang="en-US" sz="1450" baseline="30000" dirty="0" smtClean="0">
                <a:latin typeface="Arial" panose="020B0604020202020204" pitchFamily="34" charset="0"/>
                <a:cs typeface="Arial" panose="020B0604020202020204" pitchFamily="34" charset="0"/>
              </a:rPr>
              <a:t>10</a:t>
            </a:r>
            <a:r>
              <a:rPr lang="en-US" sz="1450" dirty="0" smtClean="0">
                <a:latin typeface="Arial" panose="020B0604020202020204" pitchFamily="34" charset="0"/>
                <a:cs typeface="Arial" panose="020B0604020202020204" pitchFamily="34" charset="0"/>
              </a:rPr>
              <a:t> </a:t>
            </a:r>
            <a:r>
              <a:rPr lang="en-US" sz="1450" dirty="0">
                <a:latin typeface="Arial" panose="020B0604020202020204" pitchFamily="34" charset="0"/>
                <a:cs typeface="Arial" panose="020B0604020202020204" pitchFamily="34" charset="0"/>
              </a:rPr>
              <a:t>at </a:t>
            </a:r>
            <a:r>
              <a:rPr lang="en-US" sz="1450" dirty="0" smtClean="0">
                <a:latin typeface="Arial" panose="020B0604020202020204" pitchFamily="34" charset="0"/>
                <a:cs typeface="Arial" panose="020B0604020202020204" pitchFamily="34" charset="0"/>
              </a:rPr>
              <a:t>4.3 K. </a:t>
            </a:r>
          </a:p>
          <a:p>
            <a:r>
              <a:rPr lang="en-US" sz="1450" dirty="0" smtClean="0">
                <a:latin typeface="Arial" panose="020B0604020202020204" pitchFamily="34" charset="0"/>
                <a:cs typeface="Arial" panose="020B0604020202020204" pitchFamily="34" charset="0"/>
              </a:rPr>
              <a:t>The best cavities reached </a:t>
            </a:r>
            <a:r>
              <a:rPr lang="en-US" sz="1450" dirty="0" err="1" smtClean="0">
                <a:latin typeface="Arial" panose="020B0604020202020204" pitchFamily="34" charset="0"/>
                <a:cs typeface="Arial" panose="020B0604020202020204" pitchFamily="34" charset="0"/>
              </a:rPr>
              <a:t>E</a:t>
            </a:r>
            <a:r>
              <a:rPr lang="en-US" sz="1450" baseline="-25000" dirty="0" err="1" smtClean="0">
                <a:latin typeface="Arial" panose="020B0604020202020204" pitchFamily="34" charset="0"/>
                <a:cs typeface="Arial" panose="020B0604020202020204" pitchFamily="34" charset="0"/>
              </a:rPr>
              <a:t>acc</a:t>
            </a:r>
            <a:r>
              <a:rPr lang="en-US" sz="1450" dirty="0" smtClean="0">
                <a:latin typeface="Arial" panose="020B0604020202020204" pitchFamily="34" charset="0"/>
                <a:cs typeface="Arial" panose="020B0604020202020204" pitchFamily="34" charset="0"/>
              </a:rPr>
              <a:t> above 10 MV/m limited by localized defects and “Wuppertal” slope.</a:t>
            </a:r>
          </a:p>
          <a:p>
            <a:r>
              <a:rPr lang="en-US" sz="1450" dirty="0" smtClean="0">
                <a:latin typeface="Arial" panose="020B0604020202020204" pitchFamily="34" charset="0"/>
                <a:cs typeface="Arial" panose="020B0604020202020204" pitchFamily="34" charset="0"/>
              </a:rPr>
              <a:t>Small coated samples and cutouts from a 1.5 GHz cavities are being analyzed towards understanding of present limitations.</a:t>
            </a:r>
            <a:endParaRPr lang="en-US" sz="1450" dirty="0">
              <a:latin typeface="Arial" panose="020B0604020202020204" pitchFamily="34" charset="0"/>
              <a:cs typeface="Arial" panose="020B0604020202020204" pitchFamily="34" charset="0"/>
            </a:endParaRPr>
          </a:p>
        </p:txBody>
      </p:sp>
      <p:sp>
        <p:nvSpPr>
          <p:cNvPr id="18" name="TextBox 17"/>
          <p:cNvSpPr txBox="1"/>
          <p:nvPr/>
        </p:nvSpPr>
        <p:spPr>
          <a:xfrm>
            <a:off x="7300226" y="0"/>
            <a:ext cx="1843774" cy="369332"/>
          </a:xfrm>
          <a:prstGeom prst="rect">
            <a:avLst/>
          </a:prstGeom>
          <a:noFill/>
        </p:spPr>
        <p:txBody>
          <a:bodyPr wrap="none" rtlCol="0">
            <a:spAutoFit/>
          </a:bodyPr>
          <a:lstStyle/>
          <a:p>
            <a:r>
              <a:rPr lang="en-US" dirty="0" smtClean="0"/>
              <a:t>G. </a:t>
            </a:r>
            <a:r>
              <a:rPr lang="en-US" dirty="0" err="1" smtClean="0"/>
              <a:t>Eremeev</a:t>
            </a:r>
            <a:r>
              <a:rPr lang="en-US" dirty="0" smtClean="0"/>
              <a:t> et. al.</a:t>
            </a:r>
            <a:endParaRPr lang="en-US" dirty="0"/>
          </a:p>
        </p:txBody>
      </p:sp>
      <p:grpSp>
        <p:nvGrpSpPr>
          <p:cNvPr id="22" name="Group 21"/>
          <p:cNvGrpSpPr/>
          <p:nvPr/>
        </p:nvGrpSpPr>
        <p:grpSpPr>
          <a:xfrm>
            <a:off x="1158606" y="4692174"/>
            <a:ext cx="3404650" cy="1598821"/>
            <a:chOff x="430530" y="990600"/>
            <a:chExt cx="8282940" cy="3596640"/>
          </a:xfrm>
        </p:grpSpPr>
        <p:grpSp>
          <p:nvGrpSpPr>
            <p:cNvPr id="23" name="Group 22"/>
            <p:cNvGrpSpPr/>
            <p:nvPr/>
          </p:nvGrpSpPr>
          <p:grpSpPr>
            <a:xfrm>
              <a:off x="430530" y="990600"/>
              <a:ext cx="8282940" cy="3596640"/>
              <a:chOff x="430530" y="990600"/>
              <a:chExt cx="8282940" cy="3596640"/>
            </a:xfrm>
          </p:grpSpPr>
          <p:pic>
            <p:nvPicPr>
              <p:cNvPr id="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530" y="990600"/>
                <a:ext cx="8282940" cy="3596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Oval 38"/>
              <p:cNvSpPr/>
              <p:nvPr/>
            </p:nvSpPr>
            <p:spPr>
              <a:xfrm>
                <a:off x="620027" y="2635718"/>
                <a:ext cx="228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848626" y="3378467"/>
                <a:ext cx="370573"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295401" y="1905000"/>
                <a:ext cx="470834"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990599" y="1905000"/>
                <a:ext cx="228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209800" y="1676400"/>
                <a:ext cx="2286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895600" y="1676400"/>
                <a:ext cx="228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438400" y="2635718"/>
                <a:ext cx="381000" cy="6408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276600" y="2438400"/>
                <a:ext cx="228600" cy="7307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657600" y="2895600"/>
                <a:ext cx="228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657600" y="3169118"/>
                <a:ext cx="381000"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912668" y="1670785"/>
                <a:ext cx="506931" cy="767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876800" y="2120365"/>
                <a:ext cx="381000" cy="6408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562600" y="1752600"/>
                <a:ext cx="228600"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562600" y="2686050"/>
                <a:ext cx="228600"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372100" y="2677227"/>
                <a:ext cx="381000"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208295" y="2405112"/>
                <a:ext cx="659331" cy="767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620027" y="1932801"/>
              <a:ext cx="661591" cy="276999"/>
            </a:xfrm>
            <a:prstGeom prst="rect">
              <a:avLst/>
            </a:prstGeom>
            <a:noFill/>
          </p:spPr>
          <p:txBody>
            <a:bodyPr wrap="none" rtlCol="0">
              <a:spAutoFit/>
            </a:bodyPr>
            <a:lstStyle/>
            <a:p>
              <a:r>
                <a:rPr lang="en-US" sz="1200" dirty="0" smtClean="0">
                  <a:solidFill>
                    <a:schemeClr val="bg1"/>
                  </a:solidFill>
                </a:rPr>
                <a:t>WSHH2</a:t>
              </a:r>
              <a:endParaRPr lang="en-US" sz="1200" dirty="0">
                <a:solidFill>
                  <a:schemeClr val="bg1"/>
                </a:solidFill>
              </a:endParaRPr>
            </a:p>
          </p:txBody>
        </p:sp>
        <p:sp>
          <p:nvSpPr>
            <p:cNvPr id="25" name="TextBox 24"/>
            <p:cNvSpPr txBox="1"/>
            <p:nvPr/>
          </p:nvSpPr>
          <p:spPr>
            <a:xfrm>
              <a:off x="1295401" y="1808202"/>
              <a:ext cx="629531" cy="276999"/>
            </a:xfrm>
            <a:prstGeom prst="rect">
              <a:avLst/>
            </a:prstGeom>
            <a:noFill/>
          </p:spPr>
          <p:txBody>
            <a:bodyPr wrap="none" rtlCol="0">
              <a:spAutoFit/>
            </a:bodyPr>
            <a:lstStyle/>
            <a:p>
              <a:r>
                <a:rPr lang="en-US" sz="1200" dirty="0" smtClean="0">
                  <a:solidFill>
                    <a:schemeClr val="bg1"/>
                  </a:solidFill>
                </a:rPr>
                <a:t>WSLH1</a:t>
              </a:r>
              <a:endParaRPr lang="en-US" sz="1200" dirty="0">
                <a:solidFill>
                  <a:schemeClr val="bg1"/>
                </a:solidFill>
              </a:endParaRPr>
            </a:p>
          </p:txBody>
        </p:sp>
        <p:sp>
          <p:nvSpPr>
            <p:cNvPr id="26" name="TextBox 25"/>
            <p:cNvSpPr txBox="1"/>
            <p:nvPr/>
          </p:nvSpPr>
          <p:spPr>
            <a:xfrm>
              <a:off x="603840" y="2672414"/>
              <a:ext cx="573042" cy="276999"/>
            </a:xfrm>
            <a:prstGeom prst="rect">
              <a:avLst/>
            </a:prstGeom>
            <a:noFill/>
          </p:spPr>
          <p:txBody>
            <a:bodyPr wrap="none" rtlCol="0">
              <a:spAutoFit/>
            </a:bodyPr>
            <a:lstStyle/>
            <a:p>
              <a:r>
                <a:rPr lang="en-US" sz="1200" dirty="0" smtClean="0">
                  <a:solidFill>
                    <a:schemeClr val="bg1"/>
                  </a:solidFill>
                </a:rPr>
                <a:t>QSW4</a:t>
              </a:r>
              <a:endParaRPr lang="en-US" sz="1200" dirty="0">
                <a:solidFill>
                  <a:schemeClr val="bg1"/>
                </a:solidFill>
              </a:endParaRPr>
            </a:p>
          </p:txBody>
        </p:sp>
        <p:sp>
          <p:nvSpPr>
            <p:cNvPr id="27" name="TextBox 26"/>
            <p:cNvSpPr txBox="1"/>
            <p:nvPr/>
          </p:nvSpPr>
          <p:spPr>
            <a:xfrm>
              <a:off x="888403" y="3506667"/>
              <a:ext cx="661591" cy="276999"/>
            </a:xfrm>
            <a:prstGeom prst="rect">
              <a:avLst/>
            </a:prstGeom>
            <a:noFill/>
          </p:spPr>
          <p:txBody>
            <a:bodyPr wrap="none" rtlCol="0">
              <a:spAutoFit/>
            </a:bodyPr>
            <a:lstStyle/>
            <a:p>
              <a:r>
                <a:rPr lang="en-US" sz="1200" dirty="0" smtClean="0">
                  <a:solidFill>
                    <a:schemeClr val="bg1"/>
                  </a:solidFill>
                </a:rPr>
                <a:t>WSHH1</a:t>
              </a:r>
              <a:endParaRPr lang="en-US" sz="1200" dirty="0">
                <a:solidFill>
                  <a:schemeClr val="bg1"/>
                </a:solidFill>
              </a:endParaRPr>
            </a:p>
          </p:txBody>
        </p:sp>
        <p:sp>
          <p:nvSpPr>
            <p:cNvPr id="28" name="TextBox 27"/>
            <p:cNvSpPr txBox="1"/>
            <p:nvPr/>
          </p:nvSpPr>
          <p:spPr>
            <a:xfrm>
              <a:off x="2107604" y="1537900"/>
              <a:ext cx="629531" cy="276999"/>
            </a:xfrm>
            <a:prstGeom prst="rect">
              <a:avLst/>
            </a:prstGeom>
            <a:noFill/>
          </p:spPr>
          <p:txBody>
            <a:bodyPr wrap="none" rtlCol="0">
              <a:spAutoFit/>
            </a:bodyPr>
            <a:lstStyle/>
            <a:p>
              <a:r>
                <a:rPr lang="en-US" sz="1200" dirty="0" smtClean="0">
                  <a:solidFill>
                    <a:schemeClr val="bg1"/>
                  </a:solidFill>
                </a:rPr>
                <a:t>WSLH2</a:t>
              </a:r>
              <a:endParaRPr lang="en-US" sz="1200" dirty="0">
                <a:solidFill>
                  <a:schemeClr val="bg1"/>
                </a:solidFill>
              </a:endParaRPr>
            </a:p>
          </p:txBody>
        </p:sp>
        <p:sp>
          <p:nvSpPr>
            <p:cNvPr id="29" name="TextBox 28"/>
            <p:cNvSpPr txBox="1"/>
            <p:nvPr/>
          </p:nvSpPr>
          <p:spPr>
            <a:xfrm>
              <a:off x="2819400" y="1742301"/>
              <a:ext cx="455574" cy="276999"/>
            </a:xfrm>
            <a:prstGeom prst="rect">
              <a:avLst/>
            </a:prstGeom>
            <a:noFill/>
          </p:spPr>
          <p:txBody>
            <a:bodyPr wrap="none" rtlCol="0">
              <a:spAutoFit/>
            </a:bodyPr>
            <a:lstStyle/>
            <a:p>
              <a:r>
                <a:rPr lang="en-US" sz="1200" dirty="0" smtClean="0">
                  <a:solidFill>
                    <a:schemeClr val="bg1"/>
                  </a:solidFill>
                </a:rPr>
                <a:t>HH1</a:t>
              </a:r>
              <a:endParaRPr lang="en-US" sz="1200" dirty="0">
                <a:solidFill>
                  <a:schemeClr val="bg1"/>
                </a:solidFill>
              </a:endParaRPr>
            </a:p>
          </p:txBody>
        </p:sp>
        <p:sp>
          <p:nvSpPr>
            <p:cNvPr id="30" name="TextBox 29"/>
            <p:cNvSpPr txBox="1"/>
            <p:nvPr/>
          </p:nvSpPr>
          <p:spPr>
            <a:xfrm>
              <a:off x="2342379" y="2658979"/>
              <a:ext cx="573042" cy="276999"/>
            </a:xfrm>
            <a:prstGeom prst="rect">
              <a:avLst/>
            </a:prstGeom>
            <a:noFill/>
          </p:spPr>
          <p:txBody>
            <a:bodyPr wrap="none" rtlCol="0">
              <a:spAutoFit/>
            </a:bodyPr>
            <a:lstStyle/>
            <a:p>
              <a:r>
                <a:rPr lang="en-US" sz="1200" dirty="0" smtClean="0">
                  <a:solidFill>
                    <a:schemeClr val="bg1"/>
                  </a:solidFill>
                </a:rPr>
                <a:t>QSW1</a:t>
              </a:r>
              <a:endParaRPr lang="en-US" sz="1200" dirty="0">
                <a:solidFill>
                  <a:schemeClr val="bg1"/>
                </a:solidFill>
              </a:endParaRPr>
            </a:p>
          </p:txBody>
        </p:sp>
        <p:sp>
          <p:nvSpPr>
            <p:cNvPr id="31" name="TextBox 30"/>
            <p:cNvSpPr txBox="1"/>
            <p:nvPr/>
          </p:nvSpPr>
          <p:spPr>
            <a:xfrm>
              <a:off x="5349641" y="3023800"/>
              <a:ext cx="573042" cy="276999"/>
            </a:xfrm>
            <a:prstGeom prst="rect">
              <a:avLst/>
            </a:prstGeom>
            <a:noFill/>
          </p:spPr>
          <p:txBody>
            <a:bodyPr wrap="none" rtlCol="0">
              <a:spAutoFit/>
            </a:bodyPr>
            <a:lstStyle/>
            <a:p>
              <a:r>
                <a:rPr lang="en-US" sz="1200" dirty="0" smtClean="0">
                  <a:solidFill>
                    <a:schemeClr val="bg1"/>
                  </a:solidFill>
                </a:rPr>
                <a:t>QSW2</a:t>
              </a:r>
              <a:endParaRPr lang="en-US" sz="1200" dirty="0">
                <a:solidFill>
                  <a:schemeClr val="bg1"/>
                </a:solidFill>
              </a:endParaRPr>
            </a:p>
          </p:txBody>
        </p:sp>
        <p:sp>
          <p:nvSpPr>
            <p:cNvPr id="32" name="TextBox 31"/>
            <p:cNvSpPr txBox="1"/>
            <p:nvPr/>
          </p:nvSpPr>
          <p:spPr>
            <a:xfrm>
              <a:off x="6294584" y="2171700"/>
              <a:ext cx="573042" cy="276999"/>
            </a:xfrm>
            <a:prstGeom prst="rect">
              <a:avLst/>
            </a:prstGeom>
            <a:noFill/>
          </p:spPr>
          <p:txBody>
            <a:bodyPr wrap="none" rtlCol="0">
              <a:spAutoFit/>
            </a:bodyPr>
            <a:lstStyle/>
            <a:p>
              <a:r>
                <a:rPr lang="en-US" sz="1200" dirty="0" smtClean="0">
                  <a:solidFill>
                    <a:schemeClr val="bg1"/>
                  </a:solidFill>
                </a:rPr>
                <a:t>QSW3</a:t>
              </a:r>
              <a:endParaRPr lang="en-US" sz="1200" dirty="0">
                <a:solidFill>
                  <a:schemeClr val="bg1"/>
                </a:solidFill>
              </a:endParaRPr>
            </a:p>
          </p:txBody>
        </p:sp>
        <p:sp>
          <p:nvSpPr>
            <p:cNvPr id="33" name="TextBox 32"/>
            <p:cNvSpPr txBox="1"/>
            <p:nvPr/>
          </p:nvSpPr>
          <p:spPr>
            <a:xfrm>
              <a:off x="4733296" y="1981865"/>
              <a:ext cx="469231" cy="276999"/>
            </a:xfrm>
            <a:prstGeom prst="rect">
              <a:avLst/>
            </a:prstGeom>
            <a:noFill/>
          </p:spPr>
          <p:txBody>
            <a:bodyPr wrap="none" rtlCol="0">
              <a:spAutoFit/>
            </a:bodyPr>
            <a:lstStyle/>
            <a:p>
              <a:r>
                <a:rPr lang="en-US" sz="1200" dirty="0" smtClean="0">
                  <a:solidFill>
                    <a:schemeClr val="bg1"/>
                  </a:solidFill>
                </a:rPr>
                <a:t>WS1</a:t>
              </a:r>
              <a:endParaRPr lang="en-US" sz="1200" dirty="0">
                <a:solidFill>
                  <a:schemeClr val="bg1"/>
                </a:solidFill>
              </a:endParaRPr>
            </a:p>
          </p:txBody>
        </p:sp>
        <p:sp>
          <p:nvSpPr>
            <p:cNvPr id="34" name="TextBox 33"/>
            <p:cNvSpPr txBox="1"/>
            <p:nvPr/>
          </p:nvSpPr>
          <p:spPr>
            <a:xfrm>
              <a:off x="5475109" y="1603801"/>
              <a:ext cx="469231" cy="276999"/>
            </a:xfrm>
            <a:prstGeom prst="rect">
              <a:avLst/>
            </a:prstGeom>
            <a:noFill/>
          </p:spPr>
          <p:txBody>
            <a:bodyPr wrap="none" rtlCol="0">
              <a:spAutoFit/>
            </a:bodyPr>
            <a:lstStyle/>
            <a:p>
              <a:r>
                <a:rPr lang="en-US" sz="1200" dirty="0" smtClean="0">
                  <a:solidFill>
                    <a:schemeClr val="bg1"/>
                  </a:solidFill>
                </a:rPr>
                <a:t>WS2</a:t>
              </a:r>
              <a:endParaRPr lang="en-US" sz="1200" dirty="0">
                <a:solidFill>
                  <a:schemeClr val="bg1"/>
                </a:solidFill>
              </a:endParaRPr>
            </a:p>
          </p:txBody>
        </p:sp>
        <p:sp>
          <p:nvSpPr>
            <p:cNvPr id="35" name="TextBox 34"/>
            <p:cNvSpPr txBox="1"/>
            <p:nvPr/>
          </p:nvSpPr>
          <p:spPr>
            <a:xfrm>
              <a:off x="3931517" y="1528660"/>
              <a:ext cx="596638" cy="276999"/>
            </a:xfrm>
            <a:prstGeom prst="rect">
              <a:avLst/>
            </a:prstGeom>
            <a:noFill/>
          </p:spPr>
          <p:txBody>
            <a:bodyPr wrap="none" rtlCol="0">
              <a:spAutoFit/>
            </a:bodyPr>
            <a:lstStyle/>
            <a:p>
              <a:r>
                <a:rPr lang="en-US" sz="1200" dirty="0" smtClean="0">
                  <a:solidFill>
                    <a:schemeClr val="bg1"/>
                  </a:solidFill>
                </a:rPr>
                <a:t>SSHH1</a:t>
              </a:r>
              <a:endParaRPr lang="en-US" sz="1200" dirty="0">
                <a:solidFill>
                  <a:schemeClr val="bg1"/>
                </a:solidFill>
              </a:endParaRPr>
            </a:p>
          </p:txBody>
        </p:sp>
        <p:sp>
          <p:nvSpPr>
            <p:cNvPr id="36" name="TextBox 35"/>
            <p:cNvSpPr txBox="1"/>
            <p:nvPr/>
          </p:nvSpPr>
          <p:spPr>
            <a:xfrm>
              <a:off x="3248505" y="2392943"/>
              <a:ext cx="516488" cy="276999"/>
            </a:xfrm>
            <a:prstGeom prst="rect">
              <a:avLst/>
            </a:prstGeom>
            <a:noFill/>
          </p:spPr>
          <p:txBody>
            <a:bodyPr wrap="none" rtlCol="0">
              <a:spAutoFit/>
            </a:bodyPr>
            <a:lstStyle/>
            <a:p>
              <a:r>
                <a:rPr lang="en-US" sz="1200" dirty="0" smtClean="0">
                  <a:solidFill>
                    <a:schemeClr val="bg1"/>
                  </a:solidFill>
                </a:rPr>
                <a:t>SQ02</a:t>
              </a:r>
              <a:endParaRPr lang="en-US" sz="1200" dirty="0">
                <a:solidFill>
                  <a:schemeClr val="bg1"/>
                </a:solidFill>
              </a:endParaRPr>
            </a:p>
          </p:txBody>
        </p:sp>
        <p:sp>
          <p:nvSpPr>
            <p:cNvPr id="37" name="TextBox 36"/>
            <p:cNvSpPr txBox="1"/>
            <p:nvPr/>
          </p:nvSpPr>
          <p:spPr>
            <a:xfrm>
              <a:off x="3589856" y="3426594"/>
              <a:ext cx="516488" cy="276999"/>
            </a:xfrm>
            <a:prstGeom prst="rect">
              <a:avLst/>
            </a:prstGeom>
            <a:noFill/>
          </p:spPr>
          <p:txBody>
            <a:bodyPr wrap="none" rtlCol="0">
              <a:spAutoFit/>
            </a:bodyPr>
            <a:lstStyle/>
            <a:p>
              <a:r>
                <a:rPr lang="en-US" sz="1200" dirty="0" smtClean="0">
                  <a:solidFill>
                    <a:schemeClr val="bg1"/>
                  </a:solidFill>
                </a:rPr>
                <a:t>SQ01</a:t>
              </a:r>
              <a:endParaRPr lang="en-US" sz="1200" dirty="0">
                <a:solidFill>
                  <a:schemeClr val="bg1"/>
                </a:solidFill>
              </a:endParaRPr>
            </a:p>
          </p:txBody>
        </p:sp>
      </p:grpSp>
      <p:pic>
        <p:nvPicPr>
          <p:cNvPr id="57" name="Picture 2" descr="C:\Users\grigory\Downloads\CVT-3  X10K center-2 jpg_q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5178" y="4535623"/>
            <a:ext cx="2435829" cy="18268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049"/>
          <p:cNvPicPr>
            <a:picLocks noChangeAspect="1"/>
          </p:cNvPicPr>
          <p:nvPr/>
        </p:nvPicPr>
        <p:blipFill>
          <a:blip r:embed="rId7"/>
          <a:stretch>
            <a:fillRect/>
          </a:stretch>
        </p:blipFill>
        <p:spPr>
          <a:xfrm>
            <a:off x="7910360" y="4080037"/>
            <a:ext cx="1079780" cy="2296934"/>
          </a:xfrm>
          <a:prstGeom prst="rect">
            <a:avLst/>
          </a:prstGeom>
        </p:spPr>
      </p:pic>
      <p:sp>
        <p:nvSpPr>
          <p:cNvPr id="5" name="Footer Placeholder 4"/>
          <p:cNvSpPr>
            <a:spLocks noGrp="1"/>
          </p:cNvSpPr>
          <p:nvPr>
            <p:ph type="ftr" sz="quarter" idx="10"/>
          </p:nvPr>
        </p:nvSpPr>
        <p:spPr/>
        <p:txBody>
          <a:bodyPr/>
          <a:lstStyle/>
          <a:p>
            <a:r>
              <a:rPr lang="en-US" smtClean="0"/>
              <a:t>S&amp;T Review July 28-30, 2015</a:t>
            </a:r>
            <a:endParaRPr lang="en-US" dirty="0"/>
          </a:p>
        </p:txBody>
      </p:sp>
      <p:sp>
        <p:nvSpPr>
          <p:cNvPr id="6" name="Slide Number Placeholder 5"/>
          <p:cNvSpPr>
            <a:spLocks noGrp="1"/>
          </p:cNvSpPr>
          <p:nvPr>
            <p:ph type="sldNum" sz="quarter" idx="11"/>
          </p:nvPr>
        </p:nvSpPr>
        <p:spPr/>
        <p:txBody>
          <a:bodyPr/>
          <a:lstStyle/>
          <a:p>
            <a:fld id="{857632D8-191F-466C-AAEC-EF2308AA4DB2}" type="slidenum">
              <a:rPr lang="en-US" smtClean="0"/>
              <a:pPr/>
              <a:t>38</a:t>
            </a:fld>
            <a:endParaRPr lang="en-US" dirty="0"/>
          </a:p>
        </p:txBody>
      </p:sp>
    </p:spTree>
    <p:extLst>
      <p:ext uri="{BB962C8B-B14F-4D97-AF65-F5344CB8AC3E}">
        <p14:creationId xmlns:p14="http://schemas.microsoft.com/office/powerpoint/2010/main" val="38854934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Gradient: New Results and Next Steps </a:t>
            </a:r>
            <a:endParaRPr lang="en-US" dirty="0"/>
          </a:p>
        </p:txBody>
      </p:sp>
      <p:pic>
        <p:nvPicPr>
          <p:cNvPr id="1026" name="Picture 2" descr="D:\ILC 1-cell cavity test results\G2\22th test after 160K warmup then recool 1apr15\plot_G2_Q_Eacc_2K_1_8K_1_4K_with_error_bars_2apr15.ep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178" y="1605183"/>
            <a:ext cx="7112374" cy="4835525"/>
          </a:xfrm>
          <a:prstGeom prst="rect">
            <a:avLst/>
          </a:prstGeom>
          <a:noFill/>
          <a:extLst>
            <a:ext uri="{909E8E84-426E-40DD-AFC4-6F175D3DCCD1}">
              <a14:hiddenFill xmlns:a14="http://schemas.microsoft.com/office/drawing/2010/main">
                <a:solidFill>
                  <a:srgbClr val="FFFFFF"/>
                </a:solidFill>
              </a14:hiddenFill>
            </a:ext>
          </a:extLst>
        </p:spPr>
      </p:pic>
      <p:sp>
        <p:nvSpPr>
          <p:cNvPr id="5" name="5-Point Star 4"/>
          <p:cNvSpPr/>
          <p:nvPr/>
        </p:nvSpPr>
        <p:spPr>
          <a:xfrm>
            <a:off x="3196434" y="4853419"/>
            <a:ext cx="270346" cy="288897"/>
          </a:xfrm>
          <a:prstGeom prst="star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6" name="5-Point Star 5"/>
          <p:cNvSpPr/>
          <p:nvPr/>
        </p:nvSpPr>
        <p:spPr>
          <a:xfrm>
            <a:off x="5654059" y="5673097"/>
            <a:ext cx="253122" cy="284922"/>
          </a:xfrm>
          <a:prstGeom prst="star5">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7" name="5-Point Star 6"/>
          <p:cNvSpPr/>
          <p:nvPr/>
        </p:nvSpPr>
        <p:spPr>
          <a:xfrm>
            <a:off x="6985764" y="5084168"/>
            <a:ext cx="302150" cy="315402"/>
          </a:xfrm>
          <a:prstGeom prst="star5">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8" name="TextBox 7"/>
          <p:cNvSpPr txBox="1"/>
          <p:nvPr/>
        </p:nvSpPr>
        <p:spPr>
          <a:xfrm>
            <a:off x="2806847" y="5134200"/>
            <a:ext cx="851515" cy="261610"/>
          </a:xfrm>
          <a:prstGeom prst="rect">
            <a:avLst/>
          </a:prstGeom>
          <a:solidFill>
            <a:schemeClr val="bg1"/>
          </a:solidFill>
        </p:spPr>
        <p:txBody>
          <a:bodyPr wrap="none" rtlCol="0">
            <a:spAutoFit/>
          </a:bodyPr>
          <a:lstStyle/>
          <a:p>
            <a:r>
              <a:rPr lang="en-US" sz="1100" dirty="0" smtClean="0"/>
              <a:t>LCLS-II spec</a:t>
            </a:r>
            <a:endParaRPr lang="en-US" sz="1100" dirty="0"/>
          </a:p>
        </p:txBody>
      </p:sp>
      <p:sp>
        <p:nvSpPr>
          <p:cNvPr id="9" name="TextBox 8"/>
          <p:cNvSpPr txBox="1"/>
          <p:nvPr/>
        </p:nvSpPr>
        <p:spPr>
          <a:xfrm>
            <a:off x="5283634" y="5184058"/>
            <a:ext cx="671979" cy="430887"/>
          </a:xfrm>
          <a:prstGeom prst="rect">
            <a:avLst/>
          </a:prstGeom>
          <a:solidFill>
            <a:schemeClr val="bg1"/>
          </a:solidFill>
        </p:spPr>
        <p:txBody>
          <a:bodyPr wrap="none" rtlCol="0">
            <a:spAutoFit/>
          </a:bodyPr>
          <a:lstStyle/>
          <a:p>
            <a:r>
              <a:rPr lang="en-US" sz="1100" dirty="0" smtClean="0"/>
              <a:t>500 GeV</a:t>
            </a:r>
          </a:p>
          <a:p>
            <a:r>
              <a:rPr lang="en-US" sz="1100" dirty="0" smtClean="0"/>
              <a:t>ILC spec</a:t>
            </a:r>
            <a:endParaRPr lang="en-US" sz="1100" dirty="0"/>
          </a:p>
        </p:txBody>
      </p:sp>
      <p:sp>
        <p:nvSpPr>
          <p:cNvPr id="10" name="TextBox 9"/>
          <p:cNvSpPr txBox="1"/>
          <p:nvPr/>
        </p:nvSpPr>
        <p:spPr>
          <a:xfrm>
            <a:off x="6619181" y="4589506"/>
            <a:ext cx="659155" cy="415498"/>
          </a:xfrm>
          <a:prstGeom prst="rect">
            <a:avLst/>
          </a:prstGeom>
          <a:solidFill>
            <a:schemeClr val="bg1"/>
          </a:solidFill>
        </p:spPr>
        <p:txBody>
          <a:bodyPr wrap="none" rtlCol="0">
            <a:spAutoFit/>
          </a:bodyPr>
          <a:lstStyle/>
          <a:p>
            <a:r>
              <a:rPr lang="en-US" sz="1050" dirty="0" smtClean="0"/>
              <a:t>1 </a:t>
            </a:r>
            <a:r>
              <a:rPr lang="en-US" sz="1050" dirty="0" err="1" smtClean="0"/>
              <a:t>TeV</a:t>
            </a:r>
            <a:r>
              <a:rPr lang="en-US" sz="1050" dirty="0" smtClean="0"/>
              <a:t> </a:t>
            </a:r>
          </a:p>
          <a:p>
            <a:r>
              <a:rPr lang="en-US" sz="1050" dirty="0" smtClean="0"/>
              <a:t>ILC Goal</a:t>
            </a:r>
            <a:endParaRPr lang="en-US" sz="1050" dirty="0"/>
          </a:p>
        </p:txBody>
      </p:sp>
      <p:pic>
        <p:nvPicPr>
          <p:cNvPr id="11" name="Picture 10" descr="D:\ILC 1-cell cavity test results\DSC_00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062" t="8155" r="34902" b="13598"/>
          <a:stretch/>
        </p:blipFill>
        <p:spPr bwMode="auto">
          <a:xfrm>
            <a:off x="4513448" y="2004365"/>
            <a:ext cx="565931" cy="13488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062812" y="1998491"/>
            <a:ext cx="1413862" cy="900246"/>
          </a:xfrm>
          <a:prstGeom prst="rect">
            <a:avLst/>
          </a:prstGeom>
          <a:solidFill>
            <a:schemeClr val="bg1"/>
          </a:solidFill>
        </p:spPr>
        <p:txBody>
          <a:bodyPr wrap="square" rtlCol="0">
            <a:spAutoFit/>
          </a:bodyPr>
          <a:lstStyle/>
          <a:p>
            <a:pPr marL="171450" indent="-171450">
              <a:buFont typeface="Arial" panose="020B0604020202020204" pitchFamily="34" charset="0"/>
              <a:buChar char="•"/>
            </a:pPr>
            <a:r>
              <a:rPr lang="en-US" sz="1050" dirty="0" smtClean="0">
                <a:latin typeface="Arial" panose="020B0604020202020204" pitchFamily="34" charset="0"/>
                <a:ea typeface="Microsoft Yi Baiti" panose="03000500000000000000" pitchFamily="66" charset="0"/>
                <a:cs typeface="Arial" panose="020B0604020202020204" pitchFamily="34" charset="0"/>
              </a:rPr>
              <a:t>1.3GHz 1-cell</a:t>
            </a:r>
          </a:p>
          <a:p>
            <a:pPr marL="171450" indent="-171450">
              <a:buFont typeface="Arial" panose="020B0604020202020204" pitchFamily="34" charset="0"/>
              <a:buChar char="•"/>
            </a:pPr>
            <a:r>
              <a:rPr lang="en-US" sz="1050" dirty="0" smtClean="0">
                <a:latin typeface="Arial" panose="020B0604020202020204" pitchFamily="34" charset="0"/>
                <a:ea typeface="Microsoft Yi Baiti" panose="03000500000000000000" pitchFamily="66" charset="0"/>
                <a:cs typeface="Arial" panose="020B0604020202020204" pitchFamily="34" charset="0"/>
              </a:rPr>
              <a:t>TTF shape</a:t>
            </a:r>
          </a:p>
          <a:p>
            <a:pPr marL="171450" indent="-171450">
              <a:buFont typeface="Arial" panose="020B0604020202020204" pitchFamily="34" charset="0"/>
              <a:buChar char="•"/>
            </a:pPr>
            <a:r>
              <a:rPr lang="en-US" sz="1050" dirty="0" smtClean="0">
                <a:latin typeface="Arial" panose="020B0604020202020204" pitchFamily="34" charset="0"/>
                <a:ea typeface="Microsoft Yi Baiti" panose="03000500000000000000" pitchFamily="66" charset="0"/>
                <a:cs typeface="Arial" panose="020B0604020202020204" pitchFamily="34" charset="0"/>
              </a:rPr>
              <a:t>Large-grain </a:t>
            </a:r>
            <a:r>
              <a:rPr lang="en-US" sz="1050" dirty="0" err="1" smtClean="0">
                <a:latin typeface="Arial" panose="020B0604020202020204" pitchFamily="34" charset="0"/>
                <a:ea typeface="Microsoft Yi Baiti" panose="03000500000000000000" pitchFamily="66" charset="0"/>
                <a:cs typeface="Arial" panose="020B0604020202020204" pitchFamily="34" charset="0"/>
              </a:rPr>
              <a:t>Nb</a:t>
            </a:r>
            <a:endParaRPr lang="en-US" sz="1050" dirty="0" smtClean="0">
              <a:latin typeface="Arial" panose="020B0604020202020204" pitchFamily="34" charset="0"/>
              <a:ea typeface="Microsoft Yi Baiti" panose="03000500000000000000" pitchFamily="66" charset="0"/>
              <a:cs typeface="Arial" panose="020B0604020202020204" pitchFamily="34" charset="0"/>
            </a:endParaRPr>
          </a:p>
          <a:p>
            <a:pPr marL="171450" indent="-171450">
              <a:buFont typeface="Arial" panose="020B0604020202020204" pitchFamily="34" charset="0"/>
              <a:buChar char="•"/>
            </a:pPr>
            <a:r>
              <a:rPr lang="en-US" sz="1050" dirty="0" smtClean="0">
                <a:latin typeface="Arial" panose="020B0604020202020204" pitchFamily="34" charset="0"/>
                <a:ea typeface="Microsoft Yi Baiti" panose="03000500000000000000" pitchFamily="66" charset="0"/>
                <a:cs typeface="Arial" panose="020B0604020202020204" pitchFamily="34" charset="0"/>
              </a:rPr>
              <a:t>In-house built</a:t>
            </a:r>
          </a:p>
          <a:p>
            <a:pPr marL="171450" indent="-171450">
              <a:buFont typeface="Arial" panose="020B0604020202020204" pitchFamily="34" charset="0"/>
              <a:buChar char="•"/>
            </a:pPr>
            <a:r>
              <a:rPr lang="en-US" sz="1050" dirty="0" smtClean="0">
                <a:latin typeface="Arial" panose="020B0604020202020204" pitchFamily="34" charset="0"/>
                <a:ea typeface="Microsoft Yi Baiti" panose="03000500000000000000" pitchFamily="66" charset="0"/>
                <a:cs typeface="Arial" panose="020B0604020202020204" pitchFamily="34" charset="0"/>
              </a:rPr>
              <a:t>In-house proc</a:t>
            </a:r>
            <a:r>
              <a:rPr lang="en-US" sz="1050" dirty="0">
                <a:latin typeface="Arial" panose="020B0604020202020204" pitchFamily="34" charset="0"/>
                <a:ea typeface="Microsoft Yi Baiti" panose="03000500000000000000" pitchFamily="66" charset="0"/>
                <a:cs typeface="Arial" panose="020B0604020202020204" pitchFamily="34" charset="0"/>
              </a:rPr>
              <a:t>.</a:t>
            </a:r>
            <a:endParaRPr lang="en-US" sz="1050" dirty="0" smtClean="0">
              <a:latin typeface="Arial" panose="020B0604020202020204" pitchFamily="34" charset="0"/>
              <a:ea typeface="Microsoft Yi Baiti" panose="03000500000000000000" pitchFamily="66" charset="0"/>
              <a:cs typeface="Arial" panose="020B0604020202020204" pitchFamily="34" charset="0"/>
            </a:endParaRPr>
          </a:p>
        </p:txBody>
      </p:sp>
      <p:sp>
        <p:nvSpPr>
          <p:cNvPr id="4" name="TextBox 3"/>
          <p:cNvSpPr txBox="1"/>
          <p:nvPr/>
        </p:nvSpPr>
        <p:spPr>
          <a:xfrm>
            <a:off x="0" y="804679"/>
            <a:ext cx="9143999" cy="523220"/>
          </a:xfrm>
          <a:prstGeom prst="rect">
            <a:avLst/>
          </a:prstGeom>
          <a:solidFill>
            <a:srgbClr val="FFFF00"/>
          </a:solidFill>
        </p:spPr>
        <p:txBody>
          <a:bodyPr wrap="square" rtlCol="0">
            <a:spAutoFit/>
          </a:bodyPr>
          <a:lstStyle/>
          <a:p>
            <a:r>
              <a:rPr lang="en-US" sz="1400" b="1" dirty="0" smtClean="0">
                <a:latin typeface="Arial" panose="020B0604020202020204" pitchFamily="34" charset="0"/>
                <a:ea typeface="Microsoft Yi Baiti" panose="03000500000000000000" pitchFamily="66" charset="0"/>
                <a:cs typeface="Arial" panose="020B0604020202020204" pitchFamily="34" charset="0"/>
              </a:rPr>
              <a:t>Purpose: achieve high gradient with high efficiency, at a low cost and high reliability</a:t>
            </a:r>
          </a:p>
          <a:p>
            <a:r>
              <a:rPr lang="en-US" sz="1400" b="1" dirty="0" smtClean="0">
                <a:latin typeface="Arial" panose="020B0604020202020204" pitchFamily="34" charset="0"/>
                <a:ea typeface="Microsoft Yi Baiti" panose="03000500000000000000" pitchFamily="66" charset="0"/>
                <a:cs typeface="Arial" panose="020B0604020202020204" pitchFamily="34" charset="0"/>
              </a:rPr>
              <a:t>Approach: Low-Surface-Field Shape + Large-grain Niobium material + advanced processing </a:t>
            </a:r>
            <a:endParaRPr lang="en-US" sz="1400" b="1" dirty="0">
              <a:latin typeface="Arial" panose="020B0604020202020204" pitchFamily="34" charset="0"/>
              <a:ea typeface="Microsoft Yi Baiti" panose="03000500000000000000" pitchFamily="66" charset="0"/>
              <a:cs typeface="Arial" panose="020B0604020202020204" pitchFamily="34" charset="0"/>
            </a:endParaRPr>
          </a:p>
        </p:txBody>
      </p:sp>
      <p:pic>
        <p:nvPicPr>
          <p:cNvPr id="14" name="Picture 3" descr="M:\srfee\Geng\ILC_high_gradient\SingleCellCavity\LSF1-3\photo of completed cavity 19feb14\IMG_480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78" t="6286" r="17798" b="3940"/>
          <a:stretch/>
        </p:blipFill>
        <p:spPr bwMode="auto">
          <a:xfrm>
            <a:off x="7521242" y="2275016"/>
            <a:ext cx="1411930" cy="24067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455743" y="4860161"/>
            <a:ext cx="684803" cy="338554"/>
          </a:xfrm>
          <a:prstGeom prst="rect">
            <a:avLst/>
          </a:prstGeom>
          <a:solidFill>
            <a:schemeClr val="bg1"/>
          </a:solidFill>
        </p:spPr>
        <p:txBody>
          <a:bodyPr wrap="none" rtlCol="0">
            <a:spAutoFit/>
          </a:bodyPr>
          <a:lstStyle/>
          <a:p>
            <a:r>
              <a:rPr lang="en-US" sz="1600" b="1" dirty="0" smtClean="0">
                <a:solidFill>
                  <a:srgbClr val="FF0000"/>
                </a:solidFill>
                <a:latin typeface="Microsoft Yi Baiti" panose="03000500000000000000" pitchFamily="66" charset="0"/>
                <a:ea typeface="Microsoft Yi Baiti" panose="03000500000000000000" pitchFamily="66" charset="0"/>
              </a:rPr>
              <a:t>2.0 K</a:t>
            </a:r>
            <a:endParaRPr lang="en-US" sz="1600" b="1" dirty="0">
              <a:solidFill>
                <a:srgbClr val="FF0000"/>
              </a:solidFill>
              <a:latin typeface="Microsoft Yi Baiti" panose="03000500000000000000" pitchFamily="66" charset="0"/>
              <a:ea typeface="Microsoft Yi Baiti" panose="03000500000000000000" pitchFamily="66" charset="0"/>
            </a:endParaRPr>
          </a:p>
        </p:txBody>
      </p:sp>
      <p:sp>
        <p:nvSpPr>
          <p:cNvPr id="16" name="TextBox 15"/>
          <p:cNvSpPr txBox="1"/>
          <p:nvPr/>
        </p:nvSpPr>
        <p:spPr>
          <a:xfrm>
            <a:off x="2259178" y="3798271"/>
            <a:ext cx="684803" cy="338554"/>
          </a:xfrm>
          <a:prstGeom prst="rect">
            <a:avLst/>
          </a:prstGeom>
          <a:solidFill>
            <a:schemeClr val="bg1"/>
          </a:solidFill>
        </p:spPr>
        <p:txBody>
          <a:bodyPr wrap="none" rtlCol="0">
            <a:spAutoFit/>
          </a:bodyPr>
          <a:lstStyle/>
          <a:p>
            <a:r>
              <a:rPr lang="en-US" sz="1600" b="1" dirty="0" smtClean="0">
                <a:solidFill>
                  <a:srgbClr val="0000FF"/>
                </a:solidFill>
                <a:latin typeface="Microsoft Yi Baiti" panose="03000500000000000000" pitchFamily="66" charset="0"/>
                <a:ea typeface="Microsoft Yi Baiti" panose="03000500000000000000" pitchFamily="66" charset="0"/>
              </a:rPr>
              <a:t>1.8 K</a:t>
            </a:r>
            <a:endParaRPr lang="en-US" sz="1600" b="1" dirty="0">
              <a:solidFill>
                <a:srgbClr val="0000FF"/>
              </a:solidFill>
              <a:latin typeface="Microsoft Yi Baiti" panose="03000500000000000000" pitchFamily="66" charset="0"/>
              <a:ea typeface="Microsoft Yi Baiti" panose="03000500000000000000" pitchFamily="66" charset="0"/>
            </a:endParaRPr>
          </a:p>
        </p:txBody>
      </p:sp>
      <p:sp>
        <p:nvSpPr>
          <p:cNvPr id="17" name="TextBox 16"/>
          <p:cNvSpPr txBox="1"/>
          <p:nvPr/>
        </p:nvSpPr>
        <p:spPr>
          <a:xfrm>
            <a:off x="2126293" y="2546191"/>
            <a:ext cx="684803" cy="338554"/>
          </a:xfrm>
          <a:prstGeom prst="rect">
            <a:avLst/>
          </a:prstGeom>
          <a:solidFill>
            <a:schemeClr val="bg1"/>
          </a:solidFill>
        </p:spPr>
        <p:txBody>
          <a:bodyPr wrap="none" rtlCol="0">
            <a:spAutoFit/>
          </a:bodyPr>
          <a:lstStyle/>
          <a:p>
            <a:r>
              <a:rPr lang="en-US" sz="1600" b="1" dirty="0" smtClean="0">
                <a:solidFill>
                  <a:srgbClr val="00FF00"/>
                </a:solidFill>
                <a:latin typeface="Microsoft Yi Baiti" panose="03000500000000000000" pitchFamily="66" charset="0"/>
                <a:ea typeface="Microsoft Yi Baiti" panose="03000500000000000000" pitchFamily="66" charset="0"/>
              </a:rPr>
              <a:t>1.4 K</a:t>
            </a:r>
            <a:endParaRPr lang="en-US" sz="1600" b="1" dirty="0">
              <a:solidFill>
                <a:srgbClr val="00FF00"/>
              </a:solidFill>
              <a:latin typeface="Microsoft Yi Baiti" panose="03000500000000000000" pitchFamily="66" charset="0"/>
              <a:ea typeface="Microsoft Yi Baiti" panose="03000500000000000000" pitchFamily="66" charset="0"/>
            </a:endParaRPr>
          </a:p>
        </p:txBody>
      </p:sp>
      <p:sp>
        <p:nvSpPr>
          <p:cNvPr id="18" name="TextBox 17"/>
          <p:cNvSpPr txBox="1"/>
          <p:nvPr/>
        </p:nvSpPr>
        <p:spPr>
          <a:xfrm>
            <a:off x="7408201" y="4626081"/>
            <a:ext cx="1552923" cy="1384995"/>
          </a:xfrm>
          <a:prstGeom prst="rect">
            <a:avLst/>
          </a:prstGeom>
          <a:solidFill>
            <a:schemeClr val="bg1"/>
          </a:solidFill>
        </p:spPr>
        <p:txBody>
          <a:bodyPr wrap="square" rtlCol="0">
            <a:spAutoFit/>
          </a:bodyPr>
          <a:lstStyle/>
          <a:p>
            <a:r>
              <a:rPr lang="en-US" sz="1200" dirty="0" smtClean="0">
                <a:latin typeface="Arial" panose="020B0604020202020204" pitchFamily="34" charset="0"/>
                <a:ea typeface="Microsoft Yi Baiti" panose="03000500000000000000" pitchFamily="66" charset="0"/>
                <a:cs typeface="Arial" panose="020B0604020202020204" pitchFamily="34" charset="0"/>
              </a:rPr>
              <a:t>Prototypes:</a:t>
            </a:r>
          </a:p>
          <a:p>
            <a:pPr marL="171450" indent="-171450">
              <a:buFont typeface="Arial" panose="020B0604020202020204" pitchFamily="34" charset="0"/>
              <a:buChar char="•"/>
            </a:pPr>
            <a:r>
              <a:rPr lang="en-US" sz="1200" dirty="0" smtClean="0">
                <a:latin typeface="Arial" panose="020B0604020202020204" pitchFamily="34" charset="0"/>
                <a:ea typeface="Microsoft Yi Baiti" panose="03000500000000000000" pitchFamily="66" charset="0"/>
                <a:cs typeface="Arial" panose="020B0604020202020204" pitchFamily="34" charset="0"/>
              </a:rPr>
              <a:t>Two each 1-cell built and tested</a:t>
            </a:r>
          </a:p>
          <a:p>
            <a:pPr marL="171450" indent="-171450">
              <a:buFont typeface="Arial" panose="020B0604020202020204" pitchFamily="34" charset="0"/>
              <a:buChar char="•"/>
            </a:pPr>
            <a:r>
              <a:rPr lang="en-US" sz="1200" dirty="0" smtClean="0">
                <a:latin typeface="Arial" panose="020B0604020202020204" pitchFamily="34" charset="0"/>
                <a:ea typeface="Microsoft Yi Baiti" panose="03000500000000000000" pitchFamily="66" charset="0"/>
                <a:cs typeface="Arial" panose="020B0604020202020204" pitchFamily="34" charset="0"/>
              </a:rPr>
              <a:t>Two each 3-cell and one each 9-cell in process of fabrication.</a:t>
            </a:r>
          </a:p>
        </p:txBody>
      </p:sp>
      <p:sp>
        <p:nvSpPr>
          <p:cNvPr id="15" name="TextBox 14"/>
          <p:cNvSpPr txBox="1"/>
          <p:nvPr/>
        </p:nvSpPr>
        <p:spPr>
          <a:xfrm>
            <a:off x="7454199" y="1660616"/>
            <a:ext cx="1511639" cy="523220"/>
          </a:xfrm>
          <a:prstGeom prst="rect">
            <a:avLst/>
          </a:prstGeom>
          <a:noFill/>
        </p:spPr>
        <p:txBody>
          <a:bodyPr wrap="none" rtlCol="0">
            <a:spAutoFit/>
          </a:bodyPr>
          <a:lstStyle/>
          <a:p>
            <a:r>
              <a:rPr lang="en-US" sz="1400" b="1" dirty="0" smtClean="0">
                <a:solidFill>
                  <a:srgbClr val="00B0F0"/>
                </a:solidFill>
                <a:latin typeface="Arial" panose="020B0604020202020204" pitchFamily="34" charset="0"/>
                <a:ea typeface="Microsoft Yi Baiti" panose="03000500000000000000" pitchFamily="66" charset="0"/>
                <a:cs typeface="Arial" panose="020B0604020202020204" pitchFamily="34" charset="0"/>
              </a:rPr>
              <a:t>Future cavities:</a:t>
            </a:r>
          </a:p>
          <a:p>
            <a:r>
              <a:rPr lang="en-US" sz="1400" b="1" dirty="0" smtClean="0">
                <a:solidFill>
                  <a:srgbClr val="00B0F0"/>
                </a:solidFill>
                <a:latin typeface="Arial" panose="020B0604020202020204" pitchFamily="34" charset="0"/>
                <a:ea typeface="Microsoft Yi Baiti" panose="03000500000000000000" pitchFamily="66" charset="0"/>
                <a:cs typeface="Arial" panose="020B0604020202020204" pitchFamily="34" charset="0"/>
              </a:rPr>
              <a:t>LSF cavity</a:t>
            </a:r>
            <a:endParaRPr lang="en-US" sz="1400" b="1" dirty="0">
              <a:solidFill>
                <a:srgbClr val="00B0F0"/>
              </a:solidFill>
              <a:latin typeface="Arial" panose="020B0604020202020204" pitchFamily="34" charset="0"/>
              <a:ea typeface="Microsoft Yi Baiti" panose="03000500000000000000" pitchFamily="66" charset="0"/>
              <a:cs typeface="Arial" panose="020B0604020202020204" pitchFamily="34" charset="0"/>
            </a:endParaRPr>
          </a:p>
        </p:txBody>
      </p:sp>
      <p:sp>
        <p:nvSpPr>
          <p:cNvPr id="3" name="Rectangle 2"/>
          <p:cNvSpPr/>
          <p:nvPr/>
        </p:nvSpPr>
        <p:spPr>
          <a:xfrm>
            <a:off x="7359091" y="1675246"/>
            <a:ext cx="1711757" cy="4681663"/>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0" name="TextBox 19"/>
          <p:cNvSpPr txBox="1"/>
          <p:nvPr/>
        </p:nvSpPr>
        <p:spPr>
          <a:xfrm>
            <a:off x="6628" y="6076788"/>
            <a:ext cx="910864" cy="369332"/>
          </a:xfrm>
          <a:prstGeom prst="rect">
            <a:avLst/>
          </a:prstGeom>
          <a:noFill/>
        </p:spPr>
        <p:txBody>
          <a:bodyPr wrap="none" rtlCol="0">
            <a:spAutoFit/>
          </a:bodyPr>
          <a:lstStyle/>
          <a:p>
            <a:r>
              <a:rPr lang="en-US" dirty="0" smtClean="0"/>
              <a:t>R. </a:t>
            </a:r>
            <a:r>
              <a:rPr lang="en-US" dirty="0" err="1" smtClean="0"/>
              <a:t>Geng</a:t>
            </a:r>
            <a:endParaRPr lang="en-US" dirty="0"/>
          </a:p>
        </p:txBody>
      </p:sp>
      <p:sp>
        <p:nvSpPr>
          <p:cNvPr id="19" name="Footer Placeholder 18"/>
          <p:cNvSpPr>
            <a:spLocks noGrp="1"/>
          </p:cNvSpPr>
          <p:nvPr>
            <p:ph type="ftr" sz="quarter" idx="10"/>
          </p:nvPr>
        </p:nvSpPr>
        <p:spPr/>
        <p:txBody>
          <a:bodyPr/>
          <a:lstStyle/>
          <a:p>
            <a:r>
              <a:rPr lang="en-US" smtClean="0"/>
              <a:t>S&amp;T Review July 28-30, 2015</a:t>
            </a:r>
            <a:endParaRPr lang="en-US" dirty="0"/>
          </a:p>
        </p:txBody>
      </p:sp>
      <p:sp>
        <p:nvSpPr>
          <p:cNvPr id="21" name="Slide Number Placeholder 20"/>
          <p:cNvSpPr>
            <a:spLocks noGrp="1"/>
          </p:cNvSpPr>
          <p:nvPr>
            <p:ph type="sldNum" sz="quarter" idx="11"/>
          </p:nvPr>
        </p:nvSpPr>
        <p:spPr/>
        <p:txBody>
          <a:bodyPr/>
          <a:lstStyle/>
          <a:p>
            <a:fld id="{857632D8-191F-466C-AAEC-EF2308AA4DB2}" type="slidenum">
              <a:rPr lang="en-US" smtClean="0"/>
              <a:pPr/>
              <a:t>39</a:t>
            </a:fld>
            <a:endParaRPr lang="en-US" dirty="0"/>
          </a:p>
        </p:txBody>
      </p:sp>
    </p:spTree>
    <p:extLst>
      <p:ext uri="{BB962C8B-B14F-4D97-AF65-F5344CB8AC3E}">
        <p14:creationId xmlns:p14="http://schemas.microsoft.com/office/powerpoint/2010/main" val="33570397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Accelerator Mission and Goals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000" dirty="0" smtClean="0"/>
              <a:t>The Accelerator Mission is to advance the capability of Jefferson Lab to carry out world-class nuclear science and, more broadly, to develop Jefferson Lab’s expertise in technologies associated with high-power superconducting linacs</a:t>
            </a:r>
          </a:p>
          <a:p>
            <a:pPr lvl="5"/>
            <a:endParaRPr lang="en-US" dirty="0" smtClean="0"/>
          </a:p>
          <a:p>
            <a:pPr marL="0" indent="0">
              <a:buNone/>
            </a:pPr>
            <a:r>
              <a:rPr lang="en-US" sz="2000" dirty="0" smtClean="0"/>
              <a:t>The goals to achieve the mission deliver results in five areas:</a:t>
            </a:r>
          </a:p>
          <a:p>
            <a:r>
              <a:rPr lang="en-US" sz="2000" dirty="0" smtClean="0"/>
              <a:t>Operate and upgrade the JLab accelerator facilities</a:t>
            </a:r>
          </a:p>
          <a:p>
            <a:r>
              <a:rPr lang="en-US" sz="2000" dirty="0" smtClean="0"/>
              <a:t>Achieve all deliverables for FRIB and the LCLS II Projects, on schedule, under budget</a:t>
            </a:r>
          </a:p>
          <a:p>
            <a:r>
              <a:rPr lang="en-US" sz="2000" dirty="0" smtClean="0"/>
              <a:t>Prepare for a Medium-Energy Electron Ion Collider (MEIC) at Jefferson Lab </a:t>
            </a:r>
          </a:p>
          <a:p>
            <a:r>
              <a:rPr lang="en-US" sz="2000" dirty="0" smtClean="0"/>
              <a:t>Sustain Jefferson Lab’s core accelerator competencies to support DOE Office of Science projects and other partnerships</a:t>
            </a:r>
          </a:p>
          <a:p>
            <a:r>
              <a:rPr lang="en-US" sz="2000" dirty="0" smtClean="0"/>
              <a:t>Attract and educate the next generation of accelerator scientists and engineers</a:t>
            </a:r>
          </a:p>
          <a:p>
            <a:endParaRPr lang="en-US" dirty="0" smtClean="0"/>
          </a:p>
        </p:txBody>
      </p:sp>
      <p:sp>
        <p:nvSpPr>
          <p:cNvPr id="4" name="Footer Placeholder 3"/>
          <p:cNvSpPr>
            <a:spLocks noGrp="1"/>
          </p:cNvSpPr>
          <p:nvPr>
            <p:ph type="ftr" sz="quarter" idx="10"/>
          </p:nvPr>
        </p:nvSpPr>
        <p:spPr/>
        <p:txBody>
          <a:bodyPr/>
          <a:lstStyle/>
          <a:p>
            <a:r>
              <a:rPr lang="en-US"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Graduate Education</a:t>
            </a:r>
            <a:endParaRPr lang="en-US" dirty="0"/>
          </a:p>
        </p:txBody>
      </p:sp>
      <p:sp>
        <p:nvSpPr>
          <p:cNvPr id="3" name="Content Placeholder 2"/>
          <p:cNvSpPr>
            <a:spLocks noGrp="1"/>
          </p:cNvSpPr>
          <p:nvPr>
            <p:ph idx="1"/>
          </p:nvPr>
        </p:nvSpPr>
        <p:spPr/>
        <p:txBody>
          <a:bodyPr/>
          <a:lstStyle/>
          <a:p>
            <a:r>
              <a:rPr lang="en-US" dirty="0" smtClean="0"/>
              <a:t>The Accelerator Division Fully or Partially supports 13 graduate students (10 from ODU, 1 Each from Virginia Tech, College of William &amp; Mary and Virginia Commonwealth University)</a:t>
            </a:r>
          </a:p>
          <a:p>
            <a:r>
              <a:rPr lang="en-US" dirty="0" smtClean="0"/>
              <a:t>Partial support comes from JSA Graduate Fellowship program or from grants awarded to the student’s university adviser (5 students)</a:t>
            </a:r>
          </a:p>
          <a:p>
            <a:r>
              <a:rPr lang="en-US" dirty="0" smtClean="0"/>
              <a:t>One student from Hampton University (fully supported by Hampton U.) is defending his theses this month. (polarized positron source)</a:t>
            </a:r>
          </a:p>
          <a:p>
            <a:endParaRPr lang="en-US" dirty="0" smtClean="0"/>
          </a:p>
          <a:p>
            <a:endParaRPr lang="en-US" dirty="0"/>
          </a:p>
        </p:txBody>
      </p:sp>
      <p:sp>
        <p:nvSpPr>
          <p:cNvPr id="6" name="Footer Placeholder 5"/>
          <p:cNvSpPr>
            <a:spLocks noGrp="1"/>
          </p:cNvSpPr>
          <p:nvPr>
            <p:ph type="ftr" sz="quarter" idx="10"/>
          </p:nvPr>
        </p:nvSpPr>
        <p:spPr/>
        <p:txBody>
          <a:bodyPr/>
          <a:lstStyle/>
          <a:p>
            <a:r>
              <a:rPr lang="en-US" smtClean="0"/>
              <a:t>S&amp;T Review July 28-30, 2015</a:t>
            </a:r>
            <a:endParaRPr lang="en-US" dirty="0"/>
          </a:p>
        </p:txBody>
      </p:sp>
      <p:sp>
        <p:nvSpPr>
          <p:cNvPr id="7" name="Slide Number Placeholder 6"/>
          <p:cNvSpPr>
            <a:spLocks noGrp="1"/>
          </p:cNvSpPr>
          <p:nvPr>
            <p:ph type="sldNum" sz="quarter" idx="11"/>
          </p:nvPr>
        </p:nvSpPr>
        <p:spPr/>
        <p:txBody>
          <a:bodyPr/>
          <a:lstStyle/>
          <a:p>
            <a:fld id="{857632D8-191F-466C-AAEC-EF2308AA4DB2}" type="slidenum">
              <a:rPr lang="en-US" smtClean="0"/>
              <a:pPr/>
              <a:t>40</a:t>
            </a:fld>
            <a:endParaRPr lang="en-US" dirty="0"/>
          </a:p>
        </p:txBody>
      </p:sp>
    </p:spTree>
    <p:extLst>
      <p:ext uri="{BB962C8B-B14F-4D97-AF65-F5344CB8AC3E}">
        <p14:creationId xmlns:p14="http://schemas.microsoft.com/office/powerpoint/2010/main" val="3802167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Theses during this decade (2011-12)</a:t>
            </a:r>
            <a:endParaRPr lang="en-US" dirty="0"/>
          </a:p>
        </p:txBody>
      </p:sp>
      <p:sp>
        <p:nvSpPr>
          <p:cNvPr id="3" name="Content Placeholder 2"/>
          <p:cNvSpPr>
            <a:spLocks noGrp="1"/>
          </p:cNvSpPr>
          <p:nvPr>
            <p:ph idx="1"/>
          </p:nvPr>
        </p:nvSpPr>
        <p:spPr/>
        <p:txBody>
          <a:bodyPr/>
          <a:lstStyle/>
          <a:p>
            <a:pPr lvl="0"/>
            <a:r>
              <a:rPr lang="en-US" dirty="0" smtClean="0"/>
              <a:t>Daniel Bowring (2011), Multilayer Thin Films for SRF Accelerating Cavities  University of Virginia (SLAC)</a:t>
            </a:r>
          </a:p>
          <a:p>
            <a:pPr lvl="0"/>
            <a:r>
              <a:rPr lang="en-US" dirty="0" err="1" smtClean="0"/>
              <a:t>Hisham</a:t>
            </a:r>
            <a:r>
              <a:rPr lang="en-US" dirty="0" smtClean="0"/>
              <a:t> Sayed (2011),  Compensation Techniques in Accelerator Physics, Old Dominion University, (BNL) </a:t>
            </a:r>
          </a:p>
          <a:p>
            <a:pPr lvl="0"/>
            <a:r>
              <a:rPr lang="en-US" dirty="0" smtClean="0"/>
              <a:t>Jonathan Dumas (2011), Feasibility Studies of a Polarized Positron Source based on the Bremsstrahlung of Polarized Electrons, </a:t>
            </a:r>
            <a:r>
              <a:rPr lang="en-US" dirty="0" err="1" smtClean="0"/>
              <a:t>Universite</a:t>
            </a:r>
            <a:r>
              <a:rPr lang="en-US" dirty="0" smtClean="0"/>
              <a:t> Joseph </a:t>
            </a:r>
            <a:r>
              <a:rPr lang="en-US" dirty="0" err="1" smtClean="0"/>
              <a:t>Foruier</a:t>
            </a:r>
            <a:r>
              <a:rPr lang="en-US" dirty="0" smtClean="0"/>
              <a:t> (Post-doc, Jerusalem University)</a:t>
            </a:r>
          </a:p>
          <a:p>
            <a:pPr lvl="0"/>
            <a:r>
              <a:rPr lang="en-US" dirty="0" err="1" smtClean="0"/>
              <a:t>Senthilraja</a:t>
            </a:r>
            <a:r>
              <a:rPr lang="en-US" dirty="0" smtClean="0"/>
              <a:t> </a:t>
            </a:r>
            <a:r>
              <a:rPr lang="en-US" dirty="0" err="1" smtClean="0"/>
              <a:t>Singaravelu</a:t>
            </a:r>
            <a:r>
              <a:rPr lang="en-US" dirty="0" smtClean="0"/>
              <a:t> (2012), Laser Processing of Metals and Polymers, Old Dominion University (</a:t>
            </a:r>
            <a:r>
              <a:rPr lang="en-US" dirty="0" err="1" smtClean="0"/>
              <a:t>Finisar</a:t>
            </a:r>
            <a:r>
              <a:rPr lang="en-US" dirty="0" smtClean="0"/>
              <a:t> Corp)</a:t>
            </a:r>
          </a:p>
          <a:p>
            <a:pPr lvl="0"/>
            <a:r>
              <a:rPr lang="en-US" dirty="0" err="1" smtClean="0"/>
              <a:t>Dhawale</a:t>
            </a:r>
            <a:r>
              <a:rPr lang="en-US" dirty="0" smtClean="0"/>
              <a:t>, </a:t>
            </a:r>
            <a:r>
              <a:rPr lang="en-US" dirty="0" err="1" smtClean="0"/>
              <a:t>Ashwini</a:t>
            </a:r>
            <a:r>
              <a:rPr lang="en-US" dirty="0" smtClean="0"/>
              <a:t> (2012), Study of RF structures for Linear Accelerators, </a:t>
            </a:r>
            <a:r>
              <a:rPr lang="en-US" dirty="0" err="1" smtClean="0"/>
              <a:t>Homi</a:t>
            </a:r>
            <a:r>
              <a:rPr lang="en-US" dirty="0" smtClean="0"/>
              <a:t> </a:t>
            </a:r>
            <a:r>
              <a:rPr lang="en-US" dirty="0" err="1" smtClean="0"/>
              <a:t>Bhabha</a:t>
            </a:r>
            <a:r>
              <a:rPr lang="en-US" dirty="0" smtClean="0"/>
              <a:t> National Institute (</a:t>
            </a:r>
            <a:r>
              <a:rPr lang="en-US" dirty="0" err="1" smtClean="0"/>
              <a:t>Bhabha</a:t>
            </a:r>
            <a:r>
              <a:rPr lang="en-US" dirty="0" smtClean="0"/>
              <a:t> Atomic Research Centre, India)</a:t>
            </a:r>
          </a:p>
          <a:p>
            <a:pPr lvl="0"/>
            <a:r>
              <a:rPr lang="en-US" dirty="0" smtClean="0"/>
              <a:t>Alicia </a:t>
            </a:r>
            <a:r>
              <a:rPr lang="en-US" dirty="0" err="1" smtClean="0"/>
              <a:t>Hofler</a:t>
            </a:r>
            <a:r>
              <a:rPr lang="en-US" dirty="0" smtClean="0"/>
              <a:t> (2012), Optimization Framework for a Superconducting Radio Frequency Gun Based Injector, Old Dominion University (JLAB)</a:t>
            </a:r>
          </a:p>
          <a:p>
            <a:pPr lvl="0"/>
            <a:r>
              <a:rPr lang="en-US" dirty="0" smtClean="0"/>
              <a:t>Michael </a:t>
            </a:r>
            <a:r>
              <a:rPr lang="en-US" dirty="0" err="1" smtClean="0"/>
              <a:t>Spata</a:t>
            </a:r>
            <a:r>
              <a:rPr lang="en-US" dirty="0" smtClean="0"/>
              <a:t> (2012), Application of </a:t>
            </a:r>
            <a:r>
              <a:rPr lang="en-US" dirty="0" err="1" smtClean="0"/>
              <a:t>Chebyshev</a:t>
            </a:r>
            <a:r>
              <a:rPr lang="en-US" dirty="0" smtClean="0"/>
              <a:t> Formalism to Identify Non-linear Magnetic Fields in Beam Transport Systems, Old Dominion University (JLAB)</a:t>
            </a:r>
          </a:p>
          <a:p>
            <a:endParaRPr lang="en-US" dirty="0"/>
          </a:p>
        </p:txBody>
      </p:sp>
      <p:sp>
        <p:nvSpPr>
          <p:cNvPr id="4" name="Footer Placeholder 3"/>
          <p:cNvSpPr>
            <a:spLocks noGrp="1"/>
          </p:cNvSpPr>
          <p:nvPr>
            <p:ph type="ftr" sz="quarter" idx="10"/>
          </p:nvPr>
        </p:nvSpPr>
        <p:spPr/>
        <p:txBody>
          <a:bodyPr/>
          <a:lstStyle/>
          <a:p>
            <a:r>
              <a:rPr lang="en-US"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41</a:t>
            </a:fld>
            <a:endParaRPr lang="en-US" dirty="0"/>
          </a:p>
        </p:txBody>
      </p:sp>
    </p:spTree>
    <p:extLst>
      <p:ext uri="{BB962C8B-B14F-4D97-AF65-F5344CB8AC3E}">
        <p14:creationId xmlns:p14="http://schemas.microsoft.com/office/powerpoint/2010/main" val="1086940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Theses during this decade (2012-13)</a:t>
            </a:r>
            <a:endParaRPr lang="en-US" dirty="0"/>
          </a:p>
        </p:txBody>
      </p:sp>
      <p:sp>
        <p:nvSpPr>
          <p:cNvPr id="3" name="Content Placeholder 2"/>
          <p:cNvSpPr>
            <a:spLocks noGrp="1"/>
          </p:cNvSpPr>
          <p:nvPr>
            <p:ph idx="1"/>
          </p:nvPr>
        </p:nvSpPr>
        <p:spPr/>
        <p:txBody>
          <a:bodyPr/>
          <a:lstStyle/>
          <a:p>
            <a:pPr lvl="0"/>
            <a:r>
              <a:rPr lang="en-US" smtClean="0"/>
              <a:t>Binping Xiao (2012), Surface study of niobium for superconducting radio frequency (SRF) accelerators, College of William and Mary (BNL)</a:t>
            </a:r>
          </a:p>
          <a:p>
            <a:pPr lvl="0"/>
            <a:r>
              <a:rPr lang="en-US" smtClean="0"/>
              <a:t>Ryan Bodenstein (2012), A Procedure for Beamline Characterization and Tuning in Open-ended Beamlines, University of Virginia (Oxford U)</a:t>
            </a:r>
          </a:p>
          <a:p>
            <a:pPr lvl="0"/>
            <a:r>
              <a:rPr lang="en-US" smtClean="0"/>
              <a:t>James McCarter (2012), Photocathode Research for Electron Accelerators, University of Virginia (Niowave)</a:t>
            </a:r>
          </a:p>
          <a:p>
            <a:pPr lvl="0"/>
            <a:r>
              <a:rPr lang="en-US" smtClean="0"/>
              <a:t>Prateek Maheshwari (2012), Surface Characterization of Impurities in Superconducting Niobium for Radio Frequency (RF) Cavities used in Particle Accelerators, North Carolina State University (Intel)</a:t>
            </a:r>
          </a:p>
          <a:p>
            <a:pPr lvl="0"/>
            <a:r>
              <a:rPr lang="en-US" smtClean="0"/>
              <a:t>Chen Xu, (2013), Advanced topographic characterization of variously prepared niobium surfaces and linkage to RF losses, College of William and Mary (BNL)</a:t>
            </a:r>
          </a:p>
          <a:p>
            <a:pPr lvl="0"/>
            <a:r>
              <a:rPr lang="en-US" smtClean="0"/>
              <a:t>Ilkyoung Shinn (2013), Multipass Beam Breakup Study at Jefferson Lab for the 12 GeV CEBAF Upgrade, University of Connecticut (Rare Isotope Science Project, Institute of Basic South Korea)</a:t>
            </a:r>
          </a:p>
          <a:p>
            <a:pPr lvl="0"/>
            <a:r>
              <a:rPr lang="en-US" smtClean="0"/>
              <a:t>Milka Nikolic (2013), Characterization  Of  Microwave Discharge  Plasmas  For  Surface  Processing, Old Dominion University (ODU)</a:t>
            </a:r>
            <a:endParaRPr lang="en-US" dirty="0"/>
          </a:p>
        </p:txBody>
      </p:sp>
      <p:sp>
        <p:nvSpPr>
          <p:cNvPr id="4" name="Footer Placeholder 3"/>
          <p:cNvSpPr>
            <a:spLocks noGrp="1"/>
          </p:cNvSpPr>
          <p:nvPr>
            <p:ph type="ftr" sz="quarter" idx="10"/>
          </p:nvPr>
        </p:nvSpPr>
        <p:spPr/>
        <p:txBody>
          <a:bodyPr/>
          <a:lstStyle/>
          <a:p>
            <a:r>
              <a:rPr lang="en-US"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42</a:t>
            </a:fld>
            <a:endParaRPr lang="en-US" dirty="0"/>
          </a:p>
        </p:txBody>
      </p:sp>
    </p:spTree>
    <p:extLst>
      <p:ext uri="{BB962C8B-B14F-4D97-AF65-F5344CB8AC3E}">
        <p14:creationId xmlns:p14="http://schemas.microsoft.com/office/powerpoint/2010/main" val="949389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Theses during this decade (2013-15)</a:t>
            </a:r>
            <a:endParaRPr lang="en-US" dirty="0"/>
          </a:p>
        </p:txBody>
      </p:sp>
      <p:sp>
        <p:nvSpPr>
          <p:cNvPr id="3" name="Content Placeholder 2"/>
          <p:cNvSpPr>
            <a:spLocks noGrp="1"/>
          </p:cNvSpPr>
          <p:nvPr>
            <p:ph idx="1"/>
          </p:nvPr>
        </p:nvSpPr>
        <p:spPr/>
        <p:txBody>
          <a:bodyPr/>
          <a:lstStyle/>
          <a:p>
            <a:pPr lvl="0"/>
            <a:r>
              <a:rPr lang="en-US" dirty="0" smtClean="0"/>
              <a:t>Ashraf </a:t>
            </a:r>
            <a:r>
              <a:rPr lang="en-US" dirty="0" err="1" smtClean="0"/>
              <a:t>Hasan</a:t>
            </a:r>
            <a:r>
              <a:rPr lang="en-US" dirty="0" smtClean="0"/>
              <a:t> </a:t>
            </a:r>
            <a:r>
              <a:rPr lang="en-US" dirty="0" err="1" smtClean="0"/>
              <a:t>Farha</a:t>
            </a:r>
            <a:r>
              <a:rPr lang="en-US" dirty="0" smtClean="0"/>
              <a:t> (2013), Investigation of </a:t>
            </a:r>
            <a:r>
              <a:rPr lang="en-US" dirty="0" err="1" smtClean="0"/>
              <a:t>NbN</a:t>
            </a:r>
            <a:r>
              <a:rPr lang="en-US" dirty="0" smtClean="0"/>
              <a:t>, Thin Films and Nanoparticles Grown by Pulsed Laser Deposition and Thermal Diffusion, Old Dominion University (Faculty – </a:t>
            </a:r>
            <a:r>
              <a:rPr lang="en-US" dirty="0" err="1" smtClean="0"/>
              <a:t>Ain</a:t>
            </a:r>
            <a:r>
              <a:rPr lang="en-US" dirty="0" smtClean="0"/>
              <a:t> Shams University)</a:t>
            </a:r>
          </a:p>
          <a:p>
            <a:pPr lvl="0"/>
            <a:r>
              <a:rPr lang="en-US" dirty="0" err="1" smtClean="0"/>
              <a:t>Mahzad</a:t>
            </a:r>
            <a:r>
              <a:rPr lang="en-US" dirty="0" smtClean="0"/>
              <a:t> </a:t>
            </a:r>
            <a:r>
              <a:rPr lang="en-US" dirty="0" err="1" smtClean="0"/>
              <a:t>BastaniNejad</a:t>
            </a:r>
            <a:r>
              <a:rPr lang="en-US" dirty="0" smtClean="0"/>
              <a:t> (2013), Field Emission Studies Toward Improving the Performance of DC High Voltage Photoelectron Guns, Old Dominion University (Adjunct Faculty – CNU)</a:t>
            </a:r>
          </a:p>
          <a:p>
            <a:pPr lvl="0"/>
            <a:r>
              <a:rPr lang="en-US" dirty="0" smtClean="0"/>
              <a:t>Suba De Silva (2014). Crabbing and Deflecting Cavity design for JLab and CERN. Old Dominion University (ODU)</a:t>
            </a:r>
          </a:p>
          <a:p>
            <a:pPr lvl="0"/>
            <a:r>
              <a:rPr lang="en-US" dirty="0" smtClean="0"/>
              <a:t>Liang Zhao (2014). Surface polishing of niobium for superconducting radio frequency (SRF) applications, College of William and Mary (LCLS)</a:t>
            </a:r>
          </a:p>
          <a:p>
            <a:pPr lvl="0"/>
            <a:r>
              <a:rPr lang="en-US" dirty="0" smtClean="0"/>
              <a:t>Christopher Hopper (2015)  Development of Superconducting Spoke Cavities for High-velocity Applications, Old Dominion University</a:t>
            </a:r>
          </a:p>
          <a:p>
            <a:endParaRPr lang="en-US" dirty="0"/>
          </a:p>
        </p:txBody>
      </p:sp>
      <p:sp>
        <p:nvSpPr>
          <p:cNvPr id="4" name="Footer Placeholder 3"/>
          <p:cNvSpPr>
            <a:spLocks noGrp="1"/>
          </p:cNvSpPr>
          <p:nvPr>
            <p:ph type="ftr" sz="quarter" idx="10"/>
          </p:nvPr>
        </p:nvSpPr>
        <p:spPr/>
        <p:txBody>
          <a:bodyPr/>
          <a:lstStyle/>
          <a:p>
            <a:r>
              <a:rPr lang="en-US"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43</a:t>
            </a:fld>
            <a:endParaRPr lang="en-US" dirty="0"/>
          </a:p>
        </p:txBody>
      </p:sp>
    </p:spTree>
    <p:extLst>
      <p:ext uri="{BB962C8B-B14F-4D97-AF65-F5344CB8AC3E}">
        <p14:creationId xmlns:p14="http://schemas.microsoft.com/office/powerpoint/2010/main" val="3414894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Graduates</a:t>
            </a:r>
            <a:endParaRPr lang="en-US" dirty="0"/>
          </a:p>
        </p:txBody>
      </p:sp>
      <p:sp>
        <p:nvSpPr>
          <p:cNvPr id="3" name="Content Placeholder 2"/>
          <p:cNvSpPr>
            <a:spLocks noGrp="1"/>
          </p:cNvSpPr>
          <p:nvPr>
            <p:ph idx="1"/>
          </p:nvPr>
        </p:nvSpPr>
        <p:spPr/>
        <p:txBody>
          <a:bodyPr/>
          <a:lstStyle/>
          <a:p>
            <a:r>
              <a:rPr lang="en-US" dirty="0" err="1" smtClean="0"/>
              <a:t>Milka</a:t>
            </a:r>
            <a:r>
              <a:rPr lang="en-US" dirty="0" smtClean="0"/>
              <a:t> </a:t>
            </a:r>
            <a:r>
              <a:rPr lang="en-US" dirty="0" err="1" smtClean="0"/>
              <a:t>Nikolic</a:t>
            </a:r>
            <a:r>
              <a:rPr lang="en-US" dirty="0" smtClean="0"/>
              <a:t> (ODU), Graduated in 2013</a:t>
            </a:r>
          </a:p>
          <a:p>
            <a:pPr lvl="1"/>
            <a:r>
              <a:rPr lang="en-US" dirty="0" smtClean="0"/>
              <a:t>2014 Lee </a:t>
            </a:r>
            <a:r>
              <a:rPr lang="en-US" dirty="0" err="1" smtClean="0"/>
              <a:t>Entsminger</a:t>
            </a:r>
            <a:r>
              <a:rPr lang="en-US" dirty="0" smtClean="0"/>
              <a:t> Outstanding Ph.D. Dissertation Award, College of Science, Old Dominion University</a:t>
            </a:r>
          </a:p>
          <a:p>
            <a:pPr marL="457200" lvl="1" indent="0">
              <a:buNone/>
            </a:pPr>
            <a:endParaRPr lang="en-US" dirty="0" smtClean="0"/>
          </a:p>
          <a:p>
            <a:pPr lvl="0"/>
            <a:r>
              <a:rPr lang="en-US" dirty="0" smtClean="0"/>
              <a:t>Suba De Silva (ODU) Graduated in 2014</a:t>
            </a:r>
          </a:p>
          <a:p>
            <a:pPr lvl="1"/>
            <a:r>
              <a:rPr lang="en-US" dirty="0" smtClean="0"/>
              <a:t>2014 Particle Accelerator Science and Technology Award</a:t>
            </a:r>
          </a:p>
          <a:p>
            <a:pPr lvl="1"/>
            <a:r>
              <a:rPr lang="en-US" dirty="0" smtClean="0"/>
              <a:t>The IEEE Nuclear and Plasma Sciences Society awards individuals who have made outstanding contributions to the development of particle accelerator science and technology</a:t>
            </a:r>
          </a:p>
          <a:p>
            <a:pPr lvl="1"/>
            <a:r>
              <a:rPr lang="en-US" dirty="0" smtClean="0"/>
              <a:t>2015 Lee </a:t>
            </a:r>
            <a:r>
              <a:rPr lang="en-US" dirty="0" err="1" smtClean="0"/>
              <a:t>Entsminger</a:t>
            </a:r>
            <a:r>
              <a:rPr lang="en-US" dirty="0" smtClean="0"/>
              <a:t> Outstanding Ph.D. Dissertation Award, College of Science, Old Dominion University</a:t>
            </a:r>
          </a:p>
          <a:p>
            <a:endParaRPr lang="en-US" dirty="0" smtClean="0"/>
          </a:p>
        </p:txBody>
      </p:sp>
      <p:sp>
        <p:nvSpPr>
          <p:cNvPr id="4" name="Footer Placeholder 3"/>
          <p:cNvSpPr>
            <a:spLocks noGrp="1"/>
          </p:cNvSpPr>
          <p:nvPr>
            <p:ph type="ftr" sz="quarter" idx="10"/>
          </p:nvPr>
        </p:nvSpPr>
        <p:spPr/>
        <p:txBody>
          <a:bodyPr/>
          <a:lstStyle/>
          <a:p>
            <a:r>
              <a:rPr lang="en-US"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44</a:t>
            </a:fld>
            <a:endParaRPr lang="en-US" dirty="0"/>
          </a:p>
        </p:txBody>
      </p:sp>
    </p:spTree>
    <p:extLst>
      <p:ext uri="{BB962C8B-B14F-4D97-AF65-F5344CB8AC3E}">
        <p14:creationId xmlns:p14="http://schemas.microsoft.com/office/powerpoint/2010/main" val="2894272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Undergraduates</a:t>
            </a:r>
            <a:endParaRPr lang="en-US" dirty="0"/>
          </a:p>
        </p:txBody>
      </p:sp>
      <p:sp>
        <p:nvSpPr>
          <p:cNvPr id="3" name="Content Placeholder 2"/>
          <p:cNvSpPr>
            <a:spLocks noGrp="1"/>
          </p:cNvSpPr>
          <p:nvPr>
            <p:ph idx="1"/>
          </p:nvPr>
        </p:nvSpPr>
        <p:spPr/>
        <p:txBody>
          <a:bodyPr/>
          <a:lstStyle/>
          <a:p>
            <a:r>
              <a:rPr lang="en-US" smtClean="0"/>
              <a:t>In order to attract undergraduate students into Accelerator Sciences, Accelerator Division mentors undergraduates during summer months. </a:t>
            </a:r>
          </a:p>
          <a:p>
            <a:r>
              <a:rPr lang="en-US" smtClean="0"/>
              <a:t>Jointly with ODU, the NSF funded Research Experience for Undergraduates has mentored 38 undergraduates in Accelerator Science</a:t>
            </a:r>
          </a:p>
          <a:p>
            <a:endParaRPr lang="en-US" smtClean="0"/>
          </a:p>
          <a:p>
            <a:r>
              <a:rPr lang="en-US" smtClean="0"/>
              <a:t>Promising students are kept engaged in Accelerator Science research during school year – thanks to JSA initiatives funds.</a:t>
            </a:r>
          </a:p>
          <a:p>
            <a:endParaRPr lang="en-US" dirty="0"/>
          </a:p>
        </p:txBody>
      </p:sp>
      <p:sp>
        <p:nvSpPr>
          <p:cNvPr id="4" name="Footer Placeholder 3"/>
          <p:cNvSpPr>
            <a:spLocks noGrp="1"/>
          </p:cNvSpPr>
          <p:nvPr>
            <p:ph type="ftr" sz="quarter" idx="10"/>
          </p:nvPr>
        </p:nvSpPr>
        <p:spPr/>
        <p:txBody>
          <a:bodyPr/>
          <a:lstStyle/>
          <a:p>
            <a:r>
              <a:rPr lang="en-US"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45</a:t>
            </a:fld>
            <a:endParaRPr lang="en-US" dirty="0"/>
          </a:p>
        </p:txBody>
      </p:sp>
    </p:spTree>
    <p:extLst>
      <p:ext uri="{BB962C8B-B14F-4D97-AF65-F5344CB8AC3E}">
        <p14:creationId xmlns:p14="http://schemas.microsoft.com/office/powerpoint/2010/main" val="1373297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smtClean="0"/>
              <a:t>Accelerator Division Scientific Profile</a:t>
            </a:r>
            <a:endParaRPr lang="en-US" sz="3600" dirty="0"/>
          </a:p>
        </p:txBody>
      </p:sp>
      <p:sp>
        <p:nvSpPr>
          <p:cNvPr id="7" name="Content Placeholder 6"/>
          <p:cNvSpPr>
            <a:spLocks noGrp="1"/>
          </p:cNvSpPr>
          <p:nvPr>
            <p:ph idx="1"/>
          </p:nvPr>
        </p:nvSpPr>
        <p:spPr>
          <a:xfrm>
            <a:off x="290052" y="771277"/>
            <a:ext cx="8582025" cy="5373936"/>
          </a:xfrm>
        </p:spPr>
        <p:txBody>
          <a:bodyPr/>
          <a:lstStyle/>
          <a:p>
            <a:pPr lvl="0">
              <a:lnSpc>
                <a:spcPct val="200000"/>
              </a:lnSpc>
              <a:spcBef>
                <a:spcPts val="0"/>
              </a:spcBef>
            </a:pPr>
            <a:r>
              <a:rPr lang="en-US" sz="1600" b="1" dirty="0" smtClean="0">
                <a:solidFill>
                  <a:srgbClr val="000000"/>
                </a:solidFill>
              </a:rPr>
              <a:t>Awards</a:t>
            </a:r>
          </a:p>
          <a:p>
            <a:pPr lvl="0">
              <a:lnSpc>
                <a:spcPct val="200000"/>
              </a:lnSpc>
              <a:spcBef>
                <a:spcPts val="0"/>
              </a:spcBef>
            </a:pPr>
            <a:r>
              <a:rPr lang="en-US" sz="1600" b="1" dirty="0" smtClean="0"/>
              <a:t>Recently Awarded Patents</a:t>
            </a:r>
          </a:p>
          <a:p>
            <a:pPr lvl="0">
              <a:lnSpc>
                <a:spcPct val="200000"/>
              </a:lnSpc>
              <a:spcBef>
                <a:spcPts val="0"/>
              </a:spcBef>
            </a:pPr>
            <a:r>
              <a:rPr lang="en-US" sz="1600" b="1" dirty="0" smtClean="0"/>
              <a:t>Committee and Board Memberships, </a:t>
            </a:r>
            <a:r>
              <a:rPr lang="en-US" sz="1600" b="1" dirty="0" err="1" smtClean="0"/>
              <a:t>etc</a:t>
            </a:r>
            <a:endParaRPr lang="en-US" sz="1600" b="1" dirty="0" smtClean="0"/>
          </a:p>
          <a:p>
            <a:pPr lvl="0">
              <a:lnSpc>
                <a:spcPct val="200000"/>
              </a:lnSpc>
              <a:spcBef>
                <a:spcPts val="0"/>
              </a:spcBef>
            </a:pPr>
            <a:r>
              <a:rPr lang="en-US" sz="1600" b="1" dirty="0" smtClean="0"/>
              <a:t>Collaborations</a:t>
            </a:r>
            <a:endParaRPr lang="en-US" dirty="0"/>
          </a:p>
        </p:txBody>
      </p:sp>
      <p:sp>
        <p:nvSpPr>
          <p:cNvPr id="4" name="Footer Placeholder 3"/>
          <p:cNvSpPr>
            <a:spLocks noGrp="1"/>
          </p:cNvSpPr>
          <p:nvPr>
            <p:ph type="ftr" sz="quarter" idx="11"/>
          </p:nvPr>
        </p:nvSpPr>
        <p:spPr/>
        <p:txBody>
          <a:bodyPr/>
          <a:lstStyle/>
          <a:p>
            <a:pPr>
              <a:defRPr/>
            </a:pPr>
            <a:r>
              <a:rPr lang="en-US" smtClean="0">
                <a:solidFill>
                  <a:prstClr val="white"/>
                </a:solidFill>
              </a:rPr>
              <a:t>S&amp;T Review July 28-30, 2015</a:t>
            </a:r>
            <a:endParaRPr lang="en-US">
              <a:solidFill>
                <a:prstClr val="white"/>
              </a:solidFill>
            </a:endParaRPr>
          </a:p>
        </p:txBody>
      </p:sp>
      <p:sp>
        <p:nvSpPr>
          <p:cNvPr id="6" name="Slide Number Placeholder 5"/>
          <p:cNvSpPr>
            <a:spLocks noGrp="1"/>
          </p:cNvSpPr>
          <p:nvPr>
            <p:ph type="sldNum" sz="quarter" idx="4"/>
          </p:nvPr>
        </p:nvSpPr>
        <p:spPr/>
        <p:txBody>
          <a:bodyPr/>
          <a:lstStyle/>
          <a:p>
            <a:fld id="{B58F48A6-A3E1-4848-9AC3-B43F560BE4FE}" type="slidenum">
              <a:rPr lang="en-US" sz="900" smtClean="0">
                <a:solidFill>
                  <a:prstClr val="white"/>
                </a:solidFill>
              </a:rPr>
              <a:pPr/>
              <a:t>46</a:t>
            </a:fld>
            <a:endParaRPr lang="en-US" sz="900" dirty="0">
              <a:solidFill>
                <a:prstClr val="white"/>
              </a:solidFill>
            </a:endParaRPr>
          </a:p>
        </p:txBody>
      </p:sp>
    </p:spTree>
    <p:extLst>
      <p:ext uri="{BB962C8B-B14F-4D97-AF65-F5344CB8AC3E}">
        <p14:creationId xmlns:p14="http://schemas.microsoft.com/office/powerpoint/2010/main" val="36709172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6627" y="808894"/>
            <a:ext cx="9137371" cy="334654"/>
          </a:xfrm>
          <a:prstGeom prst="rect">
            <a:avLst/>
          </a:prstGeom>
          <a:solidFill>
            <a:schemeClr val="accent2">
              <a:lumMod val="75000"/>
            </a:schemeClr>
          </a:solidFill>
          <a:ln w="9525">
            <a:solidFill>
              <a:schemeClr val="tx1"/>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pitchFamily="18" charset="0"/>
              <a:cs typeface="Arial" charset="0"/>
            </a:endParaRPr>
          </a:p>
        </p:txBody>
      </p:sp>
      <p:sp>
        <p:nvSpPr>
          <p:cNvPr id="10" name="Rectangle 2"/>
          <p:cNvSpPr>
            <a:spLocks noChangeArrowheads="1"/>
          </p:cNvSpPr>
          <p:nvPr/>
        </p:nvSpPr>
        <p:spPr bwMode="auto">
          <a:xfrm>
            <a:off x="1" y="1914083"/>
            <a:ext cx="4571999" cy="334654"/>
          </a:xfrm>
          <a:prstGeom prst="rect">
            <a:avLst/>
          </a:prstGeom>
          <a:solidFill>
            <a:schemeClr val="accent2">
              <a:lumMod val="75000"/>
            </a:schemeClr>
          </a:solidFill>
          <a:ln w="9525">
            <a:solidFill>
              <a:schemeClr val="tx1"/>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pitchFamily="18" charset="0"/>
              <a:cs typeface="Arial" charset="0"/>
            </a:endParaRPr>
          </a:p>
        </p:txBody>
      </p:sp>
      <p:sp>
        <p:nvSpPr>
          <p:cNvPr id="2" name="Title 1"/>
          <p:cNvSpPr>
            <a:spLocks noGrp="1"/>
          </p:cNvSpPr>
          <p:nvPr>
            <p:ph type="title"/>
          </p:nvPr>
        </p:nvSpPr>
        <p:spPr/>
        <p:txBody>
          <a:bodyPr/>
          <a:lstStyle/>
          <a:p>
            <a:r>
              <a:rPr lang="en-US" dirty="0" smtClean="0"/>
              <a:t>Recent Awards and Patents</a:t>
            </a:r>
            <a:endParaRPr lang="en-US" dirty="0"/>
          </a:p>
        </p:txBody>
      </p:sp>
      <p:sp>
        <p:nvSpPr>
          <p:cNvPr id="7" name="Rectangle 4"/>
          <p:cNvSpPr txBox="1">
            <a:spLocks noChangeArrowheads="1"/>
          </p:cNvSpPr>
          <p:nvPr/>
        </p:nvSpPr>
        <p:spPr bwMode="auto">
          <a:xfrm>
            <a:off x="6627" y="816934"/>
            <a:ext cx="4495800" cy="3360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1450" indent="-171450" algn="ctr" defTabSz="914400" fontAlgn="base">
              <a:lnSpc>
                <a:spcPct val="90000"/>
              </a:lnSpc>
              <a:spcBef>
                <a:spcPts val="1200"/>
              </a:spcBef>
              <a:spcAft>
                <a:spcPct val="0"/>
              </a:spcAft>
              <a:buClr>
                <a:srgbClr val="FF6600"/>
              </a:buClr>
              <a:defRPr/>
            </a:pPr>
            <a:r>
              <a:rPr lang="en-US" kern="0" dirty="0" smtClean="0">
                <a:solidFill>
                  <a:prstClr val="white"/>
                </a:solidFill>
                <a:ea typeface="ＭＳ Ｐゴシック" charset="-128"/>
                <a:cs typeface="ＭＳ Ｐゴシック" charset="-128"/>
              </a:rPr>
              <a:t>Awards/Recognition</a:t>
            </a:r>
          </a:p>
          <a:p>
            <a:pPr marL="171450" indent="-171450" defTabSz="914400" fontAlgn="base">
              <a:lnSpc>
                <a:spcPct val="90000"/>
              </a:lnSpc>
              <a:spcBef>
                <a:spcPts val="1200"/>
              </a:spcBef>
              <a:spcAft>
                <a:spcPct val="0"/>
              </a:spcAft>
              <a:buClr>
                <a:srgbClr val="FF6600"/>
              </a:buClr>
              <a:defRPr/>
            </a:pPr>
            <a:endParaRPr lang="en-US" sz="1200" kern="0" dirty="0">
              <a:solidFill>
                <a:prstClr val="black"/>
              </a:solidFill>
              <a:ea typeface="ＭＳ Ｐゴシック" charset="-128"/>
              <a:cs typeface="ＭＳ Ｐゴシック" charset="-128"/>
            </a:endParaRPr>
          </a:p>
        </p:txBody>
      </p:sp>
      <p:sp>
        <p:nvSpPr>
          <p:cNvPr id="9" name="Rectangle 4"/>
          <p:cNvSpPr txBox="1">
            <a:spLocks noChangeArrowheads="1"/>
          </p:cNvSpPr>
          <p:nvPr/>
        </p:nvSpPr>
        <p:spPr bwMode="auto">
          <a:xfrm>
            <a:off x="6626" y="1921341"/>
            <a:ext cx="4565373" cy="327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1450" indent="-171450" algn="ctr" defTabSz="914400" fontAlgn="base">
              <a:lnSpc>
                <a:spcPct val="90000"/>
              </a:lnSpc>
              <a:spcBef>
                <a:spcPts val="1200"/>
              </a:spcBef>
              <a:spcAft>
                <a:spcPct val="0"/>
              </a:spcAft>
              <a:buClr>
                <a:srgbClr val="FF6600"/>
              </a:buClr>
              <a:defRPr/>
            </a:pPr>
            <a:r>
              <a:rPr lang="en-US" kern="0" dirty="0" smtClean="0">
                <a:solidFill>
                  <a:prstClr val="white"/>
                </a:solidFill>
                <a:ea typeface="ＭＳ Ｐゴシック" charset="-128"/>
                <a:cs typeface="ＭＳ Ｐゴシック" charset="-128"/>
              </a:rPr>
              <a:t>Patents</a:t>
            </a: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endParaRPr lang="en-US" sz="1400" kern="0" dirty="0">
              <a:solidFill>
                <a:prstClr val="black"/>
              </a:solidFill>
              <a:ea typeface="ＭＳ Ｐゴシック" charset="-128"/>
              <a:cs typeface="ＭＳ Ｐゴシック" charset="-128"/>
            </a:endParaRP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endParaRPr lang="en-US" sz="1400" kern="0" dirty="0">
              <a:solidFill>
                <a:prstClr val="black"/>
              </a:solidFill>
              <a:ea typeface="ＭＳ Ｐゴシック" charset="-128"/>
              <a:cs typeface="ＭＳ Ｐゴシック" charset="-128"/>
            </a:endParaRP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endParaRPr lang="en-US" sz="1400" kern="0" dirty="0">
              <a:solidFill>
                <a:prstClr val="black"/>
              </a:solidFill>
              <a:ea typeface="ＭＳ Ｐゴシック" charset="-128"/>
              <a:cs typeface="ＭＳ Ｐゴシック" charset="-128"/>
            </a:endParaRPr>
          </a:p>
          <a:p>
            <a:pPr marL="171450" indent="-171450" defTabSz="914400" fontAlgn="base">
              <a:lnSpc>
                <a:spcPct val="90000"/>
              </a:lnSpc>
              <a:spcBef>
                <a:spcPts val="1200"/>
              </a:spcBef>
              <a:spcAft>
                <a:spcPct val="0"/>
              </a:spcAft>
              <a:buClr>
                <a:srgbClr val="FF6600"/>
              </a:buClr>
              <a:buSzPct val="75000"/>
              <a:defRPr/>
            </a:pPr>
            <a:endParaRPr lang="en-US" sz="1600" kern="0" dirty="0">
              <a:solidFill>
                <a:srgbClr val="FF0000"/>
              </a:solidFill>
              <a:ea typeface="ＭＳ Ｐゴシック" charset="-128"/>
              <a:cs typeface="ＭＳ Ｐゴシック" charset="-128"/>
            </a:endParaRPr>
          </a:p>
          <a:p>
            <a:pPr marL="171450" indent="-171450" defTabSz="914400" fontAlgn="base">
              <a:lnSpc>
                <a:spcPct val="90000"/>
              </a:lnSpc>
              <a:spcBef>
                <a:spcPts val="1200"/>
              </a:spcBef>
              <a:spcAft>
                <a:spcPct val="0"/>
              </a:spcAft>
              <a:buClr>
                <a:srgbClr val="FF6600"/>
              </a:buClr>
              <a:buSzPct val="75000"/>
              <a:defRPr/>
            </a:pPr>
            <a:endParaRPr lang="en-US" sz="1600" kern="0" dirty="0" smtClean="0">
              <a:solidFill>
                <a:srgbClr val="FF0000"/>
              </a:solidFill>
              <a:ea typeface="ＭＳ Ｐゴシック" charset="-128"/>
              <a:cs typeface="ＭＳ Ｐゴシック" charset="-128"/>
            </a:endParaRPr>
          </a:p>
          <a:p>
            <a:pPr marL="171450" indent="-171450" defTabSz="914400" fontAlgn="base">
              <a:lnSpc>
                <a:spcPct val="90000"/>
              </a:lnSpc>
              <a:spcBef>
                <a:spcPts val="1200"/>
              </a:spcBef>
              <a:spcAft>
                <a:spcPct val="0"/>
              </a:spcAft>
              <a:buClr>
                <a:srgbClr val="FF6600"/>
              </a:buClr>
              <a:defRPr/>
            </a:pPr>
            <a:endParaRPr lang="en-US" sz="1200" kern="0" dirty="0">
              <a:solidFill>
                <a:prstClr val="black"/>
              </a:solidFill>
              <a:ea typeface="ＭＳ Ｐゴシック" charset="-128"/>
              <a:cs typeface="ＭＳ Ｐゴシック" charset="-128"/>
            </a:endParaRPr>
          </a:p>
        </p:txBody>
      </p:sp>
      <p:sp>
        <p:nvSpPr>
          <p:cNvPr id="11" name="Rectangle 4"/>
          <p:cNvSpPr txBox="1">
            <a:spLocks noChangeArrowheads="1"/>
          </p:cNvSpPr>
          <p:nvPr/>
        </p:nvSpPr>
        <p:spPr bwMode="auto">
          <a:xfrm>
            <a:off x="4648200" y="1160890"/>
            <a:ext cx="4495800" cy="52001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1450" indent="-171450" defTabSz="914400" fontAlgn="base">
              <a:lnSpc>
                <a:spcPct val="90000"/>
              </a:lnSpc>
              <a:spcBef>
                <a:spcPts val="1200"/>
              </a:spcBef>
              <a:spcAft>
                <a:spcPct val="0"/>
              </a:spcAft>
              <a:buClr>
                <a:srgbClr val="0000FF"/>
              </a:buClr>
              <a:buSzPct val="75000"/>
              <a:buFont typeface="Symbol" pitchFamily="18" charset="2"/>
              <a:buChar char="·"/>
              <a:defRPr/>
            </a:pP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a:t>
            </a:r>
            <a:r>
              <a:rPr lang="en-US" sz="1200" kern="0" dirty="0">
                <a:solidFill>
                  <a:prstClr val="black"/>
                </a:solidFill>
                <a:latin typeface="Arial" panose="020B0604020202020204" pitchFamily="34" charset="0"/>
                <a:ea typeface="ＭＳ Ｐゴシック" charset="-128"/>
                <a:cs typeface="Arial" panose="020B0604020202020204" pitchFamily="34" charset="0"/>
              </a:rPr>
              <a:t>Apparatus and Method for Fast Recovery and Charge of Insulation Gas”,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Kevin Jordan</a:t>
            </a:r>
            <a:r>
              <a:rPr lang="en-US" sz="1200" kern="0" dirty="0">
                <a:solidFill>
                  <a:prstClr val="black"/>
                </a:solidFill>
                <a:latin typeface="Arial" panose="020B0604020202020204" pitchFamily="34" charset="0"/>
                <a:ea typeface="ＭＳ Ｐゴシック" charset="-128"/>
                <a:cs typeface="Arial" panose="020B0604020202020204" pitchFamily="34" charset="0"/>
              </a:rPr>
              <a:t>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 09/13/2013</a:t>
            </a:r>
            <a:endParaRPr lang="en-US" sz="1200" kern="0" dirty="0">
              <a:solidFill>
                <a:prstClr val="black"/>
              </a:solidFill>
              <a:latin typeface="Arial" panose="020B0604020202020204" pitchFamily="34" charset="0"/>
              <a:ea typeface="ＭＳ Ｐゴシック" charset="-128"/>
              <a:cs typeface="Arial" panose="020B0604020202020204" pitchFamily="34" charset="0"/>
            </a:endParaRP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“Unbalanced Field RF Gun”, Alicia </a:t>
            </a:r>
            <a:r>
              <a:rPr lang="en-US" sz="1200" kern="0" dirty="0" err="1" smtClean="0">
                <a:solidFill>
                  <a:prstClr val="black"/>
                </a:solidFill>
                <a:latin typeface="Arial" panose="020B0604020202020204" pitchFamily="34" charset="0"/>
                <a:ea typeface="ＭＳ Ｐゴシック" charset="-128"/>
                <a:cs typeface="Arial" panose="020B0604020202020204" pitchFamily="34" charset="0"/>
              </a:rPr>
              <a:t>Hofler</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 – 11/05/2013</a:t>
            </a: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“Temperature Controlled Articulating High Pressure Feedstock Delivery Device”, Kevin Jordan – 11/05/2013</a:t>
            </a: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a:t>
            </a:r>
            <a:r>
              <a:rPr lang="en-US" sz="1200" kern="0" dirty="0">
                <a:solidFill>
                  <a:prstClr val="black"/>
                </a:solidFill>
                <a:latin typeface="Arial" panose="020B0604020202020204" pitchFamily="34" charset="0"/>
                <a:ea typeface="ＭＳ Ｐゴシック" charset="-128"/>
                <a:cs typeface="Arial" panose="020B0604020202020204" pitchFamily="34" charset="0"/>
              </a:rPr>
              <a:t>Efficient Boron Nitride Nanotube Formation via Combined Laser Gas Flow Levitation”,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Roy </a:t>
            </a:r>
            <a:r>
              <a:rPr lang="en-US" sz="1200" kern="0" dirty="0">
                <a:solidFill>
                  <a:prstClr val="black"/>
                </a:solidFill>
                <a:latin typeface="Arial" panose="020B0604020202020204" pitchFamily="34" charset="0"/>
                <a:ea typeface="ＭＳ Ｐゴシック" charset="-128"/>
                <a:cs typeface="Arial" panose="020B0604020202020204" pitchFamily="34" charset="0"/>
              </a:rPr>
              <a:t>Whitney, Kevin Jordan,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and Michael Smith – 03/18/2014</a:t>
            </a:r>
            <a:endParaRPr lang="en-US" sz="1200" kern="0" dirty="0">
              <a:solidFill>
                <a:prstClr val="black"/>
              </a:solidFill>
              <a:latin typeface="Arial" panose="020B0604020202020204" pitchFamily="34" charset="0"/>
              <a:ea typeface="ＭＳ Ｐゴシック" charset="-128"/>
              <a:cs typeface="Arial" panose="020B0604020202020204" pitchFamily="34" charset="0"/>
            </a:endParaRP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r>
              <a:rPr lang="en-US" sz="1200" kern="0" dirty="0">
                <a:solidFill>
                  <a:prstClr val="black"/>
                </a:solidFill>
                <a:latin typeface="Arial" panose="020B0604020202020204" pitchFamily="34" charset="0"/>
                <a:ea typeface="ＭＳ Ｐゴシック" charset="-128"/>
                <a:cs typeface="Arial" panose="020B0604020202020204" pitchFamily="34" charset="0"/>
              </a:rPr>
              <a:t>“Integrated Rig for the Production of Boron Nitride Nanotubes via the Pressurized Vapor-Condenser Method”,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Kevin Jordan and </a:t>
            </a:r>
            <a:r>
              <a:rPr lang="en-US" sz="1200" kern="0" dirty="0">
                <a:solidFill>
                  <a:prstClr val="black"/>
                </a:solidFill>
                <a:latin typeface="Arial" panose="020B0604020202020204" pitchFamily="34" charset="0"/>
                <a:ea typeface="ＭＳ Ｐゴシック" charset="-128"/>
                <a:cs typeface="Arial" panose="020B0604020202020204" pitchFamily="34" charset="0"/>
              </a:rPr>
              <a:t>Michael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Smith – 03/25/2014</a:t>
            </a: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r>
              <a:rPr lang="en-US" sz="1200" kern="0" dirty="0">
                <a:solidFill>
                  <a:prstClr val="black"/>
                </a:solidFill>
                <a:latin typeface="Arial" panose="020B0604020202020204" pitchFamily="34" charset="0"/>
                <a:ea typeface="ＭＳ Ｐゴシック" charset="-128"/>
                <a:cs typeface="Arial" panose="020B0604020202020204" pitchFamily="34" charset="0"/>
              </a:rPr>
              <a:t>“Apparatus for the Production of Boron Nitride Nanotubes”,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Michael Smith and Kevin Jordan, 06/17/2014</a:t>
            </a:r>
            <a:endParaRPr lang="en-US" sz="1200" kern="0" dirty="0">
              <a:solidFill>
                <a:prstClr val="black"/>
              </a:solidFill>
              <a:latin typeface="Arial" panose="020B0604020202020204" pitchFamily="34" charset="0"/>
              <a:ea typeface="ＭＳ Ｐゴシック" charset="-128"/>
              <a:cs typeface="Arial" panose="020B0604020202020204" pitchFamily="34" charset="0"/>
            </a:endParaRP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“Method of </a:t>
            </a:r>
            <a:r>
              <a:rPr lang="en-US" sz="1200" kern="0" dirty="0" err="1" smtClean="0">
                <a:solidFill>
                  <a:prstClr val="black"/>
                </a:solidFill>
                <a:latin typeface="Arial" panose="020B0604020202020204" pitchFamily="34" charset="0"/>
                <a:ea typeface="ＭＳ Ｐゴシック" charset="-128"/>
                <a:cs typeface="Arial" panose="020B0604020202020204" pitchFamily="34" charset="0"/>
              </a:rPr>
              <a:t>Nitriding</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 Niobium to Form a Superconducting Surface”, Michael J. Kelley, John M. </a:t>
            </a:r>
            <a:r>
              <a:rPr lang="en-US" sz="1200" kern="0" dirty="0" err="1" smtClean="0">
                <a:solidFill>
                  <a:prstClr val="black"/>
                </a:solidFill>
                <a:latin typeface="Arial" panose="020B0604020202020204" pitchFamily="34" charset="0"/>
                <a:ea typeface="ＭＳ Ｐゴシック" charset="-128"/>
                <a:cs typeface="Arial" panose="020B0604020202020204" pitchFamily="34" charset="0"/>
              </a:rPr>
              <a:t>Kloph</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 and </a:t>
            </a:r>
            <a:r>
              <a:rPr lang="en-US" sz="1200" kern="0" dirty="0" err="1" smtClean="0">
                <a:solidFill>
                  <a:prstClr val="black"/>
                </a:solidFill>
                <a:latin typeface="Arial" panose="020B0604020202020204" pitchFamily="34" charset="0"/>
                <a:ea typeface="ＭＳ Ｐゴシック" charset="-128"/>
                <a:cs typeface="Arial" panose="020B0604020202020204" pitchFamily="34" charset="0"/>
              </a:rPr>
              <a:t>Senthilaraja</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 </a:t>
            </a:r>
            <a:r>
              <a:rPr lang="en-US" sz="1200" kern="0" dirty="0" err="1" smtClean="0">
                <a:solidFill>
                  <a:prstClr val="black"/>
                </a:solidFill>
                <a:latin typeface="Arial" panose="020B0604020202020204" pitchFamily="34" charset="0"/>
                <a:ea typeface="ＭＳ Ｐゴシック" charset="-128"/>
                <a:cs typeface="Arial" panose="020B0604020202020204" pitchFamily="34" charset="0"/>
              </a:rPr>
              <a:t>Singaravelu</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 – 08/19/2014</a:t>
            </a: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“Practical Method and Device for Enhancing Pulse Contrast Ration for Laser and Electron Accelerators”, </a:t>
            </a:r>
            <a:r>
              <a:rPr lang="en-US" sz="1200" kern="0" dirty="0" err="1" smtClean="0">
                <a:solidFill>
                  <a:prstClr val="black"/>
                </a:solidFill>
                <a:latin typeface="Arial" panose="020B0604020202020204" pitchFamily="34" charset="0"/>
                <a:ea typeface="ＭＳ Ｐゴシック" charset="-128"/>
                <a:cs typeface="Arial" panose="020B0604020202020204" pitchFamily="34" charset="0"/>
              </a:rPr>
              <a:t>Shukui</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 Zhang and Guy Wilson – 09/23/2014</a:t>
            </a: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“Apparatus and Process for Passivating an SRF Cavity”, Ganapati R. </a:t>
            </a:r>
            <a:r>
              <a:rPr lang="en-US" sz="1200" kern="0" dirty="0" err="1" smtClean="0">
                <a:solidFill>
                  <a:prstClr val="black"/>
                </a:solidFill>
                <a:latin typeface="Arial" panose="020B0604020202020204" pitchFamily="34" charset="0"/>
                <a:ea typeface="ＭＳ Ｐゴシック" charset="-128"/>
                <a:cs typeface="Arial" panose="020B0604020202020204" pitchFamily="34" charset="0"/>
              </a:rPr>
              <a:t>Myneni</a:t>
            </a:r>
            <a:r>
              <a:rPr lang="en-US" sz="1200" kern="0" dirty="0">
                <a:solidFill>
                  <a:prstClr val="black"/>
                </a:solidFill>
                <a:latin typeface="Arial" panose="020B0604020202020204" pitchFamily="34" charset="0"/>
                <a:ea typeface="ＭＳ Ｐゴシック" charset="-128"/>
                <a:cs typeface="Arial" panose="020B0604020202020204" pitchFamily="34" charset="0"/>
              </a:rPr>
              <a:t>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and John Wallace – 12/02/2014</a:t>
            </a: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endParaRPr lang="en-US" sz="1200" kern="0" dirty="0">
              <a:solidFill>
                <a:prstClr val="black"/>
              </a:solidFill>
              <a:latin typeface="Arial" panose="020B0604020202020204" pitchFamily="34" charset="0"/>
              <a:ea typeface="ＭＳ Ｐゴシック" charset="-128"/>
              <a:cs typeface="Arial" panose="020B0604020202020204" pitchFamily="34" charset="0"/>
            </a:endParaRP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endParaRPr lang="en-US" sz="1200" kern="0" dirty="0">
              <a:solidFill>
                <a:prstClr val="black"/>
              </a:solidFill>
              <a:latin typeface="Arial" panose="020B0604020202020204" pitchFamily="34" charset="0"/>
              <a:ea typeface="ＭＳ Ｐゴシック" charset="-128"/>
              <a:cs typeface="Arial" panose="020B0604020202020204" pitchFamily="34" charset="0"/>
            </a:endParaRPr>
          </a:p>
          <a:p>
            <a:pPr marL="171450" indent="-171450" defTabSz="914400" fontAlgn="base">
              <a:lnSpc>
                <a:spcPct val="90000"/>
              </a:lnSpc>
              <a:spcBef>
                <a:spcPts val="1200"/>
              </a:spcBef>
              <a:spcAft>
                <a:spcPct val="0"/>
              </a:spcAft>
              <a:buClr>
                <a:srgbClr val="FF6600"/>
              </a:buClr>
              <a:buSzPct val="75000"/>
              <a:defRPr/>
            </a:pPr>
            <a:endParaRPr lang="en-US" sz="1200" kern="0" dirty="0">
              <a:solidFill>
                <a:srgbClr val="FF0000"/>
              </a:solidFill>
              <a:latin typeface="Arial" panose="020B0604020202020204" pitchFamily="34" charset="0"/>
              <a:ea typeface="ＭＳ Ｐゴシック" charset="-128"/>
              <a:cs typeface="Arial" panose="020B0604020202020204" pitchFamily="34" charset="0"/>
            </a:endParaRPr>
          </a:p>
          <a:p>
            <a:pPr marL="171450" indent="-171450" defTabSz="914400" fontAlgn="base">
              <a:lnSpc>
                <a:spcPct val="90000"/>
              </a:lnSpc>
              <a:spcBef>
                <a:spcPts val="1200"/>
              </a:spcBef>
              <a:spcAft>
                <a:spcPct val="0"/>
              </a:spcAft>
              <a:buClr>
                <a:srgbClr val="FF6600"/>
              </a:buClr>
              <a:buSzPct val="75000"/>
              <a:defRPr/>
            </a:pPr>
            <a:endParaRPr lang="en-US" sz="1200" kern="0" dirty="0" smtClean="0">
              <a:solidFill>
                <a:srgbClr val="FF0000"/>
              </a:solidFill>
              <a:latin typeface="Arial" panose="020B0604020202020204" pitchFamily="34" charset="0"/>
              <a:ea typeface="ＭＳ Ｐゴシック" charset="-128"/>
              <a:cs typeface="Arial" panose="020B0604020202020204" pitchFamily="34" charset="0"/>
            </a:endParaRPr>
          </a:p>
          <a:p>
            <a:pPr marL="171450" indent="-171450" defTabSz="914400" fontAlgn="base">
              <a:lnSpc>
                <a:spcPct val="90000"/>
              </a:lnSpc>
              <a:spcBef>
                <a:spcPts val="1200"/>
              </a:spcBef>
              <a:spcAft>
                <a:spcPct val="0"/>
              </a:spcAft>
              <a:buClr>
                <a:srgbClr val="FF6600"/>
              </a:buClr>
              <a:defRPr/>
            </a:pPr>
            <a:endParaRPr lang="en-US" sz="1200" kern="0" dirty="0">
              <a:solidFill>
                <a:prstClr val="black"/>
              </a:solidFill>
              <a:latin typeface="Arial" panose="020B0604020202020204" pitchFamily="34" charset="0"/>
              <a:ea typeface="ＭＳ Ｐゴシック" charset="-128"/>
              <a:cs typeface="Arial" panose="020B0604020202020204" pitchFamily="34" charset="0"/>
            </a:endParaRPr>
          </a:p>
        </p:txBody>
      </p:sp>
      <p:sp>
        <p:nvSpPr>
          <p:cNvPr id="3" name="TextBox 2"/>
          <p:cNvSpPr txBox="1"/>
          <p:nvPr/>
        </p:nvSpPr>
        <p:spPr>
          <a:xfrm>
            <a:off x="0" y="1152939"/>
            <a:ext cx="4572000" cy="578620"/>
          </a:xfrm>
          <a:prstGeom prst="rect">
            <a:avLst/>
          </a:prstGeom>
          <a:noFill/>
        </p:spPr>
        <p:txBody>
          <a:bodyPr wrap="square" rtlCol="0">
            <a:spAutoFit/>
          </a:bodyPr>
          <a:lstStyle/>
          <a:p>
            <a:pPr marL="285750" indent="-285750" defTabSz="914400" fontAlgn="base">
              <a:lnSpc>
                <a:spcPct val="90000"/>
              </a:lnSpc>
              <a:spcBef>
                <a:spcPts val="1200"/>
              </a:spcBef>
              <a:spcAft>
                <a:spcPct val="0"/>
              </a:spcAft>
              <a:buClr>
                <a:srgbClr val="0000FF"/>
              </a:buClr>
              <a:buSzPct val="100000"/>
              <a:buFont typeface="Arial" panose="020B0604020202020204" pitchFamily="34" charset="0"/>
              <a:buChar char="•"/>
            </a:pPr>
            <a:r>
              <a:rPr lang="en-US" sz="1200" kern="0" dirty="0" err="1">
                <a:solidFill>
                  <a:prstClr val="black"/>
                </a:solidFill>
                <a:latin typeface="Arial" panose="020B0604020202020204" pitchFamily="34" charset="0"/>
                <a:ea typeface="ＭＳ Ｐゴシック" charset="-128"/>
                <a:cs typeface="Arial" panose="020B0604020202020204" pitchFamily="34" charset="0"/>
              </a:rPr>
              <a:t>Yaroslav</a:t>
            </a:r>
            <a:r>
              <a:rPr lang="en-US" sz="1200" kern="0" dirty="0">
                <a:solidFill>
                  <a:prstClr val="black"/>
                </a:solidFill>
                <a:latin typeface="Arial" panose="020B0604020202020204" pitchFamily="34" charset="0"/>
                <a:ea typeface="ＭＳ Ｐゴシック" charset="-128"/>
                <a:cs typeface="Arial" panose="020B0604020202020204" pitchFamily="34" charset="0"/>
              </a:rPr>
              <a:t> </a:t>
            </a:r>
            <a:r>
              <a:rPr lang="en-US" sz="1200" kern="0" dirty="0" err="1">
                <a:solidFill>
                  <a:prstClr val="black"/>
                </a:solidFill>
                <a:latin typeface="Arial" panose="020B0604020202020204" pitchFamily="34" charset="0"/>
                <a:ea typeface="ＭＳ Ｐゴシック" charset="-128"/>
                <a:cs typeface="Arial" panose="020B0604020202020204" pitchFamily="34" charset="0"/>
              </a:rPr>
              <a:t>Derbenev</a:t>
            </a:r>
            <a:r>
              <a:rPr lang="en-US" sz="1200" kern="0" dirty="0">
                <a:solidFill>
                  <a:prstClr val="black"/>
                </a:solidFill>
                <a:latin typeface="Arial" panose="020B0604020202020204" pitchFamily="34" charset="0"/>
                <a:ea typeface="ＭＳ Ｐゴシック" charset="-128"/>
                <a:cs typeface="Arial" panose="020B0604020202020204" pitchFamily="34" charset="0"/>
              </a:rPr>
              <a:t>, 2013 </a:t>
            </a:r>
            <a:r>
              <a:rPr lang="en-US" sz="1200" kern="0" dirty="0" err="1">
                <a:solidFill>
                  <a:prstClr val="black"/>
                </a:solidFill>
                <a:latin typeface="Arial" panose="020B0604020202020204" pitchFamily="34" charset="0"/>
                <a:ea typeface="ＭＳ Ｐゴシック" charset="-128"/>
                <a:cs typeface="Arial" panose="020B0604020202020204" pitchFamily="34" charset="0"/>
              </a:rPr>
              <a:t>Deiter</a:t>
            </a:r>
            <a:r>
              <a:rPr lang="en-US" sz="1200" kern="0" dirty="0">
                <a:solidFill>
                  <a:prstClr val="black"/>
                </a:solidFill>
                <a:latin typeface="Arial" panose="020B0604020202020204" pitchFamily="34" charset="0"/>
                <a:ea typeface="ＭＳ Ｐゴシック" charset="-128"/>
                <a:cs typeface="Arial" panose="020B0604020202020204" pitchFamily="34" charset="0"/>
              </a:rPr>
              <a:t> </a:t>
            </a:r>
            <a:r>
              <a:rPr lang="en-US" sz="1200" kern="0" dirty="0" err="1">
                <a:solidFill>
                  <a:prstClr val="black"/>
                </a:solidFill>
                <a:latin typeface="Arial" panose="020B0604020202020204" pitchFamily="34" charset="0"/>
                <a:ea typeface="ＭＳ Ｐゴシック" charset="-128"/>
                <a:cs typeface="Arial" panose="020B0604020202020204" pitchFamily="34" charset="0"/>
              </a:rPr>
              <a:t>Mohl</a:t>
            </a:r>
            <a:r>
              <a:rPr lang="en-US" sz="1200" kern="0" dirty="0">
                <a:solidFill>
                  <a:prstClr val="black"/>
                </a:solidFill>
                <a:latin typeface="Arial" panose="020B0604020202020204" pitchFamily="34" charset="0"/>
                <a:ea typeface="ＭＳ Ｐゴシック" charset="-128"/>
                <a:cs typeface="Arial" panose="020B0604020202020204" pitchFamily="34" charset="0"/>
              </a:rPr>
              <a:t>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Award</a:t>
            </a:r>
          </a:p>
          <a:p>
            <a:pPr marL="285750" indent="-285750" defTabSz="914400" fontAlgn="base">
              <a:lnSpc>
                <a:spcPct val="90000"/>
              </a:lnSpc>
              <a:spcBef>
                <a:spcPts val="1200"/>
              </a:spcBef>
              <a:spcAft>
                <a:spcPct val="0"/>
              </a:spcAft>
              <a:buClr>
                <a:srgbClr val="0000FF"/>
              </a:buClr>
              <a:buSzPct val="100000"/>
              <a:buFont typeface="Arial" panose="020B0604020202020204" pitchFamily="34" charset="0"/>
              <a:buChar char="•"/>
            </a:pP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Kevin </a:t>
            </a:r>
            <a:r>
              <a:rPr lang="en-US" sz="1200" kern="0" dirty="0">
                <a:solidFill>
                  <a:prstClr val="black"/>
                </a:solidFill>
                <a:latin typeface="Arial" panose="020B0604020202020204" pitchFamily="34" charset="0"/>
                <a:ea typeface="ＭＳ Ｐゴシック" charset="-128"/>
                <a:cs typeface="Arial" panose="020B0604020202020204" pitchFamily="34" charset="0"/>
              </a:rPr>
              <a:t>Jordan, R&amp;D 100 Award for Free Electron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Laser</a:t>
            </a:r>
            <a:endParaRPr lang="en-US" dirty="0">
              <a:solidFill>
                <a:prstClr val="black"/>
              </a:solidFill>
              <a:latin typeface="Arial" charset="0"/>
              <a:cs typeface="Arial" charset="0"/>
            </a:endParaRPr>
          </a:p>
        </p:txBody>
      </p:sp>
      <p:sp>
        <p:nvSpPr>
          <p:cNvPr id="12" name="TextBox 11"/>
          <p:cNvSpPr txBox="1"/>
          <p:nvPr/>
        </p:nvSpPr>
        <p:spPr>
          <a:xfrm>
            <a:off x="6627" y="2248737"/>
            <a:ext cx="4565373" cy="4007251"/>
          </a:xfrm>
          <a:prstGeom prst="rect">
            <a:avLst/>
          </a:prstGeom>
          <a:noFill/>
        </p:spPr>
        <p:txBody>
          <a:bodyPr wrap="square" rtlCol="0">
            <a:spAutoFit/>
          </a:bodyPr>
          <a:lstStyle/>
          <a:p>
            <a:pPr marL="171450" indent="-171450" defTabSz="914400" fontAlgn="base">
              <a:lnSpc>
                <a:spcPct val="90000"/>
              </a:lnSpc>
              <a:spcBef>
                <a:spcPts val="1200"/>
              </a:spcBef>
              <a:spcAft>
                <a:spcPct val="0"/>
              </a:spcAft>
              <a:buClr>
                <a:srgbClr val="0000FF"/>
              </a:buClr>
              <a:buSzPct val="100000"/>
              <a:buFont typeface="Arial" panose="020B0604020202020204" pitchFamily="34" charset="0"/>
              <a:buChar char="•"/>
              <a:defRPr/>
            </a:pPr>
            <a:r>
              <a:rPr lang="en-US" sz="1200" kern="0" dirty="0">
                <a:solidFill>
                  <a:prstClr val="black"/>
                </a:solidFill>
                <a:latin typeface="Arial" panose="020B0604020202020204" pitchFamily="34" charset="0"/>
                <a:ea typeface="ＭＳ Ｐゴシック" charset="-128"/>
                <a:cs typeface="Arial" panose="020B0604020202020204" pitchFamily="34" charset="0"/>
              </a:rPr>
              <a:t>“Use of Off-Axis Injection as an Alternative to Geometrically Merging Beams in an Energy-Recovering </a:t>
            </a:r>
            <a:r>
              <a:rPr lang="en-US" sz="1200" kern="0" dirty="0" err="1">
                <a:solidFill>
                  <a:prstClr val="black"/>
                </a:solidFill>
                <a:latin typeface="Arial" panose="020B0604020202020204" pitchFamily="34" charset="0"/>
                <a:ea typeface="ＭＳ Ｐゴシック" charset="-128"/>
                <a:cs typeface="Arial" panose="020B0604020202020204" pitchFamily="34" charset="0"/>
              </a:rPr>
              <a:t>Linac</a:t>
            </a:r>
            <a:r>
              <a:rPr lang="en-US" sz="1200" kern="0" dirty="0">
                <a:solidFill>
                  <a:prstClr val="black"/>
                </a:solidFill>
                <a:latin typeface="Arial" panose="020B0604020202020204" pitchFamily="34" charset="0"/>
                <a:ea typeface="ＭＳ Ｐゴシック" charset="-128"/>
                <a:cs typeface="Arial" panose="020B0604020202020204" pitchFamily="34" charset="0"/>
              </a:rPr>
              <a:t>”, David R. Douglas – 01/10/2012</a:t>
            </a:r>
          </a:p>
          <a:p>
            <a:pPr marL="171450" indent="-171450" defTabSz="914400" fontAlgn="base">
              <a:lnSpc>
                <a:spcPct val="90000"/>
              </a:lnSpc>
              <a:spcBef>
                <a:spcPts val="1200"/>
              </a:spcBef>
              <a:spcAft>
                <a:spcPct val="0"/>
              </a:spcAft>
              <a:buClr>
                <a:srgbClr val="0000FF"/>
              </a:buClr>
              <a:buSzPct val="100000"/>
              <a:buFont typeface="Arial" panose="020B0604020202020204" pitchFamily="34" charset="0"/>
              <a:buChar char="•"/>
              <a:defRPr/>
            </a:pPr>
            <a:r>
              <a:rPr lang="en-US" sz="1200" kern="0" dirty="0">
                <a:solidFill>
                  <a:prstClr val="black"/>
                </a:solidFill>
                <a:latin typeface="Arial" panose="020B0604020202020204" pitchFamily="34" charset="0"/>
                <a:ea typeface="ＭＳ Ｐゴシック" charset="-128"/>
                <a:cs typeface="Arial" panose="020B0604020202020204" pitchFamily="34" charset="0"/>
              </a:rPr>
              <a:t>“Large Grain Cavities from Pure Niobium Ingot”, Ganapati R. </a:t>
            </a:r>
            <a:r>
              <a:rPr lang="en-US" sz="1200" kern="0" dirty="0" err="1">
                <a:solidFill>
                  <a:prstClr val="black"/>
                </a:solidFill>
                <a:latin typeface="Arial" panose="020B0604020202020204" pitchFamily="34" charset="0"/>
                <a:ea typeface="ＭＳ Ｐゴシック" charset="-128"/>
                <a:cs typeface="Arial" panose="020B0604020202020204" pitchFamily="34" charset="0"/>
              </a:rPr>
              <a:t>Myneni</a:t>
            </a:r>
            <a:r>
              <a:rPr lang="en-US" sz="1200" kern="0" dirty="0">
                <a:solidFill>
                  <a:prstClr val="black"/>
                </a:solidFill>
                <a:latin typeface="Arial" panose="020B0604020202020204" pitchFamily="34" charset="0"/>
                <a:ea typeface="ＭＳ Ｐゴシック" charset="-128"/>
                <a:cs typeface="Arial" panose="020B0604020202020204" pitchFamily="34" charset="0"/>
              </a:rPr>
              <a:t>, Peter </a:t>
            </a:r>
            <a:r>
              <a:rPr lang="en-US" sz="1200" kern="0" dirty="0" err="1">
                <a:solidFill>
                  <a:prstClr val="black"/>
                </a:solidFill>
                <a:latin typeface="Arial" panose="020B0604020202020204" pitchFamily="34" charset="0"/>
                <a:ea typeface="ＭＳ Ｐゴシック" charset="-128"/>
                <a:cs typeface="Arial" panose="020B0604020202020204" pitchFamily="34" charset="0"/>
              </a:rPr>
              <a:t>Kneisel</a:t>
            </a:r>
            <a:r>
              <a:rPr lang="en-US" sz="1200" kern="0" dirty="0">
                <a:solidFill>
                  <a:prstClr val="black"/>
                </a:solidFill>
                <a:latin typeface="Arial" panose="020B0604020202020204" pitchFamily="34" charset="0"/>
                <a:ea typeface="ＭＳ Ｐゴシック" charset="-128"/>
                <a:cs typeface="Arial" panose="020B0604020202020204" pitchFamily="34" charset="0"/>
              </a:rPr>
              <a:t>, and </a:t>
            </a:r>
            <a:r>
              <a:rPr lang="en-US" sz="1200" kern="0" dirty="0" err="1">
                <a:solidFill>
                  <a:prstClr val="black"/>
                </a:solidFill>
                <a:latin typeface="Arial" panose="020B0604020202020204" pitchFamily="34" charset="0"/>
                <a:ea typeface="ＭＳ Ｐゴシック" charset="-128"/>
                <a:cs typeface="Arial" panose="020B0604020202020204" pitchFamily="34" charset="0"/>
              </a:rPr>
              <a:t>Tadeu</a:t>
            </a:r>
            <a:r>
              <a:rPr lang="en-US" sz="1200" kern="0" dirty="0">
                <a:solidFill>
                  <a:prstClr val="black"/>
                </a:solidFill>
                <a:latin typeface="Arial" panose="020B0604020202020204" pitchFamily="34" charset="0"/>
                <a:ea typeface="ＭＳ Ｐゴシック" charset="-128"/>
                <a:cs typeface="Arial" panose="020B0604020202020204" pitchFamily="34" charset="0"/>
              </a:rPr>
              <a:t> </a:t>
            </a:r>
            <a:r>
              <a:rPr lang="en-US" sz="1200" kern="0" dirty="0" err="1">
                <a:solidFill>
                  <a:prstClr val="black"/>
                </a:solidFill>
                <a:latin typeface="Arial" panose="020B0604020202020204" pitchFamily="34" charset="0"/>
                <a:ea typeface="ＭＳ Ｐゴシック" charset="-128"/>
                <a:cs typeface="Arial" panose="020B0604020202020204" pitchFamily="34" charset="0"/>
              </a:rPr>
              <a:t>Cameiro</a:t>
            </a:r>
            <a:r>
              <a:rPr lang="en-US" sz="1200" kern="0" dirty="0">
                <a:solidFill>
                  <a:prstClr val="black"/>
                </a:solidFill>
                <a:latin typeface="Arial" panose="020B0604020202020204" pitchFamily="34" charset="0"/>
                <a:ea typeface="ＭＳ Ｐゴシック" charset="-128"/>
                <a:cs typeface="Arial" panose="020B0604020202020204" pitchFamily="34" charset="0"/>
              </a:rPr>
              <a:t> – 03/06/2012</a:t>
            </a:r>
          </a:p>
          <a:p>
            <a:pPr marL="171450" indent="-171450" defTabSz="914400" fontAlgn="base">
              <a:lnSpc>
                <a:spcPct val="90000"/>
              </a:lnSpc>
              <a:spcBef>
                <a:spcPts val="1200"/>
              </a:spcBef>
              <a:spcAft>
                <a:spcPct val="0"/>
              </a:spcAft>
              <a:buClr>
                <a:srgbClr val="0000FF"/>
              </a:buClr>
              <a:buSzPct val="100000"/>
              <a:buFont typeface="Arial" panose="020B0604020202020204" pitchFamily="34" charset="0"/>
              <a:buChar char="•"/>
              <a:defRPr/>
            </a:pPr>
            <a:r>
              <a:rPr lang="en-US" sz="1200" kern="0" dirty="0">
                <a:solidFill>
                  <a:prstClr val="black"/>
                </a:solidFill>
                <a:latin typeface="Arial" panose="020B0604020202020204" pitchFamily="34" charset="0"/>
                <a:ea typeface="ＭＳ Ｐゴシック" charset="-128"/>
                <a:cs typeface="Arial" panose="020B0604020202020204" pitchFamily="34" charset="0"/>
              </a:rPr>
              <a:t>“Boron Nitride Nanotube”, Michael Smith and Kevin Jordan – 07/01/2012</a:t>
            </a:r>
          </a:p>
          <a:p>
            <a:pPr marL="171450" indent="-171450" defTabSz="914400" fontAlgn="base">
              <a:lnSpc>
                <a:spcPct val="90000"/>
              </a:lnSpc>
              <a:spcBef>
                <a:spcPts val="1200"/>
              </a:spcBef>
              <a:spcAft>
                <a:spcPct val="0"/>
              </a:spcAft>
              <a:buClr>
                <a:srgbClr val="0000FF"/>
              </a:buClr>
              <a:buSzPct val="100000"/>
              <a:buFont typeface="Arial" panose="020B0604020202020204" pitchFamily="34" charset="0"/>
              <a:buChar char="•"/>
              <a:defRPr/>
            </a:pPr>
            <a:r>
              <a:rPr lang="en-US" sz="1200" kern="0" dirty="0">
                <a:solidFill>
                  <a:prstClr val="black"/>
                </a:solidFill>
                <a:latin typeface="Arial" panose="020B0604020202020204" pitchFamily="34" charset="0"/>
                <a:ea typeface="ＭＳ Ｐゴシック" charset="-128"/>
                <a:cs typeface="Arial" panose="020B0604020202020204" pitchFamily="34" charset="0"/>
              </a:rPr>
              <a:t>“Method of Controlling Coherent Synchrotron Radiation-Driven Degradation of Beam Quality during Bunch Length Compression”, David Douglas and Christopher Tennant – 07/17/2012</a:t>
            </a:r>
          </a:p>
          <a:p>
            <a:pPr marL="171450" indent="-171450" defTabSz="914400" fontAlgn="base">
              <a:lnSpc>
                <a:spcPct val="90000"/>
              </a:lnSpc>
              <a:spcBef>
                <a:spcPts val="1200"/>
              </a:spcBef>
              <a:spcAft>
                <a:spcPct val="0"/>
              </a:spcAft>
              <a:buClr>
                <a:srgbClr val="0000FF"/>
              </a:buClr>
              <a:buSzPct val="100000"/>
              <a:buFont typeface="Arial" panose="020B0604020202020204" pitchFamily="34" charset="0"/>
              <a:buChar char="•"/>
              <a:defRPr/>
            </a:pPr>
            <a:r>
              <a:rPr lang="en-US" sz="1200" kern="0" dirty="0">
                <a:solidFill>
                  <a:prstClr val="black"/>
                </a:solidFill>
                <a:latin typeface="Arial" panose="020B0604020202020204" pitchFamily="34" charset="0"/>
                <a:ea typeface="ＭＳ Ｐゴシック" charset="-128"/>
                <a:cs typeface="Arial" panose="020B0604020202020204" pitchFamily="34" charset="0"/>
              </a:rPr>
              <a:t>“Laser Ablation for the Synthesis of Carbon Nanotubes”, Brian Holloway, Peter </a:t>
            </a:r>
            <a:r>
              <a:rPr lang="en-US" sz="1200" kern="0" dirty="0" err="1">
                <a:solidFill>
                  <a:prstClr val="black"/>
                </a:solidFill>
                <a:latin typeface="Arial" panose="020B0604020202020204" pitchFamily="34" charset="0"/>
                <a:ea typeface="ＭＳ Ｐゴシック" charset="-128"/>
                <a:cs typeface="Arial" panose="020B0604020202020204" pitchFamily="34" charset="0"/>
              </a:rPr>
              <a:t>Eklund</a:t>
            </a:r>
            <a:r>
              <a:rPr lang="en-US" sz="1200" kern="0" dirty="0">
                <a:solidFill>
                  <a:prstClr val="black"/>
                </a:solidFill>
                <a:latin typeface="Arial" panose="020B0604020202020204" pitchFamily="34" charset="0"/>
                <a:ea typeface="ＭＳ Ｐゴシック" charset="-128"/>
                <a:cs typeface="Arial" panose="020B0604020202020204" pitchFamily="34" charset="0"/>
              </a:rPr>
              <a:t>, Michael Smith, Kevin Jordan, and Michelle Shinn – 11/27/2012</a:t>
            </a:r>
          </a:p>
          <a:p>
            <a:pPr marL="171450" indent="-171450" defTabSz="914400" fontAlgn="base">
              <a:lnSpc>
                <a:spcPct val="90000"/>
              </a:lnSpc>
              <a:spcBef>
                <a:spcPts val="1200"/>
              </a:spcBef>
              <a:spcAft>
                <a:spcPct val="0"/>
              </a:spcAft>
              <a:buClr>
                <a:srgbClr val="0000FF"/>
              </a:buClr>
              <a:buSzPct val="100000"/>
              <a:buFont typeface="Arial" panose="020B0604020202020204" pitchFamily="34" charset="0"/>
              <a:buChar char="•"/>
              <a:defRPr/>
            </a:pPr>
            <a:r>
              <a:rPr lang="en-US" sz="1200" kern="0" dirty="0">
                <a:solidFill>
                  <a:prstClr val="black"/>
                </a:solidFill>
                <a:latin typeface="Arial" panose="020B0604020202020204" pitchFamily="34" charset="0"/>
                <a:ea typeface="ＭＳ Ｐゴシック" charset="-128"/>
                <a:cs typeface="Arial" panose="020B0604020202020204" pitchFamily="34" charset="0"/>
              </a:rPr>
              <a:t>“Protective Laser Beam Viewing Device”, George Neil and Kevin Jordan –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12/18/2012</a:t>
            </a:r>
          </a:p>
          <a:p>
            <a:pPr marL="171450" indent="-171450" defTabSz="914400" fontAlgn="base">
              <a:lnSpc>
                <a:spcPct val="90000"/>
              </a:lnSpc>
              <a:spcBef>
                <a:spcPts val="1200"/>
              </a:spcBef>
              <a:spcAft>
                <a:spcPct val="0"/>
              </a:spcAft>
              <a:buClr>
                <a:srgbClr val="0000FF"/>
              </a:buClr>
              <a:buSzPct val="100000"/>
              <a:buFont typeface="Arial" panose="020B0604020202020204" pitchFamily="34" charset="0"/>
              <a:buChar char="•"/>
              <a:defRPr/>
            </a:pPr>
            <a:r>
              <a:rPr lang="en-US" sz="1200" kern="0" dirty="0">
                <a:solidFill>
                  <a:prstClr val="black"/>
                </a:solidFill>
                <a:latin typeface="Arial" panose="020B0604020202020204" pitchFamily="34" charset="0"/>
                <a:ea typeface="ＭＳ Ｐゴシック" charset="-128"/>
                <a:cs typeface="Arial" panose="020B0604020202020204" pitchFamily="34" charset="0"/>
              </a:rPr>
              <a:t>“Method for High-Energy Laser Pulses from </a:t>
            </a:r>
            <a:r>
              <a:rPr lang="en-US" sz="1200" kern="0" dirty="0" err="1">
                <a:solidFill>
                  <a:prstClr val="black"/>
                </a:solidFill>
                <a:latin typeface="Arial" panose="020B0604020202020204" pitchFamily="34" charset="0"/>
                <a:ea typeface="ＭＳ Ｐゴシック" charset="-128"/>
                <a:cs typeface="Arial" panose="020B0604020202020204" pitchFamily="34" charset="0"/>
              </a:rPr>
              <a:t>Cw</a:t>
            </a:r>
            <a:r>
              <a:rPr lang="en-US" sz="1200" kern="0" dirty="0">
                <a:solidFill>
                  <a:prstClr val="black"/>
                </a:solidFill>
                <a:latin typeface="Arial" panose="020B0604020202020204" pitchFamily="34" charset="0"/>
                <a:ea typeface="ＭＳ Ｐゴシック" charset="-128"/>
                <a:cs typeface="Arial" panose="020B0604020202020204" pitchFamily="34" charset="0"/>
              </a:rPr>
              <a:t> Amplifiers”, </a:t>
            </a:r>
            <a:r>
              <a:rPr lang="en-US" sz="1200" kern="0" dirty="0" err="1">
                <a:solidFill>
                  <a:prstClr val="black"/>
                </a:solidFill>
                <a:latin typeface="Arial" panose="020B0604020202020204" pitchFamily="34" charset="0"/>
                <a:ea typeface="ＭＳ Ｐゴシック" charset="-128"/>
                <a:cs typeface="Arial" panose="020B0604020202020204" pitchFamily="34" charset="0"/>
              </a:rPr>
              <a:t>Shukui</a:t>
            </a:r>
            <a:r>
              <a:rPr lang="en-US" sz="1200" kern="0" dirty="0">
                <a:solidFill>
                  <a:prstClr val="black"/>
                </a:solidFill>
                <a:latin typeface="Arial" panose="020B0604020202020204" pitchFamily="34" charset="0"/>
                <a:ea typeface="ＭＳ Ｐゴシック" charset="-128"/>
                <a:cs typeface="Arial" panose="020B0604020202020204" pitchFamily="34" charset="0"/>
              </a:rPr>
              <a:t> Zhang –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06/19/2013</a:t>
            </a:r>
          </a:p>
        </p:txBody>
      </p:sp>
      <p:sp>
        <p:nvSpPr>
          <p:cNvPr id="13" name="Rectangle 4"/>
          <p:cNvSpPr txBox="1">
            <a:spLocks noChangeArrowheads="1"/>
          </p:cNvSpPr>
          <p:nvPr/>
        </p:nvSpPr>
        <p:spPr bwMode="auto">
          <a:xfrm>
            <a:off x="4613413" y="816152"/>
            <a:ext cx="4565373" cy="327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1450" indent="-171450" algn="ctr" defTabSz="914400" fontAlgn="base">
              <a:lnSpc>
                <a:spcPct val="90000"/>
              </a:lnSpc>
              <a:spcBef>
                <a:spcPts val="1200"/>
              </a:spcBef>
              <a:spcAft>
                <a:spcPct val="0"/>
              </a:spcAft>
              <a:buClr>
                <a:srgbClr val="FF6600"/>
              </a:buClr>
              <a:defRPr/>
            </a:pPr>
            <a:r>
              <a:rPr lang="en-US" kern="0" dirty="0" smtClean="0">
                <a:solidFill>
                  <a:prstClr val="white"/>
                </a:solidFill>
                <a:ea typeface="ＭＳ Ｐゴシック" charset="-128"/>
                <a:cs typeface="ＭＳ Ｐゴシック" charset="-128"/>
              </a:rPr>
              <a:t>Patents Continued</a:t>
            </a:r>
          </a:p>
        </p:txBody>
      </p:sp>
      <p:sp>
        <p:nvSpPr>
          <p:cNvPr id="4" name="Footer Placeholder 3"/>
          <p:cNvSpPr>
            <a:spLocks noGrp="1"/>
          </p:cNvSpPr>
          <p:nvPr>
            <p:ph type="ftr" sz="quarter" idx="11"/>
          </p:nvPr>
        </p:nvSpPr>
        <p:spPr/>
        <p:txBody>
          <a:bodyPr/>
          <a:lstStyle/>
          <a:p>
            <a:pPr>
              <a:defRPr/>
            </a:pPr>
            <a:r>
              <a:rPr lang="en-US" smtClean="0">
                <a:solidFill>
                  <a:prstClr val="white"/>
                </a:solidFill>
              </a:rPr>
              <a:t>S&amp;T Review July 28-30, 2015</a:t>
            </a:r>
            <a:endParaRPr lang="en-US">
              <a:solidFill>
                <a:prstClr val="white"/>
              </a:solidFill>
            </a:endParaRPr>
          </a:p>
        </p:txBody>
      </p:sp>
      <p:sp>
        <p:nvSpPr>
          <p:cNvPr id="6" name="Slide Number Placeholder 5"/>
          <p:cNvSpPr>
            <a:spLocks noGrp="1"/>
          </p:cNvSpPr>
          <p:nvPr>
            <p:ph type="sldNum" sz="quarter" idx="4"/>
          </p:nvPr>
        </p:nvSpPr>
        <p:spPr/>
        <p:txBody>
          <a:bodyPr/>
          <a:lstStyle/>
          <a:p>
            <a:fld id="{B58F48A6-A3E1-4848-9AC3-B43F560BE4FE}" type="slidenum">
              <a:rPr lang="en-US" smtClean="0">
                <a:solidFill>
                  <a:prstClr val="white"/>
                </a:solidFill>
              </a:rPr>
              <a:pPr/>
              <a:t>47</a:t>
            </a:fld>
            <a:endParaRPr lang="en-US" dirty="0">
              <a:solidFill>
                <a:prstClr val="white"/>
              </a:solidFill>
            </a:endParaRPr>
          </a:p>
        </p:txBody>
      </p:sp>
    </p:spTree>
    <p:extLst>
      <p:ext uri="{BB962C8B-B14F-4D97-AF65-F5344CB8AC3E}">
        <p14:creationId xmlns:p14="http://schemas.microsoft.com/office/powerpoint/2010/main" val="11836713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1" y="800943"/>
            <a:ext cx="9143999" cy="334654"/>
          </a:xfrm>
          <a:prstGeom prst="rect">
            <a:avLst/>
          </a:prstGeom>
          <a:solidFill>
            <a:schemeClr val="accent2">
              <a:lumMod val="75000"/>
            </a:schemeClr>
          </a:solidFill>
          <a:ln w="9525">
            <a:solidFill>
              <a:schemeClr val="tx1"/>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pitchFamily="18" charset="0"/>
              <a:cs typeface="Arial" charset="0"/>
            </a:endParaRPr>
          </a:p>
        </p:txBody>
      </p:sp>
      <p:sp>
        <p:nvSpPr>
          <p:cNvPr id="2" name="Title 1"/>
          <p:cNvSpPr>
            <a:spLocks noGrp="1"/>
          </p:cNvSpPr>
          <p:nvPr>
            <p:ph type="title"/>
          </p:nvPr>
        </p:nvSpPr>
        <p:spPr/>
        <p:txBody>
          <a:bodyPr/>
          <a:lstStyle/>
          <a:p>
            <a:r>
              <a:rPr lang="en-US" dirty="0" smtClean="0"/>
              <a:t>Recent Awards and Patents</a:t>
            </a:r>
            <a:endParaRPr lang="en-US" dirty="0"/>
          </a:p>
        </p:txBody>
      </p:sp>
      <p:sp>
        <p:nvSpPr>
          <p:cNvPr id="9" name="Rectangle 4"/>
          <p:cNvSpPr txBox="1">
            <a:spLocks noChangeArrowheads="1"/>
          </p:cNvSpPr>
          <p:nvPr/>
        </p:nvSpPr>
        <p:spPr bwMode="auto">
          <a:xfrm>
            <a:off x="54334" y="816156"/>
            <a:ext cx="4482877" cy="327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1450" indent="-171450" algn="ctr" defTabSz="914400" fontAlgn="base">
              <a:lnSpc>
                <a:spcPct val="90000"/>
              </a:lnSpc>
              <a:spcBef>
                <a:spcPts val="1200"/>
              </a:spcBef>
              <a:spcAft>
                <a:spcPct val="0"/>
              </a:spcAft>
              <a:buClr>
                <a:srgbClr val="FF6600"/>
              </a:buClr>
              <a:defRPr/>
            </a:pPr>
            <a:r>
              <a:rPr lang="en-US" kern="0" dirty="0" smtClean="0">
                <a:solidFill>
                  <a:prstClr val="white"/>
                </a:solidFill>
                <a:ea typeface="ＭＳ Ｐゴシック" charset="-128"/>
                <a:cs typeface="ＭＳ Ｐゴシック" charset="-128"/>
              </a:rPr>
              <a:t>Patents Continued</a:t>
            </a: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endParaRPr lang="en-US" sz="1400" kern="0" dirty="0">
              <a:solidFill>
                <a:prstClr val="black"/>
              </a:solidFill>
              <a:ea typeface="ＭＳ Ｐゴシック" charset="-128"/>
              <a:cs typeface="ＭＳ Ｐゴシック" charset="-128"/>
            </a:endParaRP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endParaRPr lang="en-US" sz="1400" kern="0" dirty="0">
              <a:solidFill>
                <a:prstClr val="black"/>
              </a:solidFill>
              <a:ea typeface="ＭＳ Ｐゴシック" charset="-128"/>
              <a:cs typeface="ＭＳ Ｐゴシック" charset="-128"/>
            </a:endParaRP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endParaRPr lang="en-US" sz="1400" kern="0" dirty="0">
              <a:solidFill>
                <a:prstClr val="black"/>
              </a:solidFill>
              <a:ea typeface="ＭＳ Ｐゴシック" charset="-128"/>
              <a:cs typeface="ＭＳ Ｐゴシック" charset="-128"/>
            </a:endParaRPr>
          </a:p>
          <a:p>
            <a:pPr marL="171450" indent="-171450" defTabSz="914400" fontAlgn="base">
              <a:lnSpc>
                <a:spcPct val="90000"/>
              </a:lnSpc>
              <a:spcBef>
                <a:spcPts val="1200"/>
              </a:spcBef>
              <a:spcAft>
                <a:spcPct val="0"/>
              </a:spcAft>
              <a:buClr>
                <a:srgbClr val="FF6600"/>
              </a:buClr>
              <a:buSzPct val="75000"/>
              <a:defRPr/>
            </a:pPr>
            <a:endParaRPr lang="en-US" sz="1600" kern="0" dirty="0">
              <a:solidFill>
                <a:srgbClr val="FF0000"/>
              </a:solidFill>
              <a:ea typeface="ＭＳ Ｐゴシック" charset="-128"/>
              <a:cs typeface="ＭＳ Ｐゴシック" charset="-128"/>
            </a:endParaRPr>
          </a:p>
          <a:p>
            <a:pPr marL="171450" indent="-171450" defTabSz="914400" fontAlgn="base">
              <a:lnSpc>
                <a:spcPct val="90000"/>
              </a:lnSpc>
              <a:spcBef>
                <a:spcPts val="1200"/>
              </a:spcBef>
              <a:spcAft>
                <a:spcPct val="0"/>
              </a:spcAft>
              <a:buClr>
                <a:srgbClr val="FF6600"/>
              </a:buClr>
              <a:buSzPct val="75000"/>
              <a:defRPr/>
            </a:pPr>
            <a:endParaRPr lang="en-US" sz="1600" kern="0" dirty="0" smtClean="0">
              <a:solidFill>
                <a:srgbClr val="FF0000"/>
              </a:solidFill>
              <a:ea typeface="ＭＳ Ｐゴシック" charset="-128"/>
              <a:cs typeface="ＭＳ Ｐゴシック" charset="-128"/>
            </a:endParaRPr>
          </a:p>
          <a:p>
            <a:pPr marL="171450" indent="-171450" defTabSz="914400" fontAlgn="base">
              <a:lnSpc>
                <a:spcPct val="90000"/>
              </a:lnSpc>
              <a:spcBef>
                <a:spcPts val="1200"/>
              </a:spcBef>
              <a:spcAft>
                <a:spcPct val="0"/>
              </a:spcAft>
              <a:buClr>
                <a:srgbClr val="FF6600"/>
              </a:buClr>
              <a:defRPr/>
            </a:pPr>
            <a:endParaRPr lang="en-US" sz="1200" kern="0" dirty="0">
              <a:solidFill>
                <a:prstClr val="black"/>
              </a:solidFill>
              <a:ea typeface="ＭＳ Ｐゴシック" charset="-128"/>
              <a:cs typeface="ＭＳ Ｐゴシック" charset="-128"/>
            </a:endParaRPr>
          </a:p>
        </p:txBody>
      </p:sp>
      <p:sp>
        <p:nvSpPr>
          <p:cNvPr id="11" name="Rectangle 4"/>
          <p:cNvSpPr txBox="1">
            <a:spLocks noChangeArrowheads="1"/>
          </p:cNvSpPr>
          <p:nvPr/>
        </p:nvSpPr>
        <p:spPr bwMode="auto">
          <a:xfrm>
            <a:off x="41412" y="1135597"/>
            <a:ext cx="4495800" cy="6592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1450" indent="-171450" defTabSz="914400" fontAlgn="base">
              <a:lnSpc>
                <a:spcPct val="90000"/>
              </a:lnSpc>
              <a:spcBef>
                <a:spcPts val="1200"/>
              </a:spcBef>
              <a:spcAft>
                <a:spcPct val="0"/>
              </a:spcAft>
              <a:buClr>
                <a:srgbClr val="0000FF"/>
              </a:buClr>
              <a:buSzPct val="75000"/>
              <a:buFont typeface="Symbol" pitchFamily="18" charset="2"/>
              <a:buChar char="·"/>
              <a:defRPr/>
            </a:pP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“Efficient Boron-Carbon Nitrogen Nanotube Formation via Combined Laser Gas Flow Levitation”, Roy Whitney, Kevin Jordan, and Michael Smith – 03/24/2015</a:t>
            </a: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a:t>
            </a:r>
            <a:r>
              <a:rPr lang="en-US" sz="1200" kern="0" dirty="0">
                <a:solidFill>
                  <a:prstClr val="black"/>
                </a:solidFill>
                <a:latin typeface="Arial" panose="020B0604020202020204" pitchFamily="34" charset="0"/>
                <a:ea typeface="ＭＳ Ｐゴシック" charset="-128"/>
                <a:cs typeface="Arial" panose="020B0604020202020204" pitchFamily="34" charset="0"/>
              </a:rPr>
              <a:t>Additive Manufacturing Method for SRF Components of Various Geometries</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a:t>
            </a:r>
            <a:r>
              <a:rPr lang="en-US" sz="1200" kern="0" dirty="0">
                <a:solidFill>
                  <a:prstClr val="black"/>
                </a:solidFill>
                <a:latin typeface="Arial" panose="020B0604020202020204" pitchFamily="34" charset="0"/>
                <a:ea typeface="ＭＳ Ｐゴシック" charset="-128"/>
                <a:cs typeface="Arial" panose="020B0604020202020204" pitchFamily="34" charset="0"/>
              </a:rPr>
              <a:t> Robert A. </a:t>
            </a:r>
            <a:r>
              <a:rPr lang="en-US" sz="1200" kern="0" dirty="0" err="1">
                <a:solidFill>
                  <a:prstClr val="black"/>
                </a:solidFill>
                <a:latin typeface="Arial" panose="020B0604020202020204" pitchFamily="34" charset="0"/>
                <a:ea typeface="ＭＳ Ｐゴシック" charset="-128"/>
                <a:cs typeface="Arial" panose="020B0604020202020204" pitchFamily="34" charset="0"/>
              </a:rPr>
              <a:t>Rimmer</a:t>
            </a:r>
            <a:r>
              <a:rPr lang="en-US" sz="1200" kern="0" dirty="0">
                <a:solidFill>
                  <a:prstClr val="black"/>
                </a:solidFill>
                <a:latin typeface="Arial" panose="020B0604020202020204" pitchFamily="34" charset="0"/>
                <a:ea typeface="ＭＳ Ｐゴシック" charset="-128"/>
                <a:cs typeface="Arial" panose="020B0604020202020204" pitchFamily="34" charset="0"/>
              </a:rPr>
              <a:t>, Pedro E. </a:t>
            </a:r>
            <a:r>
              <a:rPr lang="en-US" sz="1200" kern="0" dirty="0" err="1">
                <a:solidFill>
                  <a:prstClr val="black"/>
                </a:solidFill>
                <a:latin typeface="Arial" panose="020B0604020202020204" pitchFamily="34" charset="0"/>
                <a:ea typeface="ＭＳ Ｐゴシック" charset="-128"/>
                <a:cs typeface="Arial" panose="020B0604020202020204" pitchFamily="34" charset="0"/>
              </a:rPr>
              <a:t>Frigola</a:t>
            </a:r>
            <a:r>
              <a:rPr lang="en-US" sz="1200" kern="0" dirty="0">
                <a:solidFill>
                  <a:prstClr val="black"/>
                </a:solidFill>
                <a:latin typeface="Arial" panose="020B0604020202020204" pitchFamily="34" charset="0"/>
                <a:ea typeface="ＭＳ Ｐゴシック" charset="-128"/>
                <a:cs typeface="Arial" panose="020B0604020202020204" pitchFamily="34" charset="0"/>
              </a:rPr>
              <a:t>, Alex Y. </a:t>
            </a:r>
            <a:r>
              <a:rPr lang="en-US" sz="1200" kern="0" dirty="0" err="1" smtClean="0">
                <a:solidFill>
                  <a:prstClr val="black"/>
                </a:solidFill>
                <a:latin typeface="Arial" panose="020B0604020202020204" pitchFamily="34" charset="0"/>
                <a:ea typeface="ＭＳ Ｐゴシック" charset="-128"/>
                <a:cs typeface="Arial" panose="020B0604020202020204" pitchFamily="34" charset="0"/>
              </a:rPr>
              <a:t>Murokh</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 – 05/05/2015</a:t>
            </a:r>
            <a:endParaRPr lang="en-US" sz="1200" kern="0" dirty="0">
              <a:solidFill>
                <a:prstClr val="black"/>
              </a:solidFill>
              <a:latin typeface="Arial" panose="020B0604020202020204" pitchFamily="34" charset="0"/>
              <a:ea typeface="ＭＳ Ｐゴシック" charset="-128"/>
              <a:cs typeface="Arial" panose="020B0604020202020204" pitchFamily="34" charset="0"/>
            </a:endParaRP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r>
              <a:rPr lang="en-US" sz="1200" kern="0" dirty="0">
                <a:solidFill>
                  <a:prstClr val="black"/>
                </a:solidFill>
                <a:latin typeface="Arial" panose="020B0604020202020204" pitchFamily="34" charset="0"/>
                <a:ea typeface="ＭＳ Ｐゴシック" charset="-128"/>
                <a:cs typeface="Arial" panose="020B0604020202020204" pitchFamily="34" charset="0"/>
              </a:rPr>
              <a:t>“Bunch Length Compression Method for Free Electron Lasers to Avoid Parasitic Compressions”,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David </a:t>
            </a:r>
            <a:r>
              <a:rPr lang="en-US" sz="1200" kern="0" dirty="0">
                <a:solidFill>
                  <a:prstClr val="black"/>
                </a:solidFill>
                <a:latin typeface="Arial" panose="020B0604020202020204" pitchFamily="34" charset="0"/>
                <a:ea typeface="ＭＳ Ｐゴシック" charset="-128"/>
                <a:cs typeface="Arial" panose="020B0604020202020204" pitchFamily="34" charset="0"/>
              </a:rPr>
              <a:t>Douglas, Stephen Benson, David Nguyen, Christopher Tennant, G.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Wilson – 05/26/2015</a:t>
            </a:r>
            <a:endParaRPr lang="en-US" sz="1200" kern="0" dirty="0">
              <a:solidFill>
                <a:prstClr val="black"/>
              </a:solidFill>
              <a:latin typeface="Arial" panose="020B0604020202020204" pitchFamily="34" charset="0"/>
              <a:ea typeface="ＭＳ Ｐゴシック" charset="-128"/>
              <a:cs typeface="Arial" panose="020B0604020202020204" pitchFamily="34" charset="0"/>
            </a:endParaRP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r>
              <a:rPr lang="en-US" sz="1200" kern="0" dirty="0">
                <a:solidFill>
                  <a:prstClr val="black"/>
                </a:solidFill>
                <a:latin typeface="Arial" panose="020B0604020202020204" pitchFamily="34" charset="0"/>
                <a:ea typeface="ＭＳ Ｐゴシック" charset="-128"/>
                <a:cs typeface="Arial" panose="020B0604020202020204" pitchFamily="34" charset="0"/>
              </a:rPr>
              <a:t>“Magnesium Doping of Boron Nitride Nanotubes”,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Robert </a:t>
            </a:r>
            <a:r>
              <a:rPr lang="en-US" sz="1200" kern="0" dirty="0">
                <a:solidFill>
                  <a:prstClr val="black"/>
                </a:solidFill>
                <a:latin typeface="Arial" panose="020B0604020202020204" pitchFamily="34" charset="0"/>
                <a:ea typeface="ＭＳ Ｐゴシック" charset="-128"/>
                <a:cs typeface="Arial" panose="020B0604020202020204" pitchFamily="34" charset="0"/>
              </a:rPr>
              <a:t>Legg, Kevin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Jordan –  06/16/2015</a:t>
            </a: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a:t>
            </a:r>
            <a:r>
              <a:rPr lang="en-US" sz="1200" kern="0" dirty="0">
                <a:solidFill>
                  <a:prstClr val="black"/>
                </a:solidFill>
                <a:latin typeface="Arial" panose="020B0604020202020204" pitchFamily="34" charset="0"/>
                <a:ea typeface="ＭＳ Ｐゴシック" charset="-128"/>
                <a:cs typeface="Arial" panose="020B0604020202020204" pitchFamily="34" charset="0"/>
              </a:rPr>
              <a:t>Magnesium Doping of Boron Nitride </a:t>
            </a:r>
            <a:r>
              <a:rPr lang="en-US" sz="1200" kern="0" dirty="0" smtClean="0">
                <a:solidFill>
                  <a:prstClr val="black"/>
                </a:solidFill>
                <a:latin typeface="Arial" panose="020B0604020202020204" pitchFamily="34" charset="0"/>
                <a:ea typeface="ＭＳ Ｐゴシック" charset="-128"/>
                <a:cs typeface="Arial" panose="020B0604020202020204" pitchFamily="34" charset="0"/>
              </a:rPr>
              <a:t>Nanotubes“, Bob Legg –  </a:t>
            </a:r>
            <a:r>
              <a:rPr lang="en-US" sz="1200" kern="0" dirty="0">
                <a:solidFill>
                  <a:prstClr val="black"/>
                </a:solidFill>
                <a:latin typeface="Arial" panose="020B0604020202020204" pitchFamily="34" charset="0"/>
                <a:ea typeface="ＭＳ Ｐゴシック" charset="-128"/>
                <a:cs typeface="Arial" panose="020B0604020202020204" pitchFamily="34" charset="0"/>
              </a:rPr>
              <a:t>U.S. Pat. No. 9,059,361 </a:t>
            </a: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endParaRPr lang="en-US" sz="1200" kern="0" dirty="0">
              <a:solidFill>
                <a:prstClr val="black"/>
              </a:solidFill>
              <a:latin typeface="Arial" panose="020B0604020202020204" pitchFamily="34" charset="0"/>
              <a:ea typeface="ＭＳ Ｐゴシック" charset="-128"/>
              <a:cs typeface="Arial" panose="020B0604020202020204" pitchFamily="34" charset="0"/>
            </a:endParaRPr>
          </a:p>
          <a:p>
            <a:pPr marL="171450" indent="-171450" defTabSz="914400" fontAlgn="base">
              <a:lnSpc>
                <a:spcPct val="90000"/>
              </a:lnSpc>
              <a:spcBef>
                <a:spcPts val="1200"/>
              </a:spcBef>
              <a:spcAft>
                <a:spcPct val="0"/>
              </a:spcAft>
              <a:buClr>
                <a:srgbClr val="0000FF"/>
              </a:buClr>
              <a:buSzPct val="75000"/>
              <a:buFont typeface="Symbol" pitchFamily="18" charset="2"/>
              <a:buChar char="·"/>
              <a:defRPr/>
            </a:pPr>
            <a:endParaRPr lang="en-US" sz="1200" kern="0" dirty="0">
              <a:solidFill>
                <a:prstClr val="black"/>
              </a:solidFill>
              <a:latin typeface="Arial" panose="020B0604020202020204" pitchFamily="34" charset="0"/>
              <a:ea typeface="ＭＳ Ｐゴシック" charset="-128"/>
              <a:cs typeface="Arial" panose="020B0604020202020204" pitchFamily="34" charset="0"/>
            </a:endParaRPr>
          </a:p>
          <a:p>
            <a:pPr marL="171450" indent="-171450" defTabSz="914400" fontAlgn="base">
              <a:lnSpc>
                <a:spcPct val="90000"/>
              </a:lnSpc>
              <a:spcBef>
                <a:spcPts val="1200"/>
              </a:spcBef>
              <a:spcAft>
                <a:spcPct val="0"/>
              </a:spcAft>
              <a:buClr>
                <a:srgbClr val="FF6600"/>
              </a:buClr>
              <a:buSzPct val="75000"/>
              <a:defRPr/>
            </a:pPr>
            <a:endParaRPr lang="en-US" sz="1200" kern="0" dirty="0">
              <a:solidFill>
                <a:srgbClr val="FF0000"/>
              </a:solidFill>
              <a:latin typeface="Arial" panose="020B0604020202020204" pitchFamily="34" charset="0"/>
              <a:ea typeface="ＭＳ Ｐゴシック" charset="-128"/>
              <a:cs typeface="Arial" panose="020B0604020202020204" pitchFamily="34" charset="0"/>
            </a:endParaRPr>
          </a:p>
          <a:p>
            <a:pPr marL="171450" indent="-171450" defTabSz="914400" fontAlgn="base">
              <a:lnSpc>
                <a:spcPct val="90000"/>
              </a:lnSpc>
              <a:spcBef>
                <a:spcPts val="1200"/>
              </a:spcBef>
              <a:spcAft>
                <a:spcPct val="0"/>
              </a:spcAft>
              <a:buClr>
                <a:srgbClr val="FF6600"/>
              </a:buClr>
              <a:buSzPct val="75000"/>
              <a:defRPr/>
            </a:pPr>
            <a:endParaRPr lang="en-US" sz="1200" kern="0" dirty="0" smtClean="0">
              <a:solidFill>
                <a:srgbClr val="FF0000"/>
              </a:solidFill>
              <a:latin typeface="Arial" panose="020B0604020202020204" pitchFamily="34" charset="0"/>
              <a:ea typeface="ＭＳ Ｐゴシック" charset="-128"/>
              <a:cs typeface="Arial" panose="020B0604020202020204" pitchFamily="34" charset="0"/>
            </a:endParaRPr>
          </a:p>
          <a:p>
            <a:pPr marL="171450" indent="-171450" defTabSz="914400" fontAlgn="base">
              <a:lnSpc>
                <a:spcPct val="90000"/>
              </a:lnSpc>
              <a:spcBef>
                <a:spcPts val="1200"/>
              </a:spcBef>
              <a:spcAft>
                <a:spcPct val="0"/>
              </a:spcAft>
              <a:buClr>
                <a:srgbClr val="FF6600"/>
              </a:buClr>
              <a:defRPr/>
            </a:pPr>
            <a:endParaRPr lang="en-US" sz="1200" kern="0" dirty="0">
              <a:solidFill>
                <a:prstClr val="black"/>
              </a:solidFill>
              <a:latin typeface="Arial" panose="020B0604020202020204" pitchFamily="34" charset="0"/>
              <a:ea typeface="ＭＳ Ｐゴシック" charset="-128"/>
              <a:cs typeface="Arial" panose="020B0604020202020204" pitchFamily="34" charset="0"/>
            </a:endParaRPr>
          </a:p>
        </p:txBody>
      </p:sp>
      <p:sp>
        <p:nvSpPr>
          <p:cNvPr id="3" name="Footer Placeholder 2"/>
          <p:cNvSpPr>
            <a:spLocks noGrp="1"/>
          </p:cNvSpPr>
          <p:nvPr>
            <p:ph type="ftr" sz="quarter" idx="11"/>
          </p:nvPr>
        </p:nvSpPr>
        <p:spPr/>
        <p:txBody>
          <a:bodyPr/>
          <a:lstStyle/>
          <a:p>
            <a:pPr>
              <a:defRPr/>
            </a:pPr>
            <a:r>
              <a:rPr lang="en-US" smtClean="0">
                <a:solidFill>
                  <a:prstClr val="white"/>
                </a:solidFill>
              </a:rPr>
              <a:t>S&amp;T Review July 28-30, 2015</a:t>
            </a:r>
            <a:endParaRPr lang="en-US">
              <a:solidFill>
                <a:prstClr val="white"/>
              </a:solidFill>
            </a:endParaRPr>
          </a:p>
        </p:txBody>
      </p:sp>
      <p:sp>
        <p:nvSpPr>
          <p:cNvPr id="4" name="Slide Number Placeholder 3"/>
          <p:cNvSpPr>
            <a:spLocks noGrp="1"/>
          </p:cNvSpPr>
          <p:nvPr>
            <p:ph type="sldNum" sz="quarter" idx="4"/>
          </p:nvPr>
        </p:nvSpPr>
        <p:spPr/>
        <p:txBody>
          <a:bodyPr/>
          <a:lstStyle/>
          <a:p>
            <a:fld id="{B58F48A6-A3E1-4848-9AC3-B43F560BE4FE}" type="slidenum">
              <a:rPr lang="en-US" smtClean="0">
                <a:solidFill>
                  <a:prstClr val="white"/>
                </a:solidFill>
              </a:rPr>
              <a:pPr/>
              <a:t>48</a:t>
            </a:fld>
            <a:endParaRPr lang="en-US" dirty="0">
              <a:solidFill>
                <a:prstClr val="white"/>
              </a:solidFill>
            </a:endParaRPr>
          </a:p>
        </p:txBody>
      </p:sp>
    </p:spTree>
    <p:extLst>
      <p:ext uri="{BB962C8B-B14F-4D97-AF65-F5344CB8AC3E}">
        <p14:creationId xmlns:p14="http://schemas.microsoft.com/office/powerpoint/2010/main" val="36989990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Committee and Board Memberships, etc.</a:t>
            </a:r>
            <a:endParaRPr lang="en-US" sz="3600" dirty="0"/>
          </a:p>
        </p:txBody>
      </p:sp>
      <p:graphicFrame>
        <p:nvGraphicFramePr>
          <p:cNvPr id="73729" name="Object 5"/>
          <p:cNvGraphicFramePr>
            <a:graphicFrameLocks noChangeAspect="1"/>
          </p:cNvGraphicFramePr>
          <p:nvPr>
            <p:extLst>
              <p:ext uri="{D42A27DB-BD31-4B8C-83A1-F6EECF244321}">
                <p14:modId xmlns:p14="http://schemas.microsoft.com/office/powerpoint/2010/main" val="1850842437"/>
              </p:ext>
            </p:extLst>
          </p:nvPr>
        </p:nvGraphicFramePr>
        <p:xfrm>
          <a:off x="134938" y="850899"/>
          <a:ext cx="8977312" cy="6496105"/>
        </p:xfrm>
        <a:graphic>
          <a:graphicData uri="http://schemas.openxmlformats.org/presentationml/2006/ole">
            <mc:AlternateContent xmlns:mc="http://schemas.openxmlformats.org/markup-compatibility/2006">
              <mc:Choice xmlns:v="urn:schemas-microsoft-com:vml" Requires="v">
                <p:oleObj spid="_x0000_s2100" name="Document" r:id="rId4" imgW="12307060" imgH="8180767" progId="Word.Document.8">
                  <p:embed/>
                </p:oleObj>
              </mc:Choice>
              <mc:Fallback>
                <p:oleObj name="Document" r:id="rId4" imgW="12307060" imgH="8180767" progId="Word.Document.8">
                  <p:embed/>
                  <p:pic>
                    <p:nvPicPr>
                      <p:cNvPr id="0" name=""/>
                      <p:cNvPicPr>
                        <a:picLocks noChangeAspect="1" noChangeArrowheads="1"/>
                      </p:cNvPicPr>
                      <p:nvPr/>
                    </p:nvPicPr>
                    <p:blipFill>
                      <a:blip r:embed="rId5"/>
                      <a:srcRect/>
                      <a:stretch>
                        <a:fillRect/>
                      </a:stretch>
                    </p:blipFill>
                    <p:spPr bwMode="auto">
                      <a:xfrm>
                        <a:off x="134938" y="850899"/>
                        <a:ext cx="8977312" cy="6496105"/>
                      </a:xfrm>
                      <a:prstGeom prst="rect">
                        <a:avLst/>
                      </a:prstGeom>
                      <a:noFill/>
                      <a:ln>
                        <a:noFill/>
                      </a:ln>
                      <a:effectLst/>
                    </p:spPr>
                  </p:pic>
                </p:oleObj>
              </mc:Fallback>
            </mc:AlternateContent>
          </a:graphicData>
        </a:graphic>
      </p:graphicFrame>
      <p:sp>
        <p:nvSpPr>
          <p:cNvPr id="4" name="Footer Placeholder 3"/>
          <p:cNvSpPr>
            <a:spLocks noGrp="1"/>
          </p:cNvSpPr>
          <p:nvPr>
            <p:ph type="ftr" sz="quarter" idx="11"/>
          </p:nvPr>
        </p:nvSpPr>
        <p:spPr/>
        <p:txBody>
          <a:bodyPr/>
          <a:lstStyle/>
          <a:p>
            <a:pPr>
              <a:defRPr/>
            </a:pPr>
            <a:r>
              <a:rPr lang="en-US" smtClean="0">
                <a:solidFill>
                  <a:prstClr val="white"/>
                </a:solidFill>
              </a:rPr>
              <a:t>S&amp;T Review July 28-30, 2015</a:t>
            </a:r>
            <a:endParaRPr lang="en-US">
              <a:solidFill>
                <a:prstClr val="white"/>
              </a:solidFill>
            </a:endParaRPr>
          </a:p>
        </p:txBody>
      </p:sp>
      <p:sp>
        <p:nvSpPr>
          <p:cNvPr id="6" name="Slide Number Placeholder 5"/>
          <p:cNvSpPr>
            <a:spLocks noGrp="1"/>
          </p:cNvSpPr>
          <p:nvPr>
            <p:ph type="sldNum" sz="quarter" idx="4"/>
          </p:nvPr>
        </p:nvSpPr>
        <p:spPr/>
        <p:txBody>
          <a:bodyPr/>
          <a:lstStyle/>
          <a:p>
            <a:fld id="{B58F48A6-A3E1-4848-9AC3-B43F560BE4FE}" type="slidenum">
              <a:rPr lang="en-US" smtClean="0">
                <a:solidFill>
                  <a:prstClr val="white"/>
                </a:solidFill>
              </a:rPr>
              <a:pPr/>
              <a:t>49</a:t>
            </a:fld>
            <a:endParaRPr lang="en-US" dirty="0">
              <a:solidFill>
                <a:prstClr val="white"/>
              </a:solidFill>
            </a:endParaRPr>
          </a:p>
        </p:txBody>
      </p:sp>
    </p:spTree>
    <p:extLst>
      <p:ext uri="{BB962C8B-B14F-4D97-AF65-F5344CB8AC3E}">
        <p14:creationId xmlns:p14="http://schemas.microsoft.com/office/powerpoint/2010/main" val="154572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603"/>
            <a:ext cx="9144000" cy="571499"/>
          </a:xfrm>
        </p:spPr>
        <p:txBody>
          <a:bodyPr/>
          <a:lstStyle/>
          <a:p>
            <a:r>
              <a:rPr lang="en-US" sz="2800" dirty="0" smtClean="0"/>
              <a:t>Operate and Upgrade the JLab Accelerator Facilities</a:t>
            </a:r>
            <a:endParaRPr lang="en-US" sz="2800" dirty="0"/>
          </a:p>
        </p:txBody>
      </p:sp>
      <p:sp>
        <p:nvSpPr>
          <p:cNvPr id="3" name="Content Placeholder 2"/>
          <p:cNvSpPr>
            <a:spLocks noGrp="1"/>
          </p:cNvSpPr>
          <p:nvPr>
            <p:ph idx="1"/>
          </p:nvPr>
        </p:nvSpPr>
        <p:spPr>
          <a:xfrm>
            <a:off x="230587" y="946206"/>
            <a:ext cx="8847452" cy="5454594"/>
          </a:xfrm>
        </p:spPr>
        <p:txBody>
          <a:bodyPr>
            <a:normAutofit fontScale="92500" lnSpcReduction="20000"/>
          </a:bodyPr>
          <a:lstStyle/>
          <a:p>
            <a:r>
              <a:rPr lang="en-US" dirty="0" smtClean="0"/>
              <a:t>Operate 12 GeV CEBAF Nuclear Physics program (initiated)</a:t>
            </a:r>
          </a:p>
          <a:p>
            <a:r>
              <a:rPr lang="en-US" dirty="0" smtClean="0"/>
              <a:t>Develop capabilities to support the CEBAF long-term experimental program </a:t>
            </a:r>
            <a:r>
              <a:rPr lang="en-US" b="1" dirty="0">
                <a:solidFill>
                  <a:srgbClr val="008000"/>
                </a:solidFill>
              </a:rPr>
              <a:t>(ongoing)</a:t>
            </a:r>
          </a:p>
          <a:p>
            <a:pPr marL="0" indent="0">
              <a:buNone/>
            </a:pPr>
            <a:r>
              <a:rPr lang="en-US" dirty="0"/>
              <a:t>Deliverables for FY15 </a:t>
            </a:r>
          </a:p>
          <a:p>
            <a:r>
              <a:rPr lang="en-US" dirty="0" smtClean="0"/>
              <a:t>Operate CEBAF for funded weeks (includes 3 weeks of 12 GeV pre-ops)</a:t>
            </a:r>
          </a:p>
          <a:p>
            <a:pPr lvl="1">
              <a:buClr>
                <a:srgbClr val="0000FF"/>
              </a:buClr>
              <a:buSzPct val="100000"/>
              <a:buFont typeface="Arial"/>
              <a:buChar char="•"/>
            </a:pPr>
            <a:r>
              <a:rPr lang="en-US" dirty="0" smtClean="0"/>
              <a:t>Planned 21 weeks; delivered 19.7 weeks </a:t>
            </a:r>
            <a:r>
              <a:rPr lang="en-US" dirty="0" smtClean="0">
                <a:solidFill>
                  <a:srgbClr val="FF0000"/>
                </a:solidFill>
              </a:rPr>
              <a:t>(</a:t>
            </a:r>
            <a:r>
              <a:rPr lang="en-US" dirty="0">
                <a:solidFill>
                  <a:srgbClr val="FF0000"/>
                </a:solidFill>
              </a:rPr>
              <a:t>p</a:t>
            </a:r>
            <a:r>
              <a:rPr lang="en-US" dirty="0" smtClean="0">
                <a:solidFill>
                  <a:srgbClr val="FF0000"/>
                </a:solidFill>
              </a:rPr>
              <a:t>ower event – Arne Freyberger’s talk)</a:t>
            </a:r>
          </a:p>
          <a:p>
            <a:pPr lvl="1">
              <a:buClr>
                <a:srgbClr val="008000"/>
              </a:buClr>
              <a:buSzPct val="150000"/>
              <a:buFont typeface="Lucida Grande"/>
              <a:buChar char="✓"/>
            </a:pPr>
            <a:r>
              <a:rPr lang="en-US" dirty="0" smtClean="0"/>
              <a:t>Deliver high-quality 5.5 pass beam to the Hall D for detector check-out</a:t>
            </a:r>
          </a:p>
          <a:p>
            <a:pPr lvl="1">
              <a:buClr>
                <a:srgbClr val="008000"/>
              </a:buClr>
              <a:buSzPct val="150000"/>
              <a:buFont typeface="Lucida Grande"/>
              <a:buChar char="✓"/>
            </a:pPr>
            <a:r>
              <a:rPr lang="en-US" dirty="0" smtClean="0"/>
              <a:t>Deliver 5.5-pass beam to Hall D and 4-pass beam to Hall A simultaneously</a:t>
            </a:r>
          </a:p>
          <a:p>
            <a:pPr lvl="1">
              <a:buClr>
                <a:srgbClr val="008000"/>
              </a:buClr>
              <a:buSzPct val="150000"/>
              <a:buFont typeface="Lucida Grande"/>
              <a:buChar char="✓"/>
            </a:pPr>
            <a:r>
              <a:rPr lang="en-US" dirty="0" smtClean="0"/>
              <a:t>Complete and install C50-12: remove worst C20 and start rebuild into C50-13 </a:t>
            </a:r>
          </a:p>
          <a:p>
            <a:pPr lvl="1">
              <a:buClr>
                <a:srgbClr val="008000"/>
              </a:buClr>
              <a:buSzPct val="150000"/>
              <a:buFont typeface="Lucida Grande"/>
              <a:buChar char="✓"/>
            </a:pPr>
            <a:r>
              <a:rPr lang="en-US" dirty="0" smtClean="0"/>
              <a:t>Helium-process all C20 and C50 cryomodules that would benefit </a:t>
            </a:r>
            <a:r>
              <a:rPr lang="en-US" b="1" dirty="0" smtClean="0">
                <a:solidFill>
                  <a:srgbClr val="008000"/>
                </a:solidFill>
              </a:rPr>
              <a:t>(ongoing)</a:t>
            </a:r>
          </a:p>
          <a:p>
            <a:pPr lvl="1">
              <a:buClr>
                <a:srgbClr val="008000"/>
              </a:buClr>
              <a:buSzPct val="150000"/>
              <a:buFont typeface="Lucida Grande"/>
              <a:buChar char="✓"/>
            </a:pPr>
            <a:r>
              <a:rPr lang="en-US" dirty="0" smtClean="0"/>
              <a:t>Complete dog-leg upgrade (AIP)</a:t>
            </a:r>
          </a:p>
          <a:p>
            <a:pPr lvl="1">
              <a:buClr>
                <a:srgbClr val="008000"/>
              </a:buClr>
              <a:buSzPct val="150000"/>
              <a:buFont typeface="Lucida Grande"/>
              <a:buChar char="✓"/>
            </a:pPr>
            <a:r>
              <a:rPr lang="en-US" dirty="0" smtClean="0"/>
              <a:t>Commission separators for 4 Hall capability in Q2FY15</a:t>
            </a:r>
          </a:p>
          <a:p>
            <a:pPr lvl="1">
              <a:buClr>
                <a:srgbClr val="0000FF"/>
              </a:buClr>
              <a:buSzPct val="100000"/>
              <a:buFont typeface="Arial"/>
              <a:buChar char="•"/>
            </a:pPr>
            <a:r>
              <a:rPr lang="en-US" dirty="0" smtClean="0"/>
              <a:t>Complete new quarter cryomodule (AIP)</a:t>
            </a:r>
          </a:p>
          <a:p>
            <a:pPr lvl="1">
              <a:buClr>
                <a:srgbClr val="0000FF"/>
              </a:buClr>
              <a:buSzPct val="100000"/>
              <a:buFont typeface="Arial"/>
              <a:buChar char="•"/>
            </a:pPr>
            <a:r>
              <a:rPr lang="en-US" dirty="0" smtClean="0"/>
              <a:t>Improve parity quality ahead of future experiments</a:t>
            </a:r>
          </a:p>
          <a:p>
            <a:pPr lvl="1">
              <a:buClr>
                <a:srgbClr val="008000"/>
              </a:buClr>
              <a:buSzPct val="150000"/>
              <a:buFont typeface="Lucida Grande"/>
              <a:buChar char="✓"/>
            </a:pPr>
            <a:r>
              <a:rPr lang="en-US" dirty="0" smtClean="0"/>
              <a:t>Develop non-invasive diagnostics</a:t>
            </a:r>
          </a:p>
          <a:p>
            <a:pPr lvl="1">
              <a:buClr>
                <a:srgbClr val="008000"/>
              </a:buClr>
              <a:buSzPct val="150000"/>
              <a:buFont typeface="Lucida Grande"/>
              <a:buChar char="✓"/>
            </a:pPr>
            <a:r>
              <a:rPr lang="en-US" dirty="0" smtClean="0"/>
              <a:t>Plan for upgrade of C20 LLRF to digital C50 system</a:t>
            </a:r>
          </a:p>
          <a:p>
            <a:endParaRPr lang="en-US" dirty="0" smtClean="0"/>
          </a:p>
        </p:txBody>
      </p:sp>
      <p:sp>
        <p:nvSpPr>
          <p:cNvPr id="4" name="Footer Placeholder 3"/>
          <p:cNvSpPr>
            <a:spLocks noGrp="1"/>
          </p:cNvSpPr>
          <p:nvPr>
            <p:ph type="ftr" sz="quarter" idx="10"/>
          </p:nvPr>
        </p:nvSpPr>
        <p:spPr/>
        <p:txBody>
          <a:bodyPr/>
          <a:lstStyle/>
          <a:p>
            <a:r>
              <a:rPr lang="en-US"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5</a:t>
            </a:fld>
            <a:endParaRPr lang="en-US" dirty="0"/>
          </a:p>
        </p:txBody>
      </p:sp>
    </p:spTree>
    <p:extLst>
      <p:ext uri="{BB962C8B-B14F-4D97-AF65-F5344CB8AC3E}">
        <p14:creationId xmlns:p14="http://schemas.microsoft.com/office/powerpoint/2010/main" val="29099362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5" y="31804"/>
            <a:ext cx="9056536" cy="658813"/>
          </a:xfrm>
        </p:spPr>
        <p:txBody>
          <a:bodyPr/>
          <a:lstStyle/>
          <a:p>
            <a:r>
              <a:rPr lang="en-US" sz="3600" dirty="0" smtClean="0"/>
              <a:t>Committee and Board Memberships, contd.</a:t>
            </a:r>
            <a:endParaRPr lang="en-US" sz="3600" dirty="0"/>
          </a:p>
        </p:txBody>
      </p:sp>
      <p:graphicFrame>
        <p:nvGraphicFramePr>
          <p:cNvPr id="88067" name="Object 5"/>
          <p:cNvGraphicFramePr>
            <a:graphicFrameLocks noChangeAspect="1"/>
          </p:cNvGraphicFramePr>
          <p:nvPr>
            <p:extLst>
              <p:ext uri="{D42A27DB-BD31-4B8C-83A1-F6EECF244321}">
                <p14:modId xmlns:p14="http://schemas.microsoft.com/office/powerpoint/2010/main" val="3342760618"/>
              </p:ext>
            </p:extLst>
          </p:nvPr>
        </p:nvGraphicFramePr>
        <p:xfrm>
          <a:off x="150813" y="834968"/>
          <a:ext cx="8945562" cy="5836175"/>
        </p:xfrm>
        <a:graphic>
          <a:graphicData uri="http://schemas.openxmlformats.org/presentationml/2006/ole">
            <mc:AlternateContent xmlns:mc="http://schemas.openxmlformats.org/markup-compatibility/2006">
              <mc:Choice xmlns:v="urn:schemas-microsoft-com:vml" Requires="v">
                <p:oleObj spid="_x0000_s3124" name="Document" r:id="rId4" imgW="12092745" imgH="7318689" progId="Word.Document.8">
                  <p:embed/>
                </p:oleObj>
              </mc:Choice>
              <mc:Fallback>
                <p:oleObj name="Document" r:id="rId4" imgW="12092745" imgH="7318689" progId="Word.Document.8">
                  <p:embed/>
                  <p:pic>
                    <p:nvPicPr>
                      <p:cNvPr id="0" name=""/>
                      <p:cNvPicPr>
                        <a:picLocks noChangeAspect="1" noChangeArrowheads="1"/>
                      </p:cNvPicPr>
                      <p:nvPr/>
                    </p:nvPicPr>
                    <p:blipFill>
                      <a:blip r:embed="rId5"/>
                      <a:srcRect/>
                      <a:stretch>
                        <a:fillRect/>
                      </a:stretch>
                    </p:blipFill>
                    <p:spPr bwMode="auto">
                      <a:xfrm>
                        <a:off x="150813" y="834968"/>
                        <a:ext cx="8945562" cy="5836175"/>
                      </a:xfrm>
                      <a:prstGeom prst="rect">
                        <a:avLst/>
                      </a:prstGeom>
                      <a:noFill/>
                      <a:ln>
                        <a:noFill/>
                      </a:ln>
                      <a:effectLst/>
                      <a:extLst/>
                    </p:spPr>
                  </p:pic>
                </p:oleObj>
              </mc:Fallback>
            </mc:AlternateContent>
          </a:graphicData>
        </a:graphic>
      </p:graphicFrame>
      <p:sp>
        <p:nvSpPr>
          <p:cNvPr id="4" name="Footer Placeholder 3"/>
          <p:cNvSpPr>
            <a:spLocks noGrp="1"/>
          </p:cNvSpPr>
          <p:nvPr>
            <p:ph type="ftr" sz="quarter" idx="11"/>
          </p:nvPr>
        </p:nvSpPr>
        <p:spPr/>
        <p:txBody>
          <a:bodyPr/>
          <a:lstStyle/>
          <a:p>
            <a:pPr>
              <a:defRPr/>
            </a:pPr>
            <a:r>
              <a:rPr lang="en-US" smtClean="0">
                <a:solidFill>
                  <a:prstClr val="white"/>
                </a:solidFill>
              </a:rPr>
              <a:t>S&amp;T Review July 28-30, 2015</a:t>
            </a:r>
            <a:endParaRPr lang="en-US">
              <a:solidFill>
                <a:prstClr val="white"/>
              </a:solidFill>
            </a:endParaRPr>
          </a:p>
        </p:txBody>
      </p:sp>
      <p:sp>
        <p:nvSpPr>
          <p:cNvPr id="6" name="Slide Number Placeholder 5"/>
          <p:cNvSpPr>
            <a:spLocks noGrp="1"/>
          </p:cNvSpPr>
          <p:nvPr>
            <p:ph type="sldNum" sz="quarter" idx="4"/>
          </p:nvPr>
        </p:nvSpPr>
        <p:spPr/>
        <p:txBody>
          <a:bodyPr/>
          <a:lstStyle/>
          <a:p>
            <a:fld id="{B58F48A6-A3E1-4848-9AC3-B43F560BE4FE}" type="slidenum">
              <a:rPr lang="en-US" smtClean="0">
                <a:solidFill>
                  <a:prstClr val="white"/>
                </a:solidFill>
              </a:rPr>
              <a:pPr/>
              <a:t>50</a:t>
            </a:fld>
            <a:endParaRPr lang="en-US" dirty="0">
              <a:solidFill>
                <a:prstClr val="white"/>
              </a:solidFill>
            </a:endParaRPr>
          </a:p>
        </p:txBody>
      </p:sp>
    </p:spTree>
    <p:extLst>
      <p:ext uri="{BB962C8B-B14F-4D97-AF65-F5344CB8AC3E}">
        <p14:creationId xmlns:p14="http://schemas.microsoft.com/office/powerpoint/2010/main" val="25208597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Collaborations</a:t>
            </a:r>
            <a:endParaRPr lang="en-US" dirty="0"/>
          </a:p>
        </p:txBody>
      </p:sp>
      <p:sp>
        <p:nvSpPr>
          <p:cNvPr id="6" name="Rectangle 4"/>
          <p:cNvSpPr txBox="1">
            <a:spLocks noChangeArrowheads="1"/>
          </p:cNvSpPr>
          <p:nvPr/>
        </p:nvSpPr>
        <p:spPr bwMode="auto">
          <a:xfrm>
            <a:off x="8352" y="801343"/>
            <a:ext cx="4243388" cy="56637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fontAlgn="base">
              <a:lnSpc>
                <a:spcPct val="90000"/>
              </a:lnSpc>
              <a:spcBef>
                <a:spcPct val="15000"/>
              </a:spcBef>
              <a:spcAft>
                <a:spcPct val="20000"/>
              </a:spcAft>
              <a:buClr>
                <a:srgbClr val="FF6600"/>
              </a:buClr>
              <a:defRPr/>
            </a:pPr>
            <a:r>
              <a:rPr lang="en-US" sz="900" kern="0" dirty="0" smtClean="0">
                <a:solidFill>
                  <a:srgbClr val="0033CC"/>
                </a:solidFill>
                <a:latin typeface="Arial" panose="020B0604020202020204" pitchFamily="34" charset="0"/>
                <a:ea typeface="ＭＳ Ｐゴシック" charset="-128"/>
                <a:cs typeface="Arial" panose="020B0604020202020204" pitchFamily="34" charset="0"/>
              </a:rPr>
              <a:t>Alameda Applied Sciences</a:t>
            </a: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 </a:t>
            </a:r>
          </a:p>
          <a:p>
            <a:pPr marL="288925"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Characterization </a:t>
            </a:r>
            <a:r>
              <a:rPr lang="en-US" sz="900" kern="0" dirty="0">
                <a:solidFill>
                  <a:prstClr val="black"/>
                </a:solidFill>
                <a:latin typeface="Arial" panose="020B0604020202020204" pitchFamily="34" charset="0"/>
                <a:ea typeface="ＭＳ Ｐゴシック" charset="-128"/>
                <a:cs typeface="Arial" panose="020B0604020202020204" pitchFamily="34" charset="0"/>
              </a:rPr>
              <a:t>Of Niobium Thin Films (SBIR</a:t>
            </a: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a:t>
            </a:r>
          </a:p>
          <a:p>
            <a:pPr defTabSz="914400" fontAlgn="base">
              <a:lnSpc>
                <a:spcPct val="90000"/>
              </a:lnSpc>
              <a:spcBef>
                <a:spcPts val="600"/>
              </a:spcBef>
              <a:buClr>
                <a:srgbClr val="FF6600"/>
              </a:buClr>
              <a:defRPr/>
            </a:pPr>
            <a:r>
              <a:rPr lang="en-US" sz="900" kern="0" dirty="0" err="1">
                <a:solidFill>
                  <a:srgbClr val="0033CC"/>
                </a:solidFill>
                <a:latin typeface="Arial" panose="020B0604020202020204" pitchFamily="34" charset="0"/>
                <a:ea typeface="ＭＳ Ｐゴシック" charset="-128"/>
                <a:cs typeface="Arial" panose="020B0604020202020204" pitchFamily="34" charset="0"/>
              </a:rPr>
              <a:t>Anatoliy</a:t>
            </a:r>
            <a:r>
              <a:rPr lang="en-US" sz="900" kern="0" dirty="0">
                <a:solidFill>
                  <a:srgbClr val="0033CC"/>
                </a:solidFill>
                <a:latin typeface="Arial" panose="020B0604020202020204" pitchFamily="34" charset="0"/>
                <a:ea typeface="ＭＳ Ｐゴシック" charset="-128"/>
                <a:cs typeface="Arial" panose="020B0604020202020204" pitchFamily="34" charset="0"/>
              </a:rPr>
              <a:t> Kondratenko</a:t>
            </a:r>
          </a:p>
          <a:p>
            <a:pPr marL="288925"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MEIS Development of interaction region, study of nonlinear beam </a:t>
            </a: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dynamics</a:t>
            </a:r>
          </a:p>
          <a:p>
            <a:pPr defTabSz="914400" fontAlgn="base">
              <a:lnSpc>
                <a:spcPct val="90000"/>
              </a:lnSpc>
              <a:spcBef>
                <a:spcPts val="600"/>
              </a:spcBef>
              <a:buClr>
                <a:srgbClr val="FF6600"/>
              </a:buClr>
              <a:defRPr/>
            </a:pPr>
            <a:r>
              <a:rPr lang="en-US" sz="900" kern="0" dirty="0">
                <a:solidFill>
                  <a:srgbClr val="0033CC"/>
                </a:solidFill>
                <a:latin typeface="Arial" panose="020B0604020202020204" pitchFamily="34" charset="0"/>
                <a:ea typeface="ＭＳ Ｐゴシック" charset="-128"/>
                <a:cs typeface="Arial" panose="020B0604020202020204" pitchFamily="34" charset="0"/>
              </a:rPr>
              <a:t>A</a:t>
            </a:r>
            <a:r>
              <a:rPr lang="en-US" sz="900" kern="0" dirty="0" smtClean="0">
                <a:solidFill>
                  <a:srgbClr val="0033CC"/>
                </a:solidFill>
                <a:latin typeface="Arial" panose="020B0604020202020204" pitchFamily="34" charset="0"/>
                <a:ea typeface="ＭＳ Ｐゴシック" charset="-128"/>
                <a:cs typeface="Arial" panose="020B0604020202020204" pitchFamily="34" charset="0"/>
              </a:rPr>
              <a:t>NL</a:t>
            </a:r>
          </a:p>
          <a:p>
            <a:pPr marL="284163" indent="-171450" defTabSz="914400" fontAlgn="base">
              <a:lnSpc>
                <a:spcPct val="90000"/>
              </a:lnSpc>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Pre-conceptual design of the ion accelerator complex</a:t>
            </a:r>
          </a:p>
          <a:p>
            <a:pPr marL="284163" indent="-171450" defTabSz="914400" fontAlgn="base">
              <a:lnSpc>
                <a:spcPct val="90000"/>
              </a:lnSpc>
              <a:buClr>
                <a:srgbClr val="FF6600"/>
              </a:buClr>
              <a:buFont typeface="Arial" panose="020B0604020202020204" pitchFamily="34" charset="0"/>
              <a:buChar char="•"/>
              <a:defRPr/>
            </a:pP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Measurement </a:t>
            </a:r>
            <a:r>
              <a:rPr lang="en-US" sz="900" kern="0" dirty="0">
                <a:solidFill>
                  <a:prstClr val="black"/>
                </a:solidFill>
                <a:latin typeface="Arial" panose="020B0604020202020204" pitchFamily="34" charset="0"/>
                <a:ea typeface="ＭＳ Ｐゴシック" charset="-128"/>
                <a:cs typeface="Arial" panose="020B0604020202020204" pitchFamily="34" charset="0"/>
              </a:rPr>
              <a:t>of 19F(</a:t>
            </a:r>
            <a:r>
              <a:rPr lang="en-US" sz="900" kern="0" dirty="0" err="1">
                <a:solidFill>
                  <a:prstClr val="black"/>
                </a:solidFill>
                <a:latin typeface="Arial" panose="020B0604020202020204" pitchFamily="34" charset="0"/>
                <a:ea typeface="ＭＳ Ｐゴシック" charset="-128"/>
                <a:cs typeface="Arial" panose="020B0604020202020204" pitchFamily="34" charset="0"/>
              </a:rPr>
              <a:t>g,a</a:t>
            </a:r>
            <a:r>
              <a:rPr lang="en-US" sz="900" kern="0" dirty="0">
                <a:solidFill>
                  <a:prstClr val="black"/>
                </a:solidFill>
                <a:latin typeface="Arial" panose="020B0604020202020204" pitchFamily="34" charset="0"/>
                <a:ea typeface="ＭＳ Ｐゴシック" charset="-128"/>
                <a:cs typeface="Arial" panose="020B0604020202020204" pitchFamily="34" charset="0"/>
              </a:rPr>
              <a:t>)15N with a bubble chamber and a bremsstrahlung beam</a:t>
            </a:r>
          </a:p>
          <a:p>
            <a:pPr marL="284163" indent="-171450" defTabSz="914400" fontAlgn="base">
              <a:lnSpc>
                <a:spcPct val="90000"/>
              </a:lnSpc>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MEIC Ion </a:t>
            </a:r>
            <a:r>
              <a:rPr lang="en-US" sz="900" kern="0" dirty="0" err="1">
                <a:solidFill>
                  <a:prstClr val="black"/>
                </a:solidFill>
                <a:latin typeface="Arial" panose="020B0604020202020204" pitchFamily="34" charset="0"/>
                <a:ea typeface="ＭＳ Ｐゴシック" charset="-128"/>
                <a:cs typeface="Arial" panose="020B0604020202020204" pitchFamily="34" charset="0"/>
              </a:rPr>
              <a:t>Linac</a:t>
            </a:r>
            <a:r>
              <a:rPr lang="en-US" sz="900" kern="0" dirty="0">
                <a:solidFill>
                  <a:prstClr val="black"/>
                </a:solidFill>
                <a:latin typeface="Arial" panose="020B0604020202020204" pitchFamily="34" charset="0"/>
                <a:ea typeface="ＭＳ Ｐゴシック" charset="-128"/>
                <a:cs typeface="Arial" panose="020B0604020202020204" pitchFamily="34" charset="0"/>
              </a:rPr>
              <a:t> and Booster Ring</a:t>
            </a:r>
          </a:p>
          <a:p>
            <a:pPr defTabSz="914400" fontAlgn="base">
              <a:lnSpc>
                <a:spcPct val="90000"/>
              </a:lnSpc>
              <a:spcBef>
                <a:spcPts val="600"/>
              </a:spcBef>
              <a:buClr>
                <a:srgbClr val="FF6600"/>
              </a:buClr>
              <a:defRPr/>
            </a:pPr>
            <a:r>
              <a:rPr lang="en-US" sz="900" kern="0" dirty="0" smtClean="0">
                <a:solidFill>
                  <a:srgbClr val="283DDC"/>
                </a:solidFill>
                <a:latin typeface="Arial" panose="020B0604020202020204" pitchFamily="34" charset="0"/>
                <a:ea typeface="ＭＳ Ｐゴシック" charset="-128"/>
                <a:cs typeface="Arial" panose="020B0604020202020204" pitchFamily="34" charset="0"/>
              </a:rPr>
              <a:t>Bailey </a:t>
            </a:r>
            <a:r>
              <a:rPr lang="en-US" sz="900" kern="0" dirty="0">
                <a:solidFill>
                  <a:srgbClr val="283DDC"/>
                </a:solidFill>
                <a:latin typeface="Arial" panose="020B0604020202020204" pitchFamily="34" charset="0"/>
                <a:ea typeface="ＭＳ Ｐゴシック" charset="-128"/>
                <a:cs typeface="Arial" panose="020B0604020202020204" pitchFamily="34" charset="0"/>
              </a:rPr>
              <a:t>Tool and Manufacturing, Texas</a:t>
            </a:r>
          </a:p>
          <a:p>
            <a:pPr marL="284163"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Seamless cavity fabrication (SBIR)</a:t>
            </a:r>
          </a:p>
          <a:p>
            <a:pPr defTabSz="914400" fontAlgn="base">
              <a:lnSpc>
                <a:spcPct val="90000"/>
              </a:lnSpc>
              <a:spcBef>
                <a:spcPts val="600"/>
              </a:spcBef>
              <a:buClr>
                <a:srgbClr val="FF6600"/>
              </a:buClr>
              <a:defRPr/>
            </a:pPr>
            <a:r>
              <a:rPr lang="en-US" sz="900" kern="0" dirty="0" smtClean="0">
                <a:solidFill>
                  <a:srgbClr val="283DDC"/>
                </a:solidFill>
                <a:latin typeface="Arial" panose="020B0604020202020204" pitchFamily="34" charset="0"/>
                <a:ea typeface="ＭＳ Ｐゴシック" charset="-128"/>
                <a:cs typeface="Arial" panose="020B0604020202020204" pitchFamily="34" charset="0"/>
              </a:rPr>
              <a:t>BNL</a:t>
            </a:r>
            <a:endParaRPr lang="en-US" sz="900" kern="0" dirty="0">
              <a:solidFill>
                <a:srgbClr val="283DDC"/>
              </a:solidFill>
              <a:latin typeface="Arial" panose="020B0604020202020204" pitchFamily="34" charset="0"/>
              <a:ea typeface="ＭＳ Ｐゴシック" charset="-128"/>
              <a:cs typeface="Arial" panose="020B0604020202020204" pitchFamily="34" charset="0"/>
            </a:endParaRPr>
          </a:p>
          <a:p>
            <a:pPr marL="284163" indent="-171450" defTabSz="914400" fontAlgn="base">
              <a:lnSpc>
                <a:spcPct val="90000"/>
              </a:lnSpc>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EIC </a:t>
            </a: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Collaboration</a:t>
            </a:r>
          </a:p>
          <a:p>
            <a:pPr marL="284163" indent="-171450" defTabSz="914400" fontAlgn="base">
              <a:lnSpc>
                <a:spcPct val="90000"/>
              </a:lnSpc>
              <a:buClr>
                <a:srgbClr val="FF6600"/>
              </a:buClr>
              <a:buFont typeface="Arial" panose="020B0604020202020204" pitchFamily="34" charset="0"/>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Photocathode – CEC</a:t>
            </a:r>
          </a:p>
          <a:p>
            <a:pPr marL="284163" indent="-171450" defTabSz="914400" fontAlgn="base">
              <a:lnSpc>
                <a:spcPct val="90000"/>
              </a:lnSpc>
              <a:buClr>
                <a:srgbClr val="FF6600"/>
              </a:buClr>
              <a:buFont typeface="Arial" panose="020B0604020202020204" pitchFamily="34" charset="0"/>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Energy Recovery Study at CEBAF</a:t>
            </a:r>
          </a:p>
          <a:p>
            <a:pPr defTabSz="914400" fontAlgn="base">
              <a:lnSpc>
                <a:spcPct val="90000"/>
              </a:lnSpc>
              <a:spcBef>
                <a:spcPts val="600"/>
              </a:spcBef>
              <a:buClr>
                <a:srgbClr val="FF6600"/>
              </a:buClr>
              <a:defRPr/>
            </a:pPr>
            <a:r>
              <a:rPr lang="en-US" sz="900" kern="0" dirty="0" smtClean="0">
                <a:solidFill>
                  <a:srgbClr val="283DDC"/>
                </a:solidFill>
                <a:latin typeface="Arial" panose="020B0604020202020204" pitchFamily="34" charset="0"/>
                <a:ea typeface="ＭＳ Ｐゴシック" charset="-128"/>
                <a:cs typeface="Arial" panose="020B0604020202020204" pitchFamily="34" charset="0"/>
              </a:rPr>
              <a:t>BNNT</a:t>
            </a:r>
            <a:r>
              <a:rPr lang="en-US" sz="900" kern="0" dirty="0">
                <a:solidFill>
                  <a:srgbClr val="283DDC"/>
                </a:solidFill>
                <a:latin typeface="Arial" panose="020B0604020202020204" pitchFamily="34" charset="0"/>
                <a:ea typeface="ＭＳ Ｐゴシック" charset="-128"/>
                <a:cs typeface="Arial" panose="020B0604020202020204" pitchFamily="34" charset="0"/>
              </a:rPr>
              <a:t>, LLC</a:t>
            </a:r>
          </a:p>
          <a:p>
            <a:pPr marL="288925"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Based </a:t>
            </a:r>
            <a:r>
              <a:rPr lang="en-US" sz="900" kern="0" dirty="0" err="1">
                <a:solidFill>
                  <a:srgbClr val="000000"/>
                </a:solidFill>
                <a:latin typeface="Arial" panose="020B0604020202020204" pitchFamily="34" charset="0"/>
                <a:ea typeface="ＭＳ Ｐゴシック" charset="-128"/>
                <a:cs typeface="Arial" panose="020B0604020202020204" pitchFamily="34" charset="0"/>
              </a:rPr>
              <a:t>b</a:t>
            </a:r>
            <a:r>
              <a:rPr lang="en-US" sz="900" kern="0" dirty="0" err="1" smtClean="0">
                <a:solidFill>
                  <a:srgbClr val="000000"/>
                </a:solidFill>
                <a:latin typeface="Arial" panose="020B0604020202020204" pitchFamily="34" charset="0"/>
                <a:ea typeface="ＭＳ Ｐゴシック" charset="-128"/>
                <a:cs typeface="Arial" panose="020B0604020202020204" pitchFamily="34" charset="0"/>
              </a:rPr>
              <a:t>akeable</a:t>
            </a:r>
            <a:r>
              <a:rPr lang="en-US" sz="900" kern="0" dirty="0" smtClean="0">
                <a:solidFill>
                  <a:srgbClr val="000000"/>
                </a:solidFill>
                <a:latin typeface="Arial" panose="020B0604020202020204" pitchFamily="34" charset="0"/>
                <a:ea typeface="ＭＳ Ｐゴシック" charset="-128"/>
                <a:cs typeface="Arial" panose="020B0604020202020204" pitchFamily="34" charset="0"/>
              </a:rPr>
              <a:t> </a:t>
            </a:r>
            <a:r>
              <a:rPr lang="en-US" sz="900" kern="0" dirty="0">
                <a:solidFill>
                  <a:srgbClr val="000000"/>
                </a:solidFill>
                <a:latin typeface="Arial" panose="020B0604020202020204" pitchFamily="34" charset="0"/>
                <a:ea typeface="ＭＳ Ｐゴシック" charset="-128"/>
                <a:cs typeface="Arial" panose="020B0604020202020204" pitchFamily="34" charset="0"/>
              </a:rPr>
              <a:t>UHV to XHV </a:t>
            </a:r>
            <a:r>
              <a:rPr lang="en-US" sz="900" kern="0" dirty="0" err="1" smtClean="0">
                <a:solidFill>
                  <a:srgbClr val="000000"/>
                </a:solidFill>
                <a:latin typeface="Arial" panose="020B0604020202020204" pitchFamily="34" charset="0"/>
                <a:ea typeface="ＭＳ Ｐゴシック" charset="-128"/>
                <a:cs typeface="Arial" panose="020B0604020202020204" pitchFamily="34" charset="0"/>
              </a:rPr>
              <a:t>Cryopump</a:t>
            </a:r>
            <a:endParaRPr lang="en-US" sz="900" kern="0" dirty="0">
              <a:solidFill>
                <a:srgbClr val="000000"/>
              </a:solidFill>
              <a:latin typeface="Arial" panose="020B0604020202020204" pitchFamily="34" charset="0"/>
              <a:ea typeface="ＭＳ Ｐゴシック" charset="-128"/>
              <a:cs typeface="Arial" panose="020B0604020202020204" pitchFamily="34" charset="0"/>
            </a:endParaRPr>
          </a:p>
          <a:p>
            <a:pPr marL="3175" defTabSz="914400" fontAlgn="base">
              <a:lnSpc>
                <a:spcPct val="90000"/>
              </a:lnSpc>
              <a:spcBef>
                <a:spcPts val="600"/>
              </a:spcBef>
              <a:buClr>
                <a:srgbClr val="FF6600"/>
              </a:buClr>
              <a:defRPr/>
            </a:pPr>
            <a:r>
              <a:rPr lang="en-US" sz="900" kern="0" dirty="0" smtClean="0">
                <a:solidFill>
                  <a:srgbClr val="283DDC"/>
                </a:solidFill>
                <a:latin typeface="Arial" panose="020B0604020202020204" pitchFamily="34" charset="0"/>
                <a:ea typeface="ＭＳ Ｐゴシック" charset="-128"/>
                <a:cs typeface="Arial" panose="020B0604020202020204" pitchFamily="34" charset="0"/>
              </a:rPr>
              <a:t>Carnegie </a:t>
            </a:r>
            <a:r>
              <a:rPr lang="en-US" sz="900" kern="0" dirty="0">
                <a:solidFill>
                  <a:srgbClr val="283DDC"/>
                </a:solidFill>
                <a:latin typeface="Arial" panose="020B0604020202020204" pitchFamily="34" charset="0"/>
                <a:ea typeface="ＭＳ Ｐゴシック" charset="-128"/>
                <a:cs typeface="Arial" panose="020B0604020202020204" pitchFamily="34" charset="0"/>
              </a:rPr>
              <a:t>Mellon University</a:t>
            </a:r>
          </a:p>
          <a:p>
            <a:pPr marL="284163"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Mapping the Spectrum of Light Quark Mesons and </a:t>
            </a:r>
            <a:r>
              <a:rPr lang="en-US" sz="900" kern="0" dirty="0" err="1">
                <a:solidFill>
                  <a:prstClr val="black"/>
                </a:solidFill>
                <a:latin typeface="Arial" panose="020B0604020202020204" pitchFamily="34" charset="0"/>
                <a:ea typeface="ＭＳ Ｐゴシック" charset="-128"/>
                <a:cs typeface="Arial" panose="020B0604020202020204" pitchFamily="34" charset="0"/>
              </a:rPr>
              <a:t>Gluonic</a:t>
            </a:r>
            <a:r>
              <a:rPr lang="en-US" sz="900" kern="0" dirty="0">
                <a:solidFill>
                  <a:prstClr val="black"/>
                </a:solidFill>
                <a:latin typeface="Arial" panose="020B0604020202020204" pitchFamily="34" charset="0"/>
                <a:ea typeface="ＭＳ Ｐゴシック" charset="-128"/>
                <a:cs typeface="Arial" panose="020B0604020202020204" pitchFamily="34" charset="0"/>
              </a:rPr>
              <a:t> Excitations with Linearly Polarized Photons</a:t>
            </a:r>
          </a:p>
          <a:p>
            <a:pPr defTabSz="914400" fontAlgn="base">
              <a:lnSpc>
                <a:spcPct val="90000"/>
              </a:lnSpc>
              <a:spcBef>
                <a:spcPts val="600"/>
              </a:spcBef>
              <a:buClr>
                <a:srgbClr val="FF6600"/>
              </a:buClr>
              <a:defRPr/>
            </a:pPr>
            <a:r>
              <a:rPr lang="en-US" sz="900" kern="0" dirty="0" smtClean="0">
                <a:solidFill>
                  <a:srgbClr val="283DDC"/>
                </a:solidFill>
                <a:latin typeface="Arial" panose="020B0604020202020204" pitchFamily="34" charset="0"/>
                <a:ea typeface="ＭＳ Ｐゴシック" charset="-128"/>
                <a:cs typeface="Arial" panose="020B0604020202020204" pitchFamily="34" charset="0"/>
              </a:rPr>
              <a:t>CERN</a:t>
            </a:r>
            <a:endParaRPr lang="en-US" sz="900" kern="0" dirty="0">
              <a:solidFill>
                <a:srgbClr val="283DDC"/>
              </a:solidFill>
              <a:latin typeface="Arial" panose="020B0604020202020204" pitchFamily="34" charset="0"/>
              <a:ea typeface="ＭＳ Ｐゴシック" charset="-128"/>
              <a:cs typeface="Arial" panose="020B0604020202020204" pitchFamily="34" charset="0"/>
            </a:endParaRPr>
          </a:p>
          <a:p>
            <a:pPr marL="284163"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LARP coating cavities</a:t>
            </a:r>
          </a:p>
          <a:p>
            <a:pPr marL="284163"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err="1">
                <a:solidFill>
                  <a:prstClr val="black"/>
                </a:solidFill>
                <a:latin typeface="Arial" panose="020B0604020202020204" pitchFamily="34" charset="0"/>
                <a:ea typeface="ＭＳ Ｐゴシック" charset="-128"/>
                <a:cs typeface="Arial" panose="020B0604020202020204" pitchFamily="34" charset="0"/>
              </a:rPr>
              <a:t>LHeC</a:t>
            </a:r>
            <a:r>
              <a:rPr lang="en-US" sz="900" kern="0" dirty="0">
                <a:solidFill>
                  <a:prstClr val="black"/>
                </a:solidFill>
                <a:latin typeface="Arial" panose="020B0604020202020204" pitchFamily="34" charset="0"/>
                <a:ea typeface="ＭＳ Ｐゴシック" charset="-128"/>
                <a:cs typeface="Arial" panose="020B0604020202020204" pitchFamily="34" charset="0"/>
              </a:rPr>
              <a:t> – Cavity Research and </a:t>
            </a: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Development</a:t>
            </a:r>
          </a:p>
          <a:p>
            <a:pPr defTabSz="914400" fontAlgn="base">
              <a:lnSpc>
                <a:spcPct val="90000"/>
              </a:lnSpc>
              <a:spcBef>
                <a:spcPts val="600"/>
              </a:spcBef>
              <a:buClr>
                <a:srgbClr val="FF6600"/>
              </a:buClr>
              <a:defRPr/>
            </a:pPr>
            <a:r>
              <a:rPr lang="en-US" sz="900" kern="0" dirty="0" smtClean="0">
                <a:solidFill>
                  <a:srgbClr val="0033CC"/>
                </a:solidFill>
                <a:latin typeface="Arial" panose="020B0604020202020204" pitchFamily="34" charset="0"/>
                <a:ea typeface="ＭＳ Ｐゴシック" charset="-128"/>
                <a:cs typeface="Arial" panose="020B0604020202020204" pitchFamily="34" charset="0"/>
              </a:rPr>
              <a:t>DESY</a:t>
            </a:r>
            <a:endParaRPr lang="en-US" sz="900" kern="0" dirty="0">
              <a:solidFill>
                <a:srgbClr val="0033CC"/>
              </a:solidFill>
              <a:latin typeface="Arial" panose="020B0604020202020204" pitchFamily="34" charset="0"/>
              <a:ea typeface="ＭＳ Ｐゴシック" charset="-128"/>
              <a:cs typeface="Arial" panose="020B0604020202020204" pitchFamily="34" charset="0"/>
            </a:endParaRPr>
          </a:p>
          <a:p>
            <a:pPr marL="284163"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MEIC Electron Polarization</a:t>
            </a:r>
          </a:p>
          <a:p>
            <a:pPr defTabSz="914400" fontAlgn="base">
              <a:lnSpc>
                <a:spcPct val="90000"/>
              </a:lnSpc>
              <a:spcBef>
                <a:spcPts val="600"/>
              </a:spcBef>
              <a:buClr>
                <a:srgbClr val="FF6600"/>
              </a:buClr>
              <a:defRPr/>
            </a:pPr>
            <a:r>
              <a:rPr lang="en-US" sz="900" kern="0" dirty="0" smtClean="0">
                <a:solidFill>
                  <a:srgbClr val="0033CC"/>
                </a:solidFill>
                <a:latin typeface="Arial" panose="020B0604020202020204" pitchFamily="34" charset="0"/>
                <a:ea typeface="ＭＳ Ｐゴシック" charset="-128"/>
                <a:cs typeface="Arial" panose="020B0604020202020204" pitchFamily="34" charset="0"/>
              </a:rPr>
              <a:t>ESS</a:t>
            </a:r>
          </a:p>
          <a:p>
            <a:pPr marL="284163"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smtClean="0">
                <a:solidFill>
                  <a:srgbClr val="000000"/>
                </a:solidFill>
                <a:latin typeface="Arial" panose="020B0604020202020204" pitchFamily="34" charset="0"/>
                <a:ea typeface="ＭＳ Ｐゴシック" charset="-128"/>
                <a:cs typeface="Arial" panose="020B0604020202020204" pitchFamily="34" charset="0"/>
              </a:rPr>
              <a:t>Research and Development on SRF Technologies</a:t>
            </a:r>
          </a:p>
          <a:p>
            <a:pPr defTabSz="914400" fontAlgn="base">
              <a:lnSpc>
                <a:spcPct val="90000"/>
              </a:lnSpc>
              <a:spcBef>
                <a:spcPts val="600"/>
              </a:spcBef>
              <a:buClr>
                <a:srgbClr val="FF6600"/>
              </a:buClr>
              <a:defRPr/>
            </a:pPr>
            <a:r>
              <a:rPr lang="en-US" sz="900" kern="0" dirty="0" smtClean="0">
                <a:solidFill>
                  <a:srgbClr val="0033CC"/>
                </a:solidFill>
                <a:latin typeface="Arial" panose="020B0604020202020204" pitchFamily="34" charset="0"/>
                <a:ea typeface="ＭＳ Ｐゴシック" charset="-128"/>
                <a:cs typeface="Arial" panose="020B0604020202020204" pitchFamily="34" charset="0"/>
              </a:rPr>
              <a:t>FERMI</a:t>
            </a:r>
          </a:p>
          <a:p>
            <a:pPr marL="284163"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smtClean="0">
                <a:solidFill>
                  <a:srgbClr val="000000"/>
                </a:solidFill>
                <a:latin typeface="Arial" panose="020B0604020202020204" pitchFamily="34" charset="0"/>
                <a:ea typeface="ＭＳ Ｐゴシック" charset="-128"/>
                <a:cs typeface="Arial" panose="020B0604020202020204" pitchFamily="34" charset="0"/>
              </a:rPr>
              <a:t>Collaboration on SRF Research and Development</a:t>
            </a:r>
          </a:p>
          <a:p>
            <a:pPr defTabSz="914400" fontAlgn="base">
              <a:lnSpc>
                <a:spcPct val="90000"/>
              </a:lnSpc>
              <a:spcBef>
                <a:spcPts val="600"/>
              </a:spcBef>
              <a:buClr>
                <a:srgbClr val="FF6600"/>
              </a:buClr>
              <a:defRPr/>
            </a:pPr>
            <a:r>
              <a:rPr lang="en-US" sz="900" kern="0" dirty="0" smtClean="0">
                <a:solidFill>
                  <a:srgbClr val="0033CC"/>
                </a:solidFill>
                <a:latin typeface="Arial" panose="020B0604020202020204" pitchFamily="34" charset="0"/>
                <a:ea typeface="ＭＳ Ｐゴシック" charset="-128"/>
                <a:cs typeface="Arial" panose="020B0604020202020204" pitchFamily="34" charset="0"/>
              </a:rPr>
              <a:t>FZD</a:t>
            </a:r>
          </a:p>
          <a:p>
            <a:pPr marL="284163"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smtClean="0">
                <a:solidFill>
                  <a:srgbClr val="000000"/>
                </a:solidFill>
                <a:latin typeface="Arial" panose="020B0604020202020204" pitchFamily="34" charset="0"/>
                <a:ea typeface="ＭＳ Ｐゴシック" charset="-128"/>
                <a:cs typeface="Arial" panose="020B0604020202020204" pitchFamily="34" charset="0"/>
              </a:rPr>
              <a:t>Design and manufacture of the superconducting cavity</a:t>
            </a:r>
          </a:p>
        </p:txBody>
      </p:sp>
      <p:sp>
        <p:nvSpPr>
          <p:cNvPr id="7" name="Rectangle 5"/>
          <p:cNvSpPr>
            <a:spLocks noChangeArrowheads="1"/>
          </p:cNvSpPr>
          <p:nvPr/>
        </p:nvSpPr>
        <p:spPr bwMode="auto">
          <a:xfrm>
            <a:off x="4572001" y="801343"/>
            <a:ext cx="4547592" cy="5690532"/>
          </a:xfrm>
          <a:prstGeom prst="rect">
            <a:avLst/>
          </a:prstGeom>
          <a:noFill/>
          <a:ln w="9525">
            <a:noFill/>
            <a:miter lim="800000"/>
            <a:headEnd/>
            <a:tailEnd/>
          </a:ln>
          <a:effectLst/>
        </p:spPr>
        <p:txBody>
          <a:bodyPr wrap="square">
            <a:spAutoFit/>
          </a:bodyPr>
          <a:lstStyle/>
          <a:p>
            <a:pPr defTabSz="914400" fontAlgn="base">
              <a:lnSpc>
                <a:spcPct val="90000"/>
              </a:lnSpc>
              <a:spcBef>
                <a:spcPts val="1200"/>
              </a:spcBef>
              <a:buClr>
                <a:srgbClr val="FF6600"/>
              </a:buClr>
              <a:defRPr/>
            </a:pPr>
            <a:r>
              <a:rPr lang="en-US" sz="900" kern="0" dirty="0" smtClean="0">
                <a:solidFill>
                  <a:srgbClr val="0033CC"/>
                </a:solidFill>
                <a:latin typeface="Arial" panose="020B0604020202020204" pitchFamily="34" charset="0"/>
                <a:ea typeface="ＭＳ Ｐゴシック" charset="-128"/>
                <a:cs typeface="Arial" panose="020B0604020202020204" pitchFamily="34" charset="0"/>
              </a:rPr>
              <a:t>Hampton </a:t>
            </a:r>
            <a:r>
              <a:rPr lang="en-US" sz="900" kern="0" dirty="0">
                <a:solidFill>
                  <a:srgbClr val="0033CC"/>
                </a:solidFill>
                <a:latin typeface="Arial" panose="020B0604020202020204" pitchFamily="34" charset="0"/>
                <a:ea typeface="ＭＳ Ｐゴシック" charset="-128"/>
                <a:cs typeface="Arial" panose="020B0604020202020204" pitchFamily="34" charset="0"/>
              </a:rPr>
              <a:t>University/Idaho Accelerator Center/CNRS</a:t>
            </a:r>
          </a:p>
          <a:p>
            <a:pPr marL="284163"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Polarized Electrons for Polarized Positrons (</a:t>
            </a:r>
            <a:r>
              <a:rPr lang="en-US" sz="900" kern="0" dirty="0" err="1">
                <a:solidFill>
                  <a:prstClr val="black"/>
                </a:solidFill>
                <a:latin typeface="Arial" panose="020B0604020202020204" pitchFamily="34" charset="0"/>
                <a:ea typeface="ＭＳ Ｐゴシック" charset="-128"/>
                <a:cs typeface="Arial" panose="020B0604020202020204" pitchFamily="34" charset="0"/>
              </a:rPr>
              <a:t>PEPPo</a:t>
            </a:r>
            <a:r>
              <a:rPr lang="en-US" sz="900" kern="0" dirty="0">
                <a:solidFill>
                  <a:prstClr val="black"/>
                </a:solidFill>
                <a:latin typeface="Arial" panose="020B0604020202020204" pitchFamily="34" charset="0"/>
                <a:ea typeface="ＭＳ Ｐゴシック" charset="-128"/>
                <a:cs typeface="Arial" panose="020B0604020202020204" pitchFamily="34" charset="0"/>
              </a:rPr>
              <a:t>)</a:t>
            </a:r>
          </a:p>
          <a:p>
            <a:pPr defTabSz="914400" fontAlgn="base">
              <a:lnSpc>
                <a:spcPct val="90000"/>
              </a:lnSpc>
              <a:spcBef>
                <a:spcPts val="600"/>
              </a:spcBef>
              <a:buClr>
                <a:srgbClr val="FF6600"/>
              </a:buClr>
              <a:defRPr/>
            </a:pPr>
            <a:r>
              <a:rPr lang="en-US" sz="900" kern="0" dirty="0" smtClean="0">
                <a:solidFill>
                  <a:srgbClr val="0033CC"/>
                </a:solidFill>
                <a:latin typeface="Arial" panose="020B0604020202020204" pitchFamily="34" charset="0"/>
                <a:ea typeface="ＭＳ Ｐゴシック" charset="-128"/>
                <a:cs typeface="Arial" panose="020B0604020202020204" pitchFamily="34" charset="0"/>
              </a:rPr>
              <a:t>Helmholtz-Zentrum </a:t>
            </a:r>
            <a:r>
              <a:rPr lang="en-US" sz="900" kern="0" dirty="0">
                <a:solidFill>
                  <a:srgbClr val="0033CC"/>
                </a:solidFill>
                <a:latin typeface="Arial" panose="020B0604020202020204" pitchFamily="34" charset="0"/>
                <a:ea typeface="ＭＳ Ｐゴシック" charset="-128"/>
                <a:cs typeface="Arial" panose="020B0604020202020204" pitchFamily="34" charset="0"/>
              </a:rPr>
              <a:t>Berlin</a:t>
            </a:r>
          </a:p>
          <a:p>
            <a:pPr marL="284163" indent="-171450" defTabSz="914400" fontAlgn="base">
              <a:lnSpc>
                <a:spcPct val="90000"/>
              </a:lnSpc>
              <a:spcBef>
                <a:spcPct val="15000"/>
              </a:spcBef>
              <a:spcAft>
                <a:spcPct val="20000"/>
              </a:spcAft>
              <a:buClr>
                <a:srgbClr val="FF6600"/>
              </a:buClr>
              <a:buFontTx/>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Collaborate on development of the </a:t>
            </a:r>
            <a:r>
              <a:rPr lang="en-US" sz="900" kern="0" dirty="0" err="1">
                <a:solidFill>
                  <a:prstClr val="black"/>
                </a:solidFill>
                <a:latin typeface="Arial" panose="020B0604020202020204" pitchFamily="34" charset="0"/>
                <a:ea typeface="ＭＳ Ｐゴシック" charset="-128"/>
                <a:cs typeface="Arial" panose="020B0604020202020204" pitchFamily="34" charset="0"/>
              </a:rPr>
              <a:t>Bunchlength</a:t>
            </a:r>
            <a:r>
              <a:rPr lang="en-US" sz="900" kern="0" dirty="0">
                <a:solidFill>
                  <a:prstClr val="black"/>
                </a:solidFill>
                <a:latin typeface="Arial" panose="020B0604020202020204" pitchFamily="34" charset="0"/>
                <a:ea typeface="ＭＳ Ｐゴシック" charset="-128"/>
                <a:cs typeface="Arial" panose="020B0604020202020204" pitchFamily="34" charset="0"/>
              </a:rPr>
              <a:t> interferometer and </a:t>
            </a:r>
            <a:r>
              <a:rPr lang="en-US" sz="900" kern="0" dirty="0" err="1">
                <a:solidFill>
                  <a:prstClr val="black"/>
                </a:solidFill>
                <a:latin typeface="Arial" panose="020B0604020202020204" pitchFamily="34" charset="0"/>
                <a:ea typeface="ＭＳ Ｐゴシック" charset="-128"/>
                <a:cs typeface="Arial" panose="020B0604020202020204" pitchFamily="34" charset="0"/>
              </a:rPr>
              <a:t>laserwire</a:t>
            </a:r>
            <a:r>
              <a:rPr lang="en-US" sz="900" kern="0" dirty="0">
                <a:solidFill>
                  <a:prstClr val="black"/>
                </a:solidFill>
                <a:latin typeface="Arial" panose="020B0604020202020204" pitchFamily="34" charset="0"/>
                <a:ea typeface="ＭＳ Ｐゴシック" charset="-128"/>
                <a:cs typeface="Arial" panose="020B0604020202020204" pitchFamily="34" charset="0"/>
              </a:rPr>
              <a:t> scanner development</a:t>
            </a:r>
          </a:p>
          <a:p>
            <a:pPr defTabSz="914400" fontAlgn="base">
              <a:lnSpc>
                <a:spcPct val="90000"/>
              </a:lnSpc>
              <a:spcBef>
                <a:spcPts val="600"/>
              </a:spcBef>
              <a:buClr>
                <a:srgbClr val="FF6600"/>
              </a:buClr>
              <a:defRPr/>
            </a:pPr>
            <a:r>
              <a:rPr lang="en-US" sz="900" kern="0" dirty="0" smtClean="0">
                <a:solidFill>
                  <a:srgbClr val="0033CC"/>
                </a:solidFill>
                <a:latin typeface="Arial" panose="020B0604020202020204" pitchFamily="34" charset="0"/>
                <a:ea typeface="ＭＳ Ｐゴシック" charset="-128"/>
                <a:cs typeface="Arial" panose="020B0604020202020204" pitchFamily="34" charset="0"/>
              </a:rPr>
              <a:t>Helmholtz-Zentrum </a:t>
            </a:r>
            <a:r>
              <a:rPr lang="en-US" sz="900" kern="0" dirty="0">
                <a:solidFill>
                  <a:srgbClr val="0033CC"/>
                </a:solidFill>
                <a:latin typeface="Arial" panose="020B0604020202020204" pitchFamily="34" charset="0"/>
                <a:ea typeface="ＭＳ Ｐゴシック" charset="-128"/>
                <a:cs typeface="Arial" panose="020B0604020202020204" pitchFamily="34" charset="0"/>
              </a:rPr>
              <a:t>Dresden</a:t>
            </a:r>
          </a:p>
          <a:p>
            <a:pPr marL="284163"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Design and manufacture of the superconducting cavity</a:t>
            </a:r>
          </a:p>
          <a:p>
            <a:pPr defTabSz="914400" fontAlgn="base">
              <a:lnSpc>
                <a:spcPct val="90000"/>
              </a:lnSpc>
              <a:spcBef>
                <a:spcPts val="600"/>
              </a:spcBef>
              <a:buClr>
                <a:srgbClr val="FF6600"/>
              </a:buClr>
              <a:defRPr/>
            </a:pPr>
            <a:r>
              <a:rPr lang="en-US" sz="900" kern="0" dirty="0">
                <a:solidFill>
                  <a:srgbClr val="283DDC"/>
                </a:solidFill>
                <a:latin typeface="Arial" panose="020B0604020202020204" pitchFamily="34" charset="0"/>
                <a:ea typeface="ＭＳ Ｐゴシック" charset="-128"/>
                <a:cs typeface="Arial" panose="020B0604020202020204" pitchFamily="34" charset="0"/>
              </a:rPr>
              <a:t>IHEP</a:t>
            </a:r>
          </a:p>
          <a:p>
            <a:pPr marL="284163"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Development of Electron Collider </a:t>
            </a:r>
            <a:r>
              <a:rPr lang="en-US" sz="900" kern="0" dirty="0" smtClean="0">
                <a:solidFill>
                  <a:srgbClr val="000000"/>
                </a:solidFill>
                <a:latin typeface="Arial" panose="020B0604020202020204" pitchFamily="34" charset="0"/>
                <a:ea typeface="ＭＳ Ｐゴシック" charset="-128"/>
                <a:cs typeface="Arial" panose="020B0604020202020204" pitchFamily="34" charset="0"/>
              </a:rPr>
              <a:t>Design</a:t>
            </a:r>
          </a:p>
          <a:p>
            <a:pPr defTabSz="914400" fontAlgn="base">
              <a:lnSpc>
                <a:spcPct val="90000"/>
              </a:lnSpc>
              <a:spcBef>
                <a:spcPts val="600"/>
              </a:spcBef>
              <a:buClr>
                <a:srgbClr val="FF6600"/>
              </a:buClr>
              <a:defRPr/>
            </a:pPr>
            <a:r>
              <a:rPr lang="en-US" sz="900" kern="0" dirty="0">
                <a:solidFill>
                  <a:srgbClr val="0033CC"/>
                </a:solidFill>
                <a:latin typeface="Arial" panose="020B0604020202020204" pitchFamily="34" charset="0"/>
                <a:ea typeface="ＭＳ Ｐゴシック" charset="-128"/>
                <a:cs typeface="Arial" panose="020B0604020202020204" pitchFamily="34" charset="0"/>
              </a:rPr>
              <a:t>Indiana University </a:t>
            </a:r>
            <a:endParaRPr lang="en-US" sz="900" kern="0" dirty="0" smtClean="0">
              <a:solidFill>
                <a:prstClr val="black"/>
              </a:solidFill>
              <a:latin typeface="Arial" panose="020B0604020202020204" pitchFamily="34" charset="0"/>
              <a:ea typeface="ＭＳ Ｐゴシック" charset="-128"/>
              <a:cs typeface="Arial" panose="020B0604020202020204" pitchFamily="34" charset="0"/>
            </a:endParaRPr>
          </a:p>
          <a:p>
            <a:pPr marL="284163" indent="-171450" defTabSz="914400" fontAlgn="base">
              <a:lnSpc>
                <a:spcPct val="90000"/>
              </a:lnSpc>
              <a:spcBef>
                <a:spcPts val="162"/>
              </a:spcBef>
              <a:spcAft>
                <a:spcPts val="216"/>
              </a:spcAft>
              <a:buClr>
                <a:srgbClr val="FF6600"/>
              </a:buClr>
              <a:buFont typeface="Arial" panose="020B0604020202020204" pitchFamily="34" charset="0"/>
              <a:buChar char="•"/>
              <a:defRPr/>
            </a:pP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Accelerator </a:t>
            </a:r>
            <a:r>
              <a:rPr lang="en-US" sz="900" kern="0" dirty="0">
                <a:solidFill>
                  <a:prstClr val="black"/>
                </a:solidFill>
                <a:latin typeface="Arial" panose="020B0604020202020204" pitchFamily="34" charset="0"/>
                <a:ea typeface="ＭＳ Ｐゴシック" charset="-128"/>
                <a:cs typeface="Arial" panose="020B0604020202020204" pitchFamily="34" charset="0"/>
              </a:rPr>
              <a:t>development of an upgrade radiation effects laboratory</a:t>
            </a:r>
          </a:p>
          <a:p>
            <a:pPr eaLnBrk="0" fontAlgn="base" hangingPunct="0">
              <a:lnSpc>
                <a:spcPct val="85000"/>
              </a:lnSpc>
              <a:spcBef>
                <a:spcPts val="600"/>
              </a:spcBef>
            </a:pPr>
            <a:r>
              <a:rPr lang="en-US" sz="900" dirty="0" smtClean="0">
                <a:solidFill>
                  <a:srgbClr val="0033CC"/>
                </a:solidFill>
                <a:latin typeface="Arial" panose="020B0604020202020204" pitchFamily="34" charset="0"/>
                <a:cs typeface="Arial" panose="020B0604020202020204" pitchFamily="34" charset="0"/>
              </a:rPr>
              <a:t>INFN</a:t>
            </a:r>
            <a:endParaRPr lang="en-US" sz="900" dirty="0">
              <a:solidFill>
                <a:srgbClr val="0033CC"/>
              </a:solidFill>
              <a:latin typeface="Arial" panose="020B0604020202020204" pitchFamily="34" charset="0"/>
              <a:cs typeface="Arial" panose="020B0604020202020204" pitchFamily="34" charset="0"/>
            </a:endParaRPr>
          </a:p>
          <a:p>
            <a:pPr marL="284163"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Ingot niobium for ESS</a:t>
            </a:r>
          </a:p>
          <a:p>
            <a:pPr defTabSz="914400" fontAlgn="base">
              <a:lnSpc>
                <a:spcPct val="90000"/>
              </a:lnSpc>
              <a:spcBef>
                <a:spcPts val="600"/>
              </a:spcBef>
              <a:buClr>
                <a:srgbClr val="FF6600"/>
              </a:buClr>
              <a:defRPr/>
            </a:pPr>
            <a:r>
              <a:rPr lang="en-US" sz="900" kern="0" dirty="0" smtClean="0">
                <a:solidFill>
                  <a:srgbClr val="283DDC"/>
                </a:solidFill>
                <a:latin typeface="Arial" panose="020B0604020202020204" pitchFamily="34" charset="0"/>
                <a:ea typeface="ＭＳ Ｐゴシック" charset="-128"/>
                <a:cs typeface="Arial" panose="020B0604020202020204" pitchFamily="34" charset="0"/>
              </a:rPr>
              <a:t>Institute </a:t>
            </a:r>
            <a:r>
              <a:rPr lang="en-US" sz="900" kern="0" dirty="0">
                <a:solidFill>
                  <a:srgbClr val="283DDC"/>
                </a:solidFill>
                <a:latin typeface="Arial" panose="020B0604020202020204" pitchFamily="34" charset="0"/>
                <a:ea typeface="ＭＳ Ｐゴシック" charset="-128"/>
                <a:cs typeface="Arial" panose="020B0604020202020204" pitchFamily="34" charset="0"/>
              </a:rPr>
              <a:t>of Modern Physics (IMP), </a:t>
            </a:r>
            <a:r>
              <a:rPr lang="en-US" sz="900" kern="0" dirty="0" smtClean="0">
                <a:solidFill>
                  <a:srgbClr val="283DDC"/>
                </a:solidFill>
                <a:latin typeface="Arial" panose="020B0604020202020204" pitchFamily="34" charset="0"/>
                <a:ea typeface="ＭＳ Ｐゴシック" charset="-128"/>
                <a:cs typeface="Arial" panose="020B0604020202020204" pitchFamily="34" charset="0"/>
              </a:rPr>
              <a:t>Lanzhou</a:t>
            </a:r>
            <a:endParaRPr lang="en-US" sz="900" kern="0" dirty="0">
              <a:solidFill>
                <a:srgbClr val="283DDC"/>
              </a:solidFill>
              <a:latin typeface="Arial" panose="020B0604020202020204" pitchFamily="34" charset="0"/>
              <a:ea typeface="ＭＳ Ｐゴシック" charset="-128"/>
              <a:cs typeface="Arial" panose="020B0604020202020204" pitchFamily="34" charset="0"/>
            </a:endParaRPr>
          </a:p>
          <a:p>
            <a:pPr marL="284163" indent="-171450" defTabSz="914400" fontAlgn="base">
              <a:lnSpc>
                <a:spcPct val="90000"/>
              </a:lnSpc>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+e-Cooling experiment</a:t>
            </a:r>
          </a:p>
          <a:p>
            <a:pPr marL="284163" indent="-171450" defTabSz="914400" fontAlgn="base">
              <a:lnSpc>
                <a:spcPct val="90000"/>
              </a:lnSpc>
              <a:buClr>
                <a:srgbClr val="FF6600"/>
              </a:buClr>
              <a:buFont typeface="Arial" panose="020B0604020202020204" pitchFamily="34" charset="0"/>
              <a:buChar char="•"/>
              <a:defRPr/>
            </a:pP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SRF Collaboration</a:t>
            </a:r>
          </a:p>
          <a:p>
            <a:pPr marL="284163" indent="-171450" defTabSz="914400" fontAlgn="base">
              <a:lnSpc>
                <a:spcPct val="90000"/>
              </a:lnSpc>
              <a:buClr>
                <a:srgbClr val="FF6600"/>
              </a:buClr>
              <a:buFont typeface="Arial" panose="020B0604020202020204" pitchFamily="34" charset="0"/>
              <a:buChar char="•"/>
              <a:defRPr/>
            </a:pP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Development </a:t>
            </a:r>
            <a:r>
              <a:rPr lang="en-US" sz="900" kern="0" dirty="0">
                <a:solidFill>
                  <a:prstClr val="black"/>
                </a:solidFill>
                <a:latin typeface="Arial" panose="020B0604020202020204" pitchFamily="34" charset="0"/>
                <a:ea typeface="ＭＳ Ｐゴシック" charset="-128"/>
                <a:cs typeface="Arial" panose="020B0604020202020204" pitchFamily="34" charset="0"/>
              </a:rPr>
              <a:t>of Electron Ion Collider</a:t>
            </a:r>
          </a:p>
          <a:p>
            <a:pPr defTabSz="914400" fontAlgn="base">
              <a:lnSpc>
                <a:spcPct val="90000"/>
              </a:lnSpc>
              <a:spcBef>
                <a:spcPts val="600"/>
              </a:spcBef>
              <a:buClr>
                <a:srgbClr val="FF6600"/>
              </a:buClr>
              <a:defRPr/>
            </a:pPr>
            <a:r>
              <a:rPr lang="en-US" sz="900" kern="0" dirty="0" smtClean="0">
                <a:solidFill>
                  <a:srgbClr val="0033CC"/>
                </a:solidFill>
                <a:latin typeface="Arial" panose="020B0604020202020204" pitchFamily="34" charset="0"/>
                <a:ea typeface="ＭＳ Ｐゴシック" charset="-128"/>
                <a:cs typeface="Arial" panose="020B0604020202020204" pitchFamily="34" charset="0"/>
              </a:rPr>
              <a:t>LARP</a:t>
            </a:r>
            <a:endParaRPr lang="en-US" sz="900" kern="0" dirty="0">
              <a:solidFill>
                <a:srgbClr val="0033CC"/>
              </a:solidFill>
              <a:latin typeface="Arial" panose="020B0604020202020204" pitchFamily="34" charset="0"/>
              <a:ea typeface="ＭＳ Ｐゴシック" charset="-128"/>
              <a:cs typeface="Arial" panose="020B0604020202020204" pitchFamily="34" charset="0"/>
            </a:endParaRPr>
          </a:p>
          <a:p>
            <a:pPr marL="284163"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Crab </a:t>
            </a: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cavities</a:t>
            </a:r>
          </a:p>
          <a:p>
            <a:pPr defTabSz="914400" fontAlgn="base">
              <a:lnSpc>
                <a:spcPct val="90000"/>
              </a:lnSpc>
              <a:spcBef>
                <a:spcPts val="600"/>
              </a:spcBef>
              <a:buClr>
                <a:srgbClr val="FF6600"/>
              </a:buClr>
              <a:defRPr/>
            </a:pPr>
            <a:r>
              <a:rPr lang="en-US" sz="900" kern="0" dirty="0" smtClean="0">
                <a:solidFill>
                  <a:srgbClr val="0033CC"/>
                </a:solidFill>
                <a:latin typeface="Arial" panose="020B0604020202020204" pitchFamily="34" charset="0"/>
                <a:ea typeface="ＭＳ Ｐゴシック" charset="-128"/>
                <a:cs typeface="Arial" panose="020B0604020202020204" pitchFamily="34" charset="0"/>
              </a:rPr>
              <a:t>MSU</a:t>
            </a:r>
            <a:endParaRPr lang="en-US" sz="900" kern="0" dirty="0">
              <a:solidFill>
                <a:srgbClr val="0033CC"/>
              </a:solidFill>
              <a:latin typeface="Arial" panose="020B0604020202020204" pitchFamily="34" charset="0"/>
              <a:ea typeface="ＭＳ Ｐゴシック" charset="-128"/>
              <a:cs typeface="Arial" panose="020B0604020202020204" pitchFamily="34" charset="0"/>
            </a:endParaRPr>
          </a:p>
          <a:p>
            <a:pPr marL="284163"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FRIB</a:t>
            </a:r>
          </a:p>
          <a:p>
            <a:pPr eaLnBrk="0" fontAlgn="base" hangingPunct="0">
              <a:lnSpc>
                <a:spcPct val="85000"/>
              </a:lnSpc>
              <a:spcBef>
                <a:spcPts val="600"/>
              </a:spcBef>
            </a:pPr>
            <a:r>
              <a:rPr lang="en-US" sz="900" dirty="0" smtClean="0">
                <a:solidFill>
                  <a:srgbClr val="0033CC"/>
                </a:solidFill>
                <a:latin typeface="Arial" panose="020B0604020202020204" pitchFamily="34" charset="0"/>
                <a:cs typeface="Arial" panose="020B0604020202020204" pitchFamily="34" charset="0"/>
              </a:rPr>
              <a:t>Muons</a:t>
            </a:r>
            <a:r>
              <a:rPr lang="en-US" sz="900" dirty="0">
                <a:solidFill>
                  <a:srgbClr val="0033CC"/>
                </a:solidFill>
                <a:latin typeface="Arial" panose="020B0604020202020204" pitchFamily="34" charset="0"/>
                <a:cs typeface="Arial" panose="020B0604020202020204" pitchFamily="34" charset="0"/>
              </a:rPr>
              <a:t>, Inc.</a:t>
            </a:r>
          </a:p>
          <a:p>
            <a:pPr marL="284163" indent="-171450" defTabSz="914400" fontAlgn="base">
              <a:lnSpc>
                <a:spcPct val="90000"/>
              </a:lnSpc>
              <a:buClr>
                <a:srgbClr val="FF6600"/>
              </a:buClr>
              <a:buFont typeface="Arial" panose="020B0604020202020204" pitchFamily="34" charset="0"/>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6D Cooling</a:t>
            </a:r>
          </a:p>
          <a:p>
            <a:pPr marL="284163" indent="-171450" defTabSz="914400" fontAlgn="base">
              <a:lnSpc>
                <a:spcPct val="90000"/>
              </a:lnSpc>
              <a:buClr>
                <a:srgbClr val="FF6600"/>
              </a:buClr>
              <a:buFont typeface="Arial" panose="020B0604020202020204" pitchFamily="34" charset="0"/>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Reverse Emittance Beam Cooling</a:t>
            </a:r>
          </a:p>
          <a:p>
            <a:pPr marL="284163" indent="-171450" defTabSz="914400" fontAlgn="base">
              <a:lnSpc>
                <a:spcPct val="90000"/>
              </a:lnSpc>
              <a:buClr>
                <a:srgbClr val="FF6600"/>
              </a:buClr>
              <a:buFont typeface="Arial" panose="020B0604020202020204" pitchFamily="34" charset="0"/>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PIC (Parametric Induced Resonances)</a:t>
            </a:r>
          </a:p>
          <a:p>
            <a:pPr marL="284163" indent="-171450" defTabSz="914400" fontAlgn="base">
              <a:lnSpc>
                <a:spcPct val="90000"/>
              </a:lnSpc>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Magnetron RF Sources (SBIR</a:t>
            </a: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a:t>
            </a:r>
          </a:p>
          <a:p>
            <a:pPr marL="284163" indent="-171450" defTabSz="914400" fontAlgn="base">
              <a:lnSpc>
                <a:spcPct val="90000"/>
              </a:lnSpc>
              <a:buClr>
                <a:srgbClr val="FF6600"/>
              </a:buClr>
              <a:buFont typeface="Arial" panose="020B0604020202020204" pitchFamily="34" charset="0"/>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Cooling End to End Simulations </a:t>
            </a:r>
          </a:p>
          <a:p>
            <a:pPr marL="284163" indent="-171450" defTabSz="914400" fontAlgn="base">
              <a:lnSpc>
                <a:spcPct val="90000"/>
              </a:lnSpc>
              <a:buClr>
                <a:srgbClr val="FF6600"/>
              </a:buClr>
              <a:buFont typeface="Arial" panose="020B0604020202020204" pitchFamily="34" charset="0"/>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ERL for Commercial Radioisotope</a:t>
            </a:r>
          </a:p>
          <a:p>
            <a:pPr marL="284163" indent="-171450" defTabSz="914400" fontAlgn="base">
              <a:lnSpc>
                <a:spcPct val="90000"/>
              </a:lnSpc>
              <a:buClr>
                <a:srgbClr val="FF6600"/>
              </a:buClr>
              <a:buFont typeface="Arial" panose="020B0604020202020204" pitchFamily="34" charset="0"/>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RLA Design</a:t>
            </a:r>
          </a:p>
          <a:p>
            <a:pPr marL="284163" indent="-171450" defTabSz="914400" fontAlgn="base">
              <a:lnSpc>
                <a:spcPct val="90000"/>
              </a:lnSpc>
              <a:buClr>
                <a:srgbClr val="FF6600"/>
              </a:buClr>
              <a:buFont typeface="Arial" panose="020B0604020202020204" pitchFamily="34" charset="0"/>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EPIC Parametric Resonance </a:t>
            </a:r>
            <a:r>
              <a:rPr lang="en-US" sz="900" kern="0" dirty="0" smtClean="0">
                <a:solidFill>
                  <a:srgbClr val="000000"/>
                </a:solidFill>
                <a:latin typeface="Arial" panose="020B0604020202020204" pitchFamily="34" charset="0"/>
                <a:ea typeface="ＭＳ Ｐゴシック" charset="-128"/>
                <a:cs typeface="Arial" panose="020B0604020202020204" pitchFamily="34" charset="0"/>
              </a:rPr>
              <a:t>Cooling</a:t>
            </a:r>
          </a:p>
          <a:p>
            <a:pPr marL="284163" indent="-171450" defTabSz="914400" fontAlgn="base">
              <a:lnSpc>
                <a:spcPct val="90000"/>
              </a:lnSpc>
              <a:buClr>
                <a:srgbClr val="FF6600"/>
              </a:buClr>
              <a:buFont typeface="Arial" panose="020B0604020202020204" pitchFamily="34" charset="0"/>
              <a:buChar char="•"/>
              <a:defRPr/>
            </a:pPr>
            <a:endParaRPr lang="en-US" sz="900" kern="0" dirty="0">
              <a:solidFill>
                <a:srgbClr val="000000"/>
              </a:solidFill>
              <a:latin typeface="Arial" panose="020B0604020202020204" pitchFamily="34" charset="0"/>
              <a:ea typeface="ＭＳ Ｐゴシック" charset="-128"/>
              <a:cs typeface="Arial" panose="020B0604020202020204" pitchFamily="34" charset="0"/>
            </a:endParaRPr>
          </a:p>
          <a:p>
            <a:pPr defTabSz="914400" fontAlgn="base">
              <a:lnSpc>
                <a:spcPct val="90000"/>
              </a:lnSpc>
              <a:spcBef>
                <a:spcPct val="15000"/>
              </a:spcBef>
              <a:spcAft>
                <a:spcPct val="20000"/>
              </a:spcAft>
              <a:buClr>
                <a:srgbClr val="FF6600"/>
              </a:buClr>
              <a:defRPr/>
            </a:pPr>
            <a:r>
              <a:rPr lang="en-US" sz="900" kern="0" dirty="0">
                <a:solidFill>
                  <a:srgbClr val="283DDC"/>
                </a:solidFill>
                <a:latin typeface="Arial" panose="020B0604020202020204" pitchFamily="34" charset="0"/>
                <a:ea typeface="ＭＳ Ｐゴシック" charset="-128"/>
                <a:cs typeface="Arial" panose="020B0604020202020204" pitchFamily="34" charset="0"/>
              </a:rPr>
              <a:t>NASA</a:t>
            </a:r>
          </a:p>
          <a:p>
            <a:pPr marL="288925"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Nanotube Synthesis</a:t>
            </a:r>
          </a:p>
          <a:p>
            <a:pPr defTabSz="914400" fontAlgn="base">
              <a:lnSpc>
                <a:spcPct val="90000"/>
              </a:lnSpc>
              <a:spcBef>
                <a:spcPct val="15000"/>
              </a:spcBef>
              <a:spcAft>
                <a:spcPct val="20000"/>
              </a:spcAft>
              <a:buClr>
                <a:srgbClr val="FF6600"/>
              </a:buClr>
              <a:defRPr/>
            </a:pPr>
            <a:r>
              <a:rPr lang="en-US" sz="900" kern="0" dirty="0" err="1">
                <a:solidFill>
                  <a:srgbClr val="0033CC"/>
                </a:solidFill>
                <a:latin typeface="Arial" panose="020B0604020202020204" pitchFamily="34" charset="0"/>
                <a:ea typeface="ＭＳ Ｐゴシック" charset="-128"/>
                <a:cs typeface="Arial" panose="020B0604020202020204" pitchFamily="34" charset="0"/>
              </a:rPr>
              <a:t>Niowave</a:t>
            </a:r>
            <a:endParaRPr lang="en-US" sz="900" kern="0" dirty="0">
              <a:solidFill>
                <a:srgbClr val="0033CC"/>
              </a:solidFill>
              <a:latin typeface="Arial" panose="020B0604020202020204" pitchFamily="34" charset="0"/>
              <a:ea typeface="ＭＳ Ｐゴシック" charset="-128"/>
              <a:cs typeface="Arial" panose="020B0604020202020204" pitchFamily="34" charset="0"/>
            </a:endParaRPr>
          </a:p>
          <a:p>
            <a:pPr marL="339725" indent="-222250" defTabSz="914400" fontAlgn="base">
              <a:lnSpc>
                <a:spcPct val="90000"/>
              </a:lnSpc>
              <a:spcBef>
                <a:spcPct val="15000"/>
              </a:spcBef>
              <a:spcAft>
                <a:spcPct val="20000"/>
              </a:spcAft>
              <a:buClr>
                <a:srgbClr val="FF6600"/>
              </a:buClr>
              <a:buFontTx/>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Liquid metal target positron </a:t>
            </a: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target</a:t>
            </a:r>
            <a:endParaRPr lang="en-US" sz="900" kern="0" dirty="0" smtClean="0">
              <a:solidFill>
                <a:srgbClr val="FF0000"/>
              </a:solidFill>
              <a:latin typeface="Arial" panose="020B0604020202020204" pitchFamily="34" charset="0"/>
              <a:ea typeface="ＭＳ Ｐゴシック" charset="-128"/>
              <a:cs typeface="Arial" panose="020B0604020202020204" pitchFamily="34" charset="0"/>
            </a:endParaRPr>
          </a:p>
        </p:txBody>
      </p:sp>
      <p:sp>
        <p:nvSpPr>
          <p:cNvPr id="8" name="Rectangle 7"/>
          <p:cNvSpPr>
            <a:spLocks noChangeArrowheads="1"/>
          </p:cNvSpPr>
          <p:nvPr/>
        </p:nvSpPr>
        <p:spPr bwMode="auto">
          <a:xfrm>
            <a:off x="2191544" y="270059"/>
            <a:ext cx="4760912" cy="1522725"/>
          </a:xfrm>
          <a:prstGeom prst="rect">
            <a:avLst/>
          </a:prstGeom>
          <a:noFill/>
          <a:ln w="9525">
            <a:noFill/>
            <a:miter lim="800000"/>
            <a:headEnd/>
            <a:tailEnd/>
          </a:ln>
          <a:effectLst/>
        </p:spPr>
        <p:txBody>
          <a:bodyPr>
            <a:spAutoFit/>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7475" defTabSz="914400">
              <a:lnSpc>
                <a:spcPct val="90000"/>
              </a:lnSpc>
              <a:spcBef>
                <a:spcPct val="15000"/>
              </a:spcBef>
              <a:spcAft>
                <a:spcPct val="20000"/>
              </a:spcAft>
              <a:buClr>
                <a:srgbClr val="FF6600"/>
              </a:buClr>
              <a:defRPr/>
            </a:pPr>
            <a:endParaRPr lang="en-US" sz="800" kern="0" dirty="0" smtClean="0">
              <a:solidFill>
                <a:srgbClr val="FF0000"/>
              </a:solidFill>
              <a:latin typeface="Calibri"/>
              <a:ea typeface="ＭＳ Ｐゴシック" charset="-128"/>
              <a:cs typeface="Times New Roman" pitchFamily="18" charset="0"/>
            </a:endParaRPr>
          </a:p>
          <a:p>
            <a:pPr marL="117475" defTabSz="914400">
              <a:lnSpc>
                <a:spcPct val="90000"/>
              </a:lnSpc>
              <a:spcBef>
                <a:spcPct val="15000"/>
              </a:spcBef>
              <a:spcAft>
                <a:spcPct val="20000"/>
              </a:spcAft>
              <a:buClr>
                <a:srgbClr val="FF6600"/>
              </a:buClr>
              <a:defRPr/>
            </a:pPr>
            <a:endParaRPr lang="en-US" sz="800" kern="0" dirty="0">
              <a:solidFill>
                <a:srgbClr val="FF0000"/>
              </a:solidFill>
              <a:latin typeface="Calibri"/>
              <a:ea typeface="ＭＳ Ｐゴシック" charset="-128"/>
              <a:cs typeface="Times New Roman" pitchFamily="18" charset="0"/>
            </a:endParaRPr>
          </a:p>
          <a:p>
            <a:pPr marL="117475" defTabSz="914400">
              <a:lnSpc>
                <a:spcPct val="90000"/>
              </a:lnSpc>
              <a:spcBef>
                <a:spcPct val="15000"/>
              </a:spcBef>
              <a:spcAft>
                <a:spcPct val="20000"/>
              </a:spcAft>
              <a:buClr>
                <a:srgbClr val="FF6600"/>
              </a:buClr>
              <a:defRPr/>
            </a:pPr>
            <a:endParaRPr lang="en-US" sz="800" kern="0" dirty="0" smtClean="0">
              <a:solidFill>
                <a:srgbClr val="FF0000"/>
              </a:solidFill>
              <a:latin typeface="Calibri"/>
              <a:ea typeface="ＭＳ Ｐゴシック" charset="-128"/>
              <a:cs typeface="Times New Roman" pitchFamily="18" charset="0"/>
            </a:endParaRPr>
          </a:p>
          <a:p>
            <a:pPr marL="117475" defTabSz="914400">
              <a:lnSpc>
                <a:spcPct val="90000"/>
              </a:lnSpc>
              <a:spcBef>
                <a:spcPct val="15000"/>
              </a:spcBef>
              <a:spcAft>
                <a:spcPct val="20000"/>
              </a:spcAft>
              <a:buClr>
                <a:srgbClr val="FF6600"/>
              </a:buClr>
              <a:defRPr/>
            </a:pPr>
            <a:endParaRPr lang="en-US" sz="800" kern="0" dirty="0">
              <a:solidFill>
                <a:srgbClr val="FF0000"/>
              </a:solidFill>
              <a:latin typeface="Calibri"/>
              <a:ea typeface="ＭＳ Ｐゴシック" charset="-128"/>
              <a:cs typeface="Times New Roman" pitchFamily="18" charset="0"/>
            </a:endParaRPr>
          </a:p>
          <a:p>
            <a:pPr marL="117475" defTabSz="914400">
              <a:lnSpc>
                <a:spcPct val="90000"/>
              </a:lnSpc>
              <a:spcBef>
                <a:spcPct val="15000"/>
              </a:spcBef>
              <a:spcAft>
                <a:spcPct val="20000"/>
              </a:spcAft>
              <a:buClr>
                <a:srgbClr val="FF6600"/>
              </a:buClr>
              <a:defRPr/>
            </a:pPr>
            <a:endParaRPr lang="en-US" sz="800" kern="0" dirty="0">
              <a:solidFill>
                <a:srgbClr val="FF0000"/>
              </a:solidFill>
              <a:latin typeface="Calibri"/>
              <a:ea typeface="ＭＳ Ｐゴシック" charset="-128"/>
              <a:cs typeface="Times New Roman" pitchFamily="18" charset="0"/>
            </a:endParaRPr>
          </a:p>
          <a:p>
            <a:pPr marL="117475" defTabSz="914400">
              <a:lnSpc>
                <a:spcPct val="90000"/>
              </a:lnSpc>
              <a:spcBef>
                <a:spcPct val="15000"/>
              </a:spcBef>
              <a:spcAft>
                <a:spcPct val="20000"/>
              </a:spcAft>
              <a:buClr>
                <a:srgbClr val="FF6600"/>
              </a:buClr>
              <a:defRPr/>
            </a:pPr>
            <a:endParaRPr lang="en-US" sz="800" kern="0" dirty="0">
              <a:solidFill>
                <a:srgbClr val="FF0000"/>
              </a:solidFill>
              <a:latin typeface="Calibri"/>
              <a:ea typeface="ＭＳ Ｐゴシック" charset="-128"/>
              <a:cs typeface="Times New Roman" pitchFamily="18" charset="0"/>
            </a:endParaRPr>
          </a:p>
          <a:p>
            <a:pPr marL="117475" defTabSz="914400">
              <a:lnSpc>
                <a:spcPct val="90000"/>
              </a:lnSpc>
              <a:spcBef>
                <a:spcPct val="15000"/>
              </a:spcBef>
              <a:spcAft>
                <a:spcPct val="20000"/>
              </a:spcAft>
              <a:buClr>
                <a:srgbClr val="FF6600"/>
              </a:buClr>
              <a:defRPr/>
            </a:pPr>
            <a:endParaRPr lang="en-US" sz="800" kern="0" dirty="0">
              <a:solidFill>
                <a:srgbClr val="FF0000"/>
              </a:solidFill>
              <a:latin typeface="Calibri"/>
              <a:ea typeface="ＭＳ Ｐゴシック" charset="-128"/>
              <a:cs typeface="Times New Roman" pitchFamily="18" charset="0"/>
            </a:endParaRPr>
          </a:p>
          <a:p>
            <a:pPr marL="117475" defTabSz="914400">
              <a:lnSpc>
                <a:spcPct val="90000"/>
              </a:lnSpc>
              <a:spcBef>
                <a:spcPct val="15000"/>
              </a:spcBef>
              <a:spcAft>
                <a:spcPct val="20000"/>
              </a:spcAft>
              <a:buClr>
                <a:srgbClr val="FF6600"/>
              </a:buClr>
              <a:defRPr/>
            </a:pPr>
            <a:endParaRPr lang="en-US" sz="1050" kern="0" dirty="0" smtClean="0">
              <a:solidFill>
                <a:srgbClr val="000000"/>
              </a:solidFill>
              <a:latin typeface="Calibri"/>
              <a:ea typeface="ＭＳ Ｐゴシック" charset="-128"/>
              <a:cs typeface="Times New Roman" pitchFamily="18" charset="0"/>
            </a:endParaRPr>
          </a:p>
          <a:p>
            <a:pPr marL="117475" defTabSz="914400">
              <a:lnSpc>
                <a:spcPct val="90000"/>
              </a:lnSpc>
              <a:spcBef>
                <a:spcPct val="15000"/>
              </a:spcBef>
              <a:spcAft>
                <a:spcPct val="20000"/>
              </a:spcAft>
              <a:buClr>
                <a:srgbClr val="FF6600"/>
              </a:buClr>
              <a:defRPr/>
            </a:pPr>
            <a:r>
              <a:rPr lang="en-US" sz="1050" kern="0" dirty="0" smtClean="0">
                <a:solidFill>
                  <a:srgbClr val="000000"/>
                </a:solidFill>
                <a:latin typeface="Calibri"/>
                <a:ea typeface="ＭＳ Ｐゴシック" charset="-128"/>
                <a:cs typeface="Times New Roman" pitchFamily="18" charset="0"/>
              </a:rPr>
              <a:t> </a:t>
            </a:r>
          </a:p>
        </p:txBody>
      </p:sp>
      <p:sp>
        <p:nvSpPr>
          <p:cNvPr id="4" name="Footer Placeholder 3"/>
          <p:cNvSpPr>
            <a:spLocks noGrp="1"/>
          </p:cNvSpPr>
          <p:nvPr>
            <p:ph type="ftr" sz="quarter" idx="11"/>
          </p:nvPr>
        </p:nvSpPr>
        <p:spPr/>
        <p:txBody>
          <a:bodyPr/>
          <a:lstStyle/>
          <a:p>
            <a:pPr>
              <a:defRPr/>
            </a:pPr>
            <a:r>
              <a:rPr lang="en-US" smtClean="0">
                <a:solidFill>
                  <a:prstClr val="white"/>
                </a:solidFill>
              </a:rPr>
              <a:t>S&amp;T Review July 28-30, 2015</a:t>
            </a:r>
            <a:endParaRPr lang="en-US">
              <a:solidFill>
                <a:prstClr val="white"/>
              </a:solidFill>
            </a:endParaRPr>
          </a:p>
        </p:txBody>
      </p:sp>
      <p:sp>
        <p:nvSpPr>
          <p:cNvPr id="9" name="Slide Number Placeholder 8"/>
          <p:cNvSpPr>
            <a:spLocks noGrp="1"/>
          </p:cNvSpPr>
          <p:nvPr>
            <p:ph type="sldNum" sz="quarter" idx="4"/>
          </p:nvPr>
        </p:nvSpPr>
        <p:spPr/>
        <p:txBody>
          <a:bodyPr/>
          <a:lstStyle/>
          <a:p>
            <a:fld id="{B58F48A6-A3E1-4848-9AC3-B43F560BE4FE}" type="slidenum">
              <a:rPr lang="en-US" smtClean="0">
                <a:solidFill>
                  <a:prstClr val="white"/>
                </a:solidFill>
              </a:rPr>
              <a:pPr/>
              <a:t>51</a:t>
            </a:fld>
            <a:endParaRPr lang="en-US" dirty="0">
              <a:solidFill>
                <a:prstClr val="white"/>
              </a:solidFill>
            </a:endParaRPr>
          </a:p>
        </p:txBody>
      </p:sp>
    </p:spTree>
    <p:extLst>
      <p:ext uri="{BB962C8B-B14F-4D97-AF65-F5344CB8AC3E}">
        <p14:creationId xmlns:p14="http://schemas.microsoft.com/office/powerpoint/2010/main" val="29511155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Collaborations</a:t>
            </a:r>
            <a:endParaRPr lang="en-US" dirty="0"/>
          </a:p>
        </p:txBody>
      </p:sp>
      <p:sp>
        <p:nvSpPr>
          <p:cNvPr id="6" name="Rectangle 4"/>
          <p:cNvSpPr txBox="1">
            <a:spLocks noChangeArrowheads="1"/>
          </p:cNvSpPr>
          <p:nvPr/>
        </p:nvSpPr>
        <p:spPr bwMode="auto">
          <a:xfrm>
            <a:off x="8352" y="801342"/>
            <a:ext cx="4243388" cy="5722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914400" fontAlgn="base">
              <a:lnSpc>
                <a:spcPct val="90000"/>
              </a:lnSpc>
              <a:spcBef>
                <a:spcPct val="15000"/>
              </a:spcBef>
              <a:spcAft>
                <a:spcPct val="20000"/>
              </a:spcAft>
              <a:buClr>
                <a:srgbClr val="FF6600"/>
              </a:buClr>
              <a:defRPr/>
            </a:pPr>
            <a:r>
              <a:rPr lang="en-US" sz="900" kern="0" dirty="0" smtClean="0">
                <a:solidFill>
                  <a:srgbClr val="283DDC"/>
                </a:solidFill>
                <a:latin typeface="Arial" panose="020B0604020202020204" pitchFamily="34" charset="0"/>
                <a:ea typeface="ＭＳ Ｐゴシック" charset="-128"/>
                <a:cs typeface="Arial" panose="020B0604020202020204" pitchFamily="34" charset="0"/>
              </a:rPr>
              <a:t>Old </a:t>
            </a:r>
            <a:r>
              <a:rPr lang="en-US" sz="900" kern="0" dirty="0">
                <a:solidFill>
                  <a:srgbClr val="283DDC"/>
                </a:solidFill>
                <a:latin typeface="Arial" panose="020B0604020202020204" pitchFamily="34" charset="0"/>
                <a:ea typeface="ＭＳ Ｐゴシック" charset="-128"/>
                <a:cs typeface="Arial" panose="020B0604020202020204" pitchFamily="34" charset="0"/>
              </a:rPr>
              <a:t>Dominion University</a:t>
            </a:r>
          </a:p>
          <a:p>
            <a:pPr marL="341313" indent="-166688" defTabSz="914400" fontAlgn="base">
              <a:lnSpc>
                <a:spcPct val="90000"/>
              </a:lnSpc>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Computational Accelerator Physics</a:t>
            </a:r>
          </a:p>
          <a:p>
            <a:pPr marL="341313" indent="-166688" defTabSz="914400" fontAlgn="base">
              <a:lnSpc>
                <a:spcPct val="90000"/>
              </a:lnSpc>
              <a:buClr>
                <a:srgbClr val="FF6600"/>
              </a:buClr>
              <a:buFont typeface="Arial" panose="020B0604020202020204" pitchFamily="34" charset="0"/>
              <a:buChar char="•"/>
              <a:defRPr/>
            </a:pPr>
            <a:r>
              <a:rPr lang="en-US" sz="900" kern="0" dirty="0" err="1">
                <a:solidFill>
                  <a:prstClr val="black"/>
                </a:solidFill>
                <a:latin typeface="Arial" panose="020B0604020202020204" pitchFamily="34" charset="0"/>
                <a:ea typeface="ＭＳ Ｐゴシック" charset="-128"/>
                <a:cs typeface="Arial" panose="020B0604020202020204" pitchFamily="34" charset="0"/>
              </a:rPr>
              <a:t>RadiaSoft</a:t>
            </a:r>
            <a:r>
              <a:rPr lang="en-US" sz="900" kern="0" dirty="0">
                <a:solidFill>
                  <a:prstClr val="black"/>
                </a:solidFill>
                <a:latin typeface="Arial" panose="020B0604020202020204" pitchFamily="34" charset="0"/>
                <a:ea typeface="ＭＳ Ｐゴシック" charset="-128"/>
                <a:cs typeface="Arial" panose="020B0604020202020204" pitchFamily="34" charset="0"/>
              </a:rPr>
              <a:t> – </a:t>
            </a:r>
            <a:r>
              <a:rPr lang="en-US" sz="900" kern="0" dirty="0" err="1">
                <a:solidFill>
                  <a:prstClr val="black"/>
                </a:solidFill>
                <a:latin typeface="Arial" panose="020B0604020202020204" pitchFamily="34" charset="0"/>
                <a:ea typeface="ＭＳ Ｐゴシック" charset="-128"/>
                <a:cs typeface="Arial" panose="020B0604020202020204" pitchFamily="34" charset="0"/>
              </a:rPr>
              <a:t>integrable</a:t>
            </a:r>
            <a:r>
              <a:rPr lang="en-US" sz="900" kern="0" dirty="0">
                <a:solidFill>
                  <a:prstClr val="black"/>
                </a:solidFill>
                <a:latin typeface="Arial" panose="020B0604020202020204" pitchFamily="34" charset="0"/>
                <a:ea typeface="ＭＳ Ｐゴシック" charset="-128"/>
                <a:cs typeface="Arial" panose="020B0604020202020204" pitchFamily="34" charset="0"/>
              </a:rPr>
              <a:t> beam optics</a:t>
            </a:r>
          </a:p>
          <a:p>
            <a:pPr marL="341313" indent="-166688" defTabSz="914400" fontAlgn="base">
              <a:lnSpc>
                <a:spcPct val="90000"/>
              </a:lnSpc>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South Dakota School of Mines – nuclear safeguards and security</a:t>
            </a:r>
          </a:p>
          <a:p>
            <a:pPr marL="341313" indent="-166688" defTabSz="914400" fontAlgn="base">
              <a:lnSpc>
                <a:spcPct val="90000"/>
              </a:lnSpc>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Crab Cavity Development</a:t>
            </a:r>
          </a:p>
          <a:p>
            <a:pPr marL="341313" indent="-166688" defTabSz="914400" fontAlgn="base">
              <a:lnSpc>
                <a:spcPct val="90000"/>
              </a:lnSpc>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MEIC Interaction Region Design &amp; Detector Integration</a:t>
            </a:r>
          </a:p>
          <a:p>
            <a:pPr marL="341313" indent="-166688" defTabSz="914400" fontAlgn="base">
              <a:lnSpc>
                <a:spcPct val="90000"/>
              </a:lnSpc>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MEIC Computational Study</a:t>
            </a:r>
          </a:p>
          <a:p>
            <a:pPr defTabSz="914400" fontAlgn="base">
              <a:lnSpc>
                <a:spcPct val="90000"/>
              </a:lnSpc>
              <a:spcBef>
                <a:spcPts val="600"/>
              </a:spcBef>
              <a:buClr>
                <a:srgbClr val="FF6600"/>
              </a:buClr>
              <a:defRPr/>
            </a:pPr>
            <a:r>
              <a:rPr lang="en-US" sz="900" kern="0" dirty="0">
                <a:solidFill>
                  <a:srgbClr val="0033CC"/>
                </a:solidFill>
                <a:latin typeface="Arial" panose="020B0604020202020204" pitchFamily="34" charset="0"/>
                <a:ea typeface="ＭＳ Ｐゴシック" charset="-128"/>
                <a:cs typeface="Arial" panose="020B0604020202020204" pitchFamily="34" charset="0"/>
              </a:rPr>
              <a:t>Peking University</a:t>
            </a:r>
          </a:p>
          <a:p>
            <a:pPr marL="339725" indent="-222250" defTabSz="914400" fontAlgn="base">
              <a:lnSpc>
                <a:spcPct val="90000"/>
              </a:lnSpc>
              <a:spcBef>
                <a:spcPct val="15000"/>
              </a:spcBef>
              <a:spcAft>
                <a:spcPct val="20000"/>
              </a:spcAft>
              <a:buClr>
                <a:srgbClr val="FF6600"/>
              </a:buClr>
              <a:buFontTx/>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Collaborate in areas of common interest</a:t>
            </a:r>
            <a:endParaRPr lang="en-US" sz="900" kern="0" dirty="0">
              <a:solidFill>
                <a:srgbClr val="0033CC"/>
              </a:solidFill>
              <a:latin typeface="Arial" panose="020B0604020202020204" pitchFamily="34" charset="0"/>
              <a:ea typeface="ＭＳ Ｐゴシック" charset="-128"/>
              <a:cs typeface="Arial" panose="020B0604020202020204" pitchFamily="34" charset="0"/>
            </a:endParaRPr>
          </a:p>
          <a:p>
            <a:pPr defTabSz="914400" fontAlgn="base">
              <a:lnSpc>
                <a:spcPct val="90000"/>
              </a:lnSpc>
              <a:spcBef>
                <a:spcPts val="600"/>
              </a:spcBef>
              <a:buClr>
                <a:srgbClr val="FF6600"/>
              </a:buClr>
              <a:defRPr/>
            </a:pPr>
            <a:r>
              <a:rPr lang="en-US" sz="900" kern="0" dirty="0">
                <a:solidFill>
                  <a:srgbClr val="0033CC"/>
                </a:solidFill>
                <a:latin typeface="Arial" panose="020B0604020202020204" pitchFamily="34" charset="0"/>
                <a:ea typeface="ＭＳ Ｐゴシック" charset="-128"/>
                <a:cs typeface="Arial" panose="020B0604020202020204" pitchFamily="34" charset="0"/>
              </a:rPr>
              <a:t>Pohang National Laboratory</a:t>
            </a:r>
          </a:p>
          <a:p>
            <a:pPr marL="339725" indent="-222250" defTabSz="914400" fontAlgn="base">
              <a:lnSpc>
                <a:spcPct val="90000"/>
              </a:lnSpc>
              <a:spcBef>
                <a:spcPct val="15000"/>
              </a:spcBef>
              <a:spcAft>
                <a:spcPct val="20000"/>
              </a:spcAft>
              <a:buClr>
                <a:srgbClr val="FF6600"/>
              </a:buClr>
              <a:buFontTx/>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Research, assemble, program, and install a new low level RF</a:t>
            </a:r>
          </a:p>
          <a:p>
            <a:pPr defTabSz="914400" fontAlgn="base">
              <a:lnSpc>
                <a:spcPct val="90000"/>
              </a:lnSpc>
              <a:spcBef>
                <a:spcPts val="600"/>
              </a:spcBef>
              <a:buClr>
                <a:srgbClr val="FF6600"/>
              </a:buClr>
              <a:defRPr/>
            </a:pPr>
            <a:r>
              <a:rPr lang="en-US" sz="900" kern="0" dirty="0" err="1">
                <a:solidFill>
                  <a:srgbClr val="283DDC"/>
                </a:solidFill>
                <a:latin typeface="Arial" panose="020B0604020202020204" pitchFamily="34" charset="0"/>
                <a:ea typeface="ＭＳ Ｐゴシック" charset="-128"/>
                <a:cs typeface="Arial" panose="020B0604020202020204" pitchFamily="34" charset="0"/>
              </a:rPr>
              <a:t>Radiabeam</a:t>
            </a:r>
            <a:endParaRPr lang="en-US" sz="900" kern="0" dirty="0">
              <a:solidFill>
                <a:srgbClr val="283DDC"/>
              </a:solidFill>
              <a:latin typeface="Arial" panose="020B0604020202020204" pitchFamily="34" charset="0"/>
              <a:ea typeface="ＭＳ Ｐゴシック" charset="-128"/>
              <a:cs typeface="Arial" panose="020B0604020202020204" pitchFamily="34" charset="0"/>
            </a:endParaRPr>
          </a:p>
          <a:p>
            <a:pPr marL="339725" indent="-222250" defTabSz="914400" fontAlgn="base">
              <a:lnSpc>
                <a:spcPct val="90000"/>
              </a:lnSpc>
              <a:spcBef>
                <a:spcPct val="15000"/>
              </a:spcBef>
              <a:spcAft>
                <a:spcPct val="20000"/>
              </a:spcAft>
              <a:buClr>
                <a:srgbClr val="FF6600"/>
              </a:buClr>
              <a:buFontTx/>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3D printed Niobium Cavity (SBIR</a:t>
            </a: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a:t>
            </a:r>
            <a:endParaRPr lang="en-US" sz="900" kern="0" dirty="0">
              <a:solidFill>
                <a:srgbClr val="000000"/>
              </a:solidFill>
              <a:latin typeface="Arial" panose="020B0604020202020204" pitchFamily="34" charset="0"/>
              <a:ea typeface="ＭＳ Ｐゴシック" charset="-128"/>
              <a:cs typeface="Arial" panose="020B0604020202020204" pitchFamily="34" charset="0"/>
            </a:endParaRPr>
          </a:p>
          <a:p>
            <a:pPr eaLnBrk="0" fontAlgn="base" hangingPunct="0">
              <a:lnSpc>
                <a:spcPct val="85000"/>
              </a:lnSpc>
              <a:spcBef>
                <a:spcPts val="600"/>
              </a:spcBef>
            </a:pPr>
            <a:r>
              <a:rPr lang="en-US" sz="900" dirty="0">
                <a:solidFill>
                  <a:srgbClr val="0033CC"/>
                </a:solidFill>
                <a:latin typeface="Arial" panose="020B0604020202020204" pitchFamily="34" charset="0"/>
                <a:cs typeface="Arial" panose="020B0604020202020204" pitchFamily="34" charset="0"/>
              </a:rPr>
              <a:t>Reference Metals</a:t>
            </a:r>
          </a:p>
          <a:p>
            <a:pPr marL="339725" indent="-222250" defTabSz="914400" fontAlgn="base">
              <a:lnSpc>
                <a:spcPct val="90000"/>
              </a:lnSpc>
              <a:buClr>
                <a:srgbClr val="FF6600"/>
              </a:buClr>
              <a:buFontTx/>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High RRR Niobium Studies</a:t>
            </a:r>
          </a:p>
          <a:p>
            <a:pPr marL="339725" indent="-222250" defTabSz="914400" fontAlgn="base">
              <a:lnSpc>
                <a:spcPct val="90000"/>
              </a:lnSpc>
              <a:buClr>
                <a:srgbClr val="FF6600"/>
              </a:buClr>
              <a:buFontTx/>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Large Grain/Single Crystal Niobium Studies</a:t>
            </a:r>
          </a:p>
          <a:p>
            <a:pPr marL="3175" defTabSz="914400" fontAlgn="base">
              <a:lnSpc>
                <a:spcPct val="90000"/>
              </a:lnSpc>
              <a:spcBef>
                <a:spcPts val="600"/>
              </a:spcBef>
              <a:buClr>
                <a:srgbClr val="FF6600"/>
              </a:buClr>
              <a:defRPr/>
            </a:pPr>
            <a:r>
              <a:rPr lang="en-US" sz="900" kern="0" dirty="0" smtClean="0">
                <a:solidFill>
                  <a:srgbClr val="283DDC"/>
                </a:solidFill>
                <a:latin typeface="Arial" panose="020B0604020202020204" pitchFamily="34" charset="0"/>
                <a:ea typeface="ＭＳ Ｐゴシック" charset="-128"/>
                <a:cs typeface="Arial" panose="020B0604020202020204" pitchFamily="34" charset="0"/>
              </a:rPr>
              <a:t>SLAC</a:t>
            </a:r>
            <a:endParaRPr lang="en-US" sz="900" kern="0" dirty="0">
              <a:solidFill>
                <a:srgbClr val="283DDC"/>
              </a:solidFill>
              <a:latin typeface="Arial" panose="020B0604020202020204" pitchFamily="34" charset="0"/>
              <a:ea typeface="ＭＳ Ｐゴシック" charset="-128"/>
              <a:cs typeface="Arial" panose="020B0604020202020204" pitchFamily="34" charset="0"/>
            </a:endParaRPr>
          </a:p>
          <a:p>
            <a:pPr marL="287338" indent="-166688" defTabSz="914400" fontAlgn="base">
              <a:lnSpc>
                <a:spcPct val="90000"/>
              </a:lnSpc>
              <a:spcBef>
                <a:spcPts val="600"/>
              </a:spcBef>
              <a:buClr>
                <a:srgbClr val="FF6600"/>
              </a:buClr>
              <a:buFont typeface="Arial" panose="020B0604020202020204" pitchFamily="34" charset="0"/>
              <a:buChar char="•"/>
              <a:defRPr/>
            </a:pPr>
            <a:r>
              <a:rPr lang="en-US" sz="900" kern="0" dirty="0" err="1" smtClean="0">
                <a:solidFill>
                  <a:prstClr val="black"/>
                </a:solidFill>
                <a:latin typeface="Arial" panose="020B0604020202020204" pitchFamily="34" charset="0"/>
                <a:ea typeface="ＭＳ Ｐゴシック" charset="-128"/>
                <a:cs typeface="Arial" panose="020B0604020202020204" pitchFamily="34" charset="0"/>
              </a:rPr>
              <a:t>Linac</a:t>
            </a: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 </a:t>
            </a:r>
            <a:r>
              <a:rPr lang="en-US" sz="900" kern="0" dirty="0">
                <a:solidFill>
                  <a:prstClr val="black"/>
                </a:solidFill>
                <a:latin typeface="Arial" panose="020B0604020202020204" pitchFamily="34" charset="0"/>
                <a:ea typeface="ＭＳ Ｐゴシック" charset="-128"/>
                <a:cs typeface="Arial" panose="020B0604020202020204" pitchFamily="34" charset="0"/>
              </a:rPr>
              <a:t>Coherent Light Source </a:t>
            </a: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II</a:t>
            </a:r>
          </a:p>
          <a:p>
            <a:pPr marL="287338" indent="-166688"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Waveguide Simulation</a:t>
            </a:r>
          </a:p>
          <a:p>
            <a:pPr defTabSz="914400" fontAlgn="base">
              <a:lnSpc>
                <a:spcPct val="90000"/>
              </a:lnSpc>
              <a:spcBef>
                <a:spcPts val="600"/>
              </a:spcBef>
              <a:buClr>
                <a:srgbClr val="FF6600"/>
              </a:buClr>
              <a:defRPr/>
            </a:pPr>
            <a:r>
              <a:rPr lang="en-US" sz="900" kern="0" dirty="0" err="1" smtClean="0">
                <a:solidFill>
                  <a:srgbClr val="0033CC"/>
                </a:solidFill>
                <a:latin typeface="Arial" panose="020B0604020202020204" pitchFamily="34" charset="0"/>
                <a:ea typeface="ＭＳ Ｐゴシック" charset="-128"/>
                <a:cs typeface="Arial" panose="020B0604020202020204" pitchFamily="34" charset="0"/>
              </a:rPr>
              <a:t>Soreq</a:t>
            </a:r>
            <a:r>
              <a:rPr lang="en-US" sz="900" kern="0" dirty="0" smtClean="0">
                <a:solidFill>
                  <a:srgbClr val="0033CC"/>
                </a:solidFill>
                <a:latin typeface="Arial" panose="020B0604020202020204" pitchFamily="34" charset="0"/>
                <a:ea typeface="ＭＳ Ｐゴシック" charset="-128"/>
                <a:cs typeface="Arial" panose="020B0604020202020204" pitchFamily="34" charset="0"/>
              </a:rPr>
              <a:t> </a:t>
            </a:r>
            <a:r>
              <a:rPr lang="en-US" sz="900" kern="0" dirty="0">
                <a:solidFill>
                  <a:srgbClr val="0033CC"/>
                </a:solidFill>
                <a:latin typeface="Arial" panose="020B0604020202020204" pitchFamily="34" charset="0"/>
                <a:ea typeface="ＭＳ Ｐゴシック" charset="-128"/>
                <a:cs typeface="Arial" panose="020B0604020202020204" pitchFamily="34" charset="0"/>
              </a:rPr>
              <a:t>Nuclear Research</a:t>
            </a:r>
          </a:p>
          <a:p>
            <a:pPr marL="339725" indent="-222250" defTabSz="914400" fontAlgn="base">
              <a:lnSpc>
                <a:spcPct val="90000"/>
              </a:lnSpc>
              <a:spcBef>
                <a:spcPct val="15000"/>
              </a:spcBef>
              <a:spcAft>
                <a:spcPct val="20000"/>
              </a:spcAft>
              <a:buClr>
                <a:srgbClr val="FF6600"/>
              </a:buClr>
              <a:buFontTx/>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Design, develop, and prototype and test LLRF </a:t>
            </a:r>
            <a:r>
              <a:rPr lang="en-US" sz="900" kern="0" dirty="0" smtClean="0">
                <a:solidFill>
                  <a:srgbClr val="000000"/>
                </a:solidFill>
                <a:latin typeface="Arial" panose="020B0604020202020204" pitchFamily="34" charset="0"/>
                <a:ea typeface="ＭＳ Ｐゴシック" charset="-128"/>
                <a:cs typeface="Arial" panose="020B0604020202020204" pitchFamily="34" charset="0"/>
              </a:rPr>
              <a:t>systems</a:t>
            </a:r>
          </a:p>
          <a:p>
            <a:pPr marL="3175" defTabSz="914400" fontAlgn="base">
              <a:lnSpc>
                <a:spcPct val="90000"/>
              </a:lnSpc>
              <a:spcBef>
                <a:spcPts val="600"/>
              </a:spcBef>
              <a:buClr>
                <a:srgbClr val="FF6600"/>
              </a:buClr>
              <a:defRPr/>
            </a:pPr>
            <a:r>
              <a:rPr lang="en-US" sz="900" kern="0" dirty="0" err="1">
                <a:solidFill>
                  <a:srgbClr val="0033CC"/>
                </a:solidFill>
                <a:latin typeface="Arial" panose="020B0604020202020204" pitchFamily="34" charset="0"/>
                <a:ea typeface="ＭＳ Ｐゴシック" charset="-128"/>
                <a:cs typeface="Arial" panose="020B0604020202020204" pitchFamily="34" charset="0"/>
              </a:rPr>
              <a:t>Stonybrook</a:t>
            </a:r>
            <a:endParaRPr lang="en-US" sz="900" kern="0" dirty="0">
              <a:solidFill>
                <a:srgbClr val="0033CC"/>
              </a:solidFill>
              <a:latin typeface="Arial" panose="020B0604020202020204" pitchFamily="34" charset="0"/>
              <a:ea typeface="ＭＳ Ｐゴシック" charset="-128"/>
              <a:cs typeface="Arial" panose="020B0604020202020204" pitchFamily="34" charset="0"/>
            </a:endParaRPr>
          </a:p>
          <a:p>
            <a:pPr marL="288925"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An Ultra-precise Measurement of the Weak Mixing Angle using Moller </a:t>
            </a: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Scattering</a:t>
            </a:r>
          </a:p>
          <a:p>
            <a:pPr marL="3175" indent="1588" defTabSz="914400" fontAlgn="base">
              <a:lnSpc>
                <a:spcPct val="90000"/>
              </a:lnSpc>
              <a:spcBef>
                <a:spcPts val="600"/>
              </a:spcBef>
              <a:buClr>
                <a:srgbClr val="FF6600"/>
              </a:buClr>
              <a:defRPr/>
            </a:pPr>
            <a:r>
              <a:rPr lang="en-US" sz="900" kern="0" dirty="0" err="1">
                <a:solidFill>
                  <a:srgbClr val="0033CC"/>
                </a:solidFill>
                <a:latin typeface="Arial" panose="020B0604020202020204" pitchFamily="34" charset="0"/>
                <a:ea typeface="ＭＳ Ｐゴシック" charset="-128"/>
                <a:cs typeface="Arial" panose="020B0604020202020204" pitchFamily="34" charset="0"/>
              </a:rPr>
              <a:t>Stonybrook</a:t>
            </a:r>
            <a:r>
              <a:rPr lang="en-US" sz="900" kern="0" dirty="0">
                <a:solidFill>
                  <a:srgbClr val="0033CC"/>
                </a:solidFill>
                <a:latin typeface="Arial" panose="020B0604020202020204" pitchFamily="34" charset="0"/>
                <a:ea typeface="ＭＳ Ｐゴシック" charset="-128"/>
                <a:cs typeface="Arial" panose="020B0604020202020204" pitchFamily="34" charset="0"/>
              </a:rPr>
              <a:t> University, SLAC, Stanford</a:t>
            </a:r>
          </a:p>
          <a:p>
            <a:pPr marL="288925"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dirty="0">
                <a:solidFill>
                  <a:prstClr val="black"/>
                </a:solidFill>
                <a:latin typeface="Arial" panose="020B0604020202020204" pitchFamily="34" charset="0"/>
                <a:cs typeface="Arial" panose="020B0604020202020204" pitchFamily="34" charset="0"/>
              </a:rPr>
              <a:t>Search for new Vector Boson A1 Decaying to </a:t>
            </a:r>
            <a:r>
              <a:rPr lang="en-US" sz="900" dirty="0" err="1">
                <a:solidFill>
                  <a:prstClr val="black"/>
                </a:solidFill>
                <a:latin typeface="Arial" panose="020B0604020202020204" pitchFamily="34" charset="0"/>
                <a:cs typeface="Arial" panose="020B0604020202020204" pitchFamily="34" charset="0"/>
              </a:rPr>
              <a:t>e+e</a:t>
            </a:r>
            <a:r>
              <a:rPr lang="en-US" sz="900" dirty="0">
                <a:solidFill>
                  <a:prstClr val="black"/>
                </a:solidFill>
                <a:latin typeface="Arial" panose="020B0604020202020204" pitchFamily="34" charset="0"/>
                <a:cs typeface="Arial" panose="020B0604020202020204" pitchFamily="34" charset="0"/>
              </a:rPr>
              <a:t>- (APEX) </a:t>
            </a:r>
            <a:endParaRPr lang="en-US" sz="900" dirty="0" smtClean="0">
              <a:solidFill>
                <a:prstClr val="black"/>
              </a:solidFill>
              <a:latin typeface="Arial" panose="020B0604020202020204" pitchFamily="34" charset="0"/>
              <a:cs typeface="Arial" panose="020B0604020202020204" pitchFamily="34" charset="0"/>
            </a:endParaRPr>
          </a:p>
          <a:p>
            <a:pPr marL="3175" defTabSz="914400" fontAlgn="base">
              <a:lnSpc>
                <a:spcPct val="90000"/>
              </a:lnSpc>
              <a:spcBef>
                <a:spcPts val="600"/>
              </a:spcBef>
              <a:buClr>
                <a:srgbClr val="FF6600"/>
              </a:buClr>
              <a:defRPr/>
            </a:pPr>
            <a:r>
              <a:rPr lang="en-US" sz="900" kern="0" dirty="0" err="1">
                <a:solidFill>
                  <a:srgbClr val="0033CC"/>
                </a:solidFill>
                <a:latin typeface="Arial" panose="020B0604020202020204" pitchFamily="34" charset="0"/>
                <a:ea typeface="ＭＳ Ｐゴシック" charset="-128"/>
                <a:cs typeface="Arial" panose="020B0604020202020204" pitchFamily="34" charset="0"/>
              </a:rPr>
              <a:t>Stonybrook</a:t>
            </a:r>
            <a:r>
              <a:rPr lang="en-US" sz="900" kern="0" dirty="0">
                <a:solidFill>
                  <a:srgbClr val="0033CC"/>
                </a:solidFill>
                <a:latin typeface="Arial" panose="020B0604020202020204" pitchFamily="34" charset="0"/>
                <a:ea typeface="ＭＳ Ｐゴシック" charset="-128"/>
                <a:cs typeface="Arial" panose="020B0604020202020204" pitchFamily="34" charset="0"/>
              </a:rPr>
              <a:t> University, University of Virginia</a:t>
            </a:r>
          </a:p>
          <a:p>
            <a:pPr marL="288925"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PREXII Precision Parity-Violating Measurement of the Neutron Skin of </a:t>
            </a: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Lead</a:t>
            </a:r>
          </a:p>
          <a:p>
            <a:pPr defTabSz="914400" fontAlgn="base">
              <a:lnSpc>
                <a:spcPct val="90000"/>
              </a:lnSpc>
              <a:spcBef>
                <a:spcPts val="600"/>
              </a:spcBef>
              <a:buClr>
                <a:srgbClr val="FF6600"/>
              </a:buClr>
              <a:defRPr/>
            </a:pPr>
            <a:r>
              <a:rPr lang="en-US" sz="900" kern="0" dirty="0" smtClean="0">
                <a:solidFill>
                  <a:srgbClr val="0033CC"/>
                </a:solidFill>
                <a:latin typeface="Arial" panose="020B0604020202020204" pitchFamily="34" charset="0"/>
                <a:ea typeface="ＭＳ Ｐゴシック" charset="-128"/>
                <a:cs typeface="Arial" panose="020B0604020202020204" pitchFamily="34" charset="0"/>
              </a:rPr>
              <a:t>Texas </a:t>
            </a:r>
            <a:r>
              <a:rPr lang="en-US" sz="900" kern="0" dirty="0">
                <a:solidFill>
                  <a:srgbClr val="0033CC"/>
                </a:solidFill>
                <a:latin typeface="Arial" panose="020B0604020202020204" pitchFamily="34" charset="0"/>
                <a:ea typeface="ＭＳ Ｐゴシック" charset="-128"/>
                <a:cs typeface="Arial" panose="020B0604020202020204" pitchFamily="34" charset="0"/>
              </a:rPr>
              <a:t>A&amp;M</a:t>
            </a:r>
          </a:p>
          <a:p>
            <a:pPr marL="171450"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Super-ferric </a:t>
            </a: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magnets</a:t>
            </a:r>
            <a:endParaRPr lang="en-US" sz="900" kern="0" dirty="0">
              <a:solidFill>
                <a:srgbClr val="FF0000"/>
              </a:solidFill>
              <a:latin typeface="Arial" panose="020B0604020202020204" pitchFamily="34" charset="0"/>
              <a:ea typeface="ＭＳ Ｐゴシック" charset="-128"/>
              <a:cs typeface="Arial" panose="020B0604020202020204" pitchFamily="34" charset="0"/>
            </a:endParaRPr>
          </a:p>
          <a:p>
            <a:pPr eaLnBrk="0" fontAlgn="base" hangingPunct="0">
              <a:lnSpc>
                <a:spcPct val="85000"/>
              </a:lnSpc>
              <a:spcBef>
                <a:spcPts val="600"/>
              </a:spcBef>
            </a:pPr>
            <a:r>
              <a:rPr lang="en-US" sz="900" dirty="0">
                <a:solidFill>
                  <a:srgbClr val="0033CC"/>
                </a:solidFill>
                <a:latin typeface="Arial" panose="020B0604020202020204" pitchFamily="34" charset="0"/>
                <a:cs typeface="Arial" panose="020B0604020202020204" pitchFamily="34" charset="0"/>
              </a:rPr>
              <a:t>TRIUMF</a:t>
            </a:r>
            <a:endParaRPr lang="en-US" sz="900" dirty="0">
              <a:solidFill>
                <a:srgbClr val="000000"/>
              </a:solidFill>
              <a:latin typeface="Arial" panose="020B0604020202020204" pitchFamily="34" charset="0"/>
              <a:cs typeface="Arial" panose="020B0604020202020204" pitchFamily="34" charset="0"/>
            </a:endParaRPr>
          </a:p>
          <a:p>
            <a:pPr marL="339725" indent="-222250" defTabSz="914400" fontAlgn="base">
              <a:lnSpc>
                <a:spcPct val="90000"/>
              </a:lnSpc>
              <a:buClr>
                <a:srgbClr val="FF6600"/>
              </a:buClr>
              <a:buFontTx/>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Loan Beam Loss Monitor</a:t>
            </a:r>
          </a:p>
          <a:p>
            <a:pPr marL="339725" indent="-222250" defTabSz="914400" fontAlgn="base">
              <a:lnSpc>
                <a:spcPct val="90000"/>
              </a:lnSpc>
              <a:buClr>
                <a:srgbClr val="FF6600"/>
              </a:buClr>
              <a:buFontTx/>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Loan cavity tuner </a:t>
            </a:r>
            <a:r>
              <a:rPr lang="en-US" sz="900" kern="0" dirty="0" smtClean="0">
                <a:solidFill>
                  <a:srgbClr val="000000"/>
                </a:solidFill>
                <a:latin typeface="Arial" panose="020B0604020202020204" pitchFamily="34" charset="0"/>
                <a:ea typeface="ＭＳ Ｐゴシック" charset="-128"/>
                <a:cs typeface="Arial" panose="020B0604020202020204" pitchFamily="34" charset="0"/>
              </a:rPr>
              <a:t>assembly</a:t>
            </a:r>
            <a:endParaRPr lang="en-US" sz="900" kern="0"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7" name="Rectangle 5"/>
          <p:cNvSpPr>
            <a:spLocks noChangeArrowheads="1"/>
          </p:cNvSpPr>
          <p:nvPr/>
        </p:nvSpPr>
        <p:spPr bwMode="auto">
          <a:xfrm>
            <a:off x="4572000" y="797534"/>
            <a:ext cx="4571999" cy="2970044"/>
          </a:xfrm>
          <a:prstGeom prst="rect">
            <a:avLst/>
          </a:prstGeom>
          <a:noFill/>
          <a:ln w="9525">
            <a:noFill/>
            <a:miter lim="800000"/>
            <a:headEnd/>
            <a:tailEnd/>
          </a:ln>
          <a:effectLst/>
        </p:spPr>
        <p:txBody>
          <a:bodyPr wrap="square">
            <a:spAutoFit/>
          </a:bodyPr>
          <a:lstStyle/>
          <a:p>
            <a:pPr eaLnBrk="0" fontAlgn="base" hangingPunct="0">
              <a:lnSpc>
                <a:spcPct val="85000"/>
              </a:lnSpc>
              <a:spcBef>
                <a:spcPct val="15000"/>
              </a:spcBef>
              <a:spcAft>
                <a:spcPct val="20000"/>
              </a:spcAft>
            </a:pPr>
            <a:r>
              <a:rPr lang="en-US" sz="900" dirty="0" smtClean="0">
                <a:solidFill>
                  <a:srgbClr val="0033CC"/>
                </a:solidFill>
                <a:latin typeface="Arial" panose="020B0604020202020204" pitchFamily="34" charset="0"/>
                <a:cs typeface="Arial" panose="020B0604020202020204" pitchFamily="34" charset="0"/>
              </a:rPr>
              <a:t>University </a:t>
            </a:r>
            <a:r>
              <a:rPr lang="en-US" sz="900" dirty="0">
                <a:solidFill>
                  <a:srgbClr val="0033CC"/>
                </a:solidFill>
                <a:latin typeface="Arial" panose="020B0604020202020204" pitchFamily="34" charset="0"/>
                <a:cs typeface="Arial" panose="020B0604020202020204" pitchFamily="34" charset="0"/>
              </a:rPr>
              <a:t>of Virginia</a:t>
            </a:r>
            <a:endParaRPr lang="en-US" sz="900" dirty="0">
              <a:solidFill>
                <a:srgbClr val="000000"/>
              </a:solidFill>
              <a:latin typeface="Arial" panose="020B0604020202020204" pitchFamily="34" charset="0"/>
              <a:cs typeface="Arial" panose="020B0604020202020204" pitchFamily="34" charset="0"/>
            </a:endParaRPr>
          </a:p>
          <a:p>
            <a:pPr marL="339725" indent="-222250" defTabSz="914400" fontAlgn="base">
              <a:lnSpc>
                <a:spcPct val="90000"/>
              </a:lnSpc>
              <a:spcBef>
                <a:spcPct val="15000"/>
              </a:spcBef>
              <a:spcAft>
                <a:spcPct val="20000"/>
              </a:spcAft>
              <a:buClr>
                <a:srgbClr val="FF6600"/>
              </a:buClr>
              <a:buFontTx/>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Facilitate development of a compact, intense, broadband THz</a:t>
            </a:r>
          </a:p>
          <a:p>
            <a:pPr eaLnBrk="0" fontAlgn="base" hangingPunct="0">
              <a:lnSpc>
                <a:spcPct val="85000"/>
              </a:lnSpc>
              <a:spcBef>
                <a:spcPts val="600"/>
              </a:spcBef>
            </a:pPr>
            <a:r>
              <a:rPr lang="en-US" sz="900" dirty="0">
                <a:solidFill>
                  <a:srgbClr val="0033CC"/>
                </a:solidFill>
                <a:latin typeface="Arial" panose="020B0604020202020204" pitchFamily="34" charset="0"/>
                <a:cs typeface="Arial" panose="020B0604020202020204" pitchFamily="34" charset="0"/>
              </a:rPr>
              <a:t>Variable Energy Cyclotron Center (VECC)</a:t>
            </a:r>
            <a:endParaRPr lang="en-US" sz="900" dirty="0">
              <a:solidFill>
                <a:srgbClr val="000000"/>
              </a:solidFill>
              <a:latin typeface="Arial" panose="020B0604020202020204" pitchFamily="34" charset="0"/>
              <a:cs typeface="Arial" panose="020B0604020202020204" pitchFamily="34" charset="0"/>
            </a:endParaRPr>
          </a:p>
          <a:p>
            <a:pPr marL="339725" indent="-222250" defTabSz="914400" fontAlgn="base">
              <a:lnSpc>
                <a:spcPct val="90000"/>
              </a:lnSpc>
              <a:spcBef>
                <a:spcPct val="15000"/>
              </a:spcBef>
              <a:spcAft>
                <a:spcPct val="20000"/>
              </a:spcAft>
              <a:buClr>
                <a:srgbClr val="FF6600"/>
              </a:buClr>
              <a:buFontTx/>
              <a:buChar char="•"/>
              <a:defRPr/>
            </a:pPr>
            <a:r>
              <a:rPr lang="en-US" sz="900" kern="0" dirty="0">
                <a:solidFill>
                  <a:srgbClr val="000000"/>
                </a:solidFill>
                <a:latin typeface="Arial" panose="020B0604020202020204" pitchFamily="34" charset="0"/>
                <a:ea typeface="ＭＳ Ｐゴシック" charset="-128"/>
                <a:cs typeface="Arial" panose="020B0604020202020204" pitchFamily="34" charset="0"/>
              </a:rPr>
              <a:t>Establish a Nuclear Science and Accelerator Collaboration </a:t>
            </a:r>
          </a:p>
          <a:p>
            <a:pPr marL="3175" defTabSz="914400" fontAlgn="base">
              <a:lnSpc>
                <a:spcPct val="90000"/>
              </a:lnSpc>
              <a:spcBef>
                <a:spcPts val="600"/>
              </a:spcBef>
              <a:buClr>
                <a:srgbClr val="FF6600"/>
              </a:buClr>
              <a:defRPr/>
            </a:pPr>
            <a:r>
              <a:rPr lang="en-US" sz="900" kern="0" dirty="0">
                <a:solidFill>
                  <a:srgbClr val="0033CC"/>
                </a:solidFill>
                <a:latin typeface="Arial" panose="020B0604020202020204" pitchFamily="34" charset="0"/>
                <a:ea typeface="ＭＳ Ｐゴシック" charset="-128"/>
                <a:cs typeface="Arial" panose="020B0604020202020204" pitchFamily="34" charset="0"/>
              </a:rPr>
              <a:t>U. of William and Mary, MIT, U Manitoba </a:t>
            </a:r>
          </a:p>
          <a:p>
            <a:pPr marL="288925"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The </a:t>
            </a:r>
            <a:r>
              <a:rPr lang="en-US" sz="900" kern="0" dirty="0" err="1">
                <a:solidFill>
                  <a:prstClr val="black"/>
                </a:solidFill>
                <a:latin typeface="Arial" panose="020B0604020202020204" pitchFamily="34" charset="0"/>
                <a:ea typeface="ＭＳ Ｐゴシック" charset="-128"/>
                <a:cs typeface="Arial" panose="020B0604020202020204" pitchFamily="34" charset="0"/>
              </a:rPr>
              <a:t>Qweak</a:t>
            </a:r>
            <a:r>
              <a:rPr lang="en-US" sz="900" kern="0" dirty="0">
                <a:solidFill>
                  <a:prstClr val="black"/>
                </a:solidFill>
                <a:latin typeface="Arial" panose="020B0604020202020204" pitchFamily="34" charset="0"/>
                <a:ea typeface="ＭＳ Ｐゴシック" charset="-128"/>
                <a:cs typeface="Arial" panose="020B0604020202020204" pitchFamily="34" charset="0"/>
              </a:rPr>
              <a:t> Experiment: A Search for New Physics at the </a:t>
            </a:r>
            <a:r>
              <a:rPr lang="en-US" sz="900" kern="0" dirty="0" err="1">
                <a:solidFill>
                  <a:prstClr val="black"/>
                </a:solidFill>
                <a:latin typeface="Arial" panose="020B0604020202020204" pitchFamily="34" charset="0"/>
                <a:ea typeface="ＭＳ Ｐゴシック" charset="-128"/>
                <a:cs typeface="Arial" panose="020B0604020202020204" pitchFamily="34" charset="0"/>
              </a:rPr>
              <a:t>TeV</a:t>
            </a:r>
            <a:r>
              <a:rPr lang="en-US" sz="900" kern="0" dirty="0">
                <a:solidFill>
                  <a:prstClr val="black"/>
                </a:solidFill>
                <a:latin typeface="Arial" panose="020B0604020202020204" pitchFamily="34" charset="0"/>
                <a:ea typeface="ＭＳ Ｐゴシック" charset="-128"/>
                <a:cs typeface="Arial" panose="020B0604020202020204" pitchFamily="34" charset="0"/>
              </a:rPr>
              <a:t> scale via a Measurement of the Proton's Weak Charge</a:t>
            </a:r>
          </a:p>
          <a:p>
            <a:pPr marL="3175" defTabSz="914400" fontAlgn="base">
              <a:lnSpc>
                <a:spcPct val="90000"/>
              </a:lnSpc>
              <a:spcBef>
                <a:spcPts val="600"/>
              </a:spcBef>
              <a:buClr>
                <a:srgbClr val="FF6600"/>
              </a:buClr>
              <a:defRPr/>
            </a:pPr>
            <a:r>
              <a:rPr lang="en-US" sz="900" kern="0" dirty="0" smtClean="0">
                <a:solidFill>
                  <a:srgbClr val="0033CC"/>
                </a:solidFill>
                <a:latin typeface="Arial" panose="020B0604020202020204" pitchFamily="34" charset="0"/>
                <a:ea typeface="ＭＳ Ｐゴシック" charset="-128"/>
                <a:cs typeface="Arial" panose="020B0604020202020204" pitchFamily="34" charset="0"/>
              </a:rPr>
              <a:t>U </a:t>
            </a:r>
            <a:r>
              <a:rPr lang="en-US" sz="900" kern="0" dirty="0">
                <a:solidFill>
                  <a:srgbClr val="0033CC"/>
                </a:solidFill>
                <a:latin typeface="Arial" panose="020B0604020202020204" pitchFamily="34" charset="0"/>
                <a:ea typeface="ＭＳ Ｐゴシック" charset="-128"/>
                <a:cs typeface="Arial" panose="020B0604020202020204" pitchFamily="34" charset="0"/>
              </a:rPr>
              <a:t>of Wisconsin </a:t>
            </a:r>
          </a:p>
          <a:p>
            <a:pPr marL="288925"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dirty="0">
                <a:solidFill>
                  <a:prstClr val="black"/>
                </a:solidFill>
                <a:latin typeface="Arial" panose="020B0604020202020204" pitchFamily="34" charset="0"/>
                <a:cs typeface="Arial" panose="020B0604020202020204" pitchFamily="34" charset="0"/>
              </a:rPr>
              <a:t>SRF Electron Gun</a:t>
            </a:r>
          </a:p>
          <a:p>
            <a:pPr marL="3175" defTabSz="914400" fontAlgn="base">
              <a:lnSpc>
                <a:spcPct val="90000"/>
              </a:lnSpc>
              <a:spcBef>
                <a:spcPts val="600"/>
              </a:spcBef>
              <a:buClr>
                <a:srgbClr val="FF6600"/>
              </a:buClr>
              <a:defRPr/>
            </a:pPr>
            <a:r>
              <a:rPr lang="en-US" sz="900" kern="0" dirty="0" smtClean="0">
                <a:solidFill>
                  <a:srgbClr val="0033CC"/>
                </a:solidFill>
                <a:latin typeface="Arial" panose="020B0604020202020204" pitchFamily="34" charset="0"/>
                <a:ea typeface="ＭＳ Ｐゴシック" charset="-128"/>
                <a:cs typeface="Arial" panose="020B0604020202020204" pitchFamily="34" charset="0"/>
              </a:rPr>
              <a:t>U </a:t>
            </a:r>
            <a:r>
              <a:rPr lang="en-US" sz="900" kern="0" dirty="0">
                <a:solidFill>
                  <a:srgbClr val="0033CC"/>
                </a:solidFill>
                <a:latin typeface="Arial" panose="020B0604020202020204" pitchFamily="34" charset="0"/>
                <a:ea typeface="ＭＳ Ｐゴシック" charset="-128"/>
                <a:cs typeface="Arial" panose="020B0604020202020204" pitchFamily="34" charset="0"/>
              </a:rPr>
              <a:t>Manitoba, ISU, U of VA, Syracuse, U</a:t>
            </a:r>
          </a:p>
          <a:p>
            <a:pPr marL="288925"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CREX: </a:t>
            </a: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Parity-Violating Measurement of the Weak Charge Distribution of </a:t>
            </a:r>
            <a:r>
              <a:rPr lang="en-US" sz="900" kern="0" dirty="0">
                <a:solidFill>
                  <a:prstClr val="black"/>
                </a:solidFill>
                <a:latin typeface="Arial" panose="020B0604020202020204" pitchFamily="34" charset="0"/>
                <a:ea typeface="ＭＳ Ｐゴシック" charset="-128"/>
                <a:cs typeface="Arial" panose="020B0604020202020204" pitchFamily="34" charset="0"/>
              </a:rPr>
              <a:t>48Ca to 0.02 </a:t>
            </a:r>
            <a:r>
              <a:rPr lang="en-US" sz="900" kern="0" dirty="0" err="1">
                <a:solidFill>
                  <a:prstClr val="black"/>
                </a:solidFill>
                <a:latin typeface="Arial" panose="020B0604020202020204" pitchFamily="34" charset="0"/>
                <a:ea typeface="ＭＳ Ｐゴシック" charset="-128"/>
                <a:cs typeface="Arial" panose="020B0604020202020204" pitchFamily="34" charset="0"/>
              </a:rPr>
              <a:t>fm</a:t>
            </a:r>
            <a:r>
              <a:rPr lang="en-US" sz="900" kern="0" dirty="0">
                <a:solidFill>
                  <a:prstClr val="black"/>
                </a:solidFill>
                <a:latin typeface="Arial" panose="020B0604020202020204" pitchFamily="34" charset="0"/>
                <a:ea typeface="ＭＳ Ｐゴシック" charset="-128"/>
                <a:cs typeface="Arial" panose="020B0604020202020204" pitchFamily="34" charset="0"/>
              </a:rPr>
              <a:t> </a:t>
            </a:r>
            <a:r>
              <a:rPr lang="en-US" sz="900" kern="0" dirty="0" smtClean="0">
                <a:solidFill>
                  <a:prstClr val="black"/>
                </a:solidFill>
                <a:latin typeface="Arial" panose="020B0604020202020204" pitchFamily="34" charset="0"/>
                <a:ea typeface="ＭＳ Ｐゴシック" charset="-128"/>
                <a:cs typeface="Arial" panose="020B0604020202020204" pitchFamily="34" charset="0"/>
              </a:rPr>
              <a:t>accuracy</a:t>
            </a:r>
            <a:endParaRPr lang="en-US" sz="900" kern="0" dirty="0">
              <a:solidFill>
                <a:srgbClr val="FF0000"/>
              </a:solidFill>
              <a:latin typeface="Arial" panose="020B0604020202020204" pitchFamily="34" charset="0"/>
              <a:ea typeface="ＭＳ Ｐゴシック" charset="-128"/>
              <a:cs typeface="Arial" panose="020B0604020202020204" pitchFamily="34" charset="0"/>
            </a:endParaRPr>
          </a:p>
          <a:p>
            <a:pPr marL="3175" defTabSz="914400" fontAlgn="base">
              <a:lnSpc>
                <a:spcPct val="90000"/>
              </a:lnSpc>
              <a:spcBef>
                <a:spcPts val="600"/>
              </a:spcBef>
              <a:buClr>
                <a:srgbClr val="FF6600"/>
              </a:buClr>
              <a:defRPr/>
            </a:pPr>
            <a:r>
              <a:rPr lang="en-US" sz="900" kern="0" dirty="0">
                <a:solidFill>
                  <a:srgbClr val="0033CC"/>
                </a:solidFill>
                <a:latin typeface="Arial" panose="020B0604020202020204" pitchFamily="34" charset="0"/>
                <a:ea typeface="ＭＳ Ｐゴシック" charset="-128"/>
                <a:cs typeface="Arial" panose="020B0604020202020204" pitchFamily="34" charset="0"/>
              </a:rPr>
              <a:t>U Mass</a:t>
            </a:r>
          </a:p>
          <a:p>
            <a:pPr marL="288925" indent="-171450" defTabSz="914400" fontAlgn="base">
              <a:lnSpc>
                <a:spcPct val="90000"/>
              </a:lnSpc>
              <a:spcBef>
                <a:spcPct val="15000"/>
              </a:spcBef>
              <a:spcAft>
                <a:spcPct val="20000"/>
              </a:spcAft>
              <a:buClr>
                <a:srgbClr val="FF6600"/>
              </a:buClr>
              <a:buFont typeface="Arial" panose="020B0604020202020204" pitchFamily="34" charset="0"/>
              <a:buChar char="•"/>
              <a:defRPr/>
            </a:pPr>
            <a:r>
              <a:rPr lang="en-US" sz="900" kern="0" dirty="0">
                <a:solidFill>
                  <a:prstClr val="black"/>
                </a:solidFill>
                <a:latin typeface="Arial" panose="020B0604020202020204" pitchFamily="34" charset="0"/>
                <a:ea typeface="ＭＳ Ｐゴシック" charset="-128"/>
                <a:cs typeface="Arial" panose="020B0604020202020204" pitchFamily="34" charset="0"/>
              </a:rPr>
              <a:t>The EMC PVDIS Experiment: A Constraint on </a:t>
            </a:r>
            <a:r>
              <a:rPr lang="en-US" sz="900" kern="0" dirty="0" err="1">
                <a:solidFill>
                  <a:prstClr val="black"/>
                </a:solidFill>
                <a:latin typeface="Arial" panose="020B0604020202020204" pitchFamily="34" charset="0"/>
                <a:ea typeface="ＭＳ Ｐゴシック" charset="-128"/>
                <a:cs typeface="Arial" panose="020B0604020202020204" pitchFamily="34" charset="0"/>
              </a:rPr>
              <a:t>Isovector</a:t>
            </a:r>
            <a:r>
              <a:rPr lang="en-US" sz="900" kern="0" dirty="0">
                <a:solidFill>
                  <a:prstClr val="black"/>
                </a:solidFill>
                <a:latin typeface="Arial" panose="020B0604020202020204" pitchFamily="34" charset="0"/>
                <a:ea typeface="ＭＳ Ｐゴシック" charset="-128"/>
                <a:cs typeface="Arial" panose="020B0604020202020204" pitchFamily="34" charset="0"/>
              </a:rPr>
              <a:t> Dependent Nuclear Modification Effects Using Parity-Violating Deep Inelastic Scattering</a:t>
            </a:r>
          </a:p>
          <a:p>
            <a:pPr marL="288925" indent="-171450" defTabSz="914400" fontAlgn="base">
              <a:lnSpc>
                <a:spcPct val="90000"/>
              </a:lnSpc>
              <a:spcBef>
                <a:spcPct val="15000"/>
              </a:spcBef>
              <a:spcAft>
                <a:spcPct val="20000"/>
              </a:spcAft>
              <a:buClr>
                <a:srgbClr val="FF6600"/>
              </a:buClr>
              <a:buFont typeface="Arial" panose="020B0604020202020204" pitchFamily="34" charset="0"/>
              <a:buChar char="•"/>
              <a:defRPr/>
            </a:pPr>
            <a:endParaRPr lang="en-US" sz="900" kern="0" dirty="0">
              <a:solidFill>
                <a:srgbClr val="FF0000"/>
              </a:solidFill>
              <a:latin typeface="Arial" panose="020B0604020202020204" pitchFamily="34" charset="0"/>
              <a:ea typeface="ＭＳ Ｐゴシック" charset="-128"/>
              <a:cs typeface="Arial" panose="020B0604020202020204" pitchFamily="34" charset="0"/>
            </a:endParaRPr>
          </a:p>
          <a:p>
            <a:pPr marL="117475" defTabSz="914400" fontAlgn="base">
              <a:lnSpc>
                <a:spcPct val="90000"/>
              </a:lnSpc>
              <a:spcBef>
                <a:spcPct val="15000"/>
              </a:spcBef>
              <a:spcAft>
                <a:spcPct val="20000"/>
              </a:spcAft>
              <a:buClr>
                <a:srgbClr val="FF6600"/>
              </a:buClr>
              <a:defRPr/>
            </a:pPr>
            <a:endParaRPr lang="en-US" sz="900" kern="0" dirty="0" smtClean="0">
              <a:solidFill>
                <a:srgbClr val="FF0000"/>
              </a:solidFill>
              <a:latin typeface="Arial" panose="020B0604020202020204" pitchFamily="34" charset="0"/>
              <a:ea typeface="ＭＳ Ｐゴシック" charset="-128"/>
              <a:cs typeface="Arial" panose="020B0604020202020204" pitchFamily="34" charset="0"/>
            </a:endParaRPr>
          </a:p>
        </p:txBody>
      </p:sp>
      <p:sp>
        <p:nvSpPr>
          <p:cNvPr id="8" name="Rectangle 7"/>
          <p:cNvSpPr>
            <a:spLocks noChangeArrowheads="1"/>
          </p:cNvSpPr>
          <p:nvPr/>
        </p:nvSpPr>
        <p:spPr bwMode="auto">
          <a:xfrm>
            <a:off x="2191544" y="270059"/>
            <a:ext cx="4760912" cy="1522725"/>
          </a:xfrm>
          <a:prstGeom prst="rect">
            <a:avLst/>
          </a:prstGeom>
          <a:noFill/>
          <a:ln w="9525">
            <a:noFill/>
            <a:miter lim="800000"/>
            <a:headEnd/>
            <a:tailEnd/>
          </a:ln>
          <a:effectLst/>
        </p:spPr>
        <p:txBody>
          <a:bodyPr>
            <a:spAutoFit/>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7475" defTabSz="914400">
              <a:lnSpc>
                <a:spcPct val="90000"/>
              </a:lnSpc>
              <a:spcBef>
                <a:spcPct val="15000"/>
              </a:spcBef>
              <a:spcAft>
                <a:spcPct val="20000"/>
              </a:spcAft>
              <a:buClr>
                <a:srgbClr val="FF6600"/>
              </a:buClr>
              <a:defRPr/>
            </a:pPr>
            <a:endParaRPr lang="en-US" sz="800" kern="0" dirty="0" smtClean="0">
              <a:solidFill>
                <a:srgbClr val="FF0000"/>
              </a:solidFill>
              <a:latin typeface="Calibri"/>
              <a:ea typeface="ＭＳ Ｐゴシック" charset="-128"/>
              <a:cs typeface="Times New Roman" pitchFamily="18" charset="0"/>
            </a:endParaRPr>
          </a:p>
          <a:p>
            <a:pPr marL="117475" defTabSz="914400">
              <a:lnSpc>
                <a:spcPct val="90000"/>
              </a:lnSpc>
              <a:spcBef>
                <a:spcPct val="15000"/>
              </a:spcBef>
              <a:spcAft>
                <a:spcPct val="20000"/>
              </a:spcAft>
              <a:buClr>
                <a:srgbClr val="FF6600"/>
              </a:buClr>
              <a:defRPr/>
            </a:pPr>
            <a:endParaRPr lang="en-US" sz="800" kern="0" dirty="0">
              <a:solidFill>
                <a:srgbClr val="FF0000"/>
              </a:solidFill>
              <a:latin typeface="Calibri"/>
              <a:ea typeface="ＭＳ Ｐゴシック" charset="-128"/>
              <a:cs typeface="Times New Roman" pitchFamily="18" charset="0"/>
            </a:endParaRPr>
          </a:p>
          <a:p>
            <a:pPr marL="117475" defTabSz="914400">
              <a:lnSpc>
                <a:spcPct val="90000"/>
              </a:lnSpc>
              <a:spcBef>
                <a:spcPct val="15000"/>
              </a:spcBef>
              <a:spcAft>
                <a:spcPct val="20000"/>
              </a:spcAft>
              <a:buClr>
                <a:srgbClr val="FF6600"/>
              </a:buClr>
              <a:defRPr/>
            </a:pPr>
            <a:endParaRPr lang="en-US" sz="800" kern="0" dirty="0" smtClean="0">
              <a:solidFill>
                <a:srgbClr val="FF0000"/>
              </a:solidFill>
              <a:latin typeface="Calibri"/>
              <a:ea typeface="ＭＳ Ｐゴシック" charset="-128"/>
              <a:cs typeface="Times New Roman" pitchFamily="18" charset="0"/>
            </a:endParaRPr>
          </a:p>
          <a:p>
            <a:pPr marL="117475" defTabSz="914400">
              <a:lnSpc>
                <a:spcPct val="90000"/>
              </a:lnSpc>
              <a:spcBef>
                <a:spcPct val="15000"/>
              </a:spcBef>
              <a:spcAft>
                <a:spcPct val="20000"/>
              </a:spcAft>
              <a:buClr>
                <a:srgbClr val="FF6600"/>
              </a:buClr>
              <a:defRPr/>
            </a:pPr>
            <a:endParaRPr lang="en-US" sz="800" kern="0" dirty="0">
              <a:solidFill>
                <a:srgbClr val="FF0000"/>
              </a:solidFill>
              <a:latin typeface="Calibri"/>
              <a:ea typeface="ＭＳ Ｐゴシック" charset="-128"/>
              <a:cs typeface="Times New Roman" pitchFamily="18" charset="0"/>
            </a:endParaRPr>
          </a:p>
          <a:p>
            <a:pPr marL="117475" defTabSz="914400">
              <a:lnSpc>
                <a:spcPct val="90000"/>
              </a:lnSpc>
              <a:spcBef>
                <a:spcPct val="15000"/>
              </a:spcBef>
              <a:spcAft>
                <a:spcPct val="20000"/>
              </a:spcAft>
              <a:buClr>
                <a:srgbClr val="FF6600"/>
              </a:buClr>
              <a:defRPr/>
            </a:pPr>
            <a:endParaRPr lang="en-US" sz="800" kern="0" dirty="0">
              <a:solidFill>
                <a:srgbClr val="FF0000"/>
              </a:solidFill>
              <a:latin typeface="Calibri"/>
              <a:ea typeface="ＭＳ Ｐゴシック" charset="-128"/>
              <a:cs typeface="Times New Roman" pitchFamily="18" charset="0"/>
            </a:endParaRPr>
          </a:p>
          <a:p>
            <a:pPr marL="117475" defTabSz="914400">
              <a:lnSpc>
                <a:spcPct val="90000"/>
              </a:lnSpc>
              <a:spcBef>
                <a:spcPct val="15000"/>
              </a:spcBef>
              <a:spcAft>
                <a:spcPct val="20000"/>
              </a:spcAft>
              <a:buClr>
                <a:srgbClr val="FF6600"/>
              </a:buClr>
              <a:defRPr/>
            </a:pPr>
            <a:endParaRPr lang="en-US" sz="800" kern="0" dirty="0">
              <a:solidFill>
                <a:srgbClr val="FF0000"/>
              </a:solidFill>
              <a:latin typeface="Calibri"/>
              <a:ea typeface="ＭＳ Ｐゴシック" charset="-128"/>
              <a:cs typeface="Times New Roman" pitchFamily="18" charset="0"/>
            </a:endParaRPr>
          </a:p>
          <a:p>
            <a:pPr marL="117475" defTabSz="914400">
              <a:lnSpc>
                <a:spcPct val="90000"/>
              </a:lnSpc>
              <a:spcBef>
                <a:spcPct val="15000"/>
              </a:spcBef>
              <a:spcAft>
                <a:spcPct val="20000"/>
              </a:spcAft>
              <a:buClr>
                <a:srgbClr val="FF6600"/>
              </a:buClr>
              <a:defRPr/>
            </a:pPr>
            <a:endParaRPr lang="en-US" sz="800" kern="0" dirty="0">
              <a:solidFill>
                <a:srgbClr val="FF0000"/>
              </a:solidFill>
              <a:latin typeface="Calibri"/>
              <a:ea typeface="ＭＳ Ｐゴシック" charset="-128"/>
              <a:cs typeface="Times New Roman" pitchFamily="18" charset="0"/>
            </a:endParaRPr>
          </a:p>
          <a:p>
            <a:pPr marL="117475" defTabSz="914400">
              <a:lnSpc>
                <a:spcPct val="90000"/>
              </a:lnSpc>
              <a:spcBef>
                <a:spcPct val="15000"/>
              </a:spcBef>
              <a:spcAft>
                <a:spcPct val="20000"/>
              </a:spcAft>
              <a:buClr>
                <a:srgbClr val="FF6600"/>
              </a:buClr>
              <a:defRPr/>
            </a:pPr>
            <a:endParaRPr lang="en-US" sz="1050" kern="0" dirty="0" smtClean="0">
              <a:solidFill>
                <a:srgbClr val="000000"/>
              </a:solidFill>
              <a:latin typeface="Calibri"/>
              <a:ea typeface="ＭＳ Ｐゴシック" charset="-128"/>
              <a:cs typeface="Times New Roman" pitchFamily="18" charset="0"/>
            </a:endParaRPr>
          </a:p>
          <a:p>
            <a:pPr marL="117475" defTabSz="914400">
              <a:lnSpc>
                <a:spcPct val="90000"/>
              </a:lnSpc>
              <a:spcBef>
                <a:spcPct val="15000"/>
              </a:spcBef>
              <a:spcAft>
                <a:spcPct val="20000"/>
              </a:spcAft>
              <a:buClr>
                <a:srgbClr val="FF6600"/>
              </a:buClr>
              <a:defRPr/>
            </a:pPr>
            <a:r>
              <a:rPr lang="en-US" sz="1050" kern="0" dirty="0" smtClean="0">
                <a:solidFill>
                  <a:srgbClr val="000000"/>
                </a:solidFill>
                <a:latin typeface="Calibri"/>
                <a:ea typeface="ＭＳ Ｐゴシック" charset="-128"/>
                <a:cs typeface="Times New Roman" pitchFamily="18" charset="0"/>
              </a:rPr>
              <a:t> </a:t>
            </a:r>
          </a:p>
        </p:txBody>
      </p:sp>
      <p:sp>
        <p:nvSpPr>
          <p:cNvPr id="4" name="Footer Placeholder 3"/>
          <p:cNvSpPr>
            <a:spLocks noGrp="1"/>
          </p:cNvSpPr>
          <p:nvPr>
            <p:ph type="ftr" sz="quarter" idx="11"/>
          </p:nvPr>
        </p:nvSpPr>
        <p:spPr/>
        <p:txBody>
          <a:bodyPr/>
          <a:lstStyle/>
          <a:p>
            <a:pPr>
              <a:defRPr/>
            </a:pPr>
            <a:r>
              <a:rPr lang="en-US" smtClean="0">
                <a:solidFill>
                  <a:prstClr val="white"/>
                </a:solidFill>
              </a:rPr>
              <a:t>S&amp;T Review July 28-30, 2015</a:t>
            </a:r>
            <a:endParaRPr lang="en-US">
              <a:solidFill>
                <a:prstClr val="white"/>
              </a:solidFill>
            </a:endParaRPr>
          </a:p>
        </p:txBody>
      </p:sp>
      <p:sp>
        <p:nvSpPr>
          <p:cNvPr id="9" name="Slide Number Placeholder 8"/>
          <p:cNvSpPr>
            <a:spLocks noGrp="1"/>
          </p:cNvSpPr>
          <p:nvPr>
            <p:ph type="sldNum" sz="quarter" idx="4"/>
          </p:nvPr>
        </p:nvSpPr>
        <p:spPr/>
        <p:txBody>
          <a:bodyPr/>
          <a:lstStyle/>
          <a:p>
            <a:fld id="{B58F48A6-A3E1-4848-9AC3-B43F560BE4FE}" type="slidenum">
              <a:rPr lang="en-US" smtClean="0">
                <a:solidFill>
                  <a:prstClr val="white"/>
                </a:solidFill>
              </a:rPr>
              <a:pPr/>
              <a:t>52</a:t>
            </a:fld>
            <a:endParaRPr lang="en-US" dirty="0">
              <a:solidFill>
                <a:prstClr val="white"/>
              </a:solidFill>
            </a:endParaRPr>
          </a:p>
        </p:txBody>
      </p:sp>
    </p:spTree>
    <p:extLst>
      <p:ext uri="{BB962C8B-B14F-4D97-AF65-F5344CB8AC3E}">
        <p14:creationId xmlns:p14="http://schemas.microsoft.com/office/powerpoint/2010/main" val="363885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CEBAF and the 12 GeV Upgrade</a:t>
            </a:r>
            <a:endParaRPr lang="en-US" dirty="0"/>
          </a:p>
        </p:txBody>
      </p:sp>
      <p:sp>
        <p:nvSpPr>
          <p:cNvPr id="4" name="Footer Placeholder 3"/>
          <p:cNvSpPr>
            <a:spLocks noGrp="1"/>
          </p:cNvSpPr>
          <p:nvPr>
            <p:ph type="ftr" sz="quarter" idx="10"/>
          </p:nvPr>
        </p:nvSpPr>
        <p:spPr/>
        <p:txBody>
          <a:bodyPr/>
          <a:lstStyle/>
          <a:p>
            <a:r>
              <a:rPr lang="en-US"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6</a:t>
            </a:fld>
            <a:endParaRPr lang="en-US" dirty="0"/>
          </a:p>
        </p:txBody>
      </p:sp>
      <p:pic>
        <p:nvPicPr>
          <p:cNvPr id="7" name="Picture 6"/>
          <p:cNvPicPr>
            <a:picLocks noChangeAspect="1"/>
          </p:cNvPicPr>
          <p:nvPr/>
        </p:nvPicPr>
        <p:blipFill>
          <a:blip r:embed="rId2"/>
          <a:stretch>
            <a:fillRect/>
          </a:stretch>
        </p:blipFill>
        <p:spPr>
          <a:xfrm>
            <a:off x="113074" y="863043"/>
            <a:ext cx="8943975" cy="5497980"/>
          </a:xfrm>
          <a:prstGeom prst="rect">
            <a:avLst/>
          </a:prstGeom>
        </p:spPr>
      </p:pic>
      <p:sp>
        <p:nvSpPr>
          <p:cNvPr id="8" name="TextBox 7"/>
          <p:cNvSpPr txBox="1"/>
          <p:nvPr/>
        </p:nvSpPr>
        <p:spPr>
          <a:xfrm>
            <a:off x="209550" y="982976"/>
            <a:ext cx="2678258" cy="369332"/>
          </a:xfrm>
          <a:prstGeom prst="rect">
            <a:avLst/>
          </a:prstGeom>
          <a:noFill/>
        </p:spPr>
        <p:txBody>
          <a:bodyPr wrap="square" rtlCol="0">
            <a:spAutoFit/>
          </a:bodyPr>
          <a:lstStyle/>
          <a:p>
            <a:r>
              <a:rPr lang="en-US" b="1" dirty="0" smtClean="0">
                <a:solidFill>
                  <a:srgbClr val="FF0000"/>
                </a:solidFill>
              </a:rPr>
              <a:t>More from Allison Lung</a:t>
            </a:r>
            <a:endParaRPr lang="en-US" b="1" dirty="0">
              <a:solidFill>
                <a:srgbClr val="FF0000"/>
              </a:solidFill>
            </a:endParaRPr>
          </a:p>
        </p:txBody>
      </p:sp>
    </p:spTree>
    <p:extLst>
      <p:ext uri="{BB962C8B-B14F-4D97-AF65-F5344CB8AC3E}">
        <p14:creationId xmlns:p14="http://schemas.microsoft.com/office/powerpoint/2010/main" val="3205992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979"/>
            <a:ext cx="9144000" cy="571499"/>
          </a:xfrm>
        </p:spPr>
        <p:txBody>
          <a:bodyPr/>
          <a:lstStyle/>
          <a:p>
            <a:r>
              <a:rPr lang="en-US" sz="2800" dirty="0" smtClean="0"/>
              <a:t>CEBAF Operations Accomplishments Since 2012</a:t>
            </a:r>
            <a:endParaRPr lang="en-US" sz="2800" dirty="0"/>
          </a:p>
        </p:txBody>
      </p:sp>
      <p:sp>
        <p:nvSpPr>
          <p:cNvPr id="3" name="Content Placeholder 2"/>
          <p:cNvSpPr>
            <a:spLocks noGrp="1"/>
          </p:cNvSpPr>
          <p:nvPr>
            <p:ph idx="1"/>
          </p:nvPr>
        </p:nvSpPr>
        <p:spPr/>
        <p:txBody>
          <a:bodyPr>
            <a:normAutofit lnSpcReduction="10000"/>
          </a:bodyPr>
          <a:lstStyle/>
          <a:p>
            <a:r>
              <a:rPr lang="en-US" dirty="0"/>
              <a:t>Successfully terminated the 6GeV program</a:t>
            </a:r>
          </a:p>
          <a:p>
            <a:r>
              <a:rPr lang="en-US" dirty="0" smtClean="0"/>
              <a:t>Completed installation and check-out of all 12 GeV Project Accelerator components </a:t>
            </a:r>
          </a:p>
          <a:p>
            <a:r>
              <a:rPr lang="en-US" dirty="0" smtClean="0"/>
              <a:t>Checked and signed off on &gt;8,000 components as part of the Accelerator Readiness Review (ARR) process </a:t>
            </a:r>
            <a:r>
              <a:rPr lang="en-US" dirty="0">
                <a:solidFill>
                  <a:srgbClr val="0000FF"/>
                </a:solidFill>
              </a:rPr>
              <a:t>(12 GeV Project KPP</a:t>
            </a:r>
            <a:r>
              <a:rPr lang="en-US" dirty="0" smtClean="0">
                <a:solidFill>
                  <a:srgbClr val="0000FF"/>
                </a:solidFill>
              </a:rPr>
              <a:t>)</a:t>
            </a:r>
            <a:endParaRPr lang="en-US" dirty="0">
              <a:solidFill>
                <a:srgbClr val="0000FF"/>
              </a:solidFill>
            </a:endParaRPr>
          </a:p>
          <a:p>
            <a:r>
              <a:rPr lang="en-US" dirty="0" smtClean="0"/>
              <a:t>Demonstrated 2.2 GeV/pass </a:t>
            </a:r>
            <a:r>
              <a:rPr lang="en-US" dirty="0">
                <a:solidFill>
                  <a:srgbClr val="0000FF"/>
                </a:solidFill>
              </a:rPr>
              <a:t>(12 GeV Project KPP)</a:t>
            </a:r>
          </a:p>
          <a:p>
            <a:r>
              <a:rPr lang="en-US" b="1" dirty="0" smtClean="0">
                <a:solidFill>
                  <a:srgbClr val="0000FF"/>
                </a:solidFill>
              </a:rPr>
              <a:t>Achieved 12GeV Project CD-4A deliverable in July-2014, months ahead of schedule</a:t>
            </a:r>
          </a:p>
          <a:p>
            <a:r>
              <a:rPr lang="en-US" dirty="0" smtClean="0"/>
              <a:t>Delivered 5.5 pass beam to the Hall D dumplet </a:t>
            </a:r>
            <a:r>
              <a:rPr lang="en-US" dirty="0">
                <a:solidFill>
                  <a:srgbClr val="0000FF"/>
                </a:solidFill>
              </a:rPr>
              <a:t>(12 GeV Project KPP</a:t>
            </a:r>
            <a:r>
              <a:rPr lang="en-US" dirty="0" smtClean="0">
                <a:solidFill>
                  <a:srgbClr val="0000FF"/>
                </a:solidFill>
              </a:rPr>
              <a:t>)</a:t>
            </a:r>
            <a:endParaRPr lang="en-US" dirty="0" smtClean="0"/>
          </a:p>
          <a:p>
            <a:r>
              <a:rPr lang="en-US" dirty="0" smtClean="0"/>
              <a:t>Initiated Hall D detector commissioning </a:t>
            </a:r>
            <a:r>
              <a:rPr lang="en-US" dirty="0">
                <a:solidFill>
                  <a:srgbClr val="0000FF"/>
                </a:solidFill>
              </a:rPr>
              <a:t>(12 GeV Project KPP)</a:t>
            </a:r>
          </a:p>
          <a:p>
            <a:r>
              <a:rPr lang="en-US" dirty="0" smtClean="0"/>
              <a:t>Delivered simultaneous beam to three Halls (A, B, D)</a:t>
            </a:r>
          </a:p>
          <a:p>
            <a:pPr marL="0" indent="0">
              <a:buNone/>
            </a:pPr>
            <a:endParaRPr lang="en-US" dirty="0" smtClean="0"/>
          </a:p>
          <a:p>
            <a:pPr marL="0" indent="0">
              <a:buNone/>
            </a:pPr>
            <a:endParaRPr lang="en-US" dirty="0"/>
          </a:p>
          <a:p>
            <a:pPr marL="0" indent="0" algn="r">
              <a:buNone/>
            </a:pPr>
            <a:r>
              <a:rPr lang="en-US" b="1" dirty="0" smtClean="0">
                <a:solidFill>
                  <a:srgbClr val="FF0000"/>
                </a:solidFill>
              </a:rPr>
              <a:t>More from Arne Freyberger</a:t>
            </a:r>
            <a:r>
              <a:rPr lang="en-US" dirty="0" smtClean="0"/>
              <a:t> </a:t>
            </a:r>
            <a:endParaRPr lang="en-US" dirty="0"/>
          </a:p>
        </p:txBody>
      </p:sp>
      <p:sp>
        <p:nvSpPr>
          <p:cNvPr id="4" name="Footer Placeholder 3"/>
          <p:cNvSpPr>
            <a:spLocks noGrp="1"/>
          </p:cNvSpPr>
          <p:nvPr>
            <p:ph type="ftr" sz="quarter" idx="10"/>
          </p:nvPr>
        </p:nvSpPr>
        <p:spPr/>
        <p:txBody>
          <a:bodyPr/>
          <a:lstStyle/>
          <a:p>
            <a:r>
              <a:rPr lang="en-US"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7</a:t>
            </a:fld>
            <a:endParaRPr lang="en-US" dirty="0"/>
          </a:p>
        </p:txBody>
      </p:sp>
    </p:spTree>
    <p:extLst>
      <p:ext uri="{BB962C8B-B14F-4D97-AF65-F5344CB8AC3E}">
        <p14:creationId xmlns:p14="http://schemas.microsoft.com/office/powerpoint/2010/main" val="386485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 CEBAF Status</a:t>
            </a:r>
            <a:endParaRPr lang="en-US" dirty="0"/>
          </a:p>
        </p:txBody>
      </p:sp>
      <p:sp>
        <p:nvSpPr>
          <p:cNvPr id="3" name="Content Placeholder 2"/>
          <p:cNvSpPr>
            <a:spLocks noGrp="1"/>
          </p:cNvSpPr>
          <p:nvPr>
            <p:ph idx="1"/>
          </p:nvPr>
        </p:nvSpPr>
        <p:spPr>
          <a:xfrm>
            <a:off x="209550" y="841819"/>
            <a:ext cx="8732437" cy="5623306"/>
          </a:xfrm>
        </p:spPr>
        <p:txBody>
          <a:bodyPr>
            <a:normAutofit/>
          </a:bodyPr>
          <a:lstStyle/>
          <a:p>
            <a:r>
              <a:rPr lang="en-US" dirty="0"/>
              <a:t>T</a:t>
            </a:r>
            <a:r>
              <a:rPr lang="en-US" dirty="0" smtClean="0"/>
              <a:t>he </a:t>
            </a:r>
            <a:r>
              <a:rPr lang="en-US" dirty="0"/>
              <a:t>Summer shutdown </a:t>
            </a:r>
            <a:r>
              <a:rPr lang="en-US" dirty="0" smtClean="0"/>
              <a:t>is ongoing; preparing for robust 12 GeV operation</a:t>
            </a:r>
          </a:p>
          <a:p>
            <a:r>
              <a:rPr lang="en-US" dirty="0" smtClean="0"/>
              <a:t>Major </a:t>
            </a:r>
            <a:r>
              <a:rPr lang="en-US" dirty="0"/>
              <a:t>activities </a:t>
            </a:r>
            <a:r>
              <a:rPr lang="en-US" dirty="0" smtClean="0"/>
              <a:t>are:</a:t>
            </a:r>
            <a:endParaRPr lang="en-US" dirty="0"/>
          </a:p>
          <a:p>
            <a:pPr lvl="1">
              <a:spcBef>
                <a:spcPts val="600"/>
              </a:spcBef>
            </a:pPr>
            <a:r>
              <a:rPr lang="en-US" sz="1600" dirty="0" smtClean="0"/>
              <a:t>Helium </a:t>
            </a:r>
            <a:r>
              <a:rPr lang="en-US" sz="1600" dirty="0"/>
              <a:t>processing of every </a:t>
            </a:r>
            <a:r>
              <a:rPr lang="en-US" sz="1600" dirty="0" smtClean="0"/>
              <a:t>cavity to reduce RF trip rate from field emission at top energy</a:t>
            </a:r>
          </a:p>
          <a:p>
            <a:pPr lvl="1">
              <a:spcBef>
                <a:spcPts val="600"/>
              </a:spcBef>
            </a:pPr>
            <a:r>
              <a:rPr lang="en-US" sz="1600" dirty="0" smtClean="0"/>
              <a:t>Complete improvements to 11 GeV Separators to provide full energy separation</a:t>
            </a:r>
            <a:endParaRPr lang="en-US" sz="1600" dirty="0"/>
          </a:p>
          <a:p>
            <a:pPr lvl="1">
              <a:spcBef>
                <a:spcPts val="600"/>
              </a:spcBef>
            </a:pPr>
            <a:r>
              <a:rPr lang="en-US" sz="1600" dirty="0" smtClean="0"/>
              <a:t>Complete </a:t>
            </a:r>
            <a:r>
              <a:rPr lang="en-US" sz="1600" dirty="0"/>
              <a:t>the pathlength </a:t>
            </a:r>
            <a:r>
              <a:rPr lang="en-US" sz="1600" dirty="0" smtClean="0"/>
              <a:t>chicane “dogleg” upgrade (AIP) </a:t>
            </a:r>
            <a:r>
              <a:rPr lang="en-US" sz="1600" dirty="0"/>
              <a:t>to minimize the need to change arc orbit offsets or the </a:t>
            </a:r>
            <a:r>
              <a:rPr lang="en-US" sz="1600" dirty="0" smtClean="0"/>
              <a:t>Main Oscillator frequency </a:t>
            </a:r>
          </a:p>
          <a:p>
            <a:pPr lvl="1">
              <a:spcBef>
                <a:spcPts val="600"/>
              </a:spcBef>
            </a:pPr>
            <a:r>
              <a:rPr lang="en-US" sz="1600" dirty="0" smtClean="0"/>
              <a:t>Complete tunnel air conditioning so that the temperature in the Arc regions of the tunnel do not exceed the 45°C because of electronics in tunnel</a:t>
            </a:r>
          </a:p>
          <a:p>
            <a:pPr lvl="1">
              <a:spcBef>
                <a:spcPts val="600"/>
              </a:spcBef>
            </a:pPr>
            <a:r>
              <a:rPr lang="en-US" sz="1600" dirty="0" smtClean="0"/>
              <a:t>Repair </a:t>
            </a:r>
            <a:r>
              <a:rPr lang="en-US" sz="1600" dirty="0"/>
              <a:t>the 2K cold </a:t>
            </a:r>
            <a:r>
              <a:rPr lang="en-US" sz="1600" dirty="0" smtClean="0"/>
              <a:t>box damaged in the power event </a:t>
            </a:r>
          </a:p>
          <a:p>
            <a:pPr lvl="1">
              <a:spcBef>
                <a:spcPts val="600"/>
              </a:spcBef>
            </a:pPr>
            <a:r>
              <a:rPr lang="en-US" sz="1600" dirty="0" smtClean="0"/>
              <a:t>Completing the Utilities Infrastructure Modernization (UIM) Projects to improve electrical power distribution and cooling tower upgrades, etc. </a:t>
            </a:r>
            <a:endParaRPr lang="en-US" sz="1000" dirty="0"/>
          </a:p>
          <a:p>
            <a:r>
              <a:rPr lang="en-US" dirty="0"/>
              <a:t>In the f</a:t>
            </a:r>
            <a:r>
              <a:rPr lang="en-US" dirty="0" smtClean="0"/>
              <a:t>all</a:t>
            </a:r>
            <a:r>
              <a:rPr lang="en-US" dirty="0"/>
              <a:t>, </a:t>
            </a:r>
            <a:r>
              <a:rPr lang="en-US" dirty="0" smtClean="0"/>
              <a:t>CEBAF will be set up for </a:t>
            </a:r>
            <a:r>
              <a:rPr lang="en-US" dirty="0"/>
              <a:t>12GeV, 1100MeV/linac configuration will be setup following the same process used this past </a:t>
            </a:r>
            <a:r>
              <a:rPr lang="en-US" dirty="0" smtClean="0"/>
              <a:t>run   </a:t>
            </a:r>
          </a:p>
          <a:p>
            <a:pPr lvl="1"/>
            <a:r>
              <a:rPr lang="en-US" sz="1600" dirty="0" smtClean="0"/>
              <a:t>All </a:t>
            </a:r>
            <a:r>
              <a:rPr lang="en-US" sz="1600" dirty="0"/>
              <a:t>eyes will be on measuring emittance/energy spread growth and the SRF </a:t>
            </a:r>
            <a:r>
              <a:rPr lang="en-US" sz="1600" dirty="0" smtClean="0"/>
              <a:t>performance</a:t>
            </a:r>
            <a:endParaRPr lang="en-US" sz="1000" dirty="0"/>
          </a:p>
          <a:p>
            <a:r>
              <a:rPr lang="en-US" dirty="0"/>
              <a:t>In the s</a:t>
            </a:r>
            <a:r>
              <a:rPr lang="en-US" dirty="0" smtClean="0"/>
              <a:t>pring</a:t>
            </a:r>
            <a:r>
              <a:rPr lang="en-US" dirty="0"/>
              <a:t>, the plan is to support the Physics program at the design </a:t>
            </a:r>
            <a:r>
              <a:rPr lang="en-US" dirty="0" smtClean="0"/>
              <a:t>energy</a:t>
            </a:r>
            <a:endParaRPr lang="en-US" dirty="0"/>
          </a:p>
        </p:txBody>
      </p:sp>
      <p:sp>
        <p:nvSpPr>
          <p:cNvPr id="4" name="Footer Placeholder 3"/>
          <p:cNvSpPr>
            <a:spLocks noGrp="1"/>
          </p:cNvSpPr>
          <p:nvPr>
            <p:ph type="ftr" sz="quarter" idx="10"/>
          </p:nvPr>
        </p:nvSpPr>
        <p:spPr/>
        <p:txBody>
          <a:bodyPr/>
          <a:lstStyle/>
          <a:p>
            <a:r>
              <a:rPr lang="en-US"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8</a:t>
            </a:fld>
            <a:endParaRPr lang="en-US" dirty="0"/>
          </a:p>
        </p:txBody>
      </p:sp>
    </p:spTree>
    <p:extLst>
      <p:ext uri="{BB962C8B-B14F-4D97-AF65-F5344CB8AC3E}">
        <p14:creationId xmlns:p14="http://schemas.microsoft.com/office/powerpoint/2010/main" val="36000395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Improvement Projects</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AIP </a:t>
            </a:r>
            <a:r>
              <a:rPr lang="en-US" b="1" dirty="0"/>
              <a:t>work completed FY12</a:t>
            </a:r>
          </a:p>
          <a:p>
            <a:pPr>
              <a:spcBef>
                <a:spcPts val="600"/>
              </a:spcBef>
              <a:buClr>
                <a:srgbClr val="008000"/>
              </a:buClr>
              <a:buSzPct val="150000"/>
              <a:buFont typeface="Wingdings" charset="2"/>
              <a:buChar char="ü"/>
            </a:pPr>
            <a:r>
              <a:rPr lang="en-US" b="1" dirty="0"/>
              <a:t>CHL Controls Upgrade </a:t>
            </a:r>
            <a:r>
              <a:rPr lang="en-US" dirty="0"/>
              <a:t>– </a:t>
            </a:r>
            <a:r>
              <a:rPr lang="en-US" dirty="0" smtClean="0"/>
              <a:t>Improve reliability of </a:t>
            </a:r>
            <a:r>
              <a:rPr lang="en-US" dirty="0"/>
              <a:t>Central Helium </a:t>
            </a:r>
            <a:r>
              <a:rPr lang="en-US" dirty="0" smtClean="0"/>
              <a:t>Liquefier controls</a:t>
            </a:r>
          </a:p>
          <a:p>
            <a:pPr>
              <a:spcBef>
                <a:spcPts val="600"/>
              </a:spcBef>
              <a:buClr>
                <a:srgbClr val="008000"/>
              </a:buClr>
              <a:buSzPct val="150000"/>
              <a:buFont typeface="Wingdings" charset="2"/>
              <a:buChar char="ü"/>
            </a:pPr>
            <a:endParaRPr lang="en-US" sz="800" dirty="0"/>
          </a:p>
          <a:p>
            <a:pPr marL="0" indent="0">
              <a:buNone/>
            </a:pPr>
            <a:r>
              <a:rPr lang="en-US" b="1" dirty="0"/>
              <a:t>AIP work completed FY13</a:t>
            </a:r>
          </a:p>
          <a:p>
            <a:pPr lvl="0">
              <a:spcBef>
                <a:spcPts val="600"/>
              </a:spcBef>
              <a:buClr>
                <a:srgbClr val="008000"/>
              </a:buClr>
              <a:buSzPct val="150000"/>
              <a:buFont typeface="Wingdings" charset="2"/>
              <a:buChar char="ü"/>
            </a:pPr>
            <a:r>
              <a:rPr lang="en-US" b="1" dirty="0"/>
              <a:t>Injector Upgrade (Gun portion) </a:t>
            </a:r>
            <a:r>
              <a:rPr lang="en-US" dirty="0"/>
              <a:t>– Install 200keV capable DC gun, operate for physics at 130keV </a:t>
            </a:r>
            <a:r>
              <a:rPr lang="en-US" dirty="0" smtClean="0"/>
              <a:t>to improve parity quality at high bunch charge </a:t>
            </a:r>
            <a:endParaRPr lang="en-US" dirty="0"/>
          </a:p>
          <a:p>
            <a:pPr>
              <a:spcBef>
                <a:spcPts val="600"/>
              </a:spcBef>
            </a:pPr>
            <a:endParaRPr lang="en-US" sz="800" dirty="0"/>
          </a:p>
          <a:p>
            <a:pPr marL="0" indent="0">
              <a:buNone/>
            </a:pPr>
            <a:r>
              <a:rPr lang="en-US" b="1" dirty="0" smtClean="0"/>
              <a:t>AIP </a:t>
            </a:r>
            <a:r>
              <a:rPr lang="en-US" b="1" dirty="0"/>
              <a:t>work completed FY14</a:t>
            </a:r>
          </a:p>
          <a:p>
            <a:pPr lvl="0">
              <a:spcBef>
                <a:spcPts val="600"/>
              </a:spcBef>
              <a:buClr>
                <a:srgbClr val="008000"/>
              </a:buClr>
              <a:buSzPct val="150000"/>
              <a:buFont typeface="Wingdings" charset="2"/>
              <a:buChar char="ü"/>
            </a:pPr>
            <a:r>
              <a:rPr lang="en-US" b="1" dirty="0"/>
              <a:t>Injector Upgrade (R100) </a:t>
            </a:r>
            <a:r>
              <a:rPr lang="en-US" dirty="0"/>
              <a:t>– Install, commission and operate R100, 100MeV capable cryomodule, </a:t>
            </a:r>
            <a:r>
              <a:rPr lang="en-US" dirty="0" smtClean="0"/>
              <a:t>to match Injector energy to 12GeV CEBAF </a:t>
            </a:r>
            <a:endParaRPr lang="en-US" dirty="0"/>
          </a:p>
          <a:p>
            <a:pPr>
              <a:spcBef>
                <a:spcPts val="600"/>
              </a:spcBef>
            </a:pPr>
            <a:endParaRPr lang="en-US" sz="800" dirty="0"/>
          </a:p>
          <a:p>
            <a:pPr marL="0" indent="0">
              <a:buNone/>
            </a:pPr>
            <a:r>
              <a:rPr lang="en-US" b="1" dirty="0" smtClean="0"/>
              <a:t>AIP </a:t>
            </a:r>
            <a:r>
              <a:rPr lang="en-US" b="1" dirty="0"/>
              <a:t>work completed FY15</a:t>
            </a:r>
          </a:p>
          <a:p>
            <a:pPr lvl="0">
              <a:spcBef>
                <a:spcPts val="600"/>
              </a:spcBef>
            </a:pPr>
            <a:r>
              <a:rPr lang="en-US" b="1" dirty="0"/>
              <a:t>Dogleg Upgrade</a:t>
            </a:r>
            <a:r>
              <a:rPr lang="en-US" dirty="0"/>
              <a:t>  -- Restores CEBAF path length adjustment to pre-12GeV upgrade </a:t>
            </a:r>
            <a:r>
              <a:rPr lang="en-US" dirty="0" smtClean="0"/>
              <a:t>range </a:t>
            </a:r>
            <a:r>
              <a:rPr lang="en-US" dirty="0"/>
              <a:t> </a:t>
            </a:r>
            <a:r>
              <a:rPr lang="en-US" b="1" dirty="0" smtClean="0">
                <a:solidFill>
                  <a:srgbClr val="008000"/>
                </a:solidFill>
              </a:rPr>
              <a:t>(On track for completion by September 2015)</a:t>
            </a:r>
          </a:p>
        </p:txBody>
      </p:sp>
      <p:sp>
        <p:nvSpPr>
          <p:cNvPr id="4" name="Footer Placeholder 3"/>
          <p:cNvSpPr>
            <a:spLocks noGrp="1"/>
          </p:cNvSpPr>
          <p:nvPr>
            <p:ph type="ftr" sz="quarter" idx="10"/>
          </p:nvPr>
        </p:nvSpPr>
        <p:spPr/>
        <p:txBody>
          <a:bodyPr/>
          <a:lstStyle/>
          <a:p>
            <a:r>
              <a:rPr lang="en-US" smtClean="0"/>
              <a:t>S&amp;T Review July 28-30, 2015</a:t>
            </a:r>
            <a:endParaRPr lang="en-US" dirty="0"/>
          </a:p>
        </p:txBody>
      </p:sp>
      <p:sp>
        <p:nvSpPr>
          <p:cNvPr id="5" name="Slide Number Placeholder 4"/>
          <p:cNvSpPr>
            <a:spLocks noGrp="1"/>
          </p:cNvSpPr>
          <p:nvPr>
            <p:ph type="sldNum" sz="quarter" idx="11"/>
          </p:nvPr>
        </p:nvSpPr>
        <p:spPr/>
        <p:txBody>
          <a:bodyPr/>
          <a:lstStyle/>
          <a:p>
            <a:fld id="{857632D8-191F-466C-AAEC-EF2308AA4DB2}" type="slidenum">
              <a:rPr lang="en-US" smtClean="0"/>
              <a:pPr/>
              <a:t>9</a:t>
            </a:fld>
            <a:endParaRPr lang="en-US" dirty="0"/>
          </a:p>
        </p:txBody>
      </p:sp>
    </p:spTree>
    <p:extLst>
      <p:ext uri="{BB962C8B-B14F-4D97-AF65-F5344CB8AC3E}">
        <p14:creationId xmlns:p14="http://schemas.microsoft.com/office/powerpoint/2010/main" val="19611920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W5xexHNYxAfuZuuxeMyMWC"/>
</p:tagLst>
</file>

<file path=ppt/theme/theme1.xml><?xml version="1.0" encoding="utf-8"?>
<a:theme xmlns:a="http://schemas.openxmlformats.org/drawingml/2006/main" name="2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15629</TotalTime>
  <Words>5357</Words>
  <Application>Microsoft Office PowerPoint</Application>
  <PresentationFormat>On-screen Show (4:3)</PresentationFormat>
  <Paragraphs>918</Paragraphs>
  <Slides>52</Slides>
  <Notes>32</Notes>
  <HiddenSlides>0</HiddenSlides>
  <MMClips>0</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52</vt:i4>
      </vt:variant>
    </vt:vector>
  </HeadingPairs>
  <TitlesOfParts>
    <vt:vector size="59" baseType="lpstr">
      <vt:lpstr>2_JLabPowerpointMain</vt:lpstr>
      <vt:lpstr>1_JLabPowerpointMain</vt:lpstr>
      <vt:lpstr>3_JLabPowerpointMain</vt:lpstr>
      <vt:lpstr>JLabPowerpointMain</vt:lpstr>
      <vt:lpstr>4_JLabPowerpointMain</vt:lpstr>
      <vt:lpstr>Worksheet</vt:lpstr>
      <vt:lpstr>Document</vt:lpstr>
      <vt:lpstr>Accelerator Overview S&amp;T Review 2015</vt:lpstr>
      <vt:lpstr>Outline</vt:lpstr>
      <vt:lpstr>PowerPoint Presentation</vt:lpstr>
      <vt:lpstr>Accelerator Mission and Goals</vt:lpstr>
      <vt:lpstr>Operate and Upgrade the JLab Accelerator Facilities</vt:lpstr>
      <vt:lpstr>CEBAF and the 12 GeV Upgrade</vt:lpstr>
      <vt:lpstr>CEBAF Operations Accomplishments Since 2012</vt:lpstr>
      <vt:lpstr>Present CEBAF Status</vt:lpstr>
      <vt:lpstr>Accelerator Improvement Projects</vt:lpstr>
      <vt:lpstr>AIP – Future projects</vt:lpstr>
      <vt:lpstr>Simultaneous Beams to Four Halls</vt:lpstr>
      <vt:lpstr>750MHz Separators Provide 11GeV capability</vt:lpstr>
      <vt:lpstr>MEIC Update since 2012 S&amp;T Review</vt:lpstr>
      <vt:lpstr>MEIC Organization</vt:lpstr>
      <vt:lpstr>MEIC Planned Activities in FY15</vt:lpstr>
      <vt:lpstr>Preliminary Planned R&amp;D  FY15-17</vt:lpstr>
      <vt:lpstr>Future Missions for LERF (former FEL)</vt:lpstr>
      <vt:lpstr>SRF Activities</vt:lpstr>
      <vt:lpstr>PowerPoint Presentation</vt:lpstr>
      <vt:lpstr>Development of Nb/Cu films by Energetic Condensation</vt:lpstr>
      <vt:lpstr>PowerPoint Presentation</vt:lpstr>
      <vt:lpstr>CASA R&amp;D</vt:lpstr>
      <vt:lpstr>Support for Other Projects</vt:lpstr>
      <vt:lpstr>FRIB Cryogenic Support (Engineering Division)</vt:lpstr>
      <vt:lpstr>LCLS II</vt:lpstr>
      <vt:lpstr>Improving SRF Cavity Efficiency via Doped Materials</vt:lpstr>
      <vt:lpstr>Cavity Production for Helmholtz-Zentrum Berlin</vt:lpstr>
      <vt:lpstr>Prototype Crab Cavities for LHC (US LARP)</vt:lpstr>
      <vt:lpstr>Proposed collaboration with CERN on SRF for LHeC</vt:lpstr>
      <vt:lpstr>Education Goals</vt:lpstr>
      <vt:lpstr>IPAC’15 – Richmond, VA</vt:lpstr>
      <vt:lpstr>Vision for the Future</vt:lpstr>
      <vt:lpstr>Summary</vt:lpstr>
      <vt:lpstr> Supplemental Information</vt:lpstr>
      <vt:lpstr>Capital Equipment/AIP Funds @ Proposed ($k)</vt:lpstr>
      <vt:lpstr>Development of SIS NbTiN/AlN structures on Nb surfaces</vt:lpstr>
      <vt:lpstr>High efficiency at low cost: ingot Nb</vt:lpstr>
      <vt:lpstr>PowerPoint Presentation</vt:lpstr>
      <vt:lpstr>High Gradient: New Results and Next Steps </vt:lpstr>
      <vt:lpstr>Graduate Education</vt:lpstr>
      <vt:lpstr>Theses during this decade (2011-12)</vt:lpstr>
      <vt:lpstr>Theses during this decade (2012-13)</vt:lpstr>
      <vt:lpstr>Theses during this decade (2013-15)</vt:lpstr>
      <vt:lpstr>Graduates</vt:lpstr>
      <vt:lpstr>Undergraduates</vt:lpstr>
      <vt:lpstr>Accelerator Division Scientific Profile</vt:lpstr>
      <vt:lpstr>Recent Awards and Patents</vt:lpstr>
      <vt:lpstr>Recent Awards and Patents</vt:lpstr>
      <vt:lpstr>Committee and Board Memberships, etc.</vt:lpstr>
      <vt:lpstr>Committee and Board Memberships, contd.</vt:lpstr>
      <vt:lpstr>Collaborations</vt:lpstr>
      <vt:lpstr>Collaborations</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dchopard</dc:creator>
  <cp:lastModifiedBy>foremast</cp:lastModifiedBy>
  <cp:revision>228</cp:revision>
  <cp:lastPrinted>2015-07-24T20:14:52Z</cp:lastPrinted>
  <dcterms:created xsi:type="dcterms:W3CDTF">2013-08-22T19:51:08Z</dcterms:created>
  <dcterms:modified xsi:type="dcterms:W3CDTF">2015-07-27T13:58:29Z</dcterms:modified>
</cp:coreProperties>
</file>