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5" r:id="rId4"/>
  </p:sldMasterIdLst>
  <p:notesMasterIdLst>
    <p:notesMasterId r:id="rId20"/>
  </p:notesMasterIdLst>
  <p:sldIdLst>
    <p:sldId id="258" r:id="rId5"/>
    <p:sldId id="265" r:id="rId6"/>
    <p:sldId id="291" r:id="rId7"/>
    <p:sldId id="292" r:id="rId8"/>
    <p:sldId id="325" r:id="rId9"/>
    <p:sldId id="322" r:id="rId10"/>
    <p:sldId id="266" r:id="rId11"/>
    <p:sldId id="329" r:id="rId12"/>
    <p:sldId id="328" r:id="rId13"/>
    <p:sldId id="314" r:id="rId14"/>
    <p:sldId id="330" r:id="rId15"/>
    <p:sldId id="327" r:id="rId16"/>
    <p:sldId id="317" r:id="rId17"/>
    <p:sldId id="310" r:id="rId18"/>
    <p:sldId id="319" r:id="rId19"/>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89238" autoAdjust="0"/>
  </p:normalViewPr>
  <p:slideViewPr>
    <p:cSldViewPr snapToGrid="0" snapToObjects="1" showGuides="1">
      <p:cViewPr>
        <p:scale>
          <a:sx n="100" d="100"/>
          <a:sy n="100" d="100"/>
        </p:scale>
        <p:origin x="-1080" y="4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G:\LRP1415\JLab_OPS\2008-2014%20Continent%20Breakdow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550092823763"/>
          <c:y val="2.5000000000000001E-2"/>
          <c:w val="0.85967479674796698"/>
          <c:h val="0.90358048993875795"/>
        </c:manualLayout>
      </c:layout>
      <c:lineChart>
        <c:grouping val="standard"/>
        <c:varyColors val="0"/>
        <c:ser>
          <c:idx val="0"/>
          <c:order val="0"/>
          <c:tx>
            <c:strRef>
              <c:f>Sheet1!$B$1</c:f>
              <c:strCache>
                <c:ptCount val="1"/>
                <c:pt idx="0">
                  <c:v>Total Recordable Case Rate</c:v>
                </c:pt>
              </c:strCache>
            </c:strRef>
          </c:tx>
          <c:spPr>
            <a:ln>
              <a:solidFill>
                <a:srgbClr val="0070C0"/>
              </a:solidFill>
            </a:ln>
          </c:spPr>
          <c:marker>
            <c:symbol val="none"/>
          </c:marker>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0.96</c:v>
                </c:pt>
                <c:pt idx="1">
                  <c:v>0.84</c:v>
                </c:pt>
                <c:pt idx="2">
                  <c:v>1.3</c:v>
                </c:pt>
                <c:pt idx="3">
                  <c:v>0.95</c:v>
                </c:pt>
                <c:pt idx="4">
                  <c:v>0.38</c:v>
                </c:pt>
                <c:pt idx="5">
                  <c:v>0.32</c:v>
                </c:pt>
              </c:numCache>
            </c:numRef>
          </c:val>
          <c:smooth val="0"/>
        </c:ser>
        <c:ser>
          <c:idx val="1"/>
          <c:order val="1"/>
          <c:tx>
            <c:strRef>
              <c:f>Sheet1!$C$1</c:f>
              <c:strCache>
                <c:ptCount val="1"/>
                <c:pt idx="0">
                  <c:v>Days Away, Restricted or Transferred Case Rate</c:v>
                </c:pt>
              </c:strCache>
            </c:strRef>
          </c:tx>
          <c:spPr>
            <a:ln>
              <a:solidFill>
                <a:srgbClr val="FF0000"/>
              </a:solidFill>
            </a:ln>
          </c:spPr>
          <c:marker>
            <c:symbol val="none"/>
          </c:marker>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General</c:formatCode>
                <c:ptCount val="6"/>
                <c:pt idx="0">
                  <c:v>0.43</c:v>
                </c:pt>
                <c:pt idx="1">
                  <c:v>0.27</c:v>
                </c:pt>
                <c:pt idx="2">
                  <c:v>0.69</c:v>
                </c:pt>
                <c:pt idx="3">
                  <c:v>0.74</c:v>
                </c:pt>
                <c:pt idx="4">
                  <c:v>0.38</c:v>
                </c:pt>
                <c:pt idx="5">
                  <c:v>0.16</c:v>
                </c:pt>
              </c:numCache>
            </c:numRef>
          </c:val>
          <c:smooth val="0"/>
        </c:ser>
        <c:dLbls>
          <c:showLegendKey val="0"/>
          <c:showVal val="0"/>
          <c:showCatName val="0"/>
          <c:showSerName val="0"/>
          <c:showPercent val="0"/>
          <c:showBubbleSize val="0"/>
        </c:dLbls>
        <c:marker val="1"/>
        <c:smooth val="0"/>
        <c:axId val="28478464"/>
        <c:axId val="28480256"/>
      </c:lineChart>
      <c:catAx>
        <c:axId val="28478464"/>
        <c:scaling>
          <c:orientation val="minMax"/>
        </c:scaling>
        <c:delete val="0"/>
        <c:axPos val="b"/>
        <c:numFmt formatCode="General" sourceLinked="1"/>
        <c:majorTickMark val="out"/>
        <c:minorTickMark val="none"/>
        <c:tickLblPos val="nextTo"/>
        <c:txPr>
          <a:bodyPr/>
          <a:lstStyle/>
          <a:p>
            <a:pPr>
              <a:defRPr sz="1600" b="1">
                <a:latin typeface="Arial" pitchFamily="34" charset="0"/>
                <a:cs typeface="Arial" pitchFamily="34" charset="0"/>
              </a:defRPr>
            </a:pPr>
            <a:endParaRPr lang="en-US"/>
          </a:p>
        </c:txPr>
        <c:crossAx val="28480256"/>
        <c:crosses val="autoZero"/>
        <c:auto val="1"/>
        <c:lblAlgn val="ctr"/>
        <c:lblOffset val="100"/>
        <c:noMultiLvlLbl val="0"/>
      </c:catAx>
      <c:valAx>
        <c:axId val="28480256"/>
        <c:scaling>
          <c:orientation val="minMax"/>
          <c:max val="6"/>
        </c:scaling>
        <c:delete val="0"/>
        <c:axPos val="l"/>
        <c:majorGridlines/>
        <c:title>
          <c:tx>
            <c:rich>
              <a:bodyPr rot="-5400000" vert="horz"/>
              <a:lstStyle/>
              <a:p>
                <a:pPr>
                  <a:defRPr>
                    <a:latin typeface="Arial" pitchFamily="34" charset="0"/>
                    <a:cs typeface="Arial" pitchFamily="34" charset="0"/>
                  </a:defRPr>
                </a:pPr>
                <a:r>
                  <a:rPr lang="en-US" dirty="0" smtClean="0">
                    <a:latin typeface="Arial" pitchFamily="34" charset="0"/>
                    <a:cs typeface="Arial" pitchFamily="34" charset="0"/>
                  </a:rPr>
                  <a:t># Cases/200,000 Hours Worked</a:t>
                </a:r>
                <a:endParaRPr lang="en-US" dirty="0">
                  <a:latin typeface="Arial" pitchFamily="34" charset="0"/>
                  <a:cs typeface="Arial" pitchFamily="34" charset="0"/>
                </a:endParaRPr>
              </a:p>
            </c:rich>
          </c:tx>
          <c:layout/>
          <c:overlay val="0"/>
        </c:title>
        <c:numFmt formatCode="General" sourceLinked="1"/>
        <c:majorTickMark val="out"/>
        <c:minorTickMark val="none"/>
        <c:tickLblPos val="nextTo"/>
        <c:txPr>
          <a:bodyPr/>
          <a:lstStyle/>
          <a:p>
            <a:pPr>
              <a:defRPr b="1">
                <a:latin typeface="Arial" pitchFamily="34" charset="0"/>
                <a:cs typeface="Arial" pitchFamily="34" charset="0"/>
              </a:defRPr>
            </a:pPr>
            <a:endParaRPr lang="en-US"/>
          </a:p>
        </c:txPr>
        <c:crossAx val="28478464"/>
        <c:crosses val="autoZero"/>
        <c:crossBetween val="between"/>
      </c:valAx>
    </c:plotArea>
    <c:legend>
      <c:legendPos val="r"/>
      <c:legendEntry>
        <c:idx val="0"/>
        <c:txPr>
          <a:bodyPr/>
          <a:lstStyle/>
          <a:p>
            <a:pPr>
              <a:defRPr sz="1400" b="1">
                <a:latin typeface="Arial" pitchFamily="34" charset="0"/>
                <a:cs typeface="Arial" pitchFamily="34" charset="0"/>
              </a:defRPr>
            </a:pPr>
            <a:endParaRPr lang="en-US"/>
          </a:p>
        </c:txPr>
      </c:legendEntry>
      <c:legendEntry>
        <c:idx val="1"/>
        <c:txPr>
          <a:bodyPr/>
          <a:lstStyle/>
          <a:p>
            <a:pPr>
              <a:defRPr sz="1400" b="1">
                <a:latin typeface="Arial" pitchFamily="34" charset="0"/>
                <a:cs typeface="Arial" pitchFamily="34" charset="0"/>
              </a:defRPr>
            </a:pPr>
            <a:endParaRPr lang="en-US"/>
          </a:p>
        </c:txPr>
      </c:legendEntry>
      <c:layout>
        <c:manualLayout>
          <c:xMode val="edge"/>
          <c:yMode val="edge"/>
          <c:x val="0.67576200840748601"/>
          <c:y val="0.55535797608632298"/>
          <c:w val="0.301202761240211"/>
          <c:h val="0.198677456984544"/>
        </c:manualLayout>
      </c:layout>
      <c:overlay val="0"/>
      <c:txPr>
        <a:bodyPr/>
        <a:lstStyle/>
        <a:p>
          <a:pPr>
            <a:defRPr sz="14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lgn="ctr">
            <a:defRPr/>
          </a:pPr>
          <a:endParaRPr lang="en-US"/>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Summary!$A$11</c:f>
              <c:strCache>
                <c:ptCount val="1"/>
              </c:strCache>
            </c:strRef>
          </c:tx>
          <c:dLbls>
            <c:txPr>
              <a:bodyPr/>
              <a:lstStyle/>
              <a:p>
                <a:pPr>
                  <a:defRPr sz="1400" baseline="0"/>
                </a:pPr>
                <a:endParaRPr lang="en-US"/>
              </a:p>
            </c:txPr>
            <c:showLegendKey val="0"/>
            <c:showVal val="0"/>
            <c:showCatName val="0"/>
            <c:showSerName val="0"/>
            <c:showPercent val="1"/>
            <c:showBubbleSize val="0"/>
            <c:showLeaderLines val="1"/>
          </c:dLbls>
          <c:cat>
            <c:strRef>
              <c:f>Summary!$B$2:$F$2</c:f>
              <c:strCache>
                <c:ptCount val="5"/>
                <c:pt idx="0">
                  <c:v>US</c:v>
                </c:pt>
                <c:pt idx="1">
                  <c:v>EU</c:v>
                </c:pt>
                <c:pt idx="2">
                  <c:v>Asia</c:v>
                </c:pt>
                <c:pt idx="3">
                  <c:v>Africa</c:v>
                </c:pt>
                <c:pt idx="4">
                  <c:v>Canada</c:v>
                </c:pt>
              </c:strCache>
            </c:strRef>
          </c:cat>
          <c:val>
            <c:numRef>
              <c:f>Summary!$B$11:$F$11</c:f>
              <c:numCache>
                <c:formatCode>0.0%</c:formatCode>
                <c:ptCount val="5"/>
                <c:pt idx="0">
                  <c:v>0.74358974358974361</c:v>
                </c:pt>
                <c:pt idx="1">
                  <c:v>0.15384615384615494</c:v>
                </c:pt>
                <c:pt idx="2">
                  <c:v>7.2649572649572669E-2</c:v>
                </c:pt>
                <c:pt idx="3">
                  <c:v>8.5470085470085548E-3</c:v>
                </c:pt>
                <c:pt idx="4">
                  <c:v>2.1367521367521371E-2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594274450009173"/>
          <c:y val="0.19280062424896779"/>
          <c:w val="0.21406194298432485"/>
          <c:h val="0.55708225977017545"/>
        </c:manualLayout>
      </c:layout>
      <c:overlay val="0"/>
      <c:txPr>
        <a:bodyPr/>
        <a:lstStyle/>
        <a:p>
          <a:pPr>
            <a:defRPr sz="1400" baseline="0"/>
          </a:pPr>
          <a:endParaRPr lang="en-US"/>
        </a:p>
      </c:txPr>
    </c:legend>
    <c:plotVisOnly val="1"/>
    <c:dispBlanksAs val="zero"/>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0.13821</cdr:x>
      <cdr:y>0.68056</cdr:y>
    </cdr:from>
    <cdr:to>
      <cdr:x>0.23821</cdr:x>
      <cdr:y>0.7377</cdr:y>
    </cdr:to>
    <cdr:sp macro="" textlink="">
      <cdr:nvSpPr>
        <cdr:cNvPr id="6" name="TextBox 5"/>
        <cdr:cNvSpPr txBox="1"/>
      </cdr:nvSpPr>
      <cdr:spPr>
        <a:xfrm xmlns:a="http://schemas.openxmlformats.org/drawingml/2006/main">
          <a:off x="1295400" y="3733800"/>
          <a:ext cx="937260" cy="313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latin typeface="Arial" pitchFamily="34" charset="0"/>
              <a:cs typeface="Arial" pitchFamily="34" charset="0"/>
            </a:rPr>
            <a:t>DART Goal</a:t>
          </a:r>
          <a:endParaRPr lang="en-US" sz="1200" b="1" dirty="0">
            <a:latin typeface="Arial" pitchFamily="34" charset="0"/>
            <a:cs typeface="Arial" pitchFamily="34" charset="0"/>
          </a:endParaRPr>
        </a:p>
      </cdr:txBody>
    </cdr:sp>
  </cdr:relSizeAnchor>
  <cdr:relSizeAnchor xmlns:cdr="http://schemas.openxmlformats.org/drawingml/2006/chartDrawing">
    <cdr:from>
      <cdr:x>0.17886</cdr:x>
      <cdr:y>0.73611</cdr:y>
    </cdr:from>
    <cdr:to>
      <cdr:x>0.19552</cdr:x>
      <cdr:y>0.89604</cdr:y>
    </cdr:to>
    <cdr:sp macro="" textlink="">
      <cdr:nvSpPr>
        <cdr:cNvPr id="8" name="Straight Arrow Connector 7"/>
        <cdr:cNvSpPr/>
      </cdr:nvSpPr>
      <cdr:spPr bwMode="auto">
        <a:xfrm xmlns:a="http://schemas.openxmlformats.org/drawingml/2006/main" rot="5400000">
          <a:off x="1315754" y="4399246"/>
          <a:ext cx="877440" cy="156148"/>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0.28455</cdr:x>
      <cdr:y>0.625</cdr:y>
    </cdr:from>
    <cdr:to>
      <cdr:x>0.38455</cdr:x>
      <cdr:y>0.68214</cdr:y>
    </cdr:to>
    <cdr:sp macro="" textlink="">
      <cdr:nvSpPr>
        <cdr:cNvPr id="9" name="TextBox 8"/>
        <cdr:cNvSpPr txBox="1"/>
      </cdr:nvSpPr>
      <cdr:spPr>
        <a:xfrm xmlns:a="http://schemas.openxmlformats.org/drawingml/2006/main">
          <a:off x="2667000" y="3429000"/>
          <a:ext cx="937260" cy="3134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latin typeface="Arial" pitchFamily="34" charset="0"/>
              <a:cs typeface="Arial" pitchFamily="34" charset="0"/>
            </a:rPr>
            <a:t>TRC Goal</a:t>
          </a:r>
          <a:endParaRPr lang="en-US" sz="1200" b="1" dirty="0">
            <a:latin typeface="Arial" pitchFamily="34" charset="0"/>
            <a:cs typeface="Arial" pitchFamily="34" charset="0"/>
          </a:endParaRPr>
        </a:p>
      </cdr:txBody>
    </cdr:sp>
  </cdr:relSizeAnchor>
  <cdr:relSizeAnchor xmlns:cdr="http://schemas.openxmlformats.org/drawingml/2006/chartDrawing">
    <cdr:from>
      <cdr:x>0.23577</cdr:x>
      <cdr:y>0.68056</cdr:y>
    </cdr:from>
    <cdr:to>
      <cdr:x>0.30894</cdr:x>
      <cdr:y>0.81945</cdr:y>
    </cdr:to>
    <cdr:sp macro="" textlink="">
      <cdr:nvSpPr>
        <cdr:cNvPr id="10" name="Straight Arrow Connector 9"/>
        <cdr:cNvSpPr/>
      </cdr:nvSpPr>
      <cdr:spPr bwMode="auto">
        <a:xfrm xmlns:a="http://schemas.openxmlformats.org/drawingml/2006/main" rot="5400000">
          <a:off x="2171694" y="3771906"/>
          <a:ext cx="762006" cy="685794"/>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0.51027</cdr:x>
      <cdr:y>0.08749</cdr:y>
    </cdr:from>
    <cdr:to>
      <cdr:x>1</cdr:x>
      <cdr:y>0.16041</cdr:y>
    </cdr:to>
    <cdr:sp macro="" textlink="">
      <cdr:nvSpPr>
        <cdr:cNvPr id="2" name="TextBox 1"/>
        <cdr:cNvSpPr txBox="1"/>
      </cdr:nvSpPr>
      <cdr:spPr>
        <a:xfrm xmlns:a="http://schemas.openxmlformats.org/drawingml/2006/main">
          <a:off x="4480072" y="442635"/>
          <a:ext cx="4299787" cy="36898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endParaRPr lang="en-US" sz="2000" b="1" dirty="0" smtClean="0">
            <a:solidFill>
              <a:srgbClr val="002060"/>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79" tIns="46190" rIns="92379" bIns="46190"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79" tIns="46190" rIns="92379" bIns="46190" rtlCol="0"/>
          <a:lstStyle>
            <a:lvl1pPr algn="r">
              <a:defRPr sz="1200"/>
            </a:lvl1pPr>
          </a:lstStyle>
          <a:p>
            <a:fld id="{9EE1124A-8259-2F43-AA9E-1AB80762BA4E}" type="datetimeFigureOut">
              <a:rPr lang="en-US" smtClean="0"/>
              <a:pPr/>
              <a:t>7/27/2015</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79" tIns="46190" rIns="92379" bIns="46190"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79" tIns="46190" rIns="92379" bIns="461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79" tIns="46190" rIns="92379" bIns="46190"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79" tIns="46190" rIns="92379" bIns="4619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3</a:t>
            </a:fld>
            <a:endParaRPr lang="en-US"/>
          </a:p>
        </p:txBody>
      </p:sp>
    </p:spTree>
    <p:extLst>
      <p:ext uri="{BB962C8B-B14F-4D97-AF65-F5344CB8AC3E}">
        <p14:creationId xmlns:p14="http://schemas.microsoft.com/office/powerpoint/2010/main" val="34365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69523E-340A-48C4-92C8-64E29C526E3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09CCE-D96A-474A-AB30-60268BC5A8F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2460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6</a:t>
            </a:fld>
            <a:endParaRPr lang="en-US"/>
          </a:p>
        </p:txBody>
      </p:sp>
    </p:spTree>
    <p:extLst>
      <p:ext uri="{BB962C8B-B14F-4D97-AF65-F5344CB8AC3E}">
        <p14:creationId xmlns:p14="http://schemas.microsoft.com/office/powerpoint/2010/main" val="272192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7</a:t>
            </a:fld>
            <a:endParaRPr lang="en-US"/>
          </a:p>
        </p:txBody>
      </p:sp>
    </p:spTree>
    <p:extLst>
      <p:ext uri="{BB962C8B-B14F-4D97-AF65-F5344CB8AC3E}">
        <p14:creationId xmlns:p14="http://schemas.microsoft.com/office/powerpoint/2010/main" val="2120956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Removed first two bullets; Added</a:t>
            </a:r>
            <a:r>
              <a:rPr lang="en-US" baseline="0" dirty="0" smtClean="0"/>
              <a:t> “total 234” to Pie Chart title; Matched third bullet to Rolf’s newly revised.  Significance of 2008-14 time frame?  Note:  ALP/Mont’s at-a-glance states 1/3 of US PhDs based on </a:t>
            </a:r>
            <a:r>
              <a:rPr lang="en-US" baseline="0" dirty="0" err="1" smtClean="0"/>
              <a:t>JLab</a:t>
            </a:r>
            <a:r>
              <a:rPr lang="en-US" baseline="0" dirty="0" smtClean="0"/>
              <a:t> research – Rolf’s current S&amp;T slide states ¼.</a:t>
            </a:r>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10</a:t>
            </a:fld>
            <a:endParaRPr lang="en-US"/>
          </a:p>
        </p:txBody>
      </p:sp>
    </p:spTree>
    <p:extLst>
      <p:ext uri="{BB962C8B-B14F-4D97-AF65-F5344CB8AC3E}">
        <p14:creationId xmlns:p14="http://schemas.microsoft.com/office/powerpoint/2010/main" val="385770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5325"/>
            <a:ext cx="4606925" cy="3455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C8224C-8770-4CF2-A1E4-A246CB135B8A}"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lIns="90405" tIns="45199" rIns="90405" bIns="45199" numCol="1" anchorCtr="0" compatLnSpc="1">
            <a:prstTxWarp prst="textNoShape">
              <a:avLst/>
            </a:prstTxWarp>
          </a:bodyPr>
          <a:lstStyle/>
          <a:p>
            <a:pPr algn="ctr" eaLnBrk="0" fontAlgn="base" hangingPunct="0">
              <a:spcBef>
                <a:spcPct val="0"/>
              </a:spcBef>
              <a:spcAft>
                <a:spcPct val="0"/>
              </a:spcAft>
            </a:pPr>
            <a:fld id="{2936AE6F-0960-42F7-9669-79FC85849ACC}" type="slidenum">
              <a:rPr lang="en-US">
                <a:solidFill>
                  <a:srgbClr val="000000"/>
                </a:solidFill>
              </a:rPr>
              <a:pPr algn="ctr" eaLnBrk="0" fontAlgn="base" hangingPunct="0">
                <a:spcBef>
                  <a:spcPct val="0"/>
                </a:spcBef>
                <a:spcAft>
                  <a:spcPct val="0"/>
                </a:spcAft>
              </a:pPr>
              <a:t>12</a:t>
            </a:fld>
            <a:endParaRPr lang="en-US">
              <a:solidFill>
                <a:srgbClr val="000000"/>
              </a:solidFill>
            </a:endParaRPr>
          </a:p>
        </p:txBody>
      </p:sp>
      <p:sp>
        <p:nvSpPr>
          <p:cNvPr id="39939" name="Rectangle 2"/>
          <p:cNvSpPr>
            <a:spLocks noGrp="1" noRot="1" noChangeAspect="1" noChangeArrowheads="1" noTextEdit="1"/>
          </p:cNvSpPr>
          <p:nvPr>
            <p:ph type="sldImg"/>
          </p:nvPr>
        </p:nvSpPr>
        <p:spPr bwMode="auto">
          <a:xfrm>
            <a:off x="1177925" y="693738"/>
            <a:ext cx="4603750" cy="3452812"/>
          </a:xfrm>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1183021">
              <a:spcBef>
                <a:spcPct val="0"/>
              </a:spcBef>
            </a:pPr>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 needed on third</a:t>
            </a:r>
            <a:r>
              <a:rPr lang="en-US" baseline="0" dirty="0" smtClean="0"/>
              <a:t> sub-bullet</a:t>
            </a:r>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15</a:t>
            </a:fld>
            <a:endParaRPr lang="en-US"/>
          </a:p>
        </p:txBody>
      </p:sp>
    </p:spTree>
    <p:extLst>
      <p:ext uri="{BB962C8B-B14F-4D97-AF65-F5344CB8AC3E}">
        <p14:creationId xmlns:p14="http://schemas.microsoft.com/office/powerpoint/2010/main" val="6628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Rectangle 11"/>
          <p:cNvSpPr/>
          <p:nvPr userDrawn="1"/>
        </p:nvSpPr>
        <p:spPr>
          <a:xfrm>
            <a:off x="0" y="6437376"/>
            <a:ext cx="9143999" cy="4206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solidFill>
                  <a:prstClr val="white"/>
                </a:solidFill>
              </a:rPr>
              <a:pPr/>
              <a:t>7/27/2015</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58F48A6-A3E1-4848-9AC3-B43F560BE4F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2946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0786"/>
            <a:ext cx="9144000" cy="420624"/>
          </a:xfrm>
          <a:prstGeom prst="rect">
            <a:avLst/>
          </a:prstGeom>
        </p:spPr>
      </p:pic>
      <p:sp>
        <p:nvSpPr>
          <p:cNvPr id="11"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12" name="Rectangle 11"/>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162503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53848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2421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92623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990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7680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7900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4692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117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990600"/>
            <a:ext cx="8229600" cy="5257800"/>
          </a:xfrm>
        </p:spPr>
        <p:txBody>
          <a:bodyPr/>
          <a:lstStyle/>
          <a:p>
            <a:pPr lvl="0"/>
            <a:endParaRPr lang="en-US" noProof="0" smtClean="0"/>
          </a:p>
        </p:txBody>
      </p:sp>
    </p:spTree>
    <p:extLst>
      <p:ext uri="{BB962C8B-B14F-4D97-AF65-F5344CB8AC3E}">
        <p14:creationId xmlns:p14="http://schemas.microsoft.com/office/powerpoint/2010/main" val="270769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5" name="Rectangle 4"/>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Rectangle 5"/>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0"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5" name="Rectangle 4"/>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9"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4" name="Rectangle 3"/>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2"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7" name="Rectangle 6"/>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2"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7" name="Rectangle 6"/>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1"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Rectangle 5"/>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1"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Rectangle 5"/>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1.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jpeg"/><Relationship Id="rId5" Type="http://schemas.openxmlformats.org/officeDocument/2006/relationships/slideLayout" Target="../slideLayouts/slideLayout16.xml"/><Relationship Id="rId10" Type="http://schemas.openxmlformats.org/officeDocument/2006/relationships/image" Target="../media/image4.jpeg"/><Relationship Id="rId4" Type="http://schemas.openxmlformats.org/officeDocument/2006/relationships/slideLayout" Target="../slideLayouts/slideLayout1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94726"/>
            <a:ext cx="9144000" cy="3979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49260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6"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Rectangle 5"/>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Lst>
  <p:txStyles>
    <p:titleStyle>
      <a:lvl1pPr algn="ctr"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65109F8C-9F4D-5945-807D-33CC9F4EE4DF}" type="datetimeFigureOut">
              <a:rPr lang="en-US" smtClean="0">
                <a:solidFill>
                  <a:prstClr val="white"/>
                </a:solidFill>
              </a:rPr>
              <a:pPr/>
              <a:t>7/27/2015</a:t>
            </a:fld>
            <a:endParaRPr lang="en-US" dirty="0">
              <a:solidFill>
                <a:prstClr val="white"/>
              </a:solidFill>
            </a:endParaRPr>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B58F48A6-A3E1-4848-9AC3-B43F560BE4F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6883766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30786"/>
            <a:ext cx="9144000" cy="420624"/>
          </a:xfrm>
          <a:prstGeom prst="rect">
            <a:avLst/>
          </a:prstGeom>
        </p:spPr>
      </p:pic>
      <p:sp>
        <p:nvSpPr>
          <p:cNvPr id="8"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9" name="Rectangle 8"/>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5675270"/>
      </p:ext>
    </p:extLst>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hf hdr="0" dt="0"/>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52400" y="0"/>
            <a:ext cx="8991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5961" name="Text Box 9"/>
          <p:cNvSpPr txBox="1">
            <a:spLocks noChangeArrowheads="1"/>
          </p:cNvSpPr>
          <p:nvPr/>
        </p:nvSpPr>
        <p:spPr bwMode="auto">
          <a:xfrm>
            <a:off x="3048000" y="6477000"/>
            <a:ext cx="2982913" cy="274638"/>
          </a:xfrm>
          <a:prstGeom prst="rect">
            <a:avLst/>
          </a:prstGeom>
          <a:noFill/>
          <a:ln w="9525">
            <a:noFill/>
            <a:miter lim="800000"/>
            <a:headEnd/>
            <a:tailEnd/>
          </a:ln>
          <a:effectLst/>
        </p:spPr>
        <p:txBody>
          <a:bodyPr wrap="none">
            <a:spAutoFit/>
          </a:bodyPr>
          <a:lstStyle/>
          <a:p>
            <a:pPr defTabSz="914400" fontAlgn="base">
              <a:spcBef>
                <a:spcPct val="0"/>
              </a:spcBef>
              <a:spcAft>
                <a:spcPct val="0"/>
              </a:spcAft>
              <a:defRPr/>
            </a:pPr>
            <a:r>
              <a:rPr lang="en-US" sz="1200" b="1" dirty="0">
                <a:solidFill>
                  <a:srgbClr val="000000"/>
                </a:solidFill>
                <a:latin typeface="Arial Narrow" pitchFamily="34" charset="0"/>
                <a:cs typeface="Arial" pitchFamily="34" charset="0"/>
              </a:rPr>
              <a:t>Thomas Jefferson National Accelerator Facility</a:t>
            </a:r>
          </a:p>
        </p:txBody>
      </p:sp>
      <p:sp>
        <p:nvSpPr>
          <p:cNvPr id="125962" name="Line 10"/>
          <p:cNvSpPr>
            <a:spLocks noChangeShapeType="1"/>
          </p:cNvSpPr>
          <p:nvPr/>
        </p:nvSpPr>
        <p:spPr bwMode="auto">
          <a:xfrm>
            <a:off x="0" y="914400"/>
            <a:ext cx="9144000" cy="0"/>
          </a:xfrm>
          <a:prstGeom prst="line">
            <a:avLst/>
          </a:prstGeom>
          <a:noFill/>
          <a:ln w="63500">
            <a:solidFill>
              <a:srgbClr val="C0C0C0"/>
            </a:solidFill>
            <a:round/>
            <a:headEnd/>
            <a:tailEnd/>
          </a:ln>
          <a:effectLst/>
        </p:spPr>
        <p:txBody>
          <a:bodyPr/>
          <a:lstStyle/>
          <a:p>
            <a:pPr defTabSz="914400" eaLnBrk="0" fontAlgn="base" hangingPunct="0">
              <a:spcBef>
                <a:spcPct val="0"/>
              </a:spcBef>
              <a:spcAft>
                <a:spcPct val="0"/>
              </a:spcAft>
              <a:defRPr/>
            </a:pPr>
            <a:endParaRPr lang="en-US" sz="2400">
              <a:solidFill>
                <a:srgbClr val="000000"/>
              </a:solidFill>
              <a:cs typeface="Arial" pitchFamily="34" charset="0"/>
            </a:endParaRPr>
          </a:p>
        </p:txBody>
      </p:sp>
      <p:sp>
        <p:nvSpPr>
          <p:cNvPr id="125963" name="Line 11"/>
          <p:cNvSpPr>
            <a:spLocks noChangeShapeType="1"/>
          </p:cNvSpPr>
          <p:nvPr/>
        </p:nvSpPr>
        <p:spPr bwMode="auto">
          <a:xfrm>
            <a:off x="0" y="6400800"/>
            <a:ext cx="9144000" cy="0"/>
          </a:xfrm>
          <a:prstGeom prst="line">
            <a:avLst/>
          </a:prstGeom>
          <a:noFill/>
          <a:ln w="63500">
            <a:solidFill>
              <a:srgbClr val="C0C0C0"/>
            </a:solidFill>
            <a:round/>
            <a:headEnd/>
            <a:tailEnd/>
          </a:ln>
          <a:effectLst/>
        </p:spPr>
        <p:txBody>
          <a:bodyPr/>
          <a:lstStyle/>
          <a:p>
            <a:pPr defTabSz="914400" eaLnBrk="0" fontAlgn="base" hangingPunct="0">
              <a:spcBef>
                <a:spcPct val="0"/>
              </a:spcBef>
              <a:spcAft>
                <a:spcPct val="0"/>
              </a:spcAft>
              <a:defRPr/>
            </a:pPr>
            <a:endParaRPr lang="en-US" sz="2400">
              <a:solidFill>
                <a:srgbClr val="000000"/>
              </a:solidFill>
              <a:cs typeface="Arial" pitchFamily="34" charset="0"/>
            </a:endParaRPr>
          </a:p>
        </p:txBody>
      </p:sp>
      <p:pic>
        <p:nvPicPr>
          <p:cNvPr id="1030" name="Picture 12" descr="JSA logo"/>
          <p:cNvPicPr>
            <a:picLocks noChangeAspect="1" noChangeArrowheads="1"/>
          </p:cNvPicPr>
          <p:nvPr/>
        </p:nvPicPr>
        <p:blipFill>
          <a:blip r:embed="rId10" cstate="print"/>
          <a:srcRect/>
          <a:stretch>
            <a:fillRect/>
          </a:stretch>
        </p:blipFill>
        <p:spPr bwMode="auto">
          <a:xfrm>
            <a:off x="8382000" y="6516688"/>
            <a:ext cx="506413" cy="341312"/>
          </a:xfrm>
          <a:prstGeom prst="rect">
            <a:avLst/>
          </a:prstGeom>
          <a:noFill/>
          <a:ln w="9525">
            <a:noFill/>
            <a:miter lim="800000"/>
            <a:headEnd/>
            <a:tailEnd/>
          </a:ln>
        </p:spPr>
      </p:pic>
      <p:pic>
        <p:nvPicPr>
          <p:cNvPr id="1031" name="Picture 13" descr="New JLab Logo wo words"/>
          <p:cNvPicPr>
            <a:picLocks noChangeAspect="1" noChangeArrowheads="1"/>
          </p:cNvPicPr>
          <p:nvPr/>
        </p:nvPicPr>
        <p:blipFill>
          <a:blip r:embed="rId11" cstate="print"/>
          <a:srcRect/>
          <a:stretch>
            <a:fillRect/>
          </a:stretch>
        </p:blipFill>
        <p:spPr bwMode="auto">
          <a:xfrm>
            <a:off x="152400" y="6475413"/>
            <a:ext cx="1524000" cy="382587"/>
          </a:xfrm>
          <a:prstGeom prst="rect">
            <a:avLst/>
          </a:prstGeom>
          <a:noFill/>
          <a:ln w="9525">
            <a:noFill/>
            <a:miter lim="800000"/>
            <a:headEnd/>
            <a:tailEnd/>
          </a:ln>
        </p:spPr>
      </p:pic>
      <p:sp>
        <p:nvSpPr>
          <p:cNvPr id="125966" name="Text Box 14"/>
          <p:cNvSpPr txBox="1">
            <a:spLocks noChangeArrowheads="1"/>
          </p:cNvSpPr>
          <p:nvPr/>
        </p:nvSpPr>
        <p:spPr bwMode="auto">
          <a:xfrm>
            <a:off x="2667000" y="6643688"/>
            <a:ext cx="3435350" cy="246062"/>
          </a:xfrm>
          <a:prstGeom prst="rect">
            <a:avLst/>
          </a:prstGeom>
          <a:noFill/>
          <a:ln w="9525">
            <a:noFill/>
            <a:miter lim="800000"/>
            <a:headEnd/>
            <a:tailEnd/>
          </a:ln>
          <a:effectLst/>
        </p:spPr>
        <p:txBody>
          <a:bodyPr>
            <a:spAutoFit/>
          </a:bodyPr>
          <a:lstStyle/>
          <a:p>
            <a:pPr algn="ctr" defTabSz="914400" fontAlgn="base">
              <a:spcBef>
                <a:spcPct val="50000"/>
              </a:spcBef>
              <a:spcAft>
                <a:spcPct val="0"/>
              </a:spcAft>
              <a:defRPr/>
            </a:pPr>
            <a:r>
              <a:rPr lang="en-US" sz="800" i="1" dirty="0">
                <a:solidFill>
                  <a:srgbClr val="000000"/>
                </a:solidFill>
                <a:latin typeface="Times New Roman" pitchFamily="18" charset="0"/>
                <a:cs typeface="Arial" pitchFamily="34" charset="0"/>
              </a:rPr>
              <a:t>Annual NP </a:t>
            </a:r>
            <a:r>
              <a:rPr lang="en-US" sz="800" i="1" dirty="0" smtClean="0">
                <a:solidFill>
                  <a:srgbClr val="000000"/>
                </a:solidFill>
                <a:latin typeface="Times New Roman" pitchFamily="18" charset="0"/>
                <a:cs typeface="Arial" pitchFamily="34" charset="0"/>
              </a:rPr>
              <a:t>2016 Budget </a:t>
            </a:r>
            <a:r>
              <a:rPr lang="en-US" sz="800" i="1" dirty="0">
                <a:solidFill>
                  <a:srgbClr val="000000"/>
                </a:solidFill>
                <a:latin typeface="Times New Roman" pitchFamily="18" charset="0"/>
                <a:cs typeface="Arial" pitchFamily="34" charset="0"/>
              </a:rPr>
              <a:t>Presentation      </a:t>
            </a:r>
            <a:r>
              <a:rPr lang="en-US" sz="1000" i="1" dirty="0">
                <a:solidFill>
                  <a:srgbClr val="000000"/>
                </a:solidFill>
                <a:latin typeface="Times New Roman" pitchFamily="18" charset="0"/>
                <a:cs typeface="Arial" pitchFamily="34" charset="0"/>
              </a:rPr>
              <a:t>Page </a:t>
            </a:r>
            <a:fld id="{8990DFE4-F43C-408B-8D9C-526197F121B0}" type="slidenum">
              <a:rPr lang="en-US" sz="1000" i="1">
                <a:solidFill>
                  <a:srgbClr val="000000"/>
                </a:solidFill>
                <a:latin typeface="Times New Roman" pitchFamily="18" charset="0"/>
                <a:cs typeface="Arial" pitchFamily="34" charset="0"/>
              </a:rPr>
              <a:pPr algn="ctr" defTabSz="914400" fontAlgn="base">
                <a:spcBef>
                  <a:spcPct val="50000"/>
                </a:spcBef>
                <a:spcAft>
                  <a:spcPct val="0"/>
                </a:spcAft>
                <a:defRPr/>
              </a:pPr>
              <a:t>‹#›</a:t>
            </a:fld>
            <a:endParaRPr lang="en-US" sz="1000" i="1" dirty="0">
              <a:solidFill>
                <a:srgbClr val="000000"/>
              </a:solidFill>
              <a:latin typeface="Times New Roman" pitchFamily="18" charset="0"/>
              <a:cs typeface="Arial" pitchFamily="34" charset="0"/>
            </a:endParaRPr>
          </a:p>
        </p:txBody>
      </p:sp>
      <p:pic>
        <p:nvPicPr>
          <p:cNvPr id="1033" name="Picture 15" descr="final_doe"/>
          <p:cNvPicPr>
            <a:picLocks noChangeAspect="1" noChangeArrowheads="1"/>
          </p:cNvPicPr>
          <p:nvPr/>
        </p:nvPicPr>
        <p:blipFill>
          <a:blip r:embed="rId12" cstate="print"/>
          <a:srcRect/>
          <a:stretch>
            <a:fillRect/>
          </a:stretch>
        </p:blipFill>
        <p:spPr bwMode="auto">
          <a:xfrm>
            <a:off x="7924800" y="6465888"/>
            <a:ext cx="392113" cy="392112"/>
          </a:xfrm>
          <a:prstGeom prst="rect">
            <a:avLst/>
          </a:prstGeom>
          <a:noFill/>
          <a:ln w="9525">
            <a:noFill/>
            <a:miter lim="800000"/>
            <a:headEnd/>
            <a:tailEnd/>
          </a:ln>
        </p:spPr>
      </p:pic>
      <p:sp>
        <p:nvSpPr>
          <p:cNvPr id="1034" name="Rectangle 17"/>
          <p:cNvSpPr>
            <a:spLocks noGrp="1" noChangeArrowheads="1"/>
          </p:cNvSpPr>
          <p:nvPr>
            <p:ph type="body" idx="1"/>
          </p:nvPr>
        </p:nvSpPr>
        <p:spPr bwMode="auto">
          <a:xfrm>
            <a:off x="457200" y="9906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29248341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hf sldNum="0" hd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Click to add title</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Click to add subtitle</a:t>
            </a:r>
            <a:endParaRPr lang="en-US" dirty="0">
              <a:latin typeface="Arial" panose="020B0604020202020204" pitchFamily="34" charset="0"/>
              <a:cs typeface="Arial" panose="020B0604020202020204" pitchFamily="34" charset="0"/>
            </a:endParaRPr>
          </a:p>
        </p:txBody>
      </p:sp>
      <p:sp>
        <p:nvSpPr>
          <p:cNvPr id="4" name="Rectangle 8"/>
          <p:cNvSpPr>
            <a:spLocks noChangeArrowheads="1"/>
          </p:cNvSpPr>
          <p:nvPr/>
        </p:nvSpPr>
        <p:spPr bwMode="auto">
          <a:xfrm>
            <a:off x="0" y="5993760"/>
            <a:ext cx="8001000" cy="859210"/>
          </a:xfrm>
          <a:prstGeom prst="rect">
            <a:avLst/>
          </a:prstGeom>
          <a:noFill/>
          <a:ln w="12700">
            <a:noFill/>
            <a:miter lim="800000"/>
            <a:headEnd/>
            <a:tailEnd/>
          </a:ln>
        </p:spPr>
        <p:txBody>
          <a:bodyPr wrap="square" lIns="90487" tIns="44450" rIns="90487" bIns="44450">
            <a:spAutoFit/>
          </a:bodyPr>
          <a:lstStyle/>
          <a:p>
            <a:pPr eaLnBrk="0" hangingPunct="0"/>
            <a:r>
              <a:rPr lang="en-US" sz="1800" b="1" dirty="0" smtClean="0">
                <a:solidFill>
                  <a:srgbClr val="FFFFFF"/>
                </a:solidFill>
                <a:cs typeface="Arial" charset="0"/>
              </a:rPr>
              <a:t>Hugh Montgomery</a:t>
            </a:r>
          </a:p>
          <a:p>
            <a:pPr eaLnBrk="0" hangingPunct="0"/>
            <a:r>
              <a:rPr lang="en-US" b="1" dirty="0" smtClean="0">
                <a:solidFill>
                  <a:srgbClr val="FFFFFF"/>
                </a:solidFill>
                <a:cs typeface="Arial" charset="0"/>
              </a:rPr>
              <a:t>S &amp; T Review</a:t>
            </a:r>
          </a:p>
          <a:p>
            <a:pPr eaLnBrk="0" hangingPunct="0"/>
            <a:r>
              <a:rPr lang="en-US" sz="1400" b="1" dirty="0" smtClean="0">
                <a:solidFill>
                  <a:srgbClr val="FFFFFF"/>
                </a:solidFill>
                <a:cs typeface="Arial" charset="0"/>
              </a:rPr>
              <a:t>July 28, 2015</a:t>
            </a:r>
            <a:endParaRPr lang="en-US" sz="1400" b="1" dirty="0">
              <a:solidFill>
                <a:srgbClr val="FFFFFF"/>
              </a:solidFill>
              <a:cs typeface="Arial" charset="0"/>
            </a:endParaRPr>
          </a:p>
        </p:txBody>
      </p:sp>
      <p:sp>
        <p:nvSpPr>
          <p:cNvPr id="5" name="Rectangle 2"/>
          <p:cNvSpPr txBox="1">
            <a:spLocks noChangeArrowheads="1"/>
          </p:cNvSpPr>
          <p:nvPr/>
        </p:nvSpPr>
        <p:spPr bwMode="auto">
          <a:xfrm>
            <a:off x="1066800" y="-152400"/>
            <a:ext cx="8001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r">
              <a:defRPr/>
            </a:pPr>
            <a:r>
              <a:rPr lang="en-US" sz="3000" b="1" dirty="0" smtClean="0">
                <a:solidFill>
                  <a:srgbClr val="FFFFFF"/>
                </a:solidFill>
                <a:latin typeface="Arial" pitchFamily="34" charset="0"/>
                <a:cs typeface="Arial" pitchFamily="34" charset="0"/>
              </a:rPr>
              <a:t> Laboratory Overview</a:t>
            </a:r>
            <a:endParaRPr lang="en-US" sz="3000" b="1" dirty="0">
              <a:solidFill>
                <a:srgbClr val="FFFFFF"/>
              </a:solidFill>
              <a:latin typeface="Arial" pitchFamily="34" charset="0"/>
              <a:cs typeface="Arial"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135"/>
          <a:stretch/>
        </p:blipFill>
        <p:spPr>
          <a:xfrm>
            <a:off x="-195" y="647701"/>
            <a:ext cx="9144000" cy="5372099"/>
          </a:xfrm>
          <a:prstGeom prst="rect">
            <a:avLst/>
          </a:prstGeom>
        </p:spPr>
      </p:pic>
    </p:spTree>
    <p:extLst>
      <p:ext uri="{BB962C8B-B14F-4D97-AF65-F5344CB8AC3E}">
        <p14:creationId xmlns:p14="http://schemas.microsoft.com/office/powerpoint/2010/main" val="3237873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8119" y="934156"/>
            <a:ext cx="8144217" cy="5293757"/>
          </a:xfrm>
          <a:prstGeom prst="rect">
            <a:avLst/>
          </a:prstGeom>
          <a:noFill/>
        </p:spPr>
        <p:txBody>
          <a:bodyPr wrap="none" rtlCol="0">
            <a:spAutoFit/>
          </a:bodyPr>
          <a:lstStyle/>
          <a:p>
            <a:pPr marL="457200" indent="-457200"/>
            <a:endParaRPr lang="en-US" sz="800" dirty="0" smtClean="0">
              <a:latin typeface="Arial" pitchFamily="34" charset="0"/>
              <a:cs typeface="Arial" pitchFamily="34" charset="0"/>
            </a:endParaRPr>
          </a:p>
          <a:p>
            <a:r>
              <a:rPr lang="en-US" dirty="0" smtClean="0">
                <a:latin typeface="Arial" pitchFamily="34" charset="0"/>
                <a:cs typeface="Arial" pitchFamily="34" charset="0"/>
              </a:rPr>
              <a:t> </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marL="457200" indent="-457200">
              <a:buFont typeface="Arial" pitchFamily="34" charset="0"/>
              <a:buChar char="•"/>
            </a:pPr>
            <a:endParaRPr lang="en-US" dirty="0" smtClean="0">
              <a:latin typeface="Arial" pitchFamily="34" charset="0"/>
              <a:cs typeface="Arial" pitchFamily="34" charset="0"/>
            </a:endParaRPr>
          </a:p>
          <a:p>
            <a:pPr marL="457200" indent="-457200">
              <a:buFont typeface="Arial" pitchFamily="34" charset="0"/>
              <a:buChar char="•"/>
            </a:pPr>
            <a:endParaRPr lang="en-US" dirty="0">
              <a:latin typeface="Arial" pitchFamily="34" charset="0"/>
              <a:cs typeface="Arial" pitchFamily="34" charset="0"/>
            </a:endParaRPr>
          </a:p>
          <a:p>
            <a:pPr marL="457200" indent="-457200">
              <a:buFont typeface="Arial" pitchFamily="34" charset="0"/>
              <a:buChar char="•"/>
            </a:pPr>
            <a:endParaRPr lang="en-US" dirty="0" smtClean="0">
              <a:latin typeface="Arial" pitchFamily="34" charset="0"/>
              <a:cs typeface="Arial" pitchFamily="34" charset="0"/>
            </a:endParaRPr>
          </a:p>
          <a:p>
            <a:pPr marL="457200" indent="-457200">
              <a:buFont typeface="Arial" pitchFamily="34" charset="0"/>
              <a:buChar char="•"/>
            </a:pPr>
            <a:r>
              <a:rPr lang="en-US" dirty="0" smtClean="0">
                <a:latin typeface="Arial" pitchFamily="34" charset="0"/>
                <a:cs typeface="Arial" pitchFamily="34" charset="0"/>
              </a:rPr>
              <a:t>~ 50 undergraduates per year involved in research at Jefferson Lab</a:t>
            </a:r>
          </a:p>
          <a:p>
            <a:pPr marL="457200" indent="-457200">
              <a:buFont typeface="Arial" pitchFamily="34" charset="0"/>
              <a:buChar char="•"/>
            </a:pPr>
            <a:endParaRPr lang="en-US" sz="800" dirty="0" smtClean="0">
              <a:latin typeface="Arial" pitchFamily="34" charset="0"/>
              <a:cs typeface="Arial" pitchFamily="34" charset="0"/>
            </a:endParaRPr>
          </a:p>
          <a:p>
            <a:pPr marL="457200" indent="-457200">
              <a:buFont typeface="Arial" pitchFamily="34" charset="0"/>
              <a:buChar char="•"/>
            </a:pPr>
            <a:endParaRPr lang="en-US" sz="800" dirty="0" smtClean="0">
              <a:latin typeface="Arial" pitchFamily="34" charset="0"/>
              <a:cs typeface="Arial" pitchFamily="34" charset="0"/>
            </a:endParaRPr>
          </a:p>
          <a:p>
            <a:pPr marL="457200" indent="-457200">
              <a:buFont typeface="Arial" pitchFamily="34" charset="0"/>
              <a:buChar char="•"/>
            </a:pPr>
            <a:r>
              <a:rPr lang="en-US" dirty="0" smtClean="0">
                <a:latin typeface="Arial" pitchFamily="34" charset="0"/>
                <a:cs typeface="Arial" pitchFamily="34" charset="0"/>
              </a:rPr>
              <a:t>Faculty</a:t>
            </a:r>
          </a:p>
          <a:p>
            <a:pPr marL="914400" lvl="1" indent="-457200">
              <a:buFont typeface="Arial" pitchFamily="34" charset="0"/>
              <a:buChar char="•"/>
            </a:pPr>
            <a:r>
              <a:rPr lang="en-US" dirty="0" smtClean="0">
                <a:latin typeface="Arial" pitchFamily="34" charset="0"/>
                <a:cs typeface="Arial" pitchFamily="34" charset="0"/>
              </a:rPr>
              <a:t>88 faculty positions at VA universities 1985 - 2014</a:t>
            </a:r>
            <a:endParaRPr lang="en-US" u="sng" dirty="0" smtClean="0">
              <a:latin typeface="Arial" pitchFamily="34" charset="0"/>
              <a:cs typeface="Arial" pitchFamily="34" charset="0"/>
            </a:endParaRPr>
          </a:p>
          <a:p>
            <a:pPr marL="457200" indent="-457200">
              <a:buFont typeface="Arial" pitchFamily="34" charset="0"/>
              <a:buChar char="•"/>
            </a:pPr>
            <a:endParaRPr lang="en-US" sz="800" dirty="0">
              <a:latin typeface="Arial" pitchFamily="34" charset="0"/>
              <a:cs typeface="Arial" pitchFamily="34" charset="0"/>
            </a:endParaRPr>
          </a:p>
          <a:p>
            <a:pPr marL="914400" lvl="1" indent="-457200">
              <a:buFont typeface="Arial" pitchFamily="34" charset="0"/>
              <a:buChar char="•"/>
            </a:pPr>
            <a:r>
              <a:rPr lang="en-US" dirty="0">
                <a:latin typeface="Arial" pitchFamily="34" charset="0"/>
                <a:cs typeface="Arial" pitchFamily="34" charset="0"/>
              </a:rPr>
              <a:t>&gt;</a:t>
            </a:r>
            <a:r>
              <a:rPr lang="en-US" dirty="0" smtClean="0">
                <a:latin typeface="Arial" pitchFamily="34" charset="0"/>
                <a:cs typeface="Arial" pitchFamily="34" charset="0"/>
              </a:rPr>
              <a:t>35 US faculty positions in Jefferson Lab-related physics, 2008-2015</a:t>
            </a:r>
          </a:p>
        </p:txBody>
      </p:sp>
      <p:sp>
        <p:nvSpPr>
          <p:cNvPr id="2" name="Title 1"/>
          <p:cNvSpPr>
            <a:spLocks noGrp="1"/>
          </p:cNvSpPr>
          <p:nvPr>
            <p:ph type="title"/>
          </p:nvPr>
        </p:nvSpPr>
        <p:spPr>
          <a:xfrm>
            <a:off x="0" y="143926"/>
            <a:ext cx="9144000" cy="397933"/>
          </a:xfrm>
        </p:spPr>
        <p:txBody>
          <a:bodyPr/>
          <a:lstStyle/>
          <a:p>
            <a:r>
              <a:rPr lang="en-US" sz="3000" dirty="0" smtClean="0"/>
              <a:t>STEM Education and Career Development</a:t>
            </a:r>
            <a:endParaRPr lang="en-US" sz="3000" dirty="0"/>
          </a:p>
        </p:txBody>
      </p:sp>
      <p:graphicFrame>
        <p:nvGraphicFramePr>
          <p:cNvPr id="15" name="Chart 14"/>
          <p:cNvGraphicFramePr/>
          <p:nvPr>
            <p:extLst>
              <p:ext uri="{D42A27DB-BD31-4B8C-83A1-F6EECF244321}">
                <p14:modId xmlns:p14="http://schemas.microsoft.com/office/powerpoint/2010/main" val="2289154836"/>
              </p:ext>
            </p:extLst>
          </p:nvPr>
        </p:nvGraphicFramePr>
        <p:xfrm>
          <a:off x="707556" y="1187357"/>
          <a:ext cx="4311481" cy="2886028"/>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2"/>
          <p:cNvSpPr>
            <a:spLocks noGrp="1"/>
          </p:cNvSpPr>
          <p:nvPr>
            <p:ph type="sldNum" sz="quarter" idx="4294967295"/>
          </p:nvPr>
        </p:nvSpPr>
        <p:spPr>
          <a:xfrm>
            <a:off x="5853479" y="6587198"/>
            <a:ext cx="1066799" cy="223254"/>
          </a:xfrm>
          <a:prstGeom prst="rect">
            <a:avLst/>
          </a:prstGeom>
        </p:spPr>
        <p:txBody>
          <a:bodyPr/>
          <a:lstStyle/>
          <a:p>
            <a:fld id="{B9A5DFB4-3D23-4866-8D46-AE36D04BFD7D}" type="slidenum">
              <a:rPr lang="en-US" smtClean="0"/>
              <a:pPr/>
              <a:t>10</a:t>
            </a:fld>
            <a:endParaRPr lang="en-US" dirty="0"/>
          </a:p>
        </p:txBody>
      </p:sp>
      <p:pic>
        <p:nvPicPr>
          <p:cNvPr id="7" name="Picture 4" descr="\\jlabem\em\Photo Library\Recently Added\140801 Poster Session\IMG_392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10" r="22222"/>
          <a:stretch/>
        </p:blipFill>
        <p:spPr bwMode="auto">
          <a:xfrm>
            <a:off x="5316891" y="2630371"/>
            <a:ext cx="1809916" cy="168597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8" name="Picture 7" descr="\\jlabem\em\Photo Library\Recently Added\140801 Poster Session\IMG_140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898"/>
          <a:stretch/>
        </p:blipFill>
        <p:spPr bwMode="auto">
          <a:xfrm>
            <a:off x="7146510" y="3136962"/>
            <a:ext cx="1675820" cy="128263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9" name="Picture 2" descr="\\jlabem\em\Photo Library\Recently Added\140801 Poster Session\Processed\POSTERS 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1592" y="1294944"/>
            <a:ext cx="1915215" cy="133542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 name="Picture 3" descr="\\jlabem\em\Photo Library\Recently Added\140801 Poster Session\Processed\POSTERS 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4492"/>
          <a:stretch/>
        </p:blipFill>
        <p:spPr bwMode="auto">
          <a:xfrm>
            <a:off x="7126807" y="850025"/>
            <a:ext cx="1817168" cy="231551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707557" y="1085394"/>
            <a:ext cx="4311481" cy="291510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007244" y="1114472"/>
            <a:ext cx="3760068" cy="369332"/>
          </a:xfrm>
          <a:prstGeom prst="rect">
            <a:avLst/>
          </a:prstGeom>
          <a:noFill/>
        </p:spPr>
        <p:txBody>
          <a:bodyPr wrap="none" rtlCol="0">
            <a:spAutoFit/>
          </a:bodyPr>
          <a:lstStyle/>
          <a:p>
            <a:r>
              <a:rPr lang="en-US" b="1" dirty="0" err="1" smtClean="0"/>
              <a:t>JLab</a:t>
            </a:r>
            <a:r>
              <a:rPr lang="en-US" b="1" dirty="0" smtClean="0"/>
              <a:t> PhDs from 2008-2014 (total 234)</a:t>
            </a:r>
            <a:endParaRPr lang="en-US" b="1" dirty="0"/>
          </a:p>
        </p:txBody>
      </p:sp>
    </p:spTree>
    <p:extLst>
      <p:ext uri="{BB962C8B-B14F-4D97-AF65-F5344CB8AC3E}">
        <p14:creationId xmlns:p14="http://schemas.microsoft.com/office/powerpoint/2010/main" val="2689272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6"/>
          <p:cNvSpPr>
            <a:spLocks noChangeArrowheads="1"/>
          </p:cNvSpPr>
          <p:nvPr/>
        </p:nvSpPr>
        <p:spPr bwMode="auto">
          <a:xfrm>
            <a:off x="0" y="152400"/>
            <a:ext cx="9144000" cy="588927"/>
          </a:xfrm>
          <a:prstGeom prst="rect">
            <a:avLst/>
          </a:prstGeom>
          <a:noFill/>
          <a:ln w="9525">
            <a:noFill/>
            <a:miter lim="800000"/>
            <a:headEnd/>
            <a:tailEnd/>
          </a:ln>
        </p:spPr>
        <p:txBody>
          <a:bodyPr lIns="91268" tIns="45634" rIns="91268" bIns="45634"/>
          <a:lstStyle/>
          <a:p>
            <a:pPr algn="ctr" eaLnBrk="1" hangingPunct="1"/>
            <a:r>
              <a:rPr lang="en-US" sz="3600" b="1" dirty="0">
                <a:latin typeface="Arial" pitchFamily="34" charset="0"/>
                <a:cs typeface="Arial" pitchFamily="34" charset="0"/>
              </a:rPr>
              <a:t>Laboratory </a:t>
            </a:r>
            <a:r>
              <a:rPr lang="en-US" sz="3600" b="1" dirty="0" smtClean="0">
                <a:latin typeface="Arial" pitchFamily="34" charset="0"/>
                <a:cs typeface="Arial" pitchFamily="34" charset="0"/>
              </a:rPr>
              <a:t>Highlights </a:t>
            </a:r>
            <a:endParaRPr lang="en-US" sz="28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961501"/>
            <a:ext cx="8229600" cy="5074603"/>
          </a:xfrm>
        </p:spPr>
        <p:txBody>
          <a:bodyPr/>
          <a:lstStyle/>
          <a:p>
            <a:pPr marL="0" indent="0" algn="ctr">
              <a:lnSpc>
                <a:spcPts val="2800"/>
              </a:lnSpc>
              <a:buNone/>
            </a:pPr>
            <a:r>
              <a:rPr lang="en-US" sz="2800" dirty="0" smtClean="0"/>
              <a:t>DOE Office of Nuclear Physics </a:t>
            </a:r>
          </a:p>
          <a:p>
            <a:pPr marL="0" indent="0" algn="ctr">
              <a:lnSpc>
                <a:spcPts val="2800"/>
              </a:lnSpc>
              <a:buNone/>
            </a:pPr>
            <a:r>
              <a:rPr lang="en-US" sz="2800" dirty="0" smtClean="0"/>
              <a:t>Comparative Research Review 2013</a:t>
            </a:r>
          </a:p>
          <a:p>
            <a:pPr marL="0" indent="0">
              <a:buNone/>
            </a:pPr>
            <a:r>
              <a:rPr lang="en-US" sz="2400" dirty="0">
                <a:latin typeface="+mj-lt"/>
              </a:rPr>
              <a:t>	</a:t>
            </a:r>
            <a:r>
              <a:rPr lang="en-US" sz="2400" dirty="0" smtClean="0">
                <a:latin typeface="+mj-lt"/>
              </a:rPr>
              <a:t>		</a:t>
            </a:r>
          </a:p>
          <a:p>
            <a:pPr marL="0" indent="0">
              <a:buNone/>
            </a:pPr>
            <a:r>
              <a:rPr lang="en-US" sz="2400" dirty="0">
                <a:latin typeface="+mj-lt"/>
              </a:rPr>
              <a:t>	</a:t>
            </a:r>
            <a:r>
              <a:rPr lang="en-US" sz="2400" dirty="0" smtClean="0">
                <a:latin typeface="+mj-lt"/>
              </a:rPr>
              <a:t>		</a:t>
            </a:r>
            <a:r>
              <a:rPr lang="en-US" sz="2400" u="sng" dirty="0" smtClean="0">
                <a:latin typeface="+mj-lt"/>
              </a:rPr>
              <a:t>Theory</a:t>
            </a:r>
            <a:r>
              <a:rPr lang="en-US" sz="2400" dirty="0" smtClean="0">
                <a:latin typeface="+mj-lt"/>
              </a:rPr>
              <a:t>					</a:t>
            </a:r>
            <a:r>
              <a:rPr lang="en-US" sz="2000" u="sng" dirty="0" smtClean="0"/>
              <a:t>Experimental </a:t>
            </a:r>
            <a:r>
              <a:rPr lang="en-US" sz="2000" u="sng" dirty="0"/>
              <a:t>Medium Energy</a:t>
            </a:r>
          </a:p>
          <a:p>
            <a:pPr marL="0" indent="0">
              <a:buNone/>
            </a:pPr>
            <a:endParaRPr lang="en-US" sz="2400" u="sng" dirty="0" smtClean="0">
              <a:latin typeface="+mj-lt"/>
            </a:endParaRPr>
          </a:p>
          <a:p>
            <a:endParaRPr lang="en-US" dirty="0">
              <a:latin typeface="+mj-lt"/>
            </a:endParaRPr>
          </a:p>
          <a:p>
            <a:endParaRPr lang="en-US" dirty="0" smtClean="0">
              <a:latin typeface="+mj-lt"/>
            </a:endParaRPr>
          </a:p>
          <a:p>
            <a:endParaRPr lang="en-US" dirty="0">
              <a:latin typeface="+mj-lt"/>
            </a:endParaRPr>
          </a:p>
          <a:p>
            <a:endParaRPr lang="en-US" dirty="0" smtClean="0">
              <a:latin typeface="+mj-lt"/>
            </a:endParaRPr>
          </a:p>
          <a:p>
            <a:pPr marL="0" indent="0">
              <a:buNone/>
            </a:pPr>
            <a:endParaRPr lang="en-US" sz="2400" u="sng" dirty="0" smtClean="0">
              <a:latin typeface="+mj-lt"/>
            </a:endParaRPr>
          </a:p>
          <a:p>
            <a:pPr marL="0" indent="0">
              <a:buNone/>
            </a:pPr>
            <a:endParaRPr lang="en-US" sz="2400" u="sng" dirty="0">
              <a:latin typeface="+mj-lt"/>
            </a:endParaRPr>
          </a:p>
          <a:p>
            <a:pPr marL="0" indent="0">
              <a:buNone/>
            </a:pPr>
            <a:endParaRPr lang="en-US" sz="2400" u="sng" dirty="0" smtClean="0">
              <a:latin typeface="+mj-lt"/>
            </a:endParaRPr>
          </a:p>
          <a:p>
            <a:endParaRPr lang="en-US" dirty="0" smtClean="0"/>
          </a:p>
          <a:p>
            <a:endParaRPr lang="en-US" dirty="0"/>
          </a:p>
        </p:txBody>
      </p:sp>
      <p:pic>
        <p:nvPicPr>
          <p:cNvPr id="163842" name="Picture 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512" y="2797465"/>
            <a:ext cx="3468557" cy="217362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3"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97465"/>
            <a:ext cx="3646087" cy="217362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721770" y="5196216"/>
            <a:ext cx="3368040" cy="830997"/>
          </a:xfrm>
          <a:prstGeom prst="rect">
            <a:avLst/>
          </a:prstGeom>
          <a:noFill/>
        </p:spPr>
        <p:txBody>
          <a:bodyPr wrap="square" lIns="91399" tIns="45700" rIns="91399" bIns="45700" rtlCol="0">
            <a:spAutoFit/>
          </a:bodyPr>
          <a:lstStyle/>
          <a:p>
            <a:pPr algn="ctr"/>
            <a:r>
              <a:rPr lang="en-US" dirty="0">
                <a:latin typeface="+mj-lt"/>
              </a:rPr>
              <a:t>This “average score” for your group was 8.8</a:t>
            </a:r>
            <a:r>
              <a:rPr lang="en-US" dirty="0"/>
              <a:t>.</a:t>
            </a:r>
          </a:p>
        </p:txBody>
      </p:sp>
      <p:sp>
        <p:nvSpPr>
          <p:cNvPr id="9" name="TextBox 8"/>
          <p:cNvSpPr txBox="1"/>
          <p:nvPr/>
        </p:nvSpPr>
        <p:spPr>
          <a:xfrm>
            <a:off x="535277" y="5196217"/>
            <a:ext cx="3568010" cy="830997"/>
          </a:xfrm>
          <a:prstGeom prst="rect">
            <a:avLst/>
          </a:prstGeom>
          <a:noFill/>
        </p:spPr>
        <p:txBody>
          <a:bodyPr wrap="square" lIns="91399" tIns="45700" rIns="91399" bIns="45700" rtlCol="0">
            <a:spAutoFit/>
          </a:bodyPr>
          <a:lstStyle/>
          <a:p>
            <a:pPr algn="ctr"/>
            <a:r>
              <a:rPr lang="en-US" dirty="0">
                <a:latin typeface="+mj-lt"/>
              </a:rPr>
              <a:t>This “average score” for your group was 7.5.</a:t>
            </a:r>
          </a:p>
        </p:txBody>
      </p:sp>
    </p:spTree>
    <p:extLst>
      <p:ext uri="{BB962C8B-B14F-4D97-AF65-F5344CB8AC3E}">
        <p14:creationId xmlns:p14="http://schemas.microsoft.com/office/powerpoint/2010/main" val="395775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5875"/>
            <a:ext cx="9144000" cy="777875"/>
          </a:xfrm>
        </p:spPr>
        <p:txBody>
          <a:bodyPr rtlCol="0">
            <a:normAutofit/>
          </a:bodyPr>
          <a:lstStyle/>
          <a:p>
            <a:pPr fontAlgn="auto">
              <a:spcAft>
                <a:spcPts val="0"/>
              </a:spcAft>
              <a:defRPr/>
            </a:pPr>
            <a:r>
              <a:rPr lang="en-US" b="1" dirty="0" smtClean="0">
                <a:solidFill>
                  <a:schemeClr val="tx1"/>
                </a:solidFill>
              </a:rPr>
              <a:t>12 </a:t>
            </a:r>
            <a:r>
              <a:rPr lang="en-US" b="1" dirty="0" err="1" smtClean="0">
                <a:solidFill>
                  <a:schemeClr val="tx1"/>
                </a:solidFill>
              </a:rPr>
              <a:t>GeV</a:t>
            </a:r>
            <a:r>
              <a:rPr lang="en-US" b="1" dirty="0" smtClean="0">
                <a:solidFill>
                  <a:schemeClr val="tx1"/>
                </a:solidFill>
              </a:rPr>
              <a:t> Upgrade Project</a:t>
            </a:r>
          </a:p>
        </p:txBody>
      </p:sp>
      <p:grpSp>
        <p:nvGrpSpPr>
          <p:cNvPr id="2" name="Group 341"/>
          <p:cNvGrpSpPr/>
          <p:nvPr/>
        </p:nvGrpSpPr>
        <p:grpSpPr>
          <a:xfrm>
            <a:off x="1674738" y="1554736"/>
            <a:ext cx="6747606" cy="4151461"/>
            <a:chOff x="1060450" y="1790700"/>
            <a:chExt cx="7245350" cy="4457698"/>
          </a:xfrm>
        </p:grpSpPr>
        <p:grpSp>
          <p:nvGrpSpPr>
            <p:cNvPr id="3" name="Group 327"/>
            <p:cNvGrpSpPr>
              <a:grpSpLocks/>
            </p:cNvGrpSpPr>
            <p:nvPr/>
          </p:nvGrpSpPr>
          <p:grpSpPr bwMode="auto">
            <a:xfrm>
              <a:off x="1060450" y="1790700"/>
              <a:ext cx="6330386" cy="4457698"/>
              <a:chOff x="198440" y="1524000"/>
              <a:chExt cx="6291260" cy="4610105"/>
            </a:xfrm>
          </p:grpSpPr>
          <p:grpSp>
            <p:nvGrpSpPr>
              <p:cNvPr id="4" name="Group 408"/>
              <p:cNvGrpSpPr>
                <a:grpSpLocks/>
              </p:cNvGrpSpPr>
              <p:nvPr/>
            </p:nvGrpSpPr>
            <p:grpSpPr bwMode="auto">
              <a:xfrm>
                <a:off x="3810000" y="1524000"/>
                <a:ext cx="2679700" cy="1509713"/>
                <a:chOff x="2400" y="960"/>
                <a:chExt cx="1688" cy="951"/>
              </a:xfrm>
            </p:grpSpPr>
            <p:grpSp>
              <p:nvGrpSpPr>
                <p:cNvPr id="5" name="Group 407"/>
                <p:cNvGrpSpPr>
                  <a:grpSpLocks/>
                </p:cNvGrpSpPr>
                <p:nvPr/>
              </p:nvGrpSpPr>
              <p:grpSpPr bwMode="auto">
                <a:xfrm>
                  <a:off x="2477" y="960"/>
                  <a:ext cx="1611" cy="912"/>
                  <a:chOff x="2477" y="960"/>
                  <a:chExt cx="1611" cy="912"/>
                </a:xfrm>
              </p:grpSpPr>
              <p:sp>
                <p:nvSpPr>
                  <p:cNvPr id="9542" name="Text Box 5"/>
                  <p:cNvSpPr txBox="1">
                    <a:spLocks noChangeArrowheads="1"/>
                  </p:cNvSpPr>
                  <p:nvPr/>
                </p:nvSpPr>
                <p:spPr bwMode="auto">
                  <a:xfrm>
                    <a:off x="3589" y="1053"/>
                    <a:ext cx="499" cy="180"/>
                  </a:xfrm>
                  <a:prstGeom prst="rect">
                    <a:avLst/>
                  </a:prstGeom>
                  <a:noFill/>
                  <a:ln w="9525">
                    <a:noFill/>
                    <a:miter lim="800000"/>
                    <a:headEnd/>
                    <a:tailEnd/>
                  </a:ln>
                </p:spPr>
                <p:txBody>
                  <a:bodyPr wrap="none">
                    <a:spAutoFit/>
                  </a:bodyPr>
                  <a:lstStyle/>
                  <a:p>
                    <a:pPr algn="ctr" defTabSz="457200" eaLnBrk="0" hangingPunct="0"/>
                    <a:r>
                      <a:rPr lang="en-US" sz="1200" dirty="0">
                        <a:solidFill>
                          <a:srgbClr val="000000"/>
                        </a:solidFill>
                        <a:latin typeface="Arial" pitchFamily="34" charset="0"/>
                        <a:cs typeface="Arial" pitchFamily="34" charset="0"/>
                      </a:rPr>
                      <a:t>New Hall</a:t>
                    </a:r>
                  </a:p>
                </p:txBody>
              </p:sp>
              <p:sp>
                <p:nvSpPr>
                  <p:cNvPr id="9543" name="Line 70"/>
                  <p:cNvSpPr>
                    <a:spLocks noChangeShapeType="1"/>
                  </p:cNvSpPr>
                  <p:nvPr/>
                </p:nvSpPr>
                <p:spPr bwMode="auto">
                  <a:xfrm flipH="1" flipV="1">
                    <a:off x="2477" y="1870"/>
                    <a:ext cx="0" cy="2"/>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44" name="Freeform 318"/>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pPr defTabSz="457200"/>
                    <a:endParaRPr lang="en-US">
                      <a:solidFill>
                        <a:prstClr val="black"/>
                      </a:solidFill>
                    </a:endParaRPr>
                  </a:p>
                </p:txBody>
              </p:sp>
              <p:sp>
                <p:nvSpPr>
                  <p:cNvPr id="9545" name="Freeform 319"/>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pPr defTabSz="457200"/>
                    <a:endParaRPr lang="en-US">
                      <a:solidFill>
                        <a:prstClr val="black"/>
                      </a:solidFill>
                    </a:endParaRPr>
                  </a:p>
                </p:txBody>
              </p:sp>
              <p:sp>
                <p:nvSpPr>
                  <p:cNvPr id="9546" name="Freeform 320"/>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239 w 323"/>
                      <a:gd name="T9" fmla="*/ 0 h 117"/>
                      <a:gd name="T10" fmla="*/ 0 60000 65536"/>
                      <a:gd name="T11" fmla="*/ 0 60000 65536"/>
                      <a:gd name="T12" fmla="*/ 0 60000 65536"/>
                      <a:gd name="T13" fmla="*/ 0 60000 65536"/>
                      <a:gd name="T14" fmla="*/ 0 60000 65536"/>
                      <a:gd name="T15" fmla="*/ 0 w 323"/>
                      <a:gd name="T16" fmla="*/ 0 h 117"/>
                      <a:gd name="T17" fmla="*/ 323 w 323"/>
                      <a:gd name="T18" fmla="*/ 117 h 117"/>
                    </a:gdLst>
                    <a:ahLst/>
                    <a:cxnLst>
                      <a:cxn ang="T10">
                        <a:pos x="T0" y="T1"/>
                      </a:cxn>
                      <a:cxn ang="T11">
                        <a:pos x="T2" y="T3"/>
                      </a:cxn>
                      <a:cxn ang="T12">
                        <a:pos x="T4" y="T5"/>
                      </a:cxn>
                      <a:cxn ang="T13">
                        <a:pos x="T6" y="T7"/>
                      </a:cxn>
                      <a:cxn ang="T14">
                        <a:pos x="T8" y="T9"/>
                      </a:cxn>
                    </a:cxnLst>
                    <a:rect l="T15" t="T16" r="T17" b="T18"/>
                    <a:pathLst>
                      <a:path w="323" h="117">
                        <a:moveTo>
                          <a:pt x="239" y="0"/>
                        </a:moveTo>
                        <a:lnTo>
                          <a:pt x="0" y="76"/>
                        </a:lnTo>
                        <a:lnTo>
                          <a:pt x="89" y="117"/>
                        </a:lnTo>
                        <a:lnTo>
                          <a:pt x="323" y="24"/>
                        </a:lnTo>
                        <a:lnTo>
                          <a:pt x="239" y="0"/>
                        </a:lnTo>
                        <a:close/>
                      </a:path>
                    </a:pathLst>
                  </a:custGeom>
                  <a:solidFill>
                    <a:srgbClr val="6666FF"/>
                  </a:solidFill>
                  <a:ln w="0">
                    <a:solidFill>
                      <a:srgbClr val="6666FF"/>
                    </a:solidFill>
                    <a:round/>
                    <a:headEnd/>
                    <a:tailEnd/>
                  </a:ln>
                </p:spPr>
                <p:txBody>
                  <a:bodyPr/>
                  <a:lstStyle/>
                  <a:p>
                    <a:pPr defTabSz="457200"/>
                    <a:endParaRPr lang="en-US">
                      <a:solidFill>
                        <a:prstClr val="black"/>
                      </a:solidFill>
                    </a:endParaRPr>
                  </a:p>
                </p:txBody>
              </p:sp>
              <p:sp>
                <p:nvSpPr>
                  <p:cNvPr id="9547" name="Freeform 321"/>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0 60000 65536"/>
                      <a:gd name="T9" fmla="*/ 0 60000 65536"/>
                      <a:gd name="T10" fmla="*/ 0 60000 65536"/>
                      <a:gd name="T11" fmla="*/ 0 60000 65536"/>
                      <a:gd name="T12" fmla="*/ 0 w 323"/>
                      <a:gd name="T13" fmla="*/ 0 h 117"/>
                      <a:gd name="T14" fmla="*/ 323 w 323"/>
                      <a:gd name="T15" fmla="*/ 117 h 117"/>
                    </a:gdLst>
                    <a:ahLst/>
                    <a:cxnLst>
                      <a:cxn ang="T8">
                        <a:pos x="T0" y="T1"/>
                      </a:cxn>
                      <a:cxn ang="T9">
                        <a:pos x="T2" y="T3"/>
                      </a:cxn>
                      <a:cxn ang="T10">
                        <a:pos x="T4" y="T5"/>
                      </a:cxn>
                      <a:cxn ang="T11">
                        <a:pos x="T6" y="T7"/>
                      </a:cxn>
                    </a:cxnLst>
                    <a:rect l="T12" t="T13" r="T14" b="T15"/>
                    <a:pathLst>
                      <a:path w="323" h="117">
                        <a:moveTo>
                          <a:pt x="239" y="0"/>
                        </a:moveTo>
                        <a:lnTo>
                          <a:pt x="0" y="76"/>
                        </a:lnTo>
                        <a:lnTo>
                          <a:pt x="89" y="117"/>
                        </a:lnTo>
                        <a:lnTo>
                          <a:pt x="323" y="24"/>
                        </a:lnTo>
                      </a:path>
                    </a:pathLst>
                  </a:custGeom>
                  <a:noFill/>
                  <a:ln w="3175">
                    <a:solidFill>
                      <a:srgbClr val="000000"/>
                    </a:solidFill>
                    <a:round/>
                    <a:headEnd/>
                    <a:tailEnd/>
                  </a:ln>
                </p:spPr>
                <p:txBody>
                  <a:bodyPr/>
                  <a:lstStyle/>
                  <a:p>
                    <a:pPr defTabSz="457200"/>
                    <a:endParaRPr lang="en-US">
                      <a:solidFill>
                        <a:prstClr val="black"/>
                      </a:solidFill>
                    </a:endParaRPr>
                  </a:p>
                </p:txBody>
              </p:sp>
              <p:sp>
                <p:nvSpPr>
                  <p:cNvPr id="9548" name="Freeform 322"/>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close/>
                      </a:path>
                    </a:pathLst>
                  </a:custGeom>
                  <a:solidFill>
                    <a:srgbClr val="6666FF"/>
                  </a:solidFill>
                  <a:ln w="0">
                    <a:solidFill>
                      <a:srgbClr val="6666FF"/>
                    </a:solidFill>
                    <a:round/>
                    <a:headEnd/>
                    <a:tailEnd/>
                  </a:ln>
                </p:spPr>
                <p:txBody>
                  <a:bodyPr/>
                  <a:lstStyle/>
                  <a:p>
                    <a:pPr defTabSz="457200"/>
                    <a:endParaRPr lang="en-US">
                      <a:solidFill>
                        <a:prstClr val="black"/>
                      </a:solidFill>
                    </a:endParaRPr>
                  </a:p>
                </p:txBody>
              </p:sp>
              <p:sp>
                <p:nvSpPr>
                  <p:cNvPr id="9549" name="Freeform 323"/>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path>
                    </a:pathLst>
                  </a:custGeom>
                  <a:noFill/>
                  <a:ln w="3175">
                    <a:solidFill>
                      <a:srgbClr val="000000"/>
                    </a:solidFill>
                    <a:round/>
                    <a:headEnd/>
                    <a:tailEnd/>
                  </a:ln>
                </p:spPr>
                <p:txBody>
                  <a:bodyPr/>
                  <a:lstStyle/>
                  <a:p>
                    <a:pPr defTabSz="457200"/>
                    <a:endParaRPr lang="en-US">
                      <a:solidFill>
                        <a:prstClr val="black"/>
                      </a:solidFill>
                    </a:endParaRPr>
                  </a:p>
                </p:txBody>
              </p:sp>
              <p:sp>
                <p:nvSpPr>
                  <p:cNvPr id="9550" name="Freeform 324"/>
                  <p:cNvSpPr>
                    <a:spLocks noEditPoints="1"/>
                  </p:cNvSpPr>
                  <p:nvPr/>
                </p:nvSpPr>
                <p:spPr bwMode="auto">
                  <a:xfrm>
                    <a:off x="3452" y="1006"/>
                    <a:ext cx="90" cy="106"/>
                  </a:xfrm>
                  <a:custGeom>
                    <a:avLst/>
                    <a:gdLst>
                      <a:gd name="T0" fmla="*/ 42 w 90"/>
                      <a:gd name="T1" fmla="*/ 19 h 108"/>
                      <a:gd name="T2" fmla="*/ 48 w 90"/>
                      <a:gd name="T3" fmla="*/ 19 h 108"/>
                      <a:gd name="T4" fmla="*/ 53 w 90"/>
                      <a:gd name="T5" fmla="*/ 21 h 108"/>
                      <a:gd name="T6" fmla="*/ 59 w 90"/>
                      <a:gd name="T7" fmla="*/ 22 h 108"/>
                      <a:gd name="T8" fmla="*/ 63 w 90"/>
                      <a:gd name="T9" fmla="*/ 27 h 108"/>
                      <a:gd name="T10" fmla="*/ 64 w 90"/>
                      <a:gd name="T11" fmla="*/ 27 h 108"/>
                      <a:gd name="T12" fmla="*/ 66 w 90"/>
                      <a:gd name="T13" fmla="*/ 33 h 108"/>
                      <a:gd name="T14" fmla="*/ 66 w 90"/>
                      <a:gd name="T15" fmla="*/ 42 h 108"/>
                      <a:gd name="T16" fmla="*/ 66 w 90"/>
                      <a:gd name="T17" fmla="*/ 53 h 108"/>
                      <a:gd name="T18" fmla="*/ 64 w 90"/>
                      <a:gd name="T19" fmla="*/ 63 h 108"/>
                      <a:gd name="T20" fmla="*/ 61 w 90"/>
                      <a:gd name="T21" fmla="*/ 70 h 108"/>
                      <a:gd name="T22" fmla="*/ 55 w 90"/>
                      <a:gd name="T23" fmla="*/ 73 h 108"/>
                      <a:gd name="T24" fmla="*/ 50 w 90"/>
                      <a:gd name="T25" fmla="*/ 74 h 108"/>
                      <a:gd name="T26" fmla="*/ 42 w 90"/>
                      <a:gd name="T27" fmla="*/ 75 h 108"/>
                      <a:gd name="T28" fmla="*/ 20 w 90"/>
                      <a:gd name="T29" fmla="*/ 75 h 108"/>
                      <a:gd name="T30" fmla="*/ 20 w 90"/>
                      <a:gd name="T31" fmla="*/ 19 h 108"/>
                      <a:gd name="T32" fmla="*/ 42 w 90"/>
                      <a:gd name="T33" fmla="*/ 19 h 108"/>
                      <a:gd name="T34" fmla="*/ 46 w 90"/>
                      <a:gd name="T35" fmla="*/ 0 h 108"/>
                      <a:gd name="T36" fmla="*/ 0 w 90"/>
                      <a:gd name="T37" fmla="*/ 0 h 108"/>
                      <a:gd name="T38" fmla="*/ 0 w 90"/>
                      <a:gd name="T39" fmla="*/ 88 h 108"/>
                      <a:gd name="T40" fmla="*/ 46 w 90"/>
                      <a:gd name="T41" fmla="*/ 88 h 108"/>
                      <a:gd name="T42" fmla="*/ 61 w 90"/>
                      <a:gd name="T43" fmla="*/ 84 h 108"/>
                      <a:gd name="T44" fmla="*/ 72 w 90"/>
                      <a:gd name="T45" fmla="*/ 79 h 108"/>
                      <a:gd name="T46" fmla="*/ 81 w 90"/>
                      <a:gd name="T47" fmla="*/ 74 h 108"/>
                      <a:gd name="T48" fmla="*/ 89 w 90"/>
                      <a:gd name="T49" fmla="*/ 61 h 108"/>
                      <a:gd name="T50" fmla="*/ 90 w 90"/>
                      <a:gd name="T51" fmla="*/ 40 h 108"/>
                      <a:gd name="T52" fmla="*/ 89 w 90"/>
                      <a:gd name="T53" fmla="*/ 33 h 108"/>
                      <a:gd name="T54" fmla="*/ 89 w 90"/>
                      <a:gd name="T55" fmla="*/ 27 h 108"/>
                      <a:gd name="T56" fmla="*/ 85 w 90"/>
                      <a:gd name="T57" fmla="*/ 24 h 108"/>
                      <a:gd name="T58" fmla="*/ 81 w 90"/>
                      <a:gd name="T59" fmla="*/ 15 h 108"/>
                      <a:gd name="T60" fmla="*/ 76 w 90"/>
                      <a:gd name="T61" fmla="*/ 9 h 108"/>
                      <a:gd name="T62" fmla="*/ 68 w 90"/>
                      <a:gd name="T63" fmla="*/ 6 h 108"/>
                      <a:gd name="T64" fmla="*/ 63 w 90"/>
                      <a:gd name="T65" fmla="*/ 2 h 108"/>
                      <a:gd name="T66" fmla="*/ 55 w 90"/>
                      <a:gd name="T67" fmla="*/ 0 h 108"/>
                      <a:gd name="T68" fmla="*/ 46 w 9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08"/>
                      <a:gd name="T107" fmla="*/ 90 w 9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08">
                        <a:moveTo>
                          <a:pt x="42" y="19"/>
                        </a:moveTo>
                        <a:lnTo>
                          <a:pt x="48" y="19"/>
                        </a:lnTo>
                        <a:lnTo>
                          <a:pt x="53" y="21"/>
                        </a:lnTo>
                        <a:lnTo>
                          <a:pt x="59" y="22"/>
                        </a:lnTo>
                        <a:lnTo>
                          <a:pt x="63" y="28"/>
                        </a:lnTo>
                        <a:lnTo>
                          <a:pt x="64" y="34"/>
                        </a:lnTo>
                        <a:lnTo>
                          <a:pt x="66" y="43"/>
                        </a:lnTo>
                        <a:lnTo>
                          <a:pt x="66" y="52"/>
                        </a:lnTo>
                        <a:lnTo>
                          <a:pt x="66" y="63"/>
                        </a:lnTo>
                        <a:lnTo>
                          <a:pt x="64" y="73"/>
                        </a:lnTo>
                        <a:lnTo>
                          <a:pt x="61" y="80"/>
                        </a:lnTo>
                        <a:lnTo>
                          <a:pt x="55" y="86"/>
                        </a:lnTo>
                        <a:lnTo>
                          <a:pt x="50" y="87"/>
                        </a:lnTo>
                        <a:lnTo>
                          <a:pt x="42" y="89"/>
                        </a:lnTo>
                        <a:lnTo>
                          <a:pt x="20" y="89"/>
                        </a:lnTo>
                        <a:lnTo>
                          <a:pt x="20" y="19"/>
                        </a:lnTo>
                        <a:lnTo>
                          <a:pt x="42" y="19"/>
                        </a:lnTo>
                        <a:close/>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sp>
                <p:nvSpPr>
                  <p:cNvPr id="9551" name="Freeform 325"/>
                  <p:cNvSpPr>
                    <a:spLocks/>
                  </p:cNvSpPr>
                  <p:nvPr/>
                </p:nvSpPr>
                <p:spPr bwMode="auto">
                  <a:xfrm>
                    <a:off x="3472" y="1025"/>
                    <a:ext cx="46" cy="69"/>
                  </a:xfrm>
                  <a:custGeom>
                    <a:avLst/>
                    <a:gdLst>
                      <a:gd name="T0" fmla="*/ 22 w 46"/>
                      <a:gd name="T1" fmla="*/ 0 h 70"/>
                      <a:gd name="T2" fmla="*/ 28 w 46"/>
                      <a:gd name="T3" fmla="*/ 0 h 70"/>
                      <a:gd name="T4" fmla="*/ 33 w 46"/>
                      <a:gd name="T5" fmla="*/ 2 h 70"/>
                      <a:gd name="T6" fmla="*/ 39 w 46"/>
                      <a:gd name="T7" fmla="*/ 3 h 70"/>
                      <a:gd name="T8" fmla="*/ 43 w 46"/>
                      <a:gd name="T9" fmla="*/ 9 h 70"/>
                      <a:gd name="T10" fmla="*/ 44 w 46"/>
                      <a:gd name="T11" fmla="*/ 15 h 70"/>
                      <a:gd name="T12" fmla="*/ 46 w 46"/>
                      <a:gd name="T13" fmla="*/ 24 h 70"/>
                      <a:gd name="T14" fmla="*/ 46 w 46"/>
                      <a:gd name="T15" fmla="*/ 33 h 70"/>
                      <a:gd name="T16" fmla="*/ 46 w 46"/>
                      <a:gd name="T17" fmla="*/ 35 h 70"/>
                      <a:gd name="T18" fmla="*/ 44 w 46"/>
                      <a:gd name="T19" fmla="*/ 44 h 70"/>
                      <a:gd name="T20" fmla="*/ 41 w 46"/>
                      <a:gd name="T21" fmla="*/ 51 h 70"/>
                      <a:gd name="T22" fmla="*/ 35 w 46"/>
                      <a:gd name="T23" fmla="*/ 57 h 70"/>
                      <a:gd name="T24" fmla="*/ 30 w 46"/>
                      <a:gd name="T25" fmla="*/ 58 h 70"/>
                      <a:gd name="T26" fmla="*/ 22 w 46"/>
                      <a:gd name="T27" fmla="*/ 60 h 70"/>
                      <a:gd name="T28" fmla="*/ 0 w 46"/>
                      <a:gd name="T29" fmla="*/ 60 h 70"/>
                      <a:gd name="T30" fmla="*/ 0 w 46"/>
                      <a:gd name="T31" fmla="*/ 0 h 70"/>
                      <a:gd name="T32" fmla="*/ 22 w 46"/>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0"/>
                      <a:gd name="T53" fmla="*/ 46 w 4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0">
                        <a:moveTo>
                          <a:pt x="22" y="0"/>
                        </a:moveTo>
                        <a:lnTo>
                          <a:pt x="28" y="0"/>
                        </a:lnTo>
                        <a:lnTo>
                          <a:pt x="33" y="2"/>
                        </a:lnTo>
                        <a:lnTo>
                          <a:pt x="39" y="3"/>
                        </a:lnTo>
                        <a:lnTo>
                          <a:pt x="43" y="9"/>
                        </a:lnTo>
                        <a:lnTo>
                          <a:pt x="44" y="15"/>
                        </a:lnTo>
                        <a:lnTo>
                          <a:pt x="46" y="24"/>
                        </a:lnTo>
                        <a:lnTo>
                          <a:pt x="46" y="33"/>
                        </a:lnTo>
                        <a:lnTo>
                          <a:pt x="46" y="44"/>
                        </a:lnTo>
                        <a:lnTo>
                          <a:pt x="44" y="54"/>
                        </a:lnTo>
                        <a:lnTo>
                          <a:pt x="41" y="61"/>
                        </a:lnTo>
                        <a:lnTo>
                          <a:pt x="35" y="67"/>
                        </a:lnTo>
                        <a:lnTo>
                          <a:pt x="30" y="68"/>
                        </a:lnTo>
                        <a:lnTo>
                          <a:pt x="22" y="70"/>
                        </a:lnTo>
                        <a:lnTo>
                          <a:pt x="0" y="70"/>
                        </a:lnTo>
                        <a:lnTo>
                          <a:pt x="0" y="0"/>
                        </a:lnTo>
                        <a:lnTo>
                          <a:pt x="22" y="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552" name="Freeform 326"/>
                  <p:cNvSpPr>
                    <a:spLocks/>
                  </p:cNvSpPr>
                  <p:nvPr/>
                </p:nvSpPr>
                <p:spPr bwMode="auto">
                  <a:xfrm>
                    <a:off x="3452" y="1006"/>
                    <a:ext cx="90" cy="106"/>
                  </a:xfrm>
                  <a:custGeom>
                    <a:avLst/>
                    <a:gdLst>
                      <a:gd name="T0" fmla="*/ 46 w 90"/>
                      <a:gd name="T1" fmla="*/ 0 h 108"/>
                      <a:gd name="T2" fmla="*/ 0 w 90"/>
                      <a:gd name="T3" fmla="*/ 0 h 108"/>
                      <a:gd name="T4" fmla="*/ 0 w 90"/>
                      <a:gd name="T5" fmla="*/ 88 h 108"/>
                      <a:gd name="T6" fmla="*/ 46 w 90"/>
                      <a:gd name="T7" fmla="*/ 88 h 108"/>
                      <a:gd name="T8" fmla="*/ 61 w 90"/>
                      <a:gd name="T9" fmla="*/ 84 h 108"/>
                      <a:gd name="T10" fmla="*/ 72 w 90"/>
                      <a:gd name="T11" fmla="*/ 79 h 108"/>
                      <a:gd name="T12" fmla="*/ 81 w 90"/>
                      <a:gd name="T13" fmla="*/ 74 h 108"/>
                      <a:gd name="T14" fmla="*/ 89 w 90"/>
                      <a:gd name="T15" fmla="*/ 61 h 108"/>
                      <a:gd name="T16" fmla="*/ 90 w 90"/>
                      <a:gd name="T17" fmla="*/ 40 h 108"/>
                      <a:gd name="T18" fmla="*/ 89 w 90"/>
                      <a:gd name="T19" fmla="*/ 33 h 108"/>
                      <a:gd name="T20" fmla="*/ 89 w 90"/>
                      <a:gd name="T21" fmla="*/ 27 h 108"/>
                      <a:gd name="T22" fmla="*/ 85 w 90"/>
                      <a:gd name="T23" fmla="*/ 24 h 108"/>
                      <a:gd name="T24" fmla="*/ 81 w 90"/>
                      <a:gd name="T25" fmla="*/ 15 h 108"/>
                      <a:gd name="T26" fmla="*/ 76 w 90"/>
                      <a:gd name="T27" fmla="*/ 9 h 108"/>
                      <a:gd name="T28" fmla="*/ 68 w 90"/>
                      <a:gd name="T29" fmla="*/ 6 h 108"/>
                      <a:gd name="T30" fmla="*/ 63 w 90"/>
                      <a:gd name="T31" fmla="*/ 2 h 108"/>
                      <a:gd name="T32" fmla="*/ 55 w 90"/>
                      <a:gd name="T33" fmla="*/ 0 h 108"/>
                      <a:gd name="T34" fmla="*/ 46 w 90"/>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08"/>
                      <a:gd name="T56" fmla="*/ 90 w 90"/>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08">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553" name="Freeform 327"/>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pPr defTabSz="457200"/>
                    <a:endParaRPr lang="en-US">
                      <a:solidFill>
                        <a:prstClr val="black"/>
                      </a:solidFill>
                    </a:endParaRPr>
                  </a:p>
                </p:txBody>
              </p:sp>
              <p:sp>
                <p:nvSpPr>
                  <p:cNvPr id="9554" name="Freeform 328"/>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pPr defTabSz="457200"/>
                    <a:endParaRPr lang="en-US">
                      <a:solidFill>
                        <a:prstClr val="black"/>
                      </a:solidFill>
                    </a:endParaRPr>
                  </a:p>
                </p:txBody>
              </p:sp>
              <p:sp>
                <p:nvSpPr>
                  <p:cNvPr id="9555" name="Freeform 329"/>
                  <p:cNvSpPr>
                    <a:spLocks/>
                  </p:cNvSpPr>
                  <p:nvPr/>
                </p:nvSpPr>
                <p:spPr bwMode="auto">
                  <a:xfrm>
                    <a:off x="2925" y="1130"/>
                    <a:ext cx="176" cy="70"/>
                  </a:xfrm>
                  <a:custGeom>
                    <a:avLst/>
                    <a:gdLst>
                      <a:gd name="T0" fmla="*/ 176 w 176"/>
                      <a:gd name="T1" fmla="*/ 35 h 71"/>
                      <a:gd name="T2" fmla="*/ 89 w 176"/>
                      <a:gd name="T3" fmla="*/ 61 h 71"/>
                      <a:gd name="T4" fmla="*/ 0 w 176"/>
                      <a:gd name="T5" fmla="*/ 30 h 71"/>
                      <a:gd name="T6" fmla="*/ 87 w 176"/>
                      <a:gd name="T7" fmla="*/ 0 h 71"/>
                      <a:gd name="T8" fmla="*/ 176 w 176"/>
                      <a:gd name="T9" fmla="*/ 35 h 71"/>
                      <a:gd name="T10" fmla="*/ 0 60000 65536"/>
                      <a:gd name="T11" fmla="*/ 0 60000 65536"/>
                      <a:gd name="T12" fmla="*/ 0 60000 65536"/>
                      <a:gd name="T13" fmla="*/ 0 60000 65536"/>
                      <a:gd name="T14" fmla="*/ 0 60000 65536"/>
                      <a:gd name="T15" fmla="*/ 0 w 176"/>
                      <a:gd name="T16" fmla="*/ 0 h 71"/>
                      <a:gd name="T17" fmla="*/ 176 w 176"/>
                      <a:gd name="T18" fmla="*/ 71 h 71"/>
                    </a:gdLst>
                    <a:ahLst/>
                    <a:cxnLst>
                      <a:cxn ang="T10">
                        <a:pos x="T0" y="T1"/>
                      </a:cxn>
                      <a:cxn ang="T11">
                        <a:pos x="T2" y="T3"/>
                      </a:cxn>
                      <a:cxn ang="T12">
                        <a:pos x="T4" y="T5"/>
                      </a:cxn>
                      <a:cxn ang="T13">
                        <a:pos x="T6" y="T7"/>
                      </a:cxn>
                      <a:cxn ang="T14">
                        <a:pos x="T8" y="T9"/>
                      </a:cxn>
                    </a:cxnLst>
                    <a:rect l="T15" t="T16" r="T17" b="T18"/>
                    <a:pathLst>
                      <a:path w="176" h="71">
                        <a:moveTo>
                          <a:pt x="176" y="39"/>
                        </a:moveTo>
                        <a:lnTo>
                          <a:pt x="89" y="71"/>
                        </a:lnTo>
                        <a:lnTo>
                          <a:pt x="0" y="30"/>
                        </a:lnTo>
                        <a:lnTo>
                          <a:pt x="87" y="0"/>
                        </a:lnTo>
                        <a:lnTo>
                          <a:pt x="176" y="39"/>
                        </a:lnTo>
                        <a:close/>
                      </a:path>
                    </a:pathLst>
                  </a:custGeom>
                  <a:solidFill>
                    <a:srgbClr val="6666FF"/>
                  </a:solidFill>
                  <a:ln w="0">
                    <a:solidFill>
                      <a:srgbClr val="6666FF"/>
                    </a:solidFill>
                    <a:round/>
                    <a:headEnd/>
                    <a:tailEnd/>
                  </a:ln>
                </p:spPr>
                <p:txBody>
                  <a:bodyPr/>
                  <a:lstStyle/>
                  <a:p>
                    <a:pPr defTabSz="457200"/>
                    <a:endParaRPr lang="en-US">
                      <a:solidFill>
                        <a:prstClr val="black"/>
                      </a:solidFill>
                    </a:endParaRPr>
                  </a:p>
                </p:txBody>
              </p:sp>
              <p:sp>
                <p:nvSpPr>
                  <p:cNvPr id="9556" name="Freeform 330"/>
                  <p:cNvSpPr>
                    <a:spLocks/>
                  </p:cNvSpPr>
                  <p:nvPr/>
                </p:nvSpPr>
                <p:spPr bwMode="auto">
                  <a:xfrm>
                    <a:off x="3014" y="1169"/>
                    <a:ext cx="87" cy="119"/>
                  </a:xfrm>
                  <a:custGeom>
                    <a:avLst/>
                    <a:gdLst>
                      <a:gd name="T0" fmla="*/ 0 w 87"/>
                      <a:gd name="T1" fmla="*/ 101 h 121"/>
                      <a:gd name="T2" fmla="*/ 0 w 87"/>
                      <a:gd name="T3" fmla="*/ 30 h 121"/>
                      <a:gd name="T4" fmla="*/ 87 w 87"/>
                      <a:gd name="T5" fmla="*/ 0 h 121"/>
                      <a:gd name="T6" fmla="*/ 87 w 87"/>
                      <a:gd name="T7" fmla="*/ 76 h 121"/>
                      <a:gd name="T8" fmla="*/ 0 w 87"/>
                      <a:gd name="T9" fmla="*/ 101 h 121"/>
                      <a:gd name="T10" fmla="*/ 0 60000 65536"/>
                      <a:gd name="T11" fmla="*/ 0 60000 65536"/>
                      <a:gd name="T12" fmla="*/ 0 60000 65536"/>
                      <a:gd name="T13" fmla="*/ 0 60000 65536"/>
                      <a:gd name="T14" fmla="*/ 0 60000 65536"/>
                      <a:gd name="T15" fmla="*/ 0 w 87"/>
                      <a:gd name="T16" fmla="*/ 0 h 121"/>
                      <a:gd name="T17" fmla="*/ 87 w 87"/>
                      <a:gd name="T18" fmla="*/ 121 h 121"/>
                    </a:gdLst>
                    <a:ahLst/>
                    <a:cxnLst>
                      <a:cxn ang="T10">
                        <a:pos x="T0" y="T1"/>
                      </a:cxn>
                      <a:cxn ang="T11">
                        <a:pos x="T2" y="T3"/>
                      </a:cxn>
                      <a:cxn ang="T12">
                        <a:pos x="T4" y="T5"/>
                      </a:cxn>
                      <a:cxn ang="T13">
                        <a:pos x="T6" y="T7"/>
                      </a:cxn>
                      <a:cxn ang="T14">
                        <a:pos x="T8" y="T9"/>
                      </a:cxn>
                    </a:cxnLst>
                    <a:rect l="T15" t="T16" r="T17" b="T18"/>
                    <a:pathLst>
                      <a:path w="87" h="121">
                        <a:moveTo>
                          <a:pt x="0" y="121"/>
                        </a:moveTo>
                        <a:lnTo>
                          <a:pt x="0" y="32"/>
                        </a:lnTo>
                        <a:lnTo>
                          <a:pt x="87" y="0"/>
                        </a:lnTo>
                        <a:lnTo>
                          <a:pt x="87" y="86"/>
                        </a:lnTo>
                        <a:lnTo>
                          <a:pt x="0" y="121"/>
                        </a:lnTo>
                        <a:close/>
                      </a:path>
                    </a:pathLst>
                  </a:custGeom>
                  <a:solidFill>
                    <a:srgbClr val="6666FF"/>
                  </a:solidFill>
                  <a:ln w="0">
                    <a:solidFill>
                      <a:srgbClr val="6666FF"/>
                    </a:solidFill>
                    <a:round/>
                    <a:headEnd/>
                    <a:tailEnd/>
                  </a:ln>
                </p:spPr>
                <p:txBody>
                  <a:bodyPr/>
                  <a:lstStyle/>
                  <a:p>
                    <a:pPr defTabSz="457200"/>
                    <a:endParaRPr lang="en-US">
                      <a:solidFill>
                        <a:prstClr val="black"/>
                      </a:solidFill>
                    </a:endParaRPr>
                  </a:p>
                </p:txBody>
              </p:sp>
              <p:sp>
                <p:nvSpPr>
                  <p:cNvPr id="9557" name="Freeform 332"/>
                  <p:cNvSpPr>
                    <a:spLocks/>
                  </p:cNvSpPr>
                  <p:nvPr/>
                </p:nvSpPr>
                <p:spPr bwMode="auto">
                  <a:xfrm>
                    <a:off x="3099" y="1110"/>
                    <a:ext cx="238" cy="105"/>
                  </a:xfrm>
                  <a:custGeom>
                    <a:avLst/>
                    <a:gdLst>
                      <a:gd name="T0" fmla="*/ 238 w 238"/>
                      <a:gd name="T1" fmla="*/ 0 h 106"/>
                      <a:gd name="T2" fmla="*/ 206 w 238"/>
                      <a:gd name="T3" fmla="*/ 30 h 106"/>
                      <a:gd name="T4" fmla="*/ 184 w 238"/>
                      <a:gd name="T5" fmla="*/ 15 h 106"/>
                      <a:gd name="T6" fmla="*/ 165 w 238"/>
                      <a:gd name="T7" fmla="*/ 41 h 106"/>
                      <a:gd name="T8" fmla="*/ 145 w 238"/>
                      <a:gd name="T9" fmla="*/ 26 h 106"/>
                      <a:gd name="T10" fmla="*/ 132 w 238"/>
                      <a:gd name="T11" fmla="*/ 53 h 106"/>
                      <a:gd name="T12" fmla="*/ 112 w 238"/>
                      <a:gd name="T13" fmla="*/ 43 h 106"/>
                      <a:gd name="T14" fmla="*/ 100 w 238"/>
                      <a:gd name="T15" fmla="*/ 61 h 106"/>
                      <a:gd name="T16" fmla="*/ 78 w 238"/>
                      <a:gd name="T17" fmla="*/ 53 h 106"/>
                      <a:gd name="T18" fmla="*/ 67 w 238"/>
                      <a:gd name="T19" fmla="*/ 73 h 106"/>
                      <a:gd name="T20" fmla="*/ 45 w 238"/>
                      <a:gd name="T21" fmla="*/ 59 h 106"/>
                      <a:gd name="T22" fmla="*/ 32 w 238"/>
                      <a:gd name="T23" fmla="*/ 86 h 106"/>
                      <a:gd name="T24" fmla="*/ 15 w 238"/>
                      <a:gd name="T25" fmla="*/ 68 h 106"/>
                      <a:gd name="T26" fmla="*/ 0 w 238"/>
                      <a:gd name="T27" fmla="*/ 9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106"/>
                      <a:gd name="T44" fmla="*/ 238 w 238"/>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106">
                        <a:moveTo>
                          <a:pt x="238" y="0"/>
                        </a:moveTo>
                        <a:lnTo>
                          <a:pt x="206" y="30"/>
                        </a:lnTo>
                        <a:lnTo>
                          <a:pt x="184" y="15"/>
                        </a:lnTo>
                        <a:lnTo>
                          <a:pt x="165" y="41"/>
                        </a:lnTo>
                        <a:lnTo>
                          <a:pt x="145" y="26"/>
                        </a:lnTo>
                        <a:lnTo>
                          <a:pt x="132" y="54"/>
                        </a:lnTo>
                        <a:lnTo>
                          <a:pt x="112" y="43"/>
                        </a:lnTo>
                        <a:lnTo>
                          <a:pt x="100" y="71"/>
                        </a:lnTo>
                        <a:lnTo>
                          <a:pt x="78" y="56"/>
                        </a:lnTo>
                        <a:lnTo>
                          <a:pt x="67" y="83"/>
                        </a:lnTo>
                        <a:lnTo>
                          <a:pt x="45" y="69"/>
                        </a:lnTo>
                        <a:lnTo>
                          <a:pt x="32" y="96"/>
                        </a:lnTo>
                        <a:lnTo>
                          <a:pt x="15" y="78"/>
                        </a:lnTo>
                        <a:lnTo>
                          <a:pt x="0" y="106"/>
                        </a:lnTo>
                      </a:path>
                    </a:pathLst>
                  </a:custGeom>
                  <a:noFill/>
                  <a:ln w="11113">
                    <a:solidFill>
                      <a:srgbClr val="0000FF"/>
                    </a:solidFill>
                    <a:round/>
                    <a:headEnd/>
                    <a:tailEnd/>
                  </a:ln>
                </p:spPr>
                <p:txBody>
                  <a:bodyPr/>
                  <a:lstStyle/>
                  <a:p>
                    <a:pPr defTabSz="457200"/>
                    <a:endParaRPr lang="en-US">
                      <a:solidFill>
                        <a:prstClr val="black"/>
                      </a:solidFill>
                    </a:endParaRPr>
                  </a:p>
                </p:txBody>
              </p:sp>
              <p:sp>
                <p:nvSpPr>
                  <p:cNvPr id="9558" name="Line 333"/>
                  <p:cNvSpPr>
                    <a:spLocks noChangeShapeType="1"/>
                  </p:cNvSpPr>
                  <p:nvPr/>
                </p:nvSpPr>
                <p:spPr bwMode="auto">
                  <a:xfrm flipV="1">
                    <a:off x="2877" y="1234"/>
                    <a:ext cx="92" cy="40"/>
                  </a:xfrm>
                  <a:prstGeom prst="line">
                    <a:avLst/>
                  </a:prstGeom>
                  <a:noFill/>
                  <a:ln w="11113">
                    <a:solidFill>
                      <a:srgbClr val="0000FF"/>
                    </a:solidFill>
                    <a:round/>
                    <a:headEnd/>
                    <a:tailEnd/>
                  </a:ln>
                </p:spPr>
                <p:txBody>
                  <a:bodyPr/>
                  <a:lstStyle/>
                  <a:p>
                    <a:pPr defTabSz="457200"/>
                    <a:endParaRPr lang="en-US">
                      <a:solidFill>
                        <a:prstClr val="black"/>
                      </a:solidFill>
                    </a:endParaRPr>
                  </a:p>
                </p:txBody>
              </p:sp>
            </p:grpSp>
            <p:sp>
              <p:nvSpPr>
                <p:cNvPr id="9541" name="Freeform 331"/>
                <p:cNvSpPr>
                  <a:spLocks/>
                </p:cNvSpPr>
                <p:nvPr/>
              </p:nvSpPr>
              <p:spPr bwMode="auto">
                <a:xfrm>
                  <a:off x="2400" y="1275"/>
                  <a:ext cx="477" cy="636"/>
                </a:xfrm>
                <a:custGeom>
                  <a:avLst/>
                  <a:gdLst>
                    <a:gd name="T0" fmla="*/ 0 w 477"/>
                    <a:gd name="T1" fmla="*/ 636 h 636"/>
                    <a:gd name="T2" fmla="*/ 247 w 477"/>
                    <a:gd name="T3" fmla="*/ 493 h 636"/>
                    <a:gd name="T4" fmla="*/ 477 w 477"/>
                    <a:gd name="T5" fmla="*/ 0 h 636"/>
                    <a:gd name="T6" fmla="*/ 0 60000 65536"/>
                    <a:gd name="T7" fmla="*/ 0 60000 65536"/>
                    <a:gd name="T8" fmla="*/ 0 60000 65536"/>
                    <a:gd name="T9" fmla="*/ 0 w 477"/>
                    <a:gd name="T10" fmla="*/ 0 h 636"/>
                    <a:gd name="T11" fmla="*/ 477 w 477"/>
                    <a:gd name="T12" fmla="*/ 636 h 636"/>
                  </a:gdLst>
                  <a:ahLst/>
                  <a:cxnLst>
                    <a:cxn ang="T6">
                      <a:pos x="T0" y="T1"/>
                    </a:cxn>
                    <a:cxn ang="T7">
                      <a:pos x="T2" y="T3"/>
                    </a:cxn>
                    <a:cxn ang="T8">
                      <a:pos x="T4" y="T5"/>
                    </a:cxn>
                  </a:cxnLst>
                  <a:rect l="T9" t="T10" r="T11" b="T12"/>
                  <a:pathLst>
                    <a:path w="477" h="636">
                      <a:moveTo>
                        <a:pt x="0" y="636"/>
                      </a:moveTo>
                      <a:lnTo>
                        <a:pt x="247" y="493"/>
                      </a:lnTo>
                      <a:lnTo>
                        <a:pt x="477" y="0"/>
                      </a:lnTo>
                    </a:path>
                  </a:pathLst>
                </a:custGeom>
                <a:noFill/>
                <a:ln w="11113">
                  <a:solidFill>
                    <a:srgbClr val="0000FF"/>
                  </a:solidFill>
                  <a:round/>
                  <a:headEnd/>
                  <a:tailEnd/>
                </a:ln>
              </p:spPr>
              <p:txBody>
                <a:bodyPr/>
                <a:lstStyle/>
                <a:p>
                  <a:pPr defTabSz="457200"/>
                  <a:endParaRPr lang="en-US">
                    <a:solidFill>
                      <a:prstClr val="black"/>
                    </a:solidFill>
                  </a:endParaRPr>
                </a:p>
              </p:txBody>
            </p:sp>
          </p:grpSp>
          <p:grpSp>
            <p:nvGrpSpPr>
              <p:cNvPr id="6" name="Group 429"/>
              <p:cNvGrpSpPr>
                <a:grpSpLocks/>
              </p:cNvGrpSpPr>
              <p:nvPr/>
            </p:nvGrpSpPr>
            <p:grpSpPr bwMode="auto">
              <a:xfrm>
                <a:off x="962025" y="2286001"/>
                <a:ext cx="4654551" cy="2616201"/>
                <a:chOff x="558" y="1440"/>
                <a:chExt cx="2932" cy="1648"/>
              </a:xfrm>
            </p:grpSpPr>
            <p:sp>
              <p:nvSpPr>
                <p:cNvPr id="9348" name="Freeform 135"/>
                <p:cNvSpPr>
                  <a:spLocks/>
                </p:cNvSpPr>
                <p:nvPr/>
              </p:nvSpPr>
              <p:spPr bwMode="auto">
                <a:xfrm>
                  <a:off x="672" y="2400"/>
                  <a:ext cx="1687" cy="688"/>
                </a:xfrm>
                <a:custGeom>
                  <a:avLst/>
                  <a:gdLst>
                    <a:gd name="T0" fmla="*/ 934 w 1687"/>
                    <a:gd name="T1" fmla="*/ 0 h 688"/>
                    <a:gd name="T2" fmla="*/ 794 w 1687"/>
                    <a:gd name="T3" fmla="*/ 17 h 688"/>
                    <a:gd name="T4" fmla="*/ 756 w 1687"/>
                    <a:gd name="T5" fmla="*/ 39 h 688"/>
                    <a:gd name="T6" fmla="*/ 727 w 1687"/>
                    <a:gd name="T7" fmla="*/ 60 h 688"/>
                    <a:gd name="T8" fmla="*/ 705 w 1687"/>
                    <a:gd name="T9" fmla="*/ 76 h 688"/>
                    <a:gd name="T10" fmla="*/ 692 w 1687"/>
                    <a:gd name="T11" fmla="*/ 89 h 688"/>
                    <a:gd name="T12" fmla="*/ 682 w 1687"/>
                    <a:gd name="T13" fmla="*/ 99 h 688"/>
                    <a:gd name="T14" fmla="*/ 680 w 1687"/>
                    <a:gd name="T15" fmla="*/ 101 h 688"/>
                    <a:gd name="T16" fmla="*/ 649 w 1687"/>
                    <a:gd name="T17" fmla="*/ 136 h 688"/>
                    <a:gd name="T18" fmla="*/ 628 w 1687"/>
                    <a:gd name="T19" fmla="*/ 169 h 688"/>
                    <a:gd name="T20" fmla="*/ 616 w 1687"/>
                    <a:gd name="T21" fmla="*/ 202 h 688"/>
                    <a:gd name="T22" fmla="*/ 612 w 1687"/>
                    <a:gd name="T23" fmla="*/ 232 h 688"/>
                    <a:gd name="T24" fmla="*/ 614 w 1687"/>
                    <a:gd name="T25" fmla="*/ 260 h 688"/>
                    <a:gd name="T26" fmla="*/ 617 w 1687"/>
                    <a:gd name="T27" fmla="*/ 286 h 688"/>
                    <a:gd name="T28" fmla="*/ 627 w 1687"/>
                    <a:gd name="T29" fmla="*/ 308 h 688"/>
                    <a:gd name="T30" fmla="*/ 634 w 1687"/>
                    <a:gd name="T31" fmla="*/ 325 h 688"/>
                    <a:gd name="T32" fmla="*/ 643 w 1687"/>
                    <a:gd name="T33" fmla="*/ 338 h 688"/>
                    <a:gd name="T34" fmla="*/ 649 w 1687"/>
                    <a:gd name="T35" fmla="*/ 347 h 688"/>
                    <a:gd name="T36" fmla="*/ 651 w 1687"/>
                    <a:gd name="T37" fmla="*/ 349 h 688"/>
                    <a:gd name="T38" fmla="*/ 682 w 1687"/>
                    <a:gd name="T39" fmla="*/ 384 h 688"/>
                    <a:gd name="T40" fmla="*/ 719 w 1687"/>
                    <a:gd name="T41" fmla="*/ 412 h 688"/>
                    <a:gd name="T42" fmla="*/ 758 w 1687"/>
                    <a:gd name="T43" fmla="*/ 434 h 688"/>
                    <a:gd name="T44" fmla="*/ 797 w 1687"/>
                    <a:gd name="T45" fmla="*/ 451 h 688"/>
                    <a:gd name="T46" fmla="*/ 834 w 1687"/>
                    <a:gd name="T47" fmla="*/ 462 h 688"/>
                    <a:gd name="T48" fmla="*/ 866 w 1687"/>
                    <a:gd name="T49" fmla="*/ 471 h 688"/>
                    <a:gd name="T50" fmla="*/ 892 w 1687"/>
                    <a:gd name="T51" fmla="*/ 477 h 688"/>
                    <a:gd name="T52" fmla="*/ 910 w 1687"/>
                    <a:gd name="T53" fmla="*/ 479 h 688"/>
                    <a:gd name="T54" fmla="*/ 916 w 1687"/>
                    <a:gd name="T55" fmla="*/ 481 h 688"/>
                    <a:gd name="T56" fmla="*/ 992 w 1687"/>
                    <a:gd name="T57" fmla="*/ 486 h 688"/>
                    <a:gd name="T58" fmla="*/ 1059 w 1687"/>
                    <a:gd name="T59" fmla="*/ 488 h 688"/>
                    <a:gd name="T60" fmla="*/ 1114 w 1687"/>
                    <a:gd name="T61" fmla="*/ 488 h 688"/>
                    <a:gd name="T62" fmla="*/ 1161 w 1687"/>
                    <a:gd name="T63" fmla="*/ 486 h 688"/>
                    <a:gd name="T64" fmla="*/ 1198 w 1687"/>
                    <a:gd name="T65" fmla="*/ 482 h 688"/>
                    <a:gd name="T66" fmla="*/ 1227 w 1687"/>
                    <a:gd name="T67" fmla="*/ 479 h 688"/>
                    <a:gd name="T68" fmla="*/ 1250 w 1687"/>
                    <a:gd name="T69" fmla="*/ 473 h 688"/>
                    <a:gd name="T70" fmla="*/ 1265 w 1687"/>
                    <a:gd name="T71" fmla="*/ 470 h 688"/>
                    <a:gd name="T72" fmla="*/ 1274 w 1687"/>
                    <a:gd name="T73" fmla="*/ 468 h 688"/>
                    <a:gd name="T74" fmla="*/ 1277 w 1687"/>
                    <a:gd name="T75" fmla="*/ 466 h 688"/>
                    <a:gd name="T76" fmla="*/ 1320 w 1687"/>
                    <a:gd name="T77" fmla="*/ 453 h 688"/>
                    <a:gd name="T78" fmla="*/ 1361 w 1687"/>
                    <a:gd name="T79" fmla="*/ 436 h 688"/>
                    <a:gd name="T80" fmla="*/ 1402 w 1687"/>
                    <a:gd name="T81" fmla="*/ 419 h 688"/>
                    <a:gd name="T82" fmla="*/ 1441 w 1687"/>
                    <a:gd name="T83" fmla="*/ 401 h 688"/>
                    <a:gd name="T84" fmla="*/ 1478 w 1687"/>
                    <a:gd name="T85" fmla="*/ 382 h 688"/>
                    <a:gd name="T86" fmla="*/ 1509 w 1687"/>
                    <a:gd name="T87" fmla="*/ 364 h 688"/>
                    <a:gd name="T88" fmla="*/ 1537 w 1687"/>
                    <a:gd name="T89" fmla="*/ 347 h 688"/>
                    <a:gd name="T90" fmla="*/ 1561 w 1687"/>
                    <a:gd name="T91" fmla="*/ 332 h 688"/>
                    <a:gd name="T92" fmla="*/ 1578 w 1687"/>
                    <a:gd name="T93" fmla="*/ 321 h 688"/>
                    <a:gd name="T94" fmla="*/ 1589 w 1687"/>
                    <a:gd name="T95" fmla="*/ 314 h 688"/>
                    <a:gd name="T96" fmla="*/ 1593 w 1687"/>
                    <a:gd name="T97" fmla="*/ 312 h 688"/>
                    <a:gd name="T98" fmla="*/ 1687 w 1687"/>
                    <a:gd name="T99" fmla="*/ 317 h 688"/>
                    <a:gd name="T100" fmla="*/ 1096 w 1687"/>
                    <a:gd name="T101" fmla="*/ 651 h 688"/>
                    <a:gd name="T102" fmla="*/ 1092 w 1687"/>
                    <a:gd name="T103" fmla="*/ 653 h 688"/>
                    <a:gd name="T104" fmla="*/ 1079 w 1687"/>
                    <a:gd name="T105" fmla="*/ 657 h 688"/>
                    <a:gd name="T106" fmla="*/ 1059 w 1687"/>
                    <a:gd name="T107" fmla="*/ 664 h 688"/>
                    <a:gd name="T108" fmla="*/ 1033 w 1687"/>
                    <a:gd name="T109" fmla="*/ 672 h 688"/>
                    <a:gd name="T110" fmla="*/ 999 w 1687"/>
                    <a:gd name="T111" fmla="*/ 679 h 688"/>
                    <a:gd name="T112" fmla="*/ 960 w 1687"/>
                    <a:gd name="T113" fmla="*/ 685 h 688"/>
                    <a:gd name="T114" fmla="*/ 916 w 1687"/>
                    <a:gd name="T115" fmla="*/ 688 h 688"/>
                    <a:gd name="T116" fmla="*/ 868 w 1687"/>
                    <a:gd name="T117" fmla="*/ 688 h 688"/>
                    <a:gd name="T118" fmla="*/ 0 w 1687"/>
                    <a:gd name="T119" fmla="*/ 668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7"/>
                    <a:gd name="T181" fmla="*/ 0 h 688"/>
                    <a:gd name="T182" fmla="*/ 1687 w 1687"/>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7" h="688">
                      <a:moveTo>
                        <a:pt x="934" y="0"/>
                      </a:moveTo>
                      <a:lnTo>
                        <a:pt x="794" y="17"/>
                      </a:lnTo>
                      <a:lnTo>
                        <a:pt x="756" y="39"/>
                      </a:lnTo>
                      <a:lnTo>
                        <a:pt x="727" y="60"/>
                      </a:lnTo>
                      <a:lnTo>
                        <a:pt x="705" y="76"/>
                      </a:lnTo>
                      <a:lnTo>
                        <a:pt x="692" y="89"/>
                      </a:lnTo>
                      <a:lnTo>
                        <a:pt x="682" y="99"/>
                      </a:lnTo>
                      <a:lnTo>
                        <a:pt x="680" y="101"/>
                      </a:lnTo>
                      <a:lnTo>
                        <a:pt x="649" y="136"/>
                      </a:lnTo>
                      <a:lnTo>
                        <a:pt x="628" y="169"/>
                      </a:lnTo>
                      <a:lnTo>
                        <a:pt x="616" y="202"/>
                      </a:lnTo>
                      <a:lnTo>
                        <a:pt x="612" y="232"/>
                      </a:lnTo>
                      <a:lnTo>
                        <a:pt x="614" y="260"/>
                      </a:lnTo>
                      <a:lnTo>
                        <a:pt x="617" y="286"/>
                      </a:lnTo>
                      <a:lnTo>
                        <a:pt x="627" y="308"/>
                      </a:lnTo>
                      <a:lnTo>
                        <a:pt x="634" y="325"/>
                      </a:lnTo>
                      <a:lnTo>
                        <a:pt x="643" y="338"/>
                      </a:lnTo>
                      <a:lnTo>
                        <a:pt x="649" y="347"/>
                      </a:lnTo>
                      <a:lnTo>
                        <a:pt x="651" y="349"/>
                      </a:lnTo>
                      <a:lnTo>
                        <a:pt x="682" y="384"/>
                      </a:lnTo>
                      <a:lnTo>
                        <a:pt x="719" y="412"/>
                      </a:lnTo>
                      <a:lnTo>
                        <a:pt x="758" y="434"/>
                      </a:lnTo>
                      <a:lnTo>
                        <a:pt x="797" y="451"/>
                      </a:lnTo>
                      <a:lnTo>
                        <a:pt x="834" y="462"/>
                      </a:lnTo>
                      <a:lnTo>
                        <a:pt x="866" y="471"/>
                      </a:lnTo>
                      <a:lnTo>
                        <a:pt x="892" y="477"/>
                      </a:lnTo>
                      <a:lnTo>
                        <a:pt x="910" y="479"/>
                      </a:lnTo>
                      <a:lnTo>
                        <a:pt x="916" y="481"/>
                      </a:lnTo>
                      <a:lnTo>
                        <a:pt x="992" y="486"/>
                      </a:lnTo>
                      <a:lnTo>
                        <a:pt x="1059" y="488"/>
                      </a:lnTo>
                      <a:lnTo>
                        <a:pt x="1114" y="488"/>
                      </a:lnTo>
                      <a:lnTo>
                        <a:pt x="1161" y="486"/>
                      </a:lnTo>
                      <a:lnTo>
                        <a:pt x="1198" y="482"/>
                      </a:lnTo>
                      <a:lnTo>
                        <a:pt x="1227" y="479"/>
                      </a:lnTo>
                      <a:lnTo>
                        <a:pt x="1250" y="473"/>
                      </a:lnTo>
                      <a:lnTo>
                        <a:pt x="1265" y="470"/>
                      </a:lnTo>
                      <a:lnTo>
                        <a:pt x="1274" y="468"/>
                      </a:lnTo>
                      <a:lnTo>
                        <a:pt x="1277" y="466"/>
                      </a:lnTo>
                      <a:lnTo>
                        <a:pt x="1320" y="453"/>
                      </a:lnTo>
                      <a:lnTo>
                        <a:pt x="1361" y="436"/>
                      </a:lnTo>
                      <a:lnTo>
                        <a:pt x="1402" y="419"/>
                      </a:lnTo>
                      <a:lnTo>
                        <a:pt x="1441" y="401"/>
                      </a:lnTo>
                      <a:lnTo>
                        <a:pt x="1478" y="382"/>
                      </a:lnTo>
                      <a:lnTo>
                        <a:pt x="1509" y="364"/>
                      </a:lnTo>
                      <a:lnTo>
                        <a:pt x="1537" y="347"/>
                      </a:lnTo>
                      <a:lnTo>
                        <a:pt x="1561" y="332"/>
                      </a:lnTo>
                      <a:lnTo>
                        <a:pt x="1578" y="321"/>
                      </a:lnTo>
                      <a:lnTo>
                        <a:pt x="1589" y="314"/>
                      </a:lnTo>
                      <a:lnTo>
                        <a:pt x="1593" y="312"/>
                      </a:lnTo>
                      <a:lnTo>
                        <a:pt x="1687" y="317"/>
                      </a:lnTo>
                      <a:lnTo>
                        <a:pt x="1096" y="651"/>
                      </a:lnTo>
                      <a:lnTo>
                        <a:pt x="1092" y="653"/>
                      </a:lnTo>
                      <a:lnTo>
                        <a:pt x="1079" y="657"/>
                      </a:lnTo>
                      <a:lnTo>
                        <a:pt x="1059" y="664"/>
                      </a:lnTo>
                      <a:lnTo>
                        <a:pt x="1033" y="672"/>
                      </a:lnTo>
                      <a:lnTo>
                        <a:pt x="999" y="679"/>
                      </a:lnTo>
                      <a:lnTo>
                        <a:pt x="960" y="685"/>
                      </a:lnTo>
                      <a:lnTo>
                        <a:pt x="916" y="688"/>
                      </a:lnTo>
                      <a:lnTo>
                        <a:pt x="868" y="688"/>
                      </a:lnTo>
                      <a:lnTo>
                        <a:pt x="0" y="668"/>
                      </a:lnTo>
                    </a:path>
                  </a:pathLst>
                </a:custGeom>
                <a:noFill/>
                <a:ln w="11113">
                  <a:solidFill>
                    <a:srgbClr val="FF0000"/>
                  </a:solidFill>
                  <a:round/>
                  <a:headEnd/>
                  <a:tailEnd/>
                </a:ln>
              </p:spPr>
              <p:txBody>
                <a:bodyPr/>
                <a:lstStyle/>
                <a:p>
                  <a:pPr defTabSz="457200"/>
                  <a:endParaRPr lang="en-US">
                    <a:solidFill>
                      <a:prstClr val="black"/>
                    </a:solidFill>
                  </a:endParaRPr>
                </a:p>
              </p:txBody>
            </p:sp>
            <p:grpSp>
              <p:nvGrpSpPr>
                <p:cNvPr id="7" name="Group 428"/>
                <p:cNvGrpSpPr>
                  <a:grpSpLocks/>
                </p:cNvGrpSpPr>
                <p:nvPr/>
              </p:nvGrpSpPr>
              <p:grpSpPr bwMode="auto">
                <a:xfrm>
                  <a:off x="558" y="1440"/>
                  <a:ext cx="2932" cy="1485"/>
                  <a:chOff x="558" y="1440"/>
                  <a:chExt cx="2932" cy="1485"/>
                </a:xfrm>
              </p:grpSpPr>
              <p:grpSp>
                <p:nvGrpSpPr>
                  <p:cNvPr id="8" name="Group 425"/>
                  <p:cNvGrpSpPr>
                    <a:grpSpLocks/>
                  </p:cNvGrpSpPr>
                  <p:nvPr/>
                </p:nvGrpSpPr>
                <p:grpSpPr bwMode="auto">
                  <a:xfrm>
                    <a:off x="944" y="1440"/>
                    <a:ext cx="2546" cy="1485"/>
                    <a:chOff x="944" y="1440"/>
                    <a:chExt cx="2546" cy="1485"/>
                  </a:xfrm>
                </p:grpSpPr>
                <p:sp>
                  <p:nvSpPr>
                    <p:cNvPr id="9352" name="Freeform 118"/>
                    <p:cNvSpPr>
                      <a:spLocks/>
                    </p:cNvSpPr>
                    <p:nvPr/>
                  </p:nvSpPr>
                  <p:spPr bwMode="auto">
                    <a:xfrm>
                      <a:off x="1603" y="1964"/>
                      <a:ext cx="665" cy="401"/>
                    </a:xfrm>
                    <a:custGeom>
                      <a:avLst/>
                      <a:gdLst>
                        <a:gd name="T0" fmla="*/ 647 w 665"/>
                        <a:gd name="T1" fmla="*/ 0 h 401"/>
                        <a:gd name="T2" fmla="*/ 647 w 665"/>
                        <a:gd name="T3" fmla="*/ 2 h 401"/>
                        <a:gd name="T4" fmla="*/ 651 w 665"/>
                        <a:gd name="T5" fmla="*/ 4 h 401"/>
                        <a:gd name="T6" fmla="*/ 654 w 665"/>
                        <a:gd name="T7" fmla="*/ 6 h 401"/>
                        <a:gd name="T8" fmla="*/ 658 w 665"/>
                        <a:gd name="T9" fmla="*/ 10 h 401"/>
                        <a:gd name="T10" fmla="*/ 662 w 665"/>
                        <a:gd name="T11" fmla="*/ 13 h 401"/>
                        <a:gd name="T12" fmla="*/ 664 w 665"/>
                        <a:gd name="T13" fmla="*/ 19 h 401"/>
                        <a:gd name="T14" fmla="*/ 665 w 665"/>
                        <a:gd name="T15" fmla="*/ 23 h 401"/>
                        <a:gd name="T16" fmla="*/ 15 w 665"/>
                        <a:gd name="T17" fmla="*/ 401 h 401"/>
                        <a:gd name="T18" fmla="*/ 0 w 665"/>
                        <a:gd name="T19" fmla="*/ 379 h 401"/>
                        <a:gd name="T20" fmla="*/ 647 w 665"/>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401"/>
                        <a:gd name="T35" fmla="*/ 665 w 665"/>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401">
                          <a:moveTo>
                            <a:pt x="647" y="0"/>
                          </a:moveTo>
                          <a:lnTo>
                            <a:pt x="647" y="2"/>
                          </a:lnTo>
                          <a:lnTo>
                            <a:pt x="651" y="4"/>
                          </a:lnTo>
                          <a:lnTo>
                            <a:pt x="654" y="6"/>
                          </a:lnTo>
                          <a:lnTo>
                            <a:pt x="658" y="10"/>
                          </a:lnTo>
                          <a:lnTo>
                            <a:pt x="662" y="13"/>
                          </a:lnTo>
                          <a:lnTo>
                            <a:pt x="664" y="19"/>
                          </a:lnTo>
                          <a:lnTo>
                            <a:pt x="665" y="23"/>
                          </a:lnTo>
                          <a:lnTo>
                            <a:pt x="15" y="401"/>
                          </a:lnTo>
                          <a:lnTo>
                            <a:pt x="0" y="379"/>
                          </a:lnTo>
                          <a:lnTo>
                            <a:pt x="647" y="0"/>
                          </a:lnTo>
                          <a:close/>
                        </a:path>
                      </a:pathLst>
                    </a:custGeom>
                    <a:solidFill>
                      <a:srgbClr val="FFD5D5"/>
                    </a:solidFill>
                    <a:ln w="0">
                      <a:solidFill>
                        <a:srgbClr val="FFD5D5"/>
                      </a:solidFill>
                      <a:round/>
                      <a:headEnd/>
                      <a:tailEnd/>
                    </a:ln>
                  </p:spPr>
                  <p:txBody>
                    <a:bodyPr/>
                    <a:lstStyle/>
                    <a:p>
                      <a:pPr defTabSz="457200"/>
                      <a:endParaRPr lang="en-US">
                        <a:solidFill>
                          <a:prstClr val="black"/>
                        </a:solidFill>
                      </a:endParaRPr>
                    </a:p>
                  </p:txBody>
                </p:sp>
                <p:sp>
                  <p:nvSpPr>
                    <p:cNvPr id="9353" name="Line 153"/>
                    <p:cNvSpPr>
                      <a:spLocks noChangeShapeType="1"/>
                    </p:cNvSpPr>
                    <p:nvPr/>
                  </p:nvSpPr>
                  <p:spPr bwMode="auto">
                    <a:xfrm flipH="1">
                      <a:off x="1925" y="2649"/>
                      <a:ext cx="95" cy="276"/>
                    </a:xfrm>
                    <a:prstGeom prst="line">
                      <a:avLst/>
                    </a:prstGeom>
                    <a:noFill/>
                    <a:ln w="6350">
                      <a:solidFill>
                        <a:srgbClr val="0000FF"/>
                      </a:solidFill>
                      <a:round/>
                      <a:headEnd/>
                      <a:tailEnd/>
                    </a:ln>
                  </p:spPr>
                  <p:txBody>
                    <a:bodyPr/>
                    <a:lstStyle/>
                    <a:p>
                      <a:pPr defTabSz="457200"/>
                      <a:endParaRPr lang="en-US">
                        <a:solidFill>
                          <a:prstClr val="black"/>
                        </a:solidFill>
                      </a:endParaRPr>
                    </a:p>
                  </p:txBody>
                </p:sp>
                <p:sp>
                  <p:nvSpPr>
                    <p:cNvPr id="9354" name="Line 154"/>
                    <p:cNvSpPr>
                      <a:spLocks noChangeShapeType="1"/>
                    </p:cNvSpPr>
                    <p:nvPr/>
                  </p:nvSpPr>
                  <p:spPr bwMode="auto">
                    <a:xfrm flipH="1">
                      <a:off x="1925" y="2706"/>
                      <a:ext cx="95" cy="219"/>
                    </a:xfrm>
                    <a:prstGeom prst="line">
                      <a:avLst/>
                    </a:prstGeom>
                    <a:noFill/>
                    <a:ln w="6350">
                      <a:solidFill>
                        <a:srgbClr val="0000FF"/>
                      </a:solidFill>
                      <a:round/>
                      <a:headEnd/>
                      <a:tailEnd/>
                    </a:ln>
                  </p:spPr>
                  <p:txBody>
                    <a:bodyPr/>
                    <a:lstStyle/>
                    <a:p>
                      <a:pPr defTabSz="457200"/>
                      <a:endParaRPr lang="en-US">
                        <a:solidFill>
                          <a:prstClr val="black"/>
                        </a:solidFill>
                      </a:endParaRPr>
                    </a:p>
                  </p:txBody>
                </p:sp>
                <p:sp>
                  <p:nvSpPr>
                    <p:cNvPr id="9355" name="Line 155"/>
                    <p:cNvSpPr>
                      <a:spLocks noChangeShapeType="1"/>
                    </p:cNvSpPr>
                    <p:nvPr/>
                  </p:nvSpPr>
                  <p:spPr bwMode="auto">
                    <a:xfrm flipH="1">
                      <a:off x="1925" y="2754"/>
                      <a:ext cx="95" cy="171"/>
                    </a:xfrm>
                    <a:prstGeom prst="line">
                      <a:avLst/>
                    </a:prstGeom>
                    <a:noFill/>
                    <a:ln w="6350">
                      <a:solidFill>
                        <a:srgbClr val="0000FF"/>
                      </a:solidFill>
                      <a:round/>
                      <a:headEnd/>
                      <a:tailEnd/>
                    </a:ln>
                  </p:spPr>
                  <p:txBody>
                    <a:bodyPr/>
                    <a:lstStyle/>
                    <a:p>
                      <a:pPr defTabSz="457200"/>
                      <a:endParaRPr lang="en-US">
                        <a:solidFill>
                          <a:prstClr val="black"/>
                        </a:solidFill>
                      </a:endParaRPr>
                    </a:p>
                  </p:txBody>
                </p:sp>
                <p:sp>
                  <p:nvSpPr>
                    <p:cNvPr id="9356" name="Line 156"/>
                    <p:cNvSpPr>
                      <a:spLocks noChangeShapeType="1"/>
                    </p:cNvSpPr>
                    <p:nvPr/>
                  </p:nvSpPr>
                  <p:spPr bwMode="auto">
                    <a:xfrm flipH="1">
                      <a:off x="1925" y="2808"/>
                      <a:ext cx="95" cy="117"/>
                    </a:xfrm>
                    <a:prstGeom prst="line">
                      <a:avLst/>
                    </a:prstGeom>
                    <a:noFill/>
                    <a:ln w="6350">
                      <a:solidFill>
                        <a:srgbClr val="0000FF"/>
                      </a:solidFill>
                      <a:round/>
                      <a:headEnd/>
                      <a:tailEnd/>
                    </a:ln>
                  </p:spPr>
                  <p:txBody>
                    <a:bodyPr/>
                    <a:lstStyle/>
                    <a:p>
                      <a:pPr defTabSz="457200"/>
                      <a:endParaRPr lang="en-US">
                        <a:solidFill>
                          <a:prstClr val="black"/>
                        </a:solidFill>
                      </a:endParaRPr>
                    </a:p>
                  </p:txBody>
                </p:sp>
                <p:sp>
                  <p:nvSpPr>
                    <p:cNvPr id="9357" name="Freeform 171"/>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close/>
                        </a:path>
                      </a:pathLst>
                    </a:custGeom>
                    <a:solidFill>
                      <a:srgbClr val="000000"/>
                    </a:solidFill>
                    <a:ln w="0">
                      <a:solidFill>
                        <a:srgbClr val="000000"/>
                      </a:solidFill>
                      <a:round/>
                      <a:headEnd/>
                      <a:tailEnd/>
                    </a:ln>
                  </p:spPr>
                  <p:txBody>
                    <a:bodyPr/>
                    <a:lstStyle/>
                    <a:p>
                      <a:pPr defTabSz="457200"/>
                      <a:endParaRPr lang="en-US">
                        <a:solidFill>
                          <a:prstClr val="black"/>
                        </a:solidFill>
                      </a:endParaRPr>
                    </a:p>
                  </p:txBody>
                </p:sp>
                <p:sp>
                  <p:nvSpPr>
                    <p:cNvPr id="9358" name="Freeform 172"/>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359" name="Freeform 173"/>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pPr defTabSz="457200"/>
                      <a:endParaRPr lang="en-US">
                        <a:solidFill>
                          <a:prstClr val="black"/>
                        </a:solidFill>
                      </a:endParaRPr>
                    </a:p>
                  </p:txBody>
                </p:sp>
                <p:sp>
                  <p:nvSpPr>
                    <p:cNvPr id="9360" name="Freeform 174"/>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361" name="Freeform 334"/>
                    <p:cNvSpPr>
                      <a:spLocks/>
                    </p:cNvSpPr>
                    <p:nvPr/>
                  </p:nvSpPr>
                  <p:spPr bwMode="auto">
                    <a:xfrm>
                      <a:off x="1269" y="2389"/>
                      <a:ext cx="1075" cy="510"/>
                    </a:xfrm>
                    <a:custGeom>
                      <a:avLst/>
                      <a:gdLst>
                        <a:gd name="T0" fmla="*/ 323 w 1075"/>
                        <a:gd name="T1" fmla="*/ 0 h 510"/>
                        <a:gd name="T2" fmla="*/ 184 w 1075"/>
                        <a:gd name="T3" fmla="*/ 39 h 510"/>
                        <a:gd name="T4" fmla="*/ 145 w 1075"/>
                        <a:gd name="T5" fmla="*/ 61 h 510"/>
                        <a:gd name="T6" fmla="*/ 117 w 1075"/>
                        <a:gd name="T7" fmla="*/ 82 h 510"/>
                        <a:gd name="T8" fmla="*/ 95 w 1075"/>
                        <a:gd name="T9" fmla="*/ 98 h 510"/>
                        <a:gd name="T10" fmla="*/ 80 w 1075"/>
                        <a:gd name="T11" fmla="*/ 111 h 510"/>
                        <a:gd name="T12" fmla="*/ 70 w 1075"/>
                        <a:gd name="T13" fmla="*/ 120 h 510"/>
                        <a:gd name="T14" fmla="*/ 69 w 1075"/>
                        <a:gd name="T15" fmla="*/ 122 h 510"/>
                        <a:gd name="T16" fmla="*/ 37 w 1075"/>
                        <a:gd name="T17" fmla="*/ 158 h 510"/>
                        <a:gd name="T18" fmla="*/ 17 w 1075"/>
                        <a:gd name="T19" fmla="*/ 191 h 510"/>
                        <a:gd name="T20" fmla="*/ 6 w 1075"/>
                        <a:gd name="T21" fmla="*/ 224 h 510"/>
                        <a:gd name="T22" fmla="*/ 0 w 1075"/>
                        <a:gd name="T23" fmla="*/ 254 h 510"/>
                        <a:gd name="T24" fmla="*/ 2 w 1075"/>
                        <a:gd name="T25" fmla="*/ 282 h 510"/>
                        <a:gd name="T26" fmla="*/ 7 w 1075"/>
                        <a:gd name="T27" fmla="*/ 308 h 510"/>
                        <a:gd name="T28" fmla="*/ 15 w 1075"/>
                        <a:gd name="T29" fmla="*/ 328 h 510"/>
                        <a:gd name="T30" fmla="*/ 24 w 1075"/>
                        <a:gd name="T31" fmla="*/ 347 h 510"/>
                        <a:gd name="T32" fmla="*/ 31 w 1075"/>
                        <a:gd name="T33" fmla="*/ 360 h 510"/>
                        <a:gd name="T34" fmla="*/ 37 w 1075"/>
                        <a:gd name="T35" fmla="*/ 369 h 510"/>
                        <a:gd name="T36" fmla="*/ 41 w 1075"/>
                        <a:gd name="T37" fmla="*/ 371 h 510"/>
                        <a:gd name="T38" fmla="*/ 67 w 1075"/>
                        <a:gd name="T39" fmla="*/ 402 h 510"/>
                        <a:gd name="T40" fmla="*/ 98 w 1075"/>
                        <a:gd name="T41" fmla="*/ 428 h 510"/>
                        <a:gd name="T42" fmla="*/ 133 w 1075"/>
                        <a:gd name="T43" fmla="*/ 449 h 510"/>
                        <a:gd name="T44" fmla="*/ 172 w 1075"/>
                        <a:gd name="T45" fmla="*/ 467 h 510"/>
                        <a:gd name="T46" fmla="*/ 213 w 1075"/>
                        <a:gd name="T47" fmla="*/ 480 h 510"/>
                        <a:gd name="T48" fmla="*/ 250 w 1075"/>
                        <a:gd name="T49" fmla="*/ 489 h 510"/>
                        <a:gd name="T50" fmla="*/ 286 w 1075"/>
                        <a:gd name="T51" fmla="*/ 497 h 510"/>
                        <a:gd name="T52" fmla="*/ 317 w 1075"/>
                        <a:gd name="T53" fmla="*/ 502 h 510"/>
                        <a:gd name="T54" fmla="*/ 341 w 1075"/>
                        <a:gd name="T55" fmla="*/ 504 h 510"/>
                        <a:gd name="T56" fmla="*/ 356 w 1075"/>
                        <a:gd name="T57" fmla="*/ 506 h 510"/>
                        <a:gd name="T58" fmla="*/ 362 w 1075"/>
                        <a:gd name="T59" fmla="*/ 506 h 510"/>
                        <a:gd name="T60" fmla="*/ 395 w 1075"/>
                        <a:gd name="T61" fmla="*/ 510 h 510"/>
                        <a:gd name="T62" fmla="*/ 432 w 1075"/>
                        <a:gd name="T63" fmla="*/ 510 h 510"/>
                        <a:gd name="T64" fmla="*/ 473 w 1075"/>
                        <a:gd name="T65" fmla="*/ 508 h 510"/>
                        <a:gd name="T66" fmla="*/ 514 w 1075"/>
                        <a:gd name="T67" fmla="*/ 504 h 510"/>
                        <a:gd name="T68" fmla="*/ 553 w 1075"/>
                        <a:gd name="T69" fmla="*/ 501 h 510"/>
                        <a:gd name="T70" fmla="*/ 588 w 1075"/>
                        <a:gd name="T71" fmla="*/ 497 h 510"/>
                        <a:gd name="T72" fmla="*/ 619 w 1075"/>
                        <a:gd name="T73" fmla="*/ 493 h 510"/>
                        <a:gd name="T74" fmla="*/ 643 w 1075"/>
                        <a:gd name="T75" fmla="*/ 491 h 510"/>
                        <a:gd name="T76" fmla="*/ 660 w 1075"/>
                        <a:gd name="T77" fmla="*/ 488 h 510"/>
                        <a:gd name="T78" fmla="*/ 666 w 1075"/>
                        <a:gd name="T79" fmla="*/ 488 h 510"/>
                        <a:gd name="T80" fmla="*/ 708 w 1075"/>
                        <a:gd name="T81" fmla="*/ 475 h 510"/>
                        <a:gd name="T82" fmla="*/ 751 w 1075"/>
                        <a:gd name="T83" fmla="*/ 458 h 510"/>
                        <a:gd name="T84" fmla="*/ 792 w 1075"/>
                        <a:gd name="T85" fmla="*/ 441 h 510"/>
                        <a:gd name="T86" fmla="*/ 831 w 1075"/>
                        <a:gd name="T87" fmla="*/ 423 h 510"/>
                        <a:gd name="T88" fmla="*/ 866 w 1075"/>
                        <a:gd name="T89" fmla="*/ 404 h 510"/>
                        <a:gd name="T90" fmla="*/ 897 w 1075"/>
                        <a:gd name="T91" fmla="*/ 386 h 510"/>
                        <a:gd name="T92" fmla="*/ 927 w 1075"/>
                        <a:gd name="T93" fmla="*/ 369 h 510"/>
                        <a:gd name="T94" fmla="*/ 949 w 1075"/>
                        <a:gd name="T95" fmla="*/ 354 h 510"/>
                        <a:gd name="T96" fmla="*/ 966 w 1075"/>
                        <a:gd name="T97" fmla="*/ 343 h 510"/>
                        <a:gd name="T98" fmla="*/ 977 w 1075"/>
                        <a:gd name="T99" fmla="*/ 336 h 510"/>
                        <a:gd name="T100" fmla="*/ 981 w 1075"/>
                        <a:gd name="T101" fmla="*/ 332 h 510"/>
                        <a:gd name="T102" fmla="*/ 1075 w 1075"/>
                        <a:gd name="T103" fmla="*/ 317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5"/>
                        <a:gd name="T157" fmla="*/ 0 h 510"/>
                        <a:gd name="T158" fmla="*/ 1075 w 1075"/>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5" h="510">
                          <a:moveTo>
                            <a:pt x="323" y="0"/>
                          </a:moveTo>
                          <a:lnTo>
                            <a:pt x="184" y="39"/>
                          </a:lnTo>
                          <a:lnTo>
                            <a:pt x="145" y="61"/>
                          </a:lnTo>
                          <a:lnTo>
                            <a:pt x="117" y="82"/>
                          </a:lnTo>
                          <a:lnTo>
                            <a:pt x="95" y="98"/>
                          </a:lnTo>
                          <a:lnTo>
                            <a:pt x="80" y="111"/>
                          </a:lnTo>
                          <a:lnTo>
                            <a:pt x="70" y="120"/>
                          </a:lnTo>
                          <a:lnTo>
                            <a:pt x="69" y="122"/>
                          </a:lnTo>
                          <a:lnTo>
                            <a:pt x="37" y="158"/>
                          </a:lnTo>
                          <a:lnTo>
                            <a:pt x="17" y="191"/>
                          </a:lnTo>
                          <a:lnTo>
                            <a:pt x="6" y="224"/>
                          </a:lnTo>
                          <a:lnTo>
                            <a:pt x="0" y="254"/>
                          </a:lnTo>
                          <a:lnTo>
                            <a:pt x="2" y="282"/>
                          </a:lnTo>
                          <a:lnTo>
                            <a:pt x="7" y="308"/>
                          </a:lnTo>
                          <a:lnTo>
                            <a:pt x="15" y="328"/>
                          </a:lnTo>
                          <a:lnTo>
                            <a:pt x="24" y="347"/>
                          </a:lnTo>
                          <a:lnTo>
                            <a:pt x="31" y="360"/>
                          </a:lnTo>
                          <a:lnTo>
                            <a:pt x="37" y="369"/>
                          </a:lnTo>
                          <a:lnTo>
                            <a:pt x="41" y="371"/>
                          </a:lnTo>
                          <a:lnTo>
                            <a:pt x="67" y="402"/>
                          </a:lnTo>
                          <a:lnTo>
                            <a:pt x="98" y="428"/>
                          </a:lnTo>
                          <a:lnTo>
                            <a:pt x="133" y="449"/>
                          </a:lnTo>
                          <a:lnTo>
                            <a:pt x="172" y="467"/>
                          </a:lnTo>
                          <a:lnTo>
                            <a:pt x="213" y="480"/>
                          </a:lnTo>
                          <a:lnTo>
                            <a:pt x="250" y="489"/>
                          </a:lnTo>
                          <a:lnTo>
                            <a:pt x="286" y="497"/>
                          </a:lnTo>
                          <a:lnTo>
                            <a:pt x="317" y="502"/>
                          </a:lnTo>
                          <a:lnTo>
                            <a:pt x="341" y="504"/>
                          </a:lnTo>
                          <a:lnTo>
                            <a:pt x="356" y="506"/>
                          </a:lnTo>
                          <a:lnTo>
                            <a:pt x="362" y="506"/>
                          </a:lnTo>
                          <a:lnTo>
                            <a:pt x="395" y="510"/>
                          </a:lnTo>
                          <a:lnTo>
                            <a:pt x="432" y="510"/>
                          </a:lnTo>
                          <a:lnTo>
                            <a:pt x="473" y="508"/>
                          </a:lnTo>
                          <a:lnTo>
                            <a:pt x="514" y="504"/>
                          </a:lnTo>
                          <a:lnTo>
                            <a:pt x="553" y="501"/>
                          </a:lnTo>
                          <a:lnTo>
                            <a:pt x="588" y="497"/>
                          </a:lnTo>
                          <a:lnTo>
                            <a:pt x="619" y="493"/>
                          </a:lnTo>
                          <a:lnTo>
                            <a:pt x="643" y="491"/>
                          </a:lnTo>
                          <a:lnTo>
                            <a:pt x="660" y="488"/>
                          </a:lnTo>
                          <a:lnTo>
                            <a:pt x="666" y="488"/>
                          </a:lnTo>
                          <a:lnTo>
                            <a:pt x="708" y="475"/>
                          </a:lnTo>
                          <a:lnTo>
                            <a:pt x="751" y="458"/>
                          </a:lnTo>
                          <a:lnTo>
                            <a:pt x="792" y="441"/>
                          </a:lnTo>
                          <a:lnTo>
                            <a:pt x="831" y="423"/>
                          </a:lnTo>
                          <a:lnTo>
                            <a:pt x="866" y="404"/>
                          </a:lnTo>
                          <a:lnTo>
                            <a:pt x="897" y="386"/>
                          </a:lnTo>
                          <a:lnTo>
                            <a:pt x="927" y="369"/>
                          </a:lnTo>
                          <a:lnTo>
                            <a:pt x="949" y="354"/>
                          </a:lnTo>
                          <a:lnTo>
                            <a:pt x="966" y="343"/>
                          </a:lnTo>
                          <a:lnTo>
                            <a:pt x="977" y="336"/>
                          </a:lnTo>
                          <a:lnTo>
                            <a:pt x="981" y="332"/>
                          </a:lnTo>
                          <a:lnTo>
                            <a:pt x="1075" y="317"/>
                          </a:lnTo>
                        </a:path>
                      </a:pathLst>
                    </a:custGeom>
                    <a:noFill/>
                    <a:ln w="11113">
                      <a:solidFill>
                        <a:srgbClr val="0000FF"/>
                      </a:solidFill>
                      <a:round/>
                      <a:headEnd/>
                      <a:tailEnd/>
                    </a:ln>
                  </p:spPr>
                  <p:txBody>
                    <a:bodyPr/>
                    <a:lstStyle/>
                    <a:p>
                      <a:pPr defTabSz="457200"/>
                      <a:endParaRPr lang="en-US">
                        <a:solidFill>
                          <a:prstClr val="black"/>
                        </a:solidFill>
                      </a:endParaRPr>
                    </a:p>
                  </p:txBody>
                </p:sp>
                <p:sp>
                  <p:nvSpPr>
                    <p:cNvPr id="9362" name="Freeform 13"/>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close/>
                        </a:path>
                      </a:pathLst>
                    </a:custGeom>
                    <a:solidFill>
                      <a:srgbClr val="0000FF"/>
                    </a:solidFill>
                    <a:ln w="0">
                      <a:solidFill>
                        <a:srgbClr val="0000FF"/>
                      </a:solidFill>
                      <a:round/>
                      <a:headEnd/>
                      <a:tailEnd/>
                    </a:ln>
                  </p:spPr>
                  <p:txBody>
                    <a:bodyPr/>
                    <a:lstStyle/>
                    <a:p>
                      <a:pPr defTabSz="457200"/>
                      <a:endParaRPr lang="en-US">
                        <a:solidFill>
                          <a:prstClr val="black"/>
                        </a:solidFill>
                      </a:endParaRPr>
                    </a:p>
                  </p:txBody>
                </p:sp>
                <p:sp>
                  <p:nvSpPr>
                    <p:cNvPr id="9363" name="Freeform 14"/>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path>
                      </a:pathLst>
                    </a:custGeom>
                    <a:noFill/>
                    <a:ln w="11113">
                      <a:solidFill>
                        <a:srgbClr val="000000"/>
                      </a:solidFill>
                      <a:round/>
                      <a:headEnd/>
                      <a:tailEnd/>
                    </a:ln>
                  </p:spPr>
                  <p:txBody>
                    <a:bodyPr/>
                    <a:lstStyle/>
                    <a:p>
                      <a:pPr defTabSz="457200"/>
                      <a:endParaRPr lang="en-US">
                        <a:solidFill>
                          <a:prstClr val="black"/>
                        </a:solidFill>
                      </a:endParaRPr>
                    </a:p>
                  </p:txBody>
                </p:sp>
                <p:sp>
                  <p:nvSpPr>
                    <p:cNvPr id="9364" name="Freeform 15"/>
                    <p:cNvSpPr>
                      <a:spLocks/>
                    </p:cNvSpPr>
                    <p:nvPr/>
                  </p:nvSpPr>
                  <p:spPr bwMode="auto">
                    <a:xfrm>
                      <a:off x="1282" y="2471"/>
                      <a:ext cx="120" cy="94"/>
                    </a:xfrm>
                    <a:custGeom>
                      <a:avLst/>
                      <a:gdLst>
                        <a:gd name="T0" fmla="*/ 35 w 120"/>
                        <a:gd name="T1" fmla="*/ 94 h 94"/>
                        <a:gd name="T2" fmla="*/ 0 w 120"/>
                        <a:gd name="T3" fmla="*/ 48 h 94"/>
                        <a:gd name="T4" fmla="*/ 83 w 120"/>
                        <a:gd name="T5" fmla="*/ 0 h 94"/>
                        <a:gd name="T6" fmla="*/ 85 w 120"/>
                        <a:gd name="T7" fmla="*/ 0 h 94"/>
                        <a:gd name="T8" fmla="*/ 91 w 120"/>
                        <a:gd name="T9" fmla="*/ 0 h 94"/>
                        <a:gd name="T10" fmla="*/ 98 w 120"/>
                        <a:gd name="T11" fmla="*/ 1 h 94"/>
                        <a:gd name="T12" fmla="*/ 107 w 120"/>
                        <a:gd name="T13" fmla="*/ 5 h 94"/>
                        <a:gd name="T14" fmla="*/ 115 w 120"/>
                        <a:gd name="T15" fmla="*/ 14 h 94"/>
                        <a:gd name="T16" fmla="*/ 119 w 120"/>
                        <a:gd name="T17" fmla="*/ 27 h 94"/>
                        <a:gd name="T18" fmla="*/ 120 w 120"/>
                        <a:gd name="T19" fmla="*/ 46 h 94"/>
                        <a:gd name="T20" fmla="*/ 35 w 120"/>
                        <a:gd name="T21" fmla="*/ 94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94"/>
                        <a:gd name="T35" fmla="*/ 120 w 12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94">
                          <a:moveTo>
                            <a:pt x="35" y="94"/>
                          </a:moveTo>
                          <a:lnTo>
                            <a:pt x="0" y="48"/>
                          </a:lnTo>
                          <a:lnTo>
                            <a:pt x="83" y="0"/>
                          </a:lnTo>
                          <a:lnTo>
                            <a:pt x="85" y="0"/>
                          </a:lnTo>
                          <a:lnTo>
                            <a:pt x="91" y="0"/>
                          </a:lnTo>
                          <a:lnTo>
                            <a:pt x="98" y="1"/>
                          </a:lnTo>
                          <a:lnTo>
                            <a:pt x="107" y="5"/>
                          </a:lnTo>
                          <a:lnTo>
                            <a:pt x="115" y="14"/>
                          </a:lnTo>
                          <a:lnTo>
                            <a:pt x="119" y="27"/>
                          </a:lnTo>
                          <a:lnTo>
                            <a:pt x="120" y="46"/>
                          </a:lnTo>
                          <a:lnTo>
                            <a:pt x="35" y="94"/>
                          </a:lnTo>
                          <a:close/>
                        </a:path>
                      </a:pathLst>
                    </a:custGeom>
                    <a:solidFill>
                      <a:srgbClr val="2B2BFF"/>
                    </a:solidFill>
                    <a:ln w="0">
                      <a:solidFill>
                        <a:srgbClr val="2B2BFF"/>
                      </a:solidFill>
                      <a:round/>
                      <a:headEnd/>
                      <a:tailEnd/>
                    </a:ln>
                  </p:spPr>
                  <p:txBody>
                    <a:bodyPr/>
                    <a:lstStyle/>
                    <a:p>
                      <a:pPr defTabSz="457200"/>
                      <a:endParaRPr lang="en-US">
                        <a:solidFill>
                          <a:prstClr val="black"/>
                        </a:solidFill>
                      </a:endParaRPr>
                    </a:p>
                  </p:txBody>
                </p:sp>
                <p:sp>
                  <p:nvSpPr>
                    <p:cNvPr id="9365" name="Freeform 16"/>
                    <p:cNvSpPr>
                      <a:spLocks/>
                    </p:cNvSpPr>
                    <p:nvPr/>
                  </p:nvSpPr>
                  <p:spPr bwMode="auto">
                    <a:xfrm>
                      <a:off x="1287" y="2471"/>
                      <a:ext cx="114" cy="89"/>
                    </a:xfrm>
                    <a:custGeom>
                      <a:avLst/>
                      <a:gdLst>
                        <a:gd name="T0" fmla="*/ 30 w 114"/>
                        <a:gd name="T1" fmla="*/ 89 h 89"/>
                        <a:gd name="T2" fmla="*/ 0 w 114"/>
                        <a:gd name="T3" fmla="*/ 48 h 89"/>
                        <a:gd name="T4" fmla="*/ 82 w 114"/>
                        <a:gd name="T5" fmla="*/ 0 h 89"/>
                        <a:gd name="T6" fmla="*/ 84 w 114"/>
                        <a:gd name="T7" fmla="*/ 1 h 89"/>
                        <a:gd name="T8" fmla="*/ 91 w 114"/>
                        <a:gd name="T9" fmla="*/ 1 h 89"/>
                        <a:gd name="T10" fmla="*/ 99 w 114"/>
                        <a:gd name="T11" fmla="*/ 5 h 89"/>
                        <a:gd name="T12" fmla="*/ 108 w 114"/>
                        <a:gd name="T13" fmla="*/ 12 h 89"/>
                        <a:gd name="T14" fmla="*/ 114 w 114"/>
                        <a:gd name="T15" fmla="*/ 24 h 89"/>
                        <a:gd name="T16" fmla="*/ 114 w 114"/>
                        <a:gd name="T17" fmla="*/ 40 h 89"/>
                        <a:gd name="T18" fmla="*/ 30 w 114"/>
                        <a:gd name="T19" fmla="*/ 8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9"/>
                        <a:gd name="T32" fmla="*/ 114 w 11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9">
                          <a:moveTo>
                            <a:pt x="30" y="89"/>
                          </a:moveTo>
                          <a:lnTo>
                            <a:pt x="0" y="48"/>
                          </a:lnTo>
                          <a:lnTo>
                            <a:pt x="82" y="0"/>
                          </a:lnTo>
                          <a:lnTo>
                            <a:pt x="84" y="1"/>
                          </a:lnTo>
                          <a:lnTo>
                            <a:pt x="91" y="1"/>
                          </a:lnTo>
                          <a:lnTo>
                            <a:pt x="99" y="5"/>
                          </a:lnTo>
                          <a:lnTo>
                            <a:pt x="108" y="12"/>
                          </a:lnTo>
                          <a:lnTo>
                            <a:pt x="114" y="24"/>
                          </a:lnTo>
                          <a:lnTo>
                            <a:pt x="114" y="40"/>
                          </a:lnTo>
                          <a:lnTo>
                            <a:pt x="30" y="89"/>
                          </a:lnTo>
                          <a:close/>
                        </a:path>
                      </a:pathLst>
                    </a:custGeom>
                    <a:solidFill>
                      <a:srgbClr val="5555FF"/>
                    </a:solidFill>
                    <a:ln w="0">
                      <a:solidFill>
                        <a:srgbClr val="5555FF"/>
                      </a:solidFill>
                      <a:round/>
                      <a:headEnd/>
                      <a:tailEnd/>
                    </a:ln>
                  </p:spPr>
                  <p:txBody>
                    <a:bodyPr/>
                    <a:lstStyle/>
                    <a:p>
                      <a:pPr defTabSz="457200"/>
                      <a:endParaRPr lang="en-US">
                        <a:solidFill>
                          <a:prstClr val="black"/>
                        </a:solidFill>
                      </a:endParaRPr>
                    </a:p>
                  </p:txBody>
                </p:sp>
                <p:sp>
                  <p:nvSpPr>
                    <p:cNvPr id="9366" name="Freeform 17"/>
                    <p:cNvSpPr>
                      <a:spLocks/>
                    </p:cNvSpPr>
                    <p:nvPr/>
                  </p:nvSpPr>
                  <p:spPr bwMode="auto">
                    <a:xfrm>
                      <a:off x="1293" y="2472"/>
                      <a:ext cx="108" cy="82"/>
                    </a:xfrm>
                    <a:custGeom>
                      <a:avLst/>
                      <a:gdLst>
                        <a:gd name="T0" fmla="*/ 24 w 108"/>
                        <a:gd name="T1" fmla="*/ 82 h 82"/>
                        <a:gd name="T2" fmla="*/ 0 w 108"/>
                        <a:gd name="T3" fmla="*/ 49 h 82"/>
                        <a:gd name="T4" fmla="*/ 80 w 108"/>
                        <a:gd name="T5" fmla="*/ 0 h 82"/>
                        <a:gd name="T6" fmla="*/ 82 w 108"/>
                        <a:gd name="T7" fmla="*/ 0 h 82"/>
                        <a:gd name="T8" fmla="*/ 87 w 108"/>
                        <a:gd name="T9" fmla="*/ 2 h 82"/>
                        <a:gd name="T10" fmla="*/ 95 w 108"/>
                        <a:gd name="T11" fmla="*/ 6 h 82"/>
                        <a:gd name="T12" fmla="*/ 102 w 108"/>
                        <a:gd name="T13" fmla="*/ 11 h 82"/>
                        <a:gd name="T14" fmla="*/ 106 w 108"/>
                        <a:gd name="T15" fmla="*/ 21 h 82"/>
                        <a:gd name="T16" fmla="*/ 108 w 108"/>
                        <a:gd name="T17" fmla="*/ 36 h 82"/>
                        <a:gd name="T18" fmla="*/ 24 w 108"/>
                        <a:gd name="T19" fmla="*/ 82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82"/>
                        <a:gd name="T32" fmla="*/ 108 w 10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82">
                          <a:moveTo>
                            <a:pt x="24" y="82"/>
                          </a:moveTo>
                          <a:lnTo>
                            <a:pt x="0" y="49"/>
                          </a:lnTo>
                          <a:lnTo>
                            <a:pt x="80" y="0"/>
                          </a:lnTo>
                          <a:lnTo>
                            <a:pt x="82" y="0"/>
                          </a:lnTo>
                          <a:lnTo>
                            <a:pt x="87" y="2"/>
                          </a:lnTo>
                          <a:lnTo>
                            <a:pt x="95" y="6"/>
                          </a:lnTo>
                          <a:lnTo>
                            <a:pt x="102" y="11"/>
                          </a:lnTo>
                          <a:lnTo>
                            <a:pt x="106" y="21"/>
                          </a:lnTo>
                          <a:lnTo>
                            <a:pt x="108" y="36"/>
                          </a:lnTo>
                          <a:lnTo>
                            <a:pt x="24" y="82"/>
                          </a:lnTo>
                          <a:close/>
                        </a:path>
                      </a:pathLst>
                    </a:custGeom>
                    <a:solidFill>
                      <a:srgbClr val="8080FF"/>
                    </a:solidFill>
                    <a:ln w="0">
                      <a:solidFill>
                        <a:srgbClr val="8080FF"/>
                      </a:solidFill>
                      <a:round/>
                      <a:headEnd/>
                      <a:tailEnd/>
                    </a:ln>
                  </p:spPr>
                  <p:txBody>
                    <a:bodyPr/>
                    <a:lstStyle/>
                    <a:p>
                      <a:pPr defTabSz="457200"/>
                      <a:endParaRPr lang="en-US">
                        <a:solidFill>
                          <a:prstClr val="black"/>
                        </a:solidFill>
                      </a:endParaRPr>
                    </a:p>
                  </p:txBody>
                </p:sp>
                <p:sp>
                  <p:nvSpPr>
                    <p:cNvPr id="9367" name="Freeform 18"/>
                    <p:cNvSpPr>
                      <a:spLocks/>
                    </p:cNvSpPr>
                    <p:nvPr/>
                  </p:nvSpPr>
                  <p:spPr bwMode="auto">
                    <a:xfrm>
                      <a:off x="1299" y="2474"/>
                      <a:ext cx="100" cy="74"/>
                    </a:xfrm>
                    <a:custGeom>
                      <a:avLst/>
                      <a:gdLst>
                        <a:gd name="T0" fmla="*/ 18 w 100"/>
                        <a:gd name="T1" fmla="*/ 74 h 74"/>
                        <a:gd name="T2" fmla="*/ 0 w 100"/>
                        <a:gd name="T3" fmla="*/ 47 h 74"/>
                        <a:gd name="T4" fmla="*/ 77 w 100"/>
                        <a:gd name="T5" fmla="*/ 0 h 74"/>
                        <a:gd name="T6" fmla="*/ 79 w 100"/>
                        <a:gd name="T7" fmla="*/ 0 h 74"/>
                        <a:gd name="T8" fmla="*/ 81 w 100"/>
                        <a:gd name="T9" fmla="*/ 0 h 74"/>
                        <a:gd name="T10" fmla="*/ 85 w 100"/>
                        <a:gd name="T11" fmla="*/ 2 h 74"/>
                        <a:gd name="T12" fmla="*/ 89 w 100"/>
                        <a:gd name="T13" fmla="*/ 4 h 74"/>
                        <a:gd name="T14" fmla="*/ 92 w 100"/>
                        <a:gd name="T15" fmla="*/ 8 h 74"/>
                        <a:gd name="T16" fmla="*/ 96 w 100"/>
                        <a:gd name="T17" fmla="*/ 11 h 74"/>
                        <a:gd name="T18" fmla="*/ 98 w 100"/>
                        <a:gd name="T19" fmla="*/ 15 h 74"/>
                        <a:gd name="T20" fmla="*/ 100 w 100"/>
                        <a:gd name="T21" fmla="*/ 21 h 74"/>
                        <a:gd name="T22" fmla="*/ 100 w 100"/>
                        <a:gd name="T23" fmla="*/ 28 h 74"/>
                        <a:gd name="T24" fmla="*/ 18 w 100"/>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74"/>
                        <a:gd name="T41" fmla="*/ 100 w 10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74">
                          <a:moveTo>
                            <a:pt x="18" y="74"/>
                          </a:moveTo>
                          <a:lnTo>
                            <a:pt x="0" y="47"/>
                          </a:lnTo>
                          <a:lnTo>
                            <a:pt x="77" y="0"/>
                          </a:lnTo>
                          <a:lnTo>
                            <a:pt x="79" y="0"/>
                          </a:lnTo>
                          <a:lnTo>
                            <a:pt x="81" y="0"/>
                          </a:lnTo>
                          <a:lnTo>
                            <a:pt x="85" y="2"/>
                          </a:lnTo>
                          <a:lnTo>
                            <a:pt x="89" y="4"/>
                          </a:lnTo>
                          <a:lnTo>
                            <a:pt x="92" y="8"/>
                          </a:lnTo>
                          <a:lnTo>
                            <a:pt x="96" y="11"/>
                          </a:lnTo>
                          <a:lnTo>
                            <a:pt x="98" y="15"/>
                          </a:lnTo>
                          <a:lnTo>
                            <a:pt x="100" y="21"/>
                          </a:lnTo>
                          <a:lnTo>
                            <a:pt x="100" y="28"/>
                          </a:lnTo>
                          <a:lnTo>
                            <a:pt x="18" y="74"/>
                          </a:lnTo>
                          <a:close/>
                        </a:path>
                      </a:pathLst>
                    </a:custGeom>
                    <a:solidFill>
                      <a:srgbClr val="AAAAFF"/>
                    </a:solidFill>
                    <a:ln w="0">
                      <a:solidFill>
                        <a:srgbClr val="AAAAFF"/>
                      </a:solidFill>
                      <a:round/>
                      <a:headEnd/>
                      <a:tailEnd/>
                    </a:ln>
                  </p:spPr>
                  <p:txBody>
                    <a:bodyPr/>
                    <a:lstStyle/>
                    <a:p>
                      <a:pPr defTabSz="457200"/>
                      <a:endParaRPr lang="en-US">
                        <a:solidFill>
                          <a:prstClr val="black"/>
                        </a:solidFill>
                      </a:endParaRPr>
                    </a:p>
                  </p:txBody>
                </p:sp>
                <p:sp>
                  <p:nvSpPr>
                    <p:cNvPr id="9368" name="Freeform 19"/>
                    <p:cNvSpPr>
                      <a:spLocks/>
                    </p:cNvSpPr>
                    <p:nvPr/>
                  </p:nvSpPr>
                  <p:spPr bwMode="auto">
                    <a:xfrm>
                      <a:off x="1304" y="2474"/>
                      <a:ext cx="95" cy="67"/>
                    </a:xfrm>
                    <a:custGeom>
                      <a:avLst/>
                      <a:gdLst>
                        <a:gd name="T0" fmla="*/ 13 w 95"/>
                        <a:gd name="T1" fmla="*/ 67 h 67"/>
                        <a:gd name="T2" fmla="*/ 0 w 95"/>
                        <a:gd name="T3" fmla="*/ 47 h 67"/>
                        <a:gd name="T4" fmla="*/ 76 w 95"/>
                        <a:gd name="T5" fmla="*/ 0 h 67"/>
                        <a:gd name="T6" fmla="*/ 78 w 95"/>
                        <a:gd name="T7" fmla="*/ 2 h 67"/>
                        <a:gd name="T8" fmla="*/ 80 w 95"/>
                        <a:gd name="T9" fmla="*/ 4 h 67"/>
                        <a:gd name="T10" fmla="*/ 84 w 95"/>
                        <a:gd name="T11" fmla="*/ 6 h 67"/>
                        <a:gd name="T12" fmla="*/ 87 w 95"/>
                        <a:gd name="T13" fmla="*/ 9 h 67"/>
                        <a:gd name="T14" fmla="*/ 91 w 95"/>
                        <a:gd name="T15" fmla="*/ 13 h 67"/>
                        <a:gd name="T16" fmla="*/ 95 w 95"/>
                        <a:gd name="T17" fmla="*/ 19 h 67"/>
                        <a:gd name="T18" fmla="*/ 95 w 95"/>
                        <a:gd name="T19" fmla="*/ 22 h 67"/>
                        <a:gd name="T20" fmla="*/ 13 w 95"/>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7"/>
                        <a:gd name="T35" fmla="*/ 95 w 9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7">
                          <a:moveTo>
                            <a:pt x="13" y="67"/>
                          </a:moveTo>
                          <a:lnTo>
                            <a:pt x="0" y="47"/>
                          </a:lnTo>
                          <a:lnTo>
                            <a:pt x="76" y="0"/>
                          </a:lnTo>
                          <a:lnTo>
                            <a:pt x="78" y="2"/>
                          </a:lnTo>
                          <a:lnTo>
                            <a:pt x="80" y="4"/>
                          </a:lnTo>
                          <a:lnTo>
                            <a:pt x="84" y="6"/>
                          </a:lnTo>
                          <a:lnTo>
                            <a:pt x="87" y="9"/>
                          </a:lnTo>
                          <a:lnTo>
                            <a:pt x="91" y="13"/>
                          </a:lnTo>
                          <a:lnTo>
                            <a:pt x="95" y="19"/>
                          </a:lnTo>
                          <a:lnTo>
                            <a:pt x="95" y="22"/>
                          </a:lnTo>
                          <a:lnTo>
                            <a:pt x="13" y="67"/>
                          </a:lnTo>
                          <a:close/>
                        </a:path>
                      </a:pathLst>
                    </a:custGeom>
                    <a:solidFill>
                      <a:srgbClr val="D5D5FF"/>
                    </a:solidFill>
                    <a:ln w="0">
                      <a:solidFill>
                        <a:srgbClr val="D5D5FF"/>
                      </a:solidFill>
                      <a:round/>
                      <a:headEnd/>
                      <a:tailEnd/>
                    </a:ln>
                  </p:spPr>
                  <p:txBody>
                    <a:bodyPr/>
                    <a:lstStyle/>
                    <a:p>
                      <a:pPr defTabSz="457200"/>
                      <a:endParaRPr lang="en-US">
                        <a:solidFill>
                          <a:prstClr val="black"/>
                        </a:solidFill>
                      </a:endParaRPr>
                    </a:p>
                  </p:txBody>
                </p:sp>
                <p:sp>
                  <p:nvSpPr>
                    <p:cNvPr id="9369" name="Freeform 20"/>
                    <p:cNvSpPr>
                      <a:spLocks/>
                    </p:cNvSpPr>
                    <p:nvPr/>
                  </p:nvSpPr>
                  <p:spPr bwMode="auto">
                    <a:xfrm>
                      <a:off x="1310" y="2476"/>
                      <a:ext cx="89" cy="59"/>
                    </a:xfrm>
                    <a:custGeom>
                      <a:avLst/>
                      <a:gdLst>
                        <a:gd name="T0" fmla="*/ 89 w 89"/>
                        <a:gd name="T1" fmla="*/ 15 h 59"/>
                        <a:gd name="T2" fmla="*/ 7 w 89"/>
                        <a:gd name="T3" fmla="*/ 59 h 59"/>
                        <a:gd name="T4" fmla="*/ 0 w 89"/>
                        <a:gd name="T5" fmla="*/ 45 h 59"/>
                        <a:gd name="T6" fmla="*/ 74 w 89"/>
                        <a:gd name="T7" fmla="*/ 0 h 59"/>
                        <a:gd name="T8" fmla="*/ 89 w 89"/>
                        <a:gd name="T9" fmla="*/ 15 h 59"/>
                        <a:gd name="T10" fmla="*/ 0 60000 65536"/>
                        <a:gd name="T11" fmla="*/ 0 60000 65536"/>
                        <a:gd name="T12" fmla="*/ 0 60000 65536"/>
                        <a:gd name="T13" fmla="*/ 0 60000 65536"/>
                        <a:gd name="T14" fmla="*/ 0 60000 65536"/>
                        <a:gd name="T15" fmla="*/ 0 w 89"/>
                        <a:gd name="T16" fmla="*/ 0 h 59"/>
                        <a:gd name="T17" fmla="*/ 89 w 89"/>
                        <a:gd name="T18" fmla="*/ 59 h 59"/>
                      </a:gdLst>
                      <a:ahLst/>
                      <a:cxnLst>
                        <a:cxn ang="T10">
                          <a:pos x="T0" y="T1"/>
                        </a:cxn>
                        <a:cxn ang="T11">
                          <a:pos x="T2" y="T3"/>
                        </a:cxn>
                        <a:cxn ang="T12">
                          <a:pos x="T4" y="T5"/>
                        </a:cxn>
                        <a:cxn ang="T13">
                          <a:pos x="T6" y="T7"/>
                        </a:cxn>
                        <a:cxn ang="T14">
                          <a:pos x="T8" y="T9"/>
                        </a:cxn>
                      </a:cxnLst>
                      <a:rect l="T15" t="T16" r="T17" b="T18"/>
                      <a:pathLst>
                        <a:path w="89" h="59">
                          <a:moveTo>
                            <a:pt x="89" y="15"/>
                          </a:moveTo>
                          <a:lnTo>
                            <a:pt x="7" y="59"/>
                          </a:lnTo>
                          <a:lnTo>
                            <a:pt x="0" y="45"/>
                          </a:lnTo>
                          <a:lnTo>
                            <a:pt x="74" y="0"/>
                          </a:lnTo>
                          <a:lnTo>
                            <a:pt x="89" y="15"/>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sp>
                  <p:nvSpPr>
                    <p:cNvPr id="9370" name="Freeform 21"/>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close/>
                        </a:path>
                      </a:pathLst>
                    </a:custGeom>
                    <a:solidFill>
                      <a:srgbClr val="0000FF"/>
                    </a:solidFill>
                    <a:ln w="0">
                      <a:solidFill>
                        <a:srgbClr val="0000FF"/>
                      </a:solidFill>
                      <a:round/>
                      <a:headEnd/>
                      <a:tailEnd/>
                    </a:ln>
                  </p:spPr>
                  <p:txBody>
                    <a:bodyPr/>
                    <a:lstStyle/>
                    <a:p>
                      <a:pPr defTabSz="457200"/>
                      <a:endParaRPr lang="en-US">
                        <a:solidFill>
                          <a:prstClr val="black"/>
                        </a:solidFill>
                      </a:endParaRPr>
                    </a:p>
                  </p:txBody>
                </p:sp>
                <p:sp>
                  <p:nvSpPr>
                    <p:cNvPr id="9371" name="Freeform 22"/>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path>
                      </a:pathLst>
                    </a:custGeom>
                    <a:noFill/>
                    <a:ln w="11113">
                      <a:solidFill>
                        <a:srgbClr val="000000"/>
                      </a:solidFill>
                      <a:round/>
                      <a:headEnd/>
                      <a:tailEnd/>
                    </a:ln>
                  </p:spPr>
                  <p:txBody>
                    <a:bodyPr/>
                    <a:lstStyle/>
                    <a:p>
                      <a:pPr defTabSz="457200"/>
                      <a:endParaRPr lang="en-US">
                        <a:solidFill>
                          <a:prstClr val="black"/>
                        </a:solidFill>
                      </a:endParaRPr>
                    </a:p>
                  </p:txBody>
                </p:sp>
                <p:sp>
                  <p:nvSpPr>
                    <p:cNvPr id="9372" name="Freeform 24"/>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close/>
                        </a:path>
                      </a:pathLst>
                    </a:custGeom>
                    <a:solidFill>
                      <a:srgbClr val="FF0000"/>
                    </a:solidFill>
                    <a:ln w="0">
                      <a:solidFill>
                        <a:srgbClr val="FF0000"/>
                      </a:solidFill>
                      <a:round/>
                      <a:headEnd/>
                      <a:tailEnd/>
                    </a:ln>
                  </p:spPr>
                  <p:txBody>
                    <a:bodyPr/>
                    <a:lstStyle/>
                    <a:p>
                      <a:pPr defTabSz="457200"/>
                      <a:endParaRPr lang="en-US">
                        <a:solidFill>
                          <a:prstClr val="black"/>
                        </a:solidFill>
                      </a:endParaRPr>
                    </a:p>
                  </p:txBody>
                </p:sp>
                <p:sp>
                  <p:nvSpPr>
                    <p:cNvPr id="9373" name="Freeform 25"/>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path>
                      </a:pathLst>
                    </a:custGeom>
                    <a:noFill/>
                    <a:ln w="11113">
                      <a:solidFill>
                        <a:srgbClr val="000000"/>
                      </a:solidFill>
                      <a:round/>
                      <a:headEnd/>
                      <a:tailEnd/>
                    </a:ln>
                  </p:spPr>
                  <p:txBody>
                    <a:bodyPr/>
                    <a:lstStyle/>
                    <a:p>
                      <a:pPr defTabSz="457200"/>
                      <a:endParaRPr lang="en-US">
                        <a:solidFill>
                          <a:prstClr val="black"/>
                        </a:solidFill>
                      </a:endParaRPr>
                    </a:p>
                  </p:txBody>
                </p:sp>
                <p:sp>
                  <p:nvSpPr>
                    <p:cNvPr id="9374" name="Line 26"/>
                    <p:cNvSpPr>
                      <a:spLocks noChangeShapeType="1"/>
                    </p:cNvSpPr>
                    <p:nvPr/>
                  </p:nvSpPr>
                  <p:spPr bwMode="auto">
                    <a:xfrm flipH="1">
                      <a:off x="1592" y="2407"/>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75" name="Line 27"/>
                    <p:cNvSpPr>
                      <a:spLocks noChangeShapeType="1"/>
                    </p:cNvSpPr>
                    <p:nvPr/>
                  </p:nvSpPr>
                  <p:spPr bwMode="auto">
                    <a:xfrm flipH="1">
                      <a:off x="1567" y="2422"/>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76" name="Freeform 28"/>
                    <p:cNvSpPr>
                      <a:spLocks/>
                    </p:cNvSpPr>
                    <p:nvPr/>
                  </p:nvSpPr>
                  <p:spPr bwMode="auto">
                    <a:xfrm>
                      <a:off x="1551" y="2437"/>
                      <a:ext cx="5" cy="9"/>
                    </a:xfrm>
                    <a:custGeom>
                      <a:avLst/>
                      <a:gdLst>
                        <a:gd name="T0" fmla="*/ 5 w 5"/>
                        <a:gd name="T1" fmla="*/ 0 h 9"/>
                        <a:gd name="T2" fmla="*/ 0 w 5"/>
                        <a:gd name="T3" fmla="*/ 6 h 9"/>
                        <a:gd name="T4" fmla="*/ 4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5" y="0"/>
                          </a:moveTo>
                          <a:lnTo>
                            <a:pt x="0" y="6"/>
                          </a:lnTo>
                          <a:lnTo>
                            <a:pt x="4" y="9"/>
                          </a:lnTo>
                        </a:path>
                      </a:pathLst>
                    </a:custGeom>
                    <a:noFill/>
                    <a:ln w="11113">
                      <a:solidFill>
                        <a:srgbClr val="FF0000"/>
                      </a:solidFill>
                      <a:round/>
                      <a:headEnd/>
                      <a:tailEnd/>
                    </a:ln>
                  </p:spPr>
                  <p:txBody>
                    <a:bodyPr/>
                    <a:lstStyle/>
                    <a:p>
                      <a:pPr defTabSz="457200"/>
                      <a:endParaRPr lang="en-US">
                        <a:solidFill>
                          <a:prstClr val="black"/>
                        </a:solidFill>
                      </a:endParaRPr>
                    </a:p>
                  </p:txBody>
                </p:sp>
                <p:sp>
                  <p:nvSpPr>
                    <p:cNvPr id="9377" name="Line 29"/>
                    <p:cNvSpPr>
                      <a:spLocks noChangeShapeType="1"/>
                    </p:cNvSpPr>
                    <p:nvPr/>
                  </p:nvSpPr>
                  <p:spPr bwMode="auto">
                    <a:xfrm>
                      <a:off x="1566" y="2456"/>
                      <a:ext cx="11" cy="11"/>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78" name="Line 30"/>
                    <p:cNvSpPr>
                      <a:spLocks noChangeShapeType="1"/>
                    </p:cNvSpPr>
                    <p:nvPr/>
                  </p:nvSpPr>
                  <p:spPr bwMode="auto">
                    <a:xfrm flipV="1">
                      <a:off x="1588" y="2456"/>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79" name="Line 31"/>
                    <p:cNvSpPr>
                      <a:spLocks noChangeShapeType="1"/>
                    </p:cNvSpPr>
                    <p:nvPr/>
                  </p:nvSpPr>
                  <p:spPr bwMode="auto">
                    <a:xfrm flipV="1">
                      <a:off x="1612" y="2443"/>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80" name="Line 32"/>
                    <p:cNvSpPr>
                      <a:spLocks noChangeShapeType="1"/>
                    </p:cNvSpPr>
                    <p:nvPr/>
                  </p:nvSpPr>
                  <p:spPr bwMode="auto">
                    <a:xfrm flipV="1">
                      <a:off x="1636" y="2428"/>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81" name="Line 33"/>
                    <p:cNvSpPr>
                      <a:spLocks noChangeShapeType="1"/>
                    </p:cNvSpPr>
                    <p:nvPr/>
                  </p:nvSpPr>
                  <p:spPr bwMode="auto">
                    <a:xfrm flipV="1">
                      <a:off x="1662" y="2413"/>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82" name="Line 34"/>
                    <p:cNvSpPr>
                      <a:spLocks noChangeShapeType="1"/>
                    </p:cNvSpPr>
                    <p:nvPr/>
                  </p:nvSpPr>
                  <p:spPr bwMode="auto">
                    <a:xfrm flipV="1">
                      <a:off x="1686" y="2398"/>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83" name="Line 35"/>
                    <p:cNvSpPr>
                      <a:spLocks noChangeShapeType="1"/>
                    </p:cNvSpPr>
                    <p:nvPr/>
                  </p:nvSpPr>
                  <p:spPr bwMode="auto">
                    <a:xfrm flipV="1">
                      <a:off x="1710" y="2385"/>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84" name="Line 36"/>
                    <p:cNvSpPr>
                      <a:spLocks noChangeShapeType="1"/>
                    </p:cNvSpPr>
                    <p:nvPr/>
                  </p:nvSpPr>
                  <p:spPr bwMode="auto">
                    <a:xfrm flipV="1">
                      <a:off x="1736" y="2370"/>
                      <a:ext cx="11"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85" name="Line 37"/>
                    <p:cNvSpPr>
                      <a:spLocks noChangeShapeType="1"/>
                    </p:cNvSpPr>
                    <p:nvPr/>
                  </p:nvSpPr>
                  <p:spPr bwMode="auto">
                    <a:xfrm flipV="1">
                      <a:off x="1760" y="2356"/>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86" name="Line 38"/>
                    <p:cNvSpPr>
                      <a:spLocks noChangeShapeType="1"/>
                    </p:cNvSpPr>
                    <p:nvPr/>
                  </p:nvSpPr>
                  <p:spPr bwMode="auto">
                    <a:xfrm flipV="1">
                      <a:off x="1784" y="2343"/>
                      <a:ext cx="13" cy="5"/>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87" name="Line 39"/>
                    <p:cNvSpPr>
                      <a:spLocks noChangeShapeType="1"/>
                    </p:cNvSpPr>
                    <p:nvPr/>
                  </p:nvSpPr>
                  <p:spPr bwMode="auto">
                    <a:xfrm flipV="1">
                      <a:off x="1809" y="2328"/>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88" name="Line 40"/>
                    <p:cNvSpPr>
                      <a:spLocks noChangeShapeType="1"/>
                    </p:cNvSpPr>
                    <p:nvPr/>
                  </p:nvSpPr>
                  <p:spPr bwMode="auto">
                    <a:xfrm flipV="1">
                      <a:off x="1835" y="2313"/>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89" name="Line 41"/>
                    <p:cNvSpPr>
                      <a:spLocks noChangeShapeType="1"/>
                    </p:cNvSpPr>
                    <p:nvPr/>
                  </p:nvSpPr>
                  <p:spPr bwMode="auto">
                    <a:xfrm flipV="1">
                      <a:off x="1859" y="2298"/>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90" name="Line 42"/>
                    <p:cNvSpPr>
                      <a:spLocks noChangeShapeType="1"/>
                    </p:cNvSpPr>
                    <p:nvPr/>
                  </p:nvSpPr>
                  <p:spPr bwMode="auto">
                    <a:xfrm flipV="1">
                      <a:off x="1883" y="2285"/>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91" name="Line 43"/>
                    <p:cNvSpPr>
                      <a:spLocks noChangeShapeType="1"/>
                    </p:cNvSpPr>
                    <p:nvPr/>
                  </p:nvSpPr>
                  <p:spPr bwMode="auto">
                    <a:xfrm flipV="1">
                      <a:off x="1907" y="2270"/>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92" name="Line 44"/>
                    <p:cNvSpPr>
                      <a:spLocks noChangeShapeType="1"/>
                    </p:cNvSpPr>
                    <p:nvPr/>
                  </p:nvSpPr>
                  <p:spPr bwMode="auto">
                    <a:xfrm flipV="1">
                      <a:off x="1933" y="2255"/>
                      <a:ext cx="11"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93" name="Line 45"/>
                    <p:cNvSpPr>
                      <a:spLocks noChangeShapeType="1"/>
                    </p:cNvSpPr>
                    <p:nvPr/>
                  </p:nvSpPr>
                  <p:spPr bwMode="auto">
                    <a:xfrm flipV="1">
                      <a:off x="1957" y="2241"/>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94" name="Line 46"/>
                    <p:cNvSpPr>
                      <a:spLocks noChangeShapeType="1"/>
                    </p:cNvSpPr>
                    <p:nvPr/>
                  </p:nvSpPr>
                  <p:spPr bwMode="auto">
                    <a:xfrm flipV="1">
                      <a:off x="1981" y="2228"/>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95" name="Line 47"/>
                    <p:cNvSpPr>
                      <a:spLocks noChangeShapeType="1"/>
                    </p:cNvSpPr>
                    <p:nvPr/>
                  </p:nvSpPr>
                  <p:spPr bwMode="auto">
                    <a:xfrm flipV="1">
                      <a:off x="2007" y="2213"/>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96" name="Line 48"/>
                    <p:cNvSpPr>
                      <a:spLocks noChangeShapeType="1"/>
                    </p:cNvSpPr>
                    <p:nvPr/>
                  </p:nvSpPr>
                  <p:spPr bwMode="auto">
                    <a:xfrm flipV="1">
                      <a:off x="2031" y="2198"/>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97" name="Line 49"/>
                    <p:cNvSpPr>
                      <a:spLocks noChangeShapeType="1"/>
                    </p:cNvSpPr>
                    <p:nvPr/>
                  </p:nvSpPr>
                  <p:spPr bwMode="auto">
                    <a:xfrm>
                      <a:off x="2055" y="2191"/>
                      <a:ext cx="1" cy="1"/>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98" name="Line 97"/>
                    <p:cNvSpPr>
                      <a:spLocks noChangeShapeType="1"/>
                    </p:cNvSpPr>
                    <p:nvPr/>
                  </p:nvSpPr>
                  <p:spPr bwMode="auto">
                    <a:xfrm flipH="1">
                      <a:off x="2563" y="2483"/>
                      <a:ext cx="11"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99" name="Line 98"/>
                    <p:cNvSpPr>
                      <a:spLocks noChangeShapeType="1"/>
                    </p:cNvSpPr>
                    <p:nvPr/>
                  </p:nvSpPr>
                  <p:spPr bwMode="auto">
                    <a:xfrm flipH="1">
                      <a:off x="2539" y="2498"/>
                      <a:ext cx="11"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00" name="Line 99"/>
                    <p:cNvSpPr>
                      <a:spLocks noChangeShapeType="1"/>
                    </p:cNvSpPr>
                    <p:nvPr/>
                  </p:nvSpPr>
                  <p:spPr bwMode="auto">
                    <a:xfrm flipH="1">
                      <a:off x="2513" y="2511"/>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01" name="Line 100"/>
                    <p:cNvSpPr>
                      <a:spLocks noChangeShapeType="1"/>
                    </p:cNvSpPr>
                    <p:nvPr/>
                  </p:nvSpPr>
                  <p:spPr bwMode="auto">
                    <a:xfrm flipH="1">
                      <a:off x="2489" y="2526"/>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02" name="Line 101"/>
                    <p:cNvSpPr>
                      <a:spLocks noChangeShapeType="1"/>
                    </p:cNvSpPr>
                    <p:nvPr/>
                  </p:nvSpPr>
                  <p:spPr bwMode="auto">
                    <a:xfrm flipH="1">
                      <a:off x="2465" y="2541"/>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03" name="Line 102"/>
                    <p:cNvSpPr>
                      <a:spLocks noChangeShapeType="1"/>
                    </p:cNvSpPr>
                    <p:nvPr/>
                  </p:nvSpPr>
                  <p:spPr bwMode="auto">
                    <a:xfrm flipH="1">
                      <a:off x="2439" y="2554"/>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04" name="Line 103"/>
                    <p:cNvSpPr>
                      <a:spLocks noChangeShapeType="1"/>
                    </p:cNvSpPr>
                    <p:nvPr/>
                  </p:nvSpPr>
                  <p:spPr bwMode="auto">
                    <a:xfrm flipH="1">
                      <a:off x="2415" y="2569"/>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05" name="Line 104"/>
                    <p:cNvSpPr>
                      <a:spLocks noChangeShapeType="1"/>
                    </p:cNvSpPr>
                    <p:nvPr/>
                  </p:nvSpPr>
                  <p:spPr bwMode="auto">
                    <a:xfrm flipH="1">
                      <a:off x="2391" y="2584"/>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06" name="Line 105"/>
                    <p:cNvSpPr>
                      <a:spLocks noChangeShapeType="1"/>
                    </p:cNvSpPr>
                    <p:nvPr/>
                  </p:nvSpPr>
                  <p:spPr bwMode="auto">
                    <a:xfrm flipH="1">
                      <a:off x="2365" y="2598"/>
                      <a:ext cx="13" cy="6"/>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07" name="Line 106"/>
                    <p:cNvSpPr>
                      <a:spLocks noChangeShapeType="1"/>
                    </p:cNvSpPr>
                    <p:nvPr/>
                  </p:nvSpPr>
                  <p:spPr bwMode="auto">
                    <a:xfrm flipH="1">
                      <a:off x="2341" y="2611"/>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08" name="Line 107"/>
                    <p:cNvSpPr>
                      <a:spLocks noChangeShapeType="1"/>
                    </p:cNvSpPr>
                    <p:nvPr/>
                  </p:nvSpPr>
                  <p:spPr bwMode="auto">
                    <a:xfrm flipH="1">
                      <a:off x="2317" y="2626"/>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09" name="Line 108"/>
                    <p:cNvSpPr>
                      <a:spLocks noChangeShapeType="1"/>
                    </p:cNvSpPr>
                    <p:nvPr/>
                  </p:nvSpPr>
                  <p:spPr bwMode="auto">
                    <a:xfrm flipH="1">
                      <a:off x="2293" y="2641"/>
                      <a:ext cx="11"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10" name="Line 109"/>
                    <p:cNvSpPr>
                      <a:spLocks noChangeShapeType="1"/>
                    </p:cNvSpPr>
                    <p:nvPr/>
                  </p:nvSpPr>
                  <p:spPr bwMode="auto">
                    <a:xfrm flipH="1">
                      <a:off x="2267" y="2654"/>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11" name="Freeform 110"/>
                    <p:cNvSpPr>
                      <a:spLocks/>
                    </p:cNvSpPr>
                    <p:nvPr/>
                  </p:nvSpPr>
                  <p:spPr bwMode="auto">
                    <a:xfrm>
                      <a:off x="2242" y="2669"/>
                      <a:ext cx="13" cy="7"/>
                    </a:xfrm>
                    <a:custGeom>
                      <a:avLst/>
                      <a:gdLst>
                        <a:gd name="T0" fmla="*/ 13 w 13"/>
                        <a:gd name="T1" fmla="*/ 0 h 7"/>
                        <a:gd name="T2" fmla="*/ 0 w 13"/>
                        <a:gd name="T3" fmla="*/ 7 h 7"/>
                        <a:gd name="T4" fmla="*/ 0 w 13"/>
                        <a:gd name="T5" fmla="*/ 7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13" y="0"/>
                          </a:moveTo>
                          <a:lnTo>
                            <a:pt x="0" y="7"/>
                          </a:lnTo>
                        </a:path>
                      </a:pathLst>
                    </a:custGeom>
                    <a:noFill/>
                    <a:ln w="11113">
                      <a:solidFill>
                        <a:srgbClr val="FF0000"/>
                      </a:solidFill>
                      <a:round/>
                      <a:headEnd/>
                      <a:tailEnd/>
                    </a:ln>
                  </p:spPr>
                  <p:txBody>
                    <a:bodyPr/>
                    <a:lstStyle/>
                    <a:p>
                      <a:pPr defTabSz="457200"/>
                      <a:endParaRPr lang="en-US">
                        <a:solidFill>
                          <a:prstClr val="black"/>
                        </a:solidFill>
                      </a:endParaRPr>
                    </a:p>
                  </p:txBody>
                </p:sp>
                <p:sp>
                  <p:nvSpPr>
                    <p:cNvPr id="9412" name="Line 111"/>
                    <p:cNvSpPr>
                      <a:spLocks noChangeShapeType="1"/>
                    </p:cNvSpPr>
                    <p:nvPr/>
                  </p:nvSpPr>
                  <p:spPr bwMode="auto">
                    <a:xfrm>
                      <a:off x="2254" y="2686"/>
                      <a:ext cx="11" cy="9"/>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13" name="Line 112"/>
                    <p:cNvSpPr>
                      <a:spLocks noChangeShapeType="1"/>
                    </p:cNvSpPr>
                    <p:nvPr/>
                  </p:nvSpPr>
                  <p:spPr bwMode="auto">
                    <a:xfrm flipV="1">
                      <a:off x="2276" y="2680"/>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14" name="Line 113"/>
                    <p:cNvSpPr>
                      <a:spLocks noChangeShapeType="1"/>
                    </p:cNvSpPr>
                    <p:nvPr/>
                  </p:nvSpPr>
                  <p:spPr bwMode="auto">
                    <a:xfrm flipV="1">
                      <a:off x="2300" y="2665"/>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15" name="Freeform 114"/>
                    <p:cNvSpPr>
                      <a:spLocks/>
                    </p:cNvSpPr>
                    <p:nvPr/>
                  </p:nvSpPr>
                  <p:spPr bwMode="auto">
                    <a:xfrm>
                      <a:off x="1579" y="1962"/>
                      <a:ext cx="691" cy="429"/>
                    </a:xfrm>
                    <a:custGeom>
                      <a:avLst/>
                      <a:gdLst>
                        <a:gd name="T0" fmla="*/ 654 w 691"/>
                        <a:gd name="T1" fmla="*/ 0 h 429"/>
                        <a:gd name="T2" fmla="*/ 658 w 691"/>
                        <a:gd name="T3" fmla="*/ 0 h 429"/>
                        <a:gd name="T4" fmla="*/ 663 w 691"/>
                        <a:gd name="T5" fmla="*/ 0 h 429"/>
                        <a:gd name="T6" fmla="*/ 671 w 691"/>
                        <a:gd name="T7" fmla="*/ 2 h 429"/>
                        <a:gd name="T8" fmla="*/ 678 w 691"/>
                        <a:gd name="T9" fmla="*/ 6 h 429"/>
                        <a:gd name="T10" fmla="*/ 686 w 691"/>
                        <a:gd name="T11" fmla="*/ 13 h 429"/>
                        <a:gd name="T12" fmla="*/ 691 w 691"/>
                        <a:gd name="T13" fmla="*/ 28 h 429"/>
                        <a:gd name="T14" fmla="*/ 691 w 691"/>
                        <a:gd name="T15" fmla="*/ 47 h 429"/>
                        <a:gd name="T16" fmla="*/ 35 w 691"/>
                        <a:gd name="T17" fmla="*/ 429 h 429"/>
                        <a:gd name="T18" fmla="*/ 0 w 691"/>
                        <a:gd name="T19" fmla="*/ 381 h 429"/>
                        <a:gd name="T20" fmla="*/ 654 w 691"/>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429"/>
                        <a:gd name="T35" fmla="*/ 691 w 691"/>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429">
                          <a:moveTo>
                            <a:pt x="654" y="0"/>
                          </a:moveTo>
                          <a:lnTo>
                            <a:pt x="658" y="0"/>
                          </a:lnTo>
                          <a:lnTo>
                            <a:pt x="663" y="0"/>
                          </a:lnTo>
                          <a:lnTo>
                            <a:pt x="671" y="2"/>
                          </a:lnTo>
                          <a:lnTo>
                            <a:pt x="678" y="6"/>
                          </a:lnTo>
                          <a:lnTo>
                            <a:pt x="686" y="13"/>
                          </a:lnTo>
                          <a:lnTo>
                            <a:pt x="691" y="28"/>
                          </a:lnTo>
                          <a:lnTo>
                            <a:pt x="691" y="47"/>
                          </a:lnTo>
                          <a:lnTo>
                            <a:pt x="35" y="429"/>
                          </a:lnTo>
                          <a:lnTo>
                            <a:pt x="0" y="381"/>
                          </a:lnTo>
                          <a:lnTo>
                            <a:pt x="654" y="0"/>
                          </a:lnTo>
                          <a:close/>
                        </a:path>
                      </a:pathLst>
                    </a:custGeom>
                    <a:solidFill>
                      <a:srgbClr val="FF2B2B"/>
                    </a:solidFill>
                    <a:ln w="0">
                      <a:solidFill>
                        <a:srgbClr val="FF2B2B"/>
                      </a:solidFill>
                      <a:round/>
                      <a:headEnd/>
                      <a:tailEnd/>
                    </a:ln>
                  </p:spPr>
                  <p:txBody>
                    <a:bodyPr/>
                    <a:lstStyle/>
                    <a:p>
                      <a:pPr defTabSz="457200"/>
                      <a:endParaRPr lang="en-US">
                        <a:solidFill>
                          <a:prstClr val="black"/>
                        </a:solidFill>
                      </a:endParaRPr>
                    </a:p>
                  </p:txBody>
                </p:sp>
                <p:sp>
                  <p:nvSpPr>
                    <p:cNvPr id="9416" name="Freeform 115"/>
                    <p:cNvSpPr>
                      <a:spLocks/>
                    </p:cNvSpPr>
                    <p:nvPr/>
                  </p:nvSpPr>
                  <p:spPr bwMode="auto">
                    <a:xfrm>
                      <a:off x="1584" y="1962"/>
                      <a:ext cx="686" cy="421"/>
                    </a:xfrm>
                    <a:custGeom>
                      <a:avLst/>
                      <a:gdLst>
                        <a:gd name="T0" fmla="*/ 653 w 686"/>
                        <a:gd name="T1" fmla="*/ 0 h 421"/>
                        <a:gd name="T2" fmla="*/ 657 w 686"/>
                        <a:gd name="T3" fmla="*/ 0 h 421"/>
                        <a:gd name="T4" fmla="*/ 662 w 686"/>
                        <a:gd name="T5" fmla="*/ 2 h 421"/>
                        <a:gd name="T6" fmla="*/ 671 w 686"/>
                        <a:gd name="T7" fmla="*/ 4 h 421"/>
                        <a:gd name="T8" fmla="*/ 679 w 686"/>
                        <a:gd name="T9" fmla="*/ 12 h 421"/>
                        <a:gd name="T10" fmla="*/ 684 w 686"/>
                        <a:gd name="T11" fmla="*/ 23 h 421"/>
                        <a:gd name="T12" fmla="*/ 686 w 686"/>
                        <a:gd name="T13" fmla="*/ 41 h 421"/>
                        <a:gd name="T14" fmla="*/ 32 w 686"/>
                        <a:gd name="T15" fmla="*/ 421 h 421"/>
                        <a:gd name="T16" fmla="*/ 0 w 686"/>
                        <a:gd name="T17" fmla="*/ 381 h 421"/>
                        <a:gd name="T18" fmla="*/ 653 w 686"/>
                        <a:gd name="T19" fmla="*/ 0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6"/>
                        <a:gd name="T31" fmla="*/ 0 h 421"/>
                        <a:gd name="T32" fmla="*/ 686 w 686"/>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6" h="421">
                          <a:moveTo>
                            <a:pt x="653" y="0"/>
                          </a:moveTo>
                          <a:lnTo>
                            <a:pt x="657" y="0"/>
                          </a:lnTo>
                          <a:lnTo>
                            <a:pt x="662" y="2"/>
                          </a:lnTo>
                          <a:lnTo>
                            <a:pt x="671" y="4"/>
                          </a:lnTo>
                          <a:lnTo>
                            <a:pt x="679" y="12"/>
                          </a:lnTo>
                          <a:lnTo>
                            <a:pt x="684" y="23"/>
                          </a:lnTo>
                          <a:lnTo>
                            <a:pt x="686" y="41"/>
                          </a:lnTo>
                          <a:lnTo>
                            <a:pt x="32" y="421"/>
                          </a:lnTo>
                          <a:lnTo>
                            <a:pt x="0" y="381"/>
                          </a:lnTo>
                          <a:lnTo>
                            <a:pt x="653" y="0"/>
                          </a:lnTo>
                          <a:close/>
                        </a:path>
                      </a:pathLst>
                    </a:custGeom>
                    <a:solidFill>
                      <a:srgbClr val="FF5555"/>
                    </a:solidFill>
                    <a:ln w="0">
                      <a:solidFill>
                        <a:srgbClr val="FF5555"/>
                      </a:solidFill>
                      <a:round/>
                      <a:headEnd/>
                      <a:tailEnd/>
                    </a:ln>
                  </p:spPr>
                  <p:txBody>
                    <a:bodyPr/>
                    <a:lstStyle/>
                    <a:p>
                      <a:pPr defTabSz="457200"/>
                      <a:endParaRPr lang="en-US">
                        <a:solidFill>
                          <a:prstClr val="black"/>
                        </a:solidFill>
                      </a:endParaRPr>
                    </a:p>
                  </p:txBody>
                </p:sp>
                <p:sp>
                  <p:nvSpPr>
                    <p:cNvPr id="9417" name="Freeform 116"/>
                    <p:cNvSpPr>
                      <a:spLocks/>
                    </p:cNvSpPr>
                    <p:nvPr/>
                  </p:nvSpPr>
                  <p:spPr bwMode="auto">
                    <a:xfrm>
                      <a:off x="1592" y="1964"/>
                      <a:ext cx="676" cy="414"/>
                    </a:xfrm>
                    <a:custGeom>
                      <a:avLst/>
                      <a:gdLst>
                        <a:gd name="T0" fmla="*/ 650 w 676"/>
                        <a:gd name="T1" fmla="*/ 0 h 414"/>
                        <a:gd name="T2" fmla="*/ 652 w 676"/>
                        <a:gd name="T3" fmla="*/ 0 h 414"/>
                        <a:gd name="T4" fmla="*/ 658 w 676"/>
                        <a:gd name="T5" fmla="*/ 2 h 414"/>
                        <a:gd name="T6" fmla="*/ 665 w 676"/>
                        <a:gd name="T7" fmla="*/ 4 h 414"/>
                        <a:gd name="T8" fmla="*/ 671 w 676"/>
                        <a:gd name="T9" fmla="*/ 11 h 414"/>
                        <a:gd name="T10" fmla="*/ 676 w 676"/>
                        <a:gd name="T11" fmla="*/ 21 h 414"/>
                        <a:gd name="T12" fmla="*/ 676 w 676"/>
                        <a:gd name="T13" fmla="*/ 34 h 414"/>
                        <a:gd name="T14" fmla="*/ 24 w 676"/>
                        <a:gd name="T15" fmla="*/ 414 h 414"/>
                        <a:gd name="T16" fmla="*/ 0 w 676"/>
                        <a:gd name="T17" fmla="*/ 379 h 414"/>
                        <a:gd name="T18" fmla="*/ 650 w 676"/>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
                        <a:gd name="T31" fmla="*/ 0 h 414"/>
                        <a:gd name="T32" fmla="*/ 676 w 67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 h="414">
                          <a:moveTo>
                            <a:pt x="650" y="0"/>
                          </a:moveTo>
                          <a:lnTo>
                            <a:pt x="652" y="0"/>
                          </a:lnTo>
                          <a:lnTo>
                            <a:pt x="658" y="2"/>
                          </a:lnTo>
                          <a:lnTo>
                            <a:pt x="665" y="4"/>
                          </a:lnTo>
                          <a:lnTo>
                            <a:pt x="671" y="11"/>
                          </a:lnTo>
                          <a:lnTo>
                            <a:pt x="676" y="21"/>
                          </a:lnTo>
                          <a:lnTo>
                            <a:pt x="676" y="34"/>
                          </a:lnTo>
                          <a:lnTo>
                            <a:pt x="24" y="414"/>
                          </a:lnTo>
                          <a:lnTo>
                            <a:pt x="0" y="379"/>
                          </a:lnTo>
                          <a:lnTo>
                            <a:pt x="650" y="0"/>
                          </a:lnTo>
                          <a:close/>
                        </a:path>
                      </a:pathLst>
                    </a:custGeom>
                    <a:solidFill>
                      <a:srgbClr val="FF8080"/>
                    </a:solidFill>
                    <a:ln w="0">
                      <a:solidFill>
                        <a:srgbClr val="FF8080"/>
                      </a:solidFill>
                      <a:round/>
                      <a:headEnd/>
                      <a:tailEnd/>
                    </a:ln>
                  </p:spPr>
                  <p:txBody>
                    <a:bodyPr/>
                    <a:lstStyle/>
                    <a:p>
                      <a:pPr defTabSz="457200"/>
                      <a:endParaRPr lang="en-US">
                        <a:solidFill>
                          <a:prstClr val="black"/>
                        </a:solidFill>
                      </a:endParaRPr>
                    </a:p>
                  </p:txBody>
                </p:sp>
                <p:sp>
                  <p:nvSpPr>
                    <p:cNvPr id="9418" name="Freeform 117"/>
                    <p:cNvSpPr>
                      <a:spLocks/>
                    </p:cNvSpPr>
                    <p:nvPr/>
                  </p:nvSpPr>
                  <p:spPr bwMode="auto">
                    <a:xfrm>
                      <a:off x="1597" y="1964"/>
                      <a:ext cx="671" cy="406"/>
                    </a:xfrm>
                    <a:custGeom>
                      <a:avLst/>
                      <a:gdLst>
                        <a:gd name="T0" fmla="*/ 649 w 671"/>
                        <a:gd name="T1" fmla="*/ 0 h 406"/>
                        <a:gd name="T2" fmla="*/ 649 w 671"/>
                        <a:gd name="T3" fmla="*/ 0 h 406"/>
                        <a:gd name="T4" fmla="*/ 651 w 671"/>
                        <a:gd name="T5" fmla="*/ 2 h 406"/>
                        <a:gd name="T6" fmla="*/ 655 w 671"/>
                        <a:gd name="T7" fmla="*/ 2 h 406"/>
                        <a:gd name="T8" fmla="*/ 658 w 671"/>
                        <a:gd name="T9" fmla="*/ 6 h 406"/>
                        <a:gd name="T10" fmla="*/ 662 w 671"/>
                        <a:gd name="T11" fmla="*/ 8 h 406"/>
                        <a:gd name="T12" fmla="*/ 666 w 671"/>
                        <a:gd name="T13" fmla="*/ 11 h 406"/>
                        <a:gd name="T14" fmla="*/ 670 w 671"/>
                        <a:gd name="T15" fmla="*/ 17 h 406"/>
                        <a:gd name="T16" fmla="*/ 671 w 671"/>
                        <a:gd name="T17" fmla="*/ 23 h 406"/>
                        <a:gd name="T18" fmla="*/ 671 w 671"/>
                        <a:gd name="T19" fmla="*/ 28 h 406"/>
                        <a:gd name="T20" fmla="*/ 19 w 671"/>
                        <a:gd name="T21" fmla="*/ 406 h 406"/>
                        <a:gd name="T22" fmla="*/ 0 w 671"/>
                        <a:gd name="T23" fmla="*/ 379 h 406"/>
                        <a:gd name="T24" fmla="*/ 649 w 671"/>
                        <a:gd name="T25" fmla="*/ 0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1"/>
                        <a:gd name="T40" fmla="*/ 0 h 406"/>
                        <a:gd name="T41" fmla="*/ 671 w 671"/>
                        <a:gd name="T42" fmla="*/ 406 h 4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1" h="406">
                          <a:moveTo>
                            <a:pt x="649" y="0"/>
                          </a:moveTo>
                          <a:lnTo>
                            <a:pt x="649" y="0"/>
                          </a:lnTo>
                          <a:lnTo>
                            <a:pt x="651" y="2"/>
                          </a:lnTo>
                          <a:lnTo>
                            <a:pt x="655" y="2"/>
                          </a:lnTo>
                          <a:lnTo>
                            <a:pt x="658" y="6"/>
                          </a:lnTo>
                          <a:lnTo>
                            <a:pt x="662" y="8"/>
                          </a:lnTo>
                          <a:lnTo>
                            <a:pt x="666" y="11"/>
                          </a:lnTo>
                          <a:lnTo>
                            <a:pt x="670" y="17"/>
                          </a:lnTo>
                          <a:lnTo>
                            <a:pt x="671" y="23"/>
                          </a:lnTo>
                          <a:lnTo>
                            <a:pt x="671" y="28"/>
                          </a:lnTo>
                          <a:lnTo>
                            <a:pt x="19" y="406"/>
                          </a:lnTo>
                          <a:lnTo>
                            <a:pt x="0" y="379"/>
                          </a:lnTo>
                          <a:lnTo>
                            <a:pt x="649" y="0"/>
                          </a:lnTo>
                          <a:close/>
                        </a:path>
                      </a:pathLst>
                    </a:custGeom>
                    <a:solidFill>
                      <a:srgbClr val="FFAAAA"/>
                    </a:solidFill>
                    <a:ln w="0">
                      <a:solidFill>
                        <a:srgbClr val="FFAAAA"/>
                      </a:solidFill>
                      <a:round/>
                      <a:headEnd/>
                      <a:tailEnd/>
                    </a:ln>
                  </p:spPr>
                  <p:txBody>
                    <a:bodyPr/>
                    <a:lstStyle/>
                    <a:p>
                      <a:pPr defTabSz="457200"/>
                      <a:endParaRPr lang="en-US">
                        <a:solidFill>
                          <a:prstClr val="black"/>
                        </a:solidFill>
                      </a:endParaRPr>
                    </a:p>
                  </p:txBody>
                </p:sp>
                <p:sp>
                  <p:nvSpPr>
                    <p:cNvPr id="9419" name="Freeform 119"/>
                    <p:cNvSpPr>
                      <a:spLocks/>
                    </p:cNvSpPr>
                    <p:nvPr/>
                  </p:nvSpPr>
                  <p:spPr bwMode="auto">
                    <a:xfrm>
                      <a:off x="1621" y="1966"/>
                      <a:ext cx="646" cy="386"/>
                    </a:xfrm>
                    <a:custGeom>
                      <a:avLst/>
                      <a:gdLst>
                        <a:gd name="T0" fmla="*/ 646 w 646"/>
                        <a:gd name="T1" fmla="*/ 15 h 386"/>
                        <a:gd name="T2" fmla="*/ 8 w 646"/>
                        <a:gd name="T3" fmla="*/ 386 h 386"/>
                        <a:gd name="T4" fmla="*/ 0 w 646"/>
                        <a:gd name="T5" fmla="*/ 371 h 386"/>
                        <a:gd name="T6" fmla="*/ 633 w 646"/>
                        <a:gd name="T7" fmla="*/ 0 h 386"/>
                        <a:gd name="T8" fmla="*/ 646 w 646"/>
                        <a:gd name="T9" fmla="*/ 15 h 386"/>
                        <a:gd name="T10" fmla="*/ 0 60000 65536"/>
                        <a:gd name="T11" fmla="*/ 0 60000 65536"/>
                        <a:gd name="T12" fmla="*/ 0 60000 65536"/>
                        <a:gd name="T13" fmla="*/ 0 60000 65536"/>
                        <a:gd name="T14" fmla="*/ 0 60000 65536"/>
                        <a:gd name="T15" fmla="*/ 0 w 646"/>
                        <a:gd name="T16" fmla="*/ 0 h 386"/>
                        <a:gd name="T17" fmla="*/ 646 w 646"/>
                        <a:gd name="T18" fmla="*/ 386 h 386"/>
                      </a:gdLst>
                      <a:ahLst/>
                      <a:cxnLst>
                        <a:cxn ang="T10">
                          <a:pos x="T0" y="T1"/>
                        </a:cxn>
                        <a:cxn ang="T11">
                          <a:pos x="T2" y="T3"/>
                        </a:cxn>
                        <a:cxn ang="T12">
                          <a:pos x="T4" y="T5"/>
                        </a:cxn>
                        <a:cxn ang="T13">
                          <a:pos x="T6" y="T7"/>
                        </a:cxn>
                        <a:cxn ang="T14">
                          <a:pos x="T8" y="T9"/>
                        </a:cxn>
                      </a:cxnLst>
                      <a:rect l="T15" t="T16" r="T17" b="T18"/>
                      <a:pathLst>
                        <a:path w="646" h="386">
                          <a:moveTo>
                            <a:pt x="646" y="15"/>
                          </a:moveTo>
                          <a:lnTo>
                            <a:pt x="8" y="386"/>
                          </a:lnTo>
                          <a:lnTo>
                            <a:pt x="0" y="371"/>
                          </a:lnTo>
                          <a:lnTo>
                            <a:pt x="633" y="0"/>
                          </a:lnTo>
                          <a:lnTo>
                            <a:pt x="646" y="15"/>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sp>
                  <p:nvSpPr>
                    <p:cNvPr id="9420" name="Freeform 120"/>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close/>
                        </a:path>
                      </a:pathLst>
                    </a:custGeom>
                    <a:solidFill>
                      <a:srgbClr val="CC0000"/>
                    </a:solidFill>
                    <a:ln w="0">
                      <a:solidFill>
                        <a:srgbClr val="CC0000"/>
                      </a:solidFill>
                      <a:round/>
                      <a:headEnd/>
                      <a:tailEnd/>
                    </a:ln>
                  </p:spPr>
                  <p:txBody>
                    <a:bodyPr/>
                    <a:lstStyle/>
                    <a:p>
                      <a:pPr defTabSz="457200"/>
                      <a:endParaRPr lang="en-US">
                        <a:solidFill>
                          <a:prstClr val="black"/>
                        </a:solidFill>
                      </a:endParaRPr>
                    </a:p>
                  </p:txBody>
                </p:sp>
                <p:sp>
                  <p:nvSpPr>
                    <p:cNvPr id="9421" name="Freeform 121"/>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path>
                      </a:pathLst>
                    </a:custGeom>
                    <a:noFill/>
                    <a:ln w="11113">
                      <a:solidFill>
                        <a:srgbClr val="000000"/>
                      </a:solidFill>
                      <a:round/>
                      <a:headEnd/>
                      <a:tailEnd/>
                    </a:ln>
                  </p:spPr>
                  <p:txBody>
                    <a:bodyPr/>
                    <a:lstStyle/>
                    <a:p>
                      <a:pPr defTabSz="457200"/>
                      <a:endParaRPr lang="en-US">
                        <a:solidFill>
                          <a:prstClr val="black"/>
                        </a:solidFill>
                      </a:endParaRPr>
                    </a:p>
                  </p:txBody>
                </p:sp>
                <p:sp>
                  <p:nvSpPr>
                    <p:cNvPr id="9422" name="Line 122"/>
                    <p:cNvSpPr>
                      <a:spLocks noChangeShapeType="1"/>
                    </p:cNvSpPr>
                    <p:nvPr/>
                  </p:nvSpPr>
                  <p:spPr bwMode="auto">
                    <a:xfrm>
                      <a:off x="2061" y="2192"/>
                      <a:ext cx="11"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23" name="Freeform 130"/>
                    <p:cNvSpPr>
                      <a:spLocks/>
                    </p:cNvSpPr>
                    <p:nvPr/>
                  </p:nvSpPr>
                  <p:spPr bwMode="auto">
                    <a:xfrm>
                      <a:off x="1108" y="2576"/>
                      <a:ext cx="72" cy="117"/>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rgbClr val="00B200"/>
                    </a:solidFill>
                    <a:ln w="0">
                      <a:solidFill>
                        <a:srgbClr val="00B200"/>
                      </a:solidFill>
                      <a:round/>
                      <a:headEnd/>
                      <a:tailEnd/>
                    </a:ln>
                  </p:spPr>
                  <p:txBody>
                    <a:bodyPr/>
                    <a:lstStyle/>
                    <a:p>
                      <a:pPr defTabSz="457200"/>
                      <a:endParaRPr lang="en-US">
                        <a:solidFill>
                          <a:prstClr val="black"/>
                        </a:solidFill>
                      </a:endParaRPr>
                    </a:p>
                  </p:txBody>
                </p:sp>
                <p:sp>
                  <p:nvSpPr>
                    <p:cNvPr id="9424" name="Freeform 131"/>
                    <p:cNvSpPr>
                      <a:spLocks/>
                    </p:cNvSpPr>
                    <p:nvPr/>
                  </p:nvSpPr>
                  <p:spPr bwMode="auto">
                    <a:xfrm>
                      <a:off x="1180" y="2576"/>
                      <a:ext cx="70" cy="117"/>
                    </a:xfrm>
                    <a:custGeom>
                      <a:avLst/>
                      <a:gdLst>
                        <a:gd name="T0" fmla="*/ 0 w 70"/>
                        <a:gd name="T1" fmla="*/ 117 h 117"/>
                        <a:gd name="T2" fmla="*/ 0 w 70"/>
                        <a:gd name="T3" fmla="*/ 34 h 117"/>
                        <a:gd name="T4" fmla="*/ 70 w 70"/>
                        <a:gd name="T5" fmla="*/ 0 h 117"/>
                        <a:gd name="T6" fmla="*/ 70 w 70"/>
                        <a:gd name="T7" fmla="*/ 84 h 117"/>
                        <a:gd name="T8" fmla="*/ 0 w 70"/>
                        <a:gd name="T9" fmla="*/ 11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pPr defTabSz="457200"/>
                      <a:endParaRPr lang="en-US">
                        <a:solidFill>
                          <a:prstClr val="black"/>
                        </a:solidFill>
                      </a:endParaRPr>
                    </a:p>
                  </p:txBody>
                </p:sp>
                <p:sp>
                  <p:nvSpPr>
                    <p:cNvPr id="9425" name="Line 132"/>
                    <p:cNvSpPr>
                      <a:spLocks noChangeShapeType="1"/>
                    </p:cNvSpPr>
                    <p:nvPr/>
                  </p:nvSpPr>
                  <p:spPr bwMode="auto">
                    <a:xfrm flipH="1">
                      <a:off x="1250" y="2552"/>
                      <a:ext cx="43" cy="24"/>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26" name="Freeform 133"/>
                    <p:cNvSpPr>
                      <a:spLocks/>
                    </p:cNvSpPr>
                    <p:nvPr/>
                  </p:nvSpPr>
                  <p:spPr bwMode="auto">
                    <a:xfrm>
                      <a:off x="1271" y="2285"/>
                      <a:ext cx="1075" cy="471"/>
                    </a:xfrm>
                    <a:custGeom>
                      <a:avLst/>
                      <a:gdLst>
                        <a:gd name="T0" fmla="*/ 1075 w 1075"/>
                        <a:gd name="T1" fmla="*/ 402 h 471"/>
                        <a:gd name="T2" fmla="*/ 981 w 1075"/>
                        <a:gd name="T3" fmla="*/ 295 h 471"/>
                        <a:gd name="T4" fmla="*/ 977 w 1075"/>
                        <a:gd name="T5" fmla="*/ 297 h 471"/>
                        <a:gd name="T6" fmla="*/ 966 w 1075"/>
                        <a:gd name="T7" fmla="*/ 304 h 471"/>
                        <a:gd name="T8" fmla="*/ 949 w 1075"/>
                        <a:gd name="T9" fmla="*/ 315 h 471"/>
                        <a:gd name="T10" fmla="*/ 925 w 1075"/>
                        <a:gd name="T11" fmla="*/ 330 h 471"/>
                        <a:gd name="T12" fmla="*/ 897 w 1075"/>
                        <a:gd name="T13" fmla="*/ 347 h 471"/>
                        <a:gd name="T14" fmla="*/ 866 w 1075"/>
                        <a:gd name="T15" fmla="*/ 365 h 471"/>
                        <a:gd name="T16" fmla="*/ 829 w 1075"/>
                        <a:gd name="T17" fmla="*/ 384 h 471"/>
                        <a:gd name="T18" fmla="*/ 790 w 1075"/>
                        <a:gd name="T19" fmla="*/ 402 h 471"/>
                        <a:gd name="T20" fmla="*/ 749 w 1075"/>
                        <a:gd name="T21" fmla="*/ 419 h 471"/>
                        <a:gd name="T22" fmla="*/ 708 w 1075"/>
                        <a:gd name="T23" fmla="*/ 436 h 471"/>
                        <a:gd name="T24" fmla="*/ 665 w 1075"/>
                        <a:gd name="T25" fmla="*/ 449 h 471"/>
                        <a:gd name="T26" fmla="*/ 662 w 1075"/>
                        <a:gd name="T27" fmla="*/ 451 h 471"/>
                        <a:gd name="T28" fmla="*/ 653 w 1075"/>
                        <a:gd name="T29" fmla="*/ 453 h 471"/>
                        <a:gd name="T30" fmla="*/ 638 w 1075"/>
                        <a:gd name="T31" fmla="*/ 456 h 471"/>
                        <a:gd name="T32" fmla="*/ 615 w 1075"/>
                        <a:gd name="T33" fmla="*/ 462 h 471"/>
                        <a:gd name="T34" fmla="*/ 586 w 1075"/>
                        <a:gd name="T35" fmla="*/ 466 h 471"/>
                        <a:gd name="T36" fmla="*/ 549 w 1075"/>
                        <a:gd name="T37" fmla="*/ 469 h 471"/>
                        <a:gd name="T38" fmla="*/ 502 w 1075"/>
                        <a:gd name="T39" fmla="*/ 471 h 471"/>
                        <a:gd name="T40" fmla="*/ 447 w 1075"/>
                        <a:gd name="T41" fmla="*/ 471 h 471"/>
                        <a:gd name="T42" fmla="*/ 380 w 1075"/>
                        <a:gd name="T43" fmla="*/ 469 h 471"/>
                        <a:gd name="T44" fmla="*/ 304 w 1075"/>
                        <a:gd name="T45" fmla="*/ 464 h 471"/>
                        <a:gd name="T46" fmla="*/ 298 w 1075"/>
                        <a:gd name="T47" fmla="*/ 462 h 471"/>
                        <a:gd name="T48" fmla="*/ 280 w 1075"/>
                        <a:gd name="T49" fmla="*/ 460 h 471"/>
                        <a:gd name="T50" fmla="*/ 254 w 1075"/>
                        <a:gd name="T51" fmla="*/ 454 h 471"/>
                        <a:gd name="T52" fmla="*/ 222 w 1075"/>
                        <a:gd name="T53" fmla="*/ 445 h 471"/>
                        <a:gd name="T54" fmla="*/ 185 w 1075"/>
                        <a:gd name="T55" fmla="*/ 434 h 471"/>
                        <a:gd name="T56" fmla="*/ 146 w 1075"/>
                        <a:gd name="T57" fmla="*/ 417 h 471"/>
                        <a:gd name="T58" fmla="*/ 107 w 1075"/>
                        <a:gd name="T59" fmla="*/ 395 h 471"/>
                        <a:gd name="T60" fmla="*/ 70 w 1075"/>
                        <a:gd name="T61" fmla="*/ 367 h 471"/>
                        <a:gd name="T62" fmla="*/ 39 w 1075"/>
                        <a:gd name="T63" fmla="*/ 332 h 471"/>
                        <a:gd name="T64" fmla="*/ 37 w 1075"/>
                        <a:gd name="T65" fmla="*/ 330 h 471"/>
                        <a:gd name="T66" fmla="*/ 31 w 1075"/>
                        <a:gd name="T67" fmla="*/ 321 h 471"/>
                        <a:gd name="T68" fmla="*/ 22 w 1075"/>
                        <a:gd name="T69" fmla="*/ 308 h 471"/>
                        <a:gd name="T70" fmla="*/ 15 w 1075"/>
                        <a:gd name="T71" fmla="*/ 291 h 471"/>
                        <a:gd name="T72" fmla="*/ 5 w 1075"/>
                        <a:gd name="T73" fmla="*/ 269 h 471"/>
                        <a:gd name="T74" fmla="*/ 2 w 1075"/>
                        <a:gd name="T75" fmla="*/ 243 h 471"/>
                        <a:gd name="T76" fmla="*/ 0 w 1075"/>
                        <a:gd name="T77" fmla="*/ 215 h 471"/>
                        <a:gd name="T78" fmla="*/ 4 w 1075"/>
                        <a:gd name="T79" fmla="*/ 186 h 471"/>
                        <a:gd name="T80" fmla="*/ 16 w 1075"/>
                        <a:gd name="T81" fmla="*/ 152 h 471"/>
                        <a:gd name="T82" fmla="*/ 37 w 1075"/>
                        <a:gd name="T83" fmla="*/ 119 h 471"/>
                        <a:gd name="T84" fmla="*/ 68 w 1075"/>
                        <a:gd name="T85" fmla="*/ 84 h 471"/>
                        <a:gd name="T86" fmla="*/ 70 w 1075"/>
                        <a:gd name="T87" fmla="*/ 82 h 471"/>
                        <a:gd name="T88" fmla="*/ 80 w 1075"/>
                        <a:gd name="T89" fmla="*/ 72 h 471"/>
                        <a:gd name="T90" fmla="*/ 93 w 1075"/>
                        <a:gd name="T91" fmla="*/ 59 h 471"/>
                        <a:gd name="T92" fmla="*/ 115 w 1075"/>
                        <a:gd name="T93" fmla="*/ 43 h 471"/>
                        <a:gd name="T94" fmla="*/ 144 w 1075"/>
                        <a:gd name="T95" fmla="*/ 22 h 471"/>
                        <a:gd name="T96" fmla="*/ 182 w 1075"/>
                        <a:gd name="T97" fmla="*/ 0 h 471"/>
                        <a:gd name="T98" fmla="*/ 322 w 1075"/>
                        <a:gd name="T99" fmla="*/ 8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71"/>
                        <a:gd name="T152" fmla="*/ 1075 w 1075"/>
                        <a:gd name="T153" fmla="*/ 471 h 4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71">
                          <a:moveTo>
                            <a:pt x="1075" y="402"/>
                          </a:moveTo>
                          <a:lnTo>
                            <a:pt x="981" y="295"/>
                          </a:lnTo>
                          <a:lnTo>
                            <a:pt x="977" y="297"/>
                          </a:lnTo>
                          <a:lnTo>
                            <a:pt x="966" y="304"/>
                          </a:lnTo>
                          <a:lnTo>
                            <a:pt x="949" y="315"/>
                          </a:lnTo>
                          <a:lnTo>
                            <a:pt x="925" y="330"/>
                          </a:lnTo>
                          <a:lnTo>
                            <a:pt x="897" y="347"/>
                          </a:lnTo>
                          <a:lnTo>
                            <a:pt x="866" y="365"/>
                          </a:lnTo>
                          <a:lnTo>
                            <a:pt x="829" y="384"/>
                          </a:lnTo>
                          <a:lnTo>
                            <a:pt x="790" y="402"/>
                          </a:lnTo>
                          <a:lnTo>
                            <a:pt x="749" y="419"/>
                          </a:lnTo>
                          <a:lnTo>
                            <a:pt x="708" y="436"/>
                          </a:lnTo>
                          <a:lnTo>
                            <a:pt x="665" y="449"/>
                          </a:lnTo>
                          <a:lnTo>
                            <a:pt x="662" y="451"/>
                          </a:lnTo>
                          <a:lnTo>
                            <a:pt x="653" y="453"/>
                          </a:lnTo>
                          <a:lnTo>
                            <a:pt x="638" y="456"/>
                          </a:lnTo>
                          <a:lnTo>
                            <a:pt x="615" y="462"/>
                          </a:lnTo>
                          <a:lnTo>
                            <a:pt x="586" y="466"/>
                          </a:lnTo>
                          <a:lnTo>
                            <a:pt x="549" y="469"/>
                          </a:lnTo>
                          <a:lnTo>
                            <a:pt x="502" y="471"/>
                          </a:lnTo>
                          <a:lnTo>
                            <a:pt x="447" y="471"/>
                          </a:lnTo>
                          <a:lnTo>
                            <a:pt x="380" y="469"/>
                          </a:lnTo>
                          <a:lnTo>
                            <a:pt x="304" y="464"/>
                          </a:lnTo>
                          <a:lnTo>
                            <a:pt x="298" y="462"/>
                          </a:lnTo>
                          <a:lnTo>
                            <a:pt x="280" y="460"/>
                          </a:lnTo>
                          <a:lnTo>
                            <a:pt x="254" y="454"/>
                          </a:lnTo>
                          <a:lnTo>
                            <a:pt x="222" y="445"/>
                          </a:lnTo>
                          <a:lnTo>
                            <a:pt x="185" y="434"/>
                          </a:lnTo>
                          <a:lnTo>
                            <a:pt x="146" y="417"/>
                          </a:lnTo>
                          <a:lnTo>
                            <a:pt x="107" y="395"/>
                          </a:lnTo>
                          <a:lnTo>
                            <a:pt x="70" y="367"/>
                          </a:lnTo>
                          <a:lnTo>
                            <a:pt x="39" y="332"/>
                          </a:lnTo>
                          <a:lnTo>
                            <a:pt x="37" y="330"/>
                          </a:lnTo>
                          <a:lnTo>
                            <a:pt x="31" y="321"/>
                          </a:lnTo>
                          <a:lnTo>
                            <a:pt x="22" y="308"/>
                          </a:lnTo>
                          <a:lnTo>
                            <a:pt x="15" y="291"/>
                          </a:lnTo>
                          <a:lnTo>
                            <a:pt x="5" y="269"/>
                          </a:lnTo>
                          <a:lnTo>
                            <a:pt x="2" y="243"/>
                          </a:lnTo>
                          <a:lnTo>
                            <a:pt x="0" y="215"/>
                          </a:lnTo>
                          <a:lnTo>
                            <a:pt x="4" y="186"/>
                          </a:lnTo>
                          <a:lnTo>
                            <a:pt x="16" y="152"/>
                          </a:lnTo>
                          <a:lnTo>
                            <a:pt x="37" y="119"/>
                          </a:lnTo>
                          <a:lnTo>
                            <a:pt x="68" y="84"/>
                          </a:lnTo>
                          <a:lnTo>
                            <a:pt x="70" y="82"/>
                          </a:lnTo>
                          <a:lnTo>
                            <a:pt x="80" y="72"/>
                          </a:lnTo>
                          <a:lnTo>
                            <a:pt x="93" y="59"/>
                          </a:lnTo>
                          <a:lnTo>
                            <a:pt x="115" y="43"/>
                          </a:lnTo>
                          <a:lnTo>
                            <a:pt x="144" y="22"/>
                          </a:lnTo>
                          <a:lnTo>
                            <a:pt x="182" y="0"/>
                          </a:lnTo>
                          <a:lnTo>
                            <a:pt x="322" y="85"/>
                          </a:lnTo>
                        </a:path>
                      </a:pathLst>
                    </a:custGeom>
                    <a:noFill/>
                    <a:ln w="11113">
                      <a:solidFill>
                        <a:srgbClr val="FF0000"/>
                      </a:solidFill>
                      <a:round/>
                      <a:headEnd/>
                      <a:tailEnd/>
                    </a:ln>
                  </p:spPr>
                  <p:txBody>
                    <a:bodyPr/>
                    <a:lstStyle/>
                    <a:p>
                      <a:pPr defTabSz="457200"/>
                      <a:endParaRPr lang="en-US">
                        <a:solidFill>
                          <a:prstClr val="black"/>
                        </a:solidFill>
                      </a:endParaRPr>
                    </a:p>
                  </p:txBody>
                </p:sp>
                <p:sp>
                  <p:nvSpPr>
                    <p:cNvPr id="9427" name="Freeform 134"/>
                    <p:cNvSpPr>
                      <a:spLocks/>
                    </p:cNvSpPr>
                    <p:nvPr/>
                  </p:nvSpPr>
                  <p:spPr bwMode="auto">
                    <a:xfrm>
                      <a:off x="1260" y="2354"/>
                      <a:ext cx="1075" cy="469"/>
                    </a:xfrm>
                    <a:custGeom>
                      <a:avLst/>
                      <a:gdLst>
                        <a:gd name="T0" fmla="*/ 1075 w 1075"/>
                        <a:gd name="T1" fmla="*/ 354 h 469"/>
                        <a:gd name="T2" fmla="*/ 981 w 1075"/>
                        <a:gd name="T3" fmla="*/ 293 h 469"/>
                        <a:gd name="T4" fmla="*/ 977 w 1075"/>
                        <a:gd name="T5" fmla="*/ 295 h 469"/>
                        <a:gd name="T6" fmla="*/ 966 w 1075"/>
                        <a:gd name="T7" fmla="*/ 303 h 469"/>
                        <a:gd name="T8" fmla="*/ 949 w 1075"/>
                        <a:gd name="T9" fmla="*/ 314 h 469"/>
                        <a:gd name="T10" fmla="*/ 925 w 1075"/>
                        <a:gd name="T11" fmla="*/ 328 h 469"/>
                        <a:gd name="T12" fmla="*/ 897 w 1075"/>
                        <a:gd name="T13" fmla="*/ 345 h 469"/>
                        <a:gd name="T14" fmla="*/ 866 w 1075"/>
                        <a:gd name="T15" fmla="*/ 364 h 469"/>
                        <a:gd name="T16" fmla="*/ 829 w 1075"/>
                        <a:gd name="T17" fmla="*/ 382 h 469"/>
                        <a:gd name="T18" fmla="*/ 790 w 1075"/>
                        <a:gd name="T19" fmla="*/ 401 h 469"/>
                        <a:gd name="T20" fmla="*/ 749 w 1075"/>
                        <a:gd name="T21" fmla="*/ 419 h 469"/>
                        <a:gd name="T22" fmla="*/ 708 w 1075"/>
                        <a:gd name="T23" fmla="*/ 434 h 469"/>
                        <a:gd name="T24" fmla="*/ 665 w 1075"/>
                        <a:gd name="T25" fmla="*/ 447 h 469"/>
                        <a:gd name="T26" fmla="*/ 662 w 1075"/>
                        <a:gd name="T27" fmla="*/ 449 h 469"/>
                        <a:gd name="T28" fmla="*/ 653 w 1075"/>
                        <a:gd name="T29" fmla="*/ 451 h 469"/>
                        <a:gd name="T30" fmla="*/ 638 w 1075"/>
                        <a:gd name="T31" fmla="*/ 456 h 469"/>
                        <a:gd name="T32" fmla="*/ 615 w 1075"/>
                        <a:gd name="T33" fmla="*/ 460 h 469"/>
                        <a:gd name="T34" fmla="*/ 586 w 1075"/>
                        <a:gd name="T35" fmla="*/ 464 h 469"/>
                        <a:gd name="T36" fmla="*/ 549 w 1075"/>
                        <a:gd name="T37" fmla="*/ 468 h 469"/>
                        <a:gd name="T38" fmla="*/ 502 w 1075"/>
                        <a:gd name="T39" fmla="*/ 469 h 469"/>
                        <a:gd name="T40" fmla="*/ 447 w 1075"/>
                        <a:gd name="T41" fmla="*/ 469 h 469"/>
                        <a:gd name="T42" fmla="*/ 380 w 1075"/>
                        <a:gd name="T43" fmla="*/ 468 h 469"/>
                        <a:gd name="T44" fmla="*/ 304 w 1075"/>
                        <a:gd name="T45" fmla="*/ 462 h 469"/>
                        <a:gd name="T46" fmla="*/ 298 w 1075"/>
                        <a:gd name="T47" fmla="*/ 462 h 469"/>
                        <a:gd name="T48" fmla="*/ 280 w 1075"/>
                        <a:gd name="T49" fmla="*/ 458 h 469"/>
                        <a:gd name="T50" fmla="*/ 254 w 1075"/>
                        <a:gd name="T51" fmla="*/ 453 h 469"/>
                        <a:gd name="T52" fmla="*/ 222 w 1075"/>
                        <a:gd name="T53" fmla="*/ 445 h 469"/>
                        <a:gd name="T54" fmla="*/ 185 w 1075"/>
                        <a:gd name="T55" fmla="*/ 432 h 469"/>
                        <a:gd name="T56" fmla="*/ 146 w 1075"/>
                        <a:gd name="T57" fmla="*/ 416 h 469"/>
                        <a:gd name="T58" fmla="*/ 107 w 1075"/>
                        <a:gd name="T59" fmla="*/ 393 h 469"/>
                        <a:gd name="T60" fmla="*/ 70 w 1075"/>
                        <a:gd name="T61" fmla="*/ 366 h 469"/>
                        <a:gd name="T62" fmla="*/ 39 w 1075"/>
                        <a:gd name="T63" fmla="*/ 332 h 469"/>
                        <a:gd name="T64" fmla="*/ 37 w 1075"/>
                        <a:gd name="T65" fmla="*/ 328 h 469"/>
                        <a:gd name="T66" fmla="*/ 31 w 1075"/>
                        <a:gd name="T67" fmla="*/ 321 h 469"/>
                        <a:gd name="T68" fmla="*/ 22 w 1075"/>
                        <a:gd name="T69" fmla="*/ 306 h 469"/>
                        <a:gd name="T70" fmla="*/ 15 w 1075"/>
                        <a:gd name="T71" fmla="*/ 290 h 469"/>
                        <a:gd name="T72" fmla="*/ 5 w 1075"/>
                        <a:gd name="T73" fmla="*/ 267 h 469"/>
                        <a:gd name="T74" fmla="*/ 2 w 1075"/>
                        <a:gd name="T75" fmla="*/ 243 h 469"/>
                        <a:gd name="T76" fmla="*/ 0 w 1075"/>
                        <a:gd name="T77" fmla="*/ 215 h 469"/>
                        <a:gd name="T78" fmla="*/ 4 w 1075"/>
                        <a:gd name="T79" fmla="*/ 184 h 469"/>
                        <a:gd name="T80" fmla="*/ 16 w 1075"/>
                        <a:gd name="T81" fmla="*/ 152 h 469"/>
                        <a:gd name="T82" fmla="*/ 37 w 1075"/>
                        <a:gd name="T83" fmla="*/ 117 h 469"/>
                        <a:gd name="T84" fmla="*/ 68 w 1075"/>
                        <a:gd name="T85" fmla="*/ 84 h 469"/>
                        <a:gd name="T86" fmla="*/ 70 w 1075"/>
                        <a:gd name="T87" fmla="*/ 80 h 469"/>
                        <a:gd name="T88" fmla="*/ 80 w 1075"/>
                        <a:gd name="T89" fmla="*/ 73 h 469"/>
                        <a:gd name="T90" fmla="*/ 93 w 1075"/>
                        <a:gd name="T91" fmla="*/ 60 h 469"/>
                        <a:gd name="T92" fmla="*/ 115 w 1075"/>
                        <a:gd name="T93" fmla="*/ 41 h 469"/>
                        <a:gd name="T94" fmla="*/ 144 w 1075"/>
                        <a:gd name="T95" fmla="*/ 23 h 469"/>
                        <a:gd name="T96" fmla="*/ 182 w 1075"/>
                        <a:gd name="T97" fmla="*/ 0 h 469"/>
                        <a:gd name="T98" fmla="*/ 315 w 1075"/>
                        <a:gd name="T99" fmla="*/ 37 h 4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69"/>
                        <a:gd name="T152" fmla="*/ 1075 w 1075"/>
                        <a:gd name="T153" fmla="*/ 469 h 4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69">
                          <a:moveTo>
                            <a:pt x="1075" y="354"/>
                          </a:moveTo>
                          <a:lnTo>
                            <a:pt x="981" y="293"/>
                          </a:lnTo>
                          <a:lnTo>
                            <a:pt x="977" y="295"/>
                          </a:lnTo>
                          <a:lnTo>
                            <a:pt x="966" y="303"/>
                          </a:lnTo>
                          <a:lnTo>
                            <a:pt x="949" y="314"/>
                          </a:lnTo>
                          <a:lnTo>
                            <a:pt x="925" y="328"/>
                          </a:lnTo>
                          <a:lnTo>
                            <a:pt x="897" y="345"/>
                          </a:lnTo>
                          <a:lnTo>
                            <a:pt x="866" y="364"/>
                          </a:lnTo>
                          <a:lnTo>
                            <a:pt x="829" y="382"/>
                          </a:lnTo>
                          <a:lnTo>
                            <a:pt x="790" y="401"/>
                          </a:lnTo>
                          <a:lnTo>
                            <a:pt x="749" y="419"/>
                          </a:lnTo>
                          <a:lnTo>
                            <a:pt x="708" y="434"/>
                          </a:lnTo>
                          <a:lnTo>
                            <a:pt x="665" y="447"/>
                          </a:lnTo>
                          <a:lnTo>
                            <a:pt x="662" y="449"/>
                          </a:lnTo>
                          <a:lnTo>
                            <a:pt x="653" y="451"/>
                          </a:lnTo>
                          <a:lnTo>
                            <a:pt x="638" y="456"/>
                          </a:lnTo>
                          <a:lnTo>
                            <a:pt x="615" y="460"/>
                          </a:lnTo>
                          <a:lnTo>
                            <a:pt x="586" y="464"/>
                          </a:lnTo>
                          <a:lnTo>
                            <a:pt x="549" y="468"/>
                          </a:lnTo>
                          <a:lnTo>
                            <a:pt x="502" y="469"/>
                          </a:lnTo>
                          <a:lnTo>
                            <a:pt x="447" y="469"/>
                          </a:lnTo>
                          <a:lnTo>
                            <a:pt x="380" y="468"/>
                          </a:lnTo>
                          <a:lnTo>
                            <a:pt x="304" y="462"/>
                          </a:lnTo>
                          <a:lnTo>
                            <a:pt x="298" y="462"/>
                          </a:lnTo>
                          <a:lnTo>
                            <a:pt x="280" y="458"/>
                          </a:lnTo>
                          <a:lnTo>
                            <a:pt x="254" y="453"/>
                          </a:lnTo>
                          <a:lnTo>
                            <a:pt x="222" y="445"/>
                          </a:lnTo>
                          <a:lnTo>
                            <a:pt x="185" y="432"/>
                          </a:lnTo>
                          <a:lnTo>
                            <a:pt x="146" y="416"/>
                          </a:lnTo>
                          <a:lnTo>
                            <a:pt x="107" y="393"/>
                          </a:lnTo>
                          <a:lnTo>
                            <a:pt x="70" y="366"/>
                          </a:lnTo>
                          <a:lnTo>
                            <a:pt x="39" y="332"/>
                          </a:lnTo>
                          <a:lnTo>
                            <a:pt x="37" y="328"/>
                          </a:lnTo>
                          <a:lnTo>
                            <a:pt x="31" y="321"/>
                          </a:lnTo>
                          <a:lnTo>
                            <a:pt x="22" y="306"/>
                          </a:lnTo>
                          <a:lnTo>
                            <a:pt x="15" y="290"/>
                          </a:lnTo>
                          <a:lnTo>
                            <a:pt x="5" y="267"/>
                          </a:lnTo>
                          <a:lnTo>
                            <a:pt x="2" y="243"/>
                          </a:lnTo>
                          <a:lnTo>
                            <a:pt x="0" y="215"/>
                          </a:lnTo>
                          <a:lnTo>
                            <a:pt x="4" y="184"/>
                          </a:lnTo>
                          <a:lnTo>
                            <a:pt x="16" y="152"/>
                          </a:lnTo>
                          <a:lnTo>
                            <a:pt x="37" y="117"/>
                          </a:lnTo>
                          <a:lnTo>
                            <a:pt x="68" y="84"/>
                          </a:lnTo>
                          <a:lnTo>
                            <a:pt x="70" y="80"/>
                          </a:lnTo>
                          <a:lnTo>
                            <a:pt x="80" y="73"/>
                          </a:lnTo>
                          <a:lnTo>
                            <a:pt x="93" y="60"/>
                          </a:lnTo>
                          <a:lnTo>
                            <a:pt x="115" y="41"/>
                          </a:lnTo>
                          <a:lnTo>
                            <a:pt x="144" y="23"/>
                          </a:lnTo>
                          <a:lnTo>
                            <a:pt x="182" y="0"/>
                          </a:lnTo>
                          <a:lnTo>
                            <a:pt x="315" y="37"/>
                          </a:lnTo>
                        </a:path>
                      </a:pathLst>
                    </a:custGeom>
                    <a:noFill/>
                    <a:ln w="11113">
                      <a:solidFill>
                        <a:srgbClr val="FF0000"/>
                      </a:solidFill>
                      <a:round/>
                      <a:headEnd/>
                      <a:tailEnd/>
                    </a:ln>
                  </p:spPr>
                  <p:txBody>
                    <a:bodyPr/>
                    <a:lstStyle/>
                    <a:p>
                      <a:pPr defTabSz="457200"/>
                      <a:endParaRPr lang="en-US">
                        <a:solidFill>
                          <a:prstClr val="black"/>
                        </a:solidFill>
                      </a:endParaRPr>
                    </a:p>
                  </p:txBody>
                </p:sp>
                <p:sp>
                  <p:nvSpPr>
                    <p:cNvPr id="9428" name="Freeform 136"/>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close/>
                        </a:path>
                      </a:pathLst>
                    </a:custGeom>
                    <a:solidFill>
                      <a:srgbClr val="000000"/>
                    </a:solidFill>
                    <a:ln w="0">
                      <a:solidFill>
                        <a:srgbClr val="000000"/>
                      </a:solidFill>
                      <a:round/>
                      <a:headEnd/>
                      <a:tailEnd/>
                    </a:ln>
                  </p:spPr>
                  <p:txBody>
                    <a:bodyPr/>
                    <a:lstStyle/>
                    <a:p>
                      <a:pPr defTabSz="457200"/>
                      <a:endParaRPr lang="en-US">
                        <a:solidFill>
                          <a:prstClr val="black"/>
                        </a:solidFill>
                      </a:endParaRPr>
                    </a:p>
                  </p:txBody>
                </p:sp>
                <p:sp>
                  <p:nvSpPr>
                    <p:cNvPr id="9429" name="Freeform 137"/>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430" name="Freeform 138"/>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pPr defTabSz="457200"/>
                      <a:endParaRPr lang="en-US">
                        <a:solidFill>
                          <a:prstClr val="black"/>
                        </a:solidFill>
                      </a:endParaRPr>
                    </a:p>
                  </p:txBody>
                </p:sp>
                <p:sp>
                  <p:nvSpPr>
                    <p:cNvPr id="9431" name="Freeform 139"/>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432" name="Freeform 140"/>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close/>
                        </a:path>
                      </a:pathLst>
                    </a:custGeom>
                    <a:solidFill>
                      <a:srgbClr val="000000"/>
                    </a:solidFill>
                    <a:ln w="0">
                      <a:solidFill>
                        <a:srgbClr val="000000"/>
                      </a:solidFill>
                      <a:round/>
                      <a:headEnd/>
                      <a:tailEnd/>
                    </a:ln>
                  </p:spPr>
                  <p:txBody>
                    <a:bodyPr/>
                    <a:lstStyle/>
                    <a:p>
                      <a:pPr defTabSz="457200"/>
                      <a:endParaRPr lang="en-US">
                        <a:solidFill>
                          <a:prstClr val="black"/>
                        </a:solidFill>
                      </a:endParaRPr>
                    </a:p>
                  </p:txBody>
                </p:sp>
                <p:sp>
                  <p:nvSpPr>
                    <p:cNvPr id="9433" name="Freeform 141"/>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434" name="Freeform 142"/>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pPr defTabSz="457200"/>
                      <a:endParaRPr lang="en-US">
                        <a:solidFill>
                          <a:prstClr val="black"/>
                        </a:solidFill>
                      </a:endParaRPr>
                    </a:p>
                  </p:txBody>
                </p:sp>
                <p:sp>
                  <p:nvSpPr>
                    <p:cNvPr id="9435" name="Freeform 143"/>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436" name="Freeform 144"/>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pPr defTabSz="457200"/>
                      <a:endParaRPr lang="en-US">
                        <a:solidFill>
                          <a:prstClr val="black"/>
                        </a:solidFill>
                      </a:endParaRPr>
                    </a:p>
                  </p:txBody>
                </p:sp>
                <p:sp>
                  <p:nvSpPr>
                    <p:cNvPr id="9437" name="Freeform 145"/>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438" name="Freeform 146"/>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close/>
                        </a:path>
                      </a:pathLst>
                    </a:custGeom>
                    <a:solidFill>
                      <a:srgbClr val="FFFF00"/>
                    </a:solidFill>
                    <a:ln w="0">
                      <a:solidFill>
                        <a:srgbClr val="FFFF00"/>
                      </a:solidFill>
                      <a:round/>
                      <a:headEnd/>
                      <a:tailEnd/>
                    </a:ln>
                  </p:spPr>
                  <p:txBody>
                    <a:bodyPr/>
                    <a:lstStyle/>
                    <a:p>
                      <a:pPr defTabSz="457200"/>
                      <a:endParaRPr lang="en-US">
                        <a:solidFill>
                          <a:prstClr val="black"/>
                        </a:solidFill>
                      </a:endParaRPr>
                    </a:p>
                  </p:txBody>
                </p:sp>
                <p:sp>
                  <p:nvSpPr>
                    <p:cNvPr id="9439" name="Freeform 147"/>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440" name="Freeform 148"/>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pPr defTabSz="457200"/>
                      <a:endParaRPr lang="en-US">
                        <a:solidFill>
                          <a:prstClr val="black"/>
                        </a:solidFill>
                      </a:endParaRPr>
                    </a:p>
                  </p:txBody>
                </p:sp>
                <p:sp>
                  <p:nvSpPr>
                    <p:cNvPr id="9441" name="Freeform 149"/>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442" name="Freeform 159"/>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close/>
                        </a:path>
                      </a:pathLst>
                    </a:custGeom>
                    <a:solidFill>
                      <a:srgbClr val="FF0000"/>
                    </a:solidFill>
                    <a:ln w="0">
                      <a:solidFill>
                        <a:srgbClr val="FF0000"/>
                      </a:solidFill>
                      <a:round/>
                      <a:headEnd/>
                      <a:tailEnd/>
                    </a:ln>
                  </p:spPr>
                  <p:txBody>
                    <a:bodyPr/>
                    <a:lstStyle/>
                    <a:p>
                      <a:pPr defTabSz="457200"/>
                      <a:endParaRPr lang="en-US">
                        <a:solidFill>
                          <a:prstClr val="black"/>
                        </a:solidFill>
                      </a:endParaRPr>
                    </a:p>
                  </p:txBody>
                </p:sp>
                <p:sp>
                  <p:nvSpPr>
                    <p:cNvPr id="9443" name="Freeform 160"/>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path>
                      </a:pathLst>
                    </a:custGeom>
                    <a:noFill/>
                    <a:ln w="11113">
                      <a:solidFill>
                        <a:srgbClr val="000000"/>
                      </a:solidFill>
                      <a:round/>
                      <a:headEnd/>
                      <a:tailEnd/>
                    </a:ln>
                  </p:spPr>
                  <p:txBody>
                    <a:bodyPr/>
                    <a:lstStyle/>
                    <a:p>
                      <a:pPr defTabSz="457200"/>
                      <a:endParaRPr lang="en-US">
                        <a:solidFill>
                          <a:prstClr val="black"/>
                        </a:solidFill>
                      </a:endParaRPr>
                    </a:p>
                  </p:txBody>
                </p:sp>
                <p:sp>
                  <p:nvSpPr>
                    <p:cNvPr id="9444" name="Freeform 161"/>
                    <p:cNvSpPr>
                      <a:spLocks/>
                    </p:cNvSpPr>
                    <p:nvPr/>
                  </p:nvSpPr>
                  <p:spPr bwMode="auto">
                    <a:xfrm>
                      <a:off x="2543" y="2168"/>
                      <a:ext cx="667" cy="406"/>
                    </a:xfrm>
                    <a:custGeom>
                      <a:avLst/>
                      <a:gdLst>
                        <a:gd name="T0" fmla="*/ 630 w 667"/>
                        <a:gd name="T1" fmla="*/ 0 h 406"/>
                        <a:gd name="T2" fmla="*/ 632 w 667"/>
                        <a:gd name="T3" fmla="*/ 0 h 406"/>
                        <a:gd name="T4" fmla="*/ 638 w 667"/>
                        <a:gd name="T5" fmla="*/ 0 h 406"/>
                        <a:gd name="T6" fmla="*/ 645 w 667"/>
                        <a:gd name="T7" fmla="*/ 2 h 406"/>
                        <a:gd name="T8" fmla="*/ 654 w 667"/>
                        <a:gd name="T9" fmla="*/ 6 h 406"/>
                        <a:gd name="T10" fmla="*/ 662 w 667"/>
                        <a:gd name="T11" fmla="*/ 15 h 406"/>
                        <a:gd name="T12" fmla="*/ 666 w 667"/>
                        <a:gd name="T13" fmla="*/ 28 h 406"/>
                        <a:gd name="T14" fmla="*/ 667 w 667"/>
                        <a:gd name="T15" fmla="*/ 47 h 406"/>
                        <a:gd name="T16" fmla="*/ 35 w 667"/>
                        <a:gd name="T17" fmla="*/ 406 h 406"/>
                        <a:gd name="T18" fmla="*/ 0 w 667"/>
                        <a:gd name="T19" fmla="*/ 360 h 406"/>
                        <a:gd name="T20" fmla="*/ 630 w 667"/>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406"/>
                        <a:gd name="T35" fmla="*/ 667 w 667"/>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406">
                          <a:moveTo>
                            <a:pt x="630" y="0"/>
                          </a:moveTo>
                          <a:lnTo>
                            <a:pt x="632" y="0"/>
                          </a:lnTo>
                          <a:lnTo>
                            <a:pt x="638" y="0"/>
                          </a:lnTo>
                          <a:lnTo>
                            <a:pt x="645" y="2"/>
                          </a:lnTo>
                          <a:lnTo>
                            <a:pt x="654" y="6"/>
                          </a:lnTo>
                          <a:lnTo>
                            <a:pt x="662" y="15"/>
                          </a:lnTo>
                          <a:lnTo>
                            <a:pt x="666" y="28"/>
                          </a:lnTo>
                          <a:lnTo>
                            <a:pt x="667" y="47"/>
                          </a:lnTo>
                          <a:lnTo>
                            <a:pt x="35" y="406"/>
                          </a:lnTo>
                          <a:lnTo>
                            <a:pt x="0" y="360"/>
                          </a:lnTo>
                          <a:lnTo>
                            <a:pt x="630" y="0"/>
                          </a:lnTo>
                          <a:close/>
                        </a:path>
                      </a:pathLst>
                    </a:custGeom>
                    <a:solidFill>
                      <a:srgbClr val="FF2B2B"/>
                    </a:solidFill>
                    <a:ln w="0">
                      <a:solidFill>
                        <a:srgbClr val="FF2B2B"/>
                      </a:solidFill>
                      <a:round/>
                      <a:headEnd/>
                      <a:tailEnd/>
                    </a:ln>
                  </p:spPr>
                  <p:txBody>
                    <a:bodyPr/>
                    <a:lstStyle/>
                    <a:p>
                      <a:pPr defTabSz="457200"/>
                      <a:endParaRPr lang="en-US">
                        <a:solidFill>
                          <a:prstClr val="black"/>
                        </a:solidFill>
                      </a:endParaRPr>
                    </a:p>
                  </p:txBody>
                </p:sp>
                <p:sp>
                  <p:nvSpPr>
                    <p:cNvPr id="9445" name="Freeform 162"/>
                    <p:cNvSpPr>
                      <a:spLocks/>
                    </p:cNvSpPr>
                    <p:nvPr/>
                  </p:nvSpPr>
                  <p:spPr bwMode="auto">
                    <a:xfrm>
                      <a:off x="2548" y="2170"/>
                      <a:ext cx="661" cy="397"/>
                    </a:xfrm>
                    <a:custGeom>
                      <a:avLst/>
                      <a:gdLst>
                        <a:gd name="T0" fmla="*/ 629 w 661"/>
                        <a:gd name="T1" fmla="*/ 0 h 397"/>
                        <a:gd name="T2" fmla="*/ 631 w 661"/>
                        <a:gd name="T3" fmla="*/ 0 h 397"/>
                        <a:gd name="T4" fmla="*/ 638 w 661"/>
                        <a:gd name="T5" fmla="*/ 0 h 397"/>
                        <a:gd name="T6" fmla="*/ 646 w 661"/>
                        <a:gd name="T7" fmla="*/ 4 h 397"/>
                        <a:gd name="T8" fmla="*/ 655 w 661"/>
                        <a:gd name="T9" fmla="*/ 11 h 397"/>
                        <a:gd name="T10" fmla="*/ 661 w 661"/>
                        <a:gd name="T11" fmla="*/ 22 h 397"/>
                        <a:gd name="T12" fmla="*/ 661 w 661"/>
                        <a:gd name="T13" fmla="*/ 39 h 397"/>
                        <a:gd name="T14" fmla="*/ 32 w 661"/>
                        <a:gd name="T15" fmla="*/ 397 h 397"/>
                        <a:gd name="T16" fmla="*/ 0 w 661"/>
                        <a:gd name="T17" fmla="*/ 358 h 397"/>
                        <a:gd name="T18" fmla="*/ 629 w 661"/>
                        <a:gd name="T19" fmla="*/ 0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397"/>
                        <a:gd name="T32" fmla="*/ 661 w 661"/>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397">
                          <a:moveTo>
                            <a:pt x="629" y="0"/>
                          </a:moveTo>
                          <a:lnTo>
                            <a:pt x="631" y="0"/>
                          </a:lnTo>
                          <a:lnTo>
                            <a:pt x="638" y="0"/>
                          </a:lnTo>
                          <a:lnTo>
                            <a:pt x="646" y="4"/>
                          </a:lnTo>
                          <a:lnTo>
                            <a:pt x="655" y="11"/>
                          </a:lnTo>
                          <a:lnTo>
                            <a:pt x="661" y="22"/>
                          </a:lnTo>
                          <a:lnTo>
                            <a:pt x="661" y="39"/>
                          </a:lnTo>
                          <a:lnTo>
                            <a:pt x="32" y="397"/>
                          </a:lnTo>
                          <a:lnTo>
                            <a:pt x="0" y="358"/>
                          </a:lnTo>
                          <a:lnTo>
                            <a:pt x="629" y="0"/>
                          </a:lnTo>
                          <a:close/>
                        </a:path>
                      </a:pathLst>
                    </a:custGeom>
                    <a:solidFill>
                      <a:srgbClr val="FF5555"/>
                    </a:solidFill>
                    <a:ln w="0">
                      <a:solidFill>
                        <a:srgbClr val="FF5555"/>
                      </a:solidFill>
                      <a:round/>
                      <a:headEnd/>
                      <a:tailEnd/>
                    </a:ln>
                  </p:spPr>
                  <p:txBody>
                    <a:bodyPr/>
                    <a:lstStyle/>
                    <a:p>
                      <a:pPr defTabSz="457200"/>
                      <a:endParaRPr lang="en-US">
                        <a:solidFill>
                          <a:prstClr val="black"/>
                        </a:solidFill>
                      </a:endParaRPr>
                    </a:p>
                  </p:txBody>
                </p:sp>
                <p:sp>
                  <p:nvSpPr>
                    <p:cNvPr id="9446" name="Freeform 163"/>
                    <p:cNvSpPr>
                      <a:spLocks/>
                    </p:cNvSpPr>
                    <p:nvPr/>
                  </p:nvSpPr>
                  <p:spPr bwMode="auto">
                    <a:xfrm>
                      <a:off x="2556" y="2170"/>
                      <a:ext cx="653" cy="391"/>
                    </a:xfrm>
                    <a:custGeom>
                      <a:avLst/>
                      <a:gdLst>
                        <a:gd name="T0" fmla="*/ 625 w 653"/>
                        <a:gd name="T1" fmla="*/ 0 h 391"/>
                        <a:gd name="T2" fmla="*/ 627 w 653"/>
                        <a:gd name="T3" fmla="*/ 0 h 391"/>
                        <a:gd name="T4" fmla="*/ 632 w 653"/>
                        <a:gd name="T5" fmla="*/ 2 h 391"/>
                        <a:gd name="T6" fmla="*/ 640 w 653"/>
                        <a:gd name="T7" fmla="*/ 6 h 391"/>
                        <a:gd name="T8" fmla="*/ 647 w 653"/>
                        <a:gd name="T9" fmla="*/ 11 h 391"/>
                        <a:gd name="T10" fmla="*/ 651 w 653"/>
                        <a:gd name="T11" fmla="*/ 21 h 391"/>
                        <a:gd name="T12" fmla="*/ 653 w 653"/>
                        <a:gd name="T13" fmla="*/ 33 h 391"/>
                        <a:gd name="T14" fmla="*/ 24 w 653"/>
                        <a:gd name="T15" fmla="*/ 391 h 391"/>
                        <a:gd name="T16" fmla="*/ 0 w 653"/>
                        <a:gd name="T17" fmla="*/ 358 h 391"/>
                        <a:gd name="T18" fmla="*/ 625 w 653"/>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3"/>
                        <a:gd name="T31" fmla="*/ 0 h 391"/>
                        <a:gd name="T32" fmla="*/ 653 w 653"/>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3" h="391">
                          <a:moveTo>
                            <a:pt x="625" y="0"/>
                          </a:moveTo>
                          <a:lnTo>
                            <a:pt x="627" y="0"/>
                          </a:lnTo>
                          <a:lnTo>
                            <a:pt x="632" y="2"/>
                          </a:lnTo>
                          <a:lnTo>
                            <a:pt x="640" y="6"/>
                          </a:lnTo>
                          <a:lnTo>
                            <a:pt x="647" y="11"/>
                          </a:lnTo>
                          <a:lnTo>
                            <a:pt x="651" y="21"/>
                          </a:lnTo>
                          <a:lnTo>
                            <a:pt x="653" y="33"/>
                          </a:lnTo>
                          <a:lnTo>
                            <a:pt x="24" y="391"/>
                          </a:lnTo>
                          <a:lnTo>
                            <a:pt x="0" y="358"/>
                          </a:lnTo>
                          <a:lnTo>
                            <a:pt x="625" y="0"/>
                          </a:lnTo>
                          <a:close/>
                        </a:path>
                      </a:pathLst>
                    </a:custGeom>
                    <a:solidFill>
                      <a:srgbClr val="FF8080"/>
                    </a:solidFill>
                    <a:ln w="0">
                      <a:solidFill>
                        <a:srgbClr val="FF8080"/>
                      </a:solidFill>
                      <a:round/>
                      <a:headEnd/>
                      <a:tailEnd/>
                    </a:ln>
                  </p:spPr>
                  <p:txBody>
                    <a:bodyPr/>
                    <a:lstStyle/>
                    <a:p>
                      <a:pPr defTabSz="457200"/>
                      <a:endParaRPr lang="en-US">
                        <a:solidFill>
                          <a:prstClr val="black"/>
                        </a:solidFill>
                      </a:endParaRPr>
                    </a:p>
                  </p:txBody>
                </p:sp>
                <p:sp>
                  <p:nvSpPr>
                    <p:cNvPr id="9447" name="Freeform 164"/>
                    <p:cNvSpPr>
                      <a:spLocks/>
                    </p:cNvSpPr>
                    <p:nvPr/>
                  </p:nvSpPr>
                  <p:spPr bwMode="auto">
                    <a:xfrm>
                      <a:off x="2561" y="2170"/>
                      <a:ext cx="646" cy="384"/>
                    </a:xfrm>
                    <a:custGeom>
                      <a:avLst/>
                      <a:gdLst>
                        <a:gd name="T0" fmla="*/ 623 w 646"/>
                        <a:gd name="T1" fmla="*/ 0 h 384"/>
                        <a:gd name="T2" fmla="*/ 625 w 646"/>
                        <a:gd name="T3" fmla="*/ 2 h 384"/>
                        <a:gd name="T4" fmla="*/ 627 w 646"/>
                        <a:gd name="T5" fmla="*/ 2 h 384"/>
                        <a:gd name="T6" fmla="*/ 631 w 646"/>
                        <a:gd name="T7" fmla="*/ 4 h 384"/>
                        <a:gd name="T8" fmla="*/ 635 w 646"/>
                        <a:gd name="T9" fmla="*/ 6 h 384"/>
                        <a:gd name="T10" fmla="*/ 638 w 646"/>
                        <a:gd name="T11" fmla="*/ 9 h 384"/>
                        <a:gd name="T12" fmla="*/ 642 w 646"/>
                        <a:gd name="T13" fmla="*/ 13 h 384"/>
                        <a:gd name="T14" fmla="*/ 644 w 646"/>
                        <a:gd name="T15" fmla="*/ 17 h 384"/>
                        <a:gd name="T16" fmla="*/ 646 w 646"/>
                        <a:gd name="T17" fmla="*/ 22 h 384"/>
                        <a:gd name="T18" fmla="*/ 646 w 646"/>
                        <a:gd name="T19" fmla="*/ 30 h 384"/>
                        <a:gd name="T20" fmla="*/ 19 w 646"/>
                        <a:gd name="T21" fmla="*/ 384 h 384"/>
                        <a:gd name="T22" fmla="*/ 0 w 646"/>
                        <a:gd name="T23" fmla="*/ 358 h 384"/>
                        <a:gd name="T24" fmla="*/ 623 w 646"/>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6"/>
                        <a:gd name="T40" fmla="*/ 0 h 384"/>
                        <a:gd name="T41" fmla="*/ 646 w 646"/>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6" h="384">
                          <a:moveTo>
                            <a:pt x="623" y="0"/>
                          </a:moveTo>
                          <a:lnTo>
                            <a:pt x="625" y="2"/>
                          </a:lnTo>
                          <a:lnTo>
                            <a:pt x="627" y="2"/>
                          </a:lnTo>
                          <a:lnTo>
                            <a:pt x="631" y="4"/>
                          </a:lnTo>
                          <a:lnTo>
                            <a:pt x="635" y="6"/>
                          </a:lnTo>
                          <a:lnTo>
                            <a:pt x="638" y="9"/>
                          </a:lnTo>
                          <a:lnTo>
                            <a:pt x="642" y="13"/>
                          </a:lnTo>
                          <a:lnTo>
                            <a:pt x="644" y="17"/>
                          </a:lnTo>
                          <a:lnTo>
                            <a:pt x="646" y="22"/>
                          </a:lnTo>
                          <a:lnTo>
                            <a:pt x="646" y="30"/>
                          </a:lnTo>
                          <a:lnTo>
                            <a:pt x="19" y="384"/>
                          </a:lnTo>
                          <a:lnTo>
                            <a:pt x="0" y="358"/>
                          </a:lnTo>
                          <a:lnTo>
                            <a:pt x="623" y="0"/>
                          </a:lnTo>
                          <a:close/>
                        </a:path>
                      </a:pathLst>
                    </a:custGeom>
                    <a:solidFill>
                      <a:srgbClr val="FFAAAA"/>
                    </a:solidFill>
                    <a:ln w="0">
                      <a:solidFill>
                        <a:srgbClr val="FFAAAA"/>
                      </a:solidFill>
                      <a:round/>
                      <a:headEnd/>
                      <a:tailEnd/>
                    </a:ln>
                  </p:spPr>
                  <p:txBody>
                    <a:bodyPr/>
                    <a:lstStyle/>
                    <a:p>
                      <a:pPr defTabSz="457200"/>
                      <a:endParaRPr lang="en-US">
                        <a:solidFill>
                          <a:prstClr val="black"/>
                        </a:solidFill>
                      </a:endParaRPr>
                    </a:p>
                  </p:txBody>
                </p:sp>
                <p:sp>
                  <p:nvSpPr>
                    <p:cNvPr id="9448" name="Freeform 165"/>
                    <p:cNvSpPr>
                      <a:spLocks/>
                    </p:cNvSpPr>
                    <p:nvPr/>
                  </p:nvSpPr>
                  <p:spPr bwMode="auto">
                    <a:xfrm>
                      <a:off x="2569" y="2172"/>
                      <a:ext cx="638" cy="376"/>
                    </a:xfrm>
                    <a:custGeom>
                      <a:avLst/>
                      <a:gdLst>
                        <a:gd name="T0" fmla="*/ 619 w 638"/>
                        <a:gd name="T1" fmla="*/ 0 h 376"/>
                        <a:gd name="T2" fmla="*/ 621 w 638"/>
                        <a:gd name="T3" fmla="*/ 0 h 376"/>
                        <a:gd name="T4" fmla="*/ 623 w 638"/>
                        <a:gd name="T5" fmla="*/ 2 h 376"/>
                        <a:gd name="T6" fmla="*/ 627 w 638"/>
                        <a:gd name="T7" fmla="*/ 6 h 376"/>
                        <a:gd name="T8" fmla="*/ 632 w 638"/>
                        <a:gd name="T9" fmla="*/ 9 h 376"/>
                        <a:gd name="T10" fmla="*/ 634 w 638"/>
                        <a:gd name="T11" fmla="*/ 13 h 376"/>
                        <a:gd name="T12" fmla="*/ 638 w 638"/>
                        <a:gd name="T13" fmla="*/ 17 h 376"/>
                        <a:gd name="T14" fmla="*/ 638 w 638"/>
                        <a:gd name="T15" fmla="*/ 22 h 376"/>
                        <a:gd name="T16" fmla="*/ 13 w 638"/>
                        <a:gd name="T17" fmla="*/ 376 h 376"/>
                        <a:gd name="T18" fmla="*/ 0 w 638"/>
                        <a:gd name="T19" fmla="*/ 356 h 376"/>
                        <a:gd name="T20" fmla="*/ 619 w 638"/>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8"/>
                        <a:gd name="T34" fmla="*/ 0 h 376"/>
                        <a:gd name="T35" fmla="*/ 638 w 638"/>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8" h="376">
                          <a:moveTo>
                            <a:pt x="619" y="0"/>
                          </a:moveTo>
                          <a:lnTo>
                            <a:pt x="621" y="0"/>
                          </a:lnTo>
                          <a:lnTo>
                            <a:pt x="623" y="2"/>
                          </a:lnTo>
                          <a:lnTo>
                            <a:pt x="627" y="6"/>
                          </a:lnTo>
                          <a:lnTo>
                            <a:pt x="632" y="9"/>
                          </a:lnTo>
                          <a:lnTo>
                            <a:pt x="634" y="13"/>
                          </a:lnTo>
                          <a:lnTo>
                            <a:pt x="638" y="17"/>
                          </a:lnTo>
                          <a:lnTo>
                            <a:pt x="638" y="22"/>
                          </a:lnTo>
                          <a:lnTo>
                            <a:pt x="13" y="376"/>
                          </a:lnTo>
                          <a:lnTo>
                            <a:pt x="0" y="356"/>
                          </a:lnTo>
                          <a:lnTo>
                            <a:pt x="619" y="0"/>
                          </a:lnTo>
                          <a:close/>
                        </a:path>
                      </a:pathLst>
                    </a:custGeom>
                    <a:solidFill>
                      <a:srgbClr val="FFD5D5"/>
                    </a:solidFill>
                    <a:ln w="0">
                      <a:solidFill>
                        <a:srgbClr val="FFD5D5"/>
                      </a:solidFill>
                      <a:round/>
                      <a:headEnd/>
                      <a:tailEnd/>
                    </a:ln>
                  </p:spPr>
                  <p:txBody>
                    <a:bodyPr/>
                    <a:lstStyle/>
                    <a:p>
                      <a:pPr defTabSz="457200"/>
                      <a:endParaRPr lang="en-US">
                        <a:solidFill>
                          <a:prstClr val="black"/>
                        </a:solidFill>
                      </a:endParaRPr>
                    </a:p>
                  </p:txBody>
                </p:sp>
                <p:sp>
                  <p:nvSpPr>
                    <p:cNvPr id="9449" name="Freeform 166"/>
                    <p:cNvSpPr>
                      <a:spLocks/>
                    </p:cNvSpPr>
                    <p:nvPr/>
                  </p:nvSpPr>
                  <p:spPr bwMode="auto">
                    <a:xfrm>
                      <a:off x="2574" y="2172"/>
                      <a:ext cx="633" cy="371"/>
                    </a:xfrm>
                    <a:custGeom>
                      <a:avLst/>
                      <a:gdLst>
                        <a:gd name="T0" fmla="*/ 633 w 633"/>
                        <a:gd name="T1" fmla="*/ 17 h 371"/>
                        <a:gd name="T2" fmla="*/ 8 w 633"/>
                        <a:gd name="T3" fmla="*/ 371 h 371"/>
                        <a:gd name="T4" fmla="*/ 0 w 633"/>
                        <a:gd name="T5" fmla="*/ 356 h 371"/>
                        <a:gd name="T6" fmla="*/ 620 w 633"/>
                        <a:gd name="T7" fmla="*/ 0 h 371"/>
                        <a:gd name="T8" fmla="*/ 633 w 633"/>
                        <a:gd name="T9" fmla="*/ 17 h 371"/>
                        <a:gd name="T10" fmla="*/ 0 60000 65536"/>
                        <a:gd name="T11" fmla="*/ 0 60000 65536"/>
                        <a:gd name="T12" fmla="*/ 0 60000 65536"/>
                        <a:gd name="T13" fmla="*/ 0 60000 65536"/>
                        <a:gd name="T14" fmla="*/ 0 60000 65536"/>
                        <a:gd name="T15" fmla="*/ 0 w 633"/>
                        <a:gd name="T16" fmla="*/ 0 h 371"/>
                        <a:gd name="T17" fmla="*/ 633 w 633"/>
                        <a:gd name="T18" fmla="*/ 371 h 371"/>
                      </a:gdLst>
                      <a:ahLst/>
                      <a:cxnLst>
                        <a:cxn ang="T10">
                          <a:pos x="T0" y="T1"/>
                        </a:cxn>
                        <a:cxn ang="T11">
                          <a:pos x="T2" y="T3"/>
                        </a:cxn>
                        <a:cxn ang="T12">
                          <a:pos x="T4" y="T5"/>
                        </a:cxn>
                        <a:cxn ang="T13">
                          <a:pos x="T6" y="T7"/>
                        </a:cxn>
                        <a:cxn ang="T14">
                          <a:pos x="T8" y="T9"/>
                        </a:cxn>
                      </a:cxnLst>
                      <a:rect l="T15" t="T16" r="T17" b="T18"/>
                      <a:pathLst>
                        <a:path w="633" h="371">
                          <a:moveTo>
                            <a:pt x="633" y="17"/>
                          </a:moveTo>
                          <a:lnTo>
                            <a:pt x="8" y="371"/>
                          </a:lnTo>
                          <a:lnTo>
                            <a:pt x="0" y="356"/>
                          </a:lnTo>
                          <a:lnTo>
                            <a:pt x="620" y="0"/>
                          </a:lnTo>
                          <a:lnTo>
                            <a:pt x="633" y="17"/>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sp>
                  <p:nvSpPr>
                    <p:cNvPr id="9450" name="Freeform 167"/>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close/>
                        </a:path>
                      </a:pathLst>
                    </a:custGeom>
                    <a:solidFill>
                      <a:srgbClr val="CC0000"/>
                    </a:solidFill>
                    <a:ln w="0">
                      <a:solidFill>
                        <a:srgbClr val="CC0000"/>
                      </a:solidFill>
                      <a:round/>
                      <a:headEnd/>
                      <a:tailEnd/>
                    </a:ln>
                  </p:spPr>
                  <p:txBody>
                    <a:bodyPr/>
                    <a:lstStyle/>
                    <a:p>
                      <a:pPr defTabSz="457200"/>
                      <a:endParaRPr lang="en-US">
                        <a:solidFill>
                          <a:prstClr val="black"/>
                        </a:solidFill>
                      </a:endParaRPr>
                    </a:p>
                  </p:txBody>
                </p:sp>
                <p:sp>
                  <p:nvSpPr>
                    <p:cNvPr id="9451" name="Freeform 168"/>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path>
                      </a:pathLst>
                    </a:custGeom>
                    <a:noFill/>
                    <a:ln w="11113">
                      <a:solidFill>
                        <a:srgbClr val="000000"/>
                      </a:solidFill>
                      <a:round/>
                      <a:headEnd/>
                      <a:tailEnd/>
                    </a:ln>
                  </p:spPr>
                  <p:txBody>
                    <a:bodyPr/>
                    <a:lstStyle/>
                    <a:p>
                      <a:pPr defTabSz="457200"/>
                      <a:endParaRPr lang="en-US">
                        <a:solidFill>
                          <a:prstClr val="black"/>
                        </a:solidFill>
                      </a:endParaRPr>
                    </a:p>
                  </p:txBody>
                </p:sp>
                <p:sp>
                  <p:nvSpPr>
                    <p:cNvPr id="9452" name="Freeform 169"/>
                    <p:cNvSpPr>
                      <a:spLocks/>
                    </p:cNvSpPr>
                    <p:nvPr/>
                  </p:nvSpPr>
                  <p:spPr bwMode="auto">
                    <a:xfrm>
                      <a:off x="1109" y="2545"/>
                      <a:ext cx="141" cy="63"/>
                    </a:xfrm>
                    <a:custGeom>
                      <a:avLst/>
                      <a:gdLst>
                        <a:gd name="T0" fmla="*/ 0 w 141"/>
                        <a:gd name="T1" fmla="*/ 31 h 63"/>
                        <a:gd name="T2" fmla="*/ 75 w 141"/>
                        <a:gd name="T3" fmla="*/ 0 h 63"/>
                        <a:gd name="T4" fmla="*/ 141 w 141"/>
                        <a:gd name="T5" fmla="*/ 29 h 63"/>
                        <a:gd name="T6" fmla="*/ 71 w 141"/>
                        <a:gd name="T7" fmla="*/ 63 h 63"/>
                        <a:gd name="T8" fmla="*/ 0 w 141"/>
                        <a:gd name="T9" fmla="*/ 31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rgbClr val="80FF80"/>
                    </a:solidFill>
                    <a:ln w="0">
                      <a:solidFill>
                        <a:srgbClr val="80FF80"/>
                      </a:solidFill>
                      <a:round/>
                      <a:headEnd/>
                      <a:tailEnd/>
                    </a:ln>
                  </p:spPr>
                  <p:txBody>
                    <a:bodyPr/>
                    <a:lstStyle/>
                    <a:p>
                      <a:pPr defTabSz="457200"/>
                      <a:endParaRPr lang="en-US">
                        <a:solidFill>
                          <a:prstClr val="black"/>
                        </a:solidFill>
                      </a:endParaRPr>
                    </a:p>
                  </p:txBody>
                </p:sp>
                <p:sp>
                  <p:nvSpPr>
                    <p:cNvPr id="9453" name="Freeform 175"/>
                    <p:cNvSpPr>
                      <a:spLocks/>
                    </p:cNvSpPr>
                    <p:nvPr/>
                  </p:nvSpPr>
                  <p:spPr bwMode="auto">
                    <a:xfrm>
                      <a:off x="1271" y="2228"/>
                      <a:ext cx="1073" cy="471"/>
                    </a:xfrm>
                    <a:custGeom>
                      <a:avLst/>
                      <a:gdLst>
                        <a:gd name="T0" fmla="*/ 1073 w 1073"/>
                        <a:gd name="T1" fmla="*/ 456 h 471"/>
                        <a:gd name="T2" fmla="*/ 981 w 1073"/>
                        <a:gd name="T3" fmla="*/ 294 h 471"/>
                        <a:gd name="T4" fmla="*/ 977 w 1073"/>
                        <a:gd name="T5" fmla="*/ 296 h 471"/>
                        <a:gd name="T6" fmla="*/ 966 w 1073"/>
                        <a:gd name="T7" fmla="*/ 304 h 471"/>
                        <a:gd name="T8" fmla="*/ 949 w 1073"/>
                        <a:gd name="T9" fmla="*/ 315 h 471"/>
                        <a:gd name="T10" fmla="*/ 925 w 1073"/>
                        <a:gd name="T11" fmla="*/ 330 h 471"/>
                        <a:gd name="T12" fmla="*/ 897 w 1073"/>
                        <a:gd name="T13" fmla="*/ 346 h 471"/>
                        <a:gd name="T14" fmla="*/ 866 w 1073"/>
                        <a:gd name="T15" fmla="*/ 365 h 471"/>
                        <a:gd name="T16" fmla="*/ 829 w 1073"/>
                        <a:gd name="T17" fmla="*/ 383 h 471"/>
                        <a:gd name="T18" fmla="*/ 790 w 1073"/>
                        <a:gd name="T19" fmla="*/ 402 h 471"/>
                        <a:gd name="T20" fmla="*/ 749 w 1073"/>
                        <a:gd name="T21" fmla="*/ 421 h 471"/>
                        <a:gd name="T22" fmla="*/ 708 w 1073"/>
                        <a:gd name="T23" fmla="*/ 435 h 471"/>
                        <a:gd name="T24" fmla="*/ 665 w 1073"/>
                        <a:gd name="T25" fmla="*/ 448 h 471"/>
                        <a:gd name="T26" fmla="*/ 662 w 1073"/>
                        <a:gd name="T27" fmla="*/ 450 h 471"/>
                        <a:gd name="T28" fmla="*/ 653 w 1073"/>
                        <a:gd name="T29" fmla="*/ 452 h 471"/>
                        <a:gd name="T30" fmla="*/ 638 w 1073"/>
                        <a:gd name="T31" fmla="*/ 456 h 471"/>
                        <a:gd name="T32" fmla="*/ 615 w 1073"/>
                        <a:gd name="T33" fmla="*/ 461 h 471"/>
                        <a:gd name="T34" fmla="*/ 586 w 1073"/>
                        <a:gd name="T35" fmla="*/ 465 h 471"/>
                        <a:gd name="T36" fmla="*/ 549 w 1073"/>
                        <a:gd name="T37" fmla="*/ 469 h 471"/>
                        <a:gd name="T38" fmla="*/ 502 w 1073"/>
                        <a:gd name="T39" fmla="*/ 471 h 471"/>
                        <a:gd name="T40" fmla="*/ 447 w 1073"/>
                        <a:gd name="T41" fmla="*/ 471 h 471"/>
                        <a:gd name="T42" fmla="*/ 380 w 1073"/>
                        <a:gd name="T43" fmla="*/ 469 h 471"/>
                        <a:gd name="T44" fmla="*/ 304 w 1073"/>
                        <a:gd name="T45" fmla="*/ 463 h 471"/>
                        <a:gd name="T46" fmla="*/ 298 w 1073"/>
                        <a:gd name="T47" fmla="*/ 463 h 471"/>
                        <a:gd name="T48" fmla="*/ 280 w 1073"/>
                        <a:gd name="T49" fmla="*/ 459 h 471"/>
                        <a:gd name="T50" fmla="*/ 254 w 1073"/>
                        <a:gd name="T51" fmla="*/ 454 h 471"/>
                        <a:gd name="T52" fmla="*/ 222 w 1073"/>
                        <a:gd name="T53" fmla="*/ 446 h 471"/>
                        <a:gd name="T54" fmla="*/ 185 w 1073"/>
                        <a:gd name="T55" fmla="*/ 433 h 471"/>
                        <a:gd name="T56" fmla="*/ 146 w 1073"/>
                        <a:gd name="T57" fmla="*/ 417 h 471"/>
                        <a:gd name="T58" fmla="*/ 107 w 1073"/>
                        <a:gd name="T59" fmla="*/ 395 h 471"/>
                        <a:gd name="T60" fmla="*/ 70 w 1073"/>
                        <a:gd name="T61" fmla="*/ 367 h 471"/>
                        <a:gd name="T62" fmla="*/ 39 w 1073"/>
                        <a:gd name="T63" fmla="*/ 333 h 471"/>
                        <a:gd name="T64" fmla="*/ 37 w 1073"/>
                        <a:gd name="T65" fmla="*/ 330 h 471"/>
                        <a:gd name="T66" fmla="*/ 31 w 1073"/>
                        <a:gd name="T67" fmla="*/ 322 h 471"/>
                        <a:gd name="T68" fmla="*/ 22 w 1073"/>
                        <a:gd name="T69" fmla="*/ 307 h 471"/>
                        <a:gd name="T70" fmla="*/ 15 w 1073"/>
                        <a:gd name="T71" fmla="*/ 291 h 471"/>
                        <a:gd name="T72" fmla="*/ 5 w 1073"/>
                        <a:gd name="T73" fmla="*/ 268 h 471"/>
                        <a:gd name="T74" fmla="*/ 2 w 1073"/>
                        <a:gd name="T75" fmla="*/ 244 h 471"/>
                        <a:gd name="T76" fmla="*/ 0 w 1073"/>
                        <a:gd name="T77" fmla="*/ 215 h 471"/>
                        <a:gd name="T78" fmla="*/ 4 w 1073"/>
                        <a:gd name="T79" fmla="*/ 185 h 471"/>
                        <a:gd name="T80" fmla="*/ 16 w 1073"/>
                        <a:gd name="T81" fmla="*/ 154 h 471"/>
                        <a:gd name="T82" fmla="*/ 37 w 1073"/>
                        <a:gd name="T83" fmla="*/ 118 h 471"/>
                        <a:gd name="T84" fmla="*/ 68 w 1073"/>
                        <a:gd name="T85" fmla="*/ 85 h 471"/>
                        <a:gd name="T86" fmla="*/ 70 w 1073"/>
                        <a:gd name="T87" fmla="*/ 81 h 471"/>
                        <a:gd name="T88" fmla="*/ 80 w 1073"/>
                        <a:gd name="T89" fmla="*/ 72 h 471"/>
                        <a:gd name="T90" fmla="*/ 93 w 1073"/>
                        <a:gd name="T91" fmla="*/ 61 h 471"/>
                        <a:gd name="T92" fmla="*/ 115 w 1073"/>
                        <a:gd name="T93" fmla="*/ 42 h 471"/>
                        <a:gd name="T94" fmla="*/ 144 w 1073"/>
                        <a:gd name="T95" fmla="*/ 24 h 471"/>
                        <a:gd name="T96" fmla="*/ 182 w 1073"/>
                        <a:gd name="T97" fmla="*/ 0 h 471"/>
                        <a:gd name="T98" fmla="*/ 328 w 1073"/>
                        <a:gd name="T99" fmla="*/ 141 h 471"/>
                        <a:gd name="T100" fmla="*/ 137 w 1073"/>
                        <a:gd name="T101" fmla="*/ 259 h 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471"/>
                        <a:gd name="T155" fmla="*/ 1073 w 1073"/>
                        <a:gd name="T156" fmla="*/ 471 h 4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471">
                          <a:moveTo>
                            <a:pt x="1073" y="456"/>
                          </a:moveTo>
                          <a:lnTo>
                            <a:pt x="981" y="294"/>
                          </a:lnTo>
                          <a:lnTo>
                            <a:pt x="977" y="296"/>
                          </a:lnTo>
                          <a:lnTo>
                            <a:pt x="966" y="304"/>
                          </a:lnTo>
                          <a:lnTo>
                            <a:pt x="949" y="315"/>
                          </a:lnTo>
                          <a:lnTo>
                            <a:pt x="925" y="330"/>
                          </a:lnTo>
                          <a:lnTo>
                            <a:pt x="897" y="346"/>
                          </a:lnTo>
                          <a:lnTo>
                            <a:pt x="866" y="365"/>
                          </a:lnTo>
                          <a:lnTo>
                            <a:pt x="829" y="383"/>
                          </a:lnTo>
                          <a:lnTo>
                            <a:pt x="790" y="402"/>
                          </a:lnTo>
                          <a:lnTo>
                            <a:pt x="749" y="421"/>
                          </a:lnTo>
                          <a:lnTo>
                            <a:pt x="708" y="435"/>
                          </a:lnTo>
                          <a:lnTo>
                            <a:pt x="665" y="448"/>
                          </a:lnTo>
                          <a:lnTo>
                            <a:pt x="662" y="450"/>
                          </a:lnTo>
                          <a:lnTo>
                            <a:pt x="653" y="452"/>
                          </a:lnTo>
                          <a:lnTo>
                            <a:pt x="638" y="456"/>
                          </a:lnTo>
                          <a:lnTo>
                            <a:pt x="615" y="461"/>
                          </a:lnTo>
                          <a:lnTo>
                            <a:pt x="586" y="465"/>
                          </a:lnTo>
                          <a:lnTo>
                            <a:pt x="549" y="469"/>
                          </a:lnTo>
                          <a:lnTo>
                            <a:pt x="502" y="471"/>
                          </a:lnTo>
                          <a:lnTo>
                            <a:pt x="447" y="471"/>
                          </a:lnTo>
                          <a:lnTo>
                            <a:pt x="380" y="469"/>
                          </a:lnTo>
                          <a:lnTo>
                            <a:pt x="304" y="463"/>
                          </a:lnTo>
                          <a:lnTo>
                            <a:pt x="298" y="463"/>
                          </a:lnTo>
                          <a:lnTo>
                            <a:pt x="280" y="459"/>
                          </a:lnTo>
                          <a:lnTo>
                            <a:pt x="254" y="454"/>
                          </a:lnTo>
                          <a:lnTo>
                            <a:pt x="222" y="446"/>
                          </a:lnTo>
                          <a:lnTo>
                            <a:pt x="185" y="433"/>
                          </a:lnTo>
                          <a:lnTo>
                            <a:pt x="146" y="417"/>
                          </a:lnTo>
                          <a:lnTo>
                            <a:pt x="107" y="395"/>
                          </a:lnTo>
                          <a:lnTo>
                            <a:pt x="70" y="367"/>
                          </a:lnTo>
                          <a:lnTo>
                            <a:pt x="39" y="333"/>
                          </a:lnTo>
                          <a:lnTo>
                            <a:pt x="37" y="330"/>
                          </a:lnTo>
                          <a:lnTo>
                            <a:pt x="31" y="322"/>
                          </a:lnTo>
                          <a:lnTo>
                            <a:pt x="22" y="307"/>
                          </a:lnTo>
                          <a:lnTo>
                            <a:pt x="15" y="291"/>
                          </a:lnTo>
                          <a:lnTo>
                            <a:pt x="5" y="268"/>
                          </a:lnTo>
                          <a:lnTo>
                            <a:pt x="2" y="244"/>
                          </a:lnTo>
                          <a:lnTo>
                            <a:pt x="0" y="215"/>
                          </a:lnTo>
                          <a:lnTo>
                            <a:pt x="4" y="185"/>
                          </a:lnTo>
                          <a:lnTo>
                            <a:pt x="16" y="154"/>
                          </a:lnTo>
                          <a:lnTo>
                            <a:pt x="37" y="118"/>
                          </a:lnTo>
                          <a:lnTo>
                            <a:pt x="68" y="85"/>
                          </a:lnTo>
                          <a:lnTo>
                            <a:pt x="70" y="81"/>
                          </a:lnTo>
                          <a:lnTo>
                            <a:pt x="80" y="72"/>
                          </a:lnTo>
                          <a:lnTo>
                            <a:pt x="93" y="61"/>
                          </a:lnTo>
                          <a:lnTo>
                            <a:pt x="115" y="42"/>
                          </a:lnTo>
                          <a:lnTo>
                            <a:pt x="144" y="24"/>
                          </a:lnTo>
                          <a:lnTo>
                            <a:pt x="182" y="0"/>
                          </a:lnTo>
                          <a:lnTo>
                            <a:pt x="328" y="141"/>
                          </a:lnTo>
                          <a:lnTo>
                            <a:pt x="137" y="259"/>
                          </a:lnTo>
                        </a:path>
                      </a:pathLst>
                    </a:custGeom>
                    <a:noFill/>
                    <a:ln w="11113">
                      <a:solidFill>
                        <a:srgbClr val="FF0000"/>
                      </a:solidFill>
                      <a:round/>
                      <a:headEnd/>
                      <a:tailEnd/>
                    </a:ln>
                  </p:spPr>
                  <p:txBody>
                    <a:bodyPr/>
                    <a:lstStyle/>
                    <a:p>
                      <a:pPr defTabSz="457200"/>
                      <a:endParaRPr lang="en-US">
                        <a:solidFill>
                          <a:prstClr val="black"/>
                        </a:solidFill>
                      </a:endParaRPr>
                    </a:p>
                  </p:txBody>
                </p:sp>
                <p:sp>
                  <p:nvSpPr>
                    <p:cNvPr id="9454" name="Freeform 176"/>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close/>
                        </a:path>
                      </a:pathLst>
                    </a:custGeom>
                    <a:solidFill>
                      <a:srgbClr val="FFFF00"/>
                    </a:solidFill>
                    <a:ln w="0">
                      <a:solidFill>
                        <a:srgbClr val="FFFF00"/>
                      </a:solidFill>
                      <a:round/>
                      <a:headEnd/>
                      <a:tailEnd/>
                    </a:ln>
                  </p:spPr>
                  <p:txBody>
                    <a:bodyPr/>
                    <a:lstStyle/>
                    <a:p>
                      <a:pPr defTabSz="457200"/>
                      <a:endParaRPr lang="en-US">
                        <a:solidFill>
                          <a:prstClr val="black"/>
                        </a:solidFill>
                      </a:endParaRPr>
                    </a:p>
                  </p:txBody>
                </p:sp>
                <p:sp>
                  <p:nvSpPr>
                    <p:cNvPr id="9455" name="Freeform 177"/>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456" name="Freeform 178"/>
                    <p:cNvSpPr>
                      <a:spLocks/>
                    </p:cNvSpPr>
                    <p:nvPr/>
                  </p:nvSpPr>
                  <p:spPr bwMode="auto">
                    <a:xfrm>
                      <a:off x="2450" y="1440"/>
                      <a:ext cx="1040" cy="732"/>
                    </a:xfrm>
                    <a:custGeom>
                      <a:avLst/>
                      <a:gdLst>
                        <a:gd name="T0" fmla="*/ 0 w 1040"/>
                        <a:gd name="T1" fmla="*/ 420 h 732"/>
                        <a:gd name="T2" fmla="*/ 72 w 1040"/>
                        <a:gd name="T3" fmla="*/ 166 h 732"/>
                        <a:gd name="T4" fmla="*/ 78 w 1040"/>
                        <a:gd name="T5" fmla="*/ 165 h 732"/>
                        <a:gd name="T6" fmla="*/ 89 w 1040"/>
                        <a:gd name="T7" fmla="*/ 155 h 732"/>
                        <a:gd name="T8" fmla="*/ 110 w 1040"/>
                        <a:gd name="T9" fmla="*/ 144 h 732"/>
                        <a:gd name="T10" fmla="*/ 136 w 1040"/>
                        <a:gd name="T11" fmla="*/ 129 h 732"/>
                        <a:gd name="T12" fmla="*/ 167 w 1040"/>
                        <a:gd name="T13" fmla="*/ 113 h 732"/>
                        <a:gd name="T14" fmla="*/ 206 w 1040"/>
                        <a:gd name="T15" fmla="*/ 92 h 732"/>
                        <a:gd name="T16" fmla="*/ 247 w 1040"/>
                        <a:gd name="T17" fmla="*/ 74 h 732"/>
                        <a:gd name="T18" fmla="*/ 295 w 1040"/>
                        <a:gd name="T19" fmla="*/ 55 h 732"/>
                        <a:gd name="T20" fmla="*/ 345 w 1040"/>
                        <a:gd name="T21" fmla="*/ 37 h 732"/>
                        <a:gd name="T22" fmla="*/ 397 w 1040"/>
                        <a:gd name="T23" fmla="*/ 22 h 732"/>
                        <a:gd name="T24" fmla="*/ 453 w 1040"/>
                        <a:gd name="T25" fmla="*/ 11 h 732"/>
                        <a:gd name="T26" fmla="*/ 510 w 1040"/>
                        <a:gd name="T27" fmla="*/ 3 h 732"/>
                        <a:gd name="T28" fmla="*/ 568 w 1040"/>
                        <a:gd name="T29" fmla="*/ 0 h 732"/>
                        <a:gd name="T30" fmla="*/ 575 w 1040"/>
                        <a:gd name="T31" fmla="*/ 0 h 732"/>
                        <a:gd name="T32" fmla="*/ 592 w 1040"/>
                        <a:gd name="T33" fmla="*/ 0 h 732"/>
                        <a:gd name="T34" fmla="*/ 619 w 1040"/>
                        <a:gd name="T35" fmla="*/ 1 h 732"/>
                        <a:gd name="T36" fmla="*/ 655 w 1040"/>
                        <a:gd name="T37" fmla="*/ 3 h 732"/>
                        <a:gd name="T38" fmla="*/ 696 w 1040"/>
                        <a:gd name="T39" fmla="*/ 7 h 732"/>
                        <a:gd name="T40" fmla="*/ 740 w 1040"/>
                        <a:gd name="T41" fmla="*/ 14 h 732"/>
                        <a:gd name="T42" fmla="*/ 788 w 1040"/>
                        <a:gd name="T43" fmla="*/ 22 h 732"/>
                        <a:gd name="T44" fmla="*/ 836 w 1040"/>
                        <a:gd name="T45" fmla="*/ 35 h 732"/>
                        <a:gd name="T46" fmla="*/ 883 w 1040"/>
                        <a:gd name="T47" fmla="*/ 51 h 732"/>
                        <a:gd name="T48" fmla="*/ 927 w 1040"/>
                        <a:gd name="T49" fmla="*/ 72 h 732"/>
                        <a:gd name="T50" fmla="*/ 966 w 1040"/>
                        <a:gd name="T51" fmla="*/ 98 h 732"/>
                        <a:gd name="T52" fmla="*/ 998 w 1040"/>
                        <a:gd name="T53" fmla="*/ 127 h 732"/>
                        <a:gd name="T54" fmla="*/ 1001 w 1040"/>
                        <a:gd name="T55" fmla="*/ 131 h 732"/>
                        <a:gd name="T56" fmla="*/ 1009 w 1040"/>
                        <a:gd name="T57" fmla="*/ 142 h 732"/>
                        <a:gd name="T58" fmla="*/ 1018 w 1040"/>
                        <a:gd name="T59" fmla="*/ 159 h 732"/>
                        <a:gd name="T60" fmla="*/ 1027 w 1040"/>
                        <a:gd name="T61" fmla="*/ 179 h 732"/>
                        <a:gd name="T62" fmla="*/ 1037 w 1040"/>
                        <a:gd name="T63" fmla="*/ 207 h 732"/>
                        <a:gd name="T64" fmla="*/ 1040 w 1040"/>
                        <a:gd name="T65" fmla="*/ 239 h 732"/>
                        <a:gd name="T66" fmla="*/ 1040 w 1040"/>
                        <a:gd name="T67" fmla="*/ 274 h 732"/>
                        <a:gd name="T68" fmla="*/ 1031 w 1040"/>
                        <a:gd name="T69" fmla="*/ 311 h 732"/>
                        <a:gd name="T70" fmla="*/ 1013 w 1040"/>
                        <a:gd name="T71" fmla="*/ 352 h 732"/>
                        <a:gd name="T72" fmla="*/ 1011 w 1040"/>
                        <a:gd name="T73" fmla="*/ 356 h 732"/>
                        <a:gd name="T74" fmla="*/ 1003 w 1040"/>
                        <a:gd name="T75" fmla="*/ 365 h 732"/>
                        <a:gd name="T76" fmla="*/ 990 w 1040"/>
                        <a:gd name="T77" fmla="*/ 378 h 732"/>
                        <a:gd name="T78" fmla="*/ 976 w 1040"/>
                        <a:gd name="T79" fmla="*/ 394 h 732"/>
                        <a:gd name="T80" fmla="*/ 955 w 1040"/>
                        <a:gd name="T81" fmla="*/ 413 h 732"/>
                        <a:gd name="T82" fmla="*/ 933 w 1040"/>
                        <a:gd name="T83" fmla="*/ 430 h 732"/>
                        <a:gd name="T84" fmla="*/ 907 w 1040"/>
                        <a:gd name="T85" fmla="*/ 448 h 732"/>
                        <a:gd name="T86" fmla="*/ 877 w 1040"/>
                        <a:gd name="T87" fmla="*/ 463 h 732"/>
                        <a:gd name="T88" fmla="*/ 759 w 1040"/>
                        <a:gd name="T89" fmla="*/ 732 h 7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732"/>
                        <a:gd name="T137" fmla="*/ 1040 w 1040"/>
                        <a:gd name="T138" fmla="*/ 732 h 7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732">
                          <a:moveTo>
                            <a:pt x="0" y="420"/>
                          </a:moveTo>
                          <a:lnTo>
                            <a:pt x="72" y="166"/>
                          </a:lnTo>
                          <a:lnTo>
                            <a:pt x="78" y="165"/>
                          </a:lnTo>
                          <a:lnTo>
                            <a:pt x="89" y="155"/>
                          </a:lnTo>
                          <a:lnTo>
                            <a:pt x="110" y="144"/>
                          </a:lnTo>
                          <a:lnTo>
                            <a:pt x="136" y="129"/>
                          </a:lnTo>
                          <a:lnTo>
                            <a:pt x="167" y="113"/>
                          </a:lnTo>
                          <a:lnTo>
                            <a:pt x="206" y="92"/>
                          </a:lnTo>
                          <a:lnTo>
                            <a:pt x="247" y="74"/>
                          </a:lnTo>
                          <a:lnTo>
                            <a:pt x="295" y="55"/>
                          </a:lnTo>
                          <a:lnTo>
                            <a:pt x="345" y="37"/>
                          </a:lnTo>
                          <a:lnTo>
                            <a:pt x="397" y="22"/>
                          </a:lnTo>
                          <a:lnTo>
                            <a:pt x="453" y="11"/>
                          </a:lnTo>
                          <a:lnTo>
                            <a:pt x="510" y="3"/>
                          </a:lnTo>
                          <a:lnTo>
                            <a:pt x="568" y="0"/>
                          </a:lnTo>
                          <a:lnTo>
                            <a:pt x="575" y="0"/>
                          </a:lnTo>
                          <a:lnTo>
                            <a:pt x="592" y="0"/>
                          </a:lnTo>
                          <a:lnTo>
                            <a:pt x="619" y="1"/>
                          </a:lnTo>
                          <a:lnTo>
                            <a:pt x="655" y="3"/>
                          </a:lnTo>
                          <a:lnTo>
                            <a:pt x="696" y="7"/>
                          </a:lnTo>
                          <a:lnTo>
                            <a:pt x="740" y="14"/>
                          </a:lnTo>
                          <a:lnTo>
                            <a:pt x="788" y="22"/>
                          </a:lnTo>
                          <a:lnTo>
                            <a:pt x="836" y="35"/>
                          </a:lnTo>
                          <a:lnTo>
                            <a:pt x="883" y="51"/>
                          </a:lnTo>
                          <a:lnTo>
                            <a:pt x="927" y="72"/>
                          </a:lnTo>
                          <a:lnTo>
                            <a:pt x="966" y="98"/>
                          </a:lnTo>
                          <a:lnTo>
                            <a:pt x="998" y="127"/>
                          </a:lnTo>
                          <a:lnTo>
                            <a:pt x="1001" y="131"/>
                          </a:lnTo>
                          <a:lnTo>
                            <a:pt x="1009" y="142"/>
                          </a:lnTo>
                          <a:lnTo>
                            <a:pt x="1018" y="159"/>
                          </a:lnTo>
                          <a:lnTo>
                            <a:pt x="1027" y="179"/>
                          </a:lnTo>
                          <a:lnTo>
                            <a:pt x="1037" y="207"/>
                          </a:lnTo>
                          <a:lnTo>
                            <a:pt x="1040" y="239"/>
                          </a:lnTo>
                          <a:lnTo>
                            <a:pt x="1040" y="274"/>
                          </a:lnTo>
                          <a:lnTo>
                            <a:pt x="1031" y="311"/>
                          </a:lnTo>
                          <a:lnTo>
                            <a:pt x="1013" y="352"/>
                          </a:lnTo>
                          <a:lnTo>
                            <a:pt x="1011" y="356"/>
                          </a:lnTo>
                          <a:lnTo>
                            <a:pt x="1003" y="365"/>
                          </a:lnTo>
                          <a:lnTo>
                            <a:pt x="990" y="378"/>
                          </a:lnTo>
                          <a:lnTo>
                            <a:pt x="976" y="394"/>
                          </a:lnTo>
                          <a:lnTo>
                            <a:pt x="955" y="413"/>
                          </a:lnTo>
                          <a:lnTo>
                            <a:pt x="933" y="430"/>
                          </a:lnTo>
                          <a:lnTo>
                            <a:pt x="907" y="448"/>
                          </a:lnTo>
                          <a:lnTo>
                            <a:pt x="877" y="463"/>
                          </a:lnTo>
                          <a:lnTo>
                            <a:pt x="759" y="732"/>
                          </a:lnTo>
                        </a:path>
                      </a:pathLst>
                    </a:custGeom>
                    <a:noFill/>
                    <a:ln w="11113">
                      <a:solidFill>
                        <a:srgbClr val="FF0000"/>
                      </a:solidFill>
                      <a:round/>
                      <a:headEnd/>
                      <a:tailEnd/>
                    </a:ln>
                  </p:spPr>
                  <p:txBody>
                    <a:bodyPr/>
                    <a:lstStyle/>
                    <a:p>
                      <a:pPr defTabSz="457200"/>
                      <a:endParaRPr lang="en-US">
                        <a:solidFill>
                          <a:prstClr val="black"/>
                        </a:solidFill>
                      </a:endParaRPr>
                    </a:p>
                  </p:txBody>
                </p:sp>
                <p:sp>
                  <p:nvSpPr>
                    <p:cNvPr id="9457" name="Freeform 179"/>
                    <p:cNvSpPr>
                      <a:spLocks/>
                    </p:cNvSpPr>
                    <p:nvPr/>
                  </p:nvSpPr>
                  <p:spPr bwMode="auto">
                    <a:xfrm>
                      <a:off x="2448" y="1497"/>
                      <a:ext cx="1042" cy="677"/>
                    </a:xfrm>
                    <a:custGeom>
                      <a:avLst/>
                      <a:gdLst>
                        <a:gd name="T0" fmla="*/ 0 w 1042"/>
                        <a:gd name="T1" fmla="*/ 369 h 677"/>
                        <a:gd name="T2" fmla="*/ 74 w 1042"/>
                        <a:gd name="T3" fmla="*/ 167 h 677"/>
                        <a:gd name="T4" fmla="*/ 80 w 1042"/>
                        <a:gd name="T5" fmla="*/ 165 h 677"/>
                        <a:gd name="T6" fmla="*/ 91 w 1042"/>
                        <a:gd name="T7" fmla="*/ 156 h 677"/>
                        <a:gd name="T8" fmla="*/ 112 w 1042"/>
                        <a:gd name="T9" fmla="*/ 145 h 677"/>
                        <a:gd name="T10" fmla="*/ 138 w 1042"/>
                        <a:gd name="T11" fmla="*/ 130 h 677"/>
                        <a:gd name="T12" fmla="*/ 169 w 1042"/>
                        <a:gd name="T13" fmla="*/ 111 h 677"/>
                        <a:gd name="T14" fmla="*/ 208 w 1042"/>
                        <a:gd name="T15" fmla="*/ 93 h 677"/>
                        <a:gd name="T16" fmla="*/ 249 w 1042"/>
                        <a:gd name="T17" fmla="*/ 74 h 677"/>
                        <a:gd name="T18" fmla="*/ 297 w 1042"/>
                        <a:gd name="T19" fmla="*/ 56 h 677"/>
                        <a:gd name="T20" fmla="*/ 347 w 1042"/>
                        <a:gd name="T21" fmla="*/ 37 h 677"/>
                        <a:gd name="T22" fmla="*/ 399 w 1042"/>
                        <a:gd name="T23" fmla="*/ 22 h 677"/>
                        <a:gd name="T24" fmla="*/ 455 w 1042"/>
                        <a:gd name="T25" fmla="*/ 11 h 677"/>
                        <a:gd name="T26" fmla="*/ 512 w 1042"/>
                        <a:gd name="T27" fmla="*/ 2 h 677"/>
                        <a:gd name="T28" fmla="*/ 570 w 1042"/>
                        <a:gd name="T29" fmla="*/ 0 h 677"/>
                        <a:gd name="T30" fmla="*/ 577 w 1042"/>
                        <a:gd name="T31" fmla="*/ 0 h 677"/>
                        <a:gd name="T32" fmla="*/ 594 w 1042"/>
                        <a:gd name="T33" fmla="*/ 0 h 677"/>
                        <a:gd name="T34" fmla="*/ 621 w 1042"/>
                        <a:gd name="T35" fmla="*/ 2 h 677"/>
                        <a:gd name="T36" fmla="*/ 657 w 1042"/>
                        <a:gd name="T37" fmla="*/ 4 h 677"/>
                        <a:gd name="T38" fmla="*/ 698 w 1042"/>
                        <a:gd name="T39" fmla="*/ 7 h 677"/>
                        <a:gd name="T40" fmla="*/ 742 w 1042"/>
                        <a:gd name="T41" fmla="*/ 13 h 677"/>
                        <a:gd name="T42" fmla="*/ 790 w 1042"/>
                        <a:gd name="T43" fmla="*/ 22 h 677"/>
                        <a:gd name="T44" fmla="*/ 838 w 1042"/>
                        <a:gd name="T45" fmla="*/ 35 h 677"/>
                        <a:gd name="T46" fmla="*/ 885 w 1042"/>
                        <a:gd name="T47" fmla="*/ 52 h 677"/>
                        <a:gd name="T48" fmla="*/ 929 w 1042"/>
                        <a:gd name="T49" fmla="*/ 72 h 677"/>
                        <a:gd name="T50" fmla="*/ 968 w 1042"/>
                        <a:gd name="T51" fmla="*/ 98 h 677"/>
                        <a:gd name="T52" fmla="*/ 1000 w 1042"/>
                        <a:gd name="T53" fmla="*/ 128 h 677"/>
                        <a:gd name="T54" fmla="*/ 1003 w 1042"/>
                        <a:gd name="T55" fmla="*/ 132 h 677"/>
                        <a:gd name="T56" fmla="*/ 1011 w 1042"/>
                        <a:gd name="T57" fmla="*/ 143 h 677"/>
                        <a:gd name="T58" fmla="*/ 1020 w 1042"/>
                        <a:gd name="T59" fmla="*/ 158 h 677"/>
                        <a:gd name="T60" fmla="*/ 1029 w 1042"/>
                        <a:gd name="T61" fmla="*/ 180 h 677"/>
                        <a:gd name="T62" fmla="*/ 1039 w 1042"/>
                        <a:gd name="T63" fmla="*/ 208 h 677"/>
                        <a:gd name="T64" fmla="*/ 1042 w 1042"/>
                        <a:gd name="T65" fmla="*/ 237 h 677"/>
                        <a:gd name="T66" fmla="*/ 1042 w 1042"/>
                        <a:gd name="T67" fmla="*/ 273 h 677"/>
                        <a:gd name="T68" fmla="*/ 1033 w 1042"/>
                        <a:gd name="T69" fmla="*/ 312 h 677"/>
                        <a:gd name="T70" fmla="*/ 1015 w 1042"/>
                        <a:gd name="T71" fmla="*/ 352 h 677"/>
                        <a:gd name="T72" fmla="*/ 1013 w 1042"/>
                        <a:gd name="T73" fmla="*/ 356 h 677"/>
                        <a:gd name="T74" fmla="*/ 1005 w 1042"/>
                        <a:gd name="T75" fmla="*/ 365 h 677"/>
                        <a:gd name="T76" fmla="*/ 992 w 1042"/>
                        <a:gd name="T77" fmla="*/ 378 h 677"/>
                        <a:gd name="T78" fmla="*/ 978 w 1042"/>
                        <a:gd name="T79" fmla="*/ 395 h 677"/>
                        <a:gd name="T80" fmla="*/ 957 w 1042"/>
                        <a:gd name="T81" fmla="*/ 412 h 677"/>
                        <a:gd name="T82" fmla="*/ 935 w 1042"/>
                        <a:gd name="T83" fmla="*/ 430 h 677"/>
                        <a:gd name="T84" fmla="*/ 909 w 1042"/>
                        <a:gd name="T85" fmla="*/ 447 h 677"/>
                        <a:gd name="T86" fmla="*/ 879 w 1042"/>
                        <a:gd name="T87" fmla="*/ 462 h 677"/>
                        <a:gd name="T88" fmla="*/ 766 w 1042"/>
                        <a:gd name="T89" fmla="*/ 677 h 6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2"/>
                        <a:gd name="T136" fmla="*/ 0 h 677"/>
                        <a:gd name="T137" fmla="*/ 1042 w 1042"/>
                        <a:gd name="T138" fmla="*/ 677 h 6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2" h="677">
                          <a:moveTo>
                            <a:pt x="0" y="369"/>
                          </a:moveTo>
                          <a:lnTo>
                            <a:pt x="74" y="167"/>
                          </a:lnTo>
                          <a:lnTo>
                            <a:pt x="80" y="165"/>
                          </a:lnTo>
                          <a:lnTo>
                            <a:pt x="91" y="156"/>
                          </a:lnTo>
                          <a:lnTo>
                            <a:pt x="112" y="145"/>
                          </a:lnTo>
                          <a:lnTo>
                            <a:pt x="138" y="130"/>
                          </a:lnTo>
                          <a:lnTo>
                            <a:pt x="169" y="111"/>
                          </a:lnTo>
                          <a:lnTo>
                            <a:pt x="208" y="93"/>
                          </a:lnTo>
                          <a:lnTo>
                            <a:pt x="249" y="74"/>
                          </a:lnTo>
                          <a:lnTo>
                            <a:pt x="297" y="56"/>
                          </a:lnTo>
                          <a:lnTo>
                            <a:pt x="347" y="37"/>
                          </a:lnTo>
                          <a:lnTo>
                            <a:pt x="399" y="22"/>
                          </a:lnTo>
                          <a:lnTo>
                            <a:pt x="455" y="11"/>
                          </a:lnTo>
                          <a:lnTo>
                            <a:pt x="512" y="2"/>
                          </a:lnTo>
                          <a:lnTo>
                            <a:pt x="570" y="0"/>
                          </a:lnTo>
                          <a:lnTo>
                            <a:pt x="577" y="0"/>
                          </a:lnTo>
                          <a:lnTo>
                            <a:pt x="594" y="0"/>
                          </a:lnTo>
                          <a:lnTo>
                            <a:pt x="621" y="2"/>
                          </a:lnTo>
                          <a:lnTo>
                            <a:pt x="657" y="4"/>
                          </a:lnTo>
                          <a:lnTo>
                            <a:pt x="698" y="7"/>
                          </a:lnTo>
                          <a:lnTo>
                            <a:pt x="742" y="13"/>
                          </a:lnTo>
                          <a:lnTo>
                            <a:pt x="790" y="22"/>
                          </a:lnTo>
                          <a:lnTo>
                            <a:pt x="838" y="35"/>
                          </a:lnTo>
                          <a:lnTo>
                            <a:pt x="885" y="52"/>
                          </a:lnTo>
                          <a:lnTo>
                            <a:pt x="929" y="72"/>
                          </a:lnTo>
                          <a:lnTo>
                            <a:pt x="968" y="98"/>
                          </a:lnTo>
                          <a:lnTo>
                            <a:pt x="1000" y="128"/>
                          </a:lnTo>
                          <a:lnTo>
                            <a:pt x="1003" y="132"/>
                          </a:lnTo>
                          <a:lnTo>
                            <a:pt x="1011" y="143"/>
                          </a:lnTo>
                          <a:lnTo>
                            <a:pt x="1020" y="158"/>
                          </a:lnTo>
                          <a:lnTo>
                            <a:pt x="1029" y="180"/>
                          </a:lnTo>
                          <a:lnTo>
                            <a:pt x="1039" y="208"/>
                          </a:lnTo>
                          <a:lnTo>
                            <a:pt x="1042" y="237"/>
                          </a:lnTo>
                          <a:lnTo>
                            <a:pt x="1042" y="273"/>
                          </a:lnTo>
                          <a:lnTo>
                            <a:pt x="1033" y="312"/>
                          </a:lnTo>
                          <a:lnTo>
                            <a:pt x="1015" y="352"/>
                          </a:lnTo>
                          <a:lnTo>
                            <a:pt x="1013" y="356"/>
                          </a:lnTo>
                          <a:lnTo>
                            <a:pt x="1005" y="365"/>
                          </a:lnTo>
                          <a:lnTo>
                            <a:pt x="992" y="378"/>
                          </a:lnTo>
                          <a:lnTo>
                            <a:pt x="978" y="395"/>
                          </a:lnTo>
                          <a:lnTo>
                            <a:pt x="957" y="412"/>
                          </a:lnTo>
                          <a:lnTo>
                            <a:pt x="935" y="430"/>
                          </a:lnTo>
                          <a:lnTo>
                            <a:pt x="909" y="447"/>
                          </a:lnTo>
                          <a:lnTo>
                            <a:pt x="879" y="462"/>
                          </a:lnTo>
                          <a:lnTo>
                            <a:pt x="766" y="677"/>
                          </a:lnTo>
                        </a:path>
                      </a:pathLst>
                    </a:custGeom>
                    <a:noFill/>
                    <a:ln w="11113">
                      <a:solidFill>
                        <a:srgbClr val="FF0000"/>
                      </a:solidFill>
                      <a:round/>
                      <a:headEnd/>
                      <a:tailEnd/>
                    </a:ln>
                  </p:spPr>
                  <p:txBody>
                    <a:bodyPr/>
                    <a:lstStyle/>
                    <a:p>
                      <a:pPr defTabSz="457200"/>
                      <a:endParaRPr lang="en-US">
                        <a:solidFill>
                          <a:prstClr val="black"/>
                        </a:solidFill>
                      </a:endParaRPr>
                    </a:p>
                  </p:txBody>
                </p:sp>
                <p:sp>
                  <p:nvSpPr>
                    <p:cNvPr id="9458" name="Freeform 180"/>
                    <p:cNvSpPr>
                      <a:spLocks/>
                    </p:cNvSpPr>
                    <p:nvPr/>
                  </p:nvSpPr>
                  <p:spPr bwMode="auto">
                    <a:xfrm>
                      <a:off x="2442" y="1574"/>
                      <a:ext cx="1034" cy="632"/>
                    </a:xfrm>
                    <a:custGeom>
                      <a:avLst/>
                      <a:gdLst>
                        <a:gd name="T0" fmla="*/ 0 w 1034"/>
                        <a:gd name="T1" fmla="*/ 311 h 632"/>
                        <a:gd name="T2" fmla="*/ 66 w 1034"/>
                        <a:gd name="T3" fmla="*/ 167 h 632"/>
                        <a:gd name="T4" fmla="*/ 72 w 1034"/>
                        <a:gd name="T5" fmla="*/ 163 h 632"/>
                        <a:gd name="T6" fmla="*/ 83 w 1034"/>
                        <a:gd name="T7" fmla="*/ 155 h 632"/>
                        <a:gd name="T8" fmla="*/ 104 w 1034"/>
                        <a:gd name="T9" fmla="*/ 144 h 632"/>
                        <a:gd name="T10" fmla="*/ 130 w 1034"/>
                        <a:gd name="T11" fmla="*/ 128 h 632"/>
                        <a:gd name="T12" fmla="*/ 161 w 1034"/>
                        <a:gd name="T13" fmla="*/ 111 h 632"/>
                        <a:gd name="T14" fmla="*/ 200 w 1034"/>
                        <a:gd name="T15" fmla="*/ 92 h 632"/>
                        <a:gd name="T16" fmla="*/ 241 w 1034"/>
                        <a:gd name="T17" fmla="*/ 72 h 632"/>
                        <a:gd name="T18" fmla="*/ 289 w 1034"/>
                        <a:gd name="T19" fmla="*/ 53 h 632"/>
                        <a:gd name="T20" fmla="*/ 339 w 1034"/>
                        <a:gd name="T21" fmla="*/ 37 h 632"/>
                        <a:gd name="T22" fmla="*/ 391 w 1034"/>
                        <a:gd name="T23" fmla="*/ 22 h 632"/>
                        <a:gd name="T24" fmla="*/ 447 w 1034"/>
                        <a:gd name="T25" fmla="*/ 9 h 632"/>
                        <a:gd name="T26" fmla="*/ 504 w 1034"/>
                        <a:gd name="T27" fmla="*/ 1 h 632"/>
                        <a:gd name="T28" fmla="*/ 562 w 1034"/>
                        <a:gd name="T29" fmla="*/ 0 h 632"/>
                        <a:gd name="T30" fmla="*/ 569 w 1034"/>
                        <a:gd name="T31" fmla="*/ 0 h 632"/>
                        <a:gd name="T32" fmla="*/ 586 w 1034"/>
                        <a:gd name="T33" fmla="*/ 0 h 632"/>
                        <a:gd name="T34" fmla="*/ 613 w 1034"/>
                        <a:gd name="T35" fmla="*/ 0 h 632"/>
                        <a:gd name="T36" fmla="*/ 649 w 1034"/>
                        <a:gd name="T37" fmla="*/ 1 h 632"/>
                        <a:gd name="T38" fmla="*/ 690 w 1034"/>
                        <a:gd name="T39" fmla="*/ 7 h 632"/>
                        <a:gd name="T40" fmla="*/ 734 w 1034"/>
                        <a:gd name="T41" fmla="*/ 13 h 632"/>
                        <a:gd name="T42" fmla="*/ 782 w 1034"/>
                        <a:gd name="T43" fmla="*/ 22 h 632"/>
                        <a:gd name="T44" fmla="*/ 830 w 1034"/>
                        <a:gd name="T45" fmla="*/ 35 h 632"/>
                        <a:gd name="T46" fmla="*/ 877 w 1034"/>
                        <a:gd name="T47" fmla="*/ 50 h 632"/>
                        <a:gd name="T48" fmla="*/ 921 w 1034"/>
                        <a:gd name="T49" fmla="*/ 70 h 632"/>
                        <a:gd name="T50" fmla="*/ 960 w 1034"/>
                        <a:gd name="T51" fmla="*/ 96 h 632"/>
                        <a:gd name="T52" fmla="*/ 992 w 1034"/>
                        <a:gd name="T53" fmla="*/ 128 h 632"/>
                        <a:gd name="T54" fmla="*/ 995 w 1034"/>
                        <a:gd name="T55" fmla="*/ 131 h 632"/>
                        <a:gd name="T56" fmla="*/ 1003 w 1034"/>
                        <a:gd name="T57" fmla="*/ 141 h 632"/>
                        <a:gd name="T58" fmla="*/ 1012 w 1034"/>
                        <a:gd name="T59" fmla="*/ 157 h 632"/>
                        <a:gd name="T60" fmla="*/ 1021 w 1034"/>
                        <a:gd name="T61" fmla="*/ 180 h 632"/>
                        <a:gd name="T62" fmla="*/ 1031 w 1034"/>
                        <a:gd name="T63" fmla="*/ 205 h 632"/>
                        <a:gd name="T64" fmla="*/ 1034 w 1034"/>
                        <a:gd name="T65" fmla="*/ 237 h 632"/>
                        <a:gd name="T66" fmla="*/ 1034 w 1034"/>
                        <a:gd name="T67" fmla="*/ 272 h 632"/>
                        <a:gd name="T68" fmla="*/ 1025 w 1034"/>
                        <a:gd name="T69" fmla="*/ 311 h 632"/>
                        <a:gd name="T70" fmla="*/ 1007 w 1034"/>
                        <a:gd name="T71" fmla="*/ 352 h 632"/>
                        <a:gd name="T72" fmla="*/ 1005 w 1034"/>
                        <a:gd name="T73" fmla="*/ 356 h 632"/>
                        <a:gd name="T74" fmla="*/ 997 w 1034"/>
                        <a:gd name="T75" fmla="*/ 363 h 632"/>
                        <a:gd name="T76" fmla="*/ 984 w 1034"/>
                        <a:gd name="T77" fmla="*/ 378 h 632"/>
                        <a:gd name="T78" fmla="*/ 970 w 1034"/>
                        <a:gd name="T79" fmla="*/ 393 h 632"/>
                        <a:gd name="T80" fmla="*/ 949 w 1034"/>
                        <a:gd name="T81" fmla="*/ 411 h 632"/>
                        <a:gd name="T82" fmla="*/ 927 w 1034"/>
                        <a:gd name="T83" fmla="*/ 430 h 632"/>
                        <a:gd name="T84" fmla="*/ 901 w 1034"/>
                        <a:gd name="T85" fmla="*/ 447 h 632"/>
                        <a:gd name="T86" fmla="*/ 871 w 1034"/>
                        <a:gd name="T87" fmla="*/ 461 h 632"/>
                        <a:gd name="T88" fmla="*/ 758 w 1034"/>
                        <a:gd name="T89" fmla="*/ 632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632"/>
                        <a:gd name="T137" fmla="*/ 1034 w 1034"/>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632">
                          <a:moveTo>
                            <a:pt x="0" y="311"/>
                          </a:moveTo>
                          <a:lnTo>
                            <a:pt x="66" y="167"/>
                          </a:lnTo>
                          <a:lnTo>
                            <a:pt x="72" y="163"/>
                          </a:lnTo>
                          <a:lnTo>
                            <a:pt x="83" y="155"/>
                          </a:lnTo>
                          <a:lnTo>
                            <a:pt x="104" y="144"/>
                          </a:lnTo>
                          <a:lnTo>
                            <a:pt x="130" y="128"/>
                          </a:lnTo>
                          <a:lnTo>
                            <a:pt x="161" y="111"/>
                          </a:lnTo>
                          <a:lnTo>
                            <a:pt x="200" y="92"/>
                          </a:lnTo>
                          <a:lnTo>
                            <a:pt x="241" y="72"/>
                          </a:lnTo>
                          <a:lnTo>
                            <a:pt x="289" y="53"/>
                          </a:lnTo>
                          <a:lnTo>
                            <a:pt x="339" y="37"/>
                          </a:lnTo>
                          <a:lnTo>
                            <a:pt x="391" y="22"/>
                          </a:lnTo>
                          <a:lnTo>
                            <a:pt x="447" y="9"/>
                          </a:lnTo>
                          <a:lnTo>
                            <a:pt x="504" y="1"/>
                          </a:lnTo>
                          <a:lnTo>
                            <a:pt x="562" y="0"/>
                          </a:lnTo>
                          <a:lnTo>
                            <a:pt x="569" y="0"/>
                          </a:lnTo>
                          <a:lnTo>
                            <a:pt x="586" y="0"/>
                          </a:lnTo>
                          <a:lnTo>
                            <a:pt x="613" y="0"/>
                          </a:lnTo>
                          <a:lnTo>
                            <a:pt x="649" y="1"/>
                          </a:lnTo>
                          <a:lnTo>
                            <a:pt x="690" y="7"/>
                          </a:lnTo>
                          <a:lnTo>
                            <a:pt x="734" y="13"/>
                          </a:lnTo>
                          <a:lnTo>
                            <a:pt x="782" y="22"/>
                          </a:lnTo>
                          <a:lnTo>
                            <a:pt x="830" y="35"/>
                          </a:lnTo>
                          <a:lnTo>
                            <a:pt x="877" y="50"/>
                          </a:lnTo>
                          <a:lnTo>
                            <a:pt x="921" y="70"/>
                          </a:lnTo>
                          <a:lnTo>
                            <a:pt x="960" y="96"/>
                          </a:lnTo>
                          <a:lnTo>
                            <a:pt x="992" y="128"/>
                          </a:lnTo>
                          <a:lnTo>
                            <a:pt x="995" y="131"/>
                          </a:lnTo>
                          <a:lnTo>
                            <a:pt x="1003" y="141"/>
                          </a:lnTo>
                          <a:lnTo>
                            <a:pt x="1012" y="157"/>
                          </a:lnTo>
                          <a:lnTo>
                            <a:pt x="1021" y="180"/>
                          </a:lnTo>
                          <a:lnTo>
                            <a:pt x="1031" y="205"/>
                          </a:lnTo>
                          <a:lnTo>
                            <a:pt x="1034" y="237"/>
                          </a:lnTo>
                          <a:lnTo>
                            <a:pt x="1034" y="272"/>
                          </a:lnTo>
                          <a:lnTo>
                            <a:pt x="1025" y="311"/>
                          </a:lnTo>
                          <a:lnTo>
                            <a:pt x="1007" y="352"/>
                          </a:lnTo>
                          <a:lnTo>
                            <a:pt x="1005" y="356"/>
                          </a:lnTo>
                          <a:lnTo>
                            <a:pt x="997" y="363"/>
                          </a:lnTo>
                          <a:lnTo>
                            <a:pt x="984" y="378"/>
                          </a:lnTo>
                          <a:lnTo>
                            <a:pt x="970" y="393"/>
                          </a:lnTo>
                          <a:lnTo>
                            <a:pt x="949" y="411"/>
                          </a:lnTo>
                          <a:lnTo>
                            <a:pt x="927" y="430"/>
                          </a:lnTo>
                          <a:lnTo>
                            <a:pt x="901" y="447"/>
                          </a:lnTo>
                          <a:lnTo>
                            <a:pt x="871" y="461"/>
                          </a:lnTo>
                          <a:lnTo>
                            <a:pt x="758" y="632"/>
                          </a:lnTo>
                        </a:path>
                      </a:pathLst>
                    </a:custGeom>
                    <a:noFill/>
                    <a:ln w="11113">
                      <a:solidFill>
                        <a:srgbClr val="FF0000"/>
                      </a:solidFill>
                      <a:round/>
                      <a:headEnd/>
                      <a:tailEnd/>
                    </a:ln>
                  </p:spPr>
                  <p:txBody>
                    <a:bodyPr/>
                    <a:lstStyle/>
                    <a:p>
                      <a:pPr defTabSz="457200"/>
                      <a:endParaRPr lang="en-US">
                        <a:solidFill>
                          <a:prstClr val="black"/>
                        </a:solidFill>
                      </a:endParaRPr>
                    </a:p>
                  </p:txBody>
                </p:sp>
                <p:sp>
                  <p:nvSpPr>
                    <p:cNvPr id="9459" name="Freeform 181"/>
                    <p:cNvSpPr>
                      <a:spLocks/>
                    </p:cNvSpPr>
                    <p:nvPr/>
                  </p:nvSpPr>
                  <p:spPr bwMode="auto">
                    <a:xfrm>
                      <a:off x="2456" y="1599"/>
                      <a:ext cx="1034" cy="586"/>
                    </a:xfrm>
                    <a:custGeom>
                      <a:avLst/>
                      <a:gdLst>
                        <a:gd name="T0" fmla="*/ 0 w 1034"/>
                        <a:gd name="T1" fmla="*/ 276 h 586"/>
                        <a:gd name="T2" fmla="*/ 66 w 1034"/>
                        <a:gd name="T3" fmla="*/ 167 h 586"/>
                        <a:gd name="T4" fmla="*/ 72 w 1034"/>
                        <a:gd name="T5" fmla="*/ 163 h 586"/>
                        <a:gd name="T6" fmla="*/ 83 w 1034"/>
                        <a:gd name="T7" fmla="*/ 156 h 586"/>
                        <a:gd name="T8" fmla="*/ 104 w 1034"/>
                        <a:gd name="T9" fmla="*/ 145 h 586"/>
                        <a:gd name="T10" fmla="*/ 130 w 1034"/>
                        <a:gd name="T11" fmla="*/ 130 h 586"/>
                        <a:gd name="T12" fmla="*/ 161 w 1034"/>
                        <a:gd name="T13" fmla="*/ 111 h 586"/>
                        <a:gd name="T14" fmla="*/ 200 w 1034"/>
                        <a:gd name="T15" fmla="*/ 93 h 586"/>
                        <a:gd name="T16" fmla="*/ 241 w 1034"/>
                        <a:gd name="T17" fmla="*/ 74 h 586"/>
                        <a:gd name="T18" fmla="*/ 289 w 1034"/>
                        <a:gd name="T19" fmla="*/ 56 h 586"/>
                        <a:gd name="T20" fmla="*/ 339 w 1034"/>
                        <a:gd name="T21" fmla="*/ 37 h 586"/>
                        <a:gd name="T22" fmla="*/ 391 w 1034"/>
                        <a:gd name="T23" fmla="*/ 22 h 586"/>
                        <a:gd name="T24" fmla="*/ 447 w 1034"/>
                        <a:gd name="T25" fmla="*/ 11 h 586"/>
                        <a:gd name="T26" fmla="*/ 504 w 1034"/>
                        <a:gd name="T27" fmla="*/ 2 h 586"/>
                        <a:gd name="T28" fmla="*/ 562 w 1034"/>
                        <a:gd name="T29" fmla="*/ 0 h 586"/>
                        <a:gd name="T30" fmla="*/ 569 w 1034"/>
                        <a:gd name="T31" fmla="*/ 0 h 586"/>
                        <a:gd name="T32" fmla="*/ 586 w 1034"/>
                        <a:gd name="T33" fmla="*/ 0 h 586"/>
                        <a:gd name="T34" fmla="*/ 613 w 1034"/>
                        <a:gd name="T35" fmla="*/ 0 h 586"/>
                        <a:gd name="T36" fmla="*/ 649 w 1034"/>
                        <a:gd name="T37" fmla="*/ 4 h 586"/>
                        <a:gd name="T38" fmla="*/ 690 w 1034"/>
                        <a:gd name="T39" fmla="*/ 7 h 586"/>
                        <a:gd name="T40" fmla="*/ 734 w 1034"/>
                        <a:gd name="T41" fmla="*/ 13 h 586"/>
                        <a:gd name="T42" fmla="*/ 782 w 1034"/>
                        <a:gd name="T43" fmla="*/ 22 h 586"/>
                        <a:gd name="T44" fmla="*/ 830 w 1034"/>
                        <a:gd name="T45" fmla="*/ 35 h 586"/>
                        <a:gd name="T46" fmla="*/ 877 w 1034"/>
                        <a:gd name="T47" fmla="*/ 52 h 586"/>
                        <a:gd name="T48" fmla="*/ 921 w 1034"/>
                        <a:gd name="T49" fmla="*/ 72 h 586"/>
                        <a:gd name="T50" fmla="*/ 960 w 1034"/>
                        <a:gd name="T51" fmla="*/ 96 h 586"/>
                        <a:gd name="T52" fmla="*/ 992 w 1034"/>
                        <a:gd name="T53" fmla="*/ 128 h 586"/>
                        <a:gd name="T54" fmla="*/ 995 w 1034"/>
                        <a:gd name="T55" fmla="*/ 132 h 586"/>
                        <a:gd name="T56" fmla="*/ 1003 w 1034"/>
                        <a:gd name="T57" fmla="*/ 143 h 586"/>
                        <a:gd name="T58" fmla="*/ 1012 w 1034"/>
                        <a:gd name="T59" fmla="*/ 158 h 586"/>
                        <a:gd name="T60" fmla="*/ 1021 w 1034"/>
                        <a:gd name="T61" fmla="*/ 180 h 586"/>
                        <a:gd name="T62" fmla="*/ 1031 w 1034"/>
                        <a:gd name="T63" fmla="*/ 208 h 586"/>
                        <a:gd name="T64" fmla="*/ 1034 w 1034"/>
                        <a:gd name="T65" fmla="*/ 237 h 586"/>
                        <a:gd name="T66" fmla="*/ 1034 w 1034"/>
                        <a:gd name="T67" fmla="*/ 273 h 586"/>
                        <a:gd name="T68" fmla="*/ 1025 w 1034"/>
                        <a:gd name="T69" fmla="*/ 312 h 586"/>
                        <a:gd name="T70" fmla="*/ 1007 w 1034"/>
                        <a:gd name="T71" fmla="*/ 352 h 586"/>
                        <a:gd name="T72" fmla="*/ 1005 w 1034"/>
                        <a:gd name="T73" fmla="*/ 356 h 586"/>
                        <a:gd name="T74" fmla="*/ 997 w 1034"/>
                        <a:gd name="T75" fmla="*/ 365 h 586"/>
                        <a:gd name="T76" fmla="*/ 984 w 1034"/>
                        <a:gd name="T77" fmla="*/ 378 h 586"/>
                        <a:gd name="T78" fmla="*/ 970 w 1034"/>
                        <a:gd name="T79" fmla="*/ 395 h 586"/>
                        <a:gd name="T80" fmla="*/ 949 w 1034"/>
                        <a:gd name="T81" fmla="*/ 412 h 586"/>
                        <a:gd name="T82" fmla="*/ 927 w 1034"/>
                        <a:gd name="T83" fmla="*/ 430 h 586"/>
                        <a:gd name="T84" fmla="*/ 901 w 1034"/>
                        <a:gd name="T85" fmla="*/ 447 h 586"/>
                        <a:gd name="T86" fmla="*/ 871 w 1034"/>
                        <a:gd name="T87" fmla="*/ 462 h 586"/>
                        <a:gd name="T88" fmla="*/ 758 w 1034"/>
                        <a:gd name="T89" fmla="*/ 586 h 5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586"/>
                        <a:gd name="T137" fmla="*/ 1034 w 1034"/>
                        <a:gd name="T138" fmla="*/ 586 h 5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586">
                          <a:moveTo>
                            <a:pt x="0" y="276"/>
                          </a:moveTo>
                          <a:lnTo>
                            <a:pt x="66" y="167"/>
                          </a:lnTo>
                          <a:lnTo>
                            <a:pt x="72" y="163"/>
                          </a:lnTo>
                          <a:lnTo>
                            <a:pt x="83" y="156"/>
                          </a:lnTo>
                          <a:lnTo>
                            <a:pt x="104" y="145"/>
                          </a:lnTo>
                          <a:lnTo>
                            <a:pt x="130" y="130"/>
                          </a:lnTo>
                          <a:lnTo>
                            <a:pt x="161" y="111"/>
                          </a:lnTo>
                          <a:lnTo>
                            <a:pt x="200" y="93"/>
                          </a:lnTo>
                          <a:lnTo>
                            <a:pt x="241" y="74"/>
                          </a:lnTo>
                          <a:lnTo>
                            <a:pt x="289" y="56"/>
                          </a:lnTo>
                          <a:lnTo>
                            <a:pt x="339" y="37"/>
                          </a:lnTo>
                          <a:lnTo>
                            <a:pt x="391" y="22"/>
                          </a:lnTo>
                          <a:lnTo>
                            <a:pt x="447" y="11"/>
                          </a:lnTo>
                          <a:lnTo>
                            <a:pt x="504" y="2"/>
                          </a:lnTo>
                          <a:lnTo>
                            <a:pt x="562" y="0"/>
                          </a:lnTo>
                          <a:lnTo>
                            <a:pt x="569" y="0"/>
                          </a:lnTo>
                          <a:lnTo>
                            <a:pt x="586" y="0"/>
                          </a:lnTo>
                          <a:lnTo>
                            <a:pt x="613" y="0"/>
                          </a:lnTo>
                          <a:lnTo>
                            <a:pt x="649" y="4"/>
                          </a:lnTo>
                          <a:lnTo>
                            <a:pt x="690" y="7"/>
                          </a:lnTo>
                          <a:lnTo>
                            <a:pt x="734" y="13"/>
                          </a:lnTo>
                          <a:lnTo>
                            <a:pt x="782" y="22"/>
                          </a:lnTo>
                          <a:lnTo>
                            <a:pt x="830" y="35"/>
                          </a:lnTo>
                          <a:lnTo>
                            <a:pt x="877" y="52"/>
                          </a:lnTo>
                          <a:lnTo>
                            <a:pt x="921" y="72"/>
                          </a:lnTo>
                          <a:lnTo>
                            <a:pt x="960" y="96"/>
                          </a:lnTo>
                          <a:lnTo>
                            <a:pt x="992" y="128"/>
                          </a:lnTo>
                          <a:lnTo>
                            <a:pt x="995" y="132"/>
                          </a:lnTo>
                          <a:lnTo>
                            <a:pt x="1003" y="143"/>
                          </a:lnTo>
                          <a:lnTo>
                            <a:pt x="1012" y="158"/>
                          </a:lnTo>
                          <a:lnTo>
                            <a:pt x="1021" y="180"/>
                          </a:lnTo>
                          <a:lnTo>
                            <a:pt x="1031" y="208"/>
                          </a:lnTo>
                          <a:lnTo>
                            <a:pt x="1034" y="237"/>
                          </a:lnTo>
                          <a:lnTo>
                            <a:pt x="1034" y="273"/>
                          </a:lnTo>
                          <a:lnTo>
                            <a:pt x="1025" y="312"/>
                          </a:lnTo>
                          <a:lnTo>
                            <a:pt x="1007" y="352"/>
                          </a:lnTo>
                          <a:lnTo>
                            <a:pt x="1005" y="356"/>
                          </a:lnTo>
                          <a:lnTo>
                            <a:pt x="997" y="365"/>
                          </a:lnTo>
                          <a:lnTo>
                            <a:pt x="984" y="378"/>
                          </a:lnTo>
                          <a:lnTo>
                            <a:pt x="970" y="395"/>
                          </a:lnTo>
                          <a:lnTo>
                            <a:pt x="949" y="412"/>
                          </a:lnTo>
                          <a:lnTo>
                            <a:pt x="927" y="430"/>
                          </a:lnTo>
                          <a:lnTo>
                            <a:pt x="901" y="447"/>
                          </a:lnTo>
                          <a:lnTo>
                            <a:pt x="871" y="462"/>
                          </a:lnTo>
                          <a:lnTo>
                            <a:pt x="758" y="586"/>
                          </a:lnTo>
                        </a:path>
                      </a:pathLst>
                    </a:custGeom>
                    <a:noFill/>
                    <a:ln w="11113">
                      <a:solidFill>
                        <a:srgbClr val="FF0000"/>
                      </a:solidFill>
                      <a:round/>
                      <a:headEnd/>
                      <a:tailEnd/>
                    </a:ln>
                  </p:spPr>
                  <p:txBody>
                    <a:bodyPr/>
                    <a:lstStyle/>
                    <a:p>
                      <a:pPr defTabSz="457200"/>
                      <a:endParaRPr lang="en-US">
                        <a:solidFill>
                          <a:prstClr val="black"/>
                        </a:solidFill>
                      </a:endParaRPr>
                    </a:p>
                  </p:txBody>
                </p:sp>
                <p:sp>
                  <p:nvSpPr>
                    <p:cNvPr id="9460" name="Freeform 182"/>
                    <p:cNvSpPr>
                      <a:spLocks/>
                    </p:cNvSpPr>
                    <p:nvPr/>
                  </p:nvSpPr>
                  <p:spPr bwMode="auto">
                    <a:xfrm>
                      <a:off x="2463" y="1651"/>
                      <a:ext cx="1027" cy="534"/>
                    </a:xfrm>
                    <a:custGeom>
                      <a:avLst/>
                      <a:gdLst>
                        <a:gd name="T0" fmla="*/ 0 w 1027"/>
                        <a:gd name="T1" fmla="*/ 221 h 534"/>
                        <a:gd name="T2" fmla="*/ 59 w 1027"/>
                        <a:gd name="T3" fmla="*/ 169 h 534"/>
                        <a:gd name="T4" fmla="*/ 65 w 1027"/>
                        <a:gd name="T5" fmla="*/ 165 h 534"/>
                        <a:gd name="T6" fmla="*/ 76 w 1027"/>
                        <a:gd name="T7" fmla="*/ 158 h 534"/>
                        <a:gd name="T8" fmla="*/ 97 w 1027"/>
                        <a:gd name="T9" fmla="*/ 145 h 534"/>
                        <a:gd name="T10" fmla="*/ 123 w 1027"/>
                        <a:gd name="T11" fmla="*/ 130 h 534"/>
                        <a:gd name="T12" fmla="*/ 154 w 1027"/>
                        <a:gd name="T13" fmla="*/ 113 h 534"/>
                        <a:gd name="T14" fmla="*/ 193 w 1027"/>
                        <a:gd name="T15" fmla="*/ 94 h 534"/>
                        <a:gd name="T16" fmla="*/ 234 w 1027"/>
                        <a:gd name="T17" fmla="*/ 74 h 534"/>
                        <a:gd name="T18" fmla="*/ 282 w 1027"/>
                        <a:gd name="T19" fmla="*/ 56 h 534"/>
                        <a:gd name="T20" fmla="*/ 332 w 1027"/>
                        <a:gd name="T21" fmla="*/ 39 h 534"/>
                        <a:gd name="T22" fmla="*/ 384 w 1027"/>
                        <a:gd name="T23" fmla="*/ 24 h 534"/>
                        <a:gd name="T24" fmla="*/ 440 w 1027"/>
                        <a:gd name="T25" fmla="*/ 11 h 534"/>
                        <a:gd name="T26" fmla="*/ 497 w 1027"/>
                        <a:gd name="T27" fmla="*/ 4 h 534"/>
                        <a:gd name="T28" fmla="*/ 555 w 1027"/>
                        <a:gd name="T29" fmla="*/ 0 h 534"/>
                        <a:gd name="T30" fmla="*/ 562 w 1027"/>
                        <a:gd name="T31" fmla="*/ 0 h 534"/>
                        <a:gd name="T32" fmla="*/ 579 w 1027"/>
                        <a:gd name="T33" fmla="*/ 2 h 534"/>
                        <a:gd name="T34" fmla="*/ 606 w 1027"/>
                        <a:gd name="T35" fmla="*/ 2 h 534"/>
                        <a:gd name="T36" fmla="*/ 642 w 1027"/>
                        <a:gd name="T37" fmla="*/ 4 h 534"/>
                        <a:gd name="T38" fmla="*/ 683 w 1027"/>
                        <a:gd name="T39" fmla="*/ 7 h 534"/>
                        <a:gd name="T40" fmla="*/ 727 w 1027"/>
                        <a:gd name="T41" fmla="*/ 15 h 534"/>
                        <a:gd name="T42" fmla="*/ 775 w 1027"/>
                        <a:gd name="T43" fmla="*/ 24 h 534"/>
                        <a:gd name="T44" fmla="*/ 823 w 1027"/>
                        <a:gd name="T45" fmla="*/ 35 h 534"/>
                        <a:gd name="T46" fmla="*/ 870 w 1027"/>
                        <a:gd name="T47" fmla="*/ 52 h 534"/>
                        <a:gd name="T48" fmla="*/ 914 w 1027"/>
                        <a:gd name="T49" fmla="*/ 72 h 534"/>
                        <a:gd name="T50" fmla="*/ 953 w 1027"/>
                        <a:gd name="T51" fmla="*/ 98 h 534"/>
                        <a:gd name="T52" fmla="*/ 985 w 1027"/>
                        <a:gd name="T53" fmla="*/ 130 h 534"/>
                        <a:gd name="T54" fmla="*/ 988 w 1027"/>
                        <a:gd name="T55" fmla="*/ 133 h 534"/>
                        <a:gd name="T56" fmla="*/ 996 w 1027"/>
                        <a:gd name="T57" fmla="*/ 143 h 534"/>
                        <a:gd name="T58" fmla="*/ 1005 w 1027"/>
                        <a:gd name="T59" fmla="*/ 159 h 534"/>
                        <a:gd name="T60" fmla="*/ 1014 w 1027"/>
                        <a:gd name="T61" fmla="*/ 182 h 534"/>
                        <a:gd name="T62" fmla="*/ 1024 w 1027"/>
                        <a:gd name="T63" fmla="*/ 208 h 534"/>
                        <a:gd name="T64" fmla="*/ 1027 w 1027"/>
                        <a:gd name="T65" fmla="*/ 239 h 534"/>
                        <a:gd name="T66" fmla="*/ 1027 w 1027"/>
                        <a:gd name="T67" fmla="*/ 274 h 534"/>
                        <a:gd name="T68" fmla="*/ 1018 w 1027"/>
                        <a:gd name="T69" fmla="*/ 311 h 534"/>
                        <a:gd name="T70" fmla="*/ 1000 w 1027"/>
                        <a:gd name="T71" fmla="*/ 354 h 534"/>
                        <a:gd name="T72" fmla="*/ 998 w 1027"/>
                        <a:gd name="T73" fmla="*/ 356 h 534"/>
                        <a:gd name="T74" fmla="*/ 990 w 1027"/>
                        <a:gd name="T75" fmla="*/ 365 h 534"/>
                        <a:gd name="T76" fmla="*/ 977 w 1027"/>
                        <a:gd name="T77" fmla="*/ 378 h 534"/>
                        <a:gd name="T78" fmla="*/ 963 w 1027"/>
                        <a:gd name="T79" fmla="*/ 395 h 534"/>
                        <a:gd name="T80" fmla="*/ 942 w 1027"/>
                        <a:gd name="T81" fmla="*/ 413 h 534"/>
                        <a:gd name="T82" fmla="*/ 920 w 1027"/>
                        <a:gd name="T83" fmla="*/ 432 h 534"/>
                        <a:gd name="T84" fmla="*/ 894 w 1027"/>
                        <a:gd name="T85" fmla="*/ 449 h 534"/>
                        <a:gd name="T86" fmla="*/ 864 w 1027"/>
                        <a:gd name="T87" fmla="*/ 463 h 534"/>
                        <a:gd name="T88" fmla="*/ 751 w 1027"/>
                        <a:gd name="T89" fmla="*/ 534 h 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34"/>
                        <a:gd name="T137" fmla="*/ 1027 w 1027"/>
                        <a:gd name="T138" fmla="*/ 534 h 5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34">
                          <a:moveTo>
                            <a:pt x="0" y="221"/>
                          </a:moveTo>
                          <a:lnTo>
                            <a:pt x="59" y="169"/>
                          </a:lnTo>
                          <a:lnTo>
                            <a:pt x="65" y="165"/>
                          </a:lnTo>
                          <a:lnTo>
                            <a:pt x="76" y="158"/>
                          </a:lnTo>
                          <a:lnTo>
                            <a:pt x="97" y="145"/>
                          </a:lnTo>
                          <a:lnTo>
                            <a:pt x="123" y="130"/>
                          </a:lnTo>
                          <a:lnTo>
                            <a:pt x="154" y="113"/>
                          </a:lnTo>
                          <a:lnTo>
                            <a:pt x="193" y="94"/>
                          </a:lnTo>
                          <a:lnTo>
                            <a:pt x="234" y="74"/>
                          </a:lnTo>
                          <a:lnTo>
                            <a:pt x="282" y="56"/>
                          </a:lnTo>
                          <a:lnTo>
                            <a:pt x="332" y="39"/>
                          </a:lnTo>
                          <a:lnTo>
                            <a:pt x="384" y="24"/>
                          </a:lnTo>
                          <a:lnTo>
                            <a:pt x="440" y="11"/>
                          </a:lnTo>
                          <a:lnTo>
                            <a:pt x="497" y="4"/>
                          </a:lnTo>
                          <a:lnTo>
                            <a:pt x="555" y="0"/>
                          </a:lnTo>
                          <a:lnTo>
                            <a:pt x="562" y="0"/>
                          </a:lnTo>
                          <a:lnTo>
                            <a:pt x="579" y="2"/>
                          </a:lnTo>
                          <a:lnTo>
                            <a:pt x="606" y="2"/>
                          </a:lnTo>
                          <a:lnTo>
                            <a:pt x="642" y="4"/>
                          </a:lnTo>
                          <a:lnTo>
                            <a:pt x="683" y="7"/>
                          </a:lnTo>
                          <a:lnTo>
                            <a:pt x="727" y="15"/>
                          </a:lnTo>
                          <a:lnTo>
                            <a:pt x="775" y="24"/>
                          </a:lnTo>
                          <a:lnTo>
                            <a:pt x="823" y="35"/>
                          </a:lnTo>
                          <a:lnTo>
                            <a:pt x="870" y="52"/>
                          </a:lnTo>
                          <a:lnTo>
                            <a:pt x="914" y="72"/>
                          </a:lnTo>
                          <a:lnTo>
                            <a:pt x="953" y="98"/>
                          </a:lnTo>
                          <a:lnTo>
                            <a:pt x="985" y="130"/>
                          </a:lnTo>
                          <a:lnTo>
                            <a:pt x="988" y="133"/>
                          </a:lnTo>
                          <a:lnTo>
                            <a:pt x="996" y="143"/>
                          </a:lnTo>
                          <a:lnTo>
                            <a:pt x="1005" y="159"/>
                          </a:lnTo>
                          <a:lnTo>
                            <a:pt x="1014" y="182"/>
                          </a:lnTo>
                          <a:lnTo>
                            <a:pt x="1024" y="208"/>
                          </a:lnTo>
                          <a:lnTo>
                            <a:pt x="1027" y="239"/>
                          </a:lnTo>
                          <a:lnTo>
                            <a:pt x="1027" y="274"/>
                          </a:lnTo>
                          <a:lnTo>
                            <a:pt x="1018" y="311"/>
                          </a:lnTo>
                          <a:lnTo>
                            <a:pt x="1000" y="354"/>
                          </a:lnTo>
                          <a:lnTo>
                            <a:pt x="998" y="356"/>
                          </a:lnTo>
                          <a:lnTo>
                            <a:pt x="990" y="365"/>
                          </a:lnTo>
                          <a:lnTo>
                            <a:pt x="977" y="378"/>
                          </a:lnTo>
                          <a:lnTo>
                            <a:pt x="963" y="395"/>
                          </a:lnTo>
                          <a:lnTo>
                            <a:pt x="942" y="413"/>
                          </a:lnTo>
                          <a:lnTo>
                            <a:pt x="920" y="432"/>
                          </a:lnTo>
                          <a:lnTo>
                            <a:pt x="894" y="449"/>
                          </a:lnTo>
                          <a:lnTo>
                            <a:pt x="864" y="463"/>
                          </a:lnTo>
                          <a:lnTo>
                            <a:pt x="751" y="534"/>
                          </a:lnTo>
                        </a:path>
                      </a:pathLst>
                    </a:custGeom>
                    <a:noFill/>
                    <a:ln w="11113">
                      <a:solidFill>
                        <a:srgbClr val="FF0000"/>
                      </a:solidFill>
                      <a:round/>
                      <a:headEnd/>
                      <a:tailEnd/>
                    </a:ln>
                  </p:spPr>
                  <p:txBody>
                    <a:bodyPr/>
                    <a:lstStyle/>
                    <a:p>
                      <a:pPr defTabSz="457200"/>
                      <a:endParaRPr lang="en-US">
                        <a:solidFill>
                          <a:prstClr val="black"/>
                        </a:solidFill>
                      </a:endParaRPr>
                    </a:p>
                  </p:txBody>
                </p:sp>
                <p:sp>
                  <p:nvSpPr>
                    <p:cNvPr id="9461" name="Freeform 251"/>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close/>
                        </a:path>
                      </a:pathLst>
                    </a:custGeom>
                    <a:solidFill>
                      <a:srgbClr val="D90000"/>
                    </a:solidFill>
                    <a:ln w="0">
                      <a:solidFill>
                        <a:srgbClr val="D90000"/>
                      </a:solidFill>
                      <a:round/>
                      <a:headEnd/>
                      <a:tailEnd/>
                    </a:ln>
                  </p:spPr>
                  <p:txBody>
                    <a:bodyPr/>
                    <a:lstStyle/>
                    <a:p>
                      <a:pPr defTabSz="457200"/>
                      <a:endParaRPr lang="en-US">
                        <a:solidFill>
                          <a:prstClr val="black"/>
                        </a:solidFill>
                      </a:endParaRPr>
                    </a:p>
                  </p:txBody>
                </p:sp>
                <p:sp>
                  <p:nvSpPr>
                    <p:cNvPr id="9462" name="Freeform 252"/>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path>
                      </a:pathLst>
                    </a:custGeom>
                    <a:noFill/>
                    <a:ln w="9525">
                      <a:solidFill>
                        <a:srgbClr val="000000"/>
                      </a:solidFill>
                      <a:round/>
                      <a:headEnd/>
                      <a:tailEnd/>
                    </a:ln>
                  </p:spPr>
                  <p:txBody>
                    <a:bodyPr/>
                    <a:lstStyle/>
                    <a:p>
                      <a:pPr defTabSz="457200"/>
                      <a:endParaRPr lang="en-US">
                        <a:solidFill>
                          <a:prstClr val="black"/>
                        </a:solidFill>
                      </a:endParaRPr>
                    </a:p>
                  </p:txBody>
                </p:sp>
                <p:sp>
                  <p:nvSpPr>
                    <p:cNvPr id="9463" name="Line 254"/>
                    <p:cNvSpPr>
                      <a:spLocks noChangeShapeType="1"/>
                    </p:cNvSpPr>
                    <p:nvPr/>
                  </p:nvSpPr>
                  <p:spPr bwMode="auto">
                    <a:xfrm flipV="1">
                      <a:off x="2350" y="2569"/>
                      <a:ext cx="185" cy="111"/>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64" name="Freeform 296"/>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close/>
                        </a:path>
                      </a:pathLst>
                    </a:custGeom>
                    <a:solidFill>
                      <a:srgbClr val="0000FF"/>
                    </a:solidFill>
                    <a:ln w="0">
                      <a:solidFill>
                        <a:srgbClr val="0000FF"/>
                      </a:solidFill>
                      <a:round/>
                      <a:headEnd/>
                      <a:tailEnd/>
                    </a:ln>
                  </p:spPr>
                  <p:txBody>
                    <a:bodyPr/>
                    <a:lstStyle/>
                    <a:p>
                      <a:pPr defTabSz="457200"/>
                      <a:endParaRPr lang="en-US">
                        <a:solidFill>
                          <a:prstClr val="black"/>
                        </a:solidFill>
                      </a:endParaRPr>
                    </a:p>
                  </p:txBody>
                </p:sp>
                <p:sp>
                  <p:nvSpPr>
                    <p:cNvPr id="9465" name="Freeform 297"/>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path>
                      </a:pathLst>
                    </a:custGeom>
                    <a:noFill/>
                    <a:ln w="11113">
                      <a:solidFill>
                        <a:srgbClr val="000000"/>
                      </a:solidFill>
                      <a:round/>
                      <a:headEnd/>
                      <a:tailEnd/>
                    </a:ln>
                  </p:spPr>
                  <p:txBody>
                    <a:bodyPr/>
                    <a:lstStyle/>
                    <a:p>
                      <a:pPr defTabSz="457200"/>
                      <a:endParaRPr lang="en-US">
                        <a:solidFill>
                          <a:prstClr val="black"/>
                        </a:solidFill>
                      </a:endParaRPr>
                    </a:p>
                  </p:txBody>
                </p:sp>
                <p:sp>
                  <p:nvSpPr>
                    <p:cNvPr id="9466" name="Freeform 298"/>
                    <p:cNvSpPr>
                      <a:spLocks/>
                    </p:cNvSpPr>
                    <p:nvPr/>
                  </p:nvSpPr>
                  <p:spPr bwMode="auto">
                    <a:xfrm>
                      <a:off x="2348" y="2532"/>
                      <a:ext cx="228" cy="165"/>
                    </a:xfrm>
                    <a:custGeom>
                      <a:avLst/>
                      <a:gdLst>
                        <a:gd name="T0" fmla="*/ 191 w 228"/>
                        <a:gd name="T1" fmla="*/ 0 h 165"/>
                        <a:gd name="T2" fmla="*/ 193 w 228"/>
                        <a:gd name="T3" fmla="*/ 0 h 165"/>
                        <a:gd name="T4" fmla="*/ 200 w 228"/>
                        <a:gd name="T5" fmla="*/ 0 h 165"/>
                        <a:gd name="T6" fmla="*/ 208 w 228"/>
                        <a:gd name="T7" fmla="*/ 2 h 165"/>
                        <a:gd name="T8" fmla="*/ 215 w 228"/>
                        <a:gd name="T9" fmla="*/ 5 h 165"/>
                        <a:gd name="T10" fmla="*/ 223 w 228"/>
                        <a:gd name="T11" fmla="*/ 15 h 165"/>
                        <a:gd name="T12" fmla="*/ 228 w 228"/>
                        <a:gd name="T13" fmla="*/ 28 h 165"/>
                        <a:gd name="T14" fmla="*/ 228 w 228"/>
                        <a:gd name="T15" fmla="*/ 48 h 165"/>
                        <a:gd name="T16" fmla="*/ 35 w 228"/>
                        <a:gd name="T17" fmla="*/ 165 h 165"/>
                        <a:gd name="T18" fmla="*/ 39 w 228"/>
                        <a:gd name="T19" fmla="*/ 142 h 165"/>
                        <a:gd name="T20" fmla="*/ 37 w 228"/>
                        <a:gd name="T21" fmla="*/ 128 h 165"/>
                        <a:gd name="T22" fmla="*/ 34 w 228"/>
                        <a:gd name="T23" fmla="*/ 118 h 165"/>
                        <a:gd name="T24" fmla="*/ 28 w 228"/>
                        <a:gd name="T25" fmla="*/ 113 h 165"/>
                        <a:gd name="T26" fmla="*/ 21 w 228"/>
                        <a:gd name="T27" fmla="*/ 111 h 165"/>
                        <a:gd name="T28" fmla="*/ 13 w 228"/>
                        <a:gd name="T29" fmla="*/ 111 h 165"/>
                        <a:gd name="T30" fmla="*/ 6 w 228"/>
                        <a:gd name="T31" fmla="*/ 113 h 165"/>
                        <a:gd name="T32" fmla="*/ 2 w 228"/>
                        <a:gd name="T33" fmla="*/ 115 h 165"/>
                        <a:gd name="T34" fmla="*/ 0 w 228"/>
                        <a:gd name="T35" fmla="*/ 115 h 165"/>
                        <a:gd name="T36" fmla="*/ 191 w 228"/>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65"/>
                        <a:gd name="T59" fmla="*/ 228 w 228"/>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65">
                          <a:moveTo>
                            <a:pt x="191" y="0"/>
                          </a:moveTo>
                          <a:lnTo>
                            <a:pt x="193" y="0"/>
                          </a:lnTo>
                          <a:lnTo>
                            <a:pt x="200" y="0"/>
                          </a:lnTo>
                          <a:lnTo>
                            <a:pt x="208" y="2"/>
                          </a:lnTo>
                          <a:lnTo>
                            <a:pt x="215" y="5"/>
                          </a:lnTo>
                          <a:lnTo>
                            <a:pt x="223" y="15"/>
                          </a:lnTo>
                          <a:lnTo>
                            <a:pt x="228" y="28"/>
                          </a:lnTo>
                          <a:lnTo>
                            <a:pt x="228" y="48"/>
                          </a:lnTo>
                          <a:lnTo>
                            <a:pt x="35" y="165"/>
                          </a:lnTo>
                          <a:lnTo>
                            <a:pt x="39" y="142"/>
                          </a:lnTo>
                          <a:lnTo>
                            <a:pt x="37" y="128"/>
                          </a:lnTo>
                          <a:lnTo>
                            <a:pt x="34" y="118"/>
                          </a:lnTo>
                          <a:lnTo>
                            <a:pt x="28" y="113"/>
                          </a:lnTo>
                          <a:lnTo>
                            <a:pt x="21" y="111"/>
                          </a:lnTo>
                          <a:lnTo>
                            <a:pt x="13" y="111"/>
                          </a:lnTo>
                          <a:lnTo>
                            <a:pt x="6" y="113"/>
                          </a:lnTo>
                          <a:lnTo>
                            <a:pt x="2" y="115"/>
                          </a:lnTo>
                          <a:lnTo>
                            <a:pt x="0" y="115"/>
                          </a:lnTo>
                          <a:lnTo>
                            <a:pt x="191" y="0"/>
                          </a:lnTo>
                          <a:close/>
                        </a:path>
                      </a:pathLst>
                    </a:custGeom>
                    <a:solidFill>
                      <a:srgbClr val="2424FF"/>
                    </a:solidFill>
                    <a:ln w="0">
                      <a:solidFill>
                        <a:srgbClr val="2424FF"/>
                      </a:solidFill>
                      <a:round/>
                      <a:headEnd/>
                      <a:tailEnd/>
                    </a:ln>
                  </p:spPr>
                  <p:txBody>
                    <a:bodyPr/>
                    <a:lstStyle/>
                    <a:p>
                      <a:pPr defTabSz="457200"/>
                      <a:endParaRPr lang="en-US">
                        <a:solidFill>
                          <a:prstClr val="black"/>
                        </a:solidFill>
                      </a:endParaRPr>
                    </a:p>
                  </p:txBody>
                </p:sp>
                <p:sp>
                  <p:nvSpPr>
                    <p:cNvPr id="9467" name="Freeform 299"/>
                    <p:cNvSpPr>
                      <a:spLocks/>
                    </p:cNvSpPr>
                    <p:nvPr/>
                  </p:nvSpPr>
                  <p:spPr bwMode="auto">
                    <a:xfrm>
                      <a:off x="2354" y="2532"/>
                      <a:ext cx="220" cy="159"/>
                    </a:xfrm>
                    <a:custGeom>
                      <a:avLst/>
                      <a:gdLst>
                        <a:gd name="T0" fmla="*/ 187 w 220"/>
                        <a:gd name="T1" fmla="*/ 0 h 159"/>
                        <a:gd name="T2" fmla="*/ 189 w 220"/>
                        <a:gd name="T3" fmla="*/ 0 h 159"/>
                        <a:gd name="T4" fmla="*/ 194 w 220"/>
                        <a:gd name="T5" fmla="*/ 0 h 159"/>
                        <a:gd name="T6" fmla="*/ 202 w 220"/>
                        <a:gd name="T7" fmla="*/ 2 h 159"/>
                        <a:gd name="T8" fmla="*/ 209 w 220"/>
                        <a:gd name="T9" fmla="*/ 7 h 159"/>
                        <a:gd name="T10" fmla="*/ 217 w 220"/>
                        <a:gd name="T11" fmla="*/ 15 h 159"/>
                        <a:gd name="T12" fmla="*/ 220 w 220"/>
                        <a:gd name="T13" fmla="*/ 26 h 159"/>
                        <a:gd name="T14" fmla="*/ 220 w 220"/>
                        <a:gd name="T15" fmla="*/ 44 h 159"/>
                        <a:gd name="T16" fmla="*/ 31 w 220"/>
                        <a:gd name="T17" fmla="*/ 159 h 159"/>
                        <a:gd name="T18" fmla="*/ 33 w 220"/>
                        <a:gd name="T19" fmla="*/ 139 h 159"/>
                        <a:gd name="T20" fmla="*/ 31 w 220"/>
                        <a:gd name="T21" fmla="*/ 126 h 159"/>
                        <a:gd name="T22" fmla="*/ 28 w 220"/>
                        <a:gd name="T23" fmla="*/ 117 h 159"/>
                        <a:gd name="T24" fmla="*/ 20 w 220"/>
                        <a:gd name="T25" fmla="*/ 113 h 159"/>
                        <a:gd name="T26" fmla="*/ 13 w 220"/>
                        <a:gd name="T27" fmla="*/ 111 h 159"/>
                        <a:gd name="T28" fmla="*/ 5 w 220"/>
                        <a:gd name="T29" fmla="*/ 113 h 159"/>
                        <a:gd name="T30" fmla="*/ 2 w 220"/>
                        <a:gd name="T31" fmla="*/ 115 h 159"/>
                        <a:gd name="T32" fmla="*/ 0 w 220"/>
                        <a:gd name="T33" fmla="*/ 115 h 159"/>
                        <a:gd name="T34" fmla="*/ 187 w 220"/>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159"/>
                        <a:gd name="T56" fmla="*/ 220 w 220"/>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159">
                          <a:moveTo>
                            <a:pt x="187" y="0"/>
                          </a:moveTo>
                          <a:lnTo>
                            <a:pt x="189" y="0"/>
                          </a:lnTo>
                          <a:lnTo>
                            <a:pt x="194" y="0"/>
                          </a:lnTo>
                          <a:lnTo>
                            <a:pt x="202" y="2"/>
                          </a:lnTo>
                          <a:lnTo>
                            <a:pt x="209" y="7"/>
                          </a:lnTo>
                          <a:lnTo>
                            <a:pt x="217" y="15"/>
                          </a:lnTo>
                          <a:lnTo>
                            <a:pt x="220" y="26"/>
                          </a:lnTo>
                          <a:lnTo>
                            <a:pt x="220" y="44"/>
                          </a:lnTo>
                          <a:lnTo>
                            <a:pt x="31" y="159"/>
                          </a:lnTo>
                          <a:lnTo>
                            <a:pt x="33" y="139"/>
                          </a:lnTo>
                          <a:lnTo>
                            <a:pt x="31" y="126"/>
                          </a:lnTo>
                          <a:lnTo>
                            <a:pt x="28" y="117"/>
                          </a:lnTo>
                          <a:lnTo>
                            <a:pt x="20" y="113"/>
                          </a:lnTo>
                          <a:lnTo>
                            <a:pt x="13" y="111"/>
                          </a:lnTo>
                          <a:lnTo>
                            <a:pt x="5" y="113"/>
                          </a:lnTo>
                          <a:lnTo>
                            <a:pt x="2" y="115"/>
                          </a:lnTo>
                          <a:lnTo>
                            <a:pt x="0" y="115"/>
                          </a:lnTo>
                          <a:lnTo>
                            <a:pt x="187" y="0"/>
                          </a:lnTo>
                          <a:close/>
                        </a:path>
                      </a:pathLst>
                    </a:custGeom>
                    <a:solidFill>
                      <a:srgbClr val="4949FF"/>
                    </a:solidFill>
                    <a:ln w="0">
                      <a:solidFill>
                        <a:srgbClr val="4949FF"/>
                      </a:solidFill>
                      <a:round/>
                      <a:headEnd/>
                      <a:tailEnd/>
                    </a:ln>
                  </p:spPr>
                  <p:txBody>
                    <a:bodyPr/>
                    <a:lstStyle/>
                    <a:p>
                      <a:pPr defTabSz="457200"/>
                      <a:endParaRPr lang="en-US">
                        <a:solidFill>
                          <a:prstClr val="black"/>
                        </a:solidFill>
                      </a:endParaRPr>
                    </a:p>
                  </p:txBody>
                </p:sp>
                <p:sp>
                  <p:nvSpPr>
                    <p:cNvPr id="9468" name="Freeform 300"/>
                    <p:cNvSpPr>
                      <a:spLocks/>
                    </p:cNvSpPr>
                    <p:nvPr/>
                  </p:nvSpPr>
                  <p:spPr bwMode="auto">
                    <a:xfrm>
                      <a:off x="2359" y="2532"/>
                      <a:ext cx="215" cy="154"/>
                    </a:xfrm>
                    <a:custGeom>
                      <a:avLst/>
                      <a:gdLst>
                        <a:gd name="T0" fmla="*/ 184 w 215"/>
                        <a:gd name="T1" fmla="*/ 0 h 154"/>
                        <a:gd name="T2" fmla="*/ 188 w 215"/>
                        <a:gd name="T3" fmla="*/ 0 h 154"/>
                        <a:gd name="T4" fmla="*/ 193 w 215"/>
                        <a:gd name="T5" fmla="*/ 2 h 154"/>
                        <a:gd name="T6" fmla="*/ 201 w 215"/>
                        <a:gd name="T7" fmla="*/ 5 h 154"/>
                        <a:gd name="T8" fmla="*/ 210 w 215"/>
                        <a:gd name="T9" fmla="*/ 11 h 154"/>
                        <a:gd name="T10" fmla="*/ 214 w 215"/>
                        <a:gd name="T11" fmla="*/ 24 h 154"/>
                        <a:gd name="T12" fmla="*/ 215 w 215"/>
                        <a:gd name="T13" fmla="*/ 40 h 154"/>
                        <a:gd name="T14" fmla="*/ 28 w 215"/>
                        <a:gd name="T15" fmla="*/ 154 h 154"/>
                        <a:gd name="T16" fmla="*/ 30 w 215"/>
                        <a:gd name="T17" fmla="*/ 135 h 154"/>
                        <a:gd name="T18" fmla="*/ 26 w 215"/>
                        <a:gd name="T19" fmla="*/ 124 h 154"/>
                        <a:gd name="T20" fmla="*/ 21 w 215"/>
                        <a:gd name="T21" fmla="*/ 117 h 154"/>
                        <a:gd name="T22" fmla="*/ 13 w 215"/>
                        <a:gd name="T23" fmla="*/ 113 h 154"/>
                        <a:gd name="T24" fmla="*/ 8 w 215"/>
                        <a:gd name="T25" fmla="*/ 113 h 154"/>
                        <a:gd name="T26" fmla="*/ 2 w 215"/>
                        <a:gd name="T27" fmla="*/ 113 h 154"/>
                        <a:gd name="T28" fmla="*/ 0 w 215"/>
                        <a:gd name="T29" fmla="*/ 113 h 154"/>
                        <a:gd name="T30" fmla="*/ 184 w 215"/>
                        <a:gd name="T31" fmla="*/ 0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54"/>
                        <a:gd name="T50" fmla="*/ 215 w 215"/>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54">
                          <a:moveTo>
                            <a:pt x="184" y="0"/>
                          </a:moveTo>
                          <a:lnTo>
                            <a:pt x="188" y="0"/>
                          </a:lnTo>
                          <a:lnTo>
                            <a:pt x="193" y="2"/>
                          </a:lnTo>
                          <a:lnTo>
                            <a:pt x="201" y="5"/>
                          </a:lnTo>
                          <a:lnTo>
                            <a:pt x="210" y="11"/>
                          </a:lnTo>
                          <a:lnTo>
                            <a:pt x="214" y="24"/>
                          </a:lnTo>
                          <a:lnTo>
                            <a:pt x="215" y="40"/>
                          </a:lnTo>
                          <a:lnTo>
                            <a:pt x="28" y="154"/>
                          </a:lnTo>
                          <a:lnTo>
                            <a:pt x="30" y="135"/>
                          </a:lnTo>
                          <a:lnTo>
                            <a:pt x="26" y="124"/>
                          </a:lnTo>
                          <a:lnTo>
                            <a:pt x="21" y="117"/>
                          </a:lnTo>
                          <a:lnTo>
                            <a:pt x="13" y="113"/>
                          </a:lnTo>
                          <a:lnTo>
                            <a:pt x="8" y="113"/>
                          </a:lnTo>
                          <a:lnTo>
                            <a:pt x="2" y="113"/>
                          </a:lnTo>
                          <a:lnTo>
                            <a:pt x="0" y="113"/>
                          </a:lnTo>
                          <a:lnTo>
                            <a:pt x="184" y="0"/>
                          </a:lnTo>
                          <a:close/>
                        </a:path>
                      </a:pathLst>
                    </a:custGeom>
                    <a:solidFill>
                      <a:srgbClr val="6D6DFF"/>
                    </a:solidFill>
                    <a:ln w="0">
                      <a:solidFill>
                        <a:srgbClr val="6D6DFF"/>
                      </a:solidFill>
                      <a:round/>
                      <a:headEnd/>
                      <a:tailEnd/>
                    </a:ln>
                  </p:spPr>
                  <p:txBody>
                    <a:bodyPr/>
                    <a:lstStyle/>
                    <a:p>
                      <a:pPr defTabSz="457200"/>
                      <a:endParaRPr lang="en-US">
                        <a:solidFill>
                          <a:prstClr val="black"/>
                        </a:solidFill>
                      </a:endParaRPr>
                    </a:p>
                  </p:txBody>
                </p:sp>
                <p:sp>
                  <p:nvSpPr>
                    <p:cNvPr id="9469" name="Freeform 301"/>
                    <p:cNvSpPr>
                      <a:spLocks/>
                    </p:cNvSpPr>
                    <p:nvPr/>
                  </p:nvSpPr>
                  <p:spPr bwMode="auto">
                    <a:xfrm>
                      <a:off x="2365" y="2534"/>
                      <a:ext cx="208" cy="146"/>
                    </a:xfrm>
                    <a:custGeom>
                      <a:avLst/>
                      <a:gdLst>
                        <a:gd name="T0" fmla="*/ 182 w 208"/>
                        <a:gd name="T1" fmla="*/ 0 h 146"/>
                        <a:gd name="T2" fmla="*/ 183 w 208"/>
                        <a:gd name="T3" fmla="*/ 0 h 146"/>
                        <a:gd name="T4" fmla="*/ 189 w 208"/>
                        <a:gd name="T5" fmla="*/ 1 h 146"/>
                        <a:gd name="T6" fmla="*/ 196 w 208"/>
                        <a:gd name="T7" fmla="*/ 3 h 146"/>
                        <a:gd name="T8" fmla="*/ 202 w 208"/>
                        <a:gd name="T9" fmla="*/ 11 h 146"/>
                        <a:gd name="T10" fmla="*/ 208 w 208"/>
                        <a:gd name="T11" fmla="*/ 20 h 146"/>
                        <a:gd name="T12" fmla="*/ 208 w 208"/>
                        <a:gd name="T13" fmla="*/ 35 h 146"/>
                        <a:gd name="T14" fmla="*/ 24 w 208"/>
                        <a:gd name="T15" fmla="*/ 146 h 146"/>
                        <a:gd name="T16" fmla="*/ 24 w 208"/>
                        <a:gd name="T17" fmla="*/ 129 h 146"/>
                        <a:gd name="T18" fmla="*/ 20 w 208"/>
                        <a:gd name="T19" fmla="*/ 120 h 146"/>
                        <a:gd name="T20" fmla="*/ 15 w 208"/>
                        <a:gd name="T21" fmla="*/ 115 h 146"/>
                        <a:gd name="T22" fmla="*/ 7 w 208"/>
                        <a:gd name="T23" fmla="*/ 111 h 146"/>
                        <a:gd name="T24" fmla="*/ 2 w 208"/>
                        <a:gd name="T25" fmla="*/ 111 h 146"/>
                        <a:gd name="T26" fmla="*/ 0 w 208"/>
                        <a:gd name="T27" fmla="*/ 111 h 146"/>
                        <a:gd name="T28" fmla="*/ 182 w 208"/>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46"/>
                        <a:gd name="T47" fmla="*/ 208 w 208"/>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46">
                          <a:moveTo>
                            <a:pt x="182" y="0"/>
                          </a:moveTo>
                          <a:lnTo>
                            <a:pt x="183" y="0"/>
                          </a:lnTo>
                          <a:lnTo>
                            <a:pt x="189" y="1"/>
                          </a:lnTo>
                          <a:lnTo>
                            <a:pt x="196" y="3"/>
                          </a:lnTo>
                          <a:lnTo>
                            <a:pt x="202" y="11"/>
                          </a:lnTo>
                          <a:lnTo>
                            <a:pt x="208" y="20"/>
                          </a:lnTo>
                          <a:lnTo>
                            <a:pt x="208" y="35"/>
                          </a:lnTo>
                          <a:lnTo>
                            <a:pt x="24" y="146"/>
                          </a:lnTo>
                          <a:lnTo>
                            <a:pt x="24" y="129"/>
                          </a:lnTo>
                          <a:lnTo>
                            <a:pt x="20" y="120"/>
                          </a:lnTo>
                          <a:lnTo>
                            <a:pt x="15" y="115"/>
                          </a:lnTo>
                          <a:lnTo>
                            <a:pt x="7" y="111"/>
                          </a:lnTo>
                          <a:lnTo>
                            <a:pt x="2" y="111"/>
                          </a:lnTo>
                          <a:lnTo>
                            <a:pt x="0" y="111"/>
                          </a:lnTo>
                          <a:lnTo>
                            <a:pt x="182" y="0"/>
                          </a:lnTo>
                          <a:close/>
                        </a:path>
                      </a:pathLst>
                    </a:custGeom>
                    <a:solidFill>
                      <a:srgbClr val="9292FF"/>
                    </a:solidFill>
                    <a:ln w="0">
                      <a:solidFill>
                        <a:srgbClr val="9292FF"/>
                      </a:solidFill>
                      <a:round/>
                      <a:headEnd/>
                      <a:tailEnd/>
                    </a:ln>
                  </p:spPr>
                  <p:txBody>
                    <a:bodyPr/>
                    <a:lstStyle/>
                    <a:p>
                      <a:pPr defTabSz="457200"/>
                      <a:endParaRPr lang="en-US">
                        <a:solidFill>
                          <a:prstClr val="black"/>
                        </a:solidFill>
                      </a:endParaRPr>
                    </a:p>
                  </p:txBody>
                </p:sp>
                <p:sp>
                  <p:nvSpPr>
                    <p:cNvPr id="9470" name="Freeform 302"/>
                    <p:cNvSpPr>
                      <a:spLocks/>
                    </p:cNvSpPr>
                    <p:nvPr/>
                  </p:nvSpPr>
                  <p:spPr bwMode="auto">
                    <a:xfrm>
                      <a:off x="2370" y="2534"/>
                      <a:ext cx="203" cy="140"/>
                    </a:xfrm>
                    <a:custGeom>
                      <a:avLst/>
                      <a:gdLst>
                        <a:gd name="T0" fmla="*/ 178 w 203"/>
                        <a:gd name="T1" fmla="*/ 0 h 140"/>
                        <a:gd name="T2" fmla="*/ 180 w 203"/>
                        <a:gd name="T3" fmla="*/ 0 h 140"/>
                        <a:gd name="T4" fmla="*/ 188 w 203"/>
                        <a:gd name="T5" fmla="*/ 3 h 140"/>
                        <a:gd name="T6" fmla="*/ 195 w 203"/>
                        <a:gd name="T7" fmla="*/ 9 h 140"/>
                        <a:gd name="T8" fmla="*/ 201 w 203"/>
                        <a:gd name="T9" fmla="*/ 18 h 140"/>
                        <a:gd name="T10" fmla="*/ 203 w 203"/>
                        <a:gd name="T11" fmla="*/ 31 h 140"/>
                        <a:gd name="T12" fmla="*/ 21 w 203"/>
                        <a:gd name="T13" fmla="*/ 140 h 140"/>
                        <a:gd name="T14" fmla="*/ 21 w 203"/>
                        <a:gd name="T15" fmla="*/ 127 h 140"/>
                        <a:gd name="T16" fmla="*/ 15 w 203"/>
                        <a:gd name="T17" fmla="*/ 118 h 140"/>
                        <a:gd name="T18" fmla="*/ 8 w 203"/>
                        <a:gd name="T19" fmla="*/ 113 h 140"/>
                        <a:gd name="T20" fmla="*/ 2 w 203"/>
                        <a:gd name="T21" fmla="*/ 111 h 140"/>
                        <a:gd name="T22" fmla="*/ 0 w 203"/>
                        <a:gd name="T23" fmla="*/ 109 h 140"/>
                        <a:gd name="T24" fmla="*/ 178 w 203"/>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0"/>
                        <a:gd name="T41" fmla="*/ 203 w 203"/>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0">
                          <a:moveTo>
                            <a:pt x="178" y="0"/>
                          </a:moveTo>
                          <a:lnTo>
                            <a:pt x="180" y="0"/>
                          </a:lnTo>
                          <a:lnTo>
                            <a:pt x="188" y="3"/>
                          </a:lnTo>
                          <a:lnTo>
                            <a:pt x="195" y="9"/>
                          </a:lnTo>
                          <a:lnTo>
                            <a:pt x="201" y="18"/>
                          </a:lnTo>
                          <a:lnTo>
                            <a:pt x="203" y="31"/>
                          </a:lnTo>
                          <a:lnTo>
                            <a:pt x="21" y="140"/>
                          </a:lnTo>
                          <a:lnTo>
                            <a:pt x="21" y="127"/>
                          </a:lnTo>
                          <a:lnTo>
                            <a:pt x="15" y="118"/>
                          </a:lnTo>
                          <a:lnTo>
                            <a:pt x="8" y="113"/>
                          </a:lnTo>
                          <a:lnTo>
                            <a:pt x="2" y="111"/>
                          </a:lnTo>
                          <a:lnTo>
                            <a:pt x="0" y="109"/>
                          </a:lnTo>
                          <a:lnTo>
                            <a:pt x="178" y="0"/>
                          </a:lnTo>
                          <a:close/>
                        </a:path>
                      </a:pathLst>
                    </a:custGeom>
                    <a:solidFill>
                      <a:srgbClr val="B6B6FF"/>
                    </a:solidFill>
                    <a:ln w="0">
                      <a:solidFill>
                        <a:srgbClr val="B6B6FF"/>
                      </a:solidFill>
                      <a:round/>
                      <a:headEnd/>
                      <a:tailEnd/>
                    </a:ln>
                  </p:spPr>
                  <p:txBody>
                    <a:bodyPr/>
                    <a:lstStyle/>
                    <a:p>
                      <a:pPr defTabSz="457200"/>
                      <a:endParaRPr lang="en-US">
                        <a:solidFill>
                          <a:prstClr val="black"/>
                        </a:solidFill>
                      </a:endParaRPr>
                    </a:p>
                  </p:txBody>
                </p:sp>
                <p:sp>
                  <p:nvSpPr>
                    <p:cNvPr id="9471" name="Freeform 303"/>
                    <p:cNvSpPr>
                      <a:spLocks/>
                    </p:cNvSpPr>
                    <p:nvPr/>
                  </p:nvSpPr>
                  <p:spPr bwMode="auto">
                    <a:xfrm>
                      <a:off x="2376" y="2534"/>
                      <a:ext cx="195" cy="135"/>
                    </a:xfrm>
                    <a:custGeom>
                      <a:avLst/>
                      <a:gdLst>
                        <a:gd name="T0" fmla="*/ 174 w 195"/>
                        <a:gd name="T1" fmla="*/ 0 h 135"/>
                        <a:gd name="T2" fmla="*/ 174 w 195"/>
                        <a:gd name="T3" fmla="*/ 0 h 135"/>
                        <a:gd name="T4" fmla="*/ 178 w 195"/>
                        <a:gd name="T5" fmla="*/ 1 h 135"/>
                        <a:gd name="T6" fmla="*/ 182 w 195"/>
                        <a:gd name="T7" fmla="*/ 3 h 135"/>
                        <a:gd name="T8" fmla="*/ 185 w 195"/>
                        <a:gd name="T9" fmla="*/ 7 h 135"/>
                        <a:gd name="T10" fmla="*/ 189 w 195"/>
                        <a:gd name="T11" fmla="*/ 11 h 135"/>
                        <a:gd name="T12" fmla="*/ 193 w 195"/>
                        <a:gd name="T13" fmla="*/ 14 h 135"/>
                        <a:gd name="T14" fmla="*/ 195 w 195"/>
                        <a:gd name="T15" fmla="*/ 20 h 135"/>
                        <a:gd name="T16" fmla="*/ 195 w 195"/>
                        <a:gd name="T17" fmla="*/ 26 h 135"/>
                        <a:gd name="T18" fmla="*/ 17 w 195"/>
                        <a:gd name="T19" fmla="*/ 135 h 135"/>
                        <a:gd name="T20" fmla="*/ 17 w 195"/>
                        <a:gd name="T21" fmla="*/ 129 h 135"/>
                        <a:gd name="T22" fmla="*/ 15 w 195"/>
                        <a:gd name="T23" fmla="*/ 126 h 135"/>
                        <a:gd name="T24" fmla="*/ 11 w 195"/>
                        <a:gd name="T25" fmla="*/ 120 h 135"/>
                        <a:gd name="T26" fmla="*/ 9 w 195"/>
                        <a:gd name="T27" fmla="*/ 116 h 135"/>
                        <a:gd name="T28" fmla="*/ 6 w 195"/>
                        <a:gd name="T29" fmla="*/ 113 h 135"/>
                        <a:gd name="T30" fmla="*/ 2 w 195"/>
                        <a:gd name="T31" fmla="*/ 111 h 135"/>
                        <a:gd name="T32" fmla="*/ 0 w 195"/>
                        <a:gd name="T33" fmla="*/ 109 h 135"/>
                        <a:gd name="T34" fmla="*/ 0 w 195"/>
                        <a:gd name="T35" fmla="*/ 109 h 135"/>
                        <a:gd name="T36" fmla="*/ 174 w 19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35"/>
                        <a:gd name="T59" fmla="*/ 195 w 19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35">
                          <a:moveTo>
                            <a:pt x="174" y="0"/>
                          </a:moveTo>
                          <a:lnTo>
                            <a:pt x="174" y="0"/>
                          </a:lnTo>
                          <a:lnTo>
                            <a:pt x="178" y="1"/>
                          </a:lnTo>
                          <a:lnTo>
                            <a:pt x="182" y="3"/>
                          </a:lnTo>
                          <a:lnTo>
                            <a:pt x="185" y="7"/>
                          </a:lnTo>
                          <a:lnTo>
                            <a:pt x="189" y="11"/>
                          </a:lnTo>
                          <a:lnTo>
                            <a:pt x="193" y="14"/>
                          </a:lnTo>
                          <a:lnTo>
                            <a:pt x="195" y="20"/>
                          </a:lnTo>
                          <a:lnTo>
                            <a:pt x="195" y="26"/>
                          </a:lnTo>
                          <a:lnTo>
                            <a:pt x="17" y="135"/>
                          </a:lnTo>
                          <a:lnTo>
                            <a:pt x="17" y="129"/>
                          </a:lnTo>
                          <a:lnTo>
                            <a:pt x="15" y="126"/>
                          </a:lnTo>
                          <a:lnTo>
                            <a:pt x="11" y="120"/>
                          </a:lnTo>
                          <a:lnTo>
                            <a:pt x="9" y="116"/>
                          </a:lnTo>
                          <a:lnTo>
                            <a:pt x="6" y="113"/>
                          </a:lnTo>
                          <a:lnTo>
                            <a:pt x="2" y="111"/>
                          </a:lnTo>
                          <a:lnTo>
                            <a:pt x="0" y="109"/>
                          </a:lnTo>
                          <a:lnTo>
                            <a:pt x="174" y="0"/>
                          </a:lnTo>
                          <a:close/>
                        </a:path>
                      </a:pathLst>
                    </a:custGeom>
                    <a:solidFill>
                      <a:srgbClr val="DBDBFF"/>
                    </a:solidFill>
                    <a:ln w="0">
                      <a:solidFill>
                        <a:srgbClr val="DBDBFF"/>
                      </a:solidFill>
                      <a:round/>
                      <a:headEnd/>
                      <a:tailEnd/>
                    </a:ln>
                  </p:spPr>
                  <p:txBody>
                    <a:bodyPr/>
                    <a:lstStyle/>
                    <a:p>
                      <a:pPr defTabSz="457200"/>
                      <a:endParaRPr lang="en-US">
                        <a:solidFill>
                          <a:prstClr val="black"/>
                        </a:solidFill>
                      </a:endParaRPr>
                    </a:p>
                  </p:txBody>
                </p:sp>
                <p:sp>
                  <p:nvSpPr>
                    <p:cNvPr id="9472" name="Freeform 304"/>
                    <p:cNvSpPr>
                      <a:spLocks/>
                    </p:cNvSpPr>
                    <p:nvPr/>
                  </p:nvSpPr>
                  <p:spPr bwMode="auto">
                    <a:xfrm>
                      <a:off x="2382" y="2535"/>
                      <a:ext cx="189" cy="128"/>
                    </a:xfrm>
                    <a:custGeom>
                      <a:avLst/>
                      <a:gdLst>
                        <a:gd name="T0" fmla="*/ 170 w 189"/>
                        <a:gd name="T1" fmla="*/ 0 h 128"/>
                        <a:gd name="T2" fmla="*/ 172 w 189"/>
                        <a:gd name="T3" fmla="*/ 0 h 128"/>
                        <a:gd name="T4" fmla="*/ 174 w 189"/>
                        <a:gd name="T5" fmla="*/ 2 h 128"/>
                        <a:gd name="T6" fmla="*/ 178 w 189"/>
                        <a:gd name="T7" fmla="*/ 4 h 128"/>
                        <a:gd name="T8" fmla="*/ 181 w 189"/>
                        <a:gd name="T9" fmla="*/ 8 h 128"/>
                        <a:gd name="T10" fmla="*/ 185 w 189"/>
                        <a:gd name="T11" fmla="*/ 12 h 128"/>
                        <a:gd name="T12" fmla="*/ 187 w 189"/>
                        <a:gd name="T13" fmla="*/ 17 h 128"/>
                        <a:gd name="T14" fmla="*/ 189 w 189"/>
                        <a:gd name="T15" fmla="*/ 21 h 128"/>
                        <a:gd name="T16" fmla="*/ 13 w 189"/>
                        <a:gd name="T17" fmla="*/ 128 h 128"/>
                        <a:gd name="T18" fmla="*/ 0 w 189"/>
                        <a:gd name="T19" fmla="*/ 106 h 128"/>
                        <a:gd name="T20" fmla="*/ 170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0" y="0"/>
                          </a:moveTo>
                          <a:lnTo>
                            <a:pt x="172" y="0"/>
                          </a:lnTo>
                          <a:lnTo>
                            <a:pt x="174" y="2"/>
                          </a:lnTo>
                          <a:lnTo>
                            <a:pt x="178" y="4"/>
                          </a:lnTo>
                          <a:lnTo>
                            <a:pt x="181" y="8"/>
                          </a:lnTo>
                          <a:lnTo>
                            <a:pt x="185" y="12"/>
                          </a:lnTo>
                          <a:lnTo>
                            <a:pt x="187" y="17"/>
                          </a:lnTo>
                          <a:lnTo>
                            <a:pt x="189" y="21"/>
                          </a:lnTo>
                          <a:lnTo>
                            <a:pt x="13" y="128"/>
                          </a:lnTo>
                          <a:lnTo>
                            <a:pt x="0" y="106"/>
                          </a:lnTo>
                          <a:lnTo>
                            <a:pt x="170" y="0"/>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sp>
                  <p:nvSpPr>
                    <p:cNvPr id="9473" name="Freeform 314"/>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0000FF"/>
                    </a:solidFill>
                    <a:ln w="0">
                      <a:solidFill>
                        <a:srgbClr val="0000FF"/>
                      </a:solidFill>
                      <a:round/>
                      <a:headEnd/>
                      <a:tailEnd/>
                    </a:ln>
                  </p:spPr>
                  <p:txBody>
                    <a:bodyPr/>
                    <a:lstStyle/>
                    <a:p>
                      <a:pPr defTabSz="457200"/>
                      <a:endParaRPr lang="en-US">
                        <a:solidFill>
                          <a:prstClr val="black"/>
                        </a:solidFill>
                      </a:endParaRPr>
                    </a:p>
                  </p:txBody>
                </p:sp>
                <p:sp>
                  <p:nvSpPr>
                    <p:cNvPr id="9474" name="Freeform 315"/>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path>
                      </a:pathLst>
                    </a:custGeom>
                    <a:noFill/>
                    <a:ln w="9525">
                      <a:solidFill>
                        <a:srgbClr val="000000"/>
                      </a:solidFill>
                      <a:round/>
                      <a:headEnd/>
                      <a:tailEnd/>
                    </a:ln>
                  </p:spPr>
                  <p:txBody>
                    <a:bodyPr/>
                    <a:lstStyle/>
                    <a:p>
                      <a:pPr defTabSz="457200"/>
                      <a:endParaRPr lang="en-US">
                        <a:solidFill>
                          <a:prstClr val="black"/>
                        </a:solidFill>
                      </a:endParaRPr>
                    </a:p>
                  </p:txBody>
                </p:sp>
                <p:sp>
                  <p:nvSpPr>
                    <p:cNvPr id="9475" name="Freeform 317"/>
                    <p:cNvSpPr>
                      <a:spLocks/>
                    </p:cNvSpPr>
                    <p:nvPr/>
                  </p:nvSpPr>
                  <p:spPr bwMode="auto">
                    <a:xfrm>
                      <a:off x="2535" y="2530"/>
                      <a:ext cx="43" cy="54"/>
                    </a:xfrm>
                    <a:custGeom>
                      <a:avLst/>
                      <a:gdLst>
                        <a:gd name="T0" fmla="*/ 0 w 43"/>
                        <a:gd name="T1" fmla="*/ 4 h 54"/>
                        <a:gd name="T2" fmla="*/ 2 w 43"/>
                        <a:gd name="T3" fmla="*/ 4 h 54"/>
                        <a:gd name="T4" fmla="*/ 8 w 43"/>
                        <a:gd name="T5" fmla="*/ 2 h 54"/>
                        <a:gd name="T6" fmla="*/ 13 w 43"/>
                        <a:gd name="T7" fmla="*/ 0 h 54"/>
                        <a:gd name="T8" fmla="*/ 21 w 43"/>
                        <a:gd name="T9" fmla="*/ 0 h 54"/>
                        <a:gd name="T10" fmla="*/ 28 w 43"/>
                        <a:gd name="T11" fmla="*/ 4 h 54"/>
                        <a:gd name="T12" fmla="*/ 36 w 43"/>
                        <a:gd name="T13" fmla="*/ 15 h 54"/>
                        <a:gd name="T14" fmla="*/ 39 w 43"/>
                        <a:gd name="T15" fmla="*/ 30 h 54"/>
                        <a:gd name="T16" fmla="*/ 43 w 43"/>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4"/>
                        <a:gd name="T29" fmla="*/ 43 w 4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4">
                          <a:moveTo>
                            <a:pt x="0" y="4"/>
                          </a:moveTo>
                          <a:lnTo>
                            <a:pt x="2" y="4"/>
                          </a:lnTo>
                          <a:lnTo>
                            <a:pt x="8" y="2"/>
                          </a:lnTo>
                          <a:lnTo>
                            <a:pt x="13" y="0"/>
                          </a:lnTo>
                          <a:lnTo>
                            <a:pt x="21" y="0"/>
                          </a:lnTo>
                          <a:lnTo>
                            <a:pt x="28" y="4"/>
                          </a:lnTo>
                          <a:lnTo>
                            <a:pt x="36" y="15"/>
                          </a:lnTo>
                          <a:lnTo>
                            <a:pt x="39" y="30"/>
                          </a:lnTo>
                          <a:lnTo>
                            <a:pt x="43" y="54"/>
                          </a:lnTo>
                        </a:path>
                      </a:pathLst>
                    </a:custGeom>
                    <a:noFill/>
                    <a:ln w="11113">
                      <a:solidFill>
                        <a:srgbClr val="0000FF"/>
                      </a:solidFill>
                      <a:round/>
                      <a:headEnd/>
                      <a:tailEnd/>
                    </a:ln>
                  </p:spPr>
                  <p:txBody>
                    <a:bodyPr/>
                    <a:lstStyle/>
                    <a:p>
                      <a:pPr defTabSz="457200"/>
                      <a:endParaRPr lang="en-US">
                        <a:solidFill>
                          <a:prstClr val="black"/>
                        </a:solidFill>
                      </a:endParaRPr>
                    </a:p>
                  </p:txBody>
                </p:sp>
                <p:sp>
                  <p:nvSpPr>
                    <p:cNvPr id="9476" name="Freeform 373"/>
                    <p:cNvSpPr>
                      <a:spLocks/>
                    </p:cNvSpPr>
                    <p:nvPr/>
                  </p:nvSpPr>
                  <p:spPr bwMode="auto">
                    <a:xfrm>
                      <a:off x="944" y="2654"/>
                      <a:ext cx="351" cy="143"/>
                    </a:xfrm>
                    <a:custGeom>
                      <a:avLst/>
                      <a:gdLst>
                        <a:gd name="T0" fmla="*/ 0 w 351"/>
                        <a:gd name="T1" fmla="*/ 0 h 143"/>
                        <a:gd name="T2" fmla="*/ 4 w 351"/>
                        <a:gd name="T3" fmla="*/ 4 h 143"/>
                        <a:gd name="T4" fmla="*/ 15 w 351"/>
                        <a:gd name="T5" fmla="*/ 11 h 143"/>
                        <a:gd name="T6" fmla="*/ 32 w 351"/>
                        <a:gd name="T7" fmla="*/ 22 h 143"/>
                        <a:gd name="T8" fmla="*/ 54 w 351"/>
                        <a:gd name="T9" fmla="*/ 37 h 143"/>
                        <a:gd name="T10" fmla="*/ 80 w 351"/>
                        <a:gd name="T11" fmla="*/ 54 h 143"/>
                        <a:gd name="T12" fmla="*/ 108 w 351"/>
                        <a:gd name="T13" fmla="*/ 70 h 143"/>
                        <a:gd name="T14" fmla="*/ 138 w 351"/>
                        <a:gd name="T15" fmla="*/ 87 h 143"/>
                        <a:gd name="T16" fmla="*/ 169 w 351"/>
                        <a:gd name="T17" fmla="*/ 102 h 143"/>
                        <a:gd name="T18" fmla="*/ 201 w 351"/>
                        <a:gd name="T19" fmla="*/ 115 h 143"/>
                        <a:gd name="T20" fmla="*/ 230 w 351"/>
                        <a:gd name="T21" fmla="*/ 122 h 143"/>
                        <a:gd name="T22" fmla="*/ 258 w 351"/>
                        <a:gd name="T23" fmla="*/ 128 h 143"/>
                        <a:gd name="T24" fmla="*/ 284 w 351"/>
                        <a:gd name="T25" fmla="*/ 126 h 143"/>
                        <a:gd name="T26" fmla="*/ 282 w 351"/>
                        <a:gd name="T27" fmla="*/ 143 h 143"/>
                        <a:gd name="T28" fmla="*/ 351 w 351"/>
                        <a:gd name="T29" fmla="*/ 111 h 143"/>
                        <a:gd name="T30" fmla="*/ 293 w 351"/>
                        <a:gd name="T31" fmla="*/ 61 h 143"/>
                        <a:gd name="T32" fmla="*/ 293 w 351"/>
                        <a:gd name="T33" fmla="*/ 81 h 143"/>
                        <a:gd name="T34" fmla="*/ 286 w 351"/>
                        <a:gd name="T35" fmla="*/ 81 h 143"/>
                        <a:gd name="T36" fmla="*/ 267 w 351"/>
                        <a:gd name="T37" fmla="*/ 83 h 143"/>
                        <a:gd name="T38" fmla="*/ 242 w 351"/>
                        <a:gd name="T39" fmla="*/ 81 h 143"/>
                        <a:gd name="T40" fmla="*/ 206 w 351"/>
                        <a:gd name="T41" fmla="*/ 80 h 143"/>
                        <a:gd name="T42" fmla="*/ 167 w 351"/>
                        <a:gd name="T43" fmla="*/ 74 h 143"/>
                        <a:gd name="T44" fmla="*/ 125 w 351"/>
                        <a:gd name="T45" fmla="*/ 65 h 143"/>
                        <a:gd name="T46" fmla="*/ 80 w 351"/>
                        <a:gd name="T47" fmla="*/ 50 h 143"/>
                        <a:gd name="T48" fmla="*/ 39 w 351"/>
                        <a:gd name="T49" fmla="*/ 29 h 143"/>
                        <a:gd name="T50" fmla="*/ 0 w 351"/>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1"/>
                        <a:gd name="T79" fmla="*/ 0 h 143"/>
                        <a:gd name="T80" fmla="*/ 351 w 351"/>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1" h="143">
                          <a:moveTo>
                            <a:pt x="0" y="0"/>
                          </a:moveTo>
                          <a:lnTo>
                            <a:pt x="4" y="4"/>
                          </a:lnTo>
                          <a:lnTo>
                            <a:pt x="15" y="11"/>
                          </a:lnTo>
                          <a:lnTo>
                            <a:pt x="32" y="22"/>
                          </a:lnTo>
                          <a:lnTo>
                            <a:pt x="54" y="37"/>
                          </a:lnTo>
                          <a:lnTo>
                            <a:pt x="80" y="54"/>
                          </a:lnTo>
                          <a:lnTo>
                            <a:pt x="108" y="70"/>
                          </a:lnTo>
                          <a:lnTo>
                            <a:pt x="138" y="87"/>
                          </a:lnTo>
                          <a:lnTo>
                            <a:pt x="169" y="102"/>
                          </a:lnTo>
                          <a:lnTo>
                            <a:pt x="201" y="115"/>
                          </a:lnTo>
                          <a:lnTo>
                            <a:pt x="230" y="122"/>
                          </a:lnTo>
                          <a:lnTo>
                            <a:pt x="258" y="128"/>
                          </a:lnTo>
                          <a:lnTo>
                            <a:pt x="284" y="126"/>
                          </a:lnTo>
                          <a:lnTo>
                            <a:pt x="282" y="143"/>
                          </a:lnTo>
                          <a:lnTo>
                            <a:pt x="351" y="111"/>
                          </a:lnTo>
                          <a:lnTo>
                            <a:pt x="293" y="61"/>
                          </a:lnTo>
                          <a:lnTo>
                            <a:pt x="293" y="81"/>
                          </a:lnTo>
                          <a:lnTo>
                            <a:pt x="286" y="81"/>
                          </a:lnTo>
                          <a:lnTo>
                            <a:pt x="267" y="83"/>
                          </a:lnTo>
                          <a:lnTo>
                            <a:pt x="242" y="81"/>
                          </a:lnTo>
                          <a:lnTo>
                            <a:pt x="206" y="80"/>
                          </a:lnTo>
                          <a:lnTo>
                            <a:pt x="167" y="74"/>
                          </a:lnTo>
                          <a:lnTo>
                            <a:pt x="125" y="65"/>
                          </a:lnTo>
                          <a:lnTo>
                            <a:pt x="80" y="50"/>
                          </a:lnTo>
                          <a:lnTo>
                            <a:pt x="39" y="29"/>
                          </a:lnTo>
                          <a:lnTo>
                            <a:pt x="0" y="0"/>
                          </a:lnTo>
                          <a:close/>
                        </a:path>
                      </a:pathLst>
                    </a:custGeom>
                    <a:solidFill>
                      <a:srgbClr val="00FFFF"/>
                    </a:solidFill>
                    <a:ln w="0">
                      <a:solidFill>
                        <a:srgbClr val="00FFFF"/>
                      </a:solidFill>
                      <a:round/>
                      <a:headEnd/>
                      <a:tailEnd/>
                    </a:ln>
                  </p:spPr>
                  <p:txBody>
                    <a:bodyPr/>
                    <a:lstStyle/>
                    <a:p>
                      <a:pPr defTabSz="457200"/>
                      <a:endParaRPr lang="en-US">
                        <a:solidFill>
                          <a:prstClr val="black"/>
                        </a:solidFill>
                      </a:endParaRPr>
                    </a:p>
                  </p:txBody>
                </p:sp>
                <p:sp>
                  <p:nvSpPr>
                    <p:cNvPr id="9477" name="Freeform 374"/>
                    <p:cNvSpPr>
                      <a:spLocks/>
                    </p:cNvSpPr>
                    <p:nvPr/>
                  </p:nvSpPr>
                  <p:spPr bwMode="auto">
                    <a:xfrm>
                      <a:off x="952" y="2648"/>
                      <a:ext cx="347" cy="149"/>
                    </a:xfrm>
                    <a:custGeom>
                      <a:avLst/>
                      <a:gdLst>
                        <a:gd name="T0" fmla="*/ 0 w 347"/>
                        <a:gd name="T1" fmla="*/ 0 h 149"/>
                        <a:gd name="T2" fmla="*/ 4 w 347"/>
                        <a:gd name="T3" fmla="*/ 4 h 149"/>
                        <a:gd name="T4" fmla="*/ 15 w 347"/>
                        <a:gd name="T5" fmla="*/ 11 h 149"/>
                        <a:gd name="T6" fmla="*/ 31 w 347"/>
                        <a:gd name="T7" fmla="*/ 22 h 149"/>
                        <a:gd name="T8" fmla="*/ 52 w 347"/>
                        <a:gd name="T9" fmla="*/ 37 h 149"/>
                        <a:gd name="T10" fmla="*/ 78 w 347"/>
                        <a:gd name="T11" fmla="*/ 54 h 149"/>
                        <a:gd name="T12" fmla="*/ 106 w 347"/>
                        <a:gd name="T13" fmla="*/ 71 h 149"/>
                        <a:gd name="T14" fmla="*/ 135 w 347"/>
                        <a:gd name="T15" fmla="*/ 89 h 149"/>
                        <a:gd name="T16" fmla="*/ 167 w 347"/>
                        <a:gd name="T17" fmla="*/ 104 h 149"/>
                        <a:gd name="T18" fmla="*/ 198 w 347"/>
                        <a:gd name="T19" fmla="*/ 117 h 149"/>
                        <a:gd name="T20" fmla="*/ 228 w 347"/>
                        <a:gd name="T21" fmla="*/ 126 h 149"/>
                        <a:gd name="T22" fmla="*/ 256 w 347"/>
                        <a:gd name="T23" fmla="*/ 132 h 149"/>
                        <a:gd name="T24" fmla="*/ 280 w 347"/>
                        <a:gd name="T25" fmla="*/ 132 h 149"/>
                        <a:gd name="T26" fmla="*/ 278 w 347"/>
                        <a:gd name="T27" fmla="*/ 149 h 149"/>
                        <a:gd name="T28" fmla="*/ 347 w 347"/>
                        <a:gd name="T29" fmla="*/ 121 h 149"/>
                        <a:gd name="T30" fmla="*/ 291 w 347"/>
                        <a:gd name="T31" fmla="*/ 69 h 149"/>
                        <a:gd name="T32" fmla="*/ 291 w 347"/>
                        <a:gd name="T33" fmla="*/ 87 h 149"/>
                        <a:gd name="T34" fmla="*/ 284 w 347"/>
                        <a:gd name="T35" fmla="*/ 87 h 149"/>
                        <a:gd name="T36" fmla="*/ 265 w 347"/>
                        <a:gd name="T37" fmla="*/ 89 h 149"/>
                        <a:gd name="T38" fmla="*/ 239 w 347"/>
                        <a:gd name="T39" fmla="*/ 87 h 149"/>
                        <a:gd name="T40" fmla="*/ 204 w 347"/>
                        <a:gd name="T41" fmla="*/ 86 h 149"/>
                        <a:gd name="T42" fmla="*/ 163 w 347"/>
                        <a:gd name="T43" fmla="*/ 78 h 149"/>
                        <a:gd name="T44" fmla="*/ 122 w 347"/>
                        <a:gd name="T45" fmla="*/ 69 h 149"/>
                        <a:gd name="T46" fmla="*/ 78 w 347"/>
                        <a:gd name="T47" fmla="*/ 52 h 149"/>
                        <a:gd name="T48" fmla="*/ 37 w 347"/>
                        <a:gd name="T49" fmla="*/ 30 h 149"/>
                        <a:gd name="T50" fmla="*/ 0 w 347"/>
                        <a:gd name="T51" fmla="*/ 0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149"/>
                        <a:gd name="T80" fmla="*/ 347 w 347"/>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149">
                          <a:moveTo>
                            <a:pt x="0" y="0"/>
                          </a:moveTo>
                          <a:lnTo>
                            <a:pt x="4" y="4"/>
                          </a:lnTo>
                          <a:lnTo>
                            <a:pt x="15" y="11"/>
                          </a:lnTo>
                          <a:lnTo>
                            <a:pt x="31" y="22"/>
                          </a:lnTo>
                          <a:lnTo>
                            <a:pt x="52" y="37"/>
                          </a:lnTo>
                          <a:lnTo>
                            <a:pt x="78" y="54"/>
                          </a:lnTo>
                          <a:lnTo>
                            <a:pt x="106" y="71"/>
                          </a:lnTo>
                          <a:lnTo>
                            <a:pt x="135" y="89"/>
                          </a:lnTo>
                          <a:lnTo>
                            <a:pt x="167" y="104"/>
                          </a:lnTo>
                          <a:lnTo>
                            <a:pt x="198" y="117"/>
                          </a:lnTo>
                          <a:lnTo>
                            <a:pt x="228" y="126"/>
                          </a:lnTo>
                          <a:lnTo>
                            <a:pt x="256" y="132"/>
                          </a:lnTo>
                          <a:lnTo>
                            <a:pt x="280" y="132"/>
                          </a:lnTo>
                          <a:lnTo>
                            <a:pt x="278" y="149"/>
                          </a:lnTo>
                          <a:lnTo>
                            <a:pt x="347" y="121"/>
                          </a:lnTo>
                          <a:lnTo>
                            <a:pt x="291" y="69"/>
                          </a:lnTo>
                          <a:lnTo>
                            <a:pt x="291" y="87"/>
                          </a:lnTo>
                          <a:lnTo>
                            <a:pt x="284" y="87"/>
                          </a:lnTo>
                          <a:lnTo>
                            <a:pt x="265" y="89"/>
                          </a:lnTo>
                          <a:lnTo>
                            <a:pt x="239" y="87"/>
                          </a:lnTo>
                          <a:lnTo>
                            <a:pt x="204" y="86"/>
                          </a:lnTo>
                          <a:lnTo>
                            <a:pt x="163" y="78"/>
                          </a:lnTo>
                          <a:lnTo>
                            <a:pt x="122" y="69"/>
                          </a:lnTo>
                          <a:lnTo>
                            <a:pt x="78" y="52"/>
                          </a:lnTo>
                          <a:lnTo>
                            <a:pt x="37" y="30"/>
                          </a:lnTo>
                          <a:lnTo>
                            <a:pt x="0" y="0"/>
                          </a:lnTo>
                          <a:close/>
                        </a:path>
                      </a:pathLst>
                    </a:custGeom>
                    <a:solidFill>
                      <a:srgbClr val="0000FF"/>
                    </a:solidFill>
                    <a:ln w="0">
                      <a:solidFill>
                        <a:srgbClr val="0000FF"/>
                      </a:solidFill>
                      <a:round/>
                      <a:headEnd/>
                      <a:tailEnd/>
                    </a:ln>
                  </p:spPr>
                  <p:txBody>
                    <a:bodyPr/>
                    <a:lstStyle/>
                    <a:p>
                      <a:pPr defTabSz="457200"/>
                      <a:endParaRPr lang="en-US">
                        <a:solidFill>
                          <a:prstClr val="black"/>
                        </a:solidFill>
                      </a:endParaRPr>
                    </a:p>
                  </p:txBody>
                </p:sp>
                <p:sp>
                  <p:nvSpPr>
                    <p:cNvPr id="9478" name="Line 50"/>
                    <p:cNvSpPr>
                      <a:spLocks noChangeShapeType="1"/>
                    </p:cNvSpPr>
                    <p:nvPr/>
                  </p:nvSpPr>
                  <p:spPr bwMode="auto">
                    <a:xfrm flipV="1">
                      <a:off x="2113" y="2152"/>
                      <a:ext cx="13" cy="5"/>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79" name="Line 52"/>
                    <p:cNvSpPr>
                      <a:spLocks noChangeShapeType="1"/>
                    </p:cNvSpPr>
                    <p:nvPr/>
                  </p:nvSpPr>
                  <p:spPr bwMode="auto">
                    <a:xfrm flipV="1">
                      <a:off x="2163" y="2122"/>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80" name="Line 53"/>
                    <p:cNvSpPr>
                      <a:spLocks noChangeShapeType="1"/>
                    </p:cNvSpPr>
                    <p:nvPr/>
                  </p:nvSpPr>
                  <p:spPr bwMode="auto">
                    <a:xfrm flipV="1">
                      <a:off x="2187" y="2107"/>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81" name="Line 54"/>
                    <p:cNvSpPr>
                      <a:spLocks noChangeShapeType="1"/>
                    </p:cNvSpPr>
                    <p:nvPr/>
                  </p:nvSpPr>
                  <p:spPr bwMode="auto">
                    <a:xfrm flipV="1">
                      <a:off x="2211" y="2094"/>
                      <a:ext cx="13" cy="6"/>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82" name="Line 55"/>
                    <p:cNvSpPr>
                      <a:spLocks noChangeShapeType="1"/>
                    </p:cNvSpPr>
                    <p:nvPr/>
                  </p:nvSpPr>
                  <p:spPr bwMode="auto">
                    <a:xfrm flipV="1">
                      <a:off x="2237" y="2079"/>
                      <a:ext cx="11"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83" name="Line 56"/>
                    <p:cNvSpPr>
                      <a:spLocks noChangeShapeType="1"/>
                    </p:cNvSpPr>
                    <p:nvPr/>
                  </p:nvSpPr>
                  <p:spPr bwMode="auto">
                    <a:xfrm flipV="1">
                      <a:off x="2261" y="2064"/>
                      <a:ext cx="11"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84" name="Line 57"/>
                    <p:cNvSpPr>
                      <a:spLocks noChangeShapeType="1"/>
                    </p:cNvSpPr>
                    <p:nvPr/>
                  </p:nvSpPr>
                  <p:spPr bwMode="auto">
                    <a:xfrm flipV="1">
                      <a:off x="2285" y="2050"/>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85" name="Line 58"/>
                    <p:cNvSpPr>
                      <a:spLocks noChangeShapeType="1"/>
                    </p:cNvSpPr>
                    <p:nvPr/>
                  </p:nvSpPr>
                  <p:spPr bwMode="auto">
                    <a:xfrm flipV="1">
                      <a:off x="2309" y="2037"/>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86" name="Line 59"/>
                    <p:cNvSpPr>
                      <a:spLocks noChangeShapeType="1"/>
                    </p:cNvSpPr>
                    <p:nvPr/>
                  </p:nvSpPr>
                  <p:spPr bwMode="auto">
                    <a:xfrm flipV="1">
                      <a:off x="2335" y="2022"/>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87" name="Line 60"/>
                    <p:cNvSpPr>
                      <a:spLocks noChangeShapeType="1"/>
                    </p:cNvSpPr>
                    <p:nvPr/>
                  </p:nvSpPr>
                  <p:spPr bwMode="auto">
                    <a:xfrm flipV="1">
                      <a:off x="2359" y="2007"/>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88" name="Line 61"/>
                    <p:cNvSpPr>
                      <a:spLocks noChangeShapeType="1"/>
                    </p:cNvSpPr>
                    <p:nvPr/>
                  </p:nvSpPr>
                  <p:spPr bwMode="auto">
                    <a:xfrm flipV="1">
                      <a:off x="2383" y="1994"/>
                      <a:ext cx="13" cy="6"/>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89" name="Line 62"/>
                    <p:cNvSpPr>
                      <a:spLocks noChangeShapeType="1"/>
                    </p:cNvSpPr>
                    <p:nvPr/>
                  </p:nvSpPr>
                  <p:spPr bwMode="auto">
                    <a:xfrm flipV="1">
                      <a:off x="2407" y="1979"/>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90" name="Line 63"/>
                    <p:cNvSpPr>
                      <a:spLocks noChangeShapeType="1"/>
                    </p:cNvSpPr>
                    <p:nvPr/>
                  </p:nvSpPr>
                  <p:spPr bwMode="auto">
                    <a:xfrm flipV="1">
                      <a:off x="2433" y="1964"/>
                      <a:ext cx="12"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91" name="Line 64"/>
                    <p:cNvSpPr>
                      <a:spLocks noChangeShapeType="1"/>
                    </p:cNvSpPr>
                    <p:nvPr/>
                  </p:nvSpPr>
                  <p:spPr bwMode="auto">
                    <a:xfrm flipV="1">
                      <a:off x="2458" y="1949"/>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92" name="Line 65"/>
                    <p:cNvSpPr>
                      <a:spLocks noChangeShapeType="1"/>
                    </p:cNvSpPr>
                    <p:nvPr/>
                  </p:nvSpPr>
                  <p:spPr bwMode="auto">
                    <a:xfrm flipV="1">
                      <a:off x="2482" y="1936"/>
                      <a:ext cx="13" cy="6"/>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93" name="Line 66"/>
                    <p:cNvSpPr>
                      <a:spLocks noChangeShapeType="1"/>
                    </p:cNvSpPr>
                    <p:nvPr/>
                  </p:nvSpPr>
                  <p:spPr bwMode="auto">
                    <a:xfrm flipV="1">
                      <a:off x="2508" y="1922"/>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94" name="Line 67"/>
                    <p:cNvSpPr>
                      <a:spLocks noChangeShapeType="1"/>
                    </p:cNvSpPr>
                    <p:nvPr/>
                  </p:nvSpPr>
                  <p:spPr bwMode="auto">
                    <a:xfrm flipV="1">
                      <a:off x="2532" y="1907"/>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95" name="Line 71"/>
                    <p:cNvSpPr>
                      <a:spLocks noChangeShapeType="1"/>
                    </p:cNvSpPr>
                    <p:nvPr/>
                  </p:nvSpPr>
                  <p:spPr bwMode="auto">
                    <a:xfrm flipH="1" flipV="1">
                      <a:off x="2425" y="1862"/>
                      <a:ext cx="124" cy="48"/>
                    </a:xfrm>
                    <a:prstGeom prst="line">
                      <a:avLst/>
                    </a:prstGeom>
                    <a:noFill/>
                    <a:ln w="11113">
                      <a:solidFill>
                        <a:srgbClr val="FF0000"/>
                      </a:solidFill>
                      <a:round/>
                      <a:headEnd/>
                      <a:tailEnd/>
                    </a:ln>
                  </p:spPr>
                  <p:txBody>
                    <a:bodyPr/>
                    <a:lstStyle/>
                    <a:p>
                      <a:pPr defTabSz="457200"/>
                      <a:endParaRPr lang="en-US">
                        <a:solidFill>
                          <a:prstClr val="black"/>
                        </a:solidFill>
                      </a:endParaRPr>
                    </a:p>
                  </p:txBody>
                </p:sp>
                <p:grpSp>
                  <p:nvGrpSpPr>
                    <p:cNvPr id="9" name="Group 396"/>
                    <p:cNvGrpSpPr>
                      <a:grpSpLocks/>
                    </p:cNvGrpSpPr>
                    <p:nvPr/>
                  </p:nvGrpSpPr>
                  <p:grpSpPr bwMode="auto">
                    <a:xfrm>
                      <a:off x="2587" y="2137"/>
                      <a:ext cx="616" cy="339"/>
                      <a:chOff x="2582" y="2147"/>
                      <a:chExt cx="616" cy="339"/>
                    </a:xfrm>
                  </p:grpSpPr>
                  <p:sp>
                    <p:nvSpPr>
                      <p:cNvPr id="9511" name="Line 93"/>
                      <p:cNvSpPr>
                        <a:spLocks noChangeShapeType="1"/>
                      </p:cNvSpPr>
                      <p:nvPr/>
                    </p:nvSpPr>
                    <p:spPr bwMode="auto">
                      <a:xfrm flipH="1">
                        <a:off x="2686" y="2419"/>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12" name="Line 94"/>
                      <p:cNvSpPr>
                        <a:spLocks noChangeShapeType="1"/>
                      </p:cNvSpPr>
                      <p:nvPr/>
                    </p:nvSpPr>
                    <p:spPr bwMode="auto">
                      <a:xfrm flipH="1">
                        <a:off x="2673" y="2432"/>
                        <a:ext cx="2" cy="2"/>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13" name="Line 95"/>
                      <p:cNvSpPr>
                        <a:spLocks noChangeShapeType="1"/>
                      </p:cNvSpPr>
                      <p:nvPr/>
                    </p:nvSpPr>
                    <p:spPr bwMode="auto">
                      <a:xfrm flipH="1">
                        <a:off x="2606" y="2466"/>
                        <a:ext cx="13" cy="5"/>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14" name="Line 96"/>
                      <p:cNvSpPr>
                        <a:spLocks noChangeShapeType="1"/>
                      </p:cNvSpPr>
                      <p:nvPr/>
                    </p:nvSpPr>
                    <p:spPr bwMode="auto">
                      <a:xfrm flipH="1">
                        <a:off x="2582" y="2479"/>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15" name="Line 126"/>
                      <p:cNvSpPr>
                        <a:spLocks noChangeShapeType="1"/>
                      </p:cNvSpPr>
                      <p:nvPr/>
                    </p:nvSpPr>
                    <p:spPr bwMode="auto">
                      <a:xfrm flipH="1" flipV="1">
                        <a:off x="2605" y="2455"/>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16" name="Line 127"/>
                      <p:cNvSpPr>
                        <a:spLocks noChangeShapeType="1"/>
                      </p:cNvSpPr>
                      <p:nvPr/>
                    </p:nvSpPr>
                    <p:spPr bwMode="auto">
                      <a:xfrm flipV="1">
                        <a:off x="2612" y="2440"/>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17" name="Line 128"/>
                      <p:cNvSpPr>
                        <a:spLocks noChangeShapeType="1"/>
                      </p:cNvSpPr>
                      <p:nvPr/>
                    </p:nvSpPr>
                    <p:spPr bwMode="auto">
                      <a:xfrm flipV="1">
                        <a:off x="2638" y="2425"/>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18" name="Line 129"/>
                      <p:cNvSpPr>
                        <a:spLocks noChangeShapeType="1"/>
                      </p:cNvSpPr>
                      <p:nvPr/>
                    </p:nvSpPr>
                    <p:spPr bwMode="auto">
                      <a:xfrm>
                        <a:off x="2662" y="2429"/>
                        <a:ext cx="8" cy="3"/>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19" name="Line 72"/>
                      <p:cNvSpPr>
                        <a:spLocks noChangeShapeType="1"/>
                      </p:cNvSpPr>
                      <p:nvPr/>
                    </p:nvSpPr>
                    <p:spPr bwMode="auto">
                      <a:xfrm flipV="1">
                        <a:off x="3187" y="2169"/>
                        <a:ext cx="11" cy="6"/>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20" name="Line 73"/>
                      <p:cNvSpPr>
                        <a:spLocks noChangeShapeType="1"/>
                      </p:cNvSpPr>
                      <p:nvPr/>
                    </p:nvSpPr>
                    <p:spPr bwMode="auto">
                      <a:xfrm flipH="1" flipV="1">
                        <a:off x="3179" y="2152"/>
                        <a:ext cx="12" cy="10"/>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21" name="Line 74"/>
                      <p:cNvSpPr>
                        <a:spLocks noChangeShapeType="1"/>
                      </p:cNvSpPr>
                      <p:nvPr/>
                    </p:nvSpPr>
                    <p:spPr bwMode="auto">
                      <a:xfrm flipH="1">
                        <a:off x="3153" y="2147"/>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22" name="Line 75"/>
                      <p:cNvSpPr>
                        <a:spLocks noChangeShapeType="1"/>
                      </p:cNvSpPr>
                      <p:nvPr/>
                    </p:nvSpPr>
                    <p:spPr bwMode="auto">
                      <a:xfrm flipH="1">
                        <a:off x="3129" y="2160"/>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23" name="Line 76"/>
                      <p:cNvSpPr>
                        <a:spLocks noChangeShapeType="1"/>
                      </p:cNvSpPr>
                      <p:nvPr/>
                    </p:nvSpPr>
                    <p:spPr bwMode="auto">
                      <a:xfrm flipH="1">
                        <a:off x="3105" y="2175"/>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24" name="Line 77"/>
                      <p:cNvSpPr>
                        <a:spLocks noChangeShapeType="1"/>
                      </p:cNvSpPr>
                      <p:nvPr/>
                    </p:nvSpPr>
                    <p:spPr bwMode="auto">
                      <a:xfrm flipH="1">
                        <a:off x="3081" y="2189"/>
                        <a:ext cx="11"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25" name="Line 78"/>
                      <p:cNvSpPr>
                        <a:spLocks noChangeShapeType="1"/>
                      </p:cNvSpPr>
                      <p:nvPr/>
                    </p:nvSpPr>
                    <p:spPr bwMode="auto">
                      <a:xfrm flipH="1">
                        <a:off x="3055" y="2204"/>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26" name="Line 79"/>
                      <p:cNvSpPr>
                        <a:spLocks noChangeShapeType="1"/>
                      </p:cNvSpPr>
                      <p:nvPr/>
                    </p:nvSpPr>
                    <p:spPr bwMode="auto">
                      <a:xfrm flipH="1">
                        <a:off x="3031" y="2217"/>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27" name="Line 80"/>
                      <p:cNvSpPr>
                        <a:spLocks noChangeShapeType="1"/>
                      </p:cNvSpPr>
                      <p:nvPr/>
                    </p:nvSpPr>
                    <p:spPr bwMode="auto">
                      <a:xfrm flipH="1">
                        <a:off x="3007" y="2232"/>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28" name="Line 81"/>
                      <p:cNvSpPr>
                        <a:spLocks noChangeShapeType="1"/>
                      </p:cNvSpPr>
                      <p:nvPr/>
                    </p:nvSpPr>
                    <p:spPr bwMode="auto">
                      <a:xfrm flipH="1">
                        <a:off x="2983" y="2247"/>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29" name="Line 82"/>
                      <p:cNvSpPr>
                        <a:spLocks noChangeShapeType="1"/>
                      </p:cNvSpPr>
                      <p:nvPr/>
                    </p:nvSpPr>
                    <p:spPr bwMode="auto">
                      <a:xfrm flipH="1">
                        <a:off x="2957" y="2262"/>
                        <a:ext cx="13" cy="5"/>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30" name="Line 83"/>
                      <p:cNvSpPr>
                        <a:spLocks noChangeShapeType="1"/>
                      </p:cNvSpPr>
                      <p:nvPr/>
                    </p:nvSpPr>
                    <p:spPr bwMode="auto">
                      <a:xfrm flipH="1">
                        <a:off x="2933" y="2275"/>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31" name="Line 84"/>
                      <p:cNvSpPr>
                        <a:spLocks noChangeShapeType="1"/>
                      </p:cNvSpPr>
                      <p:nvPr/>
                    </p:nvSpPr>
                    <p:spPr bwMode="auto">
                      <a:xfrm flipH="1">
                        <a:off x="2909" y="2290"/>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32" name="Line 85"/>
                      <p:cNvSpPr>
                        <a:spLocks noChangeShapeType="1"/>
                      </p:cNvSpPr>
                      <p:nvPr/>
                    </p:nvSpPr>
                    <p:spPr bwMode="auto">
                      <a:xfrm flipH="1">
                        <a:off x="2883" y="2304"/>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33" name="Line 86"/>
                      <p:cNvSpPr>
                        <a:spLocks noChangeShapeType="1"/>
                      </p:cNvSpPr>
                      <p:nvPr/>
                    </p:nvSpPr>
                    <p:spPr bwMode="auto">
                      <a:xfrm flipH="1">
                        <a:off x="2859" y="2319"/>
                        <a:ext cx="13" cy="6"/>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34" name="Line 87"/>
                      <p:cNvSpPr>
                        <a:spLocks noChangeShapeType="1"/>
                      </p:cNvSpPr>
                      <p:nvPr/>
                    </p:nvSpPr>
                    <p:spPr bwMode="auto">
                      <a:xfrm flipH="1">
                        <a:off x="2835" y="2332"/>
                        <a:ext cx="13"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35" name="Line 88"/>
                      <p:cNvSpPr>
                        <a:spLocks noChangeShapeType="1"/>
                      </p:cNvSpPr>
                      <p:nvPr/>
                    </p:nvSpPr>
                    <p:spPr bwMode="auto">
                      <a:xfrm flipH="1">
                        <a:off x="2810" y="2347"/>
                        <a:ext cx="12"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36" name="Line 89"/>
                      <p:cNvSpPr>
                        <a:spLocks noChangeShapeType="1"/>
                      </p:cNvSpPr>
                      <p:nvPr/>
                    </p:nvSpPr>
                    <p:spPr bwMode="auto">
                      <a:xfrm flipH="1">
                        <a:off x="2784" y="2362"/>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37" name="Line 90"/>
                      <p:cNvSpPr>
                        <a:spLocks noChangeShapeType="1"/>
                      </p:cNvSpPr>
                      <p:nvPr/>
                    </p:nvSpPr>
                    <p:spPr bwMode="auto">
                      <a:xfrm flipH="1">
                        <a:off x="2760" y="2375"/>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38" name="Line 91"/>
                      <p:cNvSpPr>
                        <a:spLocks noChangeShapeType="1"/>
                      </p:cNvSpPr>
                      <p:nvPr/>
                    </p:nvSpPr>
                    <p:spPr bwMode="auto">
                      <a:xfrm flipH="1">
                        <a:off x="2736" y="2390"/>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39" name="Line 92"/>
                      <p:cNvSpPr>
                        <a:spLocks noChangeShapeType="1"/>
                      </p:cNvSpPr>
                      <p:nvPr/>
                    </p:nvSpPr>
                    <p:spPr bwMode="auto">
                      <a:xfrm flipH="1">
                        <a:off x="2712" y="2404"/>
                        <a:ext cx="11" cy="8"/>
                      </a:xfrm>
                      <a:prstGeom prst="line">
                        <a:avLst/>
                      </a:prstGeom>
                      <a:noFill/>
                      <a:ln w="11113">
                        <a:solidFill>
                          <a:srgbClr val="FF0000"/>
                        </a:solidFill>
                        <a:round/>
                        <a:headEnd/>
                        <a:tailEnd/>
                      </a:ln>
                    </p:spPr>
                    <p:txBody>
                      <a:bodyPr/>
                      <a:lstStyle/>
                      <a:p>
                        <a:pPr defTabSz="457200"/>
                        <a:endParaRPr lang="en-US">
                          <a:solidFill>
                            <a:prstClr val="black"/>
                          </a:solidFill>
                        </a:endParaRPr>
                      </a:p>
                    </p:txBody>
                  </p:sp>
                </p:grpSp>
                <p:sp>
                  <p:nvSpPr>
                    <p:cNvPr id="9497" name="Line 123"/>
                    <p:cNvSpPr>
                      <a:spLocks noChangeShapeType="1"/>
                    </p:cNvSpPr>
                    <p:nvPr/>
                  </p:nvSpPr>
                  <p:spPr bwMode="auto">
                    <a:xfrm flipV="1">
                      <a:off x="2083" y="2192"/>
                      <a:ext cx="13" cy="6"/>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98" name="Line 124"/>
                    <p:cNvSpPr>
                      <a:spLocks noChangeShapeType="1"/>
                    </p:cNvSpPr>
                    <p:nvPr/>
                  </p:nvSpPr>
                  <p:spPr bwMode="auto">
                    <a:xfrm flipV="1">
                      <a:off x="2109" y="2178"/>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499" name="Line 125"/>
                    <p:cNvSpPr>
                      <a:spLocks noChangeShapeType="1"/>
                    </p:cNvSpPr>
                    <p:nvPr/>
                  </p:nvSpPr>
                  <p:spPr bwMode="auto">
                    <a:xfrm flipH="1" flipV="1">
                      <a:off x="2120" y="2163"/>
                      <a:ext cx="11"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00" name="Line 253"/>
                    <p:cNvSpPr>
                      <a:spLocks noChangeShapeType="1"/>
                    </p:cNvSpPr>
                    <p:nvPr/>
                  </p:nvSpPr>
                  <p:spPr bwMode="auto">
                    <a:xfrm flipV="1">
                      <a:off x="2267" y="1870"/>
                      <a:ext cx="185" cy="111"/>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501" name="Freeform 305"/>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close/>
                        </a:path>
                      </a:pathLst>
                    </a:custGeom>
                    <a:solidFill>
                      <a:srgbClr val="0000FF"/>
                    </a:solidFill>
                    <a:ln w="0">
                      <a:solidFill>
                        <a:srgbClr val="0000FF"/>
                      </a:solidFill>
                      <a:round/>
                      <a:headEnd/>
                      <a:tailEnd/>
                    </a:ln>
                  </p:spPr>
                  <p:txBody>
                    <a:bodyPr/>
                    <a:lstStyle/>
                    <a:p>
                      <a:pPr defTabSz="457200"/>
                      <a:endParaRPr lang="en-US">
                        <a:solidFill>
                          <a:prstClr val="black"/>
                        </a:solidFill>
                      </a:endParaRPr>
                    </a:p>
                  </p:txBody>
                </p:sp>
                <p:sp>
                  <p:nvSpPr>
                    <p:cNvPr id="9502" name="Freeform 306"/>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path>
                      </a:pathLst>
                    </a:custGeom>
                    <a:noFill/>
                    <a:ln w="11113">
                      <a:solidFill>
                        <a:srgbClr val="000000"/>
                      </a:solidFill>
                      <a:round/>
                      <a:headEnd/>
                      <a:tailEnd/>
                    </a:ln>
                  </p:spPr>
                  <p:txBody>
                    <a:bodyPr/>
                    <a:lstStyle/>
                    <a:p>
                      <a:pPr defTabSz="457200"/>
                      <a:endParaRPr lang="en-US">
                        <a:solidFill>
                          <a:prstClr val="black"/>
                        </a:solidFill>
                      </a:endParaRPr>
                    </a:p>
                  </p:txBody>
                </p:sp>
                <p:sp>
                  <p:nvSpPr>
                    <p:cNvPr id="9503" name="Freeform 307"/>
                    <p:cNvSpPr>
                      <a:spLocks/>
                    </p:cNvSpPr>
                    <p:nvPr/>
                  </p:nvSpPr>
                  <p:spPr bwMode="auto">
                    <a:xfrm>
                      <a:off x="2239" y="1844"/>
                      <a:ext cx="230" cy="165"/>
                    </a:xfrm>
                    <a:custGeom>
                      <a:avLst/>
                      <a:gdLst>
                        <a:gd name="T0" fmla="*/ 193 w 230"/>
                        <a:gd name="T1" fmla="*/ 0 h 165"/>
                        <a:gd name="T2" fmla="*/ 194 w 230"/>
                        <a:gd name="T3" fmla="*/ 0 h 165"/>
                        <a:gd name="T4" fmla="*/ 200 w 230"/>
                        <a:gd name="T5" fmla="*/ 0 h 165"/>
                        <a:gd name="T6" fmla="*/ 209 w 230"/>
                        <a:gd name="T7" fmla="*/ 2 h 165"/>
                        <a:gd name="T8" fmla="*/ 217 w 230"/>
                        <a:gd name="T9" fmla="*/ 7 h 165"/>
                        <a:gd name="T10" fmla="*/ 224 w 230"/>
                        <a:gd name="T11" fmla="*/ 15 h 165"/>
                        <a:gd name="T12" fmla="*/ 230 w 230"/>
                        <a:gd name="T13" fmla="*/ 29 h 165"/>
                        <a:gd name="T14" fmla="*/ 230 w 230"/>
                        <a:gd name="T15" fmla="*/ 50 h 165"/>
                        <a:gd name="T16" fmla="*/ 37 w 230"/>
                        <a:gd name="T17" fmla="*/ 165 h 165"/>
                        <a:gd name="T18" fmla="*/ 41 w 230"/>
                        <a:gd name="T19" fmla="*/ 144 h 165"/>
                        <a:gd name="T20" fmla="*/ 39 w 230"/>
                        <a:gd name="T21" fmla="*/ 128 h 165"/>
                        <a:gd name="T22" fmla="*/ 35 w 230"/>
                        <a:gd name="T23" fmla="*/ 118 h 165"/>
                        <a:gd name="T24" fmla="*/ 28 w 230"/>
                        <a:gd name="T25" fmla="*/ 113 h 165"/>
                        <a:gd name="T26" fmla="*/ 20 w 230"/>
                        <a:gd name="T27" fmla="*/ 111 h 165"/>
                        <a:gd name="T28" fmla="*/ 13 w 230"/>
                        <a:gd name="T29" fmla="*/ 113 h 165"/>
                        <a:gd name="T30" fmla="*/ 7 w 230"/>
                        <a:gd name="T31" fmla="*/ 115 h 165"/>
                        <a:gd name="T32" fmla="*/ 2 w 230"/>
                        <a:gd name="T33" fmla="*/ 115 h 165"/>
                        <a:gd name="T34" fmla="*/ 0 w 230"/>
                        <a:gd name="T35" fmla="*/ 117 h 165"/>
                        <a:gd name="T36" fmla="*/ 193 w 230"/>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65"/>
                        <a:gd name="T59" fmla="*/ 230 w 230"/>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65">
                          <a:moveTo>
                            <a:pt x="193" y="0"/>
                          </a:moveTo>
                          <a:lnTo>
                            <a:pt x="194" y="0"/>
                          </a:lnTo>
                          <a:lnTo>
                            <a:pt x="200" y="0"/>
                          </a:lnTo>
                          <a:lnTo>
                            <a:pt x="209" y="2"/>
                          </a:lnTo>
                          <a:lnTo>
                            <a:pt x="217" y="7"/>
                          </a:lnTo>
                          <a:lnTo>
                            <a:pt x="224" y="15"/>
                          </a:lnTo>
                          <a:lnTo>
                            <a:pt x="230" y="29"/>
                          </a:lnTo>
                          <a:lnTo>
                            <a:pt x="230" y="50"/>
                          </a:lnTo>
                          <a:lnTo>
                            <a:pt x="37" y="165"/>
                          </a:lnTo>
                          <a:lnTo>
                            <a:pt x="41" y="144"/>
                          </a:lnTo>
                          <a:lnTo>
                            <a:pt x="39" y="128"/>
                          </a:lnTo>
                          <a:lnTo>
                            <a:pt x="35" y="118"/>
                          </a:lnTo>
                          <a:lnTo>
                            <a:pt x="28" y="113"/>
                          </a:lnTo>
                          <a:lnTo>
                            <a:pt x="20" y="111"/>
                          </a:lnTo>
                          <a:lnTo>
                            <a:pt x="13" y="113"/>
                          </a:lnTo>
                          <a:lnTo>
                            <a:pt x="7" y="115"/>
                          </a:lnTo>
                          <a:lnTo>
                            <a:pt x="2" y="115"/>
                          </a:lnTo>
                          <a:lnTo>
                            <a:pt x="0" y="117"/>
                          </a:lnTo>
                          <a:lnTo>
                            <a:pt x="193" y="0"/>
                          </a:lnTo>
                          <a:close/>
                        </a:path>
                      </a:pathLst>
                    </a:custGeom>
                    <a:solidFill>
                      <a:srgbClr val="2424FF"/>
                    </a:solidFill>
                    <a:ln w="0">
                      <a:solidFill>
                        <a:srgbClr val="2424FF"/>
                      </a:solidFill>
                      <a:round/>
                      <a:headEnd/>
                      <a:tailEnd/>
                    </a:ln>
                  </p:spPr>
                  <p:txBody>
                    <a:bodyPr/>
                    <a:lstStyle/>
                    <a:p>
                      <a:pPr defTabSz="457200"/>
                      <a:endParaRPr lang="en-US">
                        <a:solidFill>
                          <a:prstClr val="black"/>
                        </a:solidFill>
                      </a:endParaRPr>
                    </a:p>
                  </p:txBody>
                </p:sp>
                <p:sp>
                  <p:nvSpPr>
                    <p:cNvPr id="9504" name="Freeform 308"/>
                    <p:cNvSpPr>
                      <a:spLocks/>
                    </p:cNvSpPr>
                    <p:nvPr/>
                  </p:nvSpPr>
                  <p:spPr bwMode="auto">
                    <a:xfrm>
                      <a:off x="2244" y="1846"/>
                      <a:ext cx="223" cy="157"/>
                    </a:xfrm>
                    <a:custGeom>
                      <a:avLst/>
                      <a:gdLst>
                        <a:gd name="T0" fmla="*/ 189 w 223"/>
                        <a:gd name="T1" fmla="*/ 0 h 157"/>
                        <a:gd name="T2" fmla="*/ 191 w 223"/>
                        <a:gd name="T3" fmla="*/ 0 h 157"/>
                        <a:gd name="T4" fmla="*/ 197 w 223"/>
                        <a:gd name="T5" fmla="*/ 0 h 157"/>
                        <a:gd name="T6" fmla="*/ 204 w 223"/>
                        <a:gd name="T7" fmla="*/ 1 h 157"/>
                        <a:gd name="T8" fmla="*/ 212 w 223"/>
                        <a:gd name="T9" fmla="*/ 5 h 157"/>
                        <a:gd name="T10" fmla="*/ 219 w 223"/>
                        <a:gd name="T11" fmla="*/ 13 h 157"/>
                        <a:gd name="T12" fmla="*/ 223 w 223"/>
                        <a:gd name="T13" fmla="*/ 26 h 157"/>
                        <a:gd name="T14" fmla="*/ 223 w 223"/>
                        <a:gd name="T15" fmla="*/ 44 h 157"/>
                        <a:gd name="T16" fmla="*/ 34 w 223"/>
                        <a:gd name="T17" fmla="*/ 157 h 157"/>
                        <a:gd name="T18" fmla="*/ 36 w 223"/>
                        <a:gd name="T19" fmla="*/ 137 h 157"/>
                        <a:gd name="T20" fmla="*/ 34 w 223"/>
                        <a:gd name="T21" fmla="*/ 124 h 157"/>
                        <a:gd name="T22" fmla="*/ 28 w 223"/>
                        <a:gd name="T23" fmla="*/ 116 h 157"/>
                        <a:gd name="T24" fmla="*/ 23 w 223"/>
                        <a:gd name="T25" fmla="*/ 113 h 157"/>
                        <a:gd name="T26" fmla="*/ 15 w 223"/>
                        <a:gd name="T27" fmla="*/ 111 h 157"/>
                        <a:gd name="T28" fmla="*/ 8 w 223"/>
                        <a:gd name="T29" fmla="*/ 111 h 157"/>
                        <a:gd name="T30" fmla="*/ 4 w 223"/>
                        <a:gd name="T31" fmla="*/ 113 h 157"/>
                        <a:gd name="T32" fmla="*/ 0 w 223"/>
                        <a:gd name="T33" fmla="*/ 113 h 157"/>
                        <a:gd name="T34" fmla="*/ 189 w 223"/>
                        <a:gd name="T35" fmla="*/ 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57"/>
                        <a:gd name="T56" fmla="*/ 223 w 223"/>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57">
                          <a:moveTo>
                            <a:pt x="189" y="0"/>
                          </a:moveTo>
                          <a:lnTo>
                            <a:pt x="191" y="0"/>
                          </a:lnTo>
                          <a:lnTo>
                            <a:pt x="197" y="0"/>
                          </a:lnTo>
                          <a:lnTo>
                            <a:pt x="204" y="1"/>
                          </a:lnTo>
                          <a:lnTo>
                            <a:pt x="212" y="5"/>
                          </a:lnTo>
                          <a:lnTo>
                            <a:pt x="219" y="13"/>
                          </a:lnTo>
                          <a:lnTo>
                            <a:pt x="223" y="26"/>
                          </a:lnTo>
                          <a:lnTo>
                            <a:pt x="223" y="44"/>
                          </a:lnTo>
                          <a:lnTo>
                            <a:pt x="34" y="157"/>
                          </a:lnTo>
                          <a:lnTo>
                            <a:pt x="36" y="137"/>
                          </a:lnTo>
                          <a:lnTo>
                            <a:pt x="34" y="124"/>
                          </a:lnTo>
                          <a:lnTo>
                            <a:pt x="28" y="116"/>
                          </a:lnTo>
                          <a:lnTo>
                            <a:pt x="23" y="113"/>
                          </a:lnTo>
                          <a:lnTo>
                            <a:pt x="15" y="111"/>
                          </a:lnTo>
                          <a:lnTo>
                            <a:pt x="8" y="111"/>
                          </a:lnTo>
                          <a:lnTo>
                            <a:pt x="4" y="113"/>
                          </a:lnTo>
                          <a:lnTo>
                            <a:pt x="0" y="113"/>
                          </a:lnTo>
                          <a:lnTo>
                            <a:pt x="189" y="0"/>
                          </a:lnTo>
                          <a:close/>
                        </a:path>
                      </a:pathLst>
                    </a:custGeom>
                    <a:solidFill>
                      <a:srgbClr val="4949FF"/>
                    </a:solidFill>
                    <a:ln w="0">
                      <a:solidFill>
                        <a:srgbClr val="4949FF"/>
                      </a:solidFill>
                      <a:round/>
                      <a:headEnd/>
                      <a:tailEnd/>
                    </a:ln>
                  </p:spPr>
                  <p:txBody>
                    <a:bodyPr/>
                    <a:lstStyle/>
                    <a:p>
                      <a:pPr defTabSz="457200"/>
                      <a:endParaRPr lang="en-US">
                        <a:solidFill>
                          <a:prstClr val="black"/>
                        </a:solidFill>
                      </a:endParaRPr>
                    </a:p>
                  </p:txBody>
                </p:sp>
                <p:sp>
                  <p:nvSpPr>
                    <p:cNvPr id="9505" name="Freeform 309"/>
                    <p:cNvSpPr>
                      <a:spLocks/>
                    </p:cNvSpPr>
                    <p:nvPr/>
                  </p:nvSpPr>
                  <p:spPr bwMode="auto">
                    <a:xfrm>
                      <a:off x="2250" y="1846"/>
                      <a:ext cx="217" cy="152"/>
                    </a:xfrm>
                    <a:custGeom>
                      <a:avLst/>
                      <a:gdLst>
                        <a:gd name="T0" fmla="*/ 185 w 217"/>
                        <a:gd name="T1" fmla="*/ 0 h 152"/>
                        <a:gd name="T2" fmla="*/ 187 w 217"/>
                        <a:gd name="T3" fmla="*/ 0 h 152"/>
                        <a:gd name="T4" fmla="*/ 195 w 217"/>
                        <a:gd name="T5" fmla="*/ 1 h 152"/>
                        <a:gd name="T6" fmla="*/ 202 w 217"/>
                        <a:gd name="T7" fmla="*/ 3 h 152"/>
                        <a:gd name="T8" fmla="*/ 209 w 217"/>
                        <a:gd name="T9" fmla="*/ 11 h 152"/>
                        <a:gd name="T10" fmla="*/ 215 w 217"/>
                        <a:gd name="T11" fmla="*/ 22 h 152"/>
                        <a:gd name="T12" fmla="*/ 217 w 217"/>
                        <a:gd name="T13" fmla="*/ 39 h 152"/>
                        <a:gd name="T14" fmla="*/ 30 w 217"/>
                        <a:gd name="T15" fmla="*/ 152 h 152"/>
                        <a:gd name="T16" fmla="*/ 31 w 217"/>
                        <a:gd name="T17" fmla="*/ 133 h 152"/>
                        <a:gd name="T18" fmla="*/ 28 w 217"/>
                        <a:gd name="T19" fmla="*/ 122 h 152"/>
                        <a:gd name="T20" fmla="*/ 22 w 217"/>
                        <a:gd name="T21" fmla="*/ 115 h 152"/>
                        <a:gd name="T22" fmla="*/ 15 w 217"/>
                        <a:gd name="T23" fmla="*/ 113 h 152"/>
                        <a:gd name="T24" fmla="*/ 7 w 217"/>
                        <a:gd name="T25" fmla="*/ 111 h 152"/>
                        <a:gd name="T26" fmla="*/ 4 w 217"/>
                        <a:gd name="T27" fmla="*/ 113 h 152"/>
                        <a:gd name="T28" fmla="*/ 0 w 217"/>
                        <a:gd name="T29" fmla="*/ 113 h 152"/>
                        <a:gd name="T30" fmla="*/ 185 w 21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52"/>
                        <a:gd name="T50" fmla="*/ 217 w 21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52">
                          <a:moveTo>
                            <a:pt x="185" y="0"/>
                          </a:moveTo>
                          <a:lnTo>
                            <a:pt x="187" y="0"/>
                          </a:lnTo>
                          <a:lnTo>
                            <a:pt x="195" y="1"/>
                          </a:lnTo>
                          <a:lnTo>
                            <a:pt x="202" y="3"/>
                          </a:lnTo>
                          <a:lnTo>
                            <a:pt x="209" y="11"/>
                          </a:lnTo>
                          <a:lnTo>
                            <a:pt x="215" y="22"/>
                          </a:lnTo>
                          <a:lnTo>
                            <a:pt x="217" y="39"/>
                          </a:lnTo>
                          <a:lnTo>
                            <a:pt x="30" y="152"/>
                          </a:lnTo>
                          <a:lnTo>
                            <a:pt x="31" y="133"/>
                          </a:lnTo>
                          <a:lnTo>
                            <a:pt x="28" y="122"/>
                          </a:lnTo>
                          <a:lnTo>
                            <a:pt x="22" y="115"/>
                          </a:lnTo>
                          <a:lnTo>
                            <a:pt x="15" y="113"/>
                          </a:lnTo>
                          <a:lnTo>
                            <a:pt x="7" y="111"/>
                          </a:lnTo>
                          <a:lnTo>
                            <a:pt x="4" y="113"/>
                          </a:lnTo>
                          <a:lnTo>
                            <a:pt x="0" y="113"/>
                          </a:lnTo>
                          <a:lnTo>
                            <a:pt x="185" y="0"/>
                          </a:lnTo>
                          <a:close/>
                        </a:path>
                      </a:pathLst>
                    </a:custGeom>
                    <a:solidFill>
                      <a:srgbClr val="6D6DFF"/>
                    </a:solidFill>
                    <a:ln w="0">
                      <a:solidFill>
                        <a:srgbClr val="6D6DFF"/>
                      </a:solidFill>
                      <a:round/>
                      <a:headEnd/>
                      <a:tailEnd/>
                    </a:ln>
                  </p:spPr>
                  <p:txBody>
                    <a:bodyPr/>
                    <a:lstStyle/>
                    <a:p>
                      <a:pPr defTabSz="457200"/>
                      <a:endParaRPr lang="en-US">
                        <a:solidFill>
                          <a:prstClr val="black"/>
                        </a:solidFill>
                      </a:endParaRPr>
                    </a:p>
                  </p:txBody>
                </p:sp>
                <p:sp>
                  <p:nvSpPr>
                    <p:cNvPr id="9506" name="Freeform 310"/>
                    <p:cNvSpPr>
                      <a:spLocks/>
                    </p:cNvSpPr>
                    <p:nvPr/>
                  </p:nvSpPr>
                  <p:spPr bwMode="auto">
                    <a:xfrm>
                      <a:off x="2255" y="1846"/>
                      <a:ext cx="210" cy="146"/>
                    </a:xfrm>
                    <a:custGeom>
                      <a:avLst/>
                      <a:gdLst>
                        <a:gd name="T0" fmla="*/ 182 w 210"/>
                        <a:gd name="T1" fmla="*/ 0 h 146"/>
                        <a:gd name="T2" fmla="*/ 186 w 210"/>
                        <a:gd name="T3" fmla="*/ 0 h 146"/>
                        <a:gd name="T4" fmla="*/ 190 w 210"/>
                        <a:gd name="T5" fmla="*/ 1 h 146"/>
                        <a:gd name="T6" fmla="*/ 197 w 210"/>
                        <a:gd name="T7" fmla="*/ 5 h 146"/>
                        <a:gd name="T8" fmla="*/ 204 w 210"/>
                        <a:gd name="T9" fmla="*/ 11 h 146"/>
                        <a:gd name="T10" fmla="*/ 210 w 210"/>
                        <a:gd name="T11" fmla="*/ 22 h 146"/>
                        <a:gd name="T12" fmla="*/ 210 w 210"/>
                        <a:gd name="T13" fmla="*/ 35 h 146"/>
                        <a:gd name="T14" fmla="*/ 26 w 210"/>
                        <a:gd name="T15" fmla="*/ 146 h 146"/>
                        <a:gd name="T16" fmla="*/ 26 w 210"/>
                        <a:gd name="T17" fmla="*/ 131 h 146"/>
                        <a:gd name="T18" fmla="*/ 23 w 210"/>
                        <a:gd name="T19" fmla="*/ 120 h 146"/>
                        <a:gd name="T20" fmla="*/ 17 w 210"/>
                        <a:gd name="T21" fmla="*/ 115 h 146"/>
                        <a:gd name="T22" fmla="*/ 10 w 210"/>
                        <a:gd name="T23" fmla="*/ 113 h 146"/>
                        <a:gd name="T24" fmla="*/ 4 w 210"/>
                        <a:gd name="T25" fmla="*/ 111 h 146"/>
                        <a:gd name="T26" fmla="*/ 0 w 210"/>
                        <a:gd name="T27" fmla="*/ 111 h 146"/>
                        <a:gd name="T28" fmla="*/ 182 w 210"/>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46"/>
                        <a:gd name="T47" fmla="*/ 210 w 210"/>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46">
                          <a:moveTo>
                            <a:pt x="182" y="0"/>
                          </a:moveTo>
                          <a:lnTo>
                            <a:pt x="186" y="0"/>
                          </a:lnTo>
                          <a:lnTo>
                            <a:pt x="190" y="1"/>
                          </a:lnTo>
                          <a:lnTo>
                            <a:pt x="197" y="5"/>
                          </a:lnTo>
                          <a:lnTo>
                            <a:pt x="204" y="11"/>
                          </a:lnTo>
                          <a:lnTo>
                            <a:pt x="210" y="22"/>
                          </a:lnTo>
                          <a:lnTo>
                            <a:pt x="210" y="35"/>
                          </a:lnTo>
                          <a:lnTo>
                            <a:pt x="26" y="146"/>
                          </a:lnTo>
                          <a:lnTo>
                            <a:pt x="26" y="131"/>
                          </a:lnTo>
                          <a:lnTo>
                            <a:pt x="23" y="120"/>
                          </a:lnTo>
                          <a:lnTo>
                            <a:pt x="17" y="115"/>
                          </a:lnTo>
                          <a:lnTo>
                            <a:pt x="10" y="113"/>
                          </a:lnTo>
                          <a:lnTo>
                            <a:pt x="4" y="111"/>
                          </a:lnTo>
                          <a:lnTo>
                            <a:pt x="0" y="111"/>
                          </a:lnTo>
                          <a:lnTo>
                            <a:pt x="182" y="0"/>
                          </a:lnTo>
                          <a:close/>
                        </a:path>
                      </a:pathLst>
                    </a:custGeom>
                    <a:solidFill>
                      <a:srgbClr val="9292FF"/>
                    </a:solidFill>
                    <a:ln w="0">
                      <a:solidFill>
                        <a:srgbClr val="9292FF"/>
                      </a:solidFill>
                      <a:round/>
                      <a:headEnd/>
                      <a:tailEnd/>
                    </a:ln>
                  </p:spPr>
                  <p:txBody>
                    <a:bodyPr/>
                    <a:lstStyle/>
                    <a:p>
                      <a:pPr defTabSz="457200"/>
                      <a:endParaRPr lang="en-US">
                        <a:solidFill>
                          <a:prstClr val="black"/>
                        </a:solidFill>
                      </a:endParaRPr>
                    </a:p>
                  </p:txBody>
                </p:sp>
                <p:sp>
                  <p:nvSpPr>
                    <p:cNvPr id="9507" name="Freeform 311"/>
                    <p:cNvSpPr>
                      <a:spLocks/>
                    </p:cNvSpPr>
                    <p:nvPr/>
                  </p:nvSpPr>
                  <p:spPr bwMode="auto">
                    <a:xfrm>
                      <a:off x="2261" y="1846"/>
                      <a:ext cx="202" cy="141"/>
                    </a:xfrm>
                    <a:custGeom>
                      <a:avLst/>
                      <a:gdLst>
                        <a:gd name="T0" fmla="*/ 178 w 202"/>
                        <a:gd name="T1" fmla="*/ 0 h 141"/>
                        <a:gd name="T2" fmla="*/ 182 w 202"/>
                        <a:gd name="T3" fmla="*/ 1 h 141"/>
                        <a:gd name="T4" fmla="*/ 187 w 202"/>
                        <a:gd name="T5" fmla="*/ 3 h 141"/>
                        <a:gd name="T6" fmla="*/ 195 w 202"/>
                        <a:gd name="T7" fmla="*/ 9 h 141"/>
                        <a:gd name="T8" fmla="*/ 202 w 202"/>
                        <a:gd name="T9" fmla="*/ 18 h 141"/>
                        <a:gd name="T10" fmla="*/ 202 w 202"/>
                        <a:gd name="T11" fmla="*/ 31 h 141"/>
                        <a:gd name="T12" fmla="*/ 22 w 202"/>
                        <a:gd name="T13" fmla="*/ 141 h 141"/>
                        <a:gd name="T14" fmla="*/ 20 w 202"/>
                        <a:gd name="T15" fmla="*/ 128 h 141"/>
                        <a:gd name="T16" fmla="*/ 17 w 202"/>
                        <a:gd name="T17" fmla="*/ 120 h 141"/>
                        <a:gd name="T18" fmla="*/ 9 w 202"/>
                        <a:gd name="T19" fmla="*/ 115 h 141"/>
                        <a:gd name="T20" fmla="*/ 4 w 202"/>
                        <a:gd name="T21" fmla="*/ 111 h 141"/>
                        <a:gd name="T22" fmla="*/ 0 w 202"/>
                        <a:gd name="T23" fmla="*/ 111 h 141"/>
                        <a:gd name="T24" fmla="*/ 178 w 202"/>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141"/>
                        <a:gd name="T41" fmla="*/ 202 w 202"/>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141">
                          <a:moveTo>
                            <a:pt x="178" y="0"/>
                          </a:moveTo>
                          <a:lnTo>
                            <a:pt x="182" y="1"/>
                          </a:lnTo>
                          <a:lnTo>
                            <a:pt x="187" y="3"/>
                          </a:lnTo>
                          <a:lnTo>
                            <a:pt x="195" y="9"/>
                          </a:lnTo>
                          <a:lnTo>
                            <a:pt x="202" y="18"/>
                          </a:lnTo>
                          <a:lnTo>
                            <a:pt x="202" y="31"/>
                          </a:lnTo>
                          <a:lnTo>
                            <a:pt x="22" y="141"/>
                          </a:lnTo>
                          <a:lnTo>
                            <a:pt x="20" y="128"/>
                          </a:lnTo>
                          <a:lnTo>
                            <a:pt x="17" y="120"/>
                          </a:lnTo>
                          <a:lnTo>
                            <a:pt x="9" y="115"/>
                          </a:lnTo>
                          <a:lnTo>
                            <a:pt x="4" y="111"/>
                          </a:lnTo>
                          <a:lnTo>
                            <a:pt x="0" y="111"/>
                          </a:lnTo>
                          <a:lnTo>
                            <a:pt x="178" y="0"/>
                          </a:lnTo>
                          <a:close/>
                        </a:path>
                      </a:pathLst>
                    </a:custGeom>
                    <a:solidFill>
                      <a:srgbClr val="B6B6FF"/>
                    </a:solidFill>
                    <a:ln w="0">
                      <a:solidFill>
                        <a:srgbClr val="B6B6FF"/>
                      </a:solidFill>
                      <a:round/>
                      <a:headEnd/>
                      <a:tailEnd/>
                    </a:ln>
                  </p:spPr>
                  <p:txBody>
                    <a:bodyPr/>
                    <a:lstStyle/>
                    <a:p>
                      <a:pPr defTabSz="457200"/>
                      <a:endParaRPr lang="en-US">
                        <a:solidFill>
                          <a:prstClr val="black"/>
                        </a:solidFill>
                      </a:endParaRPr>
                    </a:p>
                  </p:txBody>
                </p:sp>
                <p:sp>
                  <p:nvSpPr>
                    <p:cNvPr id="9508" name="Freeform 312"/>
                    <p:cNvSpPr>
                      <a:spLocks/>
                    </p:cNvSpPr>
                    <p:nvPr/>
                  </p:nvSpPr>
                  <p:spPr bwMode="auto">
                    <a:xfrm>
                      <a:off x="2267" y="1847"/>
                      <a:ext cx="196" cy="134"/>
                    </a:xfrm>
                    <a:custGeom>
                      <a:avLst/>
                      <a:gdLst>
                        <a:gd name="T0" fmla="*/ 176 w 196"/>
                        <a:gd name="T1" fmla="*/ 0 h 134"/>
                        <a:gd name="T2" fmla="*/ 176 w 196"/>
                        <a:gd name="T3" fmla="*/ 0 h 134"/>
                        <a:gd name="T4" fmla="*/ 179 w 196"/>
                        <a:gd name="T5" fmla="*/ 2 h 134"/>
                        <a:gd name="T6" fmla="*/ 181 w 196"/>
                        <a:gd name="T7" fmla="*/ 4 h 134"/>
                        <a:gd name="T8" fmla="*/ 187 w 196"/>
                        <a:gd name="T9" fmla="*/ 6 h 134"/>
                        <a:gd name="T10" fmla="*/ 191 w 196"/>
                        <a:gd name="T11" fmla="*/ 10 h 134"/>
                        <a:gd name="T12" fmla="*/ 192 w 196"/>
                        <a:gd name="T13" fmla="*/ 15 h 134"/>
                        <a:gd name="T14" fmla="*/ 196 w 196"/>
                        <a:gd name="T15" fmla="*/ 21 h 134"/>
                        <a:gd name="T16" fmla="*/ 196 w 196"/>
                        <a:gd name="T17" fmla="*/ 26 h 134"/>
                        <a:gd name="T18" fmla="*/ 16 w 196"/>
                        <a:gd name="T19" fmla="*/ 134 h 134"/>
                        <a:gd name="T20" fmla="*/ 16 w 196"/>
                        <a:gd name="T21" fmla="*/ 130 h 134"/>
                        <a:gd name="T22" fmla="*/ 16 w 196"/>
                        <a:gd name="T23" fmla="*/ 125 h 134"/>
                        <a:gd name="T24" fmla="*/ 13 w 196"/>
                        <a:gd name="T25" fmla="*/ 121 h 134"/>
                        <a:gd name="T26" fmla="*/ 9 w 196"/>
                        <a:gd name="T27" fmla="*/ 117 h 134"/>
                        <a:gd name="T28" fmla="*/ 7 w 196"/>
                        <a:gd name="T29" fmla="*/ 114 h 134"/>
                        <a:gd name="T30" fmla="*/ 3 w 196"/>
                        <a:gd name="T31" fmla="*/ 112 h 134"/>
                        <a:gd name="T32" fmla="*/ 1 w 196"/>
                        <a:gd name="T33" fmla="*/ 110 h 134"/>
                        <a:gd name="T34" fmla="*/ 0 w 196"/>
                        <a:gd name="T35" fmla="*/ 108 h 134"/>
                        <a:gd name="T36" fmla="*/ 176 w 196"/>
                        <a:gd name="T37" fmla="*/ 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34"/>
                        <a:gd name="T59" fmla="*/ 196 w 196"/>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34">
                          <a:moveTo>
                            <a:pt x="176" y="0"/>
                          </a:moveTo>
                          <a:lnTo>
                            <a:pt x="176" y="0"/>
                          </a:lnTo>
                          <a:lnTo>
                            <a:pt x="179" y="2"/>
                          </a:lnTo>
                          <a:lnTo>
                            <a:pt x="181" y="4"/>
                          </a:lnTo>
                          <a:lnTo>
                            <a:pt x="187" y="6"/>
                          </a:lnTo>
                          <a:lnTo>
                            <a:pt x="191" y="10"/>
                          </a:lnTo>
                          <a:lnTo>
                            <a:pt x="192" y="15"/>
                          </a:lnTo>
                          <a:lnTo>
                            <a:pt x="196" y="21"/>
                          </a:lnTo>
                          <a:lnTo>
                            <a:pt x="196" y="26"/>
                          </a:lnTo>
                          <a:lnTo>
                            <a:pt x="16" y="134"/>
                          </a:lnTo>
                          <a:lnTo>
                            <a:pt x="16" y="130"/>
                          </a:lnTo>
                          <a:lnTo>
                            <a:pt x="16" y="125"/>
                          </a:lnTo>
                          <a:lnTo>
                            <a:pt x="13" y="121"/>
                          </a:lnTo>
                          <a:lnTo>
                            <a:pt x="9" y="117"/>
                          </a:lnTo>
                          <a:lnTo>
                            <a:pt x="7" y="114"/>
                          </a:lnTo>
                          <a:lnTo>
                            <a:pt x="3" y="112"/>
                          </a:lnTo>
                          <a:lnTo>
                            <a:pt x="1" y="110"/>
                          </a:lnTo>
                          <a:lnTo>
                            <a:pt x="0" y="108"/>
                          </a:lnTo>
                          <a:lnTo>
                            <a:pt x="176" y="0"/>
                          </a:lnTo>
                          <a:close/>
                        </a:path>
                      </a:pathLst>
                    </a:custGeom>
                    <a:solidFill>
                      <a:srgbClr val="DBDBFF"/>
                    </a:solidFill>
                    <a:ln w="0">
                      <a:solidFill>
                        <a:srgbClr val="DBDBFF"/>
                      </a:solidFill>
                      <a:round/>
                      <a:headEnd/>
                      <a:tailEnd/>
                    </a:ln>
                  </p:spPr>
                  <p:txBody>
                    <a:bodyPr/>
                    <a:lstStyle/>
                    <a:p>
                      <a:pPr defTabSz="457200"/>
                      <a:endParaRPr lang="en-US">
                        <a:solidFill>
                          <a:prstClr val="black"/>
                        </a:solidFill>
                      </a:endParaRPr>
                    </a:p>
                  </p:txBody>
                </p:sp>
                <p:sp>
                  <p:nvSpPr>
                    <p:cNvPr id="9509" name="Freeform 313"/>
                    <p:cNvSpPr>
                      <a:spLocks/>
                    </p:cNvSpPr>
                    <p:nvPr/>
                  </p:nvSpPr>
                  <p:spPr bwMode="auto">
                    <a:xfrm>
                      <a:off x="2272" y="1847"/>
                      <a:ext cx="189" cy="128"/>
                    </a:xfrm>
                    <a:custGeom>
                      <a:avLst/>
                      <a:gdLst>
                        <a:gd name="T0" fmla="*/ 173 w 189"/>
                        <a:gd name="T1" fmla="*/ 0 h 128"/>
                        <a:gd name="T2" fmla="*/ 173 w 189"/>
                        <a:gd name="T3" fmla="*/ 0 h 128"/>
                        <a:gd name="T4" fmla="*/ 176 w 189"/>
                        <a:gd name="T5" fmla="*/ 2 h 128"/>
                        <a:gd name="T6" fmla="*/ 180 w 189"/>
                        <a:gd name="T7" fmla="*/ 6 h 128"/>
                        <a:gd name="T8" fmla="*/ 184 w 189"/>
                        <a:gd name="T9" fmla="*/ 10 h 128"/>
                        <a:gd name="T10" fmla="*/ 187 w 189"/>
                        <a:gd name="T11" fmla="*/ 13 h 128"/>
                        <a:gd name="T12" fmla="*/ 189 w 189"/>
                        <a:gd name="T13" fmla="*/ 17 h 128"/>
                        <a:gd name="T14" fmla="*/ 189 w 189"/>
                        <a:gd name="T15" fmla="*/ 23 h 128"/>
                        <a:gd name="T16" fmla="*/ 13 w 189"/>
                        <a:gd name="T17" fmla="*/ 128 h 128"/>
                        <a:gd name="T18" fmla="*/ 0 w 189"/>
                        <a:gd name="T19" fmla="*/ 108 h 128"/>
                        <a:gd name="T20" fmla="*/ 173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3" y="0"/>
                          </a:moveTo>
                          <a:lnTo>
                            <a:pt x="173" y="0"/>
                          </a:lnTo>
                          <a:lnTo>
                            <a:pt x="176" y="2"/>
                          </a:lnTo>
                          <a:lnTo>
                            <a:pt x="180" y="6"/>
                          </a:lnTo>
                          <a:lnTo>
                            <a:pt x="184" y="10"/>
                          </a:lnTo>
                          <a:lnTo>
                            <a:pt x="187" y="13"/>
                          </a:lnTo>
                          <a:lnTo>
                            <a:pt x="189" y="17"/>
                          </a:lnTo>
                          <a:lnTo>
                            <a:pt x="189" y="23"/>
                          </a:lnTo>
                          <a:lnTo>
                            <a:pt x="13" y="128"/>
                          </a:lnTo>
                          <a:lnTo>
                            <a:pt x="0" y="108"/>
                          </a:lnTo>
                          <a:lnTo>
                            <a:pt x="173" y="0"/>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sp>
                  <p:nvSpPr>
                    <p:cNvPr id="9510" name="Freeform 316"/>
                    <p:cNvSpPr>
                      <a:spLocks/>
                    </p:cNvSpPr>
                    <p:nvPr/>
                  </p:nvSpPr>
                  <p:spPr bwMode="auto">
                    <a:xfrm>
                      <a:off x="2231" y="1953"/>
                      <a:ext cx="45" cy="61"/>
                    </a:xfrm>
                    <a:custGeom>
                      <a:avLst/>
                      <a:gdLst>
                        <a:gd name="T0" fmla="*/ 0 w 45"/>
                        <a:gd name="T1" fmla="*/ 8 h 61"/>
                        <a:gd name="T2" fmla="*/ 2 w 45"/>
                        <a:gd name="T3" fmla="*/ 8 h 61"/>
                        <a:gd name="T4" fmla="*/ 6 w 45"/>
                        <a:gd name="T5" fmla="*/ 4 h 61"/>
                        <a:gd name="T6" fmla="*/ 13 w 45"/>
                        <a:gd name="T7" fmla="*/ 2 h 61"/>
                        <a:gd name="T8" fmla="*/ 19 w 45"/>
                        <a:gd name="T9" fmla="*/ 0 h 61"/>
                        <a:gd name="T10" fmla="*/ 28 w 45"/>
                        <a:gd name="T11" fmla="*/ 0 h 61"/>
                        <a:gd name="T12" fmla="*/ 34 w 45"/>
                        <a:gd name="T13" fmla="*/ 2 h 61"/>
                        <a:gd name="T14" fmla="*/ 41 w 45"/>
                        <a:gd name="T15" fmla="*/ 9 h 61"/>
                        <a:gd name="T16" fmla="*/ 45 w 45"/>
                        <a:gd name="T17" fmla="*/ 21 h 61"/>
                        <a:gd name="T18" fmla="*/ 45 w 45"/>
                        <a:gd name="T19" fmla="*/ 37 h 61"/>
                        <a:gd name="T20" fmla="*/ 43 w 45"/>
                        <a:gd name="T21" fmla="*/ 6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1"/>
                        <a:gd name="T35" fmla="*/ 45 w 4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1">
                          <a:moveTo>
                            <a:pt x="0" y="8"/>
                          </a:moveTo>
                          <a:lnTo>
                            <a:pt x="2" y="8"/>
                          </a:lnTo>
                          <a:lnTo>
                            <a:pt x="6" y="4"/>
                          </a:lnTo>
                          <a:lnTo>
                            <a:pt x="13" y="2"/>
                          </a:lnTo>
                          <a:lnTo>
                            <a:pt x="19" y="0"/>
                          </a:lnTo>
                          <a:lnTo>
                            <a:pt x="28" y="0"/>
                          </a:lnTo>
                          <a:lnTo>
                            <a:pt x="34" y="2"/>
                          </a:lnTo>
                          <a:lnTo>
                            <a:pt x="41" y="9"/>
                          </a:lnTo>
                          <a:lnTo>
                            <a:pt x="45" y="21"/>
                          </a:lnTo>
                          <a:lnTo>
                            <a:pt x="45" y="37"/>
                          </a:lnTo>
                          <a:lnTo>
                            <a:pt x="43" y="61"/>
                          </a:lnTo>
                        </a:path>
                      </a:pathLst>
                    </a:custGeom>
                    <a:noFill/>
                    <a:ln w="11113">
                      <a:solidFill>
                        <a:srgbClr val="0000FF"/>
                      </a:solidFill>
                      <a:round/>
                      <a:headEnd/>
                      <a:tailEnd/>
                    </a:ln>
                  </p:spPr>
                  <p:txBody>
                    <a:bodyPr/>
                    <a:lstStyle/>
                    <a:p>
                      <a:pPr defTabSz="457200"/>
                      <a:endParaRPr lang="en-US">
                        <a:solidFill>
                          <a:prstClr val="black"/>
                        </a:solidFill>
                      </a:endParaRPr>
                    </a:p>
                  </p:txBody>
                </p:sp>
              </p:grpSp>
              <p:sp>
                <p:nvSpPr>
                  <p:cNvPr id="9351" name="Text Box 427"/>
                  <p:cNvSpPr txBox="1">
                    <a:spLocks noChangeArrowheads="1"/>
                  </p:cNvSpPr>
                  <p:nvPr/>
                </p:nvSpPr>
                <p:spPr bwMode="auto">
                  <a:xfrm>
                    <a:off x="558" y="2468"/>
                    <a:ext cx="624" cy="180"/>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Add arc</a:t>
                    </a:r>
                  </a:p>
                </p:txBody>
              </p:sp>
            </p:grpSp>
          </p:grpSp>
          <p:grpSp>
            <p:nvGrpSpPr>
              <p:cNvPr id="10" name="Group 432"/>
              <p:cNvGrpSpPr>
                <a:grpSpLocks/>
              </p:cNvGrpSpPr>
              <p:nvPr/>
            </p:nvGrpSpPr>
            <p:grpSpPr bwMode="auto">
              <a:xfrm>
                <a:off x="198440" y="2346326"/>
                <a:ext cx="6067425" cy="3787779"/>
                <a:chOff x="125" y="1478"/>
                <a:chExt cx="3822" cy="2386"/>
              </a:xfrm>
            </p:grpSpPr>
            <p:grpSp>
              <p:nvGrpSpPr>
                <p:cNvPr id="11" name="Group 413"/>
                <p:cNvGrpSpPr>
                  <a:grpSpLocks/>
                </p:cNvGrpSpPr>
                <p:nvPr/>
              </p:nvGrpSpPr>
              <p:grpSpPr bwMode="auto">
                <a:xfrm>
                  <a:off x="1874" y="2195"/>
                  <a:ext cx="714" cy="291"/>
                  <a:chOff x="1913" y="2147"/>
                  <a:chExt cx="714" cy="291"/>
                </a:xfrm>
              </p:grpSpPr>
              <p:sp>
                <p:nvSpPr>
                  <p:cNvPr id="9331" name="Freeform 281"/>
                  <p:cNvSpPr>
                    <a:spLocks/>
                  </p:cNvSpPr>
                  <p:nvPr/>
                </p:nvSpPr>
                <p:spPr bwMode="auto">
                  <a:xfrm>
                    <a:off x="1913" y="2269"/>
                    <a:ext cx="432" cy="124"/>
                  </a:xfrm>
                  <a:custGeom>
                    <a:avLst/>
                    <a:gdLst>
                      <a:gd name="T0" fmla="*/ 0 w 432"/>
                      <a:gd name="T1" fmla="*/ 124 h 124"/>
                      <a:gd name="T2" fmla="*/ 432 w 432"/>
                      <a:gd name="T3" fmla="*/ 80 h 124"/>
                      <a:gd name="T4" fmla="*/ 352 w 432"/>
                      <a:gd name="T5" fmla="*/ 0 h 124"/>
                      <a:gd name="T6" fmla="*/ 0 w 432"/>
                      <a:gd name="T7" fmla="*/ 124 h 124"/>
                      <a:gd name="T8" fmla="*/ 0 60000 65536"/>
                      <a:gd name="T9" fmla="*/ 0 60000 65536"/>
                      <a:gd name="T10" fmla="*/ 0 60000 65536"/>
                      <a:gd name="T11" fmla="*/ 0 60000 65536"/>
                      <a:gd name="T12" fmla="*/ 0 w 432"/>
                      <a:gd name="T13" fmla="*/ 0 h 124"/>
                      <a:gd name="T14" fmla="*/ 432 w 432"/>
                      <a:gd name="T15" fmla="*/ 124 h 124"/>
                    </a:gdLst>
                    <a:ahLst/>
                    <a:cxnLst>
                      <a:cxn ang="T8">
                        <a:pos x="T0" y="T1"/>
                      </a:cxn>
                      <a:cxn ang="T9">
                        <a:pos x="T2" y="T3"/>
                      </a:cxn>
                      <a:cxn ang="T10">
                        <a:pos x="T4" y="T5"/>
                      </a:cxn>
                      <a:cxn ang="T11">
                        <a:pos x="T6" y="T7"/>
                      </a:cxn>
                    </a:cxnLst>
                    <a:rect l="T12" t="T13" r="T14" b="T15"/>
                    <a:pathLst>
                      <a:path w="432" h="124">
                        <a:moveTo>
                          <a:pt x="0" y="124"/>
                        </a:moveTo>
                        <a:lnTo>
                          <a:pt x="432" y="80"/>
                        </a:lnTo>
                        <a:lnTo>
                          <a:pt x="352" y="0"/>
                        </a:lnTo>
                        <a:lnTo>
                          <a:pt x="0" y="124"/>
                        </a:lnTo>
                        <a:close/>
                      </a:path>
                    </a:pathLst>
                  </a:custGeom>
                  <a:solidFill>
                    <a:srgbClr val="BFBFBF"/>
                  </a:solidFill>
                  <a:ln w="0">
                    <a:solidFill>
                      <a:srgbClr val="BFBFBF"/>
                    </a:solidFill>
                    <a:round/>
                    <a:headEnd/>
                    <a:tailEnd/>
                  </a:ln>
                </p:spPr>
                <p:txBody>
                  <a:bodyPr/>
                  <a:lstStyle/>
                  <a:p>
                    <a:pPr defTabSz="457200"/>
                    <a:endParaRPr lang="en-US">
                      <a:solidFill>
                        <a:prstClr val="black"/>
                      </a:solidFill>
                    </a:endParaRPr>
                  </a:p>
                </p:txBody>
              </p:sp>
              <p:sp>
                <p:nvSpPr>
                  <p:cNvPr id="9332" name="Line 23"/>
                  <p:cNvSpPr>
                    <a:spLocks noChangeShapeType="1"/>
                  </p:cNvSpPr>
                  <p:nvPr/>
                </p:nvSpPr>
                <p:spPr bwMode="auto">
                  <a:xfrm>
                    <a:off x="2087" y="2180"/>
                    <a:ext cx="199" cy="97"/>
                  </a:xfrm>
                  <a:prstGeom prst="line">
                    <a:avLst/>
                  </a:prstGeom>
                  <a:noFill/>
                  <a:ln w="23813">
                    <a:solidFill>
                      <a:srgbClr val="FF0000"/>
                    </a:solidFill>
                    <a:round/>
                    <a:headEnd/>
                    <a:tailEnd/>
                  </a:ln>
                </p:spPr>
                <p:txBody>
                  <a:bodyPr/>
                  <a:lstStyle/>
                  <a:p>
                    <a:pPr defTabSz="457200"/>
                    <a:endParaRPr lang="en-US">
                      <a:solidFill>
                        <a:prstClr val="black"/>
                      </a:solidFill>
                    </a:endParaRPr>
                  </a:p>
                </p:txBody>
              </p:sp>
              <p:grpSp>
                <p:nvGrpSpPr>
                  <p:cNvPr id="12" name="Group 397"/>
                  <p:cNvGrpSpPr>
                    <a:grpSpLocks/>
                  </p:cNvGrpSpPr>
                  <p:nvPr/>
                </p:nvGrpSpPr>
                <p:grpSpPr bwMode="auto">
                  <a:xfrm>
                    <a:off x="2132" y="2147"/>
                    <a:ext cx="495" cy="291"/>
                    <a:chOff x="2132" y="2147"/>
                    <a:chExt cx="495" cy="291"/>
                  </a:xfrm>
                </p:grpSpPr>
                <p:sp>
                  <p:nvSpPr>
                    <p:cNvPr id="9334" name="Line 170"/>
                    <p:cNvSpPr>
                      <a:spLocks noChangeShapeType="1"/>
                    </p:cNvSpPr>
                    <p:nvPr/>
                  </p:nvSpPr>
                  <p:spPr bwMode="auto">
                    <a:xfrm>
                      <a:off x="2378" y="2319"/>
                      <a:ext cx="249" cy="119"/>
                    </a:xfrm>
                    <a:prstGeom prst="line">
                      <a:avLst/>
                    </a:prstGeom>
                    <a:noFill/>
                    <a:ln w="23813">
                      <a:solidFill>
                        <a:srgbClr val="FF0000"/>
                      </a:solidFill>
                      <a:round/>
                      <a:headEnd/>
                      <a:tailEnd/>
                    </a:ln>
                  </p:spPr>
                  <p:txBody>
                    <a:bodyPr/>
                    <a:lstStyle/>
                    <a:p>
                      <a:pPr defTabSz="457200"/>
                      <a:endParaRPr lang="en-US">
                        <a:solidFill>
                          <a:prstClr val="black"/>
                        </a:solidFill>
                      </a:endParaRPr>
                    </a:p>
                  </p:txBody>
                </p:sp>
                <p:sp>
                  <p:nvSpPr>
                    <p:cNvPr id="9335" name="Line 51"/>
                    <p:cNvSpPr>
                      <a:spLocks noChangeShapeType="1"/>
                    </p:cNvSpPr>
                    <p:nvPr/>
                  </p:nvSpPr>
                  <p:spPr bwMode="auto">
                    <a:xfrm flipV="1">
                      <a:off x="2132" y="2147"/>
                      <a:ext cx="13" cy="7"/>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336" name="Freeform 157"/>
                    <p:cNvSpPr>
                      <a:spLocks/>
                    </p:cNvSpPr>
                    <p:nvPr/>
                  </p:nvSpPr>
                  <p:spPr bwMode="auto">
                    <a:xfrm>
                      <a:off x="2288" y="2199"/>
                      <a:ext cx="263" cy="74"/>
                    </a:xfrm>
                    <a:custGeom>
                      <a:avLst/>
                      <a:gdLst>
                        <a:gd name="T0" fmla="*/ 72 w 263"/>
                        <a:gd name="T1" fmla="*/ 5 h 74"/>
                        <a:gd name="T2" fmla="*/ 0 w 263"/>
                        <a:gd name="T3" fmla="*/ 39 h 74"/>
                        <a:gd name="T4" fmla="*/ 68 w 263"/>
                        <a:gd name="T5" fmla="*/ 70 h 74"/>
                        <a:gd name="T6" fmla="*/ 139 w 263"/>
                        <a:gd name="T7" fmla="*/ 39 h 74"/>
                        <a:gd name="T8" fmla="*/ 191 w 263"/>
                        <a:gd name="T9" fmla="*/ 74 h 74"/>
                        <a:gd name="T10" fmla="*/ 263 w 263"/>
                        <a:gd name="T11" fmla="*/ 39 h 74"/>
                        <a:gd name="T12" fmla="*/ 194 w 263"/>
                        <a:gd name="T13" fmla="*/ 0 h 74"/>
                        <a:gd name="T14" fmla="*/ 126 w 263"/>
                        <a:gd name="T15" fmla="*/ 31 h 74"/>
                        <a:gd name="T16" fmla="*/ 72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5"/>
                          </a:moveTo>
                          <a:lnTo>
                            <a:pt x="0" y="39"/>
                          </a:lnTo>
                          <a:lnTo>
                            <a:pt x="68" y="70"/>
                          </a:lnTo>
                          <a:lnTo>
                            <a:pt x="139" y="39"/>
                          </a:lnTo>
                          <a:lnTo>
                            <a:pt x="191" y="74"/>
                          </a:lnTo>
                          <a:lnTo>
                            <a:pt x="263" y="39"/>
                          </a:lnTo>
                          <a:lnTo>
                            <a:pt x="194" y="0"/>
                          </a:lnTo>
                          <a:lnTo>
                            <a:pt x="126" y="31"/>
                          </a:lnTo>
                          <a:lnTo>
                            <a:pt x="72" y="5"/>
                          </a:lnTo>
                          <a:close/>
                        </a:path>
                      </a:pathLst>
                    </a:custGeom>
                    <a:solidFill>
                      <a:srgbClr val="80FFFF"/>
                    </a:solidFill>
                    <a:ln w="0">
                      <a:solidFill>
                        <a:srgbClr val="80FFFF"/>
                      </a:solidFill>
                      <a:round/>
                      <a:headEnd/>
                      <a:tailEnd/>
                    </a:ln>
                  </p:spPr>
                  <p:txBody>
                    <a:bodyPr/>
                    <a:lstStyle/>
                    <a:p>
                      <a:pPr defTabSz="457200"/>
                      <a:endParaRPr lang="en-US">
                        <a:solidFill>
                          <a:prstClr val="black"/>
                        </a:solidFill>
                      </a:endParaRPr>
                    </a:p>
                  </p:txBody>
                </p:sp>
                <p:sp>
                  <p:nvSpPr>
                    <p:cNvPr id="9337" name="Freeform 158"/>
                    <p:cNvSpPr>
                      <a:spLocks/>
                    </p:cNvSpPr>
                    <p:nvPr/>
                  </p:nvSpPr>
                  <p:spPr bwMode="auto">
                    <a:xfrm>
                      <a:off x="2158" y="2199"/>
                      <a:ext cx="263" cy="74"/>
                    </a:xfrm>
                    <a:custGeom>
                      <a:avLst/>
                      <a:gdLst>
                        <a:gd name="T0" fmla="*/ 74 w 263"/>
                        <a:gd name="T1" fmla="*/ 5 h 74"/>
                        <a:gd name="T2" fmla="*/ 0 w 263"/>
                        <a:gd name="T3" fmla="*/ 39 h 74"/>
                        <a:gd name="T4" fmla="*/ 68 w 263"/>
                        <a:gd name="T5" fmla="*/ 70 h 74"/>
                        <a:gd name="T6" fmla="*/ 139 w 263"/>
                        <a:gd name="T7" fmla="*/ 39 h 74"/>
                        <a:gd name="T8" fmla="*/ 193 w 263"/>
                        <a:gd name="T9" fmla="*/ 74 h 74"/>
                        <a:gd name="T10" fmla="*/ 263 w 263"/>
                        <a:gd name="T11" fmla="*/ 39 h 74"/>
                        <a:gd name="T12" fmla="*/ 194 w 263"/>
                        <a:gd name="T13" fmla="*/ 0 h 74"/>
                        <a:gd name="T14" fmla="*/ 128 w 263"/>
                        <a:gd name="T15" fmla="*/ 31 h 74"/>
                        <a:gd name="T16" fmla="*/ 74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5"/>
                          </a:moveTo>
                          <a:lnTo>
                            <a:pt x="0" y="39"/>
                          </a:lnTo>
                          <a:lnTo>
                            <a:pt x="68" y="70"/>
                          </a:lnTo>
                          <a:lnTo>
                            <a:pt x="139" y="39"/>
                          </a:lnTo>
                          <a:lnTo>
                            <a:pt x="193" y="74"/>
                          </a:lnTo>
                          <a:lnTo>
                            <a:pt x="263" y="39"/>
                          </a:lnTo>
                          <a:lnTo>
                            <a:pt x="194" y="0"/>
                          </a:lnTo>
                          <a:lnTo>
                            <a:pt x="128" y="31"/>
                          </a:lnTo>
                          <a:lnTo>
                            <a:pt x="74" y="5"/>
                          </a:lnTo>
                          <a:close/>
                        </a:path>
                      </a:pathLst>
                    </a:custGeom>
                    <a:solidFill>
                      <a:srgbClr val="80FFFF"/>
                    </a:solidFill>
                    <a:ln w="0">
                      <a:solidFill>
                        <a:srgbClr val="80FFFF"/>
                      </a:solidFill>
                      <a:round/>
                      <a:headEnd/>
                      <a:tailEnd/>
                    </a:ln>
                  </p:spPr>
                  <p:txBody>
                    <a:bodyPr/>
                    <a:lstStyle/>
                    <a:p>
                      <a:pPr defTabSz="457200"/>
                      <a:endParaRPr lang="en-US">
                        <a:solidFill>
                          <a:prstClr val="black"/>
                        </a:solidFill>
                      </a:endParaRPr>
                    </a:p>
                  </p:txBody>
                </p:sp>
                <p:sp>
                  <p:nvSpPr>
                    <p:cNvPr id="9338" name="Freeform 282"/>
                    <p:cNvSpPr>
                      <a:spLocks/>
                    </p:cNvSpPr>
                    <p:nvPr/>
                  </p:nvSpPr>
                  <p:spPr bwMode="auto">
                    <a:xfrm>
                      <a:off x="2356"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pPr defTabSz="457200"/>
                      <a:endParaRPr lang="en-US">
                        <a:solidFill>
                          <a:prstClr val="black"/>
                        </a:solidFill>
                      </a:endParaRPr>
                    </a:p>
                  </p:txBody>
                </p:sp>
                <p:sp>
                  <p:nvSpPr>
                    <p:cNvPr id="9339" name="Freeform 283"/>
                    <p:cNvSpPr>
                      <a:spLocks/>
                    </p:cNvSpPr>
                    <p:nvPr/>
                  </p:nvSpPr>
                  <p:spPr bwMode="auto">
                    <a:xfrm>
                      <a:off x="2428" y="2236"/>
                      <a:ext cx="51" cy="113"/>
                    </a:xfrm>
                    <a:custGeom>
                      <a:avLst/>
                      <a:gdLst>
                        <a:gd name="T0" fmla="*/ 51 w 51"/>
                        <a:gd name="T1" fmla="*/ 113 h 113"/>
                        <a:gd name="T2" fmla="*/ 51 w 51"/>
                        <a:gd name="T3" fmla="*/ 31 h 113"/>
                        <a:gd name="T4" fmla="*/ 0 w 51"/>
                        <a:gd name="T5" fmla="*/ 0 h 113"/>
                        <a:gd name="T6" fmla="*/ 0 w 51"/>
                        <a:gd name="T7" fmla="*/ 81 h 113"/>
                        <a:gd name="T8" fmla="*/ 51 w 51"/>
                        <a:gd name="T9" fmla="*/ 113 h 113"/>
                        <a:gd name="T10" fmla="*/ 0 60000 65536"/>
                        <a:gd name="T11" fmla="*/ 0 60000 65536"/>
                        <a:gd name="T12" fmla="*/ 0 60000 65536"/>
                        <a:gd name="T13" fmla="*/ 0 60000 65536"/>
                        <a:gd name="T14" fmla="*/ 0 60000 65536"/>
                        <a:gd name="T15" fmla="*/ 0 w 51"/>
                        <a:gd name="T16" fmla="*/ 0 h 113"/>
                        <a:gd name="T17" fmla="*/ 51 w 51"/>
                        <a:gd name="T18" fmla="*/ 113 h 113"/>
                      </a:gdLst>
                      <a:ahLst/>
                      <a:cxnLst>
                        <a:cxn ang="T10">
                          <a:pos x="T0" y="T1"/>
                        </a:cxn>
                        <a:cxn ang="T11">
                          <a:pos x="T2" y="T3"/>
                        </a:cxn>
                        <a:cxn ang="T12">
                          <a:pos x="T4" y="T5"/>
                        </a:cxn>
                        <a:cxn ang="T13">
                          <a:pos x="T6" y="T7"/>
                        </a:cxn>
                        <a:cxn ang="T14">
                          <a:pos x="T8" y="T9"/>
                        </a:cxn>
                      </a:cxnLst>
                      <a:rect l="T15" t="T16" r="T17" b="T18"/>
                      <a:pathLst>
                        <a:path w="51" h="113">
                          <a:moveTo>
                            <a:pt x="51" y="113"/>
                          </a:moveTo>
                          <a:lnTo>
                            <a:pt x="51" y="31"/>
                          </a:lnTo>
                          <a:lnTo>
                            <a:pt x="0" y="0"/>
                          </a:lnTo>
                          <a:lnTo>
                            <a:pt x="0" y="81"/>
                          </a:lnTo>
                          <a:lnTo>
                            <a:pt x="51" y="113"/>
                          </a:lnTo>
                          <a:close/>
                        </a:path>
                      </a:pathLst>
                    </a:custGeom>
                    <a:solidFill>
                      <a:srgbClr val="000000"/>
                    </a:solidFill>
                    <a:ln w="0">
                      <a:solidFill>
                        <a:srgbClr val="000000"/>
                      </a:solidFill>
                      <a:round/>
                      <a:headEnd/>
                      <a:tailEnd/>
                    </a:ln>
                  </p:spPr>
                  <p:txBody>
                    <a:bodyPr/>
                    <a:lstStyle/>
                    <a:p>
                      <a:pPr defTabSz="457200"/>
                      <a:endParaRPr lang="en-US">
                        <a:solidFill>
                          <a:prstClr val="black"/>
                        </a:solidFill>
                      </a:endParaRPr>
                    </a:p>
                  </p:txBody>
                </p:sp>
                <p:sp>
                  <p:nvSpPr>
                    <p:cNvPr id="9340" name="Freeform 284"/>
                    <p:cNvSpPr>
                      <a:spLocks/>
                    </p:cNvSpPr>
                    <p:nvPr/>
                  </p:nvSpPr>
                  <p:spPr bwMode="auto">
                    <a:xfrm>
                      <a:off x="2479"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pPr defTabSz="457200"/>
                      <a:endParaRPr lang="en-US">
                        <a:solidFill>
                          <a:prstClr val="black"/>
                        </a:solidFill>
                      </a:endParaRPr>
                    </a:p>
                  </p:txBody>
                </p:sp>
                <p:sp>
                  <p:nvSpPr>
                    <p:cNvPr id="9341" name="Freeform 285"/>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close/>
                        </a:path>
                      </a:pathLst>
                    </a:custGeom>
                    <a:solidFill>
                      <a:srgbClr val="ABABAB"/>
                    </a:solidFill>
                    <a:ln w="0">
                      <a:solidFill>
                        <a:srgbClr val="ABABAB"/>
                      </a:solidFill>
                      <a:round/>
                      <a:headEnd/>
                      <a:tailEnd/>
                    </a:ln>
                  </p:spPr>
                  <p:txBody>
                    <a:bodyPr/>
                    <a:lstStyle/>
                    <a:p>
                      <a:pPr defTabSz="457200"/>
                      <a:endParaRPr lang="en-US">
                        <a:solidFill>
                          <a:prstClr val="black"/>
                        </a:solidFill>
                      </a:endParaRPr>
                    </a:p>
                  </p:txBody>
                </p:sp>
                <p:sp>
                  <p:nvSpPr>
                    <p:cNvPr id="9342" name="Freeform 286"/>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path>
                      </a:pathLst>
                    </a:custGeom>
                    <a:noFill/>
                    <a:ln w="3175">
                      <a:solidFill>
                        <a:srgbClr val="000000"/>
                      </a:solidFill>
                      <a:round/>
                      <a:headEnd/>
                      <a:tailEnd/>
                    </a:ln>
                  </p:spPr>
                  <p:txBody>
                    <a:bodyPr/>
                    <a:lstStyle/>
                    <a:p>
                      <a:pPr defTabSz="457200"/>
                      <a:endParaRPr lang="en-US">
                        <a:solidFill>
                          <a:prstClr val="black"/>
                        </a:solidFill>
                      </a:endParaRPr>
                    </a:p>
                  </p:txBody>
                </p:sp>
                <p:sp>
                  <p:nvSpPr>
                    <p:cNvPr id="9343" name="Freeform 287"/>
                    <p:cNvSpPr>
                      <a:spLocks/>
                    </p:cNvSpPr>
                    <p:nvPr/>
                  </p:nvSpPr>
                  <p:spPr bwMode="auto">
                    <a:xfrm>
                      <a:off x="2156" y="2234"/>
                      <a:ext cx="72" cy="117"/>
                    </a:xfrm>
                    <a:custGeom>
                      <a:avLst/>
                      <a:gdLst>
                        <a:gd name="T0" fmla="*/ 72 w 72"/>
                        <a:gd name="T1" fmla="*/ 117 h 117"/>
                        <a:gd name="T2" fmla="*/ 72 w 72"/>
                        <a:gd name="T3" fmla="*/ 33 h 117"/>
                        <a:gd name="T4" fmla="*/ 0 w 72"/>
                        <a:gd name="T5" fmla="*/ 0 h 117"/>
                        <a:gd name="T6" fmla="*/ 0 w 72"/>
                        <a:gd name="T7" fmla="*/ 83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3"/>
                          </a:lnTo>
                          <a:lnTo>
                            <a:pt x="0" y="0"/>
                          </a:lnTo>
                          <a:lnTo>
                            <a:pt x="0" y="83"/>
                          </a:lnTo>
                          <a:lnTo>
                            <a:pt x="72" y="117"/>
                          </a:lnTo>
                          <a:close/>
                        </a:path>
                      </a:pathLst>
                    </a:custGeom>
                    <a:solidFill>
                      <a:srgbClr val="000000"/>
                    </a:solidFill>
                    <a:ln w="0">
                      <a:solidFill>
                        <a:srgbClr val="000000"/>
                      </a:solidFill>
                      <a:round/>
                      <a:headEnd/>
                      <a:tailEnd/>
                    </a:ln>
                  </p:spPr>
                  <p:txBody>
                    <a:bodyPr/>
                    <a:lstStyle/>
                    <a:p>
                      <a:pPr defTabSz="457200"/>
                      <a:endParaRPr lang="en-US">
                        <a:solidFill>
                          <a:prstClr val="black"/>
                        </a:solidFill>
                      </a:endParaRPr>
                    </a:p>
                  </p:txBody>
                </p:sp>
                <p:sp>
                  <p:nvSpPr>
                    <p:cNvPr id="9344" name="Freeform 288"/>
                    <p:cNvSpPr>
                      <a:spLocks/>
                    </p:cNvSpPr>
                    <p:nvPr/>
                  </p:nvSpPr>
                  <p:spPr bwMode="auto">
                    <a:xfrm>
                      <a:off x="2228" y="2234"/>
                      <a:ext cx="71" cy="117"/>
                    </a:xfrm>
                    <a:custGeom>
                      <a:avLst/>
                      <a:gdLst>
                        <a:gd name="T0" fmla="*/ 0 w 71"/>
                        <a:gd name="T1" fmla="*/ 117 h 117"/>
                        <a:gd name="T2" fmla="*/ 0 w 71"/>
                        <a:gd name="T3" fmla="*/ 33 h 117"/>
                        <a:gd name="T4" fmla="*/ 71 w 71"/>
                        <a:gd name="T5" fmla="*/ 0 h 117"/>
                        <a:gd name="T6" fmla="*/ 71 w 71"/>
                        <a:gd name="T7" fmla="*/ 83 h 117"/>
                        <a:gd name="T8" fmla="*/ 0 w 71"/>
                        <a:gd name="T9" fmla="*/ 117 h 117"/>
                        <a:gd name="T10" fmla="*/ 0 60000 65536"/>
                        <a:gd name="T11" fmla="*/ 0 60000 65536"/>
                        <a:gd name="T12" fmla="*/ 0 60000 65536"/>
                        <a:gd name="T13" fmla="*/ 0 60000 65536"/>
                        <a:gd name="T14" fmla="*/ 0 60000 65536"/>
                        <a:gd name="T15" fmla="*/ 0 w 71"/>
                        <a:gd name="T16" fmla="*/ 0 h 117"/>
                        <a:gd name="T17" fmla="*/ 71 w 71"/>
                        <a:gd name="T18" fmla="*/ 117 h 117"/>
                      </a:gdLst>
                      <a:ahLst/>
                      <a:cxnLst>
                        <a:cxn ang="T10">
                          <a:pos x="T0" y="T1"/>
                        </a:cxn>
                        <a:cxn ang="T11">
                          <a:pos x="T2" y="T3"/>
                        </a:cxn>
                        <a:cxn ang="T12">
                          <a:pos x="T4" y="T5"/>
                        </a:cxn>
                        <a:cxn ang="T13">
                          <a:pos x="T6" y="T7"/>
                        </a:cxn>
                        <a:cxn ang="T14">
                          <a:pos x="T8" y="T9"/>
                        </a:cxn>
                      </a:cxnLst>
                      <a:rect l="T15" t="T16" r="T17" b="T18"/>
                      <a:pathLst>
                        <a:path w="71" h="117">
                          <a:moveTo>
                            <a:pt x="0" y="117"/>
                          </a:moveTo>
                          <a:lnTo>
                            <a:pt x="0" y="33"/>
                          </a:lnTo>
                          <a:lnTo>
                            <a:pt x="71" y="0"/>
                          </a:lnTo>
                          <a:lnTo>
                            <a:pt x="71" y="83"/>
                          </a:lnTo>
                          <a:lnTo>
                            <a:pt x="0" y="117"/>
                          </a:lnTo>
                          <a:close/>
                        </a:path>
                      </a:pathLst>
                    </a:custGeom>
                    <a:solidFill>
                      <a:srgbClr val="707070"/>
                    </a:solidFill>
                    <a:ln w="0">
                      <a:solidFill>
                        <a:srgbClr val="707070"/>
                      </a:solidFill>
                      <a:round/>
                      <a:headEnd/>
                      <a:tailEnd/>
                    </a:ln>
                  </p:spPr>
                  <p:txBody>
                    <a:bodyPr/>
                    <a:lstStyle/>
                    <a:p>
                      <a:pPr defTabSz="457200"/>
                      <a:endParaRPr lang="en-US">
                        <a:solidFill>
                          <a:prstClr val="black"/>
                        </a:solidFill>
                      </a:endParaRPr>
                    </a:p>
                  </p:txBody>
                </p:sp>
                <p:sp>
                  <p:nvSpPr>
                    <p:cNvPr id="9345" name="Freeform 289"/>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pPr defTabSz="457200"/>
                      <a:endParaRPr lang="en-US">
                        <a:solidFill>
                          <a:prstClr val="black"/>
                        </a:solidFill>
                      </a:endParaRPr>
                    </a:p>
                  </p:txBody>
                </p:sp>
                <p:sp>
                  <p:nvSpPr>
                    <p:cNvPr id="9346" name="Freeform 290"/>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p:spPr>
                  <p:txBody>
                    <a:bodyPr/>
                    <a:lstStyle/>
                    <a:p>
                      <a:pPr defTabSz="457200"/>
                      <a:endParaRPr lang="en-US">
                        <a:solidFill>
                          <a:prstClr val="black"/>
                        </a:solidFill>
                      </a:endParaRPr>
                    </a:p>
                  </p:txBody>
                </p:sp>
                <p:sp>
                  <p:nvSpPr>
                    <p:cNvPr id="9347" name="Freeform 291"/>
                    <p:cNvSpPr>
                      <a:spLocks/>
                    </p:cNvSpPr>
                    <p:nvPr/>
                  </p:nvSpPr>
                  <p:spPr bwMode="auto">
                    <a:xfrm>
                      <a:off x="2291" y="2239"/>
                      <a:ext cx="73" cy="117"/>
                    </a:xfrm>
                    <a:custGeom>
                      <a:avLst/>
                      <a:gdLst>
                        <a:gd name="T0" fmla="*/ 73 w 73"/>
                        <a:gd name="T1" fmla="*/ 117 h 117"/>
                        <a:gd name="T2" fmla="*/ 73 w 73"/>
                        <a:gd name="T3" fmla="*/ 36 h 117"/>
                        <a:gd name="T4" fmla="*/ 0 w 73"/>
                        <a:gd name="T5" fmla="*/ 0 h 117"/>
                        <a:gd name="T6" fmla="*/ 0 w 73"/>
                        <a:gd name="T7" fmla="*/ 84 h 117"/>
                        <a:gd name="T8" fmla="*/ 73 w 73"/>
                        <a:gd name="T9" fmla="*/ 117 h 117"/>
                        <a:gd name="T10" fmla="*/ 0 60000 65536"/>
                        <a:gd name="T11" fmla="*/ 0 60000 65536"/>
                        <a:gd name="T12" fmla="*/ 0 60000 65536"/>
                        <a:gd name="T13" fmla="*/ 0 60000 65536"/>
                        <a:gd name="T14" fmla="*/ 0 60000 65536"/>
                        <a:gd name="T15" fmla="*/ 0 w 73"/>
                        <a:gd name="T16" fmla="*/ 0 h 117"/>
                        <a:gd name="T17" fmla="*/ 73 w 73"/>
                        <a:gd name="T18" fmla="*/ 117 h 117"/>
                      </a:gdLst>
                      <a:ahLst/>
                      <a:cxnLst>
                        <a:cxn ang="T10">
                          <a:pos x="T0" y="T1"/>
                        </a:cxn>
                        <a:cxn ang="T11">
                          <a:pos x="T2" y="T3"/>
                        </a:cxn>
                        <a:cxn ang="T12">
                          <a:pos x="T4" y="T5"/>
                        </a:cxn>
                        <a:cxn ang="T13">
                          <a:pos x="T6" y="T7"/>
                        </a:cxn>
                        <a:cxn ang="T14">
                          <a:pos x="T8" y="T9"/>
                        </a:cxn>
                      </a:cxnLst>
                      <a:rect l="T15" t="T16" r="T17" b="T18"/>
                      <a:pathLst>
                        <a:path w="73" h="117">
                          <a:moveTo>
                            <a:pt x="73" y="117"/>
                          </a:moveTo>
                          <a:lnTo>
                            <a:pt x="73" y="36"/>
                          </a:lnTo>
                          <a:lnTo>
                            <a:pt x="0" y="0"/>
                          </a:lnTo>
                          <a:lnTo>
                            <a:pt x="0" y="84"/>
                          </a:lnTo>
                          <a:lnTo>
                            <a:pt x="73" y="117"/>
                          </a:lnTo>
                          <a:close/>
                        </a:path>
                      </a:pathLst>
                    </a:custGeom>
                    <a:solidFill>
                      <a:srgbClr val="000000"/>
                    </a:solidFill>
                    <a:ln w="0">
                      <a:solidFill>
                        <a:srgbClr val="000000"/>
                      </a:solidFill>
                      <a:round/>
                      <a:headEnd/>
                      <a:tailEnd/>
                    </a:ln>
                  </p:spPr>
                  <p:txBody>
                    <a:bodyPr/>
                    <a:lstStyle/>
                    <a:p>
                      <a:pPr defTabSz="457200"/>
                      <a:endParaRPr lang="en-US">
                        <a:solidFill>
                          <a:prstClr val="black"/>
                        </a:solidFill>
                      </a:endParaRPr>
                    </a:p>
                  </p:txBody>
                </p:sp>
              </p:grpSp>
            </p:grpSp>
            <p:grpSp>
              <p:nvGrpSpPr>
                <p:cNvPr id="13" name="Group 431"/>
                <p:cNvGrpSpPr>
                  <a:grpSpLocks/>
                </p:cNvGrpSpPr>
                <p:nvPr/>
              </p:nvGrpSpPr>
              <p:grpSpPr bwMode="auto">
                <a:xfrm>
                  <a:off x="125" y="1478"/>
                  <a:ext cx="3822" cy="2386"/>
                  <a:chOff x="125" y="1478"/>
                  <a:chExt cx="3822" cy="2386"/>
                </a:xfrm>
              </p:grpSpPr>
              <p:grpSp>
                <p:nvGrpSpPr>
                  <p:cNvPr id="14" name="Group 430"/>
                  <p:cNvGrpSpPr>
                    <a:grpSpLocks/>
                  </p:cNvGrpSpPr>
                  <p:nvPr/>
                </p:nvGrpSpPr>
                <p:grpSpPr bwMode="auto">
                  <a:xfrm>
                    <a:off x="125" y="2742"/>
                    <a:ext cx="1586" cy="1122"/>
                    <a:chOff x="125" y="2742"/>
                    <a:chExt cx="1586" cy="1122"/>
                  </a:xfrm>
                </p:grpSpPr>
                <p:sp>
                  <p:nvSpPr>
                    <p:cNvPr id="9258" name="Text Box 6"/>
                    <p:cNvSpPr txBox="1">
                      <a:spLocks noChangeArrowheads="1"/>
                    </p:cNvSpPr>
                    <p:nvPr/>
                  </p:nvSpPr>
                  <p:spPr bwMode="auto">
                    <a:xfrm>
                      <a:off x="125" y="3514"/>
                      <a:ext cx="1048" cy="301"/>
                    </a:xfrm>
                    <a:prstGeom prst="rect">
                      <a:avLst/>
                    </a:prstGeom>
                    <a:noFill/>
                    <a:ln w="9525">
                      <a:noFill/>
                      <a:miter lim="800000"/>
                      <a:headEnd/>
                      <a:tailEnd/>
                    </a:ln>
                  </p:spPr>
                  <p:txBody>
                    <a:bodyPr wrap="none">
                      <a:spAutoFit/>
                    </a:bodyPr>
                    <a:lstStyle/>
                    <a:p>
                      <a:pPr algn="ctr" defTabSz="457200" eaLnBrk="0" hangingPunct="0"/>
                      <a:r>
                        <a:rPr lang="en-US" sz="1200" dirty="0">
                          <a:solidFill>
                            <a:srgbClr val="000000"/>
                          </a:solidFill>
                          <a:latin typeface="Arial" pitchFamily="34" charset="0"/>
                          <a:cs typeface="Arial" pitchFamily="34" charset="0"/>
                        </a:rPr>
                        <a:t>Enhanced capabilities</a:t>
                      </a:r>
                    </a:p>
                    <a:p>
                      <a:pPr algn="ctr" defTabSz="457200" eaLnBrk="0" hangingPunct="0"/>
                      <a:r>
                        <a:rPr lang="en-US" sz="1200" dirty="0">
                          <a:solidFill>
                            <a:srgbClr val="000000"/>
                          </a:solidFill>
                          <a:latin typeface="Arial" pitchFamily="34" charset="0"/>
                          <a:cs typeface="Arial" pitchFamily="34" charset="0"/>
                        </a:rPr>
                        <a:t>in existing Halls</a:t>
                      </a:r>
                    </a:p>
                  </p:txBody>
                </p:sp>
                <p:sp>
                  <p:nvSpPr>
                    <p:cNvPr id="9259" name="Line 11"/>
                    <p:cNvSpPr>
                      <a:spLocks noChangeShapeType="1"/>
                    </p:cNvSpPr>
                    <p:nvPr/>
                  </p:nvSpPr>
                  <p:spPr bwMode="auto">
                    <a:xfrm flipV="1">
                      <a:off x="832" y="3081"/>
                      <a:ext cx="870" cy="380"/>
                    </a:xfrm>
                    <a:prstGeom prst="line">
                      <a:avLst/>
                    </a:prstGeom>
                    <a:noFill/>
                    <a:ln w="11113">
                      <a:solidFill>
                        <a:srgbClr val="FF0000"/>
                      </a:solidFill>
                      <a:round/>
                      <a:headEnd/>
                      <a:tailEnd/>
                    </a:ln>
                  </p:spPr>
                  <p:txBody>
                    <a:bodyPr/>
                    <a:lstStyle/>
                    <a:p>
                      <a:pPr defTabSz="457200"/>
                      <a:endParaRPr lang="en-US">
                        <a:solidFill>
                          <a:prstClr val="black"/>
                        </a:solidFill>
                      </a:endParaRPr>
                    </a:p>
                  </p:txBody>
                </p:sp>
                <p:sp>
                  <p:nvSpPr>
                    <p:cNvPr id="9260" name="Freeform 12"/>
                    <p:cNvSpPr>
                      <a:spLocks/>
                    </p:cNvSpPr>
                    <p:nvPr/>
                  </p:nvSpPr>
                  <p:spPr bwMode="auto">
                    <a:xfrm>
                      <a:off x="1295" y="3079"/>
                      <a:ext cx="416" cy="725"/>
                    </a:xfrm>
                    <a:custGeom>
                      <a:avLst/>
                      <a:gdLst>
                        <a:gd name="T0" fmla="*/ 0 w 416"/>
                        <a:gd name="T1" fmla="*/ 725 h 725"/>
                        <a:gd name="T2" fmla="*/ 356 w 416"/>
                        <a:gd name="T3" fmla="*/ 48 h 725"/>
                        <a:gd name="T4" fmla="*/ 358 w 416"/>
                        <a:gd name="T5" fmla="*/ 47 h 725"/>
                        <a:gd name="T6" fmla="*/ 362 w 416"/>
                        <a:gd name="T7" fmla="*/ 39 h 725"/>
                        <a:gd name="T8" fmla="*/ 373 w 416"/>
                        <a:gd name="T9" fmla="*/ 28 h 725"/>
                        <a:gd name="T10" fmla="*/ 390 w 416"/>
                        <a:gd name="T11" fmla="*/ 13 h 725"/>
                        <a:gd name="T12" fmla="*/ 416 w 416"/>
                        <a:gd name="T13" fmla="*/ 0 h 725"/>
                        <a:gd name="T14" fmla="*/ 0 60000 65536"/>
                        <a:gd name="T15" fmla="*/ 0 60000 65536"/>
                        <a:gd name="T16" fmla="*/ 0 60000 65536"/>
                        <a:gd name="T17" fmla="*/ 0 60000 65536"/>
                        <a:gd name="T18" fmla="*/ 0 60000 65536"/>
                        <a:gd name="T19" fmla="*/ 0 60000 65536"/>
                        <a:gd name="T20" fmla="*/ 0 60000 65536"/>
                        <a:gd name="T21" fmla="*/ 0 w 416"/>
                        <a:gd name="T22" fmla="*/ 0 h 725"/>
                        <a:gd name="T23" fmla="*/ 416 w 416"/>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725">
                          <a:moveTo>
                            <a:pt x="0" y="725"/>
                          </a:moveTo>
                          <a:lnTo>
                            <a:pt x="356" y="48"/>
                          </a:lnTo>
                          <a:lnTo>
                            <a:pt x="358" y="47"/>
                          </a:lnTo>
                          <a:lnTo>
                            <a:pt x="362" y="39"/>
                          </a:lnTo>
                          <a:lnTo>
                            <a:pt x="373" y="28"/>
                          </a:lnTo>
                          <a:lnTo>
                            <a:pt x="390" y="13"/>
                          </a:lnTo>
                          <a:lnTo>
                            <a:pt x="416" y="0"/>
                          </a:lnTo>
                        </a:path>
                      </a:pathLst>
                    </a:custGeom>
                    <a:noFill/>
                    <a:ln w="11113">
                      <a:solidFill>
                        <a:srgbClr val="FF0000"/>
                      </a:solidFill>
                      <a:round/>
                      <a:headEnd/>
                      <a:tailEnd/>
                    </a:ln>
                  </p:spPr>
                  <p:txBody>
                    <a:bodyPr/>
                    <a:lstStyle/>
                    <a:p>
                      <a:pPr defTabSz="457200"/>
                      <a:endParaRPr lang="en-US">
                        <a:solidFill>
                          <a:prstClr val="black"/>
                        </a:solidFill>
                      </a:endParaRPr>
                    </a:p>
                  </p:txBody>
                </p:sp>
                <p:sp>
                  <p:nvSpPr>
                    <p:cNvPr id="9261" name="Freeform 150"/>
                    <p:cNvSpPr>
                      <a:spLocks/>
                    </p:cNvSpPr>
                    <p:nvPr/>
                  </p:nvSpPr>
                  <p:spPr bwMode="auto">
                    <a:xfrm>
                      <a:off x="550" y="3066"/>
                      <a:ext cx="210" cy="54"/>
                    </a:xfrm>
                    <a:custGeom>
                      <a:avLst/>
                      <a:gdLst>
                        <a:gd name="T0" fmla="*/ 210 w 210"/>
                        <a:gd name="T1" fmla="*/ 0 h 54"/>
                        <a:gd name="T2" fmla="*/ 56 w 210"/>
                        <a:gd name="T3" fmla="*/ 0 h 54"/>
                        <a:gd name="T4" fmla="*/ 0 w 210"/>
                        <a:gd name="T5" fmla="*/ 54 h 54"/>
                        <a:gd name="T6" fmla="*/ 172 w 210"/>
                        <a:gd name="T7" fmla="*/ 54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0"/>
                          </a:moveTo>
                          <a:lnTo>
                            <a:pt x="56" y="0"/>
                          </a:lnTo>
                          <a:lnTo>
                            <a:pt x="0" y="54"/>
                          </a:lnTo>
                          <a:lnTo>
                            <a:pt x="172" y="54"/>
                          </a:lnTo>
                        </a:path>
                      </a:pathLst>
                    </a:custGeom>
                    <a:noFill/>
                    <a:ln w="17463">
                      <a:solidFill>
                        <a:srgbClr val="000000"/>
                      </a:solidFill>
                      <a:round/>
                      <a:headEnd/>
                      <a:tailEnd/>
                    </a:ln>
                  </p:spPr>
                  <p:txBody>
                    <a:bodyPr/>
                    <a:lstStyle/>
                    <a:p>
                      <a:pPr defTabSz="457200"/>
                      <a:endParaRPr lang="en-US">
                        <a:solidFill>
                          <a:prstClr val="black"/>
                        </a:solidFill>
                      </a:endParaRPr>
                    </a:p>
                  </p:txBody>
                </p:sp>
                <p:sp>
                  <p:nvSpPr>
                    <p:cNvPr id="9262" name="Freeform 151"/>
                    <p:cNvSpPr>
                      <a:spLocks/>
                    </p:cNvSpPr>
                    <p:nvPr/>
                  </p:nvSpPr>
                  <p:spPr bwMode="auto">
                    <a:xfrm>
                      <a:off x="782" y="3391"/>
                      <a:ext cx="196" cy="104"/>
                    </a:xfrm>
                    <a:custGeom>
                      <a:avLst/>
                      <a:gdLst>
                        <a:gd name="T0" fmla="*/ 144 w 196"/>
                        <a:gd name="T1" fmla="*/ 0 h 104"/>
                        <a:gd name="T2" fmla="*/ 0 w 196"/>
                        <a:gd name="T3" fmla="*/ 61 h 104"/>
                        <a:gd name="T4" fmla="*/ 46 w 196"/>
                        <a:gd name="T5" fmla="*/ 104 h 104"/>
                        <a:gd name="T6" fmla="*/ 196 w 196"/>
                        <a:gd name="T7" fmla="*/ 39 h 104"/>
                        <a:gd name="T8" fmla="*/ 0 60000 65536"/>
                        <a:gd name="T9" fmla="*/ 0 60000 65536"/>
                        <a:gd name="T10" fmla="*/ 0 60000 65536"/>
                        <a:gd name="T11" fmla="*/ 0 60000 65536"/>
                        <a:gd name="T12" fmla="*/ 0 w 196"/>
                        <a:gd name="T13" fmla="*/ 0 h 104"/>
                        <a:gd name="T14" fmla="*/ 196 w 196"/>
                        <a:gd name="T15" fmla="*/ 104 h 104"/>
                      </a:gdLst>
                      <a:ahLst/>
                      <a:cxnLst>
                        <a:cxn ang="T8">
                          <a:pos x="T0" y="T1"/>
                        </a:cxn>
                        <a:cxn ang="T9">
                          <a:pos x="T2" y="T3"/>
                        </a:cxn>
                        <a:cxn ang="T10">
                          <a:pos x="T4" y="T5"/>
                        </a:cxn>
                        <a:cxn ang="T11">
                          <a:pos x="T6" y="T7"/>
                        </a:cxn>
                      </a:cxnLst>
                      <a:rect l="T12" t="T13" r="T14" b="T15"/>
                      <a:pathLst>
                        <a:path w="196" h="104">
                          <a:moveTo>
                            <a:pt x="144" y="0"/>
                          </a:moveTo>
                          <a:lnTo>
                            <a:pt x="0" y="61"/>
                          </a:lnTo>
                          <a:lnTo>
                            <a:pt x="46" y="104"/>
                          </a:lnTo>
                          <a:lnTo>
                            <a:pt x="196" y="39"/>
                          </a:lnTo>
                        </a:path>
                      </a:pathLst>
                    </a:custGeom>
                    <a:noFill/>
                    <a:ln w="17463">
                      <a:solidFill>
                        <a:srgbClr val="000000"/>
                      </a:solidFill>
                      <a:round/>
                      <a:headEnd/>
                      <a:tailEnd/>
                    </a:ln>
                  </p:spPr>
                  <p:txBody>
                    <a:bodyPr/>
                    <a:lstStyle/>
                    <a:p>
                      <a:pPr defTabSz="457200"/>
                      <a:endParaRPr lang="en-US">
                        <a:solidFill>
                          <a:prstClr val="black"/>
                        </a:solidFill>
                      </a:endParaRPr>
                    </a:p>
                  </p:txBody>
                </p:sp>
                <p:sp>
                  <p:nvSpPr>
                    <p:cNvPr id="9263" name="Freeform 152"/>
                    <p:cNvSpPr>
                      <a:spLocks/>
                    </p:cNvSpPr>
                    <p:nvPr/>
                  </p:nvSpPr>
                  <p:spPr bwMode="auto">
                    <a:xfrm>
                      <a:off x="1234" y="3695"/>
                      <a:ext cx="171" cy="169"/>
                    </a:xfrm>
                    <a:custGeom>
                      <a:avLst/>
                      <a:gdLst>
                        <a:gd name="T0" fmla="*/ 78 w 171"/>
                        <a:gd name="T1" fmla="*/ 0 h 169"/>
                        <a:gd name="T2" fmla="*/ 0 w 171"/>
                        <a:gd name="T3" fmla="*/ 141 h 169"/>
                        <a:gd name="T4" fmla="*/ 97 w 171"/>
                        <a:gd name="T5" fmla="*/ 169 h 169"/>
                        <a:gd name="T6" fmla="*/ 171 w 171"/>
                        <a:gd name="T7" fmla="*/ 20 h 169"/>
                        <a:gd name="T8" fmla="*/ 0 60000 65536"/>
                        <a:gd name="T9" fmla="*/ 0 60000 65536"/>
                        <a:gd name="T10" fmla="*/ 0 60000 65536"/>
                        <a:gd name="T11" fmla="*/ 0 60000 65536"/>
                        <a:gd name="T12" fmla="*/ 0 w 171"/>
                        <a:gd name="T13" fmla="*/ 0 h 169"/>
                        <a:gd name="T14" fmla="*/ 171 w 171"/>
                        <a:gd name="T15" fmla="*/ 169 h 169"/>
                      </a:gdLst>
                      <a:ahLst/>
                      <a:cxnLst>
                        <a:cxn ang="T8">
                          <a:pos x="T0" y="T1"/>
                        </a:cxn>
                        <a:cxn ang="T9">
                          <a:pos x="T2" y="T3"/>
                        </a:cxn>
                        <a:cxn ang="T10">
                          <a:pos x="T4" y="T5"/>
                        </a:cxn>
                        <a:cxn ang="T11">
                          <a:pos x="T6" y="T7"/>
                        </a:cxn>
                      </a:cxnLst>
                      <a:rect l="T12" t="T13" r="T14" b="T15"/>
                      <a:pathLst>
                        <a:path w="171" h="169">
                          <a:moveTo>
                            <a:pt x="78" y="0"/>
                          </a:moveTo>
                          <a:lnTo>
                            <a:pt x="0" y="141"/>
                          </a:lnTo>
                          <a:lnTo>
                            <a:pt x="97" y="169"/>
                          </a:lnTo>
                          <a:lnTo>
                            <a:pt x="171" y="20"/>
                          </a:lnTo>
                        </a:path>
                      </a:pathLst>
                    </a:custGeom>
                    <a:noFill/>
                    <a:ln w="17463">
                      <a:solidFill>
                        <a:srgbClr val="000000"/>
                      </a:solidFill>
                      <a:round/>
                      <a:headEnd/>
                      <a:tailEnd/>
                    </a:ln>
                  </p:spPr>
                  <p:txBody>
                    <a:bodyPr/>
                    <a:lstStyle/>
                    <a:p>
                      <a:pPr defTabSz="457200"/>
                      <a:endParaRPr lang="en-US">
                        <a:solidFill>
                          <a:prstClr val="black"/>
                        </a:solidFill>
                      </a:endParaRPr>
                    </a:p>
                  </p:txBody>
                </p:sp>
                <p:sp>
                  <p:nvSpPr>
                    <p:cNvPr id="9264" name="Freeform 183"/>
                    <p:cNvSpPr>
                      <a:spLocks/>
                    </p:cNvSpPr>
                    <p:nvPr/>
                  </p:nvSpPr>
                  <p:spPr bwMode="auto">
                    <a:xfrm>
                      <a:off x="1507" y="3233"/>
                      <a:ext cx="41" cy="302"/>
                    </a:xfrm>
                    <a:custGeom>
                      <a:avLst/>
                      <a:gdLst>
                        <a:gd name="T0" fmla="*/ 41 w 41"/>
                        <a:gd name="T1" fmla="*/ 0 h 302"/>
                        <a:gd name="T2" fmla="*/ 41 w 41"/>
                        <a:gd name="T3" fmla="*/ 299 h 302"/>
                        <a:gd name="T4" fmla="*/ 18 w 41"/>
                        <a:gd name="T5" fmla="*/ 302 h 302"/>
                        <a:gd name="T6" fmla="*/ 4 w 41"/>
                        <a:gd name="T7" fmla="*/ 302 h 302"/>
                        <a:gd name="T8" fmla="*/ 0 w 41"/>
                        <a:gd name="T9" fmla="*/ 302 h 302"/>
                        <a:gd name="T10" fmla="*/ 0 w 41"/>
                        <a:gd name="T11" fmla="*/ 2 h 302"/>
                        <a:gd name="T12" fmla="*/ 41 w 41"/>
                        <a:gd name="T13" fmla="*/ 0 h 302"/>
                        <a:gd name="T14" fmla="*/ 0 60000 65536"/>
                        <a:gd name="T15" fmla="*/ 0 60000 65536"/>
                        <a:gd name="T16" fmla="*/ 0 60000 65536"/>
                        <a:gd name="T17" fmla="*/ 0 60000 65536"/>
                        <a:gd name="T18" fmla="*/ 0 60000 65536"/>
                        <a:gd name="T19" fmla="*/ 0 60000 65536"/>
                        <a:gd name="T20" fmla="*/ 0 60000 65536"/>
                        <a:gd name="T21" fmla="*/ 0 w 41"/>
                        <a:gd name="T22" fmla="*/ 0 h 302"/>
                        <a:gd name="T23" fmla="*/ 41 w 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02">
                          <a:moveTo>
                            <a:pt x="41" y="0"/>
                          </a:moveTo>
                          <a:lnTo>
                            <a:pt x="41" y="299"/>
                          </a:lnTo>
                          <a:lnTo>
                            <a:pt x="18" y="302"/>
                          </a:lnTo>
                          <a:lnTo>
                            <a:pt x="4" y="302"/>
                          </a:lnTo>
                          <a:lnTo>
                            <a:pt x="0" y="302"/>
                          </a:lnTo>
                          <a:lnTo>
                            <a:pt x="0" y="2"/>
                          </a:lnTo>
                          <a:lnTo>
                            <a:pt x="41" y="0"/>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sp>
                  <p:nvSpPr>
                    <p:cNvPr id="9265" name="Freeform 184"/>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close/>
                        </a:path>
                      </a:pathLst>
                    </a:custGeom>
                    <a:solidFill>
                      <a:srgbClr val="000000"/>
                    </a:solidFill>
                    <a:ln w="0">
                      <a:solidFill>
                        <a:srgbClr val="000000"/>
                      </a:solidFill>
                      <a:round/>
                      <a:headEnd/>
                      <a:tailEnd/>
                    </a:ln>
                  </p:spPr>
                  <p:txBody>
                    <a:bodyPr/>
                    <a:lstStyle/>
                    <a:p>
                      <a:pPr defTabSz="457200"/>
                      <a:endParaRPr lang="en-US">
                        <a:solidFill>
                          <a:prstClr val="black"/>
                        </a:solidFill>
                      </a:endParaRPr>
                    </a:p>
                  </p:txBody>
                </p:sp>
                <p:sp>
                  <p:nvSpPr>
                    <p:cNvPr id="9266" name="Freeform 185"/>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267" name="Freeform 186"/>
                    <p:cNvSpPr>
                      <a:spLocks/>
                    </p:cNvSpPr>
                    <p:nvPr/>
                  </p:nvSpPr>
                  <p:spPr bwMode="auto">
                    <a:xfrm>
                      <a:off x="836" y="2864"/>
                      <a:ext cx="343" cy="352"/>
                    </a:xfrm>
                    <a:custGeom>
                      <a:avLst/>
                      <a:gdLst>
                        <a:gd name="T0" fmla="*/ 153 w 343"/>
                        <a:gd name="T1" fmla="*/ 352 h 352"/>
                        <a:gd name="T2" fmla="*/ 116 w 343"/>
                        <a:gd name="T3" fmla="*/ 349 h 352"/>
                        <a:gd name="T4" fmla="*/ 87 w 343"/>
                        <a:gd name="T5" fmla="*/ 339 h 352"/>
                        <a:gd name="T6" fmla="*/ 61 w 343"/>
                        <a:gd name="T7" fmla="*/ 328 h 352"/>
                        <a:gd name="T8" fmla="*/ 42 w 343"/>
                        <a:gd name="T9" fmla="*/ 315 h 352"/>
                        <a:gd name="T10" fmla="*/ 27 w 343"/>
                        <a:gd name="T11" fmla="*/ 301 h 352"/>
                        <a:gd name="T12" fmla="*/ 16 w 343"/>
                        <a:gd name="T13" fmla="*/ 288 h 352"/>
                        <a:gd name="T14" fmla="*/ 9 w 343"/>
                        <a:gd name="T15" fmla="*/ 275 h 352"/>
                        <a:gd name="T16" fmla="*/ 3 w 343"/>
                        <a:gd name="T17" fmla="*/ 263 h 352"/>
                        <a:gd name="T18" fmla="*/ 1 w 343"/>
                        <a:gd name="T19" fmla="*/ 256 h 352"/>
                        <a:gd name="T20" fmla="*/ 0 w 343"/>
                        <a:gd name="T21" fmla="*/ 254 h 352"/>
                        <a:gd name="T22" fmla="*/ 0 w 343"/>
                        <a:gd name="T23" fmla="*/ 0 h 352"/>
                        <a:gd name="T24" fmla="*/ 343 w 343"/>
                        <a:gd name="T25" fmla="*/ 2 h 352"/>
                        <a:gd name="T26" fmla="*/ 343 w 343"/>
                        <a:gd name="T27" fmla="*/ 226 h 352"/>
                        <a:gd name="T28" fmla="*/ 335 w 343"/>
                        <a:gd name="T29" fmla="*/ 243 h 352"/>
                        <a:gd name="T30" fmla="*/ 328 w 343"/>
                        <a:gd name="T31" fmla="*/ 260 h 352"/>
                        <a:gd name="T32" fmla="*/ 320 w 343"/>
                        <a:gd name="T33" fmla="*/ 273 h 352"/>
                        <a:gd name="T34" fmla="*/ 315 w 343"/>
                        <a:gd name="T35" fmla="*/ 282 h 352"/>
                        <a:gd name="T36" fmla="*/ 313 w 343"/>
                        <a:gd name="T37" fmla="*/ 286 h 352"/>
                        <a:gd name="T38" fmla="*/ 296 w 343"/>
                        <a:gd name="T39" fmla="*/ 302 h 352"/>
                        <a:gd name="T40" fmla="*/ 272 w 343"/>
                        <a:gd name="T41" fmla="*/ 315 h 352"/>
                        <a:gd name="T42" fmla="*/ 246 w 343"/>
                        <a:gd name="T43" fmla="*/ 326 h 352"/>
                        <a:gd name="T44" fmla="*/ 220 w 343"/>
                        <a:gd name="T45" fmla="*/ 336 h 352"/>
                        <a:gd name="T46" fmla="*/ 194 w 343"/>
                        <a:gd name="T47" fmla="*/ 343 h 352"/>
                        <a:gd name="T48" fmla="*/ 174 w 343"/>
                        <a:gd name="T49" fmla="*/ 349 h 352"/>
                        <a:gd name="T50" fmla="*/ 159 w 343"/>
                        <a:gd name="T51" fmla="*/ 351 h 352"/>
                        <a:gd name="T52" fmla="*/ 153 w 343"/>
                        <a:gd name="T53" fmla="*/ 352 h 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3"/>
                        <a:gd name="T82" fmla="*/ 0 h 352"/>
                        <a:gd name="T83" fmla="*/ 343 w 343"/>
                        <a:gd name="T84" fmla="*/ 352 h 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3" h="352">
                          <a:moveTo>
                            <a:pt x="153" y="352"/>
                          </a:moveTo>
                          <a:lnTo>
                            <a:pt x="116" y="349"/>
                          </a:lnTo>
                          <a:lnTo>
                            <a:pt x="87" y="339"/>
                          </a:lnTo>
                          <a:lnTo>
                            <a:pt x="61" y="328"/>
                          </a:lnTo>
                          <a:lnTo>
                            <a:pt x="42" y="315"/>
                          </a:lnTo>
                          <a:lnTo>
                            <a:pt x="27" y="301"/>
                          </a:lnTo>
                          <a:lnTo>
                            <a:pt x="16" y="288"/>
                          </a:lnTo>
                          <a:lnTo>
                            <a:pt x="9" y="275"/>
                          </a:lnTo>
                          <a:lnTo>
                            <a:pt x="3" y="263"/>
                          </a:lnTo>
                          <a:lnTo>
                            <a:pt x="1" y="256"/>
                          </a:lnTo>
                          <a:lnTo>
                            <a:pt x="0" y="254"/>
                          </a:lnTo>
                          <a:lnTo>
                            <a:pt x="0" y="0"/>
                          </a:lnTo>
                          <a:lnTo>
                            <a:pt x="343" y="2"/>
                          </a:lnTo>
                          <a:lnTo>
                            <a:pt x="343" y="226"/>
                          </a:lnTo>
                          <a:lnTo>
                            <a:pt x="335" y="243"/>
                          </a:lnTo>
                          <a:lnTo>
                            <a:pt x="328" y="260"/>
                          </a:lnTo>
                          <a:lnTo>
                            <a:pt x="320" y="273"/>
                          </a:lnTo>
                          <a:lnTo>
                            <a:pt x="315" y="282"/>
                          </a:lnTo>
                          <a:lnTo>
                            <a:pt x="313" y="286"/>
                          </a:lnTo>
                          <a:lnTo>
                            <a:pt x="296" y="302"/>
                          </a:lnTo>
                          <a:lnTo>
                            <a:pt x="272" y="315"/>
                          </a:lnTo>
                          <a:lnTo>
                            <a:pt x="246" y="326"/>
                          </a:lnTo>
                          <a:lnTo>
                            <a:pt x="220" y="336"/>
                          </a:lnTo>
                          <a:lnTo>
                            <a:pt x="194" y="343"/>
                          </a:lnTo>
                          <a:lnTo>
                            <a:pt x="174" y="349"/>
                          </a:lnTo>
                          <a:lnTo>
                            <a:pt x="159" y="351"/>
                          </a:lnTo>
                          <a:lnTo>
                            <a:pt x="153" y="352"/>
                          </a:lnTo>
                          <a:close/>
                        </a:path>
                      </a:pathLst>
                    </a:custGeom>
                    <a:solidFill>
                      <a:srgbClr val="202020"/>
                    </a:solidFill>
                    <a:ln w="0">
                      <a:solidFill>
                        <a:srgbClr val="202020"/>
                      </a:solidFill>
                      <a:round/>
                      <a:headEnd/>
                      <a:tailEnd/>
                    </a:ln>
                  </p:spPr>
                  <p:txBody>
                    <a:bodyPr/>
                    <a:lstStyle/>
                    <a:p>
                      <a:pPr defTabSz="457200"/>
                      <a:endParaRPr lang="en-US">
                        <a:solidFill>
                          <a:prstClr val="black"/>
                        </a:solidFill>
                      </a:endParaRPr>
                    </a:p>
                  </p:txBody>
                </p:sp>
                <p:sp>
                  <p:nvSpPr>
                    <p:cNvPr id="9268" name="Freeform 187"/>
                    <p:cNvSpPr>
                      <a:spLocks/>
                    </p:cNvSpPr>
                    <p:nvPr/>
                  </p:nvSpPr>
                  <p:spPr bwMode="auto">
                    <a:xfrm>
                      <a:off x="858" y="2866"/>
                      <a:ext cx="300" cy="349"/>
                    </a:xfrm>
                    <a:custGeom>
                      <a:avLst/>
                      <a:gdLst>
                        <a:gd name="T0" fmla="*/ 139 w 300"/>
                        <a:gd name="T1" fmla="*/ 349 h 349"/>
                        <a:gd name="T2" fmla="*/ 102 w 300"/>
                        <a:gd name="T3" fmla="*/ 345 h 349"/>
                        <a:gd name="T4" fmla="*/ 74 w 300"/>
                        <a:gd name="T5" fmla="*/ 337 h 349"/>
                        <a:gd name="T6" fmla="*/ 50 w 300"/>
                        <a:gd name="T7" fmla="*/ 326 h 349"/>
                        <a:gd name="T8" fmla="*/ 31 w 300"/>
                        <a:gd name="T9" fmla="*/ 313 h 349"/>
                        <a:gd name="T10" fmla="*/ 18 w 300"/>
                        <a:gd name="T11" fmla="*/ 299 h 349"/>
                        <a:gd name="T12" fmla="*/ 9 w 300"/>
                        <a:gd name="T13" fmla="*/ 286 h 349"/>
                        <a:gd name="T14" fmla="*/ 4 w 300"/>
                        <a:gd name="T15" fmla="*/ 276 h 349"/>
                        <a:gd name="T16" fmla="*/ 0 w 300"/>
                        <a:gd name="T17" fmla="*/ 269 h 349"/>
                        <a:gd name="T18" fmla="*/ 0 w 300"/>
                        <a:gd name="T19" fmla="*/ 265 h 349"/>
                        <a:gd name="T20" fmla="*/ 0 w 300"/>
                        <a:gd name="T21" fmla="*/ 0 h 349"/>
                        <a:gd name="T22" fmla="*/ 300 w 300"/>
                        <a:gd name="T23" fmla="*/ 0 h 349"/>
                        <a:gd name="T24" fmla="*/ 300 w 300"/>
                        <a:gd name="T25" fmla="*/ 213 h 349"/>
                        <a:gd name="T26" fmla="*/ 295 w 300"/>
                        <a:gd name="T27" fmla="*/ 228 h 349"/>
                        <a:gd name="T28" fmla="*/ 287 w 300"/>
                        <a:gd name="T29" fmla="*/ 245 h 349"/>
                        <a:gd name="T30" fmla="*/ 282 w 300"/>
                        <a:gd name="T31" fmla="*/ 258 h 349"/>
                        <a:gd name="T32" fmla="*/ 276 w 300"/>
                        <a:gd name="T33" fmla="*/ 267 h 349"/>
                        <a:gd name="T34" fmla="*/ 274 w 300"/>
                        <a:gd name="T35" fmla="*/ 271 h 349"/>
                        <a:gd name="T36" fmla="*/ 259 w 300"/>
                        <a:gd name="T37" fmla="*/ 286 h 349"/>
                        <a:gd name="T38" fmla="*/ 241 w 300"/>
                        <a:gd name="T39" fmla="*/ 299 h 349"/>
                        <a:gd name="T40" fmla="*/ 219 w 300"/>
                        <a:gd name="T41" fmla="*/ 312 h 349"/>
                        <a:gd name="T42" fmla="*/ 194 w 300"/>
                        <a:gd name="T43" fmla="*/ 324 h 349"/>
                        <a:gd name="T44" fmla="*/ 174 w 300"/>
                        <a:gd name="T45" fmla="*/ 334 h 349"/>
                        <a:gd name="T46" fmla="*/ 156 w 300"/>
                        <a:gd name="T47" fmla="*/ 341 h 349"/>
                        <a:gd name="T48" fmla="*/ 143 w 300"/>
                        <a:gd name="T49" fmla="*/ 347 h 349"/>
                        <a:gd name="T50" fmla="*/ 139 w 300"/>
                        <a:gd name="T51" fmla="*/ 349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0"/>
                        <a:gd name="T79" fmla="*/ 0 h 349"/>
                        <a:gd name="T80" fmla="*/ 300 w 300"/>
                        <a:gd name="T81" fmla="*/ 349 h 3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0" h="349">
                          <a:moveTo>
                            <a:pt x="139" y="349"/>
                          </a:moveTo>
                          <a:lnTo>
                            <a:pt x="102" y="345"/>
                          </a:lnTo>
                          <a:lnTo>
                            <a:pt x="74" y="337"/>
                          </a:lnTo>
                          <a:lnTo>
                            <a:pt x="50" y="326"/>
                          </a:lnTo>
                          <a:lnTo>
                            <a:pt x="31" y="313"/>
                          </a:lnTo>
                          <a:lnTo>
                            <a:pt x="18" y="299"/>
                          </a:lnTo>
                          <a:lnTo>
                            <a:pt x="9" y="286"/>
                          </a:lnTo>
                          <a:lnTo>
                            <a:pt x="4" y="276"/>
                          </a:lnTo>
                          <a:lnTo>
                            <a:pt x="0" y="269"/>
                          </a:lnTo>
                          <a:lnTo>
                            <a:pt x="0" y="265"/>
                          </a:lnTo>
                          <a:lnTo>
                            <a:pt x="0" y="0"/>
                          </a:lnTo>
                          <a:lnTo>
                            <a:pt x="300" y="0"/>
                          </a:lnTo>
                          <a:lnTo>
                            <a:pt x="300" y="213"/>
                          </a:lnTo>
                          <a:lnTo>
                            <a:pt x="295" y="228"/>
                          </a:lnTo>
                          <a:lnTo>
                            <a:pt x="287" y="245"/>
                          </a:lnTo>
                          <a:lnTo>
                            <a:pt x="282" y="258"/>
                          </a:lnTo>
                          <a:lnTo>
                            <a:pt x="276" y="267"/>
                          </a:lnTo>
                          <a:lnTo>
                            <a:pt x="274" y="271"/>
                          </a:lnTo>
                          <a:lnTo>
                            <a:pt x="259" y="286"/>
                          </a:lnTo>
                          <a:lnTo>
                            <a:pt x="241" y="299"/>
                          </a:lnTo>
                          <a:lnTo>
                            <a:pt x="219" y="312"/>
                          </a:lnTo>
                          <a:lnTo>
                            <a:pt x="194" y="324"/>
                          </a:lnTo>
                          <a:lnTo>
                            <a:pt x="174" y="334"/>
                          </a:lnTo>
                          <a:lnTo>
                            <a:pt x="156" y="341"/>
                          </a:lnTo>
                          <a:lnTo>
                            <a:pt x="143" y="347"/>
                          </a:lnTo>
                          <a:lnTo>
                            <a:pt x="139" y="349"/>
                          </a:lnTo>
                          <a:close/>
                        </a:path>
                      </a:pathLst>
                    </a:custGeom>
                    <a:solidFill>
                      <a:srgbClr val="404040"/>
                    </a:solidFill>
                    <a:ln w="0">
                      <a:solidFill>
                        <a:srgbClr val="404040"/>
                      </a:solidFill>
                      <a:round/>
                      <a:headEnd/>
                      <a:tailEnd/>
                    </a:ln>
                  </p:spPr>
                  <p:txBody>
                    <a:bodyPr/>
                    <a:lstStyle/>
                    <a:p>
                      <a:pPr defTabSz="457200"/>
                      <a:endParaRPr lang="en-US">
                        <a:solidFill>
                          <a:prstClr val="black"/>
                        </a:solidFill>
                      </a:endParaRPr>
                    </a:p>
                  </p:txBody>
                </p:sp>
                <p:sp>
                  <p:nvSpPr>
                    <p:cNvPr id="9269" name="Freeform 188"/>
                    <p:cNvSpPr>
                      <a:spLocks/>
                    </p:cNvSpPr>
                    <p:nvPr/>
                  </p:nvSpPr>
                  <p:spPr bwMode="auto">
                    <a:xfrm>
                      <a:off x="880" y="2866"/>
                      <a:ext cx="258" cy="347"/>
                    </a:xfrm>
                    <a:custGeom>
                      <a:avLst/>
                      <a:gdLst>
                        <a:gd name="T0" fmla="*/ 122 w 258"/>
                        <a:gd name="T1" fmla="*/ 347 h 347"/>
                        <a:gd name="T2" fmla="*/ 87 w 258"/>
                        <a:gd name="T3" fmla="*/ 343 h 347"/>
                        <a:gd name="T4" fmla="*/ 59 w 258"/>
                        <a:gd name="T5" fmla="*/ 336 h 347"/>
                        <a:gd name="T6" fmla="*/ 39 w 258"/>
                        <a:gd name="T7" fmla="*/ 324 h 347"/>
                        <a:gd name="T8" fmla="*/ 22 w 258"/>
                        <a:gd name="T9" fmla="*/ 313 h 347"/>
                        <a:gd name="T10" fmla="*/ 11 w 258"/>
                        <a:gd name="T11" fmla="*/ 300 h 347"/>
                        <a:gd name="T12" fmla="*/ 4 w 258"/>
                        <a:gd name="T13" fmla="*/ 289 h 347"/>
                        <a:gd name="T14" fmla="*/ 0 w 258"/>
                        <a:gd name="T15" fmla="*/ 282 h 347"/>
                        <a:gd name="T16" fmla="*/ 0 w 258"/>
                        <a:gd name="T17" fmla="*/ 280 h 347"/>
                        <a:gd name="T18" fmla="*/ 0 w 258"/>
                        <a:gd name="T19" fmla="*/ 0 h 347"/>
                        <a:gd name="T20" fmla="*/ 258 w 258"/>
                        <a:gd name="T21" fmla="*/ 0 h 347"/>
                        <a:gd name="T22" fmla="*/ 258 w 258"/>
                        <a:gd name="T23" fmla="*/ 204 h 347"/>
                        <a:gd name="T24" fmla="*/ 252 w 258"/>
                        <a:gd name="T25" fmla="*/ 217 h 347"/>
                        <a:gd name="T26" fmla="*/ 247 w 258"/>
                        <a:gd name="T27" fmla="*/ 232 h 347"/>
                        <a:gd name="T28" fmla="*/ 241 w 258"/>
                        <a:gd name="T29" fmla="*/ 243 h 347"/>
                        <a:gd name="T30" fmla="*/ 237 w 258"/>
                        <a:gd name="T31" fmla="*/ 252 h 347"/>
                        <a:gd name="T32" fmla="*/ 237 w 258"/>
                        <a:gd name="T33" fmla="*/ 256 h 347"/>
                        <a:gd name="T34" fmla="*/ 224 w 258"/>
                        <a:gd name="T35" fmla="*/ 271 h 347"/>
                        <a:gd name="T36" fmla="*/ 208 w 258"/>
                        <a:gd name="T37" fmla="*/ 284 h 347"/>
                        <a:gd name="T38" fmla="*/ 189 w 258"/>
                        <a:gd name="T39" fmla="*/ 300 h 347"/>
                        <a:gd name="T40" fmla="*/ 171 w 258"/>
                        <a:gd name="T41" fmla="*/ 315 h 347"/>
                        <a:gd name="T42" fmla="*/ 152 w 258"/>
                        <a:gd name="T43" fmla="*/ 328 h 347"/>
                        <a:gd name="T44" fmla="*/ 137 w 258"/>
                        <a:gd name="T45" fmla="*/ 337 h 347"/>
                        <a:gd name="T46" fmla="*/ 126 w 258"/>
                        <a:gd name="T47" fmla="*/ 345 h 347"/>
                        <a:gd name="T48" fmla="*/ 122 w 258"/>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8"/>
                        <a:gd name="T76" fmla="*/ 0 h 347"/>
                        <a:gd name="T77" fmla="*/ 258 w 258"/>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8" h="347">
                          <a:moveTo>
                            <a:pt x="122" y="347"/>
                          </a:moveTo>
                          <a:lnTo>
                            <a:pt x="87" y="343"/>
                          </a:lnTo>
                          <a:lnTo>
                            <a:pt x="59" y="336"/>
                          </a:lnTo>
                          <a:lnTo>
                            <a:pt x="39" y="324"/>
                          </a:lnTo>
                          <a:lnTo>
                            <a:pt x="22" y="313"/>
                          </a:lnTo>
                          <a:lnTo>
                            <a:pt x="11" y="300"/>
                          </a:lnTo>
                          <a:lnTo>
                            <a:pt x="4" y="289"/>
                          </a:lnTo>
                          <a:lnTo>
                            <a:pt x="0" y="282"/>
                          </a:lnTo>
                          <a:lnTo>
                            <a:pt x="0" y="280"/>
                          </a:lnTo>
                          <a:lnTo>
                            <a:pt x="0" y="0"/>
                          </a:lnTo>
                          <a:lnTo>
                            <a:pt x="258" y="0"/>
                          </a:lnTo>
                          <a:lnTo>
                            <a:pt x="258" y="204"/>
                          </a:lnTo>
                          <a:lnTo>
                            <a:pt x="252" y="217"/>
                          </a:lnTo>
                          <a:lnTo>
                            <a:pt x="247" y="232"/>
                          </a:lnTo>
                          <a:lnTo>
                            <a:pt x="241" y="243"/>
                          </a:lnTo>
                          <a:lnTo>
                            <a:pt x="237" y="252"/>
                          </a:lnTo>
                          <a:lnTo>
                            <a:pt x="237" y="256"/>
                          </a:lnTo>
                          <a:lnTo>
                            <a:pt x="224" y="271"/>
                          </a:lnTo>
                          <a:lnTo>
                            <a:pt x="208" y="284"/>
                          </a:lnTo>
                          <a:lnTo>
                            <a:pt x="189" y="300"/>
                          </a:lnTo>
                          <a:lnTo>
                            <a:pt x="171" y="315"/>
                          </a:lnTo>
                          <a:lnTo>
                            <a:pt x="152" y="328"/>
                          </a:lnTo>
                          <a:lnTo>
                            <a:pt x="137" y="337"/>
                          </a:lnTo>
                          <a:lnTo>
                            <a:pt x="126" y="345"/>
                          </a:lnTo>
                          <a:lnTo>
                            <a:pt x="122" y="347"/>
                          </a:lnTo>
                          <a:close/>
                        </a:path>
                      </a:pathLst>
                    </a:custGeom>
                    <a:solidFill>
                      <a:srgbClr val="606060"/>
                    </a:solidFill>
                    <a:ln w="0">
                      <a:solidFill>
                        <a:srgbClr val="606060"/>
                      </a:solidFill>
                      <a:round/>
                      <a:headEnd/>
                      <a:tailEnd/>
                    </a:ln>
                  </p:spPr>
                  <p:txBody>
                    <a:bodyPr/>
                    <a:lstStyle/>
                    <a:p>
                      <a:pPr defTabSz="457200"/>
                      <a:endParaRPr lang="en-US">
                        <a:solidFill>
                          <a:prstClr val="black"/>
                        </a:solidFill>
                      </a:endParaRPr>
                    </a:p>
                  </p:txBody>
                </p:sp>
                <p:sp>
                  <p:nvSpPr>
                    <p:cNvPr id="9270" name="Freeform 189"/>
                    <p:cNvSpPr>
                      <a:spLocks/>
                    </p:cNvSpPr>
                    <p:nvPr/>
                  </p:nvSpPr>
                  <p:spPr bwMode="auto">
                    <a:xfrm>
                      <a:off x="902" y="2866"/>
                      <a:ext cx="215" cy="347"/>
                    </a:xfrm>
                    <a:custGeom>
                      <a:avLst/>
                      <a:gdLst>
                        <a:gd name="T0" fmla="*/ 108 w 215"/>
                        <a:gd name="T1" fmla="*/ 347 h 347"/>
                        <a:gd name="T2" fmla="*/ 78 w 215"/>
                        <a:gd name="T3" fmla="*/ 343 h 347"/>
                        <a:gd name="T4" fmla="*/ 54 w 215"/>
                        <a:gd name="T5" fmla="*/ 337 h 347"/>
                        <a:gd name="T6" fmla="*/ 34 w 215"/>
                        <a:gd name="T7" fmla="*/ 328 h 347"/>
                        <a:gd name="T8" fmla="*/ 21 w 215"/>
                        <a:gd name="T9" fmla="*/ 319 h 347"/>
                        <a:gd name="T10" fmla="*/ 10 w 215"/>
                        <a:gd name="T11" fmla="*/ 310 h 347"/>
                        <a:gd name="T12" fmla="*/ 4 w 215"/>
                        <a:gd name="T13" fmla="*/ 300 h 347"/>
                        <a:gd name="T14" fmla="*/ 0 w 215"/>
                        <a:gd name="T15" fmla="*/ 295 h 347"/>
                        <a:gd name="T16" fmla="*/ 0 w 215"/>
                        <a:gd name="T17" fmla="*/ 293 h 347"/>
                        <a:gd name="T18" fmla="*/ 0 w 215"/>
                        <a:gd name="T19" fmla="*/ 0 h 347"/>
                        <a:gd name="T20" fmla="*/ 215 w 215"/>
                        <a:gd name="T21" fmla="*/ 0 h 347"/>
                        <a:gd name="T22" fmla="*/ 215 w 215"/>
                        <a:gd name="T23" fmla="*/ 193 h 347"/>
                        <a:gd name="T24" fmla="*/ 212 w 215"/>
                        <a:gd name="T25" fmla="*/ 206 h 347"/>
                        <a:gd name="T26" fmla="*/ 206 w 215"/>
                        <a:gd name="T27" fmla="*/ 217 h 347"/>
                        <a:gd name="T28" fmla="*/ 202 w 215"/>
                        <a:gd name="T29" fmla="*/ 230 h 347"/>
                        <a:gd name="T30" fmla="*/ 199 w 215"/>
                        <a:gd name="T31" fmla="*/ 239 h 347"/>
                        <a:gd name="T32" fmla="*/ 199 w 215"/>
                        <a:gd name="T33" fmla="*/ 243 h 347"/>
                        <a:gd name="T34" fmla="*/ 188 w 215"/>
                        <a:gd name="T35" fmla="*/ 254 h 347"/>
                        <a:gd name="T36" fmla="*/ 175 w 215"/>
                        <a:gd name="T37" fmla="*/ 271 h 347"/>
                        <a:gd name="T38" fmla="*/ 160 w 215"/>
                        <a:gd name="T39" fmla="*/ 287 h 347"/>
                        <a:gd name="T40" fmla="*/ 145 w 215"/>
                        <a:gd name="T41" fmla="*/ 304 h 347"/>
                        <a:gd name="T42" fmla="*/ 130 w 215"/>
                        <a:gd name="T43" fmla="*/ 321 h 347"/>
                        <a:gd name="T44" fmla="*/ 119 w 215"/>
                        <a:gd name="T45" fmla="*/ 334 h 347"/>
                        <a:gd name="T46" fmla="*/ 110 w 215"/>
                        <a:gd name="T47" fmla="*/ 343 h 347"/>
                        <a:gd name="T48" fmla="*/ 108 w 215"/>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347"/>
                        <a:gd name="T77" fmla="*/ 215 w 215"/>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347">
                          <a:moveTo>
                            <a:pt x="108" y="347"/>
                          </a:moveTo>
                          <a:lnTo>
                            <a:pt x="78" y="343"/>
                          </a:lnTo>
                          <a:lnTo>
                            <a:pt x="54" y="337"/>
                          </a:lnTo>
                          <a:lnTo>
                            <a:pt x="34" y="328"/>
                          </a:lnTo>
                          <a:lnTo>
                            <a:pt x="21" y="319"/>
                          </a:lnTo>
                          <a:lnTo>
                            <a:pt x="10" y="310"/>
                          </a:lnTo>
                          <a:lnTo>
                            <a:pt x="4" y="300"/>
                          </a:lnTo>
                          <a:lnTo>
                            <a:pt x="0" y="295"/>
                          </a:lnTo>
                          <a:lnTo>
                            <a:pt x="0" y="293"/>
                          </a:lnTo>
                          <a:lnTo>
                            <a:pt x="0" y="0"/>
                          </a:lnTo>
                          <a:lnTo>
                            <a:pt x="215" y="0"/>
                          </a:lnTo>
                          <a:lnTo>
                            <a:pt x="215" y="193"/>
                          </a:lnTo>
                          <a:lnTo>
                            <a:pt x="212" y="206"/>
                          </a:lnTo>
                          <a:lnTo>
                            <a:pt x="206" y="217"/>
                          </a:lnTo>
                          <a:lnTo>
                            <a:pt x="202" y="230"/>
                          </a:lnTo>
                          <a:lnTo>
                            <a:pt x="199" y="239"/>
                          </a:lnTo>
                          <a:lnTo>
                            <a:pt x="199" y="243"/>
                          </a:lnTo>
                          <a:lnTo>
                            <a:pt x="188" y="254"/>
                          </a:lnTo>
                          <a:lnTo>
                            <a:pt x="175" y="271"/>
                          </a:lnTo>
                          <a:lnTo>
                            <a:pt x="160" y="287"/>
                          </a:lnTo>
                          <a:lnTo>
                            <a:pt x="145" y="304"/>
                          </a:lnTo>
                          <a:lnTo>
                            <a:pt x="130" y="321"/>
                          </a:lnTo>
                          <a:lnTo>
                            <a:pt x="119" y="334"/>
                          </a:lnTo>
                          <a:lnTo>
                            <a:pt x="110" y="343"/>
                          </a:lnTo>
                          <a:lnTo>
                            <a:pt x="108" y="347"/>
                          </a:lnTo>
                          <a:close/>
                        </a:path>
                      </a:pathLst>
                    </a:custGeom>
                    <a:solidFill>
                      <a:srgbClr val="808080"/>
                    </a:solidFill>
                    <a:ln w="0">
                      <a:solidFill>
                        <a:srgbClr val="808080"/>
                      </a:solidFill>
                      <a:round/>
                      <a:headEnd/>
                      <a:tailEnd/>
                    </a:ln>
                  </p:spPr>
                  <p:txBody>
                    <a:bodyPr/>
                    <a:lstStyle/>
                    <a:p>
                      <a:pPr defTabSz="457200"/>
                      <a:endParaRPr lang="en-US">
                        <a:solidFill>
                          <a:prstClr val="black"/>
                        </a:solidFill>
                      </a:endParaRPr>
                    </a:p>
                  </p:txBody>
                </p:sp>
                <p:sp>
                  <p:nvSpPr>
                    <p:cNvPr id="9271" name="Freeform 190"/>
                    <p:cNvSpPr>
                      <a:spLocks/>
                    </p:cNvSpPr>
                    <p:nvPr/>
                  </p:nvSpPr>
                  <p:spPr bwMode="auto">
                    <a:xfrm>
                      <a:off x="923" y="2866"/>
                      <a:ext cx="174" cy="345"/>
                    </a:xfrm>
                    <a:custGeom>
                      <a:avLst/>
                      <a:gdLst>
                        <a:gd name="T0" fmla="*/ 92 w 174"/>
                        <a:gd name="T1" fmla="*/ 345 h 345"/>
                        <a:gd name="T2" fmla="*/ 65 w 174"/>
                        <a:gd name="T3" fmla="*/ 343 h 345"/>
                        <a:gd name="T4" fmla="*/ 42 w 174"/>
                        <a:gd name="T5" fmla="*/ 337 h 345"/>
                        <a:gd name="T6" fmla="*/ 26 w 174"/>
                        <a:gd name="T7" fmla="*/ 330 h 345"/>
                        <a:gd name="T8" fmla="*/ 15 w 174"/>
                        <a:gd name="T9" fmla="*/ 323 h 345"/>
                        <a:gd name="T10" fmla="*/ 5 w 174"/>
                        <a:gd name="T11" fmla="*/ 313 h 345"/>
                        <a:gd name="T12" fmla="*/ 2 w 174"/>
                        <a:gd name="T13" fmla="*/ 308 h 345"/>
                        <a:gd name="T14" fmla="*/ 0 w 174"/>
                        <a:gd name="T15" fmla="*/ 306 h 345"/>
                        <a:gd name="T16" fmla="*/ 0 w 174"/>
                        <a:gd name="T17" fmla="*/ 2 h 345"/>
                        <a:gd name="T18" fmla="*/ 174 w 174"/>
                        <a:gd name="T19" fmla="*/ 0 h 345"/>
                        <a:gd name="T20" fmla="*/ 174 w 174"/>
                        <a:gd name="T21" fmla="*/ 184 h 345"/>
                        <a:gd name="T22" fmla="*/ 170 w 174"/>
                        <a:gd name="T23" fmla="*/ 193 h 345"/>
                        <a:gd name="T24" fmla="*/ 167 w 174"/>
                        <a:gd name="T25" fmla="*/ 204 h 345"/>
                        <a:gd name="T26" fmla="*/ 165 w 174"/>
                        <a:gd name="T27" fmla="*/ 217 h 345"/>
                        <a:gd name="T28" fmla="*/ 163 w 174"/>
                        <a:gd name="T29" fmla="*/ 226 h 345"/>
                        <a:gd name="T30" fmla="*/ 161 w 174"/>
                        <a:gd name="T31" fmla="*/ 228 h 345"/>
                        <a:gd name="T32" fmla="*/ 154 w 174"/>
                        <a:gd name="T33" fmla="*/ 239 h 345"/>
                        <a:gd name="T34" fmla="*/ 144 w 174"/>
                        <a:gd name="T35" fmla="*/ 256 h 345"/>
                        <a:gd name="T36" fmla="*/ 133 w 174"/>
                        <a:gd name="T37" fmla="*/ 274 h 345"/>
                        <a:gd name="T38" fmla="*/ 120 w 174"/>
                        <a:gd name="T39" fmla="*/ 295 h 345"/>
                        <a:gd name="T40" fmla="*/ 111 w 174"/>
                        <a:gd name="T41" fmla="*/ 313 h 345"/>
                        <a:gd name="T42" fmla="*/ 102 w 174"/>
                        <a:gd name="T43" fmla="*/ 330 h 345"/>
                        <a:gd name="T44" fmla="*/ 96 w 174"/>
                        <a:gd name="T45" fmla="*/ 341 h 345"/>
                        <a:gd name="T46" fmla="*/ 92 w 174"/>
                        <a:gd name="T47" fmla="*/ 345 h 3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345"/>
                        <a:gd name="T74" fmla="*/ 174 w 174"/>
                        <a:gd name="T75" fmla="*/ 345 h 3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345">
                          <a:moveTo>
                            <a:pt x="92" y="345"/>
                          </a:moveTo>
                          <a:lnTo>
                            <a:pt x="65" y="343"/>
                          </a:lnTo>
                          <a:lnTo>
                            <a:pt x="42" y="337"/>
                          </a:lnTo>
                          <a:lnTo>
                            <a:pt x="26" y="330"/>
                          </a:lnTo>
                          <a:lnTo>
                            <a:pt x="15" y="323"/>
                          </a:lnTo>
                          <a:lnTo>
                            <a:pt x="5" y="313"/>
                          </a:lnTo>
                          <a:lnTo>
                            <a:pt x="2" y="308"/>
                          </a:lnTo>
                          <a:lnTo>
                            <a:pt x="0" y="306"/>
                          </a:lnTo>
                          <a:lnTo>
                            <a:pt x="0" y="2"/>
                          </a:lnTo>
                          <a:lnTo>
                            <a:pt x="174" y="0"/>
                          </a:lnTo>
                          <a:lnTo>
                            <a:pt x="174" y="184"/>
                          </a:lnTo>
                          <a:lnTo>
                            <a:pt x="170" y="193"/>
                          </a:lnTo>
                          <a:lnTo>
                            <a:pt x="167" y="204"/>
                          </a:lnTo>
                          <a:lnTo>
                            <a:pt x="165" y="217"/>
                          </a:lnTo>
                          <a:lnTo>
                            <a:pt x="163" y="226"/>
                          </a:lnTo>
                          <a:lnTo>
                            <a:pt x="161" y="228"/>
                          </a:lnTo>
                          <a:lnTo>
                            <a:pt x="154" y="239"/>
                          </a:lnTo>
                          <a:lnTo>
                            <a:pt x="144" y="256"/>
                          </a:lnTo>
                          <a:lnTo>
                            <a:pt x="133" y="274"/>
                          </a:lnTo>
                          <a:lnTo>
                            <a:pt x="120" y="295"/>
                          </a:lnTo>
                          <a:lnTo>
                            <a:pt x="111" y="313"/>
                          </a:lnTo>
                          <a:lnTo>
                            <a:pt x="102" y="330"/>
                          </a:lnTo>
                          <a:lnTo>
                            <a:pt x="96" y="341"/>
                          </a:lnTo>
                          <a:lnTo>
                            <a:pt x="92" y="345"/>
                          </a:lnTo>
                          <a:close/>
                        </a:path>
                      </a:pathLst>
                    </a:custGeom>
                    <a:solidFill>
                      <a:srgbClr val="9F9F9F"/>
                    </a:solidFill>
                    <a:ln w="0">
                      <a:solidFill>
                        <a:srgbClr val="9F9F9F"/>
                      </a:solidFill>
                      <a:round/>
                      <a:headEnd/>
                      <a:tailEnd/>
                    </a:ln>
                  </p:spPr>
                  <p:txBody>
                    <a:bodyPr/>
                    <a:lstStyle/>
                    <a:p>
                      <a:pPr defTabSz="457200"/>
                      <a:endParaRPr lang="en-US">
                        <a:solidFill>
                          <a:prstClr val="black"/>
                        </a:solidFill>
                      </a:endParaRPr>
                    </a:p>
                  </p:txBody>
                </p:sp>
                <p:sp>
                  <p:nvSpPr>
                    <p:cNvPr id="9272" name="Freeform 191"/>
                    <p:cNvSpPr>
                      <a:spLocks/>
                    </p:cNvSpPr>
                    <p:nvPr/>
                  </p:nvSpPr>
                  <p:spPr bwMode="auto">
                    <a:xfrm>
                      <a:off x="945" y="2866"/>
                      <a:ext cx="132" cy="343"/>
                    </a:xfrm>
                    <a:custGeom>
                      <a:avLst/>
                      <a:gdLst>
                        <a:gd name="T0" fmla="*/ 78 w 132"/>
                        <a:gd name="T1" fmla="*/ 343 h 343"/>
                        <a:gd name="T2" fmla="*/ 52 w 132"/>
                        <a:gd name="T3" fmla="*/ 343 h 343"/>
                        <a:gd name="T4" fmla="*/ 31 w 132"/>
                        <a:gd name="T5" fmla="*/ 339 h 343"/>
                        <a:gd name="T6" fmla="*/ 17 w 132"/>
                        <a:gd name="T7" fmla="*/ 332 h 343"/>
                        <a:gd name="T8" fmla="*/ 7 w 132"/>
                        <a:gd name="T9" fmla="*/ 326 h 343"/>
                        <a:gd name="T10" fmla="*/ 2 w 132"/>
                        <a:gd name="T11" fmla="*/ 321 h 343"/>
                        <a:gd name="T12" fmla="*/ 0 w 132"/>
                        <a:gd name="T13" fmla="*/ 319 h 343"/>
                        <a:gd name="T14" fmla="*/ 0 w 132"/>
                        <a:gd name="T15" fmla="*/ 2 h 343"/>
                        <a:gd name="T16" fmla="*/ 132 w 132"/>
                        <a:gd name="T17" fmla="*/ 0 h 343"/>
                        <a:gd name="T18" fmla="*/ 132 w 132"/>
                        <a:gd name="T19" fmla="*/ 174 h 343"/>
                        <a:gd name="T20" fmla="*/ 128 w 132"/>
                        <a:gd name="T21" fmla="*/ 184 h 343"/>
                        <a:gd name="T22" fmla="*/ 126 w 132"/>
                        <a:gd name="T23" fmla="*/ 198 h 343"/>
                        <a:gd name="T24" fmla="*/ 124 w 132"/>
                        <a:gd name="T25" fmla="*/ 210 h 343"/>
                        <a:gd name="T26" fmla="*/ 122 w 132"/>
                        <a:gd name="T27" fmla="*/ 215 h 343"/>
                        <a:gd name="T28" fmla="*/ 119 w 132"/>
                        <a:gd name="T29" fmla="*/ 224 h 343"/>
                        <a:gd name="T30" fmla="*/ 111 w 132"/>
                        <a:gd name="T31" fmla="*/ 241 h 343"/>
                        <a:gd name="T32" fmla="*/ 104 w 132"/>
                        <a:gd name="T33" fmla="*/ 261 h 343"/>
                        <a:gd name="T34" fmla="*/ 96 w 132"/>
                        <a:gd name="T35" fmla="*/ 284 h 343"/>
                        <a:gd name="T36" fmla="*/ 89 w 132"/>
                        <a:gd name="T37" fmla="*/ 306 h 343"/>
                        <a:gd name="T38" fmla="*/ 83 w 132"/>
                        <a:gd name="T39" fmla="*/ 324 h 343"/>
                        <a:gd name="T40" fmla="*/ 80 w 132"/>
                        <a:gd name="T41" fmla="*/ 337 h 343"/>
                        <a:gd name="T42" fmla="*/ 78 w 132"/>
                        <a:gd name="T43" fmla="*/ 34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343"/>
                        <a:gd name="T68" fmla="*/ 132 w 132"/>
                        <a:gd name="T69" fmla="*/ 343 h 3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343">
                          <a:moveTo>
                            <a:pt x="78" y="343"/>
                          </a:moveTo>
                          <a:lnTo>
                            <a:pt x="52" y="343"/>
                          </a:lnTo>
                          <a:lnTo>
                            <a:pt x="31" y="339"/>
                          </a:lnTo>
                          <a:lnTo>
                            <a:pt x="17" y="332"/>
                          </a:lnTo>
                          <a:lnTo>
                            <a:pt x="7" y="326"/>
                          </a:lnTo>
                          <a:lnTo>
                            <a:pt x="2" y="321"/>
                          </a:lnTo>
                          <a:lnTo>
                            <a:pt x="0" y="319"/>
                          </a:lnTo>
                          <a:lnTo>
                            <a:pt x="0" y="2"/>
                          </a:lnTo>
                          <a:lnTo>
                            <a:pt x="132" y="0"/>
                          </a:lnTo>
                          <a:lnTo>
                            <a:pt x="132" y="174"/>
                          </a:lnTo>
                          <a:lnTo>
                            <a:pt x="128" y="184"/>
                          </a:lnTo>
                          <a:lnTo>
                            <a:pt x="126" y="198"/>
                          </a:lnTo>
                          <a:lnTo>
                            <a:pt x="124" y="210"/>
                          </a:lnTo>
                          <a:lnTo>
                            <a:pt x="122" y="215"/>
                          </a:lnTo>
                          <a:lnTo>
                            <a:pt x="119" y="224"/>
                          </a:lnTo>
                          <a:lnTo>
                            <a:pt x="111" y="241"/>
                          </a:lnTo>
                          <a:lnTo>
                            <a:pt x="104" y="261"/>
                          </a:lnTo>
                          <a:lnTo>
                            <a:pt x="96" y="284"/>
                          </a:lnTo>
                          <a:lnTo>
                            <a:pt x="89" y="306"/>
                          </a:lnTo>
                          <a:lnTo>
                            <a:pt x="83" y="324"/>
                          </a:lnTo>
                          <a:lnTo>
                            <a:pt x="80" y="337"/>
                          </a:lnTo>
                          <a:lnTo>
                            <a:pt x="78" y="343"/>
                          </a:lnTo>
                          <a:close/>
                        </a:path>
                      </a:pathLst>
                    </a:custGeom>
                    <a:solidFill>
                      <a:srgbClr val="BFBFBF"/>
                    </a:solidFill>
                    <a:ln w="0">
                      <a:solidFill>
                        <a:srgbClr val="BFBFBF"/>
                      </a:solidFill>
                      <a:round/>
                      <a:headEnd/>
                      <a:tailEnd/>
                    </a:ln>
                  </p:spPr>
                  <p:txBody>
                    <a:bodyPr/>
                    <a:lstStyle/>
                    <a:p>
                      <a:pPr defTabSz="457200"/>
                      <a:endParaRPr lang="en-US">
                        <a:solidFill>
                          <a:prstClr val="black"/>
                        </a:solidFill>
                      </a:endParaRPr>
                    </a:p>
                  </p:txBody>
                </p:sp>
                <p:sp>
                  <p:nvSpPr>
                    <p:cNvPr id="9273" name="Freeform 192"/>
                    <p:cNvSpPr>
                      <a:spLocks/>
                    </p:cNvSpPr>
                    <p:nvPr/>
                  </p:nvSpPr>
                  <p:spPr bwMode="auto">
                    <a:xfrm>
                      <a:off x="967" y="2866"/>
                      <a:ext cx="89" cy="343"/>
                    </a:xfrm>
                    <a:custGeom>
                      <a:avLst/>
                      <a:gdLst>
                        <a:gd name="T0" fmla="*/ 61 w 89"/>
                        <a:gd name="T1" fmla="*/ 341 h 343"/>
                        <a:gd name="T2" fmla="*/ 39 w 89"/>
                        <a:gd name="T3" fmla="*/ 343 h 343"/>
                        <a:gd name="T4" fmla="*/ 22 w 89"/>
                        <a:gd name="T5" fmla="*/ 341 h 343"/>
                        <a:gd name="T6" fmla="*/ 9 w 89"/>
                        <a:gd name="T7" fmla="*/ 337 h 343"/>
                        <a:gd name="T8" fmla="*/ 2 w 89"/>
                        <a:gd name="T9" fmla="*/ 334 h 343"/>
                        <a:gd name="T10" fmla="*/ 0 w 89"/>
                        <a:gd name="T11" fmla="*/ 334 h 343"/>
                        <a:gd name="T12" fmla="*/ 0 w 89"/>
                        <a:gd name="T13" fmla="*/ 2 h 343"/>
                        <a:gd name="T14" fmla="*/ 89 w 89"/>
                        <a:gd name="T15" fmla="*/ 0 h 343"/>
                        <a:gd name="T16" fmla="*/ 89 w 89"/>
                        <a:gd name="T17" fmla="*/ 163 h 343"/>
                        <a:gd name="T18" fmla="*/ 87 w 89"/>
                        <a:gd name="T19" fmla="*/ 171 h 343"/>
                        <a:gd name="T20" fmla="*/ 85 w 89"/>
                        <a:gd name="T21" fmla="*/ 184 h 343"/>
                        <a:gd name="T22" fmla="*/ 85 w 89"/>
                        <a:gd name="T23" fmla="*/ 197 h 343"/>
                        <a:gd name="T24" fmla="*/ 84 w 89"/>
                        <a:gd name="T25" fmla="*/ 202 h 343"/>
                        <a:gd name="T26" fmla="*/ 82 w 89"/>
                        <a:gd name="T27" fmla="*/ 210 h 343"/>
                        <a:gd name="T28" fmla="*/ 78 w 89"/>
                        <a:gd name="T29" fmla="*/ 226 h 343"/>
                        <a:gd name="T30" fmla="*/ 74 w 89"/>
                        <a:gd name="T31" fmla="*/ 248 h 343"/>
                        <a:gd name="T32" fmla="*/ 71 w 89"/>
                        <a:gd name="T33" fmla="*/ 274 h 343"/>
                        <a:gd name="T34" fmla="*/ 67 w 89"/>
                        <a:gd name="T35" fmla="*/ 299 h 343"/>
                        <a:gd name="T36" fmla="*/ 65 w 89"/>
                        <a:gd name="T37" fmla="*/ 321 h 343"/>
                        <a:gd name="T38" fmla="*/ 63 w 89"/>
                        <a:gd name="T39" fmla="*/ 336 h 343"/>
                        <a:gd name="T40" fmla="*/ 61 w 89"/>
                        <a:gd name="T41" fmla="*/ 341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343"/>
                        <a:gd name="T65" fmla="*/ 89 w 89"/>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343">
                          <a:moveTo>
                            <a:pt x="61" y="341"/>
                          </a:moveTo>
                          <a:lnTo>
                            <a:pt x="39" y="343"/>
                          </a:lnTo>
                          <a:lnTo>
                            <a:pt x="22" y="341"/>
                          </a:lnTo>
                          <a:lnTo>
                            <a:pt x="9" y="337"/>
                          </a:lnTo>
                          <a:lnTo>
                            <a:pt x="2" y="334"/>
                          </a:lnTo>
                          <a:lnTo>
                            <a:pt x="0" y="334"/>
                          </a:lnTo>
                          <a:lnTo>
                            <a:pt x="0" y="2"/>
                          </a:lnTo>
                          <a:lnTo>
                            <a:pt x="89" y="0"/>
                          </a:lnTo>
                          <a:lnTo>
                            <a:pt x="89" y="163"/>
                          </a:lnTo>
                          <a:lnTo>
                            <a:pt x="87" y="171"/>
                          </a:lnTo>
                          <a:lnTo>
                            <a:pt x="85" y="184"/>
                          </a:lnTo>
                          <a:lnTo>
                            <a:pt x="85" y="197"/>
                          </a:lnTo>
                          <a:lnTo>
                            <a:pt x="84" y="202"/>
                          </a:lnTo>
                          <a:lnTo>
                            <a:pt x="82" y="210"/>
                          </a:lnTo>
                          <a:lnTo>
                            <a:pt x="78" y="226"/>
                          </a:lnTo>
                          <a:lnTo>
                            <a:pt x="74" y="248"/>
                          </a:lnTo>
                          <a:lnTo>
                            <a:pt x="71" y="274"/>
                          </a:lnTo>
                          <a:lnTo>
                            <a:pt x="67" y="299"/>
                          </a:lnTo>
                          <a:lnTo>
                            <a:pt x="65" y="321"/>
                          </a:lnTo>
                          <a:lnTo>
                            <a:pt x="63" y="336"/>
                          </a:lnTo>
                          <a:lnTo>
                            <a:pt x="61" y="341"/>
                          </a:lnTo>
                          <a:close/>
                        </a:path>
                      </a:pathLst>
                    </a:custGeom>
                    <a:solidFill>
                      <a:srgbClr val="DFDFDF"/>
                    </a:solidFill>
                    <a:ln w="0">
                      <a:solidFill>
                        <a:srgbClr val="DFDFDF"/>
                      </a:solidFill>
                      <a:round/>
                      <a:headEnd/>
                      <a:tailEnd/>
                    </a:ln>
                  </p:spPr>
                  <p:txBody>
                    <a:bodyPr/>
                    <a:lstStyle/>
                    <a:p>
                      <a:pPr defTabSz="457200"/>
                      <a:endParaRPr lang="en-US">
                        <a:solidFill>
                          <a:prstClr val="black"/>
                        </a:solidFill>
                      </a:endParaRPr>
                    </a:p>
                  </p:txBody>
                </p:sp>
                <p:sp>
                  <p:nvSpPr>
                    <p:cNvPr id="9274" name="Freeform 193"/>
                    <p:cNvSpPr>
                      <a:spLocks/>
                    </p:cNvSpPr>
                    <p:nvPr/>
                  </p:nvSpPr>
                  <p:spPr bwMode="auto">
                    <a:xfrm>
                      <a:off x="989" y="2866"/>
                      <a:ext cx="47" cy="347"/>
                    </a:xfrm>
                    <a:custGeom>
                      <a:avLst/>
                      <a:gdLst>
                        <a:gd name="T0" fmla="*/ 47 w 47"/>
                        <a:gd name="T1" fmla="*/ 0 h 347"/>
                        <a:gd name="T2" fmla="*/ 47 w 47"/>
                        <a:gd name="T3" fmla="*/ 341 h 347"/>
                        <a:gd name="T4" fmla="*/ 23 w 47"/>
                        <a:gd name="T5" fmla="*/ 345 h 347"/>
                        <a:gd name="T6" fmla="*/ 6 w 47"/>
                        <a:gd name="T7" fmla="*/ 347 h 347"/>
                        <a:gd name="T8" fmla="*/ 0 w 47"/>
                        <a:gd name="T9" fmla="*/ 347 h 347"/>
                        <a:gd name="T10" fmla="*/ 0 w 47"/>
                        <a:gd name="T11" fmla="*/ 4 h 347"/>
                        <a:gd name="T12" fmla="*/ 47 w 47"/>
                        <a:gd name="T13" fmla="*/ 0 h 347"/>
                        <a:gd name="T14" fmla="*/ 0 60000 65536"/>
                        <a:gd name="T15" fmla="*/ 0 60000 65536"/>
                        <a:gd name="T16" fmla="*/ 0 60000 65536"/>
                        <a:gd name="T17" fmla="*/ 0 60000 65536"/>
                        <a:gd name="T18" fmla="*/ 0 60000 65536"/>
                        <a:gd name="T19" fmla="*/ 0 60000 65536"/>
                        <a:gd name="T20" fmla="*/ 0 60000 65536"/>
                        <a:gd name="T21" fmla="*/ 0 w 47"/>
                        <a:gd name="T22" fmla="*/ 0 h 347"/>
                        <a:gd name="T23" fmla="*/ 47 w 47"/>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7">
                          <a:moveTo>
                            <a:pt x="47" y="0"/>
                          </a:moveTo>
                          <a:lnTo>
                            <a:pt x="47" y="341"/>
                          </a:lnTo>
                          <a:lnTo>
                            <a:pt x="23" y="345"/>
                          </a:lnTo>
                          <a:lnTo>
                            <a:pt x="6" y="347"/>
                          </a:lnTo>
                          <a:lnTo>
                            <a:pt x="0" y="347"/>
                          </a:lnTo>
                          <a:lnTo>
                            <a:pt x="0" y="4"/>
                          </a:lnTo>
                          <a:lnTo>
                            <a:pt x="47" y="0"/>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sp>
                  <p:nvSpPr>
                    <p:cNvPr id="9275" name="Freeform 194"/>
                    <p:cNvSpPr>
                      <a:spLocks noEditPoints="1"/>
                    </p:cNvSpPr>
                    <p:nvPr/>
                  </p:nvSpPr>
                  <p:spPr bwMode="auto">
                    <a:xfrm>
                      <a:off x="826" y="2998"/>
                      <a:ext cx="102" cy="107"/>
                    </a:xfrm>
                    <a:custGeom>
                      <a:avLst/>
                      <a:gdLst>
                        <a:gd name="T0" fmla="*/ 52 w 102"/>
                        <a:gd name="T1" fmla="*/ 24 h 107"/>
                        <a:gd name="T2" fmla="*/ 65 w 102"/>
                        <a:gd name="T3" fmla="*/ 66 h 107"/>
                        <a:gd name="T4" fmla="*/ 37 w 102"/>
                        <a:gd name="T5" fmla="*/ 66 h 107"/>
                        <a:gd name="T6" fmla="*/ 52 w 102"/>
                        <a:gd name="T7" fmla="*/ 24 h 107"/>
                        <a:gd name="T8" fmla="*/ 0 w 102"/>
                        <a:gd name="T9" fmla="*/ 107 h 107"/>
                        <a:gd name="T10" fmla="*/ 24 w 102"/>
                        <a:gd name="T11" fmla="*/ 107 h 107"/>
                        <a:gd name="T12" fmla="*/ 32 w 102"/>
                        <a:gd name="T13" fmla="*/ 85 h 107"/>
                        <a:gd name="T14" fmla="*/ 71 w 102"/>
                        <a:gd name="T15" fmla="*/ 85 h 107"/>
                        <a:gd name="T16" fmla="*/ 78 w 102"/>
                        <a:gd name="T17" fmla="*/ 107 h 107"/>
                        <a:gd name="T18" fmla="*/ 102 w 102"/>
                        <a:gd name="T19" fmla="*/ 107 h 107"/>
                        <a:gd name="T20" fmla="*/ 65 w 102"/>
                        <a:gd name="T21" fmla="*/ 0 h 107"/>
                        <a:gd name="T22" fmla="*/ 39 w 102"/>
                        <a:gd name="T23" fmla="*/ 0 h 107"/>
                        <a:gd name="T24" fmla="*/ 0 w 102"/>
                        <a:gd name="T25" fmla="*/ 107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7"/>
                        <a:gd name="T41" fmla="*/ 102 w 102"/>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7">
                          <a:moveTo>
                            <a:pt x="52" y="24"/>
                          </a:moveTo>
                          <a:lnTo>
                            <a:pt x="65" y="66"/>
                          </a:lnTo>
                          <a:lnTo>
                            <a:pt x="37" y="66"/>
                          </a:lnTo>
                          <a:lnTo>
                            <a:pt x="52" y="24"/>
                          </a:lnTo>
                          <a:close/>
                          <a:moveTo>
                            <a:pt x="0" y="107"/>
                          </a:moveTo>
                          <a:lnTo>
                            <a:pt x="24" y="107"/>
                          </a:lnTo>
                          <a:lnTo>
                            <a:pt x="32" y="85"/>
                          </a:lnTo>
                          <a:lnTo>
                            <a:pt x="71" y="85"/>
                          </a:lnTo>
                          <a:lnTo>
                            <a:pt x="78" y="107"/>
                          </a:lnTo>
                          <a:lnTo>
                            <a:pt x="102" y="107"/>
                          </a:lnTo>
                          <a:lnTo>
                            <a:pt x="65" y="0"/>
                          </a:lnTo>
                          <a:lnTo>
                            <a:pt x="39" y="0"/>
                          </a:lnTo>
                          <a:lnTo>
                            <a:pt x="0" y="107"/>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sp>
                  <p:nvSpPr>
                    <p:cNvPr id="9276" name="Freeform 195"/>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close/>
                        </a:path>
                      </a:pathLst>
                    </a:custGeom>
                    <a:solidFill>
                      <a:srgbClr val="BFBFBF"/>
                    </a:solidFill>
                    <a:ln w="0">
                      <a:solidFill>
                        <a:srgbClr val="BFBFBF"/>
                      </a:solidFill>
                      <a:round/>
                      <a:headEnd/>
                      <a:tailEnd/>
                    </a:ln>
                  </p:spPr>
                  <p:txBody>
                    <a:bodyPr/>
                    <a:lstStyle/>
                    <a:p>
                      <a:pPr defTabSz="457200"/>
                      <a:endParaRPr lang="en-US">
                        <a:solidFill>
                          <a:prstClr val="black"/>
                        </a:solidFill>
                      </a:endParaRPr>
                    </a:p>
                  </p:txBody>
                </p:sp>
                <p:sp>
                  <p:nvSpPr>
                    <p:cNvPr id="9277" name="Freeform 196"/>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278" name="Freeform 197"/>
                    <p:cNvSpPr>
                      <a:spLocks/>
                    </p:cNvSpPr>
                    <p:nvPr/>
                  </p:nvSpPr>
                  <p:spPr bwMode="auto">
                    <a:xfrm>
                      <a:off x="849" y="2742"/>
                      <a:ext cx="313" cy="191"/>
                    </a:xfrm>
                    <a:custGeom>
                      <a:avLst/>
                      <a:gdLst>
                        <a:gd name="T0" fmla="*/ 157 w 313"/>
                        <a:gd name="T1" fmla="*/ 191 h 191"/>
                        <a:gd name="T2" fmla="*/ 198 w 313"/>
                        <a:gd name="T3" fmla="*/ 187 h 191"/>
                        <a:gd name="T4" fmla="*/ 235 w 313"/>
                        <a:gd name="T5" fmla="*/ 180 h 191"/>
                        <a:gd name="T6" fmla="*/ 268 w 313"/>
                        <a:gd name="T7" fmla="*/ 167 h 191"/>
                        <a:gd name="T8" fmla="*/ 293 w 313"/>
                        <a:gd name="T9" fmla="*/ 150 h 191"/>
                        <a:gd name="T10" fmla="*/ 307 w 313"/>
                        <a:gd name="T11" fmla="*/ 130 h 191"/>
                        <a:gd name="T12" fmla="*/ 313 w 313"/>
                        <a:gd name="T13" fmla="*/ 107 h 191"/>
                        <a:gd name="T14" fmla="*/ 307 w 313"/>
                        <a:gd name="T15" fmla="*/ 85 h 191"/>
                        <a:gd name="T16" fmla="*/ 293 w 313"/>
                        <a:gd name="T17" fmla="*/ 59 h 191"/>
                        <a:gd name="T18" fmla="*/ 268 w 313"/>
                        <a:gd name="T19" fmla="*/ 37 h 191"/>
                        <a:gd name="T20" fmla="*/ 235 w 313"/>
                        <a:gd name="T21" fmla="*/ 18 h 191"/>
                        <a:gd name="T22" fmla="*/ 198 w 313"/>
                        <a:gd name="T23" fmla="*/ 5 h 191"/>
                        <a:gd name="T24" fmla="*/ 157 w 313"/>
                        <a:gd name="T25" fmla="*/ 0 h 191"/>
                        <a:gd name="T26" fmla="*/ 114 w 313"/>
                        <a:gd name="T27" fmla="*/ 5 h 191"/>
                        <a:gd name="T28" fmla="*/ 77 w 313"/>
                        <a:gd name="T29" fmla="*/ 18 h 191"/>
                        <a:gd name="T30" fmla="*/ 46 w 313"/>
                        <a:gd name="T31" fmla="*/ 37 h 191"/>
                        <a:gd name="T32" fmla="*/ 22 w 313"/>
                        <a:gd name="T33" fmla="*/ 59 h 191"/>
                        <a:gd name="T34" fmla="*/ 5 w 313"/>
                        <a:gd name="T35" fmla="*/ 85 h 191"/>
                        <a:gd name="T36" fmla="*/ 0 w 313"/>
                        <a:gd name="T37" fmla="*/ 107 h 191"/>
                        <a:gd name="T38" fmla="*/ 5 w 313"/>
                        <a:gd name="T39" fmla="*/ 130 h 191"/>
                        <a:gd name="T40" fmla="*/ 22 w 313"/>
                        <a:gd name="T41" fmla="*/ 150 h 191"/>
                        <a:gd name="T42" fmla="*/ 46 w 313"/>
                        <a:gd name="T43" fmla="*/ 167 h 191"/>
                        <a:gd name="T44" fmla="*/ 77 w 313"/>
                        <a:gd name="T45" fmla="*/ 180 h 191"/>
                        <a:gd name="T46" fmla="*/ 114 w 313"/>
                        <a:gd name="T47" fmla="*/ 187 h 191"/>
                        <a:gd name="T48" fmla="*/ 157 w 313"/>
                        <a:gd name="T49" fmla="*/ 191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3"/>
                        <a:gd name="T76" fmla="*/ 0 h 191"/>
                        <a:gd name="T77" fmla="*/ 313 w 313"/>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3" h="191">
                          <a:moveTo>
                            <a:pt x="157" y="191"/>
                          </a:moveTo>
                          <a:lnTo>
                            <a:pt x="198" y="187"/>
                          </a:lnTo>
                          <a:lnTo>
                            <a:pt x="235" y="180"/>
                          </a:lnTo>
                          <a:lnTo>
                            <a:pt x="268" y="167"/>
                          </a:lnTo>
                          <a:lnTo>
                            <a:pt x="293" y="150"/>
                          </a:lnTo>
                          <a:lnTo>
                            <a:pt x="307" y="130"/>
                          </a:lnTo>
                          <a:lnTo>
                            <a:pt x="313" y="107"/>
                          </a:lnTo>
                          <a:lnTo>
                            <a:pt x="307" y="85"/>
                          </a:lnTo>
                          <a:lnTo>
                            <a:pt x="293" y="59"/>
                          </a:lnTo>
                          <a:lnTo>
                            <a:pt x="268" y="37"/>
                          </a:lnTo>
                          <a:lnTo>
                            <a:pt x="235" y="18"/>
                          </a:lnTo>
                          <a:lnTo>
                            <a:pt x="198" y="5"/>
                          </a:lnTo>
                          <a:lnTo>
                            <a:pt x="157" y="0"/>
                          </a:lnTo>
                          <a:lnTo>
                            <a:pt x="114" y="5"/>
                          </a:lnTo>
                          <a:lnTo>
                            <a:pt x="77" y="18"/>
                          </a:lnTo>
                          <a:lnTo>
                            <a:pt x="46" y="37"/>
                          </a:lnTo>
                          <a:lnTo>
                            <a:pt x="22" y="59"/>
                          </a:lnTo>
                          <a:lnTo>
                            <a:pt x="5" y="85"/>
                          </a:lnTo>
                          <a:lnTo>
                            <a:pt x="0" y="107"/>
                          </a:lnTo>
                          <a:lnTo>
                            <a:pt x="5" y="130"/>
                          </a:lnTo>
                          <a:lnTo>
                            <a:pt x="22" y="150"/>
                          </a:lnTo>
                          <a:lnTo>
                            <a:pt x="46" y="167"/>
                          </a:lnTo>
                          <a:lnTo>
                            <a:pt x="77" y="180"/>
                          </a:lnTo>
                          <a:lnTo>
                            <a:pt x="114" y="187"/>
                          </a:lnTo>
                          <a:lnTo>
                            <a:pt x="157" y="191"/>
                          </a:lnTo>
                          <a:close/>
                        </a:path>
                      </a:pathLst>
                    </a:custGeom>
                    <a:solidFill>
                      <a:srgbClr val="404040"/>
                    </a:solidFill>
                    <a:ln w="0">
                      <a:solidFill>
                        <a:srgbClr val="404040"/>
                      </a:solidFill>
                      <a:round/>
                      <a:headEnd/>
                      <a:tailEnd/>
                    </a:ln>
                  </p:spPr>
                  <p:txBody>
                    <a:bodyPr/>
                    <a:lstStyle/>
                    <a:p>
                      <a:pPr defTabSz="457200"/>
                      <a:endParaRPr lang="en-US">
                        <a:solidFill>
                          <a:prstClr val="black"/>
                        </a:solidFill>
                      </a:endParaRPr>
                    </a:p>
                  </p:txBody>
                </p:sp>
                <p:sp>
                  <p:nvSpPr>
                    <p:cNvPr id="9279" name="Freeform 198"/>
                    <p:cNvSpPr>
                      <a:spLocks/>
                    </p:cNvSpPr>
                    <p:nvPr/>
                  </p:nvSpPr>
                  <p:spPr bwMode="auto">
                    <a:xfrm>
                      <a:off x="863" y="2744"/>
                      <a:ext cx="284" cy="170"/>
                    </a:xfrm>
                    <a:custGeom>
                      <a:avLst/>
                      <a:gdLst>
                        <a:gd name="T0" fmla="*/ 143 w 284"/>
                        <a:gd name="T1" fmla="*/ 170 h 170"/>
                        <a:gd name="T2" fmla="*/ 180 w 284"/>
                        <a:gd name="T3" fmla="*/ 168 h 170"/>
                        <a:gd name="T4" fmla="*/ 214 w 284"/>
                        <a:gd name="T5" fmla="*/ 161 h 170"/>
                        <a:gd name="T6" fmla="*/ 243 w 284"/>
                        <a:gd name="T7" fmla="*/ 150 h 170"/>
                        <a:gd name="T8" fmla="*/ 266 w 284"/>
                        <a:gd name="T9" fmla="*/ 135 h 170"/>
                        <a:gd name="T10" fmla="*/ 280 w 284"/>
                        <a:gd name="T11" fmla="*/ 116 h 170"/>
                        <a:gd name="T12" fmla="*/ 284 w 284"/>
                        <a:gd name="T13" fmla="*/ 96 h 170"/>
                        <a:gd name="T14" fmla="*/ 280 w 284"/>
                        <a:gd name="T15" fmla="*/ 76 h 170"/>
                        <a:gd name="T16" fmla="*/ 266 w 284"/>
                        <a:gd name="T17" fmla="*/ 53 h 170"/>
                        <a:gd name="T18" fmla="*/ 243 w 284"/>
                        <a:gd name="T19" fmla="*/ 33 h 170"/>
                        <a:gd name="T20" fmla="*/ 214 w 284"/>
                        <a:gd name="T21" fmla="*/ 16 h 170"/>
                        <a:gd name="T22" fmla="*/ 180 w 284"/>
                        <a:gd name="T23" fmla="*/ 3 h 170"/>
                        <a:gd name="T24" fmla="*/ 143 w 284"/>
                        <a:gd name="T25" fmla="*/ 0 h 170"/>
                        <a:gd name="T26" fmla="*/ 106 w 284"/>
                        <a:gd name="T27" fmla="*/ 3 h 170"/>
                        <a:gd name="T28" fmla="*/ 71 w 284"/>
                        <a:gd name="T29" fmla="*/ 16 h 170"/>
                        <a:gd name="T30" fmla="*/ 43 w 284"/>
                        <a:gd name="T31" fmla="*/ 33 h 170"/>
                        <a:gd name="T32" fmla="*/ 21 w 284"/>
                        <a:gd name="T33" fmla="*/ 53 h 170"/>
                        <a:gd name="T34" fmla="*/ 6 w 284"/>
                        <a:gd name="T35" fmla="*/ 76 h 170"/>
                        <a:gd name="T36" fmla="*/ 0 w 284"/>
                        <a:gd name="T37" fmla="*/ 96 h 170"/>
                        <a:gd name="T38" fmla="*/ 6 w 284"/>
                        <a:gd name="T39" fmla="*/ 116 h 170"/>
                        <a:gd name="T40" fmla="*/ 21 w 284"/>
                        <a:gd name="T41" fmla="*/ 135 h 170"/>
                        <a:gd name="T42" fmla="*/ 43 w 284"/>
                        <a:gd name="T43" fmla="*/ 150 h 170"/>
                        <a:gd name="T44" fmla="*/ 71 w 284"/>
                        <a:gd name="T45" fmla="*/ 161 h 170"/>
                        <a:gd name="T46" fmla="*/ 106 w 284"/>
                        <a:gd name="T47" fmla="*/ 168 h 170"/>
                        <a:gd name="T48" fmla="*/ 143 w 284"/>
                        <a:gd name="T49" fmla="*/ 17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170"/>
                        <a:gd name="T77" fmla="*/ 284 w 28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170">
                          <a:moveTo>
                            <a:pt x="143" y="170"/>
                          </a:moveTo>
                          <a:lnTo>
                            <a:pt x="180" y="168"/>
                          </a:lnTo>
                          <a:lnTo>
                            <a:pt x="214" y="161"/>
                          </a:lnTo>
                          <a:lnTo>
                            <a:pt x="243" y="150"/>
                          </a:lnTo>
                          <a:lnTo>
                            <a:pt x="266" y="135"/>
                          </a:lnTo>
                          <a:lnTo>
                            <a:pt x="280" y="116"/>
                          </a:lnTo>
                          <a:lnTo>
                            <a:pt x="284" y="96"/>
                          </a:lnTo>
                          <a:lnTo>
                            <a:pt x="280" y="76"/>
                          </a:lnTo>
                          <a:lnTo>
                            <a:pt x="266" y="53"/>
                          </a:lnTo>
                          <a:lnTo>
                            <a:pt x="243" y="33"/>
                          </a:lnTo>
                          <a:lnTo>
                            <a:pt x="214" y="16"/>
                          </a:lnTo>
                          <a:lnTo>
                            <a:pt x="180" y="3"/>
                          </a:lnTo>
                          <a:lnTo>
                            <a:pt x="143" y="0"/>
                          </a:lnTo>
                          <a:lnTo>
                            <a:pt x="106" y="3"/>
                          </a:lnTo>
                          <a:lnTo>
                            <a:pt x="71" y="16"/>
                          </a:lnTo>
                          <a:lnTo>
                            <a:pt x="43" y="33"/>
                          </a:lnTo>
                          <a:lnTo>
                            <a:pt x="21" y="53"/>
                          </a:lnTo>
                          <a:lnTo>
                            <a:pt x="6" y="76"/>
                          </a:lnTo>
                          <a:lnTo>
                            <a:pt x="0" y="96"/>
                          </a:lnTo>
                          <a:lnTo>
                            <a:pt x="6" y="116"/>
                          </a:lnTo>
                          <a:lnTo>
                            <a:pt x="21" y="135"/>
                          </a:lnTo>
                          <a:lnTo>
                            <a:pt x="43" y="150"/>
                          </a:lnTo>
                          <a:lnTo>
                            <a:pt x="71" y="161"/>
                          </a:lnTo>
                          <a:lnTo>
                            <a:pt x="106" y="168"/>
                          </a:lnTo>
                          <a:lnTo>
                            <a:pt x="143" y="170"/>
                          </a:lnTo>
                          <a:close/>
                        </a:path>
                      </a:pathLst>
                    </a:custGeom>
                    <a:solidFill>
                      <a:srgbClr val="585858"/>
                    </a:solidFill>
                    <a:ln w="0">
                      <a:solidFill>
                        <a:srgbClr val="585858"/>
                      </a:solidFill>
                      <a:round/>
                      <a:headEnd/>
                      <a:tailEnd/>
                    </a:ln>
                  </p:spPr>
                  <p:txBody>
                    <a:bodyPr/>
                    <a:lstStyle/>
                    <a:p>
                      <a:pPr defTabSz="457200"/>
                      <a:endParaRPr lang="en-US">
                        <a:solidFill>
                          <a:prstClr val="black"/>
                        </a:solidFill>
                      </a:endParaRPr>
                    </a:p>
                  </p:txBody>
                </p:sp>
                <p:sp>
                  <p:nvSpPr>
                    <p:cNvPr id="9280" name="Freeform 199"/>
                    <p:cNvSpPr>
                      <a:spLocks/>
                    </p:cNvSpPr>
                    <p:nvPr/>
                  </p:nvSpPr>
                  <p:spPr bwMode="auto">
                    <a:xfrm>
                      <a:off x="880" y="2745"/>
                      <a:ext cx="252" cy="153"/>
                    </a:xfrm>
                    <a:custGeom>
                      <a:avLst/>
                      <a:gdLst>
                        <a:gd name="T0" fmla="*/ 126 w 252"/>
                        <a:gd name="T1" fmla="*/ 153 h 153"/>
                        <a:gd name="T2" fmla="*/ 160 w 252"/>
                        <a:gd name="T3" fmla="*/ 151 h 153"/>
                        <a:gd name="T4" fmla="*/ 189 w 252"/>
                        <a:gd name="T5" fmla="*/ 143 h 153"/>
                        <a:gd name="T6" fmla="*/ 215 w 252"/>
                        <a:gd name="T7" fmla="*/ 134 h 153"/>
                        <a:gd name="T8" fmla="*/ 236 w 252"/>
                        <a:gd name="T9" fmla="*/ 119 h 153"/>
                        <a:gd name="T10" fmla="*/ 249 w 252"/>
                        <a:gd name="T11" fmla="*/ 104 h 153"/>
                        <a:gd name="T12" fmla="*/ 252 w 252"/>
                        <a:gd name="T13" fmla="*/ 86 h 153"/>
                        <a:gd name="T14" fmla="*/ 249 w 252"/>
                        <a:gd name="T15" fmla="*/ 67 h 153"/>
                        <a:gd name="T16" fmla="*/ 236 w 252"/>
                        <a:gd name="T17" fmla="*/ 49 h 153"/>
                        <a:gd name="T18" fmla="*/ 215 w 252"/>
                        <a:gd name="T19" fmla="*/ 30 h 153"/>
                        <a:gd name="T20" fmla="*/ 189 w 252"/>
                        <a:gd name="T21" fmla="*/ 13 h 153"/>
                        <a:gd name="T22" fmla="*/ 160 w 252"/>
                        <a:gd name="T23" fmla="*/ 4 h 153"/>
                        <a:gd name="T24" fmla="*/ 126 w 252"/>
                        <a:gd name="T25" fmla="*/ 0 h 153"/>
                        <a:gd name="T26" fmla="*/ 93 w 252"/>
                        <a:gd name="T27" fmla="*/ 4 h 153"/>
                        <a:gd name="T28" fmla="*/ 63 w 252"/>
                        <a:gd name="T29" fmla="*/ 13 h 153"/>
                        <a:gd name="T30" fmla="*/ 37 w 252"/>
                        <a:gd name="T31" fmla="*/ 30 h 153"/>
                        <a:gd name="T32" fmla="*/ 17 w 252"/>
                        <a:gd name="T33" fmla="*/ 49 h 153"/>
                        <a:gd name="T34" fmla="*/ 4 w 252"/>
                        <a:gd name="T35" fmla="*/ 67 h 153"/>
                        <a:gd name="T36" fmla="*/ 0 w 252"/>
                        <a:gd name="T37" fmla="*/ 86 h 153"/>
                        <a:gd name="T38" fmla="*/ 4 w 252"/>
                        <a:gd name="T39" fmla="*/ 104 h 153"/>
                        <a:gd name="T40" fmla="*/ 17 w 252"/>
                        <a:gd name="T41" fmla="*/ 119 h 153"/>
                        <a:gd name="T42" fmla="*/ 37 w 252"/>
                        <a:gd name="T43" fmla="*/ 134 h 153"/>
                        <a:gd name="T44" fmla="*/ 63 w 252"/>
                        <a:gd name="T45" fmla="*/ 143 h 153"/>
                        <a:gd name="T46" fmla="*/ 93 w 252"/>
                        <a:gd name="T47" fmla="*/ 151 h 153"/>
                        <a:gd name="T48" fmla="*/ 126 w 252"/>
                        <a:gd name="T49" fmla="*/ 153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53"/>
                        <a:gd name="T77" fmla="*/ 252 w 252"/>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53">
                          <a:moveTo>
                            <a:pt x="126" y="153"/>
                          </a:moveTo>
                          <a:lnTo>
                            <a:pt x="160" y="151"/>
                          </a:lnTo>
                          <a:lnTo>
                            <a:pt x="189" y="143"/>
                          </a:lnTo>
                          <a:lnTo>
                            <a:pt x="215" y="134"/>
                          </a:lnTo>
                          <a:lnTo>
                            <a:pt x="236" y="119"/>
                          </a:lnTo>
                          <a:lnTo>
                            <a:pt x="249" y="104"/>
                          </a:lnTo>
                          <a:lnTo>
                            <a:pt x="252" y="86"/>
                          </a:lnTo>
                          <a:lnTo>
                            <a:pt x="249" y="67"/>
                          </a:lnTo>
                          <a:lnTo>
                            <a:pt x="236" y="49"/>
                          </a:lnTo>
                          <a:lnTo>
                            <a:pt x="215" y="30"/>
                          </a:lnTo>
                          <a:lnTo>
                            <a:pt x="189" y="13"/>
                          </a:lnTo>
                          <a:lnTo>
                            <a:pt x="160" y="4"/>
                          </a:lnTo>
                          <a:lnTo>
                            <a:pt x="126" y="0"/>
                          </a:lnTo>
                          <a:lnTo>
                            <a:pt x="93" y="4"/>
                          </a:lnTo>
                          <a:lnTo>
                            <a:pt x="63" y="13"/>
                          </a:lnTo>
                          <a:lnTo>
                            <a:pt x="37" y="30"/>
                          </a:lnTo>
                          <a:lnTo>
                            <a:pt x="17" y="49"/>
                          </a:lnTo>
                          <a:lnTo>
                            <a:pt x="4" y="67"/>
                          </a:lnTo>
                          <a:lnTo>
                            <a:pt x="0" y="86"/>
                          </a:lnTo>
                          <a:lnTo>
                            <a:pt x="4" y="104"/>
                          </a:lnTo>
                          <a:lnTo>
                            <a:pt x="17" y="119"/>
                          </a:lnTo>
                          <a:lnTo>
                            <a:pt x="37" y="134"/>
                          </a:lnTo>
                          <a:lnTo>
                            <a:pt x="63" y="143"/>
                          </a:lnTo>
                          <a:lnTo>
                            <a:pt x="93" y="151"/>
                          </a:lnTo>
                          <a:lnTo>
                            <a:pt x="126" y="153"/>
                          </a:lnTo>
                          <a:close/>
                        </a:path>
                      </a:pathLst>
                    </a:custGeom>
                    <a:solidFill>
                      <a:srgbClr val="707070"/>
                    </a:solidFill>
                    <a:ln w="0">
                      <a:solidFill>
                        <a:srgbClr val="707070"/>
                      </a:solidFill>
                      <a:round/>
                      <a:headEnd/>
                      <a:tailEnd/>
                    </a:ln>
                  </p:spPr>
                  <p:txBody>
                    <a:bodyPr/>
                    <a:lstStyle/>
                    <a:p>
                      <a:pPr defTabSz="457200"/>
                      <a:endParaRPr lang="en-US">
                        <a:solidFill>
                          <a:prstClr val="black"/>
                        </a:solidFill>
                      </a:endParaRPr>
                    </a:p>
                  </p:txBody>
                </p:sp>
                <p:sp>
                  <p:nvSpPr>
                    <p:cNvPr id="9281" name="Freeform 200"/>
                    <p:cNvSpPr>
                      <a:spLocks/>
                    </p:cNvSpPr>
                    <p:nvPr/>
                  </p:nvSpPr>
                  <p:spPr bwMode="auto">
                    <a:xfrm>
                      <a:off x="895" y="2745"/>
                      <a:ext cx="222" cy="136"/>
                    </a:xfrm>
                    <a:custGeom>
                      <a:avLst/>
                      <a:gdLst>
                        <a:gd name="T0" fmla="*/ 111 w 222"/>
                        <a:gd name="T1" fmla="*/ 136 h 136"/>
                        <a:gd name="T2" fmla="*/ 146 w 222"/>
                        <a:gd name="T3" fmla="*/ 132 h 136"/>
                        <a:gd name="T4" fmla="*/ 176 w 222"/>
                        <a:gd name="T5" fmla="*/ 125 h 136"/>
                        <a:gd name="T6" fmla="*/ 200 w 222"/>
                        <a:gd name="T7" fmla="*/ 112 h 136"/>
                        <a:gd name="T8" fmla="*/ 217 w 222"/>
                        <a:gd name="T9" fmla="*/ 95 h 136"/>
                        <a:gd name="T10" fmla="*/ 222 w 222"/>
                        <a:gd name="T11" fmla="*/ 78 h 136"/>
                        <a:gd name="T12" fmla="*/ 219 w 222"/>
                        <a:gd name="T13" fmla="*/ 62 h 136"/>
                        <a:gd name="T14" fmla="*/ 208 w 222"/>
                        <a:gd name="T15" fmla="*/ 43 h 136"/>
                        <a:gd name="T16" fmla="*/ 189 w 222"/>
                        <a:gd name="T17" fmla="*/ 26 h 136"/>
                        <a:gd name="T18" fmla="*/ 167 w 222"/>
                        <a:gd name="T19" fmla="*/ 13 h 136"/>
                        <a:gd name="T20" fmla="*/ 141 w 222"/>
                        <a:gd name="T21" fmla="*/ 4 h 136"/>
                        <a:gd name="T22" fmla="*/ 111 w 222"/>
                        <a:gd name="T23" fmla="*/ 0 h 136"/>
                        <a:gd name="T24" fmla="*/ 81 w 222"/>
                        <a:gd name="T25" fmla="*/ 4 h 136"/>
                        <a:gd name="T26" fmla="*/ 56 w 222"/>
                        <a:gd name="T27" fmla="*/ 13 h 136"/>
                        <a:gd name="T28" fmla="*/ 33 w 222"/>
                        <a:gd name="T29" fmla="*/ 26 h 136"/>
                        <a:gd name="T30" fmla="*/ 15 w 222"/>
                        <a:gd name="T31" fmla="*/ 43 h 136"/>
                        <a:gd name="T32" fmla="*/ 4 w 222"/>
                        <a:gd name="T33" fmla="*/ 62 h 136"/>
                        <a:gd name="T34" fmla="*/ 0 w 222"/>
                        <a:gd name="T35" fmla="*/ 78 h 136"/>
                        <a:gd name="T36" fmla="*/ 5 w 222"/>
                        <a:gd name="T37" fmla="*/ 95 h 136"/>
                        <a:gd name="T38" fmla="*/ 22 w 222"/>
                        <a:gd name="T39" fmla="*/ 112 h 136"/>
                        <a:gd name="T40" fmla="*/ 46 w 222"/>
                        <a:gd name="T41" fmla="*/ 125 h 136"/>
                        <a:gd name="T42" fmla="*/ 76 w 222"/>
                        <a:gd name="T43" fmla="*/ 132 h 136"/>
                        <a:gd name="T44" fmla="*/ 111 w 222"/>
                        <a:gd name="T45" fmla="*/ 136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136"/>
                        <a:gd name="T71" fmla="*/ 222 w 222"/>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136">
                          <a:moveTo>
                            <a:pt x="111" y="136"/>
                          </a:moveTo>
                          <a:lnTo>
                            <a:pt x="146" y="132"/>
                          </a:lnTo>
                          <a:lnTo>
                            <a:pt x="176" y="125"/>
                          </a:lnTo>
                          <a:lnTo>
                            <a:pt x="200" y="112"/>
                          </a:lnTo>
                          <a:lnTo>
                            <a:pt x="217" y="95"/>
                          </a:lnTo>
                          <a:lnTo>
                            <a:pt x="222" y="78"/>
                          </a:lnTo>
                          <a:lnTo>
                            <a:pt x="219" y="62"/>
                          </a:lnTo>
                          <a:lnTo>
                            <a:pt x="208" y="43"/>
                          </a:lnTo>
                          <a:lnTo>
                            <a:pt x="189" y="26"/>
                          </a:lnTo>
                          <a:lnTo>
                            <a:pt x="167" y="13"/>
                          </a:lnTo>
                          <a:lnTo>
                            <a:pt x="141" y="4"/>
                          </a:lnTo>
                          <a:lnTo>
                            <a:pt x="111" y="0"/>
                          </a:lnTo>
                          <a:lnTo>
                            <a:pt x="81" y="4"/>
                          </a:lnTo>
                          <a:lnTo>
                            <a:pt x="56" y="13"/>
                          </a:lnTo>
                          <a:lnTo>
                            <a:pt x="33" y="26"/>
                          </a:lnTo>
                          <a:lnTo>
                            <a:pt x="15" y="43"/>
                          </a:lnTo>
                          <a:lnTo>
                            <a:pt x="4" y="62"/>
                          </a:lnTo>
                          <a:lnTo>
                            <a:pt x="0" y="78"/>
                          </a:lnTo>
                          <a:lnTo>
                            <a:pt x="5" y="95"/>
                          </a:lnTo>
                          <a:lnTo>
                            <a:pt x="22" y="112"/>
                          </a:lnTo>
                          <a:lnTo>
                            <a:pt x="46" y="125"/>
                          </a:lnTo>
                          <a:lnTo>
                            <a:pt x="76" y="132"/>
                          </a:lnTo>
                          <a:lnTo>
                            <a:pt x="111" y="136"/>
                          </a:lnTo>
                          <a:close/>
                        </a:path>
                      </a:pathLst>
                    </a:custGeom>
                    <a:solidFill>
                      <a:srgbClr val="878787"/>
                    </a:solidFill>
                    <a:ln w="0">
                      <a:solidFill>
                        <a:srgbClr val="878787"/>
                      </a:solidFill>
                      <a:round/>
                      <a:headEnd/>
                      <a:tailEnd/>
                    </a:ln>
                  </p:spPr>
                  <p:txBody>
                    <a:bodyPr/>
                    <a:lstStyle/>
                    <a:p>
                      <a:pPr defTabSz="457200"/>
                      <a:endParaRPr lang="en-US">
                        <a:solidFill>
                          <a:prstClr val="black"/>
                        </a:solidFill>
                      </a:endParaRPr>
                    </a:p>
                  </p:txBody>
                </p:sp>
                <p:sp>
                  <p:nvSpPr>
                    <p:cNvPr id="9282" name="Freeform 201"/>
                    <p:cNvSpPr>
                      <a:spLocks/>
                    </p:cNvSpPr>
                    <p:nvPr/>
                  </p:nvSpPr>
                  <p:spPr bwMode="auto">
                    <a:xfrm>
                      <a:off x="910" y="2747"/>
                      <a:ext cx="193" cy="117"/>
                    </a:xfrm>
                    <a:custGeom>
                      <a:avLst/>
                      <a:gdLst>
                        <a:gd name="T0" fmla="*/ 96 w 193"/>
                        <a:gd name="T1" fmla="*/ 117 h 117"/>
                        <a:gd name="T2" fmla="*/ 126 w 193"/>
                        <a:gd name="T3" fmla="*/ 113 h 117"/>
                        <a:gd name="T4" fmla="*/ 154 w 193"/>
                        <a:gd name="T5" fmla="*/ 106 h 117"/>
                        <a:gd name="T6" fmla="*/ 174 w 193"/>
                        <a:gd name="T7" fmla="*/ 97 h 117"/>
                        <a:gd name="T8" fmla="*/ 187 w 193"/>
                        <a:gd name="T9" fmla="*/ 82 h 117"/>
                        <a:gd name="T10" fmla="*/ 193 w 193"/>
                        <a:gd name="T11" fmla="*/ 67 h 117"/>
                        <a:gd name="T12" fmla="*/ 187 w 193"/>
                        <a:gd name="T13" fmla="*/ 49 h 117"/>
                        <a:gd name="T14" fmla="*/ 174 w 193"/>
                        <a:gd name="T15" fmla="*/ 32 h 117"/>
                        <a:gd name="T16" fmla="*/ 154 w 193"/>
                        <a:gd name="T17" fmla="*/ 15 h 117"/>
                        <a:gd name="T18" fmla="*/ 126 w 193"/>
                        <a:gd name="T19" fmla="*/ 4 h 117"/>
                        <a:gd name="T20" fmla="*/ 96 w 193"/>
                        <a:gd name="T21" fmla="*/ 0 h 117"/>
                        <a:gd name="T22" fmla="*/ 66 w 193"/>
                        <a:gd name="T23" fmla="*/ 4 h 117"/>
                        <a:gd name="T24" fmla="*/ 41 w 193"/>
                        <a:gd name="T25" fmla="*/ 15 h 117"/>
                        <a:gd name="T26" fmla="*/ 18 w 193"/>
                        <a:gd name="T27" fmla="*/ 32 h 117"/>
                        <a:gd name="T28" fmla="*/ 5 w 193"/>
                        <a:gd name="T29" fmla="*/ 49 h 117"/>
                        <a:gd name="T30" fmla="*/ 0 w 193"/>
                        <a:gd name="T31" fmla="*/ 67 h 117"/>
                        <a:gd name="T32" fmla="*/ 5 w 193"/>
                        <a:gd name="T33" fmla="*/ 82 h 117"/>
                        <a:gd name="T34" fmla="*/ 18 w 193"/>
                        <a:gd name="T35" fmla="*/ 97 h 117"/>
                        <a:gd name="T36" fmla="*/ 41 w 193"/>
                        <a:gd name="T37" fmla="*/ 106 h 117"/>
                        <a:gd name="T38" fmla="*/ 66 w 193"/>
                        <a:gd name="T39" fmla="*/ 113 h 117"/>
                        <a:gd name="T40" fmla="*/ 96 w 193"/>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17"/>
                        <a:gd name="T65" fmla="*/ 193 w 193"/>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17">
                          <a:moveTo>
                            <a:pt x="96" y="117"/>
                          </a:moveTo>
                          <a:lnTo>
                            <a:pt x="126" y="113"/>
                          </a:lnTo>
                          <a:lnTo>
                            <a:pt x="154" y="106"/>
                          </a:lnTo>
                          <a:lnTo>
                            <a:pt x="174" y="97"/>
                          </a:lnTo>
                          <a:lnTo>
                            <a:pt x="187" y="82"/>
                          </a:lnTo>
                          <a:lnTo>
                            <a:pt x="193" y="67"/>
                          </a:lnTo>
                          <a:lnTo>
                            <a:pt x="187" y="49"/>
                          </a:lnTo>
                          <a:lnTo>
                            <a:pt x="174" y="32"/>
                          </a:lnTo>
                          <a:lnTo>
                            <a:pt x="154" y="15"/>
                          </a:lnTo>
                          <a:lnTo>
                            <a:pt x="126" y="4"/>
                          </a:lnTo>
                          <a:lnTo>
                            <a:pt x="96" y="0"/>
                          </a:lnTo>
                          <a:lnTo>
                            <a:pt x="66" y="4"/>
                          </a:lnTo>
                          <a:lnTo>
                            <a:pt x="41" y="15"/>
                          </a:lnTo>
                          <a:lnTo>
                            <a:pt x="18" y="32"/>
                          </a:lnTo>
                          <a:lnTo>
                            <a:pt x="5" y="49"/>
                          </a:lnTo>
                          <a:lnTo>
                            <a:pt x="0" y="67"/>
                          </a:lnTo>
                          <a:lnTo>
                            <a:pt x="5" y="82"/>
                          </a:lnTo>
                          <a:lnTo>
                            <a:pt x="18" y="97"/>
                          </a:lnTo>
                          <a:lnTo>
                            <a:pt x="41" y="106"/>
                          </a:lnTo>
                          <a:lnTo>
                            <a:pt x="66" y="113"/>
                          </a:lnTo>
                          <a:lnTo>
                            <a:pt x="96" y="117"/>
                          </a:lnTo>
                          <a:close/>
                        </a:path>
                      </a:pathLst>
                    </a:custGeom>
                    <a:solidFill>
                      <a:srgbClr val="9F9F9F"/>
                    </a:solidFill>
                    <a:ln w="0">
                      <a:solidFill>
                        <a:srgbClr val="9F9F9F"/>
                      </a:solidFill>
                      <a:round/>
                      <a:headEnd/>
                      <a:tailEnd/>
                    </a:ln>
                  </p:spPr>
                  <p:txBody>
                    <a:bodyPr/>
                    <a:lstStyle/>
                    <a:p>
                      <a:pPr defTabSz="457200"/>
                      <a:endParaRPr lang="en-US">
                        <a:solidFill>
                          <a:prstClr val="black"/>
                        </a:solidFill>
                      </a:endParaRPr>
                    </a:p>
                  </p:txBody>
                </p:sp>
                <p:sp>
                  <p:nvSpPr>
                    <p:cNvPr id="9283" name="Freeform 202"/>
                    <p:cNvSpPr>
                      <a:spLocks/>
                    </p:cNvSpPr>
                    <p:nvPr/>
                  </p:nvSpPr>
                  <p:spPr bwMode="auto">
                    <a:xfrm>
                      <a:off x="926" y="2749"/>
                      <a:ext cx="162" cy="97"/>
                    </a:xfrm>
                    <a:custGeom>
                      <a:avLst/>
                      <a:gdLst>
                        <a:gd name="T0" fmla="*/ 80 w 162"/>
                        <a:gd name="T1" fmla="*/ 97 h 97"/>
                        <a:gd name="T2" fmla="*/ 106 w 162"/>
                        <a:gd name="T3" fmla="*/ 95 h 97"/>
                        <a:gd name="T4" fmla="*/ 128 w 162"/>
                        <a:gd name="T5" fmla="*/ 89 h 97"/>
                        <a:gd name="T6" fmla="*/ 145 w 162"/>
                        <a:gd name="T7" fmla="*/ 80 h 97"/>
                        <a:gd name="T8" fmla="*/ 158 w 162"/>
                        <a:gd name="T9" fmla="*/ 69 h 97"/>
                        <a:gd name="T10" fmla="*/ 162 w 162"/>
                        <a:gd name="T11" fmla="*/ 56 h 97"/>
                        <a:gd name="T12" fmla="*/ 158 w 162"/>
                        <a:gd name="T13" fmla="*/ 41 h 97"/>
                        <a:gd name="T14" fmla="*/ 145 w 162"/>
                        <a:gd name="T15" fmla="*/ 26 h 97"/>
                        <a:gd name="T16" fmla="*/ 128 w 162"/>
                        <a:gd name="T17" fmla="*/ 13 h 97"/>
                        <a:gd name="T18" fmla="*/ 106 w 162"/>
                        <a:gd name="T19" fmla="*/ 4 h 97"/>
                        <a:gd name="T20" fmla="*/ 80 w 162"/>
                        <a:gd name="T21" fmla="*/ 0 h 97"/>
                        <a:gd name="T22" fmla="*/ 54 w 162"/>
                        <a:gd name="T23" fmla="*/ 4 h 97"/>
                        <a:gd name="T24" fmla="*/ 34 w 162"/>
                        <a:gd name="T25" fmla="*/ 13 h 97"/>
                        <a:gd name="T26" fmla="*/ 15 w 162"/>
                        <a:gd name="T27" fmla="*/ 26 h 97"/>
                        <a:gd name="T28" fmla="*/ 4 w 162"/>
                        <a:gd name="T29" fmla="*/ 41 h 97"/>
                        <a:gd name="T30" fmla="*/ 0 w 162"/>
                        <a:gd name="T31" fmla="*/ 56 h 97"/>
                        <a:gd name="T32" fmla="*/ 4 w 162"/>
                        <a:gd name="T33" fmla="*/ 69 h 97"/>
                        <a:gd name="T34" fmla="*/ 15 w 162"/>
                        <a:gd name="T35" fmla="*/ 80 h 97"/>
                        <a:gd name="T36" fmla="*/ 34 w 162"/>
                        <a:gd name="T37" fmla="*/ 89 h 97"/>
                        <a:gd name="T38" fmla="*/ 54 w 162"/>
                        <a:gd name="T39" fmla="*/ 95 h 97"/>
                        <a:gd name="T40" fmla="*/ 80 w 162"/>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97"/>
                        <a:gd name="T65" fmla="*/ 162 w 16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97">
                          <a:moveTo>
                            <a:pt x="80" y="97"/>
                          </a:moveTo>
                          <a:lnTo>
                            <a:pt x="106" y="95"/>
                          </a:lnTo>
                          <a:lnTo>
                            <a:pt x="128" y="89"/>
                          </a:lnTo>
                          <a:lnTo>
                            <a:pt x="145" y="80"/>
                          </a:lnTo>
                          <a:lnTo>
                            <a:pt x="158" y="69"/>
                          </a:lnTo>
                          <a:lnTo>
                            <a:pt x="162" y="56"/>
                          </a:lnTo>
                          <a:lnTo>
                            <a:pt x="158" y="41"/>
                          </a:lnTo>
                          <a:lnTo>
                            <a:pt x="145" y="26"/>
                          </a:lnTo>
                          <a:lnTo>
                            <a:pt x="128" y="13"/>
                          </a:lnTo>
                          <a:lnTo>
                            <a:pt x="106" y="4"/>
                          </a:lnTo>
                          <a:lnTo>
                            <a:pt x="80" y="0"/>
                          </a:lnTo>
                          <a:lnTo>
                            <a:pt x="54" y="4"/>
                          </a:lnTo>
                          <a:lnTo>
                            <a:pt x="34" y="13"/>
                          </a:lnTo>
                          <a:lnTo>
                            <a:pt x="15" y="26"/>
                          </a:lnTo>
                          <a:lnTo>
                            <a:pt x="4" y="41"/>
                          </a:lnTo>
                          <a:lnTo>
                            <a:pt x="0" y="56"/>
                          </a:lnTo>
                          <a:lnTo>
                            <a:pt x="4" y="69"/>
                          </a:lnTo>
                          <a:lnTo>
                            <a:pt x="15" y="80"/>
                          </a:lnTo>
                          <a:lnTo>
                            <a:pt x="34" y="89"/>
                          </a:lnTo>
                          <a:lnTo>
                            <a:pt x="54" y="95"/>
                          </a:lnTo>
                          <a:lnTo>
                            <a:pt x="80" y="97"/>
                          </a:lnTo>
                          <a:close/>
                        </a:path>
                      </a:pathLst>
                    </a:custGeom>
                    <a:solidFill>
                      <a:srgbClr val="B7B7B7"/>
                    </a:solidFill>
                    <a:ln w="0">
                      <a:solidFill>
                        <a:srgbClr val="B7B7B7"/>
                      </a:solidFill>
                      <a:round/>
                      <a:headEnd/>
                      <a:tailEnd/>
                    </a:ln>
                  </p:spPr>
                  <p:txBody>
                    <a:bodyPr/>
                    <a:lstStyle/>
                    <a:p>
                      <a:pPr defTabSz="457200"/>
                      <a:endParaRPr lang="en-US">
                        <a:solidFill>
                          <a:prstClr val="black"/>
                        </a:solidFill>
                      </a:endParaRPr>
                    </a:p>
                  </p:txBody>
                </p:sp>
                <p:sp>
                  <p:nvSpPr>
                    <p:cNvPr id="9284" name="Freeform 203"/>
                    <p:cNvSpPr>
                      <a:spLocks/>
                    </p:cNvSpPr>
                    <p:nvPr/>
                  </p:nvSpPr>
                  <p:spPr bwMode="auto">
                    <a:xfrm>
                      <a:off x="941" y="2751"/>
                      <a:ext cx="132" cy="78"/>
                    </a:xfrm>
                    <a:custGeom>
                      <a:avLst/>
                      <a:gdLst>
                        <a:gd name="T0" fmla="*/ 65 w 132"/>
                        <a:gd name="T1" fmla="*/ 78 h 78"/>
                        <a:gd name="T2" fmla="*/ 91 w 132"/>
                        <a:gd name="T3" fmla="*/ 76 h 78"/>
                        <a:gd name="T4" fmla="*/ 111 w 132"/>
                        <a:gd name="T5" fmla="*/ 69 h 78"/>
                        <a:gd name="T6" fmla="*/ 126 w 132"/>
                        <a:gd name="T7" fmla="*/ 58 h 78"/>
                        <a:gd name="T8" fmla="*/ 132 w 132"/>
                        <a:gd name="T9" fmla="*/ 45 h 78"/>
                        <a:gd name="T10" fmla="*/ 126 w 132"/>
                        <a:gd name="T11" fmla="*/ 30 h 78"/>
                        <a:gd name="T12" fmla="*/ 111 w 132"/>
                        <a:gd name="T13" fmla="*/ 15 h 78"/>
                        <a:gd name="T14" fmla="*/ 91 w 132"/>
                        <a:gd name="T15" fmla="*/ 4 h 78"/>
                        <a:gd name="T16" fmla="*/ 65 w 132"/>
                        <a:gd name="T17" fmla="*/ 0 h 78"/>
                        <a:gd name="T18" fmla="*/ 41 w 132"/>
                        <a:gd name="T19" fmla="*/ 4 h 78"/>
                        <a:gd name="T20" fmla="*/ 19 w 132"/>
                        <a:gd name="T21" fmla="*/ 15 h 78"/>
                        <a:gd name="T22" fmla="*/ 6 w 132"/>
                        <a:gd name="T23" fmla="*/ 30 h 78"/>
                        <a:gd name="T24" fmla="*/ 0 w 132"/>
                        <a:gd name="T25" fmla="*/ 45 h 78"/>
                        <a:gd name="T26" fmla="*/ 6 w 132"/>
                        <a:gd name="T27" fmla="*/ 58 h 78"/>
                        <a:gd name="T28" fmla="*/ 19 w 132"/>
                        <a:gd name="T29" fmla="*/ 69 h 78"/>
                        <a:gd name="T30" fmla="*/ 41 w 132"/>
                        <a:gd name="T31" fmla="*/ 76 h 78"/>
                        <a:gd name="T32" fmla="*/ 65 w 132"/>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78"/>
                        <a:gd name="T53" fmla="*/ 132 w 132"/>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78">
                          <a:moveTo>
                            <a:pt x="65" y="78"/>
                          </a:moveTo>
                          <a:lnTo>
                            <a:pt x="91" y="76"/>
                          </a:lnTo>
                          <a:lnTo>
                            <a:pt x="111" y="69"/>
                          </a:lnTo>
                          <a:lnTo>
                            <a:pt x="126" y="58"/>
                          </a:lnTo>
                          <a:lnTo>
                            <a:pt x="132" y="45"/>
                          </a:lnTo>
                          <a:lnTo>
                            <a:pt x="126" y="30"/>
                          </a:lnTo>
                          <a:lnTo>
                            <a:pt x="111" y="15"/>
                          </a:lnTo>
                          <a:lnTo>
                            <a:pt x="91" y="4"/>
                          </a:lnTo>
                          <a:lnTo>
                            <a:pt x="65" y="0"/>
                          </a:lnTo>
                          <a:lnTo>
                            <a:pt x="41" y="4"/>
                          </a:lnTo>
                          <a:lnTo>
                            <a:pt x="19" y="15"/>
                          </a:lnTo>
                          <a:lnTo>
                            <a:pt x="6" y="30"/>
                          </a:lnTo>
                          <a:lnTo>
                            <a:pt x="0" y="45"/>
                          </a:lnTo>
                          <a:lnTo>
                            <a:pt x="6" y="58"/>
                          </a:lnTo>
                          <a:lnTo>
                            <a:pt x="19" y="69"/>
                          </a:lnTo>
                          <a:lnTo>
                            <a:pt x="41" y="76"/>
                          </a:lnTo>
                          <a:lnTo>
                            <a:pt x="65" y="78"/>
                          </a:lnTo>
                          <a:close/>
                        </a:path>
                      </a:pathLst>
                    </a:custGeom>
                    <a:solidFill>
                      <a:srgbClr val="CFCFCF"/>
                    </a:solidFill>
                    <a:ln w="0">
                      <a:solidFill>
                        <a:srgbClr val="CFCFCF"/>
                      </a:solidFill>
                      <a:round/>
                      <a:headEnd/>
                      <a:tailEnd/>
                    </a:ln>
                  </p:spPr>
                  <p:txBody>
                    <a:bodyPr/>
                    <a:lstStyle/>
                    <a:p>
                      <a:pPr defTabSz="457200"/>
                      <a:endParaRPr lang="en-US">
                        <a:solidFill>
                          <a:prstClr val="black"/>
                        </a:solidFill>
                      </a:endParaRPr>
                    </a:p>
                  </p:txBody>
                </p:sp>
                <p:sp>
                  <p:nvSpPr>
                    <p:cNvPr id="9285" name="Freeform 204"/>
                    <p:cNvSpPr>
                      <a:spLocks/>
                    </p:cNvSpPr>
                    <p:nvPr/>
                  </p:nvSpPr>
                  <p:spPr bwMode="auto">
                    <a:xfrm>
                      <a:off x="956" y="2751"/>
                      <a:ext cx="100" cy="61"/>
                    </a:xfrm>
                    <a:custGeom>
                      <a:avLst/>
                      <a:gdLst>
                        <a:gd name="T0" fmla="*/ 50 w 100"/>
                        <a:gd name="T1" fmla="*/ 61 h 61"/>
                        <a:gd name="T2" fmla="*/ 71 w 100"/>
                        <a:gd name="T3" fmla="*/ 59 h 61"/>
                        <a:gd name="T4" fmla="*/ 87 w 100"/>
                        <a:gd name="T5" fmla="*/ 54 h 61"/>
                        <a:gd name="T6" fmla="*/ 96 w 100"/>
                        <a:gd name="T7" fmla="*/ 45 h 61"/>
                        <a:gd name="T8" fmla="*/ 100 w 100"/>
                        <a:gd name="T9" fmla="*/ 35 h 61"/>
                        <a:gd name="T10" fmla="*/ 96 w 100"/>
                        <a:gd name="T11" fmla="*/ 24 h 61"/>
                        <a:gd name="T12" fmla="*/ 87 w 100"/>
                        <a:gd name="T13" fmla="*/ 13 h 61"/>
                        <a:gd name="T14" fmla="*/ 71 w 100"/>
                        <a:gd name="T15" fmla="*/ 4 h 61"/>
                        <a:gd name="T16" fmla="*/ 50 w 100"/>
                        <a:gd name="T17" fmla="*/ 0 h 61"/>
                        <a:gd name="T18" fmla="*/ 32 w 100"/>
                        <a:gd name="T19" fmla="*/ 4 h 61"/>
                        <a:gd name="T20" fmla="*/ 15 w 100"/>
                        <a:gd name="T21" fmla="*/ 13 h 61"/>
                        <a:gd name="T22" fmla="*/ 6 w 100"/>
                        <a:gd name="T23" fmla="*/ 24 h 61"/>
                        <a:gd name="T24" fmla="*/ 0 w 100"/>
                        <a:gd name="T25" fmla="*/ 35 h 61"/>
                        <a:gd name="T26" fmla="*/ 6 w 100"/>
                        <a:gd name="T27" fmla="*/ 45 h 61"/>
                        <a:gd name="T28" fmla="*/ 15 w 100"/>
                        <a:gd name="T29" fmla="*/ 54 h 61"/>
                        <a:gd name="T30" fmla="*/ 32 w 100"/>
                        <a:gd name="T31" fmla="*/ 59 h 61"/>
                        <a:gd name="T32" fmla="*/ 50 w 100"/>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61"/>
                        <a:gd name="T53" fmla="*/ 100 w 100"/>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61">
                          <a:moveTo>
                            <a:pt x="50" y="61"/>
                          </a:moveTo>
                          <a:lnTo>
                            <a:pt x="71" y="59"/>
                          </a:lnTo>
                          <a:lnTo>
                            <a:pt x="87" y="54"/>
                          </a:lnTo>
                          <a:lnTo>
                            <a:pt x="96" y="45"/>
                          </a:lnTo>
                          <a:lnTo>
                            <a:pt x="100" y="35"/>
                          </a:lnTo>
                          <a:lnTo>
                            <a:pt x="96" y="24"/>
                          </a:lnTo>
                          <a:lnTo>
                            <a:pt x="87" y="13"/>
                          </a:lnTo>
                          <a:lnTo>
                            <a:pt x="71" y="4"/>
                          </a:lnTo>
                          <a:lnTo>
                            <a:pt x="50" y="0"/>
                          </a:lnTo>
                          <a:lnTo>
                            <a:pt x="32" y="4"/>
                          </a:lnTo>
                          <a:lnTo>
                            <a:pt x="15" y="13"/>
                          </a:lnTo>
                          <a:lnTo>
                            <a:pt x="6" y="24"/>
                          </a:lnTo>
                          <a:lnTo>
                            <a:pt x="0" y="35"/>
                          </a:lnTo>
                          <a:lnTo>
                            <a:pt x="6" y="45"/>
                          </a:lnTo>
                          <a:lnTo>
                            <a:pt x="15" y="54"/>
                          </a:lnTo>
                          <a:lnTo>
                            <a:pt x="32" y="59"/>
                          </a:lnTo>
                          <a:lnTo>
                            <a:pt x="50" y="61"/>
                          </a:lnTo>
                          <a:close/>
                        </a:path>
                      </a:pathLst>
                    </a:custGeom>
                    <a:solidFill>
                      <a:srgbClr val="E7E7E7"/>
                    </a:solidFill>
                    <a:ln w="0">
                      <a:solidFill>
                        <a:srgbClr val="E7E7E7"/>
                      </a:solidFill>
                      <a:round/>
                      <a:headEnd/>
                      <a:tailEnd/>
                    </a:ln>
                  </p:spPr>
                  <p:txBody>
                    <a:bodyPr/>
                    <a:lstStyle/>
                    <a:p>
                      <a:pPr defTabSz="457200"/>
                      <a:endParaRPr lang="en-US">
                        <a:solidFill>
                          <a:prstClr val="black"/>
                        </a:solidFill>
                      </a:endParaRPr>
                    </a:p>
                  </p:txBody>
                </p:sp>
                <p:sp>
                  <p:nvSpPr>
                    <p:cNvPr id="9286" name="Freeform 205"/>
                    <p:cNvSpPr>
                      <a:spLocks/>
                    </p:cNvSpPr>
                    <p:nvPr/>
                  </p:nvSpPr>
                  <p:spPr bwMode="auto">
                    <a:xfrm>
                      <a:off x="1167" y="3025"/>
                      <a:ext cx="219" cy="134"/>
                    </a:xfrm>
                    <a:custGeom>
                      <a:avLst/>
                      <a:gdLst>
                        <a:gd name="T0" fmla="*/ 110 w 219"/>
                        <a:gd name="T1" fmla="*/ 134 h 134"/>
                        <a:gd name="T2" fmla="*/ 145 w 219"/>
                        <a:gd name="T3" fmla="*/ 130 h 134"/>
                        <a:gd name="T4" fmla="*/ 175 w 219"/>
                        <a:gd name="T5" fmla="*/ 123 h 134"/>
                        <a:gd name="T6" fmla="*/ 199 w 219"/>
                        <a:gd name="T7" fmla="*/ 110 h 134"/>
                        <a:gd name="T8" fmla="*/ 214 w 219"/>
                        <a:gd name="T9" fmla="*/ 95 h 134"/>
                        <a:gd name="T10" fmla="*/ 219 w 219"/>
                        <a:gd name="T11" fmla="*/ 76 h 134"/>
                        <a:gd name="T12" fmla="*/ 214 w 219"/>
                        <a:gd name="T13" fmla="*/ 56 h 134"/>
                        <a:gd name="T14" fmla="*/ 199 w 219"/>
                        <a:gd name="T15" fmla="*/ 36 h 134"/>
                        <a:gd name="T16" fmla="*/ 175 w 219"/>
                        <a:gd name="T17" fmla="*/ 19 h 134"/>
                        <a:gd name="T18" fmla="*/ 145 w 219"/>
                        <a:gd name="T19" fmla="*/ 6 h 134"/>
                        <a:gd name="T20" fmla="*/ 110 w 219"/>
                        <a:gd name="T21" fmla="*/ 0 h 134"/>
                        <a:gd name="T22" fmla="*/ 75 w 219"/>
                        <a:gd name="T23" fmla="*/ 6 h 134"/>
                        <a:gd name="T24" fmla="*/ 45 w 219"/>
                        <a:gd name="T25" fmla="*/ 19 h 134"/>
                        <a:gd name="T26" fmla="*/ 21 w 219"/>
                        <a:gd name="T27" fmla="*/ 36 h 134"/>
                        <a:gd name="T28" fmla="*/ 6 w 219"/>
                        <a:gd name="T29" fmla="*/ 56 h 134"/>
                        <a:gd name="T30" fmla="*/ 0 w 219"/>
                        <a:gd name="T31" fmla="*/ 76 h 134"/>
                        <a:gd name="T32" fmla="*/ 6 w 219"/>
                        <a:gd name="T33" fmla="*/ 95 h 134"/>
                        <a:gd name="T34" fmla="*/ 21 w 219"/>
                        <a:gd name="T35" fmla="*/ 110 h 134"/>
                        <a:gd name="T36" fmla="*/ 45 w 219"/>
                        <a:gd name="T37" fmla="*/ 123 h 134"/>
                        <a:gd name="T38" fmla="*/ 75 w 219"/>
                        <a:gd name="T39" fmla="*/ 130 h 134"/>
                        <a:gd name="T40" fmla="*/ 110 w 219"/>
                        <a:gd name="T41" fmla="*/ 13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134"/>
                        <a:gd name="T65" fmla="*/ 219 w 219"/>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134">
                          <a:moveTo>
                            <a:pt x="110" y="134"/>
                          </a:moveTo>
                          <a:lnTo>
                            <a:pt x="145" y="130"/>
                          </a:lnTo>
                          <a:lnTo>
                            <a:pt x="175" y="123"/>
                          </a:lnTo>
                          <a:lnTo>
                            <a:pt x="199" y="110"/>
                          </a:lnTo>
                          <a:lnTo>
                            <a:pt x="214" y="95"/>
                          </a:lnTo>
                          <a:lnTo>
                            <a:pt x="219" y="76"/>
                          </a:lnTo>
                          <a:lnTo>
                            <a:pt x="214" y="56"/>
                          </a:lnTo>
                          <a:lnTo>
                            <a:pt x="199" y="36"/>
                          </a:lnTo>
                          <a:lnTo>
                            <a:pt x="175" y="19"/>
                          </a:lnTo>
                          <a:lnTo>
                            <a:pt x="145" y="6"/>
                          </a:lnTo>
                          <a:lnTo>
                            <a:pt x="110" y="0"/>
                          </a:lnTo>
                          <a:lnTo>
                            <a:pt x="75" y="6"/>
                          </a:lnTo>
                          <a:lnTo>
                            <a:pt x="45" y="19"/>
                          </a:lnTo>
                          <a:lnTo>
                            <a:pt x="21" y="36"/>
                          </a:lnTo>
                          <a:lnTo>
                            <a:pt x="6" y="56"/>
                          </a:lnTo>
                          <a:lnTo>
                            <a:pt x="0" y="76"/>
                          </a:lnTo>
                          <a:lnTo>
                            <a:pt x="6" y="95"/>
                          </a:lnTo>
                          <a:lnTo>
                            <a:pt x="21" y="110"/>
                          </a:lnTo>
                          <a:lnTo>
                            <a:pt x="45" y="123"/>
                          </a:lnTo>
                          <a:lnTo>
                            <a:pt x="75" y="130"/>
                          </a:lnTo>
                          <a:lnTo>
                            <a:pt x="110" y="134"/>
                          </a:lnTo>
                          <a:close/>
                        </a:path>
                      </a:pathLst>
                    </a:custGeom>
                    <a:solidFill>
                      <a:srgbClr val="404040"/>
                    </a:solidFill>
                    <a:ln w="0">
                      <a:solidFill>
                        <a:srgbClr val="404040"/>
                      </a:solidFill>
                      <a:round/>
                      <a:headEnd/>
                      <a:tailEnd/>
                    </a:ln>
                  </p:spPr>
                  <p:txBody>
                    <a:bodyPr/>
                    <a:lstStyle/>
                    <a:p>
                      <a:pPr defTabSz="457200"/>
                      <a:endParaRPr lang="en-US">
                        <a:solidFill>
                          <a:prstClr val="black"/>
                        </a:solidFill>
                      </a:endParaRPr>
                    </a:p>
                  </p:txBody>
                </p:sp>
                <p:sp>
                  <p:nvSpPr>
                    <p:cNvPr id="9287" name="Freeform 206"/>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close/>
                        </a:path>
                      </a:pathLst>
                    </a:custGeom>
                    <a:solidFill>
                      <a:srgbClr val="000000"/>
                    </a:solidFill>
                    <a:ln w="0">
                      <a:solidFill>
                        <a:srgbClr val="000000"/>
                      </a:solidFill>
                      <a:round/>
                      <a:headEnd/>
                      <a:tailEnd/>
                    </a:ln>
                  </p:spPr>
                  <p:txBody>
                    <a:bodyPr/>
                    <a:lstStyle/>
                    <a:p>
                      <a:pPr defTabSz="457200"/>
                      <a:endParaRPr lang="en-US">
                        <a:solidFill>
                          <a:prstClr val="black"/>
                        </a:solidFill>
                      </a:endParaRPr>
                    </a:p>
                  </p:txBody>
                </p:sp>
                <p:sp>
                  <p:nvSpPr>
                    <p:cNvPr id="9288" name="Freeform 207"/>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289" name="Freeform 208"/>
                    <p:cNvSpPr>
                      <a:spLocks/>
                    </p:cNvSpPr>
                    <p:nvPr/>
                  </p:nvSpPr>
                  <p:spPr bwMode="auto">
                    <a:xfrm>
                      <a:off x="1132" y="3114"/>
                      <a:ext cx="243" cy="247"/>
                    </a:xfrm>
                    <a:custGeom>
                      <a:avLst/>
                      <a:gdLst>
                        <a:gd name="T0" fmla="*/ 110 w 243"/>
                        <a:gd name="T1" fmla="*/ 247 h 247"/>
                        <a:gd name="T2" fmla="*/ 78 w 243"/>
                        <a:gd name="T3" fmla="*/ 242 h 247"/>
                        <a:gd name="T4" fmla="*/ 52 w 243"/>
                        <a:gd name="T5" fmla="*/ 234 h 247"/>
                        <a:gd name="T6" fmla="*/ 34 w 243"/>
                        <a:gd name="T7" fmla="*/ 223 h 247"/>
                        <a:gd name="T8" fmla="*/ 19 w 243"/>
                        <a:gd name="T9" fmla="*/ 210 h 247"/>
                        <a:gd name="T10" fmla="*/ 10 w 243"/>
                        <a:gd name="T11" fmla="*/ 197 h 247"/>
                        <a:gd name="T12" fmla="*/ 4 w 243"/>
                        <a:gd name="T13" fmla="*/ 188 h 247"/>
                        <a:gd name="T14" fmla="*/ 2 w 243"/>
                        <a:gd name="T15" fmla="*/ 180 h 247"/>
                        <a:gd name="T16" fmla="*/ 0 w 243"/>
                        <a:gd name="T17" fmla="*/ 177 h 247"/>
                        <a:gd name="T18" fmla="*/ 0 w 243"/>
                        <a:gd name="T19" fmla="*/ 0 h 247"/>
                        <a:gd name="T20" fmla="*/ 243 w 243"/>
                        <a:gd name="T21" fmla="*/ 2 h 247"/>
                        <a:gd name="T22" fmla="*/ 243 w 243"/>
                        <a:gd name="T23" fmla="*/ 158 h 247"/>
                        <a:gd name="T24" fmla="*/ 238 w 243"/>
                        <a:gd name="T25" fmla="*/ 173 h 247"/>
                        <a:gd name="T26" fmla="*/ 230 w 243"/>
                        <a:gd name="T27" fmla="*/ 188 h 247"/>
                        <a:gd name="T28" fmla="*/ 225 w 243"/>
                        <a:gd name="T29" fmla="*/ 197 h 247"/>
                        <a:gd name="T30" fmla="*/ 223 w 243"/>
                        <a:gd name="T31" fmla="*/ 201 h 247"/>
                        <a:gd name="T32" fmla="*/ 208 w 243"/>
                        <a:gd name="T33" fmla="*/ 214 h 247"/>
                        <a:gd name="T34" fmla="*/ 189 w 243"/>
                        <a:gd name="T35" fmla="*/ 225 h 247"/>
                        <a:gd name="T36" fmla="*/ 167 w 243"/>
                        <a:gd name="T37" fmla="*/ 232 h 247"/>
                        <a:gd name="T38" fmla="*/ 147 w 243"/>
                        <a:gd name="T39" fmla="*/ 240 h 247"/>
                        <a:gd name="T40" fmla="*/ 128 w 243"/>
                        <a:gd name="T41" fmla="*/ 243 h 247"/>
                        <a:gd name="T42" fmla="*/ 115 w 243"/>
                        <a:gd name="T43" fmla="*/ 245 h 247"/>
                        <a:gd name="T44" fmla="*/ 110 w 243"/>
                        <a:gd name="T45" fmla="*/ 247 h 2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
                        <a:gd name="T70" fmla="*/ 0 h 247"/>
                        <a:gd name="T71" fmla="*/ 243 w 243"/>
                        <a:gd name="T72" fmla="*/ 247 h 2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 h="247">
                          <a:moveTo>
                            <a:pt x="110" y="247"/>
                          </a:moveTo>
                          <a:lnTo>
                            <a:pt x="78" y="242"/>
                          </a:lnTo>
                          <a:lnTo>
                            <a:pt x="52" y="234"/>
                          </a:lnTo>
                          <a:lnTo>
                            <a:pt x="34" y="223"/>
                          </a:lnTo>
                          <a:lnTo>
                            <a:pt x="19" y="210"/>
                          </a:lnTo>
                          <a:lnTo>
                            <a:pt x="10" y="197"/>
                          </a:lnTo>
                          <a:lnTo>
                            <a:pt x="4" y="188"/>
                          </a:lnTo>
                          <a:lnTo>
                            <a:pt x="2" y="180"/>
                          </a:lnTo>
                          <a:lnTo>
                            <a:pt x="0" y="177"/>
                          </a:lnTo>
                          <a:lnTo>
                            <a:pt x="0" y="0"/>
                          </a:lnTo>
                          <a:lnTo>
                            <a:pt x="243" y="2"/>
                          </a:lnTo>
                          <a:lnTo>
                            <a:pt x="243" y="158"/>
                          </a:lnTo>
                          <a:lnTo>
                            <a:pt x="238" y="173"/>
                          </a:lnTo>
                          <a:lnTo>
                            <a:pt x="230" y="188"/>
                          </a:lnTo>
                          <a:lnTo>
                            <a:pt x="225" y="197"/>
                          </a:lnTo>
                          <a:lnTo>
                            <a:pt x="223" y="201"/>
                          </a:lnTo>
                          <a:lnTo>
                            <a:pt x="208" y="214"/>
                          </a:lnTo>
                          <a:lnTo>
                            <a:pt x="189" y="225"/>
                          </a:lnTo>
                          <a:lnTo>
                            <a:pt x="167" y="232"/>
                          </a:lnTo>
                          <a:lnTo>
                            <a:pt x="147" y="240"/>
                          </a:lnTo>
                          <a:lnTo>
                            <a:pt x="128" y="243"/>
                          </a:lnTo>
                          <a:lnTo>
                            <a:pt x="115" y="245"/>
                          </a:lnTo>
                          <a:lnTo>
                            <a:pt x="110" y="247"/>
                          </a:lnTo>
                          <a:close/>
                        </a:path>
                      </a:pathLst>
                    </a:custGeom>
                    <a:solidFill>
                      <a:srgbClr val="1C1C1C"/>
                    </a:solidFill>
                    <a:ln w="0">
                      <a:solidFill>
                        <a:srgbClr val="1C1C1C"/>
                      </a:solidFill>
                      <a:round/>
                      <a:headEnd/>
                      <a:tailEnd/>
                    </a:ln>
                  </p:spPr>
                  <p:txBody>
                    <a:bodyPr/>
                    <a:lstStyle/>
                    <a:p>
                      <a:pPr defTabSz="457200"/>
                      <a:endParaRPr lang="en-US">
                        <a:solidFill>
                          <a:prstClr val="black"/>
                        </a:solidFill>
                      </a:endParaRPr>
                    </a:p>
                  </p:txBody>
                </p:sp>
                <p:sp>
                  <p:nvSpPr>
                    <p:cNvPr id="9290" name="Freeform 209"/>
                    <p:cNvSpPr>
                      <a:spLocks/>
                    </p:cNvSpPr>
                    <p:nvPr/>
                  </p:nvSpPr>
                  <p:spPr bwMode="auto">
                    <a:xfrm>
                      <a:off x="1147" y="3114"/>
                      <a:ext cx="219" cy="245"/>
                    </a:xfrm>
                    <a:custGeom>
                      <a:avLst/>
                      <a:gdLst>
                        <a:gd name="T0" fmla="*/ 100 w 219"/>
                        <a:gd name="T1" fmla="*/ 245 h 245"/>
                        <a:gd name="T2" fmla="*/ 72 w 219"/>
                        <a:gd name="T3" fmla="*/ 242 h 245"/>
                        <a:gd name="T4" fmla="*/ 48 w 219"/>
                        <a:gd name="T5" fmla="*/ 234 h 245"/>
                        <a:gd name="T6" fmla="*/ 32 w 219"/>
                        <a:gd name="T7" fmla="*/ 225 h 245"/>
                        <a:gd name="T8" fmla="*/ 19 w 219"/>
                        <a:gd name="T9" fmla="*/ 214 h 245"/>
                        <a:gd name="T10" fmla="*/ 9 w 219"/>
                        <a:gd name="T11" fmla="*/ 203 h 245"/>
                        <a:gd name="T12" fmla="*/ 4 w 219"/>
                        <a:gd name="T13" fmla="*/ 193 h 245"/>
                        <a:gd name="T14" fmla="*/ 2 w 219"/>
                        <a:gd name="T15" fmla="*/ 188 h 245"/>
                        <a:gd name="T16" fmla="*/ 0 w 219"/>
                        <a:gd name="T17" fmla="*/ 186 h 245"/>
                        <a:gd name="T18" fmla="*/ 0 w 219"/>
                        <a:gd name="T19" fmla="*/ 0 h 245"/>
                        <a:gd name="T20" fmla="*/ 219 w 219"/>
                        <a:gd name="T21" fmla="*/ 2 h 245"/>
                        <a:gd name="T22" fmla="*/ 219 w 219"/>
                        <a:gd name="T23" fmla="*/ 153 h 245"/>
                        <a:gd name="T24" fmla="*/ 211 w 219"/>
                        <a:gd name="T25" fmla="*/ 165 h 245"/>
                        <a:gd name="T26" fmla="*/ 206 w 219"/>
                        <a:gd name="T27" fmla="*/ 178 h 245"/>
                        <a:gd name="T28" fmla="*/ 202 w 219"/>
                        <a:gd name="T29" fmla="*/ 188 h 245"/>
                        <a:gd name="T30" fmla="*/ 198 w 219"/>
                        <a:gd name="T31" fmla="*/ 193 h 245"/>
                        <a:gd name="T32" fmla="*/ 187 w 219"/>
                        <a:gd name="T33" fmla="*/ 204 h 245"/>
                        <a:gd name="T34" fmla="*/ 171 w 219"/>
                        <a:gd name="T35" fmla="*/ 216 h 245"/>
                        <a:gd name="T36" fmla="*/ 150 w 219"/>
                        <a:gd name="T37" fmla="*/ 225 h 245"/>
                        <a:gd name="T38" fmla="*/ 132 w 219"/>
                        <a:gd name="T39" fmla="*/ 234 h 245"/>
                        <a:gd name="T40" fmla="*/ 117 w 219"/>
                        <a:gd name="T41" fmla="*/ 240 h 245"/>
                        <a:gd name="T42" fmla="*/ 104 w 219"/>
                        <a:gd name="T43" fmla="*/ 243 h 245"/>
                        <a:gd name="T44" fmla="*/ 100 w 219"/>
                        <a:gd name="T45" fmla="*/ 245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245"/>
                        <a:gd name="T71" fmla="*/ 219 w 219"/>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245">
                          <a:moveTo>
                            <a:pt x="100" y="245"/>
                          </a:moveTo>
                          <a:lnTo>
                            <a:pt x="72" y="242"/>
                          </a:lnTo>
                          <a:lnTo>
                            <a:pt x="48" y="234"/>
                          </a:lnTo>
                          <a:lnTo>
                            <a:pt x="32" y="225"/>
                          </a:lnTo>
                          <a:lnTo>
                            <a:pt x="19" y="214"/>
                          </a:lnTo>
                          <a:lnTo>
                            <a:pt x="9" y="203"/>
                          </a:lnTo>
                          <a:lnTo>
                            <a:pt x="4" y="193"/>
                          </a:lnTo>
                          <a:lnTo>
                            <a:pt x="2" y="188"/>
                          </a:lnTo>
                          <a:lnTo>
                            <a:pt x="0" y="186"/>
                          </a:lnTo>
                          <a:lnTo>
                            <a:pt x="0" y="0"/>
                          </a:lnTo>
                          <a:lnTo>
                            <a:pt x="219" y="2"/>
                          </a:lnTo>
                          <a:lnTo>
                            <a:pt x="219" y="153"/>
                          </a:lnTo>
                          <a:lnTo>
                            <a:pt x="211" y="165"/>
                          </a:lnTo>
                          <a:lnTo>
                            <a:pt x="206" y="178"/>
                          </a:lnTo>
                          <a:lnTo>
                            <a:pt x="202" y="188"/>
                          </a:lnTo>
                          <a:lnTo>
                            <a:pt x="198" y="193"/>
                          </a:lnTo>
                          <a:lnTo>
                            <a:pt x="187" y="204"/>
                          </a:lnTo>
                          <a:lnTo>
                            <a:pt x="171" y="216"/>
                          </a:lnTo>
                          <a:lnTo>
                            <a:pt x="150" y="225"/>
                          </a:lnTo>
                          <a:lnTo>
                            <a:pt x="132" y="234"/>
                          </a:lnTo>
                          <a:lnTo>
                            <a:pt x="117" y="240"/>
                          </a:lnTo>
                          <a:lnTo>
                            <a:pt x="104" y="243"/>
                          </a:lnTo>
                          <a:lnTo>
                            <a:pt x="100" y="245"/>
                          </a:lnTo>
                          <a:close/>
                        </a:path>
                      </a:pathLst>
                    </a:custGeom>
                    <a:solidFill>
                      <a:srgbClr val="393939"/>
                    </a:solidFill>
                    <a:ln w="0">
                      <a:solidFill>
                        <a:srgbClr val="393939"/>
                      </a:solidFill>
                      <a:round/>
                      <a:headEnd/>
                      <a:tailEnd/>
                    </a:ln>
                  </p:spPr>
                  <p:txBody>
                    <a:bodyPr/>
                    <a:lstStyle/>
                    <a:p>
                      <a:pPr defTabSz="457200"/>
                      <a:endParaRPr lang="en-US">
                        <a:solidFill>
                          <a:prstClr val="black"/>
                        </a:solidFill>
                      </a:endParaRPr>
                    </a:p>
                  </p:txBody>
                </p:sp>
                <p:sp>
                  <p:nvSpPr>
                    <p:cNvPr id="9291" name="Freeform 211"/>
                    <p:cNvSpPr>
                      <a:spLocks/>
                    </p:cNvSpPr>
                    <p:nvPr/>
                  </p:nvSpPr>
                  <p:spPr bwMode="auto">
                    <a:xfrm>
                      <a:off x="1164" y="3114"/>
                      <a:ext cx="191" cy="245"/>
                    </a:xfrm>
                    <a:custGeom>
                      <a:avLst/>
                      <a:gdLst>
                        <a:gd name="T0" fmla="*/ 89 w 191"/>
                        <a:gd name="T1" fmla="*/ 245 h 245"/>
                        <a:gd name="T2" fmla="*/ 61 w 191"/>
                        <a:gd name="T3" fmla="*/ 242 h 245"/>
                        <a:gd name="T4" fmla="*/ 39 w 191"/>
                        <a:gd name="T5" fmla="*/ 234 h 245"/>
                        <a:gd name="T6" fmla="*/ 22 w 191"/>
                        <a:gd name="T7" fmla="*/ 223 h 245"/>
                        <a:gd name="T8" fmla="*/ 11 w 191"/>
                        <a:gd name="T9" fmla="*/ 214 h 245"/>
                        <a:gd name="T10" fmla="*/ 3 w 191"/>
                        <a:gd name="T11" fmla="*/ 203 h 245"/>
                        <a:gd name="T12" fmla="*/ 0 w 191"/>
                        <a:gd name="T13" fmla="*/ 197 h 245"/>
                        <a:gd name="T14" fmla="*/ 0 w 191"/>
                        <a:gd name="T15" fmla="*/ 193 h 245"/>
                        <a:gd name="T16" fmla="*/ 0 w 191"/>
                        <a:gd name="T17" fmla="*/ 0 h 245"/>
                        <a:gd name="T18" fmla="*/ 191 w 191"/>
                        <a:gd name="T19" fmla="*/ 2 h 245"/>
                        <a:gd name="T20" fmla="*/ 191 w 191"/>
                        <a:gd name="T21" fmla="*/ 147 h 245"/>
                        <a:gd name="T22" fmla="*/ 185 w 191"/>
                        <a:gd name="T23" fmla="*/ 158 h 245"/>
                        <a:gd name="T24" fmla="*/ 180 w 191"/>
                        <a:gd name="T25" fmla="*/ 171 h 245"/>
                        <a:gd name="T26" fmla="*/ 176 w 191"/>
                        <a:gd name="T27" fmla="*/ 180 h 245"/>
                        <a:gd name="T28" fmla="*/ 174 w 191"/>
                        <a:gd name="T29" fmla="*/ 184 h 245"/>
                        <a:gd name="T30" fmla="*/ 163 w 191"/>
                        <a:gd name="T31" fmla="*/ 195 h 245"/>
                        <a:gd name="T32" fmla="*/ 148 w 191"/>
                        <a:gd name="T33" fmla="*/ 206 h 245"/>
                        <a:gd name="T34" fmla="*/ 133 w 191"/>
                        <a:gd name="T35" fmla="*/ 217 h 245"/>
                        <a:gd name="T36" fmla="*/ 117 w 191"/>
                        <a:gd name="T37" fmla="*/ 229 h 245"/>
                        <a:gd name="T38" fmla="*/ 104 w 191"/>
                        <a:gd name="T39" fmla="*/ 238 h 245"/>
                        <a:gd name="T40" fmla="*/ 92 w 191"/>
                        <a:gd name="T41" fmla="*/ 243 h 245"/>
                        <a:gd name="T42" fmla="*/ 89 w 191"/>
                        <a:gd name="T43" fmla="*/ 245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
                        <a:gd name="T67" fmla="*/ 0 h 245"/>
                        <a:gd name="T68" fmla="*/ 191 w 191"/>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 h="245">
                          <a:moveTo>
                            <a:pt x="89" y="245"/>
                          </a:moveTo>
                          <a:lnTo>
                            <a:pt x="61" y="242"/>
                          </a:lnTo>
                          <a:lnTo>
                            <a:pt x="39" y="234"/>
                          </a:lnTo>
                          <a:lnTo>
                            <a:pt x="22" y="223"/>
                          </a:lnTo>
                          <a:lnTo>
                            <a:pt x="11" y="214"/>
                          </a:lnTo>
                          <a:lnTo>
                            <a:pt x="3" y="203"/>
                          </a:lnTo>
                          <a:lnTo>
                            <a:pt x="0" y="197"/>
                          </a:lnTo>
                          <a:lnTo>
                            <a:pt x="0" y="193"/>
                          </a:lnTo>
                          <a:lnTo>
                            <a:pt x="0" y="0"/>
                          </a:lnTo>
                          <a:lnTo>
                            <a:pt x="191" y="2"/>
                          </a:lnTo>
                          <a:lnTo>
                            <a:pt x="191" y="147"/>
                          </a:lnTo>
                          <a:lnTo>
                            <a:pt x="185" y="158"/>
                          </a:lnTo>
                          <a:lnTo>
                            <a:pt x="180" y="171"/>
                          </a:lnTo>
                          <a:lnTo>
                            <a:pt x="176" y="180"/>
                          </a:lnTo>
                          <a:lnTo>
                            <a:pt x="174" y="184"/>
                          </a:lnTo>
                          <a:lnTo>
                            <a:pt x="163" y="195"/>
                          </a:lnTo>
                          <a:lnTo>
                            <a:pt x="148" y="206"/>
                          </a:lnTo>
                          <a:lnTo>
                            <a:pt x="133" y="217"/>
                          </a:lnTo>
                          <a:lnTo>
                            <a:pt x="117" y="229"/>
                          </a:lnTo>
                          <a:lnTo>
                            <a:pt x="104" y="238"/>
                          </a:lnTo>
                          <a:lnTo>
                            <a:pt x="92" y="243"/>
                          </a:lnTo>
                          <a:lnTo>
                            <a:pt x="89" y="245"/>
                          </a:lnTo>
                          <a:close/>
                        </a:path>
                      </a:pathLst>
                    </a:custGeom>
                    <a:solidFill>
                      <a:srgbClr val="555555"/>
                    </a:solidFill>
                    <a:ln w="0">
                      <a:solidFill>
                        <a:srgbClr val="555555"/>
                      </a:solidFill>
                      <a:round/>
                      <a:headEnd/>
                      <a:tailEnd/>
                    </a:ln>
                  </p:spPr>
                  <p:txBody>
                    <a:bodyPr/>
                    <a:lstStyle/>
                    <a:p>
                      <a:pPr defTabSz="457200"/>
                      <a:endParaRPr lang="en-US">
                        <a:solidFill>
                          <a:prstClr val="black"/>
                        </a:solidFill>
                      </a:endParaRPr>
                    </a:p>
                  </p:txBody>
                </p:sp>
                <p:sp>
                  <p:nvSpPr>
                    <p:cNvPr id="9292" name="Freeform 212"/>
                    <p:cNvSpPr>
                      <a:spLocks/>
                    </p:cNvSpPr>
                    <p:nvPr/>
                  </p:nvSpPr>
                  <p:spPr bwMode="auto">
                    <a:xfrm>
                      <a:off x="1179" y="3114"/>
                      <a:ext cx="165" cy="243"/>
                    </a:xfrm>
                    <a:custGeom>
                      <a:avLst/>
                      <a:gdLst>
                        <a:gd name="T0" fmla="*/ 79 w 165"/>
                        <a:gd name="T1" fmla="*/ 243 h 243"/>
                        <a:gd name="T2" fmla="*/ 55 w 165"/>
                        <a:gd name="T3" fmla="*/ 242 h 243"/>
                        <a:gd name="T4" fmla="*/ 35 w 165"/>
                        <a:gd name="T5" fmla="*/ 236 h 243"/>
                        <a:gd name="T6" fmla="*/ 20 w 165"/>
                        <a:gd name="T7" fmla="*/ 227 h 243"/>
                        <a:gd name="T8" fmla="*/ 11 w 165"/>
                        <a:gd name="T9" fmla="*/ 217 h 243"/>
                        <a:gd name="T10" fmla="*/ 3 w 165"/>
                        <a:gd name="T11" fmla="*/ 210 h 243"/>
                        <a:gd name="T12" fmla="*/ 1 w 165"/>
                        <a:gd name="T13" fmla="*/ 204 h 243"/>
                        <a:gd name="T14" fmla="*/ 0 w 165"/>
                        <a:gd name="T15" fmla="*/ 203 h 243"/>
                        <a:gd name="T16" fmla="*/ 0 w 165"/>
                        <a:gd name="T17" fmla="*/ 0 h 243"/>
                        <a:gd name="T18" fmla="*/ 165 w 165"/>
                        <a:gd name="T19" fmla="*/ 2 h 243"/>
                        <a:gd name="T20" fmla="*/ 165 w 165"/>
                        <a:gd name="T21" fmla="*/ 140 h 243"/>
                        <a:gd name="T22" fmla="*/ 161 w 165"/>
                        <a:gd name="T23" fmla="*/ 151 h 243"/>
                        <a:gd name="T24" fmla="*/ 155 w 165"/>
                        <a:gd name="T25" fmla="*/ 162 h 243"/>
                        <a:gd name="T26" fmla="*/ 152 w 165"/>
                        <a:gd name="T27" fmla="*/ 171 h 243"/>
                        <a:gd name="T28" fmla="*/ 152 w 165"/>
                        <a:gd name="T29" fmla="*/ 175 h 243"/>
                        <a:gd name="T30" fmla="*/ 142 w 165"/>
                        <a:gd name="T31" fmla="*/ 186 h 243"/>
                        <a:gd name="T32" fmla="*/ 129 w 165"/>
                        <a:gd name="T33" fmla="*/ 197 h 243"/>
                        <a:gd name="T34" fmla="*/ 116 w 165"/>
                        <a:gd name="T35" fmla="*/ 210 h 243"/>
                        <a:gd name="T36" fmla="*/ 103 w 165"/>
                        <a:gd name="T37" fmla="*/ 223 h 243"/>
                        <a:gd name="T38" fmla="*/ 92 w 165"/>
                        <a:gd name="T39" fmla="*/ 234 h 243"/>
                        <a:gd name="T40" fmla="*/ 83 w 165"/>
                        <a:gd name="T41" fmla="*/ 242 h 243"/>
                        <a:gd name="T42" fmla="*/ 79 w 165"/>
                        <a:gd name="T43" fmla="*/ 24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243"/>
                        <a:gd name="T68" fmla="*/ 165 w 165"/>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243">
                          <a:moveTo>
                            <a:pt x="79" y="243"/>
                          </a:moveTo>
                          <a:lnTo>
                            <a:pt x="55" y="242"/>
                          </a:lnTo>
                          <a:lnTo>
                            <a:pt x="35" y="236"/>
                          </a:lnTo>
                          <a:lnTo>
                            <a:pt x="20" y="227"/>
                          </a:lnTo>
                          <a:lnTo>
                            <a:pt x="11" y="217"/>
                          </a:lnTo>
                          <a:lnTo>
                            <a:pt x="3" y="210"/>
                          </a:lnTo>
                          <a:lnTo>
                            <a:pt x="1" y="204"/>
                          </a:lnTo>
                          <a:lnTo>
                            <a:pt x="0" y="203"/>
                          </a:lnTo>
                          <a:lnTo>
                            <a:pt x="0" y="0"/>
                          </a:lnTo>
                          <a:lnTo>
                            <a:pt x="165" y="2"/>
                          </a:lnTo>
                          <a:lnTo>
                            <a:pt x="165" y="140"/>
                          </a:lnTo>
                          <a:lnTo>
                            <a:pt x="161" y="151"/>
                          </a:lnTo>
                          <a:lnTo>
                            <a:pt x="155" y="162"/>
                          </a:lnTo>
                          <a:lnTo>
                            <a:pt x="152" y="171"/>
                          </a:lnTo>
                          <a:lnTo>
                            <a:pt x="152" y="175"/>
                          </a:lnTo>
                          <a:lnTo>
                            <a:pt x="142" y="186"/>
                          </a:lnTo>
                          <a:lnTo>
                            <a:pt x="129" y="197"/>
                          </a:lnTo>
                          <a:lnTo>
                            <a:pt x="116" y="210"/>
                          </a:lnTo>
                          <a:lnTo>
                            <a:pt x="103" y="223"/>
                          </a:lnTo>
                          <a:lnTo>
                            <a:pt x="92" y="234"/>
                          </a:lnTo>
                          <a:lnTo>
                            <a:pt x="83" y="242"/>
                          </a:lnTo>
                          <a:lnTo>
                            <a:pt x="79" y="243"/>
                          </a:lnTo>
                          <a:close/>
                        </a:path>
                      </a:pathLst>
                    </a:custGeom>
                    <a:solidFill>
                      <a:srgbClr val="717171"/>
                    </a:solidFill>
                    <a:ln w="0">
                      <a:solidFill>
                        <a:srgbClr val="717171"/>
                      </a:solidFill>
                      <a:round/>
                      <a:headEnd/>
                      <a:tailEnd/>
                    </a:ln>
                  </p:spPr>
                  <p:txBody>
                    <a:bodyPr/>
                    <a:lstStyle/>
                    <a:p>
                      <a:pPr defTabSz="457200"/>
                      <a:endParaRPr lang="en-US">
                        <a:solidFill>
                          <a:prstClr val="black"/>
                        </a:solidFill>
                      </a:endParaRPr>
                    </a:p>
                  </p:txBody>
                </p:sp>
                <p:sp>
                  <p:nvSpPr>
                    <p:cNvPr id="9293" name="Freeform 213"/>
                    <p:cNvSpPr>
                      <a:spLocks/>
                    </p:cNvSpPr>
                    <p:nvPr/>
                  </p:nvSpPr>
                  <p:spPr bwMode="auto">
                    <a:xfrm>
                      <a:off x="1193" y="3116"/>
                      <a:ext cx="139" cy="241"/>
                    </a:xfrm>
                    <a:custGeom>
                      <a:avLst/>
                      <a:gdLst>
                        <a:gd name="T0" fmla="*/ 73 w 139"/>
                        <a:gd name="T1" fmla="*/ 241 h 241"/>
                        <a:gd name="T2" fmla="*/ 47 w 139"/>
                        <a:gd name="T3" fmla="*/ 240 h 241"/>
                        <a:gd name="T4" fmla="*/ 28 w 139"/>
                        <a:gd name="T5" fmla="*/ 232 h 241"/>
                        <a:gd name="T6" fmla="*/ 15 w 139"/>
                        <a:gd name="T7" fmla="*/ 225 h 241"/>
                        <a:gd name="T8" fmla="*/ 8 w 139"/>
                        <a:gd name="T9" fmla="*/ 217 h 241"/>
                        <a:gd name="T10" fmla="*/ 2 w 139"/>
                        <a:gd name="T11" fmla="*/ 210 h 241"/>
                        <a:gd name="T12" fmla="*/ 0 w 139"/>
                        <a:gd name="T13" fmla="*/ 208 h 241"/>
                        <a:gd name="T14" fmla="*/ 0 w 139"/>
                        <a:gd name="T15" fmla="*/ 0 h 241"/>
                        <a:gd name="T16" fmla="*/ 139 w 139"/>
                        <a:gd name="T17" fmla="*/ 0 h 241"/>
                        <a:gd name="T18" fmla="*/ 139 w 139"/>
                        <a:gd name="T19" fmla="*/ 132 h 241"/>
                        <a:gd name="T20" fmla="*/ 136 w 139"/>
                        <a:gd name="T21" fmla="*/ 141 h 241"/>
                        <a:gd name="T22" fmla="*/ 132 w 139"/>
                        <a:gd name="T23" fmla="*/ 152 h 241"/>
                        <a:gd name="T24" fmla="*/ 130 w 139"/>
                        <a:gd name="T25" fmla="*/ 162 h 241"/>
                        <a:gd name="T26" fmla="*/ 128 w 139"/>
                        <a:gd name="T27" fmla="*/ 165 h 241"/>
                        <a:gd name="T28" fmla="*/ 121 w 139"/>
                        <a:gd name="T29" fmla="*/ 175 h 241"/>
                        <a:gd name="T30" fmla="*/ 112 w 139"/>
                        <a:gd name="T31" fmla="*/ 188 h 241"/>
                        <a:gd name="T32" fmla="*/ 101 w 139"/>
                        <a:gd name="T33" fmla="*/ 202 h 241"/>
                        <a:gd name="T34" fmla="*/ 89 w 139"/>
                        <a:gd name="T35" fmla="*/ 215 h 241"/>
                        <a:gd name="T36" fmla="*/ 82 w 139"/>
                        <a:gd name="T37" fmla="*/ 228 h 241"/>
                        <a:gd name="T38" fmla="*/ 75 w 139"/>
                        <a:gd name="T39" fmla="*/ 238 h 241"/>
                        <a:gd name="T40" fmla="*/ 73 w 139"/>
                        <a:gd name="T41" fmla="*/ 24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41"/>
                        <a:gd name="T65" fmla="*/ 139 w 139"/>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41">
                          <a:moveTo>
                            <a:pt x="73" y="241"/>
                          </a:moveTo>
                          <a:lnTo>
                            <a:pt x="47" y="240"/>
                          </a:lnTo>
                          <a:lnTo>
                            <a:pt x="28" y="232"/>
                          </a:lnTo>
                          <a:lnTo>
                            <a:pt x="15" y="225"/>
                          </a:lnTo>
                          <a:lnTo>
                            <a:pt x="8" y="217"/>
                          </a:lnTo>
                          <a:lnTo>
                            <a:pt x="2" y="210"/>
                          </a:lnTo>
                          <a:lnTo>
                            <a:pt x="0" y="208"/>
                          </a:lnTo>
                          <a:lnTo>
                            <a:pt x="0" y="0"/>
                          </a:lnTo>
                          <a:lnTo>
                            <a:pt x="139" y="0"/>
                          </a:lnTo>
                          <a:lnTo>
                            <a:pt x="139" y="132"/>
                          </a:lnTo>
                          <a:lnTo>
                            <a:pt x="136" y="141"/>
                          </a:lnTo>
                          <a:lnTo>
                            <a:pt x="132" y="152"/>
                          </a:lnTo>
                          <a:lnTo>
                            <a:pt x="130" y="162"/>
                          </a:lnTo>
                          <a:lnTo>
                            <a:pt x="128" y="165"/>
                          </a:lnTo>
                          <a:lnTo>
                            <a:pt x="121" y="175"/>
                          </a:lnTo>
                          <a:lnTo>
                            <a:pt x="112" y="188"/>
                          </a:lnTo>
                          <a:lnTo>
                            <a:pt x="101" y="202"/>
                          </a:lnTo>
                          <a:lnTo>
                            <a:pt x="89" y="215"/>
                          </a:lnTo>
                          <a:lnTo>
                            <a:pt x="82" y="228"/>
                          </a:lnTo>
                          <a:lnTo>
                            <a:pt x="75" y="238"/>
                          </a:lnTo>
                          <a:lnTo>
                            <a:pt x="73" y="241"/>
                          </a:lnTo>
                          <a:close/>
                        </a:path>
                      </a:pathLst>
                    </a:custGeom>
                    <a:solidFill>
                      <a:srgbClr val="8E8E8E"/>
                    </a:solidFill>
                    <a:ln w="0">
                      <a:solidFill>
                        <a:srgbClr val="8E8E8E"/>
                      </a:solidFill>
                      <a:round/>
                      <a:headEnd/>
                      <a:tailEnd/>
                    </a:ln>
                  </p:spPr>
                  <p:txBody>
                    <a:bodyPr/>
                    <a:lstStyle/>
                    <a:p>
                      <a:pPr defTabSz="457200"/>
                      <a:endParaRPr lang="en-US">
                        <a:solidFill>
                          <a:prstClr val="black"/>
                        </a:solidFill>
                      </a:endParaRPr>
                    </a:p>
                  </p:txBody>
                </p:sp>
                <p:sp>
                  <p:nvSpPr>
                    <p:cNvPr id="9294" name="Freeform 214"/>
                    <p:cNvSpPr>
                      <a:spLocks/>
                    </p:cNvSpPr>
                    <p:nvPr/>
                  </p:nvSpPr>
                  <p:spPr bwMode="auto">
                    <a:xfrm>
                      <a:off x="1210" y="3116"/>
                      <a:ext cx="111" cy="240"/>
                    </a:xfrm>
                    <a:custGeom>
                      <a:avLst/>
                      <a:gdLst>
                        <a:gd name="T0" fmla="*/ 61 w 111"/>
                        <a:gd name="T1" fmla="*/ 240 h 240"/>
                        <a:gd name="T2" fmla="*/ 37 w 111"/>
                        <a:gd name="T3" fmla="*/ 238 h 240"/>
                        <a:gd name="T4" fmla="*/ 19 w 111"/>
                        <a:gd name="T5" fmla="*/ 232 h 240"/>
                        <a:gd name="T6" fmla="*/ 8 w 111"/>
                        <a:gd name="T7" fmla="*/ 225 h 240"/>
                        <a:gd name="T8" fmla="*/ 2 w 111"/>
                        <a:gd name="T9" fmla="*/ 219 h 240"/>
                        <a:gd name="T10" fmla="*/ 0 w 111"/>
                        <a:gd name="T11" fmla="*/ 217 h 240"/>
                        <a:gd name="T12" fmla="*/ 0 w 111"/>
                        <a:gd name="T13" fmla="*/ 0 h 240"/>
                        <a:gd name="T14" fmla="*/ 111 w 111"/>
                        <a:gd name="T15" fmla="*/ 0 h 240"/>
                        <a:gd name="T16" fmla="*/ 111 w 111"/>
                        <a:gd name="T17" fmla="*/ 125 h 240"/>
                        <a:gd name="T18" fmla="*/ 110 w 111"/>
                        <a:gd name="T19" fmla="*/ 134 h 240"/>
                        <a:gd name="T20" fmla="*/ 106 w 111"/>
                        <a:gd name="T21" fmla="*/ 143 h 240"/>
                        <a:gd name="T22" fmla="*/ 104 w 111"/>
                        <a:gd name="T23" fmla="*/ 152 h 240"/>
                        <a:gd name="T24" fmla="*/ 104 w 111"/>
                        <a:gd name="T25" fmla="*/ 156 h 240"/>
                        <a:gd name="T26" fmla="*/ 98 w 111"/>
                        <a:gd name="T27" fmla="*/ 165 h 240"/>
                        <a:gd name="T28" fmla="*/ 91 w 111"/>
                        <a:gd name="T29" fmla="*/ 178 h 240"/>
                        <a:gd name="T30" fmla="*/ 84 w 111"/>
                        <a:gd name="T31" fmla="*/ 195 h 240"/>
                        <a:gd name="T32" fmla="*/ 74 w 111"/>
                        <a:gd name="T33" fmla="*/ 212 h 240"/>
                        <a:gd name="T34" fmla="*/ 67 w 111"/>
                        <a:gd name="T35" fmla="*/ 227 h 240"/>
                        <a:gd name="T36" fmla="*/ 63 w 111"/>
                        <a:gd name="T37" fmla="*/ 236 h 240"/>
                        <a:gd name="T38" fmla="*/ 61 w 111"/>
                        <a:gd name="T39" fmla="*/ 24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0"/>
                        <a:gd name="T62" fmla="*/ 111 w 11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0">
                          <a:moveTo>
                            <a:pt x="61" y="240"/>
                          </a:moveTo>
                          <a:lnTo>
                            <a:pt x="37" y="238"/>
                          </a:lnTo>
                          <a:lnTo>
                            <a:pt x="19" y="232"/>
                          </a:lnTo>
                          <a:lnTo>
                            <a:pt x="8" y="225"/>
                          </a:lnTo>
                          <a:lnTo>
                            <a:pt x="2" y="219"/>
                          </a:lnTo>
                          <a:lnTo>
                            <a:pt x="0" y="217"/>
                          </a:lnTo>
                          <a:lnTo>
                            <a:pt x="0" y="0"/>
                          </a:lnTo>
                          <a:lnTo>
                            <a:pt x="111" y="0"/>
                          </a:lnTo>
                          <a:lnTo>
                            <a:pt x="111" y="125"/>
                          </a:lnTo>
                          <a:lnTo>
                            <a:pt x="110" y="134"/>
                          </a:lnTo>
                          <a:lnTo>
                            <a:pt x="106" y="143"/>
                          </a:lnTo>
                          <a:lnTo>
                            <a:pt x="104" y="152"/>
                          </a:lnTo>
                          <a:lnTo>
                            <a:pt x="104" y="156"/>
                          </a:lnTo>
                          <a:lnTo>
                            <a:pt x="98" y="165"/>
                          </a:lnTo>
                          <a:lnTo>
                            <a:pt x="91" y="178"/>
                          </a:lnTo>
                          <a:lnTo>
                            <a:pt x="84" y="195"/>
                          </a:lnTo>
                          <a:lnTo>
                            <a:pt x="74" y="212"/>
                          </a:lnTo>
                          <a:lnTo>
                            <a:pt x="67" y="227"/>
                          </a:lnTo>
                          <a:lnTo>
                            <a:pt x="63" y="236"/>
                          </a:lnTo>
                          <a:lnTo>
                            <a:pt x="61" y="240"/>
                          </a:lnTo>
                          <a:close/>
                        </a:path>
                      </a:pathLst>
                    </a:custGeom>
                    <a:solidFill>
                      <a:srgbClr val="AAAAAA"/>
                    </a:solidFill>
                    <a:ln w="0">
                      <a:solidFill>
                        <a:srgbClr val="AAAAAA"/>
                      </a:solidFill>
                      <a:round/>
                      <a:headEnd/>
                      <a:tailEnd/>
                    </a:ln>
                  </p:spPr>
                  <p:txBody>
                    <a:bodyPr/>
                    <a:lstStyle/>
                    <a:p>
                      <a:pPr defTabSz="457200"/>
                      <a:endParaRPr lang="en-US">
                        <a:solidFill>
                          <a:prstClr val="black"/>
                        </a:solidFill>
                      </a:endParaRPr>
                    </a:p>
                  </p:txBody>
                </p:sp>
                <p:sp>
                  <p:nvSpPr>
                    <p:cNvPr id="9295" name="Freeform 215"/>
                    <p:cNvSpPr>
                      <a:spLocks/>
                    </p:cNvSpPr>
                    <p:nvPr/>
                  </p:nvSpPr>
                  <p:spPr bwMode="auto">
                    <a:xfrm>
                      <a:off x="1225" y="3116"/>
                      <a:ext cx="85" cy="240"/>
                    </a:xfrm>
                    <a:custGeom>
                      <a:avLst/>
                      <a:gdLst>
                        <a:gd name="T0" fmla="*/ 52 w 85"/>
                        <a:gd name="T1" fmla="*/ 240 h 240"/>
                        <a:gd name="T2" fmla="*/ 31 w 85"/>
                        <a:gd name="T3" fmla="*/ 240 h 240"/>
                        <a:gd name="T4" fmla="*/ 17 w 85"/>
                        <a:gd name="T5" fmla="*/ 236 h 240"/>
                        <a:gd name="T6" fmla="*/ 7 w 85"/>
                        <a:gd name="T7" fmla="*/ 230 h 240"/>
                        <a:gd name="T8" fmla="*/ 2 w 85"/>
                        <a:gd name="T9" fmla="*/ 227 h 240"/>
                        <a:gd name="T10" fmla="*/ 0 w 85"/>
                        <a:gd name="T11" fmla="*/ 225 h 240"/>
                        <a:gd name="T12" fmla="*/ 0 w 85"/>
                        <a:gd name="T13" fmla="*/ 0 h 240"/>
                        <a:gd name="T14" fmla="*/ 85 w 85"/>
                        <a:gd name="T15" fmla="*/ 0 h 240"/>
                        <a:gd name="T16" fmla="*/ 85 w 85"/>
                        <a:gd name="T17" fmla="*/ 119 h 240"/>
                        <a:gd name="T18" fmla="*/ 85 w 85"/>
                        <a:gd name="T19" fmla="*/ 123 h 240"/>
                        <a:gd name="T20" fmla="*/ 83 w 85"/>
                        <a:gd name="T21" fmla="*/ 126 h 240"/>
                        <a:gd name="T22" fmla="*/ 83 w 85"/>
                        <a:gd name="T23" fmla="*/ 132 h 240"/>
                        <a:gd name="T24" fmla="*/ 82 w 85"/>
                        <a:gd name="T25" fmla="*/ 138 h 240"/>
                        <a:gd name="T26" fmla="*/ 82 w 85"/>
                        <a:gd name="T27" fmla="*/ 143 h 240"/>
                        <a:gd name="T28" fmla="*/ 80 w 85"/>
                        <a:gd name="T29" fmla="*/ 147 h 240"/>
                        <a:gd name="T30" fmla="*/ 80 w 85"/>
                        <a:gd name="T31" fmla="*/ 147 h 240"/>
                        <a:gd name="T32" fmla="*/ 76 w 85"/>
                        <a:gd name="T33" fmla="*/ 156 h 240"/>
                        <a:gd name="T34" fmla="*/ 72 w 85"/>
                        <a:gd name="T35" fmla="*/ 169 h 240"/>
                        <a:gd name="T36" fmla="*/ 67 w 85"/>
                        <a:gd name="T37" fmla="*/ 188 h 240"/>
                        <a:gd name="T38" fmla="*/ 61 w 85"/>
                        <a:gd name="T39" fmla="*/ 206 h 240"/>
                        <a:gd name="T40" fmla="*/ 56 w 85"/>
                        <a:gd name="T41" fmla="*/ 223 h 240"/>
                        <a:gd name="T42" fmla="*/ 54 w 85"/>
                        <a:gd name="T43" fmla="*/ 234 h 240"/>
                        <a:gd name="T44" fmla="*/ 52 w 85"/>
                        <a:gd name="T45" fmla="*/ 240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240"/>
                        <a:gd name="T71" fmla="*/ 85 w 85"/>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240">
                          <a:moveTo>
                            <a:pt x="52" y="240"/>
                          </a:moveTo>
                          <a:lnTo>
                            <a:pt x="31" y="240"/>
                          </a:lnTo>
                          <a:lnTo>
                            <a:pt x="17" y="236"/>
                          </a:lnTo>
                          <a:lnTo>
                            <a:pt x="7" y="230"/>
                          </a:lnTo>
                          <a:lnTo>
                            <a:pt x="2" y="227"/>
                          </a:lnTo>
                          <a:lnTo>
                            <a:pt x="0" y="225"/>
                          </a:lnTo>
                          <a:lnTo>
                            <a:pt x="0" y="0"/>
                          </a:lnTo>
                          <a:lnTo>
                            <a:pt x="85" y="0"/>
                          </a:lnTo>
                          <a:lnTo>
                            <a:pt x="85" y="119"/>
                          </a:lnTo>
                          <a:lnTo>
                            <a:pt x="85" y="123"/>
                          </a:lnTo>
                          <a:lnTo>
                            <a:pt x="83" y="126"/>
                          </a:lnTo>
                          <a:lnTo>
                            <a:pt x="83" y="132"/>
                          </a:lnTo>
                          <a:lnTo>
                            <a:pt x="82" y="138"/>
                          </a:lnTo>
                          <a:lnTo>
                            <a:pt x="82" y="143"/>
                          </a:lnTo>
                          <a:lnTo>
                            <a:pt x="80" y="147"/>
                          </a:lnTo>
                          <a:lnTo>
                            <a:pt x="76" y="156"/>
                          </a:lnTo>
                          <a:lnTo>
                            <a:pt x="72" y="169"/>
                          </a:lnTo>
                          <a:lnTo>
                            <a:pt x="67" y="188"/>
                          </a:lnTo>
                          <a:lnTo>
                            <a:pt x="61" y="206"/>
                          </a:lnTo>
                          <a:lnTo>
                            <a:pt x="56" y="223"/>
                          </a:lnTo>
                          <a:lnTo>
                            <a:pt x="54" y="234"/>
                          </a:lnTo>
                          <a:lnTo>
                            <a:pt x="52" y="240"/>
                          </a:lnTo>
                          <a:close/>
                        </a:path>
                      </a:pathLst>
                    </a:custGeom>
                    <a:solidFill>
                      <a:srgbClr val="C6C6C6"/>
                    </a:solidFill>
                    <a:ln w="0">
                      <a:solidFill>
                        <a:srgbClr val="C6C6C6"/>
                      </a:solidFill>
                      <a:round/>
                      <a:headEnd/>
                      <a:tailEnd/>
                    </a:ln>
                  </p:spPr>
                  <p:txBody>
                    <a:bodyPr/>
                    <a:lstStyle/>
                    <a:p>
                      <a:pPr defTabSz="457200"/>
                      <a:endParaRPr lang="en-US">
                        <a:solidFill>
                          <a:prstClr val="black"/>
                        </a:solidFill>
                      </a:endParaRPr>
                    </a:p>
                  </p:txBody>
                </p:sp>
                <p:sp>
                  <p:nvSpPr>
                    <p:cNvPr id="9296" name="Freeform 216"/>
                    <p:cNvSpPr>
                      <a:spLocks/>
                    </p:cNvSpPr>
                    <p:nvPr/>
                  </p:nvSpPr>
                  <p:spPr bwMode="auto">
                    <a:xfrm>
                      <a:off x="1240" y="3116"/>
                      <a:ext cx="59" cy="240"/>
                    </a:xfrm>
                    <a:custGeom>
                      <a:avLst/>
                      <a:gdLst>
                        <a:gd name="T0" fmla="*/ 42 w 59"/>
                        <a:gd name="T1" fmla="*/ 238 h 240"/>
                        <a:gd name="T2" fmla="*/ 24 w 59"/>
                        <a:gd name="T3" fmla="*/ 240 h 240"/>
                        <a:gd name="T4" fmla="*/ 11 w 59"/>
                        <a:gd name="T5" fmla="*/ 238 h 240"/>
                        <a:gd name="T6" fmla="*/ 3 w 59"/>
                        <a:gd name="T7" fmla="*/ 234 h 240"/>
                        <a:gd name="T8" fmla="*/ 0 w 59"/>
                        <a:gd name="T9" fmla="*/ 234 h 240"/>
                        <a:gd name="T10" fmla="*/ 0 w 59"/>
                        <a:gd name="T11" fmla="*/ 0 h 240"/>
                        <a:gd name="T12" fmla="*/ 59 w 59"/>
                        <a:gd name="T13" fmla="*/ 0 h 240"/>
                        <a:gd name="T14" fmla="*/ 59 w 59"/>
                        <a:gd name="T15" fmla="*/ 113 h 240"/>
                        <a:gd name="T16" fmla="*/ 59 w 59"/>
                        <a:gd name="T17" fmla="*/ 115 h 240"/>
                        <a:gd name="T18" fmla="*/ 59 w 59"/>
                        <a:gd name="T19" fmla="*/ 119 h 240"/>
                        <a:gd name="T20" fmla="*/ 59 w 59"/>
                        <a:gd name="T21" fmla="*/ 125 h 240"/>
                        <a:gd name="T22" fmla="*/ 57 w 59"/>
                        <a:gd name="T23" fmla="*/ 130 h 240"/>
                        <a:gd name="T24" fmla="*/ 57 w 59"/>
                        <a:gd name="T25" fmla="*/ 134 h 240"/>
                        <a:gd name="T26" fmla="*/ 57 w 59"/>
                        <a:gd name="T27" fmla="*/ 138 h 240"/>
                        <a:gd name="T28" fmla="*/ 57 w 59"/>
                        <a:gd name="T29" fmla="*/ 139 h 240"/>
                        <a:gd name="T30" fmla="*/ 55 w 59"/>
                        <a:gd name="T31" fmla="*/ 147 h 240"/>
                        <a:gd name="T32" fmla="*/ 54 w 59"/>
                        <a:gd name="T33" fmla="*/ 160 h 240"/>
                        <a:gd name="T34" fmla="*/ 50 w 59"/>
                        <a:gd name="T35" fmla="*/ 180 h 240"/>
                        <a:gd name="T36" fmla="*/ 48 w 59"/>
                        <a:gd name="T37" fmla="*/ 201 h 240"/>
                        <a:gd name="T38" fmla="*/ 44 w 59"/>
                        <a:gd name="T39" fmla="*/ 219 h 240"/>
                        <a:gd name="T40" fmla="*/ 44 w 59"/>
                        <a:gd name="T41" fmla="*/ 234 h 240"/>
                        <a:gd name="T42" fmla="*/ 42 w 59"/>
                        <a:gd name="T43" fmla="*/ 238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240"/>
                        <a:gd name="T68" fmla="*/ 59 w 59"/>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240">
                          <a:moveTo>
                            <a:pt x="42" y="238"/>
                          </a:moveTo>
                          <a:lnTo>
                            <a:pt x="24" y="240"/>
                          </a:lnTo>
                          <a:lnTo>
                            <a:pt x="11" y="238"/>
                          </a:lnTo>
                          <a:lnTo>
                            <a:pt x="3" y="234"/>
                          </a:lnTo>
                          <a:lnTo>
                            <a:pt x="0" y="234"/>
                          </a:lnTo>
                          <a:lnTo>
                            <a:pt x="0" y="0"/>
                          </a:lnTo>
                          <a:lnTo>
                            <a:pt x="59" y="0"/>
                          </a:lnTo>
                          <a:lnTo>
                            <a:pt x="59" y="113"/>
                          </a:lnTo>
                          <a:lnTo>
                            <a:pt x="59" y="115"/>
                          </a:lnTo>
                          <a:lnTo>
                            <a:pt x="59" y="119"/>
                          </a:lnTo>
                          <a:lnTo>
                            <a:pt x="59" y="125"/>
                          </a:lnTo>
                          <a:lnTo>
                            <a:pt x="57" y="130"/>
                          </a:lnTo>
                          <a:lnTo>
                            <a:pt x="57" y="134"/>
                          </a:lnTo>
                          <a:lnTo>
                            <a:pt x="57" y="138"/>
                          </a:lnTo>
                          <a:lnTo>
                            <a:pt x="57" y="139"/>
                          </a:lnTo>
                          <a:lnTo>
                            <a:pt x="55" y="147"/>
                          </a:lnTo>
                          <a:lnTo>
                            <a:pt x="54" y="160"/>
                          </a:lnTo>
                          <a:lnTo>
                            <a:pt x="50" y="180"/>
                          </a:lnTo>
                          <a:lnTo>
                            <a:pt x="48" y="201"/>
                          </a:lnTo>
                          <a:lnTo>
                            <a:pt x="44" y="219"/>
                          </a:lnTo>
                          <a:lnTo>
                            <a:pt x="44" y="234"/>
                          </a:lnTo>
                          <a:lnTo>
                            <a:pt x="42" y="238"/>
                          </a:lnTo>
                          <a:close/>
                        </a:path>
                      </a:pathLst>
                    </a:custGeom>
                    <a:solidFill>
                      <a:srgbClr val="E3E3E3"/>
                    </a:solidFill>
                    <a:ln w="0">
                      <a:solidFill>
                        <a:srgbClr val="E3E3E3"/>
                      </a:solidFill>
                      <a:round/>
                      <a:headEnd/>
                      <a:tailEnd/>
                    </a:ln>
                  </p:spPr>
                  <p:txBody>
                    <a:bodyPr/>
                    <a:lstStyle/>
                    <a:p>
                      <a:pPr defTabSz="457200"/>
                      <a:endParaRPr lang="en-US">
                        <a:solidFill>
                          <a:prstClr val="black"/>
                        </a:solidFill>
                      </a:endParaRPr>
                    </a:p>
                  </p:txBody>
                </p:sp>
                <p:sp>
                  <p:nvSpPr>
                    <p:cNvPr id="9297" name="Freeform 217"/>
                    <p:cNvSpPr>
                      <a:spLocks/>
                    </p:cNvSpPr>
                    <p:nvPr/>
                  </p:nvSpPr>
                  <p:spPr bwMode="auto">
                    <a:xfrm>
                      <a:off x="1256" y="3116"/>
                      <a:ext cx="32" cy="241"/>
                    </a:xfrm>
                    <a:custGeom>
                      <a:avLst/>
                      <a:gdLst>
                        <a:gd name="T0" fmla="*/ 32 w 32"/>
                        <a:gd name="T1" fmla="*/ 0 h 241"/>
                        <a:gd name="T2" fmla="*/ 32 w 32"/>
                        <a:gd name="T3" fmla="*/ 238 h 241"/>
                        <a:gd name="T4" fmla="*/ 15 w 32"/>
                        <a:gd name="T5" fmla="*/ 241 h 241"/>
                        <a:gd name="T6" fmla="*/ 4 w 32"/>
                        <a:gd name="T7" fmla="*/ 241 h 241"/>
                        <a:gd name="T8" fmla="*/ 0 w 32"/>
                        <a:gd name="T9" fmla="*/ 241 h 241"/>
                        <a:gd name="T10" fmla="*/ 0 w 32"/>
                        <a:gd name="T11" fmla="*/ 0 h 241"/>
                        <a:gd name="T12" fmla="*/ 32 w 32"/>
                        <a:gd name="T13" fmla="*/ 0 h 241"/>
                        <a:gd name="T14" fmla="*/ 0 60000 65536"/>
                        <a:gd name="T15" fmla="*/ 0 60000 65536"/>
                        <a:gd name="T16" fmla="*/ 0 60000 65536"/>
                        <a:gd name="T17" fmla="*/ 0 60000 65536"/>
                        <a:gd name="T18" fmla="*/ 0 60000 65536"/>
                        <a:gd name="T19" fmla="*/ 0 60000 65536"/>
                        <a:gd name="T20" fmla="*/ 0 60000 65536"/>
                        <a:gd name="T21" fmla="*/ 0 w 32"/>
                        <a:gd name="T22" fmla="*/ 0 h 241"/>
                        <a:gd name="T23" fmla="*/ 32 w 3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1">
                          <a:moveTo>
                            <a:pt x="32" y="0"/>
                          </a:moveTo>
                          <a:lnTo>
                            <a:pt x="32" y="238"/>
                          </a:lnTo>
                          <a:lnTo>
                            <a:pt x="15" y="241"/>
                          </a:lnTo>
                          <a:lnTo>
                            <a:pt x="4" y="241"/>
                          </a:lnTo>
                          <a:lnTo>
                            <a:pt x="0" y="241"/>
                          </a:lnTo>
                          <a:lnTo>
                            <a:pt x="0" y="0"/>
                          </a:lnTo>
                          <a:lnTo>
                            <a:pt x="32" y="0"/>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sp>
                  <p:nvSpPr>
                    <p:cNvPr id="9298" name="Freeform 218"/>
                    <p:cNvSpPr>
                      <a:spLocks noEditPoints="1"/>
                    </p:cNvSpPr>
                    <p:nvPr/>
                  </p:nvSpPr>
                  <p:spPr bwMode="auto">
                    <a:xfrm>
                      <a:off x="1142" y="3200"/>
                      <a:ext cx="70" cy="83"/>
                    </a:xfrm>
                    <a:custGeom>
                      <a:avLst/>
                      <a:gdLst>
                        <a:gd name="T0" fmla="*/ 35 w 70"/>
                        <a:gd name="T1" fmla="*/ 15 h 83"/>
                        <a:gd name="T2" fmla="*/ 40 w 70"/>
                        <a:gd name="T3" fmla="*/ 15 h 83"/>
                        <a:gd name="T4" fmla="*/ 46 w 70"/>
                        <a:gd name="T5" fmla="*/ 15 h 83"/>
                        <a:gd name="T6" fmla="*/ 48 w 70"/>
                        <a:gd name="T7" fmla="*/ 16 h 83"/>
                        <a:gd name="T8" fmla="*/ 50 w 70"/>
                        <a:gd name="T9" fmla="*/ 20 h 83"/>
                        <a:gd name="T10" fmla="*/ 50 w 70"/>
                        <a:gd name="T11" fmla="*/ 24 h 83"/>
                        <a:gd name="T12" fmla="*/ 50 w 70"/>
                        <a:gd name="T13" fmla="*/ 28 h 83"/>
                        <a:gd name="T14" fmla="*/ 46 w 70"/>
                        <a:gd name="T15" fmla="*/ 31 h 83"/>
                        <a:gd name="T16" fmla="*/ 42 w 70"/>
                        <a:gd name="T17" fmla="*/ 33 h 83"/>
                        <a:gd name="T18" fmla="*/ 38 w 70"/>
                        <a:gd name="T19" fmla="*/ 33 h 83"/>
                        <a:gd name="T20" fmla="*/ 18 w 70"/>
                        <a:gd name="T21" fmla="*/ 33 h 83"/>
                        <a:gd name="T22" fmla="*/ 18 w 70"/>
                        <a:gd name="T23" fmla="*/ 15 h 83"/>
                        <a:gd name="T24" fmla="*/ 35 w 70"/>
                        <a:gd name="T25" fmla="*/ 15 h 83"/>
                        <a:gd name="T26" fmla="*/ 38 w 70"/>
                        <a:gd name="T27" fmla="*/ 46 h 83"/>
                        <a:gd name="T28" fmla="*/ 42 w 70"/>
                        <a:gd name="T29" fmla="*/ 48 h 83"/>
                        <a:gd name="T30" fmla="*/ 46 w 70"/>
                        <a:gd name="T31" fmla="*/ 48 h 83"/>
                        <a:gd name="T32" fmla="*/ 50 w 70"/>
                        <a:gd name="T33" fmla="*/ 50 h 83"/>
                        <a:gd name="T34" fmla="*/ 51 w 70"/>
                        <a:gd name="T35" fmla="*/ 54 h 83"/>
                        <a:gd name="T36" fmla="*/ 51 w 70"/>
                        <a:gd name="T37" fmla="*/ 57 h 83"/>
                        <a:gd name="T38" fmla="*/ 51 w 70"/>
                        <a:gd name="T39" fmla="*/ 63 h 83"/>
                        <a:gd name="T40" fmla="*/ 50 w 70"/>
                        <a:gd name="T41" fmla="*/ 67 h 83"/>
                        <a:gd name="T42" fmla="*/ 46 w 70"/>
                        <a:gd name="T43" fmla="*/ 68 h 83"/>
                        <a:gd name="T44" fmla="*/ 42 w 70"/>
                        <a:gd name="T45" fmla="*/ 68 h 83"/>
                        <a:gd name="T46" fmla="*/ 38 w 70"/>
                        <a:gd name="T47" fmla="*/ 70 h 83"/>
                        <a:gd name="T48" fmla="*/ 18 w 70"/>
                        <a:gd name="T49" fmla="*/ 70 h 83"/>
                        <a:gd name="T50" fmla="*/ 18 w 70"/>
                        <a:gd name="T51" fmla="*/ 46 h 83"/>
                        <a:gd name="T52" fmla="*/ 38 w 70"/>
                        <a:gd name="T53" fmla="*/ 46 h 83"/>
                        <a:gd name="T54" fmla="*/ 40 w 70"/>
                        <a:gd name="T55" fmla="*/ 0 h 83"/>
                        <a:gd name="T56" fmla="*/ 0 w 70"/>
                        <a:gd name="T57" fmla="*/ 0 h 83"/>
                        <a:gd name="T58" fmla="*/ 0 w 70"/>
                        <a:gd name="T59" fmla="*/ 83 h 83"/>
                        <a:gd name="T60" fmla="*/ 38 w 70"/>
                        <a:gd name="T61" fmla="*/ 83 h 83"/>
                        <a:gd name="T62" fmla="*/ 44 w 70"/>
                        <a:gd name="T63" fmla="*/ 83 h 83"/>
                        <a:gd name="T64" fmla="*/ 50 w 70"/>
                        <a:gd name="T65" fmla="*/ 83 h 83"/>
                        <a:gd name="T66" fmla="*/ 55 w 70"/>
                        <a:gd name="T67" fmla="*/ 81 h 83"/>
                        <a:gd name="T68" fmla="*/ 59 w 70"/>
                        <a:gd name="T69" fmla="*/ 79 h 83"/>
                        <a:gd name="T70" fmla="*/ 63 w 70"/>
                        <a:gd name="T71" fmla="*/ 76 h 83"/>
                        <a:gd name="T72" fmla="*/ 66 w 70"/>
                        <a:gd name="T73" fmla="*/ 72 h 83"/>
                        <a:gd name="T74" fmla="*/ 68 w 70"/>
                        <a:gd name="T75" fmla="*/ 67 h 83"/>
                        <a:gd name="T76" fmla="*/ 70 w 70"/>
                        <a:gd name="T77" fmla="*/ 59 h 83"/>
                        <a:gd name="T78" fmla="*/ 68 w 70"/>
                        <a:gd name="T79" fmla="*/ 52 h 83"/>
                        <a:gd name="T80" fmla="*/ 66 w 70"/>
                        <a:gd name="T81" fmla="*/ 46 h 83"/>
                        <a:gd name="T82" fmla="*/ 63 w 70"/>
                        <a:gd name="T83" fmla="*/ 42 h 83"/>
                        <a:gd name="T84" fmla="*/ 57 w 70"/>
                        <a:gd name="T85" fmla="*/ 39 h 83"/>
                        <a:gd name="T86" fmla="*/ 61 w 70"/>
                        <a:gd name="T87" fmla="*/ 37 h 83"/>
                        <a:gd name="T88" fmla="*/ 63 w 70"/>
                        <a:gd name="T89" fmla="*/ 33 h 83"/>
                        <a:gd name="T90" fmla="*/ 66 w 70"/>
                        <a:gd name="T91" fmla="*/ 28 h 83"/>
                        <a:gd name="T92" fmla="*/ 66 w 70"/>
                        <a:gd name="T93" fmla="*/ 22 h 83"/>
                        <a:gd name="T94" fmla="*/ 66 w 70"/>
                        <a:gd name="T95" fmla="*/ 15 h 83"/>
                        <a:gd name="T96" fmla="*/ 63 w 70"/>
                        <a:gd name="T97" fmla="*/ 9 h 83"/>
                        <a:gd name="T98" fmla="*/ 59 w 70"/>
                        <a:gd name="T99" fmla="*/ 5 h 83"/>
                        <a:gd name="T100" fmla="*/ 53 w 70"/>
                        <a:gd name="T101" fmla="*/ 2 h 83"/>
                        <a:gd name="T102" fmla="*/ 48 w 70"/>
                        <a:gd name="T103" fmla="*/ 0 h 83"/>
                        <a:gd name="T104" fmla="*/ 40 w 70"/>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83"/>
                        <a:gd name="T161" fmla="*/ 70 w 70"/>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83">
                          <a:moveTo>
                            <a:pt x="35" y="15"/>
                          </a:moveTo>
                          <a:lnTo>
                            <a:pt x="40" y="15"/>
                          </a:lnTo>
                          <a:lnTo>
                            <a:pt x="46" y="15"/>
                          </a:lnTo>
                          <a:lnTo>
                            <a:pt x="48" y="16"/>
                          </a:lnTo>
                          <a:lnTo>
                            <a:pt x="50" y="20"/>
                          </a:lnTo>
                          <a:lnTo>
                            <a:pt x="50" y="24"/>
                          </a:lnTo>
                          <a:lnTo>
                            <a:pt x="50" y="28"/>
                          </a:lnTo>
                          <a:lnTo>
                            <a:pt x="46" y="31"/>
                          </a:lnTo>
                          <a:lnTo>
                            <a:pt x="42" y="33"/>
                          </a:lnTo>
                          <a:lnTo>
                            <a:pt x="38" y="33"/>
                          </a:lnTo>
                          <a:lnTo>
                            <a:pt x="18" y="33"/>
                          </a:lnTo>
                          <a:lnTo>
                            <a:pt x="18" y="15"/>
                          </a:lnTo>
                          <a:lnTo>
                            <a:pt x="35" y="15"/>
                          </a:lnTo>
                          <a:close/>
                          <a:moveTo>
                            <a:pt x="38" y="46"/>
                          </a:moveTo>
                          <a:lnTo>
                            <a:pt x="42" y="48"/>
                          </a:lnTo>
                          <a:lnTo>
                            <a:pt x="46" y="48"/>
                          </a:lnTo>
                          <a:lnTo>
                            <a:pt x="50" y="50"/>
                          </a:lnTo>
                          <a:lnTo>
                            <a:pt x="51" y="54"/>
                          </a:lnTo>
                          <a:lnTo>
                            <a:pt x="51" y="57"/>
                          </a:lnTo>
                          <a:lnTo>
                            <a:pt x="51" y="63"/>
                          </a:lnTo>
                          <a:lnTo>
                            <a:pt x="50" y="67"/>
                          </a:lnTo>
                          <a:lnTo>
                            <a:pt x="46" y="68"/>
                          </a:lnTo>
                          <a:lnTo>
                            <a:pt x="42" y="68"/>
                          </a:lnTo>
                          <a:lnTo>
                            <a:pt x="38" y="70"/>
                          </a:lnTo>
                          <a:lnTo>
                            <a:pt x="18" y="70"/>
                          </a:lnTo>
                          <a:lnTo>
                            <a:pt x="18" y="46"/>
                          </a:lnTo>
                          <a:lnTo>
                            <a:pt x="38" y="46"/>
                          </a:lnTo>
                          <a:close/>
                          <a:moveTo>
                            <a:pt x="40" y="0"/>
                          </a:moveTo>
                          <a:lnTo>
                            <a:pt x="0" y="0"/>
                          </a:lnTo>
                          <a:lnTo>
                            <a:pt x="0" y="83"/>
                          </a:lnTo>
                          <a:lnTo>
                            <a:pt x="38" y="83"/>
                          </a:lnTo>
                          <a:lnTo>
                            <a:pt x="44" y="83"/>
                          </a:lnTo>
                          <a:lnTo>
                            <a:pt x="50" y="83"/>
                          </a:lnTo>
                          <a:lnTo>
                            <a:pt x="55" y="81"/>
                          </a:lnTo>
                          <a:lnTo>
                            <a:pt x="59" y="79"/>
                          </a:lnTo>
                          <a:lnTo>
                            <a:pt x="63" y="76"/>
                          </a:lnTo>
                          <a:lnTo>
                            <a:pt x="66" y="72"/>
                          </a:lnTo>
                          <a:lnTo>
                            <a:pt x="68" y="67"/>
                          </a:lnTo>
                          <a:lnTo>
                            <a:pt x="70" y="59"/>
                          </a:lnTo>
                          <a:lnTo>
                            <a:pt x="68" y="52"/>
                          </a:lnTo>
                          <a:lnTo>
                            <a:pt x="66" y="46"/>
                          </a:lnTo>
                          <a:lnTo>
                            <a:pt x="63" y="42"/>
                          </a:lnTo>
                          <a:lnTo>
                            <a:pt x="57" y="39"/>
                          </a:lnTo>
                          <a:lnTo>
                            <a:pt x="61" y="37"/>
                          </a:lnTo>
                          <a:lnTo>
                            <a:pt x="63" y="33"/>
                          </a:lnTo>
                          <a:lnTo>
                            <a:pt x="66" y="28"/>
                          </a:lnTo>
                          <a:lnTo>
                            <a:pt x="66" y="22"/>
                          </a:lnTo>
                          <a:lnTo>
                            <a:pt x="66" y="15"/>
                          </a:lnTo>
                          <a:lnTo>
                            <a:pt x="63" y="9"/>
                          </a:lnTo>
                          <a:lnTo>
                            <a:pt x="59" y="5"/>
                          </a:lnTo>
                          <a:lnTo>
                            <a:pt x="53" y="2"/>
                          </a:lnTo>
                          <a:lnTo>
                            <a:pt x="48" y="0"/>
                          </a:lnTo>
                          <a:lnTo>
                            <a:pt x="40" y="0"/>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sp>
                  <p:nvSpPr>
                    <p:cNvPr id="9299" name="Freeform 219"/>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close/>
                        </a:path>
                      </a:pathLst>
                    </a:custGeom>
                    <a:solidFill>
                      <a:srgbClr val="BFBFBF"/>
                    </a:solidFill>
                    <a:ln w="0">
                      <a:solidFill>
                        <a:srgbClr val="BFBFBF"/>
                      </a:solidFill>
                      <a:round/>
                      <a:headEnd/>
                      <a:tailEnd/>
                    </a:ln>
                  </p:spPr>
                  <p:txBody>
                    <a:bodyPr/>
                    <a:lstStyle/>
                    <a:p>
                      <a:pPr defTabSz="457200"/>
                      <a:endParaRPr lang="en-US">
                        <a:solidFill>
                          <a:prstClr val="black"/>
                        </a:solidFill>
                      </a:endParaRPr>
                    </a:p>
                  </p:txBody>
                </p:sp>
                <p:sp>
                  <p:nvSpPr>
                    <p:cNvPr id="9300" name="Freeform 220"/>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301" name="Freeform 221"/>
                    <p:cNvSpPr>
                      <a:spLocks/>
                    </p:cNvSpPr>
                    <p:nvPr/>
                  </p:nvSpPr>
                  <p:spPr bwMode="auto">
                    <a:xfrm>
                      <a:off x="1154" y="3018"/>
                      <a:ext cx="195" cy="119"/>
                    </a:xfrm>
                    <a:custGeom>
                      <a:avLst/>
                      <a:gdLst>
                        <a:gd name="T0" fmla="*/ 99 w 195"/>
                        <a:gd name="T1" fmla="*/ 119 h 119"/>
                        <a:gd name="T2" fmla="*/ 128 w 195"/>
                        <a:gd name="T3" fmla="*/ 117 h 119"/>
                        <a:gd name="T4" fmla="*/ 156 w 195"/>
                        <a:gd name="T5" fmla="*/ 109 h 119"/>
                        <a:gd name="T6" fmla="*/ 177 w 195"/>
                        <a:gd name="T7" fmla="*/ 98 h 119"/>
                        <a:gd name="T8" fmla="*/ 191 w 195"/>
                        <a:gd name="T9" fmla="*/ 83 h 119"/>
                        <a:gd name="T10" fmla="*/ 195 w 195"/>
                        <a:gd name="T11" fmla="*/ 69 h 119"/>
                        <a:gd name="T12" fmla="*/ 191 w 195"/>
                        <a:gd name="T13" fmla="*/ 50 h 119"/>
                        <a:gd name="T14" fmla="*/ 177 w 195"/>
                        <a:gd name="T15" fmla="*/ 32 h 119"/>
                        <a:gd name="T16" fmla="*/ 156 w 195"/>
                        <a:gd name="T17" fmla="*/ 17 h 119"/>
                        <a:gd name="T18" fmla="*/ 128 w 195"/>
                        <a:gd name="T19" fmla="*/ 6 h 119"/>
                        <a:gd name="T20" fmla="*/ 99 w 195"/>
                        <a:gd name="T21" fmla="*/ 0 h 119"/>
                        <a:gd name="T22" fmla="*/ 67 w 195"/>
                        <a:gd name="T23" fmla="*/ 6 h 119"/>
                        <a:gd name="T24" fmla="*/ 41 w 195"/>
                        <a:gd name="T25" fmla="*/ 17 h 119"/>
                        <a:gd name="T26" fmla="*/ 19 w 195"/>
                        <a:gd name="T27" fmla="*/ 32 h 119"/>
                        <a:gd name="T28" fmla="*/ 6 w 195"/>
                        <a:gd name="T29" fmla="*/ 50 h 119"/>
                        <a:gd name="T30" fmla="*/ 0 w 195"/>
                        <a:gd name="T31" fmla="*/ 69 h 119"/>
                        <a:gd name="T32" fmla="*/ 6 w 195"/>
                        <a:gd name="T33" fmla="*/ 83 h 119"/>
                        <a:gd name="T34" fmla="*/ 19 w 195"/>
                        <a:gd name="T35" fmla="*/ 98 h 119"/>
                        <a:gd name="T36" fmla="*/ 41 w 195"/>
                        <a:gd name="T37" fmla="*/ 109 h 119"/>
                        <a:gd name="T38" fmla="*/ 67 w 195"/>
                        <a:gd name="T39" fmla="*/ 117 h 119"/>
                        <a:gd name="T40" fmla="*/ 99 w 195"/>
                        <a:gd name="T41" fmla="*/ 11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19"/>
                        <a:gd name="T65" fmla="*/ 195 w 195"/>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19">
                          <a:moveTo>
                            <a:pt x="99" y="119"/>
                          </a:moveTo>
                          <a:lnTo>
                            <a:pt x="128" y="117"/>
                          </a:lnTo>
                          <a:lnTo>
                            <a:pt x="156" y="109"/>
                          </a:lnTo>
                          <a:lnTo>
                            <a:pt x="177" y="98"/>
                          </a:lnTo>
                          <a:lnTo>
                            <a:pt x="191" y="83"/>
                          </a:lnTo>
                          <a:lnTo>
                            <a:pt x="195" y="69"/>
                          </a:lnTo>
                          <a:lnTo>
                            <a:pt x="191" y="50"/>
                          </a:lnTo>
                          <a:lnTo>
                            <a:pt x="177" y="32"/>
                          </a:lnTo>
                          <a:lnTo>
                            <a:pt x="156" y="17"/>
                          </a:lnTo>
                          <a:lnTo>
                            <a:pt x="128" y="6"/>
                          </a:lnTo>
                          <a:lnTo>
                            <a:pt x="99" y="0"/>
                          </a:lnTo>
                          <a:lnTo>
                            <a:pt x="67" y="6"/>
                          </a:lnTo>
                          <a:lnTo>
                            <a:pt x="41" y="17"/>
                          </a:lnTo>
                          <a:lnTo>
                            <a:pt x="19" y="32"/>
                          </a:lnTo>
                          <a:lnTo>
                            <a:pt x="6" y="50"/>
                          </a:lnTo>
                          <a:lnTo>
                            <a:pt x="0" y="69"/>
                          </a:lnTo>
                          <a:lnTo>
                            <a:pt x="6" y="83"/>
                          </a:lnTo>
                          <a:lnTo>
                            <a:pt x="19" y="98"/>
                          </a:lnTo>
                          <a:lnTo>
                            <a:pt x="41" y="109"/>
                          </a:lnTo>
                          <a:lnTo>
                            <a:pt x="67" y="117"/>
                          </a:lnTo>
                          <a:lnTo>
                            <a:pt x="99" y="119"/>
                          </a:lnTo>
                          <a:close/>
                        </a:path>
                      </a:pathLst>
                    </a:custGeom>
                    <a:solidFill>
                      <a:srgbClr val="5B5B5B"/>
                    </a:solidFill>
                    <a:ln w="0">
                      <a:solidFill>
                        <a:srgbClr val="5B5B5B"/>
                      </a:solidFill>
                      <a:round/>
                      <a:headEnd/>
                      <a:tailEnd/>
                    </a:ln>
                  </p:spPr>
                  <p:txBody>
                    <a:bodyPr/>
                    <a:lstStyle/>
                    <a:p>
                      <a:pPr defTabSz="457200"/>
                      <a:endParaRPr lang="en-US">
                        <a:solidFill>
                          <a:prstClr val="black"/>
                        </a:solidFill>
                      </a:endParaRPr>
                    </a:p>
                  </p:txBody>
                </p:sp>
                <p:sp>
                  <p:nvSpPr>
                    <p:cNvPr id="9302" name="Freeform 222"/>
                    <p:cNvSpPr>
                      <a:spLocks/>
                    </p:cNvSpPr>
                    <p:nvPr/>
                  </p:nvSpPr>
                  <p:spPr bwMode="auto">
                    <a:xfrm>
                      <a:off x="1167" y="3020"/>
                      <a:ext cx="171" cy="104"/>
                    </a:xfrm>
                    <a:custGeom>
                      <a:avLst/>
                      <a:gdLst>
                        <a:gd name="T0" fmla="*/ 86 w 171"/>
                        <a:gd name="T1" fmla="*/ 104 h 104"/>
                        <a:gd name="T2" fmla="*/ 112 w 171"/>
                        <a:gd name="T3" fmla="*/ 100 h 104"/>
                        <a:gd name="T4" fmla="*/ 136 w 171"/>
                        <a:gd name="T5" fmla="*/ 94 h 104"/>
                        <a:gd name="T6" fmla="*/ 154 w 171"/>
                        <a:gd name="T7" fmla="*/ 85 h 104"/>
                        <a:gd name="T8" fmla="*/ 165 w 171"/>
                        <a:gd name="T9" fmla="*/ 72 h 104"/>
                        <a:gd name="T10" fmla="*/ 171 w 171"/>
                        <a:gd name="T11" fmla="*/ 59 h 104"/>
                        <a:gd name="T12" fmla="*/ 165 w 171"/>
                        <a:gd name="T13" fmla="*/ 43 h 104"/>
                        <a:gd name="T14" fmla="*/ 154 w 171"/>
                        <a:gd name="T15" fmla="*/ 28 h 104"/>
                        <a:gd name="T16" fmla="*/ 136 w 171"/>
                        <a:gd name="T17" fmla="*/ 13 h 104"/>
                        <a:gd name="T18" fmla="*/ 112 w 171"/>
                        <a:gd name="T19" fmla="*/ 4 h 104"/>
                        <a:gd name="T20" fmla="*/ 86 w 171"/>
                        <a:gd name="T21" fmla="*/ 0 h 104"/>
                        <a:gd name="T22" fmla="*/ 58 w 171"/>
                        <a:gd name="T23" fmla="*/ 4 h 104"/>
                        <a:gd name="T24" fmla="*/ 34 w 171"/>
                        <a:gd name="T25" fmla="*/ 13 h 104"/>
                        <a:gd name="T26" fmla="*/ 17 w 171"/>
                        <a:gd name="T27" fmla="*/ 28 h 104"/>
                        <a:gd name="T28" fmla="*/ 4 w 171"/>
                        <a:gd name="T29" fmla="*/ 43 h 104"/>
                        <a:gd name="T30" fmla="*/ 0 w 171"/>
                        <a:gd name="T31" fmla="*/ 59 h 104"/>
                        <a:gd name="T32" fmla="*/ 4 w 171"/>
                        <a:gd name="T33" fmla="*/ 72 h 104"/>
                        <a:gd name="T34" fmla="*/ 17 w 171"/>
                        <a:gd name="T35" fmla="*/ 85 h 104"/>
                        <a:gd name="T36" fmla="*/ 34 w 171"/>
                        <a:gd name="T37" fmla="*/ 94 h 104"/>
                        <a:gd name="T38" fmla="*/ 58 w 171"/>
                        <a:gd name="T39" fmla="*/ 100 h 104"/>
                        <a:gd name="T40" fmla="*/ 86 w 171"/>
                        <a:gd name="T41" fmla="*/ 10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04"/>
                        <a:gd name="T65" fmla="*/ 171 w 17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04">
                          <a:moveTo>
                            <a:pt x="86" y="104"/>
                          </a:moveTo>
                          <a:lnTo>
                            <a:pt x="112" y="100"/>
                          </a:lnTo>
                          <a:lnTo>
                            <a:pt x="136" y="94"/>
                          </a:lnTo>
                          <a:lnTo>
                            <a:pt x="154" y="85"/>
                          </a:lnTo>
                          <a:lnTo>
                            <a:pt x="165" y="72"/>
                          </a:lnTo>
                          <a:lnTo>
                            <a:pt x="171" y="59"/>
                          </a:lnTo>
                          <a:lnTo>
                            <a:pt x="165" y="43"/>
                          </a:lnTo>
                          <a:lnTo>
                            <a:pt x="154" y="28"/>
                          </a:lnTo>
                          <a:lnTo>
                            <a:pt x="136" y="13"/>
                          </a:lnTo>
                          <a:lnTo>
                            <a:pt x="112" y="4"/>
                          </a:lnTo>
                          <a:lnTo>
                            <a:pt x="86" y="0"/>
                          </a:lnTo>
                          <a:lnTo>
                            <a:pt x="58" y="4"/>
                          </a:lnTo>
                          <a:lnTo>
                            <a:pt x="34" y="13"/>
                          </a:lnTo>
                          <a:lnTo>
                            <a:pt x="17" y="28"/>
                          </a:lnTo>
                          <a:lnTo>
                            <a:pt x="4" y="43"/>
                          </a:lnTo>
                          <a:lnTo>
                            <a:pt x="0" y="59"/>
                          </a:lnTo>
                          <a:lnTo>
                            <a:pt x="4" y="72"/>
                          </a:lnTo>
                          <a:lnTo>
                            <a:pt x="17" y="85"/>
                          </a:lnTo>
                          <a:lnTo>
                            <a:pt x="34" y="94"/>
                          </a:lnTo>
                          <a:lnTo>
                            <a:pt x="58" y="100"/>
                          </a:lnTo>
                          <a:lnTo>
                            <a:pt x="86" y="104"/>
                          </a:lnTo>
                          <a:close/>
                        </a:path>
                      </a:pathLst>
                    </a:custGeom>
                    <a:solidFill>
                      <a:srgbClr val="767676"/>
                    </a:solidFill>
                    <a:ln w="0">
                      <a:solidFill>
                        <a:srgbClr val="767676"/>
                      </a:solidFill>
                      <a:round/>
                      <a:headEnd/>
                      <a:tailEnd/>
                    </a:ln>
                  </p:spPr>
                  <p:txBody>
                    <a:bodyPr/>
                    <a:lstStyle/>
                    <a:p>
                      <a:pPr defTabSz="457200"/>
                      <a:endParaRPr lang="en-US">
                        <a:solidFill>
                          <a:prstClr val="black"/>
                        </a:solidFill>
                      </a:endParaRPr>
                    </a:p>
                  </p:txBody>
                </p:sp>
                <p:sp>
                  <p:nvSpPr>
                    <p:cNvPr id="9303" name="Freeform 223"/>
                    <p:cNvSpPr>
                      <a:spLocks/>
                    </p:cNvSpPr>
                    <p:nvPr/>
                  </p:nvSpPr>
                  <p:spPr bwMode="auto">
                    <a:xfrm>
                      <a:off x="1179" y="3022"/>
                      <a:ext cx="146" cy="87"/>
                    </a:xfrm>
                    <a:custGeom>
                      <a:avLst/>
                      <a:gdLst>
                        <a:gd name="T0" fmla="*/ 74 w 146"/>
                        <a:gd name="T1" fmla="*/ 87 h 87"/>
                        <a:gd name="T2" fmla="*/ 102 w 146"/>
                        <a:gd name="T3" fmla="*/ 85 h 87"/>
                        <a:gd name="T4" fmla="*/ 126 w 146"/>
                        <a:gd name="T5" fmla="*/ 76 h 87"/>
                        <a:gd name="T6" fmla="*/ 141 w 146"/>
                        <a:gd name="T7" fmla="*/ 65 h 87"/>
                        <a:gd name="T8" fmla="*/ 146 w 146"/>
                        <a:gd name="T9" fmla="*/ 50 h 87"/>
                        <a:gd name="T10" fmla="*/ 142 w 146"/>
                        <a:gd name="T11" fmla="*/ 35 h 87"/>
                        <a:gd name="T12" fmla="*/ 133 w 146"/>
                        <a:gd name="T13" fmla="*/ 22 h 87"/>
                        <a:gd name="T14" fmla="*/ 116 w 146"/>
                        <a:gd name="T15" fmla="*/ 11 h 87"/>
                        <a:gd name="T16" fmla="*/ 96 w 146"/>
                        <a:gd name="T17" fmla="*/ 2 h 87"/>
                        <a:gd name="T18" fmla="*/ 74 w 146"/>
                        <a:gd name="T19" fmla="*/ 0 h 87"/>
                        <a:gd name="T20" fmla="*/ 50 w 146"/>
                        <a:gd name="T21" fmla="*/ 2 h 87"/>
                        <a:gd name="T22" fmla="*/ 29 w 146"/>
                        <a:gd name="T23" fmla="*/ 11 h 87"/>
                        <a:gd name="T24" fmla="*/ 14 w 146"/>
                        <a:gd name="T25" fmla="*/ 22 h 87"/>
                        <a:gd name="T26" fmla="*/ 3 w 146"/>
                        <a:gd name="T27" fmla="*/ 35 h 87"/>
                        <a:gd name="T28" fmla="*/ 0 w 146"/>
                        <a:gd name="T29" fmla="*/ 50 h 87"/>
                        <a:gd name="T30" fmla="*/ 5 w 146"/>
                        <a:gd name="T31" fmla="*/ 65 h 87"/>
                        <a:gd name="T32" fmla="*/ 22 w 146"/>
                        <a:gd name="T33" fmla="*/ 76 h 87"/>
                        <a:gd name="T34" fmla="*/ 44 w 146"/>
                        <a:gd name="T35" fmla="*/ 85 h 87"/>
                        <a:gd name="T36" fmla="*/ 74 w 146"/>
                        <a:gd name="T37" fmla="*/ 8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87"/>
                        <a:gd name="T59" fmla="*/ 146 w 14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87">
                          <a:moveTo>
                            <a:pt x="74" y="87"/>
                          </a:moveTo>
                          <a:lnTo>
                            <a:pt x="102" y="85"/>
                          </a:lnTo>
                          <a:lnTo>
                            <a:pt x="126" y="76"/>
                          </a:lnTo>
                          <a:lnTo>
                            <a:pt x="141" y="65"/>
                          </a:lnTo>
                          <a:lnTo>
                            <a:pt x="146" y="50"/>
                          </a:lnTo>
                          <a:lnTo>
                            <a:pt x="142" y="35"/>
                          </a:lnTo>
                          <a:lnTo>
                            <a:pt x="133" y="22"/>
                          </a:lnTo>
                          <a:lnTo>
                            <a:pt x="116" y="11"/>
                          </a:lnTo>
                          <a:lnTo>
                            <a:pt x="96" y="2"/>
                          </a:lnTo>
                          <a:lnTo>
                            <a:pt x="74" y="0"/>
                          </a:lnTo>
                          <a:lnTo>
                            <a:pt x="50" y="2"/>
                          </a:lnTo>
                          <a:lnTo>
                            <a:pt x="29" y="11"/>
                          </a:lnTo>
                          <a:lnTo>
                            <a:pt x="14" y="22"/>
                          </a:lnTo>
                          <a:lnTo>
                            <a:pt x="3" y="35"/>
                          </a:lnTo>
                          <a:lnTo>
                            <a:pt x="0" y="50"/>
                          </a:lnTo>
                          <a:lnTo>
                            <a:pt x="5" y="65"/>
                          </a:lnTo>
                          <a:lnTo>
                            <a:pt x="22" y="76"/>
                          </a:lnTo>
                          <a:lnTo>
                            <a:pt x="44" y="85"/>
                          </a:lnTo>
                          <a:lnTo>
                            <a:pt x="74" y="87"/>
                          </a:lnTo>
                          <a:close/>
                        </a:path>
                      </a:pathLst>
                    </a:custGeom>
                    <a:solidFill>
                      <a:srgbClr val="929292"/>
                    </a:solidFill>
                    <a:ln w="0">
                      <a:solidFill>
                        <a:srgbClr val="929292"/>
                      </a:solidFill>
                      <a:round/>
                      <a:headEnd/>
                      <a:tailEnd/>
                    </a:ln>
                  </p:spPr>
                  <p:txBody>
                    <a:bodyPr/>
                    <a:lstStyle/>
                    <a:p>
                      <a:pPr defTabSz="457200"/>
                      <a:endParaRPr lang="en-US">
                        <a:solidFill>
                          <a:prstClr val="black"/>
                        </a:solidFill>
                      </a:endParaRPr>
                    </a:p>
                  </p:txBody>
                </p:sp>
                <p:sp>
                  <p:nvSpPr>
                    <p:cNvPr id="9304" name="Freeform 224"/>
                    <p:cNvSpPr>
                      <a:spLocks/>
                    </p:cNvSpPr>
                    <p:nvPr/>
                  </p:nvSpPr>
                  <p:spPr bwMode="auto">
                    <a:xfrm>
                      <a:off x="1192" y="3022"/>
                      <a:ext cx="122" cy="74"/>
                    </a:xfrm>
                    <a:custGeom>
                      <a:avLst/>
                      <a:gdLst>
                        <a:gd name="T0" fmla="*/ 61 w 122"/>
                        <a:gd name="T1" fmla="*/ 74 h 74"/>
                        <a:gd name="T2" fmla="*/ 85 w 122"/>
                        <a:gd name="T3" fmla="*/ 72 h 74"/>
                        <a:gd name="T4" fmla="*/ 103 w 122"/>
                        <a:gd name="T5" fmla="*/ 65 h 74"/>
                        <a:gd name="T6" fmla="*/ 116 w 122"/>
                        <a:gd name="T7" fmla="*/ 54 h 74"/>
                        <a:gd name="T8" fmla="*/ 122 w 122"/>
                        <a:gd name="T9" fmla="*/ 42 h 74"/>
                        <a:gd name="T10" fmla="*/ 116 w 122"/>
                        <a:gd name="T11" fmla="*/ 28 h 74"/>
                        <a:gd name="T12" fmla="*/ 103 w 122"/>
                        <a:gd name="T13" fmla="*/ 15 h 74"/>
                        <a:gd name="T14" fmla="*/ 85 w 122"/>
                        <a:gd name="T15" fmla="*/ 3 h 74"/>
                        <a:gd name="T16" fmla="*/ 61 w 122"/>
                        <a:gd name="T17" fmla="*/ 0 h 74"/>
                        <a:gd name="T18" fmla="*/ 37 w 122"/>
                        <a:gd name="T19" fmla="*/ 3 h 74"/>
                        <a:gd name="T20" fmla="*/ 18 w 122"/>
                        <a:gd name="T21" fmla="*/ 15 h 74"/>
                        <a:gd name="T22" fmla="*/ 5 w 122"/>
                        <a:gd name="T23" fmla="*/ 28 h 74"/>
                        <a:gd name="T24" fmla="*/ 0 w 122"/>
                        <a:gd name="T25" fmla="*/ 42 h 74"/>
                        <a:gd name="T26" fmla="*/ 5 w 122"/>
                        <a:gd name="T27" fmla="*/ 54 h 74"/>
                        <a:gd name="T28" fmla="*/ 18 w 122"/>
                        <a:gd name="T29" fmla="*/ 65 h 74"/>
                        <a:gd name="T30" fmla="*/ 37 w 122"/>
                        <a:gd name="T31" fmla="*/ 72 h 74"/>
                        <a:gd name="T32" fmla="*/ 61 w 122"/>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74"/>
                        <a:gd name="T53" fmla="*/ 122 w 12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74">
                          <a:moveTo>
                            <a:pt x="61" y="74"/>
                          </a:moveTo>
                          <a:lnTo>
                            <a:pt x="85" y="72"/>
                          </a:lnTo>
                          <a:lnTo>
                            <a:pt x="103" y="65"/>
                          </a:lnTo>
                          <a:lnTo>
                            <a:pt x="116" y="54"/>
                          </a:lnTo>
                          <a:lnTo>
                            <a:pt x="122" y="42"/>
                          </a:lnTo>
                          <a:lnTo>
                            <a:pt x="116" y="28"/>
                          </a:lnTo>
                          <a:lnTo>
                            <a:pt x="103" y="15"/>
                          </a:lnTo>
                          <a:lnTo>
                            <a:pt x="85" y="3"/>
                          </a:lnTo>
                          <a:lnTo>
                            <a:pt x="61" y="0"/>
                          </a:lnTo>
                          <a:lnTo>
                            <a:pt x="37" y="3"/>
                          </a:lnTo>
                          <a:lnTo>
                            <a:pt x="18" y="15"/>
                          </a:lnTo>
                          <a:lnTo>
                            <a:pt x="5" y="28"/>
                          </a:lnTo>
                          <a:lnTo>
                            <a:pt x="0" y="42"/>
                          </a:lnTo>
                          <a:lnTo>
                            <a:pt x="5" y="54"/>
                          </a:lnTo>
                          <a:lnTo>
                            <a:pt x="18" y="65"/>
                          </a:lnTo>
                          <a:lnTo>
                            <a:pt x="37" y="72"/>
                          </a:lnTo>
                          <a:lnTo>
                            <a:pt x="61" y="74"/>
                          </a:lnTo>
                          <a:close/>
                        </a:path>
                      </a:pathLst>
                    </a:custGeom>
                    <a:solidFill>
                      <a:srgbClr val="ADADAD"/>
                    </a:solidFill>
                    <a:ln w="0">
                      <a:solidFill>
                        <a:srgbClr val="ADADAD"/>
                      </a:solidFill>
                      <a:round/>
                      <a:headEnd/>
                      <a:tailEnd/>
                    </a:ln>
                  </p:spPr>
                  <p:txBody>
                    <a:bodyPr/>
                    <a:lstStyle/>
                    <a:p>
                      <a:pPr defTabSz="457200"/>
                      <a:endParaRPr lang="en-US">
                        <a:solidFill>
                          <a:prstClr val="black"/>
                        </a:solidFill>
                      </a:endParaRPr>
                    </a:p>
                  </p:txBody>
                </p:sp>
                <p:sp>
                  <p:nvSpPr>
                    <p:cNvPr id="9305" name="Freeform 225"/>
                    <p:cNvSpPr>
                      <a:spLocks/>
                    </p:cNvSpPr>
                    <p:nvPr/>
                  </p:nvSpPr>
                  <p:spPr bwMode="auto">
                    <a:xfrm>
                      <a:off x="1205" y="3024"/>
                      <a:ext cx="96" cy="59"/>
                    </a:xfrm>
                    <a:custGeom>
                      <a:avLst/>
                      <a:gdLst>
                        <a:gd name="T0" fmla="*/ 48 w 96"/>
                        <a:gd name="T1" fmla="*/ 59 h 59"/>
                        <a:gd name="T2" fmla="*/ 66 w 96"/>
                        <a:gd name="T3" fmla="*/ 55 h 59"/>
                        <a:gd name="T4" fmla="*/ 83 w 96"/>
                        <a:gd name="T5" fmla="*/ 50 h 59"/>
                        <a:gd name="T6" fmla="*/ 92 w 96"/>
                        <a:gd name="T7" fmla="*/ 42 h 59"/>
                        <a:gd name="T8" fmla="*/ 96 w 96"/>
                        <a:gd name="T9" fmla="*/ 33 h 59"/>
                        <a:gd name="T10" fmla="*/ 92 w 96"/>
                        <a:gd name="T11" fmla="*/ 22 h 59"/>
                        <a:gd name="T12" fmla="*/ 83 w 96"/>
                        <a:gd name="T13" fmla="*/ 11 h 59"/>
                        <a:gd name="T14" fmla="*/ 66 w 96"/>
                        <a:gd name="T15" fmla="*/ 1 h 59"/>
                        <a:gd name="T16" fmla="*/ 48 w 96"/>
                        <a:gd name="T17" fmla="*/ 0 h 59"/>
                        <a:gd name="T18" fmla="*/ 29 w 96"/>
                        <a:gd name="T19" fmla="*/ 1 h 59"/>
                        <a:gd name="T20" fmla="*/ 13 w 96"/>
                        <a:gd name="T21" fmla="*/ 11 h 59"/>
                        <a:gd name="T22" fmla="*/ 3 w 96"/>
                        <a:gd name="T23" fmla="*/ 22 h 59"/>
                        <a:gd name="T24" fmla="*/ 0 w 96"/>
                        <a:gd name="T25" fmla="*/ 33 h 59"/>
                        <a:gd name="T26" fmla="*/ 3 w 96"/>
                        <a:gd name="T27" fmla="*/ 42 h 59"/>
                        <a:gd name="T28" fmla="*/ 13 w 96"/>
                        <a:gd name="T29" fmla="*/ 50 h 59"/>
                        <a:gd name="T30" fmla="*/ 29 w 96"/>
                        <a:gd name="T31" fmla="*/ 55 h 59"/>
                        <a:gd name="T32" fmla="*/ 48 w 96"/>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59"/>
                        <a:gd name="T53" fmla="*/ 96 w 9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59">
                          <a:moveTo>
                            <a:pt x="48" y="59"/>
                          </a:moveTo>
                          <a:lnTo>
                            <a:pt x="66" y="55"/>
                          </a:lnTo>
                          <a:lnTo>
                            <a:pt x="83" y="50"/>
                          </a:lnTo>
                          <a:lnTo>
                            <a:pt x="92" y="42"/>
                          </a:lnTo>
                          <a:lnTo>
                            <a:pt x="96" y="33"/>
                          </a:lnTo>
                          <a:lnTo>
                            <a:pt x="92" y="22"/>
                          </a:lnTo>
                          <a:lnTo>
                            <a:pt x="83" y="11"/>
                          </a:lnTo>
                          <a:lnTo>
                            <a:pt x="66" y="1"/>
                          </a:lnTo>
                          <a:lnTo>
                            <a:pt x="48" y="0"/>
                          </a:lnTo>
                          <a:lnTo>
                            <a:pt x="29" y="1"/>
                          </a:lnTo>
                          <a:lnTo>
                            <a:pt x="13" y="11"/>
                          </a:lnTo>
                          <a:lnTo>
                            <a:pt x="3" y="22"/>
                          </a:lnTo>
                          <a:lnTo>
                            <a:pt x="0" y="33"/>
                          </a:lnTo>
                          <a:lnTo>
                            <a:pt x="3" y="42"/>
                          </a:lnTo>
                          <a:lnTo>
                            <a:pt x="13" y="50"/>
                          </a:lnTo>
                          <a:lnTo>
                            <a:pt x="29" y="55"/>
                          </a:lnTo>
                          <a:lnTo>
                            <a:pt x="48" y="59"/>
                          </a:lnTo>
                          <a:close/>
                        </a:path>
                      </a:pathLst>
                    </a:custGeom>
                    <a:solidFill>
                      <a:srgbClr val="C8C8C8"/>
                    </a:solidFill>
                    <a:ln w="0">
                      <a:solidFill>
                        <a:srgbClr val="C8C8C8"/>
                      </a:solidFill>
                      <a:round/>
                      <a:headEnd/>
                      <a:tailEnd/>
                    </a:ln>
                  </p:spPr>
                  <p:txBody>
                    <a:bodyPr/>
                    <a:lstStyle/>
                    <a:p>
                      <a:pPr defTabSz="457200"/>
                      <a:endParaRPr lang="en-US">
                        <a:solidFill>
                          <a:prstClr val="black"/>
                        </a:solidFill>
                      </a:endParaRPr>
                    </a:p>
                  </p:txBody>
                </p:sp>
                <p:sp>
                  <p:nvSpPr>
                    <p:cNvPr id="9306" name="Freeform 226"/>
                    <p:cNvSpPr>
                      <a:spLocks/>
                    </p:cNvSpPr>
                    <p:nvPr/>
                  </p:nvSpPr>
                  <p:spPr bwMode="auto">
                    <a:xfrm>
                      <a:off x="1216" y="3024"/>
                      <a:ext cx="74" cy="44"/>
                    </a:xfrm>
                    <a:custGeom>
                      <a:avLst/>
                      <a:gdLst>
                        <a:gd name="T0" fmla="*/ 37 w 74"/>
                        <a:gd name="T1" fmla="*/ 44 h 44"/>
                        <a:gd name="T2" fmla="*/ 55 w 74"/>
                        <a:gd name="T3" fmla="*/ 42 h 44"/>
                        <a:gd name="T4" fmla="*/ 68 w 74"/>
                        <a:gd name="T5" fmla="*/ 35 h 44"/>
                        <a:gd name="T6" fmla="*/ 74 w 74"/>
                        <a:gd name="T7" fmla="*/ 26 h 44"/>
                        <a:gd name="T8" fmla="*/ 68 w 74"/>
                        <a:gd name="T9" fmla="*/ 14 h 44"/>
                        <a:gd name="T10" fmla="*/ 55 w 74"/>
                        <a:gd name="T11" fmla="*/ 5 h 44"/>
                        <a:gd name="T12" fmla="*/ 37 w 74"/>
                        <a:gd name="T13" fmla="*/ 0 h 44"/>
                        <a:gd name="T14" fmla="*/ 18 w 74"/>
                        <a:gd name="T15" fmla="*/ 5 h 44"/>
                        <a:gd name="T16" fmla="*/ 5 w 74"/>
                        <a:gd name="T17" fmla="*/ 14 h 44"/>
                        <a:gd name="T18" fmla="*/ 0 w 74"/>
                        <a:gd name="T19" fmla="*/ 26 h 44"/>
                        <a:gd name="T20" fmla="*/ 5 w 74"/>
                        <a:gd name="T21" fmla="*/ 35 h 44"/>
                        <a:gd name="T22" fmla="*/ 18 w 74"/>
                        <a:gd name="T23" fmla="*/ 42 h 44"/>
                        <a:gd name="T24" fmla="*/ 37 w 74"/>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4"/>
                        <a:gd name="T41" fmla="*/ 74 w 7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4">
                          <a:moveTo>
                            <a:pt x="37" y="44"/>
                          </a:moveTo>
                          <a:lnTo>
                            <a:pt x="55" y="42"/>
                          </a:lnTo>
                          <a:lnTo>
                            <a:pt x="68" y="35"/>
                          </a:lnTo>
                          <a:lnTo>
                            <a:pt x="74" y="26"/>
                          </a:lnTo>
                          <a:lnTo>
                            <a:pt x="68" y="14"/>
                          </a:lnTo>
                          <a:lnTo>
                            <a:pt x="55" y="5"/>
                          </a:lnTo>
                          <a:lnTo>
                            <a:pt x="37" y="0"/>
                          </a:lnTo>
                          <a:lnTo>
                            <a:pt x="18" y="5"/>
                          </a:lnTo>
                          <a:lnTo>
                            <a:pt x="5" y="14"/>
                          </a:lnTo>
                          <a:lnTo>
                            <a:pt x="0" y="26"/>
                          </a:lnTo>
                          <a:lnTo>
                            <a:pt x="5" y="35"/>
                          </a:lnTo>
                          <a:lnTo>
                            <a:pt x="18" y="42"/>
                          </a:lnTo>
                          <a:lnTo>
                            <a:pt x="37" y="44"/>
                          </a:lnTo>
                          <a:close/>
                        </a:path>
                      </a:pathLst>
                    </a:custGeom>
                    <a:solidFill>
                      <a:srgbClr val="E4E4E4"/>
                    </a:solidFill>
                    <a:ln w="0">
                      <a:solidFill>
                        <a:srgbClr val="E4E4E4"/>
                      </a:solidFill>
                      <a:round/>
                      <a:headEnd/>
                      <a:tailEnd/>
                    </a:ln>
                  </p:spPr>
                  <p:txBody>
                    <a:bodyPr/>
                    <a:lstStyle/>
                    <a:p>
                      <a:pPr defTabSz="457200"/>
                      <a:endParaRPr lang="en-US">
                        <a:solidFill>
                          <a:prstClr val="black"/>
                        </a:solidFill>
                      </a:endParaRPr>
                    </a:p>
                  </p:txBody>
                </p:sp>
                <p:sp>
                  <p:nvSpPr>
                    <p:cNvPr id="9307" name="Freeform 227"/>
                    <p:cNvSpPr>
                      <a:spLocks/>
                    </p:cNvSpPr>
                    <p:nvPr/>
                  </p:nvSpPr>
                  <p:spPr bwMode="auto">
                    <a:xfrm>
                      <a:off x="1236" y="3033"/>
                      <a:ext cx="50" cy="30"/>
                    </a:xfrm>
                    <a:custGeom>
                      <a:avLst/>
                      <a:gdLst>
                        <a:gd name="T0" fmla="*/ 26 w 50"/>
                        <a:gd name="T1" fmla="*/ 30 h 30"/>
                        <a:gd name="T2" fmla="*/ 33 w 50"/>
                        <a:gd name="T3" fmla="*/ 30 h 30"/>
                        <a:gd name="T4" fmla="*/ 39 w 50"/>
                        <a:gd name="T5" fmla="*/ 28 h 30"/>
                        <a:gd name="T6" fmla="*/ 45 w 50"/>
                        <a:gd name="T7" fmla="*/ 24 h 30"/>
                        <a:gd name="T8" fmla="*/ 48 w 50"/>
                        <a:gd name="T9" fmla="*/ 22 h 30"/>
                        <a:gd name="T10" fmla="*/ 50 w 50"/>
                        <a:gd name="T11" fmla="*/ 17 h 30"/>
                        <a:gd name="T12" fmla="*/ 48 w 50"/>
                        <a:gd name="T13" fmla="*/ 13 h 30"/>
                        <a:gd name="T14" fmla="*/ 45 w 50"/>
                        <a:gd name="T15" fmla="*/ 9 h 30"/>
                        <a:gd name="T16" fmla="*/ 39 w 50"/>
                        <a:gd name="T17" fmla="*/ 4 h 30"/>
                        <a:gd name="T18" fmla="*/ 33 w 50"/>
                        <a:gd name="T19" fmla="*/ 2 h 30"/>
                        <a:gd name="T20" fmla="*/ 26 w 50"/>
                        <a:gd name="T21" fmla="*/ 0 h 30"/>
                        <a:gd name="T22" fmla="*/ 17 w 50"/>
                        <a:gd name="T23" fmla="*/ 2 h 30"/>
                        <a:gd name="T24" fmla="*/ 11 w 50"/>
                        <a:gd name="T25" fmla="*/ 4 h 30"/>
                        <a:gd name="T26" fmla="*/ 6 w 50"/>
                        <a:gd name="T27" fmla="*/ 9 h 30"/>
                        <a:gd name="T28" fmla="*/ 2 w 50"/>
                        <a:gd name="T29" fmla="*/ 13 h 30"/>
                        <a:gd name="T30" fmla="*/ 0 w 50"/>
                        <a:gd name="T31" fmla="*/ 17 h 30"/>
                        <a:gd name="T32" fmla="*/ 2 w 50"/>
                        <a:gd name="T33" fmla="*/ 22 h 30"/>
                        <a:gd name="T34" fmla="*/ 6 w 50"/>
                        <a:gd name="T35" fmla="*/ 24 h 30"/>
                        <a:gd name="T36" fmla="*/ 11 w 50"/>
                        <a:gd name="T37" fmla="*/ 28 h 30"/>
                        <a:gd name="T38" fmla="*/ 17 w 50"/>
                        <a:gd name="T39" fmla="*/ 30 h 30"/>
                        <a:gd name="T40" fmla="*/ 26 w 50"/>
                        <a:gd name="T41" fmla="*/ 3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0"/>
                        <a:gd name="T65" fmla="*/ 50 w 5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0">
                          <a:moveTo>
                            <a:pt x="26" y="30"/>
                          </a:moveTo>
                          <a:lnTo>
                            <a:pt x="33" y="30"/>
                          </a:lnTo>
                          <a:lnTo>
                            <a:pt x="39" y="28"/>
                          </a:lnTo>
                          <a:lnTo>
                            <a:pt x="45" y="24"/>
                          </a:lnTo>
                          <a:lnTo>
                            <a:pt x="48" y="22"/>
                          </a:lnTo>
                          <a:lnTo>
                            <a:pt x="50" y="17"/>
                          </a:lnTo>
                          <a:lnTo>
                            <a:pt x="48" y="13"/>
                          </a:lnTo>
                          <a:lnTo>
                            <a:pt x="45" y="9"/>
                          </a:lnTo>
                          <a:lnTo>
                            <a:pt x="39" y="4"/>
                          </a:lnTo>
                          <a:lnTo>
                            <a:pt x="33" y="2"/>
                          </a:lnTo>
                          <a:lnTo>
                            <a:pt x="26" y="0"/>
                          </a:lnTo>
                          <a:lnTo>
                            <a:pt x="17" y="2"/>
                          </a:lnTo>
                          <a:lnTo>
                            <a:pt x="11" y="4"/>
                          </a:lnTo>
                          <a:lnTo>
                            <a:pt x="6" y="9"/>
                          </a:lnTo>
                          <a:lnTo>
                            <a:pt x="2" y="13"/>
                          </a:lnTo>
                          <a:lnTo>
                            <a:pt x="0" y="17"/>
                          </a:lnTo>
                          <a:lnTo>
                            <a:pt x="2" y="22"/>
                          </a:lnTo>
                          <a:lnTo>
                            <a:pt x="6" y="24"/>
                          </a:lnTo>
                          <a:lnTo>
                            <a:pt x="11" y="28"/>
                          </a:lnTo>
                          <a:lnTo>
                            <a:pt x="17" y="30"/>
                          </a:lnTo>
                          <a:lnTo>
                            <a:pt x="26" y="30"/>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sp>
                  <p:nvSpPr>
                    <p:cNvPr id="9308" name="Freeform 228"/>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close/>
                        </a:path>
                      </a:pathLst>
                    </a:custGeom>
                    <a:solidFill>
                      <a:srgbClr val="000000"/>
                    </a:solidFill>
                    <a:ln w="0">
                      <a:solidFill>
                        <a:srgbClr val="000000"/>
                      </a:solidFill>
                      <a:round/>
                      <a:headEnd/>
                      <a:tailEnd/>
                    </a:ln>
                  </p:spPr>
                  <p:txBody>
                    <a:bodyPr/>
                    <a:lstStyle/>
                    <a:p>
                      <a:pPr defTabSz="457200"/>
                      <a:endParaRPr lang="en-US">
                        <a:solidFill>
                          <a:prstClr val="black"/>
                        </a:solidFill>
                      </a:endParaRPr>
                    </a:p>
                  </p:txBody>
                </p:sp>
                <p:sp>
                  <p:nvSpPr>
                    <p:cNvPr id="9309" name="Freeform 229"/>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310" name="Freeform 230"/>
                    <p:cNvSpPr>
                      <a:spLocks/>
                    </p:cNvSpPr>
                    <p:nvPr/>
                  </p:nvSpPr>
                  <p:spPr bwMode="auto">
                    <a:xfrm>
                      <a:off x="1303" y="3331"/>
                      <a:ext cx="308" cy="308"/>
                    </a:xfrm>
                    <a:custGeom>
                      <a:avLst/>
                      <a:gdLst>
                        <a:gd name="T0" fmla="*/ 137 w 308"/>
                        <a:gd name="T1" fmla="*/ 308 h 308"/>
                        <a:gd name="T2" fmla="*/ 102 w 308"/>
                        <a:gd name="T3" fmla="*/ 305 h 308"/>
                        <a:gd name="T4" fmla="*/ 72 w 308"/>
                        <a:gd name="T5" fmla="*/ 295 h 308"/>
                        <a:gd name="T6" fmla="*/ 48 w 308"/>
                        <a:gd name="T7" fmla="*/ 282 h 308"/>
                        <a:gd name="T8" fmla="*/ 31 w 308"/>
                        <a:gd name="T9" fmla="*/ 269 h 308"/>
                        <a:gd name="T10" fmla="*/ 18 w 308"/>
                        <a:gd name="T11" fmla="*/ 254 h 308"/>
                        <a:gd name="T12" fmla="*/ 9 w 308"/>
                        <a:gd name="T13" fmla="*/ 241 h 308"/>
                        <a:gd name="T14" fmla="*/ 4 w 308"/>
                        <a:gd name="T15" fmla="*/ 230 h 308"/>
                        <a:gd name="T16" fmla="*/ 0 w 308"/>
                        <a:gd name="T17" fmla="*/ 223 h 308"/>
                        <a:gd name="T18" fmla="*/ 0 w 308"/>
                        <a:gd name="T19" fmla="*/ 219 h 308"/>
                        <a:gd name="T20" fmla="*/ 0 w 308"/>
                        <a:gd name="T21" fmla="*/ 0 h 308"/>
                        <a:gd name="T22" fmla="*/ 308 w 308"/>
                        <a:gd name="T23" fmla="*/ 2 h 308"/>
                        <a:gd name="T24" fmla="*/ 308 w 308"/>
                        <a:gd name="T25" fmla="*/ 199 h 308"/>
                        <a:gd name="T26" fmla="*/ 300 w 308"/>
                        <a:gd name="T27" fmla="*/ 214 h 308"/>
                        <a:gd name="T28" fmla="*/ 295 w 308"/>
                        <a:gd name="T29" fmla="*/ 228 h 308"/>
                        <a:gd name="T30" fmla="*/ 287 w 308"/>
                        <a:gd name="T31" fmla="*/ 241 h 308"/>
                        <a:gd name="T32" fmla="*/ 282 w 308"/>
                        <a:gd name="T33" fmla="*/ 249 h 308"/>
                        <a:gd name="T34" fmla="*/ 280 w 308"/>
                        <a:gd name="T35" fmla="*/ 253 h 308"/>
                        <a:gd name="T36" fmla="*/ 265 w 308"/>
                        <a:gd name="T37" fmla="*/ 267 h 308"/>
                        <a:gd name="T38" fmla="*/ 245 w 308"/>
                        <a:gd name="T39" fmla="*/ 279 h 308"/>
                        <a:gd name="T40" fmla="*/ 220 w 308"/>
                        <a:gd name="T41" fmla="*/ 288 h 308"/>
                        <a:gd name="T42" fmla="*/ 196 w 308"/>
                        <a:gd name="T43" fmla="*/ 295 h 308"/>
                        <a:gd name="T44" fmla="*/ 174 w 308"/>
                        <a:gd name="T45" fmla="*/ 301 h 308"/>
                        <a:gd name="T46" fmla="*/ 156 w 308"/>
                        <a:gd name="T47" fmla="*/ 305 h 308"/>
                        <a:gd name="T48" fmla="*/ 143 w 308"/>
                        <a:gd name="T49" fmla="*/ 308 h 308"/>
                        <a:gd name="T50" fmla="*/ 137 w 308"/>
                        <a:gd name="T51" fmla="*/ 308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
                        <a:gd name="T79" fmla="*/ 0 h 308"/>
                        <a:gd name="T80" fmla="*/ 308 w 308"/>
                        <a:gd name="T81" fmla="*/ 308 h 3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 h="308">
                          <a:moveTo>
                            <a:pt x="137" y="308"/>
                          </a:moveTo>
                          <a:lnTo>
                            <a:pt x="102" y="305"/>
                          </a:lnTo>
                          <a:lnTo>
                            <a:pt x="72" y="295"/>
                          </a:lnTo>
                          <a:lnTo>
                            <a:pt x="48" y="282"/>
                          </a:lnTo>
                          <a:lnTo>
                            <a:pt x="31" y="269"/>
                          </a:lnTo>
                          <a:lnTo>
                            <a:pt x="18" y="254"/>
                          </a:lnTo>
                          <a:lnTo>
                            <a:pt x="9" y="241"/>
                          </a:lnTo>
                          <a:lnTo>
                            <a:pt x="4" y="230"/>
                          </a:lnTo>
                          <a:lnTo>
                            <a:pt x="0" y="223"/>
                          </a:lnTo>
                          <a:lnTo>
                            <a:pt x="0" y="219"/>
                          </a:lnTo>
                          <a:lnTo>
                            <a:pt x="0" y="0"/>
                          </a:lnTo>
                          <a:lnTo>
                            <a:pt x="308" y="2"/>
                          </a:lnTo>
                          <a:lnTo>
                            <a:pt x="308" y="199"/>
                          </a:lnTo>
                          <a:lnTo>
                            <a:pt x="300" y="214"/>
                          </a:lnTo>
                          <a:lnTo>
                            <a:pt x="295" y="228"/>
                          </a:lnTo>
                          <a:lnTo>
                            <a:pt x="287" y="241"/>
                          </a:lnTo>
                          <a:lnTo>
                            <a:pt x="282" y="249"/>
                          </a:lnTo>
                          <a:lnTo>
                            <a:pt x="280" y="253"/>
                          </a:lnTo>
                          <a:lnTo>
                            <a:pt x="265" y="267"/>
                          </a:lnTo>
                          <a:lnTo>
                            <a:pt x="245" y="279"/>
                          </a:lnTo>
                          <a:lnTo>
                            <a:pt x="220" y="288"/>
                          </a:lnTo>
                          <a:lnTo>
                            <a:pt x="196" y="295"/>
                          </a:lnTo>
                          <a:lnTo>
                            <a:pt x="174" y="301"/>
                          </a:lnTo>
                          <a:lnTo>
                            <a:pt x="156" y="305"/>
                          </a:lnTo>
                          <a:lnTo>
                            <a:pt x="143" y="308"/>
                          </a:lnTo>
                          <a:lnTo>
                            <a:pt x="137" y="308"/>
                          </a:lnTo>
                          <a:close/>
                        </a:path>
                      </a:pathLst>
                    </a:custGeom>
                    <a:solidFill>
                      <a:srgbClr val="1A1A1A"/>
                    </a:solidFill>
                    <a:ln w="0">
                      <a:solidFill>
                        <a:srgbClr val="1A1A1A"/>
                      </a:solidFill>
                      <a:round/>
                      <a:headEnd/>
                      <a:tailEnd/>
                    </a:ln>
                  </p:spPr>
                  <p:txBody>
                    <a:bodyPr/>
                    <a:lstStyle/>
                    <a:p>
                      <a:pPr defTabSz="457200"/>
                      <a:endParaRPr lang="en-US">
                        <a:solidFill>
                          <a:prstClr val="black"/>
                        </a:solidFill>
                      </a:endParaRPr>
                    </a:p>
                  </p:txBody>
                </p:sp>
                <p:sp>
                  <p:nvSpPr>
                    <p:cNvPr id="9311" name="Freeform 231"/>
                    <p:cNvSpPr>
                      <a:spLocks/>
                    </p:cNvSpPr>
                    <p:nvPr/>
                  </p:nvSpPr>
                  <p:spPr bwMode="auto">
                    <a:xfrm>
                      <a:off x="1320" y="3331"/>
                      <a:ext cx="278" cy="306"/>
                    </a:xfrm>
                    <a:custGeom>
                      <a:avLst/>
                      <a:gdLst>
                        <a:gd name="T0" fmla="*/ 127 w 278"/>
                        <a:gd name="T1" fmla="*/ 306 h 306"/>
                        <a:gd name="T2" fmla="*/ 94 w 278"/>
                        <a:gd name="T3" fmla="*/ 303 h 306"/>
                        <a:gd name="T4" fmla="*/ 66 w 278"/>
                        <a:gd name="T5" fmla="*/ 295 h 306"/>
                        <a:gd name="T6" fmla="*/ 46 w 278"/>
                        <a:gd name="T7" fmla="*/ 286 h 306"/>
                        <a:gd name="T8" fmla="*/ 29 w 278"/>
                        <a:gd name="T9" fmla="*/ 273 h 306"/>
                        <a:gd name="T10" fmla="*/ 16 w 278"/>
                        <a:gd name="T11" fmla="*/ 260 h 306"/>
                        <a:gd name="T12" fmla="*/ 9 w 278"/>
                        <a:gd name="T13" fmla="*/ 249 h 306"/>
                        <a:gd name="T14" fmla="*/ 3 w 278"/>
                        <a:gd name="T15" fmla="*/ 238 h 306"/>
                        <a:gd name="T16" fmla="*/ 1 w 278"/>
                        <a:gd name="T17" fmla="*/ 232 h 306"/>
                        <a:gd name="T18" fmla="*/ 0 w 278"/>
                        <a:gd name="T19" fmla="*/ 228 h 306"/>
                        <a:gd name="T20" fmla="*/ 0 w 278"/>
                        <a:gd name="T21" fmla="*/ 0 h 306"/>
                        <a:gd name="T22" fmla="*/ 278 w 278"/>
                        <a:gd name="T23" fmla="*/ 2 h 306"/>
                        <a:gd name="T24" fmla="*/ 278 w 278"/>
                        <a:gd name="T25" fmla="*/ 191 h 306"/>
                        <a:gd name="T26" fmla="*/ 272 w 278"/>
                        <a:gd name="T27" fmla="*/ 206 h 306"/>
                        <a:gd name="T28" fmla="*/ 267 w 278"/>
                        <a:gd name="T29" fmla="*/ 219 h 306"/>
                        <a:gd name="T30" fmla="*/ 261 w 278"/>
                        <a:gd name="T31" fmla="*/ 232 h 306"/>
                        <a:gd name="T32" fmla="*/ 255 w 278"/>
                        <a:gd name="T33" fmla="*/ 240 h 306"/>
                        <a:gd name="T34" fmla="*/ 254 w 278"/>
                        <a:gd name="T35" fmla="*/ 243 h 306"/>
                        <a:gd name="T36" fmla="*/ 241 w 278"/>
                        <a:gd name="T37" fmla="*/ 256 h 306"/>
                        <a:gd name="T38" fmla="*/ 222 w 278"/>
                        <a:gd name="T39" fmla="*/ 269 h 306"/>
                        <a:gd name="T40" fmla="*/ 202 w 278"/>
                        <a:gd name="T41" fmla="*/ 280 h 306"/>
                        <a:gd name="T42" fmla="*/ 179 w 278"/>
                        <a:gd name="T43" fmla="*/ 290 h 306"/>
                        <a:gd name="T44" fmla="*/ 159 w 278"/>
                        <a:gd name="T45" fmla="*/ 297 h 306"/>
                        <a:gd name="T46" fmla="*/ 142 w 278"/>
                        <a:gd name="T47" fmla="*/ 303 h 306"/>
                        <a:gd name="T48" fmla="*/ 131 w 278"/>
                        <a:gd name="T49" fmla="*/ 306 h 306"/>
                        <a:gd name="T50" fmla="*/ 127 w 278"/>
                        <a:gd name="T51" fmla="*/ 306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8"/>
                        <a:gd name="T79" fmla="*/ 0 h 306"/>
                        <a:gd name="T80" fmla="*/ 278 w 278"/>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8" h="306">
                          <a:moveTo>
                            <a:pt x="127" y="306"/>
                          </a:moveTo>
                          <a:lnTo>
                            <a:pt x="94" y="303"/>
                          </a:lnTo>
                          <a:lnTo>
                            <a:pt x="66" y="295"/>
                          </a:lnTo>
                          <a:lnTo>
                            <a:pt x="46" y="286"/>
                          </a:lnTo>
                          <a:lnTo>
                            <a:pt x="29" y="273"/>
                          </a:lnTo>
                          <a:lnTo>
                            <a:pt x="16" y="260"/>
                          </a:lnTo>
                          <a:lnTo>
                            <a:pt x="9" y="249"/>
                          </a:lnTo>
                          <a:lnTo>
                            <a:pt x="3" y="238"/>
                          </a:lnTo>
                          <a:lnTo>
                            <a:pt x="1" y="232"/>
                          </a:lnTo>
                          <a:lnTo>
                            <a:pt x="0" y="228"/>
                          </a:lnTo>
                          <a:lnTo>
                            <a:pt x="0" y="0"/>
                          </a:lnTo>
                          <a:lnTo>
                            <a:pt x="278" y="2"/>
                          </a:lnTo>
                          <a:lnTo>
                            <a:pt x="278" y="191"/>
                          </a:lnTo>
                          <a:lnTo>
                            <a:pt x="272" y="206"/>
                          </a:lnTo>
                          <a:lnTo>
                            <a:pt x="267" y="219"/>
                          </a:lnTo>
                          <a:lnTo>
                            <a:pt x="261" y="232"/>
                          </a:lnTo>
                          <a:lnTo>
                            <a:pt x="255" y="240"/>
                          </a:lnTo>
                          <a:lnTo>
                            <a:pt x="254" y="243"/>
                          </a:lnTo>
                          <a:lnTo>
                            <a:pt x="241" y="256"/>
                          </a:lnTo>
                          <a:lnTo>
                            <a:pt x="222" y="269"/>
                          </a:lnTo>
                          <a:lnTo>
                            <a:pt x="202" y="280"/>
                          </a:lnTo>
                          <a:lnTo>
                            <a:pt x="179" y="290"/>
                          </a:lnTo>
                          <a:lnTo>
                            <a:pt x="159" y="297"/>
                          </a:lnTo>
                          <a:lnTo>
                            <a:pt x="142" y="303"/>
                          </a:lnTo>
                          <a:lnTo>
                            <a:pt x="131" y="306"/>
                          </a:lnTo>
                          <a:lnTo>
                            <a:pt x="127" y="306"/>
                          </a:lnTo>
                          <a:close/>
                        </a:path>
                      </a:pathLst>
                    </a:custGeom>
                    <a:solidFill>
                      <a:srgbClr val="333333"/>
                    </a:solidFill>
                    <a:ln w="0">
                      <a:solidFill>
                        <a:srgbClr val="333333"/>
                      </a:solidFill>
                      <a:round/>
                      <a:headEnd/>
                      <a:tailEnd/>
                    </a:ln>
                  </p:spPr>
                  <p:txBody>
                    <a:bodyPr/>
                    <a:lstStyle/>
                    <a:p>
                      <a:pPr defTabSz="457200"/>
                      <a:endParaRPr lang="en-US">
                        <a:solidFill>
                          <a:prstClr val="black"/>
                        </a:solidFill>
                      </a:endParaRPr>
                    </a:p>
                  </p:txBody>
                </p:sp>
                <p:sp>
                  <p:nvSpPr>
                    <p:cNvPr id="9312" name="Freeform 232"/>
                    <p:cNvSpPr>
                      <a:spLocks/>
                    </p:cNvSpPr>
                    <p:nvPr/>
                  </p:nvSpPr>
                  <p:spPr bwMode="auto">
                    <a:xfrm>
                      <a:off x="1338" y="3331"/>
                      <a:ext cx="249" cy="306"/>
                    </a:xfrm>
                    <a:custGeom>
                      <a:avLst/>
                      <a:gdLst>
                        <a:gd name="T0" fmla="*/ 115 w 249"/>
                        <a:gd name="T1" fmla="*/ 306 h 306"/>
                        <a:gd name="T2" fmla="*/ 82 w 249"/>
                        <a:gd name="T3" fmla="*/ 303 h 306"/>
                        <a:gd name="T4" fmla="*/ 56 w 249"/>
                        <a:gd name="T5" fmla="*/ 295 h 306"/>
                        <a:gd name="T6" fmla="*/ 35 w 249"/>
                        <a:gd name="T7" fmla="*/ 284 h 306"/>
                        <a:gd name="T8" fmla="*/ 20 w 249"/>
                        <a:gd name="T9" fmla="*/ 271 h 306"/>
                        <a:gd name="T10" fmla="*/ 11 w 249"/>
                        <a:gd name="T11" fmla="*/ 260 h 306"/>
                        <a:gd name="T12" fmla="*/ 4 w 249"/>
                        <a:gd name="T13" fmla="*/ 249 h 306"/>
                        <a:gd name="T14" fmla="*/ 0 w 249"/>
                        <a:gd name="T15" fmla="*/ 241 h 306"/>
                        <a:gd name="T16" fmla="*/ 0 w 249"/>
                        <a:gd name="T17" fmla="*/ 240 h 306"/>
                        <a:gd name="T18" fmla="*/ 0 w 249"/>
                        <a:gd name="T19" fmla="*/ 0 h 306"/>
                        <a:gd name="T20" fmla="*/ 249 w 249"/>
                        <a:gd name="T21" fmla="*/ 2 h 306"/>
                        <a:gd name="T22" fmla="*/ 249 w 249"/>
                        <a:gd name="T23" fmla="*/ 186 h 306"/>
                        <a:gd name="T24" fmla="*/ 243 w 249"/>
                        <a:gd name="T25" fmla="*/ 197 h 306"/>
                        <a:gd name="T26" fmla="*/ 237 w 249"/>
                        <a:gd name="T27" fmla="*/ 210 h 306"/>
                        <a:gd name="T28" fmla="*/ 232 w 249"/>
                        <a:gd name="T29" fmla="*/ 223 h 306"/>
                        <a:gd name="T30" fmla="*/ 228 w 249"/>
                        <a:gd name="T31" fmla="*/ 230 h 306"/>
                        <a:gd name="T32" fmla="*/ 226 w 249"/>
                        <a:gd name="T33" fmla="*/ 234 h 306"/>
                        <a:gd name="T34" fmla="*/ 215 w 249"/>
                        <a:gd name="T35" fmla="*/ 245 h 306"/>
                        <a:gd name="T36" fmla="*/ 198 w 249"/>
                        <a:gd name="T37" fmla="*/ 258 h 306"/>
                        <a:gd name="T38" fmla="*/ 180 w 249"/>
                        <a:gd name="T39" fmla="*/ 271 h 306"/>
                        <a:gd name="T40" fmla="*/ 161 w 249"/>
                        <a:gd name="T41" fmla="*/ 282 h 306"/>
                        <a:gd name="T42" fmla="*/ 145 w 249"/>
                        <a:gd name="T43" fmla="*/ 292 h 306"/>
                        <a:gd name="T44" fmla="*/ 130 w 249"/>
                        <a:gd name="T45" fmla="*/ 299 h 306"/>
                        <a:gd name="T46" fmla="*/ 119 w 249"/>
                        <a:gd name="T47" fmla="*/ 305 h 306"/>
                        <a:gd name="T48" fmla="*/ 115 w 249"/>
                        <a:gd name="T49" fmla="*/ 30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306"/>
                        <a:gd name="T77" fmla="*/ 249 w 249"/>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306">
                          <a:moveTo>
                            <a:pt x="115" y="306"/>
                          </a:moveTo>
                          <a:lnTo>
                            <a:pt x="82" y="303"/>
                          </a:lnTo>
                          <a:lnTo>
                            <a:pt x="56" y="295"/>
                          </a:lnTo>
                          <a:lnTo>
                            <a:pt x="35" y="284"/>
                          </a:lnTo>
                          <a:lnTo>
                            <a:pt x="20" y="271"/>
                          </a:lnTo>
                          <a:lnTo>
                            <a:pt x="11" y="260"/>
                          </a:lnTo>
                          <a:lnTo>
                            <a:pt x="4" y="249"/>
                          </a:lnTo>
                          <a:lnTo>
                            <a:pt x="0" y="241"/>
                          </a:lnTo>
                          <a:lnTo>
                            <a:pt x="0" y="240"/>
                          </a:lnTo>
                          <a:lnTo>
                            <a:pt x="0" y="0"/>
                          </a:lnTo>
                          <a:lnTo>
                            <a:pt x="249" y="2"/>
                          </a:lnTo>
                          <a:lnTo>
                            <a:pt x="249" y="186"/>
                          </a:lnTo>
                          <a:lnTo>
                            <a:pt x="243" y="197"/>
                          </a:lnTo>
                          <a:lnTo>
                            <a:pt x="237" y="210"/>
                          </a:lnTo>
                          <a:lnTo>
                            <a:pt x="232" y="223"/>
                          </a:lnTo>
                          <a:lnTo>
                            <a:pt x="228" y="230"/>
                          </a:lnTo>
                          <a:lnTo>
                            <a:pt x="226" y="234"/>
                          </a:lnTo>
                          <a:lnTo>
                            <a:pt x="215" y="245"/>
                          </a:lnTo>
                          <a:lnTo>
                            <a:pt x="198" y="258"/>
                          </a:lnTo>
                          <a:lnTo>
                            <a:pt x="180" y="271"/>
                          </a:lnTo>
                          <a:lnTo>
                            <a:pt x="161" y="282"/>
                          </a:lnTo>
                          <a:lnTo>
                            <a:pt x="145" y="292"/>
                          </a:lnTo>
                          <a:lnTo>
                            <a:pt x="130" y="299"/>
                          </a:lnTo>
                          <a:lnTo>
                            <a:pt x="119" y="305"/>
                          </a:lnTo>
                          <a:lnTo>
                            <a:pt x="115" y="306"/>
                          </a:lnTo>
                          <a:close/>
                        </a:path>
                      </a:pathLst>
                    </a:custGeom>
                    <a:solidFill>
                      <a:srgbClr val="4D4D4D"/>
                    </a:solidFill>
                    <a:ln w="0">
                      <a:solidFill>
                        <a:srgbClr val="4D4D4D"/>
                      </a:solidFill>
                      <a:round/>
                      <a:headEnd/>
                      <a:tailEnd/>
                    </a:ln>
                  </p:spPr>
                  <p:txBody>
                    <a:bodyPr/>
                    <a:lstStyle/>
                    <a:p>
                      <a:pPr defTabSz="457200"/>
                      <a:endParaRPr lang="en-US">
                        <a:solidFill>
                          <a:prstClr val="black"/>
                        </a:solidFill>
                      </a:endParaRPr>
                    </a:p>
                  </p:txBody>
                </p:sp>
                <p:sp>
                  <p:nvSpPr>
                    <p:cNvPr id="9313" name="Freeform 233"/>
                    <p:cNvSpPr>
                      <a:spLocks/>
                    </p:cNvSpPr>
                    <p:nvPr/>
                  </p:nvSpPr>
                  <p:spPr bwMode="auto">
                    <a:xfrm>
                      <a:off x="1355" y="3333"/>
                      <a:ext cx="219" cy="303"/>
                    </a:xfrm>
                    <a:custGeom>
                      <a:avLst/>
                      <a:gdLst>
                        <a:gd name="T0" fmla="*/ 105 w 219"/>
                        <a:gd name="T1" fmla="*/ 303 h 303"/>
                        <a:gd name="T2" fmla="*/ 76 w 219"/>
                        <a:gd name="T3" fmla="*/ 301 h 303"/>
                        <a:gd name="T4" fmla="*/ 52 w 219"/>
                        <a:gd name="T5" fmla="*/ 293 h 303"/>
                        <a:gd name="T6" fmla="*/ 33 w 219"/>
                        <a:gd name="T7" fmla="*/ 284 h 303"/>
                        <a:gd name="T8" fmla="*/ 20 w 219"/>
                        <a:gd name="T9" fmla="*/ 275 h 303"/>
                        <a:gd name="T10" fmla="*/ 11 w 219"/>
                        <a:gd name="T11" fmla="*/ 264 h 303"/>
                        <a:gd name="T12" fmla="*/ 3 w 219"/>
                        <a:gd name="T13" fmla="*/ 254 h 303"/>
                        <a:gd name="T14" fmla="*/ 2 w 219"/>
                        <a:gd name="T15" fmla="*/ 249 h 303"/>
                        <a:gd name="T16" fmla="*/ 0 w 219"/>
                        <a:gd name="T17" fmla="*/ 247 h 303"/>
                        <a:gd name="T18" fmla="*/ 0 w 219"/>
                        <a:gd name="T19" fmla="*/ 0 h 303"/>
                        <a:gd name="T20" fmla="*/ 219 w 219"/>
                        <a:gd name="T21" fmla="*/ 0 h 303"/>
                        <a:gd name="T22" fmla="*/ 219 w 219"/>
                        <a:gd name="T23" fmla="*/ 176 h 303"/>
                        <a:gd name="T24" fmla="*/ 215 w 219"/>
                        <a:gd name="T25" fmla="*/ 188 h 303"/>
                        <a:gd name="T26" fmla="*/ 209 w 219"/>
                        <a:gd name="T27" fmla="*/ 201 h 303"/>
                        <a:gd name="T28" fmla="*/ 206 w 219"/>
                        <a:gd name="T29" fmla="*/ 210 h 303"/>
                        <a:gd name="T30" fmla="*/ 202 w 219"/>
                        <a:gd name="T31" fmla="*/ 219 h 303"/>
                        <a:gd name="T32" fmla="*/ 200 w 219"/>
                        <a:gd name="T33" fmla="*/ 223 h 303"/>
                        <a:gd name="T34" fmla="*/ 191 w 219"/>
                        <a:gd name="T35" fmla="*/ 234 h 303"/>
                        <a:gd name="T36" fmla="*/ 176 w 219"/>
                        <a:gd name="T37" fmla="*/ 247 h 303"/>
                        <a:gd name="T38" fmla="*/ 161 w 219"/>
                        <a:gd name="T39" fmla="*/ 260 h 303"/>
                        <a:gd name="T40" fmla="*/ 144 w 219"/>
                        <a:gd name="T41" fmla="*/ 273 h 303"/>
                        <a:gd name="T42" fmla="*/ 130 w 219"/>
                        <a:gd name="T43" fmla="*/ 284 h 303"/>
                        <a:gd name="T44" fmla="*/ 117 w 219"/>
                        <a:gd name="T45" fmla="*/ 295 h 303"/>
                        <a:gd name="T46" fmla="*/ 109 w 219"/>
                        <a:gd name="T47" fmla="*/ 301 h 303"/>
                        <a:gd name="T48" fmla="*/ 105 w 219"/>
                        <a:gd name="T49" fmla="*/ 303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303"/>
                        <a:gd name="T77" fmla="*/ 219 w 219"/>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303">
                          <a:moveTo>
                            <a:pt x="105" y="303"/>
                          </a:moveTo>
                          <a:lnTo>
                            <a:pt x="76" y="301"/>
                          </a:lnTo>
                          <a:lnTo>
                            <a:pt x="52" y="293"/>
                          </a:lnTo>
                          <a:lnTo>
                            <a:pt x="33" y="284"/>
                          </a:lnTo>
                          <a:lnTo>
                            <a:pt x="20" y="275"/>
                          </a:lnTo>
                          <a:lnTo>
                            <a:pt x="11" y="264"/>
                          </a:lnTo>
                          <a:lnTo>
                            <a:pt x="3" y="254"/>
                          </a:lnTo>
                          <a:lnTo>
                            <a:pt x="2" y="249"/>
                          </a:lnTo>
                          <a:lnTo>
                            <a:pt x="0" y="247"/>
                          </a:lnTo>
                          <a:lnTo>
                            <a:pt x="0" y="0"/>
                          </a:lnTo>
                          <a:lnTo>
                            <a:pt x="219" y="0"/>
                          </a:lnTo>
                          <a:lnTo>
                            <a:pt x="219" y="176"/>
                          </a:lnTo>
                          <a:lnTo>
                            <a:pt x="215" y="188"/>
                          </a:lnTo>
                          <a:lnTo>
                            <a:pt x="209" y="201"/>
                          </a:lnTo>
                          <a:lnTo>
                            <a:pt x="206" y="210"/>
                          </a:lnTo>
                          <a:lnTo>
                            <a:pt x="202" y="219"/>
                          </a:lnTo>
                          <a:lnTo>
                            <a:pt x="200" y="223"/>
                          </a:lnTo>
                          <a:lnTo>
                            <a:pt x="191" y="234"/>
                          </a:lnTo>
                          <a:lnTo>
                            <a:pt x="176" y="247"/>
                          </a:lnTo>
                          <a:lnTo>
                            <a:pt x="161" y="260"/>
                          </a:lnTo>
                          <a:lnTo>
                            <a:pt x="144" y="273"/>
                          </a:lnTo>
                          <a:lnTo>
                            <a:pt x="130" y="284"/>
                          </a:lnTo>
                          <a:lnTo>
                            <a:pt x="117" y="295"/>
                          </a:lnTo>
                          <a:lnTo>
                            <a:pt x="109" y="301"/>
                          </a:lnTo>
                          <a:lnTo>
                            <a:pt x="105" y="303"/>
                          </a:lnTo>
                          <a:close/>
                        </a:path>
                      </a:pathLst>
                    </a:custGeom>
                    <a:solidFill>
                      <a:srgbClr val="666666"/>
                    </a:solidFill>
                    <a:ln w="0">
                      <a:solidFill>
                        <a:srgbClr val="666666"/>
                      </a:solidFill>
                      <a:round/>
                      <a:headEnd/>
                      <a:tailEnd/>
                    </a:ln>
                  </p:spPr>
                  <p:txBody>
                    <a:bodyPr/>
                    <a:lstStyle/>
                    <a:p>
                      <a:pPr defTabSz="457200"/>
                      <a:endParaRPr lang="en-US">
                        <a:solidFill>
                          <a:prstClr val="black"/>
                        </a:solidFill>
                      </a:endParaRPr>
                    </a:p>
                  </p:txBody>
                </p:sp>
                <p:sp>
                  <p:nvSpPr>
                    <p:cNvPr id="9314" name="Freeform 234"/>
                    <p:cNvSpPr>
                      <a:spLocks/>
                    </p:cNvSpPr>
                    <p:nvPr/>
                  </p:nvSpPr>
                  <p:spPr bwMode="auto">
                    <a:xfrm>
                      <a:off x="1373" y="3333"/>
                      <a:ext cx="189" cy="303"/>
                    </a:xfrm>
                    <a:custGeom>
                      <a:avLst/>
                      <a:gdLst>
                        <a:gd name="T0" fmla="*/ 95 w 189"/>
                        <a:gd name="T1" fmla="*/ 303 h 303"/>
                        <a:gd name="T2" fmla="*/ 65 w 189"/>
                        <a:gd name="T3" fmla="*/ 299 h 303"/>
                        <a:gd name="T4" fmla="*/ 41 w 189"/>
                        <a:gd name="T5" fmla="*/ 293 h 303"/>
                        <a:gd name="T6" fmla="*/ 24 w 189"/>
                        <a:gd name="T7" fmla="*/ 284 h 303"/>
                        <a:gd name="T8" fmla="*/ 11 w 189"/>
                        <a:gd name="T9" fmla="*/ 275 h 303"/>
                        <a:gd name="T10" fmla="*/ 4 w 189"/>
                        <a:gd name="T11" fmla="*/ 265 h 303"/>
                        <a:gd name="T12" fmla="*/ 0 w 189"/>
                        <a:gd name="T13" fmla="*/ 258 h 303"/>
                        <a:gd name="T14" fmla="*/ 0 w 189"/>
                        <a:gd name="T15" fmla="*/ 256 h 303"/>
                        <a:gd name="T16" fmla="*/ 0 w 189"/>
                        <a:gd name="T17" fmla="*/ 0 h 303"/>
                        <a:gd name="T18" fmla="*/ 189 w 189"/>
                        <a:gd name="T19" fmla="*/ 0 h 303"/>
                        <a:gd name="T20" fmla="*/ 189 w 189"/>
                        <a:gd name="T21" fmla="*/ 169 h 303"/>
                        <a:gd name="T22" fmla="*/ 184 w 189"/>
                        <a:gd name="T23" fmla="*/ 182 h 303"/>
                        <a:gd name="T24" fmla="*/ 178 w 189"/>
                        <a:gd name="T25" fmla="*/ 197 h 303"/>
                        <a:gd name="T26" fmla="*/ 175 w 189"/>
                        <a:gd name="T27" fmla="*/ 208 h 303"/>
                        <a:gd name="T28" fmla="*/ 173 w 189"/>
                        <a:gd name="T29" fmla="*/ 212 h 303"/>
                        <a:gd name="T30" fmla="*/ 165 w 189"/>
                        <a:gd name="T31" fmla="*/ 223 h 303"/>
                        <a:gd name="T32" fmla="*/ 154 w 189"/>
                        <a:gd name="T33" fmla="*/ 236 h 303"/>
                        <a:gd name="T34" fmla="*/ 141 w 189"/>
                        <a:gd name="T35" fmla="*/ 251 h 303"/>
                        <a:gd name="T36" fmla="*/ 126 w 189"/>
                        <a:gd name="T37" fmla="*/ 265 h 303"/>
                        <a:gd name="T38" fmla="*/ 115 w 189"/>
                        <a:gd name="T39" fmla="*/ 280 h 303"/>
                        <a:gd name="T40" fmla="*/ 104 w 189"/>
                        <a:gd name="T41" fmla="*/ 291 h 303"/>
                        <a:gd name="T42" fmla="*/ 97 w 189"/>
                        <a:gd name="T43" fmla="*/ 299 h 303"/>
                        <a:gd name="T44" fmla="*/ 95 w 189"/>
                        <a:gd name="T45" fmla="*/ 303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303"/>
                        <a:gd name="T71" fmla="*/ 189 w 189"/>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303">
                          <a:moveTo>
                            <a:pt x="95" y="303"/>
                          </a:moveTo>
                          <a:lnTo>
                            <a:pt x="65" y="299"/>
                          </a:lnTo>
                          <a:lnTo>
                            <a:pt x="41" y="293"/>
                          </a:lnTo>
                          <a:lnTo>
                            <a:pt x="24" y="284"/>
                          </a:lnTo>
                          <a:lnTo>
                            <a:pt x="11" y="275"/>
                          </a:lnTo>
                          <a:lnTo>
                            <a:pt x="4" y="265"/>
                          </a:lnTo>
                          <a:lnTo>
                            <a:pt x="0" y="258"/>
                          </a:lnTo>
                          <a:lnTo>
                            <a:pt x="0" y="256"/>
                          </a:lnTo>
                          <a:lnTo>
                            <a:pt x="0" y="0"/>
                          </a:lnTo>
                          <a:lnTo>
                            <a:pt x="189" y="0"/>
                          </a:lnTo>
                          <a:lnTo>
                            <a:pt x="189" y="169"/>
                          </a:lnTo>
                          <a:lnTo>
                            <a:pt x="184" y="182"/>
                          </a:lnTo>
                          <a:lnTo>
                            <a:pt x="178" y="197"/>
                          </a:lnTo>
                          <a:lnTo>
                            <a:pt x="175" y="208"/>
                          </a:lnTo>
                          <a:lnTo>
                            <a:pt x="173" y="212"/>
                          </a:lnTo>
                          <a:lnTo>
                            <a:pt x="165" y="223"/>
                          </a:lnTo>
                          <a:lnTo>
                            <a:pt x="154" y="236"/>
                          </a:lnTo>
                          <a:lnTo>
                            <a:pt x="141" y="251"/>
                          </a:lnTo>
                          <a:lnTo>
                            <a:pt x="126" y="265"/>
                          </a:lnTo>
                          <a:lnTo>
                            <a:pt x="115" y="280"/>
                          </a:lnTo>
                          <a:lnTo>
                            <a:pt x="104" y="291"/>
                          </a:lnTo>
                          <a:lnTo>
                            <a:pt x="97" y="299"/>
                          </a:lnTo>
                          <a:lnTo>
                            <a:pt x="95" y="303"/>
                          </a:lnTo>
                          <a:close/>
                        </a:path>
                      </a:pathLst>
                    </a:custGeom>
                    <a:solidFill>
                      <a:srgbClr val="808080"/>
                    </a:solidFill>
                    <a:ln w="0">
                      <a:solidFill>
                        <a:srgbClr val="808080"/>
                      </a:solidFill>
                      <a:round/>
                      <a:headEnd/>
                      <a:tailEnd/>
                    </a:ln>
                  </p:spPr>
                  <p:txBody>
                    <a:bodyPr/>
                    <a:lstStyle/>
                    <a:p>
                      <a:pPr defTabSz="457200"/>
                      <a:endParaRPr lang="en-US">
                        <a:solidFill>
                          <a:prstClr val="black"/>
                        </a:solidFill>
                      </a:endParaRPr>
                    </a:p>
                  </p:txBody>
                </p:sp>
                <p:sp>
                  <p:nvSpPr>
                    <p:cNvPr id="9315" name="Freeform 235"/>
                    <p:cNvSpPr>
                      <a:spLocks/>
                    </p:cNvSpPr>
                    <p:nvPr/>
                  </p:nvSpPr>
                  <p:spPr bwMode="auto">
                    <a:xfrm>
                      <a:off x="1390" y="3333"/>
                      <a:ext cx="159" cy="301"/>
                    </a:xfrm>
                    <a:custGeom>
                      <a:avLst/>
                      <a:gdLst>
                        <a:gd name="T0" fmla="*/ 83 w 159"/>
                        <a:gd name="T1" fmla="*/ 301 h 301"/>
                        <a:gd name="T2" fmla="*/ 54 w 159"/>
                        <a:gd name="T3" fmla="*/ 299 h 301"/>
                        <a:gd name="T4" fmla="*/ 32 w 159"/>
                        <a:gd name="T5" fmla="*/ 293 h 301"/>
                        <a:gd name="T6" fmla="*/ 17 w 159"/>
                        <a:gd name="T7" fmla="*/ 284 h 301"/>
                        <a:gd name="T8" fmla="*/ 7 w 159"/>
                        <a:gd name="T9" fmla="*/ 275 h 301"/>
                        <a:gd name="T10" fmla="*/ 2 w 159"/>
                        <a:gd name="T11" fmla="*/ 267 h 301"/>
                        <a:gd name="T12" fmla="*/ 0 w 159"/>
                        <a:gd name="T13" fmla="*/ 265 h 301"/>
                        <a:gd name="T14" fmla="*/ 0 w 159"/>
                        <a:gd name="T15" fmla="*/ 0 h 301"/>
                        <a:gd name="T16" fmla="*/ 159 w 159"/>
                        <a:gd name="T17" fmla="*/ 0 h 301"/>
                        <a:gd name="T18" fmla="*/ 159 w 159"/>
                        <a:gd name="T19" fmla="*/ 162 h 301"/>
                        <a:gd name="T20" fmla="*/ 156 w 159"/>
                        <a:gd name="T21" fmla="*/ 173 h 301"/>
                        <a:gd name="T22" fmla="*/ 152 w 159"/>
                        <a:gd name="T23" fmla="*/ 188 h 301"/>
                        <a:gd name="T24" fmla="*/ 148 w 159"/>
                        <a:gd name="T25" fmla="*/ 199 h 301"/>
                        <a:gd name="T26" fmla="*/ 146 w 159"/>
                        <a:gd name="T27" fmla="*/ 202 h 301"/>
                        <a:gd name="T28" fmla="*/ 141 w 159"/>
                        <a:gd name="T29" fmla="*/ 212 h 301"/>
                        <a:gd name="T30" fmla="*/ 132 w 159"/>
                        <a:gd name="T31" fmla="*/ 226 h 301"/>
                        <a:gd name="T32" fmla="*/ 121 w 159"/>
                        <a:gd name="T33" fmla="*/ 241 h 301"/>
                        <a:gd name="T34" fmla="*/ 109 w 159"/>
                        <a:gd name="T35" fmla="*/ 260 h 301"/>
                        <a:gd name="T36" fmla="*/ 100 w 159"/>
                        <a:gd name="T37" fmla="*/ 275 h 301"/>
                        <a:gd name="T38" fmla="*/ 91 w 159"/>
                        <a:gd name="T39" fmla="*/ 290 h 301"/>
                        <a:gd name="T40" fmla="*/ 85 w 159"/>
                        <a:gd name="T41" fmla="*/ 299 h 301"/>
                        <a:gd name="T42" fmla="*/ 83 w 15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01"/>
                        <a:gd name="T68" fmla="*/ 159 w 15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01">
                          <a:moveTo>
                            <a:pt x="83" y="301"/>
                          </a:moveTo>
                          <a:lnTo>
                            <a:pt x="54" y="299"/>
                          </a:lnTo>
                          <a:lnTo>
                            <a:pt x="32" y="293"/>
                          </a:lnTo>
                          <a:lnTo>
                            <a:pt x="17" y="284"/>
                          </a:lnTo>
                          <a:lnTo>
                            <a:pt x="7" y="275"/>
                          </a:lnTo>
                          <a:lnTo>
                            <a:pt x="2" y="267"/>
                          </a:lnTo>
                          <a:lnTo>
                            <a:pt x="0" y="265"/>
                          </a:lnTo>
                          <a:lnTo>
                            <a:pt x="0" y="0"/>
                          </a:lnTo>
                          <a:lnTo>
                            <a:pt x="159" y="0"/>
                          </a:lnTo>
                          <a:lnTo>
                            <a:pt x="159" y="162"/>
                          </a:lnTo>
                          <a:lnTo>
                            <a:pt x="156" y="173"/>
                          </a:lnTo>
                          <a:lnTo>
                            <a:pt x="152" y="188"/>
                          </a:lnTo>
                          <a:lnTo>
                            <a:pt x="148" y="199"/>
                          </a:lnTo>
                          <a:lnTo>
                            <a:pt x="146" y="202"/>
                          </a:lnTo>
                          <a:lnTo>
                            <a:pt x="141" y="212"/>
                          </a:lnTo>
                          <a:lnTo>
                            <a:pt x="132" y="226"/>
                          </a:lnTo>
                          <a:lnTo>
                            <a:pt x="121" y="241"/>
                          </a:lnTo>
                          <a:lnTo>
                            <a:pt x="109" y="260"/>
                          </a:lnTo>
                          <a:lnTo>
                            <a:pt x="100" y="275"/>
                          </a:lnTo>
                          <a:lnTo>
                            <a:pt x="91" y="290"/>
                          </a:lnTo>
                          <a:lnTo>
                            <a:pt x="85" y="299"/>
                          </a:lnTo>
                          <a:lnTo>
                            <a:pt x="83" y="301"/>
                          </a:lnTo>
                          <a:close/>
                        </a:path>
                      </a:pathLst>
                    </a:custGeom>
                    <a:solidFill>
                      <a:srgbClr val="999999"/>
                    </a:solidFill>
                    <a:ln w="0">
                      <a:solidFill>
                        <a:srgbClr val="999999"/>
                      </a:solidFill>
                      <a:round/>
                      <a:headEnd/>
                      <a:tailEnd/>
                    </a:ln>
                  </p:spPr>
                  <p:txBody>
                    <a:bodyPr/>
                    <a:lstStyle/>
                    <a:p>
                      <a:pPr defTabSz="457200"/>
                      <a:endParaRPr lang="en-US">
                        <a:solidFill>
                          <a:prstClr val="black"/>
                        </a:solidFill>
                      </a:endParaRPr>
                    </a:p>
                  </p:txBody>
                </p:sp>
                <p:sp>
                  <p:nvSpPr>
                    <p:cNvPr id="9316" name="Freeform 236"/>
                    <p:cNvSpPr>
                      <a:spLocks/>
                    </p:cNvSpPr>
                    <p:nvPr/>
                  </p:nvSpPr>
                  <p:spPr bwMode="auto">
                    <a:xfrm>
                      <a:off x="1407" y="3333"/>
                      <a:ext cx="129" cy="301"/>
                    </a:xfrm>
                    <a:custGeom>
                      <a:avLst/>
                      <a:gdLst>
                        <a:gd name="T0" fmla="*/ 74 w 129"/>
                        <a:gd name="T1" fmla="*/ 301 h 301"/>
                        <a:gd name="T2" fmla="*/ 48 w 129"/>
                        <a:gd name="T3" fmla="*/ 299 h 301"/>
                        <a:gd name="T4" fmla="*/ 29 w 129"/>
                        <a:gd name="T5" fmla="*/ 295 h 301"/>
                        <a:gd name="T6" fmla="*/ 16 w 129"/>
                        <a:gd name="T7" fmla="*/ 288 h 301"/>
                        <a:gd name="T8" fmla="*/ 7 w 129"/>
                        <a:gd name="T9" fmla="*/ 282 h 301"/>
                        <a:gd name="T10" fmla="*/ 2 w 129"/>
                        <a:gd name="T11" fmla="*/ 277 h 301"/>
                        <a:gd name="T12" fmla="*/ 0 w 129"/>
                        <a:gd name="T13" fmla="*/ 275 h 301"/>
                        <a:gd name="T14" fmla="*/ 0 w 129"/>
                        <a:gd name="T15" fmla="*/ 0 h 301"/>
                        <a:gd name="T16" fmla="*/ 129 w 129"/>
                        <a:gd name="T17" fmla="*/ 0 h 301"/>
                        <a:gd name="T18" fmla="*/ 129 w 129"/>
                        <a:gd name="T19" fmla="*/ 156 h 301"/>
                        <a:gd name="T20" fmla="*/ 128 w 129"/>
                        <a:gd name="T21" fmla="*/ 165 h 301"/>
                        <a:gd name="T22" fmla="*/ 124 w 129"/>
                        <a:gd name="T23" fmla="*/ 178 h 301"/>
                        <a:gd name="T24" fmla="*/ 122 w 129"/>
                        <a:gd name="T25" fmla="*/ 189 h 301"/>
                        <a:gd name="T26" fmla="*/ 120 w 129"/>
                        <a:gd name="T27" fmla="*/ 193 h 301"/>
                        <a:gd name="T28" fmla="*/ 116 w 129"/>
                        <a:gd name="T29" fmla="*/ 202 h 301"/>
                        <a:gd name="T30" fmla="*/ 109 w 129"/>
                        <a:gd name="T31" fmla="*/ 215 h 301"/>
                        <a:gd name="T32" fmla="*/ 102 w 129"/>
                        <a:gd name="T33" fmla="*/ 234 h 301"/>
                        <a:gd name="T34" fmla="*/ 92 w 129"/>
                        <a:gd name="T35" fmla="*/ 252 h 301"/>
                        <a:gd name="T36" fmla="*/ 85 w 129"/>
                        <a:gd name="T37" fmla="*/ 271 h 301"/>
                        <a:gd name="T38" fmla="*/ 79 w 129"/>
                        <a:gd name="T39" fmla="*/ 286 h 301"/>
                        <a:gd name="T40" fmla="*/ 76 w 129"/>
                        <a:gd name="T41" fmla="*/ 297 h 301"/>
                        <a:gd name="T42" fmla="*/ 74 w 12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01"/>
                        <a:gd name="T68" fmla="*/ 129 w 12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01">
                          <a:moveTo>
                            <a:pt x="74" y="301"/>
                          </a:moveTo>
                          <a:lnTo>
                            <a:pt x="48" y="299"/>
                          </a:lnTo>
                          <a:lnTo>
                            <a:pt x="29" y="295"/>
                          </a:lnTo>
                          <a:lnTo>
                            <a:pt x="16" y="288"/>
                          </a:lnTo>
                          <a:lnTo>
                            <a:pt x="7" y="282"/>
                          </a:lnTo>
                          <a:lnTo>
                            <a:pt x="2" y="277"/>
                          </a:lnTo>
                          <a:lnTo>
                            <a:pt x="0" y="275"/>
                          </a:lnTo>
                          <a:lnTo>
                            <a:pt x="0" y="0"/>
                          </a:lnTo>
                          <a:lnTo>
                            <a:pt x="129" y="0"/>
                          </a:lnTo>
                          <a:lnTo>
                            <a:pt x="129" y="156"/>
                          </a:lnTo>
                          <a:lnTo>
                            <a:pt x="128" y="165"/>
                          </a:lnTo>
                          <a:lnTo>
                            <a:pt x="124" y="178"/>
                          </a:lnTo>
                          <a:lnTo>
                            <a:pt x="122" y="189"/>
                          </a:lnTo>
                          <a:lnTo>
                            <a:pt x="120" y="193"/>
                          </a:lnTo>
                          <a:lnTo>
                            <a:pt x="116" y="202"/>
                          </a:lnTo>
                          <a:lnTo>
                            <a:pt x="109" y="215"/>
                          </a:lnTo>
                          <a:lnTo>
                            <a:pt x="102" y="234"/>
                          </a:lnTo>
                          <a:lnTo>
                            <a:pt x="92" y="252"/>
                          </a:lnTo>
                          <a:lnTo>
                            <a:pt x="85" y="271"/>
                          </a:lnTo>
                          <a:lnTo>
                            <a:pt x="79" y="286"/>
                          </a:lnTo>
                          <a:lnTo>
                            <a:pt x="76" y="297"/>
                          </a:lnTo>
                          <a:lnTo>
                            <a:pt x="74" y="301"/>
                          </a:lnTo>
                          <a:close/>
                        </a:path>
                      </a:pathLst>
                    </a:custGeom>
                    <a:solidFill>
                      <a:srgbClr val="B2B2B2"/>
                    </a:solidFill>
                    <a:ln w="0">
                      <a:solidFill>
                        <a:srgbClr val="B2B2B2"/>
                      </a:solidFill>
                      <a:round/>
                      <a:headEnd/>
                      <a:tailEnd/>
                    </a:ln>
                  </p:spPr>
                  <p:txBody>
                    <a:bodyPr/>
                    <a:lstStyle/>
                    <a:p>
                      <a:pPr defTabSz="457200"/>
                      <a:endParaRPr lang="en-US">
                        <a:solidFill>
                          <a:prstClr val="black"/>
                        </a:solidFill>
                      </a:endParaRPr>
                    </a:p>
                  </p:txBody>
                </p:sp>
                <p:sp>
                  <p:nvSpPr>
                    <p:cNvPr id="9317" name="Freeform 237"/>
                    <p:cNvSpPr>
                      <a:spLocks/>
                    </p:cNvSpPr>
                    <p:nvPr/>
                  </p:nvSpPr>
                  <p:spPr bwMode="auto">
                    <a:xfrm>
                      <a:off x="1425" y="3333"/>
                      <a:ext cx="100" cy="299"/>
                    </a:xfrm>
                    <a:custGeom>
                      <a:avLst/>
                      <a:gdLst>
                        <a:gd name="T0" fmla="*/ 61 w 100"/>
                        <a:gd name="T1" fmla="*/ 299 h 299"/>
                        <a:gd name="T2" fmla="*/ 37 w 100"/>
                        <a:gd name="T3" fmla="*/ 299 h 299"/>
                        <a:gd name="T4" fmla="*/ 21 w 100"/>
                        <a:gd name="T5" fmla="*/ 295 h 299"/>
                        <a:gd name="T6" fmla="*/ 9 w 100"/>
                        <a:gd name="T7" fmla="*/ 290 h 299"/>
                        <a:gd name="T8" fmla="*/ 2 w 100"/>
                        <a:gd name="T9" fmla="*/ 286 h 299"/>
                        <a:gd name="T10" fmla="*/ 0 w 100"/>
                        <a:gd name="T11" fmla="*/ 284 h 299"/>
                        <a:gd name="T12" fmla="*/ 0 w 100"/>
                        <a:gd name="T13" fmla="*/ 2 h 299"/>
                        <a:gd name="T14" fmla="*/ 100 w 100"/>
                        <a:gd name="T15" fmla="*/ 0 h 299"/>
                        <a:gd name="T16" fmla="*/ 100 w 100"/>
                        <a:gd name="T17" fmla="*/ 149 h 299"/>
                        <a:gd name="T18" fmla="*/ 98 w 100"/>
                        <a:gd name="T19" fmla="*/ 156 h 299"/>
                        <a:gd name="T20" fmla="*/ 97 w 100"/>
                        <a:gd name="T21" fmla="*/ 169 h 299"/>
                        <a:gd name="T22" fmla="*/ 95 w 100"/>
                        <a:gd name="T23" fmla="*/ 178 h 299"/>
                        <a:gd name="T24" fmla="*/ 93 w 100"/>
                        <a:gd name="T25" fmla="*/ 184 h 299"/>
                        <a:gd name="T26" fmla="*/ 91 w 100"/>
                        <a:gd name="T27" fmla="*/ 191 h 299"/>
                        <a:gd name="T28" fmla="*/ 86 w 100"/>
                        <a:gd name="T29" fmla="*/ 206 h 299"/>
                        <a:gd name="T30" fmla="*/ 80 w 100"/>
                        <a:gd name="T31" fmla="*/ 225 h 299"/>
                        <a:gd name="T32" fmla="*/ 74 w 100"/>
                        <a:gd name="T33" fmla="*/ 245 h 299"/>
                        <a:gd name="T34" fmla="*/ 71 w 100"/>
                        <a:gd name="T35" fmla="*/ 265 h 299"/>
                        <a:gd name="T36" fmla="*/ 65 w 100"/>
                        <a:gd name="T37" fmla="*/ 282 h 299"/>
                        <a:gd name="T38" fmla="*/ 63 w 100"/>
                        <a:gd name="T39" fmla="*/ 295 h 299"/>
                        <a:gd name="T40" fmla="*/ 61 w 100"/>
                        <a:gd name="T41" fmla="*/ 299 h 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99"/>
                        <a:gd name="T65" fmla="*/ 100 w 100"/>
                        <a:gd name="T66" fmla="*/ 299 h 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99">
                          <a:moveTo>
                            <a:pt x="61" y="299"/>
                          </a:moveTo>
                          <a:lnTo>
                            <a:pt x="37" y="299"/>
                          </a:lnTo>
                          <a:lnTo>
                            <a:pt x="21" y="295"/>
                          </a:lnTo>
                          <a:lnTo>
                            <a:pt x="9" y="290"/>
                          </a:lnTo>
                          <a:lnTo>
                            <a:pt x="2" y="286"/>
                          </a:lnTo>
                          <a:lnTo>
                            <a:pt x="0" y="284"/>
                          </a:lnTo>
                          <a:lnTo>
                            <a:pt x="0" y="2"/>
                          </a:lnTo>
                          <a:lnTo>
                            <a:pt x="100" y="0"/>
                          </a:lnTo>
                          <a:lnTo>
                            <a:pt x="100" y="149"/>
                          </a:lnTo>
                          <a:lnTo>
                            <a:pt x="98" y="156"/>
                          </a:lnTo>
                          <a:lnTo>
                            <a:pt x="97" y="169"/>
                          </a:lnTo>
                          <a:lnTo>
                            <a:pt x="95" y="178"/>
                          </a:lnTo>
                          <a:lnTo>
                            <a:pt x="93" y="184"/>
                          </a:lnTo>
                          <a:lnTo>
                            <a:pt x="91" y="191"/>
                          </a:lnTo>
                          <a:lnTo>
                            <a:pt x="86" y="206"/>
                          </a:lnTo>
                          <a:lnTo>
                            <a:pt x="80" y="225"/>
                          </a:lnTo>
                          <a:lnTo>
                            <a:pt x="74" y="245"/>
                          </a:lnTo>
                          <a:lnTo>
                            <a:pt x="71" y="265"/>
                          </a:lnTo>
                          <a:lnTo>
                            <a:pt x="65" y="282"/>
                          </a:lnTo>
                          <a:lnTo>
                            <a:pt x="63" y="295"/>
                          </a:lnTo>
                          <a:lnTo>
                            <a:pt x="61" y="299"/>
                          </a:lnTo>
                          <a:close/>
                        </a:path>
                      </a:pathLst>
                    </a:custGeom>
                    <a:solidFill>
                      <a:srgbClr val="CCCCCC"/>
                    </a:solidFill>
                    <a:ln w="0">
                      <a:solidFill>
                        <a:srgbClr val="CCCCCC"/>
                      </a:solidFill>
                      <a:round/>
                      <a:headEnd/>
                      <a:tailEnd/>
                    </a:ln>
                  </p:spPr>
                  <p:txBody>
                    <a:bodyPr/>
                    <a:lstStyle/>
                    <a:p>
                      <a:pPr defTabSz="457200"/>
                      <a:endParaRPr lang="en-US">
                        <a:solidFill>
                          <a:prstClr val="black"/>
                        </a:solidFill>
                      </a:endParaRPr>
                    </a:p>
                  </p:txBody>
                </p:sp>
                <p:sp>
                  <p:nvSpPr>
                    <p:cNvPr id="9318" name="Freeform 238"/>
                    <p:cNvSpPr>
                      <a:spLocks/>
                    </p:cNvSpPr>
                    <p:nvPr/>
                  </p:nvSpPr>
                  <p:spPr bwMode="auto">
                    <a:xfrm>
                      <a:off x="1442" y="3333"/>
                      <a:ext cx="70" cy="299"/>
                    </a:xfrm>
                    <a:custGeom>
                      <a:avLst/>
                      <a:gdLst>
                        <a:gd name="T0" fmla="*/ 52 w 70"/>
                        <a:gd name="T1" fmla="*/ 299 h 299"/>
                        <a:gd name="T2" fmla="*/ 30 w 70"/>
                        <a:gd name="T3" fmla="*/ 299 h 299"/>
                        <a:gd name="T4" fmla="*/ 13 w 70"/>
                        <a:gd name="T5" fmla="*/ 297 h 299"/>
                        <a:gd name="T6" fmla="*/ 4 w 70"/>
                        <a:gd name="T7" fmla="*/ 295 h 299"/>
                        <a:gd name="T8" fmla="*/ 0 w 70"/>
                        <a:gd name="T9" fmla="*/ 293 h 299"/>
                        <a:gd name="T10" fmla="*/ 0 w 70"/>
                        <a:gd name="T11" fmla="*/ 2 h 299"/>
                        <a:gd name="T12" fmla="*/ 70 w 70"/>
                        <a:gd name="T13" fmla="*/ 0 h 299"/>
                        <a:gd name="T14" fmla="*/ 70 w 70"/>
                        <a:gd name="T15" fmla="*/ 141 h 299"/>
                        <a:gd name="T16" fmla="*/ 70 w 70"/>
                        <a:gd name="T17" fmla="*/ 149 h 299"/>
                        <a:gd name="T18" fmla="*/ 69 w 70"/>
                        <a:gd name="T19" fmla="*/ 160 h 299"/>
                        <a:gd name="T20" fmla="*/ 69 w 70"/>
                        <a:gd name="T21" fmla="*/ 169 h 299"/>
                        <a:gd name="T22" fmla="*/ 67 w 70"/>
                        <a:gd name="T23" fmla="*/ 175 h 299"/>
                        <a:gd name="T24" fmla="*/ 67 w 70"/>
                        <a:gd name="T25" fmla="*/ 180 h 299"/>
                        <a:gd name="T26" fmla="*/ 63 w 70"/>
                        <a:gd name="T27" fmla="*/ 195 h 299"/>
                        <a:gd name="T28" fmla="*/ 61 w 70"/>
                        <a:gd name="T29" fmla="*/ 215 h 299"/>
                        <a:gd name="T30" fmla="*/ 57 w 70"/>
                        <a:gd name="T31" fmla="*/ 238 h 299"/>
                        <a:gd name="T32" fmla="*/ 56 w 70"/>
                        <a:gd name="T33" fmla="*/ 260 h 299"/>
                        <a:gd name="T34" fmla="*/ 54 w 70"/>
                        <a:gd name="T35" fmla="*/ 280 h 299"/>
                        <a:gd name="T36" fmla="*/ 52 w 70"/>
                        <a:gd name="T37" fmla="*/ 293 h 299"/>
                        <a:gd name="T38" fmla="*/ 52 w 70"/>
                        <a:gd name="T39" fmla="*/ 299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299"/>
                        <a:gd name="T62" fmla="*/ 70 w 70"/>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299">
                          <a:moveTo>
                            <a:pt x="52" y="299"/>
                          </a:moveTo>
                          <a:lnTo>
                            <a:pt x="30" y="299"/>
                          </a:lnTo>
                          <a:lnTo>
                            <a:pt x="13" y="297"/>
                          </a:lnTo>
                          <a:lnTo>
                            <a:pt x="4" y="295"/>
                          </a:lnTo>
                          <a:lnTo>
                            <a:pt x="0" y="293"/>
                          </a:lnTo>
                          <a:lnTo>
                            <a:pt x="0" y="2"/>
                          </a:lnTo>
                          <a:lnTo>
                            <a:pt x="70" y="0"/>
                          </a:lnTo>
                          <a:lnTo>
                            <a:pt x="70" y="141"/>
                          </a:lnTo>
                          <a:lnTo>
                            <a:pt x="70" y="149"/>
                          </a:lnTo>
                          <a:lnTo>
                            <a:pt x="69" y="160"/>
                          </a:lnTo>
                          <a:lnTo>
                            <a:pt x="69" y="169"/>
                          </a:lnTo>
                          <a:lnTo>
                            <a:pt x="67" y="175"/>
                          </a:lnTo>
                          <a:lnTo>
                            <a:pt x="67" y="180"/>
                          </a:lnTo>
                          <a:lnTo>
                            <a:pt x="63" y="195"/>
                          </a:lnTo>
                          <a:lnTo>
                            <a:pt x="61" y="215"/>
                          </a:lnTo>
                          <a:lnTo>
                            <a:pt x="57" y="238"/>
                          </a:lnTo>
                          <a:lnTo>
                            <a:pt x="56" y="260"/>
                          </a:lnTo>
                          <a:lnTo>
                            <a:pt x="54" y="280"/>
                          </a:lnTo>
                          <a:lnTo>
                            <a:pt x="52" y="293"/>
                          </a:lnTo>
                          <a:lnTo>
                            <a:pt x="52" y="299"/>
                          </a:lnTo>
                          <a:close/>
                        </a:path>
                      </a:pathLst>
                    </a:custGeom>
                    <a:solidFill>
                      <a:srgbClr val="E5E5E5"/>
                    </a:solidFill>
                    <a:ln w="0">
                      <a:solidFill>
                        <a:srgbClr val="E5E5E5"/>
                      </a:solidFill>
                      <a:round/>
                      <a:headEnd/>
                      <a:tailEnd/>
                    </a:ln>
                  </p:spPr>
                  <p:txBody>
                    <a:bodyPr/>
                    <a:lstStyle/>
                    <a:p>
                      <a:pPr defTabSz="457200"/>
                      <a:endParaRPr lang="en-US">
                        <a:solidFill>
                          <a:prstClr val="black"/>
                        </a:solidFill>
                      </a:endParaRPr>
                    </a:p>
                  </p:txBody>
                </p:sp>
                <p:sp>
                  <p:nvSpPr>
                    <p:cNvPr id="9319" name="Freeform 239"/>
                    <p:cNvSpPr>
                      <a:spLocks/>
                    </p:cNvSpPr>
                    <p:nvPr/>
                  </p:nvSpPr>
                  <p:spPr bwMode="auto">
                    <a:xfrm>
                      <a:off x="1299" y="3452"/>
                      <a:ext cx="93" cy="113"/>
                    </a:xfrm>
                    <a:custGeom>
                      <a:avLst/>
                      <a:gdLst>
                        <a:gd name="T0" fmla="*/ 0 w 93"/>
                        <a:gd name="T1" fmla="*/ 57 h 113"/>
                        <a:gd name="T2" fmla="*/ 2 w 93"/>
                        <a:gd name="T3" fmla="*/ 80 h 113"/>
                        <a:gd name="T4" fmla="*/ 13 w 93"/>
                        <a:gd name="T5" fmla="*/ 98 h 113"/>
                        <a:gd name="T6" fmla="*/ 28 w 93"/>
                        <a:gd name="T7" fmla="*/ 109 h 113"/>
                        <a:gd name="T8" fmla="*/ 48 w 93"/>
                        <a:gd name="T9" fmla="*/ 113 h 113"/>
                        <a:gd name="T10" fmla="*/ 65 w 93"/>
                        <a:gd name="T11" fmla="*/ 109 h 113"/>
                        <a:gd name="T12" fmla="*/ 78 w 93"/>
                        <a:gd name="T13" fmla="*/ 102 h 113"/>
                        <a:gd name="T14" fmla="*/ 85 w 93"/>
                        <a:gd name="T15" fmla="*/ 95 h 113"/>
                        <a:gd name="T16" fmla="*/ 91 w 93"/>
                        <a:gd name="T17" fmla="*/ 83 h 113"/>
                        <a:gd name="T18" fmla="*/ 93 w 93"/>
                        <a:gd name="T19" fmla="*/ 74 h 113"/>
                        <a:gd name="T20" fmla="*/ 71 w 93"/>
                        <a:gd name="T21" fmla="*/ 74 h 113"/>
                        <a:gd name="T22" fmla="*/ 69 w 93"/>
                        <a:gd name="T23" fmla="*/ 80 h 113"/>
                        <a:gd name="T24" fmla="*/ 65 w 93"/>
                        <a:gd name="T25" fmla="*/ 85 h 113"/>
                        <a:gd name="T26" fmla="*/ 61 w 93"/>
                        <a:gd name="T27" fmla="*/ 91 h 113"/>
                        <a:gd name="T28" fmla="*/ 56 w 93"/>
                        <a:gd name="T29" fmla="*/ 93 h 113"/>
                        <a:gd name="T30" fmla="*/ 48 w 93"/>
                        <a:gd name="T31" fmla="*/ 93 h 113"/>
                        <a:gd name="T32" fmla="*/ 41 w 93"/>
                        <a:gd name="T33" fmla="*/ 93 h 113"/>
                        <a:gd name="T34" fmla="*/ 35 w 93"/>
                        <a:gd name="T35" fmla="*/ 89 h 113"/>
                        <a:gd name="T36" fmla="*/ 30 w 93"/>
                        <a:gd name="T37" fmla="*/ 85 h 113"/>
                        <a:gd name="T38" fmla="*/ 26 w 93"/>
                        <a:gd name="T39" fmla="*/ 80 h 113"/>
                        <a:gd name="T40" fmla="*/ 24 w 93"/>
                        <a:gd name="T41" fmla="*/ 72 h 113"/>
                        <a:gd name="T42" fmla="*/ 22 w 93"/>
                        <a:gd name="T43" fmla="*/ 67 h 113"/>
                        <a:gd name="T44" fmla="*/ 22 w 93"/>
                        <a:gd name="T45" fmla="*/ 57 h 113"/>
                        <a:gd name="T46" fmla="*/ 22 w 93"/>
                        <a:gd name="T47" fmla="*/ 46 h 113"/>
                        <a:gd name="T48" fmla="*/ 26 w 93"/>
                        <a:gd name="T49" fmla="*/ 37 h 113"/>
                        <a:gd name="T50" fmla="*/ 30 w 93"/>
                        <a:gd name="T51" fmla="*/ 30 h 113"/>
                        <a:gd name="T52" fmla="*/ 33 w 93"/>
                        <a:gd name="T53" fmla="*/ 24 h 113"/>
                        <a:gd name="T54" fmla="*/ 41 w 93"/>
                        <a:gd name="T55" fmla="*/ 20 h 113"/>
                        <a:gd name="T56" fmla="*/ 48 w 93"/>
                        <a:gd name="T57" fmla="*/ 20 h 113"/>
                        <a:gd name="T58" fmla="*/ 56 w 93"/>
                        <a:gd name="T59" fmla="*/ 20 h 113"/>
                        <a:gd name="T60" fmla="*/ 61 w 93"/>
                        <a:gd name="T61" fmla="*/ 22 h 113"/>
                        <a:gd name="T62" fmla="*/ 65 w 93"/>
                        <a:gd name="T63" fmla="*/ 26 h 113"/>
                        <a:gd name="T64" fmla="*/ 69 w 93"/>
                        <a:gd name="T65" fmla="*/ 31 h 113"/>
                        <a:gd name="T66" fmla="*/ 71 w 93"/>
                        <a:gd name="T67" fmla="*/ 39 h 113"/>
                        <a:gd name="T68" fmla="*/ 93 w 93"/>
                        <a:gd name="T69" fmla="*/ 39 h 113"/>
                        <a:gd name="T70" fmla="*/ 91 w 93"/>
                        <a:gd name="T71" fmla="*/ 28 h 113"/>
                        <a:gd name="T72" fmla="*/ 85 w 93"/>
                        <a:gd name="T73" fmla="*/ 18 h 113"/>
                        <a:gd name="T74" fmla="*/ 76 w 93"/>
                        <a:gd name="T75" fmla="*/ 9 h 113"/>
                        <a:gd name="T76" fmla="*/ 63 w 93"/>
                        <a:gd name="T77" fmla="*/ 2 h 113"/>
                        <a:gd name="T78" fmla="*/ 46 w 93"/>
                        <a:gd name="T79" fmla="*/ 0 h 113"/>
                        <a:gd name="T80" fmla="*/ 30 w 93"/>
                        <a:gd name="T81" fmla="*/ 4 h 113"/>
                        <a:gd name="T82" fmla="*/ 15 w 93"/>
                        <a:gd name="T83" fmla="*/ 13 h 113"/>
                        <a:gd name="T84" fmla="*/ 4 w 93"/>
                        <a:gd name="T85" fmla="*/ 31 h 113"/>
                        <a:gd name="T86" fmla="*/ 0 w 93"/>
                        <a:gd name="T87" fmla="*/ 5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13"/>
                        <a:gd name="T134" fmla="*/ 93 w 93"/>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13">
                          <a:moveTo>
                            <a:pt x="0" y="57"/>
                          </a:moveTo>
                          <a:lnTo>
                            <a:pt x="2" y="80"/>
                          </a:lnTo>
                          <a:lnTo>
                            <a:pt x="13" y="98"/>
                          </a:lnTo>
                          <a:lnTo>
                            <a:pt x="28" y="109"/>
                          </a:lnTo>
                          <a:lnTo>
                            <a:pt x="48" y="113"/>
                          </a:lnTo>
                          <a:lnTo>
                            <a:pt x="65" y="109"/>
                          </a:lnTo>
                          <a:lnTo>
                            <a:pt x="78" y="102"/>
                          </a:lnTo>
                          <a:lnTo>
                            <a:pt x="85" y="95"/>
                          </a:lnTo>
                          <a:lnTo>
                            <a:pt x="91" y="83"/>
                          </a:lnTo>
                          <a:lnTo>
                            <a:pt x="93" y="74"/>
                          </a:lnTo>
                          <a:lnTo>
                            <a:pt x="71" y="74"/>
                          </a:lnTo>
                          <a:lnTo>
                            <a:pt x="69" y="80"/>
                          </a:lnTo>
                          <a:lnTo>
                            <a:pt x="65" y="85"/>
                          </a:lnTo>
                          <a:lnTo>
                            <a:pt x="61" y="91"/>
                          </a:lnTo>
                          <a:lnTo>
                            <a:pt x="56" y="93"/>
                          </a:lnTo>
                          <a:lnTo>
                            <a:pt x="48" y="93"/>
                          </a:lnTo>
                          <a:lnTo>
                            <a:pt x="41" y="93"/>
                          </a:lnTo>
                          <a:lnTo>
                            <a:pt x="35" y="89"/>
                          </a:lnTo>
                          <a:lnTo>
                            <a:pt x="30" y="85"/>
                          </a:lnTo>
                          <a:lnTo>
                            <a:pt x="26" y="80"/>
                          </a:lnTo>
                          <a:lnTo>
                            <a:pt x="24" y="72"/>
                          </a:lnTo>
                          <a:lnTo>
                            <a:pt x="22" y="67"/>
                          </a:lnTo>
                          <a:lnTo>
                            <a:pt x="22" y="57"/>
                          </a:lnTo>
                          <a:lnTo>
                            <a:pt x="22" y="46"/>
                          </a:lnTo>
                          <a:lnTo>
                            <a:pt x="26" y="37"/>
                          </a:lnTo>
                          <a:lnTo>
                            <a:pt x="30" y="30"/>
                          </a:lnTo>
                          <a:lnTo>
                            <a:pt x="33" y="24"/>
                          </a:lnTo>
                          <a:lnTo>
                            <a:pt x="41" y="20"/>
                          </a:lnTo>
                          <a:lnTo>
                            <a:pt x="48" y="20"/>
                          </a:lnTo>
                          <a:lnTo>
                            <a:pt x="56" y="20"/>
                          </a:lnTo>
                          <a:lnTo>
                            <a:pt x="61" y="22"/>
                          </a:lnTo>
                          <a:lnTo>
                            <a:pt x="65" y="26"/>
                          </a:lnTo>
                          <a:lnTo>
                            <a:pt x="69" y="31"/>
                          </a:lnTo>
                          <a:lnTo>
                            <a:pt x="71" y="39"/>
                          </a:lnTo>
                          <a:lnTo>
                            <a:pt x="93" y="39"/>
                          </a:lnTo>
                          <a:lnTo>
                            <a:pt x="91" y="28"/>
                          </a:lnTo>
                          <a:lnTo>
                            <a:pt x="85" y="18"/>
                          </a:lnTo>
                          <a:lnTo>
                            <a:pt x="76" y="9"/>
                          </a:lnTo>
                          <a:lnTo>
                            <a:pt x="63" y="2"/>
                          </a:lnTo>
                          <a:lnTo>
                            <a:pt x="46" y="0"/>
                          </a:lnTo>
                          <a:lnTo>
                            <a:pt x="30" y="4"/>
                          </a:lnTo>
                          <a:lnTo>
                            <a:pt x="15" y="13"/>
                          </a:lnTo>
                          <a:lnTo>
                            <a:pt x="4" y="31"/>
                          </a:lnTo>
                          <a:lnTo>
                            <a:pt x="0" y="57"/>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sp>
                  <p:nvSpPr>
                    <p:cNvPr id="9320" name="Freeform 240"/>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close/>
                        </a:path>
                      </a:pathLst>
                    </a:custGeom>
                    <a:solidFill>
                      <a:srgbClr val="BFBFBF"/>
                    </a:solidFill>
                    <a:ln w="0">
                      <a:solidFill>
                        <a:srgbClr val="BFBFBF"/>
                      </a:solidFill>
                      <a:round/>
                      <a:headEnd/>
                      <a:tailEnd/>
                    </a:ln>
                  </p:spPr>
                  <p:txBody>
                    <a:bodyPr/>
                    <a:lstStyle/>
                    <a:p>
                      <a:pPr defTabSz="457200"/>
                      <a:endParaRPr lang="en-US">
                        <a:solidFill>
                          <a:prstClr val="black"/>
                        </a:solidFill>
                      </a:endParaRPr>
                    </a:p>
                  </p:txBody>
                </p:sp>
                <p:sp>
                  <p:nvSpPr>
                    <p:cNvPr id="9321" name="Freeform 241"/>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path>
                      </a:pathLst>
                    </a:custGeom>
                    <a:noFill/>
                    <a:ln w="6350">
                      <a:solidFill>
                        <a:srgbClr val="000000"/>
                      </a:solidFill>
                      <a:round/>
                      <a:headEnd/>
                      <a:tailEnd/>
                    </a:ln>
                  </p:spPr>
                  <p:txBody>
                    <a:bodyPr/>
                    <a:lstStyle/>
                    <a:p>
                      <a:pPr defTabSz="457200"/>
                      <a:endParaRPr lang="en-US">
                        <a:solidFill>
                          <a:prstClr val="black"/>
                        </a:solidFill>
                      </a:endParaRPr>
                    </a:p>
                  </p:txBody>
                </p:sp>
                <p:sp>
                  <p:nvSpPr>
                    <p:cNvPr id="9322" name="Freeform 242"/>
                    <p:cNvSpPr>
                      <a:spLocks/>
                    </p:cNvSpPr>
                    <p:nvPr/>
                  </p:nvSpPr>
                  <p:spPr bwMode="auto">
                    <a:xfrm>
                      <a:off x="1327" y="3218"/>
                      <a:ext cx="273" cy="163"/>
                    </a:xfrm>
                    <a:custGeom>
                      <a:avLst/>
                      <a:gdLst>
                        <a:gd name="T0" fmla="*/ 135 w 273"/>
                        <a:gd name="T1" fmla="*/ 163 h 163"/>
                        <a:gd name="T2" fmla="*/ 172 w 273"/>
                        <a:gd name="T3" fmla="*/ 162 h 163"/>
                        <a:gd name="T4" fmla="*/ 204 w 273"/>
                        <a:gd name="T5" fmla="*/ 154 h 163"/>
                        <a:gd name="T6" fmla="*/ 232 w 273"/>
                        <a:gd name="T7" fmla="*/ 143 h 163"/>
                        <a:gd name="T8" fmla="*/ 254 w 273"/>
                        <a:gd name="T9" fmla="*/ 128 h 163"/>
                        <a:gd name="T10" fmla="*/ 267 w 273"/>
                        <a:gd name="T11" fmla="*/ 112 h 163"/>
                        <a:gd name="T12" fmla="*/ 273 w 273"/>
                        <a:gd name="T13" fmla="*/ 93 h 163"/>
                        <a:gd name="T14" fmla="*/ 267 w 273"/>
                        <a:gd name="T15" fmla="*/ 73 h 163"/>
                        <a:gd name="T16" fmla="*/ 254 w 273"/>
                        <a:gd name="T17" fmla="*/ 50 h 163"/>
                        <a:gd name="T18" fmla="*/ 232 w 273"/>
                        <a:gd name="T19" fmla="*/ 32 h 163"/>
                        <a:gd name="T20" fmla="*/ 204 w 273"/>
                        <a:gd name="T21" fmla="*/ 15 h 163"/>
                        <a:gd name="T22" fmla="*/ 172 w 273"/>
                        <a:gd name="T23" fmla="*/ 4 h 163"/>
                        <a:gd name="T24" fmla="*/ 135 w 273"/>
                        <a:gd name="T25" fmla="*/ 0 h 163"/>
                        <a:gd name="T26" fmla="*/ 100 w 273"/>
                        <a:gd name="T27" fmla="*/ 4 h 163"/>
                        <a:gd name="T28" fmla="*/ 67 w 273"/>
                        <a:gd name="T29" fmla="*/ 15 h 163"/>
                        <a:gd name="T30" fmla="*/ 41 w 273"/>
                        <a:gd name="T31" fmla="*/ 32 h 163"/>
                        <a:gd name="T32" fmla="*/ 18 w 273"/>
                        <a:gd name="T33" fmla="*/ 50 h 163"/>
                        <a:gd name="T34" fmla="*/ 5 w 273"/>
                        <a:gd name="T35" fmla="*/ 73 h 163"/>
                        <a:gd name="T36" fmla="*/ 0 w 273"/>
                        <a:gd name="T37" fmla="*/ 93 h 163"/>
                        <a:gd name="T38" fmla="*/ 5 w 273"/>
                        <a:gd name="T39" fmla="*/ 112 h 163"/>
                        <a:gd name="T40" fmla="*/ 18 w 273"/>
                        <a:gd name="T41" fmla="*/ 128 h 163"/>
                        <a:gd name="T42" fmla="*/ 41 w 273"/>
                        <a:gd name="T43" fmla="*/ 143 h 163"/>
                        <a:gd name="T44" fmla="*/ 67 w 273"/>
                        <a:gd name="T45" fmla="*/ 154 h 163"/>
                        <a:gd name="T46" fmla="*/ 100 w 273"/>
                        <a:gd name="T47" fmla="*/ 162 h 163"/>
                        <a:gd name="T48" fmla="*/ 135 w 273"/>
                        <a:gd name="T49" fmla="*/ 163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163"/>
                        <a:gd name="T77" fmla="*/ 273 w 273"/>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163">
                          <a:moveTo>
                            <a:pt x="135" y="163"/>
                          </a:moveTo>
                          <a:lnTo>
                            <a:pt x="172" y="162"/>
                          </a:lnTo>
                          <a:lnTo>
                            <a:pt x="204" y="154"/>
                          </a:lnTo>
                          <a:lnTo>
                            <a:pt x="232" y="143"/>
                          </a:lnTo>
                          <a:lnTo>
                            <a:pt x="254" y="128"/>
                          </a:lnTo>
                          <a:lnTo>
                            <a:pt x="267" y="112"/>
                          </a:lnTo>
                          <a:lnTo>
                            <a:pt x="273" y="93"/>
                          </a:lnTo>
                          <a:lnTo>
                            <a:pt x="267" y="73"/>
                          </a:lnTo>
                          <a:lnTo>
                            <a:pt x="254" y="50"/>
                          </a:lnTo>
                          <a:lnTo>
                            <a:pt x="232" y="32"/>
                          </a:lnTo>
                          <a:lnTo>
                            <a:pt x="204" y="15"/>
                          </a:lnTo>
                          <a:lnTo>
                            <a:pt x="172" y="4"/>
                          </a:lnTo>
                          <a:lnTo>
                            <a:pt x="135" y="0"/>
                          </a:lnTo>
                          <a:lnTo>
                            <a:pt x="100" y="4"/>
                          </a:lnTo>
                          <a:lnTo>
                            <a:pt x="67" y="15"/>
                          </a:lnTo>
                          <a:lnTo>
                            <a:pt x="41" y="32"/>
                          </a:lnTo>
                          <a:lnTo>
                            <a:pt x="18" y="50"/>
                          </a:lnTo>
                          <a:lnTo>
                            <a:pt x="5" y="73"/>
                          </a:lnTo>
                          <a:lnTo>
                            <a:pt x="0" y="93"/>
                          </a:lnTo>
                          <a:lnTo>
                            <a:pt x="5" y="112"/>
                          </a:lnTo>
                          <a:lnTo>
                            <a:pt x="18" y="128"/>
                          </a:lnTo>
                          <a:lnTo>
                            <a:pt x="41" y="143"/>
                          </a:lnTo>
                          <a:lnTo>
                            <a:pt x="67" y="154"/>
                          </a:lnTo>
                          <a:lnTo>
                            <a:pt x="100" y="162"/>
                          </a:lnTo>
                          <a:lnTo>
                            <a:pt x="135" y="163"/>
                          </a:lnTo>
                          <a:close/>
                        </a:path>
                      </a:pathLst>
                    </a:custGeom>
                    <a:solidFill>
                      <a:srgbClr val="404040"/>
                    </a:solidFill>
                    <a:ln w="0">
                      <a:solidFill>
                        <a:srgbClr val="404040"/>
                      </a:solidFill>
                      <a:round/>
                      <a:headEnd/>
                      <a:tailEnd/>
                    </a:ln>
                  </p:spPr>
                  <p:txBody>
                    <a:bodyPr/>
                    <a:lstStyle/>
                    <a:p>
                      <a:pPr defTabSz="457200"/>
                      <a:endParaRPr lang="en-US">
                        <a:solidFill>
                          <a:prstClr val="black"/>
                        </a:solidFill>
                      </a:endParaRPr>
                    </a:p>
                  </p:txBody>
                </p:sp>
                <p:sp>
                  <p:nvSpPr>
                    <p:cNvPr id="9323" name="Freeform 243"/>
                    <p:cNvSpPr>
                      <a:spLocks/>
                    </p:cNvSpPr>
                    <p:nvPr/>
                  </p:nvSpPr>
                  <p:spPr bwMode="auto">
                    <a:xfrm>
                      <a:off x="1340" y="3218"/>
                      <a:ext cx="247" cy="149"/>
                    </a:xfrm>
                    <a:custGeom>
                      <a:avLst/>
                      <a:gdLst>
                        <a:gd name="T0" fmla="*/ 122 w 247"/>
                        <a:gd name="T1" fmla="*/ 149 h 149"/>
                        <a:gd name="T2" fmla="*/ 161 w 247"/>
                        <a:gd name="T3" fmla="*/ 145 h 149"/>
                        <a:gd name="T4" fmla="*/ 195 w 247"/>
                        <a:gd name="T5" fmla="*/ 136 h 149"/>
                        <a:gd name="T6" fmla="*/ 222 w 247"/>
                        <a:gd name="T7" fmla="*/ 123 h 149"/>
                        <a:gd name="T8" fmla="*/ 239 w 247"/>
                        <a:gd name="T9" fmla="*/ 104 h 149"/>
                        <a:gd name="T10" fmla="*/ 247 w 247"/>
                        <a:gd name="T11" fmla="*/ 86 h 149"/>
                        <a:gd name="T12" fmla="*/ 241 w 247"/>
                        <a:gd name="T13" fmla="*/ 67 h 149"/>
                        <a:gd name="T14" fmla="*/ 228 w 247"/>
                        <a:gd name="T15" fmla="*/ 47 h 149"/>
                        <a:gd name="T16" fmla="*/ 209 w 247"/>
                        <a:gd name="T17" fmla="*/ 30 h 149"/>
                        <a:gd name="T18" fmla="*/ 185 w 247"/>
                        <a:gd name="T19" fmla="*/ 15 h 149"/>
                        <a:gd name="T20" fmla="*/ 156 w 247"/>
                        <a:gd name="T21" fmla="*/ 4 h 149"/>
                        <a:gd name="T22" fmla="*/ 122 w 247"/>
                        <a:gd name="T23" fmla="*/ 0 h 149"/>
                        <a:gd name="T24" fmla="*/ 91 w 247"/>
                        <a:gd name="T25" fmla="*/ 4 h 149"/>
                        <a:gd name="T26" fmla="*/ 61 w 247"/>
                        <a:gd name="T27" fmla="*/ 15 h 149"/>
                        <a:gd name="T28" fmla="*/ 37 w 247"/>
                        <a:gd name="T29" fmla="*/ 30 h 149"/>
                        <a:gd name="T30" fmla="*/ 17 w 247"/>
                        <a:gd name="T31" fmla="*/ 47 h 149"/>
                        <a:gd name="T32" fmla="*/ 5 w 247"/>
                        <a:gd name="T33" fmla="*/ 67 h 149"/>
                        <a:gd name="T34" fmla="*/ 0 w 247"/>
                        <a:gd name="T35" fmla="*/ 86 h 149"/>
                        <a:gd name="T36" fmla="*/ 7 w 247"/>
                        <a:gd name="T37" fmla="*/ 104 h 149"/>
                        <a:gd name="T38" fmla="*/ 24 w 247"/>
                        <a:gd name="T39" fmla="*/ 123 h 149"/>
                        <a:gd name="T40" fmla="*/ 50 w 247"/>
                        <a:gd name="T41" fmla="*/ 136 h 149"/>
                        <a:gd name="T42" fmla="*/ 85 w 247"/>
                        <a:gd name="T43" fmla="*/ 145 h 149"/>
                        <a:gd name="T44" fmla="*/ 122 w 247"/>
                        <a:gd name="T45" fmla="*/ 149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149"/>
                        <a:gd name="T71" fmla="*/ 247 w 247"/>
                        <a:gd name="T72" fmla="*/ 149 h 1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149">
                          <a:moveTo>
                            <a:pt x="122" y="149"/>
                          </a:moveTo>
                          <a:lnTo>
                            <a:pt x="161" y="145"/>
                          </a:lnTo>
                          <a:lnTo>
                            <a:pt x="195" y="136"/>
                          </a:lnTo>
                          <a:lnTo>
                            <a:pt x="222" y="123"/>
                          </a:lnTo>
                          <a:lnTo>
                            <a:pt x="239" y="104"/>
                          </a:lnTo>
                          <a:lnTo>
                            <a:pt x="247" y="86"/>
                          </a:lnTo>
                          <a:lnTo>
                            <a:pt x="241" y="67"/>
                          </a:lnTo>
                          <a:lnTo>
                            <a:pt x="228" y="47"/>
                          </a:lnTo>
                          <a:lnTo>
                            <a:pt x="209" y="30"/>
                          </a:lnTo>
                          <a:lnTo>
                            <a:pt x="185" y="15"/>
                          </a:lnTo>
                          <a:lnTo>
                            <a:pt x="156" y="4"/>
                          </a:lnTo>
                          <a:lnTo>
                            <a:pt x="122" y="0"/>
                          </a:lnTo>
                          <a:lnTo>
                            <a:pt x="91" y="4"/>
                          </a:lnTo>
                          <a:lnTo>
                            <a:pt x="61" y="15"/>
                          </a:lnTo>
                          <a:lnTo>
                            <a:pt x="37" y="30"/>
                          </a:lnTo>
                          <a:lnTo>
                            <a:pt x="17" y="47"/>
                          </a:lnTo>
                          <a:lnTo>
                            <a:pt x="5" y="67"/>
                          </a:lnTo>
                          <a:lnTo>
                            <a:pt x="0" y="86"/>
                          </a:lnTo>
                          <a:lnTo>
                            <a:pt x="7" y="104"/>
                          </a:lnTo>
                          <a:lnTo>
                            <a:pt x="24" y="123"/>
                          </a:lnTo>
                          <a:lnTo>
                            <a:pt x="50" y="136"/>
                          </a:lnTo>
                          <a:lnTo>
                            <a:pt x="85" y="145"/>
                          </a:lnTo>
                          <a:lnTo>
                            <a:pt x="122" y="149"/>
                          </a:lnTo>
                          <a:close/>
                        </a:path>
                      </a:pathLst>
                    </a:custGeom>
                    <a:solidFill>
                      <a:srgbClr val="585858"/>
                    </a:solidFill>
                    <a:ln w="0">
                      <a:solidFill>
                        <a:srgbClr val="585858"/>
                      </a:solidFill>
                      <a:round/>
                      <a:headEnd/>
                      <a:tailEnd/>
                    </a:ln>
                  </p:spPr>
                  <p:txBody>
                    <a:bodyPr/>
                    <a:lstStyle/>
                    <a:p>
                      <a:pPr defTabSz="457200"/>
                      <a:endParaRPr lang="en-US">
                        <a:solidFill>
                          <a:prstClr val="black"/>
                        </a:solidFill>
                      </a:endParaRPr>
                    </a:p>
                  </p:txBody>
                </p:sp>
                <p:sp>
                  <p:nvSpPr>
                    <p:cNvPr id="9324" name="Freeform 244"/>
                    <p:cNvSpPr>
                      <a:spLocks/>
                    </p:cNvSpPr>
                    <p:nvPr/>
                  </p:nvSpPr>
                  <p:spPr bwMode="auto">
                    <a:xfrm>
                      <a:off x="1355" y="3220"/>
                      <a:ext cx="217" cy="132"/>
                    </a:xfrm>
                    <a:custGeom>
                      <a:avLst/>
                      <a:gdLst>
                        <a:gd name="T0" fmla="*/ 109 w 217"/>
                        <a:gd name="T1" fmla="*/ 132 h 132"/>
                        <a:gd name="T2" fmla="*/ 143 w 217"/>
                        <a:gd name="T3" fmla="*/ 128 h 132"/>
                        <a:gd name="T4" fmla="*/ 172 w 217"/>
                        <a:gd name="T5" fmla="*/ 121 h 132"/>
                        <a:gd name="T6" fmla="*/ 196 w 217"/>
                        <a:gd name="T7" fmla="*/ 108 h 132"/>
                        <a:gd name="T8" fmla="*/ 211 w 217"/>
                        <a:gd name="T9" fmla="*/ 93 h 132"/>
                        <a:gd name="T10" fmla="*/ 217 w 217"/>
                        <a:gd name="T11" fmla="*/ 74 h 132"/>
                        <a:gd name="T12" fmla="*/ 211 w 217"/>
                        <a:gd name="T13" fmla="*/ 56 h 132"/>
                        <a:gd name="T14" fmla="*/ 196 w 217"/>
                        <a:gd name="T15" fmla="*/ 35 h 132"/>
                        <a:gd name="T16" fmla="*/ 172 w 217"/>
                        <a:gd name="T17" fmla="*/ 17 h 132"/>
                        <a:gd name="T18" fmla="*/ 143 w 217"/>
                        <a:gd name="T19" fmla="*/ 4 h 132"/>
                        <a:gd name="T20" fmla="*/ 109 w 217"/>
                        <a:gd name="T21" fmla="*/ 0 h 132"/>
                        <a:gd name="T22" fmla="*/ 74 w 217"/>
                        <a:gd name="T23" fmla="*/ 4 h 132"/>
                        <a:gd name="T24" fmla="*/ 44 w 217"/>
                        <a:gd name="T25" fmla="*/ 17 h 132"/>
                        <a:gd name="T26" fmla="*/ 20 w 217"/>
                        <a:gd name="T27" fmla="*/ 35 h 132"/>
                        <a:gd name="T28" fmla="*/ 5 w 217"/>
                        <a:gd name="T29" fmla="*/ 56 h 132"/>
                        <a:gd name="T30" fmla="*/ 0 w 217"/>
                        <a:gd name="T31" fmla="*/ 74 h 132"/>
                        <a:gd name="T32" fmla="*/ 5 w 217"/>
                        <a:gd name="T33" fmla="*/ 93 h 132"/>
                        <a:gd name="T34" fmla="*/ 20 w 217"/>
                        <a:gd name="T35" fmla="*/ 108 h 132"/>
                        <a:gd name="T36" fmla="*/ 44 w 217"/>
                        <a:gd name="T37" fmla="*/ 121 h 132"/>
                        <a:gd name="T38" fmla="*/ 74 w 217"/>
                        <a:gd name="T39" fmla="*/ 128 h 132"/>
                        <a:gd name="T40" fmla="*/ 109 w 217"/>
                        <a:gd name="T41" fmla="*/ 132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32"/>
                        <a:gd name="T65" fmla="*/ 217 w 217"/>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32">
                          <a:moveTo>
                            <a:pt x="109" y="132"/>
                          </a:moveTo>
                          <a:lnTo>
                            <a:pt x="143" y="128"/>
                          </a:lnTo>
                          <a:lnTo>
                            <a:pt x="172" y="121"/>
                          </a:lnTo>
                          <a:lnTo>
                            <a:pt x="196" y="108"/>
                          </a:lnTo>
                          <a:lnTo>
                            <a:pt x="211" y="93"/>
                          </a:lnTo>
                          <a:lnTo>
                            <a:pt x="217" y="74"/>
                          </a:lnTo>
                          <a:lnTo>
                            <a:pt x="211" y="56"/>
                          </a:lnTo>
                          <a:lnTo>
                            <a:pt x="196" y="35"/>
                          </a:lnTo>
                          <a:lnTo>
                            <a:pt x="172" y="17"/>
                          </a:lnTo>
                          <a:lnTo>
                            <a:pt x="143" y="4"/>
                          </a:lnTo>
                          <a:lnTo>
                            <a:pt x="109" y="0"/>
                          </a:lnTo>
                          <a:lnTo>
                            <a:pt x="74" y="4"/>
                          </a:lnTo>
                          <a:lnTo>
                            <a:pt x="44" y="17"/>
                          </a:lnTo>
                          <a:lnTo>
                            <a:pt x="20" y="35"/>
                          </a:lnTo>
                          <a:lnTo>
                            <a:pt x="5" y="56"/>
                          </a:lnTo>
                          <a:lnTo>
                            <a:pt x="0" y="74"/>
                          </a:lnTo>
                          <a:lnTo>
                            <a:pt x="5" y="93"/>
                          </a:lnTo>
                          <a:lnTo>
                            <a:pt x="20" y="108"/>
                          </a:lnTo>
                          <a:lnTo>
                            <a:pt x="44" y="121"/>
                          </a:lnTo>
                          <a:lnTo>
                            <a:pt x="74" y="128"/>
                          </a:lnTo>
                          <a:lnTo>
                            <a:pt x="109" y="132"/>
                          </a:lnTo>
                          <a:close/>
                        </a:path>
                      </a:pathLst>
                    </a:custGeom>
                    <a:solidFill>
                      <a:srgbClr val="707070"/>
                    </a:solidFill>
                    <a:ln w="0">
                      <a:solidFill>
                        <a:srgbClr val="707070"/>
                      </a:solidFill>
                      <a:round/>
                      <a:headEnd/>
                      <a:tailEnd/>
                    </a:ln>
                  </p:spPr>
                  <p:txBody>
                    <a:bodyPr/>
                    <a:lstStyle/>
                    <a:p>
                      <a:pPr defTabSz="457200"/>
                      <a:endParaRPr lang="en-US">
                        <a:solidFill>
                          <a:prstClr val="black"/>
                        </a:solidFill>
                      </a:endParaRPr>
                    </a:p>
                  </p:txBody>
                </p:sp>
                <p:sp>
                  <p:nvSpPr>
                    <p:cNvPr id="9325" name="Freeform 245"/>
                    <p:cNvSpPr>
                      <a:spLocks/>
                    </p:cNvSpPr>
                    <p:nvPr/>
                  </p:nvSpPr>
                  <p:spPr bwMode="auto">
                    <a:xfrm>
                      <a:off x="1368" y="3220"/>
                      <a:ext cx="191" cy="117"/>
                    </a:xfrm>
                    <a:custGeom>
                      <a:avLst/>
                      <a:gdLst>
                        <a:gd name="T0" fmla="*/ 96 w 191"/>
                        <a:gd name="T1" fmla="*/ 117 h 117"/>
                        <a:gd name="T2" fmla="*/ 126 w 191"/>
                        <a:gd name="T3" fmla="*/ 115 h 117"/>
                        <a:gd name="T4" fmla="*/ 152 w 191"/>
                        <a:gd name="T5" fmla="*/ 108 h 117"/>
                        <a:gd name="T6" fmla="*/ 172 w 191"/>
                        <a:gd name="T7" fmla="*/ 97 h 117"/>
                        <a:gd name="T8" fmla="*/ 187 w 191"/>
                        <a:gd name="T9" fmla="*/ 84 h 117"/>
                        <a:gd name="T10" fmla="*/ 191 w 191"/>
                        <a:gd name="T11" fmla="*/ 67 h 117"/>
                        <a:gd name="T12" fmla="*/ 187 w 191"/>
                        <a:gd name="T13" fmla="*/ 50 h 117"/>
                        <a:gd name="T14" fmla="*/ 172 w 191"/>
                        <a:gd name="T15" fmla="*/ 32 h 117"/>
                        <a:gd name="T16" fmla="*/ 152 w 191"/>
                        <a:gd name="T17" fmla="*/ 17 h 117"/>
                        <a:gd name="T18" fmla="*/ 126 w 191"/>
                        <a:gd name="T19" fmla="*/ 6 h 117"/>
                        <a:gd name="T20" fmla="*/ 96 w 191"/>
                        <a:gd name="T21" fmla="*/ 0 h 117"/>
                        <a:gd name="T22" fmla="*/ 65 w 191"/>
                        <a:gd name="T23" fmla="*/ 6 h 117"/>
                        <a:gd name="T24" fmla="*/ 39 w 191"/>
                        <a:gd name="T25" fmla="*/ 17 h 117"/>
                        <a:gd name="T26" fmla="*/ 18 w 191"/>
                        <a:gd name="T27" fmla="*/ 32 h 117"/>
                        <a:gd name="T28" fmla="*/ 3 w 191"/>
                        <a:gd name="T29" fmla="*/ 50 h 117"/>
                        <a:gd name="T30" fmla="*/ 0 w 191"/>
                        <a:gd name="T31" fmla="*/ 67 h 117"/>
                        <a:gd name="T32" fmla="*/ 3 w 191"/>
                        <a:gd name="T33" fmla="*/ 84 h 117"/>
                        <a:gd name="T34" fmla="*/ 18 w 191"/>
                        <a:gd name="T35" fmla="*/ 97 h 117"/>
                        <a:gd name="T36" fmla="*/ 39 w 191"/>
                        <a:gd name="T37" fmla="*/ 108 h 117"/>
                        <a:gd name="T38" fmla="*/ 65 w 191"/>
                        <a:gd name="T39" fmla="*/ 115 h 117"/>
                        <a:gd name="T40" fmla="*/ 96 w 191"/>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117"/>
                        <a:gd name="T65" fmla="*/ 191 w 19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117">
                          <a:moveTo>
                            <a:pt x="96" y="117"/>
                          </a:moveTo>
                          <a:lnTo>
                            <a:pt x="126" y="115"/>
                          </a:lnTo>
                          <a:lnTo>
                            <a:pt x="152" y="108"/>
                          </a:lnTo>
                          <a:lnTo>
                            <a:pt x="172" y="97"/>
                          </a:lnTo>
                          <a:lnTo>
                            <a:pt x="187" y="84"/>
                          </a:lnTo>
                          <a:lnTo>
                            <a:pt x="191" y="67"/>
                          </a:lnTo>
                          <a:lnTo>
                            <a:pt x="187" y="50"/>
                          </a:lnTo>
                          <a:lnTo>
                            <a:pt x="172" y="32"/>
                          </a:lnTo>
                          <a:lnTo>
                            <a:pt x="152" y="17"/>
                          </a:lnTo>
                          <a:lnTo>
                            <a:pt x="126" y="6"/>
                          </a:lnTo>
                          <a:lnTo>
                            <a:pt x="96" y="0"/>
                          </a:lnTo>
                          <a:lnTo>
                            <a:pt x="65" y="6"/>
                          </a:lnTo>
                          <a:lnTo>
                            <a:pt x="39" y="17"/>
                          </a:lnTo>
                          <a:lnTo>
                            <a:pt x="18" y="32"/>
                          </a:lnTo>
                          <a:lnTo>
                            <a:pt x="3" y="50"/>
                          </a:lnTo>
                          <a:lnTo>
                            <a:pt x="0" y="67"/>
                          </a:lnTo>
                          <a:lnTo>
                            <a:pt x="3" y="84"/>
                          </a:lnTo>
                          <a:lnTo>
                            <a:pt x="18" y="97"/>
                          </a:lnTo>
                          <a:lnTo>
                            <a:pt x="39" y="108"/>
                          </a:lnTo>
                          <a:lnTo>
                            <a:pt x="65" y="115"/>
                          </a:lnTo>
                          <a:lnTo>
                            <a:pt x="96" y="117"/>
                          </a:lnTo>
                          <a:close/>
                        </a:path>
                      </a:pathLst>
                    </a:custGeom>
                    <a:solidFill>
                      <a:srgbClr val="878787"/>
                    </a:solidFill>
                    <a:ln w="0">
                      <a:solidFill>
                        <a:srgbClr val="878787"/>
                      </a:solidFill>
                      <a:round/>
                      <a:headEnd/>
                      <a:tailEnd/>
                    </a:ln>
                  </p:spPr>
                  <p:txBody>
                    <a:bodyPr/>
                    <a:lstStyle/>
                    <a:p>
                      <a:pPr defTabSz="457200"/>
                      <a:endParaRPr lang="en-US">
                        <a:solidFill>
                          <a:prstClr val="black"/>
                        </a:solidFill>
                      </a:endParaRPr>
                    </a:p>
                  </p:txBody>
                </p:sp>
                <p:sp>
                  <p:nvSpPr>
                    <p:cNvPr id="9326" name="Freeform 246"/>
                    <p:cNvSpPr>
                      <a:spLocks/>
                    </p:cNvSpPr>
                    <p:nvPr/>
                  </p:nvSpPr>
                  <p:spPr bwMode="auto">
                    <a:xfrm>
                      <a:off x="1381" y="3222"/>
                      <a:ext cx="165" cy="100"/>
                    </a:xfrm>
                    <a:custGeom>
                      <a:avLst/>
                      <a:gdLst>
                        <a:gd name="T0" fmla="*/ 83 w 165"/>
                        <a:gd name="T1" fmla="*/ 100 h 100"/>
                        <a:gd name="T2" fmla="*/ 109 w 165"/>
                        <a:gd name="T3" fmla="*/ 98 h 100"/>
                        <a:gd name="T4" fmla="*/ 131 w 165"/>
                        <a:gd name="T5" fmla="*/ 93 h 100"/>
                        <a:gd name="T6" fmla="*/ 150 w 165"/>
                        <a:gd name="T7" fmla="*/ 83 h 100"/>
                        <a:gd name="T8" fmla="*/ 161 w 165"/>
                        <a:gd name="T9" fmla="*/ 70 h 100"/>
                        <a:gd name="T10" fmla="*/ 165 w 165"/>
                        <a:gd name="T11" fmla="*/ 57 h 100"/>
                        <a:gd name="T12" fmla="*/ 161 w 165"/>
                        <a:gd name="T13" fmla="*/ 43 h 100"/>
                        <a:gd name="T14" fmla="*/ 150 w 165"/>
                        <a:gd name="T15" fmla="*/ 26 h 100"/>
                        <a:gd name="T16" fmla="*/ 131 w 165"/>
                        <a:gd name="T17" fmla="*/ 13 h 100"/>
                        <a:gd name="T18" fmla="*/ 109 w 165"/>
                        <a:gd name="T19" fmla="*/ 4 h 100"/>
                        <a:gd name="T20" fmla="*/ 83 w 165"/>
                        <a:gd name="T21" fmla="*/ 0 h 100"/>
                        <a:gd name="T22" fmla="*/ 57 w 165"/>
                        <a:gd name="T23" fmla="*/ 4 h 100"/>
                        <a:gd name="T24" fmla="*/ 33 w 165"/>
                        <a:gd name="T25" fmla="*/ 13 h 100"/>
                        <a:gd name="T26" fmla="*/ 16 w 165"/>
                        <a:gd name="T27" fmla="*/ 26 h 100"/>
                        <a:gd name="T28" fmla="*/ 3 w 165"/>
                        <a:gd name="T29" fmla="*/ 43 h 100"/>
                        <a:gd name="T30" fmla="*/ 0 w 165"/>
                        <a:gd name="T31" fmla="*/ 57 h 100"/>
                        <a:gd name="T32" fmla="*/ 3 w 165"/>
                        <a:gd name="T33" fmla="*/ 70 h 100"/>
                        <a:gd name="T34" fmla="*/ 16 w 165"/>
                        <a:gd name="T35" fmla="*/ 83 h 100"/>
                        <a:gd name="T36" fmla="*/ 33 w 165"/>
                        <a:gd name="T37" fmla="*/ 93 h 100"/>
                        <a:gd name="T38" fmla="*/ 57 w 165"/>
                        <a:gd name="T39" fmla="*/ 98 h 100"/>
                        <a:gd name="T40" fmla="*/ 83 w 165"/>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00"/>
                        <a:gd name="T65" fmla="*/ 165 w 165"/>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00">
                          <a:moveTo>
                            <a:pt x="83" y="100"/>
                          </a:moveTo>
                          <a:lnTo>
                            <a:pt x="109" y="98"/>
                          </a:lnTo>
                          <a:lnTo>
                            <a:pt x="131" y="93"/>
                          </a:lnTo>
                          <a:lnTo>
                            <a:pt x="150" y="83"/>
                          </a:lnTo>
                          <a:lnTo>
                            <a:pt x="161" y="70"/>
                          </a:lnTo>
                          <a:lnTo>
                            <a:pt x="165" y="57"/>
                          </a:lnTo>
                          <a:lnTo>
                            <a:pt x="161" y="43"/>
                          </a:lnTo>
                          <a:lnTo>
                            <a:pt x="150" y="26"/>
                          </a:lnTo>
                          <a:lnTo>
                            <a:pt x="131" y="13"/>
                          </a:lnTo>
                          <a:lnTo>
                            <a:pt x="109" y="4"/>
                          </a:lnTo>
                          <a:lnTo>
                            <a:pt x="83" y="0"/>
                          </a:lnTo>
                          <a:lnTo>
                            <a:pt x="57" y="4"/>
                          </a:lnTo>
                          <a:lnTo>
                            <a:pt x="33" y="13"/>
                          </a:lnTo>
                          <a:lnTo>
                            <a:pt x="16" y="26"/>
                          </a:lnTo>
                          <a:lnTo>
                            <a:pt x="3" y="43"/>
                          </a:lnTo>
                          <a:lnTo>
                            <a:pt x="0" y="57"/>
                          </a:lnTo>
                          <a:lnTo>
                            <a:pt x="3" y="70"/>
                          </a:lnTo>
                          <a:lnTo>
                            <a:pt x="16" y="83"/>
                          </a:lnTo>
                          <a:lnTo>
                            <a:pt x="33" y="93"/>
                          </a:lnTo>
                          <a:lnTo>
                            <a:pt x="57" y="98"/>
                          </a:lnTo>
                          <a:lnTo>
                            <a:pt x="83" y="100"/>
                          </a:lnTo>
                          <a:close/>
                        </a:path>
                      </a:pathLst>
                    </a:custGeom>
                    <a:solidFill>
                      <a:srgbClr val="9F9F9F"/>
                    </a:solidFill>
                    <a:ln w="0">
                      <a:solidFill>
                        <a:srgbClr val="9F9F9F"/>
                      </a:solidFill>
                      <a:round/>
                      <a:headEnd/>
                      <a:tailEnd/>
                    </a:ln>
                  </p:spPr>
                  <p:txBody>
                    <a:bodyPr/>
                    <a:lstStyle/>
                    <a:p>
                      <a:pPr defTabSz="457200"/>
                      <a:endParaRPr lang="en-US">
                        <a:solidFill>
                          <a:prstClr val="black"/>
                        </a:solidFill>
                      </a:endParaRPr>
                    </a:p>
                  </p:txBody>
                </p:sp>
                <p:sp>
                  <p:nvSpPr>
                    <p:cNvPr id="9327" name="Freeform 247"/>
                    <p:cNvSpPr>
                      <a:spLocks/>
                    </p:cNvSpPr>
                    <p:nvPr/>
                  </p:nvSpPr>
                  <p:spPr bwMode="auto">
                    <a:xfrm>
                      <a:off x="1394" y="3224"/>
                      <a:ext cx="139" cy="83"/>
                    </a:xfrm>
                    <a:custGeom>
                      <a:avLst/>
                      <a:gdLst>
                        <a:gd name="T0" fmla="*/ 70 w 139"/>
                        <a:gd name="T1" fmla="*/ 83 h 83"/>
                        <a:gd name="T2" fmla="*/ 96 w 139"/>
                        <a:gd name="T3" fmla="*/ 81 h 83"/>
                        <a:gd name="T4" fmla="*/ 118 w 139"/>
                        <a:gd name="T5" fmla="*/ 72 h 83"/>
                        <a:gd name="T6" fmla="*/ 133 w 139"/>
                        <a:gd name="T7" fmla="*/ 61 h 83"/>
                        <a:gd name="T8" fmla="*/ 139 w 139"/>
                        <a:gd name="T9" fmla="*/ 46 h 83"/>
                        <a:gd name="T10" fmla="*/ 133 w 139"/>
                        <a:gd name="T11" fmla="*/ 31 h 83"/>
                        <a:gd name="T12" fmla="*/ 118 w 139"/>
                        <a:gd name="T13" fmla="*/ 17 h 83"/>
                        <a:gd name="T14" fmla="*/ 96 w 139"/>
                        <a:gd name="T15" fmla="*/ 4 h 83"/>
                        <a:gd name="T16" fmla="*/ 70 w 139"/>
                        <a:gd name="T17" fmla="*/ 0 h 83"/>
                        <a:gd name="T18" fmla="*/ 42 w 139"/>
                        <a:gd name="T19" fmla="*/ 4 h 83"/>
                        <a:gd name="T20" fmla="*/ 20 w 139"/>
                        <a:gd name="T21" fmla="*/ 17 h 83"/>
                        <a:gd name="T22" fmla="*/ 5 w 139"/>
                        <a:gd name="T23" fmla="*/ 31 h 83"/>
                        <a:gd name="T24" fmla="*/ 0 w 139"/>
                        <a:gd name="T25" fmla="*/ 46 h 83"/>
                        <a:gd name="T26" fmla="*/ 5 w 139"/>
                        <a:gd name="T27" fmla="*/ 61 h 83"/>
                        <a:gd name="T28" fmla="*/ 20 w 139"/>
                        <a:gd name="T29" fmla="*/ 72 h 83"/>
                        <a:gd name="T30" fmla="*/ 42 w 139"/>
                        <a:gd name="T31" fmla="*/ 81 h 83"/>
                        <a:gd name="T32" fmla="*/ 70 w 139"/>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3"/>
                        <a:gd name="T53" fmla="*/ 139 w 139"/>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3">
                          <a:moveTo>
                            <a:pt x="70" y="83"/>
                          </a:moveTo>
                          <a:lnTo>
                            <a:pt x="96" y="81"/>
                          </a:lnTo>
                          <a:lnTo>
                            <a:pt x="118" y="72"/>
                          </a:lnTo>
                          <a:lnTo>
                            <a:pt x="133" y="61"/>
                          </a:lnTo>
                          <a:lnTo>
                            <a:pt x="139" y="46"/>
                          </a:lnTo>
                          <a:lnTo>
                            <a:pt x="133" y="31"/>
                          </a:lnTo>
                          <a:lnTo>
                            <a:pt x="118" y="17"/>
                          </a:lnTo>
                          <a:lnTo>
                            <a:pt x="96" y="4"/>
                          </a:lnTo>
                          <a:lnTo>
                            <a:pt x="70" y="0"/>
                          </a:lnTo>
                          <a:lnTo>
                            <a:pt x="42" y="4"/>
                          </a:lnTo>
                          <a:lnTo>
                            <a:pt x="20" y="17"/>
                          </a:lnTo>
                          <a:lnTo>
                            <a:pt x="5" y="31"/>
                          </a:lnTo>
                          <a:lnTo>
                            <a:pt x="0" y="46"/>
                          </a:lnTo>
                          <a:lnTo>
                            <a:pt x="5" y="61"/>
                          </a:lnTo>
                          <a:lnTo>
                            <a:pt x="20" y="72"/>
                          </a:lnTo>
                          <a:lnTo>
                            <a:pt x="42" y="81"/>
                          </a:lnTo>
                          <a:lnTo>
                            <a:pt x="70" y="83"/>
                          </a:lnTo>
                          <a:close/>
                        </a:path>
                      </a:pathLst>
                    </a:custGeom>
                    <a:solidFill>
                      <a:srgbClr val="B7B7B7"/>
                    </a:solidFill>
                    <a:ln w="0">
                      <a:solidFill>
                        <a:srgbClr val="B7B7B7"/>
                      </a:solidFill>
                      <a:round/>
                      <a:headEnd/>
                      <a:tailEnd/>
                    </a:ln>
                  </p:spPr>
                  <p:txBody>
                    <a:bodyPr/>
                    <a:lstStyle/>
                    <a:p>
                      <a:pPr defTabSz="457200"/>
                      <a:endParaRPr lang="en-US">
                        <a:solidFill>
                          <a:prstClr val="black"/>
                        </a:solidFill>
                      </a:endParaRPr>
                    </a:p>
                  </p:txBody>
                </p:sp>
                <p:sp>
                  <p:nvSpPr>
                    <p:cNvPr id="9328" name="Freeform 248"/>
                    <p:cNvSpPr>
                      <a:spLocks/>
                    </p:cNvSpPr>
                    <p:nvPr/>
                  </p:nvSpPr>
                  <p:spPr bwMode="auto">
                    <a:xfrm>
                      <a:off x="1407" y="3224"/>
                      <a:ext cx="113" cy="68"/>
                    </a:xfrm>
                    <a:custGeom>
                      <a:avLst/>
                      <a:gdLst>
                        <a:gd name="T0" fmla="*/ 57 w 113"/>
                        <a:gd name="T1" fmla="*/ 68 h 68"/>
                        <a:gd name="T2" fmla="*/ 79 w 113"/>
                        <a:gd name="T3" fmla="*/ 67 h 68"/>
                        <a:gd name="T4" fmla="*/ 96 w 113"/>
                        <a:gd name="T5" fmla="*/ 61 h 68"/>
                        <a:gd name="T6" fmla="*/ 109 w 113"/>
                        <a:gd name="T7" fmla="*/ 50 h 68"/>
                        <a:gd name="T8" fmla="*/ 113 w 113"/>
                        <a:gd name="T9" fmla="*/ 39 h 68"/>
                        <a:gd name="T10" fmla="*/ 109 w 113"/>
                        <a:gd name="T11" fmla="*/ 26 h 68"/>
                        <a:gd name="T12" fmla="*/ 96 w 113"/>
                        <a:gd name="T13" fmla="*/ 13 h 68"/>
                        <a:gd name="T14" fmla="*/ 79 w 113"/>
                        <a:gd name="T15" fmla="*/ 4 h 68"/>
                        <a:gd name="T16" fmla="*/ 57 w 113"/>
                        <a:gd name="T17" fmla="*/ 0 h 68"/>
                        <a:gd name="T18" fmla="*/ 35 w 113"/>
                        <a:gd name="T19" fmla="*/ 4 h 68"/>
                        <a:gd name="T20" fmla="*/ 16 w 113"/>
                        <a:gd name="T21" fmla="*/ 13 h 68"/>
                        <a:gd name="T22" fmla="*/ 5 w 113"/>
                        <a:gd name="T23" fmla="*/ 26 h 68"/>
                        <a:gd name="T24" fmla="*/ 0 w 113"/>
                        <a:gd name="T25" fmla="*/ 39 h 68"/>
                        <a:gd name="T26" fmla="*/ 5 w 113"/>
                        <a:gd name="T27" fmla="*/ 50 h 68"/>
                        <a:gd name="T28" fmla="*/ 16 w 113"/>
                        <a:gd name="T29" fmla="*/ 61 h 68"/>
                        <a:gd name="T30" fmla="*/ 35 w 113"/>
                        <a:gd name="T31" fmla="*/ 67 h 68"/>
                        <a:gd name="T32" fmla="*/ 57 w 113"/>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68"/>
                        <a:gd name="T53" fmla="*/ 113 w 11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68">
                          <a:moveTo>
                            <a:pt x="57" y="68"/>
                          </a:moveTo>
                          <a:lnTo>
                            <a:pt x="79" y="67"/>
                          </a:lnTo>
                          <a:lnTo>
                            <a:pt x="96" y="61"/>
                          </a:lnTo>
                          <a:lnTo>
                            <a:pt x="109" y="50"/>
                          </a:lnTo>
                          <a:lnTo>
                            <a:pt x="113" y="39"/>
                          </a:lnTo>
                          <a:lnTo>
                            <a:pt x="109" y="26"/>
                          </a:lnTo>
                          <a:lnTo>
                            <a:pt x="96" y="13"/>
                          </a:lnTo>
                          <a:lnTo>
                            <a:pt x="79" y="4"/>
                          </a:lnTo>
                          <a:lnTo>
                            <a:pt x="57" y="0"/>
                          </a:lnTo>
                          <a:lnTo>
                            <a:pt x="35" y="4"/>
                          </a:lnTo>
                          <a:lnTo>
                            <a:pt x="16" y="13"/>
                          </a:lnTo>
                          <a:lnTo>
                            <a:pt x="5" y="26"/>
                          </a:lnTo>
                          <a:lnTo>
                            <a:pt x="0" y="39"/>
                          </a:lnTo>
                          <a:lnTo>
                            <a:pt x="5" y="50"/>
                          </a:lnTo>
                          <a:lnTo>
                            <a:pt x="16" y="61"/>
                          </a:lnTo>
                          <a:lnTo>
                            <a:pt x="35" y="67"/>
                          </a:lnTo>
                          <a:lnTo>
                            <a:pt x="57" y="68"/>
                          </a:lnTo>
                          <a:close/>
                        </a:path>
                      </a:pathLst>
                    </a:custGeom>
                    <a:solidFill>
                      <a:srgbClr val="CFCFCF"/>
                    </a:solidFill>
                    <a:ln w="0">
                      <a:solidFill>
                        <a:srgbClr val="CFCFCF"/>
                      </a:solidFill>
                      <a:round/>
                      <a:headEnd/>
                      <a:tailEnd/>
                    </a:ln>
                  </p:spPr>
                  <p:txBody>
                    <a:bodyPr/>
                    <a:lstStyle/>
                    <a:p>
                      <a:pPr defTabSz="457200"/>
                      <a:endParaRPr lang="en-US">
                        <a:solidFill>
                          <a:prstClr val="black"/>
                        </a:solidFill>
                      </a:endParaRPr>
                    </a:p>
                  </p:txBody>
                </p:sp>
                <p:sp>
                  <p:nvSpPr>
                    <p:cNvPr id="9329" name="Freeform 249"/>
                    <p:cNvSpPr>
                      <a:spLocks/>
                    </p:cNvSpPr>
                    <p:nvPr/>
                  </p:nvSpPr>
                  <p:spPr bwMode="auto">
                    <a:xfrm>
                      <a:off x="1422" y="3226"/>
                      <a:ext cx="85" cy="52"/>
                    </a:xfrm>
                    <a:custGeom>
                      <a:avLst/>
                      <a:gdLst>
                        <a:gd name="T0" fmla="*/ 42 w 85"/>
                        <a:gd name="T1" fmla="*/ 52 h 52"/>
                        <a:gd name="T2" fmla="*/ 64 w 85"/>
                        <a:gd name="T3" fmla="*/ 50 h 52"/>
                        <a:gd name="T4" fmla="*/ 79 w 85"/>
                        <a:gd name="T5" fmla="*/ 41 h 52"/>
                        <a:gd name="T6" fmla="*/ 85 w 85"/>
                        <a:gd name="T7" fmla="*/ 29 h 52"/>
                        <a:gd name="T8" fmla="*/ 83 w 85"/>
                        <a:gd name="T9" fmla="*/ 20 h 52"/>
                        <a:gd name="T10" fmla="*/ 72 w 85"/>
                        <a:gd name="T11" fmla="*/ 9 h 52"/>
                        <a:gd name="T12" fmla="*/ 59 w 85"/>
                        <a:gd name="T13" fmla="*/ 3 h 52"/>
                        <a:gd name="T14" fmla="*/ 42 w 85"/>
                        <a:gd name="T15" fmla="*/ 0 h 52"/>
                        <a:gd name="T16" fmla="*/ 25 w 85"/>
                        <a:gd name="T17" fmla="*/ 3 h 52"/>
                        <a:gd name="T18" fmla="*/ 11 w 85"/>
                        <a:gd name="T19" fmla="*/ 9 h 52"/>
                        <a:gd name="T20" fmla="*/ 1 w 85"/>
                        <a:gd name="T21" fmla="*/ 20 h 52"/>
                        <a:gd name="T22" fmla="*/ 0 w 85"/>
                        <a:gd name="T23" fmla="*/ 29 h 52"/>
                        <a:gd name="T24" fmla="*/ 5 w 85"/>
                        <a:gd name="T25" fmla="*/ 41 h 52"/>
                        <a:gd name="T26" fmla="*/ 20 w 85"/>
                        <a:gd name="T27" fmla="*/ 50 h 52"/>
                        <a:gd name="T28" fmla="*/ 42 w 85"/>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52"/>
                        <a:gd name="T47" fmla="*/ 85 w 85"/>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52">
                          <a:moveTo>
                            <a:pt x="42" y="52"/>
                          </a:moveTo>
                          <a:lnTo>
                            <a:pt x="64" y="50"/>
                          </a:lnTo>
                          <a:lnTo>
                            <a:pt x="79" y="41"/>
                          </a:lnTo>
                          <a:lnTo>
                            <a:pt x="85" y="29"/>
                          </a:lnTo>
                          <a:lnTo>
                            <a:pt x="83" y="20"/>
                          </a:lnTo>
                          <a:lnTo>
                            <a:pt x="72" y="9"/>
                          </a:lnTo>
                          <a:lnTo>
                            <a:pt x="59" y="3"/>
                          </a:lnTo>
                          <a:lnTo>
                            <a:pt x="42" y="0"/>
                          </a:lnTo>
                          <a:lnTo>
                            <a:pt x="25" y="3"/>
                          </a:lnTo>
                          <a:lnTo>
                            <a:pt x="11" y="9"/>
                          </a:lnTo>
                          <a:lnTo>
                            <a:pt x="1" y="20"/>
                          </a:lnTo>
                          <a:lnTo>
                            <a:pt x="0" y="29"/>
                          </a:lnTo>
                          <a:lnTo>
                            <a:pt x="5" y="41"/>
                          </a:lnTo>
                          <a:lnTo>
                            <a:pt x="20" y="50"/>
                          </a:lnTo>
                          <a:lnTo>
                            <a:pt x="42" y="52"/>
                          </a:lnTo>
                          <a:close/>
                        </a:path>
                      </a:pathLst>
                    </a:custGeom>
                    <a:solidFill>
                      <a:srgbClr val="E7E7E7"/>
                    </a:solidFill>
                    <a:ln w="0">
                      <a:solidFill>
                        <a:srgbClr val="E7E7E7"/>
                      </a:solidFill>
                      <a:round/>
                      <a:headEnd/>
                      <a:tailEnd/>
                    </a:ln>
                  </p:spPr>
                  <p:txBody>
                    <a:bodyPr/>
                    <a:lstStyle/>
                    <a:p>
                      <a:pPr defTabSz="457200"/>
                      <a:endParaRPr lang="en-US">
                        <a:solidFill>
                          <a:prstClr val="black"/>
                        </a:solidFill>
                      </a:endParaRPr>
                    </a:p>
                  </p:txBody>
                </p:sp>
                <p:sp>
                  <p:nvSpPr>
                    <p:cNvPr id="9330" name="Freeform 250"/>
                    <p:cNvSpPr>
                      <a:spLocks/>
                    </p:cNvSpPr>
                    <p:nvPr/>
                  </p:nvSpPr>
                  <p:spPr bwMode="auto">
                    <a:xfrm>
                      <a:off x="1434" y="3228"/>
                      <a:ext cx="60" cy="35"/>
                    </a:xfrm>
                    <a:custGeom>
                      <a:avLst/>
                      <a:gdLst>
                        <a:gd name="T0" fmla="*/ 30 w 60"/>
                        <a:gd name="T1" fmla="*/ 35 h 35"/>
                        <a:gd name="T2" fmla="*/ 45 w 60"/>
                        <a:gd name="T3" fmla="*/ 33 h 35"/>
                        <a:gd name="T4" fmla="*/ 56 w 60"/>
                        <a:gd name="T5" fmla="*/ 27 h 35"/>
                        <a:gd name="T6" fmla="*/ 60 w 60"/>
                        <a:gd name="T7" fmla="*/ 20 h 35"/>
                        <a:gd name="T8" fmla="*/ 56 w 60"/>
                        <a:gd name="T9" fmla="*/ 11 h 35"/>
                        <a:gd name="T10" fmla="*/ 45 w 60"/>
                        <a:gd name="T11" fmla="*/ 1 h 35"/>
                        <a:gd name="T12" fmla="*/ 30 w 60"/>
                        <a:gd name="T13" fmla="*/ 0 h 35"/>
                        <a:gd name="T14" fmla="*/ 15 w 60"/>
                        <a:gd name="T15" fmla="*/ 1 h 35"/>
                        <a:gd name="T16" fmla="*/ 4 w 60"/>
                        <a:gd name="T17" fmla="*/ 11 h 35"/>
                        <a:gd name="T18" fmla="*/ 0 w 60"/>
                        <a:gd name="T19" fmla="*/ 20 h 35"/>
                        <a:gd name="T20" fmla="*/ 4 w 60"/>
                        <a:gd name="T21" fmla="*/ 27 h 35"/>
                        <a:gd name="T22" fmla="*/ 15 w 60"/>
                        <a:gd name="T23" fmla="*/ 33 h 35"/>
                        <a:gd name="T24" fmla="*/ 30 w 60"/>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5"/>
                        <a:gd name="T41" fmla="*/ 60 w 6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5">
                          <a:moveTo>
                            <a:pt x="30" y="35"/>
                          </a:moveTo>
                          <a:lnTo>
                            <a:pt x="45" y="33"/>
                          </a:lnTo>
                          <a:lnTo>
                            <a:pt x="56" y="27"/>
                          </a:lnTo>
                          <a:lnTo>
                            <a:pt x="60" y="20"/>
                          </a:lnTo>
                          <a:lnTo>
                            <a:pt x="56" y="11"/>
                          </a:lnTo>
                          <a:lnTo>
                            <a:pt x="45" y="1"/>
                          </a:lnTo>
                          <a:lnTo>
                            <a:pt x="30" y="0"/>
                          </a:lnTo>
                          <a:lnTo>
                            <a:pt x="15" y="1"/>
                          </a:lnTo>
                          <a:lnTo>
                            <a:pt x="4" y="11"/>
                          </a:lnTo>
                          <a:lnTo>
                            <a:pt x="0" y="20"/>
                          </a:lnTo>
                          <a:lnTo>
                            <a:pt x="4" y="27"/>
                          </a:lnTo>
                          <a:lnTo>
                            <a:pt x="15" y="33"/>
                          </a:lnTo>
                          <a:lnTo>
                            <a:pt x="30" y="35"/>
                          </a:lnTo>
                          <a:close/>
                        </a:path>
                      </a:pathLst>
                    </a:custGeom>
                    <a:solidFill>
                      <a:srgbClr val="FFFFFF"/>
                    </a:solidFill>
                    <a:ln w="0">
                      <a:solidFill>
                        <a:srgbClr val="FFFFFF"/>
                      </a:solidFill>
                      <a:round/>
                      <a:headEnd/>
                      <a:tailEnd/>
                    </a:ln>
                  </p:spPr>
                  <p:txBody>
                    <a:bodyPr/>
                    <a:lstStyle/>
                    <a:p>
                      <a:pPr defTabSz="457200"/>
                      <a:endParaRPr lang="en-US">
                        <a:solidFill>
                          <a:prstClr val="black"/>
                        </a:solidFill>
                      </a:endParaRPr>
                    </a:p>
                  </p:txBody>
                </p:sp>
              </p:grpSp>
              <p:grpSp>
                <p:nvGrpSpPr>
                  <p:cNvPr id="15" name="Group 422"/>
                  <p:cNvGrpSpPr>
                    <a:grpSpLocks/>
                  </p:cNvGrpSpPr>
                  <p:nvPr/>
                </p:nvGrpSpPr>
                <p:grpSpPr bwMode="auto">
                  <a:xfrm>
                    <a:off x="1597" y="1478"/>
                    <a:ext cx="864" cy="457"/>
                    <a:chOff x="1636" y="1430"/>
                    <a:chExt cx="864" cy="457"/>
                  </a:xfrm>
                </p:grpSpPr>
                <p:sp>
                  <p:nvSpPr>
                    <p:cNvPr id="9255" name="Freeform 375"/>
                    <p:cNvSpPr>
                      <a:spLocks/>
                    </p:cNvSpPr>
                    <p:nvPr/>
                  </p:nvSpPr>
                  <p:spPr bwMode="auto">
                    <a:xfrm>
                      <a:off x="2195" y="1702"/>
                      <a:ext cx="152" cy="168"/>
                    </a:xfrm>
                    <a:custGeom>
                      <a:avLst/>
                      <a:gdLst>
                        <a:gd name="T0" fmla="*/ 0 w 152"/>
                        <a:gd name="T1" fmla="*/ 0 h 168"/>
                        <a:gd name="T2" fmla="*/ 0 w 152"/>
                        <a:gd name="T3" fmla="*/ 3 h 168"/>
                        <a:gd name="T4" fmla="*/ 0 w 152"/>
                        <a:gd name="T5" fmla="*/ 15 h 168"/>
                        <a:gd name="T6" fmla="*/ 2 w 152"/>
                        <a:gd name="T7" fmla="*/ 33 h 168"/>
                        <a:gd name="T8" fmla="*/ 5 w 152"/>
                        <a:gd name="T9" fmla="*/ 53 h 168"/>
                        <a:gd name="T10" fmla="*/ 13 w 152"/>
                        <a:gd name="T11" fmla="*/ 76 h 168"/>
                        <a:gd name="T12" fmla="*/ 24 w 152"/>
                        <a:gd name="T13" fmla="*/ 100 h 168"/>
                        <a:gd name="T14" fmla="*/ 39 w 152"/>
                        <a:gd name="T15" fmla="*/ 120 h 168"/>
                        <a:gd name="T16" fmla="*/ 59 w 152"/>
                        <a:gd name="T17" fmla="*/ 139 h 168"/>
                        <a:gd name="T18" fmla="*/ 85 w 152"/>
                        <a:gd name="T19" fmla="*/ 150 h 168"/>
                        <a:gd name="T20" fmla="*/ 78 w 152"/>
                        <a:gd name="T21" fmla="*/ 165 h 168"/>
                        <a:gd name="T22" fmla="*/ 152 w 152"/>
                        <a:gd name="T23" fmla="*/ 168 h 168"/>
                        <a:gd name="T24" fmla="*/ 124 w 152"/>
                        <a:gd name="T25" fmla="*/ 98 h 168"/>
                        <a:gd name="T26" fmla="*/ 115 w 152"/>
                        <a:gd name="T27" fmla="*/ 115 h 168"/>
                        <a:gd name="T28" fmla="*/ 111 w 152"/>
                        <a:gd name="T29" fmla="*/ 115 h 168"/>
                        <a:gd name="T30" fmla="*/ 106 w 152"/>
                        <a:gd name="T31" fmla="*/ 117 h 168"/>
                        <a:gd name="T32" fmla="*/ 96 w 152"/>
                        <a:gd name="T33" fmla="*/ 115 h 168"/>
                        <a:gd name="T34" fmla="*/ 83 w 152"/>
                        <a:gd name="T35" fmla="*/ 111 h 168"/>
                        <a:gd name="T36" fmla="*/ 68 w 152"/>
                        <a:gd name="T37" fmla="*/ 104 h 168"/>
                        <a:gd name="T38" fmla="*/ 52 w 152"/>
                        <a:gd name="T39" fmla="*/ 89 h 168"/>
                        <a:gd name="T40" fmla="*/ 35 w 152"/>
                        <a:gd name="T41" fmla="*/ 68 h 168"/>
                        <a:gd name="T42" fmla="*/ 16 w 152"/>
                        <a:gd name="T43" fmla="*/ 39 h 168"/>
                        <a:gd name="T44" fmla="*/ 0 w 152"/>
                        <a:gd name="T45" fmla="*/ 0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0" y="0"/>
                          </a:moveTo>
                          <a:lnTo>
                            <a:pt x="0" y="3"/>
                          </a:lnTo>
                          <a:lnTo>
                            <a:pt x="0" y="15"/>
                          </a:lnTo>
                          <a:lnTo>
                            <a:pt x="2" y="33"/>
                          </a:lnTo>
                          <a:lnTo>
                            <a:pt x="5" y="53"/>
                          </a:lnTo>
                          <a:lnTo>
                            <a:pt x="13" y="76"/>
                          </a:lnTo>
                          <a:lnTo>
                            <a:pt x="24" y="100"/>
                          </a:lnTo>
                          <a:lnTo>
                            <a:pt x="39" y="120"/>
                          </a:lnTo>
                          <a:lnTo>
                            <a:pt x="59" y="139"/>
                          </a:lnTo>
                          <a:lnTo>
                            <a:pt x="85" y="150"/>
                          </a:lnTo>
                          <a:lnTo>
                            <a:pt x="78" y="165"/>
                          </a:lnTo>
                          <a:lnTo>
                            <a:pt x="152" y="168"/>
                          </a:lnTo>
                          <a:lnTo>
                            <a:pt x="124" y="98"/>
                          </a:lnTo>
                          <a:lnTo>
                            <a:pt x="115" y="115"/>
                          </a:lnTo>
                          <a:lnTo>
                            <a:pt x="111" y="115"/>
                          </a:lnTo>
                          <a:lnTo>
                            <a:pt x="106" y="117"/>
                          </a:lnTo>
                          <a:lnTo>
                            <a:pt x="96" y="115"/>
                          </a:lnTo>
                          <a:lnTo>
                            <a:pt x="83" y="111"/>
                          </a:lnTo>
                          <a:lnTo>
                            <a:pt x="68" y="104"/>
                          </a:lnTo>
                          <a:lnTo>
                            <a:pt x="52" y="89"/>
                          </a:lnTo>
                          <a:lnTo>
                            <a:pt x="35" y="68"/>
                          </a:lnTo>
                          <a:lnTo>
                            <a:pt x="16" y="39"/>
                          </a:lnTo>
                          <a:lnTo>
                            <a:pt x="0" y="0"/>
                          </a:lnTo>
                          <a:close/>
                        </a:path>
                      </a:pathLst>
                    </a:custGeom>
                    <a:solidFill>
                      <a:srgbClr val="00FFFF"/>
                    </a:solidFill>
                    <a:ln w="0">
                      <a:solidFill>
                        <a:srgbClr val="00FFFF"/>
                      </a:solidFill>
                      <a:round/>
                      <a:headEnd/>
                      <a:tailEnd/>
                    </a:ln>
                  </p:spPr>
                  <p:txBody>
                    <a:bodyPr/>
                    <a:lstStyle/>
                    <a:p>
                      <a:pPr defTabSz="457200"/>
                      <a:endParaRPr lang="en-US">
                        <a:solidFill>
                          <a:prstClr val="black"/>
                        </a:solidFill>
                      </a:endParaRPr>
                    </a:p>
                  </p:txBody>
                </p:sp>
                <p:sp>
                  <p:nvSpPr>
                    <p:cNvPr id="9256" name="Freeform 376"/>
                    <p:cNvSpPr>
                      <a:spLocks/>
                    </p:cNvSpPr>
                    <p:nvPr/>
                  </p:nvSpPr>
                  <p:spPr bwMode="auto">
                    <a:xfrm>
                      <a:off x="2199" y="1711"/>
                      <a:ext cx="144" cy="176"/>
                    </a:xfrm>
                    <a:custGeom>
                      <a:avLst/>
                      <a:gdLst>
                        <a:gd name="T0" fmla="*/ 0 w 144"/>
                        <a:gd name="T1" fmla="*/ 0 h 176"/>
                        <a:gd name="T2" fmla="*/ 0 w 144"/>
                        <a:gd name="T3" fmla="*/ 4 h 176"/>
                        <a:gd name="T4" fmla="*/ 0 w 144"/>
                        <a:gd name="T5" fmla="*/ 17 h 176"/>
                        <a:gd name="T6" fmla="*/ 0 w 144"/>
                        <a:gd name="T7" fmla="*/ 33 h 176"/>
                        <a:gd name="T8" fmla="*/ 3 w 144"/>
                        <a:gd name="T9" fmla="*/ 56 h 176"/>
                        <a:gd name="T10" fmla="*/ 11 w 144"/>
                        <a:gd name="T11" fmla="*/ 78 h 176"/>
                        <a:gd name="T12" fmla="*/ 20 w 144"/>
                        <a:gd name="T13" fmla="*/ 102 h 176"/>
                        <a:gd name="T14" fmla="*/ 35 w 144"/>
                        <a:gd name="T15" fmla="*/ 122 h 176"/>
                        <a:gd name="T16" fmla="*/ 53 w 144"/>
                        <a:gd name="T17" fmla="*/ 141 h 176"/>
                        <a:gd name="T18" fmla="*/ 79 w 144"/>
                        <a:gd name="T19" fmla="*/ 156 h 176"/>
                        <a:gd name="T20" fmla="*/ 72 w 144"/>
                        <a:gd name="T21" fmla="*/ 169 h 176"/>
                        <a:gd name="T22" fmla="*/ 144 w 144"/>
                        <a:gd name="T23" fmla="*/ 176 h 176"/>
                        <a:gd name="T24" fmla="*/ 118 w 144"/>
                        <a:gd name="T25" fmla="*/ 102 h 176"/>
                        <a:gd name="T26" fmla="*/ 109 w 144"/>
                        <a:gd name="T27" fmla="*/ 121 h 176"/>
                        <a:gd name="T28" fmla="*/ 107 w 144"/>
                        <a:gd name="T29" fmla="*/ 121 h 176"/>
                        <a:gd name="T30" fmla="*/ 100 w 144"/>
                        <a:gd name="T31" fmla="*/ 121 h 176"/>
                        <a:gd name="T32" fmla="*/ 90 w 144"/>
                        <a:gd name="T33" fmla="*/ 119 h 176"/>
                        <a:gd name="T34" fmla="*/ 79 w 144"/>
                        <a:gd name="T35" fmla="*/ 115 h 176"/>
                        <a:gd name="T36" fmla="*/ 64 w 144"/>
                        <a:gd name="T37" fmla="*/ 106 h 176"/>
                        <a:gd name="T38" fmla="*/ 48 w 144"/>
                        <a:gd name="T39" fmla="*/ 93 h 176"/>
                        <a:gd name="T40" fmla="*/ 31 w 144"/>
                        <a:gd name="T41" fmla="*/ 70 h 176"/>
                        <a:gd name="T42" fmla="*/ 14 w 144"/>
                        <a:gd name="T43" fmla="*/ 41 h 176"/>
                        <a:gd name="T44" fmla="*/ 0 w 144"/>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76"/>
                        <a:gd name="T71" fmla="*/ 144 w 144"/>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76">
                          <a:moveTo>
                            <a:pt x="0" y="0"/>
                          </a:moveTo>
                          <a:lnTo>
                            <a:pt x="0" y="4"/>
                          </a:lnTo>
                          <a:lnTo>
                            <a:pt x="0" y="17"/>
                          </a:lnTo>
                          <a:lnTo>
                            <a:pt x="0" y="33"/>
                          </a:lnTo>
                          <a:lnTo>
                            <a:pt x="3" y="56"/>
                          </a:lnTo>
                          <a:lnTo>
                            <a:pt x="11" y="78"/>
                          </a:lnTo>
                          <a:lnTo>
                            <a:pt x="20" y="102"/>
                          </a:lnTo>
                          <a:lnTo>
                            <a:pt x="35" y="122"/>
                          </a:lnTo>
                          <a:lnTo>
                            <a:pt x="53" y="141"/>
                          </a:lnTo>
                          <a:lnTo>
                            <a:pt x="79" y="156"/>
                          </a:lnTo>
                          <a:lnTo>
                            <a:pt x="72" y="169"/>
                          </a:lnTo>
                          <a:lnTo>
                            <a:pt x="144" y="176"/>
                          </a:lnTo>
                          <a:lnTo>
                            <a:pt x="118" y="102"/>
                          </a:lnTo>
                          <a:lnTo>
                            <a:pt x="109" y="121"/>
                          </a:lnTo>
                          <a:lnTo>
                            <a:pt x="107" y="121"/>
                          </a:lnTo>
                          <a:lnTo>
                            <a:pt x="100" y="121"/>
                          </a:lnTo>
                          <a:lnTo>
                            <a:pt x="90" y="119"/>
                          </a:lnTo>
                          <a:lnTo>
                            <a:pt x="79" y="115"/>
                          </a:lnTo>
                          <a:lnTo>
                            <a:pt x="64" y="106"/>
                          </a:lnTo>
                          <a:lnTo>
                            <a:pt x="48" y="93"/>
                          </a:lnTo>
                          <a:lnTo>
                            <a:pt x="31" y="70"/>
                          </a:lnTo>
                          <a:lnTo>
                            <a:pt x="14" y="41"/>
                          </a:lnTo>
                          <a:lnTo>
                            <a:pt x="0" y="0"/>
                          </a:lnTo>
                          <a:close/>
                        </a:path>
                      </a:pathLst>
                    </a:custGeom>
                    <a:solidFill>
                      <a:srgbClr val="0000FF"/>
                    </a:solidFill>
                    <a:ln w="0">
                      <a:solidFill>
                        <a:srgbClr val="0000FF"/>
                      </a:solidFill>
                      <a:round/>
                      <a:headEnd/>
                      <a:tailEnd/>
                    </a:ln>
                  </p:spPr>
                  <p:txBody>
                    <a:bodyPr/>
                    <a:lstStyle/>
                    <a:p>
                      <a:pPr defTabSz="457200"/>
                      <a:endParaRPr lang="en-US">
                        <a:solidFill>
                          <a:prstClr val="black"/>
                        </a:solidFill>
                      </a:endParaRPr>
                    </a:p>
                  </p:txBody>
                </p:sp>
                <p:sp>
                  <p:nvSpPr>
                    <p:cNvPr id="9257" name="Text Box 414"/>
                    <p:cNvSpPr txBox="1">
                      <a:spLocks noChangeArrowheads="1"/>
                    </p:cNvSpPr>
                    <p:nvPr/>
                  </p:nvSpPr>
                  <p:spPr bwMode="auto">
                    <a:xfrm>
                      <a:off x="1636" y="1430"/>
                      <a:ext cx="864" cy="301"/>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Add 5 </a:t>
                      </a:r>
                      <a:r>
                        <a:rPr lang="en-US" sz="1200" dirty="0" err="1">
                          <a:solidFill>
                            <a:srgbClr val="000000"/>
                          </a:solidFill>
                          <a:latin typeface="Arial" pitchFamily="34" charset="0"/>
                          <a:cs typeface="Arial" pitchFamily="34" charset="0"/>
                        </a:rPr>
                        <a:t>cryomodules</a:t>
                      </a:r>
                      <a:endParaRPr lang="en-US" sz="1200" dirty="0">
                        <a:solidFill>
                          <a:srgbClr val="000000"/>
                        </a:solidFill>
                        <a:latin typeface="Arial" pitchFamily="34" charset="0"/>
                        <a:cs typeface="Arial" pitchFamily="34" charset="0"/>
                      </a:endParaRPr>
                    </a:p>
                  </p:txBody>
                </p:sp>
              </p:grpSp>
              <p:grpSp>
                <p:nvGrpSpPr>
                  <p:cNvPr id="16" name="Group 420"/>
                  <p:cNvGrpSpPr>
                    <a:grpSpLocks/>
                  </p:cNvGrpSpPr>
                  <p:nvPr/>
                </p:nvGrpSpPr>
                <p:grpSpPr bwMode="auto">
                  <a:xfrm>
                    <a:off x="2313" y="2697"/>
                    <a:ext cx="864" cy="436"/>
                    <a:chOff x="2352" y="2649"/>
                    <a:chExt cx="864" cy="436"/>
                  </a:xfrm>
                </p:grpSpPr>
                <p:sp>
                  <p:nvSpPr>
                    <p:cNvPr id="9252" name="Freeform 371"/>
                    <p:cNvSpPr>
                      <a:spLocks/>
                    </p:cNvSpPr>
                    <p:nvPr/>
                  </p:nvSpPr>
                  <p:spPr bwMode="auto">
                    <a:xfrm>
                      <a:off x="2580" y="2649"/>
                      <a:ext cx="176" cy="146"/>
                    </a:xfrm>
                    <a:custGeom>
                      <a:avLst/>
                      <a:gdLst>
                        <a:gd name="T0" fmla="*/ 176 w 176"/>
                        <a:gd name="T1" fmla="*/ 144 h 146"/>
                        <a:gd name="T2" fmla="*/ 172 w 176"/>
                        <a:gd name="T3" fmla="*/ 146 h 146"/>
                        <a:gd name="T4" fmla="*/ 159 w 176"/>
                        <a:gd name="T5" fmla="*/ 144 h 146"/>
                        <a:gd name="T6" fmla="*/ 143 w 176"/>
                        <a:gd name="T7" fmla="*/ 144 h 146"/>
                        <a:gd name="T8" fmla="*/ 122 w 176"/>
                        <a:gd name="T9" fmla="*/ 141 h 146"/>
                        <a:gd name="T10" fmla="*/ 98 w 176"/>
                        <a:gd name="T11" fmla="*/ 135 h 146"/>
                        <a:gd name="T12" fmla="*/ 74 w 176"/>
                        <a:gd name="T13" fmla="*/ 126 h 146"/>
                        <a:gd name="T14" fmla="*/ 54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5 h 146"/>
                        <a:gd name="T28" fmla="*/ 55 w 176"/>
                        <a:gd name="T29" fmla="*/ 39 h 146"/>
                        <a:gd name="T30" fmla="*/ 55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4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4"/>
                          </a:moveTo>
                          <a:lnTo>
                            <a:pt x="172" y="146"/>
                          </a:lnTo>
                          <a:lnTo>
                            <a:pt x="159" y="144"/>
                          </a:lnTo>
                          <a:lnTo>
                            <a:pt x="143" y="144"/>
                          </a:lnTo>
                          <a:lnTo>
                            <a:pt x="122" y="141"/>
                          </a:lnTo>
                          <a:lnTo>
                            <a:pt x="98" y="135"/>
                          </a:lnTo>
                          <a:lnTo>
                            <a:pt x="74" y="126"/>
                          </a:lnTo>
                          <a:lnTo>
                            <a:pt x="54" y="111"/>
                          </a:lnTo>
                          <a:lnTo>
                            <a:pt x="33" y="93"/>
                          </a:lnTo>
                          <a:lnTo>
                            <a:pt x="20" y="67"/>
                          </a:lnTo>
                          <a:lnTo>
                            <a:pt x="7" y="74"/>
                          </a:lnTo>
                          <a:lnTo>
                            <a:pt x="0" y="0"/>
                          </a:lnTo>
                          <a:lnTo>
                            <a:pt x="72" y="26"/>
                          </a:lnTo>
                          <a:lnTo>
                            <a:pt x="55" y="35"/>
                          </a:lnTo>
                          <a:lnTo>
                            <a:pt x="55" y="39"/>
                          </a:lnTo>
                          <a:lnTo>
                            <a:pt x="55" y="44"/>
                          </a:lnTo>
                          <a:lnTo>
                            <a:pt x="55" y="54"/>
                          </a:lnTo>
                          <a:lnTo>
                            <a:pt x="61" y="67"/>
                          </a:lnTo>
                          <a:lnTo>
                            <a:pt x="68" y="81"/>
                          </a:lnTo>
                          <a:lnTo>
                            <a:pt x="83" y="96"/>
                          </a:lnTo>
                          <a:lnTo>
                            <a:pt x="106" y="113"/>
                          </a:lnTo>
                          <a:lnTo>
                            <a:pt x="135" y="130"/>
                          </a:lnTo>
                          <a:lnTo>
                            <a:pt x="176" y="144"/>
                          </a:lnTo>
                          <a:close/>
                        </a:path>
                      </a:pathLst>
                    </a:custGeom>
                    <a:solidFill>
                      <a:srgbClr val="00FFFF"/>
                    </a:solidFill>
                    <a:ln w="0">
                      <a:solidFill>
                        <a:srgbClr val="00FFFF"/>
                      </a:solidFill>
                      <a:round/>
                      <a:headEnd/>
                      <a:tailEnd/>
                    </a:ln>
                  </p:spPr>
                  <p:txBody>
                    <a:bodyPr/>
                    <a:lstStyle/>
                    <a:p>
                      <a:pPr defTabSz="457200"/>
                      <a:endParaRPr lang="en-US">
                        <a:solidFill>
                          <a:prstClr val="black"/>
                        </a:solidFill>
                      </a:endParaRPr>
                    </a:p>
                  </p:txBody>
                </p:sp>
                <p:sp>
                  <p:nvSpPr>
                    <p:cNvPr id="9253" name="Freeform 372"/>
                    <p:cNvSpPr>
                      <a:spLocks/>
                    </p:cNvSpPr>
                    <p:nvPr/>
                  </p:nvSpPr>
                  <p:spPr bwMode="auto">
                    <a:xfrm>
                      <a:off x="2579" y="2663"/>
                      <a:ext cx="181" cy="139"/>
                    </a:xfrm>
                    <a:custGeom>
                      <a:avLst/>
                      <a:gdLst>
                        <a:gd name="T0" fmla="*/ 181 w 181"/>
                        <a:gd name="T1" fmla="*/ 139 h 139"/>
                        <a:gd name="T2" fmla="*/ 178 w 181"/>
                        <a:gd name="T3" fmla="*/ 139 h 139"/>
                        <a:gd name="T4" fmla="*/ 165 w 181"/>
                        <a:gd name="T5" fmla="*/ 139 h 139"/>
                        <a:gd name="T6" fmla="*/ 148 w 181"/>
                        <a:gd name="T7" fmla="*/ 139 h 139"/>
                        <a:gd name="T8" fmla="*/ 128 w 181"/>
                        <a:gd name="T9" fmla="*/ 137 h 139"/>
                        <a:gd name="T10" fmla="*/ 104 w 181"/>
                        <a:gd name="T11" fmla="*/ 131 h 139"/>
                        <a:gd name="T12" fmla="*/ 79 w 181"/>
                        <a:gd name="T13" fmla="*/ 122 h 139"/>
                        <a:gd name="T14" fmla="*/ 57 w 181"/>
                        <a:gd name="T15" fmla="*/ 109 h 139"/>
                        <a:gd name="T16" fmla="*/ 37 w 181"/>
                        <a:gd name="T17" fmla="*/ 90 h 139"/>
                        <a:gd name="T18" fmla="*/ 24 w 181"/>
                        <a:gd name="T19" fmla="*/ 64 h 139"/>
                        <a:gd name="T20" fmla="*/ 11 w 181"/>
                        <a:gd name="T21" fmla="*/ 74 h 139"/>
                        <a:gd name="T22" fmla="*/ 0 w 181"/>
                        <a:gd name="T23" fmla="*/ 0 h 139"/>
                        <a:gd name="T24" fmla="*/ 74 w 181"/>
                        <a:gd name="T25" fmla="*/ 24 h 139"/>
                        <a:gd name="T26" fmla="*/ 57 w 181"/>
                        <a:gd name="T27" fmla="*/ 33 h 139"/>
                        <a:gd name="T28" fmla="*/ 55 w 181"/>
                        <a:gd name="T29" fmla="*/ 37 h 139"/>
                        <a:gd name="T30" fmla="*/ 55 w 181"/>
                        <a:gd name="T31" fmla="*/ 42 h 139"/>
                        <a:gd name="T32" fmla="*/ 57 w 181"/>
                        <a:gd name="T33" fmla="*/ 51 h 139"/>
                        <a:gd name="T34" fmla="*/ 63 w 181"/>
                        <a:gd name="T35" fmla="*/ 64 h 139"/>
                        <a:gd name="T36" fmla="*/ 72 w 181"/>
                        <a:gd name="T37" fmla="*/ 77 h 139"/>
                        <a:gd name="T38" fmla="*/ 87 w 181"/>
                        <a:gd name="T39" fmla="*/ 94 h 139"/>
                        <a:gd name="T40" fmla="*/ 109 w 181"/>
                        <a:gd name="T41" fmla="*/ 109 h 139"/>
                        <a:gd name="T42" fmla="*/ 141 w 181"/>
                        <a:gd name="T43" fmla="*/ 124 h 139"/>
                        <a:gd name="T44" fmla="*/ 181 w 181"/>
                        <a:gd name="T45" fmla="*/ 139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9"/>
                        <a:gd name="T71" fmla="*/ 181 w 181"/>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9">
                          <a:moveTo>
                            <a:pt x="181" y="139"/>
                          </a:moveTo>
                          <a:lnTo>
                            <a:pt x="178" y="139"/>
                          </a:lnTo>
                          <a:lnTo>
                            <a:pt x="165" y="139"/>
                          </a:lnTo>
                          <a:lnTo>
                            <a:pt x="148" y="139"/>
                          </a:lnTo>
                          <a:lnTo>
                            <a:pt x="128" y="137"/>
                          </a:lnTo>
                          <a:lnTo>
                            <a:pt x="104" y="131"/>
                          </a:lnTo>
                          <a:lnTo>
                            <a:pt x="79" y="122"/>
                          </a:lnTo>
                          <a:lnTo>
                            <a:pt x="57" y="109"/>
                          </a:lnTo>
                          <a:lnTo>
                            <a:pt x="37" y="90"/>
                          </a:lnTo>
                          <a:lnTo>
                            <a:pt x="24" y="64"/>
                          </a:lnTo>
                          <a:lnTo>
                            <a:pt x="11" y="74"/>
                          </a:lnTo>
                          <a:lnTo>
                            <a:pt x="0" y="0"/>
                          </a:lnTo>
                          <a:lnTo>
                            <a:pt x="74" y="24"/>
                          </a:lnTo>
                          <a:lnTo>
                            <a:pt x="57" y="33"/>
                          </a:lnTo>
                          <a:lnTo>
                            <a:pt x="55" y="37"/>
                          </a:lnTo>
                          <a:lnTo>
                            <a:pt x="55" y="42"/>
                          </a:lnTo>
                          <a:lnTo>
                            <a:pt x="57" y="51"/>
                          </a:lnTo>
                          <a:lnTo>
                            <a:pt x="63" y="64"/>
                          </a:lnTo>
                          <a:lnTo>
                            <a:pt x="72" y="77"/>
                          </a:lnTo>
                          <a:lnTo>
                            <a:pt x="87" y="94"/>
                          </a:lnTo>
                          <a:lnTo>
                            <a:pt x="109" y="109"/>
                          </a:lnTo>
                          <a:lnTo>
                            <a:pt x="141" y="124"/>
                          </a:lnTo>
                          <a:lnTo>
                            <a:pt x="181" y="139"/>
                          </a:lnTo>
                          <a:close/>
                        </a:path>
                      </a:pathLst>
                    </a:custGeom>
                    <a:solidFill>
                      <a:srgbClr val="0000FF"/>
                    </a:solidFill>
                    <a:ln w="0">
                      <a:solidFill>
                        <a:srgbClr val="0000FF"/>
                      </a:solidFill>
                      <a:round/>
                      <a:headEnd/>
                      <a:tailEnd/>
                    </a:ln>
                  </p:spPr>
                  <p:txBody>
                    <a:bodyPr/>
                    <a:lstStyle/>
                    <a:p>
                      <a:pPr defTabSz="457200"/>
                      <a:endParaRPr lang="en-US">
                        <a:solidFill>
                          <a:prstClr val="black"/>
                        </a:solidFill>
                      </a:endParaRPr>
                    </a:p>
                  </p:txBody>
                </p:sp>
                <p:sp>
                  <p:nvSpPr>
                    <p:cNvPr id="9254" name="Text Box 415"/>
                    <p:cNvSpPr txBox="1">
                      <a:spLocks noChangeArrowheads="1"/>
                    </p:cNvSpPr>
                    <p:nvPr/>
                  </p:nvSpPr>
                  <p:spPr bwMode="auto">
                    <a:xfrm>
                      <a:off x="2352" y="2784"/>
                      <a:ext cx="864" cy="301"/>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Add 5 </a:t>
                      </a:r>
                      <a:r>
                        <a:rPr lang="en-US" sz="1200" dirty="0" err="1">
                          <a:solidFill>
                            <a:srgbClr val="000000"/>
                          </a:solidFill>
                          <a:latin typeface="Arial" pitchFamily="34" charset="0"/>
                          <a:cs typeface="Arial" pitchFamily="34" charset="0"/>
                        </a:rPr>
                        <a:t>cryomodules</a:t>
                      </a:r>
                      <a:endParaRPr lang="en-US" sz="1200" dirty="0">
                        <a:solidFill>
                          <a:srgbClr val="000000"/>
                        </a:solidFill>
                        <a:latin typeface="Arial" pitchFamily="34" charset="0"/>
                        <a:cs typeface="Arial" pitchFamily="34" charset="0"/>
                      </a:endParaRPr>
                    </a:p>
                  </p:txBody>
                </p:sp>
              </p:grpSp>
              <p:grpSp>
                <p:nvGrpSpPr>
                  <p:cNvPr id="17" name="Group 419"/>
                  <p:cNvGrpSpPr>
                    <a:grpSpLocks/>
                  </p:cNvGrpSpPr>
                  <p:nvPr/>
                </p:nvGrpSpPr>
                <p:grpSpPr bwMode="auto">
                  <a:xfrm>
                    <a:off x="2883" y="2486"/>
                    <a:ext cx="1064" cy="238"/>
                    <a:chOff x="2922" y="2438"/>
                    <a:chExt cx="1064" cy="238"/>
                  </a:xfrm>
                </p:grpSpPr>
                <p:sp>
                  <p:nvSpPr>
                    <p:cNvPr id="9249" name="Freeform 292"/>
                    <p:cNvSpPr>
                      <a:spLocks/>
                    </p:cNvSpPr>
                    <p:nvPr/>
                  </p:nvSpPr>
                  <p:spPr bwMode="auto">
                    <a:xfrm>
                      <a:off x="2933" y="2438"/>
                      <a:ext cx="176" cy="146"/>
                    </a:xfrm>
                    <a:custGeom>
                      <a:avLst/>
                      <a:gdLst>
                        <a:gd name="T0" fmla="*/ 176 w 176"/>
                        <a:gd name="T1" fmla="*/ 146 h 146"/>
                        <a:gd name="T2" fmla="*/ 172 w 176"/>
                        <a:gd name="T3" fmla="*/ 146 h 146"/>
                        <a:gd name="T4" fmla="*/ 159 w 176"/>
                        <a:gd name="T5" fmla="*/ 146 h 146"/>
                        <a:gd name="T6" fmla="*/ 143 w 176"/>
                        <a:gd name="T7" fmla="*/ 144 h 146"/>
                        <a:gd name="T8" fmla="*/ 120 w 176"/>
                        <a:gd name="T9" fmla="*/ 141 h 146"/>
                        <a:gd name="T10" fmla="*/ 98 w 176"/>
                        <a:gd name="T11" fmla="*/ 135 h 146"/>
                        <a:gd name="T12" fmla="*/ 74 w 176"/>
                        <a:gd name="T13" fmla="*/ 126 h 146"/>
                        <a:gd name="T14" fmla="*/ 52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7 h 146"/>
                        <a:gd name="T28" fmla="*/ 54 w 176"/>
                        <a:gd name="T29" fmla="*/ 39 h 146"/>
                        <a:gd name="T30" fmla="*/ 54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6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6"/>
                          </a:moveTo>
                          <a:lnTo>
                            <a:pt x="172" y="146"/>
                          </a:lnTo>
                          <a:lnTo>
                            <a:pt x="159" y="146"/>
                          </a:lnTo>
                          <a:lnTo>
                            <a:pt x="143" y="144"/>
                          </a:lnTo>
                          <a:lnTo>
                            <a:pt x="120" y="141"/>
                          </a:lnTo>
                          <a:lnTo>
                            <a:pt x="98" y="135"/>
                          </a:lnTo>
                          <a:lnTo>
                            <a:pt x="74" y="126"/>
                          </a:lnTo>
                          <a:lnTo>
                            <a:pt x="52" y="111"/>
                          </a:lnTo>
                          <a:lnTo>
                            <a:pt x="33" y="93"/>
                          </a:lnTo>
                          <a:lnTo>
                            <a:pt x="20" y="67"/>
                          </a:lnTo>
                          <a:lnTo>
                            <a:pt x="7" y="74"/>
                          </a:lnTo>
                          <a:lnTo>
                            <a:pt x="0" y="0"/>
                          </a:lnTo>
                          <a:lnTo>
                            <a:pt x="72" y="26"/>
                          </a:lnTo>
                          <a:lnTo>
                            <a:pt x="55" y="37"/>
                          </a:lnTo>
                          <a:lnTo>
                            <a:pt x="54" y="39"/>
                          </a:lnTo>
                          <a:lnTo>
                            <a:pt x="54" y="44"/>
                          </a:lnTo>
                          <a:lnTo>
                            <a:pt x="55" y="54"/>
                          </a:lnTo>
                          <a:lnTo>
                            <a:pt x="61" y="67"/>
                          </a:lnTo>
                          <a:lnTo>
                            <a:pt x="68" y="81"/>
                          </a:lnTo>
                          <a:lnTo>
                            <a:pt x="83" y="96"/>
                          </a:lnTo>
                          <a:lnTo>
                            <a:pt x="106" y="113"/>
                          </a:lnTo>
                          <a:lnTo>
                            <a:pt x="135" y="130"/>
                          </a:lnTo>
                          <a:lnTo>
                            <a:pt x="176" y="146"/>
                          </a:lnTo>
                          <a:close/>
                        </a:path>
                      </a:pathLst>
                    </a:custGeom>
                    <a:solidFill>
                      <a:srgbClr val="00FFFF"/>
                    </a:solidFill>
                    <a:ln w="0">
                      <a:solidFill>
                        <a:srgbClr val="00FFFF"/>
                      </a:solidFill>
                      <a:round/>
                      <a:headEnd/>
                      <a:tailEnd/>
                    </a:ln>
                  </p:spPr>
                  <p:txBody>
                    <a:bodyPr/>
                    <a:lstStyle/>
                    <a:p>
                      <a:pPr defTabSz="457200"/>
                      <a:endParaRPr lang="en-US">
                        <a:solidFill>
                          <a:prstClr val="black"/>
                        </a:solidFill>
                      </a:endParaRPr>
                    </a:p>
                  </p:txBody>
                </p:sp>
                <p:sp>
                  <p:nvSpPr>
                    <p:cNvPr id="9250" name="Freeform 293"/>
                    <p:cNvSpPr>
                      <a:spLocks/>
                    </p:cNvSpPr>
                    <p:nvPr/>
                  </p:nvSpPr>
                  <p:spPr bwMode="auto">
                    <a:xfrm>
                      <a:off x="2922" y="2443"/>
                      <a:ext cx="181" cy="138"/>
                    </a:xfrm>
                    <a:custGeom>
                      <a:avLst/>
                      <a:gdLst>
                        <a:gd name="T0" fmla="*/ 181 w 181"/>
                        <a:gd name="T1" fmla="*/ 138 h 138"/>
                        <a:gd name="T2" fmla="*/ 178 w 181"/>
                        <a:gd name="T3" fmla="*/ 138 h 138"/>
                        <a:gd name="T4" fmla="*/ 165 w 181"/>
                        <a:gd name="T5" fmla="*/ 138 h 138"/>
                        <a:gd name="T6" fmla="*/ 148 w 181"/>
                        <a:gd name="T7" fmla="*/ 138 h 138"/>
                        <a:gd name="T8" fmla="*/ 126 w 181"/>
                        <a:gd name="T9" fmla="*/ 136 h 138"/>
                        <a:gd name="T10" fmla="*/ 104 w 181"/>
                        <a:gd name="T11" fmla="*/ 130 h 138"/>
                        <a:gd name="T12" fmla="*/ 79 w 181"/>
                        <a:gd name="T13" fmla="*/ 121 h 138"/>
                        <a:gd name="T14" fmla="*/ 57 w 181"/>
                        <a:gd name="T15" fmla="*/ 108 h 138"/>
                        <a:gd name="T16" fmla="*/ 37 w 181"/>
                        <a:gd name="T17" fmla="*/ 89 h 138"/>
                        <a:gd name="T18" fmla="*/ 24 w 181"/>
                        <a:gd name="T19" fmla="*/ 65 h 138"/>
                        <a:gd name="T20" fmla="*/ 11 w 181"/>
                        <a:gd name="T21" fmla="*/ 73 h 138"/>
                        <a:gd name="T22" fmla="*/ 0 w 181"/>
                        <a:gd name="T23" fmla="*/ 0 h 138"/>
                        <a:gd name="T24" fmla="*/ 74 w 181"/>
                        <a:gd name="T25" fmla="*/ 23 h 138"/>
                        <a:gd name="T26" fmla="*/ 55 w 181"/>
                        <a:gd name="T27" fmla="*/ 32 h 138"/>
                        <a:gd name="T28" fmla="*/ 55 w 181"/>
                        <a:gd name="T29" fmla="*/ 36 h 138"/>
                        <a:gd name="T30" fmla="*/ 55 w 181"/>
                        <a:gd name="T31" fmla="*/ 41 h 138"/>
                        <a:gd name="T32" fmla="*/ 57 w 181"/>
                        <a:gd name="T33" fmla="*/ 50 h 138"/>
                        <a:gd name="T34" fmla="*/ 63 w 181"/>
                        <a:gd name="T35" fmla="*/ 63 h 138"/>
                        <a:gd name="T36" fmla="*/ 72 w 181"/>
                        <a:gd name="T37" fmla="*/ 78 h 138"/>
                        <a:gd name="T38" fmla="*/ 87 w 181"/>
                        <a:gd name="T39" fmla="*/ 93 h 138"/>
                        <a:gd name="T40" fmla="*/ 109 w 181"/>
                        <a:gd name="T41" fmla="*/ 108 h 138"/>
                        <a:gd name="T42" fmla="*/ 141 w 181"/>
                        <a:gd name="T43" fmla="*/ 123 h 138"/>
                        <a:gd name="T44" fmla="*/ 181 w 181"/>
                        <a:gd name="T45" fmla="*/ 138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8"/>
                        <a:gd name="T71" fmla="*/ 181 w 181"/>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8">
                          <a:moveTo>
                            <a:pt x="181" y="138"/>
                          </a:moveTo>
                          <a:lnTo>
                            <a:pt x="178" y="138"/>
                          </a:lnTo>
                          <a:lnTo>
                            <a:pt x="165" y="138"/>
                          </a:lnTo>
                          <a:lnTo>
                            <a:pt x="148" y="138"/>
                          </a:lnTo>
                          <a:lnTo>
                            <a:pt x="126" y="136"/>
                          </a:lnTo>
                          <a:lnTo>
                            <a:pt x="104" y="130"/>
                          </a:lnTo>
                          <a:lnTo>
                            <a:pt x="79" y="121"/>
                          </a:lnTo>
                          <a:lnTo>
                            <a:pt x="57" y="108"/>
                          </a:lnTo>
                          <a:lnTo>
                            <a:pt x="37" y="89"/>
                          </a:lnTo>
                          <a:lnTo>
                            <a:pt x="24" y="65"/>
                          </a:lnTo>
                          <a:lnTo>
                            <a:pt x="11" y="73"/>
                          </a:lnTo>
                          <a:lnTo>
                            <a:pt x="0" y="0"/>
                          </a:lnTo>
                          <a:lnTo>
                            <a:pt x="74" y="23"/>
                          </a:lnTo>
                          <a:lnTo>
                            <a:pt x="55" y="32"/>
                          </a:lnTo>
                          <a:lnTo>
                            <a:pt x="55" y="36"/>
                          </a:lnTo>
                          <a:lnTo>
                            <a:pt x="55" y="41"/>
                          </a:lnTo>
                          <a:lnTo>
                            <a:pt x="57" y="50"/>
                          </a:lnTo>
                          <a:lnTo>
                            <a:pt x="63" y="63"/>
                          </a:lnTo>
                          <a:lnTo>
                            <a:pt x="72" y="78"/>
                          </a:lnTo>
                          <a:lnTo>
                            <a:pt x="87" y="93"/>
                          </a:lnTo>
                          <a:lnTo>
                            <a:pt x="109" y="108"/>
                          </a:lnTo>
                          <a:lnTo>
                            <a:pt x="141" y="123"/>
                          </a:lnTo>
                          <a:lnTo>
                            <a:pt x="181" y="138"/>
                          </a:lnTo>
                          <a:close/>
                        </a:path>
                      </a:pathLst>
                    </a:custGeom>
                    <a:solidFill>
                      <a:srgbClr val="0000FF"/>
                    </a:solidFill>
                    <a:ln w="0">
                      <a:solidFill>
                        <a:srgbClr val="0000FF"/>
                      </a:solidFill>
                      <a:round/>
                      <a:headEnd/>
                      <a:tailEnd/>
                    </a:ln>
                  </p:spPr>
                  <p:txBody>
                    <a:bodyPr/>
                    <a:lstStyle/>
                    <a:p>
                      <a:pPr defTabSz="457200"/>
                      <a:endParaRPr lang="en-US">
                        <a:solidFill>
                          <a:prstClr val="black"/>
                        </a:solidFill>
                      </a:endParaRPr>
                    </a:p>
                  </p:txBody>
                </p:sp>
                <p:sp>
                  <p:nvSpPr>
                    <p:cNvPr id="9251" name="Text Box 416"/>
                    <p:cNvSpPr txBox="1">
                      <a:spLocks noChangeArrowheads="1"/>
                    </p:cNvSpPr>
                    <p:nvPr/>
                  </p:nvSpPr>
                  <p:spPr bwMode="auto">
                    <a:xfrm>
                      <a:off x="2930" y="2496"/>
                      <a:ext cx="1056" cy="180"/>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20 </a:t>
                      </a:r>
                      <a:r>
                        <a:rPr lang="en-US" sz="1200" dirty="0" err="1">
                          <a:solidFill>
                            <a:srgbClr val="000000"/>
                          </a:solidFill>
                          <a:latin typeface="Arial" pitchFamily="34" charset="0"/>
                          <a:cs typeface="Arial" pitchFamily="34" charset="0"/>
                        </a:rPr>
                        <a:t>cryomodules</a:t>
                      </a:r>
                      <a:endParaRPr lang="en-US" sz="1200" dirty="0">
                        <a:solidFill>
                          <a:srgbClr val="000000"/>
                        </a:solidFill>
                        <a:latin typeface="Arial" pitchFamily="34" charset="0"/>
                        <a:cs typeface="Arial" pitchFamily="34" charset="0"/>
                      </a:endParaRPr>
                    </a:p>
                  </p:txBody>
                </p:sp>
              </p:grpSp>
              <p:grpSp>
                <p:nvGrpSpPr>
                  <p:cNvPr id="18" name="Group 421"/>
                  <p:cNvGrpSpPr>
                    <a:grpSpLocks/>
                  </p:cNvGrpSpPr>
                  <p:nvPr/>
                </p:nvGrpSpPr>
                <p:grpSpPr bwMode="auto">
                  <a:xfrm>
                    <a:off x="642" y="2016"/>
                    <a:ext cx="1098" cy="253"/>
                    <a:chOff x="681" y="1968"/>
                    <a:chExt cx="1098" cy="253"/>
                  </a:xfrm>
                </p:grpSpPr>
                <p:sp>
                  <p:nvSpPr>
                    <p:cNvPr id="9246" name="Freeform 294"/>
                    <p:cNvSpPr>
                      <a:spLocks/>
                    </p:cNvSpPr>
                    <p:nvPr/>
                  </p:nvSpPr>
                  <p:spPr bwMode="auto">
                    <a:xfrm>
                      <a:off x="1568" y="2086"/>
                      <a:ext cx="208" cy="122"/>
                    </a:xfrm>
                    <a:custGeom>
                      <a:avLst/>
                      <a:gdLst>
                        <a:gd name="T0" fmla="*/ 0 w 208"/>
                        <a:gd name="T1" fmla="*/ 0 h 122"/>
                        <a:gd name="T2" fmla="*/ 2 w 208"/>
                        <a:gd name="T3" fmla="*/ 5 h 122"/>
                        <a:gd name="T4" fmla="*/ 7 w 208"/>
                        <a:gd name="T5" fmla="*/ 14 h 122"/>
                        <a:gd name="T6" fmla="*/ 17 w 208"/>
                        <a:gd name="T7" fmla="*/ 29 h 122"/>
                        <a:gd name="T8" fmla="*/ 28 w 208"/>
                        <a:gd name="T9" fmla="*/ 48 h 122"/>
                        <a:gd name="T10" fmla="*/ 45 w 208"/>
                        <a:gd name="T11" fmla="*/ 66 h 122"/>
                        <a:gd name="T12" fmla="*/ 63 w 208"/>
                        <a:gd name="T13" fmla="*/ 83 h 122"/>
                        <a:gd name="T14" fmla="*/ 85 w 208"/>
                        <a:gd name="T15" fmla="*/ 96 h 122"/>
                        <a:gd name="T16" fmla="*/ 111 w 208"/>
                        <a:gd name="T17" fmla="*/ 105 h 122"/>
                        <a:gd name="T18" fmla="*/ 139 w 208"/>
                        <a:gd name="T19" fmla="*/ 105 h 122"/>
                        <a:gd name="T20" fmla="*/ 137 w 208"/>
                        <a:gd name="T21" fmla="*/ 122 h 122"/>
                        <a:gd name="T22" fmla="*/ 208 w 208"/>
                        <a:gd name="T23" fmla="*/ 96 h 122"/>
                        <a:gd name="T24" fmla="*/ 154 w 208"/>
                        <a:gd name="T25" fmla="*/ 42 h 122"/>
                        <a:gd name="T26" fmla="*/ 152 w 208"/>
                        <a:gd name="T27" fmla="*/ 63 h 122"/>
                        <a:gd name="T28" fmla="*/ 150 w 208"/>
                        <a:gd name="T29" fmla="*/ 63 h 122"/>
                        <a:gd name="T30" fmla="*/ 145 w 208"/>
                        <a:gd name="T31" fmla="*/ 66 h 122"/>
                        <a:gd name="T32" fmla="*/ 135 w 208"/>
                        <a:gd name="T33" fmla="*/ 68 h 122"/>
                        <a:gd name="T34" fmla="*/ 122 w 208"/>
                        <a:gd name="T35" fmla="*/ 70 h 122"/>
                        <a:gd name="T36" fmla="*/ 106 w 208"/>
                        <a:gd name="T37" fmla="*/ 68 h 122"/>
                        <a:gd name="T38" fmla="*/ 85 w 208"/>
                        <a:gd name="T39" fmla="*/ 63 h 122"/>
                        <a:gd name="T40" fmla="*/ 61 w 208"/>
                        <a:gd name="T41" fmla="*/ 50 h 122"/>
                        <a:gd name="T42" fmla="*/ 32 w 208"/>
                        <a:gd name="T43" fmla="*/ 29 h 122"/>
                        <a:gd name="T44" fmla="*/ 0 w 208"/>
                        <a:gd name="T45" fmla="*/ 0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8"/>
                        <a:gd name="T70" fmla="*/ 0 h 122"/>
                        <a:gd name="T71" fmla="*/ 208 w 208"/>
                        <a:gd name="T72" fmla="*/ 122 h 1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8" h="122">
                          <a:moveTo>
                            <a:pt x="0" y="0"/>
                          </a:moveTo>
                          <a:lnTo>
                            <a:pt x="2" y="5"/>
                          </a:lnTo>
                          <a:lnTo>
                            <a:pt x="7" y="14"/>
                          </a:lnTo>
                          <a:lnTo>
                            <a:pt x="17" y="29"/>
                          </a:lnTo>
                          <a:lnTo>
                            <a:pt x="28" y="48"/>
                          </a:lnTo>
                          <a:lnTo>
                            <a:pt x="45" y="66"/>
                          </a:lnTo>
                          <a:lnTo>
                            <a:pt x="63" y="83"/>
                          </a:lnTo>
                          <a:lnTo>
                            <a:pt x="85" y="96"/>
                          </a:lnTo>
                          <a:lnTo>
                            <a:pt x="111" y="105"/>
                          </a:lnTo>
                          <a:lnTo>
                            <a:pt x="139" y="105"/>
                          </a:lnTo>
                          <a:lnTo>
                            <a:pt x="137" y="122"/>
                          </a:lnTo>
                          <a:lnTo>
                            <a:pt x="208" y="96"/>
                          </a:lnTo>
                          <a:lnTo>
                            <a:pt x="154" y="42"/>
                          </a:lnTo>
                          <a:lnTo>
                            <a:pt x="152" y="63"/>
                          </a:lnTo>
                          <a:lnTo>
                            <a:pt x="150" y="63"/>
                          </a:lnTo>
                          <a:lnTo>
                            <a:pt x="145" y="66"/>
                          </a:lnTo>
                          <a:lnTo>
                            <a:pt x="135" y="68"/>
                          </a:lnTo>
                          <a:lnTo>
                            <a:pt x="122" y="70"/>
                          </a:lnTo>
                          <a:lnTo>
                            <a:pt x="106" y="68"/>
                          </a:lnTo>
                          <a:lnTo>
                            <a:pt x="85" y="63"/>
                          </a:lnTo>
                          <a:lnTo>
                            <a:pt x="61" y="50"/>
                          </a:lnTo>
                          <a:lnTo>
                            <a:pt x="32" y="29"/>
                          </a:lnTo>
                          <a:lnTo>
                            <a:pt x="0" y="0"/>
                          </a:lnTo>
                          <a:close/>
                        </a:path>
                      </a:pathLst>
                    </a:custGeom>
                    <a:solidFill>
                      <a:srgbClr val="00FFFF"/>
                    </a:solidFill>
                    <a:ln w="0">
                      <a:solidFill>
                        <a:srgbClr val="00FFFF"/>
                      </a:solidFill>
                      <a:round/>
                      <a:headEnd/>
                      <a:tailEnd/>
                    </a:ln>
                  </p:spPr>
                  <p:txBody>
                    <a:bodyPr/>
                    <a:lstStyle/>
                    <a:p>
                      <a:pPr defTabSz="457200"/>
                      <a:endParaRPr lang="en-US">
                        <a:solidFill>
                          <a:prstClr val="black"/>
                        </a:solidFill>
                      </a:endParaRPr>
                    </a:p>
                  </p:txBody>
                </p:sp>
                <p:sp>
                  <p:nvSpPr>
                    <p:cNvPr id="9247" name="Freeform 295"/>
                    <p:cNvSpPr>
                      <a:spLocks/>
                    </p:cNvSpPr>
                    <p:nvPr/>
                  </p:nvSpPr>
                  <p:spPr bwMode="auto">
                    <a:xfrm>
                      <a:off x="1575" y="2095"/>
                      <a:ext cx="204" cy="126"/>
                    </a:xfrm>
                    <a:custGeom>
                      <a:avLst/>
                      <a:gdLst>
                        <a:gd name="T0" fmla="*/ 0 w 204"/>
                        <a:gd name="T1" fmla="*/ 0 h 126"/>
                        <a:gd name="T2" fmla="*/ 2 w 204"/>
                        <a:gd name="T3" fmla="*/ 4 h 126"/>
                        <a:gd name="T4" fmla="*/ 8 w 204"/>
                        <a:gd name="T5" fmla="*/ 15 h 126"/>
                        <a:gd name="T6" fmla="*/ 15 w 204"/>
                        <a:gd name="T7" fmla="*/ 29 h 126"/>
                        <a:gd name="T8" fmla="*/ 26 w 204"/>
                        <a:gd name="T9" fmla="*/ 48 h 126"/>
                        <a:gd name="T10" fmla="*/ 41 w 204"/>
                        <a:gd name="T11" fmla="*/ 67 h 126"/>
                        <a:gd name="T12" fmla="*/ 60 w 204"/>
                        <a:gd name="T13" fmla="*/ 85 h 126"/>
                        <a:gd name="T14" fmla="*/ 82 w 204"/>
                        <a:gd name="T15" fmla="*/ 98 h 126"/>
                        <a:gd name="T16" fmla="*/ 106 w 204"/>
                        <a:gd name="T17" fmla="*/ 107 h 126"/>
                        <a:gd name="T18" fmla="*/ 136 w 204"/>
                        <a:gd name="T19" fmla="*/ 109 h 126"/>
                        <a:gd name="T20" fmla="*/ 134 w 204"/>
                        <a:gd name="T21" fmla="*/ 126 h 126"/>
                        <a:gd name="T22" fmla="*/ 204 w 204"/>
                        <a:gd name="T23" fmla="*/ 104 h 126"/>
                        <a:gd name="T24" fmla="*/ 153 w 204"/>
                        <a:gd name="T25" fmla="*/ 46 h 126"/>
                        <a:gd name="T26" fmla="*/ 149 w 204"/>
                        <a:gd name="T27" fmla="*/ 67 h 126"/>
                        <a:gd name="T28" fmla="*/ 147 w 204"/>
                        <a:gd name="T29" fmla="*/ 68 h 126"/>
                        <a:gd name="T30" fmla="*/ 141 w 204"/>
                        <a:gd name="T31" fmla="*/ 70 h 126"/>
                        <a:gd name="T32" fmla="*/ 132 w 204"/>
                        <a:gd name="T33" fmla="*/ 72 h 126"/>
                        <a:gd name="T34" fmla="*/ 119 w 204"/>
                        <a:gd name="T35" fmla="*/ 74 h 126"/>
                        <a:gd name="T36" fmla="*/ 102 w 204"/>
                        <a:gd name="T37" fmla="*/ 72 h 126"/>
                        <a:gd name="T38" fmla="*/ 82 w 204"/>
                        <a:gd name="T39" fmla="*/ 65 h 126"/>
                        <a:gd name="T40" fmla="*/ 58 w 204"/>
                        <a:gd name="T41" fmla="*/ 52 h 126"/>
                        <a:gd name="T42" fmla="*/ 32 w 204"/>
                        <a:gd name="T43" fmla="*/ 29 h 126"/>
                        <a:gd name="T44" fmla="*/ 0 w 204"/>
                        <a:gd name="T45" fmla="*/ 0 h 1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26"/>
                        <a:gd name="T71" fmla="*/ 204 w 204"/>
                        <a:gd name="T72" fmla="*/ 126 h 1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26">
                          <a:moveTo>
                            <a:pt x="0" y="0"/>
                          </a:moveTo>
                          <a:lnTo>
                            <a:pt x="2" y="4"/>
                          </a:lnTo>
                          <a:lnTo>
                            <a:pt x="8" y="15"/>
                          </a:lnTo>
                          <a:lnTo>
                            <a:pt x="15" y="29"/>
                          </a:lnTo>
                          <a:lnTo>
                            <a:pt x="26" y="48"/>
                          </a:lnTo>
                          <a:lnTo>
                            <a:pt x="41" y="67"/>
                          </a:lnTo>
                          <a:lnTo>
                            <a:pt x="60" y="85"/>
                          </a:lnTo>
                          <a:lnTo>
                            <a:pt x="82" y="98"/>
                          </a:lnTo>
                          <a:lnTo>
                            <a:pt x="106" y="107"/>
                          </a:lnTo>
                          <a:lnTo>
                            <a:pt x="136" y="109"/>
                          </a:lnTo>
                          <a:lnTo>
                            <a:pt x="134" y="126"/>
                          </a:lnTo>
                          <a:lnTo>
                            <a:pt x="204" y="104"/>
                          </a:lnTo>
                          <a:lnTo>
                            <a:pt x="153" y="46"/>
                          </a:lnTo>
                          <a:lnTo>
                            <a:pt x="149" y="67"/>
                          </a:lnTo>
                          <a:lnTo>
                            <a:pt x="147" y="68"/>
                          </a:lnTo>
                          <a:lnTo>
                            <a:pt x="141" y="70"/>
                          </a:lnTo>
                          <a:lnTo>
                            <a:pt x="132" y="72"/>
                          </a:lnTo>
                          <a:lnTo>
                            <a:pt x="119" y="74"/>
                          </a:lnTo>
                          <a:lnTo>
                            <a:pt x="102" y="72"/>
                          </a:lnTo>
                          <a:lnTo>
                            <a:pt x="82" y="65"/>
                          </a:lnTo>
                          <a:lnTo>
                            <a:pt x="58" y="52"/>
                          </a:lnTo>
                          <a:lnTo>
                            <a:pt x="32" y="29"/>
                          </a:lnTo>
                          <a:lnTo>
                            <a:pt x="0" y="0"/>
                          </a:lnTo>
                          <a:close/>
                        </a:path>
                      </a:pathLst>
                    </a:custGeom>
                    <a:solidFill>
                      <a:srgbClr val="0000FF"/>
                    </a:solidFill>
                    <a:ln w="0">
                      <a:solidFill>
                        <a:srgbClr val="0000FF"/>
                      </a:solidFill>
                      <a:round/>
                      <a:headEnd/>
                      <a:tailEnd/>
                    </a:ln>
                  </p:spPr>
                  <p:txBody>
                    <a:bodyPr/>
                    <a:lstStyle/>
                    <a:p>
                      <a:pPr defTabSz="457200"/>
                      <a:endParaRPr lang="en-US">
                        <a:solidFill>
                          <a:prstClr val="black"/>
                        </a:solidFill>
                      </a:endParaRPr>
                    </a:p>
                  </p:txBody>
                </p:sp>
                <p:sp>
                  <p:nvSpPr>
                    <p:cNvPr id="9248" name="Text Box 417"/>
                    <p:cNvSpPr txBox="1">
                      <a:spLocks noChangeArrowheads="1"/>
                    </p:cNvSpPr>
                    <p:nvPr/>
                  </p:nvSpPr>
                  <p:spPr bwMode="auto">
                    <a:xfrm>
                      <a:off x="681" y="1968"/>
                      <a:ext cx="1056" cy="180"/>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20 </a:t>
                      </a:r>
                      <a:r>
                        <a:rPr lang="en-US" sz="1200" dirty="0" err="1">
                          <a:solidFill>
                            <a:srgbClr val="000000"/>
                          </a:solidFill>
                          <a:latin typeface="Arial" pitchFamily="34" charset="0"/>
                          <a:cs typeface="Arial" pitchFamily="34" charset="0"/>
                        </a:rPr>
                        <a:t>cryomodules</a:t>
                      </a:r>
                      <a:endParaRPr lang="en-US" sz="1200" dirty="0">
                        <a:solidFill>
                          <a:srgbClr val="000000"/>
                        </a:solidFill>
                        <a:latin typeface="Arial" pitchFamily="34" charset="0"/>
                        <a:cs typeface="Arial" pitchFamily="34" charset="0"/>
                      </a:endParaRPr>
                    </a:p>
                  </p:txBody>
                </p:sp>
              </p:grpSp>
            </p:grpSp>
          </p:grpSp>
        </p:grpSp>
        <p:sp>
          <p:nvSpPr>
            <p:cNvPr id="9230" name="TextBox 329"/>
            <p:cNvSpPr txBox="1">
              <a:spLocks noChangeArrowheads="1"/>
            </p:cNvSpPr>
            <p:nvPr/>
          </p:nvSpPr>
          <p:spPr bwMode="auto">
            <a:xfrm>
              <a:off x="6013450" y="2286000"/>
              <a:ext cx="2292350" cy="461665"/>
            </a:xfrm>
            <a:prstGeom prst="rect">
              <a:avLst/>
            </a:prstGeom>
            <a:noFill/>
            <a:ln w="9525">
              <a:noFill/>
              <a:miter lim="800000"/>
              <a:headEnd/>
              <a:tailEnd/>
            </a:ln>
          </p:spPr>
          <p:txBody>
            <a:bodyPr>
              <a:spAutoFit/>
            </a:bodyPr>
            <a:lstStyle/>
            <a:p>
              <a:pPr algn="ctr" defTabSz="457200"/>
              <a:r>
                <a:rPr lang="en-US" sz="1200" dirty="0">
                  <a:solidFill>
                    <a:prstClr val="black"/>
                  </a:solidFill>
                  <a:latin typeface="Arial" pitchFamily="34" charset="0"/>
                  <a:cs typeface="Arial" pitchFamily="34" charset="0"/>
                </a:rPr>
                <a:t>Upgrade arc magnets </a:t>
              </a:r>
            </a:p>
            <a:p>
              <a:pPr algn="ctr" defTabSz="457200"/>
              <a:r>
                <a:rPr lang="en-US" sz="1200" dirty="0">
                  <a:solidFill>
                    <a:prstClr val="black"/>
                  </a:solidFill>
                  <a:latin typeface="Arial" pitchFamily="34" charset="0"/>
                  <a:cs typeface="Arial" pitchFamily="34" charset="0"/>
                </a:rPr>
                <a:t>and supplies</a:t>
              </a:r>
            </a:p>
          </p:txBody>
        </p:sp>
        <p:sp>
          <p:nvSpPr>
            <p:cNvPr id="9231" name="Freeform 376"/>
            <p:cNvSpPr>
              <a:spLocks/>
            </p:cNvSpPr>
            <p:nvPr/>
          </p:nvSpPr>
          <p:spPr bwMode="auto">
            <a:xfrm rot="5400000">
              <a:off x="6109494" y="2374106"/>
              <a:ext cx="230188" cy="269875"/>
            </a:xfrm>
            <a:custGeom>
              <a:avLst/>
              <a:gdLst>
                <a:gd name="T0" fmla="*/ 0 w 144"/>
                <a:gd name="T1" fmla="*/ 0 h 176"/>
                <a:gd name="T2" fmla="*/ 0 w 144"/>
                <a:gd name="T3" fmla="*/ 6140 h 176"/>
                <a:gd name="T4" fmla="*/ 0 w 144"/>
                <a:gd name="T5" fmla="*/ 26095 h 176"/>
                <a:gd name="T6" fmla="*/ 0 w 144"/>
                <a:gd name="T7" fmla="*/ 50656 h 176"/>
                <a:gd name="T8" fmla="*/ 4792 w 144"/>
                <a:gd name="T9" fmla="*/ 85961 h 176"/>
                <a:gd name="T10" fmla="*/ 17571 w 144"/>
                <a:gd name="T11" fmla="*/ 119732 h 176"/>
                <a:gd name="T12" fmla="*/ 31947 w 144"/>
                <a:gd name="T13" fmla="*/ 156572 h 176"/>
                <a:gd name="T14" fmla="*/ 55908 w 144"/>
                <a:gd name="T15" fmla="*/ 187273 h 176"/>
                <a:gd name="T16" fmla="*/ 84660 w 144"/>
                <a:gd name="T17" fmla="*/ 216438 h 176"/>
                <a:gd name="T18" fmla="*/ 126192 w 144"/>
                <a:gd name="T19" fmla="*/ 239464 h 176"/>
                <a:gd name="T20" fmla="*/ 115011 w 144"/>
                <a:gd name="T21" fmla="*/ 259419 h 176"/>
                <a:gd name="T22" fmla="*/ 230021 w 144"/>
                <a:gd name="T23" fmla="*/ 270164 h 176"/>
                <a:gd name="T24" fmla="*/ 188489 w 144"/>
                <a:gd name="T25" fmla="*/ 156572 h 176"/>
                <a:gd name="T26" fmla="*/ 174113 w 144"/>
                <a:gd name="T27" fmla="*/ 185738 h 176"/>
                <a:gd name="T28" fmla="*/ 170918 w 144"/>
                <a:gd name="T29" fmla="*/ 185738 h 176"/>
                <a:gd name="T30" fmla="*/ 159737 w 144"/>
                <a:gd name="T31" fmla="*/ 185738 h 176"/>
                <a:gd name="T32" fmla="*/ 143763 w 144"/>
                <a:gd name="T33" fmla="*/ 182668 h 176"/>
                <a:gd name="T34" fmla="*/ 126192 w 144"/>
                <a:gd name="T35" fmla="*/ 176528 h 176"/>
                <a:gd name="T36" fmla="*/ 102232 w 144"/>
                <a:gd name="T37" fmla="*/ 162712 h 176"/>
                <a:gd name="T38" fmla="*/ 76674 w 144"/>
                <a:gd name="T39" fmla="*/ 142757 h 176"/>
                <a:gd name="T40" fmla="*/ 49518 w 144"/>
                <a:gd name="T41" fmla="*/ 107452 h 176"/>
                <a:gd name="T42" fmla="*/ 22363 w 144"/>
                <a:gd name="T43" fmla="*/ 62936 h 176"/>
                <a:gd name="T44" fmla="*/ 0 w 144"/>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76"/>
                <a:gd name="T71" fmla="*/ 144 w 144"/>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76">
                  <a:moveTo>
                    <a:pt x="0" y="0"/>
                  </a:moveTo>
                  <a:lnTo>
                    <a:pt x="0" y="4"/>
                  </a:lnTo>
                  <a:lnTo>
                    <a:pt x="0" y="17"/>
                  </a:lnTo>
                  <a:lnTo>
                    <a:pt x="0" y="33"/>
                  </a:lnTo>
                  <a:lnTo>
                    <a:pt x="3" y="56"/>
                  </a:lnTo>
                  <a:lnTo>
                    <a:pt x="11" y="78"/>
                  </a:lnTo>
                  <a:lnTo>
                    <a:pt x="20" y="102"/>
                  </a:lnTo>
                  <a:lnTo>
                    <a:pt x="35" y="122"/>
                  </a:lnTo>
                  <a:lnTo>
                    <a:pt x="53" y="141"/>
                  </a:lnTo>
                  <a:lnTo>
                    <a:pt x="79" y="156"/>
                  </a:lnTo>
                  <a:lnTo>
                    <a:pt x="72" y="169"/>
                  </a:lnTo>
                  <a:lnTo>
                    <a:pt x="144" y="176"/>
                  </a:lnTo>
                  <a:lnTo>
                    <a:pt x="118" y="102"/>
                  </a:lnTo>
                  <a:lnTo>
                    <a:pt x="109" y="121"/>
                  </a:lnTo>
                  <a:lnTo>
                    <a:pt x="107" y="121"/>
                  </a:lnTo>
                  <a:lnTo>
                    <a:pt x="100" y="121"/>
                  </a:lnTo>
                  <a:lnTo>
                    <a:pt x="90" y="119"/>
                  </a:lnTo>
                  <a:lnTo>
                    <a:pt x="79" y="115"/>
                  </a:lnTo>
                  <a:lnTo>
                    <a:pt x="64" y="106"/>
                  </a:lnTo>
                  <a:lnTo>
                    <a:pt x="48" y="93"/>
                  </a:lnTo>
                  <a:lnTo>
                    <a:pt x="31" y="70"/>
                  </a:lnTo>
                  <a:lnTo>
                    <a:pt x="14" y="41"/>
                  </a:lnTo>
                  <a:lnTo>
                    <a:pt x="0" y="0"/>
                  </a:lnTo>
                  <a:close/>
                </a:path>
              </a:pathLst>
            </a:custGeom>
            <a:solidFill>
              <a:srgbClr val="0000FF"/>
            </a:solidFill>
            <a:ln w="0">
              <a:solidFill>
                <a:srgbClr val="0000FF"/>
              </a:solidFill>
              <a:round/>
              <a:headEnd/>
              <a:tailEnd/>
            </a:ln>
          </p:spPr>
          <p:txBody>
            <a:bodyPr/>
            <a:lstStyle/>
            <a:p>
              <a:pPr defTabSz="457200"/>
              <a:endParaRPr lang="en-US">
                <a:solidFill>
                  <a:prstClr val="black"/>
                </a:solidFill>
              </a:endParaRPr>
            </a:p>
          </p:txBody>
        </p:sp>
        <p:sp>
          <p:nvSpPr>
            <p:cNvPr id="9233" name="Text Box 427"/>
            <p:cNvSpPr txBox="1">
              <a:spLocks noChangeArrowheads="1"/>
            </p:cNvSpPr>
            <p:nvPr/>
          </p:nvSpPr>
          <p:spPr bwMode="auto">
            <a:xfrm>
              <a:off x="4724400" y="3386435"/>
              <a:ext cx="996950" cy="461665"/>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CHL upgrade</a:t>
              </a:r>
            </a:p>
          </p:txBody>
        </p:sp>
      </p:grpSp>
      <p:pic>
        <p:nvPicPr>
          <p:cNvPr id="334" name="Picture 4"/>
          <p:cNvPicPr>
            <a:picLocks noChangeAspect="1" noChangeArrowheads="1"/>
          </p:cNvPicPr>
          <p:nvPr/>
        </p:nvPicPr>
        <p:blipFill>
          <a:blip r:embed="rId3" cstate="print"/>
          <a:srcRect/>
          <a:stretch>
            <a:fillRect/>
          </a:stretch>
        </p:blipFill>
        <p:spPr bwMode="auto">
          <a:xfrm>
            <a:off x="99892" y="863100"/>
            <a:ext cx="2326905" cy="286283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335" name="TextBox 334"/>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336" name="TextBox 335"/>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340" name="Rectangle 339"/>
          <p:cNvSpPr/>
          <p:nvPr/>
        </p:nvSpPr>
        <p:spPr bwMode="auto">
          <a:xfrm>
            <a:off x="2515406" y="900386"/>
            <a:ext cx="2408327" cy="1167287"/>
          </a:xfrm>
          <a:prstGeom prst="rect">
            <a:avLst/>
          </a:prstGeom>
          <a:solidFill>
            <a:srgbClr val="FFEDC9"/>
          </a:solidFill>
          <a:ln w="19050" cap="flat" cmpd="sng" algn="ctr">
            <a:solidFill>
              <a:schemeClr val="tx1"/>
            </a:solidFill>
            <a:prstDash val="solid"/>
            <a:round/>
            <a:headEnd type="none" w="med" len="med"/>
            <a:tailEnd type="none" w="med" len="med"/>
          </a:ln>
          <a:effectLst>
            <a:glow rad="101600">
              <a:schemeClr val="accent4">
                <a:lumMod val="65000"/>
                <a:lumOff val="35000"/>
                <a:alpha val="6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pPr>
            <a:endParaRPr lang="en-US" sz="2400">
              <a:solidFill>
                <a:prstClr val="black"/>
              </a:solidFill>
            </a:endParaRPr>
          </a:p>
        </p:txBody>
      </p:sp>
      <p:sp>
        <p:nvSpPr>
          <p:cNvPr id="339" name="Text Box 3"/>
          <p:cNvSpPr txBox="1">
            <a:spLocks noChangeArrowheads="1"/>
          </p:cNvSpPr>
          <p:nvPr/>
        </p:nvSpPr>
        <p:spPr bwMode="auto">
          <a:xfrm>
            <a:off x="2458147" y="887698"/>
            <a:ext cx="2420957" cy="1169551"/>
          </a:xfrm>
          <a:prstGeom prst="rect">
            <a:avLst/>
          </a:prstGeom>
          <a:noFill/>
          <a:ln w="9525">
            <a:noFill/>
            <a:miter lim="800000"/>
            <a:headEnd/>
            <a:tailEnd/>
          </a:ln>
          <a:effectLst>
            <a:glow rad="101600">
              <a:schemeClr val="accent4">
                <a:lumMod val="65000"/>
                <a:lumOff val="35000"/>
                <a:alpha val="60000"/>
              </a:schemeClr>
            </a:glow>
          </a:effectLst>
        </p:spPr>
        <p:txBody>
          <a:bodyPr wrap="square">
            <a:spAutoFit/>
          </a:bodyPr>
          <a:lstStyle/>
          <a:p>
            <a:pPr marL="112713" indent="4763" algn="ctr" defTabSz="457200" eaLnBrk="0" hangingPunct="0">
              <a:defRPr/>
            </a:pPr>
            <a:r>
              <a:rPr lang="en-US" sz="1400" b="1" dirty="0">
                <a:solidFill>
                  <a:prstClr val="black"/>
                </a:solidFill>
                <a:latin typeface="Arial "/>
                <a:cs typeface="Arial" pitchFamily="34" charset="0"/>
              </a:rPr>
              <a:t>Completion of the </a:t>
            </a:r>
          </a:p>
          <a:p>
            <a:pPr marL="112713" indent="4763" algn="ctr" defTabSz="457200" eaLnBrk="0" hangingPunct="0">
              <a:defRPr/>
            </a:pPr>
            <a:r>
              <a:rPr lang="en-US" sz="1400" b="1" dirty="0">
                <a:solidFill>
                  <a:prstClr val="black"/>
                </a:solidFill>
                <a:latin typeface="Arial "/>
                <a:cs typeface="Arial" pitchFamily="34" charset="0"/>
              </a:rPr>
              <a:t>12 GeV CEBAF Upgrade was ranked the highest priority in the 2007   NSAC Long Range Plan.</a:t>
            </a:r>
          </a:p>
        </p:txBody>
      </p:sp>
      <p:sp>
        <p:nvSpPr>
          <p:cNvPr id="344" name="Rectangle 336"/>
          <p:cNvSpPr>
            <a:spLocks noChangeArrowheads="1"/>
          </p:cNvSpPr>
          <p:nvPr/>
        </p:nvSpPr>
        <p:spPr bwMode="auto">
          <a:xfrm>
            <a:off x="5127625" y="865646"/>
            <a:ext cx="3978275"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defTabSz="457200" eaLnBrk="1" hangingPunct="1">
              <a:lnSpc>
                <a:spcPct val="90000"/>
              </a:lnSpc>
              <a:buFontTx/>
              <a:buNone/>
            </a:pPr>
            <a:r>
              <a:rPr lang="en-US" altLang="en-US" sz="1400" i="1" dirty="0">
                <a:solidFill>
                  <a:srgbClr val="313EBD"/>
                </a:solidFill>
              </a:rPr>
              <a:t>Upgrade is designed to build on existing facility: vast majority of accelerator and experimental equipment have continued use.</a:t>
            </a:r>
          </a:p>
        </p:txBody>
      </p:sp>
      <p:sp>
        <p:nvSpPr>
          <p:cNvPr id="345" name="Text Box 30"/>
          <p:cNvSpPr txBox="1">
            <a:spLocks noChangeArrowheads="1"/>
          </p:cNvSpPr>
          <p:nvPr/>
        </p:nvSpPr>
        <p:spPr bwMode="auto">
          <a:xfrm>
            <a:off x="40337" y="5848773"/>
            <a:ext cx="3361547" cy="523220"/>
          </a:xfrm>
          <a:prstGeom prst="rect">
            <a:avLst/>
          </a:prstGeom>
          <a:noFill/>
          <a:ln w="12700">
            <a:noFill/>
            <a:miter lim="800000"/>
            <a:headEnd/>
            <a:tailEnd/>
          </a:ln>
        </p:spPr>
        <p:txBody>
          <a:bodyPr wrap="square">
            <a:spAutoFit/>
          </a:bodyPr>
          <a:lstStyle/>
          <a:p>
            <a:pPr defTabSz="457200" eaLnBrk="0" hangingPunct="0">
              <a:defRPr/>
            </a:pPr>
            <a:r>
              <a:rPr lang="en-US" sz="1400" b="1" i="1" dirty="0">
                <a:solidFill>
                  <a:srgbClr val="313EBD"/>
                </a:solidFill>
                <a:latin typeface="Arial" panose="020B0604020202020204" pitchFamily="34" charset="0"/>
                <a:cs typeface="Arial" panose="020B0604020202020204" pitchFamily="34" charset="0"/>
              </a:rPr>
              <a:t>Maintain capability to deliver lower pass beam energies: 2.2, 4.4, 6.6….</a:t>
            </a:r>
          </a:p>
        </p:txBody>
      </p:sp>
      <p:grpSp>
        <p:nvGrpSpPr>
          <p:cNvPr id="347" name="Group 346"/>
          <p:cNvGrpSpPr/>
          <p:nvPr/>
        </p:nvGrpSpPr>
        <p:grpSpPr>
          <a:xfrm>
            <a:off x="4079871" y="4888765"/>
            <a:ext cx="5064129" cy="1460176"/>
            <a:chOff x="184346" y="1192779"/>
            <a:chExt cx="5064129" cy="1460176"/>
          </a:xfrm>
          <a:effectLst/>
        </p:grpSpPr>
        <p:sp>
          <p:nvSpPr>
            <p:cNvPr id="348" name="Rectangle 347"/>
            <p:cNvSpPr/>
            <p:nvPr/>
          </p:nvSpPr>
          <p:spPr bwMode="auto">
            <a:xfrm>
              <a:off x="194455" y="1192779"/>
              <a:ext cx="4979517" cy="1460176"/>
            </a:xfrm>
            <a:prstGeom prst="rect">
              <a:avLst/>
            </a:prstGeom>
            <a:solidFill>
              <a:srgbClr val="FFEDC9"/>
            </a:solidFill>
            <a:ln w="19050" cap="flat" cmpd="sng" algn="ctr">
              <a:solidFill>
                <a:schemeClr val="tx1"/>
              </a:solidFill>
              <a:prstDash val="solid"/>
              <a:round/>
              <a:headEnd type="none" w="med" len="med"/>
              <a:tailEnd type="none" w="med" len="med"/>
            </a:ln>
            <a:effectLst>
              <a:glow rad="101600">
                <a:schemeClr val="accent4">
                  <a:lumMod val="65000"/>
                  <a:lumOff val="35000"/>
                  <a:alpha val="60000"/>
                </a:schemeClr>
              </a:glow>
            </a:effectLst>
          </p:spPr>
          <p:txBody>
            <a:bodyPr/>
            <a:lstStyle/>
            <a:p>
              <a:pPr defTabSz="457200" eaLnBrk="0" hangingPunct="0">
                <a:defRPr/>
              </a:pPr>
              <a:endParaRPr lang="en-US" sz="2400">
                <a:solidFill>
                  <a:srgbClr val="000000"/>
                </a:solidFill>
                <a:latin typeface="Arial" charset="0"/>
              </a:endParaRPr>
            </a:p>
          </p:txBody>
        </p:sp>
        <p:sp>
          <p:nvSpPr>
            <p:cNvPr id="349" name="Text Box 3"/>
            <p:cNvSpPr txBox="1">
              <a:spLocks noChangeArrowheads="1"/>
            </p:cNvSpPr>
            <p:nvPr/>
          </p:nvSpPr>
          <p:spPr bwMode="auto">
            <a:xfrm>
              <a:off x="184346" y="1244788"/>
              <a:ext cx="5064129" cy="1354217"/>
            </a:xfrm>
            <a:prstGeom prst="rect">
              <a:avLst/>
            </a:prstGeom>
            <a:noFill/>
            <a:ln w="9525">
              <a:noFill/>
              <a:miter lim="800000"/>
              <a:headEnd/>
              <a:tailEnd/>
            </a:ln>
          </p:spPr>
          <p:txBody>
            <a:bodyPr wrap="square">
              <a:spAutoFit/>
            </a:bodyPr>
            <a:lstStyle/>
            <a:p>
              <a:pPr defTabSz="457200" eaLnBrk="0" hangingPunct="0">
                <a:defRPr/>
              </a:pPr>
              <a:r>
                <a:rPr lang="en-US" b="1" u="sng" dirty="0">
                  <a:solidFill>
                    <a:srgbClr val="000000"/>
                  </a:solidFill>
                  <a:latin typeface="Arial" panose="020B0604020202020204" pitchFamily="34" charset="0"/>
                  <a:cs typeface="Arial" panose="020B0604020202020204" pitchFamily="34" charset="0"/>
                </a:rPr>
                <a:t>Project Scope </a:t>
              </a:r>
              <a:r>
                <a:rPr lang="en-US" sz="1600" b="1" u="sng" dirty="0">
                  <a:solidFill>
                    <a:srgbClr val="008000"/>
                  </a:solidFill>
                  <a:latin typeface="Arial" panose="020B0604020202020204" pitchFamily="34" charset="0"/>
                  <a:cs typeface="Arial" panose="020B0604020202020204" pitchFamily="34" charset="0"/>
                </a:rPr>
                <a:t>(~95% complete)</a:t>
              </a:r>
              <a:r>
                <a:rPr lang="en-US" b="1" dirty="0">
                  <a:solidFill>
                    <a:srgbClr val="000000"/>
                  </a:solidFill>
                  <a:latin typeface="Arial" panose="020B0604020202020204" pitchFamily="34" charset="0"/>
                  <a:cs typeface="Arial" panose="020B0604020202020204" pitchFamily="34" charset="0"/>
                </a:rPr>
                <a:t>: </a:t>
              </a:r>
            </a:p>
            <a:p>
              <a:pPr marL="91440" indent="-274320" defTabSz="457200" eaLnBrk="0" hangingPunct="0">
                <a:buFont typeface="Arial" pitchFamily="34" charset="0"/>
                <a:buChar char="•"/>
                <a:defRPr/>
              </a:pPr>
              <a:r>
                <a:rPr lang="en-US" sz="1600" b="1" dirty="0">
                  <a:solidFill>
                    <a:srgbClr val="000000"/>
                  </a:solidFill>
                  <a:latin typeface="Arial" panose="020B0604020202020204" pitchFamily="34" charset="0"/>
                  <a:cs typeface="Arial" panose="020B0604020202020204" pitchFamily="34" charset="0"/>
                </a:rPr>
                <a:t>Doubling the accelerator beam energy - </a:t>
              </a:r>
              <a:r>
                <a:rPr lang="en-US" sz="1600" b="1" dirty="0">
                  <a:solidFill>
                    <a:srgbClr val="009900"/>
                  </a:solidFill>
                  <a:latin typeface="Arial" panose="020B0604020202020204" pitchFamily="34" charset="0"/>
                  <a:cs typeface="Arial" panose="020B0604020202020204" pitchFamily="34" charset="0"/>
                </a:rPr>
                <a:t>DONE</a:t>
              </a:r>
            </a:p>
            <a:p>
              <a:pPr marL="91440" indent="-274320" defTabSz="457200" eaLnBrk="0" hangingPunct="0">
                <a:buFont typeface="Arial" pitchFamily="34" charset="0"/>
                <a:buChar char="•"/>
                <a:defRPr/>
              </a:pPr>
              <a:r>
                <a:rPr lang="en-US" sz="1600" b="1" dirty="0">
                  <a:solidFill>
                    <a:srgbClr val="000000"/>
                  </a:solidFill>
                  <a:latin typeface="Arial" panose="020B0604020202020204" pitchFamily="34" charset="0"/>
                  <a:cs typeface="Arial" panose="020B0604020202020204" pitchFamily="34" charset="0"/>
                </a:rPr>
                <a:t>New experimental Hall D and beam line - </a:t>
              </a:r>
              <a:r>
                <a:rPr lang="en-US" sz="1600" b="1" dirty="0">
                  <a:solidFill>
                    <a:srgbClr val="009900"/>
                  </a:solidFill>
                  <a:latin typeface="Arial" panose="020B0604020202020204" pitchFamily="34" charset="0"/>
                  <a:cs typeface="Arial" panose="020B0604020202020204" pitchFamily="34" charset="0"/>
                </a:rPr>
                <a:t>DONE</a:t>
              </a:r>
            </a:p>
            <a:p>
              <a:pPr marL="91440" indent="-274320" defTabSz="457200" eaLnBrk="0" hangingPunct="0">
                <a:buFont typeface="Arial" pitchFamily="34" charset="0"/>
                <a:buChar char="•"/>
                <a:defRPr/>
              </a:pPr>
              <a:r>
                <a:rPr lang="en-US" sz="1600" b="1" dirty="0">
                  <a:solidFill>
                    <a:srgbClr val="000000"/>
                  </a:solidFill>
                  <a:latin typeface="Arial" panose="020B0604020202020204" pitchFamily="34" charset="0"/>
                  <a:cs typeface="Arial" panose="020B0604020202020204" pitchFamily="34" charset="0"/>
                </a:rPr>
                <a:t>Civil construction including </a:t>
              </a:r>
              <a:r>
                <a:rPr lang="en-US" sz="1600" b="1" dirty="0">
                  <a:solidFill>
                    <a:srgbClr val="009900"/>
                  </a:solidFill>
                  <a:latin typeface="Arial" panose="020B0604020202020204" pitchFamily="34" charset="0"/>
                  <a:cs typeface="Arial" panose="020B0604020202020204" pitchFamily="34" charset="0"/>
                </a:rPr>
                <a:t>Utilities</a:t>
              </a:r>
              <a:r>
                <a:rPr lang="en-US" sz="1600" b="1" dirty="0">
                  <a:solidFill>
                    <a:srgbClr val="000000"/>
                  </a:solidFill>
                  <a:latin typeface="Arial" panose="020B0604020202020204" pitchFamily="34" charset="0"/>
                  <a:cs typeface="Arial" panose="020B0604020202020204" pitchFamily="34" charset="0"/>
                </a:rPr>
                <a:t> -  </a:t>
              </a:r>
              <a:r>
                <a:rPr lang="en-US" sz="1600" b="1" dirty="0">
                  <a:solidFill>
                    <a:srgbClr val="009900"/>
                  </a:solidFill>
                  <a:latin typeface="Arial" panose="020B0604020202020204" pitchFamily="34" charset="0"/>
                  <a:cs typeface="Arial" panose="020B0604020202020204" pitchFamily="34" charset="0"/>
                </a:rPr>
                <a:t>~</a:t>
              </a:r>
              <a:r>
                <a:rPr lang="en-US" sz="1600" b="1" dirty="0" smtClean="0">
                  <a:solidFill>
                    <a:srgbClr val="009900"/>
                  </a:solidFill>
                  <a:latin typeface="Arial" panose="020B0604020202020204" pitchFamily="34" charset="0"/>
                  <a:cs typeface="Arial" panose="020B0604020202020204" pitchFamily="34" charset="0"/>
                </a:rPr>
                <a:t>99%</a:t>
              </a:r>
              <a:endParaRPr lang="en-US" sz="1600" b="1" dirty="0">
                <a:solidFill>
                  <a:srgbClr val="009900"/>
                </a:solidFill>
                <a:latin typeface="Arial" panose="020B0604020202020204" pitchFamily="34" charset="0"/>
                <a:cs typeface="Arial" panose="020B0604020202020204" pitchFamily="34" charset="0"/>
              </a:endParaRPr>
            </a:p>
            <a:p>
              <a:pPr marL="91440" indent="-274320" defTabSz="457200" eaLnBrk="0" hangingPunct="0">
                <a:buFont typeface="Arial" pitchFamily="34" charset="0"/>
                <a:buChar char="•"/>
                <a:defRPr/>
              </a:pPr>
              <a:r>
                <a:rPr lang="en-US" sz="1600" b="1" dirty="0">
                  <a:solidFill>
                    <a:srgbClr val="000000"/>
                  </a:solidFill>
                  <a:latin typeface="Arial" panose="020B0604020202020204" pitchFamily="34" charset="0"/>
                  <a:cs typeface="Arial" panose="020B0604020202020204" pitchFamily="34" charset="0"/>
                </a:rPr>
                <a:t>Upgrades to Experimental </a:t>
              </a:r>
              <a:r>
                <a:rPr lang="en-US" sz="1600" b="1" dirty="0">
                  <a:solidFill>
                    <a:srgbClr val="009900"/>
                  </a:solidFill>
                  <a:latin typeface="Arial" panose="020B0604020202020204" pitchFamily="34" charset="0"/>
                  <a:cs typeface="Arial" panose="020B0604020202020204" pitchFamily="34" charset="0"/>
                </a:rPr>
                <a:t>Halls B &amp; C </a:t>
              </a:r>
              <a:r>
                <a:rPr lang="en-US" sz="1600" b="1" dirty="0">
                  <a:solidFill>
                    <a:prstClr val="black"/>
                  </a:solidFill>
                  <a:latin typeface="Arial" panose="020B0604020202020204" pitchFamily="34" charset="0"/>
                  <a:cs typeface="Arial" panose="020B0604020202020204" pitchFamily="34" charset="0"/>
                </a:rPr>
                <a:t>-</a:t>
              </a:r>
              <a:r>
                <a:rPr lang="en-US" sz="1600" b="1" dirty="0">
                  <a:solidFill>
                    <a:srgbClr val="009900"/>
                  </a:solidFill>
                  <a:latin typeface="Arial" panose="020B0604020202020204" pitchFamily="34" charset="0"/>
                  <a:cs typeface="Arial" panose="020B0604020202020204" pitchFamily="34" charset="0"/>
                </a:rPr>
                <a:t>  ~</a:t>
              </a:r>
              <a:r>
                <a:rPr lang="en-US" sz="1600" b="1" dirty="0" smtClean="0">
                  <a:solidFill>
                    <a:srgbClr val="009900"/>
                  </a:solidFill>
                  <a:latin typeface="Arial" panose="020B0604020202020204" pitchFamily="34" charset="0"/>
                  <a:cs typeface="Arial" panose="020B0604020202020204" pitchFamily="34" charset="0"/>
                </a:rPr>
                <a:t>87% </a:t>
              </a:r>
              <a:endParaRPr lang="en-US" sz="1600" b="1" dirty="0">
                <a:solidFill>
                  <a:srgbClr val="009900"/>
                </a:solidFill>
                <a:latin typeface="Arial" panose="020B0604020202020204" pitchFamily="34" charset="0"/>
                <a:cs typeface="Arial" panose="020B0604020202020204" pitchFamily="34" charset="0"/>
              </a:endParaRPr>
            </a:p>
          </p:txBody>
        </p:sp>
      </p:grpSp>
      <p:sp>
        <p:nvSpPr>
          <p:cNvPr id="350" name="TextBox 349"/>
          <p:cNvSpPr txBox="1"/>
          <p:nvPr/>
        </p:nvSpPr>
        <p:spPr>
          <a:xfrm>
            <a:off x="7416316" y="4026635"/>
            <a:ext cx="1620957" cy="646331"/>
          </a:xfrm>
          <a:prstGeom prst="rect">
            <a:avLst/>
          </a:prstGeom>
          <a:solidFill>
            <a:srgbClr val="FFEDC9"/>
          </a:solidFill>
          <a:ln w="12700">
            <a:solidFill>
              <a:schemeClr val="tx1"/>
            </a:solidFill>
          </a:ln>
          <a:effectLst>
            <a:outerShdw blurRad="63500" sx="102000" sy="102000" algn="ctr" rotWithShape="0">
              <a:prstClr val="black">
                <a:alpha val="40000"/>
              </a:prstClr>
            </a:outerShdw>
          </a:effectLst>
        </p:spPr>
        <p:txBody>
          <a:bodyPr wrap="none" rtlCol="0">
            <a:spAutoFit/>
          </a:bodyPr>
          <a:lstStyle/>
          <a:p>
            <a:pPr defTabSz="457200"/>
            <a:r>
              <a:rPr lang="en-US" dirty="0">
                <a:solidFill>
                  <a:prstClr val="black"/>
                </a:solidFill>
                <a:latin typeface="Arial" panose="020B0604020202020204" pitchFamily="34" charset="0"/>
                <a:cs typeface="Arial" panose="020B0604020202020204" pitchFamily="34" charset="0"/>
              </a:rPr>
              <a:t>TPC = $338M</a:t>
            </a:r>
          </a:p>
          <a:p>
            <a:pPr defTabSz="457200"/>
            <a:r>
              <a:rPr lang="en-US" b="1" dirty="0">
                <a:solidFill>
                  <a:srgbClr val="009900"/>
                </a:solidFill>
                <a:latin typeface="Arial" panose="020B0604020202020204" pitchFamily="34" charset="0"/>
                <a:cs typeface="Arial" panose="020B0604020202020204" pitchFamily="34" charset="0"/>
              </a:rPr>
              <a:t>ETC = </a:t>
            </a:r>
            <a:r>
              <a:rPr lang="en-US" dirty="0" smtClean="0">
                <a:solidFill>
                  <a:srgbClr val="009900"/>
                </a:solidFill>
                <a:latin typeface="Arial" panose="020B0604020202020204" pitchFamily="34" charset="0"/>
                <a:cs typeface="Arial" panose="020B0604020202020204" pitchFamily="34" charset="0"/>
              </a:rPr>
              <a:t>~</a:t>
            </a:r>
            <a:r>
              <a:rPr lang="en-US" b="1" dirty="0" smtClean="0">
                <a:solidFill>
                  <a:srgbClr val="009900"/>
                </a:solidFill>
                <a:latin typeface="Arial" panose="020B0604020202020204" pitchFamily="34" charset="0"/>
                <a:cs typeface="Arial" panose="020B0604020202020204" pitchFamily="34" charset="0"/>
              </a:rPr>
              <a:t>$18M</a:t>
            </a: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416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69644"/>
            <a:ext cx="9144000" cy="987552"/>
          </a:xfrm>
        </p:spPr>
        <p:txBody>
          <a:bodyPr anchor="t">
            <a:noAutofit/>
          </a:bodyPr>
          <a:lstStyle/>
          <a:p>
            <a:r>
              <a:rPr lang="en-US" sz="3200" b="1" dirty="0" smtClean="0">
                <a:cs typeface="Arial" panose="020B0604020202020204" pitchFamily="34" charset="0"/>
              </a:rPr>
              <a:t>Jefferson Lab Campus Plan Vision/Objectives</a:t>
            </a:r>
            <a:endParaRPr lang="en-US" sz="3200" b="1" dirty="0">
              <a:cs typeface="Arial" panose="020B0604020202020204" pitchFamily="34" charset="0"/>
            </a:endParaRPr>
          </a:p>
        </p:txBody>
      </p:sp>
      <p:sp>
        <p:nvSpPr>
          <p:cNvPr id="7" name="Content Placeholder 6"/>
          <p:cNvSpPr txBox="1">
            <a:spLocks/>
          </p:cNvSpPr>
          <p:nvPr/>
        </p:nvSpPr>
        <p:spPr>
          <a:xfrm>
            <a:off x="57150" y="1162050"/>
            <a:ext cx="3352800" cy="52197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325" b="1" dirty="0" smtClean="0">
                <a:solidFill>
                  <a:srgbClr val="000000"/>
                </a:solidFill>
                <a:latin typeface="Arial" panose="020B0604020202020204" pitchFamily="34" charset="0"/>
                <a:cs typeface="Arial" panose="020B0604020202020204" pitchFamily="34" charset="0"/>
              </a:rPr>
              <a:t>10 Year </a:t>
            </a:r>
            <a:r>
              <a:rPr lang="en-US" sz="1325" b="1" dirty="0">
                <a:solidFill>
                  <a:srgbClr val="000000"/>
                </a:solidFill>
                <a:latin typeface="Arial" panose="020B0604020202020204" pitchFamily="34" charset="0"/>
                <a:cs typeface="Arial" panose="020B0604020202020204" pitchFamily="34" charset="0"/>
              </a:rPr>
              <a:t>Vision / Objectives</a:t>
            </a:r>
          </a:p>
          <a:p>
            <a:r>
              <a:rPr lang="en-US" sz="1325" dirty="0" smtClean="0">
                <a:solidFill>
                  <a:srgbClr val="000000"/>
                </a:solidFill>
                <a:latin typeface="Arial" panose="020B0604020202020204" pitchFamily="34" charset="0"/>
                <a:cs typeface="Arial" panose="020B0604020202020204" pitchFamily="34" charset="0"/>
              </a:rPr>
              <a:t>Construct and upgrade facilities and utilities to </a:t>
            </a:r>
            <a:r>
              <a:rPr lang="en-US" sz="1325" dirty="0">
                <a:solidFill>
                  <a:srgbClr val="000000"/>
                </a:solidFill>
                <a:latin typeface="Arial" panose="020B0604020202020204" pitchFamily="34" charset="0"/>
                <a:cs typeface="Arial" panose="020B0604020202020204" pitchFamily="34" charset="0"/>
              </a:rPr>
              <a:t>fully support </a:t>
            </a:r>
            <a:r>
              <a:rPr lang="en-US" sz="1325" dirty="0" smtClean="0">
                <a:solidFill>
                  <a:srgbClr val="000000"/>
                </a:solidFill>
                <a:latin typeface="Arial" panose="020B0604020202020204" pitchFamily="34" charset="0"/>
                <a:cs typeface="Arial" panose="020B0604020202020204" pitchFamily="34" charset="0"/>
              </a:rPr>
              <a:t>mission needs</a:t>
            </a:r>
          </a:p>
          <a:p>
            <a:r>
              <a:rPr lang="en-US" sz="1325" dirty="0" smtClean="0">
                <a:solidFill>
                  <a:srgbClr val="000000"/>
                </a:solidFill>
                <a:latin typeface="Arial" panose="020B0604020202020204" pitchFamily="34" charset="0"/>
                <a:cs typeface="Arial" panose="020B0604020202020204" pitchFamily="34" charset="0"/>
              </a:rPr>
              <a:t>Replace substandard temporary and leased space with permanent facilities</a:t>
            </a:r>
            <a:endParaRPr lang="en-US" sz="1325" dirty="0">
              <a:solidFill>
                <a:srgbClr val="000000"/>
              </a:solidFill>
              <a:latin typeface="Arial" panose="020B0604020202020204" pitchFamily="34" charset="0"/>
              <a:cs typeface="Arial" panose="020B0604020202020204" pitchFamily="34" charset="0"/>
            </a:endParaRPr>
          </a:p>
          <a:p>
            <a:r>
              <a:rPr lang="en-US" sz="1325" dirty="0" smtClean="0">
                <a:solidFill>
                  <a:srgbClr val="000000"/>
                </a:solidFill>
                <a:latin typeface="Arial" panose="020B0604020202020204" pitchFamily="34" charset="0"/>
                <a:cs typeface="Arial" panose="020B0604020202020204" pitchFamily="34" charset="0"/>
              </a:rPr>
              <a:t>Increase energy efficiency and support DOE sustainability goals and requirements</a:t>
            </a:r>
          </a:p>
          <a:p>
            <a:r>
              <a:rPr lang="en-US" sz="1325" dirty="0" smtClean="0">
                <a:solidFill>
                  <a:srgbClr val="000000"/>
                </a:solidFill>
                <a:latin typeface="Arial" panose="020B0604020202020204" pitchFamily="34" charset="0"/>
                <a:cs typeface="Arial" panose="020B0604020202020204" pitchFamily="34" charset="0"/>
              </a:rPr>
              <a:t>Support MEIC</a:t>
            </a:r>
          </a:p>
          <a:p>
            <a:pPr marL="0" indent="0">
              <a:buNone/>
            </a:pPr>
            <a:r>
              <a:rPr lang="en-US" sz="1325" b="1" dirty="0" smtClean="0">
                <a:solidFill>
                  <a:srgbClr val="000000"/>
                </a:solidFill>
                <a:latin typeface="Arial" panose="020B0604020202020204" pitchFamily="34" charset="0"/>
                <a:cs typeface="Arial" panose="020B0604020202020204" pitchFamily="34" charset="0"/>
              </a:rPr>
              <a:t>Campus Plan Supports Long Term Mission Objectives</a:t>
            </a:r>
          </a:p>
          <a:p>
            <a:pPr>
              <a:buFont typeface="Wingdings" panose="05000000000000000000" pitchFamily="2" charset="2"/>
              <a:buChar char="ü"/>
            </a:pPr>
            <a:r>
              <a:rPr lang="en-US" sz="1325" dirty="0" smtClean="0">
                <a:solidFill>
                  <a:srgbClr val="000000"/>
                </a:solidFill>
                <a:latin typeface="Arial" panose="020B0604020202020204" pitchFamily="34" charset="0"/>
                <a:cs typeface="Arial" panose="020B0604020202020204" pitchFamily="34" charset="0"/>
              </a:rPr>
              <a:t>4 Experimental Halls fully operational</a:t>
            </a:r>
          </a:p>
          <a:p>
            <a:pPr>
              <a:buFont typeface="Wingdings" panose="05000000000000000000" pitchFamily="2" charset="2"/>
              <a:buChar char="ü"/>
            </a:pPr>
            <a:r>
              <a:rPr lang="en-US" sz="1325" dirty="0" smtClean="0">
                <a:solidFill>
                  <a:srgbClr val="000000"/>
                </a:solidFill>
                <a:latin typeface="Arial" panose="020B0604020202020204" pitchFamily="34" charset="0"/>
                <a:cs typeface="Arial" panose="020B0604020202020204" pitchFamily="34" charset="0"/>
              </a:rPr>
              <a:t>4 Experimental Hall multiplicity</a:t>
            </a:r>
          </a:p>
          <a:p>
            <a:pPr>
              <a:buFont typeface="Wingdings" panose="05000000000000000000" pitchFamily="2" charset="2"/>
              <a:buChar char="ü"/>
            </a:pPr>
            <a:r>
              <a:rPr lang="en-US" sz="1325" dirty="0" smtClean="0">
                <a:solidFill>
                  <a:srgbClr val="000000"/>
                </a:solidFill>
                <a:latin typeface="Arial" panose="020B0604020202020204" pitchFamily="34" charset="0"/>
                <a:cs typeface="Arial" panose="020B0604020202020204" pitchFamily="34" charset="0"/>
              </a:rPr>
              <a:t>37 weeks of research (optimal)</a:t>
            </a:r>
          </a:p>
          <a:p>
            <a:pPr>
              <a:buFont typeface="Wingdings" panose="05000000000000000000" pitchFamily="2" charset="2"/>
              <a:buChar char="ü"/>
            </a:pPr>
            <a:r>
              <a:rPr lang="en-US" sz="1325" dirty="0" smtClean="0">
                <a:solidFill>
                  <a:srgbClr val="000000"/>
                </a:solidFill>
                <a:latin typeface="Arial" panose="020B0604020202020204" pitchFamily="34" charset="0"/>
                <a:cs typeface="Arial" panose="020B0604020202020204" pitchFamily="34" charset="0"/>
              </a:rPr>
              <a:t>CEBAF reliability &gt; 85%</a:t>
            </a:r>
          </a:p>
          <a:p>
            <a:pPr>
              <a:buFont typeface="Wingdings" panose="05000000000000000000" pitchFamily="2" charset="2"/>
              <a:buChar char="ü"/>
            </a:pPr>
            <a:r>
              <a:rPr lang="en-US" sz="1325" dirty="0" smtClean="0">
                <a:solidFill>
                  <a:srgbClr val="000000"/>
                </a:solidFill>
                <a:latin typeface="Arial" panose="020B0604020202020204" pitchFamily="34" charset="0"/>
                <a:cs typeface="Arial" panose="020B0604020202020204" pitchFamily="34" charset="0"/>
              </a:rPr>
              <a:t>Partner / Lead on major SRF-based accelerator construction projects</a:t>
            </a:r>
          </a:p>
          <a:p>
            <a:pPr>
              <a:buFont typeface="Wingdings" panose="05000000000000000000" pitchFamily="2" charset="2"/>
              <a:buChar char="ü"/>
            </a:pPr>
            <a:r>
              <a:rPr lang="en-US" sz="1325" dirty="0" smtClean="0">
                <a:solidFill>
                  <a:srgbClr val="000000"/>
                </a:solidFill>
                <a:latin typeface="Arial" panose="020B0604020202020204" pitchFamily="34" charset="0"/>
                <a:cs typeface="Arial" panose="020B0604020202020204" pitchFamily="34" charset="0"/>
              </a:rPr>
              <a:t>Ability to exploit / leverage capabilities of the Low Energy </a:t>
            </a:r>
            <a:r>
              <a:rPr lang="en-US" sz="1325" dirty="0" err="1" smtClean="0">
                <a:solidFill>
                  <a:srgbClr val="000000"/>
                </a:solidFill>
                <a:latin typeface="Arial" panose="020B0604020202020204" pitchFamily="34" charset="0"/>
                <a:cs typeface="Arial" panose="020B0604020202020204" pitchFamily="34" charset="0"/>
              </a:rPr>
              <a:t>Recirculator</a:t>
            </a:r>
            <a:r>
              <a:rPr lang="en-US" sz="1325" dirty="0" smtClean="0">
                <a:solidFill>
                  <a:srgbClr val="000000"/>
                </a:solidFill>
                <a:latin typeface="Arial" panose="020B0604020202020204" pitchFamily="34" charset="0"/>
                <a:cs typeface="Arial" panose="020B0604020202020204" pitchFamily="34" charset="0"/>
              </a:rPr>
              <a:t> Facility (LERF) (Isotopes, Dark Light, Industry and University led research)</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09950" y="1143000"/>
            <a:ext cx="5644848" cy="2819399"/>
          </a:xfrm>
          <a:prstGeom prst="rect">
            <a:avLst/>
          </a:prstGeom>
          <a:noFill/>
          <a:ln>
            <a:solidFill>
              <a:schemeClr val="tx1"/>
            </a:solidFill>
          </a:ln>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721" t="67536" r="62500" b="10724"/>
          <a:stretch/>
        </p:blipFill>
        <p:spPr>
          <a:xfrm>
            <a:off x="3379749" y="4472050"/>
            <a:ext cx="2852625" cy="14478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6493" b="8449"/>
          <a:stretch/>
        </p:blipFill>
        <p:spPr>
          <a:xfrm>
            <a:off x="6616998" y="4495800"/>
            <a:ext cx="2428276" cy="1376962"/>
          </a:xfrm>
          <a:prstGeom prst="rect">
            <a:avLst/>
          </a:prstGeom>
          <a:ln>
            <a:solidFill>
              <a:schemeClr val="tx1"/>
            </a:solidFill>
          </a:ln>
        </p:spPr>
      </p:pic>
      <p:sp>
        <p:nvSpPr>
          <p:cNvPr id="2" name="TextBox 1"/>
          <p:cNvSpPr txBox="1"/>
          <p:nvPr/>
        </p:nvSpPr>
        <p:spPr>
          <a:xfrm>
            <a:off x="47624" y="773668"/>
            <a:ext cx="7010574" cy="369332"/>
          </a:xfrm>
          <a:prstGeom prst="rect">
            <a:avLst/>
          </a:prstGeom>
          <a:noFill/>
        </p:spPr>
        <p:txBody>
          <a:bodyPr wrap="none" rtlCol="0">
            <a:spAutoFit/>
          </a:bodyPr>
          <a:lstStyle/>
          <a:p>
            <a:r>
              <a:rPr lang="en-US" b="1" dirty="0" smtClean="0">
                <a:solidFill>
                  <a:srgbClr val="00B050"/>
                </a:solidFill>
              </a:rPr>
              <a:t>10-Year Campus Plan discussed with and approved by ONP July 15, 2015</a:t>
            </a:r>
            <a:endParaRPr lang="en-US" b="1" dirty="0">
              <a:solidFill>
                <a:srgbClr val="00B050"/>
              </a:solidFill>
            </a:endParaRPr>
          </a:p>
        </p:txBody>
      </p:sp>
    </p:spTree>
    <p:extLst>
      <p:ext uri="{BB962C8B-B14F-4D97-AF65-F5344CB8AC3E}">
        <p14:creationId xmlns:p14="http://schemas.microsoft.com/office/powerpoint/2010/main" val="957866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dirty="0" smtClean="0"/>
              <a:t>S &amp; T Review 2012 Recommendation</a:t>
            </a:r>
            <a:endParaRPr lang="en-US" dirty="0"/>
          </a:p>
        </p:txBody>
      </p:sp>
      <p:sp>
        <p:nvSpPr>
          <p:cNvPr id="3" name="Content Placeholder 2"/>
          <p:cNvSpPr>
            <a:spLocks noGrp="1"/>
          </p:cNvSpPr>
          <p:nvPr>
            <p:ph idx="1"/>
          </p:nvPr>
        </p:nvSpPr>
        <p:spPr>
          <a:xfrm>
            <a:off x="228600" y="1066800"/>
            <a:ext cx="8610600" cy="4648200"/>
          </a:xfrm>
        </p:spPr>
        <p:txBody>
          <a:bodyPr>
            <a:noAutofit/>
          </a:bodyPr>
          <a:lstStyle/>
          <a:p>
            <a:pPr marL="971550" lvl="1" indent="-514350">
              <a:buFont typeface="Arial" pitchFamily="34" charset="0"/>
              <a:buChar char="•"/>
            </a:pPr>
            <a:endParaRPr lang="en-US" sz="2100" dirty="0">
              <a:solidFill>
                <a:srgbClr val="FF0000"/>
              </a:solidFill>
            </a:endParaRPr>
          </a:p>
          <a:p>
            <a:pPr marL="457200" lvl="1" indent="0">
              <a:buNone/>
            </a:pPr>
            <a:r>
              <a:rPr lang="en-US" sz="2100" dirty="0" smtClean="0"/>
              <a:t>Develop a plan for the Theory Center which identifies theoretical efforts needed to support the 12 GeV science program, articulates the role that the Theory Center will play in addressing those needs, and defines goals for how to implement the plan, within constrained budgets.  The plan should include lessons-learned from the 6 GeV program.  Submit by July 2013.</a:t>
            </a:r>
          </a:p>
          <a:p>
            <a:pPr marL="0" indent="0">
              <a:buNone/>
            </a:pPr>
            <a:endParaRPr lang="en-US" sz="2100" dirty="0"/>
          </a:p>
          <a:p>
            <a:pPr marL="457200" lvl="1" indent="0">
              <a:buNone/>
            </a:pPr>
            <a:r>
              <a:rPr lang="en-US" sz="2100" dirty="0" smtClean="0"/>
              <a:t>Response:  Plan submitted, July 2013</a:t>
            </a:r>
            <a:endParaRPr lang="en-US" sz="2100" dirty="0"/>
          </a:p>
        </p:txBody>
      </p:sp>
    </p:spTree>
    <p:extLst>
      <p:ext uri="{BB962C8B-B14F-4D97-AF65-F5344CB8AC3E}">
        <p14:creationId xmlns:p14="http://schemas.microsoft.com/office/powerpoint/2010/main" val="2782568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Director’s Perspective </a:t>
            </a:r>
            <a:endParaRPr lang="en-US" dirty="0">
              <a:solidFill>
                <a:srgbClr val="FF0000"/>
              </a:solidFill>
            </a:endParaRPr>
          </a:p>
        </p:txBody>
      </p:sp>
      <p:sp>
        <p:nvSpPr>
          <p:cNvPr id="3" name="Content Placeholder 2"/>
          <p:cNvSpPr>
            <a:spLocks noGrp="1"/>
          </p:cNvSpPr>
          <p:nvPr>
            <p:ph idx="1"/>
          </p:nvPr>
        </p:nvSpPr>
        <p:spPr>
          <a:xfrm>
            <a:off x="314960" y="883920"/>
            <a:ext cx="8605520" cy="5689600"/>
          </a:xfrm>
        </p:spPr>
        <p:txBody>
          <a:bodyPr>
            <a:normAutofit/>
          </a:bodyPr>
          <a:lstStyle/>
          <a:p>
            <a:pPr marL="0" indent="0">
              <a:buNone/>
            </a:pPr>
            <a:r>
              <a:rPr lang="en-US" sz="1750" dirty="0"/>
              <a:t>This is an </a:t>
            </a:r>
            <a:r>
              <a:rPr lang="en-US" sz="1750" dirty="0" smtClean="0"/>
              <a:t>exciting time for </a:t>
            </a:r>
            <a:r>
              <a:rPr lang="en-US" sz="1750" dirty="0"/>
              <a:t>the lab, poised to embark on a major new scientific program. The management team is strong and the staff are highly skilled and talented. We continually work to improve our safety record. And the user community is very active and engaged. </a:t>
            </a:r>
            <a:br>
              <a:rPr lang="en-US" sz="1750" dirty="0"/>
            </a:br>
            <a:endParaRPr lang="en-US" sz="1750" dirty="0" smtClean="0"/>
          </a:p>
          <a:p>
            <a:pPr marL="690563" indent="-457200">
              <a:buFont typeface="Arial" panose="020B0604020202020204" pitchFamily="34" charset="0"/>
              <a:buChar char="•"/>
            </a:pPr>
            <a:r>
              <a:rPr lang="en-US" sz="1750" dirty="0" smtClean="0"/>
              <a:t>Continued emphases:</a:t>
            </a:r>
          </a:p>
          <a:p>
            <a:pPr marL="1087438" lvl="1" indent="-396875">
              <a:buFont typeface="Arial" panose="020B0604020202020204" pitchFamily="34" charset="0"/>
              <a:buChar char="–"/>
            </a:pPr>
            <a:r>
              <a:rPr lang="en-US" sz="1750" dirty="0" smtClean="0"/>
              <a:t>Finish </a:t>
            </a:r>
            <a:r>
              <a:rPr lang="en-US" sz="1750" dirty="0"/>
              <a:t>the upgrade project, safely, on time, and within </a:t>
            </a:r>
            <a:r>
              <a:rPr lang="en-US" sz="1750" dirty="0" smtClean="0"/>
              <a:t>budget.</a:t>
            </a:r>
          </a:p>
          <a:p>
            <a:pPr marL="1087438" lvl="1" indent="-396875">
              <a:buFont typeface="Arial" panose="020B0604020202020204" pitchFamily="34" charset="0"/>
              <a:buChar char="–"/>
            </a:pPr>
            <a:r>
              <a:rPr lang="en-US" sz="1750" dirty="0" smtClean="0"/>
              <a:t>Restore full-time operation with all Halls operational at the performance levels to produce outstanding physics. Operations budgets are a concern here.</a:t>
            </a:r>
          </a:p>
          <a:p>
            <a:pPr marL="1087438" lvl="1" indent="-396875">
              <a:buFont typeface="Arial" panose="020B0604020202020204" pitchFamily="34" charset="0"/>
              <a:buChar char="–"/>
            </a:pPr>
            <a:r>
              <a:rPr lang="en-US" sz="1750" dirty="0"/>
              <a:t>Advance new NP projects to exploit the scientific capability of the upgrade (MOLLER and </a:t>
            </a:r>
            <a:r>
              <a:rPr lang="en-US" sz="1750" dirty="0" err="1"/>
              <a:t>SoLID</a:t>
            </a:r>
            <a:r>
              <a:rPr lang="en-US" sz="1750" dirty="0" smtClean="0"/>
              <a:t>)</a:t>
            </a:r>
            <a:endParaRPr lang="en-US" sz="1750" dirty="0">
              <a:solidFill>
                <a:srgbClr val="FF0000"/>
              </a:solidFill>
            </a:endParaRPr>
          </a:p>
          <a:p>
            <a:pPr marL="1087438" lvl="1" indent="-396875">
              <a:buFont typeface="Arial" panose="020B0604020202020204" pitchFamily="34" charset="0"/>
              <a:buChar char="–"/>
            </a:pPr>
            <a:r>
              <a:rPr lang="en-US" sz="1750" dirty="0" smtClean="0"/>
              <a:t>Manage the large projects, like FRIB and LCLS-II, for success while ensuring the health of all aspects of the core NP program. </a:t>
            </a:r>
          </a:p>
          <a:p>
            <a:pPr marL="1087438" lvl="1" indent="-396875">
              <a:buFont typeface="Arial" panose="020B0604020202020204" pitchFamily="34" charset="0"/>
              <a:buChar char="–"/>
            </a:pPr>
            <a:r>
              <a:rPr lang="en-US" sz="1750" dirty="0" smtClean="0"/>
              <a:t>Develop </a:t>
            </a:r>
            <a:r>
              <a:rPr lang="en-US" sz="1750" dirty="0"/>
              <a:t>MEIC to provide </a:t>
            </a:r>
            <a:r>
              <a:rPr lang="en-US" sz="1750"/>
              <a:t>the </a:t>
            </a:r>
            <a:r>
              <a:rPr lang="en-US" sz="1750" smtClean="0"/>
              <a:t>international NP </a:t>
            </a:r>
            <a:r>
              <a:rPr lang="en-US" sz="1750" dirty="0"/>
              <a:t>community </a:t>
            </a:r>
            <a:r>
              <a:rPr lang="en-US" sz="1750" dirty="0" smtClean="0"/>
              <a:t>with </a:t>
            </a:r>
            <a:r>
              <a:rPr lang="en-US" sz="1750" dirty="0"/>
              <a:t>a viable path to </a:t>
            </a:r>
            <a:r>
              <a:rPr lang="en-US" sz="1750" dirty="0" smtClean="0"/>
              <a:t>a future physics era. </a:t>
            </a:r>
            <a:r>
              <a:rPr lang="en-US" sz="1750" dirty="0"/>
              <a:t/>
            </a:r>
            <a:br>
              <a:rPr lang="en-US" sz="1750" dirty="0"/>
            </a:br>
            <a:r>
              <a:rPr lang="en-US" sz="1750" dirty="0" smtClean="0"/>
              <a:t> </a:t>
            </a:r>
          </a:p>
          <a:p>
            <a:pPr marL="690563" indent="-457200">
              <a:buFont typeface="Arial" panose="020B0604020202020204" pitchFamily="34" charset="0"/>
              <a:buChar char="•"/>
            </a:pPr>
            <a:r>
              <a:rPr lang="en-US" sz="1750" dirty="0" smtClean="0"/>
              <a:t>We </a:t>
            </a:r>
            <a:r>
              <a:rPr lang="en-US" sz="1750" dirty="0"/>
              <a:t>look forward to your feedback on our program.</a:t>
            </a:r>
            <a:br>
              <a:rPr lang="en-US" sz="1750" dirty="0"/>
            </a:br>
            <a:endParaRPr lang="en-US" sz="1750" dirty="0"/>
          </a:p>
        </p:txBody>
      </p:sp>
    </p:spTree>
    <p:extLst>
      <p:ext uri="{BB962C8B-B14F-4D97-AF65-F5344CB8AC3E}">
        <p14:creationId xmlns:p14="http://schemas.microsoft.com/office/powerpoint/2010/main" val="453020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p:txBody>
          <a:bodyPr>
            <a:normAutofit lnSpcReduction="10000"/>
          </a:bodyPr>
          <a:lstStyle/>
          <a:p>
            <a:pPr marL="457200" indent="-457200"/>
            <a:r>
              <a:rPr lang="en-US" sz="2400" dirty="0" smtClean="0"/>
              <a:t>Laboratory Activities and Highlights</a:t>
            </a:r>
          </a:p>
          <a:p>
            <a:pPr marL="457200" indent="-457200"/>
            <a:endParaRPr lang="en-US" sz="2400" dirty="0"/>
          </a:p>
          <a:p>
            <a:pPr marL="457200" indent="-457200"/>
            <a:r>
              <a:rPr lang="en-US" sz="2400" dirty="0" smtClean="0"/>
              <a:t>12 GeV Project and Commissioning</a:t>
            </a:r>
          </a:p>
          <a:p>
            <a:pPr marL="457200" indent="-457200">
              <a:buNone/>
            </a:pPr>
            <a:endParaRPr lang="en-US" sz="2400" dirty="0"/>
          </a:p>
          <a:p>
            <a:pPr marL="457200" indent="-457200"/>
            <a:r>
              <a:rPr lang="en-US" sz="2400" dirty="0" smtClean="0"/>
              <a:t>Electron Ion Collider</a:t>
            </a:r>
          </a:p>
          <a:p>
            <a:pPr marL="0" indent="0">
              <a:buNone/>
            </a:pPr>
            <a:endParaRPr lang="en-US" sz="2400" dirty="0" smtClean="0"/>
          </a:p>
          <a:p>
            <a:pPr marL="457200" indent="-457200"/>
            <a:r>
              <a:rPr lang="en-US" sz="2400" dirty="0" smtClean="0"/>
              <a:t>2012 S&amp;T Review Recommendation and Response</a:t>
            </a:r>
          </a:p>
          <a:p>
            <a:pPr marL="457200" indent="-457200"/>
            <a:endParaRPr lang="en-US" sz="2400" dirty="0"/>
          </a:p>
          <a:p>
            <a:pPr marL="457200" indent="-457200"/>
            <a:r>
              <a:rPr lang="en-US" sz="2400" dirty="0" smtClean="0"/>
              <a:t>Conclusions</a:t>
            </a:r>
          </a:p>
          <a:p>
            <a:pPr marL="457200" indent="-457200"/>
            <a:endParaRPr lang="en-US" sz="2400" dirty="0" smtClean="0"/>
          </a:p>
          <a:p>
            <a:pPr marL="457200" indent="-457200"/>
            <a:endParaRPr lang="en-US" sz="2400" dirty="0"/>
          </a:p>
          <a:p>
            <a:pPr marL="0" indent="0">
              <a:buNone/>
            </a:pPr>
            <a:r>
              <a:rPr lang="en-US" i="1" dirty="0" smtClean="0"/>
              <a:t>Review charge interpreted to cover activities from 2012-2015</a:t>
            </a:r>
          </a:p>
          <a:p>
            <a:endParaRPr lang="en-US" dirty="0"/>
          </a:p>
          <a:p>
            <a:endParaRPr lang="en-US" dirty="0"/>
          </a:p>
        </p:txBody>
      </p:sp>
    </p:spTree>
    <p:extLst>
      <p:ext uri="{BB962C8B-B14F-4D97-AF65-F5344CB8AC3E}">
        <p14:creationId xmlns:p14="http://schemas.microsoft.com/office/powerpoint/2010/main" val="90362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6199" y="21265"/>
            <a:ext cx="8991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defTabSz="457200">
              <a:defRPr/>
            </a:pPr>
            <a:r>
              <a:rPr lang="en-US" sz="3200" b="1" kern="0" dirty="0">
                <a:solidFill>
                  <a:srgbClr val="000000"/>
                </a:solidFill>
                <a:latin typeface="Arial" pitchFamily="34" charset="0"/>
                <a:cs typeface="Arial" pitchFamily="34" charset="0"/>
              </a:rPr>
              <a:t>Jefferson Lab </a:t>
            </a:r>
            <a:r>
              <a:rPr lang="en-US" sz="3200" b="1" kern="0" dirty="0" smtClean="0">
                <a:solidFill>
                  <a:srgbClr val="000000"/>
                </a:solidFill>
                <a:latin typeface="Arial" pitchFamily="34" charset="0"/>
                <a:cs typeface="Arial" pitchFamily="34" charset="0"/>
              </a:rPr>
              <a:t>At-A-Glance</a:t>
            </a:r>
            <a:endParaRPr lang="en-US" sz="3200" b="1" kern="0" dirty="0">
              <a:solidFill>
                <a:srgbClr val="FF0000"/>
              </a:solidFill>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672898190"/>
              </p:ext>
            </p:extLst>
          </p:nvPr>
        </p:nvGraphicFramePr>
        <p:xfrm>
          <a:off x="31375" y="914400"/>
          <a:ext cx="8915400" cy="4984430"/>
        </p:xfrm>
        <a:graphic>
          <a:graphicData uri="http://schemas.openxmlformats.org/drawingml/2006/table">
            <a:tbl>
              <a:tblPr firstRow="1" bandRow="1"/>
              <a:tblGrid>
                <a:gridCol w="8915400"/>
              </a:tblGrid>
              <a:tr h="4984430">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Created to build and Operate the Continuous Electron Beam Accelerator Facility (CEBAF), world-unique user facility for Nuclear Physics: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Mission is to gain a deeper understanding of the structure of matter </a:t>
                      </a:r>
                    </a:p>
                    <a:p>
                      <a:pPr marL="1200150" marR="0" lvl="2" indent="-28575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Through advances in fundamental research in nuclear physics </a:t>
                      </a:r>
                    </a:p>
                    <a:p>
                      <a:pPr marL="1657350" marR="0" lvl="3"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Through advances in accelerator science and technology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cs typeface="Arial" pitchFamily="34" charset="0"/>
                        </a:rPr>
                        <a:t>In operation since 1995</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cs typeface="Arial" pitchFamily="34" charset="0"/>
                        </a:rPr>
                        <a:t>1,380 Active Users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cs typeface="Arial" pitchFamily="34" charset="0"/>
                        </a:rPr>
                        <a:t>178 Completed Experiments to-date; 70 have been approved for the future 12 GeV program</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cs typeface="Arial" pitchFamily="34" charset="0"/>
                        </a:rPr>
                        <a:t>Produces ~1/3 of US PhDs in Nuclear Physics (504 PhDs granted to-date; 200 in progress)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7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Managed for DOE by Jefferson Science Associates, LLC (JSA)</a:t>
                      </a:r>
                      <a:endParaRPr kumimoji="0" lang="en-US" sz="14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7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Human Capital: </a:t>
                      </a:r>
                    </a:p>
                    <a:p>
                      <a:pPr marL="744538" marR="0" lvl="1" indent="-287338"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673 FTEs </a:t>
                      </a:r>
                    </a:p>
                    <a:p>
                      <a:pPr marL="744538" marR="0" lvl="1" indent="-287338"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26 Joint faculty;  24 Post docs; 4 Undergraduate, 34 Graduate students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7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K-12 Science Education program serves as national model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1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Site is 169 Acres, and includes: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cs typeface="Arial" pitchFamily="34" charset="0"/>
                        </a:rPr>
                        <a:t>81 Buildings &amp; Trailers; 890K SF</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cs typeface="Arial" pitchFamily="34" charset="0"/>
                        </a:rPr>
                        <a:t>Replacement Plant Value: $384M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2" name="Rectangle 11"/>
          <p:cNvSpPr/>
          <p:nvPr/>
        </p:nvSpPr>
        <p:spPr bwMode="auto">
          <a:xfrm>
            <a:off x="6037709" y="3303495"/>
            <a:ext cx="3003196" cy="2944905"/>
          </a:xfrm>
          <a:prstGeom prst="rect">
            <a:avLst/>
          </a:prstGeom>
          <a:solidFill>
            <a:schemeClr val="bg1"/>
          </a:solidFill>
          <a:ln w="9525" cap="flat" cmpd="sng" algn="ctr">
            <a:noFill/>
            <a:prstDash val="solid"/>
            <a:round/>
            <a:headEnd type="none" w="med" len="med"/>
            <a:tailEnd type="none" w="med" len="med"/>
          </a:ln>
          <a:effectLst>
            <a:outerShdw blurRad="292100" dist="1397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Clr>
                <a:srgbClr val="C00000"/>
              </a:buClr>
            </a:pPr>
            <a:endParaRPr lang="en-US" sz="2400" dirty="0">
              <a:solidFill>
                <a:srgbClr val="002060"/>
              </a:solidFill>
            </a:endParaRPr>
          </a:p>
          <a:p>
            <a:pPr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60678"/>
            <a:ext cx="3286125"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743199" y="5410200"/>
            <a:ext cx="3200401" cy="1046440"/>
          </a:xfrm>
          <a:prstGeom prst="rect">
            <a:avLst/>
          </a:prstGeom>
        </p:spPr>
        <p:txBody>
          <a:bodyPr wrap="square">
            <a:spAutoFit/>
          </a:bodyPr>
          <a:lstStyle/>
          <a:p>
            <a:pPr marL="282575" algn="r" fontAlgn="base">
              <a:spcBef>
                <a:spcPct val="0"/>
              </a:spcBef>
              <a:spcAft>
                <a:spcPct val="0"/>
              </a:spcAft>
            </a:pPr>
            <a:r>
              <a:rPr lang="en-US" sz="1400" b="1" dirty="0" smtClean="0">
                <a:solidFill>
                  <a:prstClr val="black"/>
                </a:solidFill>
                <a:latin typeface="Arial"/>
              </a:rPr>
              <a:t>FY 2014:</a:t>
            </a:r>
          </a:p>
          <a:p>
            <a:pPr marL="112713" fontAlgn="base">
              <a:spcBef>
                <a:spcPct val="0"/>
              </a:spcBef>
              <a:spcAft>
                <a:spcPct val="0"/>
              </a:spcAft>
            </a:pPr>
            <a:r>
              <a:rPr lang="en-US" sz="1200" dirty="0" smtClean="0">
                <a:solidFill>
                  <a:prstClr val="black"/>
                </a:solidFill>
                <a:latin typeface="Arial"/>
              </a:rPr>
              <a:t>Total </a:t>
            </a:r>
            <a:r>
              <a:rPr lang="en-US" sz="1200" dirty="0">
                <a:solidFill>
                  <a:prstClr val="black"/>
                </a:solidFill>
                <a:latin typeface="Arial"/>
              </a:rPr>
              <a:t>Lab Operating </a:t>
            </a:r>
            <a:r>
              <a:rPr lang="en-US" sz="1200" dirty="0" smtClean="0">
                <a:solidFill>
                  <a:prstClr val="black"/>
                </a:solidFill>
                <a:latin typeface="Arial"/>
              </a:rPr>
              <a:t>Costs: </a:t>
            </a:r>
            <a:r>
              <a:rPr lang="en-US" sz="1200" dirty="0">
                <a:solidFill>
                  <a:prstClr val="black"/>
                </a:solidFill>
                <a:latin typeface="Arial"/>
              </a:rPr>
              <a:t> </a:t>
            </a:r>
            <a:r>
              <a:rPr lang="en-US" sz="1200" dirty="0" smtClean="0">
                <a:solidFill>
                  <a:prstClr val="black"/>
                </a:solidFill>
                <a:latin typeface="Arial"/>
              </a:rPr>
              <a:t>         $144.0M</a:t>
            </a:r>
            <a:endParaRPr lang="en-US" sz="1200" dirty="0">
              <a:solidFill>
                <a:prstClr val="black"/>
              </a:solidFill>
              <a:latin typeface="Arial"/>
            </a:endParaRPr>
          </a:p>
          <a:p>
            <a:pPr marL="112713" fontAlgn="base">
              <a:spcBef>
                <a:spcPct val="0"/>
              </a:spcBef>
              <a:spcAft>
                <a:spcPct val="0"/>
              </a:spcAft>
            </a:pPr>
            <a:r>
              <a:rPr lang="en-US" sz="1200" dirty="0" smtClean="0">
                <a:solidFill>
                  <a:prstClr val="black"/>
                </a:solidFill>
                <a:latin typeface="Arial"/>
              </a:rPr>
              <a:t>Total DOE Costs:   	             $134.0M</a:t>
            </a:r>
            <a:endParaRPr lang="en-US" sz="1200" dirty="0">
              <a:solidFill>
                <a:prstClr val="black"/>
              </a:solidFill>
              <a:latin typeface="Arial"/>
            </a:endParaRPr>
          </a:p>
          <a:p>
            <a:pPr marL="112713" fontAlgn="base">
              <a:spcBef>
                <a:spcPct val="0"/>
              </a:spcBef>
              <a:spcAft>
                <a:spcPct val="0"/>
              </a:spcAft>
            </a:pPr>
            <a:r>
              <a:rPr lang="en-US" sz="1200" dirty="0" smtClean="0">
                <a:solidFill>
                  <a:prstClr val="black"/>
                </a:solidFill>
                <a:latin typeface="Arial"/>
              </a:rPr>
              <a:t>SPP (</a:t>
            </a:r>
            <a:r>
              <a:rPr lang="en-US" sz="1200" dirty="0" err="1" smtClean="0">
                <a:solidFill>
                  <a:prstClr val="black"/>
                </a:solidFill>
                <a:latin typeface="Arial"/>
              </a:rPr>
              <a:t>inc.</a:t>
            </a:r>
            <a:r>
              <a:rPr lang="en-US" sz="1200" dirty="0" smtClean="0">
                <a:solidFill>
                  <a:prstClr val="black"/>
                </a:solidFill>
                <a:latin typeface="Arial"/>
              </a:rPr>
              <a:t> DOE non-NP) Costs:      $10.1M</a:t>
            </a:r>
            <a:endParaRPr lang="en-US" sz="1200" dirty="0">
              <a:solidFill>
                <a:prstClr val="black"/>
              </a:solidFill>
              <a:latin typeface="Arial"/>
            </a:endParaRPr>
          </a:p>
          <a:p>
            <a:pPr marL="282575" algn="r" fontAlgn="base">
              <a:spcBef>
                <a:spcPct val="0"/>
              </a:spcBef>
              <a:spcAft>
                <a:spcPct val="0"/>
              </a:spcAft>
            </a:pPr>
            <a:r>
              <a:rPr lang="en-US" sz="1200" dirty="0">
                <a:solidFill>
                  <a:prstClr val="black"/>
                </a:solidFill>
                <a:latin typeface="Arial"/>
              </a:rPr>
              <a:t>	</a:t>
            </a:r>
            <a:endParaRPr lang="en-US" sz="1200" b="1" dirty="0">
              <a:solidFill>
                <a:prstClr val="black"/>
              </a:solidFill>
              <a:latin typeface="Arial"/>
            </a:endParaRPr>
          </a:p>
        </p:txBody>
      </p:sp>
    </p:spTree>
    <p:extLst>
      <p:ext uri="{BB962C8B-B14F-4D97-AF65-F5344CB8AC3E}">
        <p14:creationId xmlns:p14="http://schemas.microsoft.com/office/powerpoint/2010/main" val="2120910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bwMode="auto">
          <a:xfrm>
            <a:off x="6603121" y="4278615"/>
            <a:ext cx="798833" cy="74439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17" name="Rectangle 116"/>
          <p:cNvSpPr/>
          <p:nvPr/>
        </p:nvSpPr>
        <p:spPr bwMode="auto">
          <a:xfrm>
            <a:off x="4705983" y="5213130"/>
            <a:ext cx="798833" cy="36576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71" name="Rectangle 170"/>
          <p:cNvSpPr/>
          <p:nvPr/>
        </p:nvSpPr>
        <p:spPr bwMode="auto">
          <a:xfrm>
            <a:off x="404088" y="1040106"/>
            <a:ext cx="1630224" cy="74439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74" name="Rectangle 73"/>
          <p:cNvSpPr/>
          <p:nvPr/>
        </p:nvSpPr>
        <p:spPr bwMode="auto">
          <a:xfrm>
            <a:off x="43054" y="5241121"/>
            <a:ext cx="914400" cy="910521"/>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170" name="Rectangle 169"/>
          <p:cNvSpPr/>
          <p:nvPr/>
        </p:nvSpPr>
        <p:spPr bwMode="auto">
          <a:xfrm>
            <a:off x="28091" y="5224419"/>
            <a:ext cx="935420" cy="36576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49" name="Rectangle 48"/>
          <p:cNvSpPr/>
          <p:nvPr/>
        </p:nvSpPr>
        <p:spPr bwMode="auto">
          <a:xfrm>
            <a:off x="3267074" y="2888101"/>
            <a:ext cx="1000126" cy="17145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cxnSp>
        <p:nvCxnSpPr>
          <p:cNvPr id="119" name="Straight Connector 118"/>
          <p:cNvCxnSpPr/>
          <p:nvPr/>
        </p:nvCxnSpPr>
        <p:spPr bwMode="auto">
          <a:xfrm>
            <a:off x="565944" y="502920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p:cNvCxnSpPr/>
          <p:nvPr/>
        </p:nvCxnSpPr>
        <p:spPr bwMode="auto">
          <a:xfrm flipH="1">
            <a:off x="1828800" y="2438400"/>
            <a:ext cx="1438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flipH="1">
            <a:off x="5562599" y="2514600"/>
            <a:ext cx="12954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0" name="Rectangle 89"/>
          <p:cNvSpPr/>
          <p:nvPr/>
        </p:nvSpPr>
        <p:spPr bwMode="auto">
          <a:xfrm>
            <a:off x="3219450" y="1022499"/>
            <a:ext cx="2343150" cy="381000"/>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cxnSp>
        <p:nvCxnSpPr>
          <p:cNvPr id="93" name="Straight Connector 92"/>
          <p:cNvCxnSpPr/>
          <p:nvPr/>
        </p:nvCxnSpPr>
        <p:spPr bwMode="auto">
          <a:xfrm rot="16200000" flipH="1">
            <a:off x="5001611" y="4114800"/>
            <a:ext cx="304800"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rot="16200000" flipH="1">
            <a:off x="5843955" y="4114800"/>
            <a:ext cx="304800"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rot="16200000" flipH="1">
            <a:off x="6705601" y="4114800"/>
            <a:ext cx="304800"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p:cNvCxnSpPr/>
          <p:nvPr/>
        </p:nvCxnSpPr>
        <p:spPr bwMode="auto">
          <a:xfrm rot="16200000" flipH="1">
            <a:off x="7619999" y="4114800"/>
            <a:ext cx="304800"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rot="16200000" flipH="1">
            <a:off x="8458201" y="4114800"/>
            <a:ext cx="304800"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rot="16200000" flipH="1">
            <a:off x="424055" y="4114800"/>
            <a:ext cx="304800"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rot="16200000" flipH="1">
            <a:off x="1269024" y="4114800"/>
            <a:ext cx="304800"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rot="16200000" flipH="1">
            <a:off x="2130670" y="4114800"/>
            <a:ext cx="304800"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rot="16200000" flipH="1">
            <a:off x="3200399" y="4114800"/>
            <a:ext cx="304800"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rot="16200000" flipH="1">
            <a:off x="4006362" y="4114800"/>
            <a:ext cx="304800" cy="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Rectangle 2"/>
          <p:cNvSpPr txBox="1">
            <a:spLocks noChangeArrowheads="1"/>
          </p:cNvSpPr>
          <p:nvPr/>
        </p:nvSpPr>
        <p:spPr bwMode="auto">
          <a:xfrm>
            <a:off x="0" y="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200" b="1" kern="0" dirty="0">
                <a:solidFill>
                  <a:srgbClr val="000000"/>
                </a:solidFill>
                <a:latin typeface="Arial" pitchFamily="34" charset="0"/>
                <a:cs typeface="Arial" pitchFamily="34" charset="0"/>
              </a:rPr>
              <a:t>Jefferson Lab Organization</a:t>
            </a:r>
          </a:p>
        </p:txBody>
      </p:sp>
      <p:cxnSp>
        <p:nvCxnSpPr>
          <p:cNvPr id="78" name="Straight Connector 77"/>
          <p:cNvCxnSpPr/>
          <p:nvPr/>
        </p:nvCxnSpPr>
        <p:spPr bwMode="auto">
          <a:xfrm>
            <a:off x="4343400" y="2743200"/>
            <a:ext cx="0" cy="121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a:off x="576453" y="3962400"/>
            <a:ext cx="3749867"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a:off x="5163312" y="3962401"/>
            <a:ext cx="3447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Straight Connector 98"/>
          <p:cNvCxnSpPr/>
          <p:nvPr/>
        </p:nvCxnSpPr>
        <p:spPr bwMode="auto">
          <a:xfrm>
            <a:off x="6858000" y="2514600"/>
            <a:ext cx="0" cy="14478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4" name="TextBox 133"/>
          <p:cNvSpPr txBox="1"/>
          <p:nvPr/>
        </p:nvSpPr>
        <p:spPr>
          <a:xfrm>
            <a:off x="3329151" y="2864853"/>
            <a:ext cx="964175" cy="357790"/>
          </a:xfrm>
          <a:prstGeom prst="rect">
            <a:avLst/>
          </a:prstGeom>
          <a:noFill/>
        </p:spPr>
        <p:txBody>
          <a:bodyPr wrap="square" rtlCol="0">
            <a:spAutoFit/>
          </a:bodyPr>
          <a:lstStyle/>
          <a:p>
            <a:pPr marL="114300" indent="-114300" algn="r" eaLnBrk="0" fontAlgn="base" hangingPunct="0">
              <a:spcBef>
                <a:spcPct val="0"/>
              </a:spcBef>
              <a:spcAft>
                <a:spcPct val="0"/>
              </a:spcAft>
            </a:pPr>
            <a:r>
              <a:rPr lang="en-US" sz="750" b="1" dirty="0" smtClean="0">
                <a:solidFill>
                  <a:srgbClr val="0070C0"/>
                </a:solidFill>
                <a:latin typeface="Arial" pitchFamily="34" charset="0"/>
                <a:cs typeface="Arial" pitchFamily="34" charset="0"/>
              </a:rPr>
              <a:t>Legal Counsel</a:t>
            </a:r>
            <a:endParaRPr lang="en-US" sz="750" b="1" dirty="0">
              <a:solidFill>
                <a:srgbClr val="0070C0"/>
              </a:solidFill>
              <a:latin typeface="Arial" pitchFamily="34" charset="0"/>
              <a:cs typeface="Arial" pitchFamily="34" charset="0"/>
            </a:endParaRPr>
          </a:p>
          <a:p>
            <a:pPr marL="114300" indent="-114300" algn="r" eaLnBrk="0" fontAlgn="base" hangingPunct="0">
              <a:spcBef>
                <a:spcPct val="0"/>
              </a:spcBef>
              <a:spcAft>
                <a:spcPct val="0"/>
              </a:spcAft>
            </a:pPr>
            <a:endParaRPr lang="en-US" sz="975" b="1" dirty="0">
              <a:solidFill>
                <a:srgbClr val="0070C0"/>
              </a:solidFill>
              <a:latin typeface="Arial" pitchFamily="34" charset="0"/>
              <a:cs typeface="Arial" pitchFamily="34" charset="0"/>
            </a:endParaRPr>
          </a:p>
        </p:txBody>
      </p:sp>
      <p:cxnSp>
        <p:nvCxnSpPr>
          <p:cNvPr id="140" name="Straight Connector 139"/>
          <p:cNvCxnSpPr/>
          <p:nvPr/>
        </p:nvCxnSpPr>
        <p:spPr bwMode="auto">
          <a:xfrm rot="10800000">
            <a:off x="4267200" y="2983448"/>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1" name="TextBox 90"/>
          <p:cNvSpPr txBox="1"/>
          <p:nvPr/>
        </p:nvSpPr>
        <p:spPr>
          <a:xfrm>
            <a:off x="3219450" y="1043765"/>
            <a:ext cx="2343149" cy="353943"/>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JSA Board of Directors</a:t>
            </a: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Chair</a:t>
            </a:r>
          </a:p>
        </p:txBody>
      </p:sp>
      <p:grpSp>
        <p:nvGrpSpPr>
          <p:cNvPr id="11" name="Group 10"/>
          <p:cNvGrpSpPr/>
          <p:nvPr/>
        </p:nvGrpSpPr>
        <p:grpSpPr>
          <a:xfrm>
            <a:off x="98234" y="4302444"/>
            <a:ext cx="873369" cy="733425"/>
            <a:chOff x="76200" y="4302444"/>
            <a:chExt cx="873369" cy="733425"/>
          </a:xfrm>
        </p:grpSpPr>
        <p:sp>
          <p:nvSpPr>
            <p:cNvPr id="135" name="Rectangle 134"/>
            <p:cNvSpPr/>
            <p:nvPr/>
          </p:nvSpPr>
          <p:spPr bwMode="auto">
            <a:xfrm>
              <a:off x="114300" y="4302444"/>
              <a:ext cx="800100" cy="733425"/>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31" name="TextBox 30"/>
            <p:cNvSpPr txBox="1"/>
            <p:nvPr/>
          </p:nvSpPr>
          <p:spPr>
            <a:xfrm>
              <a:off x="76200" y="4366536"/>
              <a:ext cx="873369" cy="607859"/>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Experimental Physics</a:t>
              </a:r>
            </a:p>
            <a:p>
              <a:pPr algn="ctr" eaLnBrk="0" fontAlgn="base" hangingPunct="0">
                <a:spcBef>
                  <a:spcPct val="0"/>
                </a:spcBef>
                <a:spcAft>
                  <a:spcPct val="0"/>
                </a:spcAft>
              </a:pPr>
              <a:endParaRPr lang="en-US" sz="500" dirty="0">
                <a:solidFill>
                  <a:srgbClr val="000000"/>
                </a:solidFill>
                <a:latin typeface="Arial" pitchFamily="34" charset="0"/>
                <a:cs typeface="Arial" pitchFamily="34" charset="0"/>
              </a:endParaRPr>
            </a:p>
            <a:p>
              <a:pPr algn="ctr" eaLnBrk="0" fontAlgn="base" hangingPunct="0">
                <a:spcBef>
                  <a:spcPct val="0"/>
                </a:spcBef>
                <a:spcAft>
                  <a:spcPct val="0"/>
                </a:spcAft>
              </a:pPr>
              <a:endParaRPr lang="en-US" sz="300" dirty="0">
                <a:solidFill>
                  <a:srgbClr val="000000"/>
                </a:solidFill>
                <a:latin typeface="Arial" pitchFamily="34" charset="0"/>
                <a:cs typeface="Arial" pitchFamily="34" charset="0"/>
              </a:endParaRP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R. </a:t>
              </a:r>
              <a:r>
                <a:rPr lang="en-US" sz="850" dirty="0" err="1">
                  <a:solidFill>
                    <a:srgbClr val="000000"/>
                  </a:solidFill>
                  <a:latin typeface="Arial" pitchFamily="34" charset="0"/>
                  <a:cs typeface="Arial" pitchFamily="34" charset="0"/>
                </a:rPr>
                <a:t>Ent</a:t>
              </a:r>
              <a:endParaRPr lang="en-US" sz="850" dirty="0">
                <a:solidFill>
                  <a:srgbClr val="000000"/>
                </a:solidFill>
                <a:latin typeface="Arial" pitchFamily="34" charset="0"/>
                <a:cs typeface="Arial" pitchFamily="34" charset="0"/>
              </a:endParaRPr>
            </a:p>
          </p:txBody>
        </p:sp>
        <p:cxnSp>
          <p:nvCxnSpPr>
            <p:cNvPr id="98" name="Straight Connector 97"/>
            <p:cNvCxnSpPr/>
            <p:nvPr/>
          </p:nvCxnSpPr>
          <p:spPr bwMode="auto">
            <a:xfrm rot="10800000">
              <a:off x="118872" y="4761984"/>
              <a:ext cx="7955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 name="Group 9"/>
          <p:cNvGrpSpPr/>
          <p:nvPr/>
        </p:nvGrpSpPr>
        <p:grpSpPr>
          <a:xfrm>
            <a:off x="1023771" y="4312080"/>
            <a:ext cx="807984" cy="733425"/>
            <a:chOff x="1023771" y="4312080"/>
            <a:chExt cx="807984" cy="733425"/>
          </a:xfrm>
        </p:grpSpPr>
        <p:sp>
          <p:nvSpPr>
            <p:cNvPr id="137" name="Rectangle 136"/>
            <p:cNvSpPr/>
            <p:nvPr/>
          </p:nvSpPr>
          <p:spPr bwMode="auto">
            <a:xfrm>
              <a:off x="1031655" y="4312080"/>
              <a:ext cx="800100" cy="733425"/>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32" name="TextBox 31"/>
            <p:cNvSpPr txBox="1"/>
            <p:nvPr/>
          </p:nvSpPr>
          <p:spPr>
            <a:xfrm>
              <a:off x="1030923" y="4487808"/>
              <a:ext cx="797170" cy="484748"/>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Accelerator </a:t>
              </a:r>
            </a:p>
            <a:p>
              <a:pPr algn="ctr" eaLnBrk="0" fontAlgn="base" hangingPunct="0">
                <a:spcBef>
                  <a:spcPct val="0"/>
                </a:spcBef>
                <a:spcAft>
                  <a:spcPct val="0"/>
                </a:spcAft>
              </a:pPr>
              <a:endParaRPr lang="en-US" sz="850" dirty="0">
                <a:solidFill>
                  <a:srgbClr val="000000"/>
                </a:solidFill>
                <a:latin typeface="Arial" pitchFamily="34" charset="0"/>
                <a:cs typeface="Arial" pitchFamily="34" charset="0"/>
              </a:endParaRP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A. Hutton</a:t>
              </a:r>
            </a:p>
          </p:txBody>
        </p:sp>
        <p:cxnSp>
          <p:nvCxnSpPr>
            <p:cNvPr id="107" name="Straight Connector 106"/>
            <p:cNvCxnSpPr/>
            <p:nvPr/>
          </p:nvCxnSpPr>
          <p:spPr bwMode="auto">
            <a:xfrm rot="10800000">
              <a:off x="1023771" y="4761330"/>
              <a:ext cx="7955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 name="Group 8"/>
          <p:cNvGrpSpPr/>
          <p:nvPr/>
        </p:nvGrpSpPr>
        <p:grpSpPr>
          <a:xfrm>
            <a:off x="1870840" y="4302444"/>
            <a:ext cx="914401" cy="733425"/>
            <a:chOff x="1828800" y="4302444"/>
            <a:chExt cx="914401" cy="733425"/>
          </a:xfrm>
        </p:grpSpPr>
        <p:sp>
          <p:nvSpPr>
            <p:cNvPr id="152" name="Rectangle 151"/>
            <p:cNvSpPr/>
            <p:nvPr/>
          </p:nvSpPr>
          <p:spPr bwMode="auto">
            <a:xfrm>
              <a:off x="1905001" y="4302444"/>
              <a:ext cx="838200" cy="733425"/>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33" name="TextBox 32"/>
            <p:cNvSpPr txBox="1"/>
            <p:nvPr/>
          </p:nvSpPr>
          <p:spPr>
            <a:xfrm>
              <a:off x="1828800" y="4317342"/>
              <a:ext cx="914400" cy="669414"/>
            </a:xfrm>
            <a:prstGeom prst="rect">
              <a:avLst/>
            </a:prstGeom>
            <a:noFill/>
          </p:spPr>
          <p:txBody>
            <a:bodyPr wrap="square" rtlCol="0">
              <a:spAutoFit/>
            </a:bodyPr>
            <a:lstStyle/>
            <a:p>
              <a:pPr algn="ctr" eaLnBrk="0" fontAlgn="base" hangingPunct="0">
                <a:spcBef>
                  <a:spcPct val="0"/>
                </a:spcBef>
                <a:spcAft>
                  <a:spcPct val="0"/>
                </a:spcAft>
              </a:pPr>
              <a:r>
                <a:rPr lang="en-US" sz="800" dirty="0">
                  <a:solidFill>
                    <a:srgbClr val="000000"/>
                  </a:solidFill>
                  <a:latin typeface="Arial" pitchFamily="34" charset="0"/>
                  <a:cs typeface="Arial" pitchFamily="34" charset="0"/>
                </a:rPr>
                <a:t>Theoretical &amp; Computational Physics</a:t>
              </a:r>
            </a:p>
            <a:p>
              <a:pPr algn="ctr" eaLnBrk="0" fontAlgn="base" hangingPunct="0">
                <a:spcBef>
                  <a:spcPct val="0"/>
                </a:spcBef>
                <a:spcAft>
                  <a:spcPct val="0"/>
                </a:spcAft>
              </a:pPr>
              <a:endParaRPr lang="en-US" sz="200" dirty="0">
                <a:solidFill>
                  <a:srgbClr val="000000"/>
                </a:solidFill>
                <a:latin typeface="Arial" pitchFamily="34" charset="0"/>
                <a:cs typeface="Arial" pitchFamily="34" charset="0"/>
              </a:endParaRPr>
            </a:p>
            <a:p>
              <a:pPr algn="ctr" eaLnBrk="0" fontAlgn="base" hangingPunct="0">
                <a:spcBef>
                  <a:spcPct val="0"/>
                </a:spcBef>
                <a:spcAft>
                  <a:spcPct val="0"/>
                </a:spcAft>
              </a:pPr>
              <a:endParaRPr lang="en-US" sz="300" dirty="0">
                <a:solidFill>
                  <a:srgbClr val="000000"/>
                </a:solidFill>
                <a:latin typeface="Arial" pitchFamily="34" charset="0"/>
                <a:cs typeface="Arial" pitchFamily="34" charset="0"/>
              </a:endParaRP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M. Pennington</a:t>
              </a:r>
            </a:p>
          </p:txBody>
        </p:sp>
        <p:cxnSp>
          <p:nvCxnSpPr>
            <p:cNvPr id="108" name="Straight Connector 107"/>
            <p:cNvCxnSpPr/>
            <p:nvPr/>
          </p:nvCxnSpPr>
          <p:spPr bwMode="auto">
            <a:xfrm rot="10800000">
              <a:off x="1905001" y="4759644"/>
              <a:ext cx="83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 name="Group 14"/>
          <p:cNvGrpSpPr/>
          <p:nvPr/>
        </p:nvGrpSpPr>
        <p:grpSpPr>
          <a:xfrm>
            <a:off x="2819400" y="4302444"/>
            <a:ext cx="914400" cy="733425"/>
            <a:chOff x="2819400" y="4302444"/>
            <a:chExt cx="914400" cy="733425"/>
          </a:xfrm>
        </p:grpSpPr>
        <p:sp>
          <p:nvSpPr>
            <p:cNvPr id="153" name="Rectangle 152"/>
            <p:cNvSpPr/>
            <p:nvPr/>
          </p:nvSpPr>
          <p:spPr bwMode="auto">
            <a:xfrm>
              <a:off x="2895600" y="4302444"/>
              <a:ext cx="771525" cy="733425"/>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34" name="TextBox 33"/>
            <p:cNvSpPr txBox="1"/>
            <p:nvPr/>
          </p:nvSpPr>
          <p:spPr>
            <a:xfrm>
              <a:off x="2819400" y="4426552"/>
              <a:ext cx="914400" cy="561692"/>
            </a:xfrm>
            <a:prstGeom prst="rect">
              <a:avLst/>
            </a:prstGeom>
            <a:noFill/>
          </p:spPr>
          <p:txBody>
            <a:bodyPr wrap="square" rtlCol="0">
              <a:spAutoFit/>
            </a:bodyPr>
            <a:lstStyle/>
            <a:p>
              <a:pPr algn="ctr" eaLnBrk="0" fontAlgn="base" hangingPunct="0">
                <a:spcBef>
                  <a:spcPct val="0"/>
                </a:spcBef>
                <a:spcAft>
                  <a:spcPct val="0"/>
                </a:spcAft>
              </a:pPr>
              <a:r>
                <a:rPr lang="en-US" sz="850" dirty="0" smtClean="0">
                  <a:solidFill>
                    <a:srgbClr val="000000"/>
                  </a:solidFill>
                  <a:latin typeface="Arial" pitchFamily="34" charset="0"/>
                  <a:cs typeface="Arial" pitchFamily="34" charset="0"/>
                </a:rPr>
                <a:t>LCLS</a:t>
              </a:r>
              <a:r>
                <a:rPr lang="en-US" sz="850" dirty="0" smtClean="0">
                  <a:solidFill>
                    <a:srgbClr val="000000"/>
                  </a:solidFill>
                  <a:latin typeface="+mj-lt"/>
                  <a:cs typeface="Arial" pitchFamily="34" charset="0"/>
                </a:rPr>
                <a:t>II</a:t>
              </a:r>
            </a:p>
            <a:p>
              <a:pPr algn="ctr" eaLnBrk="0" fontAlgn="base" hangingPunct="0">
                <a:spcBef>
                  <a:spcPct val="0"/>
                </a:spcBef>
                <a:spcAft>
                  <a:spcPct val="0"/>
                </a:spcAft>
              </a:pPr>
              <a:r>
                <a:rPr lang="en-US" sz="850" dirty="0" smtClean="0">
                  <a:solidFill>
                    <a:srgbClr val="000000"/>
                  </a:solidFill>
                  <a:latin typeface="Arial" panose="020B0604020202020204" pitchFamily="34" charset="0"/>
                  <a:cs typeface="Arial" panose="020B0604020202020204" pitchFamily="34" charset="0"/>
                </a:rPr>
                <a:t>Project </a:t>
              </a:r>
              <a:endParaRPr lang="en-US" sz="850" dirty="0">
                <a:solidFill>
                  <a:srgbClr val="000000"/>
                </a:solidFill>
                <a:latin typeface="Arial" pitchFamily="34" charset="0"/>
                <a:cs typeface="Arial" pitchFamily="34" charset="0"/>
              </a:endParaRPr>
            </a:p>
            <a:p>
              <a:pPr algn="ctr" eaLnBrk="0" fontAlgn="base" hangingPunct="0">
                <a:spcBef>
                  <a:spcPct val="0"/>
                </a:spcBef>
                <a:spcAft>
                  <a:spcPct val="0"/>
                </a:spcAft>
              </a:pPr>
              <a:endParaRPr lang="en-US" sz="500" dirty="0">
                <a:solidFill>
                  <a:srgbClr val="000000"/>
                </a:solidFill>
                <a:latin typeface="Arial" pitchFamily="34" charset="0"/>
                <a:cs typeface="Arial" pitchFamily="34" charset="0"/>
              </a:endParaRP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G. Neil</a:t>
              </a:r>
            </a:p>
          </p:txBody>
        </p:sp>
        <p:cxnSp>
          <p:nvCxnSpPr>
            <p:cNvPr id="111" name="Straight Connector 110"/>
            <p:cNvCxnSpPr/>
            <p:nvPr/>
          </p:nvCxnSpPr>
          <p:spPr bwMode="auto">
            <a:xfrm rot="10800000">
              <a:off x="2895600" y="4759644"/>
              <a:ext cx="7193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8" name="Group 17"/>
          <p:cNvGrpSpPr/>
          <p:nvPr/>
        </p:nvGrpSpPr>
        <p:grpSpPr>
          <a:xfrm>
            <a:off x="3777762" y="4302444"/>
            <a:ext cx="832338" cy="733425"/>
            <a:chOff x="3777762" y="4302444"/>
            <a:chExt cx="832338" cy="733425"/>
          </a:xfrm>
        </p:grpSpPr>
        <p:sp>
          <p:nvSpPr>
            <p:cNvPr id="139" name="Rectangle 138"/>
            <p:cNvSpPr/>
            <p:nvPr/>
          </p:nvSpPr>
          <p:spPr bwMode="auto">
            <a:xfrm>
              <a:off x="3810000" y="4302444"/>
              <a:ext cx="800100" cy="733425"/>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35" name="TextBox 34"/>
            <p:cNvSpPr txBox="1"/>
            <p:nvPr/>
          </p:nvSpPr>
          <p:spPr>
            <a:xfrm>
              <a:off x="3777762" y="4413353"/>
              <a:ext cx="797170" cy="561692"/>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12 </a:t>
              </a:r>
              <a:r>
                <a:rPr lang="en-US" sz="850" dirty="0" err="1">
                  <a:solidFill>
                    <a:srgbClr val="000000"/>
                  </a:solidFill>
                  <a:latin typeface="Arial" pitchFamily="34" charset="0"/>
                  <a:cs typeface="Arial" pitchFamily="34" charset="0"/>
                </a:rPr>
                <a:t>GeV</a:t>
              </a:r>
              <a:r>
                <a:rPr lang="en-US" sz="850" dirty="0">
                  <a:solidFill>
                    <a:srgbClr val="000000"/>
                  </a:solidFill>
                  <a:latin typeface="Arial" pitchFamily="34" charset="0"/>
                  <a:cs typeface="Arial" pitchFamily="34" charset="0"/>
                </a:rPr>
                <a:t> </a:t>
              </a:r>
              <a:r>
                <a:rPr lang="en-US" sz="850" dirty="0" smtClean="0">
                  <a:solidFill>
                    <a:srgbClr val="000000"/>
                  </a:solidFill>
                  <a:latin typeface="Arial" pitchFamily="34" charset="0"/>
                  <a:cs typeface="Arial" pitchFamily="34" charset="0"/>
                </a:rPr>
                <a:t>Project</a:t>
              </a:r>
            </a:p>
            <a:p>
              <a:pPr algn="ctr" eaLnBrk="0" fontAlgn="base" hangingPunct="0">
                <a:spcBef>
                  <a:spcPct val="0"/>
                </a:spcBef>
                <a:spcAft>
                  <a:spcPct val="0"/>
                </a:spcAft>
              </a:pPr>
              <a:endParaRPr lang="en-US" sz="500" dirty="0">
                <a:solidFill>
                  <a:srgbClr val="000000"/>
                </a:solidFill>
                <a:latin typeface="Arial" pitchFamily="34" charset="0"/>
                <a:cs typeface="Arial" pitchFamily="34" charset="0"/>
              </a:endParaRP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C. Rode</a:t>
              </a:r>
            </a:p>
          </p:txBody>
        </p:sp>
        <p:cxnSp>
          <p:nvCxnSpPr>
            <p:cNvPr id="112" name="Straight Connector 111"/>
            <p:cNvCxnSpPr/>
            <p:nvPr/>
          </p:nvCxnSpPr>
          <p:spPr bwMode="auto">
            <a:xfrm rot="10800000">
              <a:off x="3810001" y="4759643"/>
              <a:ext cx="7955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 name="Group 18"/>
          <p:cNvGrpSpPr/>
          <p:nvPr/>
        </p:nvGrpSpPr>
        <p:grpSpPr>
          <a:xfrm>
            <a:off x="4572000" y="4295747"/>
            <a:ext cx="1066800" cy="740122"/>
            <a:chOff x="4572000" y="4295747"/>
            <a:chExt cx="1066800" cy="740122"/>
          </a:xfrm>
        </p:grpSpPr>
        <p:sp>
          <p:nvSpPr>
            <p:cNvPr id="144" name="Rectangle 143"/>
            <p:cNvSpPr/>
            <p:nvPr/>
          </p:nvSpPr>
          <p:spPr bwMode="auto">
            <a:xfrm>
              <a:off x="4714875" y="4302444"/>
              <a:ext cx="800100" cy="733425"/>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36" name="TextBox 35"/>
            <p:cNvSpPr txBox="1"/>
            <p:nvPr/>
          </p:nvSpPr>
          <p:spPr>
            <a:xfrm>
              <a:off x="4572000" y="4295747"/>
              <a:ext cx="1066800" cy="692497"/>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Chief Financial Officer &amp; Business </a:t>
              </a:r>
              <a:r>
                <a:rPr lang="en-US" sz="850" dirty="0" err="1">
                  <a:solidFill>
                    <a:srgbClr val="000000"/>
                  </a:solidFill>
                  <a:latin typeface="Arial" pitchFamily="34" charset="0"/>
                  <a:cs typeface="Arial" pitchFamily="34" charset="0"/>
                </a:rPr>
                <a:t>Srvs</a:t>
              </a:r>
              <a:r>
                <a:rPr lang="en-US" sz="850" dirty="0">
                  <a:solidFill>
                    <a:srgbClr val="000000"/>
                  </a:solidFill>
                  <a:latin typeface="Arial" pitchFamily="34" charset="0"/>
                  <a:cs typeface="Arial" pitchFamily="34" charset="0"/>
                </a:rPr>
                <a:t>.</a:t>
              </a:r>
            </a:p>
            <a:p>
              <a:pPr algn="ctr" eaLnBrk="0" fontAlgn="base" hangingPunct="0">
                <a:spcBef>
                  <a:spcPct val="0"/>
                </a:spcBef>
                <a:spcAft>
                  <a:spcPct val="0"/>
                </a:spcAft>
              </a:pPr>
              <a:endParaRPr lang="en-US" sz="500" dirty="0">
                <a:solidFill>
                  <a:srgbClr val="000000"/>
                </a:solidFill>
                <a:latin typeface="Arial" pitchFamily="34" charset="0"/>
                <a:cs typeface="Arial" pitchFamily="34" charset="0"/>
              </a:endParaRP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J. </a:t>
              </a:r>
              <a:r>
                <a:rPr lang="en-US" sz="850" dirty="0" err="1">
                  <a:solidFill>
                    <a:srgbClr val="000000"/>
                  </a:solidFill>
                  <a:latin typeface="Arial" pitchFamily="34" charset="0"/>
                  <a:cs typeface="Arial" pitchFamily="34" charset="0"/>
                </a:rPr>
                <a:t>Scarcello</a:t>
              </a:r>
              <a:endParaRPr lang="en-US" sz="850" dirty="0">
                <a:solidFill>
                  <a:srgbClr val="000000"/>
                </a:solidFill>
                <a:latin typeface="Arial" pitchFamily="34" charset="0"/>
                <a:cs typeface="Arial" pitchFamily="34" charset="0"/>
              </a:endParaRPr>
            </a:p>
          </p:txBody>
        </p:sp>
        <p:cxnSp>
          <p:nvCxnSpPr>
            <p:cNvPr id="113" name="Straight Connector 112"/>
            <p:cNvCxnSpPr/>
            <p:nvPr/>
          </p:nvCxnSpPr>
          <p:spPr bwMode="auto">
            <a:xfrm rot="10800000">
              <a:off x="4726041" y="4752947"/>
              <a:ext cx="7955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2" name="Group 21"/>
          <p:cNvGrpSpPr/>
          <p:nvPr/>
        </p:nvGrpSpPr>
        <p:grpSpPr>
          <a:xfrm>
            <a:off x="6477000" y="4319952"/>
            <a:ext cx="1025770" cy="661720"/>
            <a:chOff x="6341354" y="4337885"/>
            <a:chExt cx="1025770" cy="661720"/>
          </a:xfrm>
        </p:grpSpPr>
        <p:sp>
          <p:nvSpPr>
            <p:cNvPr id="38" name="TextBox 37"/>
            <p:cNvSpPr txBox="1"/>
            <p:nvPr/>
          </p:nvSpPr>
          <p:spPr>
            <a:xfrm>
              <a:off x="6341354" y="4337885"/>
              <a:ext cx="1025770" cy="661720"/>
            </a:xfrm>
            <a:prstGeom prst="rect">
              <a:avLst/>
            </a:prstGeom>
            <a:noFill/>
          </p:spPr>
          <p:txBody>
            <a:bodyPr wrap="square" rtlCol="0">
              <a:spAutoFit/>
            </a:bodyPr>
            <a:lstStyle/>
            <a:p>
              <a:pPr algn="ctr" eaLnBrk="0" fontAlgn="base" hangingPunct="0">
                <a:spcBef>
                  <a:spcPct val="0"/>
                </a:spcBef>
                <a:spcAft>
                  <a:spcPct val="0"/>
                </a:spcAft>
              </a:pPr>
              <a:r>
                <a:rPr lang="en-US" sz="800" dirty="0" smtClean="0">
                  <a:solidFill>
                    <a:srgbClr val="000000"/>
                  </a:solidFill>
                  <a:latin typeface="Arial" pitchFamily="34" charset="0"/>
                  <a:cs typeface="Arial" pitchFamily="34" charset="0"/>
                </a:rPr>
                <a:t>Chief </a:t>
              </a:r>
            </a:p>
            <a:p>
              <a:pPr algn="ctr" eaLnBrk="0" fontAlgn="base" hangingPunct="0">
                <a:spcBef>
                  <a:spcPct val="0"/>
                </a:spcBef>
                <a:spcAft>
                  <a:spcPct val="0"/>
                </a:spcAft>
              </a:pPr>
              <a:r>
                <a:rPr lang="en-US" sz="800" dirty="0" smtClean="0">
                  <a:solidFill>
                    <a:srgbClr val="000000"/>
                  </a:solidFill>
                  <a:latin typeface="Arial" pitchFamily="34" charset="0"/>
                  <a:cs typeface="Arial" pitchFamily="34" charset="0"/>
                </a:rPr>
                <a:t>Information</a:t>
              </a:r>
            </a:p>
            <a:p>
              <a:pPr algn="ctr" eaLnBrk="0" fontAlgn="base" hangingPunct="0">
                <a:spcBef>
                  <a:spcPct val="0"/>
                </a:spcBef>
                <a:spcAft>
                  <a:spcPct val="0"/>
                </a:spcAft>
              </a:pPr>
              <a:r>
                <a:rPr lang="en-US" sz="800" dirty="0" smtClean="0">
                  <a:solidFill>
                    <a:srgbClr val="000000"/>
                  </a:solidFill>
                  <a:latin typeface="Arial" pitchFamily="34" charset="0"/>
                  <a:cs typeface="Arial" pitchFamily="34" charset="0"/>
                </a:rPr>
                <a:t>Officer</a:t>
              </a:r>
            </a:p>
            <a:p>
              <a:pPr algn="ctr" eaLnBrk="0" fontAlgn="base" hangingPunct="0">
                <a:spcBef>
                  <a:spcPct val="0"/>
                </a:spcBef>
                <a:spcAft>
                  <a:spcPct val="0"/>
                </a:spcAft>
              </a:pPr>
              <a:endParaRPr lang="en-US" sz="500" dirty="0">
                <a:solidFill>
                  <a:srgbClr val="000000"/>
                </a:solidFill>
                <a:latin typeface="Arial" pitchFamily="34" charset="0"/>
                <a:cs typeface="Arial" pitchFamily="34" charset="0"/>
              </a:endParaRPr>
            </a:p>
            <a:p>
              <a:pPr algn="ctr" eaLnBrk="0" fontAlgn="base" hangingPunct="0">
                <a:spcBef>
                  <a:spcPct val="0"/>
                </a:spcBef>
                <a:spcAft>
                  <a:spcPct val="0"/>
                </a:spcAft>
              </a:pPr>
              <a:r>
                <a:rPr lang="en-US" sz="800" b="1" dirty="0" smtClean="0">
                  <a:solidFill>
                    <a:srgbClr val="0070C0"/>
                  </a:solidFill>
                  <a:latin typeface="Arial" pitchFamily="34" charset="0"/>
                  <a:cs typeface="Arial" pitchFamily="34" charset="0"/>
                </a:rPr>
                <a:t>A. </a:t>
              </a:r>
              <a:r>
                <a:rPr lang="en-US" sz="800" b="1" dirty="0" err="1" smtClean="0">
                  <a:solidFill>
                    <a:srgbClr val="0070C0"/>
                  </a:solidFill>
                  <a:latin typeface="Arial" pitchFamily="34" charset="0"/>
                  <a:cs typeface="Arial" pitchFamily="34" charset="0"/>
                </a:rPr>
                <a:t>Boehnlein</a:t>
              </a:r>
              <a:endParaRPr lang="en-US" sz="800" b="1" dirty="0">
                <a:solidFill>
                  <a:srgbClr val="0070C0"/>
                </a:solidFill>
                <a:latin typeface="Arial" pitchFamily="34" charset="0"/>
                <a:cs typeface="Arial" pitchFamily="34" charset="0"/>
              </a:endParaRPr>
            </a:p>
          </p:txBody>
        </p:sp>
        <p:cxnSp>
          <p:nvCxnSpPr>
            <p:cNvPr id="115" name="Straight Connector 114"/>
            <p:cNvCxnSpPr/>
            <p:nvPr/>
          </p:nvCxnSpPr>
          <p:spPr bwMode="auto">
            <a:xfrm rot="10800000">
              <a:off x="6477001" y="4766595"/>
              <a:ext cx="7955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4" name="Group 23"/>
          <p:cNvGrpSpPr/>
          <p:nvPr/>
        </p:nvGrpSpPr>
        <p:grpSpPr>
          <a:xfrm>
            <a:off x="7356230" y="4302444"/>
            <a:ext cx="835270" cy="733425"/>
            <a:chOff x="7356230" y="4302444"/>
            <a:chExt cx="835270" cy="733425"/>
          </a:xfrm>
        </p:grpSpPr>
        <p:sp>
          <p:nvSpPr>
            <p:cNvPr id="150" name="Rectangle 149"/>
            <p:cNvSpPr/>
            <p:nvPr/>
          </p:nvSpPr>
          <p:spPr bwMode="auto">
            <a:xfrm>
              <a:off x="7391400" y="4302444"/>
              <a:ext cx="800100" cy="733425"/>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39" name="TextBox 38"/>
            <p:cNvSpPr txBox="1"/>
            <p:nvPr/>
          </p:nvSpPr>
          <p:spPr>
            <a:xfrm>
              <a:off x="7356230" y="4503496"/>
              <a:ext cx="797170" cy="484748"/>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Engineering</a:t>
              </a:r>
              <a:endParaRPr lang="en-US" sz="500" dirty="0">
                <a:solidFill>
                  <a:srgbClr val="000000"/>
                </a:solidFill>
                <a:latin typeface="Arial" pitchFamily="34" charset="0"/>
                <a:cs typeface="Arial" pitchFamily="34" charset="0"/>
              </a:endParaRPr>
            </a:p>
            <a:p>
              <a:pPr algn="ctr" eaLnBrk="0" fontAlgn="base" hangingPunct="0">
                <a:spcBef>
                  <a:spcPct val="0"/>
                </a:spcBef>
                <a:spcAft>
                  <a:spcPct val="0"/>
                </a:spcAft>
              </a:pPr>
              <a:endParaRPr lang="en-US" sz="850" dirty="0">
                <a:solidFill>
                  <a:srgbClr val="000000"/>
                </a:solidFill>
                <a:latin typeface="Arial" pitchFamily="34" charset="0"/>
                <a:cs typeface="Arial" pitchFamily="34" charset="0"/>
              </a:endParaRP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W. Oren</a:t>
              </a:r>
            </a:p>
          </p:txBody>
        </p:sp>
        <p:cxnSp>
          <p:nvCxnSpPr>
            <p:cNvPr id="118" name="Straight Connector 117"/>
            <p:cNvCxnSpPr/>
            <p:nvPr/>
          </p:nvCxnSpPr>
          <p:spPr bwMode="auto">
            <a:xfrm rot="10800000">
              <a:off x="7391401" y="4766595"/>
              <a:ext cx="7955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0" name="Group 29"/>
          <p:cNvGrpSpPr/>
          <p:nvPr/>
        </p:nvGrpSpPr>
        <p:grpSpPr>
          <a:xfrm>
            <a:off x="8258175" y="4302444"/>
            <a:ext cx="809626" cy="733425"/>
            <a:chOff x="8258175" y="4302444"/>
            <a:chExt cx="809626" cy="733425"/>
          </a:xfrm>
        </p:grpSpPr>
        <p:sp>
          <p:nvSpPr>
            <p:cNvPr id="151" name="Rectangle 150"/>
            <p:cNvSpPr/>
            <p:nvPr/>
          </p:nvSpPr>
          <p:spPr bwMode="auto">
            <a:xfrm>
              <a:off x="8258175" y="4302444"/>
              <a:ext cx="800100" cy="733425"/>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40" name="TextBox 39"/>
            <p:cNvSpPr txBox="1"/>
            <p:nvPr/>
          </p:nvSpPr>
          <p:spPr>
            <a:xfrm>
              <a:off x="8270631" y="4426552"/>
              <a:ext cx="797170" cy="561692"/>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Facilities &amp;</a:t>
              </a: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Logistics</a:t>
              </a:r>
            </a:p>
            <a:p>
              <a:pPr algn="ctr" eaLnBrk="0" fontAlgn="base" hangingPunct="0">
                <a:spcBef>
                  <a:spcPct val="0"/>
                </a:spcBef>
                <a:spcAft>
                  <a:spcPct val="0"/>
                </a:spcAft>
              </a:pPr>
              <a:endParaRPr lang="en-US" sz="500" dirty="0">
                <a:solidFill>
                  <a:srgbClr val="000000"/>
                </a:solidFill>
                <a:latin typeface="Arial" pitchFamily="34" charset="0"/>
                <a:cs typeface="Arial" pitchFamily="34" charset="0"/>
              </a:endParaRP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J. </a:t>
              </a:r>
              <a:r>
                <a:rPr lang="en-US" sz="850" dirty="0" err="1">
                  <a:solidFill>
                    <a:srgbClr val="000000"/>
                  </a:solidFill>
                  <a:latin typeface="Arial" pitchFamily="34" charset="0"/>
                  <a:cs typeface="Arial" pitchFamily="34" charset="0"/>
                </a:rPr>
                <a:t>Sprouse</a:t>
              </a:r>
              <a:endParaRPr lang="en-US" sz="850" dirty="0">
                <a:solidFill>
                  <a:srgbClr val="000000"/>
                </a:solidFill>
                <a:latin typeface="Arial" pitchFamily="34" charset="0"/>
                <a:cs typeface="Arial" pitchFamily="34" charset="0"/>
              </a:endParaRPr>
            </a:p>
          </p:txBody>
        </p:sp>
        <p:cxnSp>
          <p:nvCxnSpPr>
            <p:cNvPr id="120" name="Straight Connector 119"/>
            <p:cNvCxnSpPr/>
            <p:nvPr/>
          </p:nvCxnSpPr>
          <p:spPr bwMode="auto">
            <a:xfrm rot="10800000">
              <a:off x="8272272" y="4766595"/>
              <a:ext cx="7955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22" name="Straight Connector 121"/>
          <p:cNvCxnSpPr/>
          <p:nvPr/>
        </p:nvCxnSpPr>
        <p:spPr bwMode="auto">
          <a:xfrm rot="5400000">
            <a:off x="4238244" y="1526943"/>
            <a:ext cx="2103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 name="Group 13"/>
          <p:cNvGrpSpPr/>
          <p:nvPr/>
        </p:nvGrpSpPr>
        <p:grpSpPr>
          <a:xfrm>
            <a:off x="1961924" y="5210175"/>
            <a:ext cx="800832" cy="365760"/>
            <a:chOff x="1968518" y="5210175"/>
            <a:chExt cx="800832" cy="365760"/>
          </a:xfrm>
        </p:grpSpPr>
        <p:sp>
          <p:nvSpPr>
            <p:cNvPr id="81" name="Rectangle 80"/>
            <p:cNvSpPr/>
            <p:nvPr/>
          </p:nvSpPr>
          <p:spPr bwMode="auto">
            <a:xfrm>
              <a:off x="1969250" y="5210175"/>
              <a:ext cx="800100" cy="365760"/>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83" name="TextBox 82"/>
            <p:cNvSpPr txBox="1"/>
            <p:nvPr/>
          </p:nvSpPr>
          <p:spPr>
            <a:xfrm>
              <a:off x="1968518" y="5216919"/>
              <a:ext cx="797170" cy="353943"/>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Deputy:</a:t>
              </a: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D. Richards</a:t>
              </a:r>
            </a:p>
          </p:txBody>
        </p:sp>
      </p:grpSp>
      <p:sp>
        <p:nvSpPr>
          <p:cNvPr id="84" name="Rectangle 83"/>
          <p:cNvSpPr/>
          <p:nvPr/>
        </p:nvSpPr>
        <p:spPr bwMode="auto">
          <a:xfrm>
            <a:off x="2888903" y="5210175"/>
            <a:ext cx="800100" cy="365760"/>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85" name="TextBox 84"/>
          <p:cNvSpPr txBox="1"/>
          <p:nvPr/>
        </p:nvSpPr>
        <p:spPr>
          <a:xfrm>
            <a:off x="2888171" y="5216919"/>
            <a:ext cx="797170" cy="353943"/>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Deputy:</a:t>
            </a:r>
          </a:p>
          <a:p>
            <a:pPr algn="ctr" eaLnBrk="0" fontAlgn="base" hangingPunct="0">
              <a:spcBef>
                <a:spcPct val="0"/>
              </a:spcBef>
              <a:spcAft>
                <a:spcPct val="0"/>
              </a:spcAft>
            </a:pPr>
            <a:r>
              <a:rPr lang="en-US" sz="850" dirty="0" smtClean="0">
                <a:solidFill>
                  <a:srgbClr val="000000"/>
                </a:solidFill>
                <a:latin typeface="Arial" pitchFamily="34" charset="0"/>
                <a:cs typeface="Arial" pitchFamily="34" charset="0"/>
              </a:rPr>
              <a:t>J. Preble</a:t>
            </a:r>
            <a:endParaRPr lang="en-US" sz="850" dirty="0">
              <a:solidFill>
                <a:srgbClr val="000000"/>
              </a:solidFill>
              <a:latin typeface="Arial" pitchFamily="34" charset="0"/>
              <a:cs typeface="Arial" pitchFamily="34" charset="0"/>
            </a:endParaRPr>
          </a:p>
        </p:txBody>
      </p:sp>
      <p:sp>
        <p:nvSpPr>
          <p:cNvPr id="100" name="Rectangle 99"/>
          <p:cNvSpPr/>
          <p:nvPr/>
        </p:nvSpPr>
        <p:spPr bwMode="auto">
          <a:xfrm>
            <a:off x="3816780" y="5219871"/>
            <a:ext cx="800100" cy="825491"/>
          </a:xfrm>
          <a:prstGeom prst="rect">
            <a:avLst/>
          </a:prstGeom>
          <a:gradFill>
            <a:gsLst>
              <a:gs pos="0">
                <a:srgbClr val="DDEBCF">
                  <a:alpha val="45000"/>
                </a:srgbClr>
              </a:gs>
              <a:gs pos="4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104" name="Rectangle 103"/>
          <p:cNvSpPr/>
          <p:nvPr/>
        </p:nvSpPr>
        <p:spPr bwMode="auto">
          <a:xfrm>
            <a:off x="5607666" y="5219871"/>
            <a:ext cx="800100" cy="365760"/>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105" name="TextBox 104"/>
          <p:cNvSpPr txBox="1"/>
          <p:nvPr/>
        </p:nvSpPr>
        <p:spPr>
          <a:xfrm>
            <a:off x="5606934" y="5254428"/>
            <a:ext cx="797170" cy="353943"/>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Deputy:</a:t>
            </a: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R. May</a:t>
            </a:r>
          </a:p>
        </p:txBody>
      </p:sp>
      <p:grpSp>
        <p:nvGrpSpPr>
          <p:cNvPr id="41" name="Group 40"/>
          <p:cNvGrpSpPr/>
          <p:nvPr/>
        </p:nvGrpSpPr>
        <p:grpSpPr>
          <a:xfrm>
            <a:off x="7391400" y="5219871"/>
            <a:ext cx="800832" cy="376871"/>
            <a:chOff x="7427421" y="5219871"/>
            <a:chExt cx="800832" cy="376871"/>
          </a:xfrm>
        </p:grpSpPr>
        <p:sp>
          <p:nvSpPr>
            <p:cNvPr id="106" name="Rectangle 105"/>
            <p:cNvSpPr/>
            <p:nvPr/>
          </p:nvSpPr>
          <p:spPr bwMode="auto">
            <a:xfrm>
              <a:off x="7428153" y="5219871"/>
              <a:ext cx="800100" cy="376871"/>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109" name="TextBox 108"/>
            <p:cNvSpPr txBox="1"/>
            <p:nvPr/>
          </p:nvSpPr>
          <p:spPr>
            <a:xfrm>
              <a:off x="7427421" y="5242799"/>
              <a:ext cx="797170" cy="353943"/>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Deputy:</a:t>
              </a: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T. </a:t>
              </a:r>
              <a:r>
                <a:rPr lang="en-US" sz="850" dirty="0" err="1">
                  <a:solidFill>
                    <a:srgbClr val="000000"/>
                  </a:solidFill>
                  <a:latin typeface="Arial" pitchFamily="34" charset="0"/>
                  <a:cs typeface="Arial" pitchFamily="34" charset="0"/>
                </a:rPr>
                <a:t>Michalski</a:t>
              </a:r>
              <a:endParaRPr lang="en-US" sz="850" dirty="0">
                <a:solidFill>
                  <a:srgbClr val="000000"/>
                </a:solidFill>
                <a:latin typeface="Arial" pitchFamily="34" charset="0"/>
                <a:cs typeface="Arial" pitchFamily="34" charset="0"/>
              </a:endParaRPr>
            </a:p>
          </p:txBody>
        </p:sp>
      </p:grpSp>
      <p:grpSp>
        <p:nvGrpSpPr>
          <p:cNvPr id="3" name="Group 2"/>
          <p:cNvGrpSpPr/>
          <p:nvPr/>
        </p:nvGrpSpPr>
        <p:grpSpPr>
          <a:xfrm>
            <a:off x="3267074" y="1642670"/>
            <a:ext cx="2295526" cy="1110055"/>
            <a:chOff x="3267074" y="1642670"/>
            <a:chExt cx="2295526" cy="1110055"/>
          </a:xfrm>
        </p:grpSpPr>
        <p:sp>
          <p:nvSpPr>
            <p:cNvPr id="131" name="Rectangle 130"/>
            <p:cNvSpPr/>
            <p:nvPr/>
          </p:nvSpPr>
          <p:spPr bwMode="auto">
            <a:xfrm>
              <a:off x="3267074" y="1642670"/>
              <a:ext cx="2295526" cy="1110055"/>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8" name="TextBox 7"/>
            <p:cNvSpPr txBox="1"/>
            <p:nvPr/>
          </p:nvSpPr>
          <p:spPr>
            <a:xfrm>
              <a:off x="3810000" y="1642670"/>
              <a:ext cx="1143000" cy="384721"/>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Director</a:t>
              </a:r>
            </a:p>
            <a:p>
              <a:pPr algn="ctr" eaLnBrk="0" fontAlgn="base" hangingPunct="0">
                <a:spcBef>
                  <a:spcPct val="0"/>
                </a:spcBef>
                <a:spcAft>
                  <a:spcPct val="0"/>
                </a:spcAft>
              </a:pPr>
              <a:endParaRPr lang="en-US" sz="200" dirty="0">
                <a:solidFill>
                  <a:srgbClr val="000000"/>
                </a:solidFill>
                <a:latin typeface="Arial" pitchFamily="34" charset="0"/>
                <a:cs typeface="Arial" pitchFamily="34" charset="0"/>
              </a:endParaRP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H. Montgomery</a:t>
              </a:r>
            </a:p>
          </p:txBody>
        </p:sp>
        <p:sp>
          <p:nvSpPr>
            <p:cNvPr id="28" name="TextBox 27"/>
            <p:cNvSpPr txBox="1"/>
            <p:nvPr/>
          </p:nvSpPr>
          <p:spPr>
            <a:xfrm>
              <a:off x="3276600" y="2081480"/>
              <a:ext cx="1008185" cy="530915"/>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Deputy Director</a:t>
              </a: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Science &amp; Tech</a:t>
              </a:r>
            </a:p>
            <a:p>
              <a:pPr algn="ctr" eaLnBrk="0" fontAlgn="base" hangingPunct="0">
                <a:spcBef>
                  <a:spcPct val="0"/>
                </a:spcBef>
                <a:spcAft>
                  <a:spcPct val="0"/>
                </a:spcAft>
              </a:pPr>
              <a:endParaRPr lang="en-US" sz="300" dirty="0">
                <a:solidFill>
                  <a:srgbClr val="000000"/>
                </a:solidFill>
                <a:latin typeface="Arial" pitchFamily="34" charset="0"/>
                <a:cs typeface="Arial" pitchFamily="34" charset="0"/>
              </a:endParaRP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R. </a:t>
              </a:r>
              <a:r>
                <a:rPr lang="en-US" sz="850" dirty="0" err="1">
                  <a:solidFill>
                    <a:srgbClr val="000000"/>
                  </a:solidFill>
                  <a:latin typeface="Arial" pitchFamily="34" charset="0"/>
                  <a:cs typeface="Arial" pitchFamily="34" charset="0"/>
                </a:rPr>
                <a:t>McKeown</a:t>
              </a:r>
              <a:endParaRPr lang="en-US" sz="850" dirty="0">
                <a:solidFill>
                  <a:srgbClr val="000000"/>
                </a:solidFill>
                <a:latin typeface="Arial" pitchFamily="34" charset="0"/>
                <a:cs typeface="Arial" pitchFamily="34" charset="0"/>
              </a:endParaRPr>
            </a:p>
          </p:txBody>
        </p:sp>
        <p:sp>
          <p:nvSpPr>
            <p:cNvPr id="29" name="TextBox 28"/>
            <p:cNvSpPr txBox="1"/>
            <p:nvPr/>
          </p:nvSpPr>
          <p:spPr>
            <a:xfrm>
              <a:off x="4381500" y="2081480"/>
              <a:ext cx="1181100" cy="400110"/>
            </a:xfrm>
            <a:prstGeom prst="rect">
              <a:avLst/>
            </a:prstGeom>
            <a:noFill/>
          </p:spPr>
          <p:txBody>
            <a:bodyPr wrap="square" rtlCol="0">
              <a:spAutoFit/>
            </a:bodyPr>
            <a:lstStyle/>
            <a:p>
              <a:pPr algn="ctr" eaLnBrk="0" fontAlgn="base" hangingPunct="0">
                <a:spcBef>
                  <a:spcPct val="0"/>
                </a:spcBef>
                <a:spcAft>
                  <a:spcPct val="0"/>
                </a:spcAft>
              </a:pPr>
              <a:r>
                <a:rPr lang="en-US" sz="850" dirty="0" smtClean="0">
                  <a:solidFill>
                    <a:srgbClr val="000000"/>
                  </a:solidFill>
                  <a:latin typeface="Arial" pitchFamily="34" charset="0"/>
                  <a:cs typeface="Arial" pitchFamily="34" charset="0"/>
                </a:rPr>
                <a:t>Chief </a:t>
              </a:r>
              <a:r>
                <a:rPr lang="en-US" sz="850" dirty="0">
                  <a:solidFill>
                    <a:srgbClr val="000000"/>
                  </a:solidFill>
                  <a:latin typeface="Arial" pitchFamily="34" charset="0"/>
                  <a:cs typeface="Arial" pitchFamily="34" charset="0"/>
                </a:rPr>
                <a:t>Operating Officer</a:t>
              </a:r>
            </a:p>
            <a:p>
              <a:pPr algn="ctr" eaLnBrk="0" fontAlgn="base" hangingPunct="0">
                <a:spcBef>
                  <a:spcPct val="0"/>
                </a:spcBef>
                <a:spcAft>
                  <a:spcPct val="0"/>
                </a:spcAft>
              </a:pPr>
              <a:endParaRPr lang="en-US" sz="300" dirty="0">
                <a:solidFill>
                  <a:srgbClr val="000000"/>
                </a:solidFill>
                <a:latin typeface="Arial" pitchFamily="34" charset="0"/>
                <a:cs typeface="Arial" pitchFamily="34" charset="0"/>
              </a:endParaRPr>
            </a:p>
          </p:txBody>
        </p:sp>
      </p:grpSp>
      <p:cxnSp>
        <p:nvCxnSpPr>
          <p:cNvPr id="121" name="Straight Connector 120"/>
          <p:cNvCxnSpPr/>
          <p:nvPr/>
        </p:nvCxnSpPr>
        <p:spPr bwMode="auto">
          <a:xfrm>
            <a:off x="1426779" y="502920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a:off x="2309648" y="502920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a:off x="3329152" y="502920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a:off x="4169979" y="502920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a:off x="5147441" y="502920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5998778" y="502920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Straight Connector 140"/>
          <p:cNvCxnSpPr/>
          <p:nvPr/>
        </p:nvCxnSpPr>
        <p:spPr bwMode="auto">
          <a:xfrm>
            <a:off x="7775026" y="502920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4" name="Rectangle 153"/>
          <p:cNvSpPr/>
          <p:nvPr/>
        </p:nvSpPr>
        <p:spPr bwMode="auto">
          <a:xfrm>
            <a:off x="6497789" y="5219871"/>
            <a:ext cx="800100" cy="365760"/>
          </a:xfrm>
          <a:prstGeom prst="rect">
            <a:avLst/>
          </a:prstGeom>
          <a:gradFill>
            <a:gsLst>
              <a:gs pos="0">
                <a:srgbClr val="DDEBCF">
                  <a:alpha val="45000"/>
                </a:srgbClr>
              </a:gs>
              <a:gs pos="50000">
                <a:srgbClr val="9CB86E">
                  <a:alpha val="29000"/>
                </a:srgbClr>
              </a:gs>
              <a:gs pos="100000">
                <a:srgbClr val="156B13">
                  <a:alpha val="20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155" name="TextBox 154"/>
          <p:cNvSpPr txBox="1"/>
          <p:nvPr/>
        </p:nvSpPr>
        <p:spPr>
          <a:xfrm>
            <a:off x="6497057" y="5250891"/>
            <a:ext cx="797170" cy="353943"/>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Deputy:</a:t>
            </a:r>
          </a:p>
          <a:p>
            <a:pPr algn="ctr" eaLnBrk="0" fontAlgn="base" hangingPunct="0">
              <a:spcBef>
                <a:spcPct val="0"/>
              </a:spcBef>
              <a:spcAft>
                <a:spcPct val="0"/>
              </a:spcAft>
            </a:pPr>
            <a:r>
              <a:rPr lang="en-US" sz="850" dirty="0">
                <a:solidFill>
                  <a:srgbClr val="000000"/>
                </a:solidFill>
                <a:latin typeface="Arial" pitchFamily="34" charset="0"/>
                <a:cs typeface="Arial" pitchFamily="34" charset="0"/>
              </a:rPr>
              <a:t>C. Watson</a:t>
            </a:r>
          </a:p>
        </p:txBody>
      </p:sp>
      <p:cxnSp>
        <p:nvCxnSpPr>
          <p:cNvPr id="156" name="Straight Connector 155"/>
          <p:cNvCxnSpPr/>
          <p:nvPr/>
        </p:nvCxnSpPr>
        <p:spPr bwMode="auto">
          <a:xfrm>
            <a:off x="6864626" y="5029200"/>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 name="TextBox 1"/>
          <p:cNvSpPr txBox="1"/>
          <p:nvPr/>
        </p:nvSpPr>
        <p:spPr>
          <a:xfrm>
            <a:off x="498848" y="1065913"/>
            <a:ext cx="1454244" cy="707886"/>
          </a:xfrm>
          <a:prstGeom prst="rect">
            <a:avLst/>
          </a:prstGeom>
          <a:noFill/>
        </p:spPr>
        <p:txBody>
          <a:bodyPr wrap="none" rtlCol="0">
            <a:spAutoFit/>
          </a:bodyPr>
          <a:lstStyle/>
          <a:p>
            <a:pPr algn="ctr" eaLnBrk="0" fontAlgn="base" hangingPunct="0">
              <a:spcBef>
                <a:spcPct val="0"/>
              </a:spcBef>
              <a:spcAft>
                <a:spcPct val="0"/>
              </a:spcAft>
            </a:pPr>
            <a:r>
              <a:rPr lang="en-US" sz="2000" i="1" dirty="0">
                <a:solidFill>
                  <a:srgbClr val="0070C0"/>
                </a:solidFill>
                <a:latin typeface="Arial" pitchFamily="34" charset="0"/>
                <a:cs typeface="Arial" pitchFamily="34" charset="0"/>
              </a:rPr>
              <a:t>Diversity in</a:t>
            </a:r>
          </a:p>
          <a:p>
            <a:pPr algn="ctr" eaLnBrk="0" fontAlgn="base" hangingPunct="0">
              <a:spcBef>
                <a:spcPct val="0"/>
              </a:spcBef>
              <a:spcAft>
                <a:spcPct val="0"/>
              </a:spcAft>
            </a:pPr>
            <a:r>
              <a:rPr lang="en-US" sz="2000" i="1" dirty="0">
                <a:solidFill>
                  <a:srgbClr val="0070C0"/>
                </a:solidFill>
                <a:latin typeface="Arial" pitchFamily="34" charset="0"/>
                <a:cs typeface="Arial" pitchFamily="34" charset="0"/>
              </a:rPr>
              <a:t>Leadership</a:t>
            </a:r>
          </a:p>
        </p:txBody>
      </p:sp>
      <p:sp>
        <p:nvSpPr>
          <p:cNvPr id="163" name="Rectangle 162"/>
          <p:cNvSpPr/>
          <p:nvPr/>
        </p:nvSpPr>
        <p:spPr bwMode="auto">
          <a:xfrm>
            <a:off x="3818092" y="5429038"/>
            <a:ext cx="777240" cy="13716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65" name="Rectangle 164"/>
          <p:cNvSpPr/>
          <p:nvPr/>
        </p:nvSpPr>
        <p:spPr bwMode="auto">
          <a:xfrm>
            <a:off x="5593807" y="4291476"/>
            <a:ext cx="798833" cy="74439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66" name="Rectangle 165"/>
          <p:cNvSpPr/>
          <p:nvPr/>
        </p:nvSpPr>
        <p:spPr bwMode="auto">
          <a:xfrm>
            <a:off x="41148" y="5709792"/>
            <a:ext cx="911469" cy="13716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37" name="TextBox 36"/>
          <p:cNvSpPr txBox="1"/>
          <p:nvPr/>
        </p:nvSpPr>
        <p:spPr>
          <a:xfrm>
            <a:off x="5556738" y="4335308"/>
            <a:ext cx="844062" cy="661720"/>
          </a:xfrm>
          <a:prstGeom prst="rect">
            <a:avLst/>
          </a:prstGeom>
          <a:noFill/>
        </p:spPr>
        <p:txBody>
          <a:bodyPr wrap="square" rtlCol="0">
            <a:spAutoFit/>
          </a:bodyPr>
          <a:lstStyle/>
          <a:p>
            <a:pPr algn="ctr" eaLnBrk="0" fontAlgn="base" hangingPunct="0">
              <a:spcBef>
                <a:spcPct val="0"/>
              </a:spcBef>
              <a:spcAft>
                <a:spcPct val="0"/>
              </a:spcAft>
            </a:pPr>
            <a:r>
              <a:rPr lang="en-US" sz="800" dirty="0">
                <a:solidFill>
                  <a:srgbClr val="000000"/>
                </a:solidFill>
                <a:latin typeface="Arial" pitchFamily="34" charset="0"/>
                <a:cs typeface="Arial" pitchFamily="34" charset="0"/>
              </a:rPr>
              <a:t>Environmental Safety, Health &amp; Quality </a:t>
            </a:r>
          </a:p>
          <a:p>
            <a:pPr algn="ctr" eaLnBrk="0" fontAlgn="base" hangingPunct="0">
              <a:spcBef>
                <a:spcPct val="0"/>
              </a:spcBef>
              <a:spcAft>
                <a:spcPct val="0"/>
              </a:spcAft>
            </a:pPr>
            <a:endParaRPr lang="en-US" sz="500" dirty="0">
              <a:solidFill>
                <a:srgbClr val="000000"/>
              </a:solidFill>
              <a:latin typeface="Arial" pitchFamily="34" charset="0"/>
              <a:cs typeface="Arial" pitchFamily="34" charset="0"/>
            </a:endParaRPr>
          </a:p>
          <a:p>
            <a:pPr algn="ctr" eaLnBrk="0" fontAlgn="base" hangingPunct="0">
              <a:spcBef>
                <a:spcPct val="0"/>
              </a:spcBef>
              <a:spcAft>
                <a:spcPct val="0"/>
              </a:spcAft>
            </a:pPr>
            <a:r>
              <a:rPr lang="en-US" sz="800" b="1" dirty="0">
                <a:solidFill>
                  <a:srgbClr val="0070C0"/>
                </a:solidFill>
                <a:latin typeface="Arial" pitchFamily="34" charset="0"/>
                <a:cs typeface="Arial" pitchFamily="34" charset="0"/>
              </a:rPr>
              <a:t>M. Logue</a:t>
            </a:r>
          </a:p>
        </p:txBody>
      </p:sp>
      <p:cxnSp>
        <p:nvCxnSpPr>
          <p:cNvPr id="114" name="Straight Connector 113"/>
          <p:cNvCxnSpPr/>
          <p:nvPr/>
        </p:nvCxnSpPr>
        <p:spPr bwMode="auto">
          <a:xfrm rot="10800000">
            <a:off x="5593808" y="4760267"/>
            <a:ext cx="7955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3" name="TextBox 102"/>
          <p:cNvSpPr txBox="1"/>
          <p:nvPr/>
        </p:nvSpPr>
        <p:spPr>
          <a:xfrm>
            <a:off x="4729889" y="5218164"/>
            <a:ext cx="797170" cy="353943"/>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Deputy:</a:t>
            </a:r>
          </a:p>
          <a:p>
            <a:pPr algn="ctr" eaLnBrk="0" fontAlgn="base" hangingPunct="0">
              <a:spcBef>
                <a:spcPct val="0"/>
              </a:spcBef>
              <a:spcAft>
                <a:spcPct val="0"/>
              </a:spcAft>
            </a:pPr>
            <a:r>
              <a:rPr lang="en-US" sz="850" b="1" dirty="0">
                <a:solidFill>
                  <a:srgbClr val="0070C0"/>
                </a:solidFill>
                <a:latin typeface="Arial" pitchFamily="34" charset="0"/>
                <a:cs typeface="Arial" pitchFamily="34" charset="0"/>
              </a:rPr>
              <a:t>L. Wells</a:t>
            </a:r>
          </a:p>
        </p:txBody>
      </p:sp>
      <p:sp>
        <p:nvSpPr>
          <p:cNvPr id="169" name="Rectangle 168"/>
          <p:cNvSpPr/>
          <p:nvPr/>
        </p:nvSpPr>
        <p:spPr bwMode="auto">
          <a:xfrm>
            <a:off x="1031060" y="5213547"/>
            <a:ext cx="798833" cy="36576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79" name="TextBox 78"/>
          <p:cNvSpPr txBox="1"/>
          <p:nvPr/>
        </p:nvSpPr>
        <p:spPr>
          <a:xfrm>
            <a:off x="1023771" y="5208657"/>
            <a:ext cx="797170" cy="353943"/>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Deputy:</a:t>
            </a:r>
          </a:p>
          <a:p>
            <a:pPr algn="ctr" eaLnBrk="0" fontAlgn="base" hangingPunct="0">
              <a:spcBef>
                <a:spcPct val="0"/>
              </a:spcBef>
              <a:spcAft>
                <a:spcPct val="0"/>
              </a:spcAft>
            </a:pPr>
            <a:r>
              <a:rPr lang="en-US" sz="850" b="1" dirty="0">
                <a:solidFill>
                  <a:srgbClr val="0070C0"/>
                </a:solidFill>
                <a:latin typeface="Arial" pitchFamily="34" charset="0"/>
                <a:cs typeface="Arial" pitchFamily="34" charset="0"/>
              </a:rPr>
              <a:t>F. </a:t>
            </a:r>
            <a:r>
              <a:rPr lang="en-US" sz="850" b="1" dirty="0" err="1">
                <a:solidFill>
                  <a:srgbClr val="0070C0"/>
                </a:solidFill>
                <a:latin typeface="Arial" pitchFamily="34" charset="0"/>
                <a:cs typeface="Arial" pitchFamily="34" charset="0"/>
              </a:rPr>
              <a:t>Pilat</a:t>
            </a:r>
            <a:endParaRPr lang="en-US" sz="850" b="1" dirty="0">
              <a:solidFill>
                <a:srgbClr val="0070C0"/>
              </a:solidFill>
              <a:latin typeface="Arial" pitchFamily="34" charset="0"/>
              <a:cs typeface="Arial" pitchFamily="34" charset="0"/>
            </a:endParaRPr>
          </a:p>
        </p:txBody>
      </p:sp>
      <p:sp>
        <p:nvSpPr>
          <p:cNvPr id="75" name="TextBox 74"/>
          <p:cNvSpPr txBox="1"/>
          <p:nvPr/>
        </p:nvSpPr>
        <p:spPr>
          <a:xfrm>
            <a:off x="0" y="5197535"/>
            <a:ext cx="987669" cy="954107"/>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Deputy:</a:t>
            </a:r>
          </a:p>
          <a:p>
            <a:pPr algn="ctr" eaLnBrk="0" fontAlgn="base" hangingPunct="0">
              <a:spcBef>
                <a:spcPct val="0"/>
              </a:spcBef>
              <a:spcAft>
                <a:spcPct val="0"/>
              </a:spcAft>
            </a:pPr>
            <a:r>
              <a:rPr lang="en-US" sz="850" b="1" dirty="0">
                <a:solidFill>
                  <a:srgbClr val="0070C0"/>
                </a:solidFill>
                <a:latin typeface="Arial" pitchFamily="34" charset="0"/>
                <a:cs typeface="Arial" pitchFamily="34" charset="0"/>
              </a:rPr>
              <a:t>P. Rossi</a:t>
            </a:r>
          </a:p>
          <a:p>
            <a:pPr eaLnBrk="0" fontAlgn="base" hangingPunct="0">
              <a:spcBef>
                <a:spcPct val="0"/>
              </a:spcBef>
              <a:spcAft>
                <a:spcPct val="0"/>
              </a:spcAft>
            </a:pPr>
            <a:endParaRPr lang="en-US" sz="500" b="1" dirty="0">
              <a:solidFill>
                <a:srgbClr val="0070C0"/>
              </a:solidFill>
              <a:latin typeface="Arial" pitchFamily="34" charset="0"/>
              <a:cs typeface="Arial" pitchFamily="34" charset="0"/>
            </a:endParaRPr>
          </a:p>
          <a:p>
            <a:pPr eaLnBrk="0" fontAlgn="base" hangingPunct="0">
              <a:spcBef>
                <a:spcPct val="0"/>
              </a:spcBef>
              <a:spcAft>
                <a:spcPct val="0"/>
              </a:spcAft>
            </a:pPr>
            <a:r>
              <a:rPr lang="en-US" sz="850" dirty="0">
                <a:solidFill>
                  <a:srgbClr val="000000"/>
                </a:solidFill>
                <a:latin typeface="Arial" pitchFamily="34" charset="0"/>
                <a:cs typeface="Arial" pitchFamily="34" charset="0"/>
              </a:rPr>
              <a:t>HALLS:</a:t>
            </a:r>
          </a:p>
          <a:p>
            <a:pPr eaLnBrk="0" fontAlgn="base" hangingPunct="0">
              <a:spcBef>
                <a:spcPct val="0"/>
              </a:spcBef>
              <a:spcAft>
                <a:spcPct val="0"/>
              </a:spcAft>
            </a:pPr>
            <a:r>
              <a:rPr lang="en-US" sz="850" dirty="0" smtClean="0">
                <a:solidFill>
                  <a:srgbClr val="000000"/>
                </a:solidFill>
                <a:latin typeface="Arial" pitchFamily="34" charset="0"/>
                <a:cs typeface="Arial" pitchFamily="34" charset="0"/>
              </a:rPr>
              <a:t>A/C: </a:t>
            </a:r>
            <a:r>
              <a:rPr lang="en-US" sz="850" b="1" dirty="0">
                <a:solidFill>
                  <a:srgbClr val="0070C0"/>
                </a:solidFill>
                <a:latin typeface="Arial" pitchFamily="34" charset="0"/>
                <a:cs typeface="Arial" pitchFamily="34" charset="0"/>
              </a:rPr>
              <a:t>C. </a:t>
            </a:r>
            <a:r>
              <a:rPr lang="en-US" sz="850" b="1" dirty="0" smtClean="0">
                <a:solidFill>
                  <a:srgbClr val="0070C0"/>
                </a:solidFill>
                <a:latin typeface="Arial" pitchFamily="34" charset="0"/>
                <a:cs typeface="Arial" pitchFamily="34" charset="0"/>
              </a:rPr>
              <a:t>Keppel</a:t>
            </a:r>
            <a:r>
              <a:rPr lang="en-US" sz="850" b="1" dirty="0" smtClean="0">
                <a:latin typeface="Arial" pitchFamily="34" charset="0"/>
                <a:cs typeface="Arial" pitchFamily="34" charset="0"/>
              </a:rPr>
              <a:t> </a:t>
            </a:r>
          </a:p>
          <a:p>
            <a:pPr eaLnBrk="0" fontAlgn="base" hangingPunct="0">
              <a:spcBef>
                <a:spcPct val="0"/>
              </a:spcBef>
              <a:spcAft>
                <a:spcPct val="0"/>
              </a:spcAft>
            </a:pPr>
            <a:r>
              <a:rPr lang="en-US" sz="850" dirty="0" smtClean="0">
                <a:solidFill>
                  <a:srgbClr val="000000"/>
                </a:solidFill>
                <a:latin typeface="Arial" pitchFamily="34" charset="0"/>
                <a:cs typeface="Arial" pitchFamily="34" charset="0"/>
              </a:rPr>
              <a:t>B</a:t>
            </a:r>
            <a:r>
              <a:rPr lang="en-US" sz="850" dirty="0">
                <a:solidFill>
                  <a:srgbClr val="000000"/>
                </a:solidFill>
                <a:latin typeface="Arial" pitchFamily="34" charset="0"/>
                <a:cs typeface="Arial" pitchFamily="34" charset="0"/>
              </a:rPr>
              <a:t>: </a:t>
            </a:r>
            <a:r>
              <a:rPr lang="en-US" sz="850" dirty="0" smtClean="0">
                <a:solidFill>
                  <a:srgbClr val="000000"/>
                </a:solidFill>
                <a:latin typeface="Arial" pitchFamily="34" charset="0"/>
                <a:cs typeface="Arial" pitchFamily="34" charset="0"/>
              </a:rPr>
              <a:t>V</a:t>
            </a:r>
            <a:r>
              <a:rPr lang="en-US" sz="850" dirty="0">
                <a:solidFill>
                  <a:srgbClr val="000000"/>
                </a:solidFill>
                <a:latin typeface="Arial" pitchFamily="34" charset="0"/>
                <a:cs typeface="Arial" pitchFamily="34" charset="0"/>
              </a:rPr>
              <a:t>. </a:t>
            </a:r>
            <a:r>
              <a:rPr lang="en-US" sz="850" dirty="0" err="1">
                <a:solidFill>
                  <a:srgbClr val="000000"/>
                </a:solidFill>
                <a:latin typeface="Arial" pitchFamily="34" charset="0"/>
                <a:cs typeface="Arial" pitchFamily="34" charset="0"/>
              </a:rPr>
              <a:t>Burkert</a:t>
            </a:r>
            <a:endParaRPr lang="en-US" sz="850" dirty="0">
              <a:solidFill>
                <a:srgbClr val="000000"/>
              </a:solidFill>
              <a:latin typeface="Arial" pitchFamily="34" charset="0"/>
              <a:cs typeface="Arial" pitchFamily="34" charset="0"/>
            </a:endParaRPr>
          </a:p>
          <a:p>
            <a:pPr eaLnBrk="0" fontAlgn="base" hangingPunct="0">
              <a:spcBef>
                <a:spcPct val="0"/>
              </a:spcBef>
              <a:spcAft>
                <a:spcPct val="0"/>
              </a:spcAft>
            </a:pPr>
            <a:r>
              <a:rPr lang="en-US" sz="850" dirty="0" smtClean="0">
                <a:solidFill>
                  <a:srgbClr val="000000"/>
                </a:solidFill>
                <a:latin typeface="Arial" pitchFamily="34" charset="0"/>
                <a:cs typeface="Arial" pitchFamily="34" charset="0"/>
              </a:rPr>
              <a:t>D: </a:t>
            </a:r>
            <a:r>
              <a:rPr lang="en-US" sz="850" dirty="0">
                <a:solidFill>
                  <a:srgbClr val="000000"/>
                </a:solidFill>
                <a:latin typeface="Arial" pitchFamily="34" charset="0"/>
                <a:cs typeface="Arial" pitchFamily="34" charset="0"/>
              </a:rPr>
              <a:t>E. </a:t>
            </a:r>
            <a:r>
              <a:rPr lang="en-US" sz="850" dirty="0" err="1">
                <a:solidFill>
                  <a:srgbClr val="000000"/>
                </a:solidFill>
                <a:latin typeface="Arial" pitchFamily="34" charset="0"/>
                <a:cs typeface="Arial" pitchFamily="34" charset="0"/>
              </a:rPr>
              <a:t>Chudakov</a:t>
            </a:r>
            <a:endParaRPr lang="en-US" sz="850" dirty="0">
              <a:solidFill>
                <a:srgbClr val="000000"/>
              </a:solidFill>
              <a:latin typeface="Arial" pitchFamily="34" charset="0"/>
              <a:cs typeface="Arial" pitchFamily="34" charset="0"/>
            </a:endParaRPr>
          </a:p>
        </p:txBody>
      </p:sp>
      <p:sp>
        <p:nvSpPr>
          <p:cNvPr id="172" name="Rectangle 171"/>
          <p:cNvSpPr/>
          <p:nvPr/>
        </p:nvSpPr>
        <p:spPr bwMode="auto">
          <a:xfrm>
            <a:off x="3810001" y="5220870"/>
            <a:ext cx="804470" cy="36576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01" name="TextBox 100"/>
          <p:cNvSpPr txBox="1"/>
          <p:nvPr/>
        </p:nvSpPr>
        <p:spPr>
          <a:xfrm>
            <a:off x="3810000" y="5222060"/>
            <a:ext cx="797170" cy="823302"/>
          </a:xfrm>
          <a:prstGeom prst="rect">
            <a:avLst/>
          </a:prstGeom>
          <a:noFill/>
        </p:spPr>
        <p:txBody>
          <a:bodyPr wrap="square" rtlCol="0">
            <a:spAutoFit/>
          </a:bodyPr>
          <a:lstStyle/>
          <a:p>
            <a:pPr algn="ctr" eaLnBrk="0" fontAlgn="base" hangingPunct="0">
              <a:spcBef>
                <a:spcPct val="0"/>
              </a:spcBef>
              <a:spcAft>
                <a:spcPct val="0"/>
              </a:spcAft>
            </a:pPr>
            <a:r>
              <a:rPr lang="en-US" sz="850" dirty="0">
                <a:solidFill>
                  <a:srgbClr val="000000"/>
                </a:solidFill>
                <a:latin typeface="Arial" pitchFamily="34" charset="0"/>
                <a:cs typeface="Arial" pitchFamily="34" charset="0"/>
              </a:rPr>
              <a:t>Deputy:</a:t>
            </a:r>
          </a:p>
          <a:p>
            <a:pPr algn="ctr" eaLnBrk="0" fontAlgn="base" hangingPunct="0">
              <a:spcBef>
                <a:spcPct val="0"/>
              </a:spcBef>
              <a:spcAft>
                <a:spcPct val="0"/>
              </a:spcAft>
            </a:pPr>
            <a:r>
              <a:rPr lang="en-US" sz="850" b="1" dirty="0">
                <a:solidFill>
                  <a:srgbClr val="0070C0"/>
                </a:solidFill>
                <a:latin typeface="Arial" pitchFamily="34" charset="0"/>
                <a:cs typeface="Arial" pitchFamily="34" charset="0"/>
              </a:rPr>
              <a:t>A. Lung</a:t>
            </a:r>
          </a:p>
          <a:p>
            <a:pPr algn="ctr" eaLnBrk="0" fontAlgn="base" hangingPunct="0">
              <a:spcBef>
                <a:spcPct val="0"/>
              </a:spcBef>
              <a:spcAft>
                <a:spcPct val="0"/>
              </a:spcAft>
            </a:pPr>
            <a:endParaRPr lang="en-US" sz="500" dirty="0">
              <a:solidFill>
                <a:srgbClr val="000000"/>
              </a:solidFill>
              <a:latin typeface="Arial" pitchFamily="34" charset="0"/>
              <a:cs typeface="Arial" pitchFamily="34" charset="0"/>
            </a:endParaRPr>
          </a:p>
          <a:p>
            <a:pPr eaLnBrk="0" fontAlgn="base" hangingPunct="0">
              <a:spcBef>
                <a:spcPct val="0"/>
              </a:spcBef>
              <a:spcAft>
                <a:spcPct val="0"/>
              </a:spcAft>
            </a:pPr>
            <a:r>
              <a:rPr lang="en-US" sz="850" dirty="0">
                <a:solidFill>
                  <a:srgbClr val="000000"/>
                </a:solidFill>
                <a:latin typeface="Arial" pitchFamily="34" charset="0"/>
                <a:cs typeface="Arial" pitchFamily="34" charset="0"/>
              </a:rPr>
              <a:t>APMs:</a:t>
            </a:r>
          </a:p>
          <a:p>
            <a:pPr eaLnBrk="0" fontAlgn="base" hangingPunct="0">
              <a:spcBef>
                <a:spcPct val="0"/>
              </a:spcBef>
              <a:spcAft>
                <a:spcPct val="0"/>
              </a:spcAft>
            </a:pPr>
            <a:r>
              <a:rPr lang="en-US" sz="850" dirty="0">
                <a:solidFill>
                  <a:srgbClr val="000000"/>
                </a:solidFill>
                <a:latin typeface="Arial" pitchFamily="34" charset="0"/>
                <a:cs typeface="Arial" pitchFamily="34" charset="0"/>
              </a:rPr>
              <a:t>L. </a:t>
            </a:r>
            <a:r>
              <a:rPr lang="en-US" sz="850" dirty="0" smtClean="0">
                <a:solidFill>
                  <a:srgbClr val="000000"/>
                </a:solidFill>
                <a:latin typeface="Arial" pitchFamily="34" charset="0"/>
                <a:cs typeface="Arial" pitchFamily="34" charset="0"/>
              </a:rPr>
              <a:t>Harwood</a:t>
            </a:r>
            <a:endParaRPr lang="en-US" sz="850" b="1" dirty="0">
              <a:solidFill>
                <a:srgbClr val="0070C0"/>
              </a:solidFill>
              <a:latin typeface="Arial" pitchFamily="34" charset="0"/>
              <a:cs typeface="Arial" pitchFamily="34" charset="0"/>
            </a:endParaRPr>
          </a:p>
          <a:p>
            <a:pPr eaLnBrk="0" fontAlgn="base" hangingPunct="0">
              <a:spcBef>
                <a:spcPct val="0"/>
              </a:spcBef>
              <a:spcAft>
                <a:spcPct val="0"/>
              </a:spcAft>
            </a:pPr>
            <a:r>
              <a:rPr lang="en-US" sz="850" dirty="0">
                <a:solidFill>
                  <a:srgbClr val="000000"/>
                </a:solidFill>
                <a:latin typeface="Arial" pitchFamily="34" charset="0"/>
                <a:cs typeface="Arial" pitchFamily="34" charset="0"/>
              </a:rPr>
              <a:t>G. Young</a:t>
            </a:r>
          </a:p>
        </p:txBody>
      </p:sp>
      <p:cxnSp>
        <p:nvCxnSpPr>
          <p:cNvPr id="167" name="Straight Connector 166"/>
          <p:cNvCxnSpPr/>
          <p:nvPr/>
        </p:nvCxnSpPr>
        <p:spPr bwMode="auto">
          <a:xfrm flipH="1">
            <a:off x="5581136" y="1215080"/>
            <a:ext cx="7149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3" name="Straight Connector 172"/>
          <p:cNvCxnSpPr>
            <a:endCxn id="176" idx="0"/>
          </p:cNvCxnSpPr>
          <p:nvPr/>
        </p:nvCxnSpPr>
        <p:spPr bwMode="auto">
          <a:xfrm>
            <a:off x="7010399" y="1447800"/>
            <a:ext cx="0" cy="34583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4" name="Rectangle 173"/>
          <p:cNvSpPr/>
          <p:nvPr/>
        </p:nvSpPr>
        <p:spPr bwMode="auto">
          <a:xfrm>
            <a:off x="6324599" y="1066800"/>
            <a:ext cx="1371600" cy="381000"/>
          </a:xfrm>
          <a:prstGeom prst="rect">
            <a:avLst/>
          </a:prstGeom>
          <a:gradFill>
            <a:gsLst>
              <a:gs pos="0">
                <a:srgbClr val="DDEBCF">
                  <a:alpha val="45000"/>
                </a:srgbClr>
              </a:gs>
              <a:gs pos="50000">
                <a:srgbClr val="9CB86E">
                  <a:alpha val="29000"/>
                </a:srgbClr>
              </a:gs>
              <a:gs pos="100000">
                <a:srgbClr val="156B13">
                  <a:alpha val="39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175" name="TextBox 174"/>
          <p:cNvSpPr txBox="1"/>
          <p:nvPr/>
        </p:nvSpPr>
        <p:spPr>
          <a:xfrm>
            <a:off x="6400800" y="1066800"/>
            <a:ext cx="1295400" cy="353943"/>
          </a:xfrm>
          <a:prstGeom prst="rect">
            <a:avLst/>
          </a:prstGeom>
          <a:noFill/>
        </p:spPr>
        <p:txBody>
          <a:bodyPr wrap="square" rtlCol="0">
            <a:spAutoFit/>
          </a:bodyPr>
          <a:lstStyle/>
          <a:p>
            <a:pPr algn="ctr"/>
            <a:r>
              <a:rPr lang="en-US" sz="850" dirty="0" smtClean="0">
                <a:solidFill>
                  <a:srgbClr val="000000"/>
                </a:solidFill>
                <a:latin typeface="Arial" pitchFamily="34" charset="0"/>
                <a:cs typeface="Arial" pitchFamily="34" charset="0"/>
              </a:rPr>
              <a:t>JSA Finance &amp; Audit Committee</a:t>
            </a:r>
            <a:endParaRPr lang="en-US" sz="850" dirty="0">
              <a:solidFill>
                <a:srgbClr val="000000"/>
              </a:solidFill>
              <a:latin typeface="Arial" pitchFamily="34" charset="0"/>
              <a:cs typeface="Arial" pitchFamily="34" charset="0"/>
            </a:endParaRPr>
          </a:p>
        </p:txBody>
      </p:sp>
      <p:sp>
        <p:nvSpPr>
          <p:cNvPr id="176" name="Rectangle 175"/>
          <p:cNvSpPr/>
          <p:nvPr/>
        </p:nvSpPr>
        <p:spPr bwMode="auto">
          <a:xfrm>
            <a:off x="6324599" y="1793632"/>
            <a:ext cx="1371600" cy="381000"/>
          </a:xfrm>
          <a:prstGeom prst="rect">
            <a:avLst/>
          </a:prstGeom>
          <a:gradFill>
            <a:gsLst>
              <a:gs pos="0">
                <a:srgbClr val="DDEBCF">
                  <a:alpha val="45000"/>
                </a:srgbClr>
              </a:gs>
              <a:gs pos="50000">
                <a:srgbClr val="9CB86E">
                  <a:alpha val="29000"/>
                </a:srgbClr>
              </a:gs>
              <a:gs pos="100000">
                <a:srgbClr val="156B13">
                  <a:alpha val="39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177" name="TextBox 176"/>
          <p:cNvSpPr txBox="1"/>
          <p:nvPr/>
        </p:nvSpPr>
        <p:spPr>
          <a:xfrm>
            <a:off x="6365632" y="1872760"/>
            <a:ext cx="1295400" cy="223138"/>
          </a:xfrm>
          <a:prstGeom prst="rect">
            <a:avLst/>
          </a:prstGeom>
          <a:noFill/>
        </p:spPr>
        <p:txBody>
          <a:bodyPr wrap="square" rtlCol="0">
            <a:spAutoFit/>
          </a:bodyPr>
          <a:lstStyle/>
          <a:p>
            <a:pPr algn="ctr"/>
            <a:r>
              <a:rPr lang="en-US" sz="850" dirty="0" smtClean="0">
                <a:solidFill>
                  <a:srgbClr val="000000"/>
                </a:solidFill>
                <a:latin typeface="Arial" pitchFamily="34" charset="0"/>
                <a:cs typeface="Arial" pitchFamily="34" charset="0"/>
              </a:rPr>
              <a:t>Internal Audit</a:t>
            </a:r>
            <a:endParaRPr lang="en-US" sz="850" dirty="0">
              <a:solidFill>
                <a:srgbClr val="000000"/>
              </a:solidFill>
              <a:latin typeface="Arial" pitchFamily="34" charset="0"/>
              <a:cs typeface="Arial" pitchFamily="34" charset="0"/>
            </a:endParaRPr>
          </a:p>
        </p:txBody>
      </p:sp>
      <p:sp>
        <p:nvSpPr>
          <p:cNvPr id="129" name="Rectangle 128"/>
          <p:cNvSpPr/>
          <p:nvPr/>
        </p:nvSpPr>
        <p:spPr bwMode="auto">
          <a:xfrm>
            <a:off x="4419600" y="2879904"/>
            <a:ext cx="1153669" cy="46686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2" name="Rectangle 11"/>
          <p:cNvSpPr/>
          <p:nvPr/>
        </p:nvSpPr>
        <p:spPr>
          <a:xfrm>
            <a:off x="4419599" y="2891410"/>
            <a:ext cx="1188067" cy="438582"/>
          </a:xfrm>
          <a:prstGeom prst="rect">
            <a:avLst/>
          </a:prstGeom>
        </p:spPr>
        <p:txBody>
          <a:bodyPr wrap="square">
            <a:spAutoFit/>
          </a:bodyPr>
          <a:lstStyle/>
          <a:p>
            <a:pPr lvl="0"/>
            <a:r>
              <a:rPr lang="en-US" sz="750" b="1" dirty="0" smtClean="0">
                <a:solidFill>
                  <a:srgbClr val="0070C0"/>
                </a:solidFill>
                <a:latin typeface="Arial" pitchFamily="34" charset="0"/>
                <a:cs typeface="Arial" pitchFamily="34" charset="0"/>
              </a:rPr>
              <a:t>Human Resources, Community </a:t>
            </a:r>
            <a:r>
              <a:rPr lang="en-US" sz="750" b="1" dirty="0">
                <a:solidFill>
                  <a:srgbClr val="0070C0"/>
                </a:solidFill>
                <a:latin typeface="Arial" pitchFamily="34" charset="0"/>
                <a:cs typeface="Arial" pitchFamily="34" charset="0"/>
              </a:rPr>
              <a:t>Outreach, Science </a:t>
            </a:r>
            <a:r>
              <a:rPr lang="en-US" sz="750" b="1" dirty="0" smtClean="0">
                <a:solidFill>
                  <a:srgbClr val="0070C0"/>
                </a:solidFill>
                <a:latin typeface="Arial" pitchFamily="34" charset="0"/>
                <a:cs typeface="Arial" pitchFamily="34" charset="0"/>
              </a:rPr>
              <a:t>Education</a:t>
            </a:r>
            <a:endParaRPr lang="en-US" sz="750" b="1" dirty="0">
              <a:solidFill>
                <a:srgbClr val="0070C0"/>
              </a:solidFill>
              <a:latin typeface="Arial" pitchFamily="34" charset="0"/>
              <a:cs typeface="Arial" pitchFamily="34" charset="0"/>
            </a:endParaRPr>
          </a:p>
        </p:txBody>
      </p:sp>
      <p:sp>
        <p:nvSpPr>
          <p:cNvPr id="138" name="TextBox 137"/>
          <p:cNvSpPr txBox="1"/>
          <p:nvPr/>
        </p:nvSpPr>
        <p:spPr>
          <a:xfrm>
            <a:off x="3204344" y="3223260"/>
            <a:ext cx="1038591" cy="215410"/>
          </a:xfrm>
          <a:prstGeom prst="rect">
            <a:avLst/>
          </a:prstGeom>
          <a:noFill/>
        </p:spPr>
        <p:txBody>
          <a:bodyPr wrap="square" rtlCol="0">
            <a:spAutoFit/>
          </a:bodyPr>
          <a:lstStyle/>
          <a:p>
            <a:pPr marL="114300" indent="-114300" algn="r" eaLnBrk="0" fontAlgn="base" hangingPunct="0">
              <a:spcBef>
                <a:spcPct val="0"/>
              </a:spcBef>
              <a:spcAft>
                <a:spcPct val="0"/>
              </a:spcAft>
            </a:pPr>
            <a:r>
              <a:rPr lang="en-US" sz="750" b="1" dirty="0" smtClean="0">
                <a:latin typeface="Arial" pitchFamily="34" charset="0"/>
                <a:cs typeface="Arial" pitchFamily="34" charset="0"/>
              </a:rPr>
              <a:t>Public Affairs</a:t>
            </a:r>
            <a:endParaRPr lang="en-US" sz="975" b="1" dirty="0">
              <a:latin typeface="Arial" pitchFamily="34" charset="0"/>
              <a:cs typeface="Arial" pitchFamily="34" charset="0"/>
            </a:endParaRPr>
          </a:p>
        </p:txBody>
      </p:sp>
      <p:cxnSp>
        <p:nvCxnSpPr>
          <p:cNvPr id="142" name="Straight Connector 141"/>
          <p:cNvCxnSpPr/>
          <p:nvPr/>
        </p:nvCxnSpPr>
        <p:spPr bwMode="auto">
          <a:xfrm flipH="1">
            <a:off x="4267200" y="3336607"/>
            <a:ext cx="76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0" name="Rectangle 129"/>
          <p:cNvSpPr/>
          <p:nvPr/>
        </p:nvSpPr>
        <p:spPr bwMode="auto">
          <a:xfrm>
            <a:off x="8278108" y="5197535"/>
            <a:ext cx="798833" cy="40834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132" name="TextBox 131"/>
          <p:cNvSpPr txBox="1"/>
          <p:nvPr/>
        </p:nvSpPr>
        <p:spPr>
          <a:xfrm>
            <a:off x="8250665" y="5241727"/>
            <a:ext cx="876083" cy="353943"/>
          </a:xfrm>
          <a:prstGeom prst="rect">
            <a:avLst/>
          </a:prstGeom>
          <a:noFill/>
        </p:spPr>
        <p:txBody>
          <a:bodyPr wrap="square" rtlCol="0">
            <a:spAutoFit/>
          </a:bodyPr>
          <a:lstStyle/>
          <a:p>
            <a:pPr algn="ctr"/>
            <a:r>
              <a:rPr lang="en-US" sz="850" dirty="0" smtClean="0">
                <a:solidFill>
                  <a:srgbClr val="000000"/>
                </a:solidFill>
                <a:latin typeface="Arial" pitchFamily="34" charset="0"/>
                <a:cs typeface="Arial" pitchFamily="34" charset="0"/>
              </a:rPr>
              <a:t>Planning &amp; Egr:</a:t>
            </a:r>
            <a:r>
              <a:rPr lang="en-US" sz="850" b="1" dirty="0" smtClean="0">
                <a:solidFill>
                  <a:srgbClr val="0070C0"/>
                </a:solidFill>
                <a:latin typeface="Arial" pitchFamily="34" charset="0"/>
                <a:cs typeface="Arial" pitchFamily="34" charset="0"/>
              </a:rPr>
              <a:t> R. Yasky</a:t>
            </a:r>
            <a:endParaRPr lang="en-US" sz="850" b="1" dirty="0">
              <a:solidFill>
                <a:srgbClr val="0070C0"/>
              </a:solidFill>
              <a:latin typeface="Arial" pitchFamily="34" charset="0"/>
              <a:cs typeface="Arial" pitchFamily="34" charset="0"/>
            </a:endParaRPr>
          </a:p>
        </p:txBody>
      </p:sp>
      <p:cxnSp>
        <p:nvCxnSpPr>
          <p:cNvPr id="136" name="Straight Connector 135"/>
          <p:cNvCxnSpPr/>
          <p:nvPr/>
        </p:nvCxnSpPr>
        <p:spPr bwMode="auto">
          <a:xfrm>
            <a:off x="8670974" y="5047886"/>
            <a:ext cx="0" cy="18097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5" name="Rectangle 144"/>
          <p:cNvSpPr/>
          <p:nvPr/>
        </p:nvSpPr>
        <p:spPr bwMode="auto">
          <a:xfrm>
            <a:off x="3267074" y="3245875"/>
            <a:ext cx="1000126" cy="190500"/>
          </a:xfrm>
          <a:prstGeom prst="rect">
            <a:avLst/>
          </a:prstGeom>
          <a:gradFill>
            <a:gsLst>
              <a:gs pos="0">
                <a:srgbClr val="DDEBCF">
                  <a:alpha val="45000"/>
                </a:srgbClr>
              </a:gs>
              <a:gs pos="50000">
                <a:srgbClr val="9CB86E">
                  <a:alpha val="29000"/>
                </a:srgbClr>
              </a:gs>
              <a:gs pos="100000">
                <a:srgbClr val="156B13">
                  <a:alpha val="39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146" name="Rectangle 145"/>
          <p:cNvSpPr/>
          <p:nvPr/>
        </p:nvSpPr>
        <p:spPr bwMode="auto">
          <a:xfrm>
            <a:off x="624840" y="2253808"/>
            <a:ext cx="1206915" cy="381000"/>
          </a:xfrm>
          <a:prstGeom prst="rect">
            <a:avLst/>
          </a:prstGeom>
          <a:gradFill>
            <a:gsLst>
              <a:gs pos="0">
                <a:srgbClr val="DDEBCF">
                  <a:alpha val="45000"/>
                </a:srgbClr>
              </a:gs>
              <a:gs pos="50000">
                <a:srgbClr val="9CB86E">
                  <a:alpha val="29000"/>
                </a:srgbClr>
              </a:gs>
              <a:gs pos="100000">
                <a:srgbClr val="156B13">
                  <a:alpha val="39000"/>
                </a:srgbClr>
              </a:gs>
            </a:gsLst>
            <a:lin ang="5400000" scaled="0"/>
          </a:gradFill>
          <a:ln w="9525" cap="flat" cmpd="sng" algn="ctr">
            <a:solidFill>
              <a:schemeClr val="bg2">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endParaRPr>
          </a:p>
        </p:txBody>
      </p:sp>
      <p:sp>
        <p:nvSpPr>
          <p:cNvPr id="147" name="TextBox 146"/>
          <p:cNvSpPr txBox="1"/>
          <p:nvPr/>
        </p:nvSpPr>
        <p:spPr>
          <a:xfrm>
            <a:off x="595404" y="2295460"/>
            <a:ext cx="1295400" cy="323165"/>
          </a:xfrm>
          <a:prstGeom prst="rect">
            <a:avLst/>
          </a:prstGeom>
          <a:noFill/>
        </p:spPr>
        <p:txBody>
          <a:bodyPr wrap="square" rtlCol="0">
            <a:spAutoFit/>
          </a:bodyPr>
          <a:lstStyle/>
          <a:p>
            <a:pPr algn="ctr" eaLnBrk="0" fontAlgn="base" hangingPunct="0">
              <a:spcBef>
                <a:spcPct val="0"/>
              </a:spcBef>
              <a:spcAft>
                <a:spcPct val="0"/>
              </a:spcAft>
            </a:pPr>
            <a:r>
              <a:rPr lang="en-US" sz="750" b="1" dirty="0">
                <a:latin typeface="Arial" pitchFamily="34" charset="0"/>
                <a:cs typeface="Arial" pitchFamily="34" charset="0"/>
              </a:rPr>
              <a:t>Program Advisory Committee (PAC)</a:t>
            </a:r>
          </a:p>
        </p:txBody>
      </p:sp>
    </p:spTree>
    <p:extLst>
      <p:ext uri="{BB962C8B-B14F-4D97-AF65-F5344CB8AC3E}">
        <p14:creationId xmlns:p14="http://schemas.microsoft.com/office/powerpoint/2010/main" val="2195172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Jefferson Lab Safety History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9168697"/>
              </p:ext>
            </p:extLst>
          </p:nvPr>
        </p:nvGraphicFramePr>
        <p:xfrm>
          <a:off x="53136" y="847641"/>
          <a:ext cx="8779859" cy="505954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bwMode="auto">
          <a:xfrm>
            <a:off x="1112520" y="4964016"/>
            <a:ext cx="7696200" cy="0"/>
          </a:xfrm>
          <a:prstGeom prst="line">
            <a:avLst/>
          </a:prstGeom>
          <a:solidFill>
            <a:schemeClr val="accent1"/>
          </a:solidFill>
          <a:ln w="28575" cap="flat" cmpd="sng" algn="ctr">
            <a:solidFill>
              <a:srgbClr val="0070C0"/>
            </a:solidFill>
            <a:prstDash val="dot"/>
            <a:round/>
            <a:headEnd type="none" w="med" len="med"/>
            <a:tailEnd type="none" w="med" len="med"/>
          </a:ln>
          <a:effectLst/>
        </p:spPr>
      </p:cxnSp>
      <p:cxnSp>
        <p:nvCxnSpPr>
          <p:cNvPr id="14" name="Straight Connector 13"/>
          <p:cNvCxnSpPr/>
          <p:nvPr/>
        </p:nvCxnSpPr>
        <p:spPr bwMode="auto">
          <a:xfrm>
            <a:off x="1112520" y="5268816"/>
            <a:ext cx="7696200" cy="0"/>
          </a:xfrm>
          <a:prstGeom prst="line">
            <a:avLst/>
          </a:prstGeom>
          <a:solidFill>
            <a:schemeClr val="accent1"/>
          </a:solidFill>
          <a:ln w="28575" cap="flat" cmpd="sng" algn="ctr">
            <a:solidFill>
              <a:srgbClr val="C00000"/>
            </a:solidFill>
            <a:prstDash val="dot"/>
            <a:round/>
            <a:headEnd type="none" w="med" len="med"/>
            <a:tailEnd type="none" w="med" len="med"/>
          </a:ln>
          <a:effectLst/>
        </p:spPr>
      </p:cxnSp>
      <p:sp>
        <p:nvSpPr>
          <p:cNvPr id="3" name="Rectangle 2"/>
          <p:cNvSpPr/>
          <p:nvPr/>
        </p:nvSpPr>
        <p:spPr>
          <a:xfrm>
            <a:off x="2886075" y="2118763"/>
            <a:ext cx="5781675" cy="276999"/>
          </a:xfrm>
          <a:prstGeom prst="rect">
            <a:avLst/>
          </a:prstGeom>
          <a:ln w="19050">
            <a:solidFill>
              <a:schemeClr val="tx1"/>
            </a:solidFill>
          </a:ln>
        </p:spPr>
        <p:txBody>
          <a:bodyPr wrap="square">
            <a:spAutoFit/>
          </a:bodyPr>
          <a:lstStyle/>
          <a:p>
            <a:pPr marL="396875" lvl="1" indent="-396875"/>
            <a:r>
              <a:rPr lang="en-US" sz="1200" i="1" dirty="0" smtClean="0">
                <a:solidFill>
                  <a:srgbClr val="000000"/>
                </a:solidFill>
              </a:rPr>
              <a:t>Note:  Some of the increased </a:t>
            </a:r>
            <a:r>
              <a:rPr lang="en-US" sz="1200" i="1" dirty="0">
                <a:solidFill>
                  <a:srgbClr val="000000"/>
                </a:solidFill>
              </a:rPr>
              <a:t>injury rate in 2012 attributed to increased </a:t>
            </a:r>
            <a:r>
              <a:rPr lang="en-US" sz="1200" i="1" dirty="0" smtClean="0">
                <a:solidFill>
                  <a:srgbClr val="000000"/>
                </a:solidFill>
              </a:rPr>
              <a:t>civil construction </a:t>
            </a:r>
            <a:endParaRPr lang="en-US" sz="1200" i="1" dirty="0">
              <a:solidFill>
                <a:srgbClr val="000000"/>
              </a:solidFill>
            </a:endParaRPr>
          </a:p>
        </p:txBody>
      </p:sp>
    </p:spTree>
    <p:extLst>
      <p:ext uri="{BB962C8B-B14F-4D97-AF65-F5344CB8AC3E}">
        <p14:creationId xmlns:p14="http://schemas.microsoft.com/office/powerpoint/2010/main" val="1289335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0720"/>
          </a:xfrm>
        </p:spPr>
        <p:txBody>
          <a:bodyPr/>
          <a:lstStyle/>
          <a:p>
            <a:r>
              <a:rPr lang="en-US" sz="2800" dirty="0"/>
              <a:t>Managing Risks From Non-Routine Activities </a:t>
            </a:r>
          </a:p>
        </p:txBody>
      </p:sp>
      <p:sp>
        <p:nvSpPr>
          <p:cNvPr id="3" name="Content Placeholder 2"/>
          <p:cNvSpPr>
            <a:spLocks noGrp="1"/>
          </p:cNvSpPr>
          <p:nvPr>
            <p:ph idx="1"/>
          </p:nvPr>
        </p:nvSpPr>
        <p:spPr>
          <a:xfrm>
            <a:off x="77369" y="865848"/>
            <a:ext cx="8915400" cy="5201920"/>
          </a:xfrm>
        </p:spPr>
        <p:txBody>
          <a:bodyPr/>
          <a:lstStyle/>
          <a:p>
            <a:pPr marL="396875" indent="-396875">
              <a:spcBef>
                <a:spcPts val="150"/>
              </a:spcBef>
              <a:spcAft>
                <a:spcPts val="100"/>
              </a:spcAft>
            </a:pPr>
            <a:r>
              <a:rPr lang="en-US" sz="1350" dirty="0" smtClean="0">
                <a:solidFill>
                  <a:srgbClr val="0000FF"/>
                </a:solidFill>
              </a:rPr>
              <a:t>Initiatives developed </a:t>
            </a:r>
            <a:r>
              <a:rPr lang="en-US" sz="1350" dirty="0">
                <a:solidFill>
                  <a:srgbClr val="0000FF"/>
                </a:solidFill>
              </a:rPr>
              <a:t>to reduce </a:t>
            </a:r>
            <a:r>
              <a:rPr lang="en-US" sz="1350" dirty="0" smtClean="0">
                <a:solidFill>
                  <a:srgbClr val="0000FF"/>
                </a:solidFill>
              </a:rPr>
              <a:t>risk </a:t>
            </a:r>
            <a:r>
              <a:rPr lang="en-US" sz="1350" dirty="0">
                <a:solidFill>
                  <a:srgbClr val="0000FF"/>
                </a:solidFill>
              </a:rPr>
              <a:t>associated with this changing landscape</a:t>
            </a:r>
            <a:r>
              <a:rPr lang="en-US" sz="1350" dirty="0" smtClean="0">
                <a:solidFill>
                  <a:srgbClr val="0000FF"/>
                </a:solidFill>
              </a:rPr>
              <a:t>.</a:t>
            </a:r>
          </a:p>
          <a:p>
            <a:pPr marL="803275" lvl="1" indent="-346075">
              <a:spcBef>
                <a:spcPts val="150"/>
              </a:spcBef>
              <a:spcAft>
                <a:spcPts val="100"/>
              </a:spcAft>
            </a:pPr>
            <a:r>
              <a:rPr lang="en-US" sz="1350" dirty="0" smtClean="0">
                <a:solidFill>
                  <a:srgbClr val="0000FF"/>
                </a:solidFill>
              </a:rPr>
              <a:t>Robust </a:t>
            </a:r>
            <a:r>
              <a:rPr lang="en-US" sz="1350" dirty="0">
                <a:solidFill>
                  <a:srgbClr val="0000FF"/>
                </a:solidFill>
              </a:rPr>
              <a:t>work planning </a:t>
            </a:r>
            <a:r>
              <a:rPr lang="en-US" sz="1350" dirty="0" smtClean="0">
                <a:solidFill>
                  <a:srgbClr val="0000FF"/>
                </a:solidFill>
              </a:rPr>
              <a:t>activities</a:t>
            </a:r>
            <a:r>
              <a:rPr lang="en-US" sz="1350" dirty="0">
                <a:solidFill>
                  <a:srgbClr val="0000FF"/>
                </a:solidFill>
              </a:rPr>
              <a:t>: </a:t>
            </a:r>
            <a:endParaRPr lang="en-US" sz="1350" dirty="0" smtClean="0">
              <a:solidFill>
                <a:srgbClr val="0000FF"/>
              </a:solidFill>
            </a:endParaRPr>
          </a:p>
          <a:p>
            <a:pPr marL="1144588" lvl="2">
              <a:spcBef>
                <a:spcPts val="150"/>
              </a:spcBef>
              <a:spcAft>
                <a:spcPts val="100"/>
              </a:spcAft>
            </a:pPr>
            <a:r>
              <a:rPr lang="en-US" sz="1350" dirty="0" smtClean="0"/>
              <a:t>Treated major </a:t>
            </a:r>
            <a:r>
              <a:rPr lang="en-US" sz="1350" dirty="0"/>
              <a:t>downs </a:t>
            </a:r>
            <a:r>
              <a:rPr lang="en-US" sz="1350" dirty="0" smtClean="0"/>
              <a:t>as </a:t>
            </a:r>
            <a:r>
              <a:rPr lang="en-US" sz="1350" dirty="0"/>
              <a:t>projects accountable to senior leadership; resources and schedules </a:t>
            </a:r>
            <a:r>
              <a:rPr lang="en-US" sz="1350" dirty="0" smtClean="0"/>
              <a:t>routinely </a:t>
            </a:r>
            <a:r>
              <a:rPr lang="en-US" sz="1350" dirty="0"/>
              <a:t>evaluated and adjusted </a:t>
            </a:r>
            <a:endParaRPr lang="en-US" sz="1350" dirty="0" smtClean="0"/>
          </a:p>
          <a:p>
            <a:pPr marL="1144588" lvl="2">
              <a:spcBef>
                <a:spcPts val="150"/>
              </a:spcBef>
              <a:spcAft>
                <a:spcPts val="100"/>
              </a:spcAft>
            </a:pPr>
            <a:r>
              <a:rPr lang="en-US" sz="1350" dirty="0" smtClean="0"/>
              <a:t>Emphasized designing</a:t>
            </a:r>
            <a:r>
              <a:rPr lang="en-US" sz="1350" dirty="0"/>
              <a:t>-out safety hazards (magnet factory) </a:t>
            </a:r>
          </a:p>
          <a:p>
            <a:pPr marL="1144588" lvl="2">
              <a:spcBef>
                <a:spcPts val="150"/>
              </a:spcBef>
              <a:spcAft>
                <a:spcPts val="100"/>
              </a:spcAft>
            </a:pPr>
            <a:r>
              <a:rPr lang="en-US" sz="1350" dirty="0" smtClean="0"/>
              <a:t>Developed new </a:t>
            </a:r>
            <a:r>
              <a:rPr lang="en-US" sz="1350" dirty="0"/>
              <a:t>tools to help manage new work (hot check out) </a:t>
            </a:r>
          </a:p>
          <a:p>
            <a:pPr marL="1144588" lvl="2">
              <a:spcBef>
                <a:spcPts val="150"/>
              </a:spcBef>
              <a:spcAft>
                <a:spcPts val="100"/>
              </a:spcAft>
            </a:pPr>
            <a:r>
              <a:rPr lang="en-US" sz="1350" dirty="0" smtClean="0"/>
              <a:t>Employed expert </a:t>
            </a:r>
            <a:r>
              <a:rPr lang="en-US" sz="1350" dirty="0"/>
              <a:t>driven project </a:t>
            </a:r>
            <a:r>
              <a:rPr lang="en-US" sz="1350" dirty="0" smtClean="0"/>
              <a:t>reviews </a:t>
            </a:r>
            <a:r>
              <a:rPr lang="en-US" sz="1350" dirty="0"/>
              <a:t>(Director's review, ARR process) </a:t>
            </a:r>
            <a:endParaRPr lang="en-US" sz="1350" dirty="0" smtClean="0"/>
          </a:p>
          <a:p>
            <a:pPr marL="803275" lvl="1" indent="-346075">
              <a:spcBef>
                <a:spcPts val="150"/>
              </a:spcBef>
              <a:spcAft>
                <a:spcPts val="100"/>
              </a:spcAft>
            </a:pPr>
            <a:r>
              <a:rPr lang="en-US" sz="1350" dirty="0" smtClean="0">
                <a:solidFill>
                  <a:srgbClr val="0000FF"/>
                </a:solidFill>
              </a:rPr>
              <a:t>Management </a:t>
            </a:r>
            <a:r>
              <a:rPr lang="en-US" sz="1350" dirty="0">
                <a:solidFill>
                  <a:srgbClr val="0000FF"/>
                </a:solidFill>
              </a:rPr>
              <a:t>engagement </a:t>
            </a:r>
            <a:r>
              <a:rPr lang="en-US" sz="1350" dirty="0" smtClean="0">
                <a:solidFill>
                  <a:srgbClr val="0000FF"/>
                </a:solidFill>
              </a:rPr>
              <a:t>emphasized </a:t>
            </a:r>
            <a:r>
              <a:rPr lang="en-US" sz="1350" dirty="0">
                <a:solidFill>
                  <a:srgbClr val="0000FF"/>
                </a:solidFill>
              </a:rPr>
              <a:t>through our existing CAS/ISM tools: </a:t>
            </a:r>
          </a:p>
          <a:p>
            <a:pPr marL="1144588" lvl="2">
              <a:spcBef>
                <a:spcPts val="150"/>
              </a:spcBef>
              <a:spcAft>
                <a:spcPts val="100"/>
              </a:spcAft>
            </a:pPr>
            <a:r>
              <a:rPr lang="en-US" sz="1350" dirty="0" smtClean="0"/>
              <a:t>Performed routine </a:t>
            </a:r>
            <a:r>
              <a:rPr lang="en-US" sz="1350" dirty="0"/>
              <a:t>workspace walk-throughs </a:t>
            </a:r>
          </a:p>
          <a:p>
            <a:pPr marL="1144588" lvl="2">
              <a:spcBef>
                <a:spcPts val="150"/>
              </a:spcBef>
              <a:spcAft>
                <a:spcPts val="100"/>
              </a:spcAft>
            </a:pPr>
            <a:r>
              <a:rPr lang="en-US" sz="1350" dirty="0" smtClean="0"/>
              <a:t>Conducted deliberate</a:t>
            </a:r>
            <a:r>
              <a:rPr lang="en-US" sz="1350" dirty="0"/>
              <a:t>, transparent incident investigations/causal analysis </a:t>
            </a:r>
            <a:endParaRPr lang="en-US" sz="1350" dirty="0" smtClean="0"/>
          </a:p>
          <a:p>
            <a:pPr marL="1144588" lvl="2">
              <a:spcBef>
                <a:spcPts val="150"/>
              </a:spcBef>
              <a:spcAft>
                <a:spcPts val="100"/>
              </a:spcAft>
            </a:pPr>
            <a:r>
              <a:rPr lang="en-US" sz="1350" dirty="0" smtClean="0"/>
              <a:t>Focused attention on emerging trends (hand injuries, ergonomics, hazardous energy, students)</a:t>
            </a:r>
          </a:p>
          <a:p>
            <a:pPr marL="803275" lvl="1" indent="-346075">
              <a:spcBef>
                <a:spcPts val="150"/>
              </a:spcBef>
              <a:spcAft>
                <a:spcPts val="100"/>
              </a:spcAft>
            </a:pPr>
            <a:r>
              <a:rPr lang="en-US" sz="1350" dirty="0" smtClean="0">
                <a:solidFill>
                  <a:srgbClr val="0000FF"/>
                </a:solidFill>
              </a:rPr>
              <a:t>Consistent </a:t>
            </a:r>
            <a:r>
              <a:rPr lang="en-US" sz="1350" dirty="0">
                <a:solidFill>
                  <a:srgbClr val="0000FF"/>
                </a:solidFill>
              </a:rPr>
              <a:t>communication and support to workers and contractors: </a:t>
            </a:r>
            <a:endParaRPr lang="en-US" sz="1350" dirty="0" smtClean="0">
              <a:solidFill>
                <a:srgbClr val="0000FF"/>
              </a:solidFill>
            </a:endParaRPr>
          </a:p>
          <a:p>
            <a:pPr marL="1144588" lvl="2">
              <a:spcBef>
                <a:spcPts val="150"/>
              </a:spcBef>
              <a:spcAft>
                <a:spcPts val="100"/>
              </a:spcAft>
            </a:pPr>
            <a:r>
              <a:rPr lang="en-US" sz="1350" dirty="0" smtClean="0"/>
              <a:t>Conducted routine </a:t>
            </a:r>
            <a:r>
              <a:rPr lang="en-US" sz="1350" dirty="0"/>
              <a:t>"All Hands" meetings to </a:t>
            </a:r>
            <a:r>
              <a:rPr lang="en-US" sz="1350" dirty="0" smtClean="0"/>
              <a:t>increase awareness and reflect </a:t>
            </a:r>
            <a:r>
              <a:rPr lang="en-US" sz="1350" dirty="0"/>
              <a:t>on lessons learned and upcoming </a:t>
            </a:r>
            <a:r>
              <a:rPr lang="en-US" sz="1350" dirty="0" smtClean="0"/>
              <a:t>challenges</a:t>
            </a:r>
          </a:p>
          <a:p>
            <a:pPr marL="1144588" lvl="2">
              <a:spcBef>
                <a:spcPts val="150"/>
              </a:spcBef>
              <a:spcAft>
                <a:spcPts val="100"/>
              </a:spcAft>
            </a:pPr>
            <a:r>
              <a:rPr lang="en-US" sz="1350" dirty="0" smtClean="0"/>
              <a:t>Identified areas that </a:t>
            </a:r>
            <a:r>
              <a:rPr lang="en-US" sz="1350" dirty="0"/>
              <a:t>could benefit from additional ES&amp;H support and oversight; and delivery of those services </a:t>
            </a:r>
            <a:r>
              <a:rPr lang="en-US" sz="1350" dirty="0" smtClean="0"/>
              <a:t>(Test Lab renovation)</a:t>
            </a:r>
            <a:endParaRPr lang="en-US" sz="1350" dirty="0"/>
          </a:p>
          <a:p>
            <a:pPr marL="1144588" lvl="2">
              <a:spcBef>
                <a:spcPts val="150"/>
              </a:spcBef>
              <a:spcAft>
                <a:spcPts val="100"/>
              </a:spcAft>
            </a:pPr>
            <a:r>
              <a:rPr lang="en-US" sz="1350" dirty="0" smtClean="0"/>
              <a:t>Partnered </a:t>
            </a:r>
            <a:r>
              <a:rPr lang="en-US" sz="1350" dirty="0"/>
              <a:t>with the contractor community to ensure </a:t>
            </a:r>
            <a:r>
              <a:rPr lang="en-US" sz="1350" dirty="0" smtClean="0"/>
              <a:t>availability </a:t>
            </a:r>
            <a:r>
              <a:rPr lang="en-US" sz="1350" dirty="0"/>
              <a:t>of properly trained workers with an understanding of </a:t>
            </a:r>
            <a:r>
              <a:rPr lang="en-US" sz="1350" dirty="0" err="1" smtClean="0"/>
              <a:t>JLab</a:t>
            </a:r>
            <a:r>
              <a:rPr lang="en-US" sz="1350" dirty="0" smtClean="0"/>
              <a:t> safety culture</a:t>
            </a:r>
          </a:p>
          <a:p>
            <a:pPr marL="801688" lvl="1">
              <a:spcBef>
                <a:spcPts val="150"/>
              </a:spcBef>
              <a:spcAft>
                <a:spcPts val="100"/>
              </a:spcAft>
            </a:pPr>
            <a:r>
              <a:rPr lang="en-US" sz="1350" dirty="0" smtClean="0"/>
              <a:t> </a:t>
            </a:r>
            <a:r>
              <a:rPr lang="en-US" sz="1350" dirty="0" smtClean="0">
                <a:solidFill>
                  <a:srgbClr val="0000FF"/>
                </a:solidFill>
              </a:rPr>
              <a:t>Student safety revamped </a:t>
            </a:r>
            <a:r>
              <a:rPr lang="en-US" sz="1350" dirty="0">
                <a:solidFill>
                  <a:srgbClr val="0000FF"/>
                </a:solidFill>
              </a:rPr>
              <a:t>program to</a:t>
            </a:r>
            <a:r>
              <a:rPr lang="en-US" sz="1350" dirty="0" smtClean="0">
                <a:solidFill>
                  <a:srgbClr val="0000FF"/>
                </a:solidFill>
              </a:rPr>
              <a:t>:</a:t>
            </a:r>
          </a:p>
          <a:p>
            <a:pPr marL="1141413" lvl="1" indent="-339725">
              <a:spcBef>
                <a:spcPts val="150"/>
              </a:spcBef>
              <a:spcAft>
                <a:spcPts val="100"/>
              </a:spcAft>
              <a:buFont typeface="Arial" panose="020B0604020202020204" pitchFamily="34" charset="0"/>
              <a:buChar char="•"/>
            </a:pPr>
            <a:r>
              <a:rPr lang="en-US" sz="1350" dirty="0" smtClean="0">
                <a:solidFill>
                  <a:srgbClr val="000000"/>
                </a:solidFill>
              </a:rPr>
              <a:t>Assigned </a:t>
            </a:r>
            <a:r>
              <a:rPr lang="en-US" sz="1350" dirty="0">
                <a:solidFill>
                  <a:srgbClr val="000000"/>
                </a:solidFill>
              </a:rPr>
              <a:t>trained </a:t>
            </a:r>
            <a:r>
              <a:rPr lang="en-US" sz="1350" dirty="0" err="1">
                <a:solidFill>
                  <a:srgbClr val="000000"/>
                </a:solidFill>
              </a:rPr>
              <a:t>JLab</a:t>
            </a:r>
            <a:r>
              <a:rPr lang="en-US" sz="1350" dirty="0">
                <a:solidFill>
                  <a:srgbClr val="000000"/>
                </a:solidFill>
              </a:rPr>
              <a:t> staff to mentor </a:t>
            </a:r>
            <a:r>
              <a:rPr lang="en-US" sz="1350" dirty="0" smtClean="0">
                <a:solidFill>
                  <a:srgbClr val="000000"/>
                </a:solidFill>
              </a:rPr>
              <a:t>students</a:t>
            </a:r>
            <a:endParaRPr lang="en-US" sz="1350" i="1" dirty="0">
              <a:solidFill>
                <a:srgbClr val="000000"/>
              </a:solidFill>
            </a:endParaRPr>
          </a:p>
          <a:p>
            <a:pPr marL="1141413" lvl="1" indent="-339725">
              <a:spcBef>
                <a:spcPts val="150"/>
              </a:spcBef>
              <a:spcAft>
                <a:spcPts val="100"/>
              </a:spcAft>
              <a:buFont typeface="Arial" panose="020B0604020202020204" pitchFamily="34" charset="0"/>
              <a:buChar char="•"/>
            </a:pPr>
            <a:r>
              <a:rPr lang="en-US" sz="1350" dirty="0" smtClean="0">
                <a:solidFill>
                  <a:srgbClr val="000000"/>
                </a:solidFill>
              </a:rPr>
              <a:t>Aligned </a:t>
            </a:r>
            <a:r>
              <a:rPr lang="en-US" sz="1350" dirty="0">
                <a:solidFill>
                  <a:srgbClr val="000000"/>
                </a:solidFill>
              </a:rPr>
              <a:t>student activities and training according to age/maturity</a:t>
            </a:r>
          </a:p>
          <a:p>
            <a:pPr marL="1141413" lvl="1" indent="-339725">
              <a:spcBef>
                <a:spcPts val="150"/>
              </a:spcBef>
              <a:spcAft>
                <a:spcPts val="100"/>
              </a:spcAft>
              <a:buFont typeface="Arial" panose="020B0604020202020204" pitchFamily="34" charset="0"/>
              <a:buChar char="•"/>
            </a:pPr>
            <a:r>
              <a:rPr lang="en-US" sz="1350" dirty="0" smtClean="0">
                <a:solidFill>
                  <a:srgbClr val="000000"/>
                </a:solidFill>
              </a:rPr>
              <a:t>Provided </a:t>
            </a:r>
            <a:r>
              <a:rPr lang="en-US" sz="1350" dirty="0">
                <a:solidFill>
                  <a:srgbClr val="000000"/>
                </a:solidFill>
              </a:rPr>
              <a:t>ES&amp;H support and oversight to students performing “hands-on” work</a:t>
            </a:r>
          </a:p>
          <a:p>
            <a:pPr marL="801688" lvl="1">
              <a:spcBef>
                <a:spcPts val="150"/>
              </a:spcBef>
              <a:spcAft>
                <a:spcPts val="100"/>
              </a:spcAft>
            </a:pPr>
            <a:endParaRPr lang="en-US" sz="1350" dirty="0"/>
          </a:p>
        </p:txBody>
      </p:sp>
    </p:spTree>
    <p:extLst>
      <p:ext uri="{BB962C8B-B14F-4D97-AF65-F5344CB8AC3E}">
        <p14:creationId xmlns:p14="http://schemas.microsoft.com/office/powerpoint/2010/main" val="3047790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JSA/</a:t>
            </a:r>
            <a:r>
              <a:rPr lang="en-US" dirty="0" err="1" smtClean="0"/>
              <a:t>JLab</a:t>
            </a:r>
            <a:r>
              <a:rPr lang="en-US" dirty="0" smtClean="0"/>
              <a:t> International Physics Leadership</a:t>
            </a:r>
            <a:endParaRPr lang="en-US" dirty="0"/>
          </a:p>
        </p:txBody>
      </p:sp>
      <p:sp>
        <p:nvSpPr>
          <p:cNvPr id="3" name="Content Placeholder 2"/>
          <p:cNvSpPr>
            <a:spLocks noGrp="1"/>
          </p:cNvSpPr>
          <p:nvPr>
            <p:ph idx="1"/>
          </p:nvPr>
        </p:nvSpPr>
        <p:spPr>
          <a:xfrm>
            <a:off x="228600" y="1066800"/>
            <a:ext cx="8686800" cy="5410200"/>
          </a:xfrm>
        </p:spPr>
        <p:txBody>
          <a:bodyPr/>
          <a:lstStyle/>
          <a:p>
            <a:pPr marL="457200" indent="-457200"/>
            <a:r>
              <a:rPr lang="en-US" sz="2000" dirty="0" smtClean="0"/>
              <a:t>February, 2015 – </a:t>
            </a:r>
            <a:r>
              <a:rPr lang="en-US" sz="2000" dirty="0" err="1" smtClean="0"/>
              <a:t>JLab</a:t>
            </a:r>
            <a:r>
              <a:rPr lang="en-US" sz="2000" dirty="0" smtClean="0"/>
              <a:t> hosted meeting of the International Committee for Future Accelerators (ICFA), WG1 of the International Union of Pure and Applied Physics (IUPAP)</a:t>
            </a:r>
            <a:endParaRPr lang="en-US" sz="1100" dirty="0"/>
          </a:p>
          <a:p>
            <a:pPr marL="457200" indent="-457200"/>
            <a:endParaRPr lang="en-US" sz="2000" dirty="0" smtClean="0"/>
          </a:p>
          <a:p>
            <a:pPr marL="457200" indent="-457200"/>
            <a:r>
              <a:rPr lang="en-US" sz="2000" dirty="0" smtClean="0"/>
              <a:t>May, 2015 – </a:t>
            </a:r>
            <a:r>
              <a:rPr lang="en-US" sz="2000" dirty="0" err="1" smtClean="0"/>
              <a:t>JLab</a:t>
            </a:r>
            <a:r>
              <a:rPr lang="en-US" sz="2000" dirty="0" smtClean="0"/>
              <a:t> hosted the 6</a:t>
            </a:r>
            <a:r>
              <a:rPr lang="en-US" sz="2000" baseline="30000" dirty="0" smtClean="0"/>
              <a:t>th</a:t>
            </a:r>
            <a:r>
              <a:rPr lang="en-US" sz="2000" dirty="0" smtClean="0"/>
              <a:t> International Particle Accelerator Conference (IPAC ‘15) in Richmond, Virginia (~1,200 attendees)</a:t>
            </a:r>
            <a:endParaRPr lang="en-US" sz="1100" dirty="0" smtClean="0"/>
          </a:p>
          <a:p>
            <a:pPr marL="457200" indent="-457200"/>
            <a:endParaRPr lang="en-US" sz="2000" dirty="0" smtClean="0"/>
          </a:p>
          <a:p>
            <a:pPr marL="457200" indent="-457200"/>
            <a:r>
              <a:rPr lang="en-US" sz="2000" dirty="0" smtClean="0"/>
              <a:t>June, 2015 – SURA/JSA hosted international nuclear physics meetings at SURA HQ:</a:t>
            </a:r>
          </a:p>
          <a:p>
            <a:pPr marL="914400" lvl="1" indent="-457200"/>
            <a:r>
              <a:rPr lang="en-US" sz="2000" dirty="0" smtClean="0"/>
              <a:t>Annual meeting of the International Cooperation in Nuclear Physics, WG9 of IUPAP</a:t>
            </a:r>
          </a:p>
          <a:p>
            <a:pPr marL="914400" lvl="1" indent="-457200"/>
            <a:r>
              <a:rPr lang="en-US" sz="2000" dirty="0" smtClean="0"/>
              <a:t>Annual meeting of the Commission on Nuclear Physics, C12 of IUPAP</a:t>
            </a:r>
          </a:p>
          <a:p>
            <a:pPr marL="914400" lvl="1" indent="-457200"/>
            <a:r>
              <a:rPr lang="en-US" sz="2000" dirty="0"/>
              <a:t>Future Science Symposium (organized by </a:t>
            </a:r>
            <a:r>
              <a:rPr lang="en-US" sz="2000" dirty="0" smtClean="0"/>
              <a:t>WG9 </a:t>
            </a:r>
            <a:r>
              <a:rPr lang="en-US" sz="2000" dirty="0"/>
              <a:t>of IUPAP</a:t>
            </a:r>
            <a:r>
              <a:rPr lang="en-US" sz="2000" dirty="0" smtClean="0"/>
              <a:t>) attended by several international funding agencies</a:t>
            </a:r>
          </a:p>
          <a:p>
            <a:endParaRPr lang="en-US" sz="2200" dirty="0"/>
          </a:p>
        </p:txBody>
      </p:sp>
    </p:spTree>
    <p:extLst>
      <p:ext uri="{BB962C8B-B14F-4D97-AF65-F5344CB8AC3E}">
        <p14:creationId xmlns:p14="http://schemas.microsoft.com/office/powerpoint/2010/main" val="1951649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in US Nuclear Physics</a:t>
            </a:r>
            <a:endParaRPr lang="en-US" dirty="0"/>
          </a:p>
        </p:txBody>
      </p:sp>
      <p:sp>
        <p:nvSpPr>
          <p:cNvPr id="3" name="Content Placeholder 2"/>
          <p:cNvSpPr>
            <a:spLocks noGrp="1"/>
          </p:cNvSpPr>
          <p:nvPr>
            <p:ph idx="1"/>
          </p:nvPr>
        </p:nvSpPr>
        <p:spPr>
          <a:xfrm>
            <a:off x="381000" y="990600"/>
            <a:ext cx="8382000" cy="5257800"/>
          </a:xfrm>
        </p:spPr>
        <p:txBody>
          <a:bodyPr>
            <a:noAutofit/>
          </a:bodyPr>
          <a:lstStyle/>
          <a:p>
            <a:pPr marL="58737" indent="-285750">
              <a:spcBef>
                <a:spcPts val="0"/>
              </a:spcBef>
              <a:buFont typeface="Arial" panose="020B0604020202020204" pitchFamily="34" charset="0"/>
              <a:buChar char="•"/>
            </a:pPr>
            <a:r>
              <a:rPr lang="en-US" sz="1750" dirty="0"/>
              <a:t>2015 NSAC Long Range Plan Writing Group: R. Ent, P. Rossi, A. Hutton</a:t>
            </a:r>
          </a:p>
          <a:p>
            <a:pPr marL="285750" indent="0">
              <a:spcBef>
                <a:spcPts val="0"/>
              </a:spcBef>
              <a:buNone/>
            </a:pPr>
            <a:r>
              <a:rPr lang="en-US" sz="1750" dirty="0"/>
              <a:t>EIC White Paper authors: A. </a:t>
            </a:r>
            <a:r>
              <a:rPr lang="en-US" sz="1750" dirty="0" err="1"/>
              <a:t>Accardi</a:t>
            </a:r>
            <a:r>
              <a:rPr lang="en-US" sz="1750" dirty="0"/>
              <a:t>, R. Ent, A. Hutton, R. </a:t>
            </a:r>
            <a:r>
              <a:rPr lang="en-US" sz="1750" dirty="0" err="1" smtClean="0"/>
              <a:t>McKeown</a:t>
            </a:r>
            <a:r>
              <a:rPr lang="en-US" sz="1750" dirty="0" smtClean="0"/>
              <a:t>, V</a:t>
            </a:r>
            <a:r>
              <a:rPr lang="en-US" sz="1750" dirty="0"/>
              <a:t>. </a:t>
            </a:r>
            <a:r>
              <a:rPr lang="en-US" sz="1750" dirty="0" err="1" smtClean="0"/>
              <a:t>Morozov</a:t>
            </a:r>
            <a:r>
              <a:rPr lang="en-US" sz="1750" dirty="0"/>
              <a:t>, </a:t>
            </a:r>
            <a:r>
              <a:rPr lang="en-US" sz="1750" dirty="0" smtClean="0"/>
              <a:t>P</a:t>
            </a:r>
            <a:r>
              <a:rPr lang="en-US" sz="1750" dirty="0"/>
              <a:t>. </a:t>
            </a:r>
            <a:r>
              <a:rPr lang="en-US" sz="1750" dirty="0" err="1" smtClean="0"/>
              <a:t>Nadel-Turonski</a:t>
            </a:r>
            <a:r>
              <a:rPr lang="en-US" sz="1750" dirty="0" smtClean="0"/>
              <a:t>, A. </a:t>
            </a:r>
            <a:r>
              <a:rPr lang="en-US" sz="1750" dirty="0" err="1" smtClean="0"/>
              <a:t>Prokudin</a:t>
            </a:r>
            <a:r>
              <a:rPr lang="en-US" sz="1750" dirty="0"/>
              <a:t>, Y.-H. Zhang </a:t>
            </a:r>
          </a:p>
          <a:p>
            <a:pPr marL="58737" indent="-285750">
              <a:spcBef>
                <a:spcPts val="0"/>
              </a:spcBef>
              <a:buFont typeface="Arial" panose="020B0604020202020204" pitchFamily="34" charset="0"/>
              <a:buChar char="•"/>
            </a:pPr>
            <a:r>
              <a:rPr lang="en-US" sz="1750" dirty="0"/>
              <a:t>NSAC Neutrinoless Double Beta Decay Subcommittee Chair: R. </a:t>
            </a:r>
            <a:r>
              <a:rPr lang="en-US" sz="1750" dirty="0" err="1" smtClean="0"/>
              <a:t>McKeown</a:t>
            </a:r>
            <a:endParaRPr lang="en-US" sz="1750" dirty="0"/>
          </a:p>
          <a:p>
            <a:pPr marL="58737" indent="-285750">
              <a:spcBef>
                <a:spcPts val="0"/>
              </a:spcBef>
              <a:buFont typeface="Arial" panose="020B0604020202020204" pitchFamily="34" charset="0"/>
              <a:buChar char="•"/>
            </a:pPr>
            <a:r>
              <a:rPr lang="en-US" sz="1750" dirty="0"/>
              <a:t>NSAC Isotope Program Subcommittee: L. </a:t>
            </a:r>
            <a:r>
              <a:rPr lang="en-US" sz="1750" dirty="0" err="1"/>
              <a:t>Cardman</a:t>
            </a:r>
            <a:r>
              <a:rPr lang="en-US" sz="1750" dirty="0"/>
              <a:t> </a:t>
            </a:r>
            <a:endParaRPr lang="en-US" sz="1750" dirty="0" smtClean="0"/>
          </a:p>
          <a:p>
            <a:pPr marL="58737" indent="-285750">
              <a:spcBef>
                <a:spcPts val="0"/>
              </a:spcBef>
              <a:buFont typeface="Arial" panose="020B0604020202020204" pitchFamily="34" charset="0"/>
              <a:buChar char="•"/>
            </a:pPr>
            <a:r>
              <a:rPr lang="en-US" sz="1750" dirty="0" smtClean="0"/>
              <a:t>2012-2013 </a:t>
            </a:r>
            <a:r>
              <a:rPr lang="en-US" sz="1750" dirty="0"/>
              <a:t>APS-DNP Chair: R. </a:t>
            </a:r>
            <a:r>
              <a:rPr lang="en-US" sz="1750" dirty="0" err="1" smtClean="0"/>
              <a:t>McKeown</a:t>
            </a:r>
            <a:endParaRPr lang="en-US" sz="1750" dirty="0"/>
          </a:p>
          <a:p>
            <a:pPr marL="58737" indent="-285750">
              <a:spcBef>
                <a:spcPts val="0"/>
              </a:spcBef>
              <a:buFont typeface="Arial" panose="020B0604020202020204" pitchFamily="34" charset="0"/>
              <a:buChar char="•"/>
            </a:pPr>
            <a:r>
              <a:rPr lang="en-US" sz="1750" dirty="0"/>
              <a:t>2012-2013 Ex-Officio Member NSAC: R. </a:t>
            </a:r>
            <a:r>
              <a:rPr lang="en-US" sz="1750" dirty="0" err="1"/>
              <a:t>McKeown</a:t>
            </a:r>
            <a:r>
              <a:rPr lang="en-US" sz="1750" dirty="0"/>
              <a:t> </a:t>
            </a:r>
            <a:endParaRPr lang="en-US" sz="1750" dirty="0" smtClean="0"/>
          </a:p>
          <a:p>
            <a:pPr marL="58737" indent="-285750">
              <a:spcBef>
                <a:spcPts val="0"/>
              </a:spcBef>
              <a:buFont typeface="Arial" panose="020B0604020202020204" pitchFamily="34" charset="0"/>
              <a:buChar char="•"/>
            </a:pPr>
            <a:r>
              <a:rPr lang="en-US" sz="1750" dirty="0" smtClean="0"/>
              <a:t>2012 </a:t>
            </a:r>
            <a:r>
              <a:rPr lang="en-US" sz="1750" dirty="0"/>
              <a:t>Nuclear Science Advisory Committee: A. Lung </a:t>
            </a:r>
            <a:endParaRPr lang="en-US" sz="1750" dirty="0" smtClean="0"/>
          </a:p>
          <a:p>
            <a:pPr marL="58737" indent="-285750">
              <a:spcBef>
                <a:spcPts val="0"/>
              </a:spcBef>
              <a:buFont typeface="Arial" panose="020B0604020202020204" pitchFamily="34" charset="0"/>
              <a:buChar char="•"/>
            </a:pPr>
            <a:r>
              <a:rPr lang="en-US" sz="1750" dirty="0" smtClean="0"/>
              <a:t>2012 </a:t>
            </a:r>
            <a:r>
              <a:rPr lang="en-US" sz="1750" dirty="0"/>
              <a:t>APS-DPB Executive Committee Vice Chair: F. </a:t>
            </a:r>
            <a:r>
              <a:rPr lang="en-US" sz="1750" dirty="0" err="1"/>
              <a:t>Pilat</a:t>
            </a:r>
            <a:r>
              <a:rPr lang="en-US" sz="1750" dirty="0"/>
              <a:t> </a:t>
            </a:r>
          </a:p>
          <a:p>
            <a:pPr marL="58737" indent="-285750">
              <a:spcBef>
                <a:spcPts val="0"/>
              </a:spcBef>
              <a:buFont typeface="Arial" panose="020B0604020202020204" pitchFamily="34" charset="0"/>
              <a:buChar char="•"/>
            </a:pPr>
            <a:r>
              <a:rPr lang="en-US" sz="1750" dirty="0" smtClean="0"/>
              <a:t>2012 </a:t>
            </a:r>
            <a:r>
              <a:rPr lang="en-US" sz="1750" dirty="0"/>
              <a:t>APS-DPB Fellowship Committee Chair: F. </a:t>
            </a:r>
            <a:r>
              <a:rPr lang="en-US" sz="1750" dirty="0" err="1"/>
              <a:t>Pilat</a:t>
            </a:r>
            <a:r>
              <a:rPr lang="en-US" sz="1750" dirty="0"/>
              <a:t> </a:t>
            </a:r>
            <a:endParaRPr lang="en-US" sz="1750" dirty="0" smtClean="0"/>
          </a:p>
          <a:p>
            <a:pPr marL="285750" indent="-285750">
              <a:spcBef>
                <a:spcPts val="0"/>
              </a:spcBef>
              <a:buFont typeface="Arial" panose="020B0604020202020204" pitchFamily="34" charset="0"/>
              <a:buChar char="•"/>
            </a:pPr>
            <a:r>
              <a:rPr lang="en-US" sz="1750" dirty="0" smtClean="0"/>
              <a:t>2012 </a:t>
            </a:r>
            <a:r>
              <a:rPr lang="en-US" sz="1750" dirty="0"/>
              <a:t>American Nuclear Society (ANS) – Accelerator Applications Division Executive </a:t>
            </a:r>
            <a:r>
              <a:rPr lang="en-US" sz="1750" dirty="0" smtClean="0"/>
              <a:t>Committee Member</a:t>
            </a:r>
            <a:r>
              <a:rPr lang="en-US" sz="1750" dirty="0"/>
              <a:t>: A. </a:t>
            </a:r>
            <a:r>
              <a:rPr lang="en-US" sz="1750" dirty="0" smtClean="0"/>
              <a:t>Hutton </a:t>
            </a:r>
          </a:p>
          <a:p>
            <a:pPr marL="58737" indent="-285750">
              <a:spcBef>
                <a:spcPts val="0"/>
              </a:spcBef>
              <a:buFont typeface="Arial" panose="020B0604020202020204" pitchFamily="34" charset="0"/>
              <a:buChar char="•"/>
            </a:pPr>
            <a:r>
              <a:rPr lang="en-US" sz="1750" dirty="0" smtClean="0"/>
              <a:t>2013 </a:t>
            </a:r>
            <a:r>
              <a:rPr lang="en-US" sz="1750" dirty="0"/>
              <a:t>Nuclear Science Advisory Committee: P. Rossi </a:t>
            </a:r>
          </a:p>
          <a:p>
            <a:pPr marL="58737" indent="-285750">
              <a:spcBef>
                <a:spcPts val="0"/>
              </a:spcBef>
              <a:buFont typeface="Arial" panose="020B0604020202020204" pitchFamily="34" charset="0"/>
              <a:buChar char="•"/>
            </a:pPr>
            <a:r>
              <a:rPr lang="en-US" sz="1750" dirty="0" smtClean="0"/>
              <a:t>2013 </a:t>
            </a:r>
            <a:r>
              <a:rPr lang="en-US" sz="1750" dirty="0"/>
              <a:t>APS-DNP Program Committee member: L. </a:t>
            </a:r>
            <a:r>
              <a:rPr lang="en-US" sz="1750" dirty="0" err="1"/>
              <a:t>Elouadrhiri</a:t>
            </a:r>
            <a:r>
              <a:rPr lang="en-US" sz="1750" dirty="0"/>
              <a:t> </a:t>
            </a:r>
            <a:endParaRPr lang="en-US" sz="1750" dirty="0" smtClean="0"/>
          </a:p>
          <a:p>
            <a:pPr marL="58737" indent="-285750">
              <a:spcBef>
                <a:spcPts val="0"/>
              </a:spcBef>
              <a:buFont typeface="Arial" panose="020B0604020202020204" pitchFamily="34" charset="0"/>
              <a:buChar char="•"/>
            </a:pPr>
            <a:r>
              <a:rPr lang="en-US" sz="1750" dirty="0"/>
              <a:t>2013 APS-DNP </a:t>
            </a:r>
            <a:r>
              <a:rPr lang="en-US" sz="1750" dirty="0" smtClean="0"/>
              <a:t>Fall Meeting Local Organizing Committee Chair: L. </a:t>
            </a:r>
            <a:r>
              <a:rPr lang="en-US" sz="1750" dirty="0" err="1" smtClean="0"/>
              <a:t>Elouadrhiri</a:t>
            </a:r>
            <a:endParaRPr lang="en-US" sz="1750" dirty="0"/>
          </a:p>
          <a:p>
            <a:pPr marL="58737" indent="-285750">
              <a:spcBef>
                <a:spcPts val="0"/>
              </a:spcBef>
              <a:buFont typeface="Arial" panose="020B0604020202020204" pitchFamily="34" charset="0"/>
              <a:buChar char="•"/>
            </a:pPr>
            <a:r>
              <a:rPr lang="en-US" sz="1750" dirty="0" smtClean="0"/>
              <a:t>2013 </a:t>
            </a:r>
            <a:r>
              <a:rPr lang="en-US" sz="1750" dirty="0"/>
              <a:t>APS-DNP Tom Bonner Prize Committee member: K. </a:t>
            </a:r>
            <a:r>
              <a:rPr lang="en-US" sz="1750" dirty="0" err="1"/>
              <a:t>DeJager</a:t>
            </a:r>
            <a:r>
              <a:rPr lang="en-US" sz="1750" dirty="0"/>
              <a:t> </a:t>
            </a:r>
            <a:endParaRPr lang="en-US" sz="1750" dirty="0" smtClean="0"/>
          </a:p>
          <a:p>
            <a:pPr marL="58737" indent="-285750">
              <a:spcBef>
                <a:spcPts val="0"/>
              </a:spcBef>
              <a:buFont typeface="Arial" panose="020B0604020202020204" pitchFamily="34" charset="0"/>
              <a:buChar char="•"/>
            </a:pPr>
            <a:r>
              <a:rPr lang="en-US" sz="1750" dirty="0" smtClean="0"/>
              <a:t>2013 </a:t>
            </a:r>
            <a:r>
              <a:rPr lang="en-US" sz="1750" dirty="0"/>
              <a:t>APS-DNP Dissertation Award Committee member: R. </a:t>
            </a:r>
            <a:r>
              <a:rPr lang="en-US" sz="1750" dirty="0" err="1" smtClean="0"/>
              <a:t>McKeown</a:t>
            </a:r>
            <a:endParaRPr lang="en-US" sz="1750" dirty="0" smtClean="0"/>
          </a:p>
          <a:p>
            <a:pPr marL="58737" indent="-285750">
              <a:spcBef>
                <a:spcPts val="0"/>
              </a:spcBef>
              <a:buFont typeface="Arial" panose="020B0604020202020204" pitchFamily="34" charset="0"/>
              <a:buChar char="•"/>
            </a:pPr>
            <a:r>
              <a:rPr lang="en-US" sz="1750" dirty="0" smtClean="0"/>
              <a:t>2013 </a:t>
            </a:r>
            <a:r>
              <a:rPr lang="en-US" sz="1750" dirty="0"/>
              <a:t>APS-DNP Distinguished Service Award Committee member: </a:t>
            </a:r>
            <a:endParaRPr lang="en-US" sz="1750" dirty="0" smtClean="0"/>
          </a:p>
          <a:p>
            <a:pPr marL="285750" indent="0">
              <a:spcBef>
                <a:spcPts val="0"/>
              </a:spcBef>
              <a:buNone/>
            </a:pPr>
            <a:r>
              <a:rPr lang="en-US" sz="1750" dirty="0" smtClean="0"/>
              <a:t>R</a:t>
            </a:r>
            <a:r>
              <a:rPr lang="en-US" sz="1750" dirty="0"/>
              <a:t>. </a:t>
            </a:r>
            <a:r>
              <a:rPr lang="en-US" sz="1750" dirty="0" err="1" smtClean="0"/>
              <a:t>McKeown</a:t>
            </a:r>
            <a:endParaRPr lang="en-US" sz="1750" dirty="0" smtClean="0"/>
          </a:p>
        </p:txBody>
      </p:sp>
    </p:spTree>
    <p:extLst>
      <p:ext uri="{BB962C8B-B14F-4D97-AF65-F5344CB8AC3E}">
        <p14:creationId xmlns:p14="http://schemas.microsoft.com/office/powerpoint/2010/main" val="4144953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2012-15 Awards</a:t>
            </a:r>
            <a:endParaRPr lang="en-US" dirty="0"/>
          </a:p>
        </p:txBody>
      </p:sp>
      <p:sp>
        <p:nvSpPr>
          <p:cNvPr id="3" name="Content Placeholder 2"/>
          <p:cNvSpPr>
            <a:spLocks noGrp="1"/>
          </p:cNvSpPr>
          <p:nvPr>
            <p:ph idx="1"/>
          </p:nvPr>
        </p:nvSpPr>
        <p:spPr>
          <a:xfrm>
            <a:off x="457200" y="976593"/>
            <a:ext cx="8229600" cy="4835245"/>
          </a:xfrm>
        </p:spPr>
        <p:txBody>
          <a:bodyPr/>
          <a:lstStyle/>
          <a:p>
            <a:r>
              <a:rPr lang="en-US" b="1" dirty="0" smtClean="0"/>
              <a:t>APS Fellows</a:t>
            </a:r>
            <a:r>
              <a:rPr lang="en-US" dirty="0" smtClean="0"/>
              <a:t>: R. Ent, R. Edwards, H. </a:t>
            </a:r>
            <a:r>
              <a:rPr lang="en-US" dirty="0" err="1" smtClean="0"/>
              <a:t>Avagyan</a:t>
            </a:r>
            <a:r>
              <a:rPr lang="en-US" dirty="0" smtClean="0"/>
              <a:t>, M. Shinn, M. Pennington, S. </a:t>
            </a:r>
            <a:r>
              <a:rPr lang="en-US" dirty="0" err="1" smtClean="0"/>
              <a:t>Stepanyan</a:t>
            </a:r>
            <a:endParaRPr lang="en-US" dirty="0" smtClean="0"/>
          </a:p>
          <a:p>
            <a:endParaRPr lang="en-US" dirty="0"/>
          </a:p>
          <a:p>
            <a:r>
              <a:rPr lang="en-US" b="1" dirty="0"/>
              <a:t>Kenneth G. Wilson Award for Excellence in Lattice Field Theory</a:t>
            </a:r>
            <a:r>
              <a:rPr lang="en-US" dirty="0"/>
              <a:t>: Andre </a:t>
            </a:r>
            <a:r>
              <a:rPr lang="en-US" dirty="0" smtClean="0"/>
              <a:t>Walker-Loud (joint w/ W&amp;M)</a:t>
            </a:r>
          </a:p>
          <a:p>
            <a:endParaRPr lang="en-US" dirty="0"/>
          </a:p>
          <a:p>
            <a:r>
              <a:rPr lang="en-US" b="1" dirty="0"/>
              <a:t>2012 DOE Secretary of Energy's Achievement Award</a:t>
            </a:r>
            <a:r>
              <a:rPr lang="en-US" dirty="0"/>
              <a:t>: Jan Tyler, </a:t>
            </a:r>
            <a:r>
              <a:rPr lang="en-US" dirty="0" err="1"/>
              <a:t>Telesha</a:t>
            </a:r>
            <a:r>
              <a:rPr lang="en-US" dirty="0"/>
              <a:t> Brown, Brita Hampton, Steve Gagnon, </a:t>
            </a:r>
            <a:r>
              <a:rPr lang="en-US" dirty="0" smtClean="0"/>
              <a:t>Lisa </a:t>
            </a:r>
            <a:r>
              <a:rPr lang="en-US" dirty="0" err="1" smtClean="0"/>
              <a:t>Surles</a:t>
            </a:r>
            <a:r>
              <a:rPr lang="en-US" dirty="0" smtClean="0"/>
              <a:t>-Law</a:t>
            </a:r>
            <a:r>
              <a:rPr lang="en-US" dirty="0"/>
              <a:t>, Christine Wheeler (Science Education</a:t>
            </a:r>
            <a:r>
              <a:rPr lang="en-US" dirty="0" smtClean="0"/>
              <a:t>)</a:t>
            </a:r>
          </a:p>
          <a:p>
            <a:endParaRPr lang="en-US" dirty="0"/>
          </a:p>
          <a:p>
            <a:r>
              <a:rPr lang="en-US" b="1" dirty="0" smtClean="0"/>
              <a:t>DOE Early Career Award</a:t>
            </a:r>
            <a:r>
              <a:rPr lang="en-US" dirty="0" smtClean="0"/>
              <a:t>: Andre Walker-Loud (joint w/ W&amp;M), A. Puckett (bridge w/ U. Conn.), P. </a:t>
            </a:r>
            <a:r>
              <a:rPr lang="en-US" dirty="0" err="1" smtClean="0"/>
              <a:t>Solvignon</a:t>
            </a:r>
            <a:r>
              <a:rPr lang="en-US" dirty="0" smtClean="0"/>
              <a:t> (bridge w/ U. New Hampshire)</a:t>
            </a:r>
          </a:p>
          <a:p>
            <a:endParaRPr lang="en-US" dirty="0"/>
          </a:p>
          <a:p>
            <a:r>
              <a:rPr lang="en-US" b="1" dirty="0" smtClean="0"/>
              <a:t>JSA Outstanding Nuclear Physicist:</a:t>
            </a:r>
            <a:r>
              <a:rPr lang="en-US" dirty="0" smtClean="0"/>
              <a:t> A. </a:t>
            </a:r>
            <a:r>
              <a:rPr lang="en-US" dirty="0" err="1" smtClean="0"/>
              <a:t>Radyushkin</a:t>
            </a:r>
            <a:r>
              <a:rPr lang="en-US" dirty="0" smtClean="0"/>
              <a:t> (with X. Ji)</a:t>
            </a:r>
            <a:endParaRPr lang="en-US" b="1" dirty="0" smtClean="0"/>
          </a:p>
          <a:p>
            <a:endParaRPr lang="en-US" dirty="0"/>
          </a:p>
          <a:p>
            <a:endParaRPr lang="en-US" dirty="0"/>
          </a:p>
          <a:p>
            <a:endParaRPr lang="en-US" dirty="0"/>
          </a:p>
        </p:txBody>
      </p:sp>
    </p:spTree>
    <p:extLst>
      <p:ext uri="{BB962C8B-B14F-4D97-AF65-F5344CB8AC3E}">
        <p14:creationId xmlns:p14="http://schemas.microsoft.com/office/powerpoint/2010/main" val="1918344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sz="2000" b="1" dirty="0" smtClean="0">
            <a:solidFill>
              <a:srgbClr val="002060"/>
            </a:solidFill>
            <a:latin typeface="Arial" pitchFamily="34" charset="0"/>
            <a:cs typeface="Arial" pitchFamily="34"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5613" marR="0" indent="-455613" algn="l" defTabSz="914400" rtl="0" eaLnBrk="0" fontAlgn="base" latinLnBrk="0" hangingPunct="0">
          <a:lnSpc>
            <a:spcPct val="100000"/>
          </a:lnSpc>
          <a:spcBef>
            <a:spcPct val="0"/>
          </a:spcBef>
          <a:spcAft>
            <a:spcPct val="0"/>
          </a:spcAft>
          <a:buClrTx/>
          <a:buSzTx/>
          <a:buFontTx/>
          <a:buNone/>
          <a:tabLst>
            <a:tab pos="857250" algn="l"/>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1512</TotalTime>
  <Words>1614</Words>
  <Application>Microsoft Office PowerPoint</Application>
  <PresentationFormat>On-screen Show (4:3)</PresentationFormat>
  <Paragraphs>291</Paragraphs>
  <Slides>15</Slides>
  <Notes>9</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JLabPowerpointMain</vt:lpstr>
      <vt:lpstr>1_JLabPowerpointMain</vt:lpstr>
      <vt:lpstr>2_JLab_PowerPoint1</vt:lpstr>
      <vt:lpstr>Custom Design</vt:lpstr>
      <vt:lpstr>Click to add title</vt:lpstr>
      <vt:lpstr>Outline</vt:lpstr>
      <vt:lpstr>PowerPoint Presentation</vt:lpstr>
      <vt:lpstr>PowerPoint Presentation</vt:lpstr>
      <vt:lpstr>Jefferson Lab Safety History</vt:lpstr>
      <vt:lpstr>Managing Risks From Non-Routine Activities </vt:lpstr>
      <vt:lpstr>JSA/JLab International Physics Leadership</vt:lpstr>
      <vt:lpstr>Leadership in US Nuclear Physics</vt:lpstr>
      <vt:lpstr>2012-15 Awards</vt:lpstr>
      <vt:lpstr>STEM Education and Career Development</vt:lpstr>
      <vt:lpstr>PowerPoint Presentation</vt:lpstr>
      <vt:lpstr>12 GeV Upgrade Project</vt:lpstr>
      <vt:lpstr>Jefferson Lab Campus Plan Vision/Objectives</vt:lpstr>
      <vt:lpstr>S &amp; T Review 2012 Recommendation</vt:lpstr>
      <vt:lpstr>Director’s Perspective </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foremast</cp:lastModifiedBy>
  <cp:revision>88</cp:revision>
  <cp:lastPrinted>2015-07-27T13:19:00Z</cp:lastPrinted>
  <dcterms:created xsi:type="dcterms:W3CDTF">2013-08-22T19:51:08Z</dcterms:created>
  <dcterms:modified xsi:type="dcterms:W3CDTF">2015-07-27T13:25:40Z</dcterms:modified>
</cp:coreProperties>
</file>