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8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A73-DA8F-4EB2-B36B-C7B3D3E8830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DE5-580C-453F-BEED-6D0D7CDE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1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A73-DA8F-4EB2-B36B-C7B3D3E8830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DE5-580C-453F-BEED-6D0D7CDE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6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A73-DA8F-4EB2-B36B-C7B3D3E8830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DE5-580C-453F-BEED-6D0D7CDE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5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A73-DA8F-4EB2-B36B-C7B3D3E8830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DE5-580C-453F-BEED-6D0D7CDE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2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A73-DA8F-4EB2-B36B-C7B3D3E8830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DE5-580C-453F-BEED-6D0D7CDE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7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A73-DA8F-4EB2-B36B-C7B3D3E8830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DE5-580C-453F-BEED-6D0D7CDE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5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A73-DA8F-4EB2-B36B-C7B3D3E8830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DE5-580C-453F-BEED-6D0D7CDE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1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A73-DA8F-4EB2-B36B-C7B3D3E8830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DE5-580C-453F-BEED-6D0D7CDE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6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A73-DA8F-4EB2-B36B-C7B3D3E8830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DE5-580C-453F-BEED-6D0D7CDE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0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A73-DA8F-4EB2-B36B-C7B3D3E8830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DE5-580C-453F-BEED-6D0D7CDE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6A73-DA8F-4EB2-B36B-C7B3D3E8830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DE5-580C-453F-BEED-6D0D7CDE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8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E6A73-DA8F-4EB2-B36B-C7B3D3E88303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56DE5-580C-453F-BEED-6D0D7CDE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7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9812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Summarize in 1-2 slides the major science results anticipated over the first three years of operations, articulating the impact and significance of the results in an international context.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3886200"/>
            <a:ext cx="446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*</a:t>
            </a:r>
            <a:r>
              <a:rPr lang="en-US" dirty="0" smtClean="0"/>
              <a:t> Indicates selection as High Impact by PAC41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53015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473762"/>
              </p:ext>
            </p:extLst>
          </p:nvPr>
        </p:nvGraphicFramePr>
        <p:xfrm>
          <a:off x="152400" y="228600"/>
          <a:ext cx="8686800" cy="5501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1722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Hall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Impact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Intn’l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15-16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DVCS-1</a:t>
                      </a:r>
                      <a:r>
                        <a:rPr lang="en-US" baseline="30000" dirty="0" smtClean="0"/>
                        <a:t>*</a:t>
                      </a:r>
                      <a:r>
                        <a:rPr lang="en-US" baseline="0" dirty="0" smtClean="0"/>
                        <a:t> :Test</a:t>
                      </a:r>
                      <a:r>
                        <a:rPr lang="en-US" dirty="0" smtClean="0"/>
                        <a:t> of factorization/scaling from precision absolute cross sections, providing 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transverse imaging of nucleon substructure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MARATHON</a:t>
                      </a:r>
                      <a:r>
                        <a:rPr lang="en-US" baseline="30000" dirty="0" smtClean="0"/>
                        <a:t>*</a:t>
                      </a:r>
                      <a:r>
                        <a:rPr lang="en-US" dirty="0" smtClean="0"/>
                        <a:t> : d/u</a:t>
                      </a:r>
                      <a:r>
                        <a:rPr lang="en-US" baseline="0" dirty="0" smtClean="0"/>
                        <a:t> @ x</a:t>
                      </a:r>
                      <a:r>
                        <a:rPr lang="en-US" baseline="0" dirty="0" smtClean="0">
                          <a:sym typeface="Wingdings 3"/>
                        </a:rPr>
                        <a:t>1  Test of </a:t>
                      </a:r>
                      <a:r>
                        <a:rPr lang="en-US" baseline="0" dirty="0" smtClean="0">
                          <a:sym typeface="Wingdings 3"/>
                        </a:rPr>
                        <a:t> understanding of </a:t>
                      </a:r>
                      <a:r>
                        <a:rPr lang="en-US" baseline="0" dirty="0" smtClean="0">
                          <a:sym typeface="Wingdings 3"/>
                        </a:rPr>
                        <a:t>valence flavor </a:t>
                      </a:r>
                      <a:r>
                        <a:rPr lang="en-US" baseline="0" dirty="0" smtClean="0">
                          <a:sym typeface="Wingdings 3"/>
                        </a:rPr>
                        <a:t>structure.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Precision test of the isospin dependence of two and three-nucleon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short-range correlations by comparison of results from mirror nuclear 3He and 3H targets</a:t>
                      </a:r>
                      <a:r>
                        <a:rPr lang="en-US" baseline="30000" dirty="0" smtClean="0"/>
                        <a:t>*</a:t>
                      </a:r>
                      <a:r>
                        <a:rPr lang="en-US" dirty="0" smtClean="0"/>
                        <a:t> 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PREX/CREX</a:t>
                      </a:r>
                      <a:r>
                        <a:rPr lang="en-US" baseline="30000" dirty="0" smtClean="0"/>
                        <a:t>*</a:t>
                      </a:r>
                      <a:r>
                        <a:rPr lang="en-US" dirty="0" smtClean="0"/>
                        <a:t> : Neutron</a:t>
                      </a:r>
                      <a:r>
                        <a:rPr lang="en-US" baseline="0" dirty="0" smtClean="0"/>
                        <a:t> radii in neutron rich nuclei </a:t>
                      </a:r>
                      <a:r>
                        <a:rPr lang="en-US" baseline="0" dirty="0" smtClean="0">
                          <a:sym typeface="Wingdings 3"/>
                        </a:rPr>
                        <a:t> n-star structure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Canada,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Italy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15-16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HPS</a:t>
                      </a:r>
                      <a:r>
                        <a:rPr lang="en-US" baseline="30000" dirty="0" smtClean="0"/>
                        <a:t>*</a:t>
                      </a:r>
                      <a:r>
                        <a:rPr lang="en-US" baseline="0" dirty="0" smtClean="0"/>
                        <a:t> : limits or discovery of dark photons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Italy, France, UK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PRAD</a:t>
                      </a:r>
                      <a:r>
                        <a:rPr lang="en-US" baseline="30000" dirty="0" smtClean="0"/>
                        <a:t>*</a:t>
                      </a:r>
                      <a:r>
                        <a:rPr lang="en-US" baseline="0" dirty="0" smtClean="0"/>
                        <a:t> : Measurement of proton radius at lower Q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, impact on resolution of proton radius </a:t>
                      </a:r>
                      <a:r>
                        <a:rPr lang="en-US" baseline="0" dirty="0" smtClean="0"/>
                        <a:t>puzzle (at risk in FY16 budget)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pDVCS</a:t>
                      </a:r>
                      <a:r>
                        <a:rPr lang="en-US" dirty="0" smtClean="0"/>
                        <a:t>: Transverse imaging</a:t>
                      </a:r>
                      <a:r>
                        <a:rPr lang="en-US" baseline="0" dirty="0" smtClean="0"/>
                        <a:t> of the proton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Italy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nDVCS</a:t>
                      </a:r>
                      <a:r>
                        <a:rPr lang="en-US" baseline="30000" dirty="0" smtClean="0"/>
                        <a:t>*</a:t>
                      </a:r>
                      <a:r>
                        <a:rPr lang="en-US" baseline="0" dirty="0" smtClean="0"/>
                        <a:t> : Early determination of GPD E – input to Ji sum rule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Italy, France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16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150998"/>
              </p:ext>
            </p:extLst>
          </p:nvPr>
        </p:nvGraphicFramePr>
        <p:xfrm>
          <a:off x="152400" y="228600"/>
          <a:ext cx="8686800" cy="421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533400"/>
                <a:gridCol w="61722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Hall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Impact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Intn’l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17-18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baseline="0" dirty="0" smtClean="0"/>
                        <a:t>SIDIS cross sections: basic tests of understanding of SIDIS at 11 GeV kinematics.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Armenia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17-18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Kaon</a:t>
                      </a:r>
                      <a:r>
                        <a:rPr lang="en-US" b="0" dirty="0" smtClean="0"/>
                        <a:t> Scaling: Explore</a:t>
                      </a:r>
                      <a:r>
                        <a:rPr lang="en-US" b="0" baseline="0" dirty="0" smtClean="0"/>
                        <a:t> feasibility</a:t>
                      </a:r>
                      <a:r>
                        <a:rPr lang="en-US" b="0" dirty="0" smtClean="0"/>
                        <a:t> transverse imaging with strange quarks, establish</a:t>
                      </a:r>
                      <a:r>
                        <a:rPr lang="en-US" b="0" baseline="0" dirty="0" smtClean="0"/>
                        <a:t> SHMS for L/T separations. 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Canada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18-19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1n</a:t>
                      </a:r>
                      <a:r>
                        <a:rPr lang="en-US" baseline="30000" dirty="0" smtClean="0"/>
                        <a:t>*</a:t>
                      </a:r>
                      <a:r>
                        <a:rPr lang="en-US" baseline="0" dirty="0" smtClean="0"/>
                        <a:t>: High x determination of neutron spin structure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D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16-18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GlueX</a:t>
                      </a:r>
                      <a:r>
                        <a:rPr lang="en-US" b="0" baseline="30000" dirty="0" smtClean="0"/>
                        <a:t>*</a:t>
                      </a:r>
                      <a:r>
                        <a:rPr lang="en-US" b="0" baseline="0" dirty="0" smtClean="0"/>
                        <a:t> : Investigation and potential discovery of exotic mesons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Canada, Chile, Greece, UK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Inj.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16-17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baseline="30000" dirty="0" smtClean="0"/>
                        <a:t>16</a:t>
                      </a:r>
                      <a:r>
                        <a:rPr lang="en-US" b="0" dirty="0" smtClean="0"/>
                        <a:t>O(</a:t>
                      </a:r>
                      <a:r>
                        <a:rPr lang="el-GR" b="0" dirty="0" smtClean="0"/>
                        <a:t>γ,α)</a:t>
                      </a:r>
                      <a:r>
                        <a:rPr lang="el-GR" b="0" baseline="30000" dirty="0" smtClean="0"/>
                        <a:t>12</a:t>
                      </a:r>
                      <a:r>
                        <a:rPr lang="en-US" b="0" dirty="0" smtClean="0"/>
                        <a:t>C</a:t>
                      </a:r>
                      <a:r>
                        <a:rPr lang="en-US" b="0" baseline="30000" dirty="0" smtClean="0"/>
                        <a:t>*</a:t>
                      </a:r>
                      <a:r>
                        <a:rPr lang="en-US" b="0" baseline="0" dirty="0" smtClean="0"/>
                        <a:t> : Precise determination of S-factor for this crucial reaction in nuclear astrophysics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LERF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DarkLIGHT</a:t>
                      </a:r>
                      <a:r>
                        <a:rPr lang="en-US" b="0" dirty="0" smtClean="0"/>
                        <a:t>: Limits and potential discovery of dark photon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Germany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9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301</Words>
  <Application>Microsoft Office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McKeown</dc:creator>
  <cp:lastModifiedBy>Robert McKeown</cp:lastModifiedBy>
  <cp:revision>12</cp:revision>
  <dcterms:created xsi:type="dcterms:W3CDTF">2015-07-29T01:45:42Z</dcterms:created>
  <dcterms:modified xsi:type="dcterms:W3CDTF">2015-07-29T11:49:43Z</dcterms:modified>
</cp:coreProperties>
</file>