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embeddings/oleObject2.bin" ContentType="application/vnd.openxmlformats-officedocument.oleObject"/>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2"/>
  </p:notesMasterIdLst>
  <p:sldIdLst>
    <p:sldId id="258" r:id="rId3"/>
    <p:sldId id="262" r:id="rId4"/>
    <p:sldId id="294" r:id="rId5"/>
    <p:sldId id="263" r:id="rId6"/>
    <p:sldId id="266" r:id="rId7"/>
    <p:sldId id="269" r:id="rId8"/>
    <p:sldId id="270" r:id="rId9"/>
    <p:sldId id="296" r:id="rId10"/>
    <p:sldId id="272" r:id="rId11"/>
    <p:sldId id="267" r:id="rId12"/>
    <p:sldId id="273" r:id="rId13"/>
    <p:sldId id="298" r:id="rId14"/>
    <p:sldId id="274" r:id="rId15"/>
    <p:sldId id="278" r:id="rId16"/>
    <p:sldId id="275" r:id="rId17"/>
    <p:sldId id="276" r:id="rId18"/>
    <p:sldId id="277" r:id="rId19"/>
    <p:sldId id="279" r:id="rId20"/>
    <p:sldId id="292" r:id="rId21"/>
    <p:sldId id="280" r:id="rId22"/>
    <p:sldId id="297" r:id="rId23"/>
    <p:sldId id="283" r:id="rId24"/>
    <p:sldId id="284" r:id="rId25"/>
    <p:sldId id="285" r:id="rId26"/>
    <p:sldId id="286" r:id="rId27"/>
    <p:sldId id="287" r:id="rId28"/>
    <p:sldId id="288" r:id="rId29"/>
    <p:sldId id="289" r:id="rId30"/>
    <p:sldId id="29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99" d="100"/>
          <a:sy n="99" d="100"/>
        </p:scale>
        <p:origin x="-29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notesMaster" Target="notesMasters/notes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tewartm\Desktop\Num.ofForeignUsers%20by%20country-based%20on%20FY2014%20user%20liaison%20Numbers%201380%20user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4"/>
    </mc:Choice>
    <mc:Fallback>
      <c:style val="44"/>
    </mc:Fallback>
  </mc:AlternateContent>
  <c:chart>
    <c:autoTitleDeleted val="0"/>
    <c:plotArea>
      <c:layout/>
      <c:barChart>
        <c:barDir val="col"/>
        <c:grouping val="clustered"/>
        <c:varyColors val="0"/>
        <c:ser>
          <c:idx val="0"/>
          <c:order val="0"/>
          <c:invertIfNegative val="0"/>
          <c:cat>
            <c:strRef>
              <c:f>Sheet1!$A$3:$A$30</c:f>
              <c:strCache>
                <c:ptCount val="28"/>
                <c:pt idx="0">
                  <c:v>Armenia</c:v>
                </c:pt>
                <c:pt idx="1">
                  <c:v>Australia</c:v>
                </c:pt>
                <c:pt idx="2">
                  <c:v>Belgium</c:v>
                </c:pt>
                <c:pt idx="3">
                  <c:v>Bulgaria</c:v>
                </c:pt>
                <c:pt idx="4">
                  <c:v>Canada</c:v>
                </c:pt>
                <c:pt idx="5">
                  <c:v>Chile</c:v>
                </c:pt>
                <c:pt idx="6">
                  <c:v>China</c:v>
                </c:pt>
                <c:pt idx="7">
                  <c:v>Croatia</c:v>
                </c:pt>
                <c:pt idx="8">
                  <c:v>Czech Republic</c:v>
                </c:pt>
                <c:pt idx="9">
                  <c:v>France</c:v>
                </c:pt>
                <c:pt idx="10">
                  <c:v>Germany</c:v>
                </c:pt>
                <c:pt idx="11">
                  <c:v>Greece</c:v>
                </c:pt>
                <c:pt idx="12">
                  <c:v>Indonesia</c:v>
                </c:pt>
                <c:pt idx="13">
                  <c:v>Israel</c:v>
                </c:pt>
                <c:pt idx="14">
                  <c:v>Italy</c:v>
                </c:pt>
                <c:pt idx="15">
                  <c:v>Japan</c:v>
                </c:pt>
                <c:pt idx="16">
                  <c:v>Korea</c:v>
                </c:pt>
                <c:pt idx="17">
                  <c:v>Netherlands</c:v>
                </c:pt>
                <c:pt idx="18">
                  <c:v>Poland</c:v>
                </c:pt>
                <c:pt idx="19">
                  <c:v>Russia</c:v>
                </c:pt>
                <c:pt idx="20">
                  <c:v>Slovakia</c:v>
                </c:pt>
                <c:pt idx="21">
                  <c:v>Slovenia</c:v>
                </c:pt>
                <c:pt idx="22">
                  <c:v>Spain</c:v>
                </c:pt>
                <c:pt idx="23">
                  <c:v>Sweden</c:v>
                </c:pt>
                <c:pt idx="24">
                  <c:v>Switzerland</c:v>
                </c:pt>
                <c:pt idx="25">
                  <c:v>Thailand</c:v>
                </c:pt>
                <c:pt idx="26">
                  <c:v>Ukraine</c:v>
                </c:pt>
                <c:pt idx="27">
                  <c:v>United Kingdom</c:v>
                </c:pt>
              </c:strCache>
            </c:strRef>
          </c:cat>
          <c:val>
            <c:numRef>
              <c:f>Sheet1!$B$3:$B$30</c:f>
              <c:numCache>
                <c:formatCode>General</c:formatCode>
                <c:ptCount val="28"/>
                <c:pt idx="0">
                  <c:v>20.0</c:v>
                </c:pt>
                <c:pt idx="1">
                  <c:v>1.0</c:v>
                </c:pt>
                <c:pt idx="2">
                  <c:v>2.0</c:v>
                </c:pt>
                <c:pt idx="3">
                  <c:v>1.0</c:v>
                </c:pt>
                <c:pt idx="4">
                  <c:v>42.0</c:v>
                </c:pt>
                <c:pt idx="5">
                  <c:v>5.0</c:v>
                </c:pt>
                <c:pt idx="6">
                  <c:v>22.0</c:v>
                </c:pt>
                <c:pt idx="7">
                  <c:v>5.0</c:v>
                </c:pt>
                <c:pt idx="8">
                  <c:v>1.0</c:v>
                </c:pt>
                <c:pt idx="9">
                  <c:v>75.0</c:v>
                </c:pt>
                <c:pt idx="10">
                  <c:v>15.0</c:v>
                </c:pt>
                <c:pt idx="11">
                  <c:v>5.0</c:v>
                </c:pt>
                <c:pt idx="12">
                  <c:v>1.0</c:v>
                </c:pt>
                <c:pt idx="13">
                  <c:v>16.0</c:v>
                </c:pt>
                <c:pt idx="14">
                  <c:v>77.0</c:v>
                </c:pt>
                <c:pt idx="15">
                  <c:v>29.0</c:v>
                </c:pt>
                <c:pt idx="16">
                  <c:v>14.0</c:v>
                </c:pt>
                <c:pt idx="17">
                  <c:v>8.0</c:v>
                </c:pt>
                <c:pt idx="18">
                  <c:v>2.0</c:v>
                </c:pt>
                <c:pt idx="19">
                  <c:v>31.0</c:v>
                </c:pt>
                <c:pt idx="20">
                  <c:v>1.0</c:v>
                </c:pt>
                <c:pt idx="21">
                  <c:v>3.0</c:v>
                </c:pt>
                <c:pt idx="22">
                  <c:v>2.0</c:v>
                </c:pt>
                <c:pt idx="23">
                  <c:v>1.0</c:v>
                </c:pt>
                <c:pt idx="24">
                  <c:v>5.0</c:v>
                </c:pt>
                <c:pt idx="25">
                  <c:v>1.0</c:v>
                </c:pt>
                <c:pt idx="26">
                  <c:v>6.0</c:v>
                </c:pt>
                <c:pt idx="27">
                  <c:v>20.0</c:v>
                </c:pt>
              </c:numCache>
            </c:numRef>
          </c:val>
        </c:ser>
        <c:dLbls>
          <c:showLegendKey val="0"/>
          <c:showVal val="0"/>
          <c:showCatName val="0"/>
          <c:showSerName val="0"/>
          <c:showPercent val="0"/>
          <c:showBubbleSize val="0"/>
        </c:dLbls>
        <c:gapWidth val="150"/>
        <c:axId val="2089082840"/>
        <c:axId val="2089069288"/>
      </c:barChart>
      <c:catAx>
        <c:axId val="2089082840"/>
        <c:scaling>
          <c:orientation val="minMax"/>
        </c:scaling>
        <c:delete val="0"/>
        <c:axPos val="b"/>
        <c:majorTickMark val="out"/>
        <c:minorTickMark val="none"/>
        <c:tickLblPos val="nextTo"/>
        <c:crossAx val="2089069288"/>
        <c:crosses val="autoZero"/>
        <c:auto val="1"/>
        <c:lblAlgn val="ctr"/>
        <c:lblOffset val="100"/>
        <c:noMultiLvlLbl val="0"/>
      </c:catAx>
      <c:valAx>
        <c:axId val="2089069288"/>
        <c:scaling>
          <c:orientation val="minMax"/>
        </c:scaling>
        <c:delete val="0"/>
        <c:axPos val="l"/>
        <c:majorGridlines/>
        <c:numFmt formatCode="General" sourceLinked="1"/>
        <c:majorTickMark val="out"/>
        <c:minorTickMark val="none"/>
        <c:tickLblPos val="nextTo"/>
        <c:crossAx val="2089082840"/>
        <c:crosses val="autoZero"/>
        <c:crossBetween val="between"/>
      </c:valAx>
    </c:plotArea>
    <c:plotVisOnly val="1"/>
    <c:dispBlanksAs val="gap"/>
    <c:showDLblsOverMax val="0"/>
  </c:chart>
  <c:spPr>
    <a:effectLst>
      <a:outerShdw blurRad="50800" dist="38100" dir="2700000" algn="tl" rotWithShape="0">
        <a:srgbClr val="000000">
          <a:alpha val="43000"/>
        </a:srgbClr>
      </a:outerShdw>
    </a:effectLst>
  </c:spPr>
  <c:txPr>
    <a:bodyPr/>
    <a:lstStyle/>
    <a:p>
      <a:pPr>
        <a:defRPr sz="1100" b="1" i="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x</c:v>
          </c:tx>
          <c:spPr>
            <a:ln w="28575">
              <a:noFill/>
            </a:ln>
          </c:spPr>
          <c:marker>
            <c:symbol val="none"/>
          </c:marker>
          <c:xVal>
            <c:numRef>
              <c:f>Sheet1!$A$3:$A$7</c:f>
              <c:numCache>
                <c:formatCode>General</c:formatCode>
                <c:ptCount val="5"/>
                <c:pt idx="0">
                  <c:v>0.0001</c:v>
                </c:pt>
                <c:pt idx="1">
                  <c:v>0.001</c:v>
                </c:pt>
                <c:pt idx="2">
                  <c:v>0.01</c:v>
                </c:pt>
                <c:pt idx="3">
                  <c:v>0.1</c:v>
                </c:pt>
                <c:pt idx="4">
                  <c:v>1.0</c:v>
                </c:pt>
              </c:numCache>
            </c:numRef>
          </c:xVal>
          <c:yVal>
            <c:numRef>
              <c:f>Sheet1!$B$3:$B$11</c:f>
              <c:numCache>
                <c:formatCode>0.00E+00</c:formatCode>
                <c:ptCount val="9"/>
                <c:pt idx="0">
                  <c:v>1.0E30</c:v>
                </c:pt>
                <c:pt idx="1">
                  <c:v>1.0E31</c:v>
                </c:pt>
                <c:pt idx="2">
                  <c:v>1.0E32</c:v>
                </c:pt>
                <c:pt idx="3">
                  <c:v>1.0E33</c:v>
                </c:pt>
                <c:pt idx="4">
                  <c:v>1.0E34</c:v>
                </c:pt>
                <c:pt idx="5">
                  <c:v>1.0E35</c:v>
                </c:pt>
                <c:pt idx="6">
                  <c:v>1.0E36</c:v>
                </c:pt>
                <c:pt idx="7">
                  <c:v>1.0E37</c:v>
                </c:pt>
                <c:pt idx="8">
                  <c:v>1.0E38</c:v>
                </c:pt>
              </c:numCache>
            </c:numRef>
          </c:yVal>
          <c:smooth val="0"/>
        </c:ser>
        <c:dLbls>
          <c:showLegendKey val="0"/>
          <c:showVal val="0"/>
          <c:showCatName val="0"/>
          <c:showSerName val="0"/>
          <c:showPercent val="0"/>
          <c:showBubbleSize val="0"/>
        </c:dLbls>
        <c:axId val="2088862504"/>
        <c:axId val="2088859336"/>
      </c:scatterChart>
      <c:valAx>
        <c:axId val="2088862504"/>
        <c:scaling>
          <c:logBase val="10.0"/>
          <c:orientation val="minMax"/>
          <c:max val="1.0"/>
          <c:min val="0.0001"/>
        </c:scaling>
        <c:delete val="0"/>
        <c:axPos val="b"/>
        <c:majorGridlines>
          <c:spPr>
            <a:ln w="0"/>
          </c:spPr>
        </c:majorGridlines>
        <c:numFmt formatCode="General" sourceLinked="1"/>
        <c:majorTickMark val="none"/>
        <c:minorTickMark val="none"/>
        <c:tickLblPos val="nextTo"/>
        <c:txPr>
          <a:bodyPr/>
          <a:lstStyle/>
          <a:p>
            <a:pPr>
              <a:defRPr sz="1600" b="1" i="0" baseline="0"/>
            </a:pPr>
            <a:endParaRPr lang="en-US"/>
          </a:p>
        </c:txPr>
        <c:crossAx val="2088859336"/>
        <c:crosses val="autoZero"/>
        <c:crossBetween val="midCat"/>
      </c:valAx>
      <c:valAx>
        <c:axId val="2088859336"/>
        <c:scaling>
          <c:logBase val="10.0"/>
          <c:orientation val="minMax"/>
          <c:max val="1.0E38"/>
          <c:min val="1.0E30"/>
        </c:scaling>
        <c:delete val="0"/>
        <c:axPos val="l"/>
        <c:majorGridlines/>
        <c:numFmt formatCode="0.00E+00" sourceLinked="1"/>
        <c:majorTickMark val="none"/>
        <c:minorTickMark val="none"/>
        <c:tickLblPos val="nextTo"/>
        <c:txPr>
          <a:bodyPr/>
          <a:lstStyle/>
          <a:p>
            <a:pPr>
              <a:defRPr b="1" i="0" baseline="0"/>
            </a:pPr>
            <a:endParaRPr lang="en-US"/>
          </a:p>
        </c:txPr>
        <c:crossAx val="2088862504"/>
        <c:crossesAt val="0.0001"/>
        <c:crossBetween val="midCat"/>
      </c:valAx>
    </c:plotArea>
    <c:legend>
      <c:legendPos val="b"/>
      <c:legendEntry>
        <c:idx val="0"/>
        <c:txPr>
          <a:bodyPr/>
          <a:lstStyle/>
          <a:p>
            <a:pPr>
              <a:defRPr sz="1600" b="1" i="0" baseline="0"/>
            </a:pPr>
            <a:endParaRPr lang="en-US"/>
          </a:p>
        </c:txPr>
      </c:legendEntry>
      <c:layout/>
      <c:overlay val="0"/>
    </c:legend>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drawings/drawing1.xml><?xml version="1.0" encoding="utf-8"?>
<c:userShapes xmlns:c="http://schemas.openxmlformats.org/drawingml/2006/chart">
  <cdr:relSizeAnchor xmlns:cdr="http://schemas.openxmlformats.org/drawingml/2006/chartDrawing">
    <cdr:from>
      <cdr:x>0.15179</cdr:x>
      <cdr:y>0.64312</cdr:y>
    </cdr:from>
    <cdr:to>
      <cdr:x>0.17343</cdr:x>
      <cdr:y>0.79928</cdr:y>
    </cdr:to>
    <cdr:sp macro="" textlink="">
      <cdr:nvSpPr>
        <cdr:cNvPr id="2" name="TextBox 1"/>
        <cdr:cNvSpPr txBox="1"/>
      </cdr:nvSpPr>
      <cdr:spPr>
        <a:xfrm xmlns:a="http://schemas.openxmlformats.org/drawingml/2006/main">
          <a:off x="1295400" y="1647825"/>
          <a:ext cx="184731" cy="400110"/>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endParaRPr lang="en-US" sz="2000" b="1" dirty="0" smtClean="0">
            <a:solidFill>
              <a:srgbClr val="002060"/>
            </a:solidFill>
            <a:latin typeface="Arial" pitchFamily="34" charset="0"/>
            <a:cs typeface="Arial" pitchFamily="34" charset="0"/>
          </a:endParaRPr>
        </a:p>
      </cdr:txBody>
    </cdr:sp>
  </cdr:relSizeAnchor>
  <cdr:relSizeAnchor xmlns:cdr="http://schemas.openxmlformats.org/drawingml/2006/chartDrawing">
    <cdr:from>
      <cdr:x>0.12098</cdr:x>
      <cdr:y>0.67227</cdr:y>
    </cdr:from>
    <cdr:to>
      <cdr:x>0.30133</cdr:x>
      <cdr:y>0.79239</cdr:y>
    </cdr:to>
    <cdr:sp macro="" textlink="">
      <cdr:nvSpPr>
        <cdr:cNvPr id="3" name="TextBox 2"/>
        <cdr:cNvSpPr txBox="1"/>
      </cdr:nvSpPr>
      <cdr:spPr>
        <a:xfrm xmlns:a="http://schemas.openxmlformats.org/drawingml/2006/main">
          <a:off x="645325" y="2286000"/>
          <a:ext cx="961987" cy="408459"/>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r>
            <a:rPr lang="en-US" sz="1400" dirty="0" smtClean="0">
              <a:solidFill>
                <a:srgbClr val="002060"/>
              </a:solidFill>
              <a:latin typeface="Arial" pitchFamily="34" charset="0"/>
              <a:cs typeface="Arial" pitchFamily="34" charset="0"/>
            </a:rPr>
            <a:t>HERA (no p pol.)</a:t>
          </a:r>
        </a:p>
      </cdr:txBody>
    </cdr:sp>
  </cdr:relSizeAnchor>
  <cdr:relSizeAnchor xmlns:cdr="http://schemas.openxmlformats.org/drawingml/2006/chartDrawing">
    <cdr:from>
      <cdr:x>0.41429</cdr:x>
      <cdr:y>0.57801</cdr:y>
    </cdr:from>
    <cdr:to>
      <cdr:x>0.67143</cdr:x>
      <cdr:y>0.66723</cdr:y>
    </cdr:to>
    <cdr:sp macro="" textlink="">
      <cdr:nvSpPr>
        <cdr:cNvPr id="4" name="Rectangle 3"/>
        <cdr:cNvSpPr/>
      </cdr:nvSpPr>
      <cdr:spPr bwMode="auto">
        <a:xfrm xmlns:a="http://schemas.openxmlformats.org/drawingml/2006/main">
          <a:off x="2209800" y="1965486"/>
          <a:ext cx="1371600" cy="303386"/>
        </a:xfrm>
        <a:prstGeom xmlns:a="http://schemas.openxmlformats.org/drawingml/2006/main" prst="rect">
          <a:avLst/>
        </a:prstGeom>
        <a:solidFill xmlns:a="http://schemas.openxmlformats.org/drawingml/2006/main">
          <a:srgbClr val="DAC4D7"/>
        </a:solidFill>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rtlCol="0" anchor="t" anchorCtr="0" compatLnSpc="1">
          <a:prstTxWarp prst="textNoShape">
            <a:avLst/>
          </a:prstTxWarp>
        </a:bodyPr>
        <a:lstStyle xmlns:a="http://schemas.openxmlformats.org/drawingml/2006/main"/>
        <a:p xmlns:a="http://schemas.openxmlformats.org/drawingml/2006/main">
          <a:r>
            <a:rPr lang="en-US" sz="1400" dirty="0" smtClean="0">
              <a:solidFill>
                <a:srgbClr val="7A0000"/>
              </a:solidFill>
              <a:latin typeface="Arial" pitchFamily="34" charset="0"/>
              <a:cs typeface="Arial" pitchFamily="34" charset="0"/>
            </a:rPr>
            <a:t>COMPASS</a:t>
          </a:r>
          <a:endParaRPr lang="en-US" sz="1400" dirty="0">
            <a:solidFill>
              <a:srgbClr val="7A0000"/>
            </a:solidFill>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1124A-8259-2F43-AA9E-1AB80762BA4E}" type="datetimeFigureOut">
              <a:rPr lang="en-US" smtClean="0"/>
              <a:pPr/>
              <a:t>7/27/15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to give an overview of Jefferson Lab.</a:t>
            </a:r>
          </a:p>
          <a:p>
            <a:r>
              <a:rPr lang="en-US" dirty="0" smtClean="0"/>
              <a:t> </a:t>
            </a:r>
          </a:p>
          <a:p>
            <a:r>
              <a:rPr lang="en-US" dirty="0" smtClean="0"/>
              <a:t>I can’t get going without saying something of the current status of the lab.</a:t>
            </a:r>
          </a:p>
          <a:p>
            <a:endParaRPr lang="en-US" dirty="0" smtClean="0"/>
          </a:p>
          <a:p>
            <a:r>
              <a:rPr lang="en-US" dirty="0" smtClean="0"/>
              <a:t>The dominant part of the talk will concern our 12 </a:t>
            </a:r>
            <a:r>
              <a:rPr lang="en-US" dirty="0" err="1" smtClean="0"/>
              <a:t>GeV</a:t>
            </a:r>
            <a:r>
              <a:rPr lang="en-US" dirty="0" smtClean="0"/>
              <a:t> Upgrade Project, the physics and the project status.</a:t>
            </a:r>
          </a:p>
          <a:p>
            <a:endParaRPr lang="en-US" dirty="0" smtClean="0"/>
          </a:p>
          <a:p>
            <a:r>
              <a:rPr lang="en-US" dirty="0" smtClean="0"/>
              <a:t>However, the technology which enables our nuclear physics and its enhancement also provides opportunities in the future</a:t>
            </a:r>
          </a:p>
          <a:p>
            <a:r>
              <a:rPr lang="en-US" dirty="0" smtClean="0"/>
              <a:t>	Photon Science</a:t>
            </a:r>
          </a:p>
          <a:p>
            <a:r>
              <a:rPr lang="en-US" dirty="0" smtClean="0"/>
              <a:t>	Accelerator Driven Systems</a:t>
            </a:r>
          </a:p>
          <a:p>
            <a:r>
              <a:rPr lang="en-US" dirty="0" smtClean="0"/>
              <a:t>	Nuclear Physics</a:t>
            </a:r>
          </a:p>
          <a:p>
            <a:r>
              <a:rPr lang="en-US" dirty="0" smtClean="0"/>
              <a:t>	</a:t>
            </a:r>
          </a:p>
          <a:p>
            <a:r>
              <a:rPr lang="en-US" dirty="0" smtClean="0"/>
              <a:t>Conclude</a:t>
            </a:r>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solidFill>
                  <a:prstClr val="black"/>
                </a:solidFill>
              </a:rPr>
              <a:pPr>
                <a:defRPr/>
              </a:pPr>
              <a:t>2</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B4CF154-6C52-4FB6-9C16-246F477173A9}" type="slidenum">
              <a:rPr lang="en-US" smtClean="0"/>
              <a:pPr>
                <a:defRPr/>
              </a:pPr>
              <a:t>22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Condensed bullets</a:t>
            </a:r>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25</a:t>
            </a:fld>
            <a:endParaRPr lang="en-US" dirty="0"/>
          </a:p>
        </p:txBody>
      </p:sp>
    </p:spTree>
    <p:extLst>
      <p:ext uri="{BB962C8B-B14F-4D97-AF65-F5344CB8AC3E}">
        <p14:creationId xmlns:p14="http://schemas.microsoft.com/office/powerpoint/2010/main" val="437590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new campus map 2025</a:t>
            </a:r>
            <a:endParaRPr lang="en-US" dirty="0"/>
          </a:p>
        </p:txBody>
      </p:sp>
      <p:sp>
        <p:nvSpPr>
          <p:cNvPr id="4" name="Slide Number Placeholder 3"/>
          <p:cNvSpPr>
            <a:spLocks noGrp="1"/>
          </p:cNvSpPr>
          <p:nvPr>
            <p:ph type="sldNum" sz="quarter" idx="10"/>
          </p:nvPr>
        </p:nvSpPr>
        <p:spPr/>
        <p:txBody>
          <a:bodyPr/>
          <a:lstStyle/>
          <a:p>
            <a:pPr>
              <a:defRPr/>
            </a:pPr>
            <a:fld id="{CC5D57BF-9709-4F95-A032-C1177D04A7B5}"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893674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799609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Removed</a:t>
            </a:r>
            <a:r>
              <a:rPr lang="en-US" baseline="0" dirty="0" smtClean="0"/>
              <a:t> of “long” and sea quarks</a:t>
            </a:r>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5</a:t>
            </a:fld>
            <a:endParaRPr lang="en-US" dirty="0"/>
          </a:p>
        </p:txBody>
      </p:sp>
    </p:spTree>
    <p:extLst>
      <p:ext uri="{BB962C8B-B14F-4D97-AF65-F5344CB8AC3E}">
        <p14:creationId xmlns:p14="http://schemas.microsoft.com/office/powerpoint/2010/main" val="161997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6" y="8685213"/>
            <a:ext cx="2973388" cy="457200"/>
          </a:xfrm>
          <a:noFill/>
        </p:spPr>
        <p:txBody>
          <a:bodyPr lIns="87874" tIns="43942" rIns="87874" bIns="43942"/>
          <a:lstStyle>
            <a:lvl1pPr defTabSz="900181" eaLnBrk="0" hangingPunct="0">
              <a:spcBef>
                <a:spcPct val="30000"/>
              </a:spcBef>
              <a:defRPr sz="1200">
                <a:solidFill>
                  <a:schemeClr val="tx1"/>
                </a:solidFill>
                <a:latin typeface="Arial" pitchFamily="34" charset="0"/>
              </a:defRPr>
            </a:lvl1pPr>
            <a:lvl2pPr marL="735225" indent="-282779" defTabSz="900181" eaLnBrk="0" hangingPunct="0">
              <a:spcBef>
                <a:spcPct val="30000"/>
              </a:spcBef>
              <a:defRPr sz="1200">
                <a:solidFill>
                  <a:schemeClr val="tx1"/>
                </a:solidFill>
                <a:latin typeface="Arial" pitchFamily="34" charset="0"/>
              </a:defRPr>
            </a:lvl2pPr>
            <a:lvl3pPr marL="1131116" indent="-226224" defTabSz="900181" eaLnBrk="0" hangingPunct="0">
              <a:spcBef>
                <a:spcPct val="30000"/>
              </a:spcBef>
              <a:defRPr sz="1200">
                <a:solidFill>
                  <a:schemeClr val="tx1"/>
                </a:solidFill>
                <a:latin typeface="Arial" pitchFamily="34" charset="0"/>
              </a:defRPr>
            </a:lvl3pPr>
            <a:lvl4pPr marL="1583564" indent="-226224" defTabSz="900181" eaLnBrk="0" hangingPunct="0">
              <a:spcBef>
                <a:spcPct val="30000"/>
              </a:spcBef>
              <a:defRPr sz="1200">
                <a:solidFill>
                  <a:schemeClr val="tx1"/>
                </a:solidFill>
                <a:latin typeface="Arial" pitchFamily="34" charset="0"/>
              </a:defRPr>
            </a:lvl4pPr>
            <a:lvl5pPr marL="2036010" indent="-226224" defTabSz="900181" eaLnBrk="0" hangingPunct="0">
              <a:spcBef>
                <a:spcPct val="30000"/>
              </a:spcBef>
              <a:defRPr sz="1200">
                <a:solidFill>
                  <a:schemeClr val="tx1"/>
                </a:solidFill>
                <a:latin typeface="Arial" pitchFamily="34" charset="0"/>
              </a:defRPr>
            </a:lvl5pPr>
            <a:lvl6pPr marL="2488456" indent="-226224" defTabSz="900181" eaLnBrk="0" fontAlgn="base" hangingPunct="0">
              <a:spcBef>
                <a:spcPct val="30000"/>
              </a:spcBef>
              <a:spcAft>
                <a:spcPct val="0"/>
              </a:spcAft>
              <a:defRPr sz="1200">
                <a:solidFill>
                  <a:schemeClr val="tx1"/>
                </a:solidFill>
                <a:latin typeface="Arial" pitchFamily="34" charset="0"/>
              </a:defRPr>
            </a:lvl6pPr>
            <a:lvl7pPr marL="2940901" indent="-226224" defTabSz="900181" eaLnBrk="0" fontAlgn="base" hangingPunct="0">
              <a:spcBef>
                <a:spcPct val="30000"/>
              </a:spcBef>
              <a:spcAft>
                <a:spcPct val="0"/>
              </a:spcAft>
              <a:defRPr sz="1200">
                <a:solidFill>
                  <a:schemeClr val="tx1"/>
                </a:solidFill>
                <a:latin typeface="Arial" pitchFamily="34" charset="0"/>
              </a:defRPr>
            </a:lvl7pPr>
            <a:lvl8pPr marL="3393349" indent="-226224" defTabSz="900181" eaLnBrk="0" fontAlgn="base" hangingPunct="0">
              <a:spcBef>
                <a:spcPct val="30000"/>
              </a:spcBef>
              <a:spcAft>
                <a:spcPct val="0"/>
              </a:spcAft>
              <a:defRPr sz="1200">
                <a:solidFill>
                  <a:schemeClr val="tx1"/>
                </a:solidFill>
                <a:latin typeface="Arial" pitchFamily="34" charset="0"/>
              </a:defRPr>
            </a:lvl8pPr>
            <a:lvl9pPr marL="3845795" indent="-226224" defTabSz="900181"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6</a:t>
            </a:fld>
            <a:endParaRPr lang="en-US" altLang="en-US" smtClean="0">
              <a:solidFill>
                <a:srgbClr val="000000"/>
              </a:solidFill>
              <a:cs typeface="Arial" pitchFamily="34" charset="0"/>
            </a:endParaRPr>
          </a:p>
        </p:txBody>
      </p:sp>
      <p:sp>
        <p:nvSpPr>
          <p:cNvPr id="54275" name="Rectangle 7"/>
          <p:cNvSpPr txBox="1">
            <a:spLocks noGrp="1" noChangeArrowheads="1"/>
          </p:cNvSpPr>
          <p:nvPr/>
        </p:nvSpPr>
        <p:spPr bwMode="auto">
          <a:xfrm>
            <a:off x="3883026"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77" tIns="45943" rIns="91877" bIns="45943"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6</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2525" y="688975"/>
            <a:ext cx="4559300" cy="3421063"/>
          </a:xfrm>
          <a:ln/>
        </p:spPr>
      </p:sp>
      <p:sp>
        <p:nvSpPr>
          <p:cNvPr id="54277" name="Rectangle 3"/>
          <p:cNvSpPr>
            <a:spLocks noGrp="1" noChangeArrowheads="1"/>
          </p:cNvSpPr>
          <p:nvPr>
            <p:ph type="body" idx="1"/>
          </p:nvPr>
        </p:nvSpPr>
        <p:spPr>
          <a:xfrm>
            <a:off x="914401" y="4344989"/>
            <a:ext cx="5029200" cy="4113212"/>
          </a:xfrm>
          <a:noFill/>
        </p:spPr>
        <p:txBody>
          <a:bodyPr lIns="91877" tIns="45943" rIns="91877" bIns="45943"/>
          <a:lstStyle/>
          <a:p>
            <a:pPr defTabSz="1175104">
              <a:spcBef>
                <a:spcPct val="0"/>
              </a:spcBef>
            </a:pPr>
            <a:r>
              <a:rPr lang="en-US" altLang="en-US" smtClean="0"/>
              <a:t>Note BSM not included in project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13</a:t>
            </a:fld>
            <a:endParaRPr lang="en-US"/>
          </a:p>
        </p:txBody>
      </p:sp>
    </p:spTree>
    <p:extLst>
      <p:ext uri="{BB962C8B-B14F-4D97-AF65-F5344CB8AC3E}">
        <p14:creationId xmlns:p14="http://schemas.microsoft.com/office/powerpoint/2010/main" val="4085442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55DF9A8-A8E8-41EA-B260-D01AD0AE4FE4}" type="slidenum">
              <a:rPr lang="en-US" smtClean="0"/>
              <a:pPr/>
              <a:t>15</a:t>
            </a:fld>
            <a:endParaRPr lang="en-US" dirty="0"/>
          </a:p>
        </p:txBody>
      </p:sp>
    </p:spTree>
    <p:extLst>
      <p:ext uri="{BB962C8B-B14F-4D97-AF65-F5344CB8AC3E}">
        <p14:creationId xmlns:p14="http://schemas.microsoft.com/office/powerpoint/2010/main" val="3059498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16</a:t>
            </a:fld>
            <a:endParaRPr lang="en-US" dirty="0"/>
          </a:p>
        </p:txBody>
      </p:sp>
    </p:spTree>
    <p:extLst>
      <p:ext uri="{BB962C8B-B14F-4D97-AF65-F5344CB8AC3E}">
        <p14:creationId xmlns:p14="http://schemas.microsoft.com/office/powerpoint/2010/main" val="1934722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 reworked</a:t>
            </a:r>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17</a:t>
            </a:fld>
            <a:endParaRPr lang="en-US" dirty="0"/>
          </a:p>
        </p:txBody>
      </p:sp>
    </p:spTree>
    <p:extLst>
      <p:ext uri="{BB962C8B-B14F-4D97-AF65-F5344CB8AC3E}">
        <p14:creationId xmlns:p14="http://schemas.microsoft.com/office/powerpoint/2010/main" val="1913005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20</a:t>
            </a:fld>
            <a:endParaRPr lang="en-US" dirty="0"/>
          </a:p>
        </p:txBody>
      </p:sp>
    </p:spTree>
    <p:extLst>
      <p:ext uri="{BB962C8B-B14F-4D97-AF65-F5344CB8AC3E}">
        <p14:creationId xmlns:p14="http://schemas.microsoft.com/office/powerpoint/2010/main" val="4233650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982">
              <a:defRPr/>
            </a:pPr>
            <a:r>
              <a:rPr lang="en-US" baseline="0" dirty="0" smtClean="0"/>
              <a:t>Retitled to </a:t>
            </a:r>
            <a:r>
              <a:rPr lang="en-US" dirty="0" smtClean="0"/>
              <a:t>“Early physics “</a:t>
            </a:r>
          </a:p>
          <a:p>
            <a:r>
              <a:rPr lang="en-US" dirty="0" smtClean="0"/>
              <a:t>Reconstructed pie chart </a:t>
            </a:r>
          </a:p>
          <a:p>
            <a:r>
              <a:rPr lang="en-US" dirty="0" smtClean="0"/>
              <a:t>Animation removed</a:t>
            </a:r>
          </a:p>
          <a:p>
            <a:endParaRPr lang="en-US" dirty="0" smtClean="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559794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7/27/15</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2946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5" name="Rectangle 4"/>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Tree>
    <p:extLst>
      <p:ext uri="{BB962C8B-B14F-4D97-AF65-F5344CB8AC3E}">
        <p14:creationId xmlns:p14="http://schemas.microsoft.com/office/powerpoint/2010/main" val="142701056"/>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5" name="Rectangle 4"/>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6" name="Rectangle 5"/>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5" name="Rectangle 4"/>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9"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4" name="Rectangle 3"/>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2"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7" name="Rectangle 6"/>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2"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7" name="Rectangle 6"/>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6" name="Rectangle 5"/>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6" name="Rectangle 5"/>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jpe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6" name="Rectangle 5"/>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 id="2147483659" r:id="rId9"/>
  </p:sldLayoutIdLst>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fld id="{65109F8C-9F4D-5945-807D-33CC9F4EE4DF}" type="datetimeFigureOut">
              <a:rPr lang="en-US" smtClean="0">
                <a:solidFill>
                  <a:prstClr val="white"/>
                </a:solidFill>
              </a:rPr>
              <a:pPr/>
              <a:t>7/27/15</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6883766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jpe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5.xml"/><Relationship Id="rId2"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42.png"/><Relationship Id="rId5" Type="http://schemas.openxmlformats.org/officeDocument/2006/relationships/image" Target="../media/image22.jpe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5.png"/><Relationship Id="rId5" Type="http://schemas.openxmlformats.org/officeDocument/2006/relationships/image" Target="../media/image46.jpe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jpeg"/><Relationship Id="rId5" Type="http://schemas.openxmlformats.org/officeDocument/2006/relationships/image" Target="../media/image49.png"/><Relationship Id="rId6" Type="http://schemas.openxmlformats.org/officeDocument/2006/relationships/image" Target="../media/image24.png"/><Relationship Id="rId7" Type="http://schemas.openxmlformats.org/officeDocument/2006/relationships/image" Target="../media/image50.png"/><Relationship Id="rId8" Type="http://schemas.openxmlformats.org/officeDocument/2006/relationships/image" Target="../media/image18.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59.wmf"/><Relationship Id="rId4" Type="http://schemas.openxmlformats.org/officeDocument/2006/relationships/image" Target="../media/image60.png"/><Relationship Id="rId5" Type="http://schemas.openxmlformats.org/officeDocument/2006/relationships/image" Target="../media/image61.gif"/><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2.xml"/><Relationship Id="rId3"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61.gif"/><Relationship Id="rId5" Type="http://schemas.openxmlformats.org/officeDocument/2006/relationships/oleObject" Target="../embeddings/oleObject2.bin"/><Relationship Id="rId6" Type="http://schemas.openxmlformats.org/officeDocument/2006/relationships/image" Target="../media/image65.emf"/><Relationship Id="rId1" Type="http://schemas.openxmlformats.org/officeDocument/2006/relationships/vmlDrawing" Target="../drawings/vmlDrawing2.vml"/><Relationship Id="rId2"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5" Type="http://schemas.openxmlformats.org/officeDocument/2006/relationships/image" Target="../media/image69.png"/><Relationship Id="rId6" Type="http://schemas.openxmlformats.org/officeDocument/2006/relationships/image" Target="../media/image70.jpeg"/><Relationship Id="rId7" Type="http://schemas.openxmlformats.org/officeDocument/2006/relationships/image" Target="../media/image71.png"/><Relationship Id="rId8" Type="http://schemas.openxmlformats.org/officeDocument/2006/relationships/image" Target="../media/image72.emf"/><Relationship Id="rId9" Type="http://schemas.openxmlformats.org/officeDocument/2006/relationships/image" Target="../media/image73.png"/><Relationship Id="rId10"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18.jpeg"/><Relationship Id="rId7" Type="http://schemas.openxmlformats.org/officeDocument/2006/relationships/image" Target="../media/image76.jpeg"/><Relationship Id="rId8" Type="http://schemas.microsoft.com/office/2007/relationships/hdphoto" Target="../media/hdphoto2.wdp"/><Relationship Id="rId9" Type="http://schemas.openxmlformats.org/officeDocument/2006/relationships/image" Target="../media/image77.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1.wdp"/><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rial" panose="020B0604020202020204" pitchFamily="34" charset="0"/>
                <a:cs typeface="Arial" panose="020B0604020202020204" pitchFamily="34" charset="0"/>
              </a:rPr>
              <a:t>Science Overview</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en-US" dirty="0" smtClean="0">
                <a:latin typeface="Arial" panose="020B0604020202020204" pitchFamily="34" charset="0"/>
                <a:cs typeface="Arial" panose="020B0604020202020204" pitchFamily="34" charset="0"/>
              </a:rPr>
              <a:t>Bob </a:t>
            </a:r>
            <a:r>
              <a:rPr lang="en-US" dirty="0" err="1" smtClean="0">
                <a:latin typeface="Arial" panose="020B0604020202020204" pitchFamily="34" charset="0"/>
                <a:cs typeface="Arial" panose="020B0604020202020204" pitchFamily="34" charset="0"/>
              </a:rPr>
              <a:t>McKeown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8737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solidFill>
                  <a:srgbClr val="C00000"/>
                </a:solidFill>
              </a:rPr>
              <a:t>JLab</a:t>
            </a:r>
            <a:r>
              <a:rPr lang="en-US" i="1" dirty="0" smtClean="0">
                <a:solidFill>
                  <a:srgbClr val="C00000"/>
                </a:solidFill>
              </a:rPr>
              <a:t>:</a:t>
            </a:r>
            <a:r>
              <a:rPr lang="en-US" dirty="0" smtClean="0"/>
              <a:t> </a:t>
            </a:r>
            <a:r>
              <a:rPr lang="en-US" dirty="0" smtClean="0">
                <a:solidFill>
                  <a:srgbClr val="002060"/>
                </a:solidFill>
              </a:rPr>
              <a:t>21</a:t>
            </a:r>
            <a:r>
              <a:rPr lang="en-US" baseline="30000" dirty="0" smtClean="0">
                <a:solidFill>
                  <a:srgbClr val="002060"/>
                </a:solidFill>
              </a:rPr>
              <a:t>st</a:t>
            </a:r>
            <a:r>
              <a:rPr lang="en-US" dirty="0" smtClean="0">
                <a:solidFill>
                  <a:srgbClr val="002060"/>
                </a:solidFill>
              </a:rPr>
              <a:t> Century Science Questions</a:t>
            </a:r>
            <a:endParaRPr lang="en-US" dirty="0">
              <a:solidFill>
                <a:srgbClr val="002060"/>
              </a:solidFill>
            </a:endParaRPr>
          </a:p>
        </p:txBody>
      </p:sp>
      <p:sp>
        <p:nvSpPr>
          <p:cNvPr id="4" name="TextBox 3"/>
          <p:cNvSpPr txBox="1"/>
          <p:nvPr/>
        </p:nvSpPr>
        <p:spPr>
          <a:xfrm>
            <a:off x="228600" y="1066800"/>
            <a:ext cx="8229600" cy="1015663"/>
          </a:xfrm>
          <a:prstGeom prst="rect">
            <a:avLst/>
          </a:prstGeom>
          <a:noFill/>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What is the role of </a:t>
            </a:r>
            <a:r>
              <a:rPr lang="en-US" sz="2000" b="1" kern="0" dirty="0" err="1" smtClean="0">
                <a:solidFill>
                  <a:schemeClr val="accent5">
                    <a:lumMod val="75000"/>
                  </a:schemeClr>
                </a:solidFill>
                <a:latin typeface="Arial" pitchFamily="34" charset="0"/>
                <a:cs typeface="Arial" pitchFamily="34" charset="0"/>
              </a:rPr>
              <a:t>gluonic</a:t>
            </a:r>
            <a:r>
              <a:rPr lang="en-US" sz="2000" b="1" kern="0" dirty="0" smtClean="0">
                <a:solidFill>
                  <a:schemeClr val="accent5">
                    <a:lumMod val="75000"/>
                  </a:schemeClr>
                </a:solidFill>
                <a:latin typeface="Arial" pitchFamily="34" charset="0"/>
                <a:cs typeface="Arial" pitchFamily="34" charset="0"/>
              </a:rPr>
              <a:t> excitations in the spectroscopy of light mesons? Can these excitations elucidate the origin of quark confinement?</a:t>
            </a:r>
          </a:p>
        </p:txBody>
      </p:sp>
      <p:sp>
        <p:nvSpPr>
          <p:cNvPr id="5" name="TextBox 4"/>
          <p:cNvSpPr txBox="1"/>
          <p:nvPr/>
        </p:nvSpPr>
        <p:spPr>
          <a:xfrm>
            <a:off x="228600" y="2209800"/>
            <a:ext cx="81534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Where is the missing spin in the nucleon? Is there a significant contribution from valence quark orbital angular momentum?</a:t>
            </a:r>
          </a:p>
        </p:txBody>
      </p:sp>
      <p:sp>
        <p:nvSpPr>
          <p:cNvPr id="6" name="TextBox 5"/>
          <p:cNvSpPr txBox="1"/>
          <p:nvPr/>
        </p:nvSpPr>
        <p:spPr>
          <a:xfrm>
            <a:off x="228600" y="3352800"/>
            <a:ext cx="77724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Can we reveal a novel landscape of nucleon substructure through measurements of new multidimensional distribution functions?</a:t>
            </a:r>
          </a:p>
        </p:txBody>
      </p:sp>
      <p:sp>
        <p:nvSpPr>
          <p:cNvPr id="7" name="TextBox 6"/>
          <p:cNvSpPr txBox="1"/>
          <p:nvPr/>
        </p:nvSpPr>
        <p:spPr>
          <a:xfrm>
            <a:off x="228600" y="4419600"/>
            <a:ext cx="89154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What is the relation between short-range N-N correlations and the </a:t>
            </a:r>
            <a:r>
              <a:rPr lang="en-US" sz="2000" b="1" kern="0" dirty="0" err="1" smtClean="0">
                <a:solidFill>
                  <a:schemeClr val="accent5">
                    <a:lumMod val="75000"/>
                  </a:schemeClr>
                </a:solidFill>
                <a:latin typeface="Arial" pitchFamily="34" charset="0"/>
                <a:cs typeface="Arial" pitchFamily="34" charset="0"/>
              </a:rPr>
              <a:t>partonic</a:t>
            </a:r>
            <a:r>
              <a:rPr lang="en-US" sz="2000" b="1" kern="0" dirty="0" smtClean="0">
                <a:solidFill>
                  <a:schemeClr val="accent5">
                    <a:lumMod val="75000"/>
                  </a:schemeClr>
                </a:solidFill>
                <a:latin typeface="Arial" pitchFamily="34" charset="0"/>
                <a:cs typeface="Arial" pitchFamily="34" charset="0"/>
              </a:rPr>
              <a:t> structure of nuclei?</a:t>
            </a:r>
          </a:p>
          <a:p>
            <a:endParaRPr lang="en-US" sz="2000" b="1" dirty="0" smtClean="0">
              <a:solidFill>
                <a:srgbClr val="002060"/>
              </a:solidFill>
              <a:latin typeface="Arial" pitchFamily="34" charset="0"/>
              <a:cs typeface="Arial" pitchFamily="34" charset="0"/>
            </a:endParaRPr>
          </a:p>
        </p:txBody>
      </p:sp>
      <p:sp>
        <p:nvSpPr>
          <p:cNvPr id="9" name="TextBox 8"/>
          <p:cNvSpPr txBox="1"/>
          <p:nvPr/>
        </p:nvSpPr>
        <p:spPr>
          <a:xfrm>
            <a:off x="228600" y="5410200"/>
            <a:ext cx="83058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b="1" kern="0" dirty="0" smtClean="0">
                <a:solidFill>
                  <a:schemeClr val="accent5">
                    <a:lumMod val="75000"/>
                  </a:schemeClr>
                </a:solidFill>
                <a:latin typeface="Arial" pitchFamily="34" charset="0"/>
                <a:cs typeface="Arial" pitchFamily="34" charset="0"/>
              </a:rPr>
              <a:t>Can we discover evidence for physics beyond the standard model of particle physics?</a:t>
            </a:r>
            <a:endParaRPr lang="en-US" sz="2000" kern="0" dirty="0" smtClean="0">
              <a:solidFill>
                <a:schemeClr val="accent5">
                  <a:lumMod val="75000"/>
                </a:schemeClr>
              </a:solidFill>
              <a:latin typeface="Arial" pitchFamily="34" charset="0"/>
              <a:cs typeface="Arial" pitchFamily="34" charset="0"/>
            </a:endParaRPr>
          </a:p>
          <a:p>
            <a:endParaRPr lang="en-US" sz="20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163599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5">
                                            <p:txEl>
                                              <p:pRg st="0" end="0"/>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6">
                                            <p:txEl>
                                              <p:pRg st="0" end="0"/>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7">
                                            <p:txEl>
                                              <p:pRg st="0" end="0"/>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9">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834" y="932472"/>
            <a:ext cx="8815340" cy="5214792"/>
          </a:xfrm>
          <a:prstGeom prst="rect">
            <a:avLst/>
          </a:prstGeom>
          <a:solidFill>
            <a:schemeClr val="bg1"/>
          </a:solidFill>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111702"/>
            <a:ext cx="9144000" cy="553998"/>
          </a:xfrm>
          <a:prstGeom prst="rect">
            <a:avLst/>
          </a:prstGeom>
        </p:spPr>
        <p:txBody>
          <a:bodyPr wrap="square">
            <a:spAutoFit/>
          </a:bodyPr>
          <a:lstStyle/>
          <a:p>
            <a:pPr algn="ctr" fontAlgn="b"/>
            <a:r>
              <a:rPr lang="en-US" sz="3000" b="1" dirty="0">
                <a:solidFill>
                  <a:srgbClr val="000000"/>
                </a:solidFill>
                <a:latin typeface="Arial" panose="020B0604020202020204" pitchFamily="34" charset="0"/>
                <a:cs typeface="Arial" panose="020B0604020202020204" pitchFamily="34" charset="0"/>
              </a:rPr>
              <a:t>12 </a:t>
            </a:r>
            <a:r>
              <a:rPr lang="en-US" sz="3000" b="1" dirty="0" err="1">
                <a:solidFill>
                  <a:srgbClr val="000000"/>
                </a:solidFill>
                <a:latin typeface="Arial" panose="020B0604020202020204" pitchFamily="34" charset="0"/>
                <a:cs typeface="Arial" panose="020B0604020202020204" pitchFamily="34" charset="0"/>
              </a:rPr>
              <a:t>GeV</a:t>
            </a:r>
            <a:r>
              <a:rPr lang="en-US" sz="3000" b="1" dirty="0">
                <a:solidFill>
                  <a:srgbClr val="000000"/>
                </a:solidFill>
                <a:latin typeface="Arial" panose="020B0604020202020204" pitchFamily="34" charset="0"/>
                <a:cs typeface="Arial" panose="020B0604020202020204" pitchFamily="34" charset="0"/>
              </a:rPr>
              <a:t> Approved Experiments by Physics Topics</a:t>
            </a:r>
          </a:p>
        </p:txBody>
      </p:sp>
      <p:graphicFrame>
        <p:nvGraphicFramePr>
          <p:cNvPr id="6" name="Content Placeholder 3"/>
          <p:cNvGraphicFramePr>
            <a:graphicFrameLocks/>
          </p:cNvGraphicFramePr>
          <p:nvPr>
            <p:extLst>
              <p:ext uri="{D42A27DB-BD31-4B8C-83A1-F6EECF244321}">
                <p14:modId xmlns:p14="http://schemas.microsoft.com/office/powerpoint/2010/main" val="2832813651"/>
              </p:ext>
            </p:extLst>
          </p:nvPr>
        </p:nvGraphicFramePr>
        <p:xfrm>
          <a:off x="162372" y="868354"/>
          <a:ext cx="8827802" cy="5224317"/>
        </p:xfrm>
        <a:graphic>
          <a:graphicData uri="http://schemas.openxmlformats.org/drawingml/2006/table">
            <a:tbl>
              <a:tblPr firstRow="1" bandRow="1">
                <a:tableStyleId>{073A0DAA-6AF3-43AB-8588-CEC1D06C72B9}</a:tableStyleId>
              </a:tblPr>
              <a:tblGrid>
                <a:gridCol w="4904337"/>
                <a:gridCol w="572172"/>
                <a:gridCol w="653911"/>
                <a:gridCol w="653911"/>
                <a:gridCol w="653911"/>
                <a:gridCol w="653911"/>
                <a:gridCol w="735649"/>
              </a:tblGrid>
              <a:tr h="54452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Topic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A</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B</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D</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Other</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6567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Hadron spectra as probes of </a:t>
                      </a:r>
                      <a:r>
                        <a:rPr lang="en-US" sz="1400" u="none" strike="noStrike" dirty="0" smtClean="0">
                          <a:latin typeface="Arial" panose="020B0604020202020204" pitchFamily="34" charset="0"/>
                          <a:cs typeface="Arial" panose="020B0604020202020204" pitchFamily="34" charset="0"/>
                        </a:rPr>
                        <a:t>QCD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smtClean="0">
                          <a:latin typeface="Arial" panose="020B0604020202020204" pitchFamily="34" charset="0"/>
                          <a:cs typeface="Arial" panose="020B0604020202020204" pitchFamily="34" charset="0"/>
                        </a:rPr>
                        <a:t>GlueX</a:t>
                      </a:r>
                      <a:r>
                        <a:rPr lang="en-US" sz="1400" u="none" strike="noStrike" dirty="0" smtClean="0">
                          <a:latin typeface="Arial" panose="020B0604020202020204" pitchFamily="34" charset="0"/>
                          <a:cs typeface="Arial" panose="020B0604020202020204" pitchFamily="34" charset="0"/>
                        </a:rPr>
                        <a:t> </a:t>
                      </a:r>
                      <a:r>
                        <a:rPr lang="en-US" sz="1400" u="none" strike="noStrike" dirty="0">
                          <a:latin typeface="Arial" panose="020B0604020202020204" pitchFamily="34" charset="0"/>
                          <a:cs typeface="Arial" panose="020B0604020202020204" pitchFamily="34" charset="0"/>
                        </a:rPr>
                        <a:t>and heavy baryon and meson spectroscopy)</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8953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transverse structure of the </a:t>
                      </a:r>
                      <a:r>
                        <a:rPr lang="en-US" sz="1400" u="none" strike="noStrike" dirty="0" smtClean="0">
                          <a:latin typeface="Arial" panose="020B0604020202020204" pitchFamily="34" charset="0"/>
                          <a:cs typeface="Arial" panose="020B0604020202020204" pitchFamily="34" charset="0"/>
                        </a:rPr>
                        <a:t>hadrons</a:t>
                      </a:r>
                      <a:r>
                        <a:rPr lang="en-US" sz="1400" u="none" strike="noStrike" dirty="0">
                          <a:latin typeface="Arial" panose="020B0604020202020204" pitchFamily="34" charset="0"/>
                          <a:cs typeface="Arial" panose="020B0604020202020204" pitchFamily="34" charset="0"/>
                        </a:rPr>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(Elastic and transition Form Factors)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133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longitudinal structure of the hadrons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Unpolarized</a:t>
                      </a:r>
                      <a:r>
                        <a:rPr lang="en-US" sz="1400" u="none" strike="noStrike" dirty="0">
                          <a:latin typeface="Arial" panose="020B0604020202020204" pitchFamily="34" charset="0"/>
                          <a:cs typeface="Arial" panose="020B0604020202020204" pitchFamily="34" charset="0"/>
                        </a:rPr>
                        <a:t> and polarized </a:t>
                      </a:r>
                      <a:r>
                        <a:rPr lang="en-US" sz="1400" u="none" strike="noStrike" dirty="0" err="1">
                          <a:latin typeface="Arial" panose="020B0604020202020204" pitchFamily="34" charset="0"/>
                          <a:cs typeface="Arial" panose="020B0604020202020204" pitchFamily="34" charset="0"/>
                        </a:rPr>
                        <a:t>parton</a:t>
                      </a:r>
                      <a:r>
                        <a:rPr lang="en-US" sz="1400" u="none" strike="noStrike" dirty="0">
                          <a:latin typeface="Arial" panose="020B0604020202020204" pitchFamily="34" charset="0"/>
                          <a:cs typeface="Arial" panose="020B0604020202020204" pitchFamily="34" charset="0"/>
                        </a:rPr>
                        <a:t> distribution functions)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751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3D structure of the </a:t>
                      </a:r>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(Generalized Parton Distributions and Transverse Momentum Distributions)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9</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9601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and cold nuclear </a:t>
                      </a:r>
                      <a:r>
                        <a:rPr lang="en-US" sz="1400" u="none" strike="noStrike" dirty="0" smtClean="0">
                          <a:latin typeface="Arial" panose="020B0604020202020204" pitchFamily="34" charset="0"/>
                          <a:cs typeface="Arial" panose="020B0604020202020204" pitchFamily="34" charset="0"/>
                        </a:rPr>
                        <a:t>matter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(Medium modification of the nucleons, quark </a:t>
                      </a:r>
                      <a:r>
                        <a:rPr lang="en-US" sz="1400" u="none" strike="noStrike" dirty="0" err="1">
                          <a:latin typeface="Arial" panose="020B0604020202020204" pitchFamily="34" charset="0"/>
                          <a:cs typeface="Arial" panose="020B0604020202020204" pitchFamily="34" charset="0"/>
                        </a:rPr>
                        <a:t>hadronization</a:t>
                      </a:r>
                      <a:r>
                        <a:rPr lang="en-US" sz="1400" u="none" strike="noStrike" dirty="0">
                          <a:latin typeface="Arial" panose="020B0604020202020204" pitchFamily="34" charset="0"/>
                          <a:cs typeface="Arial" panose="020B0604020202020204" pitchFamily="34" charset="0"/>
                        </a:rPr>
                        <a:t>, N-N correlations, </a:t>
                      </a:r>
                      <a:r>
                        <a:rPr lang="en-US" sz="1400" u="none" strike="noStrike" dirty="0" err="1">
                          <a:latin typeface="Arial" panose="020B0604020202020204" pitchFamily="34" charset="0"/>
                          <a:cs typeface="Arial" panose="020B0604020202020204" pitchFamily="34" charset="0"/>
                        </a:rPr>
                        <a:t>hypernuclear</a:t>
                      </a:r>
                      <a:r>
                        <a:rPr lang="en-US" sz="1400" u="none" strike="noStrike" dirty="0">
                          <a:latin typeface="Arial" panose="020B0604020202020204" pitchFamily="34" charset="0"/>
                          <a:cs typeface="Arial" panose="020B0604020202020204" pitchFamily="34" charset="0"/>
                        </a:rPr>
                        <a:t> spectroscopy, few-body experiments)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17</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373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Low-energy tests of the Standard Model and Fundamental </a:t>
                      </a:r>
                      <a:r>
                        <a:rPr lang="en-US" sz="1400" u="none" strike="noStrike" dirty="0" smtClean="0">
                          <a:latin typeface="Arial" panose="020B0604020202020204" pitchFamily="34" charset="0"/>
                          <a:cs typeface="Arial" panose="020B0604020202020204" pitchFamily="34" charset="0"/>
                        </a:rPr>
                        <a:t>Symmetries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026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bl>
          </a:graphicData>
        </a:graphic>
      </p:graphicFrame>
    </p:spTree>
    <p:extLst>
      <p:ext uri="{BB962C8B-B14F-4D97-AF65-F5344CB8AC3E}">
        <p14:creationId xmlns:p14="http://schemas.microsoft.com/office/powerpoint/2010/main" val="29090251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734" y="940036"/>
            <a:ext cx="8793620" cy="5375305"/>
          </a:xfrm>
          <a:prstGeom prst="rect">
            <a:avLst/>
          </a:prstGeom>
          <a:solidFill>
            <a:schemeClr val="bg1"/>
          </a:solidFill>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95250"/>
            <a:ext cx="9144000" cy="947738"/>
          </a:xfrm>
        </p:spPr>
        <p:txBody>
          <a:bodyPr>
            <a:noAutofit/>
          </a:bodyPr>
          <a:lstStyle/>
          <a:p>
            <a:r>
              <a:rPr lang="en-US" sz="3200" b="1" dirty="0">
                <a:solidFill>
                  <a:srgbClr val="000000"/>
                </a:solidFill>
                <a:latin typeface="Arial" panose="020B0604020202020204" pitchFamily="34" charset="0"/>
                <a:cs typeface="Arial" panose="020B0604020202020204" pitchFamily="34" charset="0"/>
              </a:rPr>
              <a:t>12 </a:t>
            </a:r>
            <a:r>
              <a:rPr lang="en-US" sz="3200" b="1" dirty="0" err="1">
                <a:solidFill>
                  <a:srgbClr val="000000"/>
                </a:solidFill>
                <a:latin typeface="Arial" panose="020B0604020202020204" pitchFamily="34" charset="0"/>
                <a:cs typeface="Arial" panose="020B0604020202020204" pitchFamily="34" charset="0"/>
              </a:rPr>
              <a:t>GeV</a:t>
            </a:r>
            <a:r>
              <a:rPr lang="en-US" sz="3200" b="1" dirty="0">
                <a:solidFill>
                  <a:srgbClr val="000000"/>
                </a:solidFill>
                <a:latin typeface="Arial" panose="020B0604020202020204" pitchFamily="34" charset="0"/>
                <a:cs typeface="Arial" panose="020B0604020202020204" pitchFamily="34" charset="0"/>
              </a:rPr>
              <a:t> Approved Experiments by PAC Days</a:t>
            </a:r>
            <a:br>
              <a:rPr lang="en-US" sz="3200" b="1" dirty="0">
                <a:solidFill>
                  <a:srgbClr val="000000"/>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114605713"/>
              </p:ext>
            </p:extLst>
          </p:nvPr>
        </p:nvGraphicFramePr>
        <p:xfrm>
          <a:off x="145788" y="718455"/>
          <a:ext cx="8671642" cy="5457966"/>
        </p:xfrm>
        <a:graphic>
          <a:graphicData uri="http://schemas.openxmlformats.org/drawingml/2006/table">
            <a:tbl>
              <a:tblPr firstRow="1" bandRow="1">
                <a:tableStyleId>{073A0DAA-6AF3-43AB-8588-CEC1D06C72B9}</a:tableStyleId>
              </a:tblPr>
              <a:tblGrid>
                <a:gridCol w="4897876"/>
                <a:gridCol w="642343"/>
                <a:gridCol w="642343"/>
                <a:gridCol w="642343"/>
                <a:gridCol w="562051"/>
                <a:gridCol w="642343"/>
                <a:gridCol w="642343"/>
              </a:tblGrid>
              <a:tr h="52084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Topic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A</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B</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D</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Other</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914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Hadron spectra as probes of </a:t>
                      </a:r>
                      <a:r>
                        <a:rPr lang="en-US" sz="1400" u="none" strike="noStrike" dirty="0" smtClean="0">
                          <a:latin typeface="Arial" panose="020B0604020202020204" pitchFamily="34" charset="0"/>
                          <a:cs typeface="Arial" panose="020B0604020202020204" pitchFamily="34" charset="0"/>
                        </a:rPr>
                        <a:t>QCD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GluEx</a:t>
                      </a:r>
                      <a:r>
                        <a:rPr lang="en-US" sz="1400" u="none" strike="noStrike" dirty="0">
                          <a:latin typeface="Arial" panose="020B0604020202020204" pitchFamily="34" charset="0"/>
                          <a:cs typeface="Arial" panose="020B0604020202020204" pitchFamily="34" charset="0"/>
                        </a:rPr>
                        <a:t> and heavy baryon and meson spectroscopy)</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119</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540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smtClean="0">
                          <a:latin typeface="Arial" panose="020B0604020202020204" pitchFamily="34" charset="0"/>
                          <a:cs typeface="Arial" panose="020B0604020202020204" pitchFamily="34" charset="0"/>
                        </a:rPr>
                        <a:t>659</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4060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transverse structure of the </a:t>
                      </a:r>
                      <a:r>
                        <a:rPr lang="en-US" sz="1400" u="none" strike="noStrike" dirty="0" smtClean="0">
                          <a:latin typeface="Arial" panose="020B0604020202020204" pitchFamily="34" charset="0"/>
                          <a:cs typeface="Arial" panose="020B0604020202020204" pitchFamily="34" charset="0"/>
                        </a:rPr>
                        <a:t>hadrons</a:t>
                      </a:r>
                      <a:r>
                        <a:rPr lang="en-US" sz="1400" u="none" strike="noStrike" dirty="0">
                          <a:latin typeface="Arial" panose="020B0604020202020204" pitchFamily="34" charset="0"/>
                          <a:cs typeface="Arial" panose="020B0604020202020204" pitchFamily="34" charset="0"/>
                        </a:rPr>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(Elastic and transition Form Factors)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145.5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102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25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357.5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624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longitudinal structure of the hadrons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Unpolarized</a:t>
                      </a:r>
                      <a:r>
                        <a:rPr lang="en-US" sz="1400" u="none" strike="noStrike" dirty="0">
                          <a:latin typeface="Arial" panose="020B0604020202020204" pitchFamily="34" charset="0"/>
                          <a:cs typeface="Arial" panose="020B0604020202020204" pitchFamily="34" charset="0"/>
                        </a:rPr>
                        <a:t> and polarized </a:t>
                      </a:r>
                      <a:r>
                        <a:rPr lang="en-US" sz="1400" u="none" strike="noStrike" dirty="0" err="1">
                          <a:latin typeface="Arial" panose="020B0604020202020204" pitchFamily="34" charset="0"/>
                          <a:cs typeface="Arial" panose="020B0604020202020204" pitchFamily="34" charset="0"/>
                        </a:rPr>
                        <a:t>parton</a:t>
                      </a:r>
                      <a:r>
                        <a:rPr lang="en-US" sz="1400" u="none" strike="noStrike" dirty="0">
                          <a:latin typeface="Arial" panose="020B0604020202020204" pitchFamily="34" charset="0"/>
                          <a:cs typeface="Arial" panose="020B0604020202020204" pitchFamily="34" charset="0"/>
                        </a:rPr>
                        <a:t> distribution functions)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a:latin typeface="Arial" panose="020B0604020202020204" pitchFamily="34" charset="0"/>
                          <a:cs typeface="Arial" panose="020B0604020202020204" pitchFamily="34" charset="0"/>
                        </a:rPr>
                        <a:t>65</a:t>
                      </a:r>
                      <a:endParaRPr lang="en-US" sz="1400" b="0" i="0" u="none" strike="noStrike">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230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165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460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7298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3D structure of the </a:t>
                      </a:r>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(Generalized Parton Distributions and Transverse Momentum Distributions)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409 </a:t>
                      </a:r>
                      <a:endParaRPr lang="en-US" sz="1400" b="0" i="0" u="none" strike="noStrike" dirty="0">
                        <a:solidFill>
                          <a:srgbClr val="FF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872 </a:t>
                      </a:r>
                      <a:endParaRPr lang="en-US" sz="1400" b="0" i="0" u="none" strike="noStrike" dirty="0">
                        <a:solidFill>
                          <a:srgbClr val="00206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212 </a:t>
                      </a:r>
                      <a:endParaRPr lang="en-US" sz="1400" b="0" i="0" u="none" strike="noStrike" dirty="0">
                        <a:solidFill>
                          <a:srgbClr val="00206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1493 </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8355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and cold nuclear </a:t>
                      </a:r>
                      <a:r>
                        <a:rPr lang="en-US" sz="1400" u="none" strike="noStrike" dirty="0" smtClean="0">
                          <a:latin typeface="Arial" panose="020B0604020202020204" pitchFamily="34" charset="0"/>
                          <a:cs typeface="Arial" panose="020B0604020202020204" pitchFamily="34" charset="0"/>
                        </a:rPr>
                        <a:t>matter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(Medium modification of the nucleons, quark </a:t>
                      </a:r>
                      <a:r>
                        <a:rPr lang="en-US" sz="1400" u="none" strike="noStrike" dirty="0" err="1">
                          <a:latin typeface="Arial" panose="020B0604020202020204" pitchFamily="34" charset="0"/>
                          <a:cs typeface="Arial" panose="020B0604020202020204" pitchFamily="34" charset="0"/>
                        </a:rPr>
                        <a:t>hadronization</a:t>
                      </a:r>
                      <a:r>
                        <a:rPr lang="en-US" sz="1400" u="none" strike="noStrike" dirty="0">
                          <a:latin typeface="Arial" panose="020B0604020202020204" pitchFamily="34" charset="0"/>
                          <a:cs typeface="Arial" panose="020B0604020202020204" pitchFamily="34" charset="0"/>
                        </a:rPr>
                        <a:t>, N-N correlations, </a:t>
                      </a:r>
                      <a:r>
                        <a:rPr lang="en-US" sz="1400" u="none" strike="noStrike" dirty="0" err="1">
                          <a:latin typeface="Arial" panose="020B0604020202020204" pitchFamily="34" charset="0"/>
                          <a:cs typeface="Arial" panose="020B0604020202020204" pitchFamily="34" charset="0"/>
                        </a:rPr>
                        <a:t>hypernuclear</a:t>
                      </a:r>
                      <a:r>
                        <a:rPr lang="en-US" sz="1400" u="none" strike="noStrike" dirty="0">
                          <a:latin typeface="Arial" panose="020B0604020202020204" pitchFamily="34" charset="0"/>
                          <a:cs typeface="Arial" panose="020B0604020202020204" pitchFamily="34" charset="0"/>
                        </a:rPr>
                        <a:t> spectroscopy, few-body experiments)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180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175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201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14</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570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844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Low-energy tests of the Standard Model and Fundamental </a:t>
                      </a:r>
                      <a:r>
                        <a:rPr lang="en-US" sz="1400" u="none" strike="noStrike" dirty="0" smtClean="0">
                          <a:latin typeface="Arial" panose="020B0604020202020204" pitchFamily="34" charset="0"/>
                          <a:cs typeface="Arial" panose="020B0604020202020204" pitchFamily="34" charset="0"/>
                        </a:rPr>
                        <a:t>Symmetries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547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205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FF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79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60</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891 </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3364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1346.5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1686</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680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644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4430.5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r h="533649">
                <a:tc>
                  <a:txBody>
                    <a:bodyPr/>
                    <a:lstStyle/>
                    <a:p>
                      <a:pPr algn="l" fontAlgn="b"/>
                      <a:r>
                        <a:rPr lang="en-US" sz="1400" b="1" i="0" u="none" strike="noStrike" dirty="0" smtClean="0">
                          <a:solidFill>
                            <a:srgbClr val="000000"/>
                          </a:solidFill>
                          <a:latin typeface="Arial" panose="020B0604020202020204" pitchFamily="34" charset="0"/>
                          <a:cs typeface="Arial" panose="020B0604020202020204" pitchFamily="34" charset="0"/>
                        </a:rPr>
                        <a:t>Total Approved Run Group Days </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1346.5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671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667</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644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74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3402.5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bl>
          </a:graphicData>
        </a:graphic>
      </p:graphicFrame>
      <p:sp>
        <p:nvSpPr>
          <p:cNvPr id="6" name="TextBox 5"/>
          <p:cNvSpPr txBox="1"/>
          <p:nvPr/>
        </p:nvSpPr>
        <p:spPr>
          <a:xfrm>
            <a:off x="2661313" y="6118337"/>
            <a:ext cx="3453318" cy="461665"/>
          </a:xfrm>
          <a:prstGeom prst="rect">
            <a:avLst/>
          </a:prstGeom>
          <a:solidFill>
            <a:srgbClr val="00B0F0"/>
          </a:solidFill>
        </p:spPr>
        <p:txBody>
          <a:bodyPr wrap="none" rtlCol="0">
            <a:spAutoFit/>
          </a:bodyPr>
          <a:lstStyle/>
          <a:p>
            <a:r>
              <a:rPr lang="en-US" sz="2400" b="1" dirty="0" smtClean="0">
                <a:solidFill>
                  <a:srgbClr val="FFFF00"/>
                </a:solidFill>
              </a:rPr>
              <a:t>A  Decade of Experiments</a:t>
            </a:r>
            <a:endParaRPr lang="en-US" sz="2400" b="1" dirty="0">
              <a:solidFill>
                <a:srgbClr val="FFFF00"/>
              </a:solidFill>
            </a:endParaRPr>
          </a:p>
        </p:txBody>
      </p:sp>
    </p:spTree>
    <p:extLst>
      <p:ext uri="{BB962C8B-B14F-4D97-AF65-F5344CB8AC3E}">
        <p14:creationId xmlns:p14="http://schemas.microsoft.com/office/powerpoint/2010/main" val="27291760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61913"/>
            <a:ext cx="9144000" cy="8382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400" dirty="0" err="1" smtClean="0"/>
              <a:t>Gluonic</a:t>
            </a:r>
            <a:r>
              <a:rPr lang="en-US" sz="2400" dirty="0" smtClean="0"/>
              <a:t> Excitations and the mechanism for confinement</a:t>
            </a:r>
          </a:p>
        </p:txBody>
      </p:sp>
      <p:sp>
        <p:nvSpPr>
          <p:cNvPr id="3" name="Rectangle 4"/>
          <p:cNvSpPr>
            <a:spLocks noChangeArrowheads="1"/>
          </p:cNvSpPr>
          <p:nvPr/>
        </p:nvSpPr>
        <p:spPr bwMode="auto">
          <a:xfrm>
            <a:off x="533416" y="2534451"/>
            <a:ext cx="8458200" cy="1028701"/>
          </a:xfrm>
          <a:prstGeom prst="rect">
            <a:avLst/>
          </a:prstGeom>
          <a:noFill/>
          <a:ln w="9525">
            <a:noFill/>
            <a:miter lim="800000"/>
            <a:headEnd/>
            <a:tailEnd/>
          </a:ln>
        </p:spPr>
        <p:txBody>
          <a:bodyPr lIns="0" tIns="0" rIns="0" bIns="0" anchor="ctr"/>
          <a:lstStyle/>
          <a:p>
            <a:pPr>
              <a:lnSpc>
                <a:spcPct val="105000"/>
              </a:lnSpc>
              <a:spcBef>
                <a:spcPct val="20000"/>
              </a:spcBef>
              <a:defRPr/>
            </a:pPr>
            <a:r>
              <a:rPr lang="en-US" sz="2000" dirty="0">
                <a:solidFill>
                  <a:srgbClr val="FF0000"/>
                </a:solidFill>
                <a:latin typeface="Arial" pitchFamily="34" charset="0"/>
                <a:ea typeface="MS PGothic" pitchFamily="34" charset="-128"/>
                <a:cs typeface="Arial" pitchFamily="34" charset="0"/>
                <a:sym typeface="Myriad Roman"/>
              </a:rPr>
              <a:t>QCD predicts a rich spectrum of as yet to be discovered </a:t>
            </a:r>
            <a:r>
              <a:rPr lang="en-US" sz="2000" dirty="0" err="1">
                <a:solidFill>
                  <a:srgbClr val="FF0000"/>
                </a:solidFill>
                <a:latin typeface="Arial" pitchFamily="34" charset="0"/>
                <a:ea typeface="MS PGothic" pitchFamily="34" charset="-128"/>
                <a:cs typeface="Arial" pitchFamily="34" charset="0"/>
                <a:sym typeface="Myriad Roman"/>
              </a:rPr>
              <a:t>gluonic</a:t>
            </a:r>
            <a:r>
              <a:rPr lang="en-US" sz="2000" dirty="0">
                <a:solidFill>
                  <a:srgbClr val="FF0000"/>
                </a:solidFill>
                <a:latin typeface="Arial" pitchFamily="34" charset="0"/>
                <a:ea typeface="MS PGothic" pitchFamily="34" charset="-128"/>
                <a:cs typeface="Arial" pitchFamily="34" charset="0"/>
                <a:sym typeface="Myriad Roman"/>
              </a:rPr>
              <a:t> excitations - whose experimental verification is crucial for our understanding of QCD in the confinement regime.</a:t>
            </a:r>
          </a:p>
        </p:txBody>
      </p:sp>
      <p:sp>
        <p:nvSpPr>
          <p:cNvPr id="32" name="Rectangle 5"/>
          <p:cNvSpPr>
            <a:spLocks/>
          </p:cNvSpPr>
          <p:nvPr/>
        </p:nvSpPr>
        <p:spPr bwMode="auto">
          <a:xfrm>
            <a:off x="139853" y="4214749"/>
            <a:ext cx="2264337" cy="526148"/>
          </a:xfrm>
          <a:prstGeom prst="rect">
            <a:avLst/>
          </a:prstGeom>
          <a:noFill/>
          <a:ln w="12700">
            <a:noFill/>
            <a:miter lim="800000"/>
            <a:headEnd/>
            <a:tailEnd/>
          </a:ln>
        </p:spPr>
        <p:txBody>
          <a:bodyPr lIns="0" tIns="0" rIns="0" bIns="0"/>
          <a:lstStyle/>
          <a:p>
            <a:r>
              <a:rPr lang="en-US" b="1" i="1" dirty="0">
                <a:solidFill>
                  <a:srgbClr val="002D99"/>
                </a:solidFill>
                <a:latin typeface="Arial" pitchFamily="34" charset="0"/>
                <a:cs typeface="Arial" pitchFamily="34" charset="0"/>
                <a:sym typeface="Arial" pitchFamily="34" charset="0"/>
              </a:rPr>
              <a:t>States with Exotic Quantum Numbers</a:t>
            </a:r>
          </a:p>
        </p:txBody>
      </p:sp>
      <p:pic>
        <p:nvPicPr>
          <p:cNvPr id="40" name="Picture 39" descr="840_meson_spectrum.jpg"/>
          <p:cNvPicPr>
            <a:picLocks noChangeAspect="1"/>
          </p:cNvPicPr>
          <p:nvPr/>
        </p:nvPicPr>
        <p:blipFill>
          <a:blip r:embed="rId3" cstate="print"/>
          <a:srcRect l="61808" t="63033" b="1098"/>
          <a:stretch>
            <a:fillRect/>
          </a:stretch>
        </p:blipFill>
        <p:spPr>
          <a:xfrm>
            <a:off x="2608785" y="3916155"/>
            <a:ext cx="5280322" cy="2182217"/>
          </a:xfrm>
          <a:prstGeom prst="rect">
            <a:avLst/>
          </a:prstGeom>
        </p:spPr>
      </p:pic>
      <p:sp>
        <p:nvSpPr>
          <p:cNvPr id="41" name="TextBox 40"/>
          <p:cNvSpPr txBox="1"/>
          <p:nvPr/>
        </p:nvSpPr>
        <p:spPr>
          <a:xfrm>
            <a:off x="6338092" y="3572119"/>
            <a:ext cx="1415772" cy="369332"/>
          </a:xfrm>
          <a:prstGeom prst="rect">
            <a:avLst/>
          </a:prstGeom>
          <a:noFill/>
        </p:spPr>
        <p:txBody>
          <a:bodyPr wrap="none" rtlCol="0">
            <a:spAutoFit/>
          </a:bodyPr>
          <a:lstStyle/>
          <a:p>
            <a:r>
              <a:rPr lang="en-US" dirty="0" err="1" smtClean="0">
                <a:latin typeface="Arial" pitchFamily="34" charset="0"/>
                <a:cs typeface="Arial" pitchFamily="34" charset="0"/>
              </a:rPr>
              <a:t>Dudek</a:t>
            </a:r>
            <a:r>
              <a:rPr lang="en-US" dirty="0" smtClean="0">
                <a:latin typeface="Arial" pitchFamily="34" charset="0"/>
                <a:cs typeface="Arial" pitchFamily="34" charset="0"/>
              </a:rPr>
              <a:t> et al.</a:t>
            </a:r>
            <a:endParaRPr lang="en-US" dirty="0">
              <a:latin typeface="Arial" pitchFamily="34" charset="0"/>
              <a:cs typeface="Arial" pitchFamily="34" charset="0"/>
            </a:endParaRPr>
          </a:p>
        </p:txBody>
      </p:sp>
      <p:sp>
        <p:nvSpPr>
          <p:cNvPr id="42" name="Footer Placeholder 1"/>
          <p:cNvSpPr>
            <a:spLocks noGrp="1"/>
          </p:cNvSpPr>
          <p:nvPr>
            <p:ph type="ftr" sz="quarter" idx="4294967295"/>
          </p:nvPr>
        </p:nvSpPr>
        <p:spPr>
          <a:xfrm>
            <a:off x="2184407" y="6459713"/>
            <a:ext cx="4058349" cy="365125"/>
          </a:xfrm>
          <a:prstGeom prst="rect">
            <a:avLst/>
          </a:prstGeom>
        </p:spPr>
        <p:txBody>
          <a:bodyPr/>
          <a:lstStyle/>
          <a:p>
            <a:r>
              <a:rPr lang="en-US" dirty="0" smtClean="0">
                <a:latin typeface="Arial" pitchFamily="34" charset="0"/>
                <a:cs typeface="Arial" pitchFamily="34" charset="0"/>
              </a:rPr>
              <a:t>NSAC LRPWG Resolution Meeting,  April 16-20 2015</a:t>
            </a:r>
            <a:endParaRPr lang="en-US" dirty="0">
              <a:latin typeface="Arial" pitchFamily="34" charset="0"/>
              <a:cs typeface="Arial" pitchFamily="34" charset="0"/>
            </a:endParaRPr>
          </a:p>
        </p:txBody>
      </p:sp>
      <p:sp>
        <p:nvSpPr>
          <p:cNvPr id="44" name="Slide Number Placeholder 2"/>
          <p:cNvSpPr>
            <a:spLocks noGrp="1"/>
          </p:cNvSpPr>
          <p:nvPr>
            <p:ph type="sldNum" sz="quarter" idx="4294967295"/>
          </p:nvPr>
        </p:nvSpPr>
        <p:spPr>
          <a:xfrm>
            <a:off x="5853479" y="6453278"/>
            <a:ext cx="2133600" cy="365125"/>
          </a:xfrm>
          <a:prstGeom prst="rect">
            <a:avLst/>
          </a:prstGeom>
        </p:spPr>
        <p:txBody>
          <a:bodyPr/>
          <a:lstStyle/>
          <a:p>
            <a:fld id="{B9A5DFB4-3D23-4866-8D46-AE36D04BFD7D}" type="slidenum">
              <a:rPr lang="en-US" smtClean="0"/>
              <a:pPr/>
              <a:t>13</a:t>
            </a:fld>
            <a:endParaRPr lang="en-US" dirty="0"/>
          </a:p>
        </p:txBody>
      </p:sp>
      <p:grpSp>
        <p:nvGrpSpPr>
          <p:cNvPr id="6" name="Group 5"/>
          <p:cNvGrpSpPr/>
          <p:nvPr/>
        </p:nvGrpSpPr>
        <p:grpSpPr>
          <a:xfrm>
            <a:off x="1466466" y="780824"/>
            <a:ext cx="1875449" cy="1693954"/>
            <a:chOff x="2696551" y="840497"/>
            <a:chExt cx="1875449" cy="1693954"/>
          </a:xfrm>
        </p:grpSpPr>
        <p:pic>
          <p:nvPicPr>
            <p:cNvPr id="17" name="Picture 1"/>
            <p:cNvPicPr>
              <a:picLocks noChangeAspect="1" noChangeArrowheads="1"/>
            </p:cNvPicPr>
            <p:nvPr/>
          </p:nvPicPr>
          <p:blipFill>
            <a:blip r:embed="rId4" cstate="print"/>
            <a:srcRect l="9353" t="9973" r="61652" b="50015"/>
            <a:stretch>
              <a:fillRect/>
            </a:stretch>
          </p:blipFill>
          <p:spPr bwMode="auto">
            <a:xfrm>
              <a:off x="2696551" y="840497"/>
              <a:ext cx="1875449" cy="1693954"/>
            </a:xfrm>
            <a:prstGeom prst="rect">
              <a:avLst/>
            </a:prstGeom>
            <a:noFill/>
            <a:ln w="25400">
              <a:solidFill>
                <a:srgbClr val="FF0000"/>
              </a:solidFill>
              <a:miter lim="800000"/>
              <a:headEnd/>
              <a:tailEnd/>
            </a:ln>
            <a:effectLst>
              <a:outerShdw blurRad="114300" dist="127000" dir="2700000" algn="tl" rotWithShape="0">
                <a:prstClr val="black">
                  <a:alpha val="40000"/>
                </a:prstClr>
              </a:outerShdw>
            </a:effectLst>
            <a:scene3d>
              <a:camera prst="orthographicFront"/>
              <a:lightRig rig="threePt" dir="t"/>
            </a:scene3d>
            <a:sp3d>
              <a:bevelT/>
            </a:sp3d>
          </p:spPr>
        </p:pic>
        <p:sp>
          <p:nvSpPr>
            <p:cNvPr id="18" name="Rectangle 17"/>
            <p:cNvSpPr/>
            <p:nvPr/>
          </p:nvSpPr>
          <p:spPr bwMode="auto">
            <a:xfrm>
              <a:off x="2991833" y="985838"/>
              <a:ext cx="1219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Excited</a:t>
              </a:r>
              <a:r>
                <a:rPr kumimoji="0" lang="en-US" sz="1400" b="0" i="0" u="none" strike="noStrike" cap="none" normalizeH="0" dirty="0" smtClean="0">
                  <a:ln>
                    <a:noFill/>
                  </a:ln>
                  <a:solidFill>
                    <a:schemeClr val="tx1"/>
                  </a:solidFill>
                  <a:effectLst/>
                  <a:latin typeface="Arial" pitchFamily="34" charset="0"/>
                  <a:cs typeface="Arial" pitchFamily="34" charset="0"/>
                </a:rPr>
                <a:t> Glue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0" name="Group 17"/>
          <p:cNvGrpSpPr>
            <a:grpSpLocks/>
          </p:cNvGrpSpPr>
          <p:nvPr/>
        </p:nvGrpSpPr>
        <p:grpSpPr bwMode="auto">
          <a:xfrm>
            <a:off x="4442531" y="726281"/>
            <a:ext cx="3600450" cy="1735138"/>
            <a:chOff x="150" y="3220"/>
            <a:chExt cx="2268" cy="1093"/>
          </a:xfrm>
        </p:grpSpPr>
        <p:pic>
          <p:nvPicPr>
            <p:cNvPr id="21" name="Picture 18" descr="detector"/>
            <p:cNvPicPr>
              <a:picLocks noChangeAspect="1" noChangeArrowheads="1"/>
            </p:cNvPicPr>
            <p:nvPr/>
          </p:nvPicPr>
          <p:blipFill>
            <a:blip r:embed="rId5" cstate="print"/>
            <a:srcRect/>
            <a:stretch>
              <a:fillRect/>
            </a:stretch>
          </p:blipFill>
          <p:spPr bwMode="auto">
            <a:xfrm>
              <a:off x="150" y="3220"/>
              <a:ext cx="1286" cy="1093"/>
            </a:xfrm>
            <a:prstGeom prst="rect">
              <a:avLst/>
            </a:prstGeom>
            <a:noFill/>
          </p:spPr>
        </p:pic>
        <p:grpSp>
          <p:nvGrpSpPr>
            <p:cNvPr id="22" name="Group 19"/>
            <p:cNvGrpSpPr>
              <a:grpSpLocks/>
            </p:cNvGrpSpPr>
            <p:nvPr/>
          </p:nvGrpSpPr>
          <p:grpSpPr bwMode="auto">
            <a:xfrm>
              <a:off x="1635" y="3798"/>
              <a:ext cx="783" cy="411"/>
              <a:chOff x="1635" y="3558"/>
              <a:chExt cx="783" cy="411"/>
            </a:xfrm>
          </p:grpSpPr>
          <p:pic>
            <p:nvPicPr>
              <p:cNvPr id="23" name="Picture 20" descr="hdnews"/>
              <p:cNvPicPr>
                <a:picLocks noChangeAspect="1" noChangeArrowheads="1"/>
              </p:cNvPicPr>
              <p:nvPr/>
            </p:nvPicPr>
            <p:blipFill>
              <a:blip r:embed="rId6" cstate="print"/>
              <a:srcRect/>
              <a:stretch>
                <a:fillRect/>
              </a:stretch>
            </p:blipFill>
            <p:spPr bwMode="auto">
              <a:xfrm>
                <a:off x="1646" y="3558"/>
                <a:ext cx="765" cy="243"/>
              </a:xfrm>
              <a:prstGeom prst="rect">
                <a:avLst/>
              </a:prstGeom>
              <a:noFill/>
            </p:spPr>
          </p:pic>
          <p:sp>
            <p:nvSpPr>
              <p:cNvPr id="24" name="Rectangle 21"/>
              <p:cNvSpPr>
                <a:spLocks noChangeArrowheads="1"/>
              </p:cNvSpPr>
              <p:nvPr/>
            </p:nvSpPr>
            <p:spPr bwMode="auto">
              <a:xfrm>
                <a:off x="1649" y="3784"/>
                <a:ext cx="759" cy="16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5" name="Text Box 22"/>
              <p:cNvSpPr txBox="1">
                <a:spLocks noChangeArrowheads="1"/>
              </p:cNvSpPr>
              <p:nvPr/>
            </p:nvSpPr>
            <p:spPr bwMode="auto">
              <a:xfrm>
                <a:off x="1635" y="3777"/>
                <a:ext cx="783" cy="192"/>
              </a:xfrm>
              <a:prstGeom prst="rect">
                <a:avLst/>
              </a:prstGeom>
              <a:noFill/>
              <a:ln w="9525">
                <a:noFill/>
                <a:miter lim="800000"/>
                <a:headEnd/>
                <a:tailEnd/>
              </a:ln>
              <a:effectLst/>
            </p:spPr>
            <p:txBody>
              <a:bodyPr wrap="none">
                <a:spAutoFit/>
              </a:bodyPr>
              <a:lstStyle/>
              <a:p>
                <a:r>
                  <a:rPr lang="en-GB" sz="1400" b="1">
                    <a:solidFill>
                      <a:schemeClr val="bg1"/>
                    </a:solidFill>
                    <a:latin typeface="Times New Roman" pitchFamily="18" charset="0"/>
                    <a:cs typeface="Arial" pitchFamily="34" charset="0"/>
                  </a:rPr>
                  <a:t>Hall D@JLab</a:t>
                </a:r>
                <a:endParaRPr lang="en-US" sz="1400" b="1">
                  <a:solidFill>
                    <a:schemeClr val="bg1"/>
                  </a:solidFill>
                  <a:latin typeface="Times New Roman" pitchFamily="18" charset="0"/>
                  <a:cs typeface="Arial" pitchFamily="34" charset="0"/>
                </a:endParaRPr>
              </a:p>
            </p:txBody>
          </p:sp>
        </p:grpSp>
      </p:grpSp>
    </p:spTree>
    <p:extLst>
      <p:ext uri="{BB962C8B-B14F-4D97-AF65-F5344CB8AC3E}">
        <p14:creationId xmlns:p14="http://schemas.microsoft.com/office/powerpoint/2010/main" val="33871876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p:cNvSpPr txBox="1">
            <a:spLocks noChangeArrowheads="1"/>
          </p:cNvSpPr>
          <p:nvPr/>
        </p:nvSpPr>
        <p:spPr>
          <a:xfrm>
            <a:off x="12700" y="0"/>
            <a:ext cx="6769100" cy="965200"/>
          </a:xfrm>
          <a:prstGeom prst="rect">
            <a:avLst/>
          </a:prstGeom>
        </p:spPr>
        <p:txBody>
          <a:bodyPr anchor="ctr">
            <a:normAutofit/>
          </a:bodyPr>
          <a:lstStyle/>
          <a:p>
            <a:pPr algn="ctr" defTabSz="457200" fontAlgn="auto">
              <a:spcAft>
                <a:spcPts val="0"/>
              </a:spcAft>
              <a:defRPr/>
            </a:pPr>
            <a:endParaRPr lang="fr-FR" sz="3600" dirty="0">
              <a:solidFill>
                <a:srgbClr val="000000"/>
              </a:solidFill>
              <a:latin typeface="+mj-lt"/>
              <a:ea typeface="+mj-ea"/>
              <a:cs typeface="+mj-cs"/>
            </a:endParaRPr>
          </a:p>
        </p:txBody>
      </p:sp>
      <p:sp>
        <p:nvSpPr>
          <p:cNvPr id="4" name="TextBox 3"/>
          <p:cNvSpPr txBox="1"/>
          <p:nvPr/>
        </p:nvSpPr>
        <p:spPr>
          <a:xfrm>
            <a:off x="115967" y="39469"/>
            <a:ext cx="8875633" cy="646331"/>
          </a:xfrm>
          <a:prstGeom prst="rect">
            <a:avLst/>
          </a:prstGeom>
          <a:noFill/>
        </p:spPr>
        <p:txBody>
          <a:bodyPr wrap="square">
            <a:spAutoFit/>
          </a:bodyPr>
          <a:lstStyle/>
          <a:p>
            <a:pPr algn="ctr" fontAlgn="auto">
              <a:spcBef>
                <a:spcPts val="0"/>
              </a:spcBef>
              <a:spcAft>
                <a:spcPts val="0"/>
              </a:spcAft>
              <a:defRPr/>
            </a:pPr>
            <a:r>
              <a:rPr lang="en-US" sz="3600" b="1" dirty="0" smtClean="0">
                <a:latin typeface="Arial" pitchFamily="-110" charset="0"/>
                <a:cs typeface="+mn-cs"/>
              </a:rPr>
              <a:t>The Incomplete Nucleon: Spin Puzzle</a:t>
            </a:r>
            <a:endParaRPr lang="en-US" b="1" dirty="0">
              <a:latin typeface="+mn-lt"/>
              <a:cs typeface="+mn-cs"/>
            </a:endParaRPr>
          </a:p>
        </p:txBody>
      </p:sp>
      <p:sp>
        <p:nvSpPr>
          <p:cNvPr id="12" name="TextBox 11"/>
          <p:cNvSpPr txBox="1"/>
          <p:nvPr/>
        </p:nvSpPr>
        <p:spPr>
          <a:xfrm>
            <a:off x="838200" y="4044076"/>
            <a:ext cx="4610386" cy="2092881"/>
          </a:xfrm>
          <a:prstGeom prst="rect">
            <a:avLst/>
          </a:prstGeom>
          <a:noFill/>
        </p:spPr>
        <p:txBody>
          <a:bodyPr wrap="square" rtlCol="0">
            <a:spAutoFit/>
          </a:bodyPr>
          <a:lstStyle/>
          <a:p>
            <a:pPr marL="403225" indent="-403225">
              <a:buClr>
                <a:srgbClr val="FF0000"/>
              </a:buClr>
              <a:buFont typeface="Arial" pitchFamily="34" charset="0"/>
              <a:buChar char="•"/>
            </a:pPr>
            <a:r>
              <a:rPr lang="en-US" sz="2600" b="1" dirty="0" smtClean="0">
                <a:solidFill>
                  <a:srgbClr val="002060"/>
                </a:solidFill>
                <a:latin typeface="Arial" pitchFamily="34" charset="0"/>
                <a:cs typeface="Arial" pitchFamily="34" charset="0"/>
              </a:rPr>
              <a:t>DIS → </a:t>
            </a:r>
            <a:r>
              <a:rPr lang="en-US" sz="2600" b="1" dirty="0" smtClean="0">
                <a:solidFill>
                  <a:srgbClr val="002060"/>
                </a:solidFill>
                <a:latin typeface="Symbol" pitchFamily="18" charset="2"/>
                <a:cs typeface="Arial" pitchFamily="34" charset="0"/>
              </a:rPr>
              <a:t>DS</a:t>
            </a:r>
            <a:r>
              <a:rPr lang="en-US" sz="2600" b="1" dirty="0" smtClean="0">
                <a:solidFill>
                  <a:srgbClr val="002060"/>
                </a:solidFill>
                <a:latin typeface="Arial" pitchFamily="34" charset="0"/>
                <a:cs typeface="Arial" pitchFamily="34" charset="0"/>
              </a:rPr>
              <a:t> </a:t>
            </a:r>
            <a:r>
              <a:rPr lang="en-US" sz="2600" b="1" dirty="0" smtClean="0">
                <a:solidFill>
                  <a:srgbClr val="002060"/>
                </a:solidFill>
                <a:latin typeface="Arial" pitchFamily="34" charset="0"/>
                <a:cs typeface="Arial" pitchFamily="34" charset="0"/>
                <a:sym typeface="Symbol"/>
              </a:rPr>
              <a:t> 0.25</a:t>
            </a:r>
          </a:p>
          <a:p>
            <a:pPr marL="403225" indent="-403225">
              <a:buClr>
                <a:srgbClr val="FF0000"/>
              </a:buClr>
            </a:pPr>
            <a:endParaRPr lang="en-US" sz="2600" b="1" dirty="0" smtClean="0">
              <a:solidFill>
                <a:srgbClr val="002060"/>
              </a:solidFill>
              <a:latin typeface="+mn-lt"/>
              <a:sym typeface="Symbol"/>
            </a:endParaRPr>
          </a:p>
          <a:p>
            <a:pPr marL="403225" indent="-403225">
              <a:buClr>
                <a:srgbClr val="FF0000"/>
              </a:buClr>
              <a:buFont typeface="Arial" pitchFamily="34" charset="0"/>
              <a:buChar char="•"/>
            </a:pPr>
            <a:r>
              <a:rPr lang="en-US" sz="2600" b="1" dirty="0" smtClean="0">
                <a:solidFill>
                  <a:srgbClr val="002060"/>
                </a:solidFill>
                <a:latin typeface="Arial" pitchFamily="34" charset="0"/>
                <a:cs typeface="Arial" pitchFamily="34" charset="0"/>
                <a:sym typeface="Symbol"/>
              </a:rPr>
              <a:t>RHIC + DIS → </a:t>
            </a:r>
            <a:r>
              <a:rPr lang="en-US" sz="2600" b="1" dirty="0" smtClean="0">
                <a:solidFill>
                  <a:srgbClr val="002060"/>
                </a:solidFill>
                <a:latin typeface="Symbol" pitchFamily="18" charset="2"/>
                <a:cs typeface="Arial" pitchFamily="34" charset="0"/>
                <a:sym typeface="Symbol"/>
              </a:rPr>
              <a:t>D</a:t>
            </a:r>
            <a:r>
              <a:rPr lang="en-US" sz="2600" b="1" dirty="0" smtClean="0">
                <a:solidFill>
                  <a:srgbClr val="002060"/>
                </a:solidFill>
                <a:latin typeface="Arial" pitchFamily="34" charset="0"/>
                <a:cs typeface="Arial" pitchFamily="34" charset="0"/>
                <a:sym typeface="Symbol"/>
              </a:rPr>
              <a:t>G~0.2</a:t>
            </a:r>
          </a:p>
          <a:p>
            <a:pPr marL="403225" indent="-403225">
              <a:buClr>
                <a:srgbClr val="FF0000"/>
              </a:buClr>
            </a:pPr>
            <a:endParaRPr lang="en-US" sz="2600" b="1" dirty="0" smtClean="0">
              <a:solidFill>
                <a:srgbClr val="002060"/>
              </a:solidFill>
              <a:latin typeface="+mn-lt"/>
              <a:sym typeface="Symbol"/>
            </a:endParaRPr>
          </a:p>
          <a:p>
            <a:pPr marL="403225" indent="-403225">
              <a:buClr>
                <a:srgbClr val="FF0000"/>
              </a:buClr>
              <a:buFont typeface="Arial" pitchFamily="34" charset="0"/>
              <a:buChar char="•"/>
            </a:pPr>
            <a:r>
              <a:rPr lang="en-US" sz="2600" b="1" dirty="0" smtClean="0">
                <a:solidFill>
                  <a:srgbClr val="7030A0"/>
                </a:solidFill>
                <a:latin typeface="Arial" pitchFamily="34" charset="0"/>
                <a:cs typeface="Arial" pitchFamily="34" charset="0"/>
                <a:sym typeface="Symbol"/>
              </a:rPr>
              <a:t>→ </a:t>
            </a:r>
            <a:r>
              <a:rPr lang="en-US" sz="2600" b="1" dirty="0" err="1" smtClean="0">
                <a:solidFill>
                  <a:srgbClr val="7030A0"/>
                </a:solidFill>
                <a:latin typeface="Arial" pitchFamily="34" charset="0"/>
                <a:cs typeface="Arial" pitchFamily="34" charset="0"/>
                <a:sym typeface="Symbol"/>
              </a:rPr>
              <a:t>L</a:t>
            </a:r>
            <a:r>
              <a:rPr lang="en-US" sz="2600" b="1" baseline="-25000" dirty="0" err="1" smtClean="0">
                <a:solidFill>
                  <a:srgbClr val="7030A0"/>
                </a:solidFill>
                <a:latin typeface="Arial" pitchFamily="34" charset="0"/>
                <a:cs typeface="Arial" pitchFamily="34" charset="0"/>
                <a:sym typeface="Symbol"/>
              </a:rPr>
              <a:t>q</a:t>
            </a:r>
            <a:endParaRPr lang="en-US" sz="2600" b="1" baseline="-25000" dirty="0" smtClean="0">
              <a:solidFill>
                <a:srgbClr val="7030A0"/>
              </a:solidFill>
              <a:latin typeface="Arial" pitchFamily="34" charset="0"/>
              <a:cs typeface="Arial" pitchFamily="34" charset="0"/>
              <a:sym typeface="Symbol"/>
            </a:endParaRPr>
          </a:p>
        </p:txBody>
      </p:sp>
      <p:sp>
        <p:nvSpPr>
          <p:cNvPr id="14" name="TextBox 13"/>
          <p:cNvSpPr txBox="1"/>
          <p:nvPr/>
        </p:nvSpPr>
        <p:spPr>
          <a:xfrm>
            <a:off x="7162800" y="2030968"/>
            <a:ext cx="1402948" cy="369332"/>
          </a:xfrm>
          <a:prstGeom prst="rect">
            <a:avLst/>
          </a:prstGeom>
          <a:noFill/>
        </p:spPr>
        <p:txBody>
          <a:bodyPr wrap="none" rtlCol="0">
            <a:spAutoFit/>
          </a:bodyPr>
          <a:lstStyle/>
          <a:p>
            <a:r>
              <a:rPr lang="en-US" dirty="0" smtClean="0"/>
              <a:t>[X. </a:t>
            </a:r>
            <a:r>
              <a:rPr lang="en-US" dirty="0" err="1" smtClean="0"/>
              <a:t>Ji</a:t>
            </a:r>
            <a:r>
              <a:rPr lang="en-US" dirty="0" smtClean="0"/>
              <a:t>, 1997]</a:t>
            </a:r>
            <a:endParaRPr lang="en-US" dirty="0"/>
          </a:p>
        </p:txBody>
      </p:sp>
      <p:pic>
        <p:nvPicPr>
          <p:cNvPr id="15" name="Picture 2" descr="DeltaQ_v3.jpg"/>
          <p:cNvPicPr>
            <a:picLocks noChangeAspect="1"/>
          </p:cNvPicPr>
          <p:nvPr/>
        </p:nvPicPr>
        <p:blipFill>
          <a:blip r:embed="rId2" cstate="print"/>
          <a:srcRect/>
          <a:stretch>
            <a:fillRect/>
          </a:stretch>
        </p:blipFill>
        <p:spPr bwMode="auto">
          <a:xfrm>
            <a:off x="230540" y="923488"/>
            <a:ext cx="3551027" cy="29718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32" name="Group 31"/>
          <p:cNvGrpSpPr/>
          <p:nvPr/>
        </p:nvGrpSpPr>
        <p:grpSpPr>
          <a:xfrm>
            <a:off x="4343400" y="876300"/>
            <a:ext cx="4079875" cy="1123950"/>
            <a:chOff x="4343400" y="838200"/>
            <a:chExt cx="4079875" cy="1123950"/>
          </a:xfrm>
        </p:grpSpPr>
        <p:sp>
          <p:nvSpPr>
            <p:cNvPr id="16" name="Rectangle 53"/>
            <p:cNvSpPr>
              <a:spLocks noChangeArrowheads="1"/>
            </p:cNvSpPr>
            <p:nvPr/>
          </p:nvSpPr>
          <p:spPr bwMode="auto">
            <a:xfrm>
              <a:off x="4343400" y="838200"/>
              <a:ext cx="4079875" cy="1123950"/>
            </a:xfrm>
            <a:prstGeom prst="rect">
              <a:avLst/>
            </a:prstGeom>
            <a:solidFill>
              <a:srgbClr val="FFFF00"/>
            </a:solidFill>
            <a:ln w="9525">
              <a:noFill/>
              <a:miter lim="800000"/>
              <a:headEnd/>
              <a:tailEnd/>
            </a:ln>
            <a:effectLst>
              <a:outerShdw blurRad="292100" dist="139700" dir="2700000" algn="tl" rotWithShape="0">
                <a:prstClr val="black">
                  <a:alpha val="65000"/>
                </a:prstClr>
              </a:outerShdw>
            </a:effectLst>
          </p:spPr>
          <p:txBody>
            <a:bodyPr wrap="none" anchor="ctr"/>
            <a:lstStyle/>
            <a:p>
              <a:endParaRPr lang="en-US"/>
            </a:p>
          </p:txBody>
        </p:sp>
        <p:grpSp>
          <p:nvGrpSpPr>
            <p:cNvPr id="17" name="Group 54"/>
            <p:cNvGrpSpPr>
              <a:grpSpLocks/>
            </p:cNvGrpSpPr>
            <p:nvPr/>
          </p:nvGrpSpPr>
          <p:grpSpPr bwMode="auto">
            <a:xfrm>
              <a:off x="5819775" y="1047750"/>
              <a:ext cx="2432050" cy="549275"/>
              <a:chOff x="2611" y="2140"/>
              <a:chExt cx="1474" cy="313"/>
            </a:xfrm>
          </p:grpSpPr>
          <p:sp>
            <p:nvSpPr>
              <p:cNvPr id="27" name="Text Box 55"/>
              <p:cNvSpPr txBox="1">
                <a:spLocks noChangeArrowheads="1"/>
              </p:cNvSpPr>
              <p:nvPr/>
            </p:nvSpPr>
            <p:spPr bwMode="auto">
              <a:xfrm>
                <a:off x="2611" y="2140"/>
                <a:ext cx="390" cy="313"/>
              </a:xfrm>
              <a:prstGeom prst="rect">
                <a:avLst/>
              </a:prstGeom>
              <a:noFill/>
              <a:ln w="9525">
                <a:noFill/>
                <a:miter lim="800000"/>
                <a:headEnd/>
                <a:tailEnd/>
              </a:ln>
              <a:effectLst/>
            </p:spPr>
            <p:txBody>
              <a:bodyPr wrap="none">
                <a:spAutoFit/>
              </a:bodyPr>
              <a:lstStyle/>
              <a:p>
                <a:r>
                  <a:rPr lang="en-GB" sz="3000" b="1">
                    <a:latin typeface="Symbol" pitchFamily="18" charset="2"/>
                  </a:rPr>
                  <a:t>DS</a:t>
                </a:r>
              </a:p>
            </p:txBody>
          </p:sp>
          <p:sp>
            <p:nvSpPr>
              <p:cNvPr id="28" name="Text Box 56"/>
              <p:cNvSpPr txBox="1">
                <a:spLocks noChangeArrowheads="1"/>
              </p:cNvSpPr>
              <p:nvPr/>
            </p:nvSpPr>
            <p:spPr bwMode="auto">
              <a:xfrm>
                <a:off x="3214" y="2140"/>
                <a:ext cx="343" cy="296"/>
              </a:xfrm>
              <a:prstGeom prst="rect">
                <a:avLst/>
              </a:prstGeom>
              <a:noFill/>
              <a:ln w="9525">
                <a:noFill/>
                <a:miter lim="800000"/>
                <a:headEnd/>
                <a:tailEnd/>
              </a:ln>
              <a:effectLst/>
            </p:spPr>
            <p:txBody>
              <a:bodyPr wrap="none">
                <a:spAutoFit/>
              </a:bodyPr>
              <a:lstStyle/>
              <a:p>
                <a:r>
                  <a:rPr lang="en-GB" sz="2800" b="1" i="1"/>
                  <a:t>L</a:t>
                </a:r>
                <a:r>
                  <a:rPr lang="en-GB" sz="3200" b="1" i="1" baseline="-25000"/>
                  <a:t>q</a:t>
                </a:r>
              </a:p>
            </p:txBody>
          </p:sp>
          <p:sp>
            <p:nvSpPr>
              <p:cNvPr id="29" name="Text Box 57"/>
              <p:cNvSpPr txBox="1">
                <a:spLocks noChangeArrowheads="1"/>
              </p:cNvSpPr>
              <p:nvPr/>
            </p:nvSpPr>
            <p:spPr bwMode="auto">
              <a:xfrm>
                <a:off x="3754" y="2140"/>
                <a:ext cx="331" cy="296"/>
              </a:xfrm>
              <a:prstGeom prst="rect">
                <a:avLst/>
              </a:prstGeom>
              <a:noFill/>
              <a:ln w="9525">
                <a:noFill/>
                <a:miter lim="800000"/>
                <a:headEnd/>
                <a:tailEnd/>
              </a:ln>
              <a:effectLst/>
            </p:spPr>
            <p:txBody>
              <a:bodyPr wrap="none">
                <a:spAutoFit/>
              </a:bodyPr>
              <a:lstStyle/>
              <a:p>
                <a:r>
                  <a:rPr lang="en-GB" sz="2800" b="1" i="1"/>
                  <a:t>J</a:t>
                </a:r>
                <a:r>
                  <a:rPr lang="en-GB" sz="3200" b="1" i="1" baseline="-25000"/>
                  <a:t>g</a:t>
                </a:r>
              </a:p>
            </p:txBody>
          </p:sp>
          <p:sp>
            <p:nvSpPr>
              <p:cNvPr id="30" name="Text Box 58"/>
              <p:cNvSpPr txBox="1">
                <a:spLocks noChangeArrowheads="1"/>
              </p:cNvSpPr>
              <p:nvPr/>
            </p:nvSpPr>
            <p:spPr bwMode="auto">
              <a:xfrm>
                <a:off x="3529" y="2140"/>
                <a:ext cx="246" cy="313"/>
              </a:xfrm>
              <a:prstGeom prst="rect">
                <a:avLst/>
              </a:prstGeom>
              <a:noFill/>
              <a:ln w="9525">
                <a:noFill/>
                <a:miter lim="800000"/>
                <a:headEnd/>
                <a:tailEnd/>
              </a:ln>
              <a:effectLst/>
            </p:spPr>
            <p:txBody>
              <a:bodyPr wrap="none">
                <a:spAutoFit/>
              </a:bodyPr>
              <a:lstStyle/>
              <a:p>
                <a:r>
                  <a:rPr lang="en-GB" sz="3000" b="1"/>
                  <a:t>+</a:t>
                </a:r>
              </a:p>
            </p:txBody>
          </p:sp>
          <p:sp>
            <p:nvSpPr>
              <p:cNvPr id="31" name="Text Box 59"/>
              <p:cNvSpPr txBox="1">
                <a:spLocks noChangeArrowheads="1"/>
              </p:cNvSpPr>
              <p:nvPr/>
            </p:nvSpPr>
            <p:spPr bwMode="auto">
              <a:xfrm>
                <a:off x="2998" y="2140"/>
                <a:ext cx="246" cy="313"/>
              </a:xfrm>
              <a:prstGeom prst="rect">
                <a:avLst/>
              </a:prstGeom>
              <a:noFill/>
              <a:ln w="9525">
                <a:noFill/>
                <a:miter lim="800000"/>
                <a:headEnd/>
                <a:tailEnd/>
              </a:ln>
              <a:effectLst/>
            </p:spPr>
            <p:txBody>
              <a:bodyPr wrap="none">
                <a:spAutoFit/>
              </a:bodyPr>
              <a:lstStyle/>
              <a:p>
                <a:r>
                  <a:rPr lang="en-GB" sz="3000" b="1"/>
                  <a:t>+</a:t>
                </a:r>
              </a:p>
            </p:txBody>
          </p:sp>
        </p:grpSp>
        <p:grpSp>
          <p:nvGrpSpPr>
            <p:cNvPr id="18" name="Group 60"/>
            <p:cNvGrpSpPr>
              <a:grpSpLocks/>
            </p:cNvGrpSpPr>
            <p:nvPr/>
          </p:nvGrpSpPr>
          <p:grpSpPr bwMode="auto">
            <a:xfrm>
              <a:off x="4562475" y="941388"/>
              <a:ext cx="312738" cy="819150"/>
              <a:chOff x="2079" y="2689"/>
              <a:chExt cx="189" cy="468"/>
            </a:xfrm>
          </p:grpSpPr>
          <p:sp>
            <p:nvSpPr>
              <p:cNvPr id="24" name="Text Box 61"/>
              <p:cNvSpPr txBox="1">
                <a:spLocks noChangeArrowheads="1"/>
              </p:cNvSpPr>
              <p:nvPr/>
            </p:nvSpPr>
            <p:spPr bwMode="auto">
              <a:xfrm>
                <a:off x="2079" y="2689"/>
                <a:ext cx="189" cy="229"/>
              </a:xfrm>
              <a:prstGeom prst="rect">
                <a:avLst/>
              </a:prstGeom>
              <a:noFill/>
              <a:ln w="9525">
                <a:noFill/>
                <a:miter lim="800000"/>
                <a:headEnd/>
                <a:tailEnd/>
              </a:ln>
              <a:effectLst/>
            </p:spPr>
            <p:txBody>
              <a:bodyPr wrap="none">
                <a:spAutoFit/>
              </a:bodyPr>
              <a:lstStyle/>
              <a:p>
                <a:r>
                  <a:rPr lang="en-GB" sz="2000" b="1" dirty="0"/>
                  <a:t>1</a:t>
                </a:r>
              </a:p>
            </p:txBody>
          </p:sp>
          <p:sp>
            <p:nvSpPr>
              <p:cNvPr id="25" name="Text Box 62"/>
              <p:cNvSpPr txBox="1">
                <a:spLocks noChangeArrowheads="1"/>
              </p:cNvSpPr>
              <p:nvPr/>
            </p:nvSpPr>
            <p:spPr bwMode="auto">
              <a:xfrm>
                <a:off x="2079" y="2928"/>
                <a:ext cx="189" cy="229"/>
              </a:xfrm>
              <a:prstGeom prst="rect">
                <a:avLst/>
              </a:prstGeom>
              <a:noFill/>
              <a:ln w="9525">
                <a:noFill/>
                <a:miter lim="800000"/>
                <a:headEnd/>
                <a:tailEnd/>
              </a:ln>
              <a:effectLst/>
            </p:spPr>
            <p:txBody>
              <a:bodyPr wrap="none">
                <a:spAutoFit/>
              </a:bodyPr>
              <a:lstStyle/>
              <a:p>
                <a:r>
                  <a:rPr lang="en-GB" sz="2000" b="1" dirty="0"/>
                  <a:t>2</a:t>
                </a:r>
              </a:p>
            </p:txBody>
          </p:sp>
          <p:sp>
            <p:nvSpPr>
              <p:cNvPr id="26" name="Line 63"/>
              <p:cNvSpPr>
                <a:spLocks noChangeShapeType="1"/>
              </p:cNvSpPr>
              <p:nvPr/>
            </p:nvSpPr>
            <p:spPr bwMode="auto">
              <a:xfrm>
                <a:off x="2114" y="2920"/>
                <a:ext cx="139" cy="1"/>
              </a:xfrm>
              <a:prstGeom prst="line">
                <a:avLst/>
              </a:prstGeom>
              <a:noFill/>
              <a:ln w="28575">
                <a:solidFill>
                  <a:schemeClr val="tx1"/>
                </a:solidFill>
                <a:round/>
                <a:headEnd/>
                <a:tailEnd/>
              </a:ln>
              <a:effectLst/>
            </p:spPr>
            <p:txBody>
              <a:bodyPr/>
              <a:lstStyle/>
              <a:p>
                <a:endParaRPr lang="en-US"/>
              </a:p>
            </p:txBody>
          </p:sp>
        </p:grpSp>
        <p:sp>
          <p:nvSpPr>
            <p:cNvPr id="19" name="Text Box 64"/>
            <p:cNvSpPr txBox="1">
              <a:spLocks noChangeArrowheads="1"/>
            </p:cNvSpPr>
            <p:nvPr/>
          </p:nvSpPr>
          <p:spPr bwMode="auto">
            <a:xfrm>
              <a:off x="5003800" y="1112838"/>
              <a:ext cx="392113" cy="519113"/>
            </a:xfrm>
            <a:prstGeom prst="rect">
              <a:avLst/>
            </a:prstGeom>
            <a:noFill/>
            <a:ln w="9525">
              <a:noFill/>
              <a:miter lim="800000"/>
              <a:headEnd/>
              <a:tailEnd/>
            </a:ln>
            <a:effectLst/>
          </p:spPr>
          <p:txBody>
            <a:bodyPr wrap="none">
              <a:spAutoFit/>
            </a:bodyPr>
            <a:lstStyle/>
            <a:p>
              <a:r>
                <a:rPr lang="en-GB" sz="2800" b="1"/>
                <a:t>=</a:t>
              </a:r>
            </a:p>
          </p:txBody>
        </p:sp>
        <p:grpSp>
          <p:nvGrpSpPr>
            <p:cNvPr id="20" name="Group 65"/>
            <p:cNvGrpSpPr>
              <a:grpSpLocks/>
            </p:cNvGrpSpPr>
            <p:nvPr/>
          </p:nvGrpSpPr>
          <p:grpSpPr bwMode="auto">
            <a:xfrm>
              <a:off x="5534025" y="939800"/>
              <a:ext cx="312738" cy="819150"/>
              <a:chOff x="2437" y="2025"/>
              <a:chExt cx="189" cy="468"/>
            </a:xfrm>
          </p:grpSpPr>
          <p:sp>
            <p:nvSpPr>
              <p:cNvPr id="21" name="Text Box 66"/>
              <p:cNvSpPr txBox="1">
                <a:spLocks noChangeArrowheads="1"/>
              </p:cNvSpPr>
              <p:nvPr/>
            </p:nvSpPr>
            <p:spPr bwMode="auto">
              <a:xfrm>
                <a:off x="2437" y="2025"/>
                <a:ext cx="189" cy="229"/>
              </a:xfrm>
              <a:prstGeom prst="rect">
                <a:avLst/>
              </a:prstGeom>
              <a:noFill/>
              <a:ln w="9525">
                <a:noFill/>
                <a:miter lim="800000"/>
                <a:headEnd/>
                <a:tailEnd/>
              </a:ln>
              <a:effectLst/>
            </p:spPr>
            <p:txBody>
              <a:bodyPr wrap="none">
                <a:spAutoFit/>
              </a:bodyPr>
              <a:lstStyle/>
              <a:p>
                <a:r>
                  <a:rPr lang="en-GB" sz="2000" b="1" dirty="0"/>
                  <a:t>1</a:t>
                </a:r>
              </a:p>
            </p:txBody>
          </p:sp>
          <p:sp>
            <p:nvSpPr>
              <p:cNvPr id="22" name="Text Box 67"/>
              <p:cNvSpPr txBox="1">
                <a:spLocks noChangeArrowheads="1"/>
              </p:cNvSpPr>
              <p:nvPr/>
            </p:nvSpPr>
            <p:spPr bwMode="auto">
              <a:xfrm>
                <a:off x="2437" y="2264"/>
                <a:ext cx="189" cy="229"/>
              </a:xfrm>
              <a:prstGeom prst="rect">
                <a:avLst/>
              </a:prstGeom>
              <a:noFill/>
              <a:ln w="9525">
                <a:noFill/>
                <a:miter lim="800000"/>
                <a:headEnd/>
                <a:tailEnd/>
              </a:ln>
              <a:effectLst/>
            </p:spPr>
            <p:txBody>
              <a:bodyPr wrap="none">
                <a:spAutoFit/>
              </a:bodyPr>
              <a:lstStyle/>
              <a:p>
                <a:r>
                  <a:rPr lang="en-GB" sz="2000" b="1" dirty="0"/>
                  <a:t>2</a:t>
                </a:r>
              </a:p>
            </p:txBody>
          </p:sp>
          <p:sp>
            <p:nvSpPr>
              <p:cNvPr id="23" name="Line 68"/>
              <p:cNvSpPr>
                <a:spLocks noChangeShapeType="1"/>
              </p:cNvSpPr>
              <p:nvPr/>
            </p:nvSpPr>
            <p:spPr bwMode="auto">
              <a:xfrm>
                <a:off x="2479" y="2264"/>
                <a:ext cx="139" cy="1"/>
              </a:xfrm>
              <a:prstGeom prst="line">
                <a:avLst/>
              </a:prstGeom>
              <a:noFill/>
              <a:ln w="28575">
                <a:solidFill>
                  <a:schemeClr val="tx1"/>
                </a:solidFill>
                <a:round/>
                <a:headEnd/>
                <a:tailEnd/>
              </a:ln>
              <a:effectLst/>
            </p:spPr>
            <p:txBody>
              <a:bodyPr/>
              <a:lstStyle/>
              <a:p>
                <a:endParaRPr lang="en-US"/>
              </a:p>
            </p:txBody>
          </p:sp>
        </p:grpSp>
      </p:grpSp>
      <p:grpSp>
        <p:nvGrpSpPr>
          <p:cNvPr id="5" name="Group 4"/>
          <p:cNvGrpSpPr/>
          <p:nvPr/>
        </p:nvGrpSpPr>
        <p:grpSpPr>
          <a:xfrm>
            <a:off x="5375892" y="2457013"/>
            <a:ext cx="2329794" cy="3858122"/>
            <a:chOff x="5375892" y="2409388"/>
            <a:chExt cx="2329794" cy="3858122"/>
          </a:xfrm>
        </p:grpSpPr>
        <p:sp>
          <p:nvSpPr>
            <p:cNvPr id="2" name="Rectangle 1"/>
            <p:cNvSpPr/>
            <p:nvPr/>
          </p:nvSpPr>
          <p:spPr bwMode="auto">
            <a:xfrm>
              <a:off x="5375892" y="2409388"/>
              <a:ext cx="2329794" cy="3858122"/>
            </a:xfrm>
            <a:prstGeom prst="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pic>
          <p:nvPicPr>
            <p:cNvPr id="286722" name="Picture 2"/>
            <p:cNvPicPr>
              <a:picLocks noChangeAspect="1" noChangeArrowheads="1"/>
            </p:cNvPicPr>
            <p:nvPr/>
          </p:nvPicPr>
          <p:blipFill>
            <a:blip r:embed="rId3" cstate="print"/>
            <a:srcRect/>
            <a:stretch>
              <a:fillRect/>
            </a:stretch>
          </p:blipFill>
          <p:spPr bwMode="auto">
            <a:xfrm>
              <a:off x="5423217" y="2514600"/>
              <a:ext cx="2167908" cy="1752600"/>
            </a:xfrm>
            <a:prstGeom prst="rect">
              <a:avLst/>
            </a:prstGeom>
            <a:noFill/>
            <a:ln w="9525">
              <a:noFill/>
              <a:miter lim="800000"/>
              <a:headEnd/>
              <a:tailEnd/>
            </a:ln>
          </p:spPr>
        </p:pic>
        <p:pic>
          <p:nvPicPr>
            <p:cNvPr id="286723" name="Picture 3"/>
            <p:cNvPicPr>
              <a:picLocks noChangeAspect="1" noChangeArrowheads="1"/>
            </p:cNvPicPr>
            <p:nvPr/>
          </p:nvPicPr>
          <p:blipFill>
            <a:blip r:embed="rId4" cstate="print"/>
            <a:srcRect/>
            <a:stretch>
              <a:fillRect/>
            </a:stretch>
          </p:blipFill>
          <p:spPr bwMode="auto">
            <a:xfrm>
              <a:off x="5423217" y="4267200"/>
              <a:ext cx="2196783" cy="1981200"/>
            </a:xfrm>
            <a:prstGeom prst="rect">
              <a:avLst/>
            </a:prstGeom>
            <a:noFill/>
            <a:ln w="9525">
              <a:noFill/>
              <a:miter lim="800000"/>
              <a:headEnd/>
              <a:tailEnd/>
            </a:ln>
          </p:spPr>
        </p:pic>
      </p:grpSp>
    </p:spTree>
    <p:extLst>
      <p:ext uri="{BB962C8B-B14F-4D97-AF65-F5344CB8AC3E}">
        <p14:creationId xmlns:p14="http://schemas.microsoft.com/office/powerpoint/2010/main" val="23719003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Science in 3-Dimensions</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1430" y="990600"/>
            <a:ext cx="3173970" cy="445770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867400" y="5525869"/>
            <a:ext cx="2877711" cy="646331"/>
          </a:xfrm>
          <a:prstGeom prst="rect">
            <a:avLst/>
          </a:prstGeom>
          <a:noFill/>
        </p:spPr>
        <p:txBody>
          <a:bodyPr wrap="none" rtlCol="0">
            <a:spAutoFit/>
          </a:bodyPr>
          <a:lstStyle/>
          <a:p>
            <a:r>
              <a:rPr lang="en-US" dirty="0" err="1" smtClean="0">
                <a:latin typeface="Arial" pitchFamily="34" charset="0"/>
                <a:cs typeface="Arial" pitchFamily="34" charset="0"/>
              </a:rPr>
              <a:t>Mimivirus</a:t>
            </a:r>
            <a:r>
              <a:rPr lang="en-US" dirty="0" smtClean="0">
                <a:latin typeface="Arial" pitchFamily="34" charset="0"/>
                <a:cs typeface="Arial" pitchFamily="34" charset="0"/>
              </a:rPr>
              <a:t> imaged at LCLS</a:t>
            </a:r>
          </a:p>
          <a:p>
            <a:r>
              <a:rPr lang="en-US" dirty="0" smtClean="0">
                <a:latin typeface="Arial" pitchFamily="34" charset="0"/>
                <a:cs typeface="Arial" pitchFamily="34" charset="0"/>
              </a:rPr>
              <a:t>(SLAC)</a:t>
            </a: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990600"/>
            <a:ext cx="3124200" cy="248651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52604" y="1138535"/>
            <a:ext cx="2040943" cy="923330"/>
          </a:xfrm>
          <a:prstGeom prst="rect">
            <a:avLst/>
          </a:prstGeom>
          <a:noFill/>
        </p:spPr>
        <p:txBody>
          <a:bodyPr wrap="none" rtlCol="0">
            <a:spAutoFit/>
          </a:bodyPr>
          <a:lstStyle/>
          <a:p>
            <a:r>
              <a:rPr lang="en-US" dirty="0" smtClean="0">
                <a:latin typeface="Arial" pitchFamily="34" charset="0"/>
                <a:cs typeface="Arial" pitchFamily="34" charset="0"/>
              </a:rPr>
              <a:t>3D simulation of</a:t>
            </a:r>
          </a:p>
          <a:p>
            <a:r>
              <a:rPr lang="en-US" dirty="0" smtClean="0">
                <a:latin typeface="Arial" pitchFamily="34" charset="0"/>
                <a:cs typeface="Arial" pitchFamily="34" charset="0"/>
              </a:rPr>
              <a:t>15M</a:t>
            </a:r>
            <a:r>
              <a:rPr lang="en-US" baseline="-25000" dirty="0" smtClean="0">
                <a:latin typeface="Arial" pitchFamily="34" charset="0"/>
                <a:cs typeface="Arial" pitchFamily="34" charset="0"/>
                <a:sym typeface="Wingdings 2"/>
              </a:rPr>
              <a:t></a:t>
            </a:r>
            <a:r>
              <a:rPr lang="en-US" dirty="0" smtClean="0">
                <a:latin typeface="Arial" pitchFamily="34" charset="0"/>
                <a:cs typeface="Arial" pitchFamily="34" charset="0"/>
                <a:sym typeface="Wingdings 2"/>
              </a:rPr>
              <a:t> supernova </a:t>
            </a:r>
          </a:p>
          <a:p>
            <a:r>
              <a:rPr lang="en-US" dirty="0" smtClean="0">
                <a:latin typeface="Arial" pitchFamily="34" charset="0"/>
                <a:cs typeface="Arial" pitchFamily="34" charset="0"/>
                <a:sym typeface="Wingdings 2"/>
              </a:rPr>
              <a:t>(ORNL)</a:t>
            </a:r>
            <a:endParaRPr lang="en-US" baseline="-25000" dirty="0" smtClean="0">
              <a:latin typeface="Arial" pitchFamily="34" charset="0"/>
              <a:cs typeface="Arial" pitchFamily="34" charset="0"/>
            </a:endParaRPr>
          </a:p>
        </p:txBody>
      </p:sp>
      <p:sp>
        <p:nvSpPr>
          <p:cNvPr id="6" name="TextBox 5"/>
          <p:cNvSpPr txBox="1"/>
          <p:nvPr/>
        </p:nvSpPr>
        <p:spPr>
          <a:xfrm>
            <a:off x="57593" y="3523486"/>
            <a:ext cx="3599062" cy="2585323"/>
          </a:xfrm>
          <a:prstGeom prst="rect">
            <a:avLst/>
          </a:prstGeom>
          <a:noFill/>
        </p:spPr>
        <p:txBody>
          <a:bodyPr wrap="none" rtlCol="0">
            <a:spAutoFit/>
          </a:bodyPr>
          <a:lstStyle/>
          <a:p>
            <a:r>
              <a:rPr lang="en-US" dirty="0" smtClean="0">
                <a:latin typeface="Arial" pitchFamily="34" charset="0"/>
                <a:cs typeface="Arial" pitchFamily="34" charset="0"/>
              </a:rPr>
              <a:t>Predicted</a:t>
            </a:r>
            <a:endParaRPr lang="en-US" dirty="0">
              <a:latin typeface="Arial" pitchFamily="34" charset="0"/>
              <a:cs typeface="Arial" pitchFamily="34" charset="0"/>
            </a:endParaRPr>
          </a:p>
          <a:p>
            <a:r>
              <a:rPr lang="en-US" dirty="0" smtClean="0">
                <a:latin typeface="Arial" pitchFamily="34" charset="0"/>
                <a:cs typeface="Arial" pitchFamily="34" charset="0"/>
              </a:rPr>
              <a:t>quark </a:t>
            </a:r>
          </a:p>
          <a:p>
            <a:r>
              <a:rPr lang="en-US" dirty="0">
                <a:latin typeface="Arial" pitchFamily="34" charset="0"/>
                <a:cs typeface="Arial" pitchFamily="34" charset="0"/>
              </a:rPr>
              <a:t>T</a:t>
            </a:r>
            <a:r>
              <a:rPr lang="en-US" dirty="0" smtClean="0">
                <a:latin typeface="Arial" pitchFamily="34" charset="0"/>
                <a:cs typeface="Arial" pitchFamily="34" charset="0"/>
              </a:rPr>
              <a:t>ransverse</a:t>
            </a:r>
          </a:p>
          <a:p>
            <a:r>
              <a:rPr lang="en-US" dirty="0">
                <a:latin typeface="Arial" pitchFamily="34" charset="0"/>
                <a:cs typeface="Arial" pitchFamily="34" charset="0"/>
              </a:rPr>
              <a:t>M</a:t>
            </a:r>
            <a:r>
              <a:rPr lang="en-US" dirty="0" smtClean="0">
                <a:latin typeface="Arial" pitchFamily="34" charset="0"/>
                <a:cs typeface="Arial" pitchFamily="34" charset="0"/>
              </a:rPr>
              <a:t>omentum </a:t>
            </a:r>
          </a:p>
          <a:p>
            <a:r>
              <a:rPr lang="en-US" dirty="0" smtClean="0">
                <a:latin typeface="Arial" pitchFamily="34" charset="0"/>
                <a:cs typeface="Arial" pitchFamily="34" charset="0"/>
              </a:rPr>
              <a:t>Distributions</a:t>
            </a:r>
          </a:p>
          <a:p>
            <a:r>
              <a:rPr lang="en-US" dirty="0" smtClean="0">
                <a:latin typeface="Arial" pitchFamily="34" charset="0"/>
                <a:cs typeface="Arial" pitchFamily="34" charset="0"/>
              </a:rPr>
              <a:t>for a </a:t>
            </a:r>
          </a:p>
          <a:p>
            <a:r>
              <a:rPr lang="en-US" dirty="0" smtClean="0">
                <a:latin typeface="Arial" pitchFamily="34" charset="0"/>
                <a:cs typeface="Arial" pitchFamily="34" charset="0"/>
              </a:rPr>
              <a:t>polarized </a:t>
            </a:r>
          </a:p>
          <a:p>
            <a:r>
              <a:rPr lang="en-US" dirty="0" smtClean="0">
                <a:latin typeface="Arial" pitchFamily="34" charset="0"/>
                <a:cs typeface="Arial" pitchFamily="34" charset="0"/>
              </a:rPr>
              <a:t>proton</a:t>
            </a:r>
          </a:p>
          <a:p>
            <a:r>
              <a:rPr lang="en-US" dirty="0" smtClean="0">
                <a:latin typeface="Arial" pitchFamily="34" charset="0"/>
                <a:cs typeface="Arial" pitchFamily="34" charset="0"/>
              </a:rPr>
              <a:t>(accessible with </a:t>
            </a:r>
            <a:r>
              <a:rPr lang="en-US" dirty="0" err="1" smtClean="0">
                <a:latin typeface="Arial" pitchFamily="34" charset="0"/>
                <a:cs typeface="Arial" pitchFamily="34" charset="0"/>
              </a:rPr>
              <a:t>JLab</a:t>
            </a:r>
            <a:r>
              <a:rPr lang="en-US" dirty="0" smtClean="0">
                <a:latin typeface="Arial" pitchFamily="34" charset="0"/>
                <a:cs typeface="Arial" pitchFamily="34" charset="0"/>
              </a:rPr>
              <a:t> @ 12 GeV)</a:t>
            </a:r>
          </a:p>
        </p:txBody>
      </p:sp>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6528" y="3733800"/>
            <a:ext cx="3886200" cy="188580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462149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9064276" cy="657225"/>
          </a:xfrm>
        </p:spPr>
        <p:txBody>
          <a:bodyPr/>
          <a:lstStyle/>
          <a:p>
            <a:r>
              <a:rPr lang="en-US" dirty="0" smtClean="0"/>
              <a:t>Imaging the Nucleon</a:t>
            </a: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59" r="2873" b="39727"/>
          <a:stretch/>
        </p:blipFill>
        <p:spPr bwMode="auto">
          <a:xfrm>
            <a:off x="228600" y="963537"/>
            <a:ext cx="4697506" cy="3152775"/>
          </a:xfrm>
          <a:prstGeom prst="rect">
            <a:avLst/>
          </a:prstGeom>
          <a:ln w="63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095875" y="960536"/>
            <a:ext cx="4145109" cy="3693319"/>
          </a:xfrm>
          <a:prstGeom prst="rect">
            <a:avLst/>
          </a:prstGeom>
          <a:noFill/>
        </p:spPr>
        <p:txBody>
          <a:bodyPr wrap="none" rtlCol="0">
            <a:spAutoFit/>
          </a:bodyPr>
          <a:lstStyle/>
          <a:p>
            <a:pPr marL="285750" indent="-285750">
              <a:buSzPct val="120000"/>
              <a:buFont typeface="Arial" panose="020B0604020202020204" pitchFamily="34" charset="0"/>
              <a:buChar char="•"/>
            </a:pPr>
            <a:r>
              <a:rPr lang="en-US" dirty="0" smtClean="0">
                <a:latin typeface="Arial" panose="020B0604020202020204" pitchFamily="34" charset="0"/>
                <a:cs typeface="Arial" panose="020B0604020202020204" pitchFamily="34" charset="0"/>
              </a:rPr>
              <a:t>Transverse Momentum Dist. (TMD) </a:t>
            </a:r>
          </a:p>
          <a:p>
            <a:pPr marL="514350" indent="-171450">
              <a:buClr>
                <a:srgbClr val="7030A0"/>
              </a:buClr>
            </a:pP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onfined motion in a nucleon </a:t>
            </a:r>
          </a:p>
          <a:p>
            <a:pPr marL="514350" indent="-171450">
              <a:buClr>
                <a:srgbClr val="7030A0"/>
              </a:buClr>
            </a:pPr>
            <a:r>
              <a:rPr lang="en-US" dirty="0" smtClean="0">
                <a:latin typeface="Arial" panose="020B0604020202020204" pitchFamily="34" charset="0"/>
                <a:cs typeface="Arial" panose="020B0604020202020204" pitchFamily="34" charset="0"/>
              </a:rPr>
              <a:t>	(semi-inclusive DIS)</a:t>
            </a:r>
          </a:p>
          <a:p>
            <a:pPr marL="514350" indent="-171450">
              <a:buClr>
                <a:srgbClr val="7030A0"/>
              </a:buClr>
            </a:pPr>
            <a:endParaRPr lang="en-US" dirty="0" smtClean="0">
              <a:latin typeface="Arial" panose="020B0604020202020204" pitchFamily="34" charset="0"/>
              <a:cs typeface="Arial" panose="020B0604020202020204" pitchFamily="34" charset="0"/>
            </a:endParaRPr>
          </a:p>
          <a:p>
            <a:pPr marL="307718" indent="-307718">
              <a:buSzPct val="120000"/>
              <a:buFont typeface="Arial" panose="020B0604020202020204" pitchFamily="34" charset="0"/>
              <a:buChar char="•"/>
            </a:pPr>
            <a:r>
              <a:rPr lang="en-US" dirty="0" smtClean="0">
                <a:latin typeface="Arial" panose="020B0604020202020204" pitchFamily="34" charset="0"/>
                <a:cs typeface="Arial" panose="020B0604020202020204" pitchFamily="34" charset="0"/>
              </a:rPr>
              <a:t>Generalized Parton Dist. (GPD) </a:t>
            </a:r>
          </a:p>
          <a:p>
            <a:pPr marL="571500" indent="-228600">
              <a:buClr>
                <a:srgbClr val="7030A0"/>
              </a:buClr>
            </a:pPr>
            <a:r>
              <a:rPr lang="en-US" dirty="0" smtClean="0">
                <a:latin typeface="Arial" panose="020B0604020202020204" pitchFamily="34" charset="0"/>
                <a:cs typeface="Arial" panose="020B0604020202020204" pitchFamily="34" charset="0"/>
              </a:rPr>
              <a:t>– Spatial imaging </a:t>
            </a:r>
          </a:p>
          <a:p>
            <a:pPr marL="514350" lvl="0" indent="-171450">
              <a:buClr>
                <a:srgbClr val="7030A0"/>
              </a:buClr>
            </a:pPr>
            <a:r>
              <a:rPr lang="en-US" dirty="0" smtClean="0">
                <a:latin typeface="Arial" panose="020B0604020202020204" pitchFamily="34" charset="0"/>
                <a:cs typeface="Arial" panose="020B0604020202020204" pitchFamily="34" charset="0"/>
              </a:rPr>
              <a:t>   (exclusive DIS)</a:t>
            </a:r>
          </a:p>
          <a:p>
            <a:pPr marL="514350" lvl="0" indent="-171450">
              <a:buClr>
                <a:srgbClr val="7030A0"/>
              </a:buClr>
            </a:pPr>
            <a:endParaRPr lang="en-US" dirty="0">
              <a:latin typeface="Arial" panose="020B0604020202020204" pitchFamily="34" charset="0"/>
              <a:cs typeface="Arial" panose="020B0604020202020204" pitchFamily="34" charset="0"/>
            </a:endParaRPr>
          </a:p>
          <a:p>
            <a:pPr marL="307718" lvl="0" indent="-307718">
              <a:buSzPct val="120000"/>
              <a:buFont typeface="Arial" panose="020B0604020202020204" pitchFamily="34" charset="0"/>
              <a:buChar char="•"/>
            </a:pPr>
            <a:r>
              <a:rPr lang="en-US" dirty="0" smtClean="0">
                <a:latin typeface="Arial" panose="020B0604020202020204" pitchFamily="34" charset="0"/>
                <a:cs typeface="Arial" panose="020B0604020202020204" pitchFamily="34" charset="0"/>
              </a:rPr>
              <a:t>Requires </a:t>
            </a:r>
          </a:p>
          <a:p>
            <a:pPr lvl="0">
              <a:buClr>
                <a:srgbClr val="7030A0"/>
              </a:buClr>
            </a:pPr>
            <a:r>
              <a:rPr lang="en-US" dirty="0" smtClean="0">
                <a:latin typeface="Arial" panose="020B0604020202020204" pitchFamily="34" charset="0"/>
                <a:cs typeface="Arial" panose="020B0604020202020204" pitchFamily="34" charset="0"/>
              </a:rPr>
              <a:t>      − High luminosity</a:t>
            </a:r>
          </a:p>
          <a:p>
            <a:pPr lvl="0">
              <a:buClr>
                <a:srgbClr val="7030A0"/>
              </a:buClr>
            </a:pPr>
            <a:r>
              <a:rPr lang="en-US" dirty="0" smtClean="0">
                <a:latin typeface="Arial" panose="020B0604020202020204" pitchFamily="34" charset="0"/>
                <a:cs typeface="Arial" panose="020B0604020202020204" pitchFamily="34" charset="0"/>
              </a:rPr>
              <a:t>      − Polarized beams and targets</a:t>
            </a:r>
          </a:p>
          <a:p>
            <a:pPr lvl="0">
              <a:buClr>
                <a:srgbClr val="7030A0"/>
              </a:buClr>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 Sophisticated detector systems</a:t>
            </a:r>
            <a:endParaRPr lang="en-US" b="1" dirty="0" smtClean="0">
              <a:solidFill>
                <a:srgbClr val="C00000"/>
              </a:solidFill>
              <a:latin typeface="Arial" panose="020B0604020202020204" pitchFamily="34" charset="0"/>
              <a:cs typeface="Arial" panose="020B0604020202020204" pitchFamily="34" charset="0"/>
            </a:endParaRPr>
          </a:p>
          <a:p>
            <a:pPr marL="571500" indent="-228600">
              <a:buClr>
                <a:srgbClr val="7030A0"/>
              </a:buClr>
            </a:pPr>
            <a:r>
              <a:rPr lang="en-US" b="1" dirty="0" smtClean="0">
                <a:solidFill>
                  <a:srgbClr val="C00000"/>
                </a:solidFill>
                <a:latin typeface="Arial" panose="020B0604020202020204" pitchFamily="34" charset="0"/>
                <a:cs typeface="Arial" panose="020B0604020202020204" pitchFamily="34" charset="0"/>
              </a:rPr>
              <a:t>  </a:t>
            </a:r>
            <a:endParaRPr lang="en-US" b="1" dirty="0">
              <a:solidFill>
                <a:srgbClr val="C00000"/>
              </a:solidFill>
              <a:latin typeface="Arial" panose="020B0604020202020204" pitchFamily="34" charset="0"/>
              <a:cs typeface="Arial" panose="020B0604020202020204" pitchFamily="34" charset="0"/>
            </a:endParaRPr>
          </a:p>
        </p:txBody>
      </p:sp>
      <p:sp>
        <p:nvSpPr>
          <p:cNvPr id="4" name="TextBox 3"/>
          <p:cNvSpPr txBox="1"/>
          <p:nvPr/>
        </p:nvSpPr>
        <p:spPr>
          <a:xfrm>
            <a:off x="5351764" y="4711005"/>
            <a:ext cx="3563636" cy="1384995"/>
          </a:xfrm>
          <a:prstGeom prst="rect">
            <a:avLst/>
          </a:prstGeom>
          <a:noFill/>
        </p:spPr>
        <p:txBody>
          <a:bodyPr wrap="square" rtlCol="0">
            <a:spAutoFit/>
          </a:bodyPr>
          <a:lstStyle/>
          <a:p>
            <a:pPr>
              <a:tabLst>
                <a:tab pos="568325" algn="l"/>
              </a:tabLst>
            </a:pPr>
            <a:r>
              <a:rPr lang="en-US" sz="2800" b="1" dirty="0" smtClean="0">
                <a:solidFill>
                  <a:srgbClr val="7030A0"/>
                </a:solidFill>
                <a:latin typeface="Arial" pitchFamily="34" charset="0"/>
                <a:cs typeface="Arial" pitchFamily="34" charset="0"/>
                <a:sym typeface="Wingdings 3"/>
              </a:rPr>
              <a:t>	Major new 	capability with 	</a:t>
            </a:r>
            <a:r>
              <a:rPr lang="en-US" sz="2800" b="1" dirty="0" err="1" smtClean="0">
                <a:solidFill>
                  <a:srgbClr val="7030A0"/>
                </a:solidFill>
                <a:latin typeface="Arial" pitchFamily="34" charset="0"/>
                <a:cs typeface="Arial" pitchFamily="34" charset="0"/>
                <a:sym typeface="Wingdings 3"/>
              </a:rPr>
              <a:t>JLab</a:t>
            </a:r>
            <a:r>
              <a:rPr lang="en-US" sz="2800" b="1" dirty="0" smtClean="0">
                <a:solidFill>
                  <a:srgbClr val="7030A0"/>
                </a:solidFill>
                <a:latin typeface="Arial" pitchFamily="34" charset="0"/>
                <a:cs typeface="Arial" pitchFamily="34" charset="0"/>
                <a:sym typeface="Wingdings 3"/>
              </a:rPr>
              <a:t> @ 12 GeV</a:t>
            </a:r>
            <a:endParaRPr lang="en-US" sz="2800" b="1" dirty="0" smtClean="0">
              <a:solidFill>
                <a:srgbClr val="7030A0"/>
              </a:solidFill>
              <a:latin typeface="Arial" pitchFamily="34" charset="0"/>
              <a:cs typeface="Arial" pitchFamily="34" charset="0"/>
            </a:endParaRPr>
          </a:p>
        </p:txBody>
      </p:sp>
      <p:sp>
        <p:nvSpPr>
          <p:cNvPr id="5" name="TextBox 4"/>
          <p:cNvSpPr txBox="1"/>
          <p:nvPr/>
        </p:nvSpPr>
        <p:spPr>
          <a:xfrm>
            <a:off x="3429000" y="1095345"/>
            <a:ext cx="513282" cy="400110"/>
          </a:xfrm>
          <a:prstGeom prst="rect">
            <a:avLst/>
          </a:prstGeom>
          <a:noFill/>
        </p:spPr>
        <p:txBody>
          <a:bodyPr wrap="none" rtlCol="0">
            <a:spAutoFit/>
          </a:bodyPr>
          <a:lstStyle/>
          <a:p>
            <a:r>
              <a:rPr lang="en-US" sz="2000" b="1" dirty="0" smtClean="0">
                <a:solidFill>
                  <a:srgbClr val="0070C0"/>
                </a:solidFill>
                <a:latin typeface="Arial" pitchFamily="34" charset="0"/>
                <a:cs typeface="Arial" pitchFamily="34" charset="0"/>
              </a:rPr>
              <a:t>5D</a:t>
            </a:r>
          </a:p>
        </p:txBody>
      </p:sp>
      <p:sp>
        <p:nvSpPr>
          <p:cNvPr id="10" name="TextBox 9"/>
          <p:cNvSpPr txBox="1"/>
          <p:nvPr/>
        </p:nvSpPr>
        <p:spPr>
          <a:xfrm>
            <a:off x="2350827" y="2283261"/>
            <a:ext cx="513282" cy="400110"/>
          </a:xfrm>
          <a:prstGeom prst="rect">
            <a:avLst/>
          </a:prstGeom>
          <a:noFill/>
        </p:spPr>
        <p:txBody>
          <a:bodyPr wrap="none" rtlCol="0">
            <a:spAutoFit/>
          </a:bodyPr>
          <a:lstStyle/>
          <a:p>
            <a:r>
              <a:rPr lang="en-US" sz="2000" b="1" dirty="0">
                <a:solidFill>
                  <a:srgbClr val="0070C0"/>
                </a:solidFill>
                <a:latin typeface="Arial" pitchFamily="34" charset="0"/>
                <a:cs typeface="Arial" pitchFamily="34" charset="0"/>
              </a:rPr>
              <a:t>3</a:t>
            </a:r>
            <a:r>
              <a:rPr lang="en-US" sz="2000" b="1" dirty="0" smtClean="0">
                <a:solidFill>
                  <a:srgbClr val="0070C0"/>
                </a:solidFill>
                <a:latin typeface="Arial" pitchFamily="34" charset="0"/>
                <a:cs typeface="Arial" pitchFamily="34" charset="0"/>
              </a:rPr>
              <a:t>D</a:t>
            </a:r>
          </a:p>
        </p:txBody>
      </p:sp>
      <p:sp>
        <p:nvSpPr>
          <p:cNvPr id="8" name="Right Arrow 7"/>
          <p:cNvSpPr/>
          <p:nvPr/>
        </p:nvSpPr>
        <p:spPr bwMode="auto">
          <a:xfrm>
            <a:off x="5257800" y="4800600"/>
            <a:ext cx="565262" cy="914400"/>
          </a:xfrm>
          <a:prstGeom prst="rightArrow">
            <a:avLst/>
          </a:prstGeom>
          <a:solidFill>
            <a:srgbClr val="7030A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pic>
        <p:nvPicPr>
          <p:cNvPr id="11" name="Picture 10" descr="profile.png"/>
          <p:cNvPicPr/>
          <p:nvPr/>
        </p:nvPicPr>
        <p:blipFill rotWithShape="1">
          <a:blip r:embed="rId4" cstate="print"/>
          <a:srcRect l="7356" t="49129" r="12267"/>
          <a:stretch/>
        </p:blipFill>
        <p:spPr>
          <a:xfrm>
            <a:off x="2819400" y="4386717"/>
            <a:ext cx="2091421" cy="1683625"/>
          </a:xfrm>
          <a:prstGeom prst="rect">
            <a:avLst/>
          </a:prstGeom>
          <a:ln>
            <a:solidFill>
              <a:schemeClr val="tx1"/>
            </a:solidFill>
          </a:ln>
          <a:effectLst>
            <a:outerShdw blurRad="292100" dist="139700" dir="2700000" algn="tl" rotWithShape="0">
              <a:srgbClr val="333333">
                <a:alpha val="65000"/>
              </a:srgbClr>
            </a:outerShdw>
          </a:effectLst>
        </p:spPr>
      </p:pic>
      <p:pic>
        <p:nvPicPr>
          <p:cNvPr id="12" name="Picture 1"/>
          <p:cNvPicPr>
            <a:picLocks noChangeAspect="1" noChangeArrowheads="1"/>
          </p:cNvPicPr>
          <p:nvPr/>
        </p:nvPicPr>
        <p:blipFill rotWithShape="1">
          <a:blip r:embed="rId5" cstate="print"/>
          <a:srcRect l="-484" t="1407" r="-506" b="-1202"/>
          <a:stretch/>
        </p:blipFill>
        <p:spPr bwMode="auto">
          <a:xfrm>
            <a:off x="228600" y="4477376"/>
            <a:ext cx="2150268" cy="1592966"/>
          </a:xfrm>
          <a:prstGeom prst="rect">
            <a:avLst/>
          </a:prstGeom>
          <a:solidFill>
            <a:schemeClr val="bg1"/>
          </a:solidFill>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12417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dirty="0" smtClean="0"/>
              <a:t>Imaging with </a:t>
            </a:r>
            <a:r>
              <a:rPr lang="en-US" dirty="0" err="1" smtClean="0"/>
              <a:t>JLab</a:t>
            </a:r>
            <a:r>
              <a:rPr lang="en-US" dirty="0" smtClean="0"/>
              <a:t> @ 12 GeV</a:t>
            </a:r>
            <a:endParaRPr lang="en-US" dirty="0"/>
          </a:p>
        </p:txBody>
      </p:sp>
      <p:pic>
        <p:nvPicPr>
          <p:cNvPr id="8" name="Picture 7"/>
          <p:cNvPicPr>
            <a:picLocks noChangeAspect="1"/>
          </p:cNvPicPr>
          <p:nvPr/>
        </p:nvPicPr>
        <p:blipFill>
          <a:blip r:embed="rId3"/>
          <a:srcRect l="1596" t="10110" r="5309" b="7733"/>
          <a:stretch>
            <a:fillRect/>
          </a:stretch>
        </p:blipFill>
        <p:spPr>
          <a:xfrm>
            <a:off x="6877621" y="1039008"/>
            <a:ext cx="1980944" cy="1475592"/>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597"/>
          <a:stretch/>
        </p:blipFill>
        <p:spPr bwMode="auto">
          <a:xfrm>
            <a:off x="6834106" y="4766943"/>
            <a:ext cx="2024459" cy="1481457"/>
          </a:xfrm>
          <a:prstGeom prst="rect">
            <a:avLst/>
          </a:prstGeom>
          <a:noFill/>
          <a:ln>
            <a:noFill/>
          </a:ln>
          <a:effectLst>
            <a:outerShdw blurRad="292100" dist="139700" dir="2700000" algn="ctr" rotWithShape="0">
              <a:schemeClr val="tx1">
                <a:alpha val="65000"/>
              </a:scheme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Content Placeholder 3" descr="SHMS-HMS.JPG"/>
          <p:cNvPicPr>
            <a:picLocks noChangeAspect="1"/>
          </p:cNvPicPr>
          <p:nvPr/>
        </p:nvPicPr>
        <p:blipFill>
          <a:blip r:embed="rId5" cstate="print">
            <a:lum bright="20000" contrast="20000"/>
          </a:blip>
          <a:srcRect/>
          <a:stretch>
            <a:fillRect/>
          </a:stretch>
        </p:blipFill>
        <p:spPr bwMode="auto">
          <a:xfrm>
            <a:off x="6863511" y="3047999"/>
            <a:ext cx="1995054" cy="14730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7" name="TextBox 6"/>
          <p:cNvSpPr txBox="1"/>
          <p:nvPr/>
        </p:nvSpPr>
        <p:spPr>
          <a:xfrm>
            <a:off x="33768" y="947518"/>
            <a:ext cx="7194346" cy="4462760"/>
          </a:xfrm>
          <a:prstGeom prst="rect">
            <a:avLst/>
          </a:prstGeom>
          <a:noFill/>
        </p:spPr>
        <p:txBody>
          <a:bodyPr wrap="square" rtlCol="0">
            <a:spAutoFit/>
          </a:bodyPr>
          <a:lstStyle/>
          <a:p>
            <a:pPr marL="52388" lvl="0"/>
            <a:r>
              <a:rPr lang="en-US" sz="2400" b="1" dirty="0" smtClean="0">
                <a:latin typeface="Arial" pitchFamily="34" charset="0"/>
                <a:cs typeface="Arial" pitchFamily="34" charset="0"/>
              </a:rPr>
              <a:t>Generalized  </a:t>
            </a:r>
            <a:r>
              <a:rPr lang="en-US" sz="2400" b="1" dirty="0">
                <a:latin typeface="Arial" pitchFamily="34" charset="0"/>
                <a:cs typeface="Arial" pitchFamily="34" charset="0"/>
              </a:rPr>
              <a:t>Parton Distributions (GPDs</a:t>
            </a:r>
            <a:r>
              <a:rPr lang="en-US" sz="2400" b="1" dirty="0" smtClean="0">
                <a:latin typeface="Arial" pitchFamily="34" charset="0"/>
                <a:cs typeface="Arial" pitchFamily="34" charset="0"/>
              </a:rPr>
              <a:t>) and Transverse Momentum Distributions (TMDs)</a:t>
            </a:r>
            <a:endParaRPr lang="en-US" sz="2000" dirty="0" smtClean="0">
              <a:latin typeface="Arial" pitchFamily="34" charset="0"/>
              <a:cs typeface="Arial" pitchFamily="34" charset="0"/>
            </a:endParaRPr>
          </a:p>
          <a:p>
            <a:pPr marL="627063" indent="-393700">
              <a:buFont typeface="Arial" panose="020B0604020202020204" pitchFamily="34" charset="0"/>
              <a:buChar char="•"/>
            </a:pPr>
            <a:endParaRPr lang="en-US" sz="800" dirty="0">
              <a:latin typeface="Arial" pitchFamily="34" charset="0"/>
              <a:cs typeface="Arial" pitchFamily="34" charset="0"/>
            </a:endParaRPr>
          </a:p>
          <a:p>
            <a:pPr marL="627063" indent="-393700">
              <a:buFont typeface="Arial" panose="020B0604020202020204" pitchFamily="34" charset="0"/>
              <a:buChar char="•"/>
            </a:pPr>
            <a:r>
              <a:rPr lang="en-US" sz="2000" dirty="0" smtClean="0">
                <a:latin typeface="Arial" pitchFamily="34" charset="0"/>
                <a:cs typeface="Arial" pitchFamily="34" charset="0"/>
              </a:rPr>
              <a:t>CLAS12 in Hall B: general survey experiments,</a:t>
            </a:r>
            <a:r>
              <a:rPr lang="en-US" sz="2000" dirty="0">
                <a:latin typeface="Arial" pitchFamily="34" charset="0"/>
                <a:cs typeface="Arial" pitchFamily="34" charset="0"/>
              </a:rPr>
              <a:t> </a:t>
            </a:r>
            <a:r>
              <a:rPr lang="en-US" sz="2000" dirty="0" smtClean="0">
                <a:latin typeface="Arial" pitchFamily="34" charset="0"/>
                <a:cs typeface="Arial" pitchFamily="34" charset="0"/>
              </a:rPr>
              <a:t>large acceptance and medium luminosity</a:t>
            </a:r>
          </a:p>
          <a:p>
            <a:pPr marL="627063" indent="-393700">
              <a:buFont typeface="Arial" panose="020B0604020202020204" pitchFamily="34" charset="0"/>
              <a:buChar char="•"/>
            </a:pPr>
            <a:endParaRPr lang="en-US" sz="800" dirty="0">
              <a:latin typeface="Arial" pitchFamily="34" charset="0"/>
              <a:cs typeface="Arial" pitchFamily="34" charset="0"/>
            </a:endParaRPr>
          </a:p>
          <a:p>
            <a:pPr marL="627063" indent="-393700">
              <a:buFont typeface="Arial" panose="020B0604020202020204" pitchFamily="34" charset="0"/>
              <a:buChar char="•"/>
            </a:pPr>
            <a:r>
              <a:rPr lang="en-US" sz="2000" dirty="0" smtClean="0">
                <a:latin typeface="Arial" pitchFamily="34" charset="0"/>
                <a:cs typeface="Arial" pitchFamily="34" charset="0"/>
              </a:rPr>
              <a:t>SHMS, (HMS) and Neutral-Particle Spectrometer (NPS) in Hall C: precision cross sections for L-T studies and ratios,  small acceptance and high luminosity</a:t>
            </a:r>
            <a:endParaRPr lang="en-US" sz="2000" dirty="0">
              <a:latin typeface="Arial" pitchFamily="34" charset="0"/>
              <a:cs typeface="Arial" pitchFamily="34" charset="0"/>
            </a:endParaRPr>
          </a:p>
          <a:p>
            <a:pPr marL="627063" indent="-393700">
              <a:buFont typeface="Arial" panose="020B0604020202020204" pitchFamily="34" charset="0"/>
              <a:buChar char="•"/>
            </a:pPr>
            <a:endParaRPr lang="en-US" sz="2000" dirty="0" smtClean="0">
              <a:latin typeface="Arial" pitchFamily="34" charset="0"/>
              <a:cs typeface="Arial" pitchFamily="34" charset="0"/>
            </a:endParaRPr>
          </a:p>
          <a:p>
            <a:pPr marL="576262" lvl="0" indent="-342900">
              <a:buFont typeface="Arial" panose="020B0604020202020204" pitchFamily="34" charset="0"/>
              <a:buChar char="•"/>
            </a:pPr>
            <a:r>
              <a:rPr lang="en-US" sz="2000" dirty="0" smtClean="0">
                <a:latin typeface="Arial" pitchFamily="34" charset="0"/>
                <a:cs typeface="Arial" pitchFamily="34" charset="0"/>
              </a:rPr>
              <a:t>SBS in Hall A :</a:t>
            </a:r>
            <a:r>
              <a:rPr lang="en-US" sz="2000" dirty="0">
                <a:latin typeface="Arial" pitchFamily="34" charset="0"/>
                <a:cs typeface="Arial" pitchFamily="34" charset="0"/>
              </a:rPr>
              <a:t> </a:t>
            </a:r>
            <a:r>
              <a:rPr lang="en-US" sz="2000" dirty="0" smtClean="0">
                <a:latin typeface="Arial" pitchFamily="34" charset="0"/>
                <a:cs typeface="Arial" pitchFamily="34" charset="0"/>
              </a:rPr>
              <a:t>dedicated large-x TMD study</a:t>
            </a:r>
            <a:r>
              <a:rPr lang="en-US" sz="2000" dirty="0">
                <a:latin typeface="Arial" pitchFamily="34" charset="0"/>
                <a:cs typeface="Arial" pitchFamily="34" charset="0"/>
              </a:rPr>
              <a:t> </a:t>
            </a:r>
          </a:p>
          <a:p>
            <a:pPr marL="233362" lvl="0"/>
            <a:r>
              <a:rPr lang="en-US" sz="2000" dirty="0" smtClean="0">
                <a:latin typeface="Arial" pitchFamily="34" charset="0"/>
                <a:cs typeface="Arial" pitchFamily="34" charset="0"/>
              </a:rPr>
              <a:t>		medium acceptance and high luminosity</a:t>
            </a:r>
            <a:endParaRPr lang="en-US" sz="2000" dirty="0">
              <a:latin typeface="Arial" pitchFamily="34" charset="0"/>
              <a:cs typeface="Arial" pitchFamily="34" charset="0"/>
            </a:endParaRPr>
          </a:p>
          <a:p>
            <a:pPr marL="627063" indent="-393700">
              <a:buFont typeface="Arial" panose="020B0604020202020204" pitchFamily="34" charset="0"/>
              <a:buChar char="•"/>
            </a:pPr>
            <a:endParaRPr lang="en-US" sz="2000" dirty="0" smtClean="0">
              <a:latin typeface="Arial" pitchFamily="34" charset="0"/>
              <a:cs typeface="Arial" pitchFamily="34" charset="0"/>
            </a:endParaRPr>
          </a:p>
          <a:p>
            <a:pPr marL="627063" indent="-393700">
              <a:buFont typeface="Arial" panose="020B0604020202020204" pitchFamily="34" charset="0"/>
              <a:buChar char="•"/>
            </a:pPr>
            <a:r>
              <a:rPr lang="en-US" sz="2000" dirty="0" smtClean="0">
                <a:latin typeface="Arial" pitchFamily="34" charset="0"/>
                <a:cs typeface="Arial" pitchFamily="34" charset="0"/>
              </a:rPr>
              <a:t>Future: </a:t>
            </a:r>
            <a:r>
              <a:rPr lang="en-US" sz="2000" dirty="0" err="1" smtClean="0">
                <a:latin typeface="Arial" pitchFamily="34" charset="0"/>
                <a:cs typeface="Arial" pitchFamily="34" charset="0"/>
              </a:rPr>
              <a:t>SoLID</a:t>
            </a:r>
            <a:r>
              <a:rPr lang="en-US" sz="2000" dirty="0" smtClean="0">
                <a:latin typeface="Arial" pitchFamily="34" charset="0"/>
                <a:cs typeface="Arial" pitchFamily="34" charset="0"/>
              </a:rPr>
              <a:t> 	in Hall A: large acceptance and high luminosity</a:t>
            </a:r>
          </a:p>
        </p:txBody>
      </p:sp>
    </p:spTree>
    <p:extLst>
      <p:ext uri="{BB962C8B-B14F-4D97-AF65-F5344CB8AC3E}">
        <p14:creationId xmlns:p14="http://schemas.microsoft.com/office/powerpoint/2010/main" val="29333719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Parity Violation at </a:t>
            </a:r>
            <a:r>
              <a:rPr lang="en-US" dirty="0" err="1" smtClean="0"/>
              <a:t>JLab</a:t>
            </a:r>
            <a:endParaRPr lang="en-US" dirty="0"/>
          </a:p>
        </p:txBody>
      </p:sp>
      <p:sp>
        <p:nvSpPr>
          <p:cNvPr id="3" name="Content Placeholder 2"/>
          <p:cNvSpPr>
            <a:spLocks noGrp="1"/>
          </p:cNvSpPr>
          <p:nvPr>
            <p:ph idx="1"/>
          </p:nvPr>
        </p:nvSpPr>
        <p:spPr>
          <a:xfrm>
            <a:off x="156754" y="1941752"/>
            <a:ext cx="7772400" cy="4432922"/>
          </a:xfrm>
        </p:spPr>
        <p:txBody>
          <a:bodyPr>
            <a:normAutofit/>
          </a:bodyPr>
          <a:lstStyle/>
          <a:p>
            <a:r>
              <a:rPr lang="en-US" sz="2000" dirty="0" smtClean="0">
                <a:solidFill>
                  <a:srgbClr val="002060"/>
                </a:solidFill>
              </a:rPr>
              <a:t>Nucleon Strangeness Form Factors (complete)</a:t>
            </a:r>
          </a:p>
          <a:p>
            <a:pPr>
              <a:buNone/>
            </a:pPr>
            <a:r>
              <a:rPr lang="en-US" sz="2000" dirty="0" smtClean="0">
                <a:solidFill>
                  <a:srgbClr val="002060"/>
                </a:solidFill>
              </a:rPr>
              <a:t>		- </a:t>
            </a:r>
            <a:r>
              <a:rPr lang="en-US" sz="2000" dirty="0">
                <a:solidFill>
                  <a:srgbClr val="002060"/>
                </a:solidFill>
              </a:rPr>
              <a:t>HAPPEX </a:t>
            </a:r>
            <a:r>
              <a:rPr lang="en-US" sz="2000" dirty="0" smtClean="0">
                <a:solidFill>
                  <a:srgbClr val="002060"/>
                </a:solidFill>
              </a:rPr>
              <a:t>(Hall A) </a:t>
            </a:r>
          </a:p>
          <a:p>
            <a:pPr>
              <a:buNone/>
            </a:pPr>
            <a:r>
              <a:rPr lang="en-US" sz="2000" dirty="0" smtClean="0">
                <a:solidFill>
                  <a:srgbClr val="002060"/>
                </a:solidFill>
              </a:rPr>
              <a:t>		- G0 (Hall C)</a:t>
            </a:r>
          </a:p>
          <a:p>
            <a:pPr>
              <a:buNone/>
            </a:pPr>
            <a:endParaRPr lang="en-US" sz="1400" dirty="0" smtClean="0">
              <a:solidFill>
                <a:srgbClr val="002060"/>
              </a:solidFill>
            </a:endParaRPr>
          </a:p>
          <a:p>
            <a:r>
              <a:rPr lang="en-US" sz="2000" dirty="0" smtClean="0">
                <a:solidFill>
                  <a:srgbClr val="002060"/>
                </a:solidFill>
              </a:rPr>
              <a:t>Neutron Skin </a:t>
            </a:r>
          </a:p>
          <a:p>
            <a:pPr>
              <a:buNone/>
            </a:pPr>
            <a:r>
              <a:rPr lang="en-US" sz="2000" dirty="0" smtClean="0">
                <a:solidFill>
                  <a:srgbClr val="002060"/>
                </a:solidFill>
              </a:rPr>
              <a:t>		- PREX</a:t>
            </a:r>
          </a:p>
          <a:p>
            <a:pPr>
              <a:buNone/>
            </a:pPr>
            <a:r>
              <a:rPr lang="en-US" sz="2000" dirty="0" smtClean="0">
                <a:solidFill>
                  <a:srgbClr val="002060"/>
                </a:solidFill>
              </a:rPr>
              <a:t>		- CREX </a:t>
            </a:r>
          </a:p>
          <a:p>
            <a:pPr>
              <a:buNone/>
            </a:pPr>
            <a:endParaRPr lang="en-US" sz="2000" dirty="0" smtClean="0">
              <a:solidFill>
                <a:srgbClr val="002060"/>
              </a:solidFill>
            </a:endParaRPr>
          </a:p>
          <a:p>
            <a:r>
              <a:rPr lang="en-US" sz="2000" dirty="0" smtClean="0">
                <a:solidFill>
                  <a:srgbClr val="002060"/>
                </a:solidFill>
              </a:rPr>
              <a:t> Precision Tests of Standard Model</a:t>
            </a:r>
          </a:p>
          <a:p>
            <a:pPr>
              <a:buNone/>
            </a:pPr>
            <a:r>
              <a:rPr lang="en-US" sz="2000" dirty="0" smtClean="0">
                <a:solidFill>
                  <a:srgbClr val="002060"/>
                </a:solidFill>
              </a:rPr>
              <a:t>		- </a:t>
            </a:r>
            <a:r>
              <a:rPr lang="en-US" sz="2000" dirty="0" err="1" smtClean="0">
                <a:solidFill>
                  <a:srgbClr val="002060"/>
                </a:solidFill>
              </a:rPr>
              <a:t>Qweak</a:t>
            </a:r>
            <a:r>
              <a:rPr lang="en-US" sz="2000" dirty="0" smtClean="0">
                <a:solidFill>
                  <a:srgbClr val="002060"/>
                </a:solidFill>
              </a:rPr>
              <a:t> (Under analysis)</a:t>
            </a:r>
          </a:p>
          <a:p>
            <a:pPr>
              <a:buNone/>
            </a:pPr>
            <a:r>
              <a:rPr lang="en-US" sz="2000" dirty="0" smtClean="0">
                <a:solidFill>
                  <a:srgbClr val="002060"/>
                </a:solidFill>
              </a:rPr>
              <a:t>		- MOLLER</a:t>
            </a:r>
          </a:p>
          <a:p>
            <a:pPr>
              <a:buNone/>
            </a:pPr>
            <a:r>
              <a:rPr lang="en-US" sz="2000" dirty="0" smtClean="0">
                <a:solidFill>
                  <a:srgbClr val="002060"/>
                </a:solidFill>
              </a:rPr>
              <a:t>		- </a:t>
            </a:r>
            <a:r>
              <a:rPr lang="en-US" sz="2000" dirty="0" err="1" smtClean="0">
                <a:solidFill>
                  <a:srgbClr val="002060"/>
                </a:solidFill>
              </a:rPr>
              <a:t>SoLID</a:t>
            </a:r>
            <a:r>
              <a:rPr lang="en-US" sz="2000" dirty="0" smtClean="0">
                <a:solidFill>
                  <a:srgbClr val="002060"/>
                </a:solidFill>
              </a:rPr>
              <a:t> </a:t>
            </a:r>
            <a:endParaRPr lang="en-US" sz="1400" dirty="0">
              <a:solidFill>
                <a:srgbClr val="002060"/>
              </a:solidFill>
            </a:endParaRPr>
          </a:p>
        </p:txBody>
      </p:sp>
      <p:pic>
        <p:nvPicPr>
          <p:cNvPr id="27" name="Picture 8"/>
          <p:cNvPicPr>
            <a:picLocks noChangeAspect="1" noChangeArrowheads="1"/>
          </p:cNvPicPr>
          <p:nvPr/>
        </p:nvPicPr>
        <p:blipFill rotWithShape="1">
          <a:blip r:embed="rId2" cstate="print"/>
          <a:srcRect l="2289" r="4380" b="3535"/>
          <a:stretch/>
        </p:blipFill>
        <p:spPr bwMode="auto">
          <a:xfrm>
            <a:off x="4681766" y="2886181"/>
            <a:ext cx="4312693" cy="2643117"/>
          </a:xfrm>
          <a:prstGeom prst="rect">
            <a:avLst/>
          </a:prstGeom>
          <a:ln>
            <a:solidFill>
              <a:schemeClr val="tx1"/>
            </a:solidFill>
          </a:ln>
          <a:effectLst>
            <a:outerShdw blurRad="292100" dist="139700" dir="2700000" algn="tl" rotWithShape="0">
              <a:srgbClr val="333333">
                <a:alpha val="65000"/>
              </a:srgbClr>
            </a:outerShdw>
          </a:effec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9487" r="44813"/>
          <a:stretch/>
        </p:blipFill>
        <p:spPr bwMode="auto">
          <a:xfrm>
            <a:off x="2447784" y="847738"/>
            <a:ext cx="3581541" cy="96611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553940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60687" y="3395205"/>
            <a:ext cx="4556097" cy="205143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ndParaRPr>
          </a:p>
        </p:txBody>
      </p:sp>
      <p:sp>
        <p:nvSpPr>
          <p:cNvPr id="12" name="Title 11"/>
          <p:cNvSpPr>
            <a:spLocks noGrp="1"/>
          </p:cNvSpPr>
          <p:nvPr>
            <p:ph type="title"/>
          </p:nvPr>
        </p:nvSpPr>
        <p:spPr>
          <a:xfrm>
            <a:off x="0" y="-21608"/>
            <a:ext cx="9144000" cy="838200"/>
          </a:xfrm>
        </p:spPr>
        <p:txBody>
          <a:bodyPr/>
          <a:lstStyle/>
          <a:p>
            <a:r>
              <a:rPr lang="en-US" sz="3000" b="1" dirty="0" smtClean="0"/>
              <a:t>Measuring the Neutron “Skin” in the </a:t>
            </a:r>
            <a:r>
              <a:rPr lang="en-US" sz="3000" b="1" dirty="0" err="1" smtClean="0"/>
              <a:t>Pb</a:t>
            </a:r>
            <a:r>
              <a:rPr lang="en-US" sz="3000" dirty="0" smtClean="0"/>
              <a:t> </a:t>
            </a:r>
            <a:r>
              <a:rPr lang="en-US" sz="3000" b="1" dirty="0" smtClean="0"/>
              <a:t>Nucleus</a:t>
            </a:r>
            <a:endParaRPr lang="en-US" sz="3000" dirty="0"/>
          </a:p>
        </p:txBody>
      </p:sp>
      <p:graphicFrame>
        <p:nvGraphicFramePr>
          <p:cNvPr id="949251" name="Object 2"/>
          <p:cNvGraphicFramePr>
            <a:graphicFrameLocks noChangeAspect="1"/>
          </p:cNvGraphicFramePr>
          <p:nvPr>
            <p:extLst>
              <p:ext uri="{D42A27DB-BD31-4B8C-83A1-F6EECF244321}">
                <p14:modId xmlns:p14="http://schemas.microsoft.com/office/powerpoint/2010/main" val="985610324"/>
              </p:ext>
            </p:extLst>
          </p:nvPr>
        </p:nvGraphicFramePr>
        <p:xfrm>
          <a:off x="76200" y="1875432"/>
          <a:ext cx="4114800" cy="3584575"/>
        </p:xfrm>
        <a:graphic>
          <a:graphicData uri="http://schemas.openxmlformats.org/presentationml/2006/ole">
            <mc:AlternateContent xmlns:mc="http://schemas.openxmlformats.org/markup-compatibility/2006">
              <mc:Choice xmlns:v="urn:schemas-microsoft-com:vml" Requires="v">
                <p:oleObj spid="_x0000_s3093" name="Image" r:id="rId3" imgW="9454289" imgH="8234381" progId="">
                  <p:embed/>
                </p:oleObj>
              </mc:Choice>
              <mc:Fallback>
                <p:oleObj name="Image" r:id="rId3" imgW="9454289" imgH="8234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875432"/>
                        <a:ext cx="4114800" cy="3584575"/>
                      </a:xfrm>
                      <a:prstGeom prst="rect">
                        <a:avLst/>
                      </a:prstGeom>
                      <a:noFill/>
                      <a:ln>
                        <a:solidFill>
                          <a:schemeClr val="tx1"/>
                        </a:solidFill>
                      </a:ln>
                      <a:effectLst/>
                      <a:extLst/>
                    </p:spPr>
                  </p:pic>
                </p:oleObj>
              </mc:Fallback>
            </mc:AlternateContent>
          </a:graphicData>
        </a:graphic>
      </p:graphicFrame>
      <p:grpSp>
        <p:nvGrpSpPr>
          <p:cNvPr id="2" name="Group 25"/>
          <p:cNvGrpSpPr/>
          <p:nvPr/>
        </p:nvGrpSpPr>
        <p:grpSpPr>
          <a:xfrm>
            <a:off x="4434908" y="3421954"/>
            <a:ext cx="4645484" cy="2034610"/>
            <a:chOff x="3996866" y="914400"/>
            <a:chExt cx="4645484" cy="2034610"/>
          </a:xfrm>
        </p:grpSpPr>
        <p:grpSp>
          <p:nvGrpSpPr>
            <p:cNvPr id="3" name="Group 20"/>
            <p:cNvGrpSpPr/>
            <p:nvPr/>
          </p:nvGrpSpPr>
          <p:grpSpPr>
            <a:xfrm>
              <a:off x="4191000" y="914400"/>
              <a:ext cx="4451350" cy="1830388"/>
              <a:chOff x="4191000" y="914400"/>
              <a:chExt cx="4451350" cy="1830388"/>
            </a:xfrm>
          </p:grpSpPr>
          <p:sp>
            <p:nvSpPr>
              <p:cNvPr id="29" name="Oval 2"/>
              <p:cNvSpPr>
                <a:spLocks noChangeArrowheads="1"/>
              </p:cNvSpPr>
              <p:nvPr/>
            </p:nvSpPr>
            <p:spPr bwMode="auto">
              <a:xfrm>
                <a:off x="6629400" y="1371600"/>
                <a:ext cx="1295400" cy="1219200"/>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pic>
            <p:nvPicPr>
              <p:cNvPr id="30" name="Picture 6" descr="NSTAR1"/>
              <p:cNvPicPr>
                <a:picLocks noChangeAspect="1" noChangeArrowheads="1"/>
              </p:cNvPicPr>
              <p:nvPr/>
            </p:nvPicPr>
            <p:blipFill>
              <a:blip r:embed="rId5" cstate="print"/>
              <a:srcRect/>
              <a:stretch>
                <a:fillRect/>
              </a:stretch>
            </p:blipFill>
            <p:spPr bwMode="auto">
              <a:xfrm>
                <a:off x="4191000" y="1295400"/>
                <a:ext cx="1524000" cy="1449388"/>
              </a:xfrm>
              <a:prstGeom prst="rect">
                <a:avLst/>
              </a:prstGeom>
              <a:noFill/>
            </p:spPr>
          </p:pic>
          <p:sp>
            <p:nvSpPr>
              <p:cNvPr id="31" name="Oval 7"/>
              <p:cNvSpPr>
                <a:spLocks noChangeArrowheads="1"/>
              </p:cNvSpPr>
              <p:nvPr/>
            </p:nvSpPr>
            <p:spPr bwMode="auto">
              <a:xfrm>
                <a:off x="6781800" y="1524000"/>
                <a:ext cx="990600" cy="914400"/>
              </a:xfrm>
              <a:prstGeom prst="ellipse">
                <a:avLst/>
              </a:prstGeom>
              <a:solidFill>
                <a:srgbClr val="996633"/>
              </a:solidFill>
              <a:ln w="9525">
                <a:solidFill>
                  <a:schemeClr val="tx1"/>
                </a:solidFill>
                <a:round/>
                <a:headEnd/>
                <a:tailEnd/>
              </a:ln>
              <a:effectLst/>
            </p:spPr>
            <p:txBody>
              <a:bodyPr wrap="none" anchor="ctr">
                <a:prstTxWarp prst="textNoShape">
                  <a:avLst/>
                </a:prstTxWarp>
              </a:bodyPr>
              <a:lstStyle/>
              <a:p>
                <a:endParaRPr lang="en-US"/>
              </a:p>
            </p:txBody>
          </p:sp>
          <p:sp>
            <p:nvSpPr>
              <p:cNvPr id="32" name="Text Box 9"/>
              <p:cNvSpPr txBox="1">
                <a:spLocks noChangeArrowheads="1"/>
              </p:cNvSpPr>
              <p:nvPr/>
            </p:nvSpPr>
            <p:spPr bwMode="auto">
              <a:xfrm>
                <a:off x="4267200" y="914400"/>
                <a:ext cx="167640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1" baseline="0" dirty="0">
                    <a:solidFill>
                      <a:srgbClr val="008900"/>
                    </a:solidFill>
                  </a:rPr>
                  <a:t>Neutron Star</a:t>
                </a:r>
              </a:p>
            </p:txBody>
          </p:sp>
          <p:sp>
            <p:nvSpPr>
              <p:cNvPr id="33" name="Text Box 10"/>
              <p:cNvSpPr txBox="1">
                <a:spLocks noChangeArrowheads="1"/>
              </p:cNvSpPr>
              <p:nvPr/>
            </p:nvSpPr>
            <p:spPr bwMode="auto">
              <a:xfrm>
                <a:off x="6400800" y="914400"/>
                <a:ext cx="1641475"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1" baseline="0" dirty="0">
                    <a:solidFill>
                      <a:srgbClr val="008900"/>
                    </a:solidFill>
                  </a:rPr>
                  <a:t>Lead Nucleus</a:t>
                </a:r>
              </a:p>
            </p:txBody>
          </p:sp>
          <p:sp>
            <p:nvSpPr>
              <p:cNvPr id="34" name="Text Box 12"/>
              <p:cNvSpPr txBox="1">
                <a:spLocks noChangeArrowheads="1"/>
              </p:cNvSpPr>
              <p:nvPr/>
            </p:nvSpPr>
            <p:spPr bwMode="auto">
              <a:xfrm>
                <a:off x="8001000" y="2057400"/>
                <a:ext cx="6413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1" baseline="0">
                    <a:latin typeface="Arial" charset="0"/>
                  </a:rPr>
                  <a:t>skin</a:t>
                </a:r>
              </a:p>
            </p:txBody>
          </p:sp>
          <p:sp>
            <p:nvSpPr>
              <p:cNvPr id="35" name="Line 14"/>
              <p:cNvSpPr>
                <a:spLocks noChangeShapeType="1"/>
              </p:cNvSpPr>
              <p:nvPr/>
            </p:nvSpPr>
            <p:spPr bwMode="auto">
              <a:xfrm flipV="1">
                <a:off x="4267200" y="2486025"/>
                <a:ext cx="228600" cy="188431"/>
              </a:xfrm>
              <a:prstGeom prst="line">
                <a:avLst/>
              </a:prstGeom>
              <a:noFill/>
              <a:ln w="28575">
                <a:solidFill>
                  <a:schemeClr val="tx1"/>
                </a:solidFill>
                <a:round/>
                <a:headEnd/>
                <a:tailEnd type="arrow" w="med" len="med"/>
              </a:ln>
              <a:effectLst/>
            </p:spPr>
            <p:txBody>
              <a:bodyPr wrap="none" anchor="ctr">
                <a:prstTxWarp prst="textNoShape">
                  <a:avLst/>
                </a:prstTxWarp>
              </a:bodyPr>
              <a:lstStyle/>
              <a:p>
                <a:endParaRPr lang="en-US"/>
              </a:p>
            </p:txBody>
          </p:sp>
          <p:sp>
            <p:nvSpPr>
              <p:cNvPr id="36" name="Line 15"/>
              <p:cNvSpPr>
                <a:spLocks noChangeShapeType="1"/>
              </p:cNvSpPr>
              <p:nvPr/>
            </p:nvSpPr>
            <p:spPr bwMode="auto">
              <a:xfrm flipH="1" flipV="1">
                <a:off x="7848600" y="1828800"/>
                <a:ext cx="381000" cy="228600"/>
              </a:xfrm>
              <a:prstGeom prst="line">
                <a:avLst/>
              </a:prstGeom>
              <a:noFill/>
              <a:ln w="28575">
                <a:solidFill>
                  <a:schemeClr val="tx1"/>
                </a:solidFill>
                <a:round/>
                <a:headEnd/>
                <a:tailEnd type="arrow" w="med" len="med"/>
              </a:ln>
              <a:effectLst/>
            </p:spPr>
            <p:txBody>
              <a:bodyPr wrap="none" anchor="ctr">
                <a:prstTxWarp prst="textNoShape">
                  <a:avLst/>
                </a:prstTxWarp>
              </a:bodyPr>
              <a:lstStyle/>
              <a:p>
                <a:endParaRPr lang="en-US"/>
              </a:p>
            </p:txBody>
          </p:sp>
          <p:sp>
            <p:nvSpPr>
              <p:cNvPr id="37" name="Line 17"/>
              <p:cNvSpPr>
                <a:spLocks noChangeShapeType="1"/>
              </p:cNvSpPr>
              <p:nvPr/>
            </p:nvSpPr>
            <p:spPr bwMode="auto">
              <a:xfrm>
                <a:off x="6477000" y="1371600"/>
                <a:ext cx="0" cy="1219200"/>
              </a:xfrm>
              <a:prstGeom prst="line">
                <a:avLst/>
              </a:prstGeom>
              <a:noFill/>
              <a:ln w="1905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38" name="Line 18"/>
              <p:cNvSpPr>
                <a:spLocks noChangeShapeType="1"/>
              </p:cNvSpPr>
              <p:nvPr/>
            </p:nvSpPr>
            <p:spPr bwMode="auto">
              <a:xfrm>
                <a:off x="5715000" y="1371600"/>
                <a:ext cx="0" cy="1219200"/>
              </a:xfrm>
              <a:prstGeom prst="line">
                <a:avLst/>
              </a:prstGeom>
              <a:noFill/>
              <a:ln w="19050">
                <a:solidFill>
                  <a:schemeClr val="hlink"/>
                </a:solidFill>
                <a:round/>
                <a:headEnd type="triangle" w="med" len="med"/>
                <a:tailEnd type="triangle" w="med" len="med"/>
              </a:ln>
              <a:effectLst/>
            </p:spPr>
            <p:txBody>
              <a:bodyPr wrap="none" anchor="ctr">
                <a:prstTxWarp prst="textNoShape">
                  <a:avLst/>
                </a:prstTxWarp>
              </a:bodyPr>
              <a:lstStyle/>
              <a:p>
                <a:endParaRPr lang="en-US"/>
              </a:p>
            </p:txBody>
          </p:sp>
          <p:sp>
            <p:nvSpPr>
              <p:cNvPr id="39" name="Text Box 19"/>
              <p:cNvSpPr txBox="1">
                <a:spLocks noChangeArrowheads="1"/>
              </p:cNvSpPr>
              <p:nvPr/>
            </p:nvSpPr>
            <p:spPr bwMode="auto">
              <a:xfrm>
                <a:off x="5699125" y="1508125"/>
                <a:ext cx="549275" cy="581025"/>
              </a:xfrm>
              <a:prstGeom prst="rect">
                <a:avLst/>
              </a:prstGeom>
              <a:noFill/>
              <a:ln w="9525">
                <a:noFill/>
                <a:miter lim="800000"/>
                <a:headEnd/>
                <a:tailEnd/>
              </a:ln>
              <a:effectLst/>
            </p:spPr>
            <p:txBody>
              <a:bodyPr>
                <a:prstTxWarp prst="textNoShape">
                  <a:avLst/>
                </a:prstTxWarp>
                <a:spAutoFit/>
              </a:bodyPr>
              <a:lstStyle/>
              <a:p>
                <a:pPr eaLnBrk="0" hangingPunct="0"/>
                <a:r>
                  <a:rPr lang="en-US" sz="1600" b="1" baseline="0">
                    <a:solidFill>
                      <a:schemeClr val="hlink"/>
                    </a:solidFill>
                    <a:latin typeface="Times" charset="0"/>
                  </a:rPr>
                  <a:t>10 km</a:t>
                </a:r>
              </a:p>
            </p:txBody>
          </p:sp>
          <p:sp>
            <p:nvSpPr>
              <p:cNvPr id="40" name="Text Box 20"/>
              <p:cNvSpPr txBox="1">
                <a:spLocks noChangeArrowheads="1"/>
              </p:cNvSpPr>
              <p:nvPr/>
            </p:nvSpPr>
            <p:spPr bwMode="auto">
              <a:xfrm>
                <a:off x="6096000" y="1905000"/>
                <a:ext cx="549275" cy="581025"/>
              </a:xfrm>
              <a:prstGeom prst="rect">
                <a:avLst/>
              </a:prstGeom>
              <a:noFill/>
              <a:ln w="9525">
                <a:noFill/>
                <a:miter lim="800000"/>
                <a:headEnd/>
                <a:tailEnd/>
              </a:ln>
              <a:effectLst/>
            </p:spPr>
            <p:txBody>
              <a:bodyPr>
                <a:prstTxWarp prst="textNoShape">
                  <a:avLst/>
                </a:prstTxWarp>
                <a:spAutoFit/>
              </a:bodyPr>
              <a:lstStyle/>
              <a:p>
                <a:pPr eaLnBrk="0" hangingPunct="0"/>
                <a:r>
                  <a:rPr lang="en-US" sz="1600" b="1" baseline="0">
                    <a:solidFill>
                      <a:srgbClr val="996633"/>
                    </a:solidFill>
                    <a:latin typeface="Times" charset="0"/>
                  </a:rPr>
                  <a:t>10 fm</a:t>
                </a:r>
              </a:p>
            </p:txBody>
          </p:sp>
        </p:grpSp>
        <p:sp>
          <p:nvSpPr>
            <p:cNvPr id="27" name="Text Box 11"/>
            <p:cNvSpPr txBox="1">
              <a:spLocks noChangeArrowheads="1"/>
            </p:cNvSpPr>
            <p:nvPr/>
          </p:nvSpPr>
          <p:spPr bwMode="auto">
            <a:xfrm>
              <a:off x="3996866" y="2582297"/>
              <a:ext cx="7429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1" baseline="0" dirty="0">
                  <a:latin typeface="Arial" charset="0"/>
                </a:rPr>
                <a:t>crust</a:t>
              </a:r>
            </a:p>
          </p:txBody>
        </p:sp>
      </p:grpSp>
      <p:sp>
        <p:nvSpPr>
          <p:cNvPr id="41" name="TextBox 40"/>
          <p:cNvSpPr txBox="1"/>
          <p:nvPr/>
        </p:nvSpPr>
        <p:spPr>
          <a:xfrm>
            <a:off x="4427900" y="2202761"/>
            <a:ext cx="4684296" cy="800219"/>
          </a:xfrm>
          <a:prstGeom prst="rect">
            <a:avLst/>
          </a:prstGeom>
          <a:noFill/>
        </p:spPr>
        <p:txBody>
          <a:bodyPr wrap="none" rtlCol="0">
            <a:spAutoFit/>
          </a:bodyPr>
          <a:lstStyle/>
          <a:p>
            <a:pPr>
              <a:buClr>
                <a:srgbClr val="C00000"/>
              </a:buClr>
              <a:buSzPct val="100000"/>
              <a:buFont typeface="Arial" pitchFamily="34" charset="0"/>
              <a:buChar char="•"/>
            </a:pPr>
            <a:r>
              <a:rPr lang="en-US" sz="2400" dirty="0" smtClean="0">
                <a:solidFill>
                  <a:srgbClr val="002060"/>
                </a:solidFill>
                <a:latin typeface="Arial" pitchFamily="34" charset="0"/>
                <a:cs typeface="Arial" pitchFamily="34" charset="0"/>
              </a:rPr>
              <a:t>  </a:t>
            </a:r>
            <a:r>
              <a:rPr lang="en-US" sz="2200" dirty="0" smtClean="0">
                <a:solidFill>
                  <a:srgbClr val="002060"/>
                </a:solidFill>
                <a:latin typeface="Arial" pitchFamily="34" charset="0"/>
                <a:cs typeface="Arial" pitchFamily="34" charset="0"/>
              </a:rPr>
              <a:t>Parity violating electron scattering</a:t>
            </a:r>
          </a:p>
          <a:p>
            <a:pPr>
              <a:buClr>
                <a:srgbClr val="C00000"/>
              </a:buClr>
              <a:buSzPct val="100000"/>
              <a:buFont typeface="Arial" pitchFamily="34" charset="0"/>
              <a:buChar char="•"/>
            </a:pPr>
            <a:r>
              <a:rPr lang="en-US" sz="2200" dirty="0" smtClean="0">
                <a:solidFill>
                  <a:srgbClr val="002060"/>
                </a:solidFill>
                <a:latin typeface="Arial" pitchFamily="34" charset="0"/>
                <a:cs typeface="Arial" pitchFamily="34" charset="0"/>
              </a:rPr>
              <a:t>  Sensitive to neutron distribution</a:t>
            </a:r>
          </a:p>
        </p:txBody>
      </p:sp>
      <p:sp>
        <p:nvSpPr>
          <p:cNvPr id="26" name="TextBox 23"/>
          <p:cNvSpPr txBox="1">
            <a:spLocks noChangeArrowheads="1"/>
          </p:cNvSpPr>
          <p:nvPr/>
        </p:nvSpPr>
        <p:spPr bwMode="auto">
          <a:xfrm>
            <a:off x="381000" y="5685432"/>
            <a:ext cx="6355608"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u="sng" dirty="0" smtClean="0">
                <a:solidFill>
                  <a:srgbClr val="C00000"/>
                </a:solidFill>
                <a:latin typeface="Arial" charset="0"/>
                <a:cs typeface="Arial" charset="0"/>
              </a:rPr>
              <a:t>Applications</a:t>
            </a:r>
            <a:r>
              <a:rPr lang="en-US" dirty="0" smtClean="0">
                <a:solidFill>
                  <a:srgbClr val="C00000"/>
                </a:solidFill>
                <a:latin typeface="Arial" charset="0"/>
                <a:cs typeface="Arial" charset="0"/>
              </a:rPr>
              <a:t>:</a:t>
            </a:r>
            <a:r>
              <a:rPr lang="en-US" dirty="0" smtClean="0">
                <a:solidFill>
                  <a:srgbClr val="FF0000"/>
                </a:solidFill>
                <a:latin typeface="Arial" charset="0"/>
                <a:cs typeface="Arial" charset="0"/>
              </a:rPr>
              <a:t>  </a:t>
            </a:r>
            <a:r>
              <a:rPr lang="en-US" dirty="0">
                <a:solidFill>
                  <a:srgbClr val="0070C0"/>
                </a:solidFill>
                <a:latin typeface="Arial" charset="0"/>
                <a:cs typeface="Arial" charset="0"/>
              </a:rPr>
              <a:t>Nuclear  Physics</a:t>
            </a:r>
            <a:r>
              <a:rPr lang="en-US" dirty="0">
                <a:solidFill>
                  <a:srgbClr val="000000"/>
                </a:solidFill>
                <a:latin typeface="Arial" charset="0"/>
                <a:cs typeface="Arial" charset="0"/>
              </a:rPr>
              <a:t>, </a:t>
            </a:r>
            <a:r>
              <a:rPr lang="en-US" dirty="0">
                <a:solidFill>
                  <a:srgbClr val="C00000"/>
                </a:solidFill>
                <a:latin typeface="Arial" charset="0"/>
                <a:cs typeface="Arial" charset="0"/>
              </a:rPr>
              <a:t>Neutron Stars</a:t>
            </a:r>
            <a:r>
              <a:rPr lang="en-US" dirty="0">
                <a:solidFill>
                  <a:srgbClr val="000000"/>
                </a:solidFill>
                <a:latin typeface="Arial" charset="0"/>
                <a:cs typeface="Arial" charset="0"/>
              </a:rPr>
              <a:t>, </a:t>
            </a:r>
          </a:p>
          <a:p>
            <a:pPr fontAlgn="base">
              <a:spcBef>
                <a:spcPct val="0"/>
              </a:spcBef>
              <a:spcAft>
                <a:spcPct val="0"/>
              </a:spcAft>
            </a:pPr>
            <a:r>
              <a:rPr lang="en-US" dirty="0">
                <a:solidFill>
                  <a:srgbClr val="000000"/>
                </a:solidFill>
                <a:latin typeface="Arial" charset="0"/>
                <a:cs typeface="Arial" charset="0"/>
              </a:rPr>
              <a:t>		      </a:t>
            </a:r>
            <a:r>
              <a:rPr lang="en-US" dirty="0" smtClean="0">
                <a:solidFill>
                  <a:srgbClr val="000000"/>
                </a:solidFill>
                <a:latin typeface="Arial" charset="0"/>
                <a:cs typeface="Arial" charset="0"/>
              </a:rPr>
              <a:t>  Atomic </a:t>
            </a:r>
            <a:r>
              <a:rPr lang="en-US" dirty="0">
                <a:solidFill>
                  <a:srgbClr val="000000"/>
                </a:solidFill>
                <a:latin typeface="Arial" charset="0"/>
                <a:cs typeface="Arial" charset="0"/>
              </a:rPr>
              <a:t>Parity,  Heavy Ion Collisions</a:t>
            </a:r>
          </a:p>
        </p:txBody>
      </p:sp>
      <p:sp>
        <p:nvSpPr>
          <p:cNvPr id="22" name="Rectangle 21"/>
          <p:cNvSpPr/>
          <p:nvPr/>
        </p:nvSpPr>
        <p:spPr>
          <a:xfrm>
            <a:off x="762000" y="884832"/>
            <a:ext cx="4572000" cy="830997"/>
          </a:xfrm>
          <a:prstGeom prst="rect">
            <a:avLst/>
          </a:prstGeom>
        </p:spPr>
        <p:txBody>
          <a:bodyPr>
            <a:spAutoFit/>
          </a:bodyPr>
          <a:lstStyle/>
          <a:p>
            <a:r>
              <a:rPr lang="en-US" sz="2400" b="1" dirty="0" err="1" smtClean="0">
                <a:solidFill>
                  <a:srgbClr val="C00000"/>
                </a:solidFill>
                <a:latin typeface="Arial" pitchFamily="34" charset="0"/>
                <a:cs typeface="Arial" pitchFamily="34" charset="0"/>
              </a:rPr>
              <a:t>Q</a:t>
            </a:r>
            <a:r>
              <a:rPr lang="en-US" sz="2400" b="1" baseline="-25000" dirty="0" err="1" smtClean="0">
                <a:solidFill>
                  <a:srgbClr val="C00000"/>
                </a:solidFill>
                <a:latin typeface="Arial" pitchFamily="34" charset="0"/>
                <a:cs typeface="Arial" pitchFamily="34" charset="0"/>
              </a:rPr>
              <a:t>w</a:t>
            </a:r>
            <a:r>
              <a:rPr lang="en-US" sz="2400" b="1" baseline="30000" dirty="0" err="1" smtClean="0">
                <a:solidFill>
                  <a:srgbClr val="C00000"/>
                </a:solidFill>
                <a:latin typeface="Arial" pitchFamily="34" charset="0"/>
                <a:cs typeface="Arial" pitchFamily="34" charset="0"/>
              </a:rPr>
              <a:t>p</a:t>
            </a:r>
            <a:r>
              <a:rPr lang="en-US" sz="2400" b="1" baseline="30000" dirty="0" smtClean="0">
                <a:solidFill>
                  <a:srgbClr val="C00000"/>
                </a:solidFill>
                <a:latin typeface="Arial" pitchFamily="34" charset="0"/>
                <a:cs typeface="Arial" pitchFamily="34" charset="0"/>
              </a:rPr>
              <a:t> </a:t>
            </a:r>
            <a:r>
              <a:rPr lang="en-US" sz="2400" b="1" dirty="0" smtClean="0">
                <a:solidFill>
                  <a:srgbClr val="C00000"/>
                </a:solidFill>
                <a:latin typeface="Arial" pitchFamily="34" charset="0"/>
                <a:cs typeface="Arial" pitchFamily="34" charset="0"/>
              </a:rPr>
              <a:t>=(1 – 4 sin</a:t>
            </a:r>
            <a:r>
              <a:rPr lang="en-US" sz="2400" b="1" baseline="30000" dirty="0" smtClean="0">
                <a:solidFill>
                  <a:srgbClr val="C00000"/>
                </a:solidFill>
                <a:latin typeface="Arial" pitchFamily="34" charset="0"/>
                <a:cs typeface="Arial" pitchFamily="34" charset="0"/>
              </a:rPr>
              <a:t>2</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Symbol" pitchFamily="18" charset="2"/>
                <a:cs typeface="Arial" pitchFamily="34" charset="0"/>
              </a:rPr>
              <a:t>q</a:t>
            </a:r>
            <a:r>
              <a:rPr lang="en-US" sz="2400" b="1" baseline="-25000" dirty="0" err="1" smtClean="0">
                <a:solidFill>
                  <a:srgbClr val="C00000"/>
                </a:solidFill>
                <a:latin typeface="Arial" pitchFamily="34" charset="0"/>
                <a:cs typeface="Arial" pitchFamily="34" charset="0"/>
              </a:rPr>
              <a:t>W</a:t>
            </a:r>
            <a:r>
              <a:rPr lang="en-US" sz="2400" b="1" dirty="0" smtClean="0">
                <a:solidFill>
                  <a:srgbClr val="C00000"/>
                </a:solidFill>
                <a:latin typeface="Arial" pitchFamily="34" charset="0"/>
                <a:cs typeface="Arial" pitchFamily="34" charset="0"/>
              </a:rPr>
              <a:t>)</a:t>
            </a:r>
          </a:p>
          <a:p>
            <a:r>
              <a:rPr lang="en-US" sz="2400" b="1" dirty="0" err="1" smtClean="0">
                <a:solidFill>
                  <a:srgbClr val="C00000"/>
                </a:solidFill>
                <a:latin typeface="Arial" pitchFamily="34" charset="0"/>
                <a:cs typeface="Arial" pitchFamily="34" charset="0"/>
              </a:rPr>
              <a:t>Q</a:t>
            </a:r>
            <a:r>
              <a:rPr lang="en-US" sz="2400" b="1" baseline="-25000" dirty="0" err="1" smtClean="0">
                <a:solidFill>
                  <a:srgbClr val="C00000"/>
                </a:solidFill>
                <a:latin typeface="Arial" pitchFamily="34" charset="0"/>
                <a:cs typeface="Arial" pitchFamily="34" charset="0"/>
              </a:rPr>
              <a:t>W</a:t>
            </a:r>
            <a:r>
              <a:rPr lang="en-US" sz="2400" b="1" baseline="30000" dirty="0" err="1" smtClean="0">
                <a:solidFill>
                  <a:srgbClr val="C00000"/>
                </a:solidFill>
                <a:latin typeface="Arial" pitchFamily="34" charset="0"/>
                <a:cs typeface="Arial" pitchFamily="34" charset="0"/>
              </a:rPr>
              <a:t>n</a:t>
            </a:r>
            <a:r>
              <a:rPr lang="en-US" sz="2400" b="1" dirty="0" smtClean="0">
                <a:solidFill>
                  <a:srgbClr val="C00000"/>
                </a:solidFill>
                <a:latin typeface="Arial" pitchFamily="34" charset="0"/>
                <a:cs typeface="Arial" pitchFamily="34" charset="0"/>
              </a:rPr>
              <a:t> = -1</a:t>
            </a:r>
          </a:p>
        </p:txBody>
      </p:sp>
      <p:sp>
        <p:nvSpPr>
          <p:cNvPr id="23" name="TextBox 22"/>
          <p:cNvSpPr txBox="1"/>
          <p:nvPr/>
        </p:nvSpPr>
        <p:spPr>
          <a:xfrm>
            <a:off x="4735229" y="1189632"/>
            <a:ext cx="4408771"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sym typeface="Wingdings 3"/>
              </a:rPr>
              <a:t> Weak interaction selects neutrons</a:t>
            </a:r>
            <a:endParaRPr lang="en-US" sz="2000" b="1" dirty="0" smtClean="0">
              <a:solidFill>
                <a:srgbClr val="002060"/>
              </a:solidFill>
              <a:latin typeface="Arial" pitchFamily="34" charset="0"/>
              <a:cs typeface="Arial" pitchFamily="34" charset="0"/>
            </a:endParaRPr>
          </a:p>
        </p:txBody>
      </p:sp>
      <p:sp>
        <p:nvSpPr>
          <p:cNvPr id="24" name="Right Arrow 23"/>
          <p:cNvSpPr/>
          <p:nvPr/>
        </p:nvSpPr>
        <p:spPr bwMode="auto">
          <a:xfrm>
            <a:off x="3733800" y="1113432"/>
            <a:ext cx="978408" cy="484632"/>
          </a:xfrm>
          <a:prstGeom prst="rightArrow">
            <a:avLst/>
          </a:prstGeom>
          <a:gradFill flip="none" rotWithShape="1">
            <a:gsLst>
              <a:gs pos="0">
                <a:srgbClr val="000082"/>
              </a:gs>
              <a:gs pos="30000">
                <a:srgbClr val="66008F"/>
              </a:gs>
              <a:gs pos="64999">
                <a:srgbClr val="BA0066"/>
              </a:gs>
              <a:gs pos="89999">
                <a:srgbClr val="FF0000"/>
              </a:gs>
              <a:gs pos="100000">
                <a:srgbClr val="FF8200"/>
              </a:gs>
            </a:gsLst>
            <a:lin ang="10800000" scaled="1"/>
            <a:tileRect/>
          </a:gra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968361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49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88934" y="643467"/>
            <a:ext cx="8610600" cy="568113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r>
              <a:rPr lang="en-US" sz="2800" dirty="0" smtClean="0">
                <a:solidFill>
                  <a:srgbClr val="002060"/>
                </a:solidFill>
                <a:latin typeface="Arial" pitchFamily="34" charset="0"/>
                <a:cs typeface="Arial" pitchFamily="34" charset="0"/>
              </a:rPr>
              <a:t> </a:t>
            </a:r>
            <a:r>
              <a:rPr lang="en-US" sz="2800" dirty="0" err="1" smtClean="0">
                <a:solidFill>
                  <a:srgbClr val="002060"/>
                </a:solidFill>
                <a:latin typeface="Arial" pitchFamily="34" charset="0"/>
                <a:cs typeface="Arial" pitchFamily="34" charset="0"/>
              </a:rPr>
              <a:t>JLab</a:t>
            </a:r>
            <a:r>
              <a:rPr lang="en-US" sz="2800" dirty="0" smtClean="0">
                <a:solidFill>
                  <a:srgbClr val="002060"/>
                </a:solidFill>
                <a:latin typeface="Arial" pitchFamily="34" charset="0"/>
                <a:cs typeface="Arial" pitchFamily="34" charset="0"/>
              </a:rPr>
              <a:t> context in Nuclear Physics</a:t>
            </a:r>
          </a:p>
          <a:p>
            <a:pPr marL="461963" marR="0" indent="-461963" algn="l" defTabSz="914400" rtl="0" eaLnBrk="0" fontAlgn="base" latinLnBrk="0" hangingPunct="0">
              <a:lnSpc>
                <a:spcPct val="100000"/>
              </a:lnSpc>
              <a:spcBef>
                <a:spcPct val="0"/>
              </a:spcBef>
              <a:spcAft>
                <a:spcPct val="0"/>
              </a:spcAft>
              <a:buClr>
                <a:srgbClr val="C00000"/>
              </a:buClr>
              <a:buSzTx/>
              <a:tabLst/>
            </a:pPr>
            <a:r>
              <a:rPr kumimoji="0" lang="en-US" sz="2800" b="0" i="0" u="none" strike="noStrike" cap="none" normalizeH="0" dirty="0" smtClean="0">
                <a:ln>
                  <a:noFill/>
                </a:ln>
                <a:solidFill>
                  <a:srgbClr val="002060"/>
                </a:solidFill>
                <a:effectLst/>
                <a:latin typeface="Arial" pitchFamily="34" charset="0"/>
                <a:cs typeface="Arial" pitchFamily="34" charset="0"/>
              </a:rPr>
              <a:t>	</a:t>
            </a: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r>
              <a:rPr lang="en-US" sz="2800" dirty="0" smtClean="0">
                <a:solidFill>
                  <a:srgbClr val="002060"/>
                </a:solidFill>
                <a:latin typeface="Arial" pitchFamily="34" charset="0"/>
                <a:cs typeface="Arial" pitchFamily="34" charset="0"/>
              </a:rPr>
              <a:t>12 </a:t>
            </a:r>
            <a:r>
              <a:rPr lang="en-US" sz="2800" dirty="0" err="1" smtClean="0">
                <a:solidFill>
                  <a:srgbClr val="002060"/>
                </a:solidFill>
                <a:latin typeface="Arial" pitchFamily="34" charset="0"/>
                <a:cs typeface="Arial" pitchFamily="34" charset="0"/>
              </a:rPr>
              <a:t>GeV</a:t>
            </a:r>
            <a:r>
              <a:rPr lang="en-US" sz="2800" dirty="0" smtClean="0">
                <a:solidFill>
                  <a:srgbClr val="002060"/>
                </a:solidFill>
                <a:latin typeface="Arial" pitchFamily="34" charset="0"/>
                <a:cs typeface="Arial" pitchFamily="34" charset="0"/>
              </a:rPr>
              <a:t> P</a:t>
            </a:r>
            <a:r>
              <a:rPr kumimoji="0" lang="en-US" sz="2800" b="0" i="0" u="none" strike="noStrike" cap="none" normalizeH="0" dirty="0" smtClean="0">
                <a:ln>
                  <a:noFill/>
                </a:ln>
                <a:solidFill>
                  <a:srgbClr val="002060"/>
                </a:solidFill>
                <a:effectLst/>
                <a:latin typeface="Arial" pitchFamily="34" charset="0"/>
                <a:cs typeface="Arial" pitchFamily="34" charset="0"/>
              </a:rPr>
              <a:t>hysics Program</a:t>
            </a:r>
          </a:p>
          <a:p>
            <a:pPr marL="461963" marR="0" indent="-461963" algn="l" defTabSz="914400" rtl="0" eaLnBrk="0" fontAlgn="base" latinLnBrk="0" hangingPunct="0">
              <a:lnSpc>
                <a:spcPct val="100000"/>
              </a:lnSpc>
              <a:spcBef>
                <a:spcPct val="0"/>
              </a:spcBef>
              <a:spcAft>
                <a:spcPct val="0"/>
              </a:spcAft>
              <a:buClr>
                <a:srgbClr val="C00000"/>
              </a:buClr>
              <a:buSzTx/>
              <a:tabLst/>
            </a:pPr>
            <a:r>
              <a:rPr lang="en-US" sz="2800" dirty="0" smtClean="0">
                <a:solidFill>
                  <a:srgbClr val="002060"/>
                </a:solidFill>
                <a:latin typeface="Arial" pitchFamily="34" charset="0"/>
                <a:cs typeface="Arial" pitchFamily="34" charset="0"/>
              </a:rPr>
              <a:t>	    phenomenology</a:t>
            </a:r>
          </a:p>
          <a:p>
            <a:pPr marL="461963" marR="0" indent="-461963" algn="l" defTabSz="914400" rtl="0" eaLnBrk="0" fontAlgn="base" latinLnBrk="0" hangingPunct="0">
              <a:lnSpc>
                <a:spcPct val="100000"/>
              </a:lnSpc>
              <a:spcBef>
                <a:spcPct val="0"/>
              </a:spcBef>
              <a:spcAft>
                <a:spcPct val="0"/>
              </a:spcAft>
              <a:buClr>
                <a:srgbClr val="C00000"/>
              </a:buClr>
              <a:buSzTx/>
              <a:tabLst/>
            </a:pPr>
            <a:r>
              <a:rPr kumimoji="0" lang="en-US" sz="2800" b="0" i="0" u="none" strike="noStrike" cap="none" normalizeH="0" dirty="0" smtClean="0">
                <a:ln>
                  <a:noFill/>
                </a:ln>
                <a:solidFill>
                  <a:srgbClr val="002060"/>
                </a:solidFill>
                <a:effectLst/>
                <a:latin typeface="Arial" pitchFamily="34" charset="0"/>
                <a:cs typeface="Arial" pitchFamily="34" charset="0"/>
              </a:rPr>
              <a:t>	    techniques (</a:t>
            </a:r>
            <a:r>
              <a:rPr kumimoji="0" lang="en-US" sz="2800" b="0" i="0" u="none" strike="noStrike" cap="none" normalizeH="0" dirty="0" err="1" smtClean="0">
                <a:ln>
                  <a:noFill/>
                </a:ln>
                <a:solidFill>
                  <a:srgbClr val="002060"/>
                </a:solidFill>
                <a:effectLst/>
                <a:latin typeface="Arial" pitchFamily="34" charset="0"/>
                <a:cs typeface="Arial" pitchFamily="34" charset="0"/>
              </a:rPr>
              <a:t>theory+exp</a:t>
            </a:r>
            <a:r>
              <a:rPr kumimoji="0" lang="en-US" sz="2800" b="0" i="0" u="none" strike="noStrike" cap="none" normalizeH="0" dirty="0" smtClean="0">
                <a:ln>
                  <a:noFill/>
                </a:ln>
                <a:solidFill>
                  <a:srgbClr val="002060"/>
                </a:solidFill>
                <a:effectLst/>
                <a:latin typeface="Arial" pitchFamily="34" charset="0"/>
                <a:cs typeface="Arial" pitchFamily="34" charset="0"/>
              </a:rPr>
              <a:t>)</a:t>
            </a:r>
          </a:p>
          <a:p>
            <a:pPr marL="461963" marR="0" indent="-461963" algn="l" defTabSz="914400" rtl="0" eaLnBrk="0" fontAlgn="base" latinLnBrk="0" hangingPunct="0">
              <a:lnSpc>
                <a:spcPct val="100000"/>
              </a:lnSpc>
              <a:spcBef>
                <a:spcPct val="0"/>
              </a:spcBef>
              <a:spcAft>
                <a:spcPct val="0"/>
              </a:spcAft>
              <a:buClr>
                <a:srgbClr val="C00000"/>
              </a:buClr>
              <a:buSzTx/>
              <a:tabLst/>
            </a:pPr>
            <a:r>
              <a:rPr lang="en-US" sz="2800" dirty="0" smtClean="0">
                <a:solidFill>
                  <a:srgbClr val="002060"/>
                </a:solidFill>
                <a:latin typeface="Arial" pitchFamily="34" charset="0"/>
                <a:cs typeface="Arial" pitchFamily="34" charset="0"/>
              </a:rPr>
              <a:t>	    standard model tests</a:t>
            </a:r>
            <a:endParaRPr kumimoji="0" lang="en-US" sz="2800" b="0" i="0" u="none" strike="noStrike" cap="none" normalizeH="0" dirty="0" smtClean="0">
              <a:ln>
                <a:noFill/>
              </a:ln>
              <a:solidFill>
                <a:srgbClr val="002060"/>
              </a:solidFill>
              <a:effectLst/>
              <a:latin typeface="Arial" pitchFamily="34" charset="0"/>
              <a:cs typeface="Arial" pitchFamily="34" charset="0"/>
            </a:endParaRPr>
          </a:p>
          <a:p>
            <a:pPr marL="461963" marR="0" indent="-461963" algn="l" defTabSz="914400" rtl="0" eaLnBrk="0" fontAlgn="base" latinLnBrk="0" hangingPunct="0">
              <a:lnSpc>
                <a:spcPct val="100000"/>
              </a:lnSpc>
              <a:spcBef>
                <a:spcPct val="0"/>
              </a:spcBef>
              <a:spcAft>
                <a:spcPct val="0"/>
              </a:spcAft>
              <a:buClr>
                <a:srgbClr val="C00000"/>
              </a:buClr>
              <a:buSzTx/>
              <a:tabLst/>
            </a:pPr>
            <a:r>
              <a:rPr lang="en-US" sz="2800" dirty="0" smtClean="0">
                <a:solidFill>
                  <a:srgbClr val="002060"/>
                </a:solidFill>
                <a:latin typeface="Arial" pitchFamily="34" charset="0"/>
                <a:cs typeface="Arial" pitchFamily="34" charset="0"/>
              </a:rPr>
              <a:t>	</a:t>
            </a: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r>
              <a:rPr kumimoji="0" lang="en-US" sz="2800" b="0" i="0" u="none" strike="noStrike" cap="none" normalizeH="0" baseline="0" dirty="0" smtClean="0">
                <a:ln>
                  <a:noFill/>
                </a:ln>
                <a:solidFill>
                  <a:srgbClr val="002060"/>
                </a:solidFill>
                <a:effectLst/>
                <a:latin typeface="Arial" pitchFamily="34" charset="0"/>
                <a:cs typeface="Arial" pitchFamily="34" charset="0"/>
              </a:rPr>
              <a:t>MEIC</a:t>
            </a: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a:p>
            <a:pPr marL="461963" marR="0" indent="-461963" algn="l" defTabSz="914400" rtl="0" eaLnBrk="0" fontAlgn="base" latinLnBrk="0" hangingPunct="0">
              <a:lnSpc>
                <a:spcPct val="100000"/>
              </a:lnSpc>
              <a:spcBef>
                <a:spcPct val="0"/>
              </a:spcBef>
              <a:spcAft>
                <a:spcPct val="0"/>
              </a:spcAft>
              <a:buClr>
                <a:srgbClr val="C00000"/>
              </a:buClr>
              <a:buSzTx/>
              <a:buFont typeface="Arial" pitchFamily="34" charset="0"/>
              <a:buChar char="•"/>
              <a:tabLst/>
            </a:pPr>
            <a:r>
              <a:rPr lang="en-US" sz="2800" dirty="0" smtClean="0">
                <a:solidFill>
                  <a:srgbClr val="002060"/>
                </a:solidFill>
                <a:latin typeface="Arial" pitchFamily="34" charset="0"/>
                <a:cs typeface="Arial" pitchFamily="34" charset="0"/>
              </a:rPr>
              <a:t>Outlook</a:t>
            </a:r>
            <a:endParaRPr kumimoji="0" lang="en-US" sz="2400" b="0" i="0" u="none" strike="noStrike" cap="none" normalizeH="0" baseline="0" dirty="0" smtClean="0">
              <a:ln>
                <a:noFill/>
              </a:ln>
              <a:solidFill>
                <a:srgbClr val="002060"/>
              </a:solidFill>
              <a:effectLst/>
              <a:latin typeface="Times" pitchFamily="18" charset="0"/>
            </a:endParaRPr>
          </a:p>
        </p:txBody>
      </p:sp>
      <p:sp>
        <p:nvSpPr>
          <p:cNvPr id="7" name="Rectangle 6"/>
          <p:cNvSpPr/>
          <p:nvPr/>
        </p:nvSpPr>
        <p:spPr bwMode="auto">
          <a:xfrm>
            <a:off x="0" y="0"/>
            <a:ext cx="9144000" cy="685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smtClean="0">
                <a:ln>
                  <a:noFill/>
                </a:ln>
                <a:effectLst/>
                <a:latin typeface="Arial" pitchFamily="34" charset="0"/>
                <a:cs typeface="Arial" pitchFamily="34" charset="0"/>
              </a:rPr>
              <a:t>Outline</a:t>
            </a:r>
          </a:p>
        </p:txBody>
      </p:sp>
      <p:sp>
        <p:nvSpPr>
          <p:cNvPr id="4" name="Right Arrow 3"/>
          <p:cNvSpPr/>
          <p:nvPr/>
        </p:nvSpPr>
        <p:spPr bwMode="auto">
          <a:xfrm>
            <a:off x="5341934" y="2133600"/>
            <a:ext cx="1058866" cy="1176867"/>
          </a:xfrm>
          <a:prstGeom prst="rightArrow">
            <a:avLst/>
          </a:prstGeom>
          <a:gradFill flip="none" rotWithShape="1">
            <a:gsLst>
              <a:gs pos="0">
                <a:srgbClr val="5E9EFF"/>
              </a:gs>
              <a:gs pos="39999">
                <a:srgbClr val="85C2FF"/>
              </a:gs>
              <a:gs pos="70000">
                <a:srgbClr val="C4D6EB"/>
              </a:gs>
              <a:gs pos="100000">
                <a:srgbClr val="FFEBFA"/>
              </a:gs>
            </a:gsLst>
            <a:lin ang="2700000" scaled="0"/>
            <a:tileRect/>
          </a:gradFill>
          <a:ln w="9525" cap="flat" cmpd="sng" algn="ctr">
            <a:solidFill>
              <a:schemeClr val="tx1"/>
            </a:solidFill>
            <a:prstDash val="solid"/>
            <a:round/>
            <a:headEnd type="none" w="med" len="med"/>
            <a:tailEnd type="none" w="med" len="med"/>
          </a:ln>
          <a:effectLst>
            <a:outerShdw blurRad="292100" dist="1397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8" name="TextBox 7"/>
          <p:cNvSpPr txBox="1"/>
          <p:nvPr/>
        </p:nvSpPr>
        <p:spPr>
          <a:xfrm>
            <a:off x="6480896" y="2133600"/>
            <a:ext cx="2518638" cy="1200329"/>
          </a:xfrm>
          <a:prstGeom prst="rect">
            <a:avLst/>
          </a:prstGeom>
          <a:noFill/>
        </p:spPr>
        <p:txBody>
          <a:bodyPr wrap="none" rtlCol="0">
            <a:spAutoFit/>
          </a:bodyPr>
          <a:lstStyle/>
          <a:p>
            <a:r>
              <a:rPr lang="en-US" sz="3600" b="1" dirty="0" smtClean="0">
                <a:solidFill>
                  <a:srgbClr val="002060"/>
                </a:solidFill>
                <a:latin typeface="Arial" pitchFamily="34" charset="0"/>
                <a:cs typeface="Arial" pitchFamily="34" charset="0"/>
              </a:rPr>
              <a:t>Discovery </a:t>
            </a:r>
          </a:p>
          <a:p>
            <a:r>
              <a:rPr lang="en-US" sz="3600" b="1" dirty="0" smtClean="0">
                <a:solidFill>
                  <a:srgbClr val="002060"/>
                </a:solidFill>
                <a:latin typeface="Arial" pitchFamily="34" charset="0"/>
                <a:cs typeface="Arial" pitchFamily="34" charset="0"/>
              </a:rPr>
              <a:t>Potential</a:t>
            </a:r>
          </a:p>
        </p:txBody>
      </p:sp>
      <p:sp>
        <p:nvSpPr>
          <p:cNvPr id="10" name="Rectangle 9"/>
          <p:cNvSpPr/>
          <p:nvPr/>
        </p:nvSpPr>
        <p:spPr>
          <a:xfrm>
            <a:off x="-160334" y="2505670"/>
            <a:ext cx="1608134" cy="923330"/>
          </a:xfrm>
          <a:prstGeom prst="rect">
            <a:avLst/>
          </a:prstGeom>
          <a:noFill/>
        </p:spPr>
        <p:txBody>
          <a:bodyPr wrap="none" lIns="91440" tIns="45720" rIns="91440" bIns="45720">
            <a:spAutoFit/>
            <a:scene3d>
              <a:camera prst="isometricRightUp"/>
              <a:lightRig rig="threePt" dir="t"/>
            </a:scene3d>
          </a:bodyPr>
          <a:lstStyle/>
          <a:p>
            <a:pPr algn="ctr"/>
            <a:r>
              <a:rPr lang="en-US" sz="5200" b="1" cap="none" spc="0" dirty="0" smtClean="0">
                <a:ln w="10541" cmpd="sng">
                  <a:solidFill>
                    <a:schemeClr val="accent1">
                      <a:shade val="88000"/>
                      <a:satMod val="110000"/>
                    </a:schemeClr>
                  </a:solidFill>
                  <a:prstDash val="solid"/>
                </a:ln>
                <a:solidFill>
                  <a:srgbClr val="C00000"/>
                </a:solidFill>
                <a:effectLst/>
                <a:latin typeface="Arial" pitchFamily="34" charset="0"/>
                <a:cs typeface="Arial" pitchFamily="34" charset="0"/>
              </a:rPr>
              <a:t>New</a:t>
            </a:r>
            <a:endParaRPr lang="en-US" sz="5200" b="1" cap="none" spc="0" dirty="0">
              <a:ln w="10541" cmpd="sng">
                <a:solidFill>
                  <a:schemeClr val="accent1">
                    <a:shade val="88000"/>
                    <a:satMod val="110000"/>
                  </a:schemeClr>
                </a:solidFill>
                <a:prstDash val="solid"/>
              </a:ln>
              <a:solidFill>
                <a:srgbClr val="C00000"/>
              </a:solidFill>
              <a:effectLst/>
              <a:latin typeface="Arial" pitchFamily="34" charset="0"/>
              <a:cs typeface="Arial" pitchFamily="34" charset="0"/>
            </a:endParaRPr>
          </a:p>
        </p:txBody>
      </p:sp>
      <p:sp>
        <p:nvSpPr>
          <p:cNvPr id="9" name="TextBox 8"/>
          <p:cNvSpPr txBox="1"/>
          <p:nvPr/>
        </p:nvSpPr>
        <p:spPr>
          <a:xfrm>
            <a:off x="152400" y="5791200"/>
            <a:ext cx="8785482" cy="707886"/>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Note: Recent Accomplishments, Accelerator S&amp;T, Theory/Computation</a:t>
            </a:r>
          </a:p>
          <a:p>
            <a:r>
              <a:rPr lang="en-US" sz="2000" b="1" dirty="0" smtClean="0">
                <a:solidFill>
                  <a:srgbClr val="002060"/>
                </a:solidFill>
                <a:latin typeface="Arial" pitchFamily="34" charset="0"/>
                <a:cs typeface="Arial" pitchFamily="34" charset="0"/>
              </a:rPr>
              <a:t>to be covered in following talks</a:t>
            </a:r>
          </a:p>
        </p:txBody>
      </p:sp>
    </p:spTree>
    <p:extLst>
      <p:ext uri="{BB962C8B-B14F-4D97-AF65-F5344CB8AC3E}">
        <p14:creationId xmlns:p14="http://schemas.microsoft.com/office/powerpoint/2010/main" val="35091079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826" y="1219200"/>
            <a:ext cx="6727974" cy="4538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en-US" dirty="0" smtClean="0"/>
              <a:t>Testing the Standard Model at </a:t>
            </a:r>
            <a:r>
              <a:rPr lang="en-US" dirty="0" err="1" smtClean="0"/>
              <a:t>JLab</a:t>
            </a:r>
            <a:endParaRPr lang="en-US" dirty="0"/>
          </a:p>
        </p:txBody>
      </p:sp>
      <p:sp>
        <p:nvSpPr>
          <p:cNvPr id="4" name="TextBox 3"/>
          <p:cNvSpPr txBox="1"/>
          <p:nvPr/>
        </p:nvSpPr>
        <p:spPr>
          <a:xfrm>
            <a:off x="3124200" y="2215960"/>
            <a:ext cx="1723549" cy="338554"/>
          </a:xfrm>
          <a:prstGeom prst="rect">
            <a:avLst/>
          </a:prstGeom>
          <a:noFill/>
        </p:spPr>
        <p:txBody>
          <a:bodyPr wrap="none" rtlCol="0">
            <a:spAutoFit/>
          </a:bodyPr>
          <a:lstStyle/>
          <a:p>
            <a:r>
              <a:rPr lang="en-US" sz="1600" b="1" dirty="0" smtClean="0">
                <a:solidFill>
                  <a:srgbClr val="313EBD"/>
                </a:solidFill>
                <a:latin typeface="Arial" pitchFamily="34" charset="0"/>
                <a:cs typeface="Arial" pitchFamily="34" charset="0"/>
              </a:rPr>
              <a:t>Standard Model</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5285" t="12333" r="39523" b="70055"/>
          <a:stretch/>
        </p:blipFill>
        <p:spPr>
          <a:xfrm>
            <a:off x="3473624" y="4236783"/>
            <a:ext cx="1842654" cy="738303"/>
          </a:xfrm>
          <a:prstGeom prst="rect">
            <a:avLst/>
          </a:prstGeom>
          <a:noFill/>
          <a:ln>
            <a:noFill/>
          </a:ln>
        </p:spPr>
      </p:pic>
      <p:grpSp>
        <p:nvGrpSpPr>
          <p:cNvPr id="16" name="Group 15"/>
          <p:cNvGrpSpPr/>
          <p:nvPr/>
        </p:nvGrpSpPr>
        <p:grpSpPr>
          <a:xfrm>
            <a:off x="3252440" y="4267200"/>
            <a:ext cx="3681760" cy="724635"/>
            <a:chOff x="3252440" y="4267200"/>
            <a:chExt cx="3681760" cy="724635"/>
          </a:xfrm>
        </p:grpSpPr>
        <p:sp>
          <p:nvSpPr>
            <p:cNvPr id="5" name="TextBox 4"/>
            <p:cNvSpPr txBox="1"/>
            <p:nvPr/>
          </p:nvSpPr>
          <p:spPr>
            <a:xfrm>
              <a:off x="3252440" y="4267200"/>
              <a:ext cx="1467068" cy="707886"/>
            </a:xfrm>
            <a:prstGeom prst="rect">
              <a:avLst/>
            </a:prstGeom>
            <a:solidFill>
              <a:schemeClr val="bg1"/>
            </a:solidFill>
          </p:spPr>
          <p:txBody>
            <a:bodyPr wrap="none" rtlCol="0">
              <a:spAutoFit/>
            </a:bodyPr>
            <a:lstStyle/>
            <a:p>
              <a:r>
                <a:rPr lang="en-US" sz="2000" b="1" dirty="0" smtClean="0">
                  <a:solidFill>
                    <a:srgbClr val="002060"/>
                  </a:solidFill>
                  <a:latin typeface="Arial" pitchFamily="34" charset="0"/>
                  <a:cs typeface="Arial" pitchFamily="34" charset="0"/>
                </a:rPr>
                <a:t>Projected</a:t>
              </a:r>
            </a:p>
            <a:p>
              <a:r>
                <a:rPr lang="en-US" sz="2000" b="1" dirty="0" err="1" smtClean="0">
                  <a:solidFill>
                    <a:srgbClr val="002060"/>
                  </a:solidFill>
                  <a:latin typeface="Arial" pitchFamily="34" charset="0"/>
                  <a:cs typeface="Arial" pitchFamily="34" charset="0"/>
                </a:rPr>
                <a:t>JLab</a:t>
              </a:r>
              <a:r>
                <a:rPr lang="en-US" sz="2000" b="1" dirty="0" smtClean="0">
                  <a:solidFill>
                    <a:srgbClr val="002060"/>
                  </a:solidFill>
                  <a:latin typeface="Arial" pitchFamily="34" charset="0"/>
                  <a:cs typeface="Arial" pitchFamily="34" charset="0"/>
                </a:rPr>
                <a:t> data:</a:t>
              </a:r>
            </a:p>
          </p:txBody>
        </p:sp>
        <p:grpSp>
          <p:nvGrpSpPr>
            <p:cNvPr id="15" name="Group 14"/>
            <p:cNvGrpSpPr/>
            <p:nvPr/>
          </p:nvGrpSpPr>
          <p:grpSpPr>
            <a:xfrm>
              <a:off x="3252440" y="4267200"/>
              <a:ext cx="3681760" cy="724635"/>
              <a:chOff x="3252440" y="4267200"/>
              <a:chExt cx="3681760" cy="724635"/>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2764" t="70280" r="27107" b="14860"/>
              <a:stretch/>
            </p:blipFill>
            <p:spPr>
              <a:xfrm>
                <a:off x="4690730" y="4267200"/>
                <a:ext cx="2243470" cy="72463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bwMode="auto">
              <a:xfrm>
                <a:off x="3252440" y="4267200"/>
                <a:ext cx="3681760" cy="707886"/>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grpSp>
      <p:grpSp>
        <p:nvGrpSpPr>
          <p:cNvPr id="13" name="Group 12"/>
          <p:cNvGrpSpPr/>
          <p:nvPr/>
        </p:nvGrpSpPr>
        <p:grpSpPr>
          <a:xfrm>
            <a:off x="4637088" y="1587137"/>
            <a:ext cx="1470206" cy="2328122"/>
            <a:chOff x="4624025" y="1600200"/>
            <a:chExt cx="1470206" cy="2328122"/>
          </a:xfrm>
        </p:grpSpPr>
        <p:sp>
          <p:nvSpPr>
            <p:cNvPr id="10" name="Rectangle 9"/>
            <p:cNvSpPr/>
            <p:nvPr/>
          </p:nvSpPr>
          <p:spPr bwMode="auto">
            <a:xfrm>
              <a:off x="4769328" y="1600200"/>
              <a:ext cx="571962" cy="1295400"/>
            </a:xfrm>
            <a:prstGeom prst="rect">
              <a:avLst/>
            </a:prstGeom>
            <a:solidFill>
              <a:schemeClr val="bg1">
                <a:lumMod val="95000"/>
                <a:alpha val="53000"/>
              </a:schemeClr>
            </a:solid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4" name="Rectangle 13"/>
            <p:cNvSpPr/>
            <p:nvPr/>
          </p:nvSpPr>
          <p:spPr bwMode="auto">
            <a:xfrm>
              <a:off x="5522269" y="2274959"/>
              <a:ext cx="571962" cy="1653363"/>
            </a:xfrm>
            <a:prstGeom prst="rect">
              <a:avLst/>
            </a:prstGeom>
            <a:solidFill>
              <a:schemeClr val="bg1">
                <a:lumMod val="95000"/>
                <a:alpha val="53000"/>
              </a:schemeClr>
            </a:solid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2" name="TextBox 11"/>
            <p:cNvSpPr txBox="1"/>
            <p:nvPr/>
          </p:nvSpPr>
          <p:spPr>
            <a:xfrm>
              <a:off x="4624025" y="3113458"/>
              <a:ext cx="784189" cy="707886"/>
            </a:xfrm>
            <a:prstGeom prst="rect">
              <a:avLst/>
            </a:prstGeom>
            <a:noFill/>
          </p:spPr>
          <p:txBody>
            <a:bodyPr wrap="none" rtlCol="0">
              <a:spAutoFit/>
            </a:bodyPr>
            <a:lstStyle/>
            <a:p>
              <a:r>
                <a:rPr lang="en-US" sz="2000" b="1" dirty="0" err="1" smtClean="0">
                  <a:solidFill>
                    <a:srgbClr val="C00000"/>
                  </a:solidFill>
                  <a:latin typeface="Arial" pitchFamily="34" charset="0"/>
                  <a:cs typeface="Arial" pitchFamily="34" charset="0"/>
                </a:rPr>
                <a:t>JLab</a:t>
              </a:r>
              <a:endParaRPr lang="en-US" sz="2000" b="1" dirty="0" smtClean="0">
                <a:solidFill>
                  <a:srgbClr val="C00000"/>
                </a:solidFill>
                <a:latin typeface="Arial" pitchFamily="34" charset="0"/>
                <a:cs typeface="Arial" pitchFamily="34" charset="0"/>
              </a:endParaRPr>
            </a:p>
            <a:p>
              <a:r>
                <a:rPr lang="en-US" sz="2000" b="1" dirty="0" smtClean="0">
                  <a:solidFill>
                    <a:srgbClr val="C00000"/>
                  </a:solidFill>
                  <a:latin typeface="Arial" pitchFamily="34" charset="0"/>
                  <a:cs typeface="Arial" pitchFamily="34" charset="0"/>
                </a:rPr>
                <a:t>Data</a:t>
              </a:r>
            </a:p>
          </p:txBody>
        </p:sp>
      </p:grpSp>
      <p:pic>
        <p:nvPicPr>
          <p:cNvPr id="19" name="Picture 4"/>
          <p:cNvPicPr>
            <a:picLocks noChangeAspect="1" noChangeArrowheads="1"/>
          </p:cNvPicPr>
          <p:nvPr/>
        </p:nvPicPr>
        <p:blipFill>
          <a:blip r:embed="rId5" cstate="print"/>
          <a:srcRect/>
          <a:stretch>
            <a:fillRect/>
          </a:stretch>
        </p:blipFill>
        <p:spPr bwMode="auto">
          <a:xfrm>
            <a:off x="91632" y="826588"/>
            <a:ext cx="2027533" cy="139217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17" name="Group 16"/>
          <p:cNvGrpSpPr/>
          <p:nvPr/>
        </p:nvGrpSpPr>
        <p:grpSpPr>
          <a:xfrm>
            <a:off x="57448" y="3764652"/>
            <a:ext cx="3066752" cy="2618336"/>
            <a:chOff x="57448" y="3706264"/>
            <a:chExt cx="3066752" cy="2618336"/>
          </a:xfrm>
        </p:grpSpPr>
        <p:pic>
          <p:nvPicPr>
            <p:cNvPr id="20" name="Picture 2"/>
            <p:cNvPicPr>
              <a:picLocks noChangeAspect="1" noChangeArrowheads="1"/>
            </p:cNvPicPr>
            <p:nvPr/>
          </p:nvPicPr>
          <p:blipFill>
            <a:blip r:embed="rId6" cstate="print"/>
            <a:srcRect/>
            <a:stretch>
              <a:fillRect/>
            </a:stretch>
          </p:blipFill>
          <p:spPr bwMode="auto">
            <a:xfrm>
              <a:off x="76200" y="5031685"/>
              <a:ext cx="3048000" cy="12929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48" y="3706264"/>
              <a:ext cx="2061717" cy="132293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3" name="Picture 16" descr="halla_1.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2247900"/>
            <a:ext cx="2042966" cy="13335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968919" y="4800600"/>
            <a:ext cx="1794081" cy="338554"/>
          </a:xfrm>
          <a:prstGeom prst="rect">
            <a:avLst/>
          </a:prstGeom>
          <a:noFill/>
        </p:spPr>
        <p:txBody>
          <a:bodyPr wrap="none" rtlCol="0">
            <a:spAutoFit/>
          </a:bodyPr>
          <a:lstStyle/>
          <a:p>
            <a:r>
              <a:rPr lang="en-US" sz="1600" b="1" dirty="0" smtClean="0">
                <a:solidFill>
                  <a:srgbClr val="002060"/>
                </a:solidFill>
                <a:latin typeface="Arial" pitchFamily="34" charset="0"/>
                <a:cs typeface="Arial" pitchFamily="34" charset="0"/>
              </a:rPr>
              <a:t>(from PDG 2014)</a:t>
            </a:r>
          </a:p>
        </p:txBody>
      </p:sp>
    </p:spTree>
    <p:extLst>
      <p:ext uri="{BB962C8B-B14F-4D97-AF65-F5344CB8AC3E}">
        <p14:creationId xmlns:p14="http://schemas.microsoft.com/office/powerpoint/2010/main" val="748869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8649" y="1346769"/>
            <a:ext cx="4141981" cy="3119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9"/>
          <p:cNvPicPr>
            <a:picLocks noChangeAspect="1" noChangeArrowheads="1"/>
          </p:cNvPicPr>
          <p:nvPr/>
        </p:nvPicPr>
        <p:blipFill>
          <a:blip r:embed="rId4" cstate="print"/>
          <a:srcRect/>
          <a:stretch>
            <a:fillRect/>
          </a:stretch>
        </p:blipFill>
        <p:spPr bwMode="auto">
          <a:xfrm>
            <a:off x="616658" y="2906487"/>
            <a:ext cx="2162575" cy="1273628"/>
          </a:xfrm>
          <a:prstGeom prst="rect">
            <a:avLst/>
          </a:prstGeom>
          <a:ln>
            <a:noFill/>
          </a:ln>
          <a:effectLst>
            <a:outerShdw blurRad="292100" dist="139700" dir="2700000" algn="tl" rotWithShape="0">
              <a:srgbClr val="333333">
                <a:alpha val="65000"/>
              </a:srgbClr>
            </a:outerShdw>
          </a:effec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4786" y="814939"/>
            <a:ext cx="2191603" cy="1455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134" y="814939"/>
            <a:ext cx="3133625" cy="18520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2"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21</a:t>
            </a:fld>
            <a:endParaRPr lang="en-US" dirty="0">
              <a:solidFill>
                <a:prstClr val="white"/>
              </a:solidFill>
            </a:endParaRPr>
          </a:p>
        </p:txBody>
      </p:sp>
      <p:sp>
        <p:nvSpPr>
          <p:cNvPr id="15" name="Title 11"/>
          <p:cNvSpPr txBox="1">
            <a:spLocks/>
          </p:cNvSpPr>
          <p:nvPr/>
        </p:nvSpPr>
        <p:spPr>
          <a:xfrm>
            <a:off x="323849" y="0"/>
            <a:ext cx="8229600" cy="6762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smtClean="0">
                <a:effectLst>
                  <a:outerShdw blurRad="50800" dist="38100" dir="13500000" algn="br" rotWithShape="0">
                    <a:prstClr val="black">
                      <a:alpha val="40000"/>
                    </a:prstClr>
                  </a:outerShdw>
                </a:effectLst>
              </a:rPr>
              <a:t>Heavy Photons and Dark Matter</a:t>
            </a:r>
            <a:endParaRPr lang="en-US" dirty="0"/>
          </a:p>
        </p:txBody>
      </p:sp>
      <p:sp>
        <p:nvSpPr>
          <p:cNvPr id="16" name="TextBox 15"/>
          <p:cNvSpPr txBox="1"/>
          <p:nvPr/>
        </p:nvSpPr>
        <p:spPr>
          <a:xfrm>
            <a:off x="106908" y="4330473"/>
            <a:ext cx="4007892" cy="1569660"/>
          </a:xfrm>
          <a:prstGeom prst="rect">
            <a:avLst/>
          </a:prstGeom>
          <a:noFill/>
        </p:spPr>
        <p:txBody>
          <a:bodyPr wrap="none" rtlCol="0">
            <a:spAutoFit/>
          </a:bodyPr>
          <a:lstStyle/>
          <a:p>
            <a:pPr>
              <a:buClr>
                <a:srgbClr val="AB1AB6"/>
              </a:buClr>
              <a:buSzPct val="100000"/>
              <a:buFont typeface="Arial" pitchFamily="34" charset="0"/>
              <a:buChar char="•"/>
            </a:pPr>
            <a:r>
              <a:rPr lang="en-US" sz="2400" dirty="0" smtClean="0">
                <a:solidFill>
                  <a:srgbClr val="002060"/>
                </a:solidFill>
                <a:latin typeface="Arial" pitchFamily="34" charset="0"/>
                <a:cs typeface="Arial" pitchFamily="34" charset="0"/>
              </a:rPr>
              <a:t>Could indicate low mass A’ </a:t>
            </a:r>
          </a:p>
          <a:p>
            <a:pPr>
              <a:buClr>
                <a:srgbClr val="AB1AB6"/>
              </a:buClr>
              <a:buSzPct val="100000"/>
            </a:pPr>
            <a:r>
              <a:rPr lang="en-US" sz="2400" dirty="0">
                <a:solidFill>
                  <a:srgbClr val="002060"/>
                </a:solidFill>
                <a:latin typeface="Arial" pitchFamily="34" charset="0"/>
                <a:cs typeface="Arial" pitchFamily="34" charset="0"/>
              </a:rPr>
              <a:t>	</a:t>
            </a:r>
            <a:r>
              <a:rPr lang="en-US" sz="2400" dirty="0" smtClean="0">
                <a:solidFill>
                  <a:srgbClr val="002060"/>
                </a:solidFill>
                <a:latin typeface="Arial" pitchFamily="34" charset="0"/>
                <a:cs typeface="Arial" pitchFamily="34" charset="0"/>
              </a:rPr>
              <a:t>(</a:t>
            </a:r>
            <a:r>
              <a:rPr lang="en-US" sz="2400" dirty="0" smtClean="0">
                <a:solidFill>
                  <a:srgbClr val="002060"/>
                </a:solidFill>
                <a:latin typeface="Arial" pitchFamily="34" charset="0"/>
                <a:cs typeface="Arial" pitchFamily="34" charset="0"/>
                <a:sym typeface="Wingdings" pitchFamily="2" charset="2"/>
              </a:rPr>
              <a:t>M</a:t>
            </a:r>
            <a:r>
              <a:rPr lang="en-US" sz="2400" baseline="-25000" dirty="0" smtClean="0">
                <a:solidFill>
                  <a:srgbClr val="002060"/>
                </a:solidFill>
                <a:latin typeface="Arial" pitchFamily="34" charset="0"/>
                <a:cs typeface="Arial" pitchFamily="34" charset="0"/>
                <a:sym typeface="Wingdings" pitchFamily="2" charset="2"/>
              </a:rPr>
              <a:t>A’ </a:t>
            </a:r>
            <a:r>
              <a:rPr lang="en-US" sz="2400" dirty="0" smtClean="0">
                <a:solidFill>
                  <a:srgbClr val="002060"/>
                </a:solidFill>
                <a:latin typeface="Arial" pitchFamily="34" charset="0"/>
                <a:cs typeface="Arial" pitchFamily="34" charset="0"/>
                <a:sym typeface="Wingdings" pitchFamily="2" charset="2"/>
              </a:rPr>
              <a:t>&lt; 1 GeV )</a:t>
            </a:r>
          </a:p>
          <a:p>
            <a:pPr>
              <a:buClr>
                <a:srgbClr val="AB1AB6"/>
              </a:buClr>
              <a:buSzPct val="100000"/>
              <a:buFont typeface="Arial" pitchFamily="34" charset="0"/>
              <a:buChar char="•"/>
            </a:pPr>
            <a:endParaRPr lang="en-US" sz="2400" dirty="0">
              <a:solidFill>
                <a:srgbClr val="002060"/>
              </a:solidFill>
              <a:latin typeface="Arial" pitchFamily="34" charset="0"/>
              <a:cs typeface="Arial" pitchFamily="34" charset="0"/>
              <a:sym typeface="Wingdings" pitchFamily="2" charset="2"/>
            </a:endParaRPr>
          </a:p>
          <a:p>
            <a:pPr>
              <a:buClr>
                <a:srgbClr val="AB1AB6"/>
              </a:buClr>
              <a:buSzPct val="100000"/>
              <a:buFont typeface="Arial" pitchFamily="34" charset="0"/>
              <a:buChar char="•"/>
            </a:pPr>
            <a:r>
              <a:rPr lang="en-US" sz="2400" dirty="0">
                <a:solidFill>
                  <a:srgbClr val="002060"/>
                </a:solidFill>
                <a:latin typeface="Arial" pitchFamily="34" charset="0"/>
                <a:cs typeface="Arial" pitchFamily="34" charset="0"/>
                <a:sym typeface="Wingdings" pitchFamily="2" charset="2"/>
              </a:rPr>
              <a:t> </a:t>
            </a:r>
            <a:r>
              <a:rPr lang="en-US" sz="2400" dirty="0" smtClean="0">
                <a:solidFill>
                  <a:srgbClr val="002060"/>
                </a:solidFill>
                <a:latin typeface="Arial" pitchFamily="34" charset="0"/>
                <a:cs typeface="Arial" pitchFamily="34" charset="0"/>
                <a:sym typeface="Wingdings" pitchFamily="2" charset="2"/>
              </a:rPr>
              <a:t>Laboratory (</a:t>
            </a:r>
            <a:r>
              <a:rPr lang="en-US" sz="2400" dirty="0" err="1" smtClean="0">
                <a:solidFill>
                  <a:srgbClr val="002060"/>
                </a:solidFill>
                <a:latin typeface="Arial" pitchFamily="34" charset="0"/>
                <a:cs typeface="Arial" pitchFamily="34" charset="0"/>
                <a:sym typeface="Wingdings" pitchFamily="2" charset="2"/>
              </a:rPr>
              <a:t>JLab</a:t>
            </a:r>
            <a:r>
              <a:rPr lang="en-US" sz="2400" dirty="0" smtClean="0">
                <a:solidFill>
                  <a:srgbClr val="002060"/>
                </a:solidFill>
                <a:latin typeface="Arial" pitchFamily="34" charset="0"/>
                <a:cs typeface="Arial" pitchFamily="34" charset="0"/>
                <a:sym typeface="Wingdings" pitchFamily="2" charset="2"/>
              </a:rPr>
              <a:t>) search: </a:t>
            </a:r>
            <a:endParaRPr lang="en-US" sz="2400" dirty="0" smtClean="0">
              <a:solidFill>
                <a:srgbClr val="002060"/>
              </a:solidFill>
              <a:latin typeface="Arial" pitchFamily="34" charset="0"/>
              <a:cs typeface="Arial" pitchFamily="34" charset="0"/>
            </a:endParaRPr>
          </a:p>
        </p:txBody>
      </p:sp>
      <p:pic>
        <p:nvPicPr>
          <p:cNvPr id="17" name="Picture 16" descr="AprimeProduction.pdf"/>
          <p:cNvPicPr>
            <a:picLocks noChangeAspect="1"/>
          </p:cNvPicPr>
          <p:nvPr/>
        </p:nvPicPr>
        <p:blipFill>
          <a:blip r:embed="rId7" cstate="print"/>
          <a:stretch>
            <a:fillRect/>
          </a:stretch>
        </p:blipFill>
        <p:spPr>
          <a:xfrm>
            <a:off x="4308021" y="4414157"/>
            <a:ext cx="2400299" cy="2133600"/>
          </a:xfrm>
          <a:prstGeom prst="rect">
            <a:avLst/>
          </a:prstGeom>
          <a:ln>
            <a:noFill/>
          </a:ln>
          <a:effectLst/>
        </p:spPr>
      </p:pic>
    </p:spTree>
    <p:extLst>
      <p:ext uri="{BB962C8B-B14F-4D97-AF65-F5344CB8AC3E}">
        <p14:creationId xmlns:p14="http://schemas.microsoft.com/office/powerpoint/2010/main" val="38930356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97060" y="914400"/>
            <a:ext cx="6813340" cy="2739211"/>
          </a:xfrm>
          <a:prstGeom prst="rect">
            <a:avLst/>
          </a:prstGeom>
          <a:noFill/>
        </p:spPr>
        <p:txBody>
          <a:bodyPr wrap="none" rtlCol="0">
            <a:spAutoFit/>
          </a:bodyPr>
          <a:lstStyle/>
          <a:p>
            <a:pPr marL="285750" indent="-285750">
              <a:buClr>
                <a:srgbClr val="C00000"/>
              </a:buClr>
              <a:buFont typeface="Arial" pitchFamily="34" charset="0"/>
              <a:buChar char="•"/>
            </a:pPr>
            <a:r>
              <a:rPr lang="en-US" sz="2000" dirty="0" smtClean="0">
                <a:solidFill>
                  <a:srgbClr val="002060"/>
                </a:solidFill>
                <a:latin typeface="Arial" pitchFamily="34" charset="0"/>
                <a:cs typeface="Arial" pitchFamily="34" charset="0"/>
              </a:rPr>
              <a:t>BNL “g-2” </a:t>
            </a:r>
            <a:r>
              <a:rPr lang="en-US" sz="2000" dirty="0" err="1" smtClean="0">
                <a:solidFill>
                  <a:srgbClr val="002060"/>
                </a:solidFill>
                <a:latin typeface="Arial" pitchFamily="34" charset="0"/>
                <a:cs typeface="Arial" pitchFamily="34" charset="0"/>
              </a:rPr>
              <a:t>expt</a:t>
            </a:r>
            <a:r>
              <a:rPr lang="en-US" sz="2000" dirty="0" smtClean="0">
                <a:solidFill>
                  <a:srgbClr val="002060"/>
                </a:solidFill>
                <a:latin typeface="Arial" pitchFamily="34" charset="0"/>
                <a:cs typeface="Arial" pitchFamily="34" charset="0"/>
              </a:rPr>
              <a:t>:  </a:t>
            </a:r>
            <a:r>
              <a:rPr lang="en-US" sz="2000" dirty="0" smtClean="0">
                <a:solidFill>
                  <a:srgbClr val="002060"/>
                </a:solidFill>
                <a:latin typeface="Symbol" pitchFamily="18" charset="2"/>
                <a:cs typeface="Arial" pitchFamily="34" charset="0"/>
              </a:rPr>
              <a:t>D</a:t>
            </a:r>
            <a:r>
              <a:rPr lang="en-US" sz="2000" dirty="0" smtClean="0">
                <a:solidFill>
                  <a:srgbClr val="002060"/>
                </a:solidFill>
                <a:latin typeface="Arial" pitchFamily="34" charset="0"/>
                <a:cs typeface="Arial" pitchFamily="34" charset="0"/>
              </a:rPr>
              <a:t>a</a:t>
            </a:r>
            <a:r>
              <a:rPr lang="en-US" sz="2000" baseline="-25000" dirty="0" smtClean="0">
                <a:solidFill>
                  <a:srgbClr val="002060"/>
                </a:solidFill>
                <a:latin typeface="Symbol" pitchFamily="18" charset="2"/>
                <a:cs typeface="Arial" pitchFamily="34" charset="0"/>
              </a:rPr>
              <a:t>m</a:t>
            </a:r>
            <a:r>
              <a:rPr lang="en-US" sz="2000" dirty="0" smtClean="0">
                <a:solidFill>
                  <a:srgbClr val="002060"/>
                </a:solidFill>
                <a:latin typeface="Arial" pitchFamily="34" charset="0"/>
                <a:cs typeface="Arial" pitchFamily="34" charset="0"/>
              </a:rPr>
              <a:t>(</a:t>
            </a:r>
            <a:r>
              <a:rPr lang="en-US" sz="2000" dirty="0" err="1" smtClean="0">
                <a:solidFill>
                  <a:srgbClr val="002060"/>
                </a:solidFill>
                <a:latin typeface="Arial" pitchFamily="34" charset="0"/>
                <a:cs typeface="Arial" pitchFamily="34" charset="0"/>
              </a:rPr>
              <a:t>expt</a:t>
            </a:r>
            <a:r>
              <a:rPr lang="en-US" sz="2000" dirty="0" smtClean="0">
                <a:solidFill>
                  <a:srgbClr val="002060"/>
                </a:solidFill>
                <a:latin typeface="Arial" pitchFamily="34" charset="0"/>
                <a:cs typeface="Arial" pitchFamily="34" charset="0"/>
              </a:rPr>
              <a:t>-thy) = (295±88) x 10</a:t>
            </a:r>
            <a:r>
              <a:rPr lang="en-US" sz="2000" baseline="30000" dirty="0" smtClean="0">
                <a:solidFill>
                  <a:srgbClr val="002060"/>
                </a:solidFill>
                <a:latin typeface="Arial" pitchFamily="34" charset="0"/>
                <a:cs typeface="Arial" pitchFamily="34" charset="0"/>
              </a:rPr>
              <a:t>-11</a:t>
            </a:r>
            <a:r>
              <a:rPr lang="en-US" sz="2000" dirty="0" smtClean="0">
                <a:solidFill>
                  <a:srgbClr val="002060"/>
                </a:solidFill>
                <a:latin typeface="Arial" pitchFamily="34" charset="0"/>
                <a:cs typeface="Arial" pitchFamily="34" charset="0"/>
              </a:rPr>
              <a:t> (3.4 </a:t>
            </a:r>
            <a:r>
              <a:rPr lang="en-US" sz="2000" dirty="0" smtClean="0">
                <a:solidFill>
                  <a:srgbClr val="002060"/>
                </a:solidFill>
                <a:latin typeface="Symbol" pitchFamily="18" charset="2"/>
                <a:cs typeface="Arial" pitchFamily="34" charset="0"/>
              </a:rPr>
              <a:t>s</a:t>
            </a:r>
            <a:r>
              <a:rPr lang="en-US" sz="2000" dirty="0" smtClean="0">
                <a:solidFill>
                  <a:srgbClr val="002060"/>
                </a:solidFill>
                <a:latin typeface="Arial" pitchFamily="34" charset="0"/>
                <a:cs typeface="Arial" pitchFamily="34" charset="0"/>
              </a:rPr>
              <a:t>) </a:t>
            </a:r>
          </a:p>
          <a:p>
            <a:pPr>
              <a:buClr>
                <a:srgbClr val="C00000"/>
              </a:buClr>
              <a:buFont typeface="Arial" pitchFamily="34" charset="0"/>
              <a:buChar char="•"/>
            </a:pPr>
            <a:endParaRPr lang="en-US" sz="1600" dirty="0" smtClean="0">
              <a:solidFill>
                <a:srgbClr val="002060"/>
              </a:solidFill>
              <a:latin typeface="Arial" pitchFamily="34" charset="0"/>
              <a:cs typeface="Arial" pitchFamily="34" charset="0"/>
            </a:endParaRPr>
          </a:p>
          <a:p>
            <a:pPr marL="285750" indent="-285750">
              <a:buClr>
                <a:srgbClr val="C00000"/>
              </a:buClr>
              <a:buFont typeface="Arial" pitchFamily="34" charset="0"/>
              <a:buChar char="•"/>
            </a:pPr>
            <a:r>
              <a:rPr lang="en-US" sz="2000" dirty="0" smtClean="0">
                <a:solidFill>
                  <a:srgbClr val="002060"/>
                </a:solidFill>
                <a:latin typeface="Arial" pitchFamily="34" charset="0"/>
                <a:cs typeface="Arial" pitchFamily="34" charset="0"/>
              </a:rPr>
              <a:t>No evidence for SUSY at LHC (yet)</a:t>
            </a:r>
          </a:p>
          <a:p>
            <a:pPr>
              <a:buClr>
                <a:srgbClr val="C00000"/>
              </a:buClr>
              <a:buFont typeface="Arial" pitchFamily="34" charset="0"/>
              <a:buChar char="•"/>
            </a:pPr>
            <a:endParaRPr lang="en-US" sz="1600" dirty="0" smtClean="0">
              <a:solidFill>
                <a:srgbClr val="002060"/>
              </a:solidFill>
              <a:latin typeface="Arial" pitchFamily="34" charset="0"/>
              <a:cs typeface="Arial" pitchFamily="34" charset="0"/>
            </a:endParaRPr>
          </a:p>
          <a:p>
            <a:pPr marL="285750" indent="-285750">
              <a:buClr>
                <a:srgbClr val="C00000"/>
              </a:buClr>
              <a:buFont typeface="Arial" pitchFamily="34" charset="0"/>
              <a:buChar char="•"/>
            </a:pPr>
            <a:r>
              <a:rPr lang="en-US" sz="2000" dirty="0" smtClean="0">
                <a:solidFill>
                  <a:srgbClr val="002060"/>
                </a:solidFill>
                <a:latin typeface="Arial" pitchFamily="34" charset="0"/>
                <a:cs typeface="Arial" pitchFamily="34" charset="0"/>
              </a:rPr>
              <a:t>Another solution: A’, a massive neutral vector boson</a:t>
            </a:r>
          </a:p>
          <a:p>
            <a:pPr>
              <a:buClr>
                <a:srgbClr val="C00000"/>
              </a:buClr>
              <a:buFont typeface="Arial" pitchFamily="34" charset="0"/>
              <a:buChar char="•"/>
            </a:pPr>
            <a:endParaRPr lang="en-US" sz="2000"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dirty="0">
              <a:solidFill>
                <a:srgbClr val="002060"/>
              </a:solidFill>
              <a:latin typeface="Arial" pitchFamily="34" charset="0"/>
              <a:cs typeface="Arial" pitchFamily="34" charset="0"/>
            </a:endParaRPr>
          </a:p>
          <a:p>
            <a:pPr>
              <a:buClr>
                <a:srgbClr val="C00000"/>
              </a:buClr>
              <a:buFont typeface="Arial" pitchFamily="34" charset="0"/>
              <a:buChar char="•"/>
            </a:pPr>
            <a:endParaRPr lang="en-US" sz="2000" dirty="0" smtClean="0">
              <a:solidFill>
                <a:srgbClr val="002060"/>
              </a:solidFill>
              <a:latin typeface="Arial" pitchFamily="34" charset="0"/>
              <a:cs typeface="Arial" pitchFamily="34" charset="0"/>
            </a:endParaRPr>
          </a:p>
          <a:p>
            <a:pPr marL="342900" indent="-342900">
              <a:buClr>
                <a:srgbClr val="C00000"/>
              </a:buClr>
              <a:buFont typeface="Arial" panose="020B0604020202020204" pitchFamily="34" charset="0"/>
              <a:buChar char="•"/>
            </a:pPr>
            <a:r>
              <a:rPr lang="en-US" sz="2000" dirty="0" smtClean="0">
                <a:solidFill>
                  <a:srgbClr val="002060"/>
                </a:solidFill>
                <a:latin typeface="Arial" pitchFamily="34" charset="0"/>
                <a:cs typeface="Arial" pitchFamily="34" charset="0"/>
              </a:rPr>
              <a:t>3 Jefferson Lab proposals:</a:t>
            </a:r>
          </a:p>
        </p:txBody>
      </p:sp>
      <p:sp>
        <p:nvSpPr>
          <p:cNvPr id="2" name="Rectangle 2"/>
          <p:cNvSpPr txBox="1">
            <a:spLocks noChangeArrowheads="1"/>
          </p:cNvSpPr>
          <p:nvPr/>
        </p:nvSpPr>
        <p:spPr>
          <a:xfrm>
            <a:off x="0" y="76200"/>
            <a:ext cx="9144000" cy="593725"/>
          </a:xfrm>
          <a:prstGeom prst="rect">
            <a:avLst/>
          </a:prstGeom>
        </p:spPr>
        <p:txBody>
          <a:bodyPr/>
          <a:lstStyle/>
          <a:p>
            <a:pPr algn="ctr">
              <a:defRPr/>
            </a:pPr>
            <a:r>
              <a:rPr lang="en-US" sz="3000" b="1" kern="0" dirty="0">
                <a:latin typeface="Arial" pitchFamily="34" charset="0"/>
                <a:ea typeface="ＭＳ Ｐゴシック" pitchFamily="34" charset="-128"/>
                <a:cs typeface="Arial" pitchFamily="34" charset="0"/>
              </a:rPr>
              <a:t>New Opportunity: Search for </a:t>
            </a:r>
            <a:r>
              <a:rPr lang="en-US" sz="3000" b="1" kern="0" dirty="0" smtClean="0">
                <a:latin typeface="Arial" pitchFamily="34" charset="0"/>
                <a:ea typeface="ＭＳ Ｐゴシック" pitchFamily="34" charset="-128"/>
                <a:cs typeface="Arial" pitchFamily="34" charset="0"/>
              </a:rPr>
              <a:t>A’ at Jefferson Lab</a:t>
            </a:r>
            <a:endParaRPr lang="en-US" sz="3000" b="1" kern="0" dirty="0">
              <a:latin typeface="Arial" pitchFamily="34" charset="0"/>
              <a:ea typeface="ＭＳ Ｐゴシック" pitchFamily="34" charset="-128"/>
              <a:cs typeface="Arial" pitchFamily="34" charset="0"/>
            </a:endParaRPr>
          </a:p>
        </p:txBody>
      </p:sp>
      <p:sp>
        <p:nvSpPr>
          <p:cNvPr id="4" name="Rectangle 4"/>
          <p:cNvSpPr>
            <a:spLocks/>
          </p:cNvSpPr>
          <p:nvPr/>
        </p:nvSpPr>
        <p:spPr bwMode="auto">
          <a:xfrm>
            <a:off x="152400" y="1676400"/>
            <a:ext cx="3716337" cy="1282700"/>
          </a:xfrm>
          <a:prstGeom prst="rect">
            <a:avLst/>
          </a:prstGeom>
          <a:noFill/>
          <a:ln w="12700" cap="flat">
            <a:noFill/>
            <a:miter lim="800000"/>
            <a:headEnd type="none" w="med" len="med"/>
            <a:tailEnd type="none" w="med" len="med"/>
          </a:ln>
        </p:spPr>
        <p:txBody>
          <a:bodyPr lIns="0" tIns="0" rIns="0" bIns="0" anchor="ctr"/>
          <a:lstStyle/>
          <a:p>
            <a:pPr>
              <a:lnSpc>
                <a:spcPct val="90000"/>
              </a:lnSpc>
              <a:defRPr/>
            </a:pPr>
            <a:endParaRPr lang="en-US" sz="2000" i="1" dirty="0">
              <a:solidFill>
                <a:srgbClr val="C00000"/>
              </a:solidFill>
              <a:latin typeface="Arial" pitchFamily="34" charset="0"/>
              <a:ea typeface="Symbol" charset="2"/>
              <a:cs typeface="Arial" pitchFamily="34" charset="0"/>
              <a:sym typeface="Times New Roman" charset="0"/>
            </a:endParaRPr>
          </a:p>
        </p:txBody>
      </p:sp>
      <p:sp>
        <p:nvSpPr>
          <p:cNvPr id="22" name="Rectangle 21"/>
          <p:cNvSpPr/>
          <p:nvPr/>
        </p:nvSpPr>
        <p:spPr>
          <a:xfrm>
            <a:off x="81304" y="3924949"/>
            <a:ext cx="4599554" cy="1806648"/>
          </a:xfrm>
          <a:prstGeom prst="rect">
            <a:avLst/>
          </a:prstGeom>
          <a:ln w="38100">
            <a:solidFill>
              <a:srgbClr val="FF0000"/>
            </a:solidFill>
          </a:ln>
        </p:spPr>
        <p:txBody>
          <a:bodyPr wrap="square">
            <a:spAutoFit/>
          </a:bodyPr>
          <a:lstStyle/>
          <a:p>
            <a:pPr marL="287338" indent="-171450">
              <a:lnSpc>
                <a:spcPct val="80000"/>
              </a:lnSpc>
              <a:spcBef>
                <a:spcPts val="314"/>
              </a:spcBef>
              <a:spcAft>
                <a:spcPts val="314"/>
              </a:spcAft>
              <a:buFont typeface="Arial" pitchFamily="34" charset="0"/>
              <a:buChar char="•"/>
              <a:defRPr/>
            </a:pPr>
            <a:r>
              <a:rPr lang="en-US" sz="1800" dirty="0" smtClean="0">
                <a:latin typeface="Arial" pitchFamily="34" charset="0"/>
                <a:cs typeface="Arial" pitchFamily="34" charset="0"/>
              </a:rPr>
              <a:t> APEX test run (Hall A) </a:t>
            </a:r>
            <a:r>
              <a:rPr lang="en-US" dirty="0" smtClean="0">
                <a:latin typeface="Arial" pitchFamily="34" charset="0"/>
                <a:cs typeface="Arial" pitchFamily="34" charset="0"/>
              </a:rPr>
              <a:t>–</a:t>
            </a:r>
            <a:r>
              <a:rPr lang="en-US" sz="1800" dirty="0" smtClean="0">
                <a:latin typeface="Arial" pitchFamily="34" charset="0"/>
                <a:cs typeface="Arial" pitchFamily="34" charset="0"/>
              </a:rPr>
              <a:t> published </a:t>
            </a:r>
          </a:p>
          <a:p>
            <a:pPr marL="287338" indent="-171450">
              <a:lnSpc>
                <a:spcPct val="80000"/>
              </a:lnSpc>
              <a:spcBef>
                <a:spcPts val="314"/>
              </a:spcBef>
              <a:spcAft>
                <a:spcPts val="314"/>
              </a:spcAft>
              <a:defRPr/>
            </a:pPr>
            <a:r>
              <a:rPr lang="en-US" dirty="0" smtClean="0">
                <a:latin typeface="Arial" pitchFamily="34" charset="0"/>
                <a:cs typeface="Arial" pitchFamily="34" charset="0"/>
              </a:rPr>
              <a:t>		PRL  107, 191804 (2011)</a:t>
            </a:r>
            <a:endParaRPr lang="en-US" sz="1800" dirty="0" smtClean="0">
              <a:latin typeface="Arial" pitchFamily="34" charset="0"/>
              <a:cs typeface="Arial" pitchFamily="34" charset="0"/>
            </a:endParaRPr>
          </a:p>
          <a:p>
            <a:pPr marL="287338" indent="-171450">
              <a:lnSpc>
                <a:spcPct val="80000"/>
              </a:lnSpc>
              <a:spcBef>
                <a:spcPts val="314"/>
              </a:spcBef>
              <a:spcAft>
                <a:spcPts val="314"/>
              </a:spcAft>
              <a:buFont typeface="Arial" pitchFamily="34" charset="0"/>
              <a:buChar char="•"/>
              <a:defRPr/>
            </a:pPr>
            <a:endParaRPr lang="en-US" dirty="0" smtClean="0">
              <a:latin typeface="Arial" pitchFamily="34" charset="0"/>
              <a:cs typeface="Arial" pitchFamily="34" charset="0"/>
            </a:endParaRPr>
          </a:p>
          <a:p>
            <a:pPr marL="287338" indent="-171450">
              <a:lnSpc>
                <a:spcPct val="80000"/>
              </a:lnSpc>
              <a:spcBef>
                <a:spcPts val="314"/>
              </a:spcBef>
              <a:spcAft>
                <a:spcPts val="314"/>
              </a:spcAft>
              <a:buFont typeface="Arial" pitchFamily="34" charset="0"/>
              <a:buChar char="•"/>
              <a:defRPr/>
            </a:pPr>
            <a:r>
              <a:rPr lang="en-US" dirty="0" smtClean="0">
                <a:latin typeface="Arial" pitchFamily="34" charset="0"/>
                <a:cs typeface="Arial" pitchFamily="34" charset="0"/>
              </a:rPr>
              <a:t>HPS (Hall B) –initial FY15 run completed</a:t>
            </a:r>
          </a:p>
          <a:p>
            <a:pPr marL="287338" indent="-171450">
              <a:lnSpc>
                <a:spcPct val="80000"/>
              </a:lnSpc>
              <a:spcBef>
                <a:spcPts val="314"/>
              </a:spcBef>
              <a:spcAft>
                <a:spcPts val="314"/>
              </a:spcAft>
              <a:buFont typeface="Arial" pitchFamily="34" charset="0"/>
              <a:buChar char="•"/>
              <a:defRPr/>
            </a:pPr>
            <a:endParaRPr lang="en-US" sz="1800" dirty="0">
              <a:latin typeface="Arial" pitchFamily="34" charset="0"/>
              <a:cs typeface="Arial" pitchFamily="34" charset="0"/>
            </a:endParaRPr>
          </a:p>
          <a:p>
            <a:pPr marL="287338" indent="-171450">
              <a:lnSpc>
                <a:spcPct val="80000"/>
              </a:lnSpc>
              <a:spcBef>
                <a:spcPts val="314"/>
              </a:spcBef>
              <a:spcAft>
                <a:spcPts val="314"/>
              </a:spcAft>
              <a:buFont typeface="Arial" pitchFamily="34" charset="0"/>
              <a:buChar char="•"/>
              <a:defRPr/>
            </a:pPr>
            <a:r>
              <a:rPr lang="en-US" sz="1800" dirty="0" err="1" smtClean="0">
                <a:latin typeface="Arial" pitchFamily="34" charset="0"/>
                <a:cs typeface="Arial" pitchFamily="34" charset="0"/>
              </a:rPr>
              <a:t>DarkLight</a:t>
            </a:r>
            <a:r>
              <a:rPr lang="en-US" sz="1800" dirty="0" smtClean="0">
                <a:latin typeface="Arial" pitchFamily="34" charset="0"/>
                <a:cs typeface="Arial" pitchFamily="34" charset="0"/>
              </a:rPr>
              <a:t>  (</a:t>
            </a:r>
            <a:r>
              <a:rPr lang="en-US" dirty="0" smtClean="0">
                <a:latin typeface="Arial" pitchFamily="34" charset="0"/>
                <a:cs typeface="Arial" pitchFamily="34" charset="0"/>
              </a:rPr>
              <a:t>LERF</a:t>
            </a:r>
            <a:r>
              <a:rPr lang="en-US" sz="1800" dirty="0" smtClean="0">
                <a:latin typeface="Arial" pitchFamily="34" charset="0"/>
                <a:cs typeface="Arial" pitchFamily="34" charset="0"/>
              </a:rPr>
              <a:t>) – NSF-MRI funds </a:t>
            </a:r>
            <a:endParaRPr lang="en-US" sz="1800" dirty="0">
              <a:latin typeface="Arial" pitchFamily="34" charset="0"/>
              <a:cs typeface="Arial" pitchFamily="34" charset="0"/>
            </a:endParaRPr>
          </a:p>
        </p:txBody>
      </p:sp>
      <p:pic>
        <p:nvPicPr>
          <p:cNvPr id="363521" name="Picture 1"/>
          <p:cNvPicPr>
            <a:picLocks noChangeAspect="1" noChangeArrowheads="1"/>
          </p:cNvPicPr>
          <p:nvPr/>
        </p:nvPicPr>
        <p:blipFill>
          <a:blip r:embed="rId3" cstate="print"/>
          <a:srcRect/>
          <a:stretch>
            <a:fillRect/>
          </a:stretch>
        </p:blipFill>
        <p:spPr bwMode="auto">
          <a:xfrm>
            <a:off x="7433432" y="914400"/>
            <a:ext cx="1405768" cy="1371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032" y="2412130"/>
            <a:ext cx="4071254" cy="4002714"/>
          </a:xfrm>
          <a:prstGeom prst="rect">
            <a:avLst/>
          </a:prstGeom>
          <a:noFill/>
          <a:ln>
            <a:noFill/>
          </a:ln>
          <a:effectLst>
            <a:outerShdw blurRad="101600" dist="1270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4030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050"/>
            <a:ext cx="9143999" cy="735900"/>
          </a:xfrm>
        </p:spPr>
        <p:txBody>
          <a:bodyPr/>
          <a:lstStyle/>
          <a:p>
            <a:r>
              <a:rPr lang="en-US" dirty="0" smtClean="0"/>
              <a:t>Jefferson Lab Nuclear Theory</a:t>
            </a:r>
            <a:endParaRPr lang="en-US" dirty="0"/>
          </a:p>
        </p:txBody>
      </p:sp>
      <p:sp>
        <p:nvSpPr>
          <p:cNvPr id="3" name="Content Placeholder 2"/>
          <p:cNvSpPr>
            <a:spLocks noGrp="1"/>
          </p:cNvSpPr>
          <p:nvPr>
            <p:ph idx="1"/>
          </p:nvPr>
        </p:nvSpPr>
        <p:spPr>
          <a:xfrm>
            <a:off x="229502" y="992380"/>
            <a:ext cx="7772400" cy="5334000"/>
          </a:xfrm>
        </p:spPr>
        <p:txBody>
          <a:bodyPr/>
          <a:lstStyle/>
          <a:p>
            <a:pPr marL="568325" indent="-568325">
              <a:buClr>
                <a:srgbClr val="C00000"/>
              </a:buClr>
            </a:pPr>
            <a:r>
              <a:rPr lang="en-US" sz="2400" dirty="0" smtClean="0">
                <a:solidFill>
                  <a:srgbClr val="002060"/>
                </a:solidFill>
              </a:rPr>
              <a:t>Lattice QCD </a:t>
            </a:r>
          </a:p>
          <a:p>
            <a:pPr marL="568325" indent="-568325">
              <a:buClr>
                <a:srgbClr val="C00000"/>
              </a:buClr>
            </a:pPr>
            <a:endParaRPr lang="en-US" sz="2400" dirty="0" smtClean="0">
              <a:solidFill>
                <a:srgbClr val="002060"/>
              </a:solidFill>
            </a:endParaRPr>
          </a:p>
          <a:p>
            <a:pPr marL="0" indent="0">
              <a:buClr>
                <a:srgbClr val="C00000"/>
              </a:buClr>
              <a:buNone/>
            </a:pPr>
            <a:endParaRPr lang="en-US" sz="2400" dirty="0" smtClean="0">
              <a:solidFill>
                <a:srgbClr val="002060"/>
              </a:solidFill>
            </a:endParaRPr>
          </a:p>
          <a:p>
            <a:pPr marL="568325" indent="-568325">
              <a:buClr>
                <a:srgbClr val="C00000"/>
              </a:buClr>
            </a:pPr>
            <a:r>
              <a:rPr lang="en-US" sz="2400" dirty="0" smtClean="0">
                <a:solidFill>
                  <a:srgbClr val="002060"/>
                </a:solidFill>
              </a:rPr>
              <a:t>Phenomenology</a:t>
            </a:r>
          </a:p>
          <a:p>
            <a:pPr marL="687387" lvl="1" indent="0">
              <a:buClr>
                <a:srgbClr val="C00000"/>
              </a:buClr>
              <a:buNone/>
            </a:pPr>
            <a:r>
              <a:rPr lang="en-US" sz="2400" dirty="0" smtClean="0">
                <a:solidFill>
                  <a:srgbClr val="002060"/>
                </a:solidFill>
                <a:sym typeface="Wingdings 3"/>
              </a:rPr>
              <a:t> Physics Analysis Center</a:t>
            </a:r>
            <a:endParaRPr lang="en-US" sz="2400" dirty="0" smtClean="0">
              <a:solidFill>
                <a:srgbClr val="002060"/>
              </a:solidFill>
            </a:endParaRPr>
          </a:p>
          <a:p>
            <a:pPr>
              <a:buClr>
                <a:srgbClr val="C00000"/>
              </a:buClr>
              <a:buNone/>
            </a:pPr>
            <a:endParaRPr lang="en-US" sz="2400" dirty="0" smtClean="0">
              <a:solidFill>
                <a:srgbClr val="002060"/>
              </a:solidFill>
            </a:endParaRPr>
          </a:p>
          <a:p>
            <a:pPr marL="568325" indent="-568325">
              <a:buClr>
                <a:srgbClr val="C00000"/>
              </a:buClr>
            </a:pPr>
            <a:r>
              <a:rPr lang="en-US" sz="2400" dirty="0" smtClean="0">
                <a:solidFill>
                  <a:srgbClr val="002060"/>
                </a:solidFill>
              </a:rPr>
              <a:t>Nuclear Structure</a:t>
            </a:r>
          </a:p>
          <a:p>
            <a:pPr marL="568325" indent="-568325">
              <a:buClr>
                <a:srgbClr val="C00000"/>
              </a:buClr>
            </a:pPr>
            <a:endParaRPr lang="en-US" sz="2400" dirty="0" smtClean="0">
              <a:solidFill>
                <a:srgbClr val="002060"/>
              </a:solidFill>
            </a:endParaRPr>
          </a:p>
          <a:p>
            <a:pPr marL="568325" indent="-568325">
              <a:buClr>
                <a:srgbClr val="C00000"/>
              </a:buClr>
            </a:pPr>
            <a:r>
              <a:rPr lang="en-US" sz="2400" dirty="0" smtClean="0">
                <a:solidFill>
                  <a:srgbClr val="002060"/>
                </a:solidFill>
              </a:rPr>
              <a:t>Electroweak</a:t>
            </a:r>
          </a:p>
          <a:p>
            <a:pPr>
              <a:buClr>
                <a:srgbClr val="C00000"/>
              </a:buClr>
              <a:buNone/>
            </a:pPr>
            <a:r>
              <a:rPr lang="en-US" dirty="0" smtClean="0">
                <a:solidFill>
                  <a:srgbClr val="002060"/>
                </a:solidFill>
              </a:rPr>
              <a:t> </a:t>
            </a:r>
            <a:endParaRPr lang="en-US" dirty="0">
              <a:solidFill>
                <a:srgbClr val="002060"/>
              </a:solidFill>
            </a:endParaRPr>
          </a:p>
        </p:txBody>
      </p:sp>
      <p:pic>
        <p:nvPicPr>
          <p:cNvPr id="290819" name="Picture 3"/>
          <p:cNvPicPr>
            <a:picLocks noChangeAspect="1" noChangeArrowheads="1"/>
          </p:cNvPicPr>
          <p:nvPr/>
        </p:nvPicPr>
        <p:blipFill>
          <a:blip r:embed="rId2" cstate="print"/>
          <a:srcRect l="67112" b="48237"/>
          <a:stretch>
            <a:fillRect/>
          </a:stretch>
        </p:blipFill>
        <p:spPr bwMode="auto">
          <a:xfrm>
            <a:off x="4161433" y="1006182"/>
            <a:ext cx="1204913" cy="1676400"/>
          </a:xfrm>
          <a:prstGeom prst="rect">
            <a:avLst/>
          </a:prstGeom>
          <a:noFill/>
          <a:ln w="9525">
            <a:noFill/>
            <a:miter lim="800000"/>
            <a:headEnd/>
            <a:tailEnd/>
          </a:ln>
          <a:effectLst>
            <a:outerShdw blurRad="139700" dist="127000" dir="2700000" algn="tl" rotWithShape="0">
              <a:prstClr val="black">
                <a:alpha val="40000"/>
              </a:prstClr>
            </a:outerShdw>
          </a:effectLst>
          <a:scene3d>
            <a:camera prst="orthographicFront"/>
            <a:lightRig rig="threePt" dir="t"/>
          </a:scene3d>
          <a:sp3d>
            <a:bevelT/>
          </a:sp3d>
        </p:spPr>
      </p:pic>
      <p:pic>
        <p:nvPicPr>
          <p:cNvPr id="30" name="Picture 31" descr="ro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2469" y="1006182"/>
            <a:ext cx="3352800" cy="2335686"/>
          </a:xfrm>
          <a:prstGeom prst="rect">
            <a:avLst/>
          </a:prstGeom>
          <a:noFill/>
          <a:ln>
            <a:noFill/>
          </a:ln>
          <a:effectLst>
            <a:outerShdw blurRad="127000" dist="165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2"/>
          <p:cNvGrpSpPr>
            <a:grpSpLocks/>
          </p:cNvGrpSpPr>
          <p:nvPr/>
        </p:nvGrpSpPr>
        <p:grpSpPr bwMode="auto">
          <a:xfrm>
            <a:off x="4210621" y="3492692"/>
            <a:ext cx="2360613" cy="1371600"/>
            <a:chOff x="2569" y="2139"/>
            <a:chExt cx="2222" cy="1537"/>
          </a:xfrm>
        </p:grpSpPr>
        <p:sp>
          <p:nvSpPr>
            <p:cNvPr id="9" name="Rectangle 33"/>
            <p:cNvSpPr>
              <a:spLocks noChangeArrowheads="1"/>
            </p:cNvSpPr>
            <p:nvPr/>
          </p:nvSpPr>
          <p:spPr bwMode="auto">
            <a:xfrm>
              <a:off x="2569" y="2139"/>
              <a:ext cx="2222" cy="1537"/>
            </a:xfrm>
            <a:prstGeom prst="rect">
              <a:avLst/>
            </a:prstGeom>
            <a:solidFill>
              <a:schemeClr val="bg1"/>
            </a:solidFill>
            <a:ln w="9525">
              <a:solidFill>
                <a:schemeClr val="tx1"/>
              </a:solidFill>
              <a:miter lim="800000"/>
              <a:headEnd/>
              <a:tailEnd/>
            </a:ln>
            <a:effectLst>
              <a:outerShdw blurRad="114300" dist="139700" dir="2700000" algn="tl" rotWithShape="0">
                <a:prstClr val="black">
                  <a:alpha val="40000"/>
                </a:prstClr>
              </a:outerShdw>
            </a:effectLst>
            <a:scene3d>
              <a:camera prst="orthographicFront"/>
              <a:lightRig rig="threePt" dir="t"/>
            </a:scene3d>
            <a:sp3d>
              <a:bevelT/>
            </a:sp3d>
          </p:spPr>
          <p:txBody>
            <a:bodyPr wrap="none" anchor="ctr"/>
            <a:lstStyle/>
            <a:p>
              <a:pPr>
                <a:defRPr/>
              </a:pPr>
              <a:endParaRPr lang="en-US"/>
            </a:p>
          </p:txBody>
        </p:sp>
        <p:grpSp>
          <p:nvGrpSpPr>
            <p:cNvPr id="5" name="Group 34"/>
            <p:cNvGrpSpPr>
              <a:grpSpLocks/>
            </p:cNvGrpSpPr>
            <p:nvPr/>
          </p:nvGrpSpPr>
          <p:grpSpPr bwMode="auto">
            <a:xfrm>
              <a:off x="2728" y="2139"/>
              <a:ext cx="1904" cy="1452"/>
              <a:chOff x="2767" y="2139"/>
              <a:chExt cx="1904" cy="1452"/>
            </a:xfrm>
          </p:grpSpPr>
          <p:grpSp>
            <p:nvGrpSpPr>
              <p:cNvPr id="6" name="Group 35"/>
              <p:cNvGrpSpPr>
                <a:grpSpLocks/>
              </p:cNvGrpSpPr>
              <p:nvPr/>
            </p:nvGrpSpPr>
            <p:grpSpPr bwMode="auto">
              <a:xfrm flipV="1">
                <a:off x="2801" y="2508"/>
                <a:ext cx="1801" cy="910"/>
                <a:chOff x="2084" y="1738"/>
                <a:chExt cx="2509" cy="1680"/>
              </a:xfrm>
            </p:grpSpPr>
            <p:pic>
              <p:nvPicPr>
                <p:cNvPr id="18" name="Picture 36" descr="gluon"/>
                <p:cNvPicPr>
                  <a:picLocks noChangeAspect="1" noChangeArrowheads="1"/>
                </p:cNvPicPr>
                <p:nvPr/>
              </p:nvPicPr>
              <p:blipFill>
                <a:blip r:embed="rId4" cstate="print"/>
                <a:srcRect/>
                <a:stretch>
                  <a:fillRect/>
                </a:stretch>
              </p:blipFill>
              <p:spPr bwMode="auto">
                <a:xfrm rot="5400000">
                  <a:off x="2385" y="2468"/>
                  <a:ext cx="1032" cy="187"/>
                </a:xfrm>
                <a:prstGeom prst="rect">
                  <a:avLst/>
                </a:prstGeom>
                <a:noFill/>
                <a:ln w="9525">
                  <a:noFill/>
                  <a:miter lim="800000"/>
                  <a:headEnd/>
                  <a:tailEnd/>
                </a:ln>
                <a:scene3d>
                  <a:camera prst="orthographicFront"/>
                  <a:lightRig rig="threePt" dir="t"/>
                </a:scene3d>
                <a:sp3d>
                  <a:bevelT/>
                </a:sp3d>
              </p:spPr>
            </p:pic>
            <p:pic>
              <p:nvPicPr>
                <p:cNvPr id="19" name="Picture 37" descr="gluon"/>
                <p:cNvPicPr>
                  <a:picLocks noChangeAspect="1" noChangeArrowheads="1"/>
                </p:cNvPicPr>
                <p:nvPr/>
              </p:nvPicPr>
              <p:blipFill>
                <a:blip r:embed="rId4" cstate="print"/>
                <a:srcRect/>
                <a:stretch>
                  <a:fillRect/>
                </a:stretch>
              </p:blipFill>
              <p:spPr bwMode="auto">
                <a:xfrm rot="16200000" flipH="1">
                  <a:off x="3265" y="2476"/>
                  <a:ext cx="1032" cy="187"/>
                </a:xfrm>
                <a:prstGeom prst="rect">
                  <a:avLst/>
                </a:prstGeom>
                <a:noFill/>
                <a:ln w="9525">
                  <a:noFill/>
                  <a:miter lim="800000"/>
                  <a:headEnd/>
                  <a:tailEnd/>
                </a:ln>
                <a:scene3d>
                  <a:camera prst="orthographicFront"/>
                  <a:lightRig rig="threePt" dir="t"/>
                </a:scene3d>
                <a:sp3d>
                  <a:bevelT/>
                </a:sp3d>
              </p:spPr>
            </p:pic>
            <p:sp>
              <p:nvSpPr>
                <p:cNvPr id="20" name="Line 38"/>
                <p:cNvSpPr>
                  <a:spLocks noChangeShapeType="1"/>
                </p:cNvSpPr>
                <p:nvPr/>
              </p:nvSpPr>
              <p:spPr bwMode="auto">
                <a:xfrm>
                  <a:off x="2895" y="2034"/>
                  <a:ext cx="872" cy="0"/>
                </a:xfrm>
                <a:prstGeom prst="line">
                  <a:avLst/>
                </a:prstGeom>
                <a:noFill/>
                <a:ln w="38100">
                  <a:solidFill>
                    <a:schemeClr val="tx1"/>
                  </a:solidFill>
                  <a:round/>
                  <a:headEnd/>
                  <a:tailEnd/>
                </a:ln>
                <a:scene3d>
                  <a:camera prst="orthographicFront"/>
                  <a:lightRig rig="threePt" dir="t"/>
                </a:scene3d>
                <a:sp3d>
                  <a:bevelT/>
                </a:sp3d>
              </p:spPr>
              <p:txBody>
                <a:bodyPr/>
                <a:lstStyle/>
                <a:p>
                  <a:endParaRPr lang="en-US"/>
                </a:p>
              </p:txBody>
            </p:sp>
            <p:sp>
              <p:nvSpPr>
                <p:cNvPr id="21" name="Line 39"/>
                <p:cNvSpPr>
                  <a:spLocks noChangeShapeType="1"/>
                </p:cNvSpPr>
                <p:nvPr/>
              </p:nvSpPr>
              <p:spPr bwMode="auto">
                <a:xfrm>
                  <a:off x="2903" y="3114"/>
                  <a:ext cx="872" cy="0"/>
                </a:xfrm>
                <a:prstGeom prst="line">
                  <a:avLst/>
                </a:prstGeom>
                <a:noFill/>
                <a:ln w="38100">
                  <a:solidFill>
                    <a:srgbClr val="FF0000"/>
                  </a:solidFill>
                  <a:round/>
                  <a:headEnd/>
                  <a:tailEnd/>
                </a:ln>
                <a:scene3d>
                  <a:camera prst="orthographicFront"/>
                  <a:lightRig rig="threePt" dir="t"/>
                </a:scene3d>
                <a:sp3d>
                  <a:bevelT/>
                </a:sp3d>
              </p:spPr>
              <p:txBody>
                <a:bodyPr/>
                <a:lstStyle/>
                <a:p>
                  <a:endParaRPr lang="en-US"/>
                </a:p>
              </p:txBody>
            </p:sp>
            <p:sp>
              <p:nvSpPr>
                <p:cNvPr id="22" name="Line 40"/>
                <p:cNvSpPr>
                  <a:spLocks noChangeShapeType="1"/>
                </p:cNvSpPr>
                <p:nvPr/>
              </p:nvSpPr>
              <p:spPr bwMode="auto">
                <a:xfrm flipH="1">
                  <a:off x="2084" y="3130"/>
                  <a:ext cx="781" cy="288"/>
                </a:xfrm>
                <a:prstGeom prst="line">
                  <a:avLst/>
                </a:prstGeom>
                <a:noFill/>
                <a:ln w="38100">
                  <a:solidFill>
                    <a:srgbClr val="FF0000"/>
                  </a:solidFill>
                  <a:round/>
                  <a:headEnd/>
                  <a:tailEnd/>
                </a:ln>
                <a:scene3d>
                  <a:camera prst="orthographicFront"/>
                  <a:lightRig rig="threePt" dir="t"/>
                </a:scene3d>
                <a:sp3d>
                  <a:bevelT/>
                </a:sp3d>
              </p:spPr>
              <p:txBody>
                <a:bodyPr/>
                <a:lstStyle/>
                <a:p>
                  <a:endParaRPr lang="en-US"/>
                </a:p>
              </p:txBody>
            </p:sp>
            <p:sp>
              <p:nvSpPr>
                <p:cNvPr id="23" name="Line 41"/>
                <p:cNvSpPr>
                  <a:spLocks noChangeShapeType="1"/>
                </p:cNvSpPr>
                <p:nvPr/>
              </p:nvSpPr>
              <p:spPr bwMode="auto">
                <a:xfrm>
                  <a:off x="3812" y="3130"/>
                  <a:ext cx="781" cy="288"/>
                </a:xfrm>
                <a:prstGeom prst="line">
                  <a:avLst/>
                </a:prstGeom>
                <a:noFill/>
                <a:ln w="38100">
                  <a:solidFill>
                    <a:srgbClr val="FF0000"/>
                  </a:solidFill>
                  <a:round/>
                  <a:headEnd/>
                  <a:tailEnd/>
                </a:ln>
                <a:scene3d>
                  <a:camera prst="orthographicFront"/>
                  <a:lightRig rig="threePt" dir="t"/>
                </a:scene3d>
                <a:sp3d>
                  <a:bevelT/>
                </a:sp3d>
              </p:spPr>
              <p:txBody>
                <a:bodyPr/>
                <a:lstStyle/>
                <a:p>
                  <a:endParaRPr lang="en-US"/>
                </a:p>
              </p:txBody>
            </p:sp>
            <p:sp>
              <p:nvSpPr>
                <p:cNvPr id="24" name="Line 42"/>
                <p:cNvSpPr>
                  <a:spLocks noChangeShapeType="1"/>
                </p:cNvSpPr>
                <p:nvPr/>
              </p:nvSpPr>
              <p:spPr bwMode="auto">
                <a:xfrm>
                  <a:off x="2092" y="1738"/>
                  <a:ext cx="781" cy="288"/>
                </a:xfrm>
                <a:prstGeom prst="line">
                  <a:avLst/>
                </a:prstGeom>
                <a:noFill/>
                <a:ln w="57150">
                  <a:solidFill>
                    <a:schemeClr val="tx1"/>
                  </a:solidFill>
                  <a:round/>
                  <a:headEnd/>
                  <a:tailEnd/>
                </a:ln>
                <a:scene3d>
                  <a:camera prst="orthographicFront"/>
                  <a:lightRig rig="threePt" dir="t"/>
                </a:scene3d>
                <a:sp3d>
                  <a:bevelT/>
                </a:sp3d>
              </p:spPr>
              <p:txBody>
                <a:bodyPr/>
                <a:lstStyle/>
                <a:p>
                  <a:endParaRPr lang="en-US"/>
                </a:p>
              </p:txBody>
            </p:sp>
            <p:sp>
              <p:nvSpPr>
                <p:cNvPr id="25" name="Line 43"/>
                <p:cNvSpPr>
                  <a:spLocks noChangeShapeType="1"/>
                </p:cNvSpPr>
                <p:nvPr/>
              </p:nvSpPr>
              <p:spPr bwMode="auto">
                <a:xfrm flipH="1">
                  <a:off x="3812" y="1738"/>
                  <a:ext cx="781" cy="288"/>
                </a:xfrm>
                <a:prstGeom prst="line">
                  <a:avLst/>
                </a:prstGeom>
                <a:noFill/>
                <a:ln w="57150">
                  <a:solidFill>
                    <a:schemeClr val="tx1"/>
                  </a:solidFill>
                  <a:round/>
                  <a:headEnd/>
                  <a:tailEnd/>
                </a:ln>
                <a:scene3d>
                  <a:camera prst="orthographicFront"/>
                  <a:lightRig rig="threePt" dir="t"/>
                </a:scene3d>
                <a:sp3d>
                  <a:bevelT/>
                </a:sp3d>
              </p:spPr>
              <p:txBody>
                <a:bodyPr/>
                <a:lstStyle/>
                <a:p>
                  <a:endParaRPr lang="en-US"/>
                </a:p>
              </p:txBody>
            </p:sp>
            <p:sp>
              <p:nvSpPr>
                <p:cNvPr id="26" name="Oval 44"/>
                <p:cNvSpPr>
                  <a:spLocks noChangeArrowheads="1"/>
                </p:cNvSpPr>
                <p:nvPr/>
              </p:nvSpPr>
              <p:spPr bwMode="auto">
                <a:xfrm>
                  <a:off x="2811" y="1971"/>
                  <a:ext cx="129" cy="121"/>
                </a:xfrm>
                <a:prstGeom prst="ellipse">
                  <a:avLst/>
                </a:prstGeom>
                <a:solidFill>
                  <a:schemeClr val="tx1"/>
                </a:solidFill>
                <a:ln w="9525">
                  <a:solidFill>
                    <a:schemeClr val="tx1"/>
                  </a:solidFill>
                  <a:round/>
                  <a:headEnd/>
                  <a:tailEnd/>
                </a:ln>
                <a:scene3d>
                  <a:camera prst="orthographicFront"/>
                  <a:lightRig rig="threePt" dir="t"/>
                </a:scene3d>
                <a:sp3d>
                  <a:bevelT/>
                </a:sp3d>
              </p:spPr>
              <p:txBody>
                <a:bodyPr wrap="none" anchor="ctr"/>
                <a:lstStyle/>
                <a:p>
                  <a:endParaRPr lang="en-US"/>
                </a:p>
              </p:txBody>
            </p:sp>
            <p:sp>
              <p:nvSpPr>
                <p:cNvPr id="27" name="Oval 45"/>
                <p:cNvSpPr>
                  <a:spLocks noChangeArrowheads="1"/>
                </p:cNvSpPr>
                <p:nvPr/>
              </p:nvSpPr>
              <p:spPr bwMode="auto">
                <a:xfrm>
                  <a:off x="3731" y="1979"/>
                  <a:ext cx="129" cy="121"/>
                </a:xfrm>
                <a:prstGeom prst="ellipse">
                  <a:avLst/>
                </a:prstGeom>
                <a:solidFill>
                  <a:schemeClr val="tx1"/>
                </a:solidFill>
                <a:ln w="9525">
                  <a:solidFill>
                    <a:schemeClr val="tx1"/>
                  </a:solidFill>
                  <a:round/>
                  <a:headEnd/>
                  <a:tailEnd/>
                </a:ln>
                <a:scene3d>
                  <a:camera prst="orthographicFront"/>
                  <a:lightRig rig="threePt" dir="t"/>
                </a:scene3d>
                <a:sp3d>
                  <a:bevelT/>
                </a:sp3d>
              </p:spPr>
              <p:txBody>
                <a:bodyPr wrap="none" anchor="ctr"/>
                <a:lstStyle/>
                <a:p>
                  <a:endParaRPr lang="en-US"/>
                </a:p>
              </p:txBody>
            </p:sp>
            <p:sp>
              <p:nvSpPr>
                <p:cNvPr id="28" name="Oval 46"/>
                <p:cNvSpPr>
                  <a:spLocks noChangeArrowheads="1"/>
                </p:cNvSpPr>
                <p:nvPr/>
              </p:nvSpPr>
              <p:spPr bwMode="auto">
                <a:xfrm>
                  <a:off x="2811" y="3035"/>
                  <a:ext cx="129" cy="121"/>
                </a:xfrm>
                <a:prstGeom prst="ellipse">
                  <a:avLst/>
                </a:prstGeom>
                <a:solidFill>
                  <a:schemeClr val="tx1"/>
                </a:solidFill>
                <a:ln w="9525">
                  <a:solidFill>
                    <a:schemeClr val="tx1"/>
                  </a:solidFill>
                  <a:round/>
                  <a:headEnd/>
                  <a:tailEnd/>
                </a:ln>
                <a:scene3d>
                  <a:camera prst="orthographicFront"/>
                  <a:lightRig rig="threePt" dir="t"/>
                </a:scene3d>
                <a:sp3d>
                  <a:bevelT/>
                </a:sp3d>
              </p:spPr>
              <p:txBody>
                <a:bodyPr wrap="none" anchor="ctr"/>
                <a:lstStyle/>
                <a:p>
                  <a:endParaRPr lang="en-US"/>
                </a:p>
              </p:txBody>
            </p:sp>
            <p:sp>
              <p:nvSpPr>
                <p:cNvPr id="29" name="Oval 47"/>
                <p:cNvSpPr>
                  <a:spLocks noChangeArrowheads="1"/>
                </p:cNvSpPr>
                <p:nvPr/>
              </p:nvSpPr>
              <p:spPr bwMode="auto">
                <a:xfrm>
                  <a:off x="3723" y="3051"/>
                  <a:ext cx="129" cy="121"/>
                </a:xfrm>
                <a:prstGeom prst="ellipse">
                  <a:avLst/>
                </a:prstGeom>
                <a:solidFill>
                  <a:schemeClr val="tx1"/>
                </a:solidFill>
                <a:ln w="9525">
                  <a:solidFill>
                    <a:schemeClr val="tx1"/>
                  </a:solidFill>
                  <a:round/>
                  <a:headEnd/>
                  <a:tailEnd/>
                </a:ln>
                <a:scene3d>
                  <a:camera prst="orthographicFront"/>
                  <a:lightRig rig="threePt" dir="t"/>
                </a:scene3d>
                <a:sp3d>
                  <a:bevelT/>
                </a:sp3d>
              </p:spPr>
              <p:txBody>
                <a:bodyPr wrap="none" anchor="ctr"/>
                <a:lstStyle/>
                <a:p>
                  <a:endParaRPr lang="en-US"/>
                </a:p>
              </p:txBody>
            </p:sp>
          </p:grpSp>
          <p:sp>
            <p:nvSpPr>
              <p:cNvPr id="12" name="Text Box 48"/>
              <p:cNvSpPr txBox="1">
                <a:spLocks noChangeArrowheads="1"/>
              </p:cNvSpPr>
              <p:nvPr/>
            </p:nvSpPr>
            <p:spPr bwMode="auto">
              <a:xfrm>
                <a:off x="2767" y="2139"/>
                <a:ext cx="248" cy="250"/>
              </a:xfrm>
              <a:prstGeom prst="rect">
                <a:avLst/>
              </a:prstGeom>
              <a:noFill/>
              <a:ln w="9525">
                <a:noFill/>
                <a:miter lim="800000"/>
                <a:headEnd/>
                <a:tailEnd/>
              </a:ln>
              <a:scene3d>
                <a:camera prst="orthographicFront"/>
                <a:lightRig rig="threePt" dir="t"/>
              </a:scene3d>
              <a:sp3d>
                <a:bevelT/>
              </a:sp3d>
            </p:spPr>
            <p:txBody>
              <a:bodyPr wrap="none">
                <a:spAutoFit/>
              </a:bodyPr>
              <a:lstStyle/>
              <a:p>
                <a:r>
                  <a:rPr lang="en-GB" sz="2000" b="1" dirty="0">
                    <a:solidFill>
                      <a:srgbClr val="FF0000"/>
                    </a:solidFill>
                    <a:cs typeface="Arial" pitchFamily="34" charset="0"/>
                  </a:rPr>
                  <a:t>e</a:t>
                </a:r>
                <a:r>
                  <a:rPr lang="en-GB" b="1" baseline="30000" dirty="0">
                    <a:solidFill>
                      <a:srgbClr val="FF0000"/>
                    </a:solidFill>
                    <a:cs typeface="Arial" pitchFamily="34" charset="0"/>
                  </a:rPr>
                  <a:t>-</a:t>
                </a:r>
                <a:endParaRPr lang="en-US" b="1" baseline="30000" dirty="0">
                  <a:solidFill>
                    <a:srgbClr val="FF0000"/>
                  </a:solidFill>
                  <a:cs typeface="Arial" pitchFamily="34" charset="0"/>
                </a:endParaRPr>
              </a:p>
            </p:txBody>
          </p:sp>
          <p:sp>
            <p:nvSpPr>
              <p:cNvPr id="13" name="Text Box 49"/>
              <p:cNvSpPr txBox="1">
                <a:spLocks noChangeArrowheads="1"/>
              </p:cNvSpPr>
              <p:nvPr/>
            </p:nvSpPr>
            <p:spPr bwMode="auto">
              <a:xfrm>
                <a:off x="3110" y="2773"/>
                <a:ext cx="248" cy="288"/>
              </a:xfrm>
              <a:prstGeom prst="rect">
                <a:avLst/>
              </a:prstGeom>
              <a:noFill/>
              <a:ln w="9525">
                <a:noFill/>
                <a:miter lim="800000"/>
                <a:headEnd/>
                <a:tailEnd/>
              </a:ln>
              <a:scene3d>
                <a:camera prst="orthographicFront"/>
                <a:lightRig rig="threePt" dir="t"/>
              </a:scene3d>
              <a:sp3d>
                <a:bevelT/>
              </a:sp3d>
            </p:spPr>
            <p:txBody>
              <a:bodyPr wrap="none">
                <a:spAutoFit/>
              </a:bodyPr>
              <a:lstStyle/>
              <a:p>
                <a:r>
                  <a:rPr lang="en-US" b="1">
                    <a:solidFill>
                      <a:srgbClr val="0000FF"/>
                    </a:solidFill>
                    <a:cs typeface="Arial" pitchFamily="34" charset="0"/>
                    <a:sym typeface="Symbol" pitchFamily="18" charset="2"/>
                  </a:rPr>
                  <a:t> </a:t>
                </a:r>
              </a:p>
            </p:txBody>
          </p:sp>
          <p:sp>
            <p:nvSpPr>
              <p:cNvPr id="14" name="Text Box 50"/>
              <p:cNvSpPr txBox="1">
                <a:spLocks noChangeArrowheads="1"/>
              </p:cNvSpPr>
              <p:nvPr/>
            </p:nvSpPr>
            <p:spPr bwMode="auto">
              <a:xfrm>
                <a:off x="4038" y="2804"/>
                <a:ext cx="258" cy="250"/>
              </a:xfrm>
              <a:prstGeom prst="rect">
                <a:avLst/>
              </a:prstGeom>
              <a:noFill/>
              <a:ln w="9525">
                <a:noFill/>
                <a:miter lim="800000"/>
                <a:headEnd/>
                <a:tailEnd/>
              </a:ln>
              <a:scene3d>
                <a:camera prst="orthographicFront"/>
                <a:lightRig rig="threePt" dir="t"/>
              </a:scene3d>
              <a:sp3d>
                <a:bevelT/>
              </a:sp3d>
            </p:spPr>
            <p:txBody>
              <a:bodyPr wrap="none">
                <a:spAutoFit/>
              </a:bodyPr>
              <a:lstStyle/>
              <a:p>
                <a:r>
                  <a:rPr lang="en-US" sz="2000" b="1">
                    <a:solidFill>
                      <a:srgbClr val="0000FF"/>
                    </a:solidFill>
                    <a:cs typeface="Arial" pitchFamily="34" charset="0"/>
                    <a:sym typeface="Symbol" pitchFamily="18" charset="2"/>
                  </a:rPr>
                  <a:t> Z</a:t>
                </a:r>
              </a:p>
            </p:txBody>
          </p:sp>
          <p:sp>
            <p:nvSpPr>
              <p:cNvPr id="15" name="Text Box 51"/>
              <p:cNvSpPr txBox="1">
                <a:spLocks noChangeArrowheads="1"/>
              </p:cNvSpPr>
              <p:nvPr/>
            </p:nvSpPr>
            <p:spPr bwMode="auto">
              <a:xfrm>
                <a:off x="4423" y="2139"/>
                <a:ext cx="248" cy="250"/>
              </a:xfrm>
              <a:prstGeom prst="rect">
                <a:avLst/>
              </a:prstGeom>
              <a:noFill/>
              <a:ln w="9525">
                <a:noFill/>
                <a:miter lim="800000"/>
                <a:headEnd/>
                <a:tailEnd/>
              </a:ln>
              <a:scene3d>
                <a:camera prst="orthographicFront"/>
                <a:lightRig rig="threePt" dir="t"/>
              </a:scene3d>
              <a:sp3d>
                <a:bevelT/>
              </a:sp3d>
            </p:spPr>
            <p:txBody>
              <a:bodyPr wrap="none">
                <a:spAutoFit/>
              </a:bodyPr>
              <a:lstStyle/>
              <a:p>
                <a:r>
                  <a:rPr lang="en-GB" sz="2000" b="1" dirty="0">
                    <a:solidFill>
                      <a:srgbClr val="FF0000"/>
                    </a:solidFill>
                    <a:cs typeface="Arial" pitchFamily="34" charset="0"/>
                  </a:rPr>
                  <a:t>e</a:t>
                </a:r>
                <a:r>
                  <a:rPr lang="en-GB" b="1" baseline="30000" dirty="0">
                    <a:solidFill>
                      <a:srgbClr val="FF0000"/>
                    </a:solidFill>
                    <a:cs typeface="Arial" pitchFamily="34" charset="0"/>
                  </a:rPr>
                  <a:t>-</a:t>
                </a:r>
                <a:endParaRPr lang="en-US" b="1" baseline="30000" dirty="0">
                  <a:solidFill>
                    <a:srgbClr val="FF0000"/>
                  </a:solidFill>
                  <a:cs typeface="Arial" pitchFamily="34" charset="0"/>
                </a:endParaRPr>
              </a:p>
            </p:txBody>
          </p:sp>
          <p:sp>
            <p:nvSpPr>
              <p:cNvPr id="16" name="Text Box 52"/>
              <p:cNvSpPr txBox="1">
                <a:spLocks noChangeArrowheads="1"/>
              </p:cNvSpPr>
              <p:nvPr/>
            </p:nvSpPr>
            <p:spPr bwMode="auto">
              <a:xfrm>
                <a:off x="2950" y="3341"/>
                <a:ext cx="232" cy="250"/>
              </a:xfrm>
              <a:prstGeom prst="rect">
                <a:avLst/>
              </a:prstGeom>
              <a:noFill/>
              <a:ln w="9525">
                <a:noFill/>
                <a:miter lim="800000"/>
                <a:headEnd/>
                <a:tailEnd/>
              </a:ln>
              <a:scene3d>
                <a:camera prst="orthographicFront"/>
                <a:lightRig rig="threePt" dir="t"/>
              </a:scene3d>
              <a:sp3d>
                <a:bevelT/>
              </a:sp3d>
            </p:spPr>
            <p:txBody>
              <a:bodyPr wrap="none">
                <a:spAutoFit/>
              </a:bodyPr>
              <a:lstStyle/>
              <a:p>
                <a:r>
                  <a:rPr lang="en-GB" sz="2000" b="1" dirty="0">
                    <a:cs typeface="Arial" pitchFamily="34" charset="0"/>
                  </a:rPr>
                  <a:t>N</a:t>
                </a:r>
                <a:endParaRPr lang="en-US" sz="2000" b="1" baseline="30000" dirty="0">
                  <a:cs typeface="Arial" pitchFamily="34" charset="0"/>
                </a:endParaRPr>
              </a:p>
            </p:txBody>
          </p:sp>
          <p:sp>
            <p:nvSpPr>
              <p:cNvPr id="17" name="Text Box 53"/>
              <p:cNvSpPr txBox="1">
                <a:spLocks noChangeArrowheads="1"/>
              </p:cNvSpPr>
              <p:nvPr/>
            </p:nvSpPr>
            <p:spPr bwMode="auto">
              <a:xfrm>
                <a:off x="4258" y="3334"/>
                <a:ext cx="232" cy="250"/>
              </a:xfrm>
              <a:prstGeom prst="rect">
                <a:avLst/>
              </a:prstGeom>
              <a:noFill/>
              <a:ln w="9525">
                <a:noFill/>
                <a:miter lim="800000"/>
                <a:headEnd/>
                <a:tailEnd/>
              </a:ln>
              <a:scene3d>
                <a:camera prst="orthographicFront"/>
                <a:lightRig rig="threePt" dir="t"/>
              </a:scene3d>
              <a:sp3d>
                <a:bevelT/>
              </a:sp3d>
            </p:spPr>
            <p:txBody>
              <a:bodyPr wrap="none">
                <a:spAutoFit/>
              </a:bodyPr>
              <a:lstStyle/>
              <a:p>
                <a:r>
                  <a:rPr lang="en-GB" sz="2000" b="1" dirty="0">
                    <a:cs typeface="Arial" pitchFamily="34" charset="0"/>
                  </a:rPr>
                  <a:t>N</a:t>
                </a:r>
                <a:endParaRPr lang="en-US" sz="2000" b="1" baseline="30000" dirty="0">
                  <a:cs typeface="Arial" pitchFamily="34" charset="0"/>
                </a:endParaRPr>
              </a:p>
            </p:txBody>
          </p:sp>
        </p:grpSp>
      </p:grpSp>
      <p:sp>
        <p:nvSpPr>
          <p:cNvPr id="31" name="Oval 30"/>
          <p:cNvSpPr/>
          <p:nvPr/>
        </p:nvSpPr>
        <p:spPr bwMode="auto">
          <a:xfrm>
            <a:off x="5001929" y="4418643"/>
            <a:ext cx="762000" cy="1524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8" name="TextBox 7"/>
          <p:cNvSpPr txBox="1"/>
          <p:nvPr/>
        </p:nvSpPr>
        <p:spPr>
          <a:xfrm>
            <a:off x="1396385" y="5353763"/>
            <a:ext cx="6631111" cy="830997"/>
          </a:xfrm>
          <a:prstGeom prst="rect">
            <a:avLst/>
          </a:prstGeom>
          <a:noFill/>
          <a:ln w="31750">
            <a:solidFill>
              <a:srgbClr val="002060"/>
            </a:solidFill>
          </a:ln>
        </p:spPr>
        <p:txBody>
          <a:bodyPr wrap="none" rtlCol="0">
            <a:spAutoFit/>
          </a:bodyPr>
          <a:lstStyle/>
          <a:p>
            <a:pPr marL="284163" lvl="0" indent="-284163">
              <a:buBlip>
                <a:blip r:embed="rId5"/>
              </a:buBlip>
              <a:defRPr/>
            </a:pPr>
            <a:r>
              <a:rPr lang="en-US" sz="2400" b="1" dirty="0" smtClean="0">
                <a:solidFill>
                  <a:srgbClr val="C00000"/>
                </a:solidFill>
              </a:rPr>
              <a:t>  Strong support for experimental program</a:t>
            </a:r>
          </a:p>
          <a:p>
            <a:pPr marL="284163" lvl="0" indent="-284163">
              <a:buBlip>
                <a:blip r:embed="rId5"/>
              </a:buBlip>
              <a:defRPr/>
            </a:pPr>
            <a:r>
              <a:rPr lang="en-US" sz="2400" b="1" dirty="0" smtClean="0">
                <a:solidFill>
                  <a:srgbClr val="C00000"/>
                </a:solidFill>
              </a:rPr>
              <a:t>  An intellectual center for a global theory effort </a:t>
            </a:r>
            <a:endParaRPr lang="en-US" sz="2400" b="1" dirty="0">
              <a:solidFill>
                <a:srgbClr val="C00000"/>
              </a:solidFill>
            </a:endParaRPr>
          </a:p>
        </p:txBody>
      </p:sp>
    </p:spTree>
    <p:extLst>
      <p:ext uri="{BB962C8B-B14F-4D97-AF65-F5344CB8AC3E}">
        <p14:creationId xmlns:p14="http://schemas.microsoft.com/office/powerpoint/2010/main" val="32996036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sz="4000" dirty="0" smtClean="0">
                <a:solidFill>
                  <a:schemeClr val="tx1"/>
                </a:solidFill>
              </a:rPr>
              <a:t>12 </a:t>
            </a:r>
            <a:r>
              <a:rPr lang="en-US" sz="4000" dirty="0" err="1" smtClean="0">
                <a:solidFill>
                  <a:schemeClr val="tx1"/>
                </a:solidFill>
              </a:rPr>
              <a:t>GeV</a:t>
            </a:r>
            <a:r>
              <a:rPr lang="en-US" sz="4000" dirty="0" smtClean="0">
                <a:solidFill>
                  <a:schemeClr val="tx1"/>
                </a:solidFill>
              </a:rPr>
              <a:t> </a:t>
            </a:r>
            <a:r>
              <a:rPr lang="en-US" sz="4000" dirty="0" err="1" smtClean="0">
                <a:solidFill>
                  <a:schemeClr val="tx1"/>
                </a:solidFill>
              </a:rPr>
              <a:t>JLab</a:t>
            </a:r>
            <a:r>
              <a:rPr lang="en-US" sz="4000" dirty="0" smtClean="0">
                <a:solidFill>
                  <a:schemeClr val="tx1"/>
                </a:solidFill>
              </a:rPr>
              <a:t> – The Potential</a:t>
            </a:r>
            <a:endParaRPr lang="en-US" sz="4000" dirty="0">
              <a:solidFill>
                <a:schemeClr val="tx1"/>
              </a:solidFill>
            </a:endParaRPr>
          </a:p>
        </p:txBody>
      </p:sp>
      <p:sp>
        <p:nvSpPr>
          <p:cNvPr id="4" name="TextBox 3"/>
          <p:cNvSpPr txBox="1"/>
          <p:nvPr/>
        </p:nvSpPr>
        <p:spPr>
          <a:xfrm>
            <a:off x="228601" y="1219200"/>
            <a:ext cx="8382000" cy="707886"/>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solidFill>
                  <a:srgbClr val="002060"/>
                </a:solidFill>
                <a:latin typeface="Arial" pitchFamily="34" charset="0"/>
                <a:cs typeface="Arial" pitchFamily="34" charset="0"/>
              </a:rPr>
              <a:t>Opportunity to discover and study new exotic mesons to elucidate the mechanism of confinement.</a:t>
            </a:r>
          </a:p>
        </p:txBody>
      </p:sp>
      <p:sp>
        <p:nvSpPr>
          <p:cNvPr id="7" name="TextBox 6"/>
          <p:cNvSpPr txBox="1"/>
          <p:nvPr/>
        </p:nvSpPr>
        <p:spPr>
          <a:xfrm>
            <a:off x="228600" y="4067175"/>
            <a:ext cx="7772400" cy="707886"/>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Provide stringent new tests of the standard model and extensions, complementing the information obtained at LHC.</a:t>
            </a:r>
          </a:p>
        </p:txBody>
      </p:sp>
      <p:sp>
        <p:nvSpPr>
          <p:cNvPr id="8" name="TextBox 7"/>
          <p:cNvSpPr txBox="1"/>
          <p:nvPr/>
        </p:nvSpPr>
        <p:spPr>
          <a:xfrm>
            <a:off x="228600" y="4953000"/>
            <a:ext cx="8610600" cy="1015663"/>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Establish a firm basis for higher energy studies with a future </a:t>
            </a:r>
          </a:p>
          <a:p>
            <a:pPr marL="457200" lvl="0" indent="-457200" fontAlgn="base">
              <a:spcAft>
                <a:spcPct val="0"/>
              </a:spcAft>
              <a:buClr>
                <a:srgbClr val="C00000"/>
              </a:buClr>
            </a:pPr>
            <a:r>
              <a:rPr lang="en-US" sz="2000" kern="0" dirty="0" smtClean="0">
                <a:solidFill>
                  <a:schemeClr val="accent5">
                    <a:lumMod val="75000"/>
                  </a:schemeClr>
                </a:solidFill>
                <a:latin typeface="Arial" pitchFamily="34" charset="0"/>
                <a:cs typeface="Arial" pitchFamily="34" charset="0"/>
              </a:rPr>
              <a:t>	</a:t>
            </a:r>
            <a:r>
              <a:rPr lang="en-US" sz="2000" b="1" kern="0" dirty="0" smtClean="0">
                <a:solidFill>
                  <a:schemeClr val="accent5">
                    <a:lumMod val="75000"/>
                  </a:schemeClr>
                </a:solidFill>
                <a:latin typeface="Arial" pitchFamily="34" charset="0"/>
                <a:cs typeface="Arial" pitchFamily="34" charset="0"/>
              </a:rPr>
              <a:t>Electron Ion Collider</a:t>
            </a:r>
          </a:p>
          <a:p>
            <a:endParaRPr lang="en-US" sz="2000" b="1" dirty="0" smtClean="0">
              <a:solidFill>
                <a:schemeClr val="accent5">
                  <a:lumMod val="75000"/>
                </a:schemeClr>
              </a:solidFill>
              <a:latin typeface="Arial" pitchFamily="34" charset="0"/>
              <a:cs typeface="Arial" pitchFamily="34" charset="0"/>
            </a:endParaRPr>
          </a:p>
        </p:txBody>
      </p:sp>
      <p:sp>
        <p:nvSpPr>
          <p:cNvPr id="9" name="TextBox 8"/>
          <p:cNvSpPr txBox="1"/>
          <p:nvPr/>
        </p:nvSpPr>
        <p:spPr>
          <a:xfrm>
            <a:off x="228600" y="1219200"/>
            <a:ext cx="8382000" cy="707886"/>
          </a:xfrm>
          <a:prstGeom prst="rect">
            <a:avLst/>
          </a:prstGeom>
          <a:noFill/>
        </p:spPr>
        <p:txBody>
          <a:bodyPr wrap="square" rtlCol="0">
            <a:spAutoFit/>
          </a:bodyPr>
          <a:lstStyle/>
          <a:p>
            <a:pPr marL="457200" lvl="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Opportunity to discover and study new exotic mesons to elucidate the mechanism of confinement.</a:t>
            </a:r>
          </a:p>
        </p:txBody>
      </p:sp>
      <p:sp>
        <p:nvSpPr>
          <p:cNvPr id="12" name="TextBox 11"/>
          <p:cNvSpPr txBox="1"/>
          <p:nvPr/>
        </p:nvSpPr>
        <p:spPr>
          <a:xfrm>
            <a:off x="228600" y="2035314"/>
            <a:ext cx="8382000" cy="707886"/>
          </a:xfrm>
          <a:prstGeom prst="rect">
            <a:avLst/>
          </a:prstGeom>
          <a:noFill/>
        </p:spPr>
        <p:txBody>
          <a:bodyPr wrap="square" rtlCol="0">
            <a:spAutoFit/>
          </a:bodyPr>
          <a:lstStyle/>
          <a:p>
            <a:pPr marL="45720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Open a new landscape of nucleon tomography, with potential to identify the missing angular momentum.</a:t>
            </a:r>
          </a:p>
        </p:txBody>
      </p:sp>
      <p:sp>
        <p:nvSpPr>
          <p:cNvPr id="13" name="TextBox 12"/>
          <p:cNvSpPr txBox="1"/>
          <p:nvPr/>
        </p:nvSpPr>
        <p:spPr>
          <a:xfrm>
            <a:off x="228600" y="2870537"/>
            <a:ext cx="8382000" cy="1015663"/>
          </a:xfrm>
          <a:prstGeom prst="rect">
            <a:avLst/>
          </a:prstGeom>
          <a:noFill/>
        </p:spPr>
        <p:txBody>
          <a:bodyPr wrap="square" rtlCol="0">
            <a:spAutoFit/>
          </a:bodyPr>
          <a:lstStyle/>
          <a:p>
            <a:pPr marL="457200" indent="-457200" fontAlgn="base">
              <a:spcAft>
                <a:spcPct val="0"/>
              </a:spcAft>
              <a:buClr>
                <a:srgbClr val="C00000"/>
              </a:buClr>
              <a:buFontTx/>
              <a:buChar char="•"/>
            </a:pPr>
            <a:r>
              <a:rPr lang="en-US" sz="2000" kern="0" dirty="0" smtClean="0">
                <a:solidFill>
                  <a:schemeClr val="accent5">
                    <a:lumMod val="75000"/>
                  </a:schemeClr>
                </a:solidFill>
                <a:latin typeface="Arial" pitchFamily="34" charset="0"/>
                <a:cs typeface="Arial" pitchFamily="34" charset="0"/>
              </a:rPr>
              <a:t>Establish the quantitative foundation for the short-distance behavior in nuclei, underpinning the development of precision nuclear structure studies.</a:t>
            </a:r>
            <a:endParaRPr lang="en-US" sz="2000" b="1" dirty="0" smtClean="0">
              <a:solidFill>
                <a:schemeClr val="accent5">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079500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9">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12">
                                            <p:txEl>
                                              <p:pRg st="0" end="0"/>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13">
                                            <p:txEl>
                                              <p:pRg st="0" end="0"/>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7">
                                            <p:txEl>
                                              <p:pRg st="0" end="0"/>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8">
                                            <p:txEl>
                                              <p:pRg st="0" end="0"/>
                                            </p:txEl>
                                          </p:spTgt>
                                        </p:tgtEl>
                                        <p:attrNameLst>
                                          <p:attrName>style.color</p:attrName>
                                        </p:attrNameLst>
                                      </p:cBhvr>
                                      <p:to>
                                        <a:schemeClr val="accent2"/>
                                      </p:to>
                                    </p:animClr>
                                  </p:childTnLst>
                                </p:cTn>
                              </p:par>
                              <p:par>
                                <p:cTn id="23" presetID="3" presetClass="emph" presetSubtype="2" fill="hold" nodeType="withEffect">
                                  <p:stCondLst>
                                    <p:cond delay="0"/>
                                  </p:stCondLst>
                                  <p:childTnLst>
                                    <p:animClr clrSpc="rgb" dir="cw">
                                      <p:cBhvr override="childStyle">
                                        <p:cTn id="24" dur="2000" fill="hold"/>
                                        <p:tgtEl>
                                          <p:spTgt spid="8">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457200" y="0"/>
            <a:ext cx="8229600" cy="762000"/>
          </a:xfrm>
          <a:prstGeom prst="rect">
            <a:avLst/>
          </a:prstGeom>
        </p:spPr>
        <p:txBody>
          <a:bodyPr>
            <a:normAutofit/>
          </a:bodyPr>
          <a:lstStyle/>
          <a:p>
            <a:pPr algn="ctr" defTabSz="457200">
              <a:spcBef>
                <a:spcPct val="0"/>
              </a:spcBef>
              <a:defRPr/>
            </a:pPr>
            <a:r>
              <a:rPr lang="en-US" sz="3600" b="1">
                <a:solidFill>
                  <a:prstClr val="black"/>
                </a:solidFill>
                <a:latin typeface="Arial" pitchFamily="34" charset="0"/>
                <a:cs typeface="Arial" pitchFamily="34" charset="0"/>
              </a:rPr>
              <a:t>Electron Ion Collider</a:t>
            </a:r>
            <a:endParaRPr lang="en-US" sz="3600" b="1" dirty="0">
              <a:solidFill>
                <a:prstClr val="black"/>
              </a:solidFill>
              <a:latin typeface="Arial" pitchFamily="34" charset="0"/>
              <a:cs typeface="Arial" pitchFamily="34" charset="0"/>
            </a:endParaRPr>
          </a:p>
        </p:txBody>
      </p:sp>
      <p:sp>
        <p:nvSpPr>
          <p:cNvPr id="8" name="Rectangle 3"/>
          <p:cNvSpPr txBox="1">
            <a:spLocks noChangeArrowheads="1"/>
          </p:cNvSpPr>
          <p:nvPr/>
        </p:nvSpPr>
        <p:spPr>
          <a:xfrm>
            <a:off x="381000" y="1219200"/>
            <a:ext cx="4599709" cy="1996081"/>
          </a:xfrm>
          <a:prstGeom prst="rect">
            <a:avLst/>
          </a:prstGeom>
          <a:ln w="38100">
            <a:solidFill>
              <a:srgbClr val="00B050"/>
            </a:solidFill>
          </a:ln>
        </p:spPr>
        <p:txBody>
          <a:bodyPr/>
          <a:lstStyle/>
          <a:p>
            <a:pPr marL="342900" indent="-342900" defTabSz="457200" eaLnBrk="0" hangingPunct="0">
              <a:lnSpc>
                <a:spcPct val="90000"/>
              </a:lnSpc>
              <a:spcBef>
                <a:spcPts val="600"/>
              </a:spcBef>
              <a:spcAft>
                <a:spcPct val="30000"/>
              </a:spcAft>
              <a:buFont typeface="Wingdings" pitchFamily="2" charset="2"/>
              <a:buNone/>
              <a:defRPr/>
            </a:pPr>
            <a:r>
              <a:rPr lang="en-US" sz="1400" b="1" kern="0" dirty="0">
                <a:solidFill>
                  <a:srgbClr val="C00000"/>
                </a:solidFill>
                <a:latin typeface="Arial" pitchFamily="34" charset="0"/>
                <a:ea typeface="ＭＳ Ｐゴシック" pitchFamily="1" charset="-128"/>
                <a:cs typeface="Arial" pitchFamily="34" charset="0"/>
              </a:rPr>
              <a:t>NSAC 2007 Long-Range Plan:</a:t>
            </a:r>
          </a:p>
          <a:p>
            <a:pPr marL="173038" defTabSz="457200" eaLnBrk="0" hangingPunct="0">
              <a:lnSpc>
                <a:spcPct val="90000"/>
              </a:lnSpc>
              <a:spcBef>
                <a:spcPts val="600"/>
              </a:spcBef>
              <a:spcAft>
                <a:spcPct val="30000"/>
              </a:spcAft>
              <a:buFont typeface="Wingdings" pitchFamily="2" charset="2"/>
              <a:buNone/>
              <a:defRPr/>
            </a:pPr>
            <a:r>
              <a:rPr lang="en-US" sz="1400" kern="0" dirty="0">
                <a:solidFill>
                  <a:prstClr val="black"/>
                </a:solidFill>
                <a:latin typeface="Arial" pitchFamily="34" charset="0"/>
                <a:ea typeface="ＭＳ Ｐゴシック" pitchFamily="1" charset="-128"/>
                <a:cs typeface="Arial" pitchFamily="34" charset="0"/>
              </a:rPr>
              <a:t>“An </a:t>
            </a:r>
            <a:r>
              <a:rPr lang="en-US" sz="1400" b="1" kern="0" dirty="0">
                <a:solidFill>
                  <a:srgbClr val="0B2CB7"/>
                </a:solidFill>
                <a:latin typeface="Arial" pitchFamily="34" charset="0"/>
                <a:ea typeface="ＭＳ Ｐゴシック" pitchFamily="1" charset="-128"/>
                <a:cs typeface="Arial" pitchFamily="34" charset="0"/>
              </a:rPr>
              <a:t>Electron-Ion Collider (EIC)</a:t>
            </a:r>
            <a:r>
              <a:rPr lang="en-US" sz="1400" kern="0" dirty="0">
                <a:solidFill>
                  <a:srgbClr val="0B2CB7"/>
                </a:solidFill>
                <a:latin typeface="Arial" pitchFamily="34" charset="0"/>
                <a:ea typeface="ＭＳ Ｐゴシック" pitchFamily="1" charset="-128"/>
                <a:cs typeface="Arial" pitchFamily="34" charset="0"/>
              </a:rPr>
              <a:t> </a:t>
            </a:r>
            <a:r>
              <a:rPr lang="en-US" sz="1400" kern="0" dirty="0">
                <a:solidFill>
                  <a:prstClr val="black"/>
                </a:solidFill>
                <a:latin typeface="Arial" pitchFamily="34" charset="0"/>
                <a:ea typeface="ＭＳ Ｐゴシック" pitchFamily="1" charset="-128"/>
                <a:cs typeface="Arial" pitchFamily="34" charset="0"/>
              </a:rPr>
              <a:t>with </a:t>
            </a:r>
            <a:r>
              <a:rPr lang="en-US" sz="1400" b="1" kern="0" dirty="0">
                <a:solidFill>
                  <a:srgbClr val="C00000"/>
                </a:solidFill>
                <a:latin typeface="Arial" pitchFamily="34" charset="0"/>
                <a:ea typeface="ＭＳ Ｐゴシック" pitchFamily="1" charset="-128"/>
                <a:cs typeface="Arial" pitchFamily="34" charset="0"/>
              </a:rPr>
              <a:t>polarized</a:t>
            </a:r>
            <a:r>
              <a:rPr lang="en-US" sz="1400" kern="0" dirty="0">
                <a:solidFill>
                  <a:prstClr val="black"/>
                </a:solidFill>
                <a:latin typeface="Arial" pitchFamily="34" charset="0"/>
                <a:ea typeface="ＭＳ Ｐゴシック" pitchFamily="1" charset="-128"/>
                <a:cs typeface="Arial" pitchFamily="34" charset="0"/>
              </a:rPr>
              <a:t> beams has been </a:t>
            </a:r>
            <a:r>
              <a:rPr lang="en-US" sz="1400" b="1" kern="0" dirty="0">
                <a:solidFill>
                  <a:srgbClr val="0B2CB7"/>
                </a:solidFill>
                <a:latin typeface="Arial" pitchFamily="34" charset="0"/>
                <a:ea typeface="ＭＳ Ｐゴシック" pitchFamily="1" charset="-128"/>
                <a:cs typeface="Arial" pitchFamily="34" charset="0"/>
              </a:rPr>
              <a:t>embraced by the U.S. nuclear science community</a:t>
            </a:r>
            <a:r>
              <a:rPr lang="en-US" sz="1400" kern="0" dirty="0">
                <a:solidFill>
                  <a:prstClr val="black"/>
                </a:solidFill>
                <a:latin typeface="Arial" pitchFamily="34" charset="0"/>
                <a:ea typeface="ＭＳ Ｐゴシック" pitchFamily="1" charset="-128"/>
                <a:cs typeface="Arial" pitchFamily="34" charset="0"/>
              </a:rPr>
              <a:t> as embodying the vision for </a:t>
            </a:r>
            <a:r>
              <a:rPr lang="en-US" sz="1400" b="1" kern="0" dirty="0">
                <a:solidFill>
                  <a:srgbClr val="0B2CB7"/>
                </a:solidFill>
                <a:latin typeface="Arial" pitchFamily="34" charset="0"/>
                <a:ea typeface="ＭＳ Ｐゴシック" pitchFamily="1" charset="-128"/>
                <a:cs typeface="Arial" pitchFamily="34" charset="0"/>
              </a:rPr>
              <a:t>reaching the next QCD frontier</a:t>
            </a:r>
            <a:r>
              <a:rPr lang="en-US" sz="1400" kern="0" dirty="0">
                <a:solidFill>
                  <a:prstClr val="black"/>
                </a:solidFill>
                <a:latin typeface="Arial" pitchFamily="34" charset="0"/>
                <a:ea typeface="ＭＳ Ｐゴシック" pitchFamily="1" charset="-128"/>
                <a:cs typeface="Arial" pitchFamily="34" charset="0"/>
              </a:rPr>
              <a:t>.  EIC would provide unique capabilities for the study of QCD well beyond those available at existing facilities worldwide and complementary to those planned for the next generation of accelerators in Europe and Asia.”</a:t>
            </a:r>
          </a:p>
        </p:txBody>
      </p:sp>
      <p:pic>
        <p:nvPicPr>
          <p:cNvPr id="9" name="Picture 4"/>
          <p:cNvPicPr>
            <a:picLocks noChangeAspect="1" noChangeArrowheads="1"/>
          </p:cNvPicPr>
          <p:nvPr/>
        </p:nvPicPr>
        <p:blipFill>
          <a:blip r:embed="rId3" cstate="print"/>
          <a:srcRect/>
          <a:stretch>
            <a:fillRect/>
          </a:stretch>
        </p:blipFill>
        <p:spPr bwMode="auto">
          <a:xfrm rot="20810475">
            <a:off x="5965376" y="877419"/>
            <a:ext cx="2687378" cy="330754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1" name="TextBox 10"/>
          <p:cNvSpPr txBox="1"/>
          <p:nvPr/>
        </p:nvSpPr>
        <p:spPr>
          <a:xfrm>
            <a:off x="76200" y="5836356"/>
            <a:ext cx="5340155" cy="369332"/>
          </a:xfrm>
          <a:prstGeom prst="rect">
            <a:avLst/>
          </a:prstGeom>
          <a:noFill/>
        </p:spPr>
        <p:txBody>
          <a:bodyPr wrap="square" rtlCol="0">
            <a:spAutoFit/>
          </a:bodyPr>
          <a:lstStyle/>
          <a:p>
            <a:pPr defTabSz="457200"/>
            <a:r>
              <a:rPr lang="en-US" b="1" dirty="0">
                <a:solidFill>
                  <a:srgbClr val="002060"/>
                </a:solidFill>
                <a:latin typeface="Arial" pitchFamily="34" charset="0"/>
                <a:cs typeface="Arial" pitchFamily="34" charset="0"/>
              </a:rPr>
              <a:t>EIC Community White Paper arXiv:1212.1701v2</a:t>
            </a:r>
          </a:p>
        </p:txBody>
      </p:sp>
      <p:pic>
        <p:nvPicPr>
          <p:cNvPr id="12" name="Picture 11"/>
          <p:cNvPicPr>
            <a:picLocks noChangeAspect="1"/>
          </p:cNvPicPr>
          <p:nvPr/>
        </p:nvPicPr>
        <p:blipFill>
          <a:blip r:embed="rId4" cstate="print"/>
          <a:stretch>
            <a:fillRect/>
          </a:stretch>
        </p:blipFill>
        <p:spPr>
          <a:xfrm rot="20820000">
            <a:off x="5961876" y="3016564"/>
            <a:ext cx="2752381" cy="3291840"/>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sp>
        <p:nvSpPr>
          <p:cNvPr id="2" name="TextBox 1"/>
          <p:cNvSpPr txBox="1"/>
          <p:nvPr/>
        </p:nvSpPr>
        <p:spPr>
          <a:xfrm>
            <a:off x="16476" y="3810000"/>
            <a:ext cx="5726952" cy="1754326"/>
          </a:xfrm>
          <a:prstGeom prst="rect">
            <a:avLst/>
          </a:prstGeom>
          <a:noFill/>
        </p:spPr>
        <p:txBody>
          <a:bodyPr wrap="none" rtlCol="0">
            <a:spAutoFit/>
          </a:bodyPr>
          <a:lstStyle/>
          <a:p>
            <a:pPr defTabSz="457200"/>
            <a:r>
              <a:rPr lang="en-US" b="1" dirty="0">
                <a:latin typeface="Arial" panose="020B0604020202020204" pitchFamily="34" charset="0"/>
                <a:cs typeface="Arial" panose="020B0604020202020204" pitchFamily="34" charset="0"/>
              </a:rPr>
              <a:t>NSAC 2015 Long-Range Plan</a:t>
            </a:r>
            <a:r>
              <a:rPr lang="en-US" b="1" dirty="0" smtClean="0">
                <a:latin typeface="Arial" panose="020B0604020202020204" pitchFamily="34" charset="0"/>
                <a:cs typeface="Arial" panose="020B0604020202020204" pitchFamily="34" charset="0"/>
              </a:rPr>
              <a:t>:</a:t>
            </a:r>
          </a:p>
          <a:p>
            <a:pPr defTabSz="457200"/>
            <a:endParaRPr lang="en-US" b="1" dirty="0">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EIC unanimously </a:t>
            </a:r>
            <a:r>
              <a:rPr lang="en-US" dirty="0">
                <a:solidFill>
                  <a:prstClr val="black"/>
                </a:solidFill>
                <a:latin typeface="Arial" panose="020B0604020202020204" pitchFamily="34" charset="0"/>
                <a:cs typeface="Arial" panose="020B0604020202020204" pitchFamily="34" charset="0"/>
              </a:rPr>
              <a:t>endorsed by QCD Town </a:t>
            </a:r>
            <a:r>
              <a:rPr lang="en-US" dirty="0" smtClean="0">
                <a:solidFill>
                  <a:prstClr val="black"/>
                </a:solidFill>
                <a:latin typeface="Arial" panose="020B0604020202020204" pitchFamily="34" charset="0"/>
                <a:cs typeface="Arial" panose="020B0604020202020204" pitchFamily="34" charset="0"/>
              </a:rPr>
              <a:t>Meetings</a:t>
            </a:r>
          </a:p>
          <a:p>
            <a:pPr defTabSz="457200"/>
            <a:r>
              <a:rPr lang="en-US" dirty="0" smtClean="0">
                <a:solidFill>
                  <a:prstClr val="black"/>
                </a:solidFill>
                <a:latin typeface="Arial" panose="020B0604020202020204" pitchFamily="34" charset="0"/>
                <a:cs typeface="Arial" panose="020B0604020202020204" pitchFamily="34" charset="0"/>
              </a:rPr>
              <a:t>     as next QCD frontier</a:t>
            </a:r>
          </a:p>
          <a:p>
            <a:pPr defTabSz="457200"/>
            <a:endParaRPr lang="en-US" dirty="0">
              <a:solidFill>
                <a:prstClr val="black"/>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Community has reached consensus on parameters</a:t>
            </a:r>
          </a:p>
        </p:txBody>
      </p:sp>
    </p:spTree>
    <p:extLst>
      <p:ext uri="{BB962C8B-B14F-4D97-AF65-F5344CB8AC3E}">
        <p14:creationId xmlns:p14="http://schemas.microsoft.com/office/powerpoint/2010/main" val="3316651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85800" y="4476750"/>
            <a:ext cx="3276600" cy="990600"/>
            <a:chOff x="4495800" y="4495800"/>
            <a:chExt cx="3276600" cy="990600"/>
          </a:xfrm>
        </p:grpSpPr>
        <p:sp>
          <p:nvSpPr>
            <p:cNvPr id="9" name="Rectangle 8"/>
            <p:cNvSpPr/>
            <p:nvPr/>
          </p:nvSpPr>
          <p:spPr bwMode="auto">
            <a:xfrm>
              <a:off x="4495800" y="4495800"/>
              <a:ext cx="3276600" cy="990600"/>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dirty="0" smtClean="0">
                <a:solidFill>
                  <a:srgbClr val="0070C0"/>
                </a:solidFill>
                <a:latin typeface="Arial" pitchFamily="34" charset="0"/>
                <a:cs typeface="Arial" pitchFamily="34" charset="0"/>
              </a:endParaRPr>
            </a:p>
          </p:txBody>
        </p:sp>
        <p:sp>
          <p:nvSpPr>
            <p:cNvPr id="10" name="TextBox 9"/>
            <p:cNvSpPr txBox="1"/>
            <p:nvPr/>
          </p:nvSpPr>
          <p:spPr>
            <a:xfrm>
              <a:off x="4626429" y="4517631"/>
              <a:ext cx="612668" cy="400110"/>
            </a:xfrm>
            <a:prstGeom prst="rect">
              <a:avLst/>
            </a:prstGeom>
            <a:noFill/>
          </p:spPr>
          <p:txBody>
            <a:bodyPr wrap="none" rtlCol="0">
              <a:spAutoFit/>
            </a:bodyPr>
            <a:lstStyle/>
            <a:p>
              <a:r>
                <a:rPr lang="en-US" sz="2000" b="1" dirty="0" smtClean="0">
                  <a:solidFill>
                    <a:schemeClr val="bg1"/>
                  </a:solidFill>
                  <a:latin typeface="Arial" pitchFamily="34" charset="0"/>
                  <a:cs typeface="Arial" pitchFamily="34" charset="0"/>
                </a:rPr>
                <a:t>EIC</a:t>
              </a:r>
            </a:p>
          </p:txBody>
        </p:sp>
      </p:grpSp>
      <p:sp>
        <p:nvSpPr>
          <p:cNvPr id="8" name="Rectangle 7"/>
          <p:cNvSpPr/>
          <p:nvPr/>
        </p:nvSpPr>
        <p:spPr bwMode="auto">
          <a:xfrm>
            <a:off x="685800" y="5467350"/>
            <a:ext cx="3810000" cy="3048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dirty="0" smtClean="0">
              <a:solidFill>
                <a:srgbClr val="0070C0"/>
              </a:solidFill>
              <a:latin typeface="Arial" pitchFamily="34" charset="0"/>
              <a:cs typeface="Arial" pitchFamily="34" charset="0"/>
            </a:endParaRPr>
          </a:p>
        </p:txBody>
      </p:sp>
      <p:sp>
        <p:nvSpPr>
          <p:cNvPr id="2" name="Title 1"/>
          <p:cNvSpPr>
            <a:spLocks noGrp="1"/>
          </p:cNvSpPr>
          <p:nvPr>
            <p:ph type="title"/>
          </p:nvPr>
        </p:nvSpPr>
        <p:spPr>
          <a:xfrm>
            <a:off x="685800" y="57150"/>
            <a:ext cx="7772400" cy="609600"/>
          </a:xfrm>
        </p:spPr>
        <p:txBody>
          <a:bodyPr/>
          <a:lstStyle/>
          <a:p>
            <a:r>
              <a:rPr lang="en-US" sz="3600" dirty="0" smtClean="0"/>
              <a:t>The Reach of EIC</a:t>
            </a:r>
            <a:endParaRPr lang="en-US" sz="3600" dirty="0"/>
          </a:p>
        </p:txBody>
      </p:sp>
      <p:sp>
        <p:nvSpPr>
          <p:cNvPr id="5" name="Rectangle 4"/>
          <p:cNvSpPr/>
          <p:nvPr/>
        </p:nvSpPr>
        <p:spPr bwMode="auto">
          <a:xfrm>
            <a:off x="3581400" y="3943350"/>
            <a:ext cx="1600200" cy="1828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dirty="0" smtClean="0">
              <a:solidFill>
                <a:srgbClr val="0070C0"/>
              </a:solidFill>
              <a:latin typeface="Arial" pitchFamily="34" charset="0"/>
              <a:cs typeface="Arial" pitchFamily="34" charset="0"/>
            </a:endParaRPr>
          </a:p>
          <a:p>
            <a:pPr algn="ctr" eaLnBrk="0" fontAlgn="base" hangingPunct="0">
              <a:spcBef>
                <a:spcPct val="0"/>
              </a:spcBef>
              <a:spcAft>
                <a:spcPct val="0"/>
              </a:spcAft>
            </a:pPr>
            <a:r>
              <a:rPr lang="en-US" sz="2400" dirty="0" smtClean="0">
                <a:solidFill>
                  <a:srgbClr val="002060"/>
                </a:solidFill>
                <a:latin typeface="Arial" pitchFamily="34" charset="0"/>
                <a:cs typeface="Arial" pitchFamily="34" charset="0"/>
              </a:rPr>
              <a:t>Jab</a:t>
            </a:r>
          </a:p>
          <a:p>
            <a:pPr algn="ctr" eaLnBrk="0" fontAlgn="base" hangingPunct="0">
              <a:spcBef>
                <a:spcPct val="0"/>
              </a:spcBef>
              <a:spcAft>
                <a:spcPct val="0"/>
              </a:spcAft>
            </a:pPr>
            <a:r>
              <a:rPr lang="en-US" sz="2400" dirty="0" smtClean="0">
                <a:solidFill>
                  <a:srgbClr val="002060"/>
                </a:solidFill>
                <a:latin typeface="Arial" pitchFamily="34" charset="0"/>
                <a:cs typeface="Arial" pitchFamily="34" charset="0"/>
              </a:rPr>
              <a:t>12</a:t>
            </a:r>
          </a:p>
        </p:txBody>
      </p:sp>
      <p:sp>
        <p:nvSpPr>
          <p:cNvPr id="6" name="Rectangle 5"/>
          <p:cNvSpPr/>
          <p:nvPr/>
        </p:nvSpPr>
        <p:spPr bwMode="auto">
          <a:xfrm>
            <a:off x="2209800" y="5467350"/>
            <a:ext cx="2667000" cy="304800"/>
          </a:xfrm>
          <a:prstGeom prst="rect">
            <a:avLst/>
          </a:prstGeom>
          <a:solidFill>
            <a:srgbClr val="DAC7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smtClean="0">
                <a:solidFill>
                  <a:srgbClr val="FF0000"/>
                </a:solidFill>
                <a:latin typeface="Arial" pitchFamily="34" charset="0"/>
                <a:cs typeface="Arial" pitchFamily="34" charset="0"/>
              </a:rPr>
              <a:t>EMC</a:t>
            </a:r>
          </a:p>
        </p:txBody>
      </p:sp>
      <p:sp>
        <p:nvSpPr>
          <p:cNvPr id="7" name="Rectangle 6"/>
          <p:cNvSpPr/>
          <p:nvPr/>
        </p:nvSpPr>
        <p:spPr bwMode="auto">
          <a:xfrm>
            <a:off x="3200400" y="5467350"/>
            <a:ext cx="1981200" cy="304800"/>
          </a:xfrm>
          <a:prstGeom prst="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dirty="0" smtClean="0">
                <a:solidFill>
                  <a:srgbClr val="3D7346"/>
                </a:solidFill>
                <a:latin typeface="Arial" pitchFamily="34" charset="0"/>
                <a:cs typeface="Arial" pitchFamily="34" charset="0"/>
              </a:rPr>
              <a:t>HERMES</a:t>
            </a:r>
          </a:p>
        </p:txBody>
      </p:sp>
      <p:sp>
        <p:nvSpPr>
          <p:cNvPr id="12" name="TextBox 11"/>
          <p:cNvSpPr txBox="1"/>
          <p:nvPr/>
        </p:nvSpPr>
        <p:spPr>
          <a:xfrm>
            <a:off x="5638800" y="1047750"/>
            <a:ext cx="3340979" cy="954107"/>
          </a:xfrm>
          <a:prstGeom prst="rect">
            <a:avLst/>
          </a:prstGeom>
          <a:noFill/>
        </p:spPr>
        <p:txBody>
          <a:bodyPr wrap="none" rtlCol="0">
            <a:spAutoFit/>
          </a:bodyPr>
          <a:lstStyle/>
          <a:p>
            <a:pPr>
              <a:buClr>
                <a:srgbClr val="7A0000"/>
              </a:buClr>
              <a:buFont typeface="Arial" pitchFamily="34" charset="0"/>
              <a:buChar char="•"/>
            </a:pPr>
            <a:r>
              <a:rPr lang="en-US" sz="2800" b="1" dirty="0" smtClean="0">
                <a:solidFill>
                  <a:srgbClr val="0070C0"/>
                </a:solidFill>
                <a:latin typeface="Arial" pitchFamily="34" charset="0"/>
                <a:cs typeface="Arial" pitchFamily="34" charset="0"/>
              </a:rPr>
              <a:t> </a:t>
            </a:r>
            <a:r>
              <a:rPr lang="en-US" sz="2800" b="1" dirty="0" smtClean="0">
                <a:solidFill>
                  <a:srgbClr val="002060"/>
                </a:solidFill>
                <a:latin typeface="Arial" pitchFamily="34" charset="0"/>
                <a:cs typeface="Arial" pitchFamily="34" charset="0"/>
              </a:rPr>
              <a:t>High Luminosity </a:t>
            </a:r>
          </a:p>
          <a:p>
            <a:pPr>
              <a:buClr>
                <a:srgbClr val="7A0000"/>
              </a:buClr>
            </a:pPr>
            <a:r>
              <a:rPr lang="en-US" sz="2800" b="1" dirty="0">
                <a:solidFill>
                  <a:srgbClr val="002060"/>
                </a:solidFill>
                <a:latin typeface="Arial" pitchFamily="34" charset="0"/>
                <a:cs typeface="Arial" pitchFamily="34" charset="0"/>
                <a:sym typeface="Wingdings 3"/>
              </a:rPr>
              <a:t>	</a:t>
            </a:r>
            <a:r>
              <a:rPr lang="en-US" sz="2800" b="1" dirty="0" smtClean="0">
                <a:solidFill>
                  <a:srgbClr val="002060"/>
                </a:solidFill>
                <a:latin typeface="Arial" pitchFamily="34" charset="0"/>
                <a:cs typeface="Arial" pitchFamily="34" charset="0"/>
                <a:sym typeface="Wingdings 3"/>
              </a:rPr>
              <a:t> 10</a:t>
            </a:r>
            <a:r>
              <a:rPr lang="en-US" sz="2800" b="1" baseline="30000" dirty="0" smtClean="0">
                <a:solidFill>
                  <a:srgbClr val="002060"/>
                </a:solidFill>
                <a:latin typeface="Arial" pitchFamily="34" charset="0"/>
                <a:cs typeface="Arial" pitchFamily="34" charset="0"/>
                <a:sym typeface="Wingdings 3"/>
              </a:rPr>
              <a:t>34</a:t>
            </a:r>
            <a:r>
              <a:rPr lang="en-US" sz="2800" b="1" dirty="0" smtClean="0">
                <a:solidFill>
                  <a:srgbClr val="002060"/>
                </a:solidFill>
                <a:latin typeface="Arial" pitchFamily="34" charset="0"/>
                <a:cs typeface="Arial" pitchFamily="34" charset="0"/>
                <a:sym typeface="Wingdings 3"/>
              </a:rPr>
              <a:t>cm</a:t>
            </a:r>
            <a:r>
              <a:rPr lang="en-US" sz="2800" b="1" baseline="30000" dirty="0" smtClean="0">
                <a:solidFill>
                  <a:srgbClr val="002060"/>
                </a:solidFill>
                <a:latin typeface="Arial" pitchFamily="34" charset="0"/>
                <a:cs typeface="Arial" pitchFamily="34" charset="0"/>
                <a:sym typeface="Wingdings 3"/>
              </a:rPr>
              <a:t>-2</a:t>
            </a:r>
            <a:r>
              <a:rPr lang="en-US" sz="2800" b="1" dirty="0" smtClean="0">
                <a:solidFill>
                  <a:srgbClr val="002060"/>
                </a:solidFill>
                <a:latin typeface="Arial" pitchFamily="34" charset="0"/>
                <a:cs typeface="Arial" pitchFamily="34" charset="0"/>
                <a:sym typeface="Wingdings 3"/>
              </a:rPr>
              <a:t>s</a:t>
            </a:r>
            <a:r>
              <a:rPr lang="en-US" sz="2800" b="1" baseline="30000" dirty="0" smtClean="0">
                <a:solidFill>
                  <a:srgbClr val="002060"/>
                </a:solidFill>
                <a:latin typeface="Arial" pitchFamily="34" charset="0"/>
                <a:cs typeface="Arial" pitchFamily="34" charset="0"/>
                <a:sym typeface="Wingdings 3"/>
              </a:rPr>
              <a:t>-1</a:t>
            </a:r>
            <a:endParaRPr lang="en-US" sz="2800" b="1" dirty="0" smtClean="0">
              <a:solidFill>
                <a:srgbClr val="0070C0"/>
              </a:solidFill>
              <a:latin typeface="Arial" pitchFamily="34" charset="0"/>
              <a:cs typeface="Arial" pitchFamily="34" charset="0"/>
            </a:endParaRPr>
          </a:p>
        </p:txBody>
      </p:sp>
      <p:sp>
        <p:nvSpPr>
          <p:cNvPr id="13" name="TextBox 12"/>
          <p:cNvSpPr txBox="1"/>
          <p:nvPr/>
        </p:nvSpPr>
        <p:spPr>
          <a:xfrm>
            <a:off x="5766152" y="3486150"/>
            <a:ext cx="3441968" cy="954107"/>
          </a:xfrm>
          <a:prstGeom prst="rect">
            <a:avLst/>
          </a:prstGeom>
          <a:noFill/>
        </p:spPr>
        <p:txBody>
          <a:bodyPr wrap="none" rtlCol="0">
            <a:spAutoFit/>
          </a:bodyPr>
          <a:lstStyle/>
          <a:p>
            <a:pPr>
              <a:buClr>
                <a:srgbClr val="7A0000"/>
              </a:buClr>
              <a:buFont typeface="Arial" pitchFamily="34" charset="0"/>
              <a:buChar char="•"/>
            </a:pPr>
            <a:r>
              <a:rPr lang="en-US" sz="2800" b="1" dirty="0" smtClean="0">
                <a:solidFill>
                  <a:srgbClr val="0070C0"/>
                </a:solidFill>
                <a:latin typeface="Arial" pitchFamily="34" charset="0"/>
                <a:cs typeface="Arial" pitchFamily="34" charset="0"/>
              </a:rPr>
              <a:t> </a:t>
            </a:r>
            <a:r>
              <a:rPr lang="en-US" sz="2800" b="1" dirty="0" smtClean="0">
                <a:solidFill>
                  <a:srgbClr val="002060"/>
                </a:solidFill>
                <a:latin typeface="Arial" pitchFamily="34" charset="0"/>
                <a:cs typeface="Arial" pitchFamily="34" charset="0"/>
              </a:rPr>
              <a:t>High Polarization </a:t>
            </a:r>
          </a:p>
          <a:p>
            <a:pPr>
              <a:buClr>
                <a:srgbClr val="7A0000"/>
              </a:buClr>
              <a:tabLst>
                <a:tab pos="803275" algn="l"/>
              </a:tabLst>
            </a:pPr>
            <a:r>
              <a:rPr lang="en-US" sz="2800" b="1" dirty="0">
                <a:solidFill>
                  <a:srgbClr val="002060"/>
                </a:solidFill>
                <a:latin typeface="Arial" pitchFamily="34" charset="0"/>
                <a:cs typeface="Arial" pitchFamily="34" charset="0"/>
                <a:sym typeface="Wingdings 3"/>
              </a:rPr>
              <a:t>	</a:t>
            </a:r>
            <a:r>
              <a:rPr lang="en-US" sz="2800" b="1" dirty="0" smtClean="0">
                <a:solidFill>
                  <a:srgbClr val="002060"/>
                </a:solidFill>
                <a:latin typeface="Arial" pitchFamily="34" charset="0"/>
                <a:cs typeface="Arial" pitchFamily="34" charset="0"/>
                <a:sym typeface="Wingdings 3"/>
              </a:rPr>
              <a:t> 70%</a:t>
            </a:r>
            <a:endParaRPr lang="en-US" sz="2800" b="1" dirty="0" smtClean="0">
              <a:solidFill>
                <a:srgbClr val="0070C0"/>
              </a:solidFill>
              <a:latin typeface="Arial" pitchFamily="34" charset="0"/>
              <a:cs typeface="Arial" pitchFamily="34" charset="0"/>
            </a:endParaRPr>
          </a:p>
        </p:txBody>
      </p:sp>
      <p:sp>
        <p:nvSpPr>
          <p:cNvPr id="14" name="TextBox 13"/>
          <p:cNvSpPr txBox="1"/>
          <p:nvPr/>
        </p:nvSpPr>
        <p:spPr>
          <a:xfrm>
            <a:off x="5715000" y="2190750"/>
            <a:ext cx="2929007" cy="954107"/>
          </a:xfrm>
          <a:prstGeom prst="rect">
            <a:avLst/>
          </a:prstGeom>
          <a:noFill/>
        </p:spPr>
        <p:txBody>
          <a:bodyPr wrap="none" rtlCol="0">
            <a:spAutoFit/>
          </a:bodyPr>
          <a:lstStyle/>
          <a:p>
            <a:pPr>
              <a:buClr>
                <a:srgbClr val="7A0000"/>
              </a:buClr>
              <a:buFont typeface="Arial" pitchFamily="34" charset="0"/>
              <a:buChar char="•"/>
            </a:pPr>
            <a:r>
              <a:rPr lang="en-US" sz="2800" b="1" dirty="0" smtClean="0">
                <a:solidFill>
                  <a:srgbClr val="0070C0"/>
                </a:solidFill>
                <a:latin typeface="Arial" pitchFamily="34" charset="0"/>
                <a:cs typeface="Arial" pitchFamily="34" charset="0"/>
              </a:rPr>
              <a:t> </a:t>
            </a:r>
            <a:r>
              <a:rPr lang="en-US" sz="2800" b="1" dirty="0" smtClean="0">
                <a:solidFill>
                  <a:srgbClr val="002060"/>
                </a:solidFill>
                <a:latin typeface="Arial" pitchFamily="34" charset="0"/>
                <a:cs typeface="Arial" pitchFamily="34" charset="0"/>
              </a:rPr>
              <a:t>Low x regime</a:t>
            </a:r>
            <a:endParaRPr lang="en-US" sz="2000" b="1" dirty="0">
              <a:solidFill>
                <a:srgbClr val="0070C0"/>
              </a:solidFill>
              <a:latin typeface="Arial" pitchFamily="34" charset="0"/>
              <a:cs typeface="Arial" pitchFamily="34" charset="0"/>
            </a:endParaRPr>
          </a:p>
          <a:p>
            <a:pPr defTabSz="858838">
              <a:buClr>
                <a:srgbClr val="7A0000"/>
              </a:buClr>
            </a:pPr>
            <a:r>
              <a:rPr lang="en-US" sz="2800" b="1" dirty="0">
                <a:solidFill>
                  <a:srgbClr val="002060"/>
                </a:solidFill>
                <a:latin typeface="Arial" pitchFamily="34" charset="0"/>
                <a:cs typeface="Arial" pitchFamily="34" charset="0"/>
              </a:rPr>
              <a:t>	</a:t>
            </a:r>
            <a:r>
              <a:rPr lang="en-US" sz="2800" b="1" dirty="0" smtClean="0">
                <a:solidFill>
                  <a:srgbClr val="002060"/>
                </a:solidFill>
                <a:latin typeface="Arial" pitchFamily="34" charset="0"/>
                <a:cs typeface="Arial" pitchFamily="34" charset="0"/>
              </a:rPr>
              <a:t>x </a:t>
            </a:r>
            <a:r>
              <a:rPr lang="en-US" sz="2800" b="1" dirty="0" smtClean="0">
                <a:solidFill>
                  <a:srgbClr val="002060"/>
                </a:solidFill>
                <a:latin typeface="Arial" pitchFamily="34" charset="0"/>
                <a:cs typeface="Arial" pitchFamily="34" charset="0"/>
                <a:sym typeface="Wingdings 3"/>
              </a:rPr>
              <a:t> 0.0001</a:t>
            </a:r>
            <a:endParaRPr lang="en-US" sz="2800" b="1" dirty="0" smtClean="0">
              <a:solidFill>
                <a:srgbClr val="002060"/>
              </a:solidFill>
              <a:latin typeface="Arial" pitchFamily="34" charset="0"/>
              <a:cs typeface="Arial" pitchFamily="34" charset="0"/>
            </a:endParaRPr>
          </a:p>
        </p:txBody>
      </p:sp>
      <p:sp>
        <p:nvSpPr>
          <p:cNvPr id="15" name="TextBox 14"/>
          <p:cNvSpPr txBox="1"/>
          <p:nvPr/>
        </p:nvSpPr>
        <p:spPr>
          <a:xfrm>
            <a:off x="5715000" y="4705350"/>
            <a:ext cx="3041217" cy="1446550"/>
          </a:xfrm>
          <a:prstGeom prst="rect">
            <a:avLst/>
          </a:prstGeom>
          <a:noFill/>
        </p:spPr>
        <p:txBody>
          <a:bodyPr wrap="none" rtlCol="0">
            <a:spAutoFit/>
          </a:bodyPr>
          <a:lstStyle/>
          <a:p>
            <a:pPr>
              <a:buClr>
                <a:srgbClr val="7A0000"/>
              </a:buClr>
            </a:pPr>
            <a:r>
              <a:rPr lang="en-US" sz="4400" b="1" i="1" dirty="0" smtClean="0">
                <a:solidFill>
                  <a:srgbClr val="C00000"/>
                </a:solidFill>
                <a:latin typeface="Arial" pitchFamily="34" charset="0"/>
                <a:cs typeface="Arial" pitchFamily="34" charset="0"/>
              </a:rPr>
              <a:t>Discovery </a:t>
            </a:r>
          </a:p>
          <a:p>
            <a:pPr>
              <a:buClr>
                <a:srgbClr val="7A0000"/>
              </a:buClr>
            </a:pPr>
            <a:r>
              <a:rPr lang="en-US" sz="4400" b="1" i="1" dirty="0" smtClean="0">
                <a:solidFill>
                  <a:srgbClr val="C00000"/>
                </a:solidFill>
                <a:latin typeface="Arial" pitchFamily="34" charset="0"/>
                <a:cs typeface="Arial" pitchFamily="34" charset="0"/>
              </a:rPr>
              <a:t>Potential!</a:t>
            </a:r>
            <a:endParaRPr lang="en-US" sz="5400" b="1" i="1" dirty="0" smtClean="0">
              <a:solidFill>
                <a:srgbClr val="C00000"/>
              </a:solidFill>
              <a:latin typeface="Arial" pitchFamily="34" charset="0"/>
              <a:cs typeface="Arial" pitchFamily="34" charset="0"/>
            </a:endParaRPr>
          </a:p>
        </p:txBody>
      </p:sp>
      <p:graphicFrame>
        <p:nvGraphicFramePr>
          <p:cNvPr id="4" name="Chart 3"/>
          <p:cNvGraphicFramePr/>
          <p:nvPr>
            <p:extLst>
              <p:ext uri="{D42A27DB-BD31-4B8C-83A1-F6EECF244321}">
                <p14:modId xmlns:p14="http://schemas.microsoft.com/office/powerpoint/2010/main" val="3925329114"/>
              </p:ext>
            </p:extLst>
          </p:nvPr>
        </p:nvGraphicFramePr>
        <p:xfrm>
          <a:off x="0" y="3198478"/>
          <a:ext cx="5334000" cy="3400425"/>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descr="cteq-pdfs-10gev2-liny"/>
          <p:cNvPicPr>
            <a:picLocks noChangeAspect="1" noChangeArrowheads="1"/>
          </p:cNvPicPr>
          <p:nvPr/>
        </p:nvPicPr>
        <p:blipFill>
          <a:blip r:embed="rId3" cstate="print"/>
          <a:srcRect/>
          <a:stretch>
            <a:fillRect/>
          </a:stretch>
        </p:blipFill>
        <p:spPr bwMode="auto">
          <a:xfrm>
            <a:off x="0" y="819150"/>
            <a:ext cx="5257800" cy="2914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0157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000" fill="hold"/>
                                        <p:tgtEl>
                                          <p:spTgt spid="12"/>
                                        </p:tgtEl>
                                        <p:attrNameLst>
                                          <p:attrName>ppt_x</p:attrName>
                                        </p:attrNameLst>
                                      </p:cBhvr>
                                      <p:tavLst>
                                        <p:tav tm="0">
                                          <p:val>
                                            <p:strVal val="1+#ppt_w/2"/>
                                          </p:val>
                                        </p:tav>
                                        <p:tav tm="100000">
                                          <p:val>
                                            <p:strVal val="#ppt_x"/>
                                          </p:val>
                                        </p:tav>
                                      </p:tavLst>
                                    </p:anim>
                                    <p:anim calcmode="lin" valueType="num">
                                      <p:cBhvr additive="base">
                                        <p:cTn id="13" dur="20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0" fill="hold"/>
                                        <p:tgtEl>
                                          <p:spTgt spid="14"/>
                                        </p:tgtEl>
                                        <p:attrNameLst>
                                          <p:attrName>ppt_x</p:attrName>
                                        </p:attrNameLst>
                                      </p:cBhvr>
                                      <p:tavLst>
                                        <p:tav tm="0">
                                          <p:val>
                                            <p:strVal val="1+#ppt_w/2"/>
                                          </p:val>
                                        </p:tav>
                                        <p:tav tm="100000">
                                          <p:val>
                                            <p:strVal val="#ppt_x"/>
                                          </p:val>
                                        </p:tav>
                                      </p:tavLst>
                                    </p:anim>
                                    <p:anim calcmode="lin" valueType="num">
                                      <p:cBhvr additive="base">
                                        <p:cTn id="18" dur="20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4000"/>
                            </p:stCondLst>
                            <p:childTnLst>
                              <p:par>
                                <p:cTn id="20" presetID="2" presetClass="entr" presetSubtype="2"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2000" fill="hold"/>
                                        <p:tgtEl>
                                          <p:spTgt spid="13"/>
                                        </p:tgtEl>
                                        <p:attrNameLst>
                                          <p:attrName>ppt_x</p:attrName>
                                        </p:attrNameLst>
                                      </p:cBhvr>
                                      <p:tavLst>
                                        <p:tav tm="0">
                                          <p:val>
                                            <p:strVal val="1+#ppt_w/2"/>
                                          </p:val>
                                        </p:tav>
                                        <p:tav tm="100000">
                                          <p:val>
                                            <p:strVal val="#ppt_x"/>
                                          </p:val>
                                        </p:tav>
                                      </p:tavLst>
                                    </p:anim>
                                    <p:anim calcmode="lin" valueType="num">
                                      <p:cBhvr additive="base">
                                        <p:cTn id="23" dur="20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3"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4124324" y="1152525"/>
            <a:ext cx="4905375" cy="4629150"/>
          </a:xfrm>
          <a:prstGeom prst="rect">
            <a:avLst/>
          </a:prstGeom>
          <a:gradFill>
            <a:gsLst>
              <a:gs pos="0">
                <a:srgbClr val="FFEFD1"/>
              </a:gs>
              <a:gs pos="64999">
                <a:srgbClr val="F0EBD5"/>
              </a:gs>
              <a:gs pos="100000">
                <a:srgbClr val="D1C39F"/>
              </a:gs>
            </a:gsLst>
            <a:lin ang="16200000" scaled="0"/>
          </a:gradFill>
          <a:ln w="9525"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3" name="TextBox 2"/>
          <p:cNvSpPr txBox="1">
            <a:spLocks noChangeArrowheads="1"/>
          </p:cNvSpPr>
          <p:nvPr/>
        </p:nvSpPr>
        <p:spPr bwMode="auto">
          <a:xfrm>
            <a:off x="76200" y="811305"/>
            <a:ext cx="4648200" cy="5709255"/>
          </a:xfrm>
          <a:prstGeom prst="rect">
            <a:avLst/>
          </a:prstGeom>
          <a:noFill/>
          <a:ln w="9525">
            <a:noFill/>
            <a:miter lim="800000"/>
            <a:headEnd/>
            <a:tailEnd/>
          </a:ln>
        </p:spPr>
        <p:txBody>
          <a:bodyPr wrap="square">
            <a:spAutoFit/>
          </a:bodyPr>
          <a:lstStyle/>
          <a:p>
            <a:pPr defTabSz="457200">
              <a:defRPr/>
            </a:pPr>
            <a:r>
              <a:rPr lang="en-US" sz="1600" b="1" u="sng" dirty="0" err="1">
                <a:solidFill>
                  <a:srgbClr val="002060"/>
                </a:solidFill>
                <a:latin typeface="Arial" panose="020B0604020202020204" pitchFamily="34" charset="0"/>
                <a:ea typeface="ＭＳ Ｐゴシック" pitchFamily="1" charset="-128"/>
                <a:cs typeface="Arial" panose="020B0604020202020204" pitchFamily="34" charset="0"/>
              </a:rPr>
              <a:t>JLab</a:t>
            </a:r>
            <a:r>
              <a:rPr lang="en-US" sz="1600" b="1" u="sng" dirty="0">
                <a:solidFill>
                  <a:srgbClr val="002060"/>
                </a:solidFill>
                <a:latin typeface="Arial" panose="020B0604020202020204" pitchFamily="34" charset="0"/>
                <a:ea typeface="ＭＳ Ｐゴシック" pitchFamily="1" charset="-128"/>
                <a:cs typeface="Arial" panose="020B0604020202020204" pitchFamily="34" charset="0"/>
              </a:rPr>
              <a:t> MEIC Figure 8 Concept</a:t>
            </a:r>
          </a:p>
          <a:p>
            <a:pPr defTabSz="457200">
              <a:defRPr/>
            </a:pPr>
            <a:endParaRPr lang="en-US" sz="600" b="1" dirty="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4"/>
              </a:buBlip>
              <a:defRPr/>
            </a:pP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Initial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configuration:</a:t>
            </a:r>
          </a:p>
          <a:p>
            <a:pPr lvl="1" indent="-171450" defTabSz="457200">
              <a:buFont typeface="Arial" pitchFamily="34" charset="0"/>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3-10 GeV on 20-100 GeV </a:t>
            </a:r>
            <a:r>
              <a:rPr lang="en-US" sz="1400" dirty="0" err="1">
                <a:solidFill>
                  <a:prstClr val="black"/>
                </a:solidFill>
                <a:latin typeface="Arial" panose="020B0604020202020204" pitchFamily="34" charset="0"/>
                <a:ea typeface="ＭＳ Ｐゴシック" pitchFamily="1" charset="-128"/>
                <a:cs typeface="Arial" panose="020B0604020202020204" pitchFamily="34" charset="0"/>
              </a:rPr>
              <a:t>ep/eA</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 collider</a:t>
            </a:r>
          </a:p>
          <a:p>
            <a:pPr lvl="1" indent="-171450" defTabSz="457200">
              <a:buFont typeface="Arial" pitchFamily="34" charset="0"/>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Optimized for high ion beam polarization:</a:t>
            </a:r>
          </a:p>
          <a:p>
            <a:pPr marL="1028700" lvl="2" indent="-285750" defTabSz="457200">
              <a:buFont typeface="Wingdings" panose="05000000000000000000" pitchFamily="2" charset="2"/>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polarized deuterons</a:t>
            </a:r>
          </a:p>
          <a:p>
            <a:pPr marL="461963" lvl="1" indent="-176213" defTabSz="457200">
              <a:buFont typeface="Arial" pitchFamily="34" charset="0"/>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Luminosity: </a:t>
            </a:r>
          </a:p>
          <a:p>
            <a:pPr marL="1028700" lvl="2" indent="-285750" defTabSz="457200">
              <a:buFont typeface="Wingdings" panose="05000000000000000000" pitchFamily="2" charset="2"/>
              <a:buChar char="§"/>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up to few x 10</a:t>
            </a:r>
            <a:r>
              <a:rPr lang="en-US" sz="1400" baseline="30000" dirty="0">
                <a:solidFill>
                  <a:prstClr val="black"/>
                </a:solidFill>
                <a:latin typeface="Arial" panose="020B0604020202020204" pitchFamily="34" charset="0"/>
                <a:ea typeface="ＭＳ Ｐゴシック" pitchFamily="1" charset="-128"/>
                <a:cs typeface="Arial" panose="020B0604020202020204" pitchFamily="34" charset="0"/>
              </a:rPr>
              <a:t>34</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 e-nucleons cm</a:t>
            </a:r>
            <a:r>
              <a:rPr lang="en-US" sz="1400" baseline="30000" dirty="0">
                <a:solidFill>
                  <a:prstClr val="black"/>
                </a:solidFill>
                <a:latin typeface="Arial" panose="020B0604020202020204" pitchFamily="34" charset="0"/>
                <a:ea typeface="ＭＳ Ｐゴシック" pitchFamily="1" charset="-128"/>
                <a:cs typeface="Arial" panose="020B0604020202020204" pitchFamily="34" charset="0"/>
              </a:rPr>
              <a:t>-2</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 s</a:t>
            </a:r>
            <a:r>
              <a:rPr lang="en-US" sz="1400" baseline="30000" dirty="0">
                <a:solidFill>
                  <a:prstClr val="black"/>
                </a:solidFill>
                <a:latin typeface="Arial" panose="020B0604020202020204" pitchFamily="34" charset="0"/>
                <a:ea typeface="ＭＳ Ｐゴシック" pitchFamily="1" charset="-128"/>
                <a:cs typeface="Arial" panose="020B0604020202020204" pitchFamily="34" charset="0"/>
              </a:rPr>
              <a:t>-1 </a:t>
            </a:r>
          </a:p>
          <a:p>
            <a:pPr marL="284163" lvl="2" indent="-284163" defTabSz="457200">
              <a:spcAft>
                <a:spcPts val="600"/>
              </a:spcAft>
              <a:buSzPct val="100000"/>
              <a:buFontTx/>
              <a:buBlip>
                <a:blip r:embed="rId4"/>
              </a:buBlip>
              <a:defRPr/>
            </a:pP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Low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technical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risk</a:t>
            </a:r>
            <a:endParaRPr lang="en-US" sz="14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FontTx/>
              <a:buBlip>
                <a:blip r:embed="rId4"/>
              </a:buBlip>
              <a:defRPr/>
            </a:pP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Upgradable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to higher energies </a:t>
            </a:r>
          </a:p>
          <a:p>
            <a:pPr marL="0" lvl="2" defTabSz="457200">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250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GeV protons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on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20 GeV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electrons</a:t>
            </a:r>
          </a:p>
          <a:p>
            <a:pPr marL="0" lvl="2" defTabSz="457200">
              <a:defRPr/>
            </a:pPr>
            <a:endParaRPr lang="en-US" sz="6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SzPct val="100000"/>
              <a:buFontTx/>
              <a:buBlip>
                <a:blip r:embed="rId4"/>
              </a:buBlip>
              <a:defRPr/>
            </a:pP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Flexible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timeframe for Construction 	</a:t>
            </a:r>
          </a:p>
          <a:p>
            <a:pPr marL="0" lvl="2" defTabSz="457200">
              <a:buSzPct val="70000"/>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consistent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w/running 12 GeV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CEBAF</a:t>
            </a:r>
          </a:p>
          <a:p>
            <a:pPr marL="0" lvl="2" defTabSz="457200">
              <a:buSzPct val="70000"/>
              <a:defRPr/>
            </a:pPr>
            <a:endParaRPr lang="en-US" sz="6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spcAft>
                <a:spcPts val="600"/>
              </a:spcAft>
              <a:buFontTx/>
              <a:buBlip>
                <a:blip r:embed="rId4"/>
              </a:buBlip>
              <a:defRPr/>
            </a:pP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Thorough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cost estimate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completed</a:t>
            </a:r>
          </a:p>
          <a:p>
            <a:pPr marL="0" lvl="2" defTabSz="457200">
              <a:spcAft>
                <a:spcPts val="600"/>
              </a:spcAft>
              <a:defRPr/>
            </a:pPr>
            <a:r>
              <a:rPr lang="en-US" sz="14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presented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to NSAC EIC Review</a:t>
            </a:r>
          </a:p>
          <a:p>
            <a:pPr marL="284163" lvl="2" indent="-284163" defTabSz="457200">
              <a:buFontTx/>
              <a:buBlip>
                <a:blip r:embed="rId4"/>
              </a:buBlip>
              <a:defRPr/>
            </a:pP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Cost </a:t>
            </a:r>
            <a:r>
              <a:rPr lang="en-US" sz="1400" dirty="0">
                <a:solidFill>
                  <a:prstClr val="black"/>
                </a:solidFill>
                <a:latin typeface="Arial" panose="020B0604020202020204" pitchFamily="34" charset="0"/>
                <a:ea typeface="ＭＳ Ｐゴシック" pitchFamily="1" charset="-128"/>
                <a:cs typeface="Arial" panose="020B0604020202020204" pitchFamily="34" charset="0"/>
              </a:rPr>
              <a:t>effective </a:t>
            </a: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operations</a:t>
            </a:r>
          </a:p>
          <a:p>
            <a:pPr marL="171450" lvl="0" indent="-171450" defTabSz="457200">
              <a:buFont typeface="Arial" panose="020B0604020202020204" pitchFamily="34" charset="0"/>
              <a:buChar char="•"/>
              <a:defRPr/>
            </a:pPr>
            <a:endParaRPr lang="en-US" sz="14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Wingdings 3"/>
              <a:buChar char="&quot;"/>
              <a:defRPr/>
            </a:pP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 Fulfills White Paper Requirements</a:t>
            </a:r>
          </a:p>
          <a:p>
            <a:pPr marL="171450" lvl="2" indent="-171450" defTabSz="457200">
              <a:buFont typeface="Wingdings 3"/>
              <a:buChar char="&quot;"/>
              <a:defRPr/>
            </a:pPr>
            <a:endParaRPr lang="en-US" sz="1400" b="1" dirty="0">
              <a:solidFill>
                <a:prstClr val="black"/>
              </a:solidFill>
              <a:latin typeface="Arial" panose="020B0604020202020204" pitchFamily="34" charset="0"/>
              <a:ea typeface="ＭＳ Ｐゴシック" pitchFamily="1" charset="-128"/>
              <a:cs typeface="Arial" panose="020B0604020202020204" pitchFamily="34" charset="0"/>
              <a:sym typeface="Wingdings 3"/>
            </a:endParaRPr>
          </a:p>
          <a:p>
            <a:pPr defTabSz="457200">
              <a:defRPr/>
            </a:pPr>
            <a:r>
              <a:rPr lang="en-US" sz="1600" b="1" u="sng" dirty="0" smtClean="0">
                <a:solidFill>
                  <a:srgbClr val="002060"/>
                </a:solidFill>
                <a:latin typeface="Arial" panose="020B0604020202020204" pitchFamily="34" charset="0"/>
                <a:ea typeface="ＭＳ Ｐゴシック" pitchFamily="1" charset="-128"/>
                <a:cs typeface="Arial" panose="020B0604020202020204" pitchFamily="34" charset="0"/>
              </a:rPr>
              <a:t>Current Activities</a:t>
            </a:r>
          </a:p>
          <a:p>
            <a:pPr defTabSz="457200">
              <a:defRPr/>
            </a:pPr>
            <a:endParaRPr lang="en-US" sz="600" b="1" dirty="0" smtClean="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4"/>
              </a:buBlip>
              <a:defRPr/>
            </a:pP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Site evaluation (VA funds)</a:t>
            </a:r>
          </a:p>
          <a:p>
            <a:pPr marL="284163" indent="-284163" defTabSz="457200">
              <a:buBlip>
                <a:blip r:embed="rId4"/>
              </a:buBlip>
              <a:defRPr/>
            </a:pP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Accelerator, detector R&amp;D</a:t>
            </a:r>
          </a:p>
          <a:p>
            <a:pPr marL="284163" lvl="0" indent="-284163" defTabSz="457200">
              <a:buBlip>
                <a:blip r:embed="rId4"/>
              </a:buBlip>
              <a:defRPr/>
            </a:pP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Design optimization</a:t>
            </a:r>
          </a:p>
          <a:p>
            <a:pPr marL="284163" lvl="0" indent="-284163" defTabSz="457200">
              <a:buBlip>
                <a:blip r:embed="rId4"/>
              </a:buBlip>
              <a:defRPr/>
            </a:pPr>
            <a:r>
              <a:rPr lang="en-US" sz="1400" dirty="0" smtClean="0">
                <a:solidFill>
                  <a:prstClr val="black"/>
                </a:solidFill>
                <a:latin typeface="Arial" panose="020B0604020202020204" pitchFamily="34" charset="0"/>
                <a:ea typeface="ＭＳ Ｐゴシック" pitchFamily="1" charset="-128"/>
                <a:cs typeface="Arial" panose="020B0604020202020204" pitchFamily="34" charset="0"/>
              </a:rPr>
              <a:t>Cost reduction</a:t>
            </a:r>
            <a:endParaRPr lang="en-US" sz="1400" dirty="0">
              <a:solidFill>
                <a:prstClr val="black"/>
              </a:solidFill>
              <a:ea typeface="ＭＳ Ｐゴシック" pitchFamily="1" charset="-128"/>
            </a:endParaRPr>
          </a:p>
        </p:txBody>
      </p:sp>
      <p:sp>
        <p:nvSpPr>
          <p:cNvPr id="4" name="Rectangle 2"/>
          <p:cNvSpPr txBox="1">
            <a:spLocks noChangeArrowheads="1"/>
          </p:cNvSpPr>
          <p:nvPr/>
        </p:nvSpPr>
        <p:spPr>
          <a:xfrm>
            <a:off x="304800" y="0"/>
            <a:ext cx="8179242" cy="685800"/>
          </a:xfrm>
          <a:prstGeom prst="rect">
            <a:avLst/>
          </a:prstGeom>
        </p:spPr>
        <p:txBody>
          <a:bodyPr vert="horz" lIns="91440" tIns="45720" rIns="91440" bIns="45720" rtlCol="0" anchor="ctr">
            <a:normAutofit fontScale="97500"/>
          </a:bodyPr>
          <a:lstStyle/>
          <a:p>
            <a:pPr algn="ctr" defTabSz="457200">
              <a:defRPr/>
            </a:pPr>
            <a:r>
              <a:rPr lang="en-US" sz="3200" b="1" dirty="0">
                <a:solidFill>
                  <a:prstClr val="black"/>
                </a:solidFill>
                <a:latin typeface="Arial" charset="0"/>
              </a:rPr>
              <a:t>Jefferson Lab Future: MEIC </a:t>
            </a:r>
          </a:p>
        </p:txBody>
      </p:sp>
      <p:graphicFrame>
        <p:nvGraphicFramePr>
          <p:cNvPr id="2" name="Object 1"/>
          <p:cNvGraphicFramePr>
            <a:graphicFrameLocks noChangeAspect="1"/>
          </p:cNvGraphicFramePr>
          <p:nvPr>
            <p:extLst>
              <p:ext uri="{D42A27DB-BD31-4B8C-83A1-F6EECF244321}">
                <p14:modId xmlns:p14="http://schemas.microsoft.com/office/powerpoint/2010/main" val="2729307734"/>
              </p:ext>
            </p:extLst>
          </p:nvPr>
        </p:nvGraphicFramePr>
        <p:xfrm>
          <a:off x="4190999" y="1250950"/>
          <a:ext cx="4772025" cy="4445000"/>
        </p:xfrm>
        <a:graphic>
          <a:graphicData uri="http://schemas.openxmlformats.org/presentationml/2006/ole">
            <mc:AlternateContent xmlns:mc="http://schemas.openxmlformats.org/markup-compatibility/2006">
              <mc:Choice xmlns:v="urn:schemas-microsoft-com:vml" Requires="v">
                <p:oleObj spid="_x0000_s2071" name="Acrobat Document" r:id="rId5" imgW="16459200" imgH="15097035" progId="AcroExch.Document.7">
                  <p:embed/>
                </p:oleObj>
              </mc:Choice>
              <mc:Fallback>
                <p:oleObj name="Acrobat Document" r:id="rId5" imgW="16459200" imgH="15097035" progId="AcroExch.Document.7">
                  <p:embed/>
                  <p:pic>
                    <p:nvPicPr>
                      <p:cNvPr id="0" name=""/>
                      <p:cNvPicPr/>
                      <p:nvPr/>
                    </p:nvPicPr>
                    <p:blipFill>
                      <a:blip r:embed="rId6">
                        <a:lum bright="-23000" contrast="37000"/>
                      </a:blip>
                      <a:stretch>
                        <a:fillRect/>
                      </a:stretch>
                    </p:blipFill>
                    <p:spPr>
                      <a:xfrm>
                        <a:off x="4190999" y="1250950"/>
                        <a:ext cx="4772025" cy="4445000"/>
                      </a:xfrm>
                      <a:prstGeom prst="rect">
                        <a:avLst/>
                      </a:prstGeom>
                      <a:ln>
                        <a:noFill/>
                      </a:ln>
                    </p:spPr>
                  </p:pic>
                </p:oleObj>
              </mc:Fallback>
            </mc:AlternateContent>
          </a:graphicData>
        </a:graphic>
      </p:graphicFrame>
    </p:spTree>
    <p:extLst>
      <p:ext uri="{BB962C8B-B14F-4D97-AF65-F5344CB8AC3E}">
        <p14:creationId xmlns:p14="http://schemas.microsoft.com/office/powerpoint/2010/main" val="8606006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685800"/>
          </a:xfrm>
        </p:spPr>
        <p:txBody>
          <a:bodyPr/>
          <a:lstStyle/>
          <a:p>
            <a:r>
              <a:rPr lang="en-US" dirty="0" smtClean="0">
                <a:solidFill>
                  <a:schemeClr val="tx1"/>
                </a:solidFill>
              </a:rPr>
              <a:t>Jefferson Lab: Today and Tomorrow</a:t>
            </a:r>
            <a:endParaRPr lang="en-US" dirty="0">
              <a:solidFill>
                <a:schemeClr val="tx1"/>
              </a:solidFill>
            </a:endParaRPr>
          </a:p>
        </p:txBody>
      </p:sp>
      <p:pic>
        <p:nvPicPr>
          <p:cNvPr id="297987" name="Picture 3"/>
          <p:cNvPicPr>
            <a:picLocks noChangeAspect="1" noChangeArrowheads="1"/>
          </p:cNvPicPr>
          <p:nvPr/>
        </p:nvPicPr>
        <p:blipFill>
          <a:blip r:embed="rId2" cstate="print"/>
          <a:srcRect/>
          <a:stretch>
            <a:fillRect/>
          </a:stretch>
        </p:blipFill>
        <p:spPr bwMode="auto">
          <a:xfrm>
            <a:off x="2971800" y="1905000"/>
            <a:ext cx="3581400" cy="2545773"/>
          </a:xfrm>
          <a:prstGeom prst="rect">
            <a:avLst/>
          </a:prstGeom>
          <a:noFill/>
          <a:ln w="9525">
            <a:noFill/>
            <a:miter lim="800000"/>
            <a:headEnd/>
            <a:tailEnd/>
          </a:ln>
        </p:spPr>
      </p:pic>
      <p:pic>
        <p:nvPicPr>
          <p:cNvPr id="14" name="Picture 4"/>
          <p:cNvPicPr>
            <a:picLocks noChangeArrowheads="1"/>
          </p:cNvPicPr>
          <p:nvPr/>
        </p:nvPicPr>
        <p:blipFill>
          <a:blip r:embed="rId3" cstate="print"/>
          <a:srcRect/>
          <a:stretch>
            <a:fillRect/>
          </a:stretch>
        </p:blipFill>
        <p:spPr bwMode="auto">
          <a:xfrm>
            <a:off x="6629400" y="685800"/>
            <a:ext cx="2071687" cy="2209800"/>
          </a:xfrm>
          <a:prstGeom prst="rect">
            <a:avLst/>
          </a:prstGeom>
          <a:noFill/>
          <a:ln w="12700">
            <a:noFill/>
            <a:miter lim="800000"/>
            <a:headEnd/>
            <a:tailEnd/>
          </a:ln>
        </p:spPr>
      </p:pic>
      <p:pic>
        <p:nvPicPr>
          <p:cNvPr id="11" name="Picture 4" descr="ev2_side"/>
          <p:cNvPicPr>
            <a:picLocks noChangeAspect="1" noChangeArrowheads="1"/>
          </p:cNvPicPr>
          <p:nvPr/>
        </p:nvPicPr>
        <p:blipFill>
          <a:blip r:embed="rId4" cstate="print"/>
          <a:srcRect/>
          <a:stretch>
            <a:fillRect/>
          </a:stretch>
        </p:blipFill>
        <p:spPr bwMode="auto">
          <a:xfrm>
            <a:off x="3886200" y="4572000"/>
            <a:ext cx="1876324" cy="1447800"/>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srcRect/>
          <a:stretch>
            <a:fillRect/>
          </a:stretch>
        </p:blipFill>
        <p:spPr bwMode="auto">
          <a:xfrm>
            <a:off x="838200" y="2743200"/>
            <a:ext cx="1169966" cy="1752600"/>
          </a:xfrm>
          <a:prstGeom prst="rect">
            <a:avLst/>
          </a:prstGeom>
          <a:noFill/>
          <a:ln w="9525">
            <a:noFill/>
            <a:miter lim="800000"/>
            <a:headEnd/>
            <a:tailEnd/>
          </a:ln>
        </p:spPr>
      </p:pic>
      <p:pic>
        <p:nvPicPr>
          <p:cNvPr id="12" name="Picture 3" descr="CSSMcover1280x1024lattice"/>
          <p:cNvPicPr>
            <a:picLocks noChangeAspect="1" noChangeArrowheads="1"/>
          </p:cNvPicPr>
          <p:nvPr/>
        </p:nvPicPr>
        <p:blipFill>
          <a:blip r:embed="rId6" cstate="print"/>
          <a:srcRect t="6697"/>
          <a:stretch>
            <a:fillRect/>
          </a:stretch>
        </p:blipFill>
        <p:spPr bwMode="auto">
          <a:xfrm>
            <a:off x="1524000" y="4876800"/>
            <a:ext cx="1676400" cy="1250982"/>
          </a:xfrm>
          <a:prstGeom prst="rect">
            <a:avLst/>
          </a:prstGeom>
          <a:noFill/>
          <a:ln w="9525">
            <a:noFill/>
            <a:miter lim="800000"/>
            <a:headEnd/>
            <a:tailEnd/>
          </a:ln>
        </p:spPr>
      </p:pic>
      <p:pic>
        <p:nvPicPr>
          <p:cNvPr id="297988" name="Picture 4"/>
          <p:cNvPicPr>
            <a:picLocks noChangeAspect="1" noChangeArrowheads="1"/>
          </p:cNvPicPr>
          <p:nvPr/>
        </p:nvPicPr>
        <p:blipFill>
          <a:blip r:embed="rId7" cstate="print"/>
          <a:srcRect/>
          <a:stretch>
            <a:fillRect/>
          </a:stretch>
        </p:blipFill>
        <p:spPr bwMode="auto">
          <a:xfrm>
            <a:off x="3810000" y="914400"/>
            <a:ext cx="1657350" cy="1386904"/>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6400800" y="3581400"/>
            <a:ext cx="2447734" cy="6144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97990" name="Picture 6"/>
          <p:cNvPicPr>
            <a:picLocks noChangeAspect="1" noChangeArrowheads="1"/>
          </p:cNvPicPr>
          <p:nvPr/>
        </p:nvPicPr>
        <p:blipFill>
          <a:blip r:embed="rId9" cstate="print"/>
          <a:srcRect/>
          <a:stretch>
            <a:fillRect/>
          </a:stretch>
        </p:blipFill>
        <p:spPr bwMode="auto">
          <a:xfrm>
            <a:off x="1371600" y="914400"/>
            <a:ext cx="2045443" cy="1457324"/>
          </a:xfrm>
          <a:prstGeom prst="rect">
            <a:avLst/>
          </a:prstGeom>
          <a:noFill/>
          <a:ln w="9525">
            <a:noFill/>
            <a:miter lim="800000"/>
            <a:headEnd/>
            <a:tailEnd/>
          </a:ln>
        </p:spPr>
      </p:pic>
      <p:pic>
        <p:nvPicPr>
          <p:cNvPr id="305153" name="Picture 1"/>
          <p:cNvPicPr>
            <a:picLocks noChangeAspect="1" noChangeArrowheads="1"/>
          </p:cNvPicPr>
          <p:nvPr/>
        </p:nvPicPr>
        <p:blipFill>
          <a:blip r:embed="rId10" cstate="print"/>
          <a:srcRect/>
          <a:stretch>
            <a:fillRect/>
          </a:stretch>
        </p:blipFill>
        <p:spPr bwMode="auto">
          <a:xfrm>
            <a:off x="6714020" y="4648200"/>
            <a:ext cx="1515580" cy="1371600"/>
          </a:xfrm>
          <a:prstGeom prst="rect">
            <a:avLst/>
          </a:prstGeom>
          <a:noFill/>
          <a:ln w="9525">
            <a:noFill/>
            <a:miter lim="800000"/>
            <a:headEnd/>
            <a:tailEnd/>
          </a:ln>
        </p:spPr>
      </p:pic>
      <p:sp>
        <p:nvSpPr>
          <p:cNvPr id="32" name="Content Placeholder 2"/>
          <p:cNvSpPr txBox="1">
            <a:spLocks/>
          </p:cNvSpPr>
          <p:nvPr/>
        </p:nvSpPr>
        <p:spPr>
          <a:xfrm>
            <a:off x="0" y="784108"/>
            <a:ext cx="9144000" cy="5689833"/>
          </a:xfrm>
          <a:prstGeom prst="rect">
            <a:avLst/>
          </a:prstGeom>
          <a:solidFill>
            <a:srgbClr val="FFF4D5">
              <a:alpha val="87843"/>
            </a:srgbClr>
          </a:solidFill>
        </p:spPr>
        <p:txBody>
          <a:bodyPr/>
          <a:lstStyle/>
          <a:p>
            <a:pPr marL="342900" marR="0" lvl="0" indent="-342900" algn="l" defTabSz="914400" rtl="0" eaLnBrk="1" fontAlgn="base" latinLnBrk="0" hangingPunct="1">
              <a:lnSpc>
                <a:spcPct val="100000"/>
              </a:lnSpc>
              <a:spcAft>
                <a:spcPct val="0"/>
              </a:spcAft>
              <a:buClr>
                <a:srgbClr val="C00000"/>
              </a:buClr>
              <a:buSzTx/>
              <a:buFontTx/>
              <a:buChar char="•"/>
              <a:tabLst/>
              <a:defRPr/>
            </a:pPr>
            <a:endParaRPr kumimoji="0" lang="en-US" sz="1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endPar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685800" marR="0" lvl="0" indent="-342900" algn="l" defTabSz="914400" rtl="0" eaLnBrk="1" fontAlgn="base" latinLnBrk="0" hangingPunct="1">
              <a:lnSpc>
                <a:spcPct val="100000"/>
              </a:lnSpc>
              <a:spcAft>
                <a:spcPct val="0"/>
              </a:spcAft>
              <a:buClr>
                <a:srgbClr val="C00000"/>
              </a:buClr>
              <a:buSzTx/>
              <a:buFont typeface="Arial" pitchFamily="34" charset="0"/>
              <a:buChar char="•"/>
              <a:tabLst/>
              <a:defRPr/>
            </a:pPr>
            <a:r>
              <a:rPr lang="en-US" sz="2000" b="1" kern="0" dirty="0">
                <a:solidFill>
                  <a:srgbClr val="002060"/>
                </a:solidFill>
                <a:latin typeface="Arial" pitchFamily="34" charset="0"/>
                <a:cs typeface="Arial" pitchFamily="34" charset="0"/>
              </a:rPr>
              <a:t> </a:t>
            </a:r>
            <a:r>
              <a:rPr lang="en-US" sz="2000" b="1" kern="0" dirty="0" smtClean="0">
                <a:solidFill>
                  <a:srgbClr val="002060"/>
                </a:solidFill>
                <a:latin typeface="Arial" pitchFamily="34" charset="0"/>
                <a:cs typeface="Arial" pitchFamily="34" charset="0"/>
              </a:rPr>
              <a:t>  </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The Jefferson Lab electron accelerator is  a unique world-leading       	facility for hadron and nuclear physics research</a:t>
            </a:r>
          </a:p>
          <a:p>
            <a:pPr marL="914400" marR="0" lvl="0" indent="-571500" algn="l" defTabSz="914400" rtl="0" eaLnBrk="1" fontAlgn="base" latinLnBrk="0" hangingPunct="1">
              <a:lnSpc>
                <a:spcPct val="100000"/>
              </a:lnSpc>
              <a:spcAft>
                <a:spcPct val="0"/>
              </a:spcAft>
              <a:buClr>
                <a:srgbClr val="C00000"/>
              </a:buClr>
              <a:buSzTx/>
              <a:buFontTx/>
              <a:buChar char="•"/>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12 </a:t>
            </a:r>
            <a:r>
              <a:rPr kumimoji="0" lang="en-US" sz="2000" b="1" i="0" u="none" strike="noStrike" kern="0" cap="none" spc="0" normalizeH="0" baseline="0" noProof="0" dirty="0" err="1" smtClean="0">
                <a:ln>
                  <a:noFill/>
                </a:ln>
                <a:solidFill>
                  <a:srgbClr val="002060"/>
                </a:solidFill>
                <a:effectLst/>
                <a:uLnTx/>
                <a:uFillTx/>
                <a:latin typeface="Arial" pitchFamily="34" charset="0"/>
                <a:ea typeface="+mn-ea"/>
                <a:cs typeface="Arial" pitchFamily="34" charset="0"/>
              </a:rPr>
              <a:t>GeV</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 upgrade ensures</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at least  a</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 decade of excellent opportunities for discovery</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 </a:t>
            </a:r>
            <a:r>
              <a:rPr lang="en-US" sz="2000" b="1" kern="0" dirty="0" smtClean="0">
                <a:solidFill>
                  <a:srgbClr val="002060"/>
                </a:solidFill>
                <a:latin typeface="Arial" pitchFamily="34" charset="0"/>
                <a:cs typeface="Arial" pitchFamily="34" charset="0"/>
              </a:rPr>
              <a:t>	New vistas in QCD</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 </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Growing program Beyond the Standard Model</a:t>
            </a:r>
          </a:p>
          <a:p>
            <a:pPr marL="1371600" lvl="0" indent="-457200" fontAlgn="base">
              <a:spcAft>
                <a:spcPct val="0"/>
              </a:spcAft>
              <a:buClr>
                <a:srgbClr val="C00000"/>
              </a:buClr>
              <a:defRPr/>
            </a:pPr>
            <a:r>
              <a:rPr lang="en-US" sz="2000" dirty="0">
                <a:solidFill>
                  <a:srgbClr val="002060"/>
                </a:solidFill>
                <a:latin typeface="Arial" pitchFamily="34" charset="0"/>
                <a:cs typeface="Arial" pitchFamily="34" charset="0"/>
              </a:rPr>
              <a:t>– </a:t>
            </a:r>
            <a:r>
              <a:rPr lang="en-US" sz="2000" b="1" kern="0" dirty="0" smtClean="0">
                <a:solidFill>
                  <a:srgbClr val="002060"/>
                </a:solidFill>
                <a:latin typeface="Arial" pitchFamily="34" charset="0"/>
                <a:cs typeface="Arial" pitchFamily="34" charset="0"/>
              </a:rPr>
              <a:t>	Additional equipment: MOLLER, </a:t>
            </a:r>
            <a:r>
              <a:rPr lang="en-US" sz="2000" b="1" kern="0" dirty="0" err="1" smtClean="0">
                <a:solidFill>
                  <a:srgbClr val="002060"/>
                </a:solidFill>
                <a:latin typeface="Arial" pitchFamily="34" charset="0"/>
                <a:cs typeface="Arial" pitchFamily="34" charset="0"/>
              </a:rPr>
              <a:t>SoLID</a:t>
            </a:r>
            <a:r>
              <a:rPr lang="en-US" sz="2000" b="1" kern="0" dirty="0" smtClean="0">
                <a:solidFill>
                  <a:srgbClr val="002060"/>
                </a:solidFill>
                <a:latin typeface="Arial" pitchFamily="34" charset="0"/>
                <a:cs typeface="Arial" pitchFamily="34" charset="0"/>
              </a:rPr>
              <a:t>,</a:t>
            </a:r>
          </a:p>
          <a:p>
            <a:pPr marL="1371600" lvl="0" indent="-457200" fontAlgn="base">
              <a:spcAft>
                <a:spcPct val="0"/>
              </a:spcAft>
              <a:buClr>
                <a:srgbClr val="C00000"/>
              </a:buClr>
              <a:defRPr/>
            </a:pPr>
            <a:r>
              <a:rPr kumimoji="0" lang="en-US" sz="2000" b="1" i="0" u="none" strike="noStrike" kern="0" cap="none" spc="0" normalizeH="0" noProof="0" dirty="0">
                <a:ln>
                  <a:noFill/>
                </a:ln>
                <a:solidFill>
                  <a:srgbClr val="002060"/>
                </a:solidFill>
                <a:effectLst/>
                <a:uLnTx/>
                <a:uFillTx/>
                <a:latin typeface="Arial" pitchFamily="34" charset="0"/>
                <a:ea typeface="+mn-ea"/>
                <a:cs typeface="Arial" pitchFamily="34" charset="0"/>
              </a:rPr>
              <a:t>	</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plus smaller projects</a:t>
            </a:r>
          </a:p>
          <a:p>
            <a:pPr marL="685800" marR="0" lvl="0" indent="-342900" algn="l" defTabSz="914400" rtl="0" eaLnBrk="1" fontAlgn="base" latinLnBrk="0" hangingPunct="1">
              <a:lnSpc>
                <a:spcPct val="100000"/>
              </a:lnSpc>
              <a:spcAft>
                <a:spcPct val="0"/>
              </a:spcAft>
              <a:buClr>
                <a:srgbClr val="C00000"/>
              </a:buClr>
              <a:buSzTx/>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685800" marR="0" lvl="0" indent="-342900" algn="l" defTabSz="914400" rtl="0" eaLnBrk="1" fontAlgn="base" latinLnBrk="0" hangingPunct="1">
              <a:lnSpc>
                <a:spcPct val="100000"/>
              </a:lnSpc>
              <a:spcAft>
                <a:spcPct val="0"/>
              </a:spcAft>
              <a:buClr>
                <a:srgbClr val="C00000"/>
              </a:buClr>
              <a:buSzTx/>
              <a:buFontTx/>
              <a:buChar char="•"/>
              <a:tabLst/>
              <a:defRPr/>
            </a:pPr>
            <a:endParaRPr kumimoji="0" lang="en-US" sz="16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endParaRPr>
          </a:p>
          <a:p>
            <a:pPr marL="914400" marR="0" lvl="0" indent="-571500" algn="l" defTabSz="914400" rtl="0" eaLnBrk="1" fontAlgn="base" latinLnBrk="0" hangingPunct="1">
              <a:lnSpc>
                <a:spcPct val="100000"/>
              </a:lnSpc>
              <a:spcAft>
                <a:spcPct val="0"/>
              </a:spcAft>
              <a:buClr>
                <a:srgbClr val="C00000"/>
              </a:buClr>
              <a:buSzTx/>
              <a:buFontTx/>
              <a:buChar char="•"/>
              <a:tabLst/>
              <a:defRPr/>
            </a:pP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EIC moving</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forward:</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a:t>
            </a:r>
            <a:r>
              <a:rPr lang="en-US" sz="2000" b="1" kern="0" baseline="0" dirty="0" smtClean="0">
                <a:solidFill>
                  <a:srgbClr val="002060"/>
                </a:solidFill>
                <a:latin typeface="Arial" pitchFamily="34" charset="0"/>
                <a:cs typeface="Arial" pitchFamily="34" charset="0"/>
              </a:rPr>
              <a:t> 	Strong science</a:t>
            </a:r>
            <a:r>
              <a:rPr lang="en-US" sz="2000" b="1" kern="0" dirty="0" smtClean="0">
                <a:solidFill>
                  <a:srgbClr val="002060"/>
                </a:solidFill>
                <a:latin typeface="Arial" pitchFamily="34" charset="0"/>
                <a:cs typeface="Arial" pitchFamily="34" charset="0"/>
              </a:rPr>
              <a:t> case, much builds on </a:t>
            </a:r>
            <a:r>
              <a:rPr lang="en-US" sz="2000" b="1" kern="0" dirty="0" err="1" smtClean="0">
                <a:solidFill>
                  <a:srgbClr val="002060"/>
                </a:solidFill>
                <a:latin typeface="Arial" pitchFamily="34" charset="0"/>
                <a:cs typeface="Arial" pitchFamily="34" charset="0"/>
              </a:rPr>
              <a:t>JLab</a:t>
            </a:r>
            <a:r>
              <a:rPr lang="en-US" sz="2000" b="1" kern="0" dirty="0" smtClean="0">
                <a:solidFill>
                  <a:srgbClr val="002060"/>
                </a:solidFill>
                <a:latin typeface="Arial" pitchFamily="34" charset="0"/>
                <a:cs typeface="Arial" pitchFamily="34" charset="0"/>
              </a:rPr>
              <a:t>  12 </a:t>
            </a:r>
            <a:r>
              <a:rPr lang="en-US" sz="2000" b="1" kern="0" dirty="0" err="1" smtClean="0">
                <a:solidFill>
                  <a:srgbClr val="002060"/>
                </a:solidFill>
                <a:latin typeface="Arial" pitchFamily="34" charset="0"/>
                <a:cs typeface="Arial" pitchFamily="34" charset="0"/>
              </a:rPr>
              <a:t>GeV</a:t>
            </a:r>
            <a:r>
              <a:rPr lang="en-US" sz="2000" b="1" kern="0" dirty="0" smtClean="0">
                <a:solidFill>
                  <a:srgbClr val="002060"/>
                </a:solidFill>
                <a:latin typeface="Arial" pitchFamily="34" charset="0"/>
                <a:cs typeface="Arial" pitchFamily="34" charset="0"/>
              </a:rPr>
              <a:t> program</a:t>
            </a:r>
          </a:p>
          <a:p>
            <a:pPr marL="1371600" lvl="0" indent="-457200" fontAlgn="base">
              <a:spcAft>
                <a:spcPct val="0"/>
              </a:spcAft>
              <a:buClr>
                <a:srgbClr val="C00000"/>
              </a:buClr>
              <a:defRPr/>
            </a:pPr>
            <a:r>
              <a:rPr lang="en-US" sz="2000" dirty="0" smtClean="0">
                <a:solidFill>
                  <a:srgbClr val="002060"/>
                </a:solidFill>
                <a:latin typeface="Arial" pitchFamily="34" charset="0"/>
                <a:cs typeface="Arial" pitchFamily="34" charset="0"/>
              </a:rPr>
              <a:t>–</a:t>
            </a:r>
            <a:r>
              <a:rPr kumimoji="0" lang="en-US" sz="20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a:t>
            </a:r>
            <a:r>
              <a:rPr kumimoji="0" lang="en-US" sz="2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MEIC design well developed – time scale following 12 GeV program is “natural”</a:t>
            </a:r>
          </a:p>
          <a:p>
            <a:pPr marL="1371600" lvl="0" indent="-457200" fontAlgn="base">
              <a:spcAft>
                <a:spcPct val="0"/>
              </a:spcAft>
              <a:buClr>
                <a:srgbClr val="C00000"/>
              </a:buClr>
              <a:defRPr/>
            </a:pPr>
            <a:r>
              <a:rPr lang="en-US" sz="2000" kern="0" dirty="0" smtClean="0">
                <a:solidFill>
                  <a:srgbClr val="002060"/>
                </a:solidFill>
                <a:latin typeface="Arial" pitchFamily="34" charset="0"/>
                <a:cs typeface="Arial" pitchFamily="34" charset="0"/>
              </a:rPr>
              <a:t>–</a:t>
            </a:r>
            <a:r>
              <a:rPr lang="en-US" sz="2000" b="1" kern="0" dirty="0" smtClean="0">
                <a:solidFill>
                  <a:srgbClr val="002060"/>
                </a:solidFill>
                <a:latin typeface="Arial" pitchFamily="34" charset="0"/>
                <a:cs typeface="Arial" pitchFamily="34" charset="0"/>
              </a:rPr>
              <a:t> 	Awaiting NSAC 2015 Long Range Plan</a:t>
            </a:r>
          </a:p>
        </p:txBody>
      </p:sp>
    </p:spTree>
    <p:extLst>
      <p:ext uri="{BB962C8B-B14F-4D97-AF65-F5344CB8AC3E}">
        <p14:creationId xmlns:p14="http://schemas.microsoft.com/office/powerpoint/2010/main" val="2011951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793" y="676469"/>
            <a:ext cx="9153144" cy="5791200"/>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745" r="54337"/>
          <a:stretch/>
        </p:blipFill>
        <p:spPr>
          <a:xfrm>
            <a:off x="2563591" y="685799"/>
            <a:ext cx="4218209" cy="5799943"/>
          </a:xfrm>
          <a:prstGeom prst="rect">
            <a:avLst/>
          </a:prstGeom>
          <a:ln>
            <a:noFill/>
          </a:ln>
          <a:effectLst>
            <a:softEdge rad="635000"/>
          </a:effectLst>
        </p:spPr>
      </p:pic>
      <p:sp>
        <p:nvSpPr>
          <p:cNvPr id="4" name="Rectangle 3"/>
          <p:cNvSpPr/>
          <p:nvPr/>
        </p:nvSpPr>
        <p:spPr>
          <a:xfrm>
            <a:off x="-2" y="0"/>
            <a:ext cx="9153144" cy="1261884"/>
          </a:xfrm>
          <a:prstGeom prst="rect">
            <a:avLst/>
          </a:prstGeom>
          <a:solidFill>
            <a:schemeClr val="tx1"/>
          </a:solid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800" b="1" spc="150" dirty="0" err="1" smtClean="0">
                <a:ln w="11430"/>
                <a:solidFill>
                  <a:srgbClr val="FFFFFF">
                    <a:lumMod val="85000"/>
                  </a:srgbClr>
                </a:solidFill>
                <a:effectLst>
                  <a:outerShdw blurRad="25400" algn="tl" rotWithShape="0">
                    <a:srgbClr val="000000">
                      <a:alpha val="43000"/>
                    </a:srgbClr>
                  </a:outerShdw>
                </a:effectLst>
                <a:latin typeface="Calibri" panose="020F0502020204030204" pitchFamily="34" charset="0"/>
              </a:rPr>
              <a:t>JLab</a:t>
            </a:r>
            <a:r>
              <a:rPr lang="en-US" sz="3800" b="1" spc="150" dirty="0" smtClean="0">
                <a:ln w="11430"/>
                <a:solidFill>
                  <a:srgbClr val="FFFFFF">
                    <a:lumMod val="85000"/>
                  </a:srgbClr>
                </a:solidFill>
                <a:effectLst>
                  <a:outerShdw blurRad="25400" algn="tl" rotWithShape="0">
                    <a:srgbClr val="000000">
                      <a:alpha val="43000"/>
                    </a:srgbClr>
                  </a:outerShdw>
                </a:effectLst>
                <a:latin typeface="Calibri" panose="020F0502020204030204" pitchFamily="34" charset="0"/>
              </a:rPr>
              <a:t> @ 12 GeV: Nuclear Physics for the Future</a:t>
            </a:r>
            <a:endParaRPr lang="en-US" sz="3800" b="1" spc="150" dirty="0">
              <a:ln w="11430"/>
              <a:solidFill>
                <a:srgbClr val="FFFFFF">
                  <a:lumMod val="85000"/>
                </a:srgbClr>
              </a:solidFill>
              <a:effectLst>
                <a:outerShdw blurRad="25400" algn="tl" rotWithShape="0">
                  <a:srgbClr val="000000">
                    <a:alpha val="43000"/>
                  </a:srgbClr>
                </a:outerShdw>
              </a:effectLst>
              <a:latin typeface="Calibri" panose="020F0502020204030204" pitchFamily="34" charset="0"/>
            </a:endParaRPr>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799" y="2584077"/>
            <a:ext cx="2842587" cy="19879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s://userweb.jlab.org/~kcarter/PT%20Photos/Hall%20B/1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5906"/>
          <a:stretch/>
        </p:blipFill>
        <p:spPr bwMode="auto">
          <a:xfrm>
            <a:off x="6324600" y="685800"/>
            <a:ext cx="2496495" cy="2834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6" descr="halla_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305" y="4572000"/>
            <a:ext cx="2850184" cy="190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jlabhome\home\mont\montdocs\jlab\jlab users\users meeting 2013\Four C100 CM's installed into South Linac.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8305" y="685800"/>
            <a:ext cx="2822640" cy="18982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C:\Users\stewartm\Desktop\gccccidb.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6490"/>
          <a:stretch/>
        </p:blipFill>
        <p:spPr bwMode="auto">
          <a:xfrm>
            <a:off x="6347292" y="3439160"/>
            <a:ext cx="2476668" cy="30196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29</a:t>
            </a:fld>
            <a:endParaRPr lang="en-US" dirty="0">
              <a:solidFill>
                <a:prstClr val="white"/>
              </a:solidFill>
            </a:endParaRPr>
          </a:p>
        </p:txBody>
      </p:sp>
    </p:spTree>
    <p:extLst>
      <p:ext uri="{BB962C8B-B14F-4D97-AF65-F5344CB8AC3E}">
        <p14:creationId xmlns:p14="http://schemas.microsoft.com/office/powerpoint/2010/main" val="2973039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9144351" cy="6764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0" name="Rectangle 29"/>
          <p:cNvSpPr/>
          <p:nvPr/>
        </p:nvSpPr>
        <p:spPr bwMode="auto">
          <a:xfrm>
            <a:off x="-8793" y="676469"/>
            <a:ext cx="9153144" cy="5791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a:solidFill>
                <a:srgbClr val="000000"/>
              </a:solidFill>
            </a:endParaRPr>
          </a:p>
        </p:txBody>
      </p:sp>
      <p:sp>
        <p:nvSpPr>
          <p:cNvPr id="4" name="Title 3"/>
          <p:cNvSpPr>
            <a:spLocks noGrp="1"/>
          </p:cNvSpPr>
          <p:nvPr>
            <p:ph type="title" idx="4294967295"/>
          </p:nvPr>
        </p:nvSpPr>
        <p:spPr>
          <a:xfrm>
            <a:off x="0" y="0"/>
            <a:ext cx="9144000" cy="652548"/>
          </a:xfrm>
        </p:spPr>
        <p:txBody>
          <a:bodyPr/>
          <a:lstStyle/>
          <a:p>
            <a:r>
              <a:rPr lang="en-US" dirty="0" err="1" smtClean="0">
                <a:solidFill>
                  <a:schemeClr val="bg2"/>
                </a:solidFill>
              </a:rPr>
              <a:t>JLab</a:t>
            </a:r>
            <a:r>
              <a:rPr lang="en-US" dirty="0" smtClean="0">
                <a:solidFill>
                  <a:schemeClr val="bg2"/>
                </a:solidFill>
              </a:rPr>
              <a:t>: A Laboratory for Nuclear Science</a:t>
            </a:r>
            <a:endParaRPr lang="en-US" dirty="0">
              <a:solidFill>
                <a:schemeClr val="bg2"/>
              </a:solidFill>
            </a:endParaRPr>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4745" r="54337"/>
          <a:stretch/>
        </p:blipFill>
        <p:spPr>
          <a:xfrm>
            <a:off x="2639791" y="667726"/>
            <a:ext cx="4218209" cy="5799943"/>
          </a:xfrm>
          <a:prstGeom prst="rect">
            <a:avLst/>
          </a:prstGeom>
          <a:ln>
            <a:noFill/>
          </a:ln>
          <a:effectLst>
            <a:softEdge rad="635000"/>
          </a:effectLst>
        </p:spPr>
      </p:pic>
      <p:grpSp>
        <p:nvGrpSpPr>
          <p:cNvPr id="6" name="Group 5"/>
          <p:cNvGrpSpPr/>
          <p:nvPr/>
        </p:nvGrpSpPr>
        <p:grpSpPr>
          <a:xfrm>
            <a:off x="609601" y="4267200"/>
            <a:ext cx="1828800" cy="2224066"/>
            <a:chOff x="609601" y="4267200"/>
            <a:chExt cx="1828800" cy="2224066"/>
          </a:xfrm>
        </p:grpSpPr>
        <p:sp>
          <p:nvSpPr>
            <p:cNvPr id="19" name="TextBox 18"/>
            <p:cNvSpPr txBox="1"/>
            <p:nvPr/>
          </p:nvSpPr>
          <p:spPr>
            <a:xfrm>
              <a:off x="807813" y="6183489"/>
              <a:ext cx="1630587"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Cryogenics</a:t>
              </a:r>
            </a:p>
          </p:txBody>
        </p:sp>
        <p:pic>
          <p:nvPicPr>
            <p:cNvPr id="33" name="Picture 32"/>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9601" y="4267200"/>
              <a:ext cx="1828800" cy="1957913"/>
            </a:xfrm>
            <a:prstGeom prst="rect">
              <a:avLst/>
            </a:prstGeom>
            <a:ln>
              <a:noFill/>
            </a:ln>
            <a:effectLst/>
            <a:scene3d>
              <a:camera prst="orthographicFront"/>
              <a:lightRig rig="threePt" dir="t"/>
            </a:scene3d>
            <a:sp3d>
              <a:bevelT/>
            </a:sp3d>
          </p:spPr>
        </p:pic>
      </p:grpSp>
      <p:grpSp>
        <p:nvGrpSpPr>
          <p:cNvPr id="5" name="Group 4"/>
          <p:cNvGrpSpPr/>
          <p:nvPr/>
        </p:nvGrpSpPr>
        <p:grpSpPr>
          <a:xfrm>
            <a:off x="149811" y="2514600"/>
            <a:ext cx="2217656" cy="1645510"/>
            <a:chOff x="149811" y="2514600"/>
            <a:chExt cx="2217656" cy="1645510"/>
          </a:xfrm>
        </p:grpSpPr>
        <p:sp>
          <p:nvSpPr>
            <p:cNvPr id="18" name="TextBox 17"/>
            <p:cNvSpPr txBox="1"/>
            <p:nvPr/>
          </p:nvSpPr>
          <p:spPr>
            <a:xfrm>
              <a:off x="149811" y="3852333"/>
              <a:ext cx="2204565"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Medical Imaging</a:t>
              </a:r>
            </a:p>
          </p:txBody>
        </p:sp>
        <p:pic>
          <p:nvPicPr>
            <p:cNvPr id="32" name="Picture 2" descr="P1080582.JPG"/>
            <p:cNvPicPr>
              <a:picLocks noChangeAspect="1"/>
            </p:cNvPicPr>
            <p:nvPr/>
          </p:nvPicPr>
          <p:blipFill rotWithShape="1">
            <a:blip r:embed="rId5" cstate="print"/>
            <a:srcRect t="6183" b="15185"/>
            <a:stretch/>
          </p:blipFill>
          <p:spPr bwMode="auto">
            <a:xfrm>
              <a:off x="152400" y="2514600"/>
              <a:ext cx="2215067" cy="1306691"/>
            </a:xfrm>
            <a:prstGeom prst="rect">
              <a:avLst/>
            </a:prstGeom>
            <a:ln>
              <a:noFill/>
            </a:ln>
            <a:effectLst/>
            <a:scene3d>
              <a:camera prst="orthographicFront"/>
              <a:lightRig rig="threePt" dir="t"/>
            </a:scene3d>
            <a:sp3d>
              <a:bevelT/>
            </a:sp3d>
          </p:spPr>
        </p:pic>
      </p:grpSp>
      <p:grpSp>
        <p:nvGrpSpPr>
          <p:cNvPr id="10" name="Group 9"/>
          <p:cNvGrpSpPr/>
          <p:nvPr/>
        </p:nvGrpSpPr>
        <p:grpSpPr>
          <a:xfrm>
            <a:off x="6432173" y="725545"/>
            <a:ext cx="1896673" cy="2003010"/>
            <a:chOff x="6660773" y="725545"/>
            <a:chExt cx="1896673" cy="2003010"/>
          </a:xfrm>
        </p:grpSpPr>
        <p:sp>
          <p:nvSpPr>
            <p:cNvPr id="15" name="TextBox 14"/>
            <p:cNvSpPr txBox="1"/>
            <p:nvPr/>
          </p:nvSpPr>
          <p:spPr>
            <a:xfrm>
              <a:off x="6660773" y="2205335"/>
              <a:ext cx="1896673" cy="523220"/>
            </a:xfrm>
            <a:prstGeom prst="rect">
              <a:avLst/>
            </a:prstGeom>
            <a:noFill/>
          </p:spPr>
          <p:txBody>
            <a:bodyPr wrap="none" rtlCol="0">
              <a:spAutoFit/>
            </a:bodyPr>
            <a:lstStyle/>
            <a:p>
              <a:pPr algn="ctr" defTabSz="457200"/>
              <a:r>
                <a:rPr lang="en-US" sz="1400" dirty="0">
                  <a:solidFill>
                    <a:prstClr val="white"/>
                  </a:solidFill>
                  <a:latin typeface="Arial" pitchFamily="34" charset="0"/>
                  <a:cs typeface="Arial" pitchFamily="34" charset="0"/>
                </a:rPr>
                <a:t>Fundamental</a:t>
              </a:r>
            </a:p>
            <a:p>
              <a:pPr algn="ctr" defTabSz="457200"/>
              <a:r>
                <a:rPr lang="en-US" sz="1400" dirty="0">
                  <a:solidFill>
                    <a:prstClr val="white"/>
                  </a:solidFill>
                  <a:latin typeface="Arial" pitchFamily="34" charset="0"/>
                  <a:cs typeface="Arial" pitchFamily="34" charset="0"/>
                </a:rPr>
                <a:t>Forces &amp; Symmetries</a:t>
              </a:r>
            </a:p>
          </p:txBody>
        </p:sp>
        <p:grpSp>
          <p:nvGrpSpPr>
            <p:cNvPr id="48" name="Group 47"/>
            <p:cNvGrpSpPr/>
            <p:nvPr/>
          </p:nvGrpSpPr>
          <p:grpSpPr>
            <a:xfrm>
              <a:off x="6705600" y="725545"/>
              <a:ext cx="1828800" cy="1470806"/>
              <a:chOff x="5695457" y="593011"/>
              <a:chExt cx="3657600" cy="2611528"/>
            </a:xfrm>
            <a:effectLst/>
          </p:grpSpPr>
          <p:pic>
            <p:nvPicPr>
              <p:cNvPr id="49" name="Picture 4" descr="Elementary particles behave differently in the mirror wor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457" y="593011"/>
                <a:ext cx="3657600" cy="2611528"/>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0" name="Rectangle 49"/>
              <p:cNvSpPr/>
              <p:nvPr/>
            </p:nvSpPr>
            <p:spPr>
              <a:xfrm>
                <a:off x="6218710" y="1828800"/>
                <a:ext cx="410690" cy="369332"/>
              </a:xfrm>
              <a:prstGeom prst="rect">
                <a:avLst/>
              </a:prstGeom>
              <a:solidFill>
                <a:schemeClr val="bg1"/>
              </a:solidFill>
            </p:spPr>
            <p:txBody>
              <a:bodyPr wrap="none">
                <a:spAutoFit/>
              </a:bodyPr>
              <a:lstStyle/>
              <a:p>
                <a:pPr defTabSz="457200"/>
                <a:r>
                  <a:rPr lang="en-US" dirty="0">
                    <a:solidFill>
                      <a:srgbClr val="000000"/>
                    </a:solidFill>
                    <a:latin typeface="Arial" charset="0"/>
                  </a:rPr>
                  <a:t>Z</a:t>
                </a:r>
                <a:r>
                  <a:rPr lang="en-US" baseline="30000" dirty="0">
                    <a:solidFill>
                      <a:srgbClr val="000000"/>
                    </a:solidFill>
                    <a:latin typeface="Arial" charset="0"/>
                  </a:rPr>
                  <a:t>0</a:t>
                </a:r>
                <a:endParaRPr lang="en-US" baseline="30000" dirty="0">
                  <a:solidFill>
                    <a:prstClr val="black"/>
                  </a:solidFill>
                </a:endParaRPr>
              </a:p>
            </p:txBody>
          </p:sp>
        </p:grpSp>
      </p:grpSp>
      <p:grpSp>
        <p:nvGrpSpPr>
          <p:cNvPr id="12" name="Group 11"/>
          <p:cNvGrpSpPr/>
          <p:nvPr/>
        </p:nvGrpSpPr>
        <p:grpSpPr>
          <a:xfrm>
            <a:off x="7162449" y="4801140"/>
            <a:ext cx="1981551" cy="1675860"/>
            <a:chOff x="7162799" y="4651813"/>
            <a:chExt cx="1981551" cy="1675860"/>
          </a:xfrm>
        </p:grpSpPr>
        <p:sp>
          <p:nvSpPr>
            <p:cNvPr id="31" name="TextBox 30"/>
            <p:cNvSpPr txBox="1"/>
            <p:nvPr/>
          </p:nvSpPr>
          <p:spPr>
            <a:xfrm>
              <a:off x="7162799" y="6019896"/>
              <a:ext cx="1981551"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Theory </a:t>
              </a:r>
              <a:r>
                <a:rPr lang="en-US" sz="1400" dirty="0" smtClean="0">
                  <a:solidFill>
                    <a:prstClr val="white"/>
                  </a:solidFill>
                  <a:latin typeface="Arial" pitchFamily="34" charset="0"/>
                  <a:cs typeface="Arial" pitchFamily="34" charset="0"/>
                </a:rPr>
                <a:t>&amp; </a:t>
              </a:r>
              <a:r>
                <a:rPr lang="en-US" sz="1400" dirty="0">
                  <a:solidFill>
                    <a:prstClr val="white"/>
                  </a:solidFill>
                  <a:latin typeface="Arial" pitchFamily="34" charset="0"/>
                  <a:cs typeface="Arial" pitchFamily="34" charset="0"/>
                </a:rPr>
                <a:t>Computation</a:t>
              </a:r>
            </a:p>
          </p:txBody>
        </p:sp>
        <p:pic>
          <p:nvPicPr>
            <p:cNvPr id="54" name="Picture 1"/>
            <p:cNvPicPr>
              <a:picLocks noChangeAspect="1" noChangeArrowheads="1"/>
            </p:cNvPicPr>
            <p:nvPr/>
          </p:nvPicPr>
          <p:blipFill>
            <a:blip r:embed="rId7" cstate="print"/>
            <a:srcRect/>
            <a:stretch>
              <a:fillRect/>
            </a:stretch>
          </p:blipFill>
          <p:spPr bwMode="auto">
            <a:xfrm>
              <a:off x="7399029" y="4651813"/>
              <a:ext cx="1515580" cy="1371600"/>
            </a:xfrm>
            <a:prstGeom prst="rect">
              <a:avLst/>
            </a:prstGeom>
            <a:noFill/>
            <a:ln w="9525">
              <a:noFill/>
              <a:miter lim="800000"/>
              <a:headEnd/>
              <a:tailEnd/>
            </a:ln>
            <a:effectLst/>
            <a:scene3d>
              <a:camera prst="orthographicFront"/>
              <a:lightRig rig="threePt" dir="t"/>
            </a:scene3d>
            <a:sp3d>
              <a:bevelT/>
            </a:sp3d>
          </p:spPr>
        </p:pic>
      </p:grpSp>
      <p:grpSp>
        <p:nvGrpSpPr>
          <p:cNvPr id="9" name="Group 8"/>
          <p:cNvGrpSpPr/>
          <p:nvPr/>
        </p:nvGrpSpPr>
        <p:grpSpPr>
          <a:xfrm>
            <a:off x="7056314" y="2743008"/>
            <a:ext cx="1857945" cy="2113022"/>
            <a:chOff x="5024342" y="4246937"/>
            <a:chExt cx="1857945" cy="2113022"/>
          </a:xfrm>
        </p:grpSpPr>
        <p:sp>
          <p:nvSpPr>
            <p:cNvPr id="16" name="TextBox 15"/>
            <p:cNvSpPr txBox="1"/>
            <p:nvPr/>
          </p:nvSpPr>
          <p:spPr>
            <a:xfrm>
              <a:off x="5024342" y="6052182"/>
              <a:ext cx="1857945" cy="307777"/>
            </a:xfrm>
            <a:prstGeom prst="rect">
              <a:avLst/>
            </a:prstGeom>
            <a:noFill/>
          </p:spPr>
          <p:txBody>
            <a:bodyPr wrap="none" rtlCol="0">
              <a:spAutoFit/>
            </a:bodyPr>
            <a:lstStyle/>
            <a:p>
              <a:pPr algn="ctr" defTabSz="457200"/>
              <a:r>
                <a:rPr lang="en-US" sz="1400" dirty="0">
                  <a:solidFill>
                    <a:prstClr val="white"/>
                  </a:solidFill>
                  <a:latin typeface="Arial" pitchFamily="34" charset="0"/>
                  <a:cs typeface="Arial" pitchFamily="34" charset="0"/>
                </a:rPr>
                <a:t>Nuclear Astrophysics</a:t>
              </a:r>
            </a:p>
          </p:txBody>
        </p:sp>
        <p:pic>
          <p:nvPicPr>
            <p:cNvPr id="52" name="Picture 2" descr="http://blogs.scientificamerican.com/basic-space/files/2012/04/cas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14" t="1674" r="51910" b="1523"/>
            <a:stretch/>
          </p:blipFill>
          <p:spPr bwMode="auto">
            <a:xfrm>
              <a:off x="5048629" y="4246937"/>
              <a:ext cx="1809371" cy="1772959"/>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0" y="780834"/>
            <a:ext cx="2102602" cy="1660543"/>
            <a:chOff x="0" y="780834"/>
            <a:chExt cx="2102602" cy="1660543"/>
          </a:xfrm>
        </p:grpSpPr>
        <p:grpSp>
          <p:nvGrpSpPr>
            <p:cNvPr id="8" name="Group 7"/>
            <p:cNvGrpSpPr/>
            <p:nvPr/>
          </p:nvGrpSpPr>
          <p:grpSpPr>
            <a:xfrm>
              <a:off x="0" y="780834"/>
              <a:ext cx="2102602" cy="1476943"/>
              <a:chOff x="152401" y="780834"/>
              <a:chExt cx="2102602" cy="1476943"/>
            </a:xfrm>
          </p:grpSpPr>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407" y="780834"/>
                <a:ext cx="1786620" cy="1368836"/>
              </a:xfrm>
              <a:prstGeom prst="rect">
                <a:avLst/>
              </a:prstGeom>
            </p:spPr>
          </p:pic>
          <p:sp>
            <p:nvSpPr>
              <p:cNvPr id="51" name="Rectangle 50"/>
              <p:cNvSpPr/>
              <p:nvPr/>
            </p:nvSpPr>
            <p:spPr bwMode="auto">
              <a:xfrm>
                <a:off x="152401" y="2128467"/>
                <a:ext cx="2102602" cy="12931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a:solidFill>
                    <a:srgbClr val="000000"/>
                  </a:solidFill>
                </a:endParaRPr>
              </a:p>
            </p:txBody>
          </p:sp>
        </p:grpSp>
        <p:sp>
          <p:nvSpPr>
            <p:cNvPr id="17" name="TextBox 16"/>
            <p:cNvSpPr txBox="1"/>
            <p:nvPr/>
          </p:nvSpPr>
          <p:spPr>
            <a:xfrm>
              <a:off x="228600" y="2133600"/>
              <a:ext cx="1577676" cy="307777"/>
            </a:xfrm>
            <a:prstGeom prst="rect">
              <a:avLst/>
            </a:prstGeom>
            <a:noFill/>
          </p:spPr>
          <p:txBody>
            <a:bodyPr wrap="none" rtlCol="0">
              <a:spAutoFit/>
            </a:bodyPr>
            <a:lstStyle/>
            <a:p>
              <a:pPr defTabSz="457200"/>
              <a:r>
                <a:rPr lang="en-US" sz="1400" dirty="0">
                  <a:solidFill>
                    <a:prstClr val="white"/>
                  </a:solidFill>
                  <a:latin typeface="Arial" pitchFamily="34" charset="0"/>
                  <a:cs typeface="Arial" pitchFamily="34" charset="0"/>
                </a:rPr>
                <a:t>Nuclear Structure</a:t>
              </a:r>
            </a:p>
          </p:txBody>
        </p:sp>
      </p:grpSp>
      <p:grpSp>
        <p:nvGrpSpPr>
          <p:cNvPr id="11" name="Group 10"/>
          <p:cNvGrpSpPr/>
          <p:nvPr/>
        </p:nvGrpSpPr>
        <p:grpSpPr>
          <a:xfrm>
            <a:off x="4257040" y="4634672"/>
            <a:ext cx="2047506" cy="1704536"/>
            <a:chOff x="6934200" y="2819402"/>
            <a:chExt cx="2047506" cy="1704536"/>
          </a:xfrm>
        </p:grpSpPr>
        <p:sp>
          <p:nvSpPr>
            <p:cNvPr id="21" name="TextBox 20"/>
            <p:cNvSpPr txBox="1"/>
            <p:nvPr/>
          </p:nvSpPr>
          <p:spPr>
            <a:xfrm>
              <a:off x="6939435" y="4216161"/>
              <a:ext cx="2042271"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Accelerator S&amp;T</a:t>
              </a:r>
            </a:p>
          </p:txBody>
        </p:sp>
        <p:pic>
          <p:nvPicPr>
            <p:cNvPr id="6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5114" t="18775" r="6656" b="10765"/>
            <a:stretch/>
          </p:blipFill>
          <p:spPr bwMode="auto">
            <a:xfrm>
              <a:off x="6934200" y="2819402"/>
              <a:ext cx="2047506" cy="135968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2625936" y="1066800"/>
            <a:ext cx="1835759" cy="1669776"/>
            <a:chOff x="2625936" y="1194934"/>
            <a:chExt cx="1835759" cy="1669776"/>
          </a:xfrm>
        </p:grpSpPr>
        <p:sp>
          <p:nvSpPr>
            <p:cNvPr id="20" name="TextBox 19"/>
            <p:cNvSpPr txBox="1"/>
            <p:nvPr/>
          </p:nvSpPr>
          <p:spPr>
            <a:xfrm>
              <a:off x="2625936" y="2556933"/>
              <a:ext cx="1835759" cy="307777"/>
            </a:xfrm>
            <a:prstGeom prst="rect">
              <a:avLst/>
            </a:prstGeom>
            <a:noFill/>
          </p:spPr>
          <p:txBody>
            <a:bodyPr wrap="none" rtlCol="0">
              <a:spAutoFit/>
            </a:bodyPr>
            <a:lstStyle/>
            <a:p>
              <a:pPr defTabSz="457200"/>
              <a:r>
                <a:rPr lang="en-US" sz="1400" dirty="0">
                  <a:solidFill>
                    <a:prstClr val="white"/>
                  </a:solidFill>
                  <a:latin typeface="Arial" pitchFamily="34" charset="0"/>
                  <a:cs typeface="Arial" pitchFamily="34" charset="0"/>
                </a:rPr>
                <a:t>Structure of Hadrons</a:t>
              </a:r>
            </a:p>
          </p:txBody>
        </p:sp>
        <p:pic>
          <p:nvPicPr>
            <p:cNvPr id="27" name="Picture 26"/>
            <p:cNvPicPr>
              <a:picLocks noChangeAspect="1"/>
            </p:cNvPicPr>
            <p:nvPr/>
          </p:nvPicPr>
          <p:blipFill rotWithShape="1">
            <a:blip r:embed="rId11">
              <a:extLst>
                <a:ext uri="{28A0092B-C50C-407E-A947-70E740481C1C}">
                  <a14:useLocalDpi xmlns:a14="http://schemas.microsoft.com/office/drawing/2010/main" val="0"/>
                </a:ext>
              </a:extLst>
            </a:blip>
            <a:srcRect l="1337" t="555" r="3337" b="3091"/>
            <a:stretch/>
          </p:blipFill>
          <p:spPr>
            <a:xfrm>
              <a:off x="2859064" y="1194934"/>
              <a:ext cx="1397976" cy="1345990"/>
            </a:xfrm>
            <a:prstGeom prst="rect">
              <a:avLst/>
            </a:prstGeom>
          </p:spPr>
        </p:pic>
      </p:grpSp>
    </p:spTree>
    <p:extLst>
      <p:ext uri="{BB962C8B-B14F-4D97-AF65-F5344CB8AC3E}">
        <p14:creationId xmlns:p14="http://schemas.microsoft.com/office/powerpoint/2010/main" val="15031306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fltVal val="0"/>
                                          </p:val>
                                        </p:tav>
                                        <p:tav tm="100000">
                                          <p:val>
                                            <p:strVal val="#ppt_w"/>
                                          </p:val>
                                        </p:tav>
                                      </p:tavLst>
                                    </p:anim>
                                    <p:anim calcmode="lin" valueType="num">
                                      <p:cBhvr>
                                        <p:cTn id="14" dur="2000" fill="hold"/>
                                        <p:tgtEl>
                                          <p:spTgt spid="2"/>
                                        </p:tgtEl>
                                        <p:attrNameLst>
                                          <p:attrName>ppt_h</p:attrName>
                                        </p:attrNameLst>
                                      </p:cBhvr>
                                      <p:tavLst>
                                        <p:tav tm="0">
                                          <p:val>
                                            <p:fltVal val="0"/>
                                          </p:val>
                                        </p:tav>
                                        <p:tav tm="100000">
                                          <p:val>
                                            <p:strVal val="#ppt_h"/>
                                          </p:val>
                                        </p:tav>
                                      </p:tavLst>
                                    </p:anim>
                                    <p:animEffect transition="in" filter="fade">
                                      <p:cBhvr>
                                        <p:cTn id="15" dur="2000"/>
                                        <p:tgtEl>
                                          <p:spTgt spid="2"/>
                                        </p:tgtEl>
                                      </p:cBhvr>
                                    </p:animEffect>
                                  </p:childTnLst>
                                </p:cTn>
                              </p:par>
                            </p:childTnLst>
                          </p:cTn>
                        </p:par>
                        <p:par>
                          <p:cTn id="16" fill="hold">
                            <p:stCondLst>
                              <p:cond delay="4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000" fill="hold"/>
                                        <p:tgtEl>
                                          <p:spTgt spid="10"/>
                                        </p:tgtEl>
                                        <p:attrNameLst>
                                          <p:attrName>ppt_w</p:attrName>
                                        </p:attrNameLst>
                                      </p:cBhvr>
                                      <p:tavLst>
                                        <p:tav tm="0">
                                          <p:val>
                                            <p:fltVal val="0"/>
                                          </p:val>
                                        </p:tav>
                                        <p:tav tm="100000">
                                          <p:val>
                                            <p:strVal val="#ppt_w"/>
                                          </p:val>
                                        </p:tav>
                                      </p:tavLst>
                                    </p:anim>
                                    <p:anim calcmode="lin" valueType="num">
                                      <p:cBhvr>
                                        <p:cTn id="20" dur="2000" fill="hold"/>
                                        <p:tgtEl>
                                          <p:spTgt spid="10"/>
                                        </p:tgtEl>
                                        <p:attrNameLst>
                                          <p:attrName>ppt_h</p:attrName>
                                        </p:attrNameLst>
                                      </p:cBhvr>
                                      <p:tavLst>
                                        <p:tav tm="0">
                                          <p:val>
                                            <p:fltVal val="0"/>
                                          </p:val>
                                        </p:tav>
                                        <p:tav tm="100000">
                                          <p:val>
                                            <p:strVal val="#ppt_h"/>
                                          </p:val>
                                        </p:tav>
                                      </p:tavLst>
                                    </p:anim>
                                    <p:animEffect transition="in" filter="fade">
                                      <p:cBhvr>
                                        <p:cTn id="21" dur="2000"/>
                                        <p:tgtEl>
                                          <p:spTgt spid="10"/>
                                        </p:tgtEl>
                                      </p:cBhvr>
                                    </p:animEffect>
                                  </p:childTnLst>
                                </p:cTn>
                              </p:par>
                            </p:childTnLst>
                          </p:cTn>
                        </p:par>
                        <p:par>
                          <p:cTn id="22" fill="hold">
                            <p:stCondLst>
                              <p:cond delay="6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2000" fill="hold"/>
                                        <p:tgtEl>
                                          <p:spTgt spid="9"/>
                                        </p:tgtEl>
                                        <p:attrNameLst>
                                          <p:attrName>ppt_w</p:attrName>
                                        </p:attrNameLst>
                                      </p:cBhvr>
                                      <p:tavLst>
                                        <p:tav tm="0">
                                          <p:val>
                                            <p:fltVal val="0"/>
                                          </p:val>
                                        </p:tav>
                                        <p:tav tm="100000">
                                          <p:val>
                                            <p:strVal val="#ppt_w"/>
                                          </p:val>
                                        </p:tav>
                                      </p:tavLst>
                                    </p:anim>
                                    <p:anim calcmode="lin" valueType="num">
                                      <p:cBhvr>
                                        <p:cTn id="26" dur="2000" fill="hold"/>
                                        <p:tgtEl>
                                          <p:spTgt spid="9"/>
                                        </p:tgtEl>
                                        <p:attrNameLst>
                                          <p:attrName>ppt_h</p:attrName>
                                        </p:attrNameLst>
                                      </p:cBhvr>
                                      <p:tavLst>
                                        <p:tav tm="0">
                                          <p:val>
                                            <p:fltVal val="0"/>
                                          </p:val>
                                        </p:tav>
                                        <p:tav tm="100000">
                                          <p:val>
                                            <p:strVal val="#ppt_h"/>
                                          </p:val>
                                        </p:tav>
                                      </p:tavLst>
                                    </p:anim>
                                    <p:animEffect transition="in" filter="fade">
                                      <p:cBhvr>
                                        <p:cTn id="27" dur="2000"/>
                                        <p:tgtEl>
                                          <p:spTgt spid="9"/>
                                        </p:tgtEl>
                                      </p:cBhvr>
                                    </p:animEffect>
                                  </p:childTnLst>
                                </p:cTn>
                              </p:par>
                            </p:childTnLst>
                          </p:cTn>
                        </p:par>
                        <p:par>
                          <p:cTn id="28" fill="hold">
                            <p:stCondLst>
                              <p:cond delay="8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000" fill="hold"/>
                                        <p:tgtEl>
                                          <p:spTgt spid="12"/>
                                        </p:tgtEl>
                                        <p:attrNameLst>
                                          <p:attrName>ppt_w</p:attrName>
                                        </p:attrNameLst>
                                      </p:cBhvr>
                                      <p:tavLst>
                                        <p:tav tm="0">
                                          <p:val>
                                            <p:fltVal val="0"/>
                                          </p:val>
                                        </p:tav>
                                        <p:tav tm="100000">
                                          <p:val>
                                            <p:strVal val="#ppt_w"/>
                                          </p:val>
                                        </p:tav>
                                      </p:tavLst>
                                    </p:anim>
                                    <p:anim calcmode="lin" valueType="num">
                                      <p:cBhvr>
                                        <p:cTn id="32" dur="2000" fill="hold"/>
                                        <p:tgtEl>
                                          <p:spTgt spid="12"/>
                                        </p:tgtEl>
                                        <p:attrNameLst>
                                          <p:attrName>ppt_h</p:attrName>
                                        </p:attrNameLst>
                                      </p:cBhvr>
                                      <p:tavLst>
                                        <p:tav tm="0">
                                          <p:val>
                                            <p:fltVal val="0"/>
                                          </p:val>
                                        </p:tav>
                                        <p:tav tm="100000">
                                          <p:val>
                                            <p:strVal val="#ppt_h"/>
                                          </p:val>
                                        </p:tav>
                                      </p:tavLst>
                                    </p:anim>
                                    <p:animEffect transition="in" filter="fade">
                                      <p:cBhvr>
                                        <p:cTn id="33" dur="2000"/>
                                        <p:tgtEl>
                                          <p:spTgt spid="12"/>
                                        </p:tgtEl>
                                      </p:cBhvr>
                                    </p:animEffect>
                                  </p:childTnLst>
                                </p:cTn>
                              </p:par>
                            </p:childTnLst>
                          </p:cTn>
                        </p:par>
                        <p:par>
                          <p:cTn id="34" fill="hold">
                            <p:stCondLst>
                              <p:cond delay="10000"/>
                            </p:stCondLst>
                            <p:childTnLst>
                              <p:par>
                                <p:cTn id="35" presetID="53" presetClass="entr" presetSubtype="16"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2000" fill="hold"/>
                                        <p:tgtEl>
                                          <p:spTgt spid="11"/>
                                        </p:tgtEl>
                                        <p:attrNameLst>
                                          <p:attrName>ppt_w</p:attrName>
                                        </p:attrNameLst>
                                      </p:cBhvr>
                                      <p:tavLst>
                                        <p:tav tm="0">
                                          <p:val>
                                            <p:fltVal val="0"/>
                                          </p:val>
                                        </p:tav>
                                        <p:tav tm="100000">
                                          <p:val>
                                            <p:strVal val="#ppt_w"/>
                                          </p:val>
                                        </p:tav>
                                      </p:tavLst>
                                    </p:anim>
                                    <p:anim calcmode="lin" valueType="num">
                                      <p:cBhvr>
                                        <p:cTn id="38" dur="2000" fill="hold"/>
                                        <p:tgtEl>
                                          <p:spTgt spid="11"/>
                                        </p:tgtEl>
                                        <p:attrNameLst>
                                          <p:attrName>ppt_h</p:attrName>
                                        </p:attrNameLst>
                                      </p:cBhvr>
                                      <p:tavLst>
                                        <p:tav tm="0">
                                          <p:val>
                                            <p:fltVal val="0"/>
                                          </p:val>
                                        </p:tav>
                                        <p:tav tm="100000">
                                          <p:val>
                                            <p:strVal val="#ppt_h"/>
                                          </p:val>
                                        </p:tav>
                                      </p:tavLst>
                                    </p:anim>
                                    <p:animEffect transition="in" filter="fade">
                                      <p:cBhvr>
                                        <p:cTn id="39" dur="2000"/>
                                        <p:tgtEl>
                                          <p:spTgt spid="11"/>
                                        </p:tgtEl>
                                      </p:cBhvr>
                                    </p:animEffect>
                                  </p:childTnLst>
                                </p:cTn>
                              </p:par>
                            </p:childTnLst>
                          </p:cTn>
                        </p:par>
                        <p:par>
                          <p:cTn id="40" fill="hold">
                            <p:stCondLst>
                              <p:cond delay="12000"/>
                            </p:stCondLst>
                            <p:childTnLst>
                              <p:par>
                                <p:cTn id="41" presetID="53" presetClass="entr" presetSubtype="16"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2000" fill="hold"/>
                                        <p:tgtEl>
                                          <p:spTgt spid="6"/>
                                        </p:tgtEl>
                                        <p:attrNameLst>
                                          <p:attrName>ppt_w</p:attrName>
                                        </p:attrNameLst>
                                      </p:cBhvr>
                                      <p:tavLst>
                                        <p:tav tm="0">
                                          <p:val>
                                            <p:fltVal val="0"/>
                                          </p:val>
                                        </p:tav>
                                        <p:tav tm="100000">
                                          <p:val>
                                            <p:strVal val="#ppt_w"/>
                                          </p:val>
                                        </p:tav>
                                      </p:tavLst>
                                    </p:anim>
                                    <p:anim calcmode="lin" valueType="num">
                                      <p:cBhvr>
                                        <p:cTn id="44" dur="2000" fill="hold"/>
                                        <p:tgtEl>
                                          <p:spTgt spid="6"/>
                                        </p:tgtEl>
                                        <p:attrNameLst>
                                          <p:attrName>ppt_h</p:attrName>
                                        </p:attrNameLst>
                                      </p:cBhvr>
                                      <p:tavLst>
                                        <p:tav tm="0">
                                          <p:val>
                                            <p:fltVal val="0"/>
                                          </p:val>
                                        </p:tav>
                                        <p:tav tm="100000">
                                          <p:val>
                                            <p:strVal val="#ppt_h"/>
                                          </p:val>
                                        </p:tav>
                                      </p:tavLst>
                                    </p:anim>
                                    <p:animEffect transition="in" filter="fade">
                                      <p:cBhvr>
                                        <p:cTn id="45" dur="2000"/>
                                        <p:tgtEl>
                                          <p:spTgt spid="6"/>
                                        </p:tgtEl>
                                      </p:cBhvr>
                                    </p:animEffect>
                                  </p:childTnLst>
                                </p:cTn>
                              </p:par>
                            </p:childTnLst>
                          </p:cTn>
                        </p:par>
                        <p:par>
                          <p:cTn id="46" fill="hold">
                            <p:stCondLst>
                              <p:cond delay="14000"/>
                            </p:stCondLst>
                            <p:childTnLst>
                              <p:par>
                                <p:cTn id="47" presetID="53" presetClass="entr" presetSubtype="16"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2000" fill="hold"/>
                                        <p:tgtEl>
                                          <p:spTgt spid="5"/>
                                        </p:tgtEl>
                                        <p:attrNameLst>
                                          <p:attrName>ppt_w</p:attrName>
                                        </p:attrNameLst>
                                      </p:cBhvr>
                                      <p:tavLst>
                                        <p:tav tm="0">
                                          <p:val>
                                            <p:fltVal val="0"/>
                                          </p:val>
                                        </p:tav>
                                        <p:tav tm="100000">
                                          <p:val>
                                            <p:strVal val="#ppt_w"/>
                                          </p:val>
                                        </p:tav>
                                      </p:tavLst>
                                    </p:anim>
                                    <p:anim calcmode="lin" valueType="num">
                                      <p:cBhvr>
                                        <p:cTn id="50" dur="2000" fill="hold"/>
                                        <p:tgtEl>
                                          <p:spTgt spid="5"/>
                                        </p:tgtEl>
                                        <p:attrNameLst>
                                          <p:attrName>ppt_h</p:attrName>
                                        </p:attrNameLst>
                                      </p:cBhvr>
                                      <p:tavLst>
                                        <p:tav tm="0">
                                          <p:val>
                                            <p:fltVal val="0"/>
                                          </p:val>
                                        </p:tav>
                                        <p:tav tm="100000">
                                          <p:val>
                                            <p:strVal val="#ppt_h"/>
                                          </p:val>
                                        </p:tav>
                                      </p:tavLst>
                                    </p:anim>
                                    <p:animEffect transition="in" filter="fade">
                                      <p:cBhvr>
                                        <p:cTn id="5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792"/>
            <a:ext cx="9144000" cy="397933"/>
          </a:xfrm>
        </p:spPr>
        <p:txBody>
          <a:bodyPr/>
          <a:lstStyle/>
          <a:p>
            <a:r>
              <a:rPr lang="en-US" sz="3200" dirty="0"/>
              <a:t>International Character of Jefferson Lab</a:t>
            </a:r>
          </a:p>
        </p:txBody>
      </p:sp>
      <p:sp>
        <p:nvSpPr>
          <p:cNvPr id="3" name="Content Placeholder 2"/>
          <p:cNvSpPr>
            <a:spLocks noGrp="1"/>
          </p:cNvSpPr>
          <p:nvPr>
            <p:ph idx="1"/>
          </p:nvPr>
        </p:nvSpPr>
        <p:spPr>
          <a:xfrm>
            <a:off x="162258" y="876996"/>
            <a:ext cx="8939407" cy="2137138"/>
          </a:xfrm>
        </p:spPr>
        <p:txBody>
          <a:bodyPr>
            <a:normAutofit/>
          </a:bodyPr>
          <a:lstStyle/>
          <a:p>
            <a:pPr marL="0" lvl="0" indent="0">
              <a:spcBef>
                <a:spcPts val="0"/>
              </a:spcBef>
              <a:buNone/>
            </a:pPr>
            <a:r>
              <a:rPr lang="en-US" dirty="0">
                <a:solidFill>
                  <a:srgbClr val="C00000"/>
                </a:solidFill>
              </a:rPr>
              <a:t>Remarkable and unique facility, complementary efforts in the international scene for the hadron physics program: </a:t>
            </a:r>
          </a:p>
          <a:p>
            <a:pPr marL="287338" lvl="0" indent="0">
              <a:spcBef>
                <a:spcPts val="0"/>
              </a:spcBef>
              <a:buNone/>
            </a:pPr>
            <a:r>
              <a:rPr lang="en-US" sz="1600" dirty="0">
                <a:solidFill>
                  <a:srgbClr val="0000FF"/>
                </a:solidFill>
              </a:rPr>
              <a:t>COMPASS</a:t>
            </a:r>
            <a:r>
              <a:rPr lang="en-US" sz="1600" dirty="0">
                <a:solidFill>
                  <a:srgbClr val="000090"/>
                </a:solidFill>
              </a:rPr>
              <a:t> </a:t>
            </a:r>
            <a:r>
              <a:rPr lang="en-US" sz="1600" dirty="0">
                <a:solidFill>
                  <a:prstClr val="black"/>
                </a:solidFill>
              </a:rPr>
              <a:t>at CERN: ~200 GeV </a:t>
            </a:r>
            <a:r>
              <a:rPr lang="en-US" sz="1600" dirty="0" err="1">
                <a:solidFill>
                  <a:prstClr val="black"/>
                </a:solidFill>
              </a:rPr>
              <a:t>muon</a:t>
            </a:r>
            <a:r>
              <a:rPr lang="en-US" sz="1600" dirty="0">
                <a:solidFill>
                  <a:prstClr val="black"/>
                </a:solidFill>
              </a:rPr>
              <a:t> beam, large acceptance, much lower luminosity.</a:t>
            </a:r>
          </a:p>
          <a:p>
            <a:pPr marL="287338" lvl="0" indent="0">
              <a:spcBef>
                <a:spcPts val="0"/>
              </a:spcBef>
              <a:buNone/>
            </a:pPr>
            <a:r>
              <a:rPr lang="en-US" sz="1600" dirty="0">
                <a:solidFill>
                  <a:srgbClr val="0000FF"/>
                </a:solidFill>
              </a:rPr>
              <a:t>Mainz</a:t>
            </a:r>
            <a:r>
              <a:rPr lang="en-US" sz="1600" dirty="0">
                <a:solidFill>
                  <a:prstClr val="black"/>
                </a:solidFill>
              </a:rPr>
              <a:t> (Germany): excellent 2 GeV CW polarized electron beams but limited kinematic reach. </a:t>
            </a:r>
          </a:p>
          <a:p>
            <a:pPr marL="287338" lvl="0" indent="0">
              <a:spcBef>
                <a:spcPts val="0"/>
              </a:spcBef>
              <a:buNone/>
            </a:pPr>
            <a:r>
              <a:rPr lang="en-US" sz="1600" dirty="0">
                <a:solidFill>
                  <a:srgbClr val="0000FF"/>
                </a:solidFill>
              </a:rPr>
              <a:t>JPARC</a:t>
            </a:r>
            <a:r>
              <a:rPr lang="en-US" sz="1600" dirty="0">
                <a:solidFill>
                  <a:prstClr val="black"/>
                </a:solidFill>
              </a:rPr>
              <a:t> (Japan): Hadron beam facilities with high intensity </a:t>
            </a:r>
            <a:r>
              <a:rPr lang="en-US" sz="1600" dirty="0" err="1">
                <a:solidFill>
                  <a:prstClr val="black"/>
                </a:solidFill>
              </a:rPr>
              <a:t>kaon</a:t>
            </a:r>
            <a:r>
              <a:rPr lang="en-US" sz="1600" dirty="0">
                <a:solidFill>
                  <a:prstClr val="black"/>
                </a:solidFill>
              </a:rPr>
              <a:t> and pion beams. </a:t>
            </a:r>
          </a:p>
          <a:p>
            <a:pPr marL="287338" lvl="0" indent="0">
              <a:spcBef>
                <a:spcPts val="0"/>
              </a:spcBef>
              <a:buNone/>
            </a:pPr>
            <a:r>
              <a:rPr lang="en-US" sz="1600" dirty="0">
                <a:solidFill>
                  <a:srgbClr val="0000FF"/>
                </a:solidFill>
              </a:rPr>
              <a:t>BES</a:t>
            </a:r>
            <a:r>
              <a:rPr lang="en-US" sz="1600" dirty="0">
                <a:solidFill>
                  <a:prstClr val="black"/>
                </a:solidFill>
              </a:rPr>
              <a:t> (China)</a:t>
            </a:r>
            <a:r>
              <a:rPr lang="en-US" sz="1600" dirty="0">
                <a:solidFill>
                  <a:srgbClr val="0000FF"/>
                </a:solidFill>
              </a:rPr>
              <a:t>, BELLE</a:t>
            </a:r>
            <a:r>
              <a:rPr lang="en-US" sz="1600" dirty="0">
                <a:solidFill>
                  <a:prstClr val="black"/>
                </a:solidFill>
              </a:rPr>
              <a:t> (Japan)</a:t>
            </a:r>
            <a:r>
              <a:rPr lang="en-US" sz="1600" dirty="0">
                <a:solidFill>
                  <a:srgbClr val="0000FF"/>
                </a:solidFill>
              </a:rPr>
              <a:t>, BABAR</a:t>
            </a:r>
            <a:r>
              <a:rPr lang="en-US" sz="1600" dirty="0">
                <a:solidFill>
                  <a:prstClr val="black"/>
                </a:solidFill>
              </a:rPr>
              <a:t>: heavy quark meson spectroscopy in e</a:t>
            </a:r>
            <a:r>
              <a:rPr lang="en-US" sz="1600" baseline="30000" dirty="0">
                <a:solidFill>
                  <a:prstClr val="black"/>
                </a:solidFill>
              </a:rPr>
              <a:t>+</a:t>
            </a:r>
            <a:r>
              <a:rPr lang="en-US" sz="1600" dirty="0">
                <a:solidFill>
                  <a:prstClr val="black"/>
                </a:solidFill>
              </a:rPr>
              <a:t>-e</a:t>
            </a:r>
            <a:r>
              <a:rPr lang="en-US" sz="1600" baseline="30000" dirty="0">
                <a:solidFill>
                  <a:prstClr val="black"/>
                </a:solidFill>
              </a:rPr>
              <a:t>-</a:t>
            </a:r>
            <a:r>
              <a:rPr lang="en-US" sz="1600" dirty="0">
                <a:solidFill>
                  <a:prstClr val="black"/>
                </a:solidFill>
              </a:rPr>
              <a:t> collisions.</a:t>
            </a:r>
            <a:endParaRPr lang="en-US" sz="1600" dirty="0">
              <a:solidFill>
                <a:srgbClr val="0000FF"/>
              </a:solidFill>
            </a:endParaRPr>
          </a:p>
          <a:p>
            <a:pPr marL="287338" lvl="0" indent="0">
              <a:spcBef>
                <a:spcPts val="0"/>
              </a:spcBef>
              <a:buNone/>
            </a:pPr>
            <a:r>
              <a:rPr lang="en-US" sz="1600" dirty="0">
                <a:solidFill>
                  <a:srgbClr val="0000FF"/>
                </a:solidFill>
              </a:rPr>
              <a:t>PANDA</a:t>
            </a:r>
            <a:r>
              <a:rPr lang="en-US" sz="1600" dirty="0">
                <a:solidFill>
                  <a:prstClr val="black"/>
                </a:solidFill>
              </a:rPr>
              <a:t> at GSI (Germany): heavy quark meson spectroscopy in proton-antiproton collisions.</a:t>
            </a:r>
          </a:p>
        </p:txBody>
      </p:sp>
      <p:sp>
        <p:nvSpPr>
          <p:cNvPr id="4" name="TextBox 3"/>
          <p:cNvSpPr txBox="1"/>
          <p:nvPr/>
        </p:nvSpPr>
        <p:spPr>
          <a:xfrm>
            <a:off x="6448643" y="3944403"/>
            <a:ext cx="2583366" cy="1569660"/>
          </a:xfrm>
          <a:prstGeom prst="rect">
            <a:avLst/>
          </a:prstGeom>
          <a:noFill/>
        </p:spPr>
        <p:txBody>
          <a:bodyPr wrap="square" rtlCol="0">
            <a:spAutoFit/>
          </a:bodyPr>
          <a:lstStyle/>
          <a:p>
            <a:pPr algn="ctr"/>
            <a:r>
              <a:rPr lang="en-US" sz="2400" dirty="0" smtClean="0">
                <a:solidFill>
                  <a:srgbClr val="C00000"/>
                </a:solidFill>
                <a:latin typeface="Arial" pitchFamily="34" charset="0"/>
                <a:cs typeface="Arial" pitchFamily="34" charset="0"/>
              </a:rPr>
              <a:t>~1/3 </a:t>
            </a:r>
            <a:r>
              <a:rPr lang="en-US" sz="2400" dirty="0" smtClean="0">
                <a:solidFill>
                  <a:prstClr val="black"/>
                </a:solidFill>
                <a:latin typeface="Arial" pitchFamily="34" charset="0"/>
                <a:cs typeface="Arial" pitchFamily="34" charset="0"/>
              </a:rPr>
              <a:t>of our 1380 users (FY14) are international, from </a:t>
            </a:r>
            <a:r>
              <a:rPr lang="en-US" sz="2400" dirty="0" smtClean="0">
                <a:solidFill>
                  <a:srgbClr val="C00000"/>
                </a:solidFill>
                <a:latin typeface="Arial" pitchFamily="34" charset="0"/>
                <a:cs typeface="Arial" pitchFamily="34" charset="0"/>
              </a:rPr>
              <a:t>30</a:t>
            </a:r>
            <a:r>
              <a:rPr lang="en-US" sz="2400" dirty="0" smtClean="0">
                <a:solidFill>
                  <a:srgbClr val="FF0000"/>
                </a:solidFill>
                <a:latin typeface="Arial" pitchFamily="34" charset="0"/>
                <a:cs typeface="Arial" pitchFamily="34" charset="0"/>
              </a:rPr>
              <a:t> </a:t>
            </a:r>
            <a:r>
              <a:rPr lang="en-US" sz="2400" dirty="0" smtClean="0">
                <a:solidFill>
                  <a:srgbClr val="000000"/>
                </a:solidFill>
                <a:latin typeface="Arial" pitchFamily="34" charset="0"/>
                <a:cs typeface="Arial" pitchFamily="34" charset="0"/>
              </a:rPr>
              <a:t>countries</a:t>
            </a:r>
          </a:p>
        </p:txBody>
      </p:sp>
      <p:grpSp>
        <p:nvGrpSpPr>
          <p:cNvPr id="9" name="Group 8"/>
          <p:cNvGrpSpPr/>
          <p:nvPr/>
        </p:nvGrpSpPr>
        <p:grpSpPr>
          <a:xfrm>
            <a:off x="246935" y="3046707"/>
            <a:ext cx="6142249" cy="3359698"/>
            <a:chOff x="246935" y="3046707"/>
            <a:chExt cx="6142249" cy="3359698"/>
          </a:xfrm>
        </p:grpSpPr>
        <p:sp>
          <p:nvSpPr>
            <p:cNvPr id="5" name="TextBox 4"/>
            <p:cNvSpPr txBox="1"/>
            <p:nvPr/>
          </p:nvSpPr>
          <p:spPr>
            <a:xfrm>
              <a:off x="246936" y="3046707"/>
              <a:ext cx="6142248" cy="400110"/>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US" sz="2000" dirty="0" smtClean="0">
                  <a:solidFill>
                    <a:srgbClr val="FF0000"/>
                  </a:solidFill>
                  <a:latin typeface="Arial" pitchFamily="34" charset="0"/>
                  <a:cs typeface="Arial" pitchFamily="34" charset="0"/>
                </a:rPr>
                <a:t>International Users at Jefferson Lab</a:t>
              </a:r>
              <a:endParaRPr lang="en-US" sz="2000" dirty="0">
                <a:solidFill>
                  <a:prstClr val="black"/>
                </a:solidFill>
                <a:latin typeface="Arial" pitchFamily="34" charset="0"/>
                <a:cs typeface="Arial" pitchFamily="34" charset="0"/>
              </a:endParaRPr>
            </a:p>
          </p:txBody>
        </p:sp>
        <p:grpSp>
          <p:nvGrpSpPr>
            <p:cNvPr id="6" name="Group 5"/>
            <p:cNvGrpSpPr>
              <a:grpSpLocks noChangeAspect="1"/>
            </p:cNvGrpSpPr>
            <p:nvPr/>
          </p:nvGrpSpPr>
          <p:grpSpPr>
            <a:xfrm>
              <a:off x="246935" y="3430292"/>
              <a:ext cx="6142249" cy="2976113"/>
              <a:chOff x="728884" y="1551266"/>
              <a:chExt cx="7838980" cy="3798234"/>
            </a:xfrm>
          </p:grpSpPr>
          <p:graphicFrame>
            <p:nvGraphicFramePr>
              <p:cNvPr id="7" name="Chart 6"/>
              <p:cNvGraphicFramePr>
                <a:graphicFrameLocks/>
              </p:cNvGraphicFramePr>
              <p:nvPr>
                <p:extLst>
                  <p:ext uri="{D42A27DB-BD31-4B8C-83A1-F6EECF244321}">
                    <p14:modId xmlns:p14="http://schemas.microsoft.com/office/powerpoint/2010/main" val="515638808"/>
                  </p:ext>
                </p:extLst>
              </p:nvPr>
            </p:nvGraphicFramePr>
            <p:xfrm>
              <a:off x="728884" y="1551266"/>
              <a:ext cx="7838980" cy="3737909"/>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5"/>
              <p:cNvSpPr txBox="1">
                <a:spLocks/>
              </p:cNvSpPr>
              <p:nvPr/>
            </p:nvSpPr>
            <p:spPr>
              <a:xfrm>
                <a:off x="6551465" y="5069540"/>
                <a:ext cx="1622612" cy="27996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smtClean="0">
                    <a:solidFill>
                      <a:prstClr val="white"/>
                    </a:solidFill>
                    <a:latin typeface="Arial" panose="020B0604020202020204" pitchFamily="34" charset="0"/>
                    <a:cs typeface="Arial" panose="020B0604020202020204" pitchFamily="34" charset="0"/>
                  </a:rPr>
                  <a:t>FY2014</a:t>
                </a:r>
              </a:p>
            </p:txBody>
          </p:sp>
        </p:grpSp>
      </p:grpSp>
    </p:spTree>
    <p:extLst>
      <p:ext uri="{BB962C8B-B14F-4D97-AF65-F5344CB8AC3E}">
        <p14:creationId xmlns:p14="http://schemas.microsoft.com/office/powerpoint/2010/main" val="30947613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5757" y="29238"/>
            <a:ext cx="8799802" cy="646331"/>
          </a:xfrm>
          <a:prstGeom prst="rect">
            <a:avLst/>
          </a:prstGeom>
          <a:noFill/>
          <a:ln w="9525">
            <a:noFill/>
            <a:miter lim="800000"/>
            <a:headEnd/>
            <a:tailEnd/>
          </a:ln>
        </p:spPr>
        <p:txBody>
          <a:bodyPr wrap="square">
            <a:spAutoFit/>
          </a:bodyPr>
          <a:lstStyle/>
          <a:p>
            <a:pPr algn="ctr" defTabSz="457200"/>
            <a:r>
              <a:rPr lang="en-US" sz="3600" b="1" dirty="0" err="1">
                <a:solidFill>
                  <a:prstClr val="black"/>
                </a:solidFill>
                <a:latin typeface="Arial" pitchFamily="34" charset="0"/>
                <a:cs typeface="Arial" pitchFamily="34" charset="0"/>
              </a:rPr>
              <a:t>JLab</a:t>
            </a:r>
            <a:r>
              <a:rPr lang="en-US" sz="3600" b="1" dirty="0">
                <a:solidFill>
                  <a:prstClr val="black"/>
                </a:solidFill>
                <a:latin typeface="Arial" pitchFamily="34" charset="0"/>
                <a:cs typeface="Arial" pitchFamily="34" charset="0"/>
              </a:rPr>
              <a:t> 2014      Near-Future	     Future     </a:t>
            </a:r>
            <a:endParaRPr lang="en-US" sz="1400" dirty="0">
              <a:solidFill>
                <a:srgbClr val="C00000"/>
              </a:solidFill>
              <a:latin typeface="Arial" pitchFamily="34" charset="0"/>
              <a:cs typeface="Arial" pitchFamily="34" charset="0"/>
            </a:endParaRPr>
          </a:p>
        </p:txBody>
      </p:sp>
      <p:sp>
        <p:nvSpPr>
          <p:cNvPr id="6" name="TextBox 5"/>
          <p:cNvSpPr txBox="1"/>
          <p:nvPr/>
        </p:nvSpPr>
        <p:spPr>
          <a:xfrm>
            <a:off x="89010" y="865496"/>
            <a:ext cx="2965235" cy="523220"/>
          </a:xfrm>
          <a:prstGeom prst="rect">
            <a:avLst/>
          </a:prstGeom>
          <a:solidFill>
            <a:srgbClr val="313EBD"/>
          </a:solidFill>
        </p:spPr>
        <p:txBody>
          <a:bodyPr wrap="square" rtlCol="0">
            <a:spAutoFit/>
          </a:bodyPr>
          <a:lstStyle/>
          <a:p>
            <a:pPr fontAlgn="base">
              <a:spcBef>
                <a:spcPct val="0"/>
              </a:spcBef>
              <a:spcAft>
                <a:spcPct val="0"/>
              </a:spcAft>
            </a:pPr>
            <a:r>
              <a:rPr lang="en-US" sz="1400" i="1" dirty="0">
                <a:solidFill>
                  <a:prstClr val="white"/>
                </a:solidFill>
                <a:latin typeface="Arial" charset="0"/>
              </a:rPr>
              <a:t>Nature</a:t>
            </a:r>
            <a:r>
              <a:rPr lang="en-US" sz="1400" dirty="0">
                <a:solidFill>
                  <a:prstClr val="white"/>
                </a:solidFill>
                <a:latin typeface="Arial" charset="0"/>
              </a:rPr>
              <a:t> 506, 67 (6 February 2014)</a:t>
            </a:r>
          </a:p>
          <a:p>
            <a:pPr fontAlgn="base">
              <a:spcBef>
                <a:spcPct val="0"/>
              </a:spcBef>
              <a:spcAft>
                <a:spcPct val="0"/>
              </a:spcAft>
            </a:pPr>
            <a:r>
              <a:rPr lang="en-US" sz="1400" b="1" dirty="0">
                <a:solidFill>
                  <a:prstClr val="white"/>
                </a:solidFill>
                <a:latin typeface="Arial" charset="0"/>
              </a:rPr>
              <a:t>Parity Violating DIS</a:t>
            </a:r>
            <a:endParaRPr lang="en-US" sz="1400" dirty="0">
              <a:solidFill>
                <a:prstClr val="white"/>
              </a:solidFill>
              <a:latin typeface="Arial" charset="0"/>
            </a:endParaRPr>
          </a:p>
        </p:txBody>
      </p:sp>
      <p:grpSp>
        <p:nvGrpSpPr>
          <p:cNvPr id="4" name="Group 7"/>
          <p:cNvGrpSpPr/>
          <p:nvPr/>
        </p:nvGrpSpPr>
        <p:grpSpPr>
          <a:xfrm>
            <a:off x="371562" y="1648421"/>
            <a:ext cx="2468191" cy="2513733"/>
            <a:chOff x="5939150" y="3057512"/>
            <a:chExt cx="3006041" cy="296799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9150" y="3057512"/>
              <a:ext cx="3006041" cy="2967990"/>
            </a:xfrm>
            <a:prstGeom prst="rect">
              <a:avLst/>
            </a:prstGeom>
            <a:ln>
              <a:solidFill>
                <a:srgbClr val="03278B"/>
              </a:solid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0" name="Oval 9"/>
            <p:cNvSpPr/>
            <p:nvPr/>
          </p:nvSpPr>
          <p:spPr bwMode="auto">
            <a:xfrm>
              <a:off x="7192256" y="3991856"/>
              <a:ext cx="806823" cy="806823"/>
            </a:xfrm>
            <a:prstGeom prst="ellipse">
              <a:avLst/>
            </a:prstGeom>
            <a:noFill/>
            <a:ln w="9525" cap="flat" cmpd="sng" algn="ctr">
              <a:solidFill>
                <a:srgbClr val="03278B"/>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prstClr val="black"/>
                </a:solidFill>
                <a:latin typeface="Times" pitchFamily="18" charset="0"/>
              </a:endParaRPr>
            </a:p>
          </p:txBody>
        </p:sp>
        <p:sp>
          <p:nvSpPr>
            <p:cNvPr id="11" name="Oval 10"/>
            <p:cNvSpPr/>
            <p:nvPr/>
          </p:nvSpPr>
          <p:spPr bwMode="auto">
            <a:xfrm>
              <a:off x="6779065" y="3583978"/>
              <a:ext cx="1627267" cy="1627267"/>
            </a:xfrm>
            <a:prstGeom prst="ellipse">
              <a:avLst/>
            </a:prstGeom>
            <a:noFill/>
            <a:ln w="9525" cap="flat" cmpd="sng" algn="ctr">
              <a:solidFill>
                <a:srgbClr val="03278B"/>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prstClr val="black"/>
                </a:solidFill>
                <a:latin typeface="Times" pitchFamily="18" charset="0"/>
              </a:endParaRPr>
            </a:p>
          </p:txBody>
        </p:sp>
      </p:grpSp>
      <p:sp>
        <p:nvSpPr>
          <p:cNvPr id="12" name="TextBox 11"/>
          <p:cNvSpPr txBox="1"/>
          <p:nvPr/>
        </p:nvSpPr>
        <p:spPr>
          <a:xfrm>
            <a:off x="100301" y="4382916"/>
            <a:ext cx="2953944" cy="523220"/>
          </a:xfrm>
          <a:prstGeom prst="rect">
            <a:avLst/>
          </a:prstGeom>
          <a:solidFill>
            <a:srgbClr val="313EBD"/>
          </a:solidFill>
        </p:spPr>
        <p:txBody>
          <a:bodyPr wrap="square" rtlCol="0">
            <a:spAutoFit/>
          </a:bodyPr>
          <a:lstStyle/>
          <a:p>
            <a:pPr defTabSz="457200" fontAlgn="base">
              <a:spcBef>
                <a:spcPct val="0"/>
              </a:spcBef>
              <a:spcAft>
                <a:spcPct val="0"/>
              </a:spcAft>
            </a:pPr>
            <a:r>
              <a:rPr lang="en-US" sz="1400" i="1" dirty="0">
                <a:solidFill>
                  <a:prstClr val="white"/>
                </a:solidFill>
                <a:latin typeface="Arial" charset="0"/>
              </a:rPr>
              <a:t>Science  </a:t>
            </a:r>
            <a:r>
              <a:rPr lang="en-US" sz="1400" dirty="0">
                <a:solidFill>
                  <a:prstClr val="white"/>
                </a:solidFill>
                <a:latin typeface="Arial" charset="0"/>
              </a:rPr>
              <a:t>346, 614  (October 2014) </a:t>
            </a:r>
          </a:p>
          <a:p>
            <a:pPr defTabSz="457200" fontAlgn="base">
              <a:spcBef>
                <a:spcPct val="0"/>
              </a:spcBef>
              <a:spcAft>
                <a:spcPct val="0"/>
              </a:spcAft>
            </a:pPr>
            <a:r>
              <a:rPr lang="en-US" sz="1400" b="1" dirty="0">
                <a:solidFill>
                  <a:prstClr val="white"/>
                </a:solidFill>
                <a:latin typeface="Arial" charset="0"/>
              </a:rPr>
              <a:t>Short Range NN Correlations</a:t>
            </a:r>
          </a:p>
        </p:txBody>
      </p:sp>
      <p:pic>
        <p:nvPicPr>
          <p:cNvPr id="13" name="Picture 12" descr="data.png"/>
          <p:cNvPicPr>
            <a:picLocks/>
          </p:cNvPicPr>
          <p:nvPr/>
        </p:nvPicPr>
        <p:blipFill>
          <a:blip r:embed="rId4" cstate="print"/>
          <a:stretch>
            <a:fillRect/>
          </a:stretch>
        </p:blipFill>
        <p:spPr>
          <a:xfrm>
            <a:off x="66438" y="5045648"/>
            <a:ext cx="3027048" cy="1297778"/>
          </a:xfrm>
          <a:prstGeom prst="rect">
            <a:avLst/>
          </a:prstGeom>
          <a:effectLst>
            <a:outerShdw blurRad="139700" dist="152400" dir="2700000" algn="tl" rotWithShape="0">
              <a:prstClr val="black">
                <a:alpha val="40000"/>
              </a:prstClr>
            </a:outerShdw>
          </a:effectLst>
          <a:scene3d>
            <a:camera prst="orthographicFront"/>
            <a:lightRig rig="threePt" dir="t"/>
          </a:scene3d>
          <a:sp3d>
            <a:bevelT/>
          </a:sp3d>
        </p:spPr>
      </p:pic>
      <p:pic>
        <p:nvPicPr>
          <p:cNvPr id="15" name="Picture 14" descr="cover_v4.jpg"/>
          <p:cNvPicPr>
            <a:picLocks noChangeAspect="1"/>
          </p:cNvPicPr>
          <p:nvPr/>
        </p:nvPicPr>
        <p:blipFill>
          <a:blip r:embed="rId5" cstate="print"/>
          <a:stretch>
            <a:fillRect/>
          </a:stretch>
        </p:blipFill>
        <p:spPr>
          <a:xfrm>
            <a:off x="3206042" y="1670999"/>
            <a:ext cx="2793492" cy="361591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6" name="Picture 15"/>
          <p:cNvPicPr>
            <a:picLocks noChangeAspect="1"/>
          </p:cNvPicPr>
          <p:nvPr/>
        </p:nvPicPr>
        <p:blipFill>
          <a:blip r:embed="rId6" cstate="print"/>
          <a:stretch>
            <a:fillRect/>
          </a:stretch>
        </p:blipFill>
        <p:spPr>
          <a:xfrm>
            <a:off x="6216924" y="1671000"/>
            <a:ext cx="2752381" cy="3564064"/>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sp>
        <p:nvSpPr>
          <p:cNvPr id="17" name="TextBox 16"/>
          <p:cNvSpPr txBox="1"/>
          <p:nvPr/>
        </p:nvSpPr>
        <p:spPr>
          <a:xfrm>
            <a:off x="3150089" y="865496"/>
            <a:ext cx="2894601" cy="523220"/>
          </a:xfrm>
          <a:prstGeom prst="rect">
            <a:avLst/>
          </a:prstGeom>
          <a:solidFill>
            <a:srgbClr val="313EBD"/>
          </a:solidFill>
        </p:spPr>
        <p:txBody>
          <a:bodyPr wrap="square" rtlCol="0">
            <a:spAutoFit/>
          </a:bodyPr>
          <a:lstStyle/>
          <a:p>
            <a:pPr fontAlgn="base">
              <a:spcBef>
                <a:spcPct val="0"/>
              </a:spcBef>
              <a:spcAft>
                <a:spcPct val="0"/>
              </a:spcAft>
            </a:pPr>
            <a:r>
              <a:rPr lang="en-US" sz="1400" i="1" dirty="0" smtClean="0">
                <a:solidFill>
                  <a:prstClr val="white"/>
                </a:solidFill>
                <a:latin typeface="Arial" charset="0"/>
              </a:rPr>
              <a:t>Decade </a:t>
            </a:r>
            <a:r>
              <a:rPr lang="en-US" sz="1400" i="1" dirty="0">
                <a:solidFill>
                  <a:prstClr val="white"/>
                </a:solidFill>
                <a:latin typeface="Arial" charset="0"/>
              </a:rPr>
              <a:t>of Experiments Approved</a:t>
            </a:r>
          </a:p>
          <a:p>
            <a:pPr fontAlgn="base">
              <a:spcBef>
                <a:spcPct val="0"/>
              </a:spcBef>
              <a:spcAft>
                <a:spcPct val="0"/>
              </a:spcAft>
            </a:pPr>
            <a:r>
              <a:rPr lang="en-US" sz="1400" b="1" dirty="0">
                <a:solidFill>
                  <a:prstClr val="white"/>
                </a:solidFill>
                <a:latin typeface="Arial" charset="0"/>
              </a:rPr>
              <a:t>Eager to Start </a:t>
            </a:r>
            <a:r>
              <a:rPr lang="en-US" sz="1400" b="1" dirty="0" smtClean="0">
                <a:solidFill>
                  <a:prstClr val="white"/>
                </a:solidFill>
                <a:latin typeface="Arial" charset="0"/>
              </a:rPr>
              <a:t>12 GeV </a:t>
            </a:r>
            <a:r>
              <a:rPr lang="en-US" sz="1400" b="1" dirty="0">
                <a:solidFill>
                  <a:prstClr val="white"/>
                </a:solidFill>
                <a:latin typeface="Arial" charset="0"/>
              </a:rPr>
              <a:t>Science!</a:t>
            </a:r>
            <a:endParaRPr lang="en-US" sz="1400" dirty="0">
              <a:solidFill>
                <a:prstClr val="white"/>
              </a:solidFill>
              <a:latin typeface="Arial" charset="0"/>
            </a:endParaRPr>
          </a:p>
        </p:txBody>
      </p:sp>
      <p:sp>
        <p:nvSpPr>
          <p:cNvPr id="18" name="TextBox 17"/>
          <p:cNvSpPr txBox="1"/>
          <p:nvPr/>
        </p:nvSpPr>
        <p:spPr>
          <a:xfrm>
            <a:off x="3341510" y="5271907"/>
            <a:ext cx="2483557" cy="1169551"/>
          </a:xfrm>
          <a:prstGeom prst="rect">
            <a:avLst/>
          </a:prstGeom>
          <a:noFill/>
        </p:spPr>
        <p:txBody>
          <a:bodyPr wrap="square" rtlCol="0">
            <a:spAutoFit/>
          </a:bodyPr>
          <a:lstStyle/>
          <a:p>
            <a:pPr defTabSz="457200">
              <a:buFont typeface="Arial" pitchFamily="34" charset="0"/>
              <a:buChar char="•"/>
            </a:pPr>
            <a:r>
              <a:rPr lang="en-US" sz="1400" b="1" dirty="0">
                <a:solidFill>
                  <a:prstClr val="black"/>
                </a:solidFill>
                <a:latin typeface="Arial" pitchFamily="34" charset="0"/>
                <a:cs typeface="Arial" pitchFamily="34" charset="0"/>
              </a:rPr>
              <a:t> Confinement</a:t>
            </a:r>
          </a:p>
          <a:p>
            <a:pPr defTabSz="457200">
              <a:buFont typeface="Arial" pitchFamily="34" charset="0"/>
              <a:buChar char="•"/>
            </a:pPr>
            <a:r>
              <a:rPr lang="en-US" sz="1400" b="1" dirty="0">
                <a:solidFill>
                  <a:prstClr val="black"/>
                </a:solidFill>
                <a:latin typeface="Arial" pitchFamily="34" charset="0"/>
                <a:cs typeface="Arial" pitchFamily="34" charset="0"/>
              </a:rPr>
              <a:t> Hadron </a:t>
            </a:r>
            <a:r>
              <a:rPr lang="en-US" sz="1400" b="1" dirty="0" smtClean="0">
                <a:solidFill>
                  <a:prstClr val="black"/>
                </a:solidFill>
                <a:latin typeface="Arial" pitchFamily="34" charset="0"/>
                <a:cs typeface="Arial" pitchFamily="34" charset="0"/>
              </a:rPr>
              <a:t>Structure</a:t>
            </a:r>
            <a:endParaRPr lang="en-US" sz="1400" b="1" dirty="0">
              <a:solidFill>
                <a:prstClr val="black"/>
              </a:solidFill>
              <a:latin typeface="Arial" pitchFamily="34" charset="0"/>
              <a:cs typeface="Arial" pitchFamily="34" charset="0"/>
            </a:endParaRPr>
          </a:p>
          <a:p>
            <a:pPr defTabSz="457200">
              <a:buFont typeface="Arial" pitchFamily="34" charset="0"/>
              <a:buChar char="•"/>
            </a:pPr>
            <a:r>
              <a:rPr lang="en-US" sz="1400" b="1" dirty="0">
                <a:solidFill>
                  <a:prstClr val="black"/>
                </a:solidFill>
                <a:latin typeface="Arial" pitchFamily="34" charset="0"/>
                <a:cs typeface="Arial" pitchFamily="34" charset="0"/>
              </a:rPr>
              <a:t> Nuclear Structure</a:t>
            </a:r>
          </a:p>
          <a:p>
            <a:pPr defTabSz="457200"/>
            <a:r>
              <a:rPr lang="en-US" sz="1400" b="1" dirty="0">
                <a:solidFill>
                  <a:prstClr val="black"/>
                </a:solidFill>
                <a:latin typeface="Arial" pitchFamily="34" charset="0"/>
                <a:cs typeface="Arial" pitchFamily="34" charset="0"/>
              </a:rPr>
              <a:t>	      and Astrophysics</a:t>
            </a:r>
          </a:p>
          <a:p>
            <a:pPr defTabSz="457200">
              <a:buFont typeface="Arial" pitchFamily="34" charset="0"/>
              <a:buChar char="•"/>
            </a:pPr>
            <a:r>
              <a:rPr lang="en-US" sz="1400" b="1" dirty="0">
                <a:solidFill>
                  <a:prstClr val="black"/>
                </a:solidFill>
                <a:latin typeface="Arial" pitchFamily="34" charset="0"/>
                <a:cs typeface="Arial" pitchFamily="34" charset="0"/>
              </a:rPr>
              <a:t> Fundamental Symmetries</a:t>
            </a:r>
          </a:p>
        </p:txBody>
      </p:sp>
      <p:sp>
        <p:nvSpPr>
          <p:cNvPr id="19" name="TextBox 18"/>
          <p:cNvSpPr txBox="1"/>
          <p:nvPr/>
        </p:nvSpPr>
        <p:spPr>
          <a:xfrm>
            <a:off x="6197600" y="871139"/>
            <a:ext cx="2771705" cy="523220"/>
          </a:xfrm>
          <a:prstGeom prst="rect">
            <a:avLst/>
          </a:prstGeom>
          <a:solidFill>
            <a:srgbClr val="313EBD"/>
          </a:solidFill>
        </p:spPr>
        <p:txBody>
          <a:bodyPr wrap="square" rtlCol="0">
            <a:spAutoFit/>
          </a:bodyPr>
          <a:lstStyle/>
          <a:p>
            <a:pPr fontAlgn="base">
              <a:spcBef>
                <a:spcPct val="0"/>
              </a:spcBef>
              <a:spcAft>
                <a:spcPct val="0"/>
              </a:spcAft>
            </a:pPr>
            <a:r>
              <a:rPr lang="en-US" sz="1400" i="1" dirty="0" smtClean="0">
                <a:solidFill>
                  <a:prstClr val="white"/>
                </a:solidFill>
                <a:latin typeface="Arial" charset="0"/>
              </a:rPr>
              <a:t>Electron Ion Collider</a:t>
            </a:r>
          </a:p>
          <a:p>
            <a:pPr fontAlgn="base">
              <a:spcBef>
                <a:spcPct val="0"/>
              </a:spcBef>
              <a:spcAft>
                <a:spcPct val="0"/>
              </a:spcAft>
            </a:pPr>
            <a:r>
              <a:rPr lang="en-US" sz="1400" b="1" dirty="0" smtClean="0">
                <a:solidFill>
                  <a:prstClr val="white"/>
                </a:solidFill>
                <a:latin typeface="Arial" charset="0"/>
              </a:rPr>
              <a:t>The </a:t>
            </a:r>
            <a:r>
              <a:rPr lang="en-US" sz="1400" b="1" dirty="0">
                <a:solidFill>
                  <a:prstClr val="white"/>
                </a:solidFill>
                <a:latin typeface="Arial" charset="0"/>
              </a:rPr>
              <a:t>Next QCD Frontier</a:t>
            </a:r>
          </a:p>
        </p:txBody>
      </p:sp>
      <p:sp>
        <p:nvSpPr>
          <p:cNvPr id="20" name="TextBox 19"/>
          <p:cNvSpPr txBox="1"/>
          <p:nvPr/>
        </p:nvSpPr>
        <p:spPr>
          <a:xfrm>
            <a:off x="6412089" y="5475109"/>
            <a:ext cx="2557216" cy="523220"/>
          </a:xfrm>
          <a:prstGeom prst="rect">
            <a:avLst/>
          </a:prstGeom>
          <a:noFill/>
        </p:spPr>
        <p:txBody>
          <a:bodyPr wrap="square" rtlCol="0">
            <a:spAutoFit/>
          </a:bodyPr>
          <a:lstStyle/>
          <a:p>
            <a:pPr defTabSz="457200"/>
            <a:r>
              <a:rPr lang="en-US" sz="1400" b="1" dirty="0">
                <a:solidFill>
                  <a:prstClr val="black"/>
                </a:solidFill>
                <a:latin typeface="Arial" pitchFamily="34" charset="0"/>
                <a:cs typeface="Arial" pitchFamily="34" charset="0"/>
              </a:rPr>
              <a:t>Role of </a:t>
            </a:r>
            <a:r>
              <a:rPr lang="en-US" sz="1400" b="1" dirty="0" smtClean="0">
                <a:solidFill>
                  <a:prstClr val="black"/>
                </a:solidFill>
                <a:latin typeface="Arial" pitchFamily="34" charset="0"/>
                <a:cs typeface="Arial" pitchFamily="34" charset="0"/>
              </a:rPr>
              <a:t>Gluons in Nucleon </a:t>
            </a:r>
            <a:r>
              <a:rPr lang="en-US" sz="1400" b="1" dirty="0">
                <a:solidFill>
                  <a:prstClr val="black"/>
                </a:solidFill>
                <a:latin typeface="Arial" pitchFamily="34" charset="0"/>
                <a:cs typeface="Arial" pitchFamily="34" charset="0"/>
              </a:rPr>
              <a:t>and Nuclear Structure</a:t>
            </a:r>
          </a:p>
        </p:txBody>
      </p:sp>
      <p:cxnSp>
        <p:nvCxnSpPr>
          <p:cNvPr id="21" name="Straight Arrow Connector 20"/>
          <p:cNvCxnSpPr/>
          <p:nvPr/>
        </p:nvCxnSpPr>
        <p:spPr bwMode="auto">
          <a:xfrm>
            <a:off x="1010298" y="2252115"/>
            <a:ext cx="304800" cy="533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a:off x="705498" y="1790450"/>
            <a:ext cx="609599" cy="461665"/>
          </a:xfrm>
          <a:prstGeom prst="rect">
            <a:avLst/>
          </a:prstGeom>
          <a:solidFill>
            <a:schemeClr val="bg1"/>
          </a:solidFill>
          <a:ln>
            <a:solidFill>
              <a:schemeClr val="tx1"/>
            </a:solidFill>
          </a:ln>
        </p:spPr>
        <p:txBody>
          <a:bodyPr wrap="square" rtlCol="0">
            <a:spAutoFit/>
          </a:bodyPr>
          <a:lstStyle/>
          <a:p>
            <a:pPr defTabSz="457200"/>
            <a:r>
              <a:rPr lang="en-US" sz="1200" dirty="0">
                <a:solidFill>
                  <a:prstClr val="black"/>
                </a:solidFill>
              </a:rPr>
              <a:t>SLAC E122</a:t>
            </a:r>
          </a:p>
        </p:txBody>
      </p:sp>
      <p:cxnSp>
        <p:nvCxnSpPr>
          <p:cNvPr id="23" name="Straight Arrow Connector 22"/>
          <p:cNvCxnSpPr>
            <a:stCxn id="24" idx="2"/>
          </p:cNvCxnSpPr>
          <p:nvPr/>
        </p:nvCxnSpPr>
        <p:spPr bwMode="auto">
          <a:xfrm flipH="1">
            <a:off x="2077098" y="2144871"/>
            <a:ext cx="342898" cy="419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2077097" y="1683206"/>
            <a:ext cx="685798" cy="461665"/>
          </a:xfrm>
          <a:prstGeom prst="rect">
            <a:avLst/>
          </a:prstGeom>
          <a:solidFill>
            <a:schemeClr val="bg1"/>
          </a:solidFill>
          <a:ln>
            <a:solidFill>
              <a:schemeClr val="tx1"/>
            </a:solidFill>
          </a:ln>
        </p:spPr>
        <p:txBody>
          <a:bodyPr wrap="square" rtlCol="0">
            <a:spAutoFit/>
          </a:bodyPr>
          <a:lstStyle/>
          <a:p>
            <a:pPr defTabSz="457200"/>
            <a:r>
              <a:rPr lang="en-US" sz="1200" dirty="0" err="1">
                <a:solidFill>
                  <a:prstClr val="black"/>
                </a:solidFill>
              </a:rPr>
              <a:t>JLab</a:t>
            </a:r>
            <a:r>
              <a:rPr lang="en-US" sz="1200" dirty="0">
                <a:solidFill>
                  <a:prstClr val="black"/>
                </a:solidFill>
              </a:rPr>
              <a:t> PVDIS</a:t>
            </a:r>
          </a:p>
        </p:txBody>
      </p:sp>
    </p:spTree>
    <p:extLst>
      <p:ext uri="{BB962C8B-B14F-4D97-AF65-F5344CB8AC3E}">
        <p14:creationId xmlns:p14="http://schemas.microsoft.com/office/powerpoint/2010/main" val="21037310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4937036" y="792096"/>
            <a:ext cx="411636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D</a:t>
            </a:r>
            <a:r>
              <a:rPr lang="en-US" altLang="en-US" sz="1600" b="1" dirty="0">
                <a:solidFill>
                  <a:srgbClr val="008000"/>
                </a:solidFill>
              </a:rPr>
              <a:t> </a:t>
            </a:r>
            <a:r>
              <a:rPr lang="en-US" altLang="en-US" sz="1600" b="1" dirty="0">
                <a:solidFill>
                  <a:srgbClr val="002060"/>
                </a:solidFill>
              </a:rPr>
              <a:t>– exploring origin of</a:t>
            </a:r>
            <a:r>
              <a:rPr lang="en-US" altLang="en-US" sz="1600" b="1" dirty="0">
                <a:solidFill>
                  <a:srgbClr val="000000"/>
                </a:solidFill>
              </a:rPr>
              <a:t> </a:t>
            </a:r>
            <a:r>
              <a:rPr lang="en-US" altLang="en-US" sz="1600" b="1" dirty="0">
                <a:solidFill>
                  <a:srgbClr val="C00000"/>
                </a:solidFill>
              </a:rPr>
              <a:t>confinement</a:t>
            </a:r>
            <a:r>
              <a:rPr lang="en-US" altLang="en-US" sz="1600" b="1" dirty="0">
                <a:solidFill>
                  <a:srgbClr val="000000"/>
                </a:solidFill>
              </a:rPr>
              <a:t> </a:t>
            </a:r>
            <a:r>
              <a:rPr lang="en-US" altLang="en-US" sz="1600" b="1" dirty="0">
                <a:solidFill>
                  <a:srgbClr val="002060"/>
                </a:solidFill>
              </a:rPr>
              <a:t>by studying </a:t>
            </a:r>
            <a:r>
              <a:rPr lang="en-US" altLang="en-US" sz="1600" b="1" dirty="0">
                <a:solidFill>
                  <a:srgbClr val="7030A0"/>
                </a:solidFill>
              </a:rPr>
              <a:t>exotic mesons</a:t>
            </a:r>
          </a:p>
        </p:txBody>
      </p:sp>
      <p:sp>
        <p:nvSpPr>
          <p:cNvPr id="48131" name="Rectangle 8"/>
          <p:cNvSpPr>
            <a:spLocks noChangeArrowheads="1"/>
          </p:cNvSpPr>
          <p:nvPr/>
        </p:nvSpPr>
        <p:spPr bwMode="auto">
          <a:xfrm>
            <a:off x="104775" y="784412"/>
            <a:ext cx="4619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B</a:t>
            </a:r>
            <a:r>
              <a:rPr lang="en-US" altLang="en-US" sz="1600" b="1" dirty="0">
                <a:solidFill>
                  <a:srgbClr val="002060"/>
                </a:solidFill>
              </a:rPr>
              <a:t> – understanding </a:t>
            </a:r>
            <a:r>
              <a:rPr lang="en-US" altLang="en-US" sz="1600" b="1" dirty="0">
                <a:solidFill>
                  <a:srgbClr val="C00000"/>
                </a:solidFill>
              </a:rPr>
              <a:t>nucleon structure </a:t>
            </a:r>
            <a:r>
              <a:rPr lang="en-US" altLang="en-US" sz="1600" b="1" dirty="0">
                <a:solidFill>
                  <a:srgbClr val="002060"/>
                </a:solidFill>
              </a:rPr>
              <a:t>via</a:t>
            </a:r>
            <a:r>
              <a:rPr lang="en-US" altLang="en-US" sz="1600" b="1" dirty="0">
                <a:solidFill>
                  <a:srgbClr val="FFFFFF"/>
                </a:solidFill>
              </a:rPr>
              <a:t> </a:t>
            </a:r>
            <a:r>
              <a:rPr lang="en-US" altLang="en-US" sz="1600" b="1" dirty="0">
                <a:solidFill>
                  <a:srgbClr val="7030A0"/>
                </a:solidFill>
              </a:rPr>
              <a:t>generalized </a:t>
            </a:r>
            <a:r>
              <a:rPr lang="en-US" altLang="en-US" sz="1600" b="1" dirty="0" err="1">
                <a:solidFill>
                  <a:srgbClr val="7030A0"/>
                </a:solidFill>
              </a:rPr>
              <a:t>parton</a:t>
            </a:r>
            <a:r>
              <a:rPr lang="en-US" altLang="en-US" sz="1600" b="1" dirty="0">
                <a:solidFill>
                  <a:srgbClr val="7030A0"/>
                </a:solidFill>
              </a:rPr>
              <a:t> distributions</a:t>
            </a:r>
          </a:p>
        </p:txBody>
      </p:sp>
      <p:sp>
        <p:nvSpPr>
          <p:cNvPr id="48132" name="Rectangle 10"/>
          <p:cNvSpPr>
            <a:spLocks noChangeArrowheads="1"/>
          </p:cNvSpPr>
          <p:nvPr/>
        </p:nvSpPr>
        <p:spPr bwMode="auto">
          <a:xfrm>
            <a:off x="4724400" y="3931928"/>
            <a:ext cx="441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C</a:t>
            </a:r>
            <a:r>
              <a:rPr lang="en-US" altLang="en-US" sz="1600" b="1" dirty="0">
                <a:solidFill>
                  <a:srgbClr val="008000"/>
                </a:solidFill>
              </a:rPr>
              <a:t> </a:t>
            </a:r>
            <a:r>
              <a:rPr lang="en-US" altLang="en-US" sz="1600" b="1" dirty="0">
                <a:solidFill>
                  <a:srgbClr val="002060"/>
                </a:solidFill>
              </a:rPr>
              <a:t>– precision determination of </a:t>
            </a:r>
            <a:r>
              <a:rPr lang="en-US" altLang="en-US" sz="1600" b="1" dirty="0">
                <a:solidFill>
                  <a:srgbClr val="C00000"/>
                </a:solidFill>
              </a:rPr>
              <a:t>valence quark </a:t>
            </a:r>
            <a:r>
              <a:rPr lang="en-US" altLang="en-US" sz="1600" b="1" dirty="0">
                <a:solidFill>
                  <a:srgbClr val="002060"/>
                </a:solidFill>
              </a:rPr>
              <a:t>properties in nucleons/nuclei </a:t>
            </a:r>
          </a:p>
        </p:txBody>
      </p:sp>
      <p:sp>
        <p:nvSpPr>
          <p:cNvPr id="48133" name="Rectangle 11"/>
          <p:cNvSpPr>
            <a:spLocks noChangeArrowheads="1"/>
          </p:cNvSpPr>
          <p:nvPr/>
        </p:nvSpPr>
        <p:spPr bwMode="auto">
          <a:xfrm>
            <a:off x="0" y="392539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a:spcBef>
                <a:spcPct val="0"/>
              </a:spcBef>
              <a:buFontTx/>
              <a:buNone/>
            </a:pPr>
            <a:r>
              <a:rPr lang="en-US" altLang="en-US" sz="1600" b="1" i="1" dirty="0">
                <a:solidFill>
                  <a:srgbClr val="008000"/>
                </a:solidFill>
              </a:rPr>
              <a:t>Hall A</a:t>
            </a:r>
            <a:r>
              <a:rPr lang="en-US" altLang="en-US" sz="1600" b="1" dirty="0">
                <a:solidFill>
                  <a:srgbClr val="008000"/>
                </a:solidFill>
              </a:rPr>
              <a:t> </a:t>
            </a:r>
            <a:r>
              <a:rPr lang="en-US" altLang="en-US" sz="1600" b="1" dirty="0">
                <a:solidFill>
                  <a:srgbClr val="002060"/>
                </a:solidFill>
              </a:rPr>
              <a:t>– form factors, </a:t>
            </a:r>
            <a:r>
              <a:rPr lang="en-US" altLang="en-US" sz="1600" b="1" dirty="0">
                <a:solidFill>
                  <a:srgbClr val="C00000"/>
                </a:solidFill>
              </a:rPr>
              <a:t>future new experiments (e.g., </a:t>
            </a:r>
            <a:r>
              <a:rPr lang="en-US" altLang="en-US" sz="1600" b="1" dirty="0" err="1">
                <a:solidFill>
                  <a:srgbClr val="C00000"/>
                </a:solidFill>
              </a:rPr>
              <a:t>SoLID</a:t>
            </a:r>
            <a:r>
              <a:rPr lang="en-US" altLang="en-US" sz="1600" b="1" dirty="0">
                <a:solidFill>
                  <a:srgbClr val="C00000"/>
                </a:solidFill>
              </a:rPr>
              <a:t> and MOLLER)</a:t>
            </a:r>
          </a:p>
        </p:txBody>
      </p:sp>
      <p:sp>
        <p:nvSpPr>
          <p:cNvPr id="48134" name="Text Box 2"/>
          <p:cNvSpPr>
            <a:spLocks noGrp="1" noChangeArrowheads="1"/>
          </p:cNvSpPr>
          <p:nvPr>
            <p:ph type="title"/>
          </p:nvPr>
        </p:nvSpPr>
        <p:spPr>
          <a:xfrm>
            <a:off x="457200" y="-42863"/>
            <a:ext cx="8229600" cy="804863"/>
          </a:xfrm>
        </p:spPr>
        <p:txBody>
          <a:bodyPr/>
          <a:lstStyle/>
          <a:p>
            <a:pPr eaLnBrk="1" hangingPunct="1"/>
            <a:r>
              <a:rPr lang="en-US" altLang="en-US" sz="3600" smtClean="0"/>
              <a:t>12 GeV Scientific Capabilities</a:t>
            </a:r>
          </a:p>
        </p:txBody>
      </p:sp>
      <p:pic>
        <p:nvPicPr>
          <p:cNvPr id="48135" name="Picture 2" descr="M:\PhyCoord\cameras\halldcam3\201404\halldcam3-20140425-140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774" y="1445040"/>
            <a:ext cx="3645458" cy="205035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6" descr="halla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311" y="4548021"/>
            <a:ext cx="2766060" cy="1805483"/>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bmck\AppData\Local\Temp\HallA_Moller_v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8898" y="4554335"/>
            <a:ext cx="1873177" cy="1371099"/>
          </a:xfrm>
          <a:prstGeom prst="rect">
            <a:avLst/>
          </a:prstGeom>
          <a:noFill/>
          <a:effectLst>
            <a:outerShdw blurRad="127000" dist="1270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7"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6</a:t>
            </a:fld>
            <a:endParaRPr lang="en-US" dirty="0"/>
          </a:p>
        </p:txBody>
      </p:sp>
      <p:pic>
        <p:nvPicPr>
          <p:cNvPr id="18" name="Picture 17"/>
          <p:cNvPicPr>
            <a:picLocks noChangeAspect="1"/>
          </p:cNvPicPr>
          <p:nvPr/>
        </p:nvPicPr>
        <p:blipFill>
          <a:blip r:embed="rId6"/>
          <a:srcRect l="1596" t="10110" r="5309" b="7733"/>
          <a:stretch>
            <a:fillRect/>
          </a:stretch>
        </p:blipFill>
        <p:spPr>
          <a:xfrm>
            <a:off x="2342531" y="1767053"/>
            <a:ext cx="1828563" cy="1362085"/>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pic>
        <p:nvPicPr>
          <p:cNvPr id="4099" name="Picture 3" descr="C:\Users\ent\Downloads\DSC_009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514984"/>
            <a:ext cx="2853903" cy="1890248"/>
          </a:xfrm>
          <a:prstGeom prst="rect">
            <a:avLst/>
          </a:prstGeom>
          <a:noFill/>
          <a:effectLst>
            <a:outerShdw blurRad="292100" dist="139700" dir="2700000" algn="ctr" rotWithShape="0">
              <a:schemeClr val="tx1">
                <a:alpha val="65000"/>
              </a:scheme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5" name="Content Placeholder 3" descr="SHMS-HMS.JPG"/>
          <p:cNvPicPr>
            <a:picLocks noChangeAspect="1"/>
          </p:cNvPicPr>
          <p:nvPr/>
        </p:nvPicPr>
        <p:blipFill>
          <a:blip r:embed="rId8" cstate="print">
            <a:lum bright="20000" contrast="20000"/>
          </a:blip>
          <a:srcRect/>
          <a:stretch>
            <a:fillRect/>
          </a:stretch>
        </p:blipFill>
        <p:spPr bwMode="auto">
          <a:xfrm>
            <a:off x="7222969" y="5005320"/>
            <a:ext cx="1870364" cy="138095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9" name="Picture 18" descr="100_2410.JPG"/>
          <p:cNvPicPr>
            <a:picLocks noChangeAspect="1"/>
          </p:cNvPicPr>
          <p:nvPr/>
        </p:nvPicPr>
        <p:blipFill>
          <a:blip r:embed="rId9"/>
          <a:stretch>
            <a:fillRect/>
          </a:stretch>
        </p:blipFill>
        <p:spPr>
          <a:xfrm>
            <a:off x="258681" y="1357758"/>
            <a:ext cx="1925726" cy="2567635"/>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408291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sz="4000" b="1" dirty="0" smtClean="0">
                <a:latin typeface="+mj-lt"/>
              </a:rPr>
              <a:t>Additional Experimental Equipment</a:t>
            </a:r>
            <a:endParaRPr lang="en-US" sz="4000" b="1" dirty="0">
              <a:latin typeface="+mj-lt"/>
            </a:endParaRPr>
          </a:p>
        </p:txBody>
      </p:sp>
      <p:sp>
        <p:nvSpPr>
          <p:cNvPr id="4" name="TextBox 3"/>
          <p:cNvSpPr txBox="1"/>
          <p:nvPr/>
        </p:nvSpPr>
        <p:spPr>
          <a:xfrm>
            <a:off x="78377" y="714104"/>
            <a:ext cx="8429957" cy="6555641"/>
          </a:xfrm>
          <a:prstGeom prst="rect">
            <a:avLst/>
          </a:prstGeom>
          <a:noFill/>
        </p:spPr>
        <p:txBody>
          <a:bodyPr wrap="square" rtlCol="0">
            <a:spAutoFit/>
          </a:bodyPr>
          <a:lstStyle/>
          <a:p>
            <a:pPr>
              <a:buClr>
                <a:srgbClr val="C00000"/>
              </a:buClr>
            </a:pPr>
            <a:endParaRPr lang="en-US" sz="2000" dirty="0" smtClean="0">
              <a:solidFill>
                <a:srgbClr val="002060"/>
              </a:solidFill>
              <a:latin typeface="Arial" pitchFamily="34" charset="0"/>
              <a:cs typeface="Arial" pitchFamily="34" charset="0"/>
            </a:endParaRPr>
          </a:p>
          <a:p>
            <a:pPr marL="227013" indent="-227013">
              <a:buClr>
                <a:srgbClr val="C00000"/>
              </a:buClr>
              <a:buFont typeface="Arial" pitchFamily="34" charset="0"/>
              <a:buChar char="•"/>
            </a:pPr>
            <a:r>
              <a:rPr lang="en-US" sz="2000" dirty="0" smtClean="0">
                <a:solidFill>
                  <a:srgbClr val="002060"/>
                </a:solidFill>
                <a:latin typeface="Arial" pitchFamily="34" charset="0"/>
                <a:cs typeface="Arial" pitchFamily="34" charset="0"/>
              </a:rPr>
              <a:t> Super </a:t>
            </a:r>
            <a:r>
              <a:rPr lang="en-US" sz="2000" dirty="0" err="1" smtClean="0">
                <a:solidFill>
                  <a:srgbClr val="002060"/>
                </a:solidFill>
                <a:latin typeface="Arial" pitchFamily="34" charset="0"/>
                <a:cs typeface="Arial" pitchFamily="34" charset="0"/>
              </a:rPr>
              <a:t>BigBite</a:t>
            </a:r>
            <a:r>
              <a:rPr lang="en-US" sz="2000" dirty="0" smtClean="0">
                <a:solidFill>
                  <a:srgbClr val="002060"/>
                </a:solidFill>
                <a:latin typeface="Arial" pitchFamily="34" charset="0"/>
                <a:cs typeface="Arial" pitchFamily="34" charset="0"/>
              </a:rPr>
              <a:t> Spectrometer</a:t>
            </a:r>
          </a:p>
          <a:p>
            <a:pPr>
              <a:buClr>
                <a:srgbClr val="C00000"/>
              </a:buClr>
              <a:tabLst>
                <a:tab pos="56991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(FY13-17 construction)</a:t>
            </a:r>
          </a:p>
          <a:p>
            <a:pPr>
              <a:buClr>
                <a:srgbClr val="C00000"/>
              </a:buClr>
              <a:tabLst>
                <a:tab pos="457200" algn="l"/>
              </a:tabLst>
            </a:pPr>
            <a:r>
              <a:rPr lang="en-US" sz="2000" dirty="0" smtClean="0">
                <a:solidFill>
                  <a:srgbClr val="002060"/>
                </a:solidFill>
                <a:latin typeface="Arial" pitchFamily="34" charset="0"/>
                <a:cs typeface="Arial" pitchFamily="34" charset="0"/>
              </a:rPr>
              <a:t>	</a:t>
            </a:r>
            <a:r>
              <a:rPr lang="en-US" sz="2000" dirty="0">
                <a:solidFill>
                  <a:srgbClr val="002060"/>
                </a:solidFill>
                <a:latin typeface="Arial" pitchFamily="34" charset="0"/>
                <a:cs typeface="Arial" pitchFamily="34" charset="0"/>
              </a:rPr>
              <a:t> –    </a:t>
            </a:r>
            <a:r>
              <a:rPr lang="en-US" sz="2000" dirty="0" smtClean="0">
                <a:solidFill>
                  <a:srgbClr val="002060"/>
                </a:solidFill>
                <a:latin typeface="Arial" pitchFamily="34" charset="0"/>
                <a:cs typeface="Arial" pitchFamily="34" charset="0"/>
              </a:rPr>
              <a:t>High Q</a:t>
            </a:r>
            <a:r>
              <a:rPr lang="en-US" sz="2000" baseline="30000" dirty="0" smtClean="0">
                <a:solidFill>
                  <a:srgbClr val="002060"/>
                </a:solidFill>
                <a:latin typeface="Arial" pitchFamily="34" charset="0"/>
                <a:cs typeface="Arial" pitchFamily="34" charset="0"/>
              </a:rPr>
              <a:t>2</a:t>
            </a:r>
            <a:r>
              <a:rPr lang="en-US" sz="2000" dirty="0" smtClean="0">
                <a:solidFill>
                  <a:srgbClr val="002060"/>
                </a:solidFill>
                <a:latin typeface="Arial" pitchFamily="34" charset="0"/>
                <a:cs typeface="Arial" pitchFamily="34" charset="0"/>
              </a:rPr>
              <a:t> form factors </a:t>
            </a:r>
          </a:p>
          <a:p>
            <a:pPr>
              <a:buClr>
                <a:srgbClr val="C00000"/>
              </a:buClr>
              <a:tabLst>
                <a:tab pos="457200" algn="l"/>
              </a:tabLst>
            </a:pPr>
            <a:r>
              <a:rPr lang="en-US" sz="2000" dirty="0" smtClean="0">
                <a:solidFill>
                  <a:srgbClr val="002060"/>
                </a:solidFill>
                <a:latin typeface="Arial" pitchFamily="34" charset="0"/>
                <a:cs typeface="Arial" pitchFamily="34" charset="0"/>
              </a:rPr>
              <a:t>	</a:t>
            </a:r>
            <a:r>
              <a:rPr lang="en-US" sz="2000" dirty="0">
                <a:solidFill>
                  <a:srgbClr val="002060"/>
                </a:solidFill>
                <a:latin typeface="Arial" pitchFamily="34" charset="0"/>
                <a:cs typeface="Arial" pitchFamily="34" charset="0"/>
              </a:rPr>
              <a:t> –    </a:t>
            </a:r>
            <a:r>
              <a:rPr lang="en-US" sz="2000" dirty="0" smtClean="0">
                <a:solidFill>
                  <a:srgbClr val="002060"/>
                </a:solidFill>
                <a:latin typeface="Arial" pitchFamily="34" charset="0"/>
                <a:cs typeface="Arial" pitchFamily="34" charset="0"/>
              </a:rPr>
              <a:t>SIDIS</a:t>
            </a:r>
          </a:p>
          <a:p>
            <a:pPr>
              <a:buClr>
                <a:srgbClr val="C00000"/>
              </a:buClr>
            </a:pPr>
            <a:endParaRPr lang="en-US" sz="2000" dirty="0" smtClean="0">
              <a:solidFill>
                <a:srgbClr val="002060"/>
              </a:solidFill>
              <a:latin typeface="Arial" pitchFamily="34" charset="0"/>
              <a:cs typeface="Arial" pitchFamily="34" charset="0"/>
            </a:endParaRPr>
          </a:p>
          <a:p>
            <a:pPr marL="227013" indent="-227013">
              <a:buClr>
                <a:srgbClr val="C00000"/>
              </a:buClr>
              <a:buFont typeface="Arial" pitchFamily="34" charset="0"/>
              <a:buChar char="•"/>
            </a:pPr>
            <a:r>
              <a:rPr lang="en-US" sz="2000" dirty="0" smtClean="0">
                <a:solidFill>
                  <a:srgbClr val="002060"/>
                </a:solidFill>
                <a:latin typeface="Arial" pitchFamily="34" charset="0"/>
                <a:cs typeface="Arial" pitchFamily="34" charset="0"/>
              </a:rPr>
              <a:t> MOLLER experiment </a:t>
            </a:r>
          </a:p>
          <a:p>
            <a:pPr>
              <a:buClr>
                <a:srgbClr val="C00000"/>
              </a:buClr>
              <a:tabLst>
                <a:tab pos="56991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(MIE – FY17-19?)</a:t>
            </a:r>
          </a:p>
          <a:p>
            <a:pPr marL="284163" lvl="1">
              <a:buClr>
                <a:srgbClr val="C00000"/>
              </a:buClr>
              <a:tabLst>
                <a:tab pos="509588" algn="l"/>
              </a:tabLst>
            </a:pPr>
            <a:r>
              <a:rPr lang="en-US" sz="2000" dirty="0" smtClean="0">
                <a:solidFill>
                  <a:srgbClr val="002060"/>
                </a:solidFill>
                <a:latin typeface="Arial" pitchFamily="34" charset="0"/>
                <a:cs typeface="Arial" pitchFamily="34" charset="0"/>
              </a:rPr>
              <a:t>	–    Standard Model Test</a:t>
            </a:r>
          </a:p>
          <a:p>
            <a:pPr marL="284163" lvl="1">
              <a:buClr>
                <a:srgbClr val="C00000"/>
              </a:buClr>
              <a:tabLst>
                <a:tab pos="509588" algn="l"/>
              </a:tabLst>
            </a:pPr>
            <a:r>
              <a:rPr lang="en-US" sz="2000" dirty="0" smtClean="0">
                <a:solidFill>
                  <a:srgbClr val="002060"/>
                </a:solidFill>
                <a:latin typeface="Arial" pitchFamily="34" charset="0"/>
                <a:cs typeface="Arial" pitchFamily="34" charset="0"/>
              </a:rPr>
              <a:t>	– </a:t>
            </a: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DOE </a:t>
            </a:r>
            <a:r>
              <a:rPr lang="en-US" sz="2000" dirty="0">
                <a:solidFill>
                  <a:srgbClr val="002060"/>
                </a:solidFill>
                <a:latin typeface="Arial" pitchFamily="34" charset="0"/>
                <a:cs typeface="Arial" pitchFamily="34" charset="0"/>
              </a:rPr>
              <a:t>science review (</a:t>
            </a:r>
            <a:r>
              <a:rPr lang="en-US" sz="2000" dirty="0" smtClean="0">
                <a:solidFill>
                  <a:srgbClr val="002060"/>
                </a:solidFill>
                <a:latin typeface="Arial" pitchFamily="34" charset="0"/>
                <a:cs typeface="Arial" pitchFamily="34" charset="0"/>
              </a:rPr>
              <a:t>Sept. </a:t>
            </a:r>
            <a:r>
              <a:rPr lang="en-US" sz="2000" dirty="0">
                <a:solidFill>
                  <a:srgbClr val="002060"/>
                </a:solidFill>
                <a:latin typeface="Arial" pitchFamily="34" charset="0"/>
                <a:cs typeface="Arial" pitchFamily="34" charset="0"/>
              </a:rPr>
              <a:t>2014) – strong endorsement</a:t>
            </a:r>
          </a:p>
          <a:p>
            <a:pPr marL="284163" lvl="1">
              <a:buClr>
                <a:srgbClr val="C00000"/>
              </a:buClr>
              <a:tabLst>
                <a:tab pos="509588" algn="l"/>
              </a:tabLst>
            </a:pPr>
            <a:r>
              <a:rPr lang="en-US" sz="2000" dirty="0" smtClean="0">
                <a:solidFill>
                  <a:srgbClr val="002060"/>
                </a:solidFill>
                <a:latin typeface="Arial" pitchFamily="34" charset="0"/>
                <a:cs typeface="Arial" pitchFamily="34" charset="0"/>
              </a:rPr>
              <a:t>	–    Technical</a:t>
            </a:r>
            <a:r>
              <a:rPr lang="en-US" sz="2000" dirty="0">
                <a:solidFill>
                  <a:srgbClr val="002060"/>
                </a:solidFill>
                <a:latin typeface="Arial" pitchFamily="34" charset="0"/>
                <a:cs typeface="Arial" pitchFamily="34" charset="0"/>
              </a:rPr>
              <a:t>, cost &amp; schedule reviews?</a:t>
            </a:r>
          </a:p>
          <a:p>
            <a:pPr marL="284163" lvl="1">
              <a:buClr>
                <a:srgbClr val="C00000"/>
              </a:buClr>
              <a:tabLst>
                <a:tab pos="682625" algn="l"/>
              </a:tabLst>
            </a:pPr>
            <a:endParaRPr lang="en-US" sz="2000" dirty="0" smtClean="0">
              <a:solidFill>
                <a:srgbClr val="002060"/>
              </a:solidFill>
              <a:latin typeface="Arial" pitchFamily="34" charset="0"/>
              <a:cs typeface="Arial" pitchFamily="34" charset="0"/>
            </a:endParaRPr>
          </a:p>
          <a:p>
            <a:pPr marL="342900" indent="-342900">
              <a:buClr>
                <a:srgbClr val="C00000"/>
              </a:buClr>
              <a:buFont typeface="Arial" panose="020B0604020202020204" pitchFamily="34" charset="0"/>
              <a:buChar char="•"/>
            </a:pPr>
            <a:r>
              <a:rPr lang="en-US" sz="2000" dirty="0" smtClean="0">
                <a:solidFill>
                  <a:srgbClr val="002060"/>
                </a:solidFill>
                <a:latin typeface="Arial" pitchFamily="34" charset="0"/>
                <a:cs typeface="Arial" pitchFamily="34" charset="0"/>
              </a:rPr>
              <a:t> </a:t>
            </a:r>
            <a:r>
              <a:rPr lang="en-US" sz="2000" dirty="0" err="1" smtClean="0">
                <a:solidFill>
                  <a:srgbClr val="002060"/>
                </a:solidFill>
                <a:latin typeface="Arial" pitchFamily="34" charset="0"/>
                <a:cs typeface="Arial" pitchFamily="34" charset="0"/>
              </a:rPr>
              <a:t>SoLID</a:t>
            </a:r>
            <a:r>
              <a:rPr lang="en-US" sz="2000" dirty="0" smtClean="0">
                <a:solidFill>
                  <a:srgbClr val="002060"/>
                </a:solidFill>
                <a:latin typeface="Arial" pitchFamily="34" charset="0"/>
                <a:cs typeface="Arial" pitchFamily="34" charset="0"/>
              </a:rPr>
              <a:t> </a:t>
            </a:r>
          </a:p>
          <a:p>
            <a:pPr>
              <a:buClr>
                <a:srgbClr val="C00000"/>
              </a:buClr>
              <a:tabLst>
                <a:tab pos="509588" algn="l"/>
              </a:tabLst>
            </a:pPr>
            <a:r>
              <a:rPr lang="en-US" sz="2000" dirty="0" smtClean="0">
                <a:solidFill>
                  <a:srgbClr val="002060"/>
                </a:solidFill>
                <a:latin typeface="Arial" pitchFamily="34" charset="0"/>
                <a:cs typeface="Arial" pitchFamily="34" charset="0"/>
              </a:rPr>
              <a:t>      	–    SIDIS and PVDIS</a:t>
            </a:r>
          </a:p>
          <a:p>
            <a:pPr>
              <a:buClr>
                <a:srgbClr val="C00000"/>
              </a:buClr>
              <a:tabLst>
                <a:tab pos="509588"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Chinese collaboration</a:t>
            </a:r>
          </a:p>
          <a:p>
            <a:pPr>
              <a:buClr>
                <a:srgbClr val="C00000"/>
              </a:buClr>
              <a:tabLst>
                <a:tab pos="509588" algn="l"/>
              </a:tabLst>
            </a:pPr>
            <a:r>
              <a:rPr lang="en-US" sz="2000" dirty="0" smtClean="0">
                <a:solidFill>
                  <a:srgbClr val="002060"/>
                </a:solidFill>
                <a:latin typeface="Arial" pitchFamily="34" charset="0"/>
                <a:cs typeface="Arial" pitchFamily="34" charset="0"/>
              </a:rPr>
              <a:t>       	–    CLEO Solenoid</a:t>
            </a:r>
          </a:p>
          <a:p>
            <a:pPr>
              <a:buClr>
                <a:srgbClr val="C00000"/>
              </a:buClr>
              <a:tabLst>
                <a:tab pos="509588" algn="l"/>
              </a:tabLst>
            </a:pPr>
            <a:r>
              <a:rPr lang="en-US" sz="2000" dirty="0" smtClean="0">
                <a:solidFill>
                  <a:srgbClr val="002060"/>
                </a:solidFill>
                <a:latin typeface="Arial" pitchFamily="34" charset="0"/>
                <a:cs typeface="Arial" pitchFamily="34" charset="0"/>
              </a:rPr>
              <a:t>	– 	</a:t>
            </a:r>
            <a:r>
              <a:rPr lang="en-US" sz="2000" dirty="0">
                <a:solidFill>
                  <a:srgbClr val="002060"/>
                </a:solidFill>
                <a:latin typeface="Arial" pitchFamily="34" charset="0"/>
                <a:cs typeface="Arial" pitchFamily="34" charset="0"/>
              </a:rPr>
              <a:t>D</a:t>
            </a:r>
            <a:r>
              <a:rPr lang="en-US" sz="2000" dirty="0" smtClean="0">
                <a:solidFill>
                  <a:srgbClr val="002060"/>
                </a:solidFill>
                <a:latin typeface="Arial" pitchFamily="34" charset="0"/>
                <a:cs typeface="Arial" pitchFamily="34" charset="0"/>
              </a:rPr>
              <a:t>irector’s </a:t>
            </a:r>
            <a:r>
              <a:rPr lang="en-US" sz="2000" dirty="0">
                <a:solidFill>
                  <a:srgbClr val="002060"/>
                </a:solidFill>
                <a:latin typeface="Arial" pitchFamily="34" charset="0"/>
                <a:cs typeface="Arial" pitchFamily="34" charset="0"/>
              </a:rPr>
              <a:t>review (Feb. 2015) </a:t>
            </a:r>
          </a:p>
          <a:p>
            <a:pPr>
              <a:buClr>
                <a:srgbClr val="C00000"/>
              </a:buClr>
              <a:tabLst>
                <a:tab pos="682625"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a:t>
            </a:r>
            <a:r>
              <a:rPr lang="en-US" sz="2000" dirty="0">
                <a:solidFill>
                  <a:srgbClr val="002060"/>
                </a:solidFill>
                <a:latin typeface="Arial" pitchFamily="34" charset="0"/>
                <a:cs typeface="Arial" pitchFamily="34" charset="0"/>
              </a:rPr>
              <a:t>lots of good feedback</a:t>
            </a:r>
          </a:p>
          <a:p>
            <a:pPr>
              <a:buClr>
                <a:srgbClr val="C00000"/>
              </a:buClr>
              <a:tabLst>
                <a:tab pos="682625" algn="l"/>
              </a:tabLst>
            </a:pPr>
            <a:endParaRPr lang="en-US" sz="2000"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dirty="0" smtClean="0">
              <a:solidFill>
                <a:srgbClr val="002060"/>
              </a:solidFill>
              <a:latin typeface="Arial" pitchFamily="34" charset="0"/>
              <a:cs typeface="Arial" pitchFamily="34" charset="0"/>
            </a:endParaRPr>
          </a:p>
          <a:p>
            <a:pPr>
              <a:buClr>
                <a:srgbClr val="C00000"/>
              </a:buClr>
              <a:buFont typeface="Arial" pitchFamily="34" charset="0"/>
              <a:buChar char="•"/>
            </a:pPr>
            <a:endParaRPr lang="en-US" sz="2000" dirty="0" smtClean="0">
              <a:solidFill>
                <a:srgbClr val="002060"/>
              </a:solidFill>
              <a:latin typeface="Arial" pitchFamily="34" charset="0"/>
              <a:cs typeface="Arial" pitchFamily="34" charset="0"/>
            </a:endParaRPr>
          </a:p>
        </p:txBody>
      </p:sp>
      <p:pic>
        <p:nvPicPr>
          <p:cNvPr id="329" name="Picture 2"/>
          <p:cNvPicPr>
            <a:picLocks noChangeAspect="1" noChangeArrowheads="1"/>
          </p:cNvPicPr>
          <p:nvPr/>
        </p:nvPicPr>
        <p:blipFill>
          <a:blip r:embed="rId2" cstate="print"/>
          <a:srcRect/>
          <a:stretch>
            <a:fillRect/>
          </a:stretch>
        </p:blipFill>
        <p:spPr bwMode="auto">
          <a:xfrm>
            <a:off x="6019800" y="2102397"/>
            <a:ext cx="3048000" cy="12929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30" name="Picture 1"/>
          <p:cNvPicPr>
            <a:picLocks noChangeAspect="1" noChangeArrowheads="1"/>
          </p:cNvPicPr>
          <p:nvPr/>
        </p:nvPicPr>
        <p:blipFill>
          <a:blip r:embed="rId3" cstate="print"/>
          <a:srcRect/>
          <a:stretch>
            <a:fillRect/>
          </a:stretch>
        </p:blipFill>
        <p:spPr bwMode="auto">
          <a:xfrm>
            <a:off x="6019800" y="4495800"/>
            <a:ext cx="2536201" cy="170899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31" name="Picture 3"/>
          <p:cNvPicPr>
            <a:picLocks noChangeAspect="1" noChangeArrowheads="1"/>
          </p:cNvPicPr>
          <p:nvPr/>
        </p:nvPicPr>
        <p:blipFill>
          <a:blip r:embed="rId4" cstate="print"/>
          <a:srcRect l="5313" t="17673" r="10429" b="24149"/>
          <a:stretch>
            <a:fillRect/>
          </a:stretch>
        </p:blipFill>
        <p:spPr bwMode="auto">
          <a:xfrm>
            <a:off x="3515976" y="714104"/>
            <a:ext cx="2922545" cy="190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41118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txBox="1">
            <a:spLocks/>
          </p:cNvSpPr>
          <p:nvPr/>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8</a:t>
            </a:fld>
            <a:endParaRPr lang="en-US" dirty="0"/>
          </a:p>
        </p:txBody>
      </p:sp>
      <p:sp>
        <p:nvSpPr>
          <p:cNvPr id="7" name="Title 1"/>
          <p:cNvSpPr txBox="1">
            <a:spLocks/>
          </p:cNvSpPr>
          <p:nvPr/>
        </p:nvSpPr>
        <p:spPr>
          <a:xfrm>
            <a:off x="0" y="195989"/>
            <a:ext cx="9144000" cy="3650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mtClean="0"/>
              <a:t>Enhancements beyond 12-GeV Upgrade</a:t>
            </a:r>
            <a:endParaRPr lang="en-US" dirty="0"/>
          </a:p>
        </p:txBody>
      </p:sp>
      <p:sp>
        <p:nvSpPr>
          <p:cNvPr id="9" name="Rectangle 8"/>
          <p:cNvSpPr/>
          <p:nvPr/>
        </p:nvSpPr>
        <p:spPr>
          <a:xfrm>
            <a:off x="43542" y="809913"/>
            <a:ext cx="9048750" cy="5632311"/>
          </a:xfrm>
          <a:prstGeom prst="rect">
            <a:avLst/>
          </a:prstGeom>
          <a:noFill/>
        </p:spPr>
        <p:txBody>
          <a:bodyPr wrap="square">
            <a:spAutoFit/>
          </a:bodyPr>
          <a:lstStyle/>
          <a:p>
            <a:pPr defTabSz="456406">
              <a:defRPr/>
            </a:pPr>
            <a:r>
              <a:rPr lang="en-US" dirty="0">
                <a:solidFill>
                  <a:prstClr val="black"/>
                </a:solidFill>
                <a:latin typeface="Arial" panose="020B0604020202020204" pitchFamily="34" charset="0"/>
                <a:cs typeface="Arial" panose="020B0604020202020204" pitchFamily="34" charset="0"/>
              </a:rPr>
              <a:t>• Hall A DVCS Calorimeter (</a:t>
            </a:r>
            <a:r>
              <a:rPr lang="en-US" dirty="0">
                <a:solidFill>
                  <a:srgbClr val="0000FF"/>
                </a:solidFill>
                <a:latin typeface="Arial" panose="020B0604020202020204" pitchFamily="34" charset="0"/>
                <a:cs typeface="Arial" panose="020B0604020202020204" pitchFamily="34" charset="0"/>
              </a:rPr>
              <a:t>France - </a:t>
            </a:r>
            <a:r>
              <a:rPr lang="en-US" dirty="0" err="1">
                <a:solidFill>
                  <a:srgbClr val="0000FF"/>
                </a:solidFill>
                <a:latin typeface="Arial" panose="020B0604020202020204" pitchFamily="34" charset="0"/>
                <a:cs typeface="Arial" panose="020B0604020202020204" pitchFamily="34" charset="0"/>
              </a:rPr>
              <a:t>Orsay</a:t>
            </a:r>
            <a:r>
              <a:rPr lang="en-US" dirty="0">
                <a:solidFill>
                  <a:prstClr val="black"/>
                </a:solidFill>
                <a:latin typeface="Arial" panose="020B0604020202020204" pitchFamily="34" charset="0"/>
                <a:cs typeface="Arial" panose="020B0604020202020204" pitchFamily="34" charset="0"/>
              </a:rPr>
              <a:t>) </a:t>
            </a:r>
            <a:r>
              <a:rPr lang="en-US" b="1" dirty="0" smtClean="0">
                <a:solidFill>
                  <a:prstClr val="black"/>
                </a:solidFill>
                <a:latin typeface="Arial" panose="020B0604020202020204" pitchFamily="34" charset="0"/>
                <a:cs typeface="Arial" panose="020B0604020202020204" pitchFamily="34" charset="0"/>
              </a:rPr>
              <a:t>installed</a:t>
            </a:r>
            <a:endParaRPr lang="en-US" dirty="0" smtClean="0">
              <a:solidFill>
                <a:prstClr val="black"/>
              </a:solidFill>
              <a:latin typeface="Arial" panose="020B0604020202020204" pitchFamily="34" charset="0"/>
              <a:cs typeface="Arial" panose="020B0604020202020204" pitchFamily="34" charset="0"/>
            </a:endParaRPr>
          </a:p>
          <a:p>
            <a:pPr defTabSz="456406">
              <a:defRPr/>
            </a:pPr>
            <a:r>
              <a:rPr lang="en-US" dirty="0" smtClean="0">
                <a:solidFill>
                  <a:prstClr val="black"/>
                </a:solidFill>
                <a:latin typeface="Arial" panose="020B0604020202020204" pitchFamily="34" charset="0"/>
                <a:cs typeface="Arial" panose="020B0604020202020204" pitchFamily="34" charset="0"/>
              </a:rPr>
              <a:t>• Hall A SBS – ongoing (Capital Equipment (</a:t>
            </a:r>
            <a:r>
              <a:rPr lang="en-US" dirty="0" smtClean="0">
                <a:solidFill>
                  <a:srgbClr val="FF0000"/>
                </a:solidFill>
                <a:latin typeface="Arial" panose="020B0604020202020204" pitchFamily="34" charset="0"/>
                <a:cs typeface="Arial" panose="020B0604020202020204" pitchFamily="34" charset="0"/>
              </a:rPr>
              <a:t>CE</a:t>
            </a:r>
            <a:r>
              <a:rPr lang="en-US" dirty="0" smtClean="0">
                <a:solidFill>
                  <a:prstClr val="black"/>
                </a:solidFill>
                <a:latin typeface="Arial" panose="020B0604020202020204" pitchFamily="34" charset="0"/>
                <a:cs typeface="Arial" panose="020B0604020202020204" pitchFamily="34" charset="0"/>
              </a:rPr>
              <a:t>))</a:t>
            </a:r>
          </a:p>
          <a:p>
            <a:pPr defTabSz="456406">
              <a:defRPr/>
            </a:pPr>
            <a:r>
              <a:rPr lang="en-US" dirty="0" smtClean="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Hall A SBS GEMs (</a:t>
            </a:r>
            <a:r>
              <a:rPr lang="en-US" dirty="0">
                <a:solidFill>
                  <a:srgbClr val="0000FF"/>
                </a:solidFill>
                <a:latin typeface="Arial" panose="020B0604020202020204" pitchFamily="34" charset="0"/>
                <a:cs typeface="Arial" panose="020B0604020202020204" pitchFamily="34" charset="0"/>
              </a:rPr>
              <a:t>Italy INFN, UK</a:t>
            </a:r>
            <a:r>
              <a:rPr lang="en-US" dirty="0">
                <a:solidFill>
                  <a:prstClr val="black"/>
                </a:solidFill>
                <a:latin typeface="Arial" panose="020B0604020202020204" pitchFamily="34" charset="0"/>
                <a:cs typeface="Arial" panose="020B0604020202020204" pitchFamily="34" charset="0"/>
              </a:rPr>
              <a:t>), Hadron Cal. (CMU+</a:t>
            </a:r>
            <a:r>
              <a:rPr lang="en-US" dirty="0">
                <a:solidFill>
                  <a:srgbClr val="0000FF"/>
                </a:solidFill>
                <a:latin typeface="Arial" panose="020B0604020202020204" pitchFamily="34" charset="0"/>
                <a:cs typeface="Arial" panose="020B0604020202020204" pitchFamily="34" charset="0"/>
              </a:rPr>
              <a:t>INFN</a:t>
            </a:r>
            <a:r>
              <a:rPr lang="en-US" dirty="0">
                <a:solidFill>
                  <a:prstClr val="black"/>
                </a:solidFill>
                <a:latin typeface="Arial" panose="020B0604020202020204" pitchFamily="34" charset="0"/>
                <a:cs typeface="Arial" panose="020B0604020202020204" pitchFamily="34" charset="0"/>
              </a:rPr>
              <a:t>) ongoing (ops)</a:t>
            </a:r>
          </a:p>
          <a:p>
            <a:pPr defTabSz="456406">
              <a:defRPr/>
            </a:pPr>
            <a:r>
              <a:rPr lang="en-US" dirty="0">
                <a:solidFill>
                  <a:prstClr val="black"/>
                </a:solidFill>
                <a:latin typeface="Arial" panose="020B0604020202020204" pitchFamily="34" charset="0"/>
                <a:cs typeface="Arial" panose="020B0604020202020204" pitchFamily="34" charset="0"/>
              </a:rPr>
              <a:t>• Hall A pre-R&amp;D toward PV (MOLLER magnet concept, with MIT) ongoing (ops)</a:t>
            </a:r>
          </a:p>
          <a:p>
            <a:pPr defTabSz="456406">
              <a:defRPr/>
            </a:pPr>
            <a:r>
              <a:rPr lang="en-US" dirty="0">
                <a:solidFill>
                  <a:prstClr val="black"/>
                </a:solidFill>
                <a:latin typeface="Arial" panose="020B0604020202020204" pitchFamily="34" charset="0"/>
                <a:cs typeface="Arial" panose="020B0604020202020204" pitchFamily="34" charset="0"/>
              </a:rPr>
              <a:t>• Hall A SOLID (</a:t>
            </a:r>
            <a:r>
              <a:rPr lang="en-US" dirty="0">
                <a:solidFill>
                  <a:srgbClr val="0000FF"/>
                </a:solidFill>
                <a:latin typeface="Arial" panose="020B0604020202020204" pitchFamily="34" charset="0"/>
                <a:cs typeface="Arial" panose="020B0604020202020204" pitchFamily="34" charset="0"/>
              </a:rPr>
              <a:t>China</a:t>
            </a:r>
            <a:r>
              <a:rPr lang="en-US" dirty="0">
                <a:solidFill>
                  <a:prstClr val="black"/>
                </a:solidFill>
                <a:latin typeface="Arial" panose="020B0604020202020204" pitchFamily="34" charset="0"/>
                <a:cs typeface="Arial" panose="020B0604020202020204" pitchFamily="34" charset="0"/>
              </a:rPr>
              <a:t>, Temple, Duke, ANL, …) ongoing (magnet - </a:t>
            </a:r>
            <a:r>
              <a:rPr lang="en-US" dirty="0">
                <a:solidFill>
                  <a:srgbClr val="FF0000"/>
                </a:solidFill>
                <a:latin typeface="Arial" panose="020B0604020202020204" pitchFamily="34" charset="0"/>
                <a:cs typeface="Arial" panose="020B0604020202020204" pitchFamily="34" charset="0"/>
              </a:rPr>
              <a:t>CE</a:t>
            </a:r>
            <a:r>
              <a:rPr lang="en-US" dirty="0">
                <a:solidFill>
                  <a:prstClr val="black"/>
                </a:solidFill>
                <a:latin typeface="Arial" panose="020B0604020202020204" pitchFamily="34" charset="0"/>
                <a:cs typeface="Arial" panose="020B0604020202020204" pitchFamily="34" charset="0"/>
              </a:rPr>
              <a:t>)</a:t>
            </a:r>
          </a:p>
          <a:p>
            <a:pPr defTabSz="456406">
              <a:defRPr/>
            </a:pPr>
            <a:r>
              <a:rPr lang="en-US" dirty="0">
                <a:solidFill>
                  <a:prstClr val="black"/>
                </a:solidFill>
                <a:latin typeface="Arial" panose="020B0604020202020204" pitchFamily="34" charset="0"/>
                <a:cs typeface="Arial" panose="020B0604020202020204" pitchFamily="34" charset="0"/>
              </a:rPr>
              <a:t>• Hall A APEX septum magnet (</a:t>
            </a:r>
            <a:r>
              <a:rPr lang="en-US" dirty="0">
                <a:solidFill>
                  <a:srgbClr val="0000FF"/>
                </a:solidFill>
                <a:latin typeface="Arial" panose="020B0604020202020204" pitchFamily="34" charset="0"/>
                <a:cs typeface="Arial" panose="020B0604020202020204" pitchFamily="34" charset="0"/>
              </a:rPr>
              <a:t>Canada</a:t>
            </a:r>
            <a:r>
              <a:rPr lang="en-US" dirty="0">
                <a:solidFill>
                  <a:prstClr val="black"/>
                </a:solidFill>
                <a:latin typeface="Arial" panose="020B0604020202020204" pitchFamily="34" charset="0"/>
                <a:cs typeface="Arial" panose="020B0604020202020204" pitchFamily="34" charset="0"/>
              </a:rPr>
              <a:t>, Stony Brook) </a:t>
            </a:r>
            <a:r>
              <a:rPr lang="en-US" b="1" dirty="0">
                <a:solidFill>
                  <a:prstClr val="black"/>
                </a:solidFill>
                <a:latin typeface="Arial" panose="020B0604020202020204" pitchFamily="34" charset="0"/>
                <a:cs typeface="Arial" panose="020B0604020202020204" pitchFamily="34" charset="0"/>
              </a:rPr>
              <a:t>complete</a:t>
            </a:r>
          </a:p>
          <a:p>
            <a:pPr defTabSz="456406">
              <a:defRPr/>
            </a:pPr>
            <a:r>
              <a:rPr lang="en-US" dirty="0">
                <a:solidFill>
                  <a:prstClr val="black"/>
                </a:solidFill>
                <a:latin typeface="Arial" panose="020B0604020202020204" pitchFamily="34" charset="0"/>
                <a:cs typeface="Arial" panose="020B0604020202020204" pitchFamily="34" charset="0"/>
              </a:rPr>
              <a:t>• Hall B longitudinally polarized target (ODU …, NSF/MRI) ongoing (</a:t>
            </a:r>
            <a:r>
              <a:rPr lang="en-US" dirty="0" err="1">
                <a:solidFill>
                  <a:prstClr val="black"/>
                </a:solidFill>
                <a:latin typeface="Arial" panose="020B0604020202020204" pitchFamily="34" charset="0"/>
                <a:cs typeface="Arial" panose="020B0604020202020204" pitchFamily="34" charset="0"/>
              </a:rPr>
              <a:t>infrastr</a:t>
            </a:r>
            <a:r>
              <a:rPr lang="en-US" dirty="0">
                <a:solidFill>
                  <a:prstClr val="black"/>
                </a:solidFill>
                <a:latin typeface="Arial" panose="020B0604020202020204" pitchFamily="34" charset="0"/>
                <a:cs typeface="Arial" panose="020B0604020202020204" pitchFamily="34" charset="0"/>
              </a:rPr>
              <a:t>. - </a:t>
            </a:r>
            <a:r>
              <a:rPr lang="en-US" dirty="0">
                <a:solidFill>
                  <a:srgbClr val="FF0000"/>
                </a:solidFill>
                <a:latin typeface="Arial" panose="020B0604020202020204" pitchFamily="34" charset="0"/>
                <a:cs typeface="Arial" panose="020B0604020202020204" pitchFamily="34" charset="0"/>
              </a:rPr>
              <a:t>CE</a:t>
            </a:r>
            <a:r>
              <a:rPr lang="en-US" dirty="0">
                <a:solidFill>
                  <a:prstClr val="black"/>
                </a:solidFill>
                <a:latin typeface="Arial" panose="020B0604020202020204" pitchFamily="34" charset="0"/>
                <a:cs typeface="Arial" panose="020B0604020202020204" pitchFamily="34" charset="0"/>
              </a:rPr>
              <a:t>)</a:t>
            </a:r>
          </a:p>
          <a:p>
            <a:pPr defTabSz="456406">
              <a:defRPr/>
            </a:pPr>
            <a:r>
              <a:rPr lang="en-US" dirty="0">
                <a:solidFill>
                  <a:prstClr val="black"/>
                </a:solidFill>
                <a:latin typeface="Arial" panose="020B0604020202020204" pitchFamily="34" charset="0"/>
                <a:cs typeface="Arial" panose="020B0604020202020204" pitchFamily="34" charset="0"/>
              </a:rPr>
              <a:t>• Hall B forward tagger (</a:t>
            </a:r>
            <a:r>
              <a:rPr lang="en-US" dirty="0">
                <a:solidFill>
                  <a:srgbClr val="0000FF"/>
                </a:solidFill>
                <a:latin typeface="Arial" panose="020B0604020202020204" pitchFamily="34" charset="0"/>
                <a:cs typeface="Arial" panose="020B0604020202020204" pitchFamily="34" charset="0"/>
              </a:rPr>
              <a:t>Italy INFN </a:t>
            </a:r>
            <a:r>
              <a:rPr lang="en-US" dirty="0">
                <a:solidFill>
                  <a:prstClr val="black"/>
                </a:solidFill>
                <a:latin typeface="Arial" panose="020B0604020202020204" pitchFamily="34" charset="0"/>
                <a:cs typeface="Arial" panose="020B0604020202020204" pitchFamily="34" charset="0"/>
              </a:rPr>
              <a:t>&amp; NSF/MRI) </a:t>
            </a:r>
            <a:r>
              <a:rPr lang="en-US" b="1" dirty="0">
                <a:solidFill>
                  <a:prstClr val="black"/>
                </a:solidFill>
                <a:latin typeface="Arial" panose="020B0604020202020204" pitchFamily="34" charset="0"/>
                <a:cs typeface="Arial" panose="020B0604020202020204" pitchFamily="34" charset="0"/>
              </a:rPr>
              <a:t>near-complete </a:t>
            </a:r>
          </a:p>
          <a:p>
            <a:pPr defTabSz="456406">
              <a:defRPr/>
            </a:pPr>
            <a:r>
              <a:rPr lang="en-US" dirty="0">
                <a:solidFill>
                  <a:prstClr val="black"/>
                </a:solidFill>
                <a:latin typeface="Arial" panose="020B0604020202020204" pitchFamily="34" charset="0"/>
                <a:cs typeface="Arial" panose="020B0604020202020204" pitchFamily="34" charset="0"/>
              </a:rPr>
              <a:t>• Hall B RICH sector(s) (</a:t>
            </a:r>
            <a:r>
              <a:rPr lang="en-US" dirty="0">
                <a:solidFill>
                  <a:srgbClr val="0000FF"/>
                </a:solidFill>
                <a:latin typeface="Arial" panose="020B0604020202020204" pitchFamily="34" charset="0"/>
                <a:cs typeface="Arial" panose="020B0604020202020204" pitchFamily="34" charset="0"/>
              </a:rPr>
              <a:t>Italy INFN, Chile</a:t>
            </a:r>
            <a:r>
              <a:rPr lang="en-US" dirty="0">
                <a:solidFill>
                  <a:prstClr val="black"/>
                </a:solidFill>
                <a:latin typeface="Arial" panose="020B0604020202020204" pitchFamily="34" charset="0"/>
                <a:cs typeface="Arial" panose="020B0604020202020204" pitchFamily="34" charset="0"/>
              </a:rPr>
              <a:t>) ongoing (PMTs, materials - </a:t>
            </a:r>
            <a:r>
              <a:rPr lang="en-US" dirty="0">
                <a:solidFill>
                  <a:srgbClr val="FF0000"/>
                </a:solidFill>
                <a:latin typeface="Arial" panose="020B0604020202020204" pitchFamily="34" charset="0"/>
                <a:cs typeface="Arial" panose="020B0604020202020204" pitchFamily="34" charset="0"/>
              </a:rPr>
              <a:t>CE</a:t>
            </a:r>
            <a:r>
              <a:rPr lang="en-US" dirty="0">
                <a:solidFill>
                  <a:prstClr val="black"/>
                </a:solidFill>
                <a:latin typeface="Arial" panose="020B0604020202020204" pitchFamily="34" charset="0"/>
                <a:cs typeface="Arial" panose="020B0604020202020204" pitchFamily="34" charset="0"/>
              </a:rPr>
              <a:t>)</a:t>
            </a:r>
          </a:p>
          <a:p>
            <a:pPr defTabSz="456406">
              <a:defRPr/>
            </a:pPr>
            <a:r>
              <a:rPr lang="en-US" dirty="0">
                <a:solidFill>
                  <a:prstClr val="black"/>
                </a:solidFill>
                <a:latin typeface="Arial" panose="020B0604020202020204" pitchFamily="34" charset="0"/>
                <a:cs typeface="Arial" panose="020B0604020202020204" pitchFamily="34" charset="0"/>
              </a:rPr>
              <a:t>• Hall B </a:t>
            </a:r>
            <a:r>
              <a:rPr lang="en-US" dirty="0" err="1">
                <a:solidFill>
                  <a:prstClr val="black"/>
                </a:solidFill>
                <a:latin typeface="Arial" panose="020B0604020202020204" pitchFamily="34" charset="0"/>
                <a:cs typeface="Arial" panose="020B0604020202020204" pitchFamily="34" charset="0"/>
              </a:rPr>
              <a:t>MicroMegas</a:t>
            </a:r>
            <a:r>
              <a:rPr lang="en-US" dirty="0">
                <a:solidFill>
                  <a:prstClr val="black"/>
                </a:solidFill>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France - </a:t>
            </a:r>
            <a:r>
              <a:rPr lang="en-US" dirty="0" err="1">
                <a:solidFill>
                  <a:srgbClr val="0000FF"/>
                </a:solidFill>
                <a:latin typeface="Arial" panose="020B0604020202020204" pitchFamily="34" charset="0"/>
                <a:cs typeface="Arial" panose="020B0604020202020204" pitchFamily="34" charset="0"/>
              </a:rPr>
              <a:t>Saclay</a:t>
            </a:r>
            <a:r>
              <a:rPr lang="en-US" dirty="0">
                <a:solidFill>
                  <a:prstClr val="black"/>
                </a:solidFill>
                <a:latin typeface="Arial" panose="020B0604020202020204" pitchFamily="34" charset="0"/>
                <a:cs typeface="Arial" panose="020B0604020202020204" pitchFamily="34" charset="0"/>
              </a:rPr>
              <a:t>) ongoing</a:t>
            </a:r>
          </a:p>
          <a:p>
            <a:pPr defTabSz="456406">
              <a:defRPr/>
            </a:pPr>
            <a:r>
              <a:rPr lang="en-US" dirty="0">
                <a:solidFill>
                  <a:prstClr val="black"/>
                </a:solidFill>
                <a:latin typeface="Arial" panose="020B0604020202020204" pitchFamily="34" charset="0"/>
                <a:cs typeface="Arial" panose="020B0604020202020204" pitchFamily="34" charset="0"/>
              </a:rPr>
              <a:t>• Hall B Central Neutron Detector (</a:t>
            </a:r>
            <a:r>
              <a:rPr lang="en-US" dirty="0">
                <a:solidFill>
                  <a:srgbClr val="0000FF"/>
                </a:solidFill>
                <a:latin typeface="Arial" panose="020B0604020202020204" pitchFamily="34" charset="0"/>
                <a:cs typeface="Arial" panose="020B0604020202020204" pitchFamily="34" charset="0"/>
              </a:rPr>
              <a:t>France - </a:t>
            </a:r>
            <a:r>
              <a:rPr lang="en-US" dirty="0" err="1">
                <a:solidFill>
                  <a:srgbClr val="0000FF"/>
                </a:solidFill>
                <a:latin typeface="Arial" panose="020B0604020202020204" pitchFamily="34" charset="0"/>
                <a:cs typeface="Arial" panose="020B0604020202020204" pitchFamily="34" charset="0"/>
              </a:rPr>
              <a:t>Orsay</a:t>
            </a:r>
            <a:r>
              <a:rPr lang="en-US" dirty="0">
                <a:solidFill>
                  <a:prstClr val="black"/>
                </a:solidFill>
                <a:latin typeface="Arial" panose="020B0604020202020204" pitchFamily="34" charset="0"/>
                <a:cs typeface="Arial" panose="020B0604020202020204" pitchFamily="34" charset="0"/>
              </a:rPr>
              <a:t>) </a:t>
            </a:r>
            <a:r>
              <a:rPr lang="en-US" b="1" dirty="0" smtClean="0">
                <a:solidFill>
                  <a:prstClr val="black"/>
                </a:solidFill>
                <a:latin typeface="Arial" panose="020B0604020202020204" pitchFamily="34" charset="0"/>
                <a:cs typeface="Arial" panose="020B0604020202020204" pitchFamily="34" charset="0"/>
              </a:rPr>
              <a:t>complete</a:t>
            </a:r>
            <a:endParaRPr lang="en-US" b="1" dirty="0">
              <a:solidFill>
                <a:prstClr val="black"/>
              </a:solidFill>
              <a:latin typeface="Arial" panose="020B0604020202020204" pitchFamily="34" charset="0"/>
              <a:cs typeface="Arial" panose="020B0604020202020204" pitchFamily="34" charset="0"/>
            </a:endParaRPr>
          </a:p>
          <a:p>
            <a:pPr defTabSz="456406">
              <a:defRPr/>
            </a:pPr>
            <a:r>
              <a:rPr lang="en-US" dirty="0">
                <a:solidFill>
                  <a:prstClr val="black"/>
                </a:solidFill>
                <a:latin typeface="Arial" panose="020B0604020202020204" pitchFamily="34" charset="0"/>
                <a:cs typeface="Arial" panose="020B0604020202020204" pitchFamily="34" charset="0"/>
              </a:rPr>
              <a:t>• Hall B Heavy Photon Search (HPS) (DOE HEP, </a:t>
            </a:r>
            <a:r>
              <a:rPr lang="en-US" dirty="0">
                <a:solidFill>
                  <a:srgbClr val="0000FF"/>
                </a:solidFill>
                <a:latin typeface="Arial" panose="020B0604020202020204" pitchFamily="34" charset="0"/>
                <a:cs typeface="Arial" panose="020B0604020202020204" pitchFamily="34" charset="0"/>
              </a:rPr>
              <a:t>France</a:t>
            </a:r>
            <a:r>
              <a:rPr lang="en-US" dirty="0">
                <a:solidFill>
                  <a:prstClr val="black"/>
                </a:solidFill>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INFN</a:t>
            </a:r>
            <a:r>
              <a:rPr lang="en-US" dirty="0">
                <a:solidFill>
                  <a:prstClr val="black"/>
                </a:solidFill>
                <a:latin typeface="Arial" panose="020B0604020202020204" pitchFamily="34" charset="0"/>
                <a:cs typeface="Arial" panose="020B0604020202020204" pitchFamily="34" charset="0"/>
              </a:rPr>
              <a:t>) </a:t>
            </a:r>
            <a:r>
              <a:rPr lang="en-US" b="1" dirty="0" smtClean="0">
                <a:solidFill>
                  <a:prstClr val="black"/>
                </a:solidFill>
                <a:latin typeface="Arial" panose="020B0604020202020204" pitchFamily="34" charset="0"/>
                <a:cs typeface="Arial" panose="020B0604020202020204" pitchFamily="34" charset="0"/>
              </a:rPr>
              <a:t>installed/used for run</a:t>
            </a:r>
            <a:endParaRPr lang="en-US" b="1" dirty="0">
              <a:solidFill>
                <a:prstClr val="black"/>
              </a:solidFill>
              <a:latin typeface="Arial" panose="020B0604020202020204" pitchFamily="34" charset="0"/>
              <a:cs typeface="Arial" panose="020B0604020202020204" pitchFamily="34" charset="0"/>
            </a:endParaRPr>
          </a:p>
          <a:p>
            <a:pPr defTabSz="456406">
              <a:defRPr/>
            </a:pPr>
            <a:r>
              <a:rPr lang="en-US" dirty="0">
                <a:solidFill>
                  <a:prstClr val="black"/>
                </a:solidFill>
                <a:latin typeface="Arial" panose="020B0604020202020204" pitchFamily="34" charset="0"/>
                <a:cs typeface="Arial" panose="020B0604020202020204" pitchFamily="34" charset="0"/>
              </a:rPr>
              <a:t>• Hall B H Gas Target for Proton Charge Radius (NSF/MRI) </a:t>
            </a:r>
            <a:r>
              <a:rPr lang="en-US" b="1" dirty="0">
                <a:solidFill>
                  <a:prstClr val="black"/>
                </a:solidFill>
                <a:latin typeface="Arial" panose="020B0604020202020204" pitchFamily="34" charset="0"/>
                <a:cs typeface="Arial" panose="020B0604020202020204" pitchFamily="34" charset="0"/>
              </a:rPr>
              <a:t>near-complete</a:t>
            </a:r>
          </a:p>
          <a:p>
            <a:pPr defTabSz="456406">
              <a:defRPr/>
            </a:pPr>
            <a:r>
              <a:rPr lang="en-US" dirty="0">
                <a:solidFill>
                  <a:prstClr val="black"/>
                </a:solidFill>
                <a:latin typeface="Arial" panose="020B0604020202020204" pitchFamily="34" charset="0"/>
                <a:cs typeface="Arial" panose="020B0604020202020204" pitchFamily="34" charset="0"/>
              </a:rPr>
              <a:t>• Hall C </a:t>
            </a:r>
            <a:r>
              <a:rPr lang="en-US" dirty="0" err="1">
                <a:solidFill>
                  <a:prstClr val="black"/>
                </a:solidFill>
                <a:latin typeface="Arial" panose="020B0604020202020204" pitchFamily="34" charset="0"/>
                <a:cs typeface="Arial" panose="020B0604020202020204" pitchFamily="34" charset="0"/>
              </a:rPr>
              <a:t>Kaon</a:t>
            </a:r>
            <a:r>
              <a:rPr lang="en-US" dirty="0">
                <a:solidFill>
                  <a:prstClr val="black"/>
                </a:solidFill>
                <a:latin typeface="Arial" panose="020B0604020202020204" pitchFamily="34" charset="0"/>
                <a:cs typeface="Arial" panose="020B0604020202020204" pitchFamily="34" charset="0"/>
              </a:rPr>
              <a:t> Detection System (CUA …, NSF/MRI) </a:t>
            </a:r>
            <a:r>
              <a:rPr lang="en-US" b="1" dirty="0">
                <a:solidFill>
                  <a:prstClr val="black"/>
                </a:solidFill>
                <a:latin typeface="Arial" panose="020B0604020202020204" pitchFamily="34" charset="0"/>
                <a:cs typeface="Arial" panose="020B0604020202020204" pitchFamily="34" charset="0"/>
              </a:rPr>
              <a:t>complete</a:t>
            </a:r>
          </a:p>
          <a:p>
            <a:pPr defTabSz="456406">
              <a:defRPr/>
            </a:pPr>
            <a:r>
              <a:rPr lang="en-US" dirty="0">
                <a:solidFill>
                  <a:prstClr val="black"/>
                </a:solidFill>
                <a:latin typeface="Arial" panose="020B0604020202020204" pitchFamily="34" charset="0"/>
                <a:cs typeface="Arial" panose="020B0604020202020204" pitchFamily="34" charset="0"/>
              </a:rPr>
              <a:t>• Hall C Backward nucleon detection system (</a:t>
            </a:r>
            <a:r>
              <a:rPr lang="en-US" dirty="0">
                <a:solidFill>
                  <a:srgbClr val="0000FF"/>
                </a:solidFill>
                <a:latin typeface="Arial" panose="020B0604020202020204" pitchFamily="34" charset="0"/>
                <a:cs typeface="Arial" panose="020B0604020202020204" pitchFamily="34" charset="0"/>
              </a:rPr>
              <a:t>Israel</a:t>
            </a:r>
            <a:r>
              <a:rPr lang="en-US" dirty="0">
                <a:solidFill>
                  <a:prstClr val="black"/>
                </a:solidFill>
                <a:latin typeface="Arial" panose="020B0604020202020204" pitchFamily="34" charset="0"/>
                <a:cs typeface="Arial" panose="020B0604020202020204" pitchFamily="34" charset="0"/>
              </a:rPr>
              <a:t>/ODU) ongoing</a:t>
            </a:r>
          </a:p>
          <a:p>
            <a:pPr defTabSz="456406">
              <a:defRPr/>
            </a:pPr>
            <a:r>
              <a:rPr lang="en-US" dirty="0">
                <a:solidFill>
                  <a:prstClr val="black"/>
                </a:solidFill>
                <a:latin typeface="Arial" panose="020B0604020202020204" pitchFamily="34" charset="0"/>
                <a:cs typeface="Arial" panose="020B0604020202020204" pitchFamily="34" charset="0"/>
              </a:rPr>
              <a:t>• Hall C Neutral-Particle Spectrometer (</a:t>
            </a:r>
            <a:r>
              <a:rPr lang="en-US" dirty="0" smtClean="0">
                <a:solidFill>
                  <a:prstClr val="black"/>
                </a:solidFill>
                <a:latin typeface="Arial" panose="020B0604020202020204" pitchFamily="34" charset="0"/>
                <a:cs typeface="Arial" panose="020B0604020202020204" pitchFamily="34" charset="0"/>
              </a:rPr>
              <a:t>US/</a:t>
            </a:r>
            <a:r>
              <a:rPr lang="en-US" dirty="0" smtClean="0">
                <a:solidFill>
                  <a:srgbClr val="0000FF"/>
                </a:solidFill>
                <a:latin typeface="Arial" panose="020B0604020202020204" pitchFamily="34" charset="0"/>
                <a:cs typeface="Arial" panose="020B0604020202020204" pitchFamily="34" charset="0"/>
              </a:rPr>
              <a:t>France</a:t>
            </a:r>
            <a:r>
              <a:rPr lang="en-US" dirty="0" smtClean="0">
                <a:solidFill>
                  <a:prstClr val="black"/>
                </a:solidFill>
                <a:latin typeface="Arial" panose="020B0604020202020204" pitchFamily="34" charset="0"/>
                <a:cs typeface="Arial" panose="020B0604020202020204" pitchFamily="34" charset="0"/>
              </a:rPr>
              <a:t>/</a:t>
            </a:r>
            <a:r>
              <a:rPr lang="en-US" dirty="0" smtClean="0">
                <a:solidFill>
                  <a:srgbClr val="0000FF"/>
                </a:solidFill>
                <a:latin typeface="Arial" panose="020B0604020202020204" pitchFamily="34" charset="0"/>
                <a:cs typeface="Arial" panose="020B0604020202020204" pitchFamily="34" charset="0"/>
              </a:rPr>
              <a:t>UK</a:t>
            </a:r>
            <a:r>
              <a:rPr lang="en-US" dirty="0" smtClean="0">
                <a:solidFill>
                  <a:prstClr val="black"/>
                </a:solidFill>
                <a:latin typeface="Arial" panose="020B0604020202020204" pitchFamily="34" charset="0"/>
                <a:cs typeface="Arial" panose="020B0604020202020204" pitchFamily="34" charset="0"/>
              </a:rPr>
              <a:t>/</a:t>
            </a:r>
            <a:r>
              <a:rPr lang="en-US" dirty="0" smtClean="0">
                <a:solidFill>
                  <a:srgbClr val="0000FF"/>
                </a:solidFill>
                <a:latin typeface="Arial" panose="020B0604020202020204" pitchFamily="34" charset="0"/>
                <a:cs typeface="Arial" panose="020B0604020202020204" pitchFamily="34" charset="0"/>
              </a:rPr>
              <a:t>Armenia</a:t>
            </a:r>
            <a:r>
              <a:rPr lang="en-US" dirty="0" smtClean="0">
                <a:latin typeface="Arial" panose="020B0604020202020204" pitchFamily="34" charset="0"/>
                <a:cs typeface="Arial" panose="020B0604020202020204" pitchFamily="34" charset="0"/>
              </a:rPr>
              <a:t> &amp; NSF/MRI</a:t>
            </a:r>
            <a:r>
              <a:rPr lang="en-US" dirty="0" smtClean="0">
                <a:solidFill>
                  <a:prstClr val="black"/>
                </a:solidFill>
                <a:latin typeface="Arial" panose="020B0604020202020204" pitchFamily="34" charset="0"/>
                <a:cs typeface="Arial" panose="020B0604020202020204" pitchFamily="34" charset="0"/>
              </a:rPr>
              <a:t>) started</a:t>
            </a:r>
            <a:endParaRPr lang="en-US" dirty="0">
              <a:solidFill>
                <a:prstClr val="black"/>
              </a:solidFill>
              <a:latin typeface="Arial" panose="020B0604020202020204" pitchFamily="34" charset="0"/>
              <a:cs typeface="Arial" panose="020B0604020202020204" pitchFamily="34" charset="0"/>
            </a:endParaRPr>
          </a:p>
          <a:p>
            <a:pPr defTabSz="456406">
              <a:defRPr/>
            </a:pPr>
            <a:r>
              <a:rPr lang="en-US" dirty="0">
                <a:solidFill>
                  <a:prstClr val="black"/>
                </a:solidFill>
                <a:latin typeface="Arial" panose="020B0604020202020204" pitchFamily="34" charset="0"/>
                <a:cs typeface="Arial" panose="020B0604020202020204" pitchFamily="34" charset="0"/>
              </a:rPr>
              <a:t>• Hall D PID/Cherenkov system (US) pre-R&amp;D/planning (</a:t>
            </a:r>
            <a:r>
              <a:rPr lang="en-US" dirty="0">
                <a:solidFill>
                  <a:srgbClr val="FF0000"/>
                </a:solidFill>
                <a:latin typeface="Arial" panose="020B0604020202020204" pitchFamily="34" charset="0"/>
                <a:cs typeface="Arial" panose="020B0604020202020204" pitchFamily="34" charset="0"/>
              </a:rPr>
              <a:t>CE</a:t>
            </a:r>
            <a:r>
              <a:rPr lang="en-US" dirty="0">
                <a:solidFill>
                  <a:prstClr val="black"/>
                </a:solidFill>
                <a:latin typeface="Arial" panose="020B0604020202020204" pitchFamily="34" charset="0"/>
                <a:cs typeface="Arial" panose="020B0604020202020204" pitchFamily="34" charset="0"/>
              </a:rPr>
              <a:t>)</a:t>
            </a:r>
          </a:p>
          <a:p>
            <a:pPr defTabSz="456406">
              <a:defRPr/>
            </a:pPr>
            <a:r>
              <a:rPr lang="en-US" dirty="0">
                <a:solidFill>
                  <a:prstClr val="black"/>
                </a:solidFill>
                <a:latin typeface="Arial" panose="020B0604020202020204" pitchFamily="34" charset="0"/>
                <a:cs typeface="Arial" panose="020B0604020202020204" pitchFamily="34" charset="0"/>
              </a:rPr>
              <a:t>• Hall D Discussions with </a:t>
            </a:r>
            <a:r>
              <a:rPr lang="en-US" dirty="0">
                <a:solidFill>
                  <a:srgbClr val="0000FF"/>
                </a:solidFill>
                <a:latin typeface="Arial" panose="020B0604020202020204" pitchFamily="34" charset="0"/>
                <a:cs typeface="Arial" panose="020B0604020202020204" pitchFamily="34" charset="0"/>
              </a:rPr>
              <a:t>China</a:t>
            </a:r>
            <a:r>
              <a:rPr lang="en-US" dirty="0">
                <a:solidFill>
                  <a:prstClr val="black"/>
                </a:solidFill>
                <a:latin typeface="Arial" panose="020B0604020202020204" pitchFamily="34" charset="0"/>
                <a:cs typeface="Arial" panose="020B0604020202020204" pitchFamily="34" charset="0"/>
              </a:rPr>
              <a:t> on calorimeter upgrades </a:t>
            </a:r>
            <a:r>
              <a:rPr lang="en-US" dirty="0" smtClean="0">
                <a:solidFill>
                  <a:prstClr val="black"/>
                </a:solidFill>
                <a:latin typeface="Arial" panose="020B0604020202020204" pitchFamily="34" charset="0"/>
                <a:cs typeface="Arial" panose="020B0604020202020204" pitchFamily="34" charset="0"/>
              </a:rPr>
              <a:t>(UNCW, NCAT) planning</a:t>
            </a:r>
            <a:endParaRPr lang="en-US" dirty="0">
              <a:solidFill>
                <a:prstClr val="black"/>
              </a:solidFill>
              <a:latin typeface="Arial" panose="020B0604020202020204" pitchFamily="34" charset="0"/>
              <a:cs typeface="Arial" panose="020B0604020202020204" pitchFamily="34" charset="0"/>
            </a:endParaRPr>
          </a:p>
          <a:p>
            <a:pPr defTabSz="456406">
              <a:defRPr/>
            </a:pPr>
            <a:r>
              <a:rPr lang="en-US" dirty="0">
                <a:solidFill>
                  <a:prstClr val="black"/>
                </a:solidFill>
                <a:latin typeface="Arial" panose="020B0604020202020204" pitchFamily="34" charset="0"/>
                <a:cs typeface="Arial" panose="020B0604020202020204" pitchFamily="34" charset="0"/>
              </a:rPr>
              <a:t>• LERF: </a:t>
            </a:r>
            <a:r>
              <a:rPr lang="en-US" dirty="0" err="1">
                <a:solidFill>
                  <a:prstClr val="black"/>
                </a:solidFill>
                <a:latin typeface="Arial" panose="020B0604020202020204" pitchFamily="34" charset="0"/>
                <a:cs typeface="Arial" panose="020B0604020202020204" pitchFamily="34" charset="0"/>
              </a:rPr>
              <a:t>DarkLight</a:t>
            </a:r>
            <a:r>
              <a:rPr lang="en-US" dirty="0">
                <a:solidFill>
                  <a:prstClr val="black"/>
                </a:solidFill>
                <a:latin typeface="Arial" panose="020B0604020202020204" pitchFamily="34" charset="0"/>
                <a:cs typeface="Arial" panose="020B0604020202020204" pitchFamily="34" charset="0"/>
              </a:rPr>
              <a:t> Phase-I Equipment (MIT …, NSF/MRI) ongoing</a:t>
            </a:r>
          </a:p>
          <a:p>
            <a:pPr defTabSz="456406">
              <a:defRPr/>
            </a:pPr>
            <a:r>
              <a:rPr lang="en-US" dirty="0">
                <a:solidFill>
                  <a:prstClr val="black"/>
                </a:solidFill>
                <a:latin typeface="Arial" panose="020B0604020202020204" pitchFamily="34" charset="0"/>
                <a:cs typeface="Arial" panose="020B0604020202020204" pitchFamily="34" charset="0"/>
              </a:rPr>
              <a:t>• Injector: Bubble Chamber for </a:t>
            </a:r>
            <a:r>
              <a:rPr lang="en-US" baseline="30000" dirty="0">
                <a:solidFill>
                  <a:prstClr val="black"/>
                </a:solidFill>
                <a:latin typeface="Arial" panose="020B0604020202020204" pitchFamily="34" charset="0"/>
                <a:cs typeface="Arial" panose="020B0604020202020204" pitchFamily="34" charset="0"/>
              </a:rPr>
              <a:t>16</a:t>
            </a:r>
            <a:r>
              <a:rPr lang="en-US" dirty="0">
                <a:solidFill>
                  <a:prstClr val="black"/>
                </a:solidFill>
                <a:latin typeface="Arial" panose="020B0604020202020204" pitchFamily="34" charset="0"/>
                <a:cs typeface="Arial" panose="020B0604020202020204" pitchFamily="34" charset="0"/>
              </a:rPr>
              <a:t>O(</a:t>
            </a:r>
            <a:r>
              <a:rPr lang="en-US" dirty="0" err="1">
                <a:solidFill>
                  <a:prstClr val="black"/>
                </a:solidFill>
                <a:latin typeface="Symbol" panose="05050102010706020507" pitchFamily="18" charset="2"/>
                <a:cs typeface="Arial" panose="020B0604020202020204" pitchFamily="34" charset="0"/>
              </a:rPr>
              <a:t>g</a:t>
            </a:r>
            <a:r>
              <a:rPr lang="en-US" dirty="0" err="1">
                <a:solidFill>
                  <a:prstClr val="black"/>
                </a:solidFill>
                <a:latin typeface="Arial" panose="020B0604020202020204" pitchFamily="34" charset="0"/>
                <a:cs typeface="Arial" panose="020B0604020202020204" pitchFamily="34" charset="0"/>
              </a:rPr>
              <a:t>,</a:t>
            </a:r>
            <a:r>
              <a:rPr lang="en-US" dirty="0" err="1">
                <a:solidFill>
                  <a:prstClr val="black"/>
                </a:solidFill>
                <a:latin typeface="Symbol" panose="05050102010706020507" pitchFamily="18" charset="2"/>
                <a:cs typeface="Arial" panose="020B0604020202020204" pitchFamily="34" charset="0"/>
              </a:rPr>
              <a:t>a</a:t>
            </a:r>
            <a:r>
              <a:rPr lang="en-US" dirty="0">
                <a:solidFill>
                  <a:prstClr val="black"/>
                </a:solidFill>
                <a:latin typeface="Arial" panose="020B0604020202020204" pitchFamily="34" charset="0"/>
                <a:cs typeface="Arial" panose="020B0604020202020204" pitchFamily="34" charset="0"/>
              </a:rPr>
              <a:t>)</a:t>
            </a:r>
            <a:r>
              <a:rPr lang="en-US" baseline="30000" dirty="0">
                <a:solidFill>
                  <a:prstClr val="black"/>
                </a:solidFill>
                <a:latin typeface="Arial" panose="020B0604020202020204" pitchFamily="34" charset="0"/>
                <a:cs typeface="Arial" panose="020B0604020202020204" pitchFamily="34" charset="0"/>
              </a:rPr>
              <a:t>12</a:t>
            </a:r>
            <a:r>
              <a:rPr lang="en-US" dirty="0">
                <a:solidFill>
                  <a:prstClr val="black"/>
                </a:solidFill>
                <a:latin typeface="Arial" panose="020B0604020202020204" pitchFamily="34" charset="0"/>
                <a:cs typeface="Arial" panose="020B0604020202020204" pitchFamily="34" charset="0"/>
              </a:rPr>
              <a:t>C inverse kinematics (ANL) ongoing</a:t>
            </a:r>
          </a:p>
        </p:txBody>
      </p:sp>
    </p:spTree>
    <p:extLst>
      <p:ext uri="{BB962C8B-B14F-4D97-AF65-F5344CB8AC3E}">
        <p14:creationId xmlns:p14="http://schemas.microsoft.com/office/powerpoint/2010/main" val="448465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5251"/>
            <a:ext cx="8839200" cy="914400"/>
          </a:xfrm>
        </p:spPr>
        <p:txBody>
          <a:bodyPr/>
          <a:lstStyle/>
          <a:p>
            <a:pPr>
              <a:lnSpc>
                <a:spcPts val="3200"/>
              </a:lnSpc>
            </a:pPr>
            <a:r>
              <a:rPr lang="en-US" sz="2800" dirty="0" smtClean="0"/>
              <a:t>Journal “Science” Features Jefferson Lab Science in the 12 GeV era </a:t>
            </a:r>
            <a:r>
              <a:rPr lang="en-US" sz="1800" b="0" dirty="0" smtClean="0"/>
              <a:t>(Jan. 2015)</a:t>
            </a:r>
            <a:endParaRPr lang="en-US" sz="2800" b="0" dirty="0"/>
          </a:p>
        </p:txBody>
      </p:sp>
      <p:grpSp>
        <p:nvGrpSpPr>
          <p:cNvPr id="4" name="Group 3"/>
          <p:cNvGrpSpPr/>
          <p:nvPr/>
        </p:nvGrpSpPr>
        <p:grpSpPr>
          <a:xfrm>
            <a:off x="286324" y="857142"/>
            <a:ext cx="8610600" cy="5484578"/>
            <a:chOff x="228600" y="836814"/>
            <a:chExt cx="8763000" cy="5581650"/>
          </a:xfrm>
        </p:grpSpPr>
        <p:sp>
          <p:nvSpPr>
            <p:cNvPr id="3" name="Rectangle 2"/>
            <p:cNvSpPr/>
            <p:nvPr/>
          </p:nvSpPr>
          <p:spPr>
            <a:xfrm>
              <a:off x="228600" y="836814"/>
              <a:ext cx="8763000" cy="5581650"/>
            </a:xfrm>
            <a:prstGeom prst="rect">
              <a:avLst/>
            </a:prstGeom>
            <a:solidFill>
              <a:schemeClr val="bg1"/>
            </a:solidFill>
            <a:ln>
              <a:solidFill>
                <a:schemeClr val="tx1"/>
              </a:solidFill>
            </a:ln>
            <a:effectLst>
              <a:outerShdw blurRad="292100" dist="139700" dir="2700000" algn="tl" rotWithShape="0">
                <a:prstClr val="black">
                  <a:alpha val="65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448"/>
            <a:stretch/>
          </p:blipFill>
          <p:spPr bwMode="auto">
            <a:xfrm>
              <a:off x="4724401" y="895350"/>
              <a:ext cx="4114799" cy="5464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652" y="896276"/>
              <a:ext cx="4218148" cy="547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prstClr val="white"/>
                </a:solidFill>
              </a:rPr>
              <a:pPr defTabSz="457200"/>
              <a:t>9</a:t>
            </a:fld>
            <a:endParaRPr lang="en-US" dirty="0">
              <a:solidFill>
                <a:prstClr val="white"/>
              </a:solidFill>
            </a:endParaRPr>
          </a:p>
        </p:txBody>
      </p:sp>
    </p:spTree>
    <p:extLst>
      <p:ext uri="{BB962C8B-B14F-4D97-AF65-F5344CB8AC3E}">
        <p14:creationId xmlns:p14="http://schemas.microsoft.com/office/powerpoint/2010/main" val="24362895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14795</TotalTime>
  <Words>1888</Words>
  <Application>Microsoft Macintosh PowerPoint</Application>
  <PresentationFormat>On-screen Show (4:3)</PresentationFormat>
  <Paragraphs>485</Paragraphs>
  <Slides>29</Slides>
  <Notes>13</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29</vt:i4>
      </vt:variant>
    </vt:vector>
  </HeadingPairs>
  <TitlesOfParts>
    <vt:vector size="33" baseType="lpstr">
      <vt:lpstr>JLabPowerpointMain</vt:lpstr>
      <vt:lpstr>1_JLabPowerpointMain</vt:lpstr>
      <vt:lpstr>Image</vt:lpstr>
      <vt:lpstr>Acrobat Document</vt:lpstr>
      <vt:lpstr>Science Overview</vt:lpstr>
      <vt:lpstr>PowerPoint Presentation</vt:lpstr>
      <vt:lpstr>JLab: A Laboratory for Nuclear Science</vt:lpstr>
      <vt:lpstr>International Character of Jefferson Lab</vt:lpstr>
      <vt:lpstr>PowerPoint Presentation</vt:lpstr>
      <vt:lpstr>12 GeV Scientific Capabilities</vt:lpstr>
      <vt:lpstr>Additional Experimental Equipment</vt:lpstr>
      <vt:lpstr>PowerPoint Presentation</vt:lpstr>
      <vt:lpstr>Journal “Science” Features Jefferson Lab Science in the 12 GeV era (Jan. 2015)</vt:lpstr>
      <vt:lpstr>JLab: 21st Century Science Questions</vt:lpstr>
      <vt:lpstr>PowerPoint Presentation</vt:lpstr>
      <vt:lpstr>12 GeV Approved Experiments by PAC Days </vt:lpstr>
      <vt:lpstr>PowerPoint Presentation</vt:lpstr>
      <vt:lpstr>PowerPoint Presentation</vt:lpstr>
      <vt:lpstr>Science in 3-Dimensions</vt:lpstr>
      <vt:lpstr>Imaging the Nucleon</vt:lpstr>
      <vt:lpstr>Imaging with JLab @ 12 GeV</vt:lpstr>
      <vt:lpstr>Parity Violation at JLab</vt:lpstr>
      <vt:lpstr>Measuring the Neutron “Skin” in the Pb Nucleus</vt:lpstr>
      <vt:lpstr>Testing the Standard Model at JLab</vt:lpstr>
      <vt:lpstr>PowerPoint Presentation</vt:lpstr>
      <vt:lpstr>PowerPoint Presentation</vt:lpstr>
      <vt:lpstr>Jefferson Lab Nuclear Theory</vt:lpstr>
      <vt:lpstr>12 GeV JLab – The Potential</vt:lpstr>
      <vt:lpstr>PowerPoint Presentation</vt:lpstr>
      <vt:lpstr>The Reach of EIC</vt:lpstr>
      <vt:lpstr>PowerPoint Presentation</vt:lpstr>
      <vt:lpstr>Jefferson Lab: Today and Tomorrow</vt:lpstr>
      <vt:lpstr>PowerPoint Presentation</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dchopard</dc:creator>
  <cp:lastModifiedBy>Pat Stroop</cp:lastModifiedBy>
  <cp:revision>42</cp:revision>
  <dcterms:created xsi:type="dcterms:W3CDTF">2013-08-22T19:51:08Z</dcterms:created>
  <dcterms:modified xsi:type="dcterms:W3CDTF">2015-07-27T14:51:16Z</dcterms:modified>
</cp:coreProperties>
</file>