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59" r:id="rId4"/>
    <p:sldId id="293" r:id="rId5"/>
    <p:sldId id="260" r:id="rId6"/>
    <p:sldId id="291" r:id="rId7"/>
    <p:sldId id="294" r:id="rId8"/>
    <p:sldId id="284" r:id="rId9"/>
    <p:sldId id="273" r:id="rId10"/>
    <p:sldId id="280" r:id="rId11"/>
    <p:sldId id="281" r:id="rId12"/>
    <p:sldId id="276" r:id="rId13"/>
    <p:sldId id="269" r:id="rId14"/>
    <p:sldId id="279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87" autoAdjust="0"/>
  </p:normalViewPr>
  <p:slideViewPr>
    <p:cSldViewPr snapToGrid="0" snapToObjects="1" showGuides="1">
      <p:cViewPr>
        <p:scale>
          <a:sx n="100" d="100"/>
          <a:sy n="100" d="100"/>
        </p:scale>
        <p:origin x="-26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7325"/>
            <a:ext cx="7772400" cy="106997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LERF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0000"/>
            <a:ext cx="6400800" cy="2959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High Current, Low Energy Research Facility for Nuclear and Accelerator </a:t>
            </a:r>
            <a:r>
              <a:rPr lang="en-US" dirty="0" smtClean="0">
                <a:solidFill>
                  <a:srgbClr val="0000FF"/>
                </a:solidFill>
              </a:rPr>
              <a:t>Research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Stephen Benson</a:t>
            </a:r>
          </a:p>
          <a:p>
            <a:r>
              <a:rPr lang="en-US" dirty="0">
                <a:solidFill>
                  <a:srgbClr val="008000"/>
                </a:solidFill>
              </a:rPr>
              <a:t>S&amp;T Review, July 29, 2015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Aspects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200" y="808318"/>
            <a:ext cx="8432800" cy="5452782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6200" dirty="0" smtClean="0"/>
              <a:t>At 50 MeV beam energy, beam current at LERF is 2.4 mA</a:t>
            </a:r>
          </a:p>
          <a:p>
            <a:pPr>
              <a:lnSpc>
                <a:spcPct val="120000"/>
              </a:lnSpc>
            </a:pPr>
            <a:r>
              <a:rPr lang="en-US" sz="6200" dirty="0" smtClean="0"/>
              <a:t>Radiator used for </a:t>
            </a:r>
            <a:r>
              <a:rPr lang="el-GR" sz="6200" dirty="0" smtClean="0">
                <a:latin typeface="Symbol" charset="2"/>
                <a:cs typeface="Symbol" charset="2"/>
              </a:rPr>
              <a:t>γ</a:t>
            </a:r>
            <a:r>
              <a:rPr lang="en-US" sz="6200" dirty="0" smtClean="0"/>
              <a:t> conversion through bremsstrahlung must be capable of handling high beam power (</a:t>
            </a:r>
            <a:r>
              <a:rPr lang="en-US" sz="6200" dirty="0" smtClean="0">
                <a:solidFill>
                  <a:srgbClr val="FF0000"/>
                </a:solidFill>
              </a:rPr>
              <a:t>~20 KW for one radiation length of tungsten converter</a:t>
            </a:r>
            <a:r>
              <a:rPr lang="en-US" sz="62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6200" dirty="0" smtClean="0"/>
              <a:t>Need to simulate the optimum converter thickness for the most photon yield without melting the converter (possible measures: segmentation of the converter, water cooling, ..)</a:t>
            </a:r>
            <a:endParaRPr lang="en-US" sz="4300" dirty="0"/>
          </a:p>
          <a:p>
            <a:pPr lvl="1">
              <a:lnSpc>
                <a:spcPct val="120000"/>
              </a:lnSpc>
            </a:pPr>
            <a:endParaRPr lang="en-US" sz="4300" dirty="0" smtClean="0"/>
          </a:p>
          <a:p>
            <a:pPr>
              <a:lnSpc>
                <a:spcPct val="120000"/>
              </a:lnSpc>
            </a:pPr>
            <a:r>
              <a:rPr lang="en-US" sz="6200" dirty="0" smtClean="0"/>
              <a:t>For having the most photon flux on the isotope target, the target should be close to the converter</a:t>
            </a:r>
            <a:endParaRPr lang="en-US" sz="6200" dirty="0"/>
          </a:p>
          <a:p>
            <a:pPr lvl="1">
              <a:lnSpc>
                <a:spcPct val="120000"/>
              </a:lnSpc>
            </a:pPr>
            <a:r>
              <a:rPr lang="en-US" sz="6200" dirty="0" smtClean="0"/>
              <a:t>e.g. 1 radiation length, (1.7 cm.) of Zn target for producing </a:t>
            </a:r>
            <a:r>
              <a:rPr lang="en-US" sz="6200" baseline="30000" dirty="0" smtClean="0"/>
              <a:t>67</a:t>
            </a:r>
            <a:r>
              <a:rPr lang="en-US" sz="6200" dirty="0" smtClean="0"/>
              <a:t>Cu will have ~</a:t>
            </a:r>
            <a:r>
              <a:rPr lang="en-US" sz="6200" dirty="0" smtClean="0">
                <a:solidFill>
                  <a:srgbClr val="FF0000"/>
                </a:solidFill>
              </a:rPr>
              <a:t>40KW of power deposited by the electron beam</a:t>
            </a:r>
          </a:p>
          <a:p>
            <a:pPr lvl="1">
              <a:lnSpc>
                <a:spcPct val="120000"/>
              </a:lnSpc>
            </a:pPr>
            <a:r>
              <a:rPr lang="en-US" sz="6200" dirty="0" smtClean="0"/>
              <a:t>Need strategies for handling this power (possible measures thinner target, larger distance from the converter with a sweeping magnet, trading off photon flux for reduced heat handling complexity)</a:t>
            </a:r>
            <a:endParaRPr lang="en-US" sz="3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400" dirty="0"/>
          </a:p>
          <a:p>
            <a:pPr marL="0" indent="0">
              <a:lnSpc>
                <a:spcPct val="120000"/>
              </a:lnSpc>
              <a:buNone/>
            </a:pPr>
            <a:endParaRPr lang="en-US" sz="3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400" dirty="0"/>
          </a:p>
          <a:p>
            <a:pPr marL="0" indent="0">
              <a:lnSpc>
                <a:spcPct val="12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118"/>
            <a:ext cx="8445500" cy="533848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The LERF provides a very flexible test-bed for testing out diagnostics that might be used on CEBAF or other machines.  Examples include: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High Dynamic Range viewer systems to see very low current halo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Electro-optic sampling system can measure sub-picosecond bunches with no phase ambiguity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New THz interferometers can measure very short bunches over a wide range of beam parameters.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New scanning slits can be used to map out the phase space at locations of high space charge forces.</a:t>
            </a:r>
          </a:p>
        </p:txBody>
      </p:sp>
    </p:spTree>
    <p:extLst>
      <p:ext uri="{BB962C8B-B14F-4D97-AF65-F5344CB8AC3E}">
        <p14:creationId xmlns:p14="http://schemas.microsoft.com/office/powerpoint/2010/main" val="247128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a Positron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46" r="-1561"/>
          <a:stretch/>
        </p:blipFill>
        <p:spPr>
          <a:xfrm>
            <a:off x="3733800" y="1290918"/>
            <a:ext cx="5054600" cy="4835245"/>
          </a:xfrm>
        </p:spPr>
      </p:pic>
      <p:sp>
        <p:nvSpPr>
          <p:cNvPr id="5" name="TextBox 4"/>
          <p:cNvSpPr txBox="1"/>
          <p:nvPr/>
        </p:nvSpPr>
        <p:spPr>
          <a:xfrm>
            <a:off x="228600" y="1549400"/>
            <a:ext cx="360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120 MeV beam is very advantageous for high flux positron production.  A new moderator design might produce 1000 times as high a positron brightness than existing sources.</a:t>
            </a:r>
          </a:p>
          <a:p>
            <a:endParaRPr lang="en-US" sz="2000" dirty="0"/>
          </a:p>
          <a:p>
            <a:r>
              <a:rPr lang="en-US" sz="2000" dirty="0" smtClean="0"/>
              <a:t>This source design must be user driven.  NCCU is collaborating with NASA on the possible applications.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03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LDRD Experiment at LERF for MEIC</a:t>
            </a:r>
            <a:endParaRPr lang="ru-RU" sz="32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3380184" y="889000"/>
            <a:ext cx="5728856" cy="43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 bwMode="auto">
          <a:xfrm>
            <a:off x="5867400" y="4267200"/>
            <a:ext cx="152400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876800"/>
            <a:ext cx="12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UV Line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00" y="949385"/>
            <a:ext cx="442867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Introduce THz modulation on drive laser.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growth in modulation in the accelerator vs. frequency.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 microbunching gain to modeling and simulation predictions.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Beam Parameters</a:t>
            </a:r>
            <a:r>
              <a:rPr lang="en-US" dirty="0" smtClean="0">
                <a:solidFill>
                  <a:srgbClr val="8E0101"/>
                </a:solidFill>
              </a:rPr>
              <a:t>: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Beam energy: 88-210 MeV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Bunch charge: 60-270 </a:t>
            </a:r>
            <a:r>
              <a:rPr lang="en-US" sz="2000" dirty="0" err="1" smtClean="0"/>
              <a:t>pC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Bunch compression: vary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E0101"/>
                </a:solidFill>
              </a:rPr>
              <a:t>Diagnostics: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DC0202"/>
                </a:solidFill>
              </a:rPr>
              <a:t>Happek</a:t>
            </a:r>
            <a:r>
              <a:rPr lang="en-US" sz="2000" dirty="0">
                <a:solidFill>
                  <a:srgbClr val="DC0202"/>
                </a:solidFill>
              </a:rPr>
              <a:t> bunch length monitor</a:t>
            </a:r>
          </a:p>
          <a:p>
            <a:r>
              <a:rPr lang="en-US" sz="2000" dirty="0">
                <a:solidFill>
                  <a:srgbClr val="DC0202"/>
                </a:solidFill>
              </a:rPr>
              <a:t>    (present setup ~ 30um, </a:t>
            </a:r>
          </a:p>
          <a:p>
            <a:r>
              <a:rPr lang="en-US" sz="2000" dirty="0">
                <a:solidFill>
                  <a:srgbClr val="DC0202"/>
                </a:solidFill>
              </a:rPr>
              <a:t>     possible extension to ~ 2um</a:t>
            </a:r>
            <a:r>
              <a:rPr lang="en-US" sz="2000" dirty="0" smtClean="0">
                <a:solidFill>
                  <a:srgbClr val="DC0202"/>
                </a:solidFill>
              </a:rPr>
              <a:t>)</a:t>
            </a:r>
            <a:endParaRPr lang="en-US" dirty="0">
              <a:solidFill>
                <a:srgbClr val="8E010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Synchrotron light monitors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Synchrotron light streak camera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FLIR (7-13um)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4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218"/>
            <a:ext cx="8229600" cy="4835245"/>
          </a:xfrm>
        </p:spPr>
        <p:txBody>
          <a:bodyPr/>
          <a:lstStyle/>
          <a:p>
            <a:r>
              <a:rPr lang="en-US" sz="2400" dirty="0" err="1"/>
              <a:t>DarkLIGHT</a:t>
            </a:r>
            <a:r>
              <a:rPr lang="en-US" sz="2400" dirty="0"/>
              <a:t> Phase I is on track for initial running in </a:t>
            </a:r>
            <a:r>
              <a:rPr lang="en-US" sz="2400" dirty="0" smtClean="0"/>
              <a:t>FY16</a:t>
            </a:r>
          </a:p>
          <a:p>
            <a:endParaRPr lang="en-US" sz="2400" dirty="0"/>
          </a:p>
          <a:p>
            <a:r>
              <a:rPr lang="en-US" sz="2400" dirty="0" smtClean="0"/>
              <a:t>We are working on a plan for future mission(s) with LERF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Isotope production under discussion with ONP</a:t>
            </a:r>
          </a:p>
          <a:p>
            <a:endParaRPr lang="en-US" sz="2400" dirty="0"/>
          </a:p>
          <a:p>
            <a:r>
              <a:rPr lang="en-US" sz="2400" dirty="0" smtClean="0"/>
              <a:t>Other options still under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70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922618"/>
            <a:ext cx="8229600" cy="531308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LERF General Description and Operational parameters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Strategic Retreat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Active Research projects</a:t>
            </a:r>
          </a:p>
          <a:p>
            <a:pPr lvl="1" indent="-342900"/>
            <a:r>
              <a:rPr lang="en-US" sz="2000" dirty="0" err="1" smtClean="0">
                <a:solidFill>
                  <a:srgbClr val="000090"/>
                </a:solidFill>
              </a:rPr>
              <a:t>DarkLIGHT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Pending Research Projects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EUV FEL Design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Isotope production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Proposed Projects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Diagnostic studies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Positron production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MEIC studies (LDRD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Summary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9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22846"/>
          </a:xfrm>
        </p:spPr>
        <p:txBody>
          <a:bodyPr>
            <a:noAutofit/>
          </a:bodyPr>
          <a:lstStyle/>
          <a:p>
            <a:r>
              <a:rPr lang="en-US" sz="2800" dirty="0" smtClean="0"/>
              <a:t>JLAB </a:t>
            </a:r>
            <a:r>
              <a:rPr lang="en-US" sz="2800" dirty="0"/>
              <a:t>Low Energy Research Facility (LERF</a:t>
            </a:r>
            <a:r>
              <a:rPr lang="en-US" sz="2800" dirty="0" smtClean="0"/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 l="16313" t="14209" r="9125" b="9723"/>
          <a:stretch>
            <a:fillRect/>
          </a:stretch>
        </p:blipFill>
        <p:spPr bwMode="auto">
          <a:xfrm>
            <a:off x="1652479" y="987778"/>
            <a:ext cx="6872741" cy="52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832499582_20a3df2986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56" y="987778"/>
            <a:ext cx="3000652" cy="2001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56" y="3100108"/>
            <a:ext cx="3000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Beam accelerated from 9 to 170 MeV and then decelerated back to ~10 MeV, to recover the energy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38268" y="4074566"/>
            <a:ext cx="2843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1600" i="1" dirty="0"/>
              <a:t>Unique Energy Recovery </a:t>
            </a:r>
            <a:r>
              <a:rPr lang="en-US" sz="1600" i="1" dirty="0" err="1"/>
              <a:t>Linac</a:t>
            </a:r>
            <a:r>
              <a:rPr lang="en-US" sz="1600" i="1" dirty="0"/>
              <a:t> (ERL) capability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1600" i="1" dirty="0"/>
              <a:t>Constructed and previously operated by ONR (&gt;$100M investment)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1600" i="1" dirty="0"/>
              <a:t>Recent $3M upgrade and commissioning funded by Commonwealth of Virginia</a:t>
            </a:r>
          </a:p>
        </p:txBody>
      </p:sp>
    </p:spTree>
    <p:extLst>
      <p:ext uri="{BB962C8B-B14F-4D97-AF65-F5344CB8AC3E}">
        <p14:creationId xmlns:p14="http://schemas.microsoft.com/office/powerpoint/2010/main" val="421259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418"/>
            <a:ext cx="8229600" cy="4835245"/>
          </a:xfrm>
        </p:spPr>
        <p:txBody>
          <a:bodyPr/>
          <a:lstStyle/>
          <a:p>
            <a:r>
              <a:rPr lang="en-US" dirty="0" smtClean="0"/>
              <a:t>The ERL in the LERF is available for:</a:t>
            </a:r>
          </a:p>
          <a:p>
            <a:pPr lvl="1"/>
            <a:r>
              <a:rPr lang="en-US" dirty="0" smtClean="0"/>
              <a:t>Fixed target experiments at medium current (With new RSAD)</a:t>
            </a:r>
          </a:p>
          <a:p>
            <a:pPr lvl="1"/>
            <a:r>
              <a:rPr lang="en-US" dirty="0" smtClean="0"/>
              <a:t>Internal target experiments at high current </a:t>
            </a:r>
          </a:p>
          <a:p>
            <a:pPr lvl="1"/>
            <a:r>
              <a:rPr lang="en-US" dirty="0" smtClean="0"/>
              <a:t>Offline accelerator research and development</a:t>
            </a:r>
          </a:p>
          <a:p>
            <a:pPr lvl="1"/>
            <a:r>
              <a:rPr lang="en-US" dirty="0" smtClean="0"/>
              <a:t>Diagnostic development</a:t>
            </a:r>
          </a:p>
          <a:p>
            <a:pPr lvl="1"/>
            <a:r>
              <a:rPr lang="en-US" dirty="0" smtClean="0"/>
              <a:t>FEL studies in the IR and UV</a:t>
            </a:r>
          </a:p>
          <a:p>
            <a:pPr lvl="1"/>
            <a:r>
              <a:rPr lang="en-US" dirty="0" smtClean="0"/>
              <a:t>THz production </a:t>
            </a:r>
          </a:p>
          <a:p>
            <a:pPr lvl="1"/>
            <a:endParaRPr lang="en-US" dirty="0"/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b="1" u="sng" dirty="0" smtClean="0"/>
              <a:t>Parameter	</a:t>
            </a:r>
            <a:r>
              <a:rPr lang="en-US" b="1" u="sng" dirty="0"/>
              <a:t>M</a:t>
            </a:r>
            <a:r>
              <a:rPr lang="en-US" b="1" u="sng" dirty="0" smtClean="0"/>
              <a:t>aximum value</a:t>
            </a:r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dirty="0" smtClean="0"/>
              <a:t>Current (ERL)	8 mA</a:t>
            </a:r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dirty="0" smtClean="0"/>
              <a:t>Energy	170 MeV</a:t>
            </a:r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dirty="0" smtClean="0"/>
              <a:t>Charge	150 </a:t>
            </a:r>
            <a:r>
              <a:rPr lang="en-US" dirty="0" err="1" smtClean="0"/>
              <a:t>pC</a:t>
            </a:r>
            <a:endParaRPr lang="en-US" dirty="0" smtClean="0"/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dirty="0" smtClean="0"/>
              <a:t>Frequency	75 (750) MHz</a:t>
            </a:r>
          </a:p>
          <a:p>
            <a:pPr marL="457200" lvl="1" indent="0">
              <a:buNone/>
              <a:tabLst>
                <a:tab pos="4114800" algn="l"/>
              </a:tabLst>
            </a:pPr>
            <a:r>
              <a:rPr lang="en-US" dirty="0" smtClean="0"/>
              <a:t>Current (fixed target)	2.4 mA (depending on energy)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7874" y="192370"/>
            <a:ext cx="9144000" cy="397933"/>
          </a:xfrm>
        </p:spPr>
        <p:txBody>
          <a:bodyPr/>
          <a:lstStyle/>
          <a:p>
            <a:r>
              <a:rPr lang="en-US" dirty="0" smtClean="0"/>
              <a:t>Strategic Planning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09918"/>
            <a:ext cx="8229600" cy="4835245"/>
          </a:xfrm>
        </p:spPr>
        <p:txBody>
          <a:bodyPr>
            <a:normAutofit/>
          </a:bodyPr>
          <a:lstStyle/>
          <a:p>
            <a:r>
              <a:rPr lang="en-US" dirty="0" smtClean="0"/>
              <a:t>Explore existing proposed uses for LERF – take a fresh look</a:t>
            </a:r>
          </a:p>
          <a:p>
            <a:r>
              <a:rPr lang="en-US" dirty="0" smtClean="0"/>
              <a:t>Attempt some assessment of the value of these, considering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Scientific technical merit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Technical feasibility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Funding probability</a:t>
            </a:r>
          </a:p>
          <a:p>
            <a:r>
              <a:rPr lang="en-US" dirty="0" smtClean="0"/>
              <a:t> Discuss procedure for reviewing/approving</a:t>
            </a:r>
          </a:p>
          <a:p>
            <a:r>
              <a:rPr lang="en-US" dirty="0" smtClean="0"/>
              <a:t>Begin to develop a vision of where we should go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275" y="192370"/>
            <a:ext cx="196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January, 2015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599" y="3543300"/>
            <a:ext cx="8628759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200" i="1" dirty="0" smtClean="0"/>
          </a:p>
          <a:p>
            <a:pPr marL="0" indent="0">
              <a:buFont typeface="Arial"/>
              <a:buNone/>
            </a:pPr>
            <a:r>
              <a:rPr lang="en-US" sz="2000" b="1" dirty="0" smtClean="0"/>
              <a:t>Under development: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 </a:t>
            </a:r>
            <a:r>
              <a:rPr lang="en-US" dirty="0" err="1" smtClean="0"/>
              <a:t>DarkLight</a:t>
            </a:r>
            <a:r>
              <a:rPr lang="en-US" dirty="0" smtClean="0"/>
              <a:t> (NSF MRI)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 FEL-based EUV Lithography Development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 Medical Isotope Production R&amp;D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 Accelerator R&amp;D:</a:t>
            </a:r>
          </a:p>
          <a:p>
            <a:pPr marL="917575" lvl="1">
              <a:buFont typeface="Arial" panose="020B0604020202020204" pitchFamily="34" charset="0"/>
              <a:buChar char="–"/>
            </a:pPr>
            <a:r>
              <a:rPr lang="en-US" dirty="0" smtClean="0"/>
              <a:t>MEIC related</a:t>
            </a:r>
          </a:p>
          <a:p>
            <a:pPr marL="917575" lvl="1">
              <a:buFont typeface="Arial" panose="020B0604020202020204" pitchFamily="34" charset="0"/>
              <a:buChar char="–"/>
            </a:pPr>
            <a:r>
              <a:rPr lang="en-US" dirty="0" smtClean="0"/>
              <a:t>Generic</a:t>
            </a:r>
          </a:p>
          <a:p>
            <a:pPr marL="460375" lvl="1" indent="0">
              <a:buFont typeface="Arial"/>
              <a:buNone/>
            </a:pPr>
            <a:endParaRPr lang="en-US" dirty="0" smtClean="0"/>
          </a:p>
          <a:p>
            <a:pPr marL="920750">
              <a:buFont typeface="Arial"/>
              <a:buNone/>
            </a:pPr>
            <a:r>
              <a:rPr lang="en-US" sz="2100" dirty="0" smtClean="0"/>
              <a:t>	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5434284" y="3562350"/>
            <a:ext cx="3451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0375" lvl="1" indent="0">
              <a:buFont typeface="Arial"/>
              <a:buNone/>
            </a:pPr>
            <a:endParaRPr lang="en-US" sz="1200" dirty="0"/>
          </a:p>
          <a:p>
            <a:pPr marL="3175" lvl="1" indent="0">
              <a:buFont typeface="Arial"/>
              <a:buNone/>
            </a:pPr>
            <a:r>
              <a:rPr lang="en-US" sz="2400" b="1" dirty="0"/>
              <a:t>Still evaluating: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Energy NP Program</a:t>
            </a:r>
          </a:p>
          <a:p>
            <a:r>
              <a:rPr lang="en-US" sz="2000" dirty="0"/>
              <a:t>	(MESA, Cornell workshop)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Positrons for materials science</a:t>
            </a:r>
          </a:p>
        </p:txBody>
      </p:sp>
    </p:spTree>
    <p:extLst>
      <p:ext uri="{BB962C8B-B14F-4D97-AF65-F5344CB8AC3E}">
        <p14:creationId xmlns:p14="http://schemas.microsoft.com/office/powerpoint/2010/main" val="58358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DarkLIGHT</a:t>
            </a:r>
            <a:r>
              <a:rPr lang="en-US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Experiment - Status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84898"/>
            <a:ext cx="799338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398" y="876300"/>
            <a:ext cx="8089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funded by NSF MRI: $1M approximately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magnet and detector in place of current IR wiggler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Reuse existing SC magnet, use prototype GEM trackers and silicon detectors, funds low-pressure target &amp; differential pumping system (under construction using elements of windowless gas target of OLYMPUS experiment)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07" y="5582175"/>
            <a:ext cx="804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II: (complete experiment): $5-10M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seeking future funding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5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Light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34285"/>
            <a:ext cx="8585200" cy="5012515"/>
          </a:xfrm>
        </p:spPr>
        <p:txBody>
          <a:bodyPr>
            <a:normAutofit/>
          </a:bodyPr>
          <a:lstStyle/>
          <a:p>
            <a:pPr>
              <a:tabLst>
                <a:tab pos="3200400" algn="l"/>
              </a:tabLst>
            </a:pPr>
            <a:r>
              <a:rPr lang="en-US" sz="2000" dirty="0" smtClean="0"/>
              <a:t>Summer 2015	Resuscitate ERL</a:t>
            </a:r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Fall 2015	</a:t>
            </a:r>
            <a:r>
              <a:rPr lang="en-US" sz="2000" dirty="0" err="1" smtClean="0"/>
              <a:t>Recommission</a:t>
            </a:r>
            <a:r>
              <a:rPr lang="en-US" sz="2000" dirty="0" smtClean="0"/>
              <a:t> with beam, measure solenoid</a:t>
            </a:r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Late Fall 2015	Install magnets and re-arrange quads</a:t>
            </a:r>
            <a:endParaRPr lang="en-US" sz="2000" dirty="0"/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Winter 2015-16	Commission with solenoid on</a:t>
            </a:r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Early Summer 2016	Run with internal target</a:t>
            </a:r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Late summer 2016	Run low current </a:t>
            </a:r>
            <a:r>
              <a:rPr lang="en-US" sz="2000" dirty="0"/>
              <a:t>through </a:t>
            </a:r>
            <a:r>
              <a:rPr lang="en-US" sz="2000" dirty="0" smtClean="0"/>
              <a:t>DLC </a:t>
            </a:r>
            <a:r>
              <a:rPr lang="en-US" sz="2000" dirty="0" err="1" smtClean="0"/>
              <a:t>Möller</a:t>
            </a:r>
            <a:r>
              <a:rPr lang="en-US" sz="2000" dirty="0" smtClean="0"/>
              <a:t>  target</a:t>
            </a:r>
          </a:p>
          <a:p>
            <a:pPr>
              <a:tabLst>
                <a:tab pos="3200400" algn="l"/>
              </a:tabLst>
            </a:pPr>
            <a:r>
              <a:rPr lang="en-US" sz="2000" dirty="0" smtClean="0"/>
              <a:t>Summer 2017	Statistics run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b="1" dirty="0" smtClean="0">
                <a:solidFill>
                  <a:srgbClr val="0000FF"/>
                </a:solidFill>
              </a:rPr>
              <a:t>Parameter	Value</a:t>
            </a:r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Current (ERL)	8 mA (10 µA for </a:t>
            </a:r>
            <a:r>
              <a:rPr lang="en-US" dirty="0" err="1" smtClean="0">
                <a:solidFill>
                  <a:srgbClr val="0000FF"/>
                </a:solidFill>
              </a:rPr>
              <a:t>Möller</a:t>
            </a:r>
            <a:r>
              <a:rPr lang="en-US" dirty="0" smtClean="0">
                <a:solidFill>
                  <a:srgbClr val="0000FF"/>
                </a:solidFill>
              </a:rPr>
              <a:t> run)</a:t>
            </a:r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Energy	100 MeV</a:t>
            </a:r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Charge	120 (12)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Frequency	75 (750) MHz</a:t>
            </a:r>
          </a:p>
          <a:p>
            <a:pPr marL="457200" lvl="1" indent="0">
              <a:buNone/>
              <a:tabLst>
                <a:tab pos="36576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Energy spread	&lt;0.1% rms</a:t>
            </a:r>
          </a:p>
        </p:txBody>
      </p:sp>
    </p:spTree>
    <p:extLst>
      <p:ext uri="{BB962C8B-B14F-4D97-AF65-F5344CB8AC3E}">
        <p14:creationId xmlns:p14="http://schemas.microsoft.com/office/powerpoint/2010/main" val="76703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 l="16313" t="14209" r="9125" b="9723"/>
          <a:stretch>
            <a:fillRect/>
          </a:stretch>
        </p:blipFill>
        <p:spPr bwMode="auto">
          <a:xfrm>
            <a:off x="3267075" y="1905000"/>
            <a:ext cx="5876925" cy="44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14400"/>
            <a:ext cx="5257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Project E is an industrial Collaboration for design of high power 13.5 nm lithography light source for next generation integrated circuit manufacturing based on an Energy Recovering Linac FEL.</a:t>
            </a:r>
          </a:p>
          <a:p>
            <a:r>
              <a:rPr lang="en-US" sz="2000" dirty="0" smtClean="0"/>
              <a:t>Project E technical developments might provide a large benefit to technologies and hardware required for Internal target experiments such as dark matter searches and MEIC Projects using the TJNAF ERL (seen here).</a:t>
            </a:r>
          </a:p>
          <a:p>
            <a:r>
              <a:rPr lang="en-US" sz="2000" dirty="0" smtClean="0"/>
              <a:t>Risk reduction activities might</a:t>
            </a:r>
            <a:br>
              <a:rPr lang="en-US" sz="2000" dirty="0" smtClean="0"/>
            </a:br>
            <a:r>
              <a:rPr lang="en-US" sz="2000" dirty="0" smtClean="0"/>
              <a:t>occur over the next two years.</a:t>
            </a:r>
            <a:br>
              <a:rPr lang="en-US" sz="2000" dirty="0" smtClean="0"/>
            </a:br>
            <a:r>
              <a:rPr lang="en-US" sz="2000" dirty="0" smtClean="0"/>
              <a:t>Design should be done</a:t>
            </a:r>
            <a:br>
              <a:rPr lang="en-US" sz="2000" dirty="0" smtClean="0"/>
            </a:br>
            <a:r>
              <a:rPr lang="en-US" sz="2000" dirty="0" smtClean="0"/>
              <a:t>before FY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Production at LERF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3718"/>
            <a:ext cx="8229600" cy="483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Photonuclear </a:t>
            </a:r>
            <a:r>
              <a:rPr lang="en-US" sz="2000" dirty="0"/>
              <a:t>reactions can </a:t>
            </a:r>
            <a:r>
              <a:rPr lang="en-US" sz="2000" dirty="0" smtClean="0"/>
              <a:t>generate isotopes for medical and industrial purposes</a:t>
            </a:r>
          </a:p>
          <a:p>
            <a:r>
              <a:rPr lang="en-US" sz="2000" dirty="0" smtClean="0"/>
              <a:t>The electron accelerator used as a source should be capable of creating intense 15-25</a:t>
            </a:r>
            <a:r>
              <a:rPr lang="en-US" sz="2000" dirty="0"/>
              <a:t> MeV photon </a:t>
            </a:r>
            <a:r>
              <a:rPr lang="en-US" sz="2000" dirty="0" smtClean="0"/>
              <a:t>beams. </a:t>
            </a:r>
          </a:p>
          <a:p>
            <a:r>
              <a:rPr lang="en-US" sz="2000" dirty="0" smtClean="0"/>
              <a:t>Low-energy Electron Recirculating Facility (LERF) is a 120 KW accelerator tunable in energy and current for optimizing isotope production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LERF Accelerating Section                   	Radiator and Target Area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27600" y="3867433"/>
            <a:ext cx="3124199" cy="24003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867433"/>
            <a:ext cx="3893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12944</TotalTime>
  <Words>834</Words>
  <Application>Microsoft Macintosh PowerPoint</Application>
  <PresentationFormat>On-screen Show (4:3)</PresentationFormat>
  <Paragraphs>143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JLabPowerpointMain</vt:lpstr>
      <vt:lpstr>1_JLabPowerpointMain</vt:lpstr>
      <vt:lpstr>LERF</vt:lpstr>
      <vt:lpstr>Outline</vt:lpstr>
      <vt:lpstr>JLAB Low Energy Research Facility (LERF)</vt:lpstr>
      <vt:lpstr>LERF Capabilities</vt:lpstr>
      <vt:lpstr>Strategic Planning Retreat</vt:lpstr>
      <vt:lpstr>DarkLIGHT Experiment - Status</vt:lpstr>
      <vt:lpstr>Dark Light Schedule</vt:lpstr>
      <vt:lpstr>Project E</vt:lpstr>
      <vt:lpstr>Isotope Production at LERF</vt:lpstr>
      <vt:lpstr>Technical Aspects</vt:lpstr>
      <vt:lpstr>Diagnostic Studies</vt:lpstr>
      <vt:lpstr>Potential for a Positron source</vt:lpstr>
      <vt:lpstr>PowerPoint Presentation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82</cp:revision>
  <dcterms:created xsi:type="dcterms:W3CDTF">2013-08-22T19:51:08Z</dcterms:created>
  <dcterms:modified xsi:type="dcterms:W3CDTF">2015-07-27T12:59:46Z</dcterms:modified>
</cp:coreProperties>
</file>