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57" r:id="rId4"/>
    <p:sldId id="278" r:id="rId5"/>
    <p:sldId id="304" r:id="rId6"/>
    <p:sldId id="305" r:id="rId7"/>
    <p:sldId id="306" r:id="rId8"/>
    <p:sldId id="309" r:id="rId9"/>
    <p:sldId id="308" r:id="rId10"/>
    <p:sldId id="264" r:id="rId11"/>
    <p:sldId id="265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10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13" y="6545212"/>
            <a:ext cx="18838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13" y="6545212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486413" y="6545212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86413" y="6545212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86413" y="6545212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86413" y="6545212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13" y="6545212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6413" y="6545212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86413" y="6545212"/>
            <a:ext cx="18838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86413" y="6545212"/>
            <a:ext cx="18838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28-30,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2.emf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JLab‘s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LDRD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 Review, 7/28-30/2015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Cardman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FY16 LDRD Program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334000"/>
          </a:xfrm>
        </p:spPr>
        <p:txBody>
          <a:bodyPr/>
          <a:lstStyle/>
          <a:p>
            <a:r>
              <a:rPr lang="en-US" dirty="0" smtClean="0"/>
              <a:t>FY15 Review Cycle was launched on February 13</a:t>
            </a:r>
            <a:r>
              <a:rPr lang="en-US" baseline="30000" dirty="0" smtClean="0"/>
              <a:t>th</a:t>
            </a:r>
            <a:r>
              <a:rPr lang="en-US" dirty="0" smtClean="0"/>
              <a:t> with Call for Proposals (and optional LOIs) </a:t>
            </a:r>
          </a:p>
          <a:p>
            <a:r>
              <a:rPr lang="en-US" dirty="0" smtClean="0"/>
              <a:t>Five </a:t>
            </a:r>
            <a:r>
              <a:rPr lang="en-US" dirty="0"/>
              <a:t>LOIs were received and evaluated</a:t>
            </a:r>
          </a:p>
          <a:p>
            <a:r>
              <a:rPr lang="en-US" dirty="0" smtClean="0"/>
              <a:t>Eight Proposals </a:t>
            </a:r>
            <a:r>
              <a:rPr lang="en-US" dirty="0"/>
              <a:t>were received, and are currently under </a:t>
            </a:r>
            <a:r>
              <a:rPr lang="en-US" dirty="0" smtClean="0"/>
              <a:t>evaluation </a:t>
            </a:r>
            <a:br>
              <a:rPr lang="en-US" dirty="0" smtClean="0"/>
            </a:br>
            <a:r>
              <a:rPr lang="en-US" dirty="0" smtClean="0"/>
              <a:t>The major presentation session and initial rank ordering occurred on July 1</a:t>
            </a:r>
            <a:br>
              <a:rPr lang="en-US" dirty="0" smtClean="0"/>
            </a:br>
            <a:r>
              <a:rPr lang="en-US" dirty="0" smtClean="0"/>
              <a:t>and the formal reviews and recommendations to the Director will be completed by mid-August.</a:t>
            </a:r>
            <a:endParaRPr lang="en-US" dirty="0"/>
          </a:p>
          <a:p>
            <a:r>
              <a:rPr lang="en-US" dirty="0" smtClean="0"/>
              <a:t>Evaluation </a:t>
            </a:r>
            <a:r>
              <a:rPr lang="en-US" dirty="0"/>
              <a:t>of proposals for </a:t>
            </a:r>
            <a:r>
              <a:rPr lang="en-US" dirty="0" smtClean="0"/>
              <a:t>FY16 </a:t>
            </a:r>
            <a:r>
              <a:rPr lang="en-US" dirty="0"/>
              <a:t>includes evaluation of the value of continuing the </a:t>
            </a:r>
            <a:r>
              <a:rPr lang="en-US" dirty="0" smtClean="0"/>
              <a:t>one multi-year proposal </a:t>
            </a:r>
            <a:r>
              <a:rPr lang="en-US" dirty="0"/>
              <a:t>launched in the </a:t>
            </a:r>
            <a:r>
              <a:rPr lang="en-US" dirty="0" smtClean="0"/>
              <a:t>FY15 </a:t>
            </a:r>
            <a:r>
              <a:rPr lang="en-US" dirty="0"/>
              <a:t>cycle (they have </a:t>
            </a:r>
            <a:r>
              <a:rPr lang="en-US" dirty="0" smtClean="0"/>
              <a:t>submitted a </a:t>
            </a:r>
            <a:r>
              <a:rPr lang="en-US" dirty="0"/>
              <a:t>renewal </a:t>
            </a:r>
            <a:r>
              <a:rPr lang="en-US" dirty="0" smtClean="0"/>
              <a:t>proposal </a:t>
            </a:r>
            <a:r>
              <a:rPr lang="en-US" dirty="0"/>
              <a:t>that include a section that is basically a progress report)</a:t>
            </a:r>
          </a:p>
        </p:txBody>
      </p:sp>
    </p:spTree>
    <p:extLst>
      <p:ext uri="{BB962C8B-B14F-4D97-AF65-F5344CB8AC3E}">
        <p14:creationId xmlns:p14="http://schemas.microsoft.com/office/powerpoint/2010/main" val="243321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8 </a:t>
            </a:r>
            <a:r>
              <a:rPr lang="en-US" sz="2200" dirty="0"/>
              <a:t>Proposals Were </a:t>
            </a:r>
            <a:r>
              <a:rPr lang="en-US" sz="2200" dirty="0" smtClean="0"/>
              <a:t>Received for FY16 </a:t>
            </a:r>
            <a:r>
              <a:rPr lang="en-US" sz="2200" dirty="0"/>
              <a:t>Covering a Broad Variety of </a:t>
            </a:r>
            <a:r>
              <a:rPr lang="en-US" sz="2200" dirty="0" smtClean="0"/>
              <a:t>Topics; Evaluation is Nearing Completion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88533"/>
              </p:ext>
            </p:extLst>
          </p:nvPr>
        </p:nvGraphicFramePr>
        <p:xfrm>
          <a:off x="201600" y="994349"/>
          <a:ext cx="8683201" cy="5303519"/>
        </p:xfrm>
        <a:graphic>
          <a:graphicData uri="http://schemas.openxmlformats.org/drawingml/2006/table">
            <a:tbl>
              <a:tblPr/>
              <a:tblGrid>
                <a:gridCol w="923176"/>
                <a:gridCol w="1404832"/>
                <a:gridCol w="4388427"/>
                <a:gridCol w="1034126"/>
                <a:gridCol w="93264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Proposal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Submitted By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Division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 Renewal?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 Zhang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Enhancing Simulation Capability for Electron Cooling in MEIC Project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2016-LDRD-2a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Suleiman and Matt Poelker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 and Characterization of Magnetized Bunched Electron Beam from DC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Photogun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MEIC Cooler (Revised)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 Bogacz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Lattice Mitigations of Luminosity Limits for MEIC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2016-LDRD-4a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Christian Weiss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Nuclear gluons with charm at EIC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Theory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Harut Avagyan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Studies of the Structure of the Nucleon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Hadronization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Correlations of Hadrons in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TFR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 Camsonne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Superconducting detectors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 Li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Experimental Investigation of Longitudinal Space Charge (LSC) and Coherent Synchrotron Radiation (CSR)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Induced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Microbunching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Instability Using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LERF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2016-LDRD-8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Jiquan Guo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Experimental Study of CEBAF Pulsed Beam Operation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3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000" y="1116000"/>
            <a:ext cx="8640000" cy="5513400"/>
          </a:xfrm>
        </p:spPr>
        <p:txBody>
          <a:bodyPr/>
          <a:lstStyle/>
          <a:p>
            <a:r>
              <a:rPr lang="en-US" dirty="0" err="1" smtClean="0"/>
              <a:t>JLab’s</a:t>
            </a:r>
            <a:r>
              <a:rPr lang="en-US" dirty="0" smtClean="0"/>
              <a:t> LDRD program, which began in FY2014,  is now in full swing</a:t>
            </a:r>
          </a:p>
          <a:p>
            <a:r>
              <a:rPr lang="en-US" dirty="0" smtClean="0"/>
              <a:t>A total of six projects are underway (three begun in FY2014 and continued in FY2015, and three begun in FY2015)</a:t>
            </a:r>
          </a:p>
          <a:p>
            <a:r>
              <a:rPr lang="en-US" dirty="0" smtClean="0"/>
              <a:t>Five of these six projects are nearing completion as planned (2 months to go); the sixth plans a second year in FY2016</a:t>
            </a:r>
          </a:p>
          <a:p>
            <a:r>
              <a:rPr lang="en-US" dirty="0" smtClean="0"/>
              <a:t>We are now in our third evaluation cycle, and continue to be impressed by the level of innovation and clear thinking presented in the proposals we have received</a:t>
            </a:r>
          </a:p>
          <a:p>
            <a:r>
              <a:rPr lang="en-US" dirty="0" smtClean="0"/>
              <a:t>The LDRD program is making substantive contributions to the future evolution of the laboratory and its science, and we are delighted with its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" y="880518"/>
            <a:ext cx="9115200" cy="4835245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JLab</a:t>
            </a:r>
            <a:r>
              <a:rPr lang="en-US" sz="2200" b="1" dirty="0" smtClean="0"/>
              <a:t> initiated </a:t>
            </a:r>
            <a:r>
              <a:rPr lang="en-US" sz="2200" b="1" dirty="0"/>
              <a:t>an LDRD Program in </a:t>
            </a:r>
            <a:r>
              <a:rPr lang="en-US" sz="2200" b="1" dirty="0" smtClean="0"/>
              <a:t>FY2014</a:t>
            </a:r>
          </a:p>
          <a:p>
            <a:pPr lvl="1"/>
            <a:r>
              <a:rPr lang="en-US" sz="1600" dirty="0" smtClean="0"/>
              <a:t>The scale is modest, ~$800k ( – a 1% “tax” on direct costs)</a:t>
            </a:r>
          </a:p>
          <a:p>
            <a:pPr lvl="1"/>
            <a:r>
              <a:rPr lang="en-US" sz="1600" dirty="0" smtClean="0"/>
              <a:t>It began with three 2-year Projects in November 2014 </a:t>
            </a:r>
            <a:br>
              <a:rPr lang="en-US" sz="1600" dirty="0" smtClean="0"/>
            </a:br>
            <a:r>
              <a:rPr lang="en-US" sz="1600" dirty="0" smtClean="0"/>
              <a:t>(the late start was due to budget delays)</a:t>
            </a:r>
            <a:endParaRPr lang="en-US" sz="1600" dirty="0"/>
          </a:p>
          <a:p>
            <a:r>
              <a:rPr lang="en-US" sz="2200" b="1" dirty="0"/>
              <a:t>At the time of </a:t>
            </a:r>
            <a:r>
              <a:rPr lang="en-US" sz="2200" b="1" dirty="0" smtClean="0"/>
              <a:t>your last (July</a:t>
            </a:r>
            <a:r>
              <a:rPr lang="en-US" sz="2200" b="1" dirty="0"/>
              <a:t>, </a:t>
            </a:r>
            <a:r>
              <a:rPr lang="en-US" sz="2200" b="1" dirty="0" smtClean="0"/>
              <a:t>2014) </a:t>
            </a:r>
            <a:r>
              <a:rPr lang="en-US" sz="2200" b="1" dirty="0"/>
              <a:t>S&amp;T Visit the three FY2014 projects were underway and the evaluation process for the FY2015 projects was nearly complete.  </a:t>
            </a:r>
          </a:p>
          <a:p>
            <a:r>
              <a:rPr lang="en-US" sz="2200" b="1" dirty="0"/>
              <a:t>Since then:</a:t>
            </a:r>
          </a:p>
          <a:p>
            <a:pPr lvl="1"/>
            <a:r>
              <a:rPr lang="en-US" sz="1600" dirty="0"/>
              <a:t>The three projects started in FY2014 were enthusiastically endorsed for </a:t>
            </a:r>
            <a:r>
              <a:rPr lang="en-US" sz="1600" dirty="0" smtClean="0"/>
              <a:t>continuation and completion </a:t>
            </a:r>
            <a:r>
              <a:rPr lang="en-US" sz="1600" dirty="0"/>
              <a:t>in </a:t>
            </a:r>
            <a:r>
              <a:rPr lang="en-US" sz="1600" dirty="0" smtClean="0"/>
              <a:t>FY2015; they are progressing nicely toward their finish in two months.</a:t>
            </a:r>
            <a:endParaRPr lang="en-US" sz="1600" dirty="0"/>
          </a:p>
          <a:p>
            <a:pPr lvl="1"/>
            <a:r>
              <a:rPr lang="en-US" sz="1600" dirty="0"/>
              <a:t>Three new FY2015 projects were started (Two are 1-year only; one is planned as a 2-year project)</a:t>
            </a:r>
          </a:p>
          <a:p>
            <a:pPr lvl="1"/>
            <a:r>
              <a:rPr lang="en-US" sz="1600" dirty="0"/>
              <a:t>Evaluation of proposals for FY2016 projects is well underway</a:t>
            </a:r>
          </a:p>
          <a:p>
            <a:r>
              <a:rPr lang="en-US" sz="2200" b="1" dirty="0"/>
              <a:t>My goals today are to:</a:t>
            </a:r>
          </a:p>
          <a:p>
            <a:pPr lvl="1"/>
            <a:r>
              <a:rPr lang="en-US" sz="1600" dirty="0"/>
              <a:t>Summarize the LDRD projects now underway;</a:t>
            </a:r>
          </a:p>
          <a:p>
            <a:pPr lvl="1"/>
            <a:r>
              <a:rPr lang="en-US" sz="1600" dirty="0"/>
              <a:t>Describe the </a:t>
            </a:r>
            <a:r>
              <a:rPr lang="en-US" sz="1600" dirty="0" smtClean="0"/>
              <a:t>funding </a:t>
            </a:r>
            <a:r>
              <a:rPr lang="en-US" sz="1600" dirty="0"/>
              <a:t>framework; and</a:t>
            </a:r>
          </a:p>
          <a:p>
            <a:pPr lvl="1"/>
            <a:r>
              <a:rPr lang="en-US" sz="1600" dirty="0"/>
              <a:t>Introduce the new set of proposals for FY2016 funding that are now under evaluation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FY2014 and FY2015 LDRD Projects Underway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381804"/>
              </p:ext>
            </p:extLst>
          </p:nvPr>
        </p:nvGraphicFramePr>
        <p:xfrm>
          <a:off x="189572" y="1169468"/>
          <a:ext cx="8806833" cy="4798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"/>
                <a:gridCol w="1068176"/>
                <a:gridCol w="1014318"/>
                <a:gridCol w="2414616"/>
                <a:gridCol w="762983"/>
                <a:gridCol w="135128"/>
                <a:gridCol w="789911"/>
                <a:gridCol w="789911"/>
                <a:gridCol w="789911"/>
                <a:gridCol w="789911"/>
                <a:gridCol w="135128"/>
              </a:tblGrid>
              <a:tr h="1396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6197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LDRD Project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Submitted By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Title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Lead Division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FY14 Budget (Actuals)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FY15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FY16 Budget (Proposed)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28411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FY2014 Start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2014-LDRD-3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Jack </a:t>
                      </a:r>
                      <a:r>
                        <a:rPr lang="en-US" sz="1200" b="1" u="none" strike="noStrike" dirty="0" err="1">
                          <a:effectLst/>
                        </a:rPr>
                        <a:t>McKisson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Physics_Wireless</a:t>
                      </a:r>
                      <a:r>
                        <a:rPr lang="en-US" sz="1200" b="1" u="none" strike="noStrike" dirty="0">
                          <a:effectLst/>
                        </a:rPr>
                        <a:t>, Data Acquisition System for Imaging Detector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Physics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$61,700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$59,407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$121,107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2014-LDRD-6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Christian </a:t>
                      </a:r>
                      <a:r>
                        <a:rPr lang="en-US" sz="1200" b="1" u="none" strike="noStrike" dirty="0">
                          <a:effectLst/>
                        </a:rPr>
                        <a:t>Weiss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Physics potential of polarized light ions with </a:t>
                      </a:r>
                      <a:r>
                        <a:rPr lang="en-US" sz="1200" b="1" u="none" strike="noStrike" dirty="0" err="1">
                          <a:effectLst/>
                        </a:rPr>
                        <a:t>EIC@JLab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Physics / Theory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$146,800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$168,252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$315,052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2014-LDRD-10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Ed </a:t>
                      </a:r>
                      <a:r>
                        <a:rPr lang="en-US" sz="1200" b="1" u="none" strike="noStrike" dirty="0" err="1">
                          <a:effectLst/>
                        </a:rPr>
                        <a:t>Nissen</a:t>
                      </a:r>
                      <a:r>
                        <a:rPr lang="en-US" sz="1200" b="1" u="none" strike="noStrike" dirty="0">
                          <a:effectLst/>
                        </a:rPr>
                        <a:t>, then 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br>
                        <a:rPr lang="en-US" sz="1200" b="1" u="none" strike="noStrike" dirty="0" smtClean="0">
                          <a:effectLst/>
                        </a:rPr>
                      </a:br>
                      <a:r>
                        <a:rPr lang="en-US" sz="1200" b="1" u="none" strike="noStrike" dirty="0" smtClean="0">
                          <a:effectLst/>
                        </a:rPr>
                        <a:t>Andrew </a:t>
                      </a:r>
                      <a:r>
                        <a:rPr lang="en-US" sz="1200" b="1" u="none" strike="noStrike" dirty="0">
                          <a:effectLst/>
                        </a:rPr>
                        <a:t>Kimber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Development of a prototype for a fast RF kicker for the MEIC electron cooler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Accelerator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$9,500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$153,574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$163,074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8411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FY2015 Start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2015-LDRD-1a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 smtClean="0">
                          <a:effectLst/>
                        </a:rPr>
                        <a:t>Yuhong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Zhang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Cooling by a bunched beam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Accelerator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$88,826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$88,826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2015-LDRD-1b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Yves </a:t>
                      </a:r>
                      <a:r>
                        <a:rPr lang="en-US" sz="1200" b="1" u="none" strike="noStrike" dirty="0">
                          <a:effectLst/>
                        </a:rPr>
                        <a:t>Roblin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err="1" smtClean="0">
                          <a:effectLst/>
                        </a:rPr>
                        <a:t>Coherent</a:t>
                      </a:r>
                      <a:r>
                        <a:rPr lang="fr-FR" sz="1200" b="1" u="none" strike="noStrike" dirty="0" smtClean="0">
                          <a:effectLst/>
                        </a:rPr>
                        <a:t> Synchrotron Radiation Suppression </a:t>
                      </a:r>
                      <a:r>
                        <a:rPr lang="fr-FR" sz="1200" b="1" u="none" strike="noStrike" dirty="0" err="1" smtClean="0">
                          <a:effectLst/>
                        </a:rPr>
                        <a:t>experiment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Accelerator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$198,163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$198,163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2015-LDRD-7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He </a:t>
                      </a:r>
                      <a:r>
                        <a:rPr lang="en-US" sz="1200" b="1" u="none" strike="noStrike" dirty="0">
                          <a:effectLst/>
                        </a:rPr>
                        <a:t>Zhang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Enhancing Simulation Capability for Electron Cooling in MEIC Project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Accelerator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$130,582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$135,085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$265,667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 Totals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All Projects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$218,000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$798,804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$135,085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$1,151,889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2601575" y="3360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7" name="TextBox 2"/>
          <p:cNvSpPr txBox="1"/>
          <p:nvPr/>
        </p:nvSpPr>
        <p:spPr>
          <a:xfrm>
            <a:off x="12601575" y="2994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8" name="TextBox 3"/>
          <p:cNvSpPr txBox="1"/>
          <p:nvPr/>
        </p:nvSpPr>
        <p:spPr>
          <a:xfrm>
            <a:off x="12601575" y="3360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9" name="TextBox 4"/>
          <p:cNvSpPr txBox="1"/>
          <p:nvPr/>
        </p:nvSpPr>
        <p:spPr>
          <a:xfrm>
            <a:off x="12601575" y="69262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5403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FY2014 and FY2015 LDRD Projects Underway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75948"/>
              </p:ext>
            </p:extLst>
          </p:nvPr>
        </p:nvGraphicFramePr>
        <p:xfrm>
          <a:off x="189572" y="1169468"/>
          <a:ext cx="8806833" cy="4798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"/>
                <a:gridCol w="1068176"/>
                <a:gridCol w="1014318"/>
                <a:gridCol w="2414616"/>
                <a:gridCol w="762983"/>
                <a:gridCol w="135128"/>
                <a:gridCol w="789911"/>
                <a:gridCol w="789911"/>
                <a:gridCol w="789911"/>
                <a:gridCol w="789911"/>
                <a:gridCol w="135128"/>
              </a:tblGrid>
              <a:tr h="1396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6197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LDRD Project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Submitted By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Title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Lead Division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FY14 Budget (Actuals)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FY15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FY16 Budget (Proposed)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28411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FY2014 Start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2014-LDRD-3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Jack </a:t>
                      </a:r>
                      <a:r>
                        <a:rPr lang="en-US" sz="1200" b="1" u="none" strike="noStrike" dirty="0" err="1">
                          <a:effectLst/>
                        </a:rPr>
                        <a:t>McKisson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Physics_Wireless</a:t>
                      </a:r>
                      <a:r>
                        <a:rPr lang="en-US" sz="1200" b="1" u="none" strike="noStrike" dirty="0">
                          <a:effectLst/>
                        </a:rPr>
                        <a:t>, Data Acquisition System for Imaging Detector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Physics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$61,700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$59,407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$121,107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2014-LDRD-6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Christian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Weiss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Physics potential of polarized light ions with 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EIC@JLab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Physics / Theory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$146,800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$168,252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$315,052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 2014-LDRD-10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Ed </a:t>
                      </a:r>
                      <a:r>
                        <a:rPr lang="en-US" sz="12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Nissen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then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b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Andrew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Kimber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Development of a prototype for a fast RF kicker for the MEIC electron cooler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Accelerator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$9,500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$153,574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$163,074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8411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FY2015 Start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2015-LDRD-1a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 smtClean="0">
                          <a:effectLst/>
                        </a:rPr>
                        <a:t>Yuhong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Zhang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Cooling by a bunched beam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Accelerator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$88,826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$88,826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 2015-LDRD-1b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Yves </a:t>
                      </a:r>
                      <a:r>
                        <a:rPr lang="en-US" sz="1200" b="1" u="none" strike="noStrike" dirty="0">
                          <a:effectLst/>
                        </a:rPr>
                        <a:t>Roblin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err="1" smtClean="0">
                          <a:effectLst/>
                        </a:rPr>
                        <a:t>Coherent</a:t>
                      </a:r>
                      <a:r>
                        <a:rPr lang="fr-FR" sz="1200" b="1" u="none" strike="noStrike" dirty="0" smtClean="0">
                          <a:effectLst/>
                        </a:rPr>
                        <a:t> Synchrotron Radiation Suppression </a:t>
                      </a:r>
                      <a:r>
                        <a:rPr lang="fr-FR" sz="1200" b="1" u="none" strike="noStrike" dirty="0" err="1" smtClean="0">
                          <a:effectLst/>
                        </a:rPr>
                        <a:t>experiment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Accelerator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$198,163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$198,163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42719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2015-LDRD-7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He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Zhang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Enhancing Simulation Capability for Electron Cooling in MEIC Project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Accelerator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$130,582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$135,085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$265,667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/>
                </a:tc>
              </a:tr>
              <a:tr h="2346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 Totals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All Projects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$218,000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$798,804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$135,085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$1,151,889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" marR="18288" marT="18288" marB="18288" anchor="b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2601575" y="3360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7" name="TextBox 2"/>
          <p:cNvSpPr txBox="1"/>
          <p:nvPr/>
        </p:nvSpPr>
        <p:spPr>
          <a:xfrm>
            <a:off x="12601575" y="2994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8" name="TextBox 3"/>
          <p:cNvSpPr txBox="1"/>
          <p:nvPr/>
        </p:nvSpPr>
        <p:spPr>
          <a:xfrm>
            <a:off x="12601575" y="3360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9" name="TextBox 4"/>
          <p:cNvSpPr txBox="1"/>
          <p:nvPr/>
        </p:nvSpPr>
        <p:spPr>
          <a:xfrm>
            <a:off x="12601575" y="69262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3" name="TextBox 2"/>
          <p:cNvSpPr txBox="1"/>
          <p:nvPr/>
        </p:nvSpPr>
        <p:spPr>
          <a:xfrm>
            <a:off x="1502814" y="6074803"/>
            <a:ext cx="650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Examples (Summaries of all 6 Projects are in Backup Material)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3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00" y="83647"/>
            <a:ext cx="4557599" cy="751553"/>
          </a:xfrm>
        </p:spPr>
        <p:txBody>
          <a:bodyPr>
            <a:noAutofit/>
          </a:bodyPr>
          <a:lstStyle/>
          <a:p>
            <a:pPr marL="0" indent="0" defTabSz="208724">
              <a:spcBef>
                <a:spcPct val="0"/>
              </a:spcBef>
              <a:buNone/>
            </a:pPr>
            <a:r>
              <a:rPr lang="en-US" altLang="en-US" sz="1600" b="1" dirty="0" smtClean="0"/>
              <a:t>2014-DRD-4:  C. Weiss:  Physics Potential of Polarized Light Ions with </a:t>
            </a:r>
            <a:r>
              <a:rPr lang="en-US" altLang="en-US" sz="1600" b="1" dirty="0" err="1" smtClean="0"/>
              <a:t>EIC@JLab</a:t>
            </a:r>
            <a:endParaRPr lang="en-US" altLang="en-US" sz="1600" dirty="0" smtClean="0"/>
          </a:p>
        </p:txBody>
      </p:sp>
      <p:sp>
        <p:nvSpPr>
          <p:cNvPr id="3076" name="AutoShape 3"/>
          <p:cNvSpPr>
            <a:spLocks/>
          </p:cNvSpPr>
          <p:nvPr/>
        </p:nvSpPr>
        <p:spPr bwMode="auto">
          <a:xfrm>
            <a:off x="515690" y="1129606"/>
            <a:ext cx="8383510" cy="741164"/>
          </a:xfrm>
          <a:custGeom>
            <a:avLst/>
            <a:gdLst>
              <a:gd name="T0" fmla="*/ 5533231 w 21600"/>
              <a:gd name="T1" fmla="*/ 527050 h 21600"/>
              <a:gd name="T2" fmla="*/ 5533231 w 21600"/>
              <a:gd name="T3" fmla="*/ 527050 h 21600"/>
              <a:gd name="T4" fmla="*/ 5533231 w 21600"/>
              <a:gd name="T5" fmla="*/ 527050 h 21600"/>
              <a:gd name="T6" fmla="*/ 5533231 w 21600"/>
              <a:gd name="T7" fmla="*/ 527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Higinbotham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, P.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Nadel-Turonski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JLab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Physics), W.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Melnitchouk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, C. Weiss* (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JLab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Theory)</a:t>
            </a:r>
          </a:p>
          <a:p>
            <a:pPr eaLnBrk="1"/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Visiting Scientists: W.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Cosyn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(Ghent U), V.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Guzey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(Petersburg NPI), M. </a:t>
            </a:r>
            <a:r>
              <a:rPr lang="en-US" altLang="en-US" sz="15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Sargsian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(FIU)</a:t>
            </a:r>
          </a:p>
          <a:p>
            <a:pPr eaLnBrk="1"/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Postdoc: K. Park (Old Dominion U, 50% FTE)</a:t>
            </a:r>
            <a:endParaRPr lang="en-US" altLang="en-US" dirty="0"/>
          </a:p>
        </p:txBody>
      </p:sp>
      <p:sp>
        <p:nvSpPr>
          <p:cNvPr id="3077" name="AutoShape 4"/>
          <p:cNvSpPr>
            <a:spLocks/>
          </p:cNvSpPr>
          <p:nvPr/>
        </p:nvSpPr>
        <p:spPr bwMode="auto">
          <a:xfrm>
            <a:off x="508993" y="2159869"/>
            <a:ext cx="7552283" cy="796975"/>
          </a:xfrm>
          <a:custGeom>
            <a:avLst/>
            <a:gdLst>
              <a:gd name="T0" fmla="*/ 5370513 w 21600"/>
              <a:gd name="T1" fmla="*/ 566738 h 21600"/>
              <a:gd name="T2" fmla="*/ 5370513 w 21600"/>
              <a:gd name="T3" fmla="*/ 566738 h 21600"/>
              <a:gd name="T4" fmla="*/ 5370513 w 21600"/>
              <a:gd name="T5" fmla="*/ 566738 h 21600"/>
              <a:gd name="T6" fmla="*/ 5370513 w 21600"/>
              <a:gd name="T7" fmla="*/ 5667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altLang="en-US" sz="17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Objective:</a:t>
            </a:r>
            <a:r>
              <a:rPr lang="en-US" alt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Enable next-generation nuclear physics measurements</a:t>
            </a:r>
          </a:p>
          <a:p>
            <a:pPr eaLnBrk="1">
              <a:lnSpc>
                <a:spcPct val="90000"/>
              </a:lnSpc>
            </a:pPr>
            <a:r>
              <a:rPr lang="en-US" alt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using </a:t>
            </a:r>
            <a:r>
              <a:rPr lang="en-US" altLang="en-US" sz="17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polarized light ions</a:t>
            </a:r>
            <a:r>
              <a:rPr lang="en-US" alt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(deuteron, 3He) and </a:t>
            </a:r>
            <a:r>
              <a:rPr lang="en-US" altLang="en-US" sz="17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forward spectator tagging</a:t>
            </a:r>
          </a:p>
          <a:p>
            <a:pPr eaLnBrk="1">
              <a:lnSpc>
                <a:spcPct val="90000"/>
              </a:lnSpc>
            </a:pPr>
            <a:r>
              <a:rPr lang="en-US" alt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with the </a:t>
            </a:r>
            <a:r>
              <a:rPr lang="en-US" altLang="en-US" sz="17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JLab</a:t>
            </a:r>
            <a:r>
              <a:rPr lang="en-US" alt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medium–energy Electron–Ion Collider design</a:t>
            </a:r>
            <a:endParaRPr lang="en-US" altLang="en-US" dirty="0"/>
          </a:p>
        </p:txBody>
      </p:sp>
      <p:sp>
        <p:nvSpPr>
          <p:cNvPr id="3078" name="AutoShape 5"/>
          <p:cNvSpPr>
            <a:spLocks/>
          </p:cNvSpPr>
          <p:nvPr/>
        </p:nvSpPr>
        <p:spPr bwMode="auto">
          <a:xfrm>
            <a:off x="500063" y="4883423"/>
            <a:ext cx="867296" cy="330398"/>
          </a:xfrm>
          <a:custGeom>
            <a:avLst/>
            <a:gdLst>
              <a:gd name="T0" fmla="*/ 616744 w 21600"/>
              <a:gd name="T1" fmla="*/ 234950 h 21600"/>
              <a:gd name="T2" fmla="*/ 616744 w 21600"/>
              <a:gd name="T3" fmla="*/ 234950 h 21600"/>
              <a:gd name="T4" fmla="*/ 616744 w 21600"/>
              <a:gd name="T5" fmla="*/ 234950 h 21600"/>
              <a:gd name="T6" fmla="*/ 616744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1700" b="1"/>
              <a:t>Tasks</a:t>
            </a:r>
            <a:endParaRPr lang="en-US" altLang="en-US"/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625079" y="5242843"/>
            <a:ext cx="7968630" cy="1062633"/>
          </a:xfrm>
          <a:custGeom>
            <a:avLst/>
            <a:gdLst>
              <a:gd name="T0" fmla="*/ 5666582 w 21600"/>
              <a:gd name="T1" fmla="*/ 755650 h 21600"/>
              <a:gd name="T2" fmla="*/ 5666582 w 21600"/>
              <a:gd name="T3" fmla="*/ 755650 h 21600"/>
              <a:gd name="T4" fmla="*/ 5666582 w 21600"/>
              <a:gd name="T5" fmla="*/ 755650 h 21600"/>
              <a:gd name="T6" fmla="*/ 566658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444500" indent="-4445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spcBef>
                <a:spcPts val="844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 simulation tools: Theoretical models, event generators</a:t>
            </a:r>
          </a:p>
          <a:p>
            <a:pPr eaLnBrk="1">
              <a:spcBef>
                <a:spcPts val="844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Perform process simulations with EIC accelerator and detector configuration</a:t>
            </a:r>
          </a:p>
          <a:p>
            <a:pPr eaLnBrk="1">
              <a:spcBef>
                <a:spcPts val="844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Quantify physics impact and disseminate results</a:t>
            </a:r>
            <a:endParaRPr lang="en-US" altLang="en-US"/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627310" y="3173389"/>
            <a:ext cx="6009680" cy="1377404"/>
          </a:xfrm>
          <a:custGeom>
            <a:avLst/>
            <a:gdLst>
              <a:gd name="T0" fmla="*/ 4273550 w 21600"/>
              <a:gd name="T1" fmla="*/ 979488 h 21600"/>
              <a:gd name="T2" fmla="*/ 4273550 w 21600"/>
              <a:gd name="T3" fmla="*/ 979488 h 21600"/>
              <a:gd name="T4" fmla="*/ 4273550 w 21600"/>
              <a:gd name="T5" fmla="*/ 979488 h 21600"/>
              <a:gd name="T6" fmla="*/ 4273550 w 21600"/>
              <a:gd name="T7" fmla="*/ 979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266700" indent="-2667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70000"/>
              </a:lnSpc>
              <a:spcBef>
                <a:spcPts val="1266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Fundamental nuclear physics questions of EIC White Paper: Neutron structure, nuclear binding in QCD, collective fields</a:t>
            </a:r>
          </a:p>
          <a:p>
            <a:pPr eaLnBrk="1">
              <a:lnSpc>
                <a:spcPct val="70000"/>
              </a:lnSpc>
              <a:spcBef>
                <a:spcPts val="1266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Innovative method using unique capabilities of JLab MEIC: Polarized deuteron, forward detection</a:t>
            </a:r>
          </a:p>
          <a:p>
            <a:pPr eaLnBrk="1">
              <a:spcBef>
                <a:spcPts val="1266"/>
              </a:spcBef>
              <a:buSzPct val="150000"/>
              <a:buFontTx/>
              <a:buChar char="•"/>
            </a:pPr>
            <a:r>
              <a:rPr lang="en-US" altLang="en-US" sz="170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Strong interest among JLab Users</a:t>
            </a:r>
            <a:endParaRPr lang="en-US" altLang="en-US"/>
          </a:p>
        </p:txBody>
      </p:sp>
      <p:pic>
        <p:nvPicPr>
          <p:cNvPr id="3081" name="Picture 8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4" y="3245942"/>
            <a:ext cx="1422053" cy="138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5424693" y="90352"/>
            <a:ext cx="3150508" cy="493365"/>
          </a:xfrm>
        </p:spPr>
        <p:txBody>
          <a:bodyPr/>
          <a:lstStyle/>
          <a:p>
            <a:pPr algn="l" eaLnBrk="1"/>
            <a:r>
              <a:rPr lang="en-US" altLang="en-US" sz="2500" dirty="0" smtClean="0"/>
              <a:t>Overview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424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24693" y="90352"/>
            <a:ext cx="3150508" cy="493365"/>
          </a:xfrm>
        </p:spPr>
        <p:txBody>
          <a:bodyPr/>
          <a:lstStyle/>
          <a:p>
            <a:pPr algn="l" eaLnBrk="1"/>
            <a:r>
              <a:rPr lang="en-US" altLang="en-US" sz="2500" dirty="0"/>
              <a:t>Progress to </a:t>
            </a:r>
            <a:r>
              <a:rPr lang="en-US" altLang="en-US" sz="2500" dirty="0" smtClean="0"/>
              <a:t>date</a:t>
            </a:r>
            <a:endParaRPr lang="en-US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17" y="917256"/>
            <a:ext cx="8848558" cy="5540871"/>
          </a:xfrm>
        </p:spPr>
        <p:txBody>
          <a:bodyPr anchor="t">
            <a:noAutofit/>
          </a:bodyPr>
          <a:lstStyle/>
          <a:p>
            <a:pPr marL="222118" indent="-177472" defTabSz="291321">
              <a:lnSpc>
                <a:spcPct val="90000"/>
              </a:lnSpc>
              <a:spcBef>
                <a:spcPts val="2039"/>
              </a:spcBef>
              <a:buSzPct val="150000"/>
              <a:buFontTx/>
              <a:buChar char="•"/>
            </a:pPr>
            <a:r>
              <a:rPr lang="en-US" altLang="en-US" sz="1500" b="1" dirty="0" smtClean="0">
                <a:ea typeface="Helvetica" charset="0"/>
                <a:sym typeface="Helvetica" charset="0"/>
              </a:rPr>
              <a:t>Developed </a:t>
            </a:r>
            <a:r>
              <a:rPr lang="en-US" altLang="en-US" sz="1500" b="1" dirty="0">
                <a:ea typeface="Helvetica" charset="0"/>
                <a:sym typeface="Helvetica" charset="0"/>
              </a:rPr>
              <a:t>theoretical cross section models for high-energy </a:t>
            </a:r>
            <a:r>
              <a:rPr lang="en-US" altLang="en-US" sz="1500" b="1" dirty="0" err="1">
                <a:ea typeface="Helvetica" charset="0"/>
                <a:sym typeface="Helvetica" charset="0"/>
              </a:rPr>
              <a:t>eD</a:t>
            </a:r>
            <a:r>
              <a:rPr lang="en-US" altLang="en-US" sz="1500" b="1" dirty="0">
                <a:ea typeface="Helvetica" charset="0"/>
                <a:sym typeface="Helvetica" charset="0"/>
              </a:rPr>
              <a:t> scattering at EIC with spectator tagging: </a:t>
            </a:r>
            <a:r>
              <a:rPr lang="en-US" altLang="en-US" sz="1500" b="1" dirty="0" err="1">
                <a:ea typeface="Helvetica" charset="0"/>
                <a:sym typeface="Helvetica" charset="0"/>
              </a:rPr>
              <a:t>unpolarized</a:t>
            </a:r>
            <a:r>
              <a:rPr lang="en-US" altLang="en-US" sz="1500" b="1" dirty="0">
                <a:ea typeface="Helvetica" charset="0"/>
                <a:sym typeface="Helvetica" charset="0"/>
              </a:rPr>
              <a:t>, polarized, diffractive final state</a:t>
            </a:r>
          </a:p>
          <a:p>
            <a:pPr marL="400050" lvl="2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FORTRAN/C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++ codes, documentation, publicly available at </a:t>
            </a:r>
            <a:r>
              <a:rPr lang="en-US" altLang="en-US" sz="12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altLang="en-US" sz="1200" b="1" dirty="0">
                <a:solidFill>
                  <a:srgbClr val="0433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https://www.jlab.org/theory/tag/</a:t>
            </a:r>
          </a:p>
          <a:p>
            <a:pPr marL="222118" indent="-177472" defTabSz="291321">
              <a:lnSpc>
                <a:spcPct val="90000"/>
              </a:lnSpc>
              <a:spcBef>
                <a:spcPts val="600"/>
              </a:spcBef>
              <a:buSzPct val="150000"/>
              <a:buFontTx/>
              <a:buChar char="•"/>
            </a:pPr>
            <a:r>
              <a:rPr lang="en-US" altLang="en-US" sz="1500" b="1" dirty="0">
                <a:ea typeface="Helvetica" charset="0"/>
                <a:sym typeface="Helvetica" charset="0"/>
              </a:rPr>
              <a:t>Developed Monte-Carlo simulation tools (event generators, analysis tools) for high-energy </a:t>
            </a:r>
            <a:r>
              <a:rPr lang="en-US" altLang="en-US" sz="1500" b="1" dirty="0" err="1">
                <a:ea typeface="Helvetica" charset="0"/>
                <a:sym typeface="Helvetica" charset="0"/>
              </a:rPr>
              <a:t>eD</a:t>
            </a:r>
            <a:r>
              <a:rPr lang="en-US" altLang="en-US" sz="1500" b="1" dirty="0">
                <a:ea typeface="Helvetica" charset="0"/>
                <a:sym typeface="Helvetica" charset="0"/>
              </a:rPr>
              <a:t> scattering at EIC with spectator tagging</a:t>
            </a:r>
          </a:p>
          <a:p>
            <a:pPr marL="400050" lvl="2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Maintained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on </a:t>
            </a:r>
            <a:r>
              <a:rPr lang="en-US" altLang="en-US" sz="12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github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area, can be adapted by users</a:t>
            </a:r>
          </a:p>
          <a:p>
            <a:pPr marL="222118" indent="-177472" defTabSz="291321">
              <a:lnSpc>
                <a:spcPct val="80000"/>
              </a:lnSpc>
              <a:spcBef>
                <a:spcPts val="600"/>
              </a:spcBef>
              <a:buSzPct val="150000"/>
              <a:buFontTx/>
              <a:buChar char="•"/>
            </a:pPr>
            <a:r>
              <a:rPr lang="en-US" altLang="en-US" sz="1500" b="1" dirty="0">
                <a:ea typeface="Helvetica" charset="0"/>
                <a:sym typeface="Helvetica" charset="0"/>
              </a:rPr>
              <a:t>Performed process simulations with EIC beam and</a:t>
            </a:r>
            <a:r>
              <a:rPr lang="en-US" altLang="en-US" sz="15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detector configuration and demonstrated feasibility of precise neutron structure measurements</a:t>
            </a:r>
          </a:p>
          <a:p>
            <a:pPr marL="400050" lvl="2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Counting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rate estimates, statistical errors</a:t>
            </a:r>
          </a:p>
          <a:p>
            <a:pPr marL="400050" lvl="2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Systematic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errors: Momentum resolution, polarization, analysis procedures</a:t>
            </a:r>
          </a:p>
          <a:p>
            <a:pPr marL="400050" lvl="2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Preliminary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results published in proceedings: </a:t>
            </a:r>
            <a:r>
              <a:rPr lang="en-US" altLang="en-US" sz="12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arXiv:1407.3236, arXiv:1409.5768,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journal article in preparation </a:t>
            </a:r>
          </a:p>
          <a:p>
            <a:pPr marL="222118" indent="-177472" defTabSz="291321">
              <a:spcBef>
                <a:spcPts val="600"/>
              </a:spcBef>
              <a:buSzPct val="150000"/>
              <a:buFontTx/>
              <a:buChar char="•"/>
            </a:pPr>
            <a:r>
              <a:rPr lang="en-US" altLang="en-US" sz="1500" b="1" dirty="0">
                <a:ea typeface="Helvetica" charset="0"/>
                <a:sym typeface="Helvetica" charset="0"/>
              </a:rPr>
              <a:t>Reached out to </a:t>
            </a:r>
            <a:r>
              <a:rPr lang="en-US" altLang="en-US" sz="1500" b="1" dirty="0" err="1">
                <a:ea typeface="Helvetica" charset="0"/>
                <a:sym typeface="Helvetica" charset="0"/>
              </a:rPr>
              <a:t>JLab</a:t>
            </a:r>
            <a:r>
              <a:rPr lang="en-US" altLang="en-US" sz="1500" b="1" dirty="0">
                <a:ea typeface="Helvetica" charset="0"/>
                <a:sym typeface="Helvetica" charset="0"/>
              </a:rPr>
              <a:t> Users and broader nuclear physics community</a:t>
            </a:r>
          </a:p>
          <a:p>
            <a:pPr marL="444696" lvl="1" indent="0" defTabSz="291321">
              <a:spcBef>
                <a:spcPts val="600"/>
              </a:spcBef>
              <a:buNone/>
            </a:pP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Project </a:t>
            </a:r>
            <a:r>
              <a:rPr lang="en-US" altLang="en-US" sz="12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results presented at 2014 DNP Town </a:t>
            </a:r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Meeting</a:t>
            </a:r>
            <a:endParaRPr lang="en-US" altLang="en-US" dirty="0" smtClean="0"/>
          </a:p>
        </p:txBody>
      </p:sp>
      <p:sp>
        <p:nvSpPr>
          <p:cNvPr id="4100" name="AutoShape 3"/>
          <p:cNvSpPr>
            <a:spLocks/>
          </p:cNvSpPr>
          <p:nvPr/>
        </p:nvSpPr>
        <p:spPr bwMode="auto">
          <a:xfrm>
            <a:off x="4481588" y="6505277"/>
            <a:ext cx="170780" cy="267891"/>
          </a:xfrm>
          <a:custGeom>
            <a:avLst/>
            <a:gdLst>
              <a:gd name="T0" fmla="*/ 121444 w 21600"/>
              <a:gd name="T1" fmla="*/ 190500 h 21600"/>
              <a:gd name="T2" fmla="*/ 121444 w 21600"/>
              <a:gd name="T3" fmla="*/ 190500 h 21600"/>
              <a:gd name="T4" fmla="*/ 121444 w 21600"/>
              <a:gd name="T5" fmla="*/ 190500 h 21600"/>
              <a:gd name="T6" fmla="*/ 121444 w 21600"/>
              <a:gd name="T7" fmla="*/ 190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fld id="{1D1AAE74-BF30-484D-9F23-F0BD622F4426}" type="slidenum">
              <a:rPr lang="en-US" altLang="en-US" sz="1300"/>
              <a:pPr eaLnBrk="1"/>
              <a:t>6</a:t>
            </a:fld>
            <a:endParaRPr lang="en-US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6000" y="76447"/>
            <a:ext cx="4557599" cy="751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8724">
              <a:spcBef>
                <a:spcPct val="0"/>
              </a:spcBef>
              <a:buFont typeface="Arial"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2014-DRD-4:  C. Weiss:  Physics Potential of Polarized Light Ions with </a:t>
            </a:r>
            <a:r>
              <a:rPr lang="en-US" altLang="en-US" sz="1600" b="1" dirty="0" err="1" smtClean="0">
                <a:solidFill>
                  <a:prstClr val="black"/>
                </a:solidFill>
              </a:rPr>
              <a:t>EIC@JLab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7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/>
          <a:stretch>
            <a:fillRect/>
          </a:stretch>
        </p:blipFill>
        <p:spPr bwMode="auto">
          <a:xfrm>
            <a:off x="5622280" y="4153722"/>
            <a:ext cx="3429000" cy="234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200192" y="4344222"/>
            <a:ext cx="5537100" cy="2304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299134">
              <a:spcBef>
                <a:spcPts val="562"/>
              </a:spcBef>
              <a:buSzPct val="150000"/>
            </a:pPr>
            <a:r>
              <a:rPr lang="en-US" altLang="en-US" sz="1600" u="sng" dirty="0" smtClean="0"/>
              <a:t>Recent results: Neutron spin structure with EIC</a:t>
            </a:r>
          </a:p>
          <a:p>
            <a:pPr marL="227699" indent="-227699" algn="l" defTabSz="299134">
              <a:spcBef>
                <a:spcPts val="562"/>
              </a:spcBef>
              <a:buSzPct val="150000"/>
              <a:buFontTx/>
              <a:buChar char="•"/>
            </a:pPr>
            <a:r>
              <a:rPr lang="en-US" altLang="en-US" sz="14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Precision </a:t>
            </a:r>
            <a:r>
              <a:rPr lang="en-US" altLang="en-US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measurements of neutron spin structure in </a:t>
            </a:r>
            <a:r>
              <a:rPr lang="en-US" altLang="en-US" sz="14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eD</a:t>
            </a:r>
            <a:r>
              <a:rPr lang="en-US" altLang="en-US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with proton tagging</a:t>
            </a:r>
          </a:p>
          <a:p>
            <a:pPr marL="227699" indent="-227699" algn="l" defTabSz="299134">
              <a:lnSpc>
                <a:spcPct val="80000"/>
              </a:lnSpc>
              <a:spcBef>
                <a:spcPts val="562"/>
              </a:spcBef>
              <a:buSzPct val="150000"/>
              <a:buFontTx/>
              <a:buChar char="•"/>
            </a:pPr>
            <a:r>
              <a:rPr lang="en-US" altLang="en-US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On-shell extrapolation in recoil proton momentum eliminates nuclear binding and deuteron D-wave contamination</a:t>
            </a:r>
          </a:p>
          <a:p>
            <a:pPr marL="227699" indent="-227699" algn="l" defTabSz="299134">
              <a:lnSpc>
                <a:spcPct val="80000"/>
              </a:lnSpc>
              <a:spcBef>
                <a:spcPts val="562"/>
              </a:spcBef>
              <a:buSzPct val="150000"/>
              <a:buFontTx/>
              <a:buChar char="•"/>
            </a:pPr>
            <a:r>
              <a:rPr lang="en-US" altLang="en-US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Neutron data permit u-d flavor separation of quark spin and accurate determination of gluon spin</a:t>
            </a:r>
          </a:p>
          <a:p>
            <a:pPr marL="227699" indent="-227699" algn="l" defTabSz="299134">
              <a:spcBef>
                <a:spcPts val="562"/>
              </a:spcBef>
              <a:buSzPct val="150000"/>
              <a:buFontTx/>
              <a:buChar char="•"/>
            </a:pPr>
            <a:r>
              <a:rPr lang="en-US" altLang="en-US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Prepared for EIC Long-Range Plan presentation</a:t>
            </a:r>
            <a:endParaRPr lang="en-US" altLang="en-US" sz="1400" dirty="0"/>
          </a:p>
          <a:p>
            <a:pPr algn="l"/>
            <a:endParaRPr lang="en-US" altLang="en-US" sz="1600" dirty="0" smtClean="0"/>
          </a:p>
        </p:txBody>
      </p:sp>
      <p:pic>
        <p:nvPicPr>
          <p:cNvPr id="9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59" y="3009736"/>
            <a:ext cx="1160145" cy="11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797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prstClr val="white"/>
                </a:solidFill>
              </a:rPr>
              <a:pPr algn="r"/>
              <a:t>7</a:t>
            </a:fld>
            <a:r>
              <a:rPr lang="en-US" sz="1000" dirty="0" smtClean="0">
                <a:solidFill>
                  <a:prstClr val="white"/>
                </a:solidFill>
              </a:rPr>
              <a:t>/6</a:t>
            </a:r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7600"/>
            <a:ext cx="8752723" cy="2697006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35467"/>
              </p:ext>
            </p:extLst>
          </p:nvPr>
        </p:nvGraphicFramePr>
        <p:xfrm>
          <a:off x="381000" y="986750"/>
          <a:ext cx="3667125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15" imgW="6009524" imgH="3038095" progId="PBrush">
                  <p:embed/>
                </p:oleObj>
              </mc:Choice>
              <mc:Fallback>
                <p:oleObj name="Bitmap Image" r:id="rId15" imgW="6009524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29" r="4501"/>
                      <a:stretch>
                        <a:fillRect/>
                      </a:stretch>
                    </p:blipFill>
                    <p:spPr bwMode="auto">
                      <a:xfrm>
                        <a:off x="381000" y="986750"/>
                        <a:ext cx="3667125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4424831" y="1110350"/>
            <a:ext cx="45720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One or more fast RF kickers would be employed to kick single electron bunches in and out of a bunch train.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At 750 MHz bunch rate, a kicker would have to operate at sub nanosecond rise and fall times and at much higher repetition rates than has been demonstrated.</a:t>
            </a:r>
          </a:p>
          <a:p>
            <a:pPr marL="115888" indent="-115888"/>
            <a:r>
              <a:rPr lang="en-US" sz="1200" dirty="0">
                <a:solidFill>
                  <a:srgbClr val="404040"/>
                </a:solidFill>
                <a:cs typeface="Garamond"/>
              </a:rPr>
              <a:t>Mathematically, the concept works by summing </a:t>
            </a:r>
            <a:r>
              <a:rPr lang="en-US" sz="1200" dirty="0">
                <a:solidFill>
                  <a:srgbClr val="4F81BD"/>
                </a:solidFill>
                <a:cs typeface="Garamond"/>
              </a:rPr>
              <a:t>simple sine waves</a:t>
            </a:r>
            <a:r>
              <a:rPr lang="en-US" sz="1200" dirty="0">
                <a:solidFill>
                  <a:srgbClr val="404040"/>
                </a:solidFill>
                <a:cs typeface="Garamond"/>
              </a:rPr>
              <a:t> at sub-frequencies of the final beam repetition frequency* to generate the required waveform</a:t>
            </a:r>
            <a:r>
              <a:rPr lang="en-US" sz="1200" dirty="0" smtClean="0">
                <a:solidFill>
                  <a:srgbClr val="404040"/>
                </a:solidFill>
                <a:cs typeface="Garamond"/>
              </a:rPr>
              <a:t>.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Goals:</a:t>
            </a:r>
          </a:p>
          <a:p>
            <a:pPr marL="515938" lvl="1" indent="-115888"/>
            <a:r>
              <a:rPr lang="en-US" sz="1000" dirty="0" smtClean="0">
                <a:solidFill>
                  <a:srgbClr val="404040"/>
                </a:solidFill>
                <a:cs typeface="Garamond"/>
              </a:rPr>
              <a:t>To demonstrate (by experiment) that a </a:t>
            </a:r>
            <a:r>
              <a:rPr lang="en-US" sz="1000" dirty="0" err="1" smtClean="0">
                <a:solidFill>
                  <a:srgbClr val="404040"/>
                </a:solidFill>
                <a:cs typeface="Garamond"/>
              </a:rPr>
              <a:t>stripline</a:t>
            </a:r>
            <a:r>
              <a:rPr lang="en-US" sz="1000" dirty="0" smtClean="0">
                <a:solidFill>
                  <a:srgbClr val="404040"/>
                </a:solidFill>
                <a:cs typeface="Garamond"/>
              </a:rPr>
              <a:t> kicker can be driven with a waveform shown below and to investigate it’s real world performance.</a:t>
            </a:r>
          </a:p>
          <a:p>
            <a:pPr marL="515938" lvl="1" indent="-115888"/>
            <a:r>
              <a:rPr lang="en-US" sz="1000" dirty="0" smtClean="0">
                <a:solidFill>
                  <a:srgbClr val="404040"/>
                </a:solidFill>
                <a:cs typeface="Garamond"/>
              </a:rPr>
              <a:t>To make recommendations as to the technology that should be employed on the full scale MEIC project. </a:t>
            </a:r>
            <a:endParaRPr lang="en-US" sz="1000" dirty="0">
              <a:solidFill>
                <a:srgbClr val="404040"/>
              </a:solidFill>
              <a:cs typeface="Garamond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6232780"/>
            <a:ext cx="2707489" cy="243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 smtClean="0">
                <a:solidFill>
                  <a:srgbClr val="404040"/>
                </a:solidFill>
                <a:cs typeface="Garamond"/>
              </a:rPr>
              <a:t>*Concept originally proposed by Dr. Hutton </a:t>
            </a:r>
            <a:endParaRPr lang="en-US" sz="1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882" y="2939150"/>
            <a:ext cx="4393917" cy="762000"/>
          </a:xfrm>
        </p:spPr>
        <p:txBody>
          <a:bodyPr>
            <a:noAutofit/>
          </a:bodyPr>
          <a:lstStyle/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MEIC proposal uses electron cooling to attain design luminosity</a:t>
            </a:r>
          </a:p>
          <a:p>
            <a:pPr marL="115888" indent="-115888"/>
            <a:r>
              <a:rPr lang="en-US" sz="1200" dirty="0">
                <a:solidFill>
                  <a:srgbClr val="404040"/>
                </a:solidFill>
                <a:cs typeface="Garamond"/>
              </a:rPr>
              <a:t>E</a:t>
            </a:r>
            <a:r>
              <a:rPr lang="en-US" sz="1200" dirty="0" smtClean="0">
                <a:solidFill>
                  <a:srgbClr val="404040"/>
                </a:solidFill>
                <a:cs typeface="Garamond"/>
              </a:rPr>
              <a:t>nergy recovery and the reuse of cooling bunches help with the design requirements of both the injector and beam dump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36000" y="62243"/>
            <a:ext cx="3022197" cy="66795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Project outline</a:t>
            </a:r>
            <a:endParaRPr lang="en-US" sz="2500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3200" y="292447"/>
            <a:ext cx="8567999" cy="19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8724">
              <a:spcBef>
                <a:spcPct val="0"/>
              </a:spcBef>
              <a:buFont typeface="Arial"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2014-LDRD-10:  A. Kimber:  Fast RF Kicker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76800" y="-9757"/>
            <a:ext cx="3510000" cy="79669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Fast RF kicker update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prstClr val="white"/>
                </a:solidFill>
              </a:rPr>
              <a:pPr algn="r"/>
              <a:t>8</a:t>
            </a:fld>
            <a:r>
              <a:rPr lang="en-US" sz="1000" dirty="0" smtClean="0">
                <a:solidFill>
                  <a:prstClr val="white"/>
                </a:solidFill>
              </a:rPr>
              <a:t>/6</a:t>
            </a:r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2050" name="Picture 2" descr="igbt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7938" r="33817" b="65370"/>
          <a:stretch/>
        </p:blipFill>
        <p:spPr bwMode="auto">
          <a:xfrm>
            <a:off x="5943600" y="1416622"/>
            <a:ext cx="2866766" cy="1921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5336"/>
            <a:ext cx="5410200" cy="165146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899200"/>
            <a:ext cx="528839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Summed waveform demonstrated using 5 signal generators, summed, amplified and attenuated, measured by a fast oscilloscope.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Experimental results show good agreement with the simulated waveform</a:t>
            </a:r>
            <a:endParaRPr lang="en-US" sz="1000" dirty="0">
              <a:solidFill>
                <a:srgbClr val="404040"/>
              </a:solidFill>
              <a:cs typeface="Garamond"/>
            </a:endParaRPr>
          </a:p>
        </p:txBody>
      </p:sp>
      <p:pic>
        <p:nvPicPr>
          <p:cNvPr id="2051" name="Picture 3" descr="IMG_4355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10770"/>
          <a:stretch>
            <a:fillRect/>
          </a:stretch>
        </p:blipFill>
        <p:spPr bwMode="auto">
          <a:xfrm>
            <a:off x="381000" y="3604800"/>
            <a:ext cx="5288394" cy="270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943600" y="3604800"/>
            <a:ext cx="2866766" cy="270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A </a:t>
            </a:r>
            <a:r>
              <a:rPr lang="en-US" sz="1200" dirty="0" err="1" smtClean="0">
                <a:solidFill>
                  <a:srgbClr val="404040"/>
                </a:solidFill>
                <a:cs typeface="Garamond"/>
              </a:rPr>
              <a:t>Goubau</a:t>
            </a:r>
            <a:r>
              <a:rPr lang="en-US" sz="1200" dirty="0" smtClean="0">
                <a:solidFill>
                  <a:srgbClr val="404040"/>
                </a:solidFill>
                <a:cs typeface="Garamond"/>
              </a:rPr>
              <a:t> line setup on the bench with a </a:t>
            </a:r>
            <a:r>
              <a:rPr lang="en-US" sz="1200" dirty="0" err="1" smtClean="0">
                <a:solidFill>
                  <a:srgbClr val="404040"/>
                </a:solidFill>
                <a:cs typeface="Garamond"/>
              </a:rPr>
              <a:t>stripline</a:t>
            </a:r>
            <a:r>
              <a:rPr lang="en-US" sz="1200" dirty="0" smtClean="0">
                <a:solidFill>
                  <a:srgbClr val="404040"/>
                </a:solidFill>
                <a:cs typeface="Garamond"/>
              </a:rPr>
              <a:t> cavity, on loan from SLAC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The </a:t>
            </a:r>
            <a:r>
              <a:rPr lang="en-US" sz="1200" dirty="0" err="1" smtClean="0">
                <a:solidFill>
                  <a:srgbClr val="404040"/>
                </a:solidFill>
                <a:cs typeface="Garamond"/>
              </a:rPr>
              <a:t>Goubau</a:t>
            </a:r>
            <a:r>
              <a:rPr lang="en-US" sz="1200" dirty="0" smtClean="0">
                <a:solidFill>
                  <a:srgbClr val="404040"/>
                </a:solidFill>
                <a:cs typeface="Garamond"/>
              </a:rPr>
              <a:t> line is used at JLab to qualify beam position monitors, it will be used here to simulate the presence of an electron beam. 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We will quantify the coupling between the cavity electrodes and the line.</a:t>
            </a:r>
          </a:p>
          <a:p>
            <a:pPr marL="115888" indent="-115888"/>
            <a:r>
              <a:rPr lang="en-US" sz="1200" dirty="0" smtClean="0">
                <a:solidFill>
                  <a:srgbClr val="404040"/>
                </a:solidFill>
                <a:cs typeface="Garamond"/>
              </a:rPr>
              <a:t>Further studies will be performed by launching the summed waveform along the cavity electrodes and measuring the effect on the ‘simulated’ electron beam.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404040"/>
              </a:solidFill>
              <a:cs typeface="Garamo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3175" y="942975"/>
            <a:ext cx="91440" cy="91440"/>
            <a:chOff x="7162800" y="457200"/>
            <a:chExt cx="91440" cy="914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689090" y="2805335"/>
            <a:ext cx="91440" cy="91440"/>
            <a:chOff x="7162800" y="457200"/>
            <a:chExt cx="91440" cy="914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25342" y="2805335"/>
            <a:ext cx="91440" cy="91440"/>
            <a:chOff x="7162800" y="457200"/>
            <a:chExt cx="91440" cy="9144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001174" y="2805335"/>
            <a:ext cx="91440" cy="91440"/>
            <a:chOff x="7162800" y="457200"/>
            <a:chExt cx="91440" cy="914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313258" y="2805335"/>
            <a:ext cx="91440" cy="91440"/>
            <a:chOff x="7162800" y="457200"/>
            <a:chExt cx="91440" cy="914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37424" y="2805335"/>
            <a:ext cx="91440" cy="91440"/>
            <a:chOff x="7162800" y="457200"/>
            <a:chExt cx="91440" cy="9144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261350" y="947420"/>
            <a:ext cx="91440" cy="91440"/>
            <a:chOff x="7162800" y="457200"/>
            <a:chExt cx="91440" cy="914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7208520" y="457200"/>
              <a:ext cx="0" cy="91440"/>
            </a:xfrm>
            <a:prstGeom prst="line">
              <a:avLst/>
            </a:prstGeom>
            <a:ln w="127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223200" y="292447"/>
            <a:ext cx="8567999" cy="19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8724">
              <a:spcBef>
                <a:spcPct val="0"/>
              </a:spcBef>
              <a:buFont typeface="Arial"/>
              <a:buNone/>
            </a:pPr>
            <a:r>
              <a:rPr lang="en-US" altLang="en-US" sz="1600" b="1" dirty="0" smtClean="0">
                <a:solidFill>
                  <a:prstClr val="black"/>
                </a:solidFill>
              </a:rPr>
              <a:t>2014-LDRD-10:  A. Kimber:  Fast RF Kicker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Envelope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Our Goal for the JLab LDRD program has been a budget envelope of ~$800k/year (including overhead)</a:t>
            </a:r>
          </a:p>
          <a:p>
            <a:r>
              <a:rPr lang="en-US" dirty="0" smtClean="0"/>
              <a:t>The total costs of the program to date have been:</a:t>
            </a:r>
          </a:p>
          <a:p>
            <a:pPr lvl="1"/>
            <a:r>
              <a:rPr lang="en-US" dirty="0" smtClean="0"/>
              <a:t>$218k in FY14 </a:t>
            </a:r>
          </a:p>
          <a:p>
            <a:pPr lvl="1"/>
            <a:r>
              <a:rPr lang="en-US" dirty="0" smtClean="0"/>
              <a:t>$798k in FY15 (including continuation of 3 projects started in FY14)</a:t>
            </a:r>
          </a:p>
          <a:p>
            <a:r>
              <a:rPr lang="en-US" dirty="0" smtClean="0"/>
              <a:t>Our plan is to keep the budget for FY16 below $800k (including possible continuation of one FY15 project) </a:t>
            </a:r>
          </a:p>
          <a:p>
            <a:r>
              <a:rPr lang="en-US" dirty="0" smtClean="0"/>
              <a:t>We continue to watch the out-year implications of the projects we fund to keep “room” in the budget for new proposals each year</a:t>
            </a:r>
          </a:p>
          <a:p>
            <a:pPr lvl="1"/>
            <a:r>
              <a:rPr lang="en-US" dirty="0" smtClean="0"/>
              <a:t>So, for example, we limited the number of proposals funded in the initial year (FY14) so that the program had room to grow to a </a:t>
            </a:r>
            <a:r>
              <a:rPr lang="en-US" b="1" i="1" dirty="0" smtClean="0"/>
              <a:t>total</a:t>
            </a:r>
            <a:r>
              <a:rPr lang="en-US" dirty="0" smtClean="0"/>
              <a:t> of ~$800k/year including both new and continuing projects</a:t>
            </a:r>
          </a:p>
          <a:p>
            <a:pPr lvl="1"/>
            <a:r>
              <a:rPr lang="en-US" dirty="0" smtClean="0"/>
              <a:t>We anticipate a similar approach this year</a:t>
            </a:r>
          </a:p>
          <a:p>
            <a:r>
              <a:rPr lang="en-US" b="1" i="1" dirty="0" smtClean="0"/>
              <a:t>Our experience to date suggests that this overall level of LDRD funding is about right for JLab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857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1690</Words>
  <Application>Microsoft Macintosh PowerPoint</Application>
  <PresentationFormat>On-screen Show (4:3)</PresentationFormat>
  <Paragraphs>361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JLabPowerpointMain</vt:lpstr>
      <vt:lpstr>1_JLabPowerpointMain</vt:lpstr>
      <vt:lpstr>Bitmap Image</vt:lpstr>
      <vt:lpstr>JLab‘s LDRD Program</vt:lpstr>
      <vt:lpstr>Introduction</vt:lpstr>
      <vt:lpstr>FY2014 and FY2015 LDRD Projects Underway</vt:lpstr>
      <vt:lpstr>FY2014 and FY2015 LDRD Projects Underway</vt:lpstr>
      <vt:lpstr>Overview</vt:lpstr>
      <vt:lpstr>Progress to date</vt:lpstr>
      <vt:lpstr>Project outline</vt:lpstr>
      <vt:lpstr>Fast RF kicker update</vt:lpstr>
      <vt:lpstr>Financial Envelope</vt:lpstr>
      <vt:lpstr>The FY16 LDRD Program</vt:lpstr>
      <vt:lpstr>8 Proposals Were Received for FY16 Covering a Broad Variety of Topics; Evaluation is Nearing Completion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74</cp:revision>
  <dcterms:created xsi:type="dcterms:W3CDTF">2013-08-22T19:51:08Z</dcterms:created>
  <dcterms:modified xsi:type="dcterms:W3CDTF">2015-07-27T14:24:28Z</dcterms:modified>
</cp:coreProperties>
</file>