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0" r:id="rId1"/>
    <p:sldMasterId id="2147483722" r:id="rId2"/>
  </p:sldMasterIdLst>
  <p:notesMasterIdLst>
    <p:notesMasterId r:id="rId14"/>
  </p:notesMasterIdLst>
  <p:handoutMasterIdLst>
    <p:handoutMasterId r:id="rId15"/>
  </p:handoutMasterIdLst>
  <p:sldIdLst>
    <p:sldId id="922" r:id="rId3"/>
    <p:sldId id="874" r:id="rId4"/>
    <p:sldId id="921" r:id="rId5"/>
    <p:sldId id="889" r:id="rId6"/>
    <p:sldId id="909" r:id="rId7"/>
    <p:sldId id="915" r:id="rId8"/>
    <p:sldId id="900" r:id="rId9"/>
    <p:sldId id="904" r:id="rId10"/>
    <p:sldId id="905" r:id="rId11"/>
    <p:sldId id="919" r:id="rId12"/>
    <p:sldId id="920" r:id="rId1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  <a:srgbClr val="FFCC66"/>
    <a:srgbClr val="FFFF66"/>
    <a:srgbClr val="88F662"/>
    <a:srgbClr val="75AFE8"/>
    <a:srgbClr val="5D8FFF"/>
    <a:srgbClr val="2FFA46"/>
    <a:srgbClr val="2BDE3E"/>
    <a:srgbClr val="00009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9" autoAdjust="0"/>
    <p:restoredTop sz="87647" autoAdjust="0"/>
  </p:normalViewPr>
  <p:slideViewPr>
    <p:cSldViewPr snapToGrid="0" snapToObjects="1">
      <p:cViewPr varScale="1">
        <p:scale>
          <a:sx n="177" d="100"/>
          <a:sy n="177" d="100"/>
        </p:scale>
        <p:origin x="-144" y="-112"/>
      </p:cViewPr>
      <p:guideLst>
        <p:guide orient="horz" pos="2161"/>
        <p:guide pos="2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739" y="0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8157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739" y="8848157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59D33C77-904B-4D07-846C-C74D89B4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65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6947" cy="4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739" y="0"/>
            <a:ext cx="3046947" cy="4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0088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46" y="4422505"/>
            <a:ext cx="5613383" cy="418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8157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b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739" y="8848157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/>
            </a:lvl1pPr>
          </a:lstStyle>
          <a:p>
            <a:pPr>
              <a:defRPr/>
            </a:pPr>
            <a:fld id="{1B4CF154-6C52-4FB6-9C16-246F47717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47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motivation for this program comes from two</a:t>
            </a:r>
            <a:r>
              <a:rPr lang="en-US" baseline="0" dirty="0" smtClean="0"/>
              <a:t> directions:</a:t>
            </a:r>
          </a:p>
          <a:p>
            <a:r>
              <a:rPr lang="en-US" baseline="0" dirty="0" smtClean="0"/>
              <a:t>On one hand </a:t>
            </a:r>
            <a:r>
              <a:rPr lang="en-US" baseline="0" dirty="0" err="1" smtClean="0"/>
              <a:t>Linacs</a:t>
            </a:r>
            <a:r>
              <a:rPr lang="en-US" baseline="0" dirty="0" smtClean="0"/>
              <a:t> with the average current …</a:t>
            </a:r>
          </a:p>
          <a:p>
            <a:r>
              <a:rPr lang="en-US" baseline="0" dirty="0" smtClean="0"/>
              <a:t>On the other hand there are existing facilities such as Jefferson Lab FEL that is a </a:t>
            </a:r>
            <a:r>
              <a:rPr lang="en-US" b="1" baseline="0" dirty="0" smtClean="0"/>
              <a:t>high </a:t>
            </a:r>
            <a:r>
              <a:rPr lang="en-US" baseline="0" dirty="0" smtClean="0"/>
              <a:t>current high average beam power machine that have demonstrated operation with average current of up to 9 </a:t>
            </a:r>
            <a:r>
              <a:rPr lang="en-US" baseline="0" dirty="0" err="1" smtClean="0"/>
              <a:t>MeV</a:t>
            </a:r>
            <a:r>
              <a:rPr lang="en-US" baseline="0" dirty="0" smtClean="0"/>
              <a:t> and beam power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CDE7-166D-4F5D-BAE9-BEA074563E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we say</a:t>
            </a:r>
            <a:r>
              <a:rPr lang="en-US" baseline="0" dirty="0" smtClean="0"/>
              <a:t> “low intensity – large amplitude fraction of the beam distribution function”, that is really a description of “beam halo” in technical terms.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of the thesis of this program is that: when we can measure the transverse beam profile with sufficiently large dynamic range,</a:t>
            </a:r>
          </a:p>
          <a:p>
            <a:pPr eaLnBrk="1" hangingPunct="1"/>
            <a:r>
              <a:rPr lang="en-US" baseline="0" dirty="0" smtClean="0"/>
              <a:t>there is not need to separate what is halo and not halo – it is just a continuous distribution function.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Transverse beam halo is closely related to the transverse beam profile measurements.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There are several techniques for transverse beam profile measurements. Beam imaging is one of them that delivers 2D picture of a beam. </a:t>
            </a: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For quantitative analysis and comparison</a:t>
            </a:r>
            <a:r>
              <a:rPr lang="en-US" baseline="0" dirty="0" smtClean="0"/>
              <a:t> with the modeling we consider one line from the 2D picture going through the center of the PSF.</a:t>
            </a:r>
          </a:p>
          <a:p>
            <a:pPr eaLnBrk="1" hangingPunct="1"/>
            <a:r>
              <a:rPr lang="en-US" baseline="0" dirty="0" smtClean="0"/>
              <a:t>And we are finding is that …</a:t>
            </a: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000" y="6507390"/>
            <a:ext cx="2133600" cy="285296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</a:defRPr>
            </a:lvl1pPr>
          </a:lstStyle>
          <a:p>
            <a:fld id="{A0B9C303-9E90-4537-BA22-2555209639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4145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447800"/>
            <a:ext cx="876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000095"/>
                </a:solidFill>
              </a:rPr>
              <a:t>Beam Diagnostics R&amp;D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52600" y="4648200"/>
            <a:ext cx="5715000" cy="1043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cs typeface="Arial" charset="0"/>
              </a:rPr>
              <a:t>Pavel Evtushenko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cs typeface="Arial" charset="0"/>
              </a:rPr>
              <a:t>Jefferson Lab, accelerator division</a:t>
            </a:r>
            <a:endParaRPr lang="en-US" sz="1800" i="1" kern="1200" dirty="0" smtClean="0">
              <a:cs typeface="Arial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2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374"/>
            <a:ext cx="7772400" cy="544265"/>
          </a:xfrm>
        </p:spPr>
        <p:txBody>
          <a:bodyPr/>
          <a:lstStyle/>
          <a:p>
            <a:r>
              <a:rPr lang="en-US" b="0" dirty="0" err="1" smtClean="0">
                <a:solidFill>
                  <a:srgbClr val="000090"/>
                </a:solidFill>
              </a:rPr>
              <a:t>CW</a:t>
            </a:r>
            <a:r>
              <a:rPr lang="en-US" b="0" dirty="0" smtClean="0">
                <a:solidFill>
                  <a:srgbClr val="000090"/>
                </a:solidFill>
              </a:rPr>
              <a:t> laser-wire setup</a:t>
            </a:r>
          </a:p>
        </p:txBody>
      </p:sp>
      <p:sp>
        <p:nvSpPr>
          <p:cNvPr id="36" name="Content Placeholder 10"/>
          <p:cNvSpPr>
            <a:spLocks noGrp="1"/>
          </p:cNvSpPr>
          <p:nvPr>
            <p:ph idx="1"/>
          </p:nvPr>
        </p:nvSpPr>
        <p:spPr>
          <a:xfrm>
            <a:off x="211657" y="4569435"/>
            <a:ext cx="6648805" cy="1788101"/>
          </a:xfrm>
        </p:spPr>
        <p:txBody>
          <a:bodyPr/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Laser system is installed and commissioned: 1032 nm, </a:t>
            </a:r>
            <a:r>
              <a:rPr lang="en-US" sz="1200" b="1" dirty="0" smtClean="0">
                <a:solidFill>
                  <a:srgbClr val="0000FF"/>
                </a:solidFill>
              </a:rPr>
              <a:t>25 W</a:t>
            </a:r>
            <a:r>
              <a:rPr lang="en-US" sz="1200" dirty="0" smtClean="0"/>
              <a:t>, </a:t>
            </a:r>
            <a:r>
              <a:rPr lang="en-US" sz="1200" b="1" dirty="0" smtClean="0">
                <a:solidFill>
                  <a:srgbClr val="0000FF"/>
                </a:solidFill>
              </a:rPr>
              <a:t>15-20 µJ</a:t>
            </a:r>
            <a:r>
              <a:rPr lang="en-US" sz="1200" dirty="0" smtClean="0"/>
              <a:t>, 0.8-1.6 MHz, 300 fs </a:t>
            </a:r>
            <a:endParaRPr lang="en-US" sz="1200" baseline="30000" dirty="0" smtClean="0"/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Accurate beam trajectory in the dipole fringe field were required (done)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Temporal jitter of </a:t>
            </a:r>
            <a:r>
              <a:rPr lang="en-US" sz="1200" dirty="0" smtClean="0">
                <a:solidFill>
                  <a:srgbClr val="000000"/>
                </a:solidFill>
              </a:rPr>
              <a:t>the </a:t>
            </a:r>
            <a:r>
              <a:rPr lang="en-US" sz="1200" dirty="0">
                <a:solidFill>
                  <a:srgbClr val="000000"/>
                </a:solidFill>
              </a:rPr>
              <a:t>e</a:t>
            </a:r>
            <a:r>
              <a:rPr lang="en-US" sz="1200" baseline="30000" dirty="0">
                <a:solidFill>
                  <a:srgbClr val="000000"/>
                </a:solidFill>
              </a:rPr>
              <a:t>–</a:t>
            </a:r>
            <a:r>
              <a:rPr lang="en-US" sz="1200" dirty="0">
                <a:solidFill>
                  <a:srgbClr val="000000"/>
                </a:solidFill>
              </a:rPr>
              <a:t> beam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/>
              <a:t>was measured. Can be as high as ps - too large for sub-ps resolution. 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Due to the large temporal </a:t>
            </a:r>
            <a:r>
              <a:rPr lang="en-US" sz="1200" dirty="0">
                <a:solidFill>
                  <a:srgbClr val="000000"/>
                </a:solidFill>
              </a:rPr>
              <a:t>e</a:t>
            </a:r>
            <a:r>
              <a:rPr lang="en-US" sz="1200" baseline="30000" dirty="0">
                <a:solidFill>
                  <a:srgbClr val="000000"/>
                </a:solidFill>
              </a:rPr>
              <a:t>–</a:t>
            </a:r>
            <a:r>
              <a:rPr lang="en-US" sz="1200" dirty="0">
                <a:solidFill>
                  <a:srgbClr val="000000"/>
                </a:solidFill>
              </a:rPr>
              <a:t> beam </a:t>
            </a:r>
            <a:r>
              <a:rPr lang="en-US" sz="1200" dirty="0" smtClean="0">
                <a:solidFill>
                  <a:srgbClr val="000000"/>
                </a:solidFill>
              </a:rPr>
              <a:t>jitter, synchronization of the laser via precise reference would not be sufficient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>
                <a:solidFill>
                  <a:srgbClr val="000000"/>
                </a:solidFill>
              </a:rPr>
              <a:t>Concept (and detailed designs) for direct laser to </a:t>
            </a:r>
            <a:r>
              <a:rPr lang="en-US" sz="1200" dirty="0">
                <a:solidFill>
                  <a:srgbClr val="000000"/>
                </a:solidFill>
              </a:rPr>
              <a:t>e</a:t>
            </a:r>
            <a:r>
              <a:rPr lang="en-US" sz="1200" baseline="30000" dirty="0">
                <a:solidFill>
                  <a:srgbClr val="000000"/>
                </a:solidFill>
              </a:rPr>
              <a:t>–</a:t>
            </a:r>
            <a:r>
              <a:rPr lang="en-US" sz="1200" dirty="0">
                <a:solidFill>
                  <a:srgbClr val="000000"/>
                </a:solidFill>
              </a:rPr>
              <a:t> beam </a:t>
            </a:r>
            <a:r>
              <a:rPr lang="en-US" sz="1200" dirty="0" smtClean="0">
                <a:solidFill>
                  <a:srgbClr val="000000"/>
                </a:solidFill>
              </a:rPr>
              <a:t>synchronization is developed </a:t>
            </a:r>
            <a:endParaRPr lang="en-US" sz="1200" dirty="0" smtClean="0"/>
          </a:p>
        </p:txBody>
      </p:sp>
      <p:pic>
        <p:nvPicPr>
          <p:cNvPr id="2" name="Picture 1" descr="lw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" y="879181"/>
            <a:ext cx="6770919" cy="3484537"/>
          </a:xfrm>
          <a:prstGeom prst="rect">
            <a:avLst/>
          </a:prstGeom>
        </p:spPr>
      </p:pic>
      <p:sp>
        <p:nvSpPr>
          <p:cNvPr id="5" name="TextBox 45"/>
          <p:cNvSpPr txBox="1">
            <a:spLocks noChangeArrowheads="1"/>
          </p:cNvSpPr>
          <p:nvPr/>
        </p:nvSpPr>
        <p:spPr bwMode="auto">
          <a:xfrm>
            <a:off x="1288743" y="4203452"/>
            <a:ext cx="11256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FF"/>
                </a:solidFill>
              </a:rPr>
              <a:t>e- beam input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51570" y="3081189"/>
            <a:ext cx="0" cy="11330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5499071" y="4225218"/>
            <a:ext cx="12198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FF"/>
                </a:solidFill>
              </a:rPr>
              <a:t>e- beam output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08974" y="2438400"/>
            <a:ext cx="0" cy="17758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1792056" y="960474"/>
            <a:ext cx="12025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laser input port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93355" y="1237473"/>
            <a:ext cx="1" cy="14084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7063742" y="2015116"/>
            <a:ext cx="16560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660066"/>
                </a:solidFill>
              </a:rPr>
              <a:t>Scattering output port</a:t>
            </a:r>
            <a:endParaRPr lang="en-US" sz="1200" dirty="0">
              <a:solidFill>
                <a:srgbClr val="66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98944" y="2153616"/>
            <a:ext cx="1164798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5387957" y="974374"/>
            <a:ext cx="12967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laser output port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051986" y="1251373"/>
            <a:ext cx="0" cy="661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45"/>
          <p:cNvSpPr txBox="1">
            <a:spLocks noChangeArrowheads="1"/>
          </p:cNvSpPr>
          <p:nvPr/>
        </p:nvSpPr>
        <p:spPr bwMode="auto">
          <a:xfrm>
            <a:off x="3139433" y="3503497"/>
            <a:ext cx="127112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laser </a:t>
            </a:r>
            <a:r>
              <a:rPr lang="en-US" sz="1200" dirty="0">
                <a:solidFill>
                  <a:srgbClr val="FF0000"/>
                </a:solidFill>
              </a:rPr>
              <a:t>– e</a:t>
            </a:r>
            <a:r>
              <a:rPr lang="en-US" sz="1200" baseline="30000" dirty="0">
                <a:solidFill>
                  <a:srgbClr val="FF0000"/>
                </a:solidFill>
              </a:rPr>
              <a:t>–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beam</a:t>
            </a:r>
          </a:p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interaction point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3774996" y="2617419"/>
            <a:ext cx="0" cy="886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469996" y="1905722"/>
            <a:ext cx="12371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45 </a:t>
            </a:r>
            <a:r>
              <a:rPr lang="en-US" sz="1200" dirty="0" err="1" smtClean="0"/>
              <a:t>deg</a:t>
            </a:r>
            <a:r>
              <a:rPr lang="en-US" sz="1200" dirty="0" smtClean="0"/>
              <a:t> dipole 1 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88577" y="2206753"/>
            <a:ext cx="1" cy="544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5"/>
          <p:cNvSpPr txBox="1">
            <a:spLocks noChangeArrowheads="1"/>
          </p:cNvSpPr>
          <p:nvPr/>
        </p:nvSpPr>
        <p:spPr bwMode="auto">
          <a:xfrm>
            <a:off x="4570619" y="3503497"/>
            <a:ext cx="12371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45 </a:t>
            </a:r>
            <a:r>
              <a:rPr lang="en-US" sz="1200" dirty="0" err="1" smtClean="0"/>
              <a:t>deg</a:t>
            </a:r>
            <a:r>
              <a:rPr lang="en-US" sz="1200" dirty="0" smtClean="0"/>
              <a:t> dipole 2 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189200" y="2710897"/>
            <a:ext cx="1" cy="79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M010 cavi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2" y="3187022"/>
            <a:ext cx="1859270" cy="3149034"/>
          </a:xfrm>
          <a:prstGeom prst="rect">
            <a:avLst/>
          </a:prstGeom>
        </p:spPr>
      </p:pic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6923764" y="2825881"/>
            <a:ext cx="212615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TM</a:t>
            </a:r>
            <a:r>
              <a:rPr lang="en-US" sz="1200" baseline="-25000" dirty="0" smtClean="0"/>
              <a:t>010</a:t>
            </a:r>
            <a:r>
              <a:rPr lang="en-US" sz="1200" dirty="0" smtClean="0"/>
              <a:t> synchronization cavity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8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374"/>
            <a:ext cx="7772400" cy="544265"/>
          </a:xfrm>
        </p:spPr>
        <p:txBody>
          <a:bodyPr/>
          <a:lstStyle/>
          <a:p>
            <a:r>
              <a:rPr lang="en-US" b="0" dirty="0" smtClean="0">
                <a:solidFill>
                  <a:srgbClr val="000090"/>
                </a:solidFill>
              </a:rPr>
              <a:t>Summary </a:t>
            </a:r>
            <a:endParaRPr lang="en-US" b="0" dirty="0" smtClean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726" y="1270170"/>
            <a:ext cx="7613650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772" indent="-457200">
              <a:spcAft>
                <a:spcPts val="10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US" sz="1800" dirty="0" smtClean="0"/>
              <a:t>We have developed (designed</a:t>
            </a:r>
            <a:r>
              <a:rPr lang="en-US" sz="1800" dirty="0" smtClean="0"/>
              <a:t>, built and </a:t>
            </a:r>
            <a:r>
              <a:rPr lang="en-US" sz="1800" dirty="0" smtClean="0"/>
              <a:t>tested)</a:t>
            </a:r>
            <a:br>
              <a:rPr lang="en-US" sz="1800" dirty="0" smtClean="0"/>
            </a:br>
            <a:r>
              <a:rPr lang="en-US" sz="1800" dirty="0" smtClean="0"/>
              <a:t>amplitude </a:t>
            </a:r>
            <a:r>
              <a:rPr lang="en-US" sz="1800" dirty="0" err="1" smtClean="0"/>
              <a:t>apodized</a:t>
            </a:r>
            <a:r>
              <a:rPr lang="en-US" sz="1800" dirty="0" smtClean="0"/>
              <a:t> imaging system </a:t>
            </a:r>
            <a:r>
              <a:rPr lang="en-US" sz="1800" i="1" dirty="0" smtClean="0">
                <a:solidFill>
                  <a:srgbClr val="0000FF"/>
                </a:solidFill>
              </a:rPr>
              <a:t>(first in accelerator community)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pPr marL="461772" indent="-457200">
              <a:spcAft>
                <a:spcPts val="10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US" sz="1800" dirty="0" smtClean="0"/>
              <a:t>Demonstrated large reduction of diffraction effect on </a:t>
            </a:r>
            <a:r>
              <a:rPr lang="en-US" sz="1800" dirty="0" err="1" smtClean="0"/>
              <a:t>PSF</a:t>
            </a:r>
            <a:r>
              <a:rPr lang="en-US" sz="1800" dirty="0" smtClean="0"/>
              <a:t> of the imaging </a:t>
            </a:r>
            <a:r>
              <a:rPr lang="en-US" sz="1800" dirty="0" smtClean="0"/>
              <a:t>system – allows </a:t>
            </a:r>
            <a:r>
              <a:rPr lang="en-US" sz="1800" dirty="0" smtClean="0">
                <a:solidFill>
                  <a:srgbClr val="0000FF"/>
                </a:solidFill>
              </a:rPr>
              <a:t>100 larger dynamic range</a:t>
            </a:r>
            <a:endParaRPr lang="en-US" sz="1800" dirty="0">
              <a:solidFill>
                <a:srgbClr val="0000FF"/>
              </a:solidFill>
            </a:endParaRPr>
          </a:p>
          <a:p>
            <a:pPr marL="461772" indent="-457200">
              <a:spcAft>
                <a:spcPts val="10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US" sz="1800" dirty="0" smtClean="0"/>
              <a:t>Designed</a:t>
            </a:r>
            <a:r>
              <a:rPr lang="en-US" sz="1800" dirty="0"/>
              <a:t>, built and </a:t>
            </a:r>
            <a:r>
              <a:rPr lang="en-US" sz="1800" dirty="0" smtClean="0"/>
              <a:t>tested PMT analog mode electronics </a:t>
            </a:r>
            <a:r>
              <a:rPr lang="en-US" sz="1800" dirty="0" smtClean="0"/>
              <a:t>for</a:t>
            </a:r>
            <a:br>
              <a:rPr lang="en-US" sz="1800" dirty="0" smtClean="0"/>
            </a:br>
            <a:r>
              <a:rPr lang="en-US" sz="1800" dirty="0" smtClean="0"/>
              <a:t>wire</a:t>
            </a:r>
            <a:r>
              <a:rPr lang="en-US" sz="1800" dirty="0" smtClean="0"/>
              <a:t>-scanner measurements with dynamic range of </a:t>
            </a:r>
            <a:r>
              <a:rPr lang="en-US" sz="1800" dirty="0" smtClean="0">
                <a:solidFill>
                  <a:srgbClr val="0000FF"/>
                </a:solidFill>
              </a:rPr>
              <a:t>10</a:t>
            </a:r>
            <a:r>
              <a:rPr lang="en-US" sz="1800" baseline="30000" dirty="0" smtClean="0">
                <a:solidFill>
                  <a:srgbClr val="0000FF"/>
                </a:solidFill>
              </a:rPr>
              <a:t>8</a:t>
            </a:r>
            <a:endParaRPr lang="en-US" sz="1800" baseline="30000" dirty="0">
              <a:solidFill>
                <a:srgbClr val="0000FF"/>
              </a:solidFill>
            </a:endParaRPr>
          </a:p>
          <a:p>
            <a:pPr marL="461772" indent="-457200">
              <a:spcAft>
                <a:spcPts val="10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US" sz="1800" dirty="0" smtClean="0"/>
              <a:t>Design </a:t>
            </a:r>
            <a:r>
              <a:rPr lang="en-US" sz="1800" dirty="0" smtClean="0"/>
              <a:t>of Cherenkov </a:t>
            </a:r>
            <a:r>
              <a:rPr lang="en-US" sz="1800" dirty="0" smtClean="0"/>
              <a:t>radiator-converter </a:t>
            </a:r>
            <a:r>
              <a:rPr lang="en-US" sz="1800" dirty="0" smtClean="0"/>
              <a:t>for </a:t>
            </a:r>
            <a:r>
              <a:rPr lang="en-US" sz="1800" dirty="0" err="1" smtClean="0"/>
              <a:t>LDR</a:t>
            </a:r>
            <a:r>
              <a:rPr lang="en-US" sz="1800" dirty="0" smtClean="0"/>
              <a:t> wire-scanner measurements is in progress </a:t>
            </a:r>
            <a:endParaRPr lang="en-US" sz="1800" dirty="0"/>
          </a:p>
          <a:p>
            <a:pPr marL="461772" indent="-457200">
              <a:spcAft>
                <a:spcPts val="10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US" sz="1800" dirty="0" smtClean="0"/>
              <a:t>Laser system for Thomson scattering based laser</a:t>
            </a:r>
            <a:r>
              <a:rPr lang="en-US" sz="1800" dirty="0"/>
              <a:t> </a:t>
            </a:r>
            <a:r>
              <a:rPr lang="en-US" sz="1800" dirty="0" smtClean="0"/>
              <a:t>wire-wire scanner is installed and commissioned, design and construction of the entire system is in progress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9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374"/>
            <a:ext cx="7772400" cy="544265"/>
          </a:xfrm>
        </p:spPr>
        <p:txBody>
          <a:bodyPr/>
          <a:lstStyle/>
          <a:p>
            <a:r>
              <a:rPr lang="en-US" b="0" dirty="0" smtClean="0">
                <a:solidFill>
                  <a:srgbClr val="000090"/>
                </a:solidFill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175" y="1241527"/>
            <a:ext cx="7613650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Clr>
                <a:srgbClr val="000095"/>
              </a:buClr>
              <a:buFont typeface="Wingdings" charset="2"/>
              <a:buChar char=""/>
            </a:pPr>
            <a:r>
              <a:rPr lang="en-US" dirty="0" smtClean="0"/>
              <a:t>Motivation</a:t>
            </a:r>
          </a:p>
          <a:p>
            <a:pPr marL="914400" lvl="1" indent="-457200">
              <a:spcAft>
                <a:spcPts val="2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dirty="0" smtClean="0"/>
              <a:t>Towards Large Dynamic Range (</a:t>
            </a:r>
            <a:r>
              <a:rPr lang="en-US" dirty="0" err="1" smtClean="0"/>
              <a:t>LDR</a:t>
            </a:r>
            <a:r>
              <a:rPr lang="en-US" dirty="0" smtClean="0"/>
              <a:t>) beam imaging - </a:t>
            </a:r>
            <a:r>
              <a:rPr lang="en-US" dirty="0" err="1" smtClean="0"/>
              <a:t>apodized</a:t>
            </a:r>
            <a:r>
              <a:rPr lang="en-US" dirty="0" smtClean="0"/>
              <a:t> imaging systems </a:t>
            </a:r>
          </a:p>
          <a:p>
            <a:pPr marL="914400" lvl="1" indent="-457200">
              <a:spcAft>
                <a:spcPts val="2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dirty="0" smtClean="0"/>
              <a:t>Wire-scanner electronics for PMT analog mode measurements with dynamic range </a:t>
            </a:r>
            <a:r>
              <a:rPr lang="en-US" dirty="0" smtClean="0"/>
              <a:t>10</a:t>
            </a:r>
            <a:r>
              <a:rPr lang="en-US" baseline="30000" dirty="0" smtClean="0"/>
              <a:t>8</a:t>
            </a:r>
          </a:p>
          <a:p>
            <a:pPr marL="914400" lvl="1" indent="-457200">
              <a:spcAft>
                <a:spcPts val="2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dirty="0" smtClean="0"/>
              <a:t>Cherenkov converter for wire-scanners </a:t>
            </a:r>
            <a:endParaRPr lang="en-US" dirty="0" smtClean="0"/>
          </a:p>
          <a:p>
            <a:pPr marL="914400" lvl="1" indent="-457200">
              <a:spcAft>
                <a:spcPts val="2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dirty="0" smtClean="0"/>
              <a:t>Non intercepting, </a:t>
            </a:r>
            <a:r>
              <a:rPr lang="en-US" dirty="0" err="1" smtClean="0"/>
              <a:t>LDR</a:t>
            </a:r>
            <a:r>
              <a:rPr lang="en-US" dirty="0" smtClean="0"/>
              <a:t>, time</a:t>
            </a:r>
            <a:r>
              <a:rPr lang="en-US" dirty="0"/>
              <a:t> </a:t>
            </a:r>
            <a:r>
              <a:rPr lang="en-US" dirty="0" smtClean="0"/>
              <a:t>resolving laser wire-scanner development</a:t>
            </a:r>
            <a:endParaRPr lang="en-US" dirty="0"/>
          </a:p>
          <a:p>
            <a:pPr marL="457200" indent="-457200">
              <a:spcAft>
                <a:spcPts val="2000"/>
              </a:spcAft>
              <a:buClr>
                <a:srgbClr val="000095"/>
              </a:buClr>
              <a:buFont typeface="Wingdings" charset="2"/>
              <a:buChar char=""/>
            </a:pPr>
            <a:r>
              <a:rPr lang="en-US" dirty="0" smtClean="0"/>
              <a:t>Conclusion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3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b="0" dirty="0" smtClean="0">
                <a:solidFill>
                  <a:srgbClr val="000095"/>
                </a:solidFill>
              </a:rPr>
              <a:t>Motivation</a:t>
            </a:r>
            <a:endParaRPr lang="en-US" b="0" dirty="0">
              <a:solidFill>
                <a:srgbClr val="000095"/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idx="1"/>
          </p:nvPr>
        </p:nvSpPr>
        <p:spPr>
          <a:xfrm>
            <a:off x="125412" y="931728"/>
            <a:ext cx="86868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700" dirty="0" err="1" smtClean="0"/>
              <a:t>CW</a:t>
            </a:r>
            <a:r>
              <a:rPr lang="en-US" sz="1700" dirty="0" smtClean="0"/>
              <a:t> </a:t>
            </a:r>
            <a:r>
              <a:rPr lang="en-US" sz="1700" dirty="0" err="1" smtClean="0"/>
              <a:t>LINACs</a:t>
            </a:r>
            <a:r>
              <a:rPr lang="en-US" sz="1700" dirty="0" smtClean="0"/>
              <a:t> with high average current and energy </a:t>
            </a:r>
            <a:r>
              <a:rPr lang="en-US" sz="1700" dirty="0" smtClean="0">
                <a:solidFill>
                  <a:srgbClr val="0000FF"/>
                </a:solidFill>
              </a:rPr>
              <a:t>few GeV </a:t>
            </a:r>
            <a:r>
              <a:rPr lang="en-US" sz="1700" dirty="0" smtClean="0"/>
              <a:t>are envisioned as drivers for next generation of high average </a:t>
            </a:r>
            <a:r>
              <a:rPr lang="en-US" sz="1700" dirty="0" smtClean="0"/>
              <a:t>brightness </a:t>
            </a:r>
            <a:r>
              <a:rPr lang="en-US" sz="1700" dirty="0" smtClean="0"/>
              <a:t>facilities </a:t>
            </a:r>
            <a:endParaRPr lang="en-US" sz="17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700" dirty="0" smtClean="0"/>
              <a:t>In future we will find </a:t>
            </a:r>
            <a:r>
              <a:rPr lang="en-US" sz="1700" dirty="0" smtClean="0"/>
              <a:t>applications of such accelerators in Nuclear Physics,</a:t>
            </a:r>
            <a:br>
              <a:rPr lang="en-US" sz="1700" dirty="0" smtClean="0"/>
            </a:br>
            <a:r>
              <a:rPr lang="en-US" sz="1700" dirty="0" smtClean="0"/>
              <a:t>High Energy Physics, SR Light Sources, Industry and Defense, </a:t>
            </a:r>
            <a:r>
              <a:rPr lang="en-US" sz="1700" dirty="0" err="1" smtClean="0"/>
              <a:t>e.g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err="1" smtClean="0">
                <a:solidFill>
                  <a:srgbClr val="0000FF"/>
                </a:solidFill>
              </a:rPr>
              <a:t>MIEC</a:t>
            </a:r>
            <a:r>
              <a:rPr lang="en-US" sz="1700" dirty="0" smtClean="0">
                <a:solidFill>
                  <a:srgbClr val="0000FF"/>
                </a:solidFill>
              </a:rPr>
              <a:t>/</a:t>
            </a:r>
            <a:r>
              <a:rPr lang="en-US" sz="1700" dirty="0" err="1" smtClean="0">
                <a:solidFill>
                  <a:srgbClr val="0000FF"/>
                </a:solidFill>
              </a:rPr>
              <a:t>eRHIC</a:t>
            </a:r>
            <a:r>
              <a:rPr lang="en-US" sz="1700" dirty="0" smtClean="0"/>
              <a:t>, </a:t>
            </a:r>
            <a:r>
              <a:rPr lang="en-US" sz="1700" dirty="0" err="1" smtClean="0">
                <a:solidFill>
                  <a:srgbClr val="0000FF"/>
                </a:solidFill>
              </a:rPr>
              <a:t>LHeC</a:t>
            </a:r>
            <a:r>
              <a:rPr lang="en-US" sz="1700" dirty="0" smtClean="0"/>
              <a:t>, </a:t>
            </a:r>
            <a:r>
              <a:rPr lang="en-US" sz="1700" dirty="0" err="1" smtClean="0">
                <a:solidFill>
                  <a:srgbClr val="0000FF"/>
                </a:solidFill>
              </a:rPr>
              <a:t>LCLS</a:t>
            </a:r>
            <a:r>
              <a:rPr lang="en-US" sz="1700" dirty="0" smtClean="0">
                <a:solidFill>
                  <a:srgbClr val="0000FF"/>
                </a:solidFill>
              </a:rPr>
              <a:t>-II</a:t>
            </a:r>
            <a:r>
              <a:rPr lang="en-US" sz="1700" dirty="0" smtClean="0"/>
              <a:t>, </a:t>
            </a:r>
            <a:r>
              <a:rPr lang="en-US" sz="1700" dirty="0" err="1" smtClean="0">
                <a:solidFill>
                  <a:srgbClr val="0000FF"/>
                </a:solidFill>
              </a:rPr>
              <a:t>DarkLight</a:t>
            </a:r>
            <a:r>
              <a:rPr lang="en-US" sz="1700" dirty="0" smtClean="0"/>
              <a:t> at JLab </a:t>
            </a:r>
            <a:r>
              <a:rPr lang="en-US" sz="1700" dirty="0" err="1" smtClean="0"/>
              <a:t>ERL</a:t>
            </a:r>
            <a:r>
              <a:rPr lang="en-US" sz="1700" dirty="0" smtClean="0"/>
              <a:t>, etc.</a:t>
            </a:r>
            <a:endParaRPr lang="en-US" sz="17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700" dirty="0" smtClean="0">
                <a:solidFill>
                  <a:srgbClr val="000000"/>
                </a:solidFill>
              </a:rPr>
              <a:t>Average </a:t>
            </a:r>
            <a:r>
              <a:rPr lang="en-US" sz="1700" dirty="0" smtClean="0">
                <a:solidFill>
                  <a:srgbClr val="000000"/>
                </a:solidFill>
              </a:rPr>
              <a:t>beam power for such accelerators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will be in the range </a:t>
            </a:r>
            <a:r>
              <a:rPr lang="en-US" sz="1700" dirty="0" smtClean="0">
                <a:solidFill>
                  <a:srgbClr val="000000"/>
                </a:solidFill>
              </a:rPr>
              <a:t>from </a:t>
            </a:r>
            <a:r>
              <a:rPr lang="en-US" sz="1700" dirty="0" smtClean="0">
                <a:solidFill>
                  <a:srgbClr val="000000"/>
                </a:solidFill>
              </a:rPr>
              <a:t>MW through few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tens of MW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700" dirty="0" smtClean="0">
                <a:solidFill>
                  <a:srgbClr val="000000"/>
                </a:solidFill>
              </a:rPr>
              <a:t>About 1 W of local beam loss is not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acceptable in the long term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700" dirty="0" err="1" smtClean="0">
                <a:solidFill>
                  <a:srgbClr val="000000"/>
                </a:solidFill>
              </a:rPr>
              <a:t>LINAC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rgbClr val="000000"/>
                </a:solidFill>
              </a:rPr>
              <a:t>beam have non-Gaussian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distributions with low intensity, large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amplitude (</a:t>
            </a:r>
            <a:r>
              <a:rPr lang="en-US" sz="1700" dirty="0" err="1" smtClean="0">
                <a:solidFill>
                  <a:srgbClr val="000000"/>
                </a:solidFill>
              </a:rPr>
              <a:t>x,y</a:t>
            </a:r>
            <a:r>
              <a:rPr lang="en-US" sz="1700" dirty="0" smtClean="0">
                <a:solidFill>
                  <a:srgbClr val="000000"/>
                </a:solidFill>
              </a:rPr>
              <a:t>) tails difficult to predict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700" dirty="0" smtClean="0">
                <a:solidFill>
                  <a:srgbClr val="000000"/>
                </a:solidFill>
              </a:rPr>
              <a:t>Low duty cycle (very low average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current) diagnostic beams mode(s)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must be used for accelerator setup </a:t>
            </a:r>
          </a:p>
        </p:txBody>
      </p:sp>
      <p:pic>
        <p:nvPicPr>
          <p:cNvPr id="7" name="Picture 6" descr="0f04 halo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14" y="2524662"/>
            <a:ext cx="4066348" cy="3857482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789083" y="2647095"/>
            <a:ext cx="2926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JLab </a:t>
            </a:r>
            <a:r>
              <a:rPr lang="en-US" sz="1400" dirty="0" err="1" smtClean="0">
                <a:solidFill>
                  <a:srgbClr val="FFFF00"/>
                </a:solidFill>
              </a:rPr>
              <a:t>FEL</a:t>
            </a:r>
            <a:r>
              <a:rPr lang="en-US" sz="1400" dirty="0" smtClean="0">
                <a:solidFill>
                  <a:srgbClr val="FFFF00"/>
                </a:solidFill>
              </a:rPr>
              <a:t> injector measurement –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transverse beam profile (</a:t>
            </a:r>
            <a:r>
              <a:rPr lang="en-US" sz="1400" dirty="0" err="1" smtClean="0">
                <a:solidFill>
                  <a:srgbClr val="FFFF00"/>
                </a:solidFill>
              </a:rPr>
              <a:t>x,y</a:t>
            </a:r>
            <a:r>
              <a:rPr lang="en-US" sz="1400" dirty="0" smtClean="0">
                <a:solidFill>
                  <a:srgbClr val="FFFF00"/>
                </a:solidFill>
              </a:rPr>
              <a:t>)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75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b="0" dirty="0" smtClean="0">
                <a:solidFill>
                  <a:srgbClr val="000090"/>
                </a:solidFill>
              </a:rPr>
              <a:t>LDR imaging: diffraction limit and </a:t>
            </a:r>
            <a:r>
              <a:rPr lang="en-US" b="0" dirty="0" err="1" smtClean="0">
                <a:solidFill>
                  <a:srgbClr val="000090"/>
                </a:solidFill>
              </a:rPr>
              <a:t>PSF</a:t>
            </a:r>
            <a:endParaRPr lang="en-US" b="0" dirty="0" smtClean="0">
              <a:solidFill>
                <a:srgbClr val="000090"/>
              </a:solidFill>
            </a:endParaRPr>
          </a:p>
        </p:txBody>
      </p:sp>
      <p:sp>
        <p:nvSpPr>
          <p:cNvPr id="15" name="Content Placeholder 10"/>
          <p:cNvSpPr>
            <a:spLocks noGrp="1"/>
          </p:cNvSpPr>
          <p:nvPr>
            <p:ph idx="1"/>
          </p:nvPr>
        </p:nvSpPr>
        <p:spPr>
          <a:xfrm>
            <a:off x="4772716" y="860236"/>
            <a:ext cx="4084007" cy="2536103"/>
          </a:xfrm>
        </p:spPr>
        <p:txBody>
          <a:bodyPr/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Practically manufacturing – technological challenge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b="1" dirty="0" smtClean="0"/>
              <a:t>Half-tone dot </a:t>
            </a:r>
            <a:r>
              <a:rPr lang="en-US" sz="1200" dirty="0" smtClean="0"/>
              <a:t>process - average </a:t>
            </a:r>
            <a:r>
              <a:rPr lang="en-US" sz="1200" dirty="0"/>
              <a:t>optical density (OD) adjusted via the average dot </a:t>
            </a:r>
            <a:r>
              <a:rPr lang="en-US" sz="1200" dirty="0" smtClean="0"/>
              <a:t>density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It is a 2D binary array of 10 µm pixels with transmission of either 0 or 100 %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“Error </a:t>
            </a:r>
            <a:r>
              <a:rPr lang="en-US" sz="1200" dirty="0" smtClean="0"/>
              <a:t>diffusion” algorithm used to translate required OD to dot density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Power spectrum (spatial frequencies) of a pixelated apodizer is different from an ideal continuously variable </a:t>
            </a:r>
            <a:r>
              <a:rPr lang="en-US" sz="1200" dirty="0" smtClean="0"/>
              <a:t>one</a:t>
            </a:r>
            <a:endParaRPr lang="en-US" sz="1200" dirty="0" smtClean="0"/>
          </a:p>
        </p:txBody>
      </p:sp>
      <p:pic>
        <p:nvPicPr>
          <p:cNvPr id="2" name="Picture 1" descr="#4 beam[50um] and conv PSF[0-0.065]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1565" r="1175" b="1168"/>
          <a:stretch/>
        </p:blipFill>
        <p:spPr>
          <a:xfrm>
            <a:off x="437690" y="3346107"/>
            <a:ext cx="3790546" cy="3047142"/>
          </a:xfrm>
          <a:prstGeom prst="rect">
            <a:avLst/>
          </a:prstGeom>
        </p:spPr>
      </p:pic>
      <p:sp>
        <p:nvSpPr>
          <p:cNvPr id="7" name="Content Placeholder 10"/>
          <p:cNvSpPr txBox="1">
            <a:spLocks/>
          </p:cNvSpPr>
          <p:nvPr/>
        </p:nvSpPr>
        <p:spPr bwMode="auto">
          <a:xfrm>
            <a:off x="85401" y="860236"/>
            <a:ext cx="4542655" cy="223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smtClean="0"/>
              <a:t>Beam imaging is a commonly used technique for transverse 2D beam distribution measurements; used at many </a:t>
            </a:r>
            <a:r>
              <a:rPr lang="en-US" sz="1200" dirty="0" smtClean="0"/>
              <a:t>accelerators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/>
              <a:t>Measured distribution is a convolution of the original distribution and Point Spread Function (</a:t>
            </a:r>
            <a:r>
              <a:rPr lang="en-US" sz="1200" dirty="0" err="1"/>
              <a:t>PSF</a:t>
            </a:r>
            <a:r>
              <a:rPr lang="en-US" sz="1200" dirty="0"/>
              <a:t>) of the imaging optical system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 err="1"/>
              <a:t>PSF</a:t>
            </a:r>
            <a:r>
              <a:rPr lang="en-US" sz="1200" dirty="0"/>
              <a:t> determined by system angular acceptance, the source angular distribution, and diffraction in the imaging system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b="1" dirty="0"/>
              <a:t>Diffraction</a:t>
            </a:r>
            <a:r>
              <a:rPr lang="en-US" sz="1200" dirty="0"/>
              <a:t> sets rather hard limits to the </a:t>
            </a:r>
            <a:r>
              <a:rPr lang="en-US" sz="1200" dirty="0" err="1"/>
              <a:t>DR</a:t>
            </a:r>
            <a:endParaRPr lang="en-US" sz="1200" dirty="0"/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200" dirty="0"/>
              <a:t>Ways to mitigate: increase angular acceptance, use spatial filter – </a:t>
            </a:r>
            <a:r>
              <a:rPr lang="en-US" sz="1200" dirty="0" smtClean="0"/>
              <a:t>apodizer</a:t>
            </a:r>
            <a:endParaRPr lang="en-US" sz="1200" dirty="0" smtClean="0"/>
          </a:p>
        </p:txBody>
      </p:sp>
      <p:pic>
        <p:nvPicPr>
          <p:cNvPr id="12" name="Picture 11" descr="IMG_40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50" y="3570552"/>
            <a:ext cx="2883157" cy="27663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82741" y="6116250"/>
            <a:ext cx="236615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half-tone </a:t>
            </a:r>
            <a:r>
              <a:rPr lang="en-US" sz="1200" dirty="0" smtClean="0">
                <a:solidFill>
                  <a:srgbClr val="0000FF"/>
                </a:solidFill>
              </a:rPr>
              <a:t>dot Gaussian apodizer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8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DR apodizer test 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" y="880608"/>
            <a:ext cx="8976011" cy="1724092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047" y="20648"/>
            <a:ext cx="8445778" cy="685800"/>
          </a:xfrm>
        </p:spPr>
        <p:txBody>
          <a:bodyPr/>
          <a:lstStyle/>
          <a:p>
            <a:r>
              <a:rPr lang="en-US" b="0" dirty="0" smtClean="0">
                <a:solidFill>
                  <a:srgbClr val="000090"/>
                </a:solidFill>
              </a:rPr>
              <a:t>Apodizer bench test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7906" y="1218549"/>
            <a:ext cx="495933" cy="4996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FFA4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6290" y="910349"/>
            <a:ext cx="786778" cy="30777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Pinhole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4238" y="2717431"/>
            <a:ext cx="907185" cy="30777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Apodizer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537831" y="2460461"/>
            <a:ext cx="0" cy="2507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44689" y="910772"/>
            <a:ext cx="1384430" cy="30777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2CCD camera 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 bwMode="auto">
          <a:xfrm>
            <a:off x="8336904" y="1218549"/>
            <a:ext cx="0" cy="4996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890597" y="905073"/>
            <a:ext cx="728931" cy="30777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ens 1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 bwMode="auto">
          <a:xfrm>
            <a:off x="4255063" y="1212850"/>
            <a:ext cx="524583" cy="3937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91644" y="899354"/>
            <a:ext cx="728931" cy="30777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ens 2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6213590" y="1218126"/>
            <a:ext cx="542520" cy="4139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Picture 17" descr="DSC_422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8" b="7866"/>
          <a:stretch/>
        </p:blipFill>
        <p:spPr>
          <a:xfrm>
            <a:off x="226206" y="3133110"/>
            <a:ext cx="8683251" cy="31373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2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047" y="20648"/>
            <a:ext cx="8445778" cy="685800"/>
          </a:xfrm>
        </p:spPr>
        <p:txBody>
          <a:bodyPr/>
          <a:lstStyle/>
          <a:p>
            <a:r>
              <a:rPr lang="en-US" b="0" dirty="0">
                <a:solidFill>
                  <a:srgbClr val="000090"/>
                </a:solidFill>
              </a:rPr>
              <a:t>C</a:t>
            </a:r>
            <a:r>
              <a:rPr lang="en-US" b="0" dirty="0" smtClean="0">
                <a:solidFill>
                  <a:srgbClr val="000090"/>
                </a:solidFill>
              </a:rPr>
              <a:t>entral line of pinhole images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idx="1"/>
          </p:nvPr>
        </p:nvSpPr>
        <p:spPr>
          <a:xfrm>
            <a:off x="351048" y="4114900"/>
            <a:ext cx="8445778" cy="2285772"/>
          </a:xfrm>
        </p:spPr>
        <p:txBody>
          <a:bodyPr/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400" dirty="0" smtClean="0"/>
              <a:t>Measurements with dynamic range of ~ 10</a:t>
            </a:r>
            <a:r>
              <a:rPr lang="en-US" sz="1400" baseline="30000" dirty="0" smtClean="0"/>
              <a:t>6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400" dirty="0" smtClean="0"/>
              <a:t>Measured large reduction of the </a:t>
            </a:r>
            <a:r>
              <a:rPr lang="en-US" sz="1400" dirty="0" err="1" smtClean="0"/>
              <a:t>PSF</a:t>
            </a:r>
            <a:r>
              <a:rPr lang="en-US" sz="1400" dirty="0" smtClean="0"/>
              <a:t> “diffraction tails” intensity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400" dirty="0" smtClean="0"/>
              <a:t>Calculations predicting even larger effect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400" dirty="0" smtClean="0"/>
              <a:t>More measurements required to understand the measurements vs. modeling discrepancy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400" dirty="0" smtClean="0"/>
              <a:t>Both apodizer types were tested (</a:t>
            </a:r>
            <a:r>
              <a:rPr lang="en-US" sz="1400" dirty="0" smtClean="0"/>
              <a:t>halftone </a:t>
            </a:r>
            <a:r>
              <a:rPr lang="en-US" sz="1400" dirty="0" smtClean="0"/>
              <a:t>dot and reflective) no significant difference found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400" dirty="0" smtClean="0"/>
              <a:t>Possible reasons </a:t>
            </a:r>
            <a:r>
              <a:rPr lang="en-US" sz="1400" dirty="0"/>
              <a:t>for </a:t>
            </a:r>
            <a:r>
              <a:rPr lang="en-US" sz="1400" dirty="0" smtClean="0"/>
              <a:t>discrepancy: optics aberrations, </a:t>
            </a:r>
            <a:r>
              <a:rPr lang="en-US" sz="1400" dirty="0" smtClean="0"/>
              <a:t>scattering, </a:t>
            </a:r>
            <a:r>
              <a:rPr lang="en-US" sz="1400" dirty="0" smtClean="0"/>
              <a:t>apodization </a:t>
            </a:r>
            <a:r>
              <a:rPr lang="en-US" sz="1400" dirty="0" smtClean="0"/>
              <a:t>function accuracy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400" dirty="0" smtClean="0"/>
              <a:t>Second version of the </a:t>
            </a:r>
            <a:r>
              <a:rPr lang="en-US" sz="1400" dirty="0" err="1" smtClean="0"/>
              <a:t>LDR</a:t>
            </a:r>
            <a:r>
              <a:rPr lang="en-US" sz="1400" dirty="0" smtClean="0"/>
              <a:t> imager has been designed</a:t>
            </a:r>
            <a:endParaRPr lang="en-US" sz="1400" dirty="0" smtClean="0"/>
          </a:p>
        </p:txBody>
      </p:sp>
      <p:pic>
        <p:nvPicPr>
          <p:cNvPr id="2" name="Picture 1" descr="LDR imager01 pinhole measurements DEC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" y="803048"/>
            <a:ext cx="4354203" cy="3326209"/>
          </a:xfrm>
          <a:prstGeom prst="rect">
            <a:avLst/>
          </a:prstGeom>
        </p:spPr>
      </p:pic>
      <p:pic>
        <p:nvPicPr>
          <p:cNvPr id="4" name="Picture 3" descr="LDR imager01 psf calculations DEC20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17" y="810431"/>
            <a:ext cx="4469501" cy="33778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011988" y="976350"/>
            <a:ext cx="0" cy="2744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468185" y="2173926"/>
            <a:ext cx="48896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6</a:t>
            </a:r>
            <a:endParaRPr lang="en-US" sz="1600" baseline="30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681159" y="960068"/>
            <a:ext cx="0" cy="2117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127854" y="1840133"/>
            <a:ext cx="48896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6</a:t>
            </a:r>
            <a:endParaRPr lang="en-US" sz="16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73598" y="1076472"/>
            <a:ext cx="120244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Measurements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6338" y="1076000"/>
            <a:ext cx="80916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M</a:t>
            </a:r>
            <a:r>
              <a:rPr lang="en-US" sz="1200" dirty="0" smtClean="0">
                <a:solidFill>
                  <a:srgbClr val="0000FF"/>
                </a:solidFill>
              </a:rPr>
              <a:t>odeling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524"/>
            <a:ext cx="7772400" cy="685800"/>
          </a:xfrm>
        </p:spPr>
        <p:txBody>
          <a:bodyPr/>
          <a:lstStyle/>
          <a:p>
            <a:r>
              <a:rPr lang="en-US" b="0" dirty="0" smtClean="0">
                <a:solidFill>
                  <a:srgbClr val="000090"/>
                </a:solidFill>
              </a:rPr>
              <a:t>PMT (for wire-scanner) </a:t>
            </a:r>
            <a:r>
              <a:rPr lang="en-US" b="0" dirty="0" smtClean="0">
                <a:solidFill>
                  <a:srgbClr val="000090"/>
                </a:solidFill>
              </a:rPr>
              <a:t>current range</a:t>
            </a:r>
          </a:p>
        </p:txBody>
      </p:sp>
      <p:pic>
        <p:nvPicPr>
          <p:cNvPr id="3" name="Picture 2" descr="PMT current 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" y="912374"/>
            <a:ext cx="8919465" cy="213564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112518" y="3190359"/>
            <a:ext cx="8919465" cy="30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defTabSz="914400" fontAlgn="base">
              <a:spcAft>
                <a:spcPts val="11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Typically </a:t>
            </a: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average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PMT current must be ≤ 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100 µA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(photo cathode live time)</a:t>
            </a:r>
          </a:p>
          <a:p>
            <a:pPr marL="457200" indent="-457200" defTabSz="914400" fontAlgn="base">
              <a:spcAft>
                <a:spcPts val="11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With low duty cycle beam (100 µs @ 60 Hz) PMT current within the 100 µs can be much higher – 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few mA </a:t>
            </a:r>
          </a:p>
          <a:p>
            <a:pPr marL="457200" indent="-457200" defTabSz="914400" fontAlgn="base">
              <a:spcAft>
                <a:spcPts val="11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err="1" smtClean="0">
                <a:latin typeface="Arial" pitchFamily="34" charset="0"/>
                <a:cs typeface="Arial" pitchFamily="34" charset="0"/>
              </a:rPr>
              <a:t>PMTs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with dark current of a 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few </a:t>
            </a:r>
            <a:r>
              <a:rPr lang="en-US" sz="1400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are available (low </a:t>
            </a:r>
            <a:r>
              <a:rPr lang="en-US" sz="1400" kern="0" dirty="0" err="1" smtClean="0">
                <a:latin typeface="Arial" pitchFamily="34" charset="0"/>
                <a:cs typeface="Arial" pitchFamily="34" charset="0"/>
              </a:rPr>
              <a:t>Q.E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. cathode at long wavelength)</a:t>
            </a:r>
          </a:p>
          <a:p>
            <a:pPr marL="457200" indent="-457200" defTabSz="914400" fontAlgn="base">
              <a:spcAft>
                <a:spcPts val="11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When counting is used, 100 MHz and 100 Hz are practical limits, correspond to 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30 µA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1400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</a:t>
            </a:r>
            <a:endParaRPr lang="en-US" sz="1400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914400" fontAlgn="base">
              <a:spcAft>
                <a:spcPts val="11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Both counting and analog mode can have 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kern="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range, but analog mode accesses signals </a:t>
            </a:r>
            <a:r>
              <a:rPr lang="en-US" sz="1400" kern="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kern="0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higher and therefore is correspondently faster and/or have has better signal to noise ratio</a:t>
            </a:r>
            <a:endParaRPr lang="en-US" sz="1400" kern="0" dirty="0">
              <a:latin typeface="Arial" pitchFamily="34" charset="0"/>
              <a:cs typeface="Arial" pitchFamily="34" charset="0"/>
            </a:endParaRPr>
          </a:p>
          <a:p>
            <a:pPr marL="457200" lvl="0" indent="-457200" defTabSz="914400" fontAlgn="base">
              <a:spcAft>
                <a:spcPts val="11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For low duty cycle systems, as diagnostic mode beam, </a:t>
            </a: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gated integrator (GI)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is the optimal small signal recovery technique</a:t>
            </a:r>
          </a:p>
          <a:p>
            <a:pPr marL="457200" indent="-457200" defTabSz="914400" fontAlgn="base">
              <a:spcAft>
                <a:spcPts val="11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For a single GI dynamic range of  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1400" b="1" kern="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is impossible (sub µV noise for 10 V signals), 10</a:t>
            </a:r>
            <a:r>
              <a:rPr lang="en-US" sz="1400" kern="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is realistic </a:t>
            </a:r>
            <a:endParaRPr lang="en-US" sz="14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2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524"/>
            <a:ext cx="7772400" cy="685800"/>
          </a:xfrm>
        </p:spPr>
        <p:txBody>
          <a:bodyPr/>
          <a:lstStyle/>
          <a:p>
            <a:r>
              <a:rPr lang="en-US" b="0" dirty="0" smtClean="0">
                <a:solidFill>
                  <a:srgbClr val="000090"/>
                </a:solidFill>
              </a:rPr>
              <a:t>GI practical performance</a:t>
            </a:r>
          </a:p>
        </p:txBody>
      </p:sp>
      <p:pic>
        <p:nvPicPr>
          <p:cNvPr id="3" name="Picture 2" descr="gi calibration +no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96" y="837725"/>
            <a:ext cx="3854379" cy="2821956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pic>
        <p:nvPicPr>
          <p:cNvPr id="7" name="Picture 6" descr="GI recorder PMT LEDperiod[10ns] LEDwidth[620ps..380ps] step[2min] Total[28min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96" y="3716733"/>
            <a:ext cx="3194444" cy="2700066"/>
          </a:xfrm>
          <a:prstGeom prst="rect">
            <a:avLst/>
          </a:prstGeom>
        </p:spPr>
      </p:pic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155061" y="959185"/>
            <a:ext cx="4976728" cy="262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fontAlgn="base">
              <a:spcAft>
                <a:spcPts val="10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Output of each GI is digitized with 16-bit ADC at 4 MS/s</a:t>
            </a:r>
          </a:p>
          <a:p>
            <a:pPr marL="228600" lvl="0" indent="-228600" defTabSz="914400" fontAlgn="base">
              <a:spcAft>
                <a:spcPts val="10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Output of a GI is available for digitalization during charge integration – better than the gate width time resolution</a:t>
            </a:r>
          </a:p>
          <a:p>
            <a:pPr marL="228600" lvl="0" indent="-228600" defTabSz="914400" fontAlgn="base">
              <a:spcAft>
                <a:spcPts val="10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Results of GI calibration with a precision current source in the range from 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US" sz="1400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through </a:t>
            </a: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 mA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are shown</a:t>
            </a:r>
          </a:p>
          <a:p>
            <a:pPr marL="228600" lvl="0" indent="-228600" defTabSz="914400" fontAlgn="base">
              <a:spcAft>
                <a:spcPts val="10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Signal level up to 10 V; noise level (</a:t>
            </a:r>
            <a:r>
              <a:rPr lang="en-US" sz="1400" kern="0" dirty="0" err="1" smtClean="0">
                <a:latin typeface="Arial" pitchFamily="34" charset="0"/>
                <a:cs typeface="Arial" pitchFamily="34" charset="0"/>
              </a:rPr>
              <a:t>RMS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) ~ 250 µV </a:t>
            </a:r>
          </a:p>
          <a:p>
            <a:pPr marL="228600" indent="-228600">
              <a:spcAft>
                <a:spcPts val="1000"/>
              </a:spcAft>
              <a:buClr>
                <a:srgbClr val="000090"/>
              </a:buClr>
              <a:buFont typeface="Wingdings" charset="2"/>
              <a:buChar char="v"/>
              <a:defRPr/>
            </a:pPr>
            <a:r>
              <a:rPr lang="en-US" sz="1400" kern="0" dirty="0">
                <a:latin typeface="Arial" pitchFamily="34" charset="0"/>
                <a:cs typeface="Arial" pitchFamily="34" charset="0"/>
              </a:rPr>
              <a:t>Non linearity of the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“1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%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channel”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(red) is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due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to nonlinear operation of the current mirror,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too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little current for bipolar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transistors – next iteration to use </a:t>
            </a:r>
            <a:r>
              <a:rPr lang="en-US" sz="1400" kern="0" dirty="0" err="1" smtClean="0">
                <a:latin typeface="Arial" pitchFamily="34" charset="0"/>
                <a:cs typeface="Arial" pitchFamily="34" charset="0"/>
              </a:rPr>
              <a:t>FET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current mirror</a:t>
            </a: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 bwMode="auto">
          <a:xfrm>
            <a:off x="155061" y="3716733"/>
            <a:ext cx="4976728" cy="2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defTabSz="914400" fontAlgn="base">
              <a:spcAft>
                <a:spcPts val="800"/>
              </a:spcAft>
              <a:buClr>
                <a:srgbClr val="008000"/>
              </a:buClr>
              <a:buFont typeface="Wingdings" charset="2"/>
              <a:buChar char="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GI-x2 measurements of a pulsed PMT signal</a:t>
            </a:r>
          </a:p>
          <a:p>
            <a:pPr marL="285750" lvl="0" indent="-285750" defTabSz="914400" fontAlgn="base">
              <a:spcAft>
                <a:spcPts val="800"/>
              </a:spcAft>
              <a:buClr>
                <a:srgbClr val="008000"/>
              </a:buClr>
              <a:buFont typeface="Wingdings" charset="2"/>
              <a:buChar char="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Upper limit of 2 mA is due to </a:t>
            </a:r>
            <a:r>
              <a:rPr lang="en-US" sz="1400" kern="0" dirty="0" err="1" smtClean="0">
                <a:latin typeface="Arial" pitchFamily="34" charset="0"/>
                <a:cs typeface="Arial" pitchFamily="34" charset="0"/>
              </a:rPr>
              <a:t>HV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divider (not the GI-x2 )</a:t>
            </a:r>
          </a:p>
          <a:p>
            <a:pPr marL="285750" lvl="0" indent="-285750">
              <a:spcAft>
                <a:spcPts val="800"/>
              </a:spcAft>
              <a:buClr>
                <a:srgbClr val="008000"/>
              </a:buClr>
              <a:buFont typeface="Wingdings" charset="2"/>
              <a:buChar char="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Low end 2 </a:t>
            </a:r>
            <a:r>
              <a:rPr lang="en-US" sz="1400" kern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PMT dark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current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level; specification -</a:t>
            </a:r>
            <a:br>
              <a:rPr lang="en-US" sz="1400" kern="0" dirty="0" smtClean="0">
                <a:latin typeface="Arial" pitchFamily="34" charset="0"/>
                <a:cs typeface="Arial" pitchFamily="34" charset="0"/>
              </a:rPr>
            </a:b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3 </a:t>
            </a:r>
            <a:r>
              <a:rPr lang="en-US" sz="1400" kern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 typical 20 </a:t>
            </a:r>
            <a:r>
              <a:rPr lang="en-US" sz="1400" kern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 max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>
              <a:spcAft>
                <a:spcPts val="800"/>
              </a:spcAft>
              <a:buClr>
                <a:srgbClr val="008000"/>
              </a:buClr>
              <a:buFont typeface="Wingdings" charset="2"/>
              <a:buChar char=""/>
              <a:defRPr/>
            </a:pPr>
            <a:r>
              <a:rPr lang="en-US" sz="1400" kern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easurements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with two gates allows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to dynamically measure and subtract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the dark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current.</a:t>
            </a:r>
            <a:endParaRPr lang="en-US" sz="1400" kern="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800"/>
              </a:spcAft>
              <a:buClr>
                <a:srgbClr val="008000"/>
              </a:buClr>
              <a:buFont typeface="Wingdings" charset="2"/>
              <a:buChar char="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Then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limiting factor is the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GI-x2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intrinsic noise level – equivalent to ~ 100 </a:t>
            </a:r>
            <a:r>
              <a:rPr lang="en-US" sz="1400" kern="0" dirty="0" err="1" smtClean="0">
                <a:latin typeface="Arial" pitchFamily="34" charset="0"/>
                <a:cs typeface="Arial" pitchFamily="34" charset="0"/>
              </a:rPr>
              <a:t>pA</a:t>
            </a:r>
            <a:endParaRPr lang="en-US" sz="1400" kern="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800"/>
              </a:spcAft>
              <a:buClr>
                <a:srgbClr val="008000"/>
              </a:buClr>
              <a:buFont typeface="Wingdings" charset="2"/>
              <a:buChar char=""/>
              <a:defRPr/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60 points per sec.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➟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5 sec. beam profile measurements</a:t>
            </a:r>
          </a:p>
          <a:p>
            <a:pPr marL="228600" lvl="0" indent="-228600">
              <a:spcAft>
                <a:spcPts val="800"/>
              </a:spcAft>
              <a:buClr>
                <a:srgbClr val="000090"/>
              </a:buClr>
              <a:buFont typeface="Wingdings" charset="2"/>
              <a:buChar char="v"/>
              <a:defRPr/>
            </a:pPr>
            <a:endParaRPr lang="en-US" sz="1400" kern="0" dirty="0"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Aft>
                <a:spcPts val="800"/>
              </a:spcAft>
              <a:buClr>
                <a:srgbClr val="000090"/>
              </a:buClr>
              <a:defRPr/>
            </a:pPr>
            <a:endParaRPr lang="en-US" sz="2800" kern="0" dirty="0" smtClean="0"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Aft>
                <a:spcPts val="800"/>
              </a:spcAft>
              <a:buClr>
                <a:srgbClr val="000090"/>
              </a:buClr>
              <a:defRPr/>
            </a:pPr>
            <a:endParaRPr lang="en-US" sz="2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393" y="14768"/>
            <a:ext cx="9001480" cy="685800"/>
          </a:xfrm>
        </p:spPr>
        <p:txBody>
          <a:bodyPr/>
          <a:lstStyle/>
          <a:p>
            <a:r>
              <a:rPr lang="en-US" b="0" dirty="0">
                <a:solidFill>
                  <a:srgbClr val="000090"/>
                </a:solidFill>
              </a:rPr>
              <a:t>Wire Scanner – Visible photons generation </a:t>
            </a:r>
            <a:endParaRPr lang="en-US" b="0" dirty="0" smtClean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3" y="843258"/>
            <a:ext cx="4159844" cy="577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>
              <a:spcAft>
                <a:spcPts val="10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1300" dirty="0" smtClean="0"/>
              <a:t>Visible wavelength photons needed for PMT</a:t>
            </a:r>
          </a:p>
          <a:p>
            <a:pPr marL="320040" indent="-320040">
              <a:spcAft>
                <a:spcPts val="10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1300" dirty="0" smtClean="0"/>
              <a:t>Low background (none) required for </a:t>
            </a:r>
            <a:r>
              <a:rPr lang="en-US" sz="1300" dirty="0" err="1" smtClean="0"/>
              <a:t>LDR</a:t>
            </a:r>
            <a:endParaRPr lang="en-US" sz="1300" dirty="0" smtClean="0"/>
          </a:p>
          <a:p>
            <a:pPr marL="320040" indent="-320040">
              <a:spcAft>
                <a:spcPts val="10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1300" u="sng" dirty="0" smtClean="0"/>
              <a:t>Must</a:t>
            </a:r>
            <a:r>
              <a:rPr lang="en-US" sz="1300" dirty="0" smtClean="0"/>
              <a:t> generate visible photons from wire-beam interaction without generating or seen radiation from other locations, sources </a:t>
            </a:r>
          </a:p>
          <a:p>
            <a:pPr marL="320040" indent="-320040">
              <a:spcAft>
                <a:spcPts val="1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300" dirty="0" smtClean="0"/>
              <a:t>Use </a:t>
            </a:r>
            <a:r>
              <a:rPr lang="en-US" sz="1300" dirty="0"/>
              <a:t>high </a:t>
            </a:r>
            <a:r>
              <a:rPr lang="en-US" sz="1300" dirty="0" smtClean="0"/>
              <a:t>directivity of Cherenkov </a:t>
            </a:r>
            <a:r>
              <a:rPr lang="en-US" sz="1300" dirty="0" smtClean="0"/>
              <a:t>Radiation to </a:t>
            </a:r>
            <a:br>
              <a:rPr lang="en-US" sz="1300" dirty="0" smtClean="0"/>
            </a:br>
            <a:r>
              <a:rPr lang="en-US" sz="1300" dirty="0" smtClean="0"/>
              <a:t>converts </a:t>
            </a:r>
            <a:r>
              <a:rPr lang="en-US" sz="1300" dirty="0" smtClean="0"/>
              <a:t>e</a:t>
            </a:r>
            <a:r>
              <a:rPr lang="en-US" sz="1300" baseline="30000" dirty="0"/>
              <a:t>–</a:t>
            </a:r>
            <a:r>
              <a:rPr lang="en-US" sz="1300" dirty="0"/>
              <a:t> </a:t>
            </a:r>
            <a:r>
              <a:rPr lang="en-US" sz="1300" dirty="0" smtClean="0"/>
              <a:t>and e</a:t>
            </a:r>
            <a:r>
              <a:rPr lang="en-US" sz="1300" baseline="30000" dirty="0" smtClean="0"/>
              <a:t>+</a:t>
            </a:r>
            <a:r>
              <a:rPr lang="en-US" sz="1300" dirty="0" smtClean="0"/>
              <a:t> (E</a:t>
            </a:r>
            <a:r>
              <a:rPr lang="en-US" sz="1300" dirty="0"/>
              <a:t>-M </a:t>
            </a:r>
            <a:r>
              <a:rPr lang="en-US" sz="1300" dirty="0" smtClean="0"/>
              <a:t>shower) </a:t>
            </a:r>
            <a:r>
              <a:rPr lang="en-US" sz="1300" dirty="0"/>
              <a:t>to </a:t>
            </a:r>
            <a:r>
              <a:rPr lang="en-US" sz="1300" dirty="0" smtClean="0"/>
              <a:t>visible photons</a:t>
            </a:r>
          </a:p>
          <a:p>
            <a:pPr marL="320040" indent="-320040">
              <a:spcAft>
                <a:spcPts val="1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300" dirty="0"/>
              <a:t>PMT located outside of accelerator tunnel</a:t>
            </a:r>
          </a:p>
          <a:p>
            <a:pPr marL="320040" indent="-320040">
              <a:spcAft>
                <a:spcPts val="1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300" dirty="0"/>
              <a:t>Fiber optics for light delivery from the </a:t>
            </a:r>
            <a:r>
              <a:rPr lang="en-US" sz="1300" dirty="0" smtClean="0"/>
              <a:t>tunnel</a:t>
            </a:r>
          </a:p>
          <a:p>
            <a:pPr marL="320040" indent="-320040">
              <a:spcAft>
                <a:spcPts val="1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300" dirty="0"/>
              <a:t>D</a:t>
            </a:r>
            <a:r>
              <a:rPr lang="en-US" sz="1300" dirty="0" smtClean="0"/>
              <a:t>irection sensitive: CR generated not due to beam-wire interaction is not </a:t>
            </a:r>
            <a:r>
              <a:rPr lang="en-US" sz="1300" dirty="0" smtClean="0"/>
              <a:t>coupled in to the </a:t>
            </a:r>
            <a:r>
              <a:rPr lang="en-US" sz="1300" dirty="0" smtClean="0"/>
              <a:t>optical system.</a:t>
            </a:r>
          </a:p>
          <a:p>
            <a:pPr marL="320040" indent="-320040">
              <a:spcAft>
                <a:spcPts val="1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300" dirty="0"/>
              <a:t>A</a:t>
            </a:r>
            <a:r>
              <a:rPr lang="en-US" sz="1300" dirty="0" smtClean="0"/>
              <a:t>ll reflective optics: to use wavelength as short as possible; Quartz windows and optical fiber</a:t>
            </a:r>
          </a:p>
          <a:p>
            <a:pPr marL="320040" indent="-320040">
              <a:spcAft>
                <a:spcPts val="1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300" dirty="0" smtClean="0"/>
              <a:t>Converter thickness (length) can be used to adjust amount generated photons.</a:t>
            </a:r>
          </a:p>
          <a:p>
            <a:pPr marL="320040" indent="-320040">
              <a:spcAft>
                <a:spcPts val="10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300" dirty="0" smtClean="0"/>
              <a:t>Radiator medium H</a:t>
            </a:r>
            <a:r>
              <a:rPr lang="en-US" sz="1300" baseline="-25000" dirty="0" smtClean="0"/>
              <a:t>2</a:t>
            </a:r>
            <a:r>
              <a:rPr lang="en-US" sz="1300" dirty="0" smtClean="0"/>
              <a:t>0 n=1.333 &gt; </a:t>
            </a:r>
            <a:r>
              <a:rPr lang="en-US" sz="1300" dirty="0" err="1" smtClean="0"/>
              <a:t>sqrt</a:t>
            </a:r>
            <a:r>
              <a:rPr lang="en-US" sz="1300" dirty="0" smtClean="0"/>
              <a:t>(2);</a:t>
            </a:r>
            <a:br>
              <a:rPr lang="en-US" sz="1300" dirty="0" smtClean="0"/>
            </a:br>
            <a:r>
              <a:rPr lang="en-US" sz="1300" dirty="0" smtClean="0"/>
              <a:t>CR is not trapped in the radiator</a:t>
            </a:r>
          </a:p>
          <a:p>
            <a:pPr marL="320040" indent="-320040">
              <a:spcAft>
                <a:spcPts val="1000"/>
              </a:spcAft>
              <a:buClr>
                <a:srgbClr val="FF0000"/>
              </a:buClr>
              <a:buFont typeface="Wingdings" charset="2"/>
              <a:buChar char=""/>
            </a:pPr>
            <a:r>
              <a:rPr lang="en-US" sz="1300" dirty="0" smtClean="0"/>
              <a:t>Special reflective optics is a challenge – high mechanical tolerances </a:t>
            </a:r>
          </a:p>
        </p:txBody>
      </p:sp>
      <p:pic>
        <p:nvPicPr>
          <p:cNvPr id="2" name="Picture 1" descr="Cherenkov radia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41" y="887869"/>
            <a:ext cx="2318535" cy="2633954"/>
          </a:xfrm>
          <a:prstGeom prst="rect">
            <a:avLst/>
          </a:prstGeom>
        </p:spPr>
      </p:pic>
      <p:pic>
        <p:nvPicPr>
          <p:cNvPr id="22" name="Picture 21" descr="Cherenko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73" y="3611854"/>
            <a:ext cx="4792980" cy="26898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76705" y="2829241"/>
            <a:ext cx="954483" cy="461665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Cylindrical</a:t>
            </a:r>
          </a:p>
          <a:p>
            <a:r>
              <a:rPr lang="en-US" sz="1200" dirty="0" smtClean="0"/>
              <a:t>reflector #1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5674107" y="3287776"/>
            <a:ext cx="0" cy="5371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154594" y="2826111"/>
            <a:ext cx="954483" cy="461665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Conical </a:t>
            </a:r>
          </a:p>
          <a:p>
            <a:r>
              <a:rPr lang="en-US" sz="1200" dirty="0" smtClean="0"/>
              <a:t>reflector #2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6631836" y="3287776"/>
            <a:ext cx="1353140" cy="8768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84975" y="2833737"/>
            <a:ext cx="954483" cy="461665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arabolic</a:t>
            </a:r>
          </a:p>
          <a:p>
            <a:r>
              <a:rPr lang="en-US" sz="1200" dirty="0" smtClean="0"/>
              <a:t>reflector #3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8218546" y="1890334"/>
            <a:ext cx="0" cy="9357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182696" y="3970937"/>
            <a:ext cx="1424482" cy="276999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Optical fiber input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730912" y="3521823"/>
            <a:ext cx="0" cy="449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273187" y="1547300"/>
            <a:ext cx="1557388" cy="276999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Cherenkov radiator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5050568" y="1824299"/>
            <a:ext cx="0" cy="26842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>
            <a:off x="5830575" y="1685800"/>
            <a:ext cx="324019" cy="29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674107" y="2421991"/>
            <a:ext cx="602182" cy="404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29" idx="2"/>
          </p:cNvCxnSpPr>
          <p:nvPr/>
        </p:nvCxnSpPr>
        <p:spPr bwMode="auto">
          <a:xfrm flipH="1">
            <a:off x="5674107" y="3287776"/>
            <a:ext cx="957729" cy="8768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29" idx="0"/>
          </p:cNvCxnSpPr>
          <p:nvPr/>
        </p:nvCxnSpPr>
        <p:spPr bwMode="auto">
          <a:xfrm flipV="1">
            <a:off x="6631836" y="1890334"/>
            <a:ext cx="0" cy="9357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7730912" y="4247937"/>
            <a:ext cx="0" cy="6181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3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57978</TotalTime>
  <Words>1111</Words>
  <Application>Microsoft Macintosh PowerPoint</Application>
  <PresentationFormat>On-screen Show (4:3)</PresentationFormat>
  <Paragraphs>146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1_JLab_PowerPoint1</vt:lpstr>
      <vt:lpstr>Custom Design</vt:lpstr>
      <vt:lpstr>PowerPoint Presentation</vt:lpstr>
      <vt:lpstr>Outline</vt:lpstr>
      <vt:lpstr>Motivation</vt:lpstr>
      <vt:lpstr>LDR imaging: diffraction limit and PSF</vt:lpstr>
      <vt:lpstr>Apodizer bench test</vt:lpstr>
      <vt:lpstr>Central line of pinhole images</vt:lpstr>
      <vt:lpstr>PMT (for wire-scanner) current range</vt:lpstr>
      <vt:lpstr>GI practical performance</vt:lpstr>
      <vt:lpstr>Wire Scanner – Visible photons generation </vt:lpstr>
      <vt:lpstr>CW laser-wire setup</vt:lpstr>
      <vt:lpstr>Summary </vt:lpstr>
    </vt:vector>
  </TitlesOfParts>
  <Manager/>
  <Company>Jefferson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 R&amp;D</dc:title>
  <dc:subject/>
  <dc:creator>P. Evtushenko</dc:creator>
  <cp:keywords/>
  <dc:description/>
  <cp:lastModifiedBy>Pavel Evtushenko</cp:lastModifiedBy>
  <cp:revision>2471</cp:revision>
  <cp:lastPrinted>2011-08-17T14:52:17Z</cp:lastPrinted>
  <dcterms:created xsi:type="dcterms:W3CDTF">2012-04-20T19:27:57Z</dcterms:created>
  <dcterms:modified xsi:type="dcterms:W3CDTF">2015-07-27T14:24:31Z</dcterms:modified>
  <cp:category/>
</cp:coreProperties>
</file>