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97" r:id="rId3"/>
    <p:sldMasterId id="2147483699" r:id="rId4"/>
    <p:sldMasterId id="2147483685" r:id="rId5"/>
  </p:sldMasterIdLst>
  <p:notesMasterIdLst>
    <p:notesMasterId r:id="rId18"/>
  </p:notesMasterIdLst>
  <p:sldIdLst>
    <p:sldId id="260" r:id="rId6"/>
    <p:sldId id="276" r:id="rId7"/>
    <p:sldId id="283" r:id="rId8"/>
    <p:sldId id="278" r:id="rId9"/>
    <p:sldId id="262" r:id="rId10"/>
    <p:sldId id="263" r:id="rId11"/>
    <p:sldId id="264" r:id="rId12"/>
    <p:sldId id="265" r:id="rId13"/>
    <p:sldId id="268" r:id="rId14"/>
    <p:sldId id="273" r:id="rId15"/>
    <p:sldId id="259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0" autoAdjust="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88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7/27/15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200275" y="6508875"/>
            <a:ext cx="1895475" cy="277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77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38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47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57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74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96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06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8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51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508875"/>
            <a:ext cx="1895475" cy="277625"/>
          </a:xfrm>
          <a:prstGeom prst="rect">
            <a:avLst/>
          </a:prstGeom>
        </p:spPr>
        <p:txBody>
          <a:bodyPr/>
          <a:lstStyle>
            <a:lvl1pPr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S and T Review July 28-30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862" y="6552625"/>
            <a:ext cx="676275" cy="190125"/>
          </a:xfr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03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21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74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 and T Review July 28-30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49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37376"/>
            <a:ext cx="9143999" cy="42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17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875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32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75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21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6656449"/>
            <a:ext cx="514351" cy="190125"/>
          </a:xfr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200275" y="6508875"/>
            <a:ext cx="1895475" cy="277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19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21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07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04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49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4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56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94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36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7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9587" y="6601450"/>
            <a:ext cx="576263" cy="190125"/>
          </a:xfr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508875"/>
            <a:ext cx="1895475" cy="277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 and T Review July 28-30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12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2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57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200275" y="6508875"/>
            <a:ext cx="1895475" cy="277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200275" y="6508875"/>
            <a:ext cx="1895475" cy="277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200275" y="6508875"/>
            <a:ext cx="1895475" cy="277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3.xml"/><Relationship Id="rId3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5" y="6508875"/>
            <a:ext cx="1895475" cy="277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 and T Review July 28-30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1" y="6616574"/>
            <a:ext cx="609598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3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4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0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FRIB Cryogenic Support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Kelly Dixon, </a:t>
            </a:r>
            <a:r>
              <a:rPr lang="en-US" sz="2800" dirty="0" err="1" smtClean="0">
                <a:solidFill>
                  <a:srgbClr val="0070C0"/>
                </a:solidFill>
              </a:rPr>
              <a:t>JLab</a:t>
            </a:r>
            <a:r>
              <a:rPr lang="en-US" sz="2800" dirty="0" smtClean="0">
                <a:solidFill>
                  <a:srgbClr val="0070C0"/>
                </a:solidFill>
              </a:rPr>
              <a:t>  Project Engineer for </a:t>
            </a:r>
            <a:r>
              <a:rPr lang="en-US" sz="2800" dirty="0" err="1" smtClean="0">
                <a:solidFill>
                  <a:srgbClr val="0070C0"/>
                </a:solidFill>
              </a:rPr>
              <a:t>Cryo</a:t>
            </a:r>
            <a:r>
              <a:rPr lang="en-US" sz="2800" dirty="0" smtClean="0">
                <a:solidFill>
                  <a:srgbClr val="0070C0"/>
                </a:solidFill>
              </a:rPr>
              <a:t> Plant &amp; Distribution System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2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 Distribution </a:t>
            </a:r>
            <a:r>
              <a:rPr lang="en-US" dirty="0"/>
              <a:t>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3652837" cy="511492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Added to scope in ’14</a:t>
            </a:r>
          </a:p>
          <a:p>
            <a:r>
              <a:rPr lang="en-US" dirty="0" smtClean="0"/>
              <a:t>Combines supply &amp; return</a:t>
            </a:r>
          </a:p>
          <a:p>
            <a:r>
              <a:rPr lang="en-US" dirty="0" smtClean="0"/>
              <a:t>Allows 150% flow margin</a:t>
            </a:r>
          </a:p>
          <a:p>
            <a:r>
              <a:rPr lang="en-US" dirty="0" smtClean="0"/>
              <a:t>Mechanically attached shield</a:t>
            </a:r>
          </a:p>
          <a:p>
            <a:r>
              <a:rPr lang="en-US" dirty="0" smtClean="0"/>
              <a:t>CHL to </a:t>
            </a:r>
            <a:r>
              <a:rPr lang="en-US" dirty="0" err="1" smtClean="0"/>
              <a:t>Linac</a:t>
            </a:r>
            <a:r>
              <a:rPr lang="en-US" dirty="0" smtClean="0"/>
              <a:t> Piping</a:t>
            </a:r>
          </a:p>
          <a:p>
            <a:pPr lvl="1"/>
            <a:r>
              <a:rPr lang="en-US" dirty="0" smtClean="0"/>
              <a:t>Allows independent operations of 3 </a:t>
            </a:r>
            <a:r>
              <a:rPr lang="en-US" dirty="0" err="1" smtClean="0"/>
              <a:t>linacs</a:t>
            </a:r>
            <a:endParaRPr lang="en-US" dirty="0" smtClean="0"/>
          </a:p>
          <a:p>
            <a:pPr lvl="1"/>
            <a:r>
              <a:rPr lang="en-US" dirty="0" err="1" smtClean="0"/>
              <a:t>JLab</a:t>
            </a:r>
            <a:r>
              <a:rPr lang="en-US" dirty="0" smtClean="0"/>
              <a:t> design, some similarity to standard sections</a:t>
            </a:r>
          </a:p>
          <a:p>
            <a:pPr lvl="1"/>
            <a:r>
              <a:rPr lang="en-US" dirty="0" smtClean="0"/>
              <a:t>Relief piping &amp; valves moved from tunnel</a:t>
            </a:r>
          </a:p>
          <a:p>
            <a:pPr lvl="1"/>
            <a:r>
              <a:rPr lang="en-US" dirty="0" err="1" smtClean="0"/>
              <a:t>JLab</a:t>
            </a:r>
            <a:r>
              <a:rPr lang="en-US" dirty="0" smtClean="0"/>
              <a:t> presently constructing some sections for summer ‘15 installation</a:t>
            </a:r>
          </a:p>
          <a:p>
            <a:r>
              <a:rPr lang="en-US" dirty="0"/>
              <a:t>Prototype and standard transfer line sections designed by </a:t>
            </a:r>
            <a:r>
              <a:rPr lang="en-US" dirty="0" err="1"/>
              <a:t>JLab</a:t>
            </a:r>
            <a:endParaRPr lang="en-US" dirty="0"/>
          </a:p>
          <a:p>
            <a:pPr lvl="1"/>
            <a:r>
              <a:rPr lang="en-US" dirty="0"/>
              <a:t>2 prototypes sections were built by </a:t>
            </a:r>
            <a:r>
              <a:rPr lang="en-US" dirty="0" err="1" smtClean="0"/>
              <a:t>JLab</a:t>
            </a:r>
            <a:endParaRPr lang="en-US" dirty="0"/>
          </a:p>
          <a:p>
            <a:pPr lvl="1"/>
            <a:r>
              <a:rPr lang="en-US" dirty="0"/>
              <a:t>Design package includes detailed drawings, assembly procedure and fixtures</a:t>
            </a:r>
          </a:p>
          <a:p>
            <a:pPr lvl="1"/>
            <a:r>
              <a:rPr lang="en-US" dirty="0"/>
              <a:t>49 standard sections have several different lengths</a:t>
            </a:r>
          </a:p>
          <a:p>
            <a:r>
              <a:rPr lang="en-US" dirty="0"/>
              <a:t>Now providing support to ensure supplier meets technical and schedule goals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14562" y="6514826"/>
            <a:ext cx="1895475" cy="277625"/>
          </a:xfrm>
        </p:spPr>
        <p:txBody>
          <a:bodyPr/>
          <a:lstStyle/>
          <a:p>
            <a:r>
              <a:rPr lang="en-US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87" y="3270704"/>
            <a:ext cx="4286250" cy="2834821"/>
          </a:xfrm>
          <a:prstGeom prst="rect">
            <a:avLst/>
          </a:prstGeom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 t="3342" r="19017"/>
          <a:stretch/>
        </p:blipFill>
        <p:spPr bwMode="auto">
          <a:xfrm>
            <a:off x="4962525" y="990601"/>
            <a:ext cx="3055545" cy="282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18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FRIB Cryomodule Design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5203"/>
            <a:ext cx="4205212" cy="522096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Agreement began in ‘15 and runs through ‘18</a:t>
            </a:r>
          </a:p>
          <a:p>
            <a:r>
              <a:rPr lang="en-US" sz="2000" dirty="0" smtClean="0"/>
              <a:t>Scope</a:t>
            </a:r>
          </a:p>
          <a:p>
            <a:pPr lvl="1"/>
            <a:r>
              <a:rPr lang="en-US" sz="1600" dirty="0" smtClean="0"/>
              <a:t>Review </a:t>
            </a:r>
            <a:r>
              <a:rPr lang="en-US" sz="1600" dirty="0" smtClean="0">
                <a:sym typeface="Symbol"/>
              </a:rPr>
              <a:t></a:t>
            </a:r>
            <a:r>
              <a:rPr lang="en-US" sz="1600" dirty="0"/>
              <a:t>=0.085 </a:t>
            </a:r>
            <a:r>
              <a:rPr lang="en-US" sz="1600" dirty="0" smtClean="0"/>
              <a:t>and </a:t>
            </a:r>
            <a:r>
              <a:rPr lang="en-US" sz="1600" dirty="0">
                <a:sym typeface="Symbol"/>
              </a:rPr>
              <a:t></a:t>
            </a:r>
            <a:r>
              <a:rPr lang="en-US" sz="1600" dirty="0"/>
              <a:t>=0.53 </a:t>
            </a:r>
            <a:r>
              <a:rPr lang="en-US" sz="1600" dirty="0" err="1" smtClean="0"/>
              <a:t>cryomodule</a:t>
            </a:r>
            <a:r>
              <a:rPr lang="en-US" sz="1600" dirty="0" smtClean="0"/>
              <a:t> designs </a:t>
            </a:r>
          </a:p>
          <a:p>
            <a:pPr lvl="1"/>
            <a:r>
              <a:rPr lang="en-US" sz="1600" dirty="0" smtClean="0"/>
              <a:t>Design </a:t>
            </a:r>
            <a:r>
              <a:rPr lang="en-US" sz="1600" dirty="0" smtClean="0">
                <a:sym typeface="Symbol"/>
              </a:rPr>
              <a:t></a:t>
            </a:r>
            <a:r>
              <a:rPr lang="en-US" sz="1600" dirty="0" smtClean="0"/>
              <a:t>=0.041and </a:t>
            </a:r>
            <a:r>
              <a:rPr lang="en-US" sz="1600" dirty="0">
                <a:sym typeface="Symbol"/>
              </a:rPr>
              <a:t></a:t>
            </a:r>
            <a:r>
              <a:rPr lang="en-US" sz="1600" dirty="0"/>
              <a:t>=0.29 </a:t>
            </a:r>
            <a:r>
              <a:rPr lang="en-US" sz="1600" dirty="0" smtClean="0"/>
              <a:t>CM’s</a:t>
            </a:r>
          </a:p>
          <a:p>
            <a:pPr lvl="1"/>
            <a:r>
              <a:rPr lang="en-US" sz="1600" dirty="0" smtClean="0"/>
              <a:t>Includes: </a:t>
            </a:r>
            <a:r>
              <a:rPr lang="en-US" sz="1600" dirty="0"/>
              <a:t>distribution piping, thermal and magnetic shielding, vacuum vessel, alignment rails and complete assembly </a:t>
            </a:r>
            <a:r>
              <a:rPr lang="en-US" sz="1600" dirty="0" smtClean="0"/>
              <a:t>drawings.</a:t>
            </a:r>
          </a:p>
          <a:p>
            <a:pPr lvl="1"/>
            <a:r>
              <a:rPr lang="en-US" sz="1600" dirty="0" smtClean="0"/>
              <a:t>Provides a great opportunity for both labs to benefit from the others experience</a:t>
            </a:r>
          </a:p>
          <a:p>
            <a:pPr lvl="1"/>
            <a:r>
              <a:rPr lang="en-US" sz="1600" dirty="0" smtClean="0"/>
              <a:t>Expected finish date for the </a:t>
            </a:r>
            <a:r>
              <a:rPr lang="en-US" sz="1600" dirty="0">
                <a:sym typeface="Symbol"/>
              </a:rPr>
              <a:t></a:t>
            </a:r>
            <a:r>
              <a:rPr lang="en-US" sz="1600" dirty="0"/>
              <a:t>=</a:t>
            </a:r>
            <a:r>
              <a:rPr lang="en-US" sz="1600" dirty="0" smtClean="0"/>
              <a:t>0.041design is in February 2016--other design assignments will follow as agreed upon with FRIB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9587" y="6528550"/>
            <a:ext cx="576263" cy="190125"/>
          </a:xfrm>
        </p:spPr>
        <p:txBody>
          <a:bodyPr/>
          <a:lstStyle/>
          <a:p>
            <a:fld id="{B58F48A6-A3E1-4848-9AC3-B43F560BE4F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24" y="3168185"/>
            <a:ext cx="2733060" cy="322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70075" y="5802998"/>
            <a:ext cx="14090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ym typeface="Symbol"/>
              </a:rPr>
              <a:t>=0.</a:t>
            </a:r>
            <a:r>
              <a:rPr lang="en-US" sz="1200" dirty="0" smtClean="0"/>
              <a:t>041 Sectioned View of Vacuum Vessel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62412" y="810056"/>
            <a:ext cx="4524053" cy="2358129"/>
            <a:chOff x="33273" y="3553001"/>
            <a:chExt cx="5308538" cy="2428641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33273" y="3553001"/>
              <a:ext cx="5157054" cy="2286000"/>
              <a:chOff x="2856680" y="3569154"/>
              <a:chExt cx="6158276" cy="2729819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8557" y="3569154"/>
                <a:ext cx="5486399" cy="2729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7959833" y="3992138"/>
                <a:ext cx="789464" cy="492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Cavity #1</a:t>
                </a:r>
                <a:endParaRPr lang="en-US" sz="1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525132" y="3992138"/>
                <a:ext cx="726583" cy="492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Cavity #2</a:t>
                </a:r>
                <a:endParaRPr lang="en-US" sz="1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357532" y="4003076"/>
                <a:ext cx="765018" cy="492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Cavity #3</a:t>
                </a:r>
                <a:endParaRPr lang="en-US" sz="1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955719" y="3993934"/>
                <a:ext cx="717604" cy="492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Cavity #4</a:t>
                </a:r>
                <a:endParaRPr lang="en-US" sz="1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553662" y="4540916"/>
                <a:ext cx="910642" cy="492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Solenoid #2</a:t>
                </a:r>
                <a:endParaRPr lang="en-US" sz="1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102298" y="4540916"/>
                <a:ext cx="964308" cy="495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Solenoid #1</a:t>
                </a:r>
                <a:endParaRPr lang="en-US" sz="1000" dirty="0"/>
              </a:p>
            </p:txBody>
          </p:sp>
          <p:sp>
            <p:nvSpPr>
              <p:cNvPr id="16" name="Left Arrow 15"/>
              <p:cNvSpPr/>
              <p:nvPr/>
            </p:nvSpPr>
            <p:spPr>
              <a:xfrm>
                <a:off x="3325798" y="5215081"/>
                <a:ext cx="202758" cy="190831"/>
              </a:xfrm>
              <a:prstGeom prst="leftArrow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56680" y="5405913"/>
                <a:ext cx="956922" cy="340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Beam</a:t>
                </a:r>
                <a:endParaRPr lang="en-US" sz="12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11018" y="5696360"/>
              <a:ext cx="4830793" cy="2852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ym typeface="Symbol"/>
                </a:rPr>
                <a:t>=0.</a:t>
              </a:r>
              <a:r>
                <a:rPr lang="en-US" sz="1200" dirty="0"/>
                <a:t>041 </a:t>
              </a:r>
              <a:r>
                <a:rPr lang="en-US" sz="1200" dirty="0" smtClean="0"/>
                <a:t>Clean Room Assembly plus G10 support posts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117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1998, </a:t>
            </a:r>
            <a:r>
              <a:rPr lang="en-US" dirty="0" err="1" smtClean="0"/>
              <a:t>JLab</a:t>
            </a:r>
            <a:r>
              <a:rPr lang="en-US" dirty="0" smtClean="0"/>
              <a:t> developed valuable design experience for other outside work</a:t>
            </a:r>
          </a:p>
          <a:p>
            <a:r>
              <a:rPr lang="en-US" dirty="0" err="1" smtClean="0"/>
              <a:t>JLab</a:t>
            </a:r>
            <a:r>
              <a:rPr lang="en-US" dirty="0" smtClean="0"/>
              <a:t> support to FRIB cryogenics based on past design and operating experience</a:t>
            </a:r>
          </a:p>
          <a:p>
            <a:r>
              <a:rPr lang="en-US" dirty="0" err="1" smtClean="0"/>
              <a:t>JLab</a:t>
            </a:r>
            <a:r>
              <a:rPr lang="en-US" dirty="0" smtClean="0"/>
              <a:t> able to use or adapt existing equipment and develop new designs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 and T Review July 28-30 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Cryo</a:t>
            </a:r>
            <a:r>
              <a:rPr lang="en-US" sz="3200" dirty="0" smtClean="0"/>
              <a:t> Support </a:t>
            </a:r>
            <a:r>
              <a:rPr lang="en-US" sz="3200" dirty="0"/>
              <a:t>to </a:t>
            </a:r>
            <a:r>
              <a:rPr lang="en-US" sz="3200" dirty="0" smtClean="0"/>
              <a:t>Other Labs &amp; Agencies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7150" y="875533"/>
            <a:ext cx="2847975" cy="5292697"/>
          </a:xfrm>
        </p:spPr>
        <p:txBody>
          <a:bodyPr>
            <a:normAutofit fontScale="55000" lnSpcReduction="20000"/>
          </a:bodyPr>
          <a:lstStyle/>
          <a:p>
            <a:pPr eaLnBrk="1" hangingPunct="1"/>
            <a:r>
              <a:rPr lang="en-US" sz="3300" dirty="0" smtClean="0">
                <a:solidFill>
                  <a:srgbClr val="0070C0"/>
                </a:solidFill>
              </a:rPr>
              <a:t>1998-2000:</a:t>
            </a:r>
            <a:r>
              <a:rPr lang="en-US" sz="3300" dirty="0" smtClean="0"/>
              <a:t> Support upgrade of NSCL </a:t>
            </a:r>
            <a:r>
              <a:rPr lang="en-US" sz="3300" dirty="0" err="1"/>
              <a:t>C</a:t>
            </a:r>
            <a:r>
              <a:rPr lang="en-US" sz="3300" dirty="0" err="1" smtClean="0"/>
              <a:t>ryo</a:t>
            </a:r>
            <a:r>
              <a:rPr lang="en-US" sz="3300" dirty="0" smtClean="0"/>
              <a:t> System.</a:t>
            </a:r>
            <a:endParaRPr lang="en-US" sz="3300" dirty="0"/>
          </a:p>
          <a:p>
            <a:pPr eaLnBrk="1" hangingPunct="1"/>
            <a:r>
              <a:rPr lang="en-US" sz="3300" dirty="0" smtClean="0">
                <a:solidFill>
                  <a:srgbClr val="0070C0"/>
                </a:solidFill>
              </a:rPr>
              <a:t>2000-2005:</a:t>
            </a:r>
            <a:r>
              <a:rPr lang="en-US" sz="3300" dirty="0" smtClean="0"/>
              <a:t> Designed, built and commissioned the 2K </a:t>
            </a:r>
            <a:r>
              <a:rPr lang="en-US" sz="3300" dirty="0" err="1" smtClean="0"/>
              <a:t>cryo</a:t>
            </a:r>
            <a:r>
              <a:rPr lang="en-US" sz="3300" dirty="0" smtClean="0"/>
              <a:t> system for SNS at ORNL </a:t>
            </a:r>
          </a:p>
          <a:p>
            <a:pPr lvl="1" eaLnBrk="1" hangingPunct="1"/>
            <a:r>
              <a:rPr lang="en-US" dirty="0"/>
              <a:t>Continuation of supporting the </a:t>
            </a:r>
            <a:r>
              <a:rPr lang="en-US" dirty="0" smtClean="0"/>
              <a:t>technical </a:t>
            </a:r>
            <a:r>
              <a:rPr lang="en-US" dirty="0"/>
              <a:t>needs of the SNS cryogenic 2K helium system through collaboration </a:t>
            </a:r>
            <a:endParaRPr lang="en-US" dirty="0" smtClean="0"/>
          </a:p>
          <a:p>
            <a:pPr marL="342900" lvl="1" indent="-342900" eaLnBrk="1" hangingPunct="1">
              <a:buChar char="•"/>
            </a:pPr>
            <a:r>
              <a:rPr lang="en-US" sz="3300" dirty="0" smtClean="0">
                <a:solidFill>
                  <a:srgbClr val="0070C0"/>
                </a:solidFill>
              </a:rPr>
              <a:t>2004-2007:</a:t>
            </a:r>
            <a:r>
              <a:rPr lang="en-US" sz="3300" dirty="0" smtClean="0"/>
              <a:t> </a:t>
            </a:r>
            <a:r>
              <a:rPr lang="en-US" sz="3300" dirty="0" err="1" smtClean="0"/>
              <a:t>JLab</a:t>
            </a:r>
            <a:r>
              <a:rPr lang="en-US" sz="3300" dirty="0" smtClean="0"/>
              <a:t> </a:t>
            </a:r>
            <a:r>
              <a:rPr lang="en-US" sz="3300" dirty="0"/>
              <a:t>modified the operational process at BNL </a:t>
            </a:r>
            <a:r>
              <a:rPr lang="en-US" sz="3300" dirty="0" err="1"/>
              <a:t>cryo</a:t>
            </a:r>
            <a:r>
              <a:rPr lang="en-US" sz="3300" dirty="0"/>
              <a:t> system to </a:t>
            </a:r>
            <a:r>
              <a:rPr lang="en-US" sz="3300" dirty="0" err="1"/>
              <a:t>Ganni</a:t>
            </a:r>
            <a:r>
              <a:rPr lang="en-US" sz="3300" dirty="0"/>
              <a:t> Cycle-Floating pressure technology, resulting in a power reduction from </a:t>
            </a:r>
            <a:r>
              <a:rPr lang="en-US" sz="3300" dirty="0" smtClean="0"/>
              <a:t>9.4 MW </a:t>
            </a:r>
            <a:r>
              <a:rPr lang="en-US" sz="3300" dirty="0"/>
              <a:t>to </a:t>
            </a:r>
            <a:r>
              <a:rPr lang="en-US" sz="3300" dirty="0" smtClean="0"/>
              <a:t>4.8 MW </a:t>
            </a:r>
            <a:r>
              <a:rPr lang="en-US" sz="3300" dirty="0"/>
              <a:t>for the same load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19587" y="6538075"/>
            <a:ext cx="576263" cy="190125"/>
          </a:xfrm>
        </p:spPr>
        <p:txBody>
          <a:bodyPr/>
          <a:lstStyle/>
          <a:p>
            <a:fld id="{B58F48A6-A3E1-4848-9AC3-B43F560BE4F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56" y="3596637"/>
            <a:ext cx="2952751" cy="197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07" y="961258"/>
            <a:ext cx="29591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kdixon\Desktop\SNS Cold Box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47058" y="1689208"/>
            <a:ext cx="4371974" cy="291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74584" y="5322941"/>
            <a:ext cx="1516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SNS  ‘2 K’ Cold Box 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526810" y="3180582"/>
            <a:ext cx="1935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NSCL Distribution Box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45182" y="5570433"/>
            <a:ext cx="1516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BNL Power Profile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63043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:\Engineers\_Team Folders\JWST\LN2_Thermal_System_(WBS 15)\System Pictures\URR PICS\chamber_a_upgrade3_021711.JPG"/>
          <p:cNvPicPr>
            <a:picLocks noChangeAspect="1" noChangeArrowheads="1"/>
          </p:cNvPicPr>
          <p:nvPr/>
        </p:nvPicPr>
        <p:blipFill>
          <a:blip r:embed="rId2" cstate="print"/>
          <a:srcRect l="21654" r="32197"/>
          <a:stretch>
            <a:fillRect/>
          </a:stretch>
        </p:blipFill>
        <p:spPr bwMode="auto">
          <a:xfrm>
            <a:off x="4694160" y="2796615"/>
            <a:ext cx="2066271" cy="3459801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Cryo</a:t>
            </a:r>
            <a:r>
              <a:rPr lang="en-US" sz="3200" dirty="0" smtClean="0"/>
              <a:t> Support </a:t>
            </a:r>
            <a:r>
              <a:rPr lang="en-US" sz="3200" dirty="0"/>
              <a:t>to </a:t>
            </a:r>
            <a:r>
              <a:rPr lang="en-US" sz="3200" dirty="0" smtClean="0"/>
              <a:t>Other Labs &amp; Agencies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41453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 smtClean="0">
                <a:solidFill>
                  <a:srgbClr val="0070C0"/>
                </a:solidFill>
              </a:rPr>
              <a:t>2006-2012:</a:t>
            </a:r>
            <a:r>
              <a:rPr lang="en-US" sz="3300" dirty="0" smtClean="0"/>
              <a:t> </a:t>
            </a:r>
            <a:r>
              <a:rPr lang="en-US" sz="3300" dirty="0" err="1" smtClean="0"/>
              <a:t>JLab</a:t>
            </a:r>
            <a:r>
              <a:rPr lang="en-US" sz="3300" dirty="0" smtClean="0"/>
              <a:t> designed, built and commissioned the </a:t>
            </a:r>
            <a:r>
              <a:rPr lang="en-US" sz="3300" dirty="0" err="1" smtClean="0"/>
              <a:t>cryo</a:t>
            </a:r>
            <a:r>
              <a:rPr lang="en-US" sz="3300" dirty="0" smtClean="0"/>
              <a:t> systems to support James Webb telescope testing at JSC-NASA</a:t>
            </a:r>
          </a:p>
          <a:p>
            <a:pPr lvl="1"/>
            <a:r>
              <a:rPr lang="en-US" sz="2900" dirty="0" smtClean="0"/>
              <a:t>LN2 consumption cut in half (91 vs 182</a:t>
            </a:r>
            <a:r>
              <a:rPr lang="en-US" sz="2900" dirty="0"/>
              <a:t> </a:t>
            </a:r>
            <a:r>
              <a:rPr lang="en-US" sz="2900" dirty="0" smtClean="0"/>
              <a:t>m</a:t>
            </a:r>
            <a:r>
              <a:rPr lang="en-US" sz="2900" baseline="30000" dirty="0" smtClean="0"/>
              <a:t>3</a:t>
            </a:r>
            <a:r>
              <a:rPr lang="en-US" sz="2900" dirty="0" smtClean="0"/>
              <a:t>/day)</a:t>
            </a:r>
          </a:p>
          <a:p>
            <a:pPr lvl="1"/>
            <a:r>
              <a:rPr lang="en-US" sz="2900" dirty="0" smtClean="0"/>
              <a:t>12.5 kW, 20 K plant </a:t>
            </a:r>
          </a:p>
          <a:p>
            <a:pPr lvl="2"/>
            <a:r>
              <a:rPr lang="en-US" sz="2500" dirty="0" smtClean="0"/>
              <a:t>input power/load ~ 50% from original (125 to 65 W/W)</a:t>
            </a:r>
          </a:p>
          <a:p>
            <a:pPr lvl="2"/>
            <a:r>
              <a:rPr lang="en-US" sz="2500" dirty="0" smtClean="0"/>
              <a:t>Constant efficiency to 33% of full load</a:t>
            </a:r>
          </a:p>
          <a:p>
            <a:pPr lvl="1"/>
            <a:endParaRPr lang="en-US" sz="29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19587" y="6538075"/>
            <a:ext cx="576263" cy="190125"/>
          </a:xfrm>
        </p:spPr>
        <p:txBody>
          <a:bodyPr/>
          <a:lstStyle/>
          <a:p>
            <a:fld id="{B58F48A6-A3E1-4848-9AC3-B43F560BE4F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arenius\Desktop\NASA\IMG_0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9071" y="897789"/>
            <a:ext cx="2686704" cy="1737683"/>
          </a:xfrm>
          <a:prstGeom prst="rect">
            <a:avLst/>
          </a:prstGeom>
          <a:noFill/>
        </p:spPr>
      </p:pic>
      <p:pic>
        <p:nvPicPr>
          <p:cNvPr id="10" name="Content Placeholder 4" descr="Chamber A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8871" y="2940297"/>
            <a:ext cx="2178454" cy="311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03496" y="6069012"/>
            <a:ext cx="2190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NASA JSC Chamber-A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7296" y="2632519"/>
            <a:ext cx="2190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12.5 kW, 20 K Cold Box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769766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FRIB Plant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</a:rPr>
              <a:t>In 2012</a:t>
            </a:r>
            <a:r>
              <a:rPr lang="en-US" sz="3200" dirty="0" smtClean="0"/>
              <a:t>, </a:t>
            </a:r>
            <a:r>
              <a:rPr lang="en-US" sz="3200" dirty="0" err="1" smtClean="0"/>
              <a:t>JLab</a:t>
            </a:r>
            <a:r>
              <a:rPr lang="en-US" sz="3200" dirty="0" smtClean="0"/>
              <a:t> </a:t>
            </a:r>
            <a:r>
              <a:rPr lang="en-US" sz="3200" dirty="0"/>
              <a:t>came up with a plan to use the flexible CHL2 </a:t>
            </a:r>
            <a:r>
              <a:rPr lang="en-US" sz="3200" dirty="0" err="1"/>
              <a:t>Cryo</a:t>
            </a:r>
            <a:r>
              <a:rPr lang="en-US" sz="3200" dirty="0"/>
              <a:t> system with minor </a:t>
            </a:r>
            <a:r>
              <a:rPr lang="en-US" sz="3200" dirty="0" smtClean="0"/>
              <a:t>modifications due to added shield and 4.5K loads; this </a:t>
            </a:r>
            <a:r>
              <a:rPr lang="en-US" sz="3200" dirty="0"/>
              <a:t>brought the </a:t>
            </a:r>
            <a:r>
              <a:rPr lang="en-US" sz="3200" dirty="0" err="1"/>
              <a:t>cryo</a:t>
            </a:r>
            <a:r>
              <a:rPr lang="en-US" sz="3200" dirty="0"/>
              <a:t> system costs back to the baseline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JLab</a:t>
            </a:r>
            <a:r>
              <a:rPr lang="en-US" dirty="0" smtClean="0"/>
              <a:t> provided </a:t>
            </a:r>
            <a:r>
              <a:rPr lang="en-US" dirty="0"/>
              <a:t>the bottoms up estimate for the loads and </a:t>
            </a:r>
            <a:r>
              <a:rPr lang="en-US" dirty="0" smtClean="0"/>
              <a:t>other </a:t>
            </a:r>
            <a:r>
              <a:rPr lang="en-US" dirty="0" err="1" smtClean="0"/>
              <a:t>cryo</a:t>
            </a:r>
            <a:r>
              <a:rPr lang="en-US" dirty="0" smtClean="0"/>
              <a:t>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Equipment to provide includes: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4K and sub-atmospheric (SA) cold boxes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main and recovery compressors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liquid and gas storage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oil removal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warm and cryogenic piping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guard vacuum, instrument air, purifier, ambient air heat exchangers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4-5 </a:t>
            </a:r>
            <a:r>
              <a:rPr lang="en-US" dirty="0" err="1" smtClean="0"/>
              <a:t>JLab</a:t>
            </a:r>
            <a:r>
              <a:rPr lang="en-US" dirty="0" smtClean="0"/>
              <a:t> </a:t>
            </a:r>
            <a:r>
              <a:rPr lang="en-US" dirty="0"/>
              <a:t>FTE’s dedicated to the </a:t>
            </a:r>
            <a:r>
              <a:rPr lang="en-US" dirty="0" smtClean="0"/>
              <a:t>design </a:t>
            </a:r>
            <a:r>
              <a:rPr lang="en-US" dirty="0"/>
              <a:t>+2.0 contractors + 1 FRIB designer/engineer at </a:t>
            </a:r>
            <a:r>
              <a:rPr lang="en-US" dirty="0" err="1" smtClean="0"/>
              <a:t>JLab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Goal is to provide 4 K in Dec ‘17 and 2 K in Mar ‘18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 and T Review July 28-30 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43588" y="5934075"/>
            <a:ext cx="31956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Work for Others Agreement No. JSA 2012W003, </a:t>
            </a:r>
            <a:r>
              <a:rPr lang="en-US" sz="1050" dirty="0" smtClean="0"/>
              <a:t>Mod 6 </a:t>
            </a:r>
          </a:p>
          <a:p>
            <a:r>
              <a:rPr lang="en-US" sz="1050" dirty="0" smtClean="0"/>
              <a:t>(</a:t>
            </a:r>
            <a:r>
              <a:rPr lang="en-US" sz="1050" dirty="0"/>
              <a:t>MSU Reference No. MSU RC063215-JSA-6)</a:t>
            </a:r>
          </a:p>
        </p:txBody>
      </p:sp>
    </p:spTree>
    <p:extLst>
      <p:ext uri="{BB962C8B-B14F-4D97-AF65-F5344CB8AC3E}">
        <p14:creationId xmlns:p14="http://schemas.microsoft.com/office/powerpoint/2010/main" val="287503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Layout - Cold Box 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" r="2366" b="15264"/>
          <a:stretch/>
        </p:blipFill>
        <p:spPr bwMode="auto">
          <a:xfrm>
            <a:off x="457200" y="1575292"/>
            <a:ext cx="8229600" cy="444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 and T Review July 28-30 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9512" y="425618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Lower Cold Box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4150" y="2741709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Upper Cold Box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2262" y="4657719"/>
            <a:ext cx="947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He Dewar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3512" y="478302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SA Cold Box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5" y="1847838"/>
            <a:ext cx="1123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N2 Dewar(s)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7387" y="4288387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Heat Exchangers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r="11087"/>
          <a:stretch/>
        </p:blipFill>
        <p:spPr bwMode="auto">
          <a:xfrm>
            <a:off x="6419388" y="916761"/>
            <a:ext cx="2638887" cy="182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62775" y="2762235"/>
            <a:ext cx="1971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Distribution to </a:t>
            </a:r>
            <a:r>
              <a:rPr lang="en-US" sz="1400" dirty="0" err="1" smtClean="0">
                <a:solidFill>
                  <a:srgbClr val="FF0000"/>
                </a:solidFill>
              </a:rPr>
              <a:t>Linacs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2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</a:t>
            </a:r>
            <a:r>
              <a:rPr lang="en-US" dirty="0" smtClean="0"/>
              <a:t>Layout - Compressor 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6" r="1127" b="3562"/>
          <a:stretch/>
        </p:blipFill>
        <p:spPr bwMode="auto">
          <a:xfrm>
            <a:off x="457200" y="1640558"/>
            <a:ext cx="8229600" cy="444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 and T Review July 28-30 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05986" y="1968693"/>
            <a:ext cx="1358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Gas </a:t>
            </a:r>
            <a:r>
              <a:rPr lang="en-US" sz="1400" dirty="0" err="1" smtClean="0">
                <a:solidFill>
                  <a:srgbClr val="FF0000"/>
                </a:solidFill>
              </a:rPr>
              <a:t>Mgmt</a:t>
            </a:r>
            <a:r>
              <a:rPr lang="en-US" sz="1400" dirty="0" smtClean="0">
                <a:solidFill>
                  <a:srgbClr val="FF0000"/>
                </a:solidFill>
              </a:rPr>
              <a:t> Rack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75" y="4008536"/>
            <a:ext cx="1835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Guard Vacuum &amp;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Recovery Compressors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19837" y="2924175"/>
            <a:ext cx="427963" cy="108436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19837" y="3356818"/>
            <a:ext cx="427963" cy="65171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84914" y="4008536"/>
            <a:ext cx="1441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Final Oil Removal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3542" y="4155812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LP-L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8558" y="426648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8145" y="4393256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6813" y="4531757"/>
            <a:ext cx="395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</a:t>
            </a:r>
            <a:r>
              <a:rPr lang="en-US" sz="1200" dirty="0" smtClean="0">
                <a:solidFill>
                  <a:srgbClr val="FF0000"/>
                </a:solidFill>
              </a:rPr>
              <a:t>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49274" y="4670255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91265" y="4808754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HP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5836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4 K cold boxes based on </a:t>
            </a:r>
            <a:r>
              <a:rPr lang="en-US" dirty="0" err="1" smtClean="0"/>
              <a:t>JLab</a:t>
            </a:r>
            <a:r>
              <a:rPr lang="en-US" dirty="0" smtClean="0"/>
              <a:t> CHL2</a:t>
            </a:r>
          </a:p>
          <a:p>
            <a:pPr lvl="1"/>
            <a:r>
              <a:rPr lang="en-US" dirty="0" smtClean="0"/>
              <a:t>Larger shield flow</a:t>
            </a:r>
          </a:p>
          <a:p>
            <a:pPr lvl="1"/>
            <a:r>
              <a:rPr lang="en-US" dirty="0" smtClean="0"/>
              <a:t>Specific 4 K load from magnets</a:t>
            </a:r>
          </a:p>
          <a:p>
            <a:pPr lvl="1"/>
            <a:r>
              <a:rPr lang="en-US" dirty="0" smtClean="0"/>
              <a:t>Increased 300-80 K heat exchangers</a:t>
            </a:r>
          </a:p>
          <a:p>
            <a:pPr lvl="1"/>
            <a:r>
              <a:rPr lang="en-US" dirty="0" smtClean="0"/>
              <a:t>Provides 50% design margin</a:t>
            </a:r>
          </a:p>
          <a:p>
            <a:pPr lvl="1"/>
            <a:r>
              <a:rPr lang="en-US" dirty="0" smtClean="0"/>
              <a:t>Designed and built by vendor</a:t>
            </a:r>
          </a:p>
          <a:p>
            <a:r>
              <a:rPr lang="en-US" dirty="0" smtClean="0"/>
              <a:t>Sub-atmospheric  (SA) cold box design by </a:t>
            </a:r>
            <a:r>
              <a:rPr lang="en-US" dirty="0" err="1" smtClean="0"/>
              <a:t>JLab</a:t>
            </a:r>
            <a:endParaRPr lang="en-US" dirty="0" smtClean="0"/>
          </a:p>
          <a:p>
            <a:pPr lvl="1"/>
            <a:r>
              <a:rPr lang="en-US" dirty="0" smtClean="0"/>
              <a:t>120 g/s nominal flow vs 215 g/s CEBAF (@0.028 </a:t>
            </a:r>
            <a:r>
              <a:rPr lang="en-US" dirty="0" err="1" smtClean="0"/>
              <a:t>atm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Allows cold compressor upgrade to 225 g/s</a:t>
            </a:r>
          </a:p>
          <a:p>
            <a:pPr lvl="1"/>
            <a:r>
              <a:rPr lang="en-US" dirty="0" smtClean="0"/>
              <a:t>Water cooled motors</a:t>
            </a:r>
          </a:p>
          <a:p>
            <a:pPr lvl="1"/>
            <a:r>
              <a:rPr lang="en-US" dirty="0" smtClean="0"/>
              <a:t>Horizontal configuration</a:t>
            </a:r>
          </a:p>
          <a:p>
            <a:pPr lvl="1"/>
            <a:r>
              <a:rPr lang="en-US" dirty="0" smtClean="0"/>
              <a:t>Heat exchanger moved to CM level</a:t>
            </a:r>
          </a:p>
          <a:p>
            <a:pPr lvl="2"/>
            <a:endParaRPr lang="en-US" dirty="0"/>
          </a:p>
        </p:txBody>
      </p:sp>
      <p:pic>
        <p:nvPicPr>
          <p:cNvPr id="6" name="Picture 3" descr="C:\Users\kdixon\AppData\Local\Temp\IMG_3728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76" y="1041016"/>
            <a:ext cx="3249717" cy="24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dixon\AppData\Local\Temp\valve plat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77" y="3588818"/>
            <a:ext cx="3249717" cy="24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8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Compressors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146174"/>
            <a:ext cx="4040188" cy="49307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Baseline design funded by NASA-JSC</a:t>
            </a:r>
          </a:p>
          <a:p>
            <a:r>
              <a:rPr lang="en-US" dirty="0" smtClean="0"/>
              <a:t>Number and size selection based on </a:t>
            </a:r>
            <a:r>
              <a:rPr lang="en-US" dirty="0" err="1" smtClean="0"/>
              <a:t>Ganni</a:t>
            </a:r>
            <a:r>
              <a:rPr lang="en-US" dirty="0" smtClean="0"/>
              <a:t> Cycle</a:t>
            </a:r>
          </a:p>
          <a:p>
            <a:r>
              <a:rPr lang="en-US" dirty="0" smtClean="0"/>
              <a:t>50% less maintenance to CHL2</a:t>
            </a:r>
          </a:p>
          <a:p>
            <a:r>
              <a:rPr lang="en-US" dirty="0" smtClean="0"/>
              <a:t>Improved efficiency to 51% (highest compared to current industrial systems)</a:t>
            </a:r>
          </a:p>
          <a:p>
            <a:r>
              <a:rPr lang="en-US" dirty="0" smtClean="0"/>
              <a:t>Low equipment cost</a:t>
            </a:r>
          </a:p>
          <a:p>
            <a:r>
              <a:rPr lang="en-US" dirty="0" smtClean="0"/>
              <a:t>Recent changes from CHL2 </a:t>
            </a:r>
          </a:p>
          <a:p>
            <a:pPr lvl="1"/>
            <a:r>
              <a:rPr lang="en-US" dirty="0" smtClean="0"/>
              <a:t>oil separation and removal</a:t>
            </a:r>
          </a:p>
          <a:p>
            <a:pPr lvl="1"/>
            <a:r>
              <a:rPr lang="en-US" dirty="0" smtClean="0"/>
              <a:t>HP frame stiffened</a:t>
            </a:r>
          </a:p>
          <a:p>
            <a:pPr lvl="1"/>
            <a:r>
              <a:rPr lang="en-US" dirty="0" smtClean="0"/>
              <a:t>corrugated lines removed</a:t>
            </a:r>
          </a:p>
          <a:p>
            <a:pPr lvl="1"/>
            <a:r>
              <a:rPr lang="en-US" dirty="0" smtClean="0"/>
              <a:t>power increased to one LP unit to handle the 4 K load</a:t>
            </a:r>
          </a:p>
          <a:p>
            <a:pPr lvl="1"/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49238"/>
            <a:ext cx="4812628" cy="2940822"/>
          </a:xfr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54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Gas and liquid storage</a:t>
            </a:r>
          </a:p>
          <a:p>
            <a:pPr lvl="1"/>
            <a:r>
              <a:rPr lang="en-US" dirty="0" smtClean="0"/>
              <a:t>Mostly standard equipment. Helium </a:t>
            </a:r>
            <a:r>
              <a:rPr lang="en-US" dirty="0" err="1" smtClean="0"/>
              <a:t>dewar</a:t>
            </a:r>
            <a:r>
              <a:rPr lang="en-US" dirty="0" smtClean="0"/>
              <a:t> requires neck insert for heaters, valves, and bayonets</a:t>
            </a:r>
          </a:p>
          <a:p>
            <a:r>
              <a:rPr lang="en-US" dirty="0" smtClean="0"/>
              <a:t>Guard vacuum skid</a:t>
            </a:r>
          </a:p>
          <a:p>
            <a:pPr lvl="1"/>
            <a:r>
              <a:rPr lang="en-US" dirty="0" smtClean="0"/>
              <a:t>Provides SA seal protection and low CM relief valve backpressure </a:t>
            </a:r>
          </a:p>
          <a:p>
            <a:pPr lvl="1"/>
            <a:r>
              <a:rPr lang="en-US" dirty="0" smtClean="0"/>
              <a:t>Based on </a:t>
            </a:r>
            <a:r>
              <a:rPr lang="en-US" dirty="0" err="1" smtClean="0"/>
              <a:t>JLab</a:t>
            </a:r>
            <a:r>
              <a:rPr lang="en-US" dirty="0" smtClean="0"/>
              <a:t>/SNS design</a:t>
            </a:r>
          </a:p>
          <a:p>
            <a:r>
              <a:rPr lang="en-US" dirty="0" smtClean="0"/>
              <a:t>Purifier</a:t>
            </a:r>
          </a:p>
          <a:p>
            <a:pPr lvl="1"/>
            <a:r>
              <a:rPr lang="en-US" dirty="0" err="1" smtClean="0"/>
              <a:t>JLab</a:t>
            </a:r>
            <a:r>
              <a:rPr lang="en-US" dirty="0" smtClean="0"/>
              <a:t> integrates compressor and HX/</a:t>
            </a:r>
            <a:r>
              <a:rPr lang="en-US" dirty="0" err="1" smtClean="0"/>
              <a:t>adsorber</a:t>
            </a:r>
            <a:r>
              <a:rPr lang="en-US" dirty="0" smtClean="0"/>
              <a:t> skids</a:t>
            </a:r>
          </a:p>
          <a:p>
            <a:r>
              <a:rPr lang="en-US" dirty="0" smtClean="0"/>
              <a:t>Oil removal</a:t>
            </a:r>
          </a:p>
          <a:p>
            <a:pPr lvl="1"/>
            <a:r>
              <a:rPr lang="en-US" dirty="0" smtClean="0"/>
              <a:t>Builds upon previous CHL designs with recent experience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 and T Review July 28-30 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8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JLabPowerPointMain-1</Template>
  <TotalTime>12086</TotalTime>
  <Words>969</Words>
  <Application>Microsoft Macintosh PowerPoint</Application>
  <PresentationFormat>On-screen Show (4:3)</PresentationFormat>
  <Paragraphs>155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JLabPowerPointMain-1</vt:lpstr>
      <vt:lpstr>Custom Design</vt:lpstr>
      <vt:lpstr>3_JLabPowerpointMain</vt:lpstr>
      <vt:lpstr>2_JLabPowerpointMain</vt:lpstr>
      <vt:lpstr>1_Custom Design</vt:lpstr>
      <vt:lpstr>FRIB Cryogenic Support</vt:lpstr>
      <vt:lpstr>  Cryo Support to Other Labs &amp; Agencies  </vt:lpstr>
      <vt:lpstr>  Cryo Support to Other Labs &amp; Agencies  </vt:lpstr>
      <vt:lpstr>FRIB Plant Support</vt:lpstr>
      <vt:lpstr>Plant Layout - Cold Box Room</vt:lpstr>
      <vt:lpstr>Plant Layout - Compressor Room</vt:lpstr>
      <vt:lpstr>Cold Boxes</vt:lpstr>
      <vt:lpstr>Main Compressors</vt:lpstr>
      <vt:lpstr>Miscellaneous Equipment</vt:lpstr>
      <vt:lpstr>Linac Distribution System</vt:lpstr>
      <vt:lpstr>FRIB Cryomodule Design</vt:lpstr>
      <vt:lpstr>Summary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wiseman</dc:creator>
  <cp:lastModifiedBy>Pat Stroop</cp:lastModifiedBy>
  <cp:revision>103</cp:revision>
  <dcterms:created xsi:type="dcterms:W3CDTF">2015-06-29T13:43:23Z</dcterms:created>
  <dcterms:modified xsi:type="dcterms:W3CDTF">2015-07-27T16:07:38Z</dcterms:modified>
</cp:coreProperties>
</file>