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61" r:id="rId4"/>
    <p:sldId id="262" r:id="rId5"/>
    <p:sldId id="263" r:id="rId6"/>
    <p:sldId id="275" r:id="rId7"/>
    <p:sldId id="265" r:id="rId8"/>
    <p:sldId id="266" r:id="rId9"/>
    <p:sldId id="269" r:id="rId10"/>
    <p:sldId id="264" r:id="rId11"/>
    <p:sldId id="279" r:id="rId12"/>
    <p:sldId id="287" r:id="rId13"/>
    <p:sldId id="276" r:id="rId14"/>
    <p:sldId id="260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15430"/>
            <a:ext cx="9143999" cy="442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9550" y="866775"/>
            <a:ext cx="8734425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  <p:extLst>
      <p:ext uri="{BB962C8B-B14F-4D97-AF65-F5344CB8AC3E}">
        <p14:creationId xmlns:p14="http://schemas.microsoft.com/office/powerpoint/2010/main" val="210407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  <p:extLst>
      <p:ext uri="{BB962C8B-B14F-4D97-AF65-F5344CB8AC3E}">
        <p14:creationId xmlns:p14="http://schemas.microsoft.com/office/powerpoint/2010/main" val="202378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09550" y="847725"/>
            <a:ext cx="8734425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09550" y="847725"/>
            <a:ext cx="8734425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2746"/>
            <a:ext cx="9144000" cy="4206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2746"/>
            <a:ext cx="9144000" cy="4206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25"/>
            <a:ext cx="3008313" cy="939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1326"/>
            <a:ext cx="3008313" cy="462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714750" y="771525"/>
            <a:ext cx="527685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7205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422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3878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2746"/>
            <a:ext cx="9144000" cy="4206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  <p:extLst>
      <p:ext uri="{BB962C8B-B14F-4D97-AF65-F5344CB8AC3E}">
        <p14:creationId xmlns:p14="http://schemas.microsoft.com/office/powerpoint/2010/main" val="202378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0" y="104775"/>
            <a:ext cx="8734425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9626"/>
            <a:ext cx="9144000" cy="4206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09549" y="904875"/>
            <a:ext cx="8734425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6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FF6600"/>
        </a:buClr>
        <a:buSzTx/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9550" y="104775"/>
            <a:ext cx="8734425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238375" y="64651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09551" y="885825"/>
            <a:ext cx="8734424" cy="546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FF6600"/>
        </a:buClr>
        <a:buSzTx/>
        <a:buFontTx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 Lab LCLS-II Effort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George R. Neil</a:t>
            </a:r>
          </a:p>
          <a:p>
            <a:r>
              <a:rPr lang="en-US" dirty="0" smtClean="0"/>
              <a:t>Senior Team Lead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7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169" y="1110635"/>
            <a:ext cx="8434928" cy="4882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Layout for LCLS-II CM Production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7344229" y="2652613"/>
            <a:ext cx="266738" cy="1468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80561" y="2067838"/>
            <a:ext cx="206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Clean Room String Assembly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 flipH="1">
            <a:off x="4921111" y="3211203"/>
            <a:ext cx="692976" cy="14995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2"/>
          </p:cNvCxnSpPr>
          <p:nvPr/>
        </p:nvCxnSpPr>
        <p:spPr>
          <a:xfrm flipH="1">
            <a:off x="3438111" y="2205398"/>
            <a:ext cx="1634804" cy="1486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9" idx="0"/>
          </p:cNvCxnSpPr>
          <p:nvPr/>
        </p:nvCxnSpPr>
        <p:spPr>
          <a:xfrm flipV="1">
            <a:off x="2098279" y="4757471"/>
            <a:ext cx="1054785" cy="5543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0472" y="5311787"/>
            <a:ext cx="177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Vacuum Vessel Installation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21" idx="0"/>
          </p:cNvCxnSpPr>
          <p:nvPr/>
        </p:nvCxnSpPr>
        <p:spPr>
          <a:xfrm flipV="1">
            <a:off x="1180938" y="3219524"/>
            <a:ext cx="336769" cy="10864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3596" y="4305966"/>
            <a:ext cx="183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Final Assembly / Prep for Testing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stCxn id="27" idx="1"/>
          </p:cNvCxnSpPr>
          <p:nvPr/>
        </p:nvCxnSpPr>
        <p:spPr>
          <a:xfrm flipH="1">
            <a:off x="2427754" y="1287847"/>
            <a:ext cx="1440304" cy="6037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68058" y="1118570"/>
            <a:ext cx="1399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CM Testing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7032" y="6520972"/>
            <a:ext cx="3136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LCLS II FAC 5-6 February, 2015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868058" y="1620623"/>
            <a:ext cx="240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Phase II CM Assembly (2X)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5224" y="2626428"/>
            <a:ext cx="167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Phase I CM Assembly (2X)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1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550" y="53019"/>
            <a:ext cx="8734425" cy="576709"/>
          </a:xfrm>
        </p:spPr>
        <p:txBody>
          <a:bodyPr/>
          <a:lstStyle/>
          <a:p>
            <a:r>
              <a:rPr lang="en-US" sz="2400" dirty="0" smtClean="0"/>
              <a:t>Cryoplant Schematic showing Cryogenic Distribution System (CDS)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7" y="1281826"/>
            <a:ext cx="8490043" cy="5009388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 rot="601651">
            <a:off x="5483225" y="2628900"/>
            <a:ext cx="1717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-2879230">
            <a:off x="3160713" y="3171825"/>
            <a:ext cx="965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95838" y="3297238"/>
            <a:ext cx="863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-2623036">
            <a:off x="5637213" y="3506788"/>
            <a:ext cx="8397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 rot="404129">
            <a:off x="3768725" y="2851150"/>
            <a:ext cx="1244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638001">
            <a:off x="6367463" y="3979863"/>
            <a:ext cx="1117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 rot="674271">
            <a:off x="2070100" y="3163888"/>
            <a:ext cx="1117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2"/>
          <p:cNvSpPr txBox="1"/>
          <p:nvPr/>
        </p:nvSpPr>
        <p:spPr>
          <a:xfrm rot="674271">
            <a:off x="1037872" y="2356979"/>
            <a:ext cx="1485466" cy="4121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/>
                <a:ea typeface="Times New Roman"/>
                <a:cs typeface="Times New Roman"/>
              </a:rPr>
              <a:t>Upstream Distribution Box</a:t>
            </a:r>
          </a:p>
        </p:txBody>
      </p:sp>
      <p:sp>
        <p:nvSpPr>
          <p:cNvPr id="15" name="Text Box 11"/>
          <p:cNvSpPr txBox="1"/>
          <p:nvPr/>
        </p:nvSpPr>
        <p:spPr>
          <a:xfrm rot="601651">
            <a:off x="6005499" y="1309938"/>
            <a:ext cx="2405474" cy="30910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/>
                <a:ea typeface="Times New Roman"/>
                <a:cs typeface="Times New Roman"/>
              </a:rPr>
              <a:t>Helium Gas Storage Tanks</a:t>
            </a:r>
          </a:p>
        </p:txBody>
      </p:sp>
      <p:sp>
        <p:nvSpPr>
          <p:cNvPr id="16" name="Text Box 6"/>
          <p:cNvSpPr txBox="1"/>
          <p:nvPr/>
        </p:nvSpPr>
        <p:spPr>
          <a:xfrm rot="18720770">
            <a:off x="2679433" y="2040476"/>
            <a:ext cx="1265859" cy="412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/>
                <a:ea typeface="Times New Roman"/>
                <a:cs typeface="Times New Roman"/>
              </a:rPr>
              <a:t>Warm Helium Compressors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4680739" y="1520223"/>
            <a:ext cx="1998755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/>
                <a:ea typeface="Times New Roman"/>
                <a:cs typeface="Times New Roman"/>
              </a:rPr>
              <a:t>Upper 4.5K Cold Box </a:t>
            </a:r>
          </a:p>
        </p:txBody>
      </p:sp>
      <p:sp>
        <p:nvSpPr>
          <p:cNvPr id="18" name="Text Box 5"/>
          <p:cNvSpPr txBox="1"/>
          <p:nvPr/>
        </p:nvSpPr>
        <p:spPr>
          <a:xfrm rot="599396">
            <a:off x="5858732" y="2451863"/>
            <a:ext cx="1870172" cy="3746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/>
                <a:ea typeface="Times New Roman"/>
                <a:cs typeface="Times New Roman"/>
              </a:rPr>
              <a:t>Lower 4.5K Cold Box </a:t>
            </a:r>
          </a:p>
        </p:txBody>
      </p:sp>
      <p:sp>
        <p:nvSpPr>
          <p:cNvPr id="19" name="Text Box 14"/>
          <p:cNvSpPr txBox="1"/>
          <p:nvPr/>
        </p:nvSpPr>
        <p:spPr>
          <a:xfrm>
            <a:off x="5796267" y="3457986"/>
            <a:ext cx="1275658" cy="4013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/>
                <a:ea typeface="Times New Roman"/>
                <a:cs typeface="Times New Roman"/>
              </a:rPr>
              <a:t>2.0K Cold Compressor</a:t>
            </a:r>
          </a:p>
        </p:txBody>
      </p:sp>
      <p:sp>
        <p:nvSpPr>
          <p:cNvPr id="20" name="Text Box 9"/>
          <p:cNvSpPr txBox="1"/>
          <p:nvPr/>
        </p:nvSpPr>
        <p:spPr>
          <a:xfrm rot="18901202">
            <a:off x="6574466" y="3065467"/>
            <a:ext cx="949103" cy="3019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/>
                <a:ea typeface="Times New Roman"/>
                <a:cs typeface="Times New Roman"/>
              </a:rPr>
              <a:t>LN2 Tank</a:t>
            </a:r>
          </a:p>
        </p:txBody>
      </p:sp>
      <p:sp>
        <p:nvSpPr>
          <p:cNvPr id="21" name="Text Box 2"/>
          <p:cNvSpPr txBox="1"/>
          <p:nvPr/>
        </p:nvSpPr>
        <p:spPr>
          <a:xfrm>
            <a:off x="4188049" y="2852644"/>
            <a:ext cx="953864" cy="3625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/>
                <a:ea typeface="Times New Roman"/>
                <a:cs typeface="Times New Roman"/>
              </a:rPr>
              <a:t>Helium Dewar</a:t>
            </a:r>
          </a:p>
        </p:txBody>
      </p:sp>
      <p:sp>
        <p:nvSpPr>
          <p:cNvPr id="22" name="Text Box 10"/>
          <p:cNvSpPr txBox="1"/>
          <p:nvPr/>
        </p:nvSpPr>
        <p:spPr>
          <a:xfrm rot="404129">
            <a:off x="3900263" y="1838810"/>
            <a:ext cx="1791148" cy="2921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/>
                <a:ea typeface="Times New Roman"/>
                <a:cs typeface="Times New Roman"/>
              </a:rPr>
              <a:t>Oil Removal Skids</a:t>
            </a:r>
          </a:p>
        </p:txBody>
      </p:sp>
      <p:sp>
        <p:nvSpPr>
          <p:cNvPr id="23" name="Text Box 7"/>
          <p:cNvSpPr txBox="1"/>
          <p:nvPr/>
        </p:nvSpPr>
        <p:spPr>
          <a:xfrm rot="638001">
            <a:off x="6789206" y="3943531"/>
            <a:ext cx="1567804" cy="4854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/>
                <a:ea typeface="Times New Roman"/>
                <a:cs typeface="Times New Roman"/>
              </a:rPr>
              <a:t>Downstream Distribution Box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90913" y="2413476"/>
            <a:ext cx="152400" cy="11430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90913" y="2384221"/>
            <a:ext cx="982528" cy="297067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59780" y="3090092"/>
            <a:ext cx="152400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73441" y="2077721"/>
            <a:ext cx="191540" cy="13846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03008" y="1743710"/>
            <a:ext cx="177108" cy="20187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27833" y="1528519"/>
            <a:ext cx="0" cy="20626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840413" y="2563873"/>
            <a:ext cx="358199" cy="275749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758510" y="3082533"/>
            <a:ext cx="219278" cy="17056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80233" y="2724597"/>
            <a:ext cx="0" cy="261289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345110" y="4369342"/>
            <a:ext cx="0" cy="261289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840413" y="3215229"/>
            <a:ext cx="315719" cy="28482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959672">
            <a:off x="5149742" y="3473656"/>
            <a:ext cx="833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Lines B</a:t>
            </a:r>
            <a:endParaRPr lang="en-US" sz="12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421313" y="3378200"/>
            <a:ext cx="118870" cy="12185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12596" y="3439127"/>
            <a:ext cx="118870" cy="12185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2"/>
          <p:cNvSpPr txBox="1">
            <a:spLocks/>
          </p:cNvSpPr>
          <p:nvPr/>
        </p:nvSpPr>
        <p:spPr>
          <a:xfrm>
            <a:off x="303815" y="5199798"/>
            <a:ext cx="2953580" cy="40481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A400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dirty="0" smtClean="0"/>
              <a:t>CDS 1.04.09 (Fermilab)</a:t>
            </a:r>
            <a:endParaRPr lang="en-US" sz="2000" dirty="0"/>
          </a:p>
        </p:txBody>
      </p:sp>
      <p:sp>
        <p:nvSpPr>
          <p:cNvPr id="42" name="Title 2"/>
          <p:cNvSpPr txBox="1">
            <a:spLocks/>
          </p:cNvSpPr>
          <p:nvPr/>
        </p:nvSpPr>
        <p:spPr>
          <a:xfrm>
            <a:off x="1028597" y="1344219"/>
            <a:ext cx="2953580" cy="40481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A400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dirty="0" smtClean="0"/>
              <a:t>Cryoplant 1.04.08 (JLab)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678675" y="1826101"/>
            <a:ext cx="1378348" cy="101352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854" y="3560981"/>
            <a:ext cx="805218" cy="163881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35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A4001D"/>
                </a:solidFill>
              </a:rPr>
              <a:t>Upcoming Major Reviews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09550" y="847726"/>
            <a:ext cx="8734425" cy="3827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b="1" dirty="0"/>
              <a:t>11-13 August 2015		</a:t>
            </a:r>
            <a:r>
              <a:rPr lang="en-US" sz="1800" b="1" dirty="0" err="1"/>
              <a:t>Cryoplant</a:t>
            </a:r>
            <a:r>
              <a:rPr lang="en-US" sz="1800" b="1" dirty="0"/>
              <a:t> process model development </a:t>
            </a:r>
            <a:r>
              <a:rPr lang="en-US" sz="1800" b="1" dirty="0" smtClean="0"/>
              <a:t>					meeting </a:t>
            </a:r>
            <a:r>
              <a:rPr lang="en-US" sz="1800" b="1" dirty="0"/>
              <a:t>@ JLAB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/>
              <a:t>13-15 October 2015		Facility Advisory Committee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/>
              <a:t>20-23 October 2015		Director’s CD-3 review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 smtClean="0"/>
              <a:t>3-4 </a:t>
            </a:r>
            <a:r>
              <a:rPr lang="en-US" sz="1800" b="1" dirty="0"/>
              <a:t>November 2015		DOE APM-ICE kickoff meeting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/>
              <a:t>17-19 November 2015	</a:t>
            </a:r>
            <a:r>
              <a:rPr lang="en-US" sz="1800" b="1" dirty="0" smtClean="0"/>
              <a:t>	DOE-APM-ICE </a:t>
            </a:r>
            <a:r>
              <a:rPr lang="en-US" sz="1800" b="1" dirty="0"/>
              <a:t>drilldown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/>
              <a:t>8-11 December 2015		DOE-OPA CD-2/3 </a:t>
            </a:r>
            <a:r>
              <a:rPr lang="en-US" sz="1800" b="1" dirty="0" smtClean="0"/>
              <a:t>review</a:t>
            </a:r>
            <a:endParaRPr lang="en-US" sz="1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7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LCLS-II Project offers JLab an opportunity to participate in a major SRF construction for BES applying and extending our expertise</a:t>
            </a:r>
          </a:p>
          <a:p>
            <a:pPr lvl="1"/>
            <a:r>
              <a:rPr lang="en-US" dirty="0" smtClean="0"/>
              <a:t>50% SRF accelerator</a:t>
            </a:r>
          </a:p>
          <a:p>
            <a:pPr lvl="1"/>
            <a:r>
              <a:rPr lang="en-US" dirty="0" smtClean="0"/>
              <a:t>Two CHL – size 4 kW @ 2K Helium refrigerators</a:t>
            </a:r>
          </a:p>
          <a:p>
            <a:r>
              <a:rPr lang="en-US" dirty="0" smtClean="0"/>
              <a:t>A substantial fraction of the effort is in procurements and those are well underway</a:t>
            </a:r>
          </a:p>
          <a:p>
            <a:r>
              <a:rPr lang="en-US" dirty="0" smtClean="0"/>
              <a:t>Staffing requirements are significant; manageable in SRF but stressing capabilities in cryogenics given commitment to 12 GeV and FRIB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7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JLab Scope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Production </a:t>
            </a:r>
            <a:r>
              <a:rPr lang="en-US" sz="2200" dirty="0"/>
              <a:t>of ½ the 1.3 GHz </a:t>
            </a:r>
            <a:r>
              <a:rPr lang="en-US" sz="2200" dirty="0" err="1"/>
              <a:t>cryomodules</a:t>
            </a:r>
            <a:endParaRPr lang="en-US" sz="2200" dirty="0"/>
          </a:p>
          <a:p>
            <a:pPr marL="800100" lvl="1" indent="-342900"/>
            <a:r>
              <a:rPr lang="en-US" sz="2000" dirty="0"/>
              <a:t>Modify </a:t>
            </a:r>
            <a:r>
              <a:rPr lang="en-US" sz="2000" dirty="0" err="1"/>
              <a:t>JLab</a:t>
            </a:r>
            <a:r>
              <a:rPr lang="en-US" sz="2000" dirty="0"/>
              <a:t> infrastructure to support production</a:t>
            </a:r>
          </a:p>
          <a:p>
            <a:pPr marL="800100" lvl="1" indent="-342900"/>
            <a:r>
              <a:rPr lang="en-US" sz="2000" dirty="0"/>
              <a:t>Procure ~ ½ components for  both FNAL and </a:t>
            </a:r>
            <a:r>
              <a:rPr lang="en-US" sz="2000" dirty="0" err="1"/>
              <a:t>JLab</a:t>
            </a:r>
            <a:r>
              <a:rPr lang="en-US" sz="2000" dirty="0"/>
              <a:t> Production</a:t>
            </a:r>
          </a:p>
          <a:p>
            <a:pPr marL="800100" lvl="1" indent="-342900"/>
            <a:r>
              <a:rPr lang="en-US" sz="2000" dirty="0" smtClean="0"/>
              <a:t>Support FNAL design effort </a:t>
            </a:r>
            <a:r>
              <a:rPr lang="en-US" sz="2000" dirty="0"/>
              <a:t>with reviews, </a:t>
            </a:r>
            <a:r>
              <a:rPr lang="en-US" sz="2000" dirty="0" smtClean="0"/>
              <a:t>etc.</a:t>
            </a:r>
          </a:p>
          <a:p>
            <a:pPr marL="800100" lvl="1" indent="-342900"/>
            <a:r>
              <a:rPr lang="en-US" sz="2000" dirty="0" smtClean="0"/>
              <a:t>Provide </a:t>
            </a:r>
            <a:r>
              <a:rPr lang="en-US" sz="2000" dirty="0"/>
              <a:t>QA and fabrication </a:t>
            </a:r>
            <a:r>
              <a:rPr lang="en-US" sz="2000" dirty="0" smtClean="0"/>
              <a:t>documentation</a:t>
            </a:r>
          </a:p>
          <a:p>
            <a:pPr marL="800100" lvl="1" indent="-342900"/>
            <a:r>
              <a:rPr lang="en-US" sz="2000" dirty="0" smtClean="0"/>
              <a:t>SQAP signed off, QA/QC plans part of every procurement</a:t>
            </a:r>
            <a:endParaRPr lang="en-US" sz="2000" dirty="0"/>
          </a:p>
          <a:p>
            <a:pPr marL="800100" lvl="1" indent="-342900"/>
            <a:r>
              <a:rPr lang="en-US" sz="2000" dirty="0" smtClean="0"/>
              <a:t>Qualification </a:t>
            </a:r>
            <a:r>
              <a:rPr lang="en-US" sz="2000" dirty="0"/>
              <a:t>of  processing procedure and Q</a:t>
            </a:r>
            <a:r>
              <a:rPr lang="en-US" sz="2000" baseline="-25000" dirty="0"/>
              <a:t>0</a:t>
            </a:r>
            <a:r>
              <a:rPr lang="en-US" sz="2000" dirty="0"/>
              <a:t> acceptance criteria</a:t>
            </a:r>
          </a:p>
          <a:p>
            <a:pPr marL="514350" indent="-342900"/>
            <a:r>
              <a:rPr lang="en-US" sz="2200" dirty="0" smtClean="0"/>
              <a:t>LLRF </a:t>
            </a:r>
            <a:r>
              <a:rPr lang="en-US" sz="2200" dirty="0"/>
              <a:t>design, R&amp;D, design verification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5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JLab Scope (continued)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Design </a:t>
            </a:r>
            <a:r>
              <a:rPr lang="en-US" sz="2200" dirty="0"/>
              <a:t>and Procurement of Cryogenic </a:t>
            </a:r>
            <a:r>
              <a:rPr lang="en-US" sz="2200" dirty="0" smtClean="0"/>
              <a:t>Refrigerators</a:t>
            </a:r>
            <a:endParaRPr lang="en-US" sz="2200" dirty="0"/>
          </a:p>
          <a:p>
            <a:pPr marL="800100" lvl="1" indent="-342900"/>
            <a:r>
              <a:rPr lang="en-US" sz="2000" dirty="0"/>
              <a:t>Specification of all </a:t>
            </a:r>
            <a:r>
              <a:rPr lang="en-US" sz="2000" dirty="0" err="1"/>
              <a:t>cryoplant</a:t>
            </a:r>
            <a:r>
              <a:rPr lang="en-US" sz="2000" dirty="0"/>
              <a:t> </a:t>
            </a:r>
            <a:r>
              <a:rPr lang="en-US" sz="2000" dirty="0" smtClean="0"/>
              <a:t>components</a:t>
            </a:r>
          </a:p>
          <a:p>
            <a:pPr marL="800100" lvl="1" indent="-342900"/>
            <a:r>
              <a:rPr lang="en-US" sz="2000" dirty="0" smtClean="0"/>
              <a:t>Procurement </a:t>
            </a:r>
            <a:r>
              <a:rPr lang="en-US" sz="2000" dirty="0"/>
              <a:t>of plant and performance verification at </a:t>
            </a:r>
            <a:r>
              <a:rPr lang="en-US" sz="2000" dirty="0" smtClean="0"/>
              <a:t>SLAC</a:t>
            </a:r>
          </a:p>
          <a:p>
            <a:pPr marL="800100" lvl="1" indent="-342900"/>
            <a:r>
              <a:rPr lang="en-US" sz="2000" dirty="0" smtClean="0"/>
              <a:t>Support SLAC and FNAL with requirements and analyses</a:t>
            </a:r>
          </a:p>
          <a:p>
            <a:pPr marL="800100" lvl="1" indent="-342900"/>
            <a:r>
              <a:rPr lang="en-US" sz="2000" dirty="0" smtClean="0"/>
              <a:t>Support conventional facility specification and procurement (SLAC)</a:t>
            </a:r>
            <a:endParaRPr lang="en-US" sz="2000" dirty="0"/>
          </a:p>
          <a:p>
            <a:pPr marL="800100" lvl="1" indent="-342900"/>
            <a:r>
              <a:rPr lang="en-US" sz="2000" dirty="0" smtClean="0"/>
              <a:t>Safety </a:t>
            </a:r>
            <a:r>
              <a:rPr lang="en-US" sz="2000" dirty="0"/>
              <a:t>support and </a:t>
            </a:r>
            <a:r>
              <a:rPr lang="en-US" sz="2000" dirty="0" smtClean="0"/>
              <a:t>analyses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2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Jlab</a:t>
            </a:r>
            <a:r>
              <a:rPr lang="en-US" sz="2800" dirty="0" smtClean="0"/>
              <a:t> LCLS-II Org Chart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3" y="842749"/>
            <a:ext cx="7410734" cy="555805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Project Status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09550" y="847725"/>
            <a:ext cx="8734425" cy="54197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Project is fully funded for FY15 and in submitted budget for FY16 (only $8M cut expected)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DOE CD3b Review April 6-9 including Independent Cost Review</a:t>
            </a:r>
          </a:p>
          <a:p>
            <a:pPr marL="800100" lvl="1" indent="-342900"/>
            <a:r>
              <a:rPr lang="en-US" sz="2000" dirty="0" smtClean="0"/>
              <a:t>Submission to DOE approved for $180M in Long </a:t>
            </a:r>
            <a:r>
              <a:rPr lang="en-US" sz="2000" dirty="0"/>
              <a:t>L</a:t>
            </a:r>
            <a:r>
              <a:rPr lang="en-US" sz="2000" dirty="0" smtClean="0"/>
              <a:t>ead Procurements necessary to keep project on track for (almost </a:t>
            </a:r>
            <a:r>
              <a:rPr lang="en-US" sz="2000" dirty="0"/>
              <a:t>1/3 of </a:t>
            </a:r>
            <a:r>
              <a:rPr lang="en-US" sz="2000" dirty="0" smtClean="0"/>
              <a:t>$180M LLP </a:t>
            </a:r>
            <a:r>
              <a:rPr lang="en-US" sz="2000" dirty="0"/>
              <a:t>is </a:t>
            </a:r>
            <a:r>
              <a:rPr lang="en-US" sz="2000" dirty="0" smtClean="0"/>
              <a:t>JLab)</a:t>
            </a:r>
          </a:p>
          <a:p>
            <a:pPr marL="800100" lvl="1" indent="-342900"/>
            <a:r>
              <a:rPr lang="en-US" sz="2000" dirty="0" smtClean="0"/>
              <a:t>Request includes second full CHL-II size </a:t>
            </a:r>
            <a:r>
              <a:rPr lang="en-US" sz="2000" dirty="0" err="1" smtClean="0"/>
              <a:t>cryoplant</a:t>
            </a:r>
            <a:r>
              <a:rPr lang="en-US" sz="2000" dirty="0" smtClean="0"/>
              <a:t> following first procurement by 9 months with delayed delivery due to obligation limits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Many cryomodule procurements included in approval request. </a:t>
            </a:r>
          </a:p>
          <a:p>
            <a:pPr marL="800100" lvl="1" indent="-342900"/>
            <a:r>
              <a:rPr lang="en-US" sz="1800" dirty="0" smtClean="0"/>
              <a:t>Will start assembling prototype early September</a:t>
            </a:r>
          </a:p>
          <a:p>
            <a:pPr marL="800100" lvl="1" indent="-342900"/>
            <a:r>
              <a:rPr lang="en-US" sz="1800" dirty="0" smtClean="0"/>
              <a:t>Infrastructure mods well underway</a:t>
            </a:r>
          </a:p>
          <a:p>
            <a:pPr marL="800100" lvl="1" indent="-342900"/>
            <a:r>
              <a:rPr lang="en-US" sz="1800" dirty="0" smtClean="0"/>
              <a:t>Cavity award sent to winning vendors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0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</a:t>
            </a:r>
            <a:r>
              <a:rPr lang="en-US" sz="2800" dirty="0" smtClean="0"/>
              <a:t>Y15 Activities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ubstantial SRF procurement activities</a:t>
            </a:r>
          </a:p>
          <a:p>
            <a:pPr marL="800100" lvl="1" indent="-342900"/>
            <a:r>
              <a:rPr lang="en-US" dirty="0" smtClean="0"/>
              <a:t>Infrastructure mods awarded, most parts here</a:t>
            </a:r>
          </a:p>
          <a:p>
            <a:pPr marL="800100" lvl="1" indent="-342900"/>
            <a:r>
              <a:rPr lang="en-US" dirty="0" smtClean="0"/>
              <a:t>SRF Cavities awarded, vendor effort underway</a:t>
            </a:r>
          </a:p>
          <a:p>
            <a:pPr marL="800100" lvl="1" indent="-342900"/>
            <a:r>
              <a:rPr lang="en-US" dirty="0" smtClean="0"/>
              <a:t>Cryomodule components:  many awards;  most have prototype quantity delivery with option for production quantities</a:t>
            </a:r>
          </a:p>
          <a:p>
            <a:pPr marL="1033463" lvl="2" indent="-342900"/>
            <a:r>
              <a:rPr lang="en-US" dirty="0" smtClean="0"/>
              <a:t>Gate valves, flange hardware, feedthroughs, string bellows: awarded</a:t>
            </a:r>
          </a:p>
          <a:p>
            <a:pPr marL="1033463" lvl="2" indent="-342900"/>
            <a:r>
              <a:rPr lang="en-US" dirty="0" smtClean="0"/>
              <a:t>Tuners</a:t>
            </a:r>
          </a:p>
          <a:p>
            <a:pPr marL="1033463" lvl="2" indent="-342900"/>
            <a:r>
              <a:rPr lang="en-US" dirty="0" smtClean="0"/>
              <a:t>HOM absorbers</a:t>
            </a:r>
          </a:p>
          <a:p>
            <a:pPr marL="1033463" lvl="2" indent="-342900"/>
            <a:r>
              <a:rPr lang="en-US" dirty="0" smtClean="0"/>
              <a:t>Shipping frames</a:t>
            </a:r>
          </a:p>
          <a:p>
            <a:pPr lvl="0"/>
            <a:endParaRPr lang="en-US" dirty="0" smtClean="0"/>
          </a:p>
          <a:p>
            <a:pPr lvl="0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8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</a:t>
            </a:r>
            <a:r>
              <a:rPr lang="en-US" sz="2800" dirty="0" smtClean="0"/>
              <a:t>Y15 Activities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Other major SRF activities</a:t>
            </a:r>
          </a:p>
          <a:p>
            <a:pPr marL="800100" lvl="1" indent="-342900"/>
            <a:r>
              <a:rPr lang="en-US" dirty="0" smtClean="0"/>
              <a:t>Horizontal </a:t>
            </a:r>
            <a:r>
              <a:rPr lang="en-US" dirty="0"/>
              <a:t>Test Bed measurements, cavity hardware qualification</a:t>
            </a:r>
          </a:p>
          <a:p>
            <a:pPr marL="800100" lvl="1" indent="-342900"/>
            <a:r>
              <a:rPr lang="en-US" dirty="0"/>
              <a:t>Prototype </a:t>
            </a:r>
            <a:r>
              <a:rPr lang="en-US" dirty="0" err="1"/>
              <a:t>Cryomodule</a:t>
            </a:r>
            <a:r>
              <a:rPr lang="en-US" dirty="0"/>
              <a:t> assembly, process tooling, procedures, and documentation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Major </a:t>
            </a:r>
            <a:r>
              <a:rPr lang="en-US" dirty="0" err="1" smtClean="0"/>
              <a:t>cryoplant</a:t>
            </a:r>
            <a:r>
              <a:rPr lang="en-US" dirty="0" smtClean="0"/>
              <a:t> procurements</a:t>
            </a:r>
          </a:p>
          <a:p>
            <a:pPr marL="800100" lvl="1" indent="-342900"/>
            <a:r>
              <a:rPr lang="en-US" dirty="0"/>
              <a:t>4.5K </a:t>
            </a:r>
            <a:r>
              <a:rPr lang="en-US" dirty="0" err="1"/>
              <a:t>Coldbox</a:t>
            </a:r>
            <a:r>
              <a:rPr lang="en-US" dirty="0"/>
              <a:t> </a:t>
            </a:r>
            <a:r>
              <a:rPr lang="en-US" dirty="0" smtClean="0"/>
              <a:t>award at DOE for approval</a:t>
            </a:r>
            <a:endParaRPr lang="en-US" dirty="0"/>
          </a:p>
          <a:p>
            <a:pPr marL="800100" lvl="1" indent="-342900"/>
            <a:r>
              <a:rPr lang="en-US" dirty="0" smtClean="0"/>
              <a:t>He </a:t>
            </a:r>
            <a:r>
              <a:rPr lang="en-US" dirty="0"/>
              <a:t>Warm compressors </a:t>
            </a:r>
          </a:p>
          <a:p>
            <a:pPr marL="1033463" lvl="2" indent="-342900"/>
            <a:r>
              <a:rPr lang="en-US" dirty="0" smtClean="0"/>
              <a:t>Bids in evaluation</a:t>
            </a:r>
            <a:endParaRPr lang="en-US" dirty="0"/>
          </a:p>
          <a:p>
            <a:pPr marL="800100" lvl="1" indent="-342900"/>
            <a:r>
              <a:rPr lang="en-US" dirty="0" smtClean="0"/>
              <a:t>Other </a:t>
            </a:r>
            <a:r>
              <a:rPr lang="en-US" dirty="0" err="1" smtClean="0"/>
              <a:t>Cryoplant</a:t>
            </a:r>
            <a:r>
              <a:rPr lang="en-US" dirty="0" smtClean="0"/>
              <a:t> major procurements: Cold compressors, controls, gas storage and purification, transfer lines, support conventional facility</a:t>
            </a:r>
          </a:p>
          <a:p>
            <a:pPr lvl="0"/>
            <a:endParaRPr lang="en-US" dirty="0" smtClean="0"/>
          </a:p>
          <a:p>
            <a:pPr lvl="0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6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Resource Usage by Fiscal Year</a:t>
            </a:r>
            <a:endParaRPr lang="en-US" sz="28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09550" y="4977437"/>
            <a:ext cx="8734425" cy="1190449"/>
          </a:xfrm>
        </p:spPr>
        <p:txBody>
          <a:bodyPr>
            <a:normAutofit/>
          </a:bodyPr>
          <a:lstStyle/>
          <a:p>
            <a:pPr marL="342900" indent="-342900" fontAlgn="auto"/>
            <a:r>
              <a:rPr lang="en-US" sz="2000" dirty="0"/>
              <a:t>Level of effort similar to that required at JLab during 12 GeV CEBAF Upgrade in these systems</a:t>
            </a:r>
          </a:p>
          <a:p>
            <a:pPr marL="342900" indent="-342900" fontAlgn="auto"/>
            <a:r>
              <a:rPr lang="en-US" sz="2000" dirty="0"/>
              <a:t>Additional </a:t>
            </a:r>
            <a:r>
              <a:rPr lang="en-US" sz="2000" dirty="0" err="1"/>
              <a:t>cryoplant</a:t>
            </a:r>
            <a:r>
              <a:rPr lang="en-US" sz="2000" dirty="0"/>
              <a:t> will add ~5 FTEs in 2018, </a:t>
            </a:r>
            <a:r>
              <a:rPr lang="en-US" sz="2000" dirty="0" smtClean="0"/>
              <a:t>2019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5" y="1352771"/>
            <a:ext cx="8494713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88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82" y="1028687"/>
            <a:ext cx="7058112" cy="5315674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A4001D"/>
                </a:solidFill>
              </a:rPr>
              <a:t>Labor Usage FY15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09550" y="847725"/>
            <a:ext cx="8734425" cy="575633"/>
          </a:xfrm>
        </p:spPr>
        <p:txBody>
          <a:bodyPr>
            <a:normAutofit/>
          </a:bodyPr>
          <a:lstStyle/>
          <a:p>
            <a:r>
              <a:rPr lang="en-US" sz="1800" dirty="0"/>
              <a:t>Will grow to about 50 heads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2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 and T Review July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 and T Review July2015 Template</Template>
  <TotalTime>2006</TotalTime>
  <Words>708</Words>
  <Application>Microsoft Macintosh PowerPoint</Application>
  <PresentationFormat>On-screen Show (4:3)</PresentationFormat>
  <Paragraphs>113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 and T Review July2015 Template</vt:lpstr>
      <vt:lpstr>1_JLabPowerpointMain</vt:lpstr>
      <vt:lpstr>Jefferson Lab LCLS-II Effort</vt:lpstr>
      <vt:lpstr>JLab Scope</vt:lpstr>
      <vt:lpstr>JLab Scope (continued)</vt:lpstr>
      <vt:lpstr>Jlab LCLS-II Org Chart</vt:lpstr>
      <vt:lpstr>Project Status</vt:lpstr>
      <vt:lpstr>CY15 Activities</vt:lpstr>
      <vt:lpstr>CY15 Activities</vt:lpstr>
      <vt:lpstr>Resource Usage by Fiscal Year</vt:lpstr>
      <vt:lpstr>Labor Usage FY15</vt:lpstr>
      <vt:lpstr>JLab Layout for LCLS-II CM Production</vt:lpstr>
      <vt:lpstr>Cryoplant Schematic showing Cryogenic Distribution System (CDS)</vt:lpstr>
      <vt:lpstr>Upcoming Major Reviews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Jefferson Lab LCLS-II Effort</dc:title>
  <dc:creator>George Neil</dc:creator>
  <cp:lastModifiedBy>Pat Stroop</cp:lastModifiedBy>
  <cp:revision>27</cp:revision>
  <cp:lastPrinted>2015-07-10T15:32:48Z</cp:lastPrinted>
  <dcterms:created xsi:type="dcterms:W3CDTF">2015-07-09T15:30:55Z</dcterms:created>
  <dcterms:modified xsi:type="dcterms:W3CDTF">2015-07-27T13:07:39Z</dcterms:modified>
</cp:coreProperties>
</file>