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3" r:id="rId2"/>
    <p:sldId id="294" r:id="rId3"/>
    <p:sldId id="277" r:id="rId4"/>
    <p:sldId id="278" r:id="rId5"/>
    <p:sldId id="279" r:id="rId6"/>
    <p:sldId id="281" r:id="rId7"/>
    <p:sldId id="295" r:id="rId8"/>
    <p:sldId id="296" r:id="rId9"/>
    <p:sldId id="297" r:id="rId10"/>
    <p:sldId id="300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CD"/>
    <a:srgbClr val="FFAD00"/>
    <a:srgbClr val="D1C2A1"/>
    <a:srgbClr val="F6F2C7"/>
    <a:srgbClr val="A3262A"/>
    <a:srgbClr val="E3D9B9"/>
    <a:srgbClr val="E9CE78"/>
    <a:srgbClr val="FFF3D0"/>
    <a:srgbClr val="FFE595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0" autoAdjust="0"/>
    <p:restoredTop sz="86391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Hall D line: linac damping, vertical emit / vertical</a:t>
            </a:r>
            <a:r>
              <a:rPr lang="en-US" baseline="0" dirty="0" smtClean="0"/>
              <a:t> ramp</a:t>
            </a:r>
          </a:p>
          <a:p>
            <a:r>
              <a:rPr lang="en-US" baseline="0" dirty="0" smtClean="0"/>
              <a:t>Note x4 margin in horizontal, x2 margin in vertical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229600" cy="39793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July 29 2015		S&amp;T Review</a:t>
            </a:r>
            <a:r>
              <a:rPr lang="en-US" baseline="0" dirty="0" smtClean="0"/>
              <a:t>: CEBAF Transverse Emittance (T. Satogata)		</a:t>
            </a:r>
            <a:r>
              <a:rPr lang="en-US" dirty="0" smtClean="0"/>
              <a:t>p. </a:t>
            </a:r>
            <a:fld id="{B58F48A6-A3E1-4848-9AC3-B43F560BE4FE}" type="slidenum">
              <a:rPr lang="en-US" smtClean="0"/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6" Type="http://schemas.openxmlformats.org/officeDocument/2006/relationships/image" Target="../media/image8.jpeg"/><Relationship Id="rId7" Type="http://schemas.microsoft.com/office/2007/relationships/hdphoto" Target="../media/hdphoto3.wdp"/><Relationship Id="rId8" Type="http://schemas.openxmlformats.org/officeDocument/2006/relationships/image" Target="../media/image9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 smtClean="0"/>
              <a:t>12 GeV CEBAF</a:t>
            </a:r>
            <a:br>
              <a:rPr lang="en-US" sz="4200" dirty="0" smtClean="0"/>
            </a:br>
            <a:r>
              <a:rPr lang="en-US" sz="4200" dirty="0" smtClean="0"/>
              <a:t>Transverse Emittance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Todd Satogata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Year’s Beam Requirements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66788"/>
            <a:ext cx="65055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594881" y="2474996"/>
            <a:ext cx="31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5.0 pass, 11GeV 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98" y="4344083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5.5 pass</a:t>
            </a:r>
          </a:p>
          <a:p>
            <a:pPr algn="r"/>
            <a:r>
              <a:rPr lang="en-US" dirty="0" smtClean="0"/>
              <a:t>12GeV</a:t>
            </a:r>
            <a:endParaRPr lang="en-US" dirty="0"/>
          </a:p>
        </p:txBody>
      </p:sp>
      <p:pic>
        <p:nvPicPr>
          <p:cNvPr id="9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942146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30" y="2016244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92" y="4437569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01" y="2942146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32" y="4531057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3" y="5225210"/>
            <a:ext cx="414344" cy="4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00881" y="5618084"/>
            <a:ext cx="632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Demonstrated at 5.5GeV setup, Hall-A 2-pass April 2015</a:t>
            </a:r>
            <a:endParaRPr lang="en-US" dirty="0"/>
          </a:p>
        </p:txBody>
      </p:sp>
      <p:pic>
        <p:nvPicPr>
          <p:cNvPr id="16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30" y="2942146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rne\AppData\Local\Microsoft\Windows\Temporary Internet Files\Content.IE5\XM9NW2QF\Yes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1" y="4355764"/>
            <a:ext cx="459357" cy="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rne\AppData\Local\Microsoft\Windows\Temporary Internet Files\Content.IE5\XM9NW2QF\medium-right-check-66.6-615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86" y="2016244"/>
            <a:ext cx="486237" cy="3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rne\AppData\Local\Microsoft\Windows\Temporary Internet Files\Content.IE5\XM9NW2QF\medium-right-check-66.6-615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6" y="5632307"/>
            <a:ext cx="486237" cy="3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19213" y="5270222"/>
            <a:ext cx="632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Demonstrated at 10.5GeV setup March 2015</a:t>
            </a:r>
            <a:endParaRPr lang="en-US" dirty="0"/>
          </a:p>
        </p:txBody>
      </p:sp>
      <p:pic>
        <p:nvPicPr>
          <p:cNvPr id="21" name="Picture 6" descr="C:\Users\Arne\AppData\Local\Microsoft\Windows\Temporary Internet Files\Content.IE5\WAEQGYGH\hyKm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57" y="2016244"/>
            <a:ext cx="482360" cy="4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rne\AppData\Local\Microsoft\Windows\Temporary Internet Files\Content.IE5\WAEQGYGH\hyKm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57" y="2950804"/>
            <a:ext cx="482360" cy="4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rne\AppData\Local\Microsoft\Windows\Temporary Internet Files\Content.IE5\WAEQGYGH\hyKm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54" y="4414566"/>
            <a:ext cx="482360" cy="4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3" y="6133380"/>
            <a:ext cx="331742" cy="33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19212" y="6114585"/>
            <a:ext cx="775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yet verified, but CEBAF energy spread dominated by synchrotron radiation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66791" y="785199"/>
            <a:ext cx="14390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Freyberger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48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GeV CEBAF transverse emittance dominated by synchrotron radiation in higher-pass arcs</a:t>
            </a:r>
          </a:p>
          <a:p>
            <a:pPr lvl="1"/>
            <a:r>
              <a:rPr lang="en-US" dirty="0" smtClean="0"/>
              <a:t>Was (somewhat) mitigated with FODO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DBA optics</a:t>
            </a:r>
          </a:p>
          <a:p>
            <a:pPr lvl="1"/>
            <a:r>
              <a:rPr lang="en-US" dirty="0" smtClean="0"/>
              <a:t>Will explore full impact with new optics in Fall 2015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Optics matching and emittance program combined</a:t>
            </a:r>
          </a:p>
          <a:p>
            <a:pPr lvl="1"/>
            <a:r>
              <a:rPr lang="en-US" dirty="0" smtClean="0"/>
              <a:t>Efficient, mature, reproducible to support physics program</a:t>
            </a:r>
          </a:p>
          <a:p>
            <a:endParaRPr lang="en-US" sz="1200" dirty="0"/>
          </a:p>
          <a:p>
            <a:r>
              <a:rPr lang="en-US" dirty="0" smtClean="0"/>
              <a:t>Measurements, theory, simulations are consistent</a:t>
            </a:r>
          </a:p>
          <a:p>
            <a:pPr lvl="1"/>
            <a:r>
              <a:rPr lang="en-US" dirty="0" smtClean="0"/>
              <a:t>Within margins to meet program goals at 10.5 GeV</a:t>
            </a:r>
            <a:endParaRPr lang="en-US" sz="1200" dirty="0" smtClean="0"/>
          </a:p>
          <a:p>
            <a:pPr lvl="1"/>
            <a:r>
              <a:rPr lang="en-US" dirty="0" smtClean="0"/>
              <a:t>Full 12 GeV optics commissioning in Fall 2015</a:t>
            </a:r>
          </a:p>
          <a:p>
            <a:pPr lvl="2"/>
            <a:r>
              <a:rPr lang="en-US" dirty="0" smtClean="0"/>
              <a:t>Including energy spread</a:t>
            </a:r>
          </a:p>
          <a:p>
            <a:pPr lvl="2"/>
            <a:r>
              <a:rPr lang="en-US" dirty="0" smtClean="0"/>
              <a:t>Fully expect to meet 12 GeV program goals for all halls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1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Year’s Beam Requirements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66788"/>
            <a:ext cx="65055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594881" y="2474996"/>
            <a:ext cx="31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5.0 pass, 11GeV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798" y="4344083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5.5 pass</a:t>
            </a:r>
          </a:p>
          <a:p>
            <a:pPr algn="r"/>
            <a:r>
              <a:rPr lang="en-US" dirty="0" smtClean="0"/>
              <a:t>12GeV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673" y="5598543"/>
            <a:ext cx="820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beam requirements transmitted to CASA in 2007.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5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GeV Transverse Emittance Evolution</a:t>
            </a:r>
            <a:endParaRPr lang="en-US" dirty="0"/>
          </a:p>
        </p:txBody>
      </p:sp>
      <p:graphicFrame>
        <p:nvGraphicFramePr>
          <p:cNvPr id="4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32998"/>
              </p:ext>
            </p:extLst>
          </p:nvPr>
        </p:nvGraphicFramePr>
        <p:xfrm>
          <a:off x="259920" y="1066800"/>
          <a:ext cx="5000625" cy="5093716"/>
        </p:xfrm>
        <a:graphic>
          <a:graphicData uri="http://schemas.openxmlformats.org/drawingml/2006/table">
            <a:tbl>
              <a:tblPr/>
              <a:tblGrid>
                <a:gridCol w="1250950"/>
                <a:gridCol w="1249363"/>
                <a:gridCol w="1250950"/>
                <a:gridCol w="124936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Region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[x10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Chicane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2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0.22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0.044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0.060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6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0.090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7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0.104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8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0.133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1.21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9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0.167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2.09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0.194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2.97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Hall D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2.70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90488" marR="90488" marT="44450" marB="4445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4592" y="3208863"/>
            <a:ext cx="2628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Arcs 6-10 with optics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econfigured from</a:t>
            </a:r>
          </a:p>
          <a:p>
            <a:r>
              <a:rPr lang="en-US" sz="2200" dirty="0" smtClean="0"/>
              <a:t>FODO to DBA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4527120" y="4724400"/>
            <a:ext cx="2057400" cy="381000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8406" y="4401903"/>
            <a:ext cx="2922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Synchrotron radiation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dominated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4603320" y="2667000"/>
            <a:ext cx="1905000" cy="38100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294" y="2252277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Adiabatic damping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dominated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5124" y="5529125"/>
            <a:ext cx="2578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Emittances are geometric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All quantities are 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               from Y. Roblin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9653" y="880415"/>
            <a:ext cx="360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to end elegant </a:t>
            </a:r>
            <a:r>
              <a:rPr lang="en-US" sz="2000" b="1" dirty="0" smtClean="0"/>
              <a:t>simulations</a:t>
            </a:r>
            <a:r>
              <a:rPr lang="en-US" sz="2000" dirty="0" smtClean="0"/>
              <a:t> with mitigation </a:t>
            </a:r>
            <a:r>
              <a:rPr lang="en-US" sz="1600" dirty="0" smtClean="0"/>
              <a:t>(Treat as ideal case)</a:t>
            </a:r>
            <a:endParaRPr lang="en-US" sz="16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3" y="1225062"/>
            <a:ext cx="321722" cy="25399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04" y="1229021"/>
            <a:ext cx="306369" cy="29024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74" y="1163705"/>
            <a:ext cx="609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9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43934"/>
            <a:ext cx="9052560" cy="397933"/>
          </a:xfrm>
        </p:spPr>
        <p:txBody>
          <a:bodyPr/>
          <a:lstStyle/>
          <a:p>
            <a:r>
              <a:rPr lang="en-US" dirty="0" smtClean="0"/>
              <a:t>Emittance/Optics Campaign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755"/>
            <a:ext cx="8337762" cy="55036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Incorporated into </a:t>
            </a:r>
            <a:r>
              <a:rPr lang="en-US" b="1" dirty="0" smtClean="0"/>
              <a:t>12 GeV optics commissioning</a:t>
            </a:r>
          </a:p>
          <a:p>
            <a:pPr lvl="1"/>
            <a:r>
              <a:rPr lang="en-US" dirty="0" smtClean="0"/>
              <a:t>Measure in all (available) matching regions</a:t>
            </a:r>
          </a:p>
          <a:p>
            <a:pPr lvl="1"/>
            <a:r>
              <a:rPr lang="en-US" dirty="0" smtClean="0"/>
              <a:t>Single quad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single wire scanner measurements</a:t>
            </a:r>
          </a:p>
          <a:p>
            <a:pPr lvl="1"/>
            <a:r>
              <a:rPr lang="en-US" dirty="0" smtClean="0"/>
              <a:t>Improve automation, model integration in 6 GeV tools</a:t>
            </a:r>
          </a:p>
          <a:p>
            <a:pPr lvl="2"/>
            <a:r>
              <a:rPr lang="en-US" dirty="0" smtClean="0"/>
              <a:t>Measurement/match: 6-8 hours (expert)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1 hour (operators)</a:t>
            </a:r>
          </a:p>
          <a:p>
            <a:pPr lvl="1"/>
            <a:endParaRPr lang="en-US" dirty="0"/>
          </a:p>
          <a:p>
            <a:r>
              <a:rPr lang="en-US" dirty="0" smtClean="0"/>
              <a:t>Additional benefits</a:t>
            </a:r>
          </a:p>
          <a:p>
            <a:pPr lvl="1"/>
            <a:r>
              <a:rPr lang="en-US" dirty="0" smtClean="0"/>
              <a:t>Matching more systematic and consistent through CEBAF</a:t>
            </a:r>
          </a:p>
          <a:p>
            <a:pPr lvl="2"/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improved operational reproducibility, setup speed</a:t>
            </a:r>
          </a:p>
          <a:p>
            <a:pPr lvl="1"/>
            <a:r>
              <a:rPr lang="en-US" dirty="0" smtClean="0"/>
              <a:t>“Parasitic” beam emittance data from every scan/rematch</a:t>
            </a:r>
          </a:p>
          <a:p>
            <a:endParaRPr lang="en-US" dirty="0"/>
          </a:p>
          <a:p>
            <a:r>
              <a:rPr lang="en-US" dirty="0" smtClean="0"/>
              <a:t>Note: following data is for 10.5 GeV CEBAF commissioning</a:t>
            </a:r>
          </a:p>
          <a:p>
            <a:r>
              <a:rPr lang="en-US" dirty="0" smtClean="0"/>
              <a:t>Full 12 GeV commissioning this fall will have similar strategy</a:t>
            </a:r>
          </a:p>
        </p:txBody>
      </p:sp>
    </p:spTree>
    <p:extLst>
      <p:ext uri="{BB962C8B-B14F-4D97-AF65-F5344CB8AC3E}">
        <p14:creationId xmlns:p14="http://schemas.microsoft.com/office/powerpoint/2010/main" val="272497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</a:t>
            </a:r>
            <a:r>
              <a:rPr lang="en-US" baseline="0" dirty="0" smtClean="0"/>
              <a:t> Optics Rematch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0" y="745057"/>
            <a:ext cx="2670048" cy="2852247"/>
          </a:xfrm>
          <a:prstGeom prst="rect">
            <a:avLst/>
          </a:prstGeom>
          <a:effectLst>
            <a:outerShdw blurRad="152400" dist="38100" dir="2700000" sx="101000" sy="101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0" y="3597304"/>
            <a:ext cx="2670048" cy="2852246"/>
          </a:xfrm>
          <a:prstGeom prst="rect">
            <a:avLst/>
          </a:prstGeom>
          <a:effectLst>
            <a:outerShdw blurRad="152400" dist="38100" dir="2700000" sx="101000" sy="101000" algn="tl" rotWithShape="0">
              <a:srgbClr val="000000">
                <a:alpha val="3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5444" y="1307817"/>
            <a:ext cx="113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Horizontal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444" y="5701390"/>
            <a:ext cx="113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Vertical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647" y="3597304"/>
            <a:ext cx="2670048" cy="2852247"/>
          </a:xfrm>
          <a:prstGeom prst="rect">
            <a:avLst/>
          </a:prstGeom>
          <a:solidFill>
            <a:srgbClr val="FFFFFF"/>
          </a:solidFill>
          <a:effectLst>
            <a:outerShdw blurRad="152400" dist="38100" dir="2700000" sx="101000" sy="101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647" y="745057"/>
            <a:ext cx="2670048" cy="2852247"/>
          </a:xfrm>
          <a:prstGeom prst="rect">
            <a:avLst/>
          </a:prstGeom>
          <a:solidFill>
            <a:srgbClr val="FFFFFF"/>
          </a:solidFill>
          <a:effectLst>
            <a:outerShdw blurRad="152400" dist="38100" dir="2700000" sx="101000" sy="101000" algn="tl" rotWithShape="0">
              <a:srgbClr val="000000">
                <a:alpha val="3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744043" y="1312269"/>
            <a:ext cx="113906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Horizontal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4043" y="5705842"/>
            <a:ext cx="113906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Vertical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3176" y="1911760"/>
            <a:ext cx="31116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All data plotted is the projected beam ellipse in (</a:t>
            </a:r>
            <a:r>
              <a:rPr lang="en-US" sz="1600" dirty="0" err="1" smtClean="0">
                <a:latin typeface="Arial"/>
                <a:cs typeface="Arial"/>
              </a:rPr>
              <a:t>x,x</a:t>
            </a:r>
            <a:r>
              <a:rPr lang="en-US" sz="1600" dirty="0" smtClean="0">
                <a:latin typeface="Arial"/>
                <a:cs typeface="Arial"/>
              </a:rPr>
              <a:t>’) at start of an upstream scanned quad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This data is for Arc 9 spreader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Blue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green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ellipses are online model prediction</a:t>
            </a:r>
          </a:p>
          <a:p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 is measurement</a:t>
            </a:r>
          </a:p>
          <a:p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Discrepancy in horizontal after match is only due to measured beam emittance being larger from expected design value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2848" y="944133"/>
            <a:ext cx="245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Before match, as found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857083" y="944133"/>
            <a:ext cx="545765" cy="3385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63498" y="1417087"/>
            <a:ext cx="133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After match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23" name="Left Arrow 22"/>
          <p:cNvSpPr/>
          <p:nvPr/>
        </p:nvSpPr>
        <p:spPr>
          <a:xfrm flipH="1">
            <a:off x="5215455" y="1433245"/>
            <a:ext cx="1097568" cy="338554"/>
          </a:xfrm>
          <a:prstGeom prst="leftArrow">
            <a:avLst>
              <a:gd name="adj1" fmla="val 6456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3709" y="1099517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x’ [</a:t>
            </a:r>
            <a:r>
              <a:rPr lang="en-US" sz="1000" dirty="0" err="1" smtClean="0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rad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1270" y="1099517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x’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rad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1270" y="3959202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y</a:t>
            </a:r>
            <a:r>
              <a:rPr lang="en-US" sz="1000" dirty="0" smtClean="0">
                <a:latin typeface="Arial"/>
                <a:cs typeface="Arial"/>
              </a:rPr>
              <a:t>’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rad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248" y="3957192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y</a:t>
            </a:r>
            <a:r>
              <a:rPr lang="en-US" sz="1000" dirty="0" smtClean="0">
                <a:latin typeface="Arial"/>
                <a:cs typeface="Arial"/>
              </a:rPr>
              <a:t>’ [</a:t>
            </a:r>
            <a:r>
              <a:rPr lang="en-US" sz="1000" dirty="0" err="1" smtClean="0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rad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612" y="6249528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y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m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80691" y="6249528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y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m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0691" y="3411400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m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40029" y="3411400"/>
            <a:ext cx="58639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 [</a:t>
            </a:r>
            <a:r>
              <a:rPr lang="en-US" sz="1000" dirty="0" err="1">
                <a:latin typeface="Symbol" charset="2"/>
                <a:cs typeface="Symbol" charset="2"/>
              </a:rPr>
              <a:t>μ</a:t>
            </a:r>
            <a:r>
              <a:rPr lang="en-US" sz="1000" dirty="0" err="1" smtClean="0">
                <a:latin typeface="Arial"/>
                <a:cs typeface="Arial"/>
              </a:rPr>
              <a:t>m</a:t>
            </a:r>
            <a:r>
              <a:rPr lang="en-US" sz="1000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6956" y="3278096"/>
            <a:ext cx="29311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250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6749" y="3298512"/>
            <a:ext cx="37525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-250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199" y="1266537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4</a:t>
            </a:r>
            <a:r>
              <a:rPr lang="en-US" sz="10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148" y="3166599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-40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29261" y="6120152"/>
            <a:ext cx="29311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300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054" y="6140568"/>
            <a:ext cx="37525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-300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177" y="4129625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4</a:t>
            </a:r>
            <a:r>
              <a:rPr lang="en-US" sz="10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126" y="6029687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1553" y="1262423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4</a:t>
            </a:r>
            <a:r>
              <a:rPr lang="en-US" sz="10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62502" y="3162485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52932" y="3277411"/>
            <a:ext cx="29311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300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02725" y="3297827"/>
            <a:ext cx="37525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-300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12784" y="4129619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4</a:t>
            </a:r>
            <a:r>
              <a:rPr lang="en-US" sz="10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2932" y="6120146"/>
            <a:ext cx="29311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300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02725" y="6140562"/>
            <a:ext cx="37525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-300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93733" y="6029681"/>
            <a:ext cx="29330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-40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34027" y="2887677"/>
            <a:ext cx="946613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Symbol" charset="2"/>
                <a:cs typeface="Symbol" charset="2"/>
              </a:rPr>
              <a:t>ε</a:t>
            </a:r>
            <a:r>
              <a:rPr lang="en-US" sz="1200" baseline="-25000" dirty="0" smtClean="0">
                <a:latin typeface="Arial"/>
                <a:cs typeface="Arial"/>
              </a:rPr>
              <a:t>x</a:t>
            </a:r>
            <a:r>
              <a:rPr lang="en-US" sz="1200" dirty="0" smtClean="0">
                <a:latin typeface="Arial"/>
                <a:cs typeface="Arial"/>
              </a:rPr>
              <a:t>=2.6 nm-rad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64507" y="4421837"/>
            <a:ext cx="946613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err="1">
                <a:latin typeface="Symbol" charset="2"/>
                <a:cs typeface="Symbol" charset="2"/>
              </a:rPr>
              <a:t>ε</a:t>
            </a:r>
            <a:r>
              <a:rPr lang="en-US" sz="1200" baseline="-25000" dirty="0" err="1" smtClean="0">
                <a:latin typeface="Arial"/>
                <a:cs typeface="Arial"/>
              </a:rPr>
              <a:t>y</a:t>
            </a:r>
            <a:r>
              <a:rPr lang="en-US" sz="1200" dirty="0" smtClean="0">
                <a:latin typeface="Arial"/>
                <a:cs typeface="Arial"/>
              </a:rPr>
              <a:t>=1.9 nm-rad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40187" y="2887677"/>
            <a:ext cx="946613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Symbol" charset="2"/>
                <a:cs typeface="Symbol" charset="2"/>
              </a:rPr>
              <a:t>ε</a:t>
            </a:r>
            <a:r>
              <a:rPr lang="en-US" sz="1200" baseline="-25000" dirty="0" smtClean="0">
                <a:latin typeface="Arial"/>
                <a:cs typeface="Arial"/>
              </a:rPr>
              <a:t>x</a:t>
            </a:r>
            <a:r>
              <a:rPr lang="en-US" sz="1200" dirty="0" smtClean="0">
                <a:latin typeface="Arial"/>
                <a:cs typeface="Arial"/>
              </a:rPr>
              <a:t>=3.0 nm-rad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76860" y="4421837"/>
            <a:ext cx="946613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err="1" smtClean="0">
                <a:latin typeface="Symbol" charset="2"/>
                <a:cs typeface="Symbol" charset="2"/>
              </a:rPr>
              <a:t>ε</a:t>
            </a:r>
            <a:r>
              <a:rPr lang="en-US" sz="1200" baseline="-25000" dirty="0" err="1" smtClean="0">
                <a:latin typeface="Arial"/>
                <a:cs typeface="Arial"/>
              </a:rPr>
              <a:t>y</a:t>
            </a:r>
            <a:r>
              <a:rPr lang="en-US" sz="1200" dirty="0" smtClean="0">
                <a:latin typeface="Arial"/>
                <a:cs typeface="Arial"/>
              </a:rPr>
              <a:t>=1.9 nm-rad</a:t>
            </a:r>
          </a:p>
        </p:txBody>
      </p:sp>
    </p:spTree>
    <p:extLst>
      <p:ext uri="{BB962C8B-B14F-4D97-AF65-F5344CB8AC3E}">
        <p14:creationId xmlns:p14="http://schemas.microsoft.com/office/powerpoint/2010/main" val="31418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2015 10.5 GeV Measurements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2463"/>
              </p:ext>
            </p:extLst>
          </p:nvPr>
        </p:nvGraphicFramePr>
        <p:xfrm>
          <a:off x="1211165" y="1138007"/>
          <a:ext cx="6937740" cy="4450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09283"/>
                <a:gridCol w="1565706"/>
                <a:gridCol w="1107451"/>
                <a:gridCol w="1667752"/>
                <a:gridCol w="13875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Simulated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Simulated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ε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Y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ε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r>
                        <a:rPr lang="en-US" baseline="0" dirty="0" smtClean="0"/>
                        <a:t> 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2.5±0.9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1.9±0.6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0.43±0.04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0.32±0.05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0.50±0.10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0.31±0.10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Arc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0.63±0.05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0.72±0.07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0.81±0.07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0.65±0.10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0.48±0.05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0.66±0.04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1.1±0.1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1.0±0.1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</a:t>
                      </a:r>
                      <a:r>
                        <a:rPr lang="en-US" baseline="0" dirty="0" smtClean="0"/>
                        <a:t>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3.1±0.2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1.9±0.3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2.4±0.3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1.7±0.4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 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5.16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2.64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2230" y="5733977"/>
            <a:ext cx="6183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Wire scanner not installed in Arc 7 in spring 2015; reinstall for fall 2015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Wire scanner in Arc 5 in disrepair, to be repaired summer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7483" y="809200"/>
            <a:ext cx="5721422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All geometric rms values, [nm-rad]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5724" y="2610332"/>
            <a:ext cx="2664113" cy="7642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79837" y="2610332"/>
            <a:ext cx="3069067" cy="7642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9838" y="3762183"/>
            <a:ext cx="3069066" cy="182590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43071" y="3398142"/>
            <a:ext cx="11086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Coupling?</a:t>
            </a:r>
          </a:p>
        </p:txBody>
      </p:sp>
    </p:spTree>
    <p:extLst>
      <p:ext uri="{BB962C8B-B14F-4D97-AF65-F5344CB8AC3E}">
        <p14:creationId xmlns:p14="http://schemas.microsoft.com/office/powerpoint/2010/main" val="21777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Emittance Measurements </a:t>
            </a:r>
            <a:r>
              <a:rPr lang="en-US" sz="3100" dirty="0" err="1" smtClean="0"/>
              <a:t>vs</a:t>
            </a:r>
            <a:r>
              <a:rPr lang="en-US" sz="3100" dirty="0" smtClean="0"/>
              <a:t> Requirements</a:t>
            </a:r>
            <a:endParaRPr lang="en-US" sz="31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09550" y="866775"/>
            <a:ext cx="8734425" cy="3143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measurements performed at 10.5 GeV 5 pass configuration</a:t>
            </a:r>
          </a:p>
          <a:p>
            <a:pPr lvl="1"/>
            <a:r>
              <a:rPr lang="en-US" dirty="0" smtClean="0"/>
              <a:t>Measurements at 12 GeV planned for Fall 2015</a:t>
            </a:r>
          </a:p>
          <a:p>
            <a:r>
              <a:rPr lang="en-US" dirty="0" smtClean="0"/>
              <a:t>A,B,C emittances inferred from measurements in the 5</a:t>
            </a:r>
            <a:r>
              <a:rPr lang="en-US" baseline="30000" dirty="0" smtClean="0"/>
              <a:t>th</a:t>
            </a:r>
            <a:r>
              <a:rPr lang="en-US" dirty="0" smtClean="0"/>
              <a:t> pass extraction line, AE region. This is input to hall transport lines.</a:t>
            </a:r>
          </a:p>
          <a:p>
            <a:r>
              <a:rPr lang="en-US" dirty="0" smtClean="0"/>
              <a:t>D emittances measured in the Hall-D transport line.</a:t>
            </a:r>
          </a:p>
          <a:p>
            <a:r>
              <a:rPr lang="en-US" dirty="0" smtClean="0"/>
              <a:t>All measurements on March 23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2015.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97053"/>
              </p:ext>
            </p:extLst>
          </p:nvPr>
        </p:nvGraphicFramePr>
        <p:xfrm>
          <a:off x="957172" y="3786623"/>
          <a:ext cx="7539848" cy="195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16"/>
                <a:gridCol w="1352916"/>
                <a:gridCol w="1547352"/>
                <a:gridCol w="1682150"/>
                <a:gridCol w="1604514"/>
              </a:tblGrid>
              <a:tr h="1077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Measured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Requirement</a:t>
                      </a:r>
                      <a:endParaRPr lang="en-US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(nm)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Measured</a:t>
                      </a:r>
                      <a:endParaRPr lang="en-US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ε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dirty="0" smtClean="0"/>
                        <a:t> (nm)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ε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dirty="0" smtClean="0"/>
                        <a:t> (nm)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36842">
                <a:tc>
                  <a:txBody>
                    <a:bodyPr/>
                    <a:lstStyle/>
                    <a:p>
                      <a:r>
                        <a:rPr lang="en-US" dirty="0" smtClean="0"/>
                        <a:t>AE (A,B,C)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</a:t>
                      </a:r>
                      <a:endParaRPr lang="en-US" dirty="0"/>
                    </a:p>
                  </a:txBody>
                  <a:tcPr/>
                </a:tc>
              </a:tr>
              <a:tr h="436842">
                <a:tc>
                  <a:txBody>
                    <a:bodyPr/>
                    <a:lstStyle/>
                    <a:p>
                      <a:r>
                        <a:rPr lang="en-US" dirty="0" smtClean="0"/>
                        <a:t>5C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6791" y="6086111"/>
            <a:ext cx="14390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Freyberger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40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Spread </a:t>
            </a:r>
            <a:r>
              <a:rPr lang="en-US" dirty="0" err="1" smtClean="0"/>
              <a:t>vs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09550" y="866775"/>
            <a:ext cx="8734425" cy="3092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Energy spread measurements on 5</a:t>
            </a:r>
            <a:r>
              <a:rPr lang="en-US" baseline="30000" dirty="0" smtClean="0"/>
              <a:t>th</a:t>
            </a:r>
            <a:r>
              <a:rPr lang="en-US" dirty="0" smtClean="0"/>
              <a:t> and 5.5 pass beams have not been performed to date.</a:t>
            </a:r>
          </a:p>
          <a:p>
            <a:r>
              <a:rPr lang="en-US" dirty="0" smtClean="0"/>
              <a:t>Plan to measure Fall 2015 at full energy.</a:t>
            </a:r>
          </a:p>
          <a:p>
            <a:r>
              <a:rPr lang="en-US" dirty="0" smtClean="0"/>
              <a:t>Energy spread on 5</a:t>
            </a:r>
            <a:r>
              <a:rPr lang="en-US" baseline="30000" dirty="0" smtClean="0"/>
              <a:t>th</a:t>
            </a:r>
            <a:r>
              <a:rPr lang="en-US" dirty="0" smtClean="0"/>
              <a:t> pass will be dominated by synchrotron radiation.</a:t>
            </a:r>
          </a:p>
          <a:p>
            <a:pPr lvl="1"/>
            <a:r>
              <a:rPr lang="en-US" dirty="0" smtClean="0"/>
              <a:t>Expect o(1-10)x10</a:t>
            </a:r>
            <a:r>
              <a:rPr lang="en-US" baseline="30000" dirty="0" smtClean="0"/>
              <a:t>-4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44"/>
              </p:ext>
            </p:extLst>
          </p:nvPr>
        </p:nvGraphicFramePr>
        <p:xfrm>
          <a:off x="385309" y="3467340"/>
          <a:ext cx="8558664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444"/>
                <a:gridCol w="1426444"/>
                <a:gridCol w="1426444"/>
                <a:gridCol w="1426444"/>
                <a:gridCol w="1426444"/>
                <a:gridCol w="142644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err="1" smtClean="0"/>
                        <a:t>σE</a:t>
                      </a:r>
                      <a:r>
                        <a:rPr lang="en-US" baseline="-25000" dirty="0" err="1" smtClean="0"/>
                        <a:t>synch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(MeV)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err="1" smtClean="0"/>
                        <a:t>σE</a:t>
                      </a:r>
                      <a:r>
                        <a:rPr lang="en-US" baseline="-25000" dirty="0" err="1" smtClean="0"/>
                        <a:t>RF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(MeV)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Worst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err="1" smtClean="0"/>
                        <a:t>σE</a:t>
                      </a:r>
                      <a:r>
                        <a:rPr lang="en-US" baseline="-25000" dirty="0" err="1" smtClean="0"/>
                        <a:t>combined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(MeV)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err="1" smtClean="0"/>
                        <a:t>σE</a:t>
                      </a:r>
                      <a:r>
                        <a:rPr lang="en-US" dirty="0" smtClean="0"/>
                        <a:t>/E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(%)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err="1" smtClean="0"/>
                        <a:t>σE</a:t>
                      </a:r>
                      <a:r>
                        <a:rPr lang="en-US" dirty="0" smtClean="0"/>
                        <a:t>/E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dirty="0" smtClean="0"/>
                        <a:t>(%)</a:t>
                      </a:r>
                    </a:p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A,B,C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6791" y="6086111"/>
            <a:ext cx="14390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Freyberger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66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</a:t>
            </a:r>
            <a:r>
              <a:rPr lang="en-US" dirty="0" err="1" smtClean="0"/>
              <a:t>vs</a:t>
            </a:r>
            <a:r>
              <a:rPr lang="en-US" smtClean="0"/>
              <a:t> Requirements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75400"/>
              </p:ext>
            </p:extLst>
          </p:nvPr>
        </p:nvGraphicFramePr>
        <p:xfrm>
          <a:off x="474455" y="1561612"/>
          <a:ext cx="7979430" cy="239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58"/>
                <a:gridCol w="1258201"/>
                <a:gridCol w="1665556"/>
                <a:gridCol w="1215370"/>
                <a:gridCol w="1444440"/>
                <a:gridCol w="13299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σ</a:t>
                      </a:r>
                      <a:r>
                        <a:rPr lang="en-US" baseline="-25000" dirty="0" err="1" smtClean="0"/>
                        <a:t>x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μ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σ</a:t>
                      </a:r>
                      <a:r>
                        <a:rPr lang="en-US" baseline="-25000" dirty="0" err="1" smtClean="0"/>
                        <a:t>x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μ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σ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μ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σ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μ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A(5-pass)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2015-Mar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A(2-pass)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2015-April </a:t>
                      </a:r>
                      <a:endParaRPr lang="en-US" dirty="0"/>
                    </a:p>
                  </a:txBody>
                  <a:tcPr/>
                </a:tc>
              </a:tr>
              <a:tr h="371511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2015-May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2015-Mar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4453" y="4399472"/>
            <a:ext cx="797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A&amp;D beam lines were in the process of setup and optimization at the time of the 2015-Mar measurements.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6791" y="6086111"/>
            <a:ext cx="14390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Freyberger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45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1034</Words>
  <Application>Microsoft Macintosh PowerPoint</Application>
  <PresentationFormat>On-screen Show (4:3)</PresentationFormat>
  <Paragraphs>319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JLabPowerpointMain</vt:lpstr>
      <vt:lpstr>12 GeV CEBAF Transverse Emittance</vt:lpstr>
      <vt:lpstr>Initial Year’s Beam Requirements</vt:lpstr>
      <vt:lpstr>12 GeV Transverse Emittance Evolution</vt:lpstr>
      <vt:lpstr>Emittance/Optics Campaign Strategy</vt:lpstr>
      <vt:lpstr>Model-Based Optics Rematch</vt:lpstr>
      <vt:lpstr>Spring 2015 10.5 GeV Measurements</vt:lpstr>
      <vt:lpstr>Emittance Measurements vs Requirements</vt:lpstr>
      <vt:lpstr>Energy Spread vs Requirements</vt:lpstr>
      <vt:lpstr>Beam Size vs Requirements</vt:lpstr>
      <vt:lpstr>Initial Year’s Beam Requirements 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848</cp:revision>
  <cp:lastPrinted>2015-07-16T15:45:42Z</cp:lastPrinted>
  <dcterms:created xsi:type="dcterms:W3CDTF">2014-06-23T12:28:26Z</dcterms:created>
  <dcterms:modified xsi:type="dcterms:W3CDTF">2015-07-29T16:34:33Z</dcterms:modified>
</cp:coreProperties>
</file>