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68" r:id="rId4"/>
    <p:sldId id="296" r:id="rId5"/>
    <p:sldId id="297" r:id="rId6"/>
    <p:sldId id="295" r:id="rId7"/>
    <p:sldId id="293" r:id="rId8"/>
    <p:sldId id="291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 showGuides="1">
      <p:cViewPr>
        <p:scale>
          <a:sx n="118" d="100"/>
          <a:sy n="118" d="100"/>
        </p:scale>
        <p:origin x="-144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7/29/2015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n12posterpicture"/>
          <p:cNvPicPr>
            <a:picLocks noChangeAspect="1" noChangeArrowheads="1"/>
          </p:cNvPicPr>
          <p:nvPr/>
        </p:nvPicPr>
        <p:blipFill>
          <a:blip r:embed="rId3">
            <a:lum bright="80000" contrast="-80000"/>
          </a:blip>
          <a:srcRect l="3783" t="24808" b="13891"/>
          <a:stretch>
            <a:fillRect/>
          </a:stretch>
        </p:blipFill>
        <p:spPr bwMode="auto">
          <a:xfrm>
            <a:off x="0" y="651331"/>
            <a:ext cx="9144000" cy="54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749" y="681102"/>
            <a:ext cx="780157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of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Polarimeters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and Polarized Targets: what are the plans for development of polarized targets to meet the needs of the Day 1 and future experimental physics program?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80721" y="2603261"/>
            <a:ext cx="3530633" cy="3188898"/>
            <a:chOff x="4852927" y="2543885"/>
            <a:chExt cx="3749678" cy="3386741"/>
          </a:xfrm>
        </p:grpSpPr>
        <p:grpSp>
          <p:nvGrpSpPr>
            <p:cNvPr id="10" name="Group 9"/>
            <p:cNvGrpSpPr/>
            <p:nvPr/>
          </p:nvGrpSpPr>
          <p:grpSpPr>
            <a:xfrm>
              <a:off x="4852927" y="2543885"/>
              <a:ext cx="3749678" cy="3386741"/>
              <a:chOff x="-45530" y="1960258"/>
              <a:chExt cx="4075248" cy="3680799"/>
            </a:xfrm>
          </p:grpSpPr>
          <p:grpSp>
            <p:nvGrpSpPr>
              <p:cNvPr id="13" name="Group 327"/>
              <p:cNvGrpSpPr>
                <a:grpSpLocks/>
              </p:cNvGrpSpPr>
              <p:nvPr/>
            </p:nvGrpSpPr>
            <p:grpSpPr bwMode="auto">
              <a:xfrm>
                <a:off x="-45530" y="1960258"/>
                <a:ext cx="4075248" cy="3680799"/>
                <a:chOff x="873129" y="1524000"/>
                <a:chExt cx="4886321" cy="4592644"/>
              </a:xfrm>
            </p:grpSpPr>
            <p:grpSp>
              <p:nvGrpSpPr>
                <p:cNvPr id="27" name="Group 408"/>
                <p:cNvGrpSpPr>
                  <a:grpSpLocks/>
                </p:cNvGrpSpPr>
                <p:nvPr/>
              </p:nvGrpSpPr>
              <p:grpSpPr bwMode="auto">
                <a:xfrm>
                  <a:off x="3810000" y="1524000"/>
                  <a:ext cx="1949450" cy="1509713"/>
                  <a:chOff x="2400" y="960"/>
                  <a:chExt cx="1228" cy="951"/>
                </a:xfrm>
              </p:grpSpPr>
              <p:grpSp>
                <p:nvGrpSpPr>
                  <p:cNvPr id="291" name="Group 407"/>
                  <p:cNvGrpSpPr>
                    <a:grpSpLocks/>
                  </p:cNvGrpSpPr>
                  <p:nvPr/>
                </p:nvGrpSpPr>
                <p:grpSpPr bwMode="auto">
                  <a:xfrm>
                    <a:off x="2477" y="960"/>
                    <a:ext cx="1151" cy="912"/>
                    <a:chOff x="2477" y="960"/>
                    <a:chExt cx="1151" cy="912"/>
                  </a:xfrm>
                </p:grpSpPr>
                <p:sp>
                  <p:nvSpPr>
                    <p:cNvPr id="293" name="Line 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77" y="1870"/>
                      <a:ext cx="0" cy="2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4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3303" y="1036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5" name="Freeform 319"/>
                    <p:cNvSpPr>
                      <a:spLocks/>
                    </p:cNvSpPr>
                    <p:nvPr/>
                  </p:nvSpPr>
                  <p:spPr bwMode="auto">
                    <a:xfrm>
                      <a:off x="3303" y="1036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6" name="Freeform 320"/>
                    <p:cNvSpPr>
                      <a:spLocks/>
                    </p:cNvSpPr>
                    <p:nvPr/>
                  </p:nvSpPr>
                  <p:spPr bwMode="auto">
                    <a:xfrm>
                      <a:off x="3303" y="960"/>
                      <a:ext cx="323" cy="115"/>
                    </a:xfrm>
                    <a:custGeom>
                      <a:avLst/>
                      <a:gdLst>
                        <a:gd name="T0" fmla="*/ 239 w 323"/>
                        <a:gd name="T1" fmla="*/ 0 h 117"/>
                        <a:gd name="T2" fmla="*/ 0 w 323"/>
                        <a:gd name="T3" fmla="*/ 66 h 117"/>
                        <a:gd name="T4" fmla="*/ 89 w 323"/>
                        <a:gd name="T5" fmla="*/ 97 h 117"/>
                        <a:gd name="T6" fmla="*/ 323 w 323"/>
                        <a:gd name="T7" fmla="*/ 24 h 117"/>
                        <a:gd name="T8" fmla="*/ 239 w 323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3"/>
                        <a:gd name="T16" fmla="*/ 0 h 117"/>
                        <a:gd name="T17" fmla="*/ 323 w 323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3" h="117">
                          <a:moveTo>
                            <a:pt x="239" y="0"/>
                          </a:moveTo>
                          <a:lnTo>
                            <a:pt x="0" y="76"/>
                          </a:lnTo>
                          <a:lnTo>
                            <a:pt x="89" y="117"/>
                          </a:lnTo>
                          <a:lnTo>
                            <a:pt x="323" y="24"/>
                          </a:lnTo>
                          <a:lnTo>
                            <a:pt x="239" y="0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7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3303" y="960"/>
                      <a:ext cx="323" cy="115"/>
                    </a:xfrm>
                    <a:custGeom>
                      <a:avLst/>
                      <a:gdLst>
                        <a:gd name="T0" fmla="*/ 239 w 323"/>
                        <a:gd name="T1" fmla="*/ 0 h 117"/>
                        <a:gd name="T2" fmla="*/ 0 w 323"/>
                        <a:gd name="T3" fmla="*/ 66 h 117"/>
                        <a:gd name="T4" fmla="*/ 89 w 323"/>
                        <a:gd name="T5" fmla="*/ 97 h 117"/>
                        <a:gd name="T6" fmla="*/ 323 w 323"/>
                        <a:gd name="T7" fmla="*/ 24 h 1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23"/>
                        <a:gd name="T13" fmla="*/ 0 h 117"/>
                        <a:gd name="T14" fmla="*/ 323 w 323"/>
                        <a:gd name="T15" fmla="*/ 117 h 1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23" h="117">
                          <a:moveTo>
                            <a:pt x="239" y="0"/>
                          </a:moveTo>
                          <a:lnTo>
                            <a:pt x="0" y="76"/>
                          </a:lnTo>
                          <a:lnTo>
                            <a:pt x="89" y="117"/>
                          </a:lnTo>
                          <a:lnTo>
                            <a:pt x="323" y="24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8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3392" y="986"/>
                      <a:ext cx="236" cy="177"/>
                    </a:xfrm>
                    <a:custGeom>
                      <a:avLst/>
                      <a:gdLst>
                        <a:gd name="T0" fmla="*/ 0 w 236"/>
                        <a:gd name="T1" fmla="*/ 150 h 180"/>
                        <a:gd name="T2" fmla="*/ 0 w 236"/>
                        <a:gd name="T3" fmla="*/ 80 h 180"/>
                        <a:gd name="T4" fmla="*/ 236 w 236"/>
                        <a:gd name="T5" fmla="*/ 0 h 180"/>
                        <a:gd name="T6" fmla="*/ 234 w 236"/>
                        <a:gd name="T7" fmla="*/ 77 h 180"/>
                        <a:gd name="T8" fmla="*/ 0 w 236"/>
                        <a:gd name="T9" fmla="*/ 150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6"/>
                        <a:gd name="T16" fmla="*/ 0 h 180"/>
                        <a:gd name="T17" fmla="*/ 236 w 236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6" h="180">
                          <a:moveTo>
                            <a:pt x="0" y="180"/>
                          </a:moveTo>
                          <a:lnTo>
                            <a:pt x="0" y="91"/>
                          </a:lnTo>
                          <a:lnTo>
                            <a:pt x="236" y="0"/>
                          </a:lnTo>
                          <a:lnTo>
                            <a:pt x="234" y="87"/>
                          </a:lnTo>
                          <a:lnTo>
                            <a:pt x="0" y="180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9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3392" y="986"/>
                      <a:ext cx="236" cy="177"/>
                    </a:xfrm>
                    <a:custGeom>
                      <a:avLst/>
                      <a:gdLst>
                        <a:gd name="T0" fmla="*/ 0 w 236"/>
                        <a:gd name="T1" fmla="*/ 150 h 180"/>
                        <a:gd name="T2" fmla="*/ 0 w 236"/>
                        <a:gd name="T3" fmla="*/ 80 h 180"/>
                        <a:gd name="T4" fmla="*/ 236 w 236"/>
                        <a:gd name="T5" fmla="*/ 0 h 180"/>
                        <a:gd name="T6" fmla="*/ 234 w 236"/>
                        <a:gd name="T7" fmla="*/ 77 h 180"/>
                        <a:gd name="T8" fmla="*/ 0 w 236"/>
                        <a:gd name="T9" fmla="*/ 150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6"/>
                        <a:gd name="T16" fmla="*/ 0 h 180"/>
                        <a:gd name="T17" fmla="*/ 236 w 236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6" h="180">
                          <a:moveTo>
                            <a:pt x="0" y="180"/>
                          </a:moveTo>
                          <a:lnTo>
                            <a:pt x="0" y="91"/>
                          </a:lnTo>
                          <a:lnTo>
                            <a:pt x="236" y="0"/>
                          </a:lnTo>
                          <a:lnTo>
                            <a:pt x="234" y="87"/>
                          </a:lnTo>
                          <a:lnTo>
                            <a:pt x="0" y="18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0" name="Freeform 32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52" y="1006"/>
                      <a:ext cx="90" cy="106"/>
                    </a:xfrm>
                    <a:custGeom>
                      <a:avLst/>
                      <a:gdLst>
                        <a:gd name="T0" fmla="*/ 42 w 90"/>
                        <a:gd name="T1" fmla="*/ 19 h 108"/>
                        <a:gd name="T2" fmla="*/ 48 w 90"/>
                        <a:gd name="T3" fmla="*/ 19 h 108"/>
                        <a:gd name="T4" fmla="*/ 53 w 90"/>
                        <a:gd name="T5" fmla="*/ 21 h 108"/>
                        <a:gd name="T6" fmla="*/ 59 w 90"/>
                        <a:gd name="T7" fmla="*/ 22 h 108"/>
                        <a:gd name="T8" fmla="*/ 63 w 90"/>
                        <a:gd name="T9" fmla="*/ 27 h 108"/>
                        <a:gd name="T10" fmla="*/ 64 w 90"/>
                        <a:gd name="T11" fmla="*/ 27 h 108"/>
                        <a:gd name="T12" fmla="*/ 66 w 90"/>
                        <a:gd name="T13" fmla="*/ 33 h 108"/>
                        <a:gd name="T14" fmla="*/ 66 w 90"/>
                        <a:gd name="T15" fmla="*/ 42 h 108"/>
                        <a:gd name="T16" fmla="*/ 66 w 90"/>
                        <a:gd name="T17" fmla="*/ 53 h 108"/>
                        <a:gd name="T18" fmla="*/ 64 w 90"/>
                        <a:gd name="T19" fmla="*/ 63 h 108"/>
                        <a:gd name="T20" fmla="*/ 61 w 90"/>
                        <a:gd name="T21" fmla="*/ 70 h 108"/>
                        <a:gd name="T22" fmla="*/ 55 w 90"/>
                        <a:gd name="T23" fmla="*/ 73 h 108"/>
                        <a:gd name="T24" fmla="*/ 50 w 90"/>
                        <a:gd name="T25" fmla="*/ 74 h 108"/>
                        <a:gd name="T26" fmla="*/ 42 w 90"/>
                        <a:gd name="T27" fmla="*/ 75 h 108"/>
                        <a:gd name="T28" fmla="*/ 20 w 90"/>
                        <a:gd name="T29" fmla="*/ 75 h 108"/>
                        <a:gd name="T30" fmla="*/ 20 w 90"/>
                        <a:gd name="T31" fmla="*/ 19 h 108"/>
                        <a:gd name="T32" fmla="*/ 42 w 90"/>
                        <a:gd name="T33" fmla="*/ 19 h 108"/>
                        <a:gd name="T34" fmla="*/ 46 w 90"/>
                        <a:gd name="T35" fmla="*/ 0 h 108"/>
                        <a:gd name="T36" fmla="*/ 0 w 90"/>
                        <a:gd name="T37" fmla="*/ 0 h 108"/>
                        <a:gd name="T38" fmla="*/ 0 w 90"/>
                        <a:gd name="T39" fmla="*/ 88 h 108"/>
                        <a:gd name="T40" fmla="*/ 46 w 90"/>
                        <a:gd name="T41" fmla="*/ 88 h 108"/>
                        <a:gd name="T42" fmla="*/ 61 w 90"/>
                        <a:gd name="T43" fmla="*/ 84 h 108"/>
                        <a:gd name="T44" fmla="*/ 72 w 90"/>
                        <a:gd name="T45" fmla="*/ 79 h 108"/>
                        <a:gd name="T46" fmla="*/ 81 w 90"/>
                        <a:gd name="T47" fmla="*/ 74 h 108"/>
                        <a:gd name="T48" fmla="*/ 89 w 90"/>
                        <a:gd name="T49" fmla="*/ 61 h 108"/>
                        <a:gd name="T50" fmla="*/ 90 w 90"/>
                        <a:gd name="T51" fmla="*/ 40 h 108"/>
                        <a:gd name="T52" fmla="*/ 89 w 90"/>
                        <a:gd name="T53" fmla="*/ 33 h 108"/>
                        <a:gd name="T54" fmla="*/ 89 w 90"/>
                        <a:gd name="T55" fmla="*/ 27 h 108"/>
                        <a:gd name="T56" fmla="*/ 85 w 90"/>
                        <a:gd name="T57" fmla="*/ 24 h 108"/>
                        <a:gd name="T58" fmla="*/ 81 w 90"/>
                        <a:gd name="T59" fmla="*/ 15 h 108"/>
                        <a:gd name="T60" fmla="*/ 76 w 90"/>
                        <a:gd name="T61" fmla="*/ 9 h 108"/>
                        <a:gd name="T62" fmla="*/ 68 w 90"/>
                        <a:gd name="T63" fmla="*/ 6 h 108"/>
                        <a:gd name="T64" fmla="*/ 63 w 90"/>
                        <a:gd name="T65" fmla="*/ 2 h 108"/>
                        <a:gd name="T66" fmla="*/ 55 w 90"/>
                        <a:gd name="T67" fmla="*/ 0 h 108"/>
                        <a:gd name="T68" fmla="*/ 46 w 90"/>
                        <a:gd name="T69" fmla="*/ 0 h 108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90"/>
                        <a:gd name="T106" fmla="*/ 0 h 108"/>
                        <a:gd name="T107" fmla="*/ 90 w 90"/>
                        <a:gd name="T108" fmla="*/ 108 h 108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90" h="108">
                          <a:moveTo>
                            <a:pt x="42" y="19"/>
                          </a:moveTo>
                          <a:lnTo>
                            <a:pt x="48" y="19"/>
                          </a:lnTo>
                          <a:lnTo>
                            <a:pt x="53" y="21"/>
                          </a:lnTo>
                          <a:lnTo>
                            <a:pt x="59" y="22"/>
                          </a:lnTo>
                          <a:lnTo>
                            <a:pt x="63" y="28"/>
                          </a:lnTo>
                          <a:lnTo>
                            <a:pt x="64" y="34"/>
                          </a:lnTo>
                          <a:lnTo>
                            <a:pt x="66" y="43"/>
                          </a:lnTo>
                          <a:lnTo>
                            <a:pt x="66" y="52"/>
                          </a:lnTo>
                          <a:lnTo>
                            <a:pt x="66" y="63"/>
                          </a:lnTo>
                          <a:lnTo>
                            <a:pt x="64" y="73"/>
                          </a:lnTo>
                          <a:lnTo>
                            <a:pt x="61" y="80"/>
                          </a:lnTo>
                          <a:lnTo>
                            <a:pt x="55" y="86"/>
                          </a:lnTo>
                          <a:lnTo>
                            <a:pt x="50" y="87"/>
                          </a:lnTo>
                          <a:lnTo>
                            <a:pt x="42" y="89"/>
                          </a:lnTo>
                          <a:lnTo>
                            <a:pt x="20" y="89"/>
                          </a:lnTo>
                          <a:lnTo>
                            <a:pt x="20" y="19"/>
                          </a:lnTo>
                          <a:lnTo>
                            <a:pt x="42" y="19"/>
                          </a:lnTo>
                          <a:close/>
                          <a:moveTo>
                            <a:pt x="46" y="0"/>
                          </a:moveTo>
                          <a:lnTo>
                            <a:pt x="0" y="0"/>
                          </a:lnTo>
                          <a:lnTo>
                            <a:pt x="0" y="108"/>
                          </a:lnTo>
                          <a:lnTo>
                            <a:pt x="46" y="108"/>
                          </a:lnTo>
                          <a:lnTo>
                            <a:pt x="61" y="104"/>
                          </a:lnTo>
                          <a:lnTo>
                            <a:pt x="72" y="98"/>
                          </a:lnTo>
                          <a:lnTo>
                            <a:pt x="81" y="87"/>
                          </a:lnTo>
                          <a:lnTo>
                            <a:pt x="89" y="71"/>
                          </a:lnTo>
                          <a:lnTo>
                            <a:pt x="90" y="50"/>
                          </a:lnTo>
                          <a:lnTo>
                            <a:pt x="89" y="43"/>
                          </a:lnTo>
                          <a:lnTo>
                            <a:pt x="89" y="34"/>
                          </a:lnTo>
                          <a:lnTo>
                            <a:pt x="85" y="24"/>
                          </a:lnTo>
                          <a:lnTo>
                            <a:pt x="81" y="15"/>
                          </a:lnTo>
                          <a:lnTo>
                            <a:pt x="76" y="9"/>
                          </a:lnTo>
                          <a:lnTo>
                            <a:pt x="68" y="6"/>
                          </a:lnTo>
                          <a:lnTo>
                            <a:pt x="63" y="2"/>
                          </a:lnTo>
                          <a:lnTo>
                            <a:pt x="55" y="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1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3472" y="1025"/>
                      <a:ext cx="46" cy="69"/>
                    </a:xfrm>
                    <a:custGeom>
                      <a:avLst/>
                      <a:gdLst>
                        <a:gd name="T0" fmla="*/ 22 w 46"/>
                        <a:gd name="T1" fmla="*/ 0 h 70"/>
                        <a:gd name="T2" fmla="*/ 28 w 46"/>
                        <a:gd name="T3" fmla="*/ 0 h 70"/>
                        <a:gd name="T4" fmla="*/ 33 w 46"/>
                        <a:gd name="T5" fmla="*/ 2 h 70"/>
                        <a:gd name="T6" fmla="*/ 39 w 46"/>
                        <a:gd name="T7" fmla="*/ 3 h 70"/>
                        <a:gd name="T8" fmla="*/ 43 w 46"/>
                        <a:gd name="T9" fmla="*/ 9 h 70"/>
                        <a:gd name="T10" fmla="*/ 44 w 46"/>
                        <a:gd name="T11" fmla="*/ 15 h 70"/>
                        <a:gd name="T12" fmla="*/ 46 w 46"/>
                        <a:gd name="T13" fmla="*/ 24 h 70"/>
                        <a:gd name="T14" fmla="*/ 46 w 46"/>
                        <a:gd name="T15" fmla="*/ 33 h 70"/>
                        <a:gd name="T16" fmla="*/ 46 w 46"/>
                        <a:gd name="T17" fmla="*/ 35 h 70"/>
                        <a:gd name="T18" fmla="*/ 44 w 46"/>
                        <a:gd name="T19" fmla="*/ 44 h 70"/>
                        <a:gd name="T20" fmla="*/ 41 w 46"/>
                        <a:gd name="T21" fmla="*/ 51 h 70"/>
                        <a:gd name="T22" fmla="*/ 35 w 46"/>
                        <a:gd name="T23" fmla="*/ 57 h 70"/>
                        <a:gd name="T24" fmla="*/ 30 w 46"/>
                        <a:gd name="T25" fmla="*/ 58 h 70"/>
                        <a:gd name="T26" fmla="*/ 22 w 46"/>
                        <a:gd name="T27" fmla="*/ 60 h 70"/>
                        <a:gd name="T28" fmla="*/ 0 w 46"/>
                        <a:gd name="T29" fmla="*/ 60 h 70"/>
                        <a:gd name="T30" fmla="*/ 0 w 46"/>
                        <a:gd name="T31" fmla="*/ 0 h 70"/>
                        <a:gd name="T32" fmla="*/ 22 w 46"/>
                        <a:gd name="T33" fmla="*/ 0 h 7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6"/>
                        <a:gd name="T52" fmla="*/ 0 h 70"/>
                        <a:gd name="T53" fmla="*/ 46 w 46"/>
                        <a:gd name="T54" fmla="*/ 70 h 7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6" h="70">
                          <a:moveTo>
                            <a:pt x="22" y="0"/>
                          </a:moveTo>
                          <a:lnTo>
                            <a:pt x="28" y="0"/>
                          </a:lnTo>
                          <a:lnTo>
                            <a:pt x="33" y="2"/>
                          </a:lnTo>
                          <a:lnTo>
                            <a:pt x="39" y="3"/>
                          </a:lnTo>
                          <a:lnTo>
                            <a:pt x="43" y="9"/>
                          </a:lnTo>
                          <a:lnTo>
                            <a:pt x="44" y="15"/>
                          </a:lnTo>
                          <a:lnTo>
                            <a:pt x="46" y="24"/>
                          </a:lnTo>
                          <a:lnTo>
                            <a:pt x="46" y="33"/>
                          </a:lnTo>
                          <a:lnTo>
                            <a:pt x="46" y="44"/>
                          </a:lnTo>
                          <a:lnTo>
                            <a:pt x="44" y="54"/>
                          </a:lnTo>
                          <a:lnTo>
                            <a:pt x="41" y="61"/>
                          </a:lnTo>
                          <a:lnTo>
                            <a:pt x="35" y="67"/>
                          </a:lnTo>
                          <a:lnTo>
                            <a:pt x="30" y="68"/>
                          </a:lnTo>
                          <a:lnTo>
                            <a:pt x="22" y="70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2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3452" y="1006"/>
                      <a:ext cx="90" cy="106"/>
                    </a:xfrm>
                    <a:custGeom>
                      <a:avLst/>
                      <a:gdLst>
                        <a:gd name="T0" fmla="*/ 46 w 90"/>
                        <a:gd name="T1" fmla="*/ 0 h 108"/>
                        <a:gd name="T2" fmla="*/ 0 w 90"/>
                        <a:gd name="T3" fmla="*/ 0 h 108"/>
                        <a:gd name="T4" fmla="*/ 0 w 90"/>
                        <a:gd name="T5" fmla="*/ 88 h 108"/>
                        <a:gd name="T6" fmla="*/ 46 w 90"/>
                        <a:gd name="T7" fmla="*/ 88 h 108"/>
                        <a:gd name="T8" fmla="*/ 61 w 90"/>
                        <a:gd name="T9" fmla="*/ 84 h 108"/>
                        <a:gd name="T10" fmla="*/ 72 w 90"/>
                        <a:gd name="T11" fmla="*/ 79 h 108"/>
                        <a:gd name="T12" fmla="*/ 81 w 90"/>
                        <a:gd name="T13" fmla="*/ 74 h 108"/>
                        <a:gd name="T14" fmla="*/ 89 w 90"/>
                        <a:gd name="T15" fmla="*/ 61 h 108"/>
                        <a:gd name="T16" fmla="*/ 90 w 90"/>
                        <a:gd name="T17" fmla="*/ 40 h 108"/>
                        <a:gd name="T18" fmla="*/ 89 w 90"/>
                        <a:gd name="T19" fmla="*/ 33 h 108"/>
                        <a:gd name="T20" fmla="*/ 89 w 90"/>
                        <a:gd name="T21" fmla="*/ 27 h 108"/>
                        <a:gd name="T22" fmla="*/ 85 w 90"/>
                        <a:gd name="T23" fmla="*/ 24 h 108"/>
                        <a:gd name="T24" fmla="*/ 81 w 90"/>
                        <a:gd name="T25" fmla="*/ 15 h 108"/>
                        <a:gd name="T26" fmla="*/ 76 w 90"/>
                        <a:gd name="T27" fmla="*/ 9 h 108"/>
                        <a:gd name="T28" fmla="*/ 68 w 90"/>
                        <a:gd name="T29" fmla="*/ 6 h 108"/>
                        <a:gd name="T30" fmla="*/ 63 w 90"/>
                        <a:gd name="T31" fmla="*/ 2 h 108"/>
                        <a:gd name="T32" fmla="*/ 55 w 90"/>
                        <a:gd name="T33" fmla="*/ 0 h 108"/>
                        <a:gd name="T34" fmla="*/ 46 w 90"/>
                        <a:gd name="T35" fmla="*/ 0 h 10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0"/>
                        <a:gd name="T55" fmla="*/ 0 h 108"/>
                        <a:gd name="T56" fmla="*/ 90 w 90"/>
                        <a:gd name="T57" fmla="*/ 108 h 10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0" h="108">
                          <a:moveTo>
                            <a:pt x="46" y="0"/>
                          </a:moveTo>
                          <a:lnTo>
                            <a:pt x="0" y="0"/>
                          </a:lnTo>
                          <a:lnTo>
                            <a:pt x="0" y="108"/>
                          </a:lnTo>
                          <a:lnTo>
                            <a:pt x="46" y="108"/>
                          </a:lnTo>
                          <a:lnTo>
                            <a:pt x="61" y="104"/>
                          </a:lnTo>
                          <a:lnTo>
                            <a:pt x="72" y="98"/>
                          </a:lnTo>
                          <a:lnTo>
                            <a:pt x="81" y="87"/>
                          </a:lnTo>
                          <a:lnTo>
                            <a:pt x="89" y="71"/>
                          </a:lnTo>
                          <a:lnTo>
                            <a:pt x="90" y="50"/>
                          </a:lnTo>
                          <a:lnTo>
                            <a:pt x="89" y="43"/>
                          </a:lnTo>
                          <a:lnTo>
                            <a:pt x="89" y="34"/>
                          </a:lnTo>
                          <a:lnTo>
                            <a:pt x="85" y="24"/>
                          </a:lnTo>
                          <a:lnTo>
                            <a:pt x="81" y="15"/>
                          </a:lnTo>
                          <a:lnTo>
                            <a:pt x="76" y="9"/>
                          </a:lnTo>
                          <a:lnTo>
                            <a:pt x="68" y="6"/>
                          </a:lnTo>
                          <a:lnTo>
                            <a:pt x="63" y="2"/>
                          </a:lnTo>
                          <a:lnTo>
                            <a:pt x="55" y="0"/>
                          </a:lnTo>
                          <a:lnTo>
                            <a:pt x="46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3" name="Freeform 327"/>
                    <p:cNvSpPr>
                      <a:spLocks/>
                    </p:cNvSpPr>
                    <p:nvPr/>
                  </p:nvSpPr>
                  <p:spPr bwMode="auto">
                    <a:xfrm>
                      <a:off x="2925" y="1160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4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2925" y="1160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5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2925" y="1130"/>
                      <a:ext cx="176" cy="70"/>
                    </a:xfrm>
                    <a:custGeom>
                      <a:avLst/>
                      <a:gdLst>
                        <a:gd name="T0" fmla="*/ 176 w 176"/>
                        <a:gd name="T1" fmla="*/ 35 h 71"/>
                        <a:gd name="T2" fmla="*/ 89 w 176"/>
                        <a:gd name="T3" fmla="*/ 61 h 71"/>
                        <a:gd name="T4" fmla="*/ 0 w 176"/>
                        <a:gd name="T5" fmla="*/ 30 h 71"/>
                        <a:gd name="T6" fmla="*/ 87 w 176"/>
                        <a:gd name="T7" fmla="*/ 0 h 71"/>
                        <a:gd name="T8" fmla="*/ 176 w 176"/>
                        <a:gd name="T9" fmla="*/ 35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6"/>
                        <a:gd name="T16" fmla="*/ 0 h 71"/>
                        <a:gd name="T17" fmla="*/ 176 w 176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6" h="71">
                          <a:moveTo>
                            <a:pt x="176" y="39"/>
                          </a:moveTo>
                          <a:lnTo>
                            <a:pt x="89" y="71"/>
                          </a:lnTo>
                          <a:lnTo>
                            <a:pt x="0" y="30"/>
                          </a:lnTo>
                          <a:lnTo>
                            <a:pt x="87" y="0"/>
                          </a:lnTo>
                          <a:lnTo>
                            <a:pt x="176" y="39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6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3014" y="1169"/>
                      <a:ext cx="87" cy="119"/>
                    </a:xfrm>
                    <a:custGeom>
                      <a:avLst/>
                      <a:gdLst>
                        <a:gd name="T0" fmla="*/ 0 w 87"/>
                        <a:gd name="T1" fmla="*/ 101 h 121"/>
                        <a:gd name="T2" fmla="*/ 0 w 87"/>
                        <a:gd name="T3" fmla="*/ 30 h 121"/>
                        <a:gd name="T4" fmla="*/ 87 w 87"/>
                        <a:gd name="T5" fmla="*/ 0 h 121"/>
                        <a:gd name="T6" fmla="*/ 87 w 87"/>
                        <a:gd name="T7" fmla="*/ 76 h 121"/>
                        <a:gd name="T8" fmla="*/ 0 w 87"/>
                        <a:gd name="T9" fmla="*/ 101 h 1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7"/>
                        <a:gd name="T16" fmla="*/ 0 h 121"/>
                        <a:gd name="T17" fmla="*/ 87 w 87"/>
                        <a:gd name="T18" fmla="*/ 121 h 1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7" h="121">
                          <a:moveTo>
                            <a:pt x="0" y="121"/>
                          </a:moveTo>
                          <a:lnTo>
                            <a:pt x="0" y="32"/>
                          </a:lnTo>
                          <a:lnTo>
                            <a:pt x="87" y="0"/>
                          </a:lnTo>
                          <a:lnTo>
                            <a:pt x="87" y="86"/>
                          </a:lnTo>
                          <a:lnTo>
                            <a:pt x="0" y="121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7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3099" y="1110"/>
                      <a:ext cx="238" cy="105"/>
                    </a:xfrm>
                    <a:custGeom>
                      <a:avLst/>
                      <a:gdLst>
                        <a:gd name="T0" fmla="*/ 238 w 238"/>
                        <a:gd name="T1" fmla="*/ 0 h 106"/>
                        <a:gd name="T2" fmla="*/ 206 w 238"/>
                        <a:gd name="T3" fmla="*/ 30 h 106"/>
                        <a:gd name="T4" fmla="*/ 184 w 238"/>
                        <a:gd name="T5" fmla="*/ 15 h 106"/>
                        <a:gd name="T6" fmla="*/ 165 w 238"/>
                        <a:gd name="T7" fmla="*/ 41 h 106"/>
                        <a:gd name="T8" fmla="*/ 145 w 238"/>
                        <a:gd name="T9" fmla="*/ 26 h 106"/>
                        <a:gd name="T10" fmla="*/ 132 w 238"/>
                        <a:gd name="T11" fmla="*/ 53 h 106"/>
                        <a:gd name="T12" fmla="*/ 112 w 238"/>
                        <a:gd name="T13" fmla="*/ 43 h 106"/>
                        <a:gd name="T14" fmla="*/ 100 w 238"/>
                        <a:gd name="T15" fmla="*/ 61 h 106"/>
                        <a:gd name="T16" fmla="*/ 78 w 238"/>
                        <a:gd name="T17" fmla="*/ 53 h 106"/>
                        <a:gd name="T18" fmla="*/ 67 w 238"/>
                        <a:gd name="T19" fmla="*/ 73 h 106"/>
                        <a:gd name="T20" fmla="*/ 45 w 238"/>
                        <a:gd name="T21" fmla="*/ 59 h 106"/>
                        <a:gd name="T22" fmla="*/ 32 w 238"/>
                        <a:gd name="T23" fmla="*/ 86 h 106"/>
                        <a:gd name="T24" fmla="*/ 15 w 238"/>
                        <a:gd name="T25" fmla="*/ 68 h 106"/>
                        <a:gd name="T26" fmla="*/ 0 w 238"/>
                        <a:gd name="T27" fmla="*/ 96 h 10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38"/>
                        <a:gd name="T43" fmla="*/ 0 h 106"/>
                        <a:gd name="T44" fmla="*/ 238 w 238"/>
                        <a:gd name="T45" fmla="*/ 106 h 10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38" h="106">
                          <a:moveTo>
                            <a:pt x="238" y="0"/>
                          </a:moveTo>
                          <a:lnTo>
                            <a:pt x="206" y="30"/>
                          </a:lnTo>
                          <a:lnTo>
                            <a:pt x="184" y="15"/>
                          </a:lnTo>
                          <a:lnTo>
                            <a:pt x="165" y="41"/>
                          </a:lnTo>
                          <a:lnTo>
                            <a:pt x="145" y="26"/>
                          </a:lnTo>
                          <a:lnTo>
                            <a:pt x="132" y="54"/>
                          </a:lnTo>
                          <a:lnTo>
                            <a:pt x="112" y="43"/>
                          </a:lnTo>
                          <a:lnTo>
                            <a:pt x="100" y="71"/>
                          </a:lnTo>
                          <a:lnTo>
                            <a:pt x="78" y="56"/>
                          </a:lnTo>
                          <a:lnTo>
                            <a:pt x="67" y="83"/>
                          </a:lnTo>
                          <a:lnTo>
                            <a:pt x="45" y="69"/>
                          </a:lnTo>
                          <a:lnTo>
                            <a:pt x="32" y="96"/>
                          </a:lnTo>
                          <a:lnTo>
                            <a:pt x="15" y="78"/>
                          </a:lnTo>
                          <a:lnTo>
                            <a:pt x="0" y="10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8" name="Line 3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77" y="1234"/>
                      <a:ext cx="92" cy="4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92" name="Freeform 331"/>
                  <p:cNvSpPr>
                    <a:spLocks/>
                  </p:cNvSpPr>
                  <p:nvPr/>
                </p:nvSpPr>
                <p:spPr bwMode="auto">
                  <a:xfrm>
                    <a:off x="2400" y="1275"/>
                    <a:ext cx="477" cy="636"/>
                  </a:xfrm>
                  <a:custGeom>
                    <a:avLst/>
                    <a:gdLst>
                      <a:gd name="T0" fmla="*/ 0 w 477"/>
                      <a:gd name="T1" fmla="*/ 636 h 636"/>
                      <a:gd name="T2" fmla="*/ 247 w 477"/>
                      <a:gd name="T3" fmla="*/ 493 h 636"/>
                      <a:gd name="T4" fmla="*/ 477 w 477"/>
                      <a:gd name="T5" fmla="*/ 0 h 636"/>
                      <a:gd name="T6" fmla="*/ 0 60000 65536"/>
                      <a:gd name="T7" fmla="*/ 0 60000 65536"/>
                      <a:gd name="T8" fmla="*/ 0 60000 65536"/>
                      <a:gd name="T9" fmla="*/ 0 w 477"/>
                      <a:gd name="T10" fmla="*/ 0 h 636"/>
                      <a:gd name="T11" fmla="*/ 477 w 477"/>
                      <a:gd name="T12" fmla="*/ 636 h 6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7" h="636">
                        <a:moveTo>
                          <a:pt x="0" y="636"/>
                        </a:moveTo>
                        <a:lnTo>
                          <a:pt x="247" y="493"/>
                        </a:lnTo>
                        <a:lnTo>
                          <a:pt x="477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8" name="Group 429"/>
                <p:cNvGrpSpPr>
                  <a:grpSpLocks/>
                </p:cNvGrpSpPr>
                <p:nvPr/>
              </p:nvGrpSpPr>
              <p:grpSpPr bwMode="auto">
                <a:xfrm>
                  <a:off x="1143000" y="2286001"/>
                  <a:ext cx="4473576" cy="2576513"/>
                  <a:chOff x="672" y="1440"/>
                  <a:chExt cx="2818" cy="1623"/>
                </a:xfrm>
              </p:grpSpPr>
              <p:sp>
                <p:nvSpPr>
                  <p:cNvPr id="108" name="Freeform 135"/>
                  <p:cNvSpPr>
                    <a:spLocks/>
                  </p:cNvSpPr>
                  <p:nvPr/>
                </p:nvSpPr>
                <p:spPr bwMode="auto">
                  <a:xfrm>
                    <a:off x="672" y="2375"/>
                    <a:ext cx="1687" cy="688"/>
                  </a:xfrm>
                  <a:custGeom>
                    <a:avLst/>
                    <a:gdLst>
                      <a:gd name="T0" fmla="*/ 934 w 1687"/>
                      <a:gd name="T1" fmla="*/ 0 h 688"/>
                      <a:gd name="T2" fmla="*/ 794 w 1687"/>
                      <a:gd name="T3" fmla="*/ 17 h 688"/>
                      <a:gd name="T4" fmla="*/ 756 w 1687"/>
                      <a:gd name="T5" fmla="*/ 39 h 688"/>
                      <a:gd name="T6" fmla="*/ 727 w 1687"/>
                      <a:gd name="T7" fmla="*/ 60 h 688"/>
                      <a:gd name="T8" fmla="*/ 705 w 1687"/>
                      <a:gd name="T9" fmla="*/ 76 h 688"/>
                      <a:gd name="T10" fmla="*/ 692 w 1687"/>
                      <a:gd name="T11" fmla="*/ 89 h 688"/>
                      <a:gd name="T12" fmla="*/ 682 w 1687"/>
                      <a:gd name="T13" fmla="*/ 99 h 688"/>
                      <a:gd name="T14" fmla="*/ 680 w 1687"/>
                      <a:gd name="T15" fmla="*/ 101 h 688"/>
                      <a:gd name="T16" fmla="*/ 649 w 1687"/>
                      <a:gd name="T17" fmla="*/ 136 h 688"/>
                      <a:gd name="T18" fmla="*/ 628 w 1687"/>
                      <a:gd name="T19" fmla="*/ 169 h 688"/>
                      <a:gd name="T20" fmla="*/ 616 w 1687"/>
                      <a:gd name="T21" fmla="*/ 202 h 688"/>
                      <a:gd name="T22" fmla="*/ 612 w 1687"/>
                      <a:gd name="T23" fmla="*/ 232 h 688"/>
                      <a:gd name="T24" fmla="*/ 614 w 1687"/>
                      <a:gd name="T25" fmla="*/ 260 h 688"/>
                      <a:gd name="T26" fmla="*/ 617 w 1687"/>
                      <a:gd name="T27" fmla="*/ 286 h 688"/>
                      <a:gd name="T28" fmla="*/ 627 w 1687"/>
                      <a:gd name="T29" fmla="*/ 308 h 688"/>
                      <a:gd name="T30" fmla="*/ 634 w 1687"/>
                      <a:gd name="T31" fmla="*/ 325 h 688"/>
                      <a:gd name="T32" fmla="*/ 643 w 1687"/>
                      <a:gd name="T33" fmla="*/ 338 h 688"/>
                      <a:gd name="T34" fmla="*/ 649 w 1687"/>
                      <a:gd name="T35" fmla="*/ 347 h 688"/>
                      <a:gd name="T36" fmla="*/ 651 w 1687"/>
                      <a:gd name="T37" fmla="*/ 349 h 688"/>
                      <a:gd name="T38" fmla="*/ 682 w 1687"/>
                      <a:gd name="T39" fmla="*/ 384 h 688"/>
                      <a:gd name="T40" fmla="*/ 719 w 1687"/>
                      <a:gd name="T41" fmla="*/ 412 h 688"/>
                      <a:gd name="T42" fmla="*/ 758 w 1687"/>
                      <a:gd name="T43" fmla="*/ 434 h 688"/>
                      <a:gd name="T44" fmla="*/ 797 w 1687"/>
                      <a:gd name="T45" fmla="*/ 451 h 688"/>
                      <a:gd name="T46" fmla="*/ 834 w 1687"/>
                      <a:gd name="T47" fmla="*/ 462 h 688"/>
                      <a:gd name="T48" fmla="*/ 866 w 1687"/>
                      <a:gd name="T49" fmla="*/ 471 h 688"/>
                      <a:gd name="T50" fmla="*/ 892 w 1687"/>
                      <a:gd name="T51" fmla="*/ 477 h 688"/>
                      <a:gd name="T52" fmla="*/ 910 w 1687"/>
                      <a:gd name="T53" fmla="*/ 479 h 688"/>
                      <a:gd name="T54" fmla="*/ 916 w 1687"/>
                      <a:gd name="T55" fmla="*/ 481 h 688"/>
                      <a:gd name="T56" fmla="*/ 992 w 1687"/>
                      <a:gd name="T57" fmla="*/ 486 h 688"/>
                      <a:gd name="T58" fmla="*/ 1059 w 1687"/>
                      <a:gd name="T59" fmla="*/ 488 h 688"/>
                      <a:gd name="T60" fmla="*/ 1114 w 1687"/>
                      <a:gd name="T61" fmla="*/ 488 h 688"/>
                      <a:gd name="T62" fmla="*/ 1161 w 1687"/>
                      <a:gd name="T63" fmla="*/ 486 h 688"/>
                      <a:gd name="T64" fmla="*/ 1198 w 1687"/>
                      <a:gd name="T65" fmla="*/ 482 h 688"/>
                      <a:gd name="T66" fmla="*/ 1227 w 1687"/>
                      <a:gd name="T67" fmla="*/ 479 h 688"/>
                      <a:gd name="T68" fmla="*/ 1250 w 1687"/>
                      <a:gd name="T69" fmla="*/ 473 h 688"/>
                      <a:gd name="T70" fmla="*/ 1265 w 1687"/>
                      <a:gd name="T71" fmla="*/ 470 h 688"/>
                      <a:gd name="T72" fmla="*/ 1274 w 1687"/>
                      <a:gd name="T73" fmla="*/ 468 h 688"/>
                      <a:gd name="T74" fmla="*/ 1277 w 1687"/>
                      <a:gd name="T75" fmla="*/ 466 h 688"/>
                      <a:gd name="T76" fmla="*/ 1320 w 1687"/>
                      <a:gd name="T77" fmla="*/ 453 h 688"/>
                      <a:gd name="T78" fmla="*/ 1361 w 1687"/>
                      <a:gd name="T79" fmla="*/ 436 h 688"/>
                      <a:gd name="T80" fmla="*/ 1402 w 1687"/>
                      <a:gd name="T81" fmla="*/ 419 h 688"/>
                      <a:gd name="T82" fmla="*/ 1441 w 1687"/>
                      <a:gd name="T83" fmla="*/ 401 h 688"/>
                      <a:gd name="T84" fmla="*/ 1478 w 1687"/>
                      <a:gd name="T85" fmla="*/ 382 h 688"/>
                      <a:gd name="T86" fmla="*/ 1509 w 1687"/>
                      <a:gd name="T87" fmla="*/ 364 h 688"/>
                      <a:gd name="T88" fmla="*/ 1537 w 1687"/>
                      <a:gd name="T89" fmla="*/ 347 h 688"/>
                      <a:gd name="T90" fmla="*/ 1561 w 1687"/>
                      <a:gd name="T91" fmla="*/ 332 h 688"/>
                      <a:gd name="T92" fmla="*/ 1578 w 1687"/>
                      <a:gd name="T93" fmla="*/ 321 h 688"/>
                      <a:gd name="T94" fmla="*/ 1589 w 1687"/>
                      <a:gd name="T95" fmla="*/ 314 h 688"/>
                      <a:gd name="T96" fmla="*/ 1593 w 1687"/>
                      <a:gd name="T97" fmla="*/ 312 h 688"/>
                      <a:gd name="T98" fmla="*/ 1687 w 1687"/>
                      <a:gd name="T99" fmla="*/ 317 h 688"/>
                      <a:gd name="T100" fmla="*/ 1096 w 1687"/>
                      <a:gd name="T101" fmla="*/ 651 h 688"/>
                      <a:gd name="T102" fmla="*/ 1092 w 1687"/>
                      <a:gd name="T103" fmla="*/ 653 h 688"/>
                      <a:gd name="T104" fmla="*/ 1079 w 1687"/>
                      <a:gd name="T105" fmla="*/ 657 h 688"/>
                      <a:gd name="T106" fmla="*/ 1059 w 1687"/>
                      <a:gd name="T107" fmla="*/ 664 h 688"/>
                      <a:gd name="T108" fmla="*/ 1033 w 1687"/>
                      <a:gd name="T109" fmla="*/ 672 h 688"/>
                      <a:gd name="T110" fmla="*/ 999 w 1687"/>
                      <a:gd name="T111" fmla="*/ 679 h 688"/>
                      <a:gd name="T112" fmla="*/ 960 w 1687"/>
                      <a:gd name="T113" fmla="*/ 685 h 688"/>
                      <a:gd name="T114" fmla="*/ 916 w 1687"/>
                      <a:gd name="T115" fmla="*/ 688 h 688"/>
                      <a:gd name="T116" fmla="*/ 868 w 1687"/>
                      <a:gd name="T117" fmla="*/ 688 h 688"/>
                      <a:gd name="T118" fmla="*/ 0 w 1687"/>
                      <a:gd name="T119" fmla="*/ 668 h 68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687"/>
                      <a:gd name="T181" fmla="*/ 0 h 688"/>
                      <a:gd name="T182" fmla="*/ 1687 w 1687"/>
                      <a:gd name="T183" fmla="*/ 688 h 68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687" h="688">
                        <a:moveTo>
                          <a:pt x="934" y="0"/>
                        </a:moveTo>
                        <a:lnTo>
                          <a:pt x="794" y="17"/>
                        </a:lnTo>
                        <a:lnTo>
                          <a:pt x="756" y="39"/>
                        </a:lnTo>
                        <a:lnTo>
                          <a:pt x="727" y="60"/>
                        </a:lnTo>
                        <a:lnTo>
                          <a:pt x="705" y="76"/>
                        </a:lnTo>
                        <a:lnTo>
                          <a:pt x="692" y="89"/>
                        </a:lnTo>
                        <a:lnTo>
                          <a:pt x="682" y="99"/>
                        </a:lnTo>
                        <a:lnTo>
                          <a:pt x="680" y="101"/>
                        </a:lnTo>
                        <a:lnTo>
                          <a:pt x="649" y="136"/>
                        </a:lnTo>
                        <a:lnTo>
                          <a:pt x="628" y="169"/>
                        </a:lnTo>
                        <a:lnTo>
                          <a:pt x="616" y="202"/>
                        </a:lnTo>
                        <a:lnTo>
                          <a:pt x="612" y="232"/>
                        </a:lnTo>
                        <a:lnTo>
                          <a:pt x="614" y="260"/>
                        </a:lnTo>
                        <a:lnTo>
                          <a:pt x="617" y="286"/>
                        </a:lnTo>
                        <a:lnTo>
                          <a:pt x="627" y="308"/>
                        </a:lnTo>
                        <a:lnTo>
                          <a:pt x="634" y="325"/>
                        </a:lnTo>
                        <a:lnTo>
                          <a:pt x="643" y="338"/>
                        </a:lnTo>
                        <a:lnTo>
                          <a:pt x="649" y="347"/>
                        </a:lnTo>
                        <a:lnTo>
                          <a:pt x="651" y="349"/>
                        </a:lnTo>
                        <a:lnTo>
                          <a:pt x="682" y="384"/>
                        </a:lnTo>
                        <a:lnTo>
                          <a:pt x="719" y="412"/>
                        </a:lnTo>
                        <a:lnTo>
                          <a:pt x="758" y="434"/>
                        </a:lnTo>
                        <a:lnTo>
                          <a:pt x="797" y="451"/>
                        </a:lnTo>
                        <a:lnTo>
                          <a:pt x="834" y="462"/>
                        </a:lnTo>
                        <a:lnTo>
                          <a:pt x="866" y="471"/>
                        </a:lnTo>
                        <a:lnTo>
                          <a:pt x="892" y="477"/>
                        </a:lnTo>
                        <a:lnTo>
                          <a:pt x="910" y="479"/>
                        </a:lnTo>
                        <a:lnTo>
                          <a:pt x="916" y="481"/>
                        </a:lnTo>
                        <a:lnTo>
                          <a:pt x="992" y="486"/>
                        </a:lnTo>
                        <a:lnTo>
                          <a:pt x="1059" y="488"/>
                        </a:lnTo>
                        <a:lnTo>
                          <a:pt x="1114" y="488"/>
                        </a:lnTo>
                        <a:lnTo>
                          <a:pt x="1161" y="486"/>
                        </a:lnTo>
                        <a:lnTo>
                          <a:pt x="1198" y="482"/>
                        </a:lnTo>
                        <a:lnTo>
                          <a:pt x="1227" y="479"/>
                        </a:lnTo>
                        <a:lnTo>
                          <a:pt x="1250" y="473"/>
                        </a:lnTo>
                        <a:lnTo>
                          <a:pt x="1265" y="470"/>
                        </a:lnTo>
                        <a:lnTo>
                          <a:pt x="1274" y="468"/>
                        </a:lnTo>
                        <a:lnTo>
                          <a:pt x="1277" y="466"/>
                        </a:lnTo>
                        <a:lnTo>
                          <a:pt x="1320" y="453"/>
                        </a:lnTo>
                        <a:lnTo>
                          <a:pt x="1361" y="436"/>
                        </a:lnTo>
                        <a:lnTo>
                          <a:pt x="1402" y="419"/>
                        </a:lnTo>
                        <a:lnTo>
                          <a:pt x="1441" y="401"/>
                        </a:lnTo>
                        <a:lnTo>
                          <a:pt x="1478" y="382"/>
                        </a:lnTo>
                        <a:lnTo>
                          <a:pt x="1509" y="364"/>
                        </a:lnTo>
                        <a:lnTo>
                          <a:pt x="1537" y="347"/>
                        </a:lnTo>
                        <a:lnTo>
                          <a:pt x="1561" y="332"/>
                        </a:lnTo>
                        <a:lnTo>
                          <a:pt x="1578" y="321"/>
                        </a:lnTo>
                        <a:lnTo>
                          <a:pt x="1589" y="314"/>
                        </a:lnTo>
                        <a:lnTo>
                          <a:pt x="1593" y="312"/>
                        </a:lnTo>
                        <a:lnTo>
                          <a:pt x="1687" y="317"/>
                        </a:lnTo>
                        <a:lnTo>
                          <a:pt x="1096" y="651"/>
                        </a:lnTo>
                        <a:lnTo>
                          <a:pt x="1092" y="653"/>
                        </a:lnTo>
                        <a:lnTo>
                          <a:pt x="1079" y="657"/>
                        </a:lnTo>
                        <a:lnTo>
                          <a:pt x="1059" y="664"/>
                        </a:lnTo>
                        <a:lnTo>
                          <a:pt x="1033" y="672"/>
                        </a:lnTo>
                        <a:lnTo>
                          <a:pt x="999" y="679"/>
                        </a:lnTo>
                        <a:lnTo>
                          <a:pt x="960" y="685"/>
                        </a:lnTo>
                        <a:lnTo>
                          <a:pt x="916" y="688"/>
                        </a:lnTo>
                        <a:lnTo>
                          <a:pt x="868" y="688"/>
                        </a:lnTo>
                        <a:lnTo>
                          <a:pt x="0" y="668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09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1108" y="1440"/>
                    <a:ext cx="2382" cy="1464"/>
                    <a:chOff x="1108" y="1440"/>
                    <a:chExt cx="2382" cy="1464"/>
                  </a:xfrm>
                </p:grpSpPr>
                <p:sp>
                  <p:nvSpPr>
                    <p:cNvPr id="110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603" y="1964"/>
                      <a:ext cx="665" cy="401"/>
                    </a:xfrm>
                    <a:custGeom>
                      <a:avLst/>
                      <a:gdLst>
                        <a:gd name="T0" fmla="*/ 647 w 665"/>
                        <a:gd name="T1" fmla="*/ 0 h 401"/>
                        <a:gd name="T2" fmla="*/ 647 w 665"/>
                        <a:gd name="T3" fmla="*/ 2 h 401"/>
                        <a:gd name="T4" fmla="*/ 651 w 665"/>
                        <a:gd name="T5" fmla="*/ 4 h 401"/>
                        <a:gd name="T6" fmla="*/ 654 w 665"/>
                        <a:gd name="T7" fmla="*/ 6 h 401"/>
                        <a:gd name="T8" fmla="*/ 658 w 665"/>
                        <a:gd name="T9" fmla="*/ 10 h 401"/>
                        <a:gd name="T10" fmla="*/ 662 w 665"/>
                        <a:gd name="T11" fmla="*/ 13 h 401"/>
                        <a:gd name="T12" fmla="*/ 664 w 665"/>
                        <a:gd name="T13" fmla="*/ 19 h 401"/>
                        <a:gd name="T14" fmla="*/ 665 w 665"/>
                        <a:gd name="T15" fmla="*/ 23 h 401"/>
                        <a:gd name="T16" fmla="*/ 15 w 665"/>
                        <a:gd name="T17" fmla="*/ 401 h 401"/>
                        <a:gd name="T18" fmla="*/ 0 w 665"/>
                        <a:gd name="T19" fmla="*/ 379 h 401"/>
                        <a:gd name="T20" fmla="*/ 647 w 665"/>
                        <a:gd name="T21" fmla="*/ 0 h 40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5"/>
                        <a:gd name="T34" fmla="*/ 0 h 401"/>
                        <a:gd name="T35" fmla="*/ 665 w 665"/>
                        <a:gd name="T36" fmla="*/ 401 h 40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5" h="401">
                          <a:moveTo>
                            <a:pt x="647" y="0"/>
                          </a:moveTo>
                          <a:lnTo>
                            <a:pt x="647" y="2"/>
                          </a:lnTo>
                          <a:lnTo>
                            <a:pt x="651" y="4"/>
                          </a:lnTo>
                          <a:lnTo>
                            <a:pt x="654" y="6"/>
                          </a:lnTo>
                          <a:lnTo>
                            <a:pt x="658" y="10"/>
                          </a:lnTo>
                          <a:lnTo>
                            <a:pt x="662" y="13"/>
                          </a:lnTo>
                          <a:lnTo>
                            <a:pt x="664" y="19"/>
                          </a:lnTo>
                          <a:lnTo>
                            <a:pt x="665" y="23"/>
                          </a:lnTo>
                          <a:lnTo>
                            <a:pt x="15" y="401"/>
                          </a:lnTo>
                          <a:lnTo>
                            <a:pt x="0" y="379"/>
                          </a:lnTo>
                          <a:lnTo>
                            <a:pt x="647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1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4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269" y="2394"/>
                      <a:ext cx="1075" cy="510"/>
                    </a:xfrm>
                    <a:custGeom>
                      <a:avLst/>
                      <a:gdLst>
                        <a:gd name="T0" fmla="*/ 323 w 1075"/>
                        <a:gd name="T1" fmla="*/ 0 h 510"/>
                        <a:gd name="T2" fmla="*/ 184 w 1075"/>
                        <a:gd name="T3" fmla="*/ 39 h 510"/>
                        <a:gd name="T4" fmla="*/ 145 w 1075"/>
                        <a:gd name="T5" fmla="*/ 61 h 510"/>
                        <a:gd name="T6" fmla="*/ 117 w 1075"/>
                        <a:gd name="T7" fmla="*/ 82 h 510"/>
                        <a:gd name="T8" fmla="*/ 95 w 1075"/>
                        <a:gd name="T9" fmla="*/ 98 h 510"/>
                        <a:gd name="T10" fmla="*/ 80 w 1075"/>
                        <a:gd name="T11" fmla="*/ 111 h 510"/>
                        <a:gd name="T12" fmla="*/ 70 w 1075"/>
                        <a:gd name="T13" fmla="*/ 120 h 510"/>
                        <a:gd name="T14" fmla="*/ 69 w 1075"/>
                        <a:gd name="T15" fmla="*/ 122 h 510"/>
                        <a:gd name="T16" fmla="*/ 37 w 1075"/>
                        <a:gd name="T17" fmla="*/ 158 h 510"/>
                        <a:gd name="T18" fmla="*/ 17 w 1075"/>
                        <a:gd name="T19" fmla="*/ 191 h 510"/>
                        <a:gd name="T20" fmla="*/ 6 w 1075"/>
                        <a:gd name="T21" fmla="*/ 224 h 510"/>
                        <a:gd name="T22" fmla="*/ 0 w 1075"/>
                        <a:gd name="T23" fmla="*/ 254 h 510"/>
                        <a:gd name="T24" fmla="*/ 2 w 1075"/>
                        <a:gd name="T25" fmla="*/ 282 h 510"/>
                        <a:gd name="T26" fmla="*/ 7 w 1075"/>
                        <a:gd name="T27" fmla="*/ 308 h 510"/>
                        <a:gd name="T28" fmla="*/ 15 w 1075"/>
                        <a:gd name="T29" fmla="*/ 328 h 510"/>
                        <a:gd name="T30" fmla="*/ 24 w 1075"/>
                        <a:gd name="T31" fmla="*/ 347 h 510"/>
                        <a:gd name="T32" fmla="*/ 31 w 1075"/>
                        <a:gd name="T33" fmla="*/ 360 h 510"/>
                        <a:gd name="T34" fmla="*/ 37 w 1075"/>
                        <a:gd name="T35" fmla="*/ 369 h 510"/>
                        <a:gd name="T36" fmla="*/ 41 w 1075"/>
                        <a:gd name="T37" fmla="*/ 371 h 510"/>
                        <a:gd name="T38" fmla="*/ 67 w 1075"/>
                        <a:gd name="T39" fmla="*/ 402 h 510"/>
                        <a:gd name="T40" fmla="*/ 98 w 1075"/>
                        <a:gd name="T41" fmla="*/ 428 h 510"/>
                        <a:gd name="T42" fmla="*/ 133 w 1075"/>
                        <a:gd name="T43" fmla="*/ 449 h 510"/>
                        <a:gd name="T44" fmla="*/ 172 w 1075"/>
                        <a:gd name="T45" fmla="*/ 467 h 510"/>
                        <a:gd name="T46" fmla="*/ 213 w 1075"/>
                        <a:gd name="T47" fmla="*/ 480 h 510"/>
                        <a:gd name="T48" fmla="*/ 250 w 1075"/>
                        <a:gd name="T49" fmla="*/ 489 h 510"/>
                        <a:gd name="T50" fmla="*/ 286 w 1075"/>
                        <a:gd name="T51" fmla="*/ 497 h 510"/>
                        <a:gd name="T52" fmla="*/ 317 w 1075"/>
                        <a:gd name="T53" fmla="*/ 502 h 510"/>
                        <a:gd name="T54" fmla="*/ 341 w 1075"/>
                        <a:gd name="T55" fmla="*/ 504 h 510"/>
                        <a:gd name="T56" fmla="*/ 356 w 1075"/>
                        <a:gd name="T57" fmla="*/ 506 h 510"/>
                        <a:gd name="T58" fmla="*/ 362 w 1075"/>
                        <a:gd name="T59" fmla="*/ 506 h 510"/>
                        <a:gd name="T60" fmla="*/ 395 w 1075"/>
                        <a:gd name="T61" fmla="*/ 510 h 510"/>
                        <a:gd name="T62" fmla="*/ 432 w 1075"/>
                        <a:gd name="T63" fmla="*/ 510 h 510"/>
                        <a:gd name="T64" fmla="*/ 473 w 1075"/>
                        <a:gd name="T65" fmla="*/ 508 h 510"/>
                        <a:gd name="T66" fmla="*/ 514 w 1075"/>
                        <a:gd name="T67" fmla="*/ 504 h 510"/>
                        <a:gd name="T68" fmla="*/ 553 w 1075"/>
                        <a:gd name="T69" fmla="*/ 501 h 510"/>
                        <a:gd name="T70" fmla="*/ 588 w 1075"/>
                        <a:gd name="T71" fmla="*/ 497 h 510"/>
                        <a:gd name="T72" fmla="*/ 619 w 1075"/>
                        <a:gd name="T73" fmla="*/ 493 h 510"/>
                        <a:gd name="T74" fmla="*/ 643 w 1075"/>
                        <a:gd name="T75" fmla="*/ 491 h 510"/>
                        <a:gd name="T76" fmla="*/ 660 w 1075"/>
                        <a:gd name="T77" fmla="*/ 488 h 510"/>
                        <a:gd name="T78" fmla="*/ 666 w 1075"/>
                        <a:gd name="T79" fmla="*/ 488 h 510"/>
                        <a:gd name="T80" fmla="*/ 708 w 1075"/>
                        <a:gd name="T81" fmla="*/ 475 h 510"/>
                        <a:gd name="T82" fmla="*/ 751 w 1075"/>
                        <a:gd name="T83" fmla="*/ 458 h 510"/>
                        <a:gd name="T84" fmla="*/ 792 w 1075"/>
                        <a:gd name="T85" fmla="*/ 441 h 510"/>
                        <a:gd name="T86" fmla="*/ 831 w 1075"/>
                        <a:gd name="T87" fmla="*/ 423 h 510"/>
                        <a:gd name="T88" fmla="*/ 866 w 1075"/>
                        <a:gd name="T89" fmla="*/ 404 h 510"/>
                        <a:gd name="T90" fmla="*/ 897 w 1075"/>
                        <a:gd name="T91" fmla="*/ 386 h 510"/>
                        <a:gd name="T92" fmla="*/ 927 w 1075"/>
                        <a:gd name="T93" fmla="*/ 369 h 510"/>
                        <a:gd name="T94" fmla="*/ 949 w 1075"/>
                        <a:gd name="T95" fmla="*/ 354 h 510"/>
                        <a:gd name="T96" fmla="*/ 966 w 1075"/>
                        <a:gd name="T97" fmla="*/ 343 h 510"/>
                        <a:gd name="T98" fmla="*/ 977 w 1075"/>
                        <a:gd name="T99" fmla="*/ 336 h 510"/>
                        <a:gd name="T100" fmla="*/ 981 w 1075"/>
                        <a:gd name="T101" fmla="*/ 332 h 510"/>
                        <a:gd name="T102" fmla="*/ 1075 w 1075"/>
                        <a:gd name="T103" fmla="*/ 317 h 51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075"/>
                        <a:gd name="T157" fmla="*/ 0 h 510"/>
                        <a:gd name="T158" fmla="*/ 1075 w 1075"/>
                        <a:gd name="T159" fmla="*/ 510 h 51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075" h="510">
                          <a:moveTo>
                            <a:pt x="323" y="0"/>
                          </a:moveTo>
                          <a:lnTo>
                            <a:pt x="184" y="39"/>
                          </a:lnTo>
                          <a:lnTo>
                            <a:pt x="145" y="61"/>
                          </a:lnTo>
                          <a:lnTo>
                            <a:pt x="117" y="82"/>
                          </a:lnTo>
                          <a:lnTo>
                            <a:pt x="95" y="98"/>
                          </a:lnTo>
                          <a:lnTo>
                            <a:pt x="80" y="111"/>
                          </a:lnTo>
                          <a:lnTo>
                            <a:pt x="70" y="120"/>
                          </a:lnTo>
                          <a:lnTo>
                            <a:pt x="69" y="122"/>
                          </a:lnTo>
                          <a:lnTo>
                            <a:pt x="37" y="158"/>
                          </a:lnTo>
                          <a:lnTo>
                            <a:pt x="17" y="191"/>
                          </a:lnTo>
                          <a:lnTo>
                            <a:pt x="6" y="224"/>
                          </a:lnTo>
                          <a:lnTo>
                            <a:pt x="0" y="254"/>
                          </a:lnTo>
                          <a:lnTo>
                            <a:pt x="2" y="282"/>
                          </a:lnTo>
                          <a:lnTo>
                            <a:pt x="7" y="308"/>
                          </a:lnTo>
                          <a:lnTo>
                            <a:pt x="15" y="328"/>
                          </a:lnTo>
                          <a:lnTo>
                            <a:pt x="24" y="347"/>
                          </a:lnTo>
                          <a:lnTo>
                            <a:pt x="31" y="360"/>
                          </a:lnTo>
                          <a:lnTo>
                            <a:pt x="37" y="369"/>
                          </a:lnTo>
                          <a:lnTo>
                            <a:pt x="41" y="371"/>
                          </a:lnTo>
                          <a:lnTo>
                            <a:pt x="67" y="402"/>
                          </a:lnTo>
                          <a:lnTo>
                            <a:pt x="98" y="428"/>
                          </a:lnTo>
                          <a:lnTo>
                            <a:pt x="133" y="449"/>
                          </a:lnTo>
                          <a:lnTo>
                            <a:pt x="172" y="467"/>
                          </a:lnTo>
                          <a:lnTo>
                            <a:pt x="213" y="480"/>
                          </a:lnTo>
                          <a:lnTo>
                            <a:pt x="250" y="489"/>
                          </a:lnTo>
                          <a:lnTo>
                            <a:pt x="286" y="497"/>
                          </a:lnTo>
                          <a:lnTo>
                            <a:pt x="317" y="502"/>
                          </a:lnTo>
                          <a:lnTo>
                            <a:pt x="341" y="504"/>
                          </a:lnTo>
                          <a:lnTo>
                            <a:pt x="356" y="506"/>
                          </a:lnTo>
                          <a:lnTo>
                            <a:pt x="362" y="506"/>
                          </a:lnTo>
                          <a:lnTo>
                            <a:pt x="395" y="510"/>
                          </a:lnTo>
                          <a:lnTo>
                            <a:pt x="432" y="510"/>
                          </a:lnTo>
                          <a:lnTo>
                            <a:pt x="473" y="508"/>
                          </a:lnTo>
                          <a:lnTo>
                            <a:pt x="514" y="504"/>
                          </a:lnTo>
                          <a:lnTo>
                            <a:pt x="553" y="501"/>
                          </a:lnTo>
                          <a:lnTo>
                            <a:pt x="588" y="497"/>
                          </a:lnTo>
                          <a:lnTo>
                            <a:pt x="619" y="493"/>
                          </a:lnTo>
                          <a:lnTo>
                            <a:pt x="643" y="491"/>
                          </a:lnTo>
                          <a:lnTo>
                            <a:pt x="660" y="488"/>
                          </a:lnTo>
                          <a:lnTo>
                            <a:pt x="666" y="488"/>
                          </a:lnTo>
                          <a:lnTo>
                            <a:pt x="708" y="475"/>
                          </a:lnTo>
                          <a:lnTo>
                            <a:pt x="751" y="458"/>
                          </a:lnTo>
                          <a:lnTo>
                            <a:pt x="792" y="441"/>
                          </a:lnTo>
                          <a:lnTo>
                            <a:pt x="831" y="423"/>
                          </a:lnTo>
                          <a:lnTo>
                            <a:pt x="866" y="404"/>
                          </a:lnTo>
                          <a:lnTo>
                            <a:pt x="897" y="386"/>
                          </a:lnTo>
                          <a:lnTo>
                            <a:pt x="927" y="369"/>
                          </a:lnTo>
                          <a:lnTo>
                            <a:pt x="949" y="354"/>
                          </a:lnTo>
                          <a:lnTo>
                            <a:pt x="966" y="343"/>
                          </a:lnTo>
                          <a:lnTo>
                            <a:pt x="977" y="336"/>
                          </a:lnTo>
                          <a:lnTo>
                            <a:pt x="981" y="332"/>
                          </a:lnTo>
                          <a:lnTo>
                            <a:pt x="1075" y="31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5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6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282" y="2471"/>
                      <a:ext cx="120" cy="94"/>
                    </a:xfrm>
                    <a:custGeom>
                      <a:avLst/>
                      <a:gdLst>
                        <a:gd name="T0" fmla="*/ 35 w 120"/>
                        <a:gd name="T1" fmla="*/ 94 h 94"/>
                        <a:gd name="T2" fmla="*/ 0 w 120"/>
                        <a:gd name="T3" fmla="*/ 48 h 94"/>
                        <a:gd name="T4" fmla="*/ 83 w 120"/>
                        <a:gd name="T5" fmla="*/ 0 h 94"/>
                        <a:gd name="T6" fmla="*/ 85 w 120"/>
                        <a:gd name="T7" fmla="*/ 0 h 94"/>
                        <a:gd name="T8" fmla="*/ 91 w 120"/>
                        <a:gd name="T9" fmla="*/ 0 h 94"/>
                        <a:gd name="T10" fmla="*/ 98 w 120"/>
                        <a:gd name="T11" fmla="*/ 1 h 94"/>
                        <a:gd name="T12" fmla="*/ 107 w 120"/>
                        <a:gd name="T13" fmla="*/ 5 h 94"/>
                        <a:gd name="T14" fmla="*/ 115 w 120"/>
                        <a:gd name="T15" fmla="*/ 14 h 94"/>
                        <a:gd name="T16" fmla="*/ 119 w 120"/>
                        <a:gd name="T17" fmla="*/ 27 h 94"/>
                        <a:gd name="T18" fmla="*/ 120 w 120"/>
                        <a:gd name="T19" fmla="*/ 46 h 94"/>
                        <a:gd name="T20" fmla="*/ 35 w 120"/>
                        <a:gd name="T21" fmla="*/ 94 h 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94"/>
                        <a:gd name="T35" fmla="*/ 120 w 120"/>
                        <a:gd name="T36" fmla="*/ 94 h 9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94">
                          <a:moveTo>
                            <a:pt x="35" y="94"/>
                          </a:moveTo>
                          <a:lnTo>
                            <a:pt x="0" y="48"/>
                          </a:lnTo>
                          <a:lnTo>
                            <a:pt x="83" y="0"/>
                          </a:lnTo>
                          <a:lnTo>
                            <a:pt x="85" y="0"/>
                          </a:lnTo>
                          <a:lnTo>
                            <a:pt x="91" y="0"/>
                          </a:lnTo>
                          <a:lnTo>
                            <a:pt x="98" y="1"/>
                          </a:lnTo>
                          <a:lnTo>
                            <a:pt x="107" y="5"/>
                          </a:lnTo>
                          <a:lnTo>
                            <a:pt x="115" y="14"/>
                          </a:lnTo>
                          <a:lnTo>
                            <a:pt x="119" y="27"/>
                          </a:lnTo>
                          <a:lnTo>
                            <a:pt x="120" y="46"/>
                          </a:lnTo>
                          <a:lnTo>
                            <a:pt x="35" y="94"/>
                          </a:lnTo>
                          <a:close/>
                        </a:path>
                      </a:pathLst>
                    </a:custGeom>
                    <a:solidFill>
                      <a:srgbClr val="2B2BFF"/>
                    </a:solidFill>
                    <a:ln w="0">
                      <a:solidFill>
                        <a:srgbClr val="2B2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8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287" y="2471"/>
                      <a:ext cx="114" cy="89"/>
                    </a:xfrm>
                    <a:custGeom>
                      <a:avLst/>
                      <a:gdLst>
                        <a:gd name="T0" fmla="*/ 30 w 114"/>
                        <a:gd name="T1" fmla="*/ 89 h 89"/>
                        <a:gd name="T2" fmla="*/ 0 w 114"/>
                        <a:gd name="T3" fmla="*/ 48 h 89"/>
                        <a:gd name="T4" fmla="*/ 82 w 114"/>
                        <a:gd name="T5" fmla="*/ 0 h 89"/>
                        <a:gd name="T6" fmla="*/ 84 w 114"/>
                        <a:gd name="T7" fmla="*/ 1 h 89"/>
                        <a:gd name="T8" fmla="*/ 91 w 114"/>
                        <a:gd name="T9" fmla="*/ 1 h 89"/>
                        <a:gd name="T10" fmla="*/ 99 w 114"/>
                        <a:gd name="T11" fmla="*/ 5 h 89"/>
                        <a:gd name="T12" fmla="*/ 108 w 114"/>
                        <a:gd name="T13" fmla="*/ 12 h 89"/>
                        <a:gd name="T14" fmla="*/ 114 w 114"/>
                        <a:gd name="T15" fmla="*/ 24 h 89"/>
                        <a:gd name="T16" fmla="*/ 114 w 114"/>
                        <a:gd name="T17" fmla="*/ 40 h 89"/>
                        <a:gd name="T18" fmla="*/ 30 w 114"/>
                        <a:gd name="T19" fmla="*/ 89 h 8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89"/>
                        <a:gd name="T32" fmla="*/ 114 w 114"/>
                        <a:gd name="T33" fmla="*/ 89 h 8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89">
                          <a:moveTo>
                            <a:pt x="30" y="89"/>
                          </a:moveTo>
                          <a:lnTo>
                            <a:pt x="0" y="48"/>
                          </a:lnTo>
                          <a:lnTo>
                            <a:pt x="82" y="0"/>
                          </a:lnTo>
                          <a:lnTo>
                            <a:pt x="84" y="1"/>
                          </a:lnTo>
                          <a:lnTo>
                            <a:pt x="91" y="1"/>
                          </a:lnTo>
                          <a:lnTo>
                            <a:pt x="99" y="5"/>
                          </a:lnTo>
                          <a:lnTo>
                            <a:pt x="108" y="12"/>
                          </a:lnTo>
                          <a:lnTo>
                            <a:pt x="114" y="24"/>
                          </a:lnTo>
                          <a:lnTo>
                            <a:pt x="114" y="40"/>
                          </a:lnTo>
                          <a:lnTo>
                            <a:pt x="30" y="89"/>
                          </a:lnTo>
                          <a:close/>
                        </a:path>
                      </a:pathLst>
                    </a:custGeom>
                    <a:solidFill>
                      <a:srgbClr val="5555FF"/>
                    </a:solidFill>
                    <a:ln w="0">
                      <a:solidFill>
                        <a:srgbClr val="555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93" y="2472"/>
                      <a:ext cx="108" cy="82"/>
                    </a:xfrm>
                    <a:custGeom>
                      <a:avLst/>
                      <a:gdLst>
                        <a:gd name="T0" fmla="*/ 24 w 108"/>
                        <a:gd name="T1" fmla="*/ 82 h 82"/>
                        <a:gd name="T2" fmla="*/ 0 w 108"/>
                        <a:gd name="T3" fmla="*/ 49 h 82"/>
                        <a:gd name="T4" fmla="*/ 80 w 108"/>
                        <a:gd name="T5" fmla="*/ 0 h 82"/>
                        <a:gd name="T6" fmla="*/ 82 w 108"/>
                        <a:gd name="T7" fmla="*/ 0 h 82"/>
                        <a:gd name="T8" fmla="*/ 87 w 108"/>
                        <a:gd name="T9" fmla="*/ 2 h 82"/>
                        <a:gd name="T10" fmla="*/ 95 w 108"/>
                        <a:gd name="T11" fmla="*/ 6 h 82"/>
                        <a:gd name="T12" fmla="*/ 102 w 108"/>
                        <a:gd name="T13" fmla="*/ 11 h 82"/>
                        <a:gd name="T14" fmla="*/ 106 w 108"/>
                        <a:gd name="T15" fmla="*/ 21 h 82"/>
                        <a:gd name="T16" fmla="*/ 108 w 108"/>
                        <a:gd name="T17" fmla="*/ 36 h 82"/>
                        <a:gd name="T18" fmla="*/ 24 w 108"/>
                        <a:gd name="T19" fmla="*/ 82 h 8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8"/>
                        <a:gd name="T31" fmla="*/ 0 h 82"/>
                        <a:gd name="T32" fmla="*/ 108 w 108"/>
                        <a:gd name="T33" fmla="*/ 82 h 8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8" h="82">
                          <a:moveTo>
                            <a:pt x="24" y="82"/>
                          </a:moveTo>
                          <a:lnTo>
                            <a:pt x="0" y="49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7" y="2"/>
                          </a:lnTo>
                          <a:lnTo>
                            <a:pt x="95" y="6"/>
                          </a:lnTo>
                          <a:lnTo>
                            <a:pt x="102" y="11"/>
                          </a:lnTo>
                          <a:lnTo>
                            <a:pt x="106" y="21"/>
                          </a:lnTo>
                          <a:lnTo>
                            <a:pt x="108" y="36"/>
                          </a:lnTo>
                          <a:lnTo>
                            <a:pt x="24" y="82"/>
                          </a:lnTo>
                          <a:close/>
                        </a:path>
                      </a:pathLst>
                    </a:custGeom>
                    <a:solidFill>
                      <a:srgbClr val="8080FF"/>
                    </a:solidFill>
                    <a:ln w="0">
                      <a:solidFill>
                        <a:srgbClr val="808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0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299" y="2474"/>
                      <a:ext cx="100" cy="74"/>
                    </a:xfrm>
                    <a:custGeom>
                      <a:avLst/>
                      <a:gdLst>
                        <a:gd name="T0" fmla="*/ 18 w 100"/>
                        <a:gd name="T1" fmla="*/ 74 h 74"/>
                        <a:gd name="T2" fmla="*/ 0 w 100"/>
                        <a:gd name="T3" fmla="*/ 47 h 74"/>
                        <a:gd name="T4" fmla="*/ 77 w 100"/>
                        <a:gd name="T5" fmla="*/ 0 h 74"/>
                        <a:gd name="T6" fmla="*/ 79 w 100"/>
                        <a:gd name="T7" fmla="*/ 0 h 74"/>
                        <a:gd name="T8" fmla="*/ 81 w 100"/>
                        <a:gd name="T9" fmla="*/ 0 h 74"/>
                        <a:gd name="T10" fmla="*/ 85 w 100"/>
                        <a:gd name="T11" fmla="*/ 2 h 74"/>
                        <a:gd name="T12" fmla="*/ 89 w 100"/>
                        <a:gd name="T13" fmla="*/ 4 h 74"/>
                        <a:gd name="T14" fmla="*/ 92 w 100"/>
                        <a:gd name="T15" fmla="*/ 8 h 74"/>
                        <a:gd name="T16" fmla="*/ 96 w 100"/>
                        <a:gd name="T17" fmla="*/ 11 h 74"/>
                        <a:gd name="T18" fmla="*/ 98 w 100"/>
                        <a:gd name="T19" fmla="*/ 15 h 74"/>
                        <a:gd name="T20" fmla="*/ 100 w 100"/>
                        <a:gd name="T21" fmla="*/ 21 h 74"/>
                        <a:gd name="T22" fmla="*/ 100 w 100"/>
                        <a:gd name="T23" fmla="*/ 28 h 74"/>
                        <a:gd name="T24" fmla="*/ 18 w 100"/>
                        <a:gd name="T25" fmla="*/ 74 h 7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0"/>
                        <a:gd name="T40" fmla="*/ 0 h 74"/>
                        <a:gd name="T41" fmla="*/ 100 w 100"/>
                        <a:gd name="T42" fmla="*/ 74 h 7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0" h="74">
                          <a:moveTo>
                            <a:pt x="18" y="74"/>
                          </a:moveTo>
                          <a:lnTo>
                            <a:pt x="0" y="47"/>
                          </a:lnTo>
                          <a:lnTo>
                            <a:pt x="77" y="0"/>
                          </a:lnTo>
                          <a:lnTo>
                            <a:pt x="79" y="0"/>
                          </a:lnTo>
                          <a:lnTo>
                            <a:pt x="81" y="0"/>
                          </a:lnTo>
                          <a:lnTo>
                            <a:pt x="85" y="2"/>
                          </a:lnTo>
                          <a:lnTo>
                            <a:pt x="89" y="4"/>
                          </a:lnTo>
                          <a:lnTo>
                            <a:pt x="92" y="8"/>
                          </a:lnTo>
                          <a:lnTo>
                            <a:pt x="96" y="11"/>
                          </a:lnTo>
                          <a:lnTo>
                            <a:pt x="98" y="15"/>
                          </a:lnTo>
                          <a:lnTo>
                            <a:pt x="100" y="21"/>
                          </a:lnTo>
                          <a:lnTo>
                            <a:pt x="100" y="28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solidFill>
                      <a:srgbClr val="AAAAFF"/>
                    </a:solidFill>
                    <a:ln w="0">
                      <a:solidFill>
                        <a:srgbClr val="AAAA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1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304" y="2474"/>
                      <a:ext cx="95" cy="67"/>
                    </a:xfrm>
                    <a:custGeom>
                      <a:avLst/>
                      <a:gdLst>
                        <a:gd name="T0" fmla="*/ 13 w 95"/>
                        <a:gd name="T1" fmla="*/ 67 h 67"/>
                        <a:gd name="T2" fmla="*/ 0 w 95"/>
                        <a:gd name="T3" fmla="*/ 47 h 67"/>
                        <a:gd name="T4" fmla="*/ 76 w 95"/>
                        <a:gd name="T5" fmla="*/ 0 h 67"/>
                        <a:gd name="T6" fmla="*/ 78 w 95"/>
                        <a:gd name="T7" fmla="*/ 2 h 67"/>
                        <a:gd name="T8" fmla="*/ 80 w 95"/>
                        <a:gd name="T9" fmla="*/ 4 h 67"/>
                        <a:gd name="T10" fmla="*/ 84 w 95"/>
                        <a:gd name="T11" fmla="*/ 6 h 67"/>
                        <a:gd name="T12" fmla="*/ 87 w 95"/>
                        <a:gd name="T13" fmla="*/ 9 h 67"/>
                        <a:gd name="T14" fmla="*/ 91 w 95"/>
                        <a:gd name="T15" fmla="*/ 13 h 67"/>
                        <a:gd name="T16" fmla="*/ 95 w 95"/>
                        <a:gd name="T17" fmla="*/ 19 h 67"/>
                        <a:gd name="T18" fmla="*/ 95 w 95"/>
                        <a:gd name="T19" fmla="*/ 22 h 67"/>
                        <a:gd name="T20" fmla="*/ 13 w 95"/>
                        <a:gd name="T21" fmla="*/ 67 h 6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5"/>
                        <a:gd name="T34" fmla="*/ 0 h 67"/>
                        <a:gd name="T35" fmla="*/ 95 w 95"/>
                        <a:gd name="T36" fmla="*/ 67 h 6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5" h="67">
                          <a:moveTo>
                            <a:pt x="13" y="67"/>
                          </a:moveTo>
                          <a:lnTo>
                            <a:pt x="0" y="47"/>
                          </a:lnTo>
                          <a:lnTo>
                            <a:pt x="76" y="0"/>
                          </a:lnTo>
                          <a:lnTo>
                            <a:pt x="78" y="2"/>
                          </a:lnTo>
                          <a:lnTo>
                            <a:pt x="80" y="4"/>
                          </a:lnTo>
                          <a:lnTo>
                            <a:pt x="84" y="6"/>
                          </a:lnTo>
                          <a:lnTo>
                            <a:pt x="87" y="9"/>
                          </a:lnTo>
                          <a:lnTo>
                            <a:pt x="91" y="13"/>
                          </a:lnTo>
                          <a:lnTo>
                            <a:pt x="95" y="19"/>
                          </a:lnTo>
                          <a:lnTo>
                            <a:pt x="95" y="22"/>
                          </a:lnTo>
                          <a:lnTo>
                            <a:pt x="13" y="67"/>
                          </a:lnTo>
                          <a:close/>
                        </a:path>
                      </a:pathLst>
                    </a:custGeom>
                    <a:solidFill>
                      <a:srgbClr val="D5D5FF"/>
                    </a:solidFill>
                    <a:ln w="0">
                      <a:solidFill>
                        <a:srgbClr val="D5D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2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310" y="2476"/>
                      <a:ext cx="89" cy="59"/>
                    </a:xfrm>
                    <a:custGeom>
                      <a:avLst/>
                      <a:gdLst>
                        <a:gd name="T0" fmla="*/ 89 w 89"/>
                        <a:gd name="T1" fmla="*/ 15 h 59"/>
                        <a:gd name="T2" fmla="*/ 7 w 89"/>
                        <a:gd name="T3" fmla="*/ 59 h 59"/>
                        <a:gd name="T4" fmla="*/ 0 w 89"/>
                        <a:gd name="T5" fmla="*/ 45 h 59"/>
                        <a:gd name="T6" fmla="*/ 74 w 89"/>
                        <a:gd name="T7" fmla="*/ 0 h 59"/>
                        <a:gd name="T8" fmla="*/ 89 w 89"/>
                        <a:gd name="T9" fmla="*/ 15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59"/>
                        <a:gd name="T17" fmla="*/ 89 w 89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59">
                          <a:moveTo>
                            <a:pt x="89" y="15"/>
                          </a:moveTo>
                          <a:lnTo>
                            <a:pt x="7" y="59"/>
                          </a:lnTo>
                          <a:lnTo>
                            <a:pt x="0" y="45"/>
                          </a:lnTo>
                          <a:lnTo>
                            <a:pt x="74" y="0"/>
                          </a:lnTo>
                          <a:lnTo>
                            <a:pt x="89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4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5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6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7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92" y="240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8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7" y="242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51" y="2437"/>
                      <a:ext cx="5" cy="9"/>
                    </a:xfrm>
                    <a:custGeom>
                      <a:avLst/>
                      <a:gdLst>
                        <a:gd name="T0" fmla="*/ 5 w 5"/>
                        <a:gd name="T1" fmla="*/ 0 h 9"/>
                        <a:gd name="T2" fmla="*/ 0 w 5"/>
                        <a:gd name="T3" fmla="*/ 6 h 9"/>
                        <a:gd name="T4" fmla="*/ 4 w 5"/>
                        <a:gd name="T5" fmla="*/ 9 h 9"/>
                        <a:gd name="T6" fmla="*/ 0 60000 65536"/>
                        <a:gd name="T7" fmla="*/ 0 60000 65536"/>
                        <a:gd name="T8" fmla="*/ 0 60000 65536"/>
                        <a:gd name="T9" fmla="*/ 0 w 5"/>
                        <a:gd name="T10" fmla="*/ 0 h 9"/>
                        <a:gd name="T11" fmla="*/ 5 w 5"/>
                        <a:gd name="T12" fmla="*/ 9 h 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" h="9">
                          <a:moveTo>
                            <a:pt x="5" y="0"/>
                          </a:moveTo>
                          <a:lnTo>
                            <a:pt x="0" y="6"/>
                          </a:lnTo>
                          <a:lnTo>
                            <a:pt x="4" y="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6" y="2456"/>
                      <a:ext cx="11" cy="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1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8" y="2456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2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12" y="2443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3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6" y="24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4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2" y="24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5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86" y="2398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6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238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7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36" y="2370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8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0" y="2356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9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4" y="2343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0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9" y="23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1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5" y="23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2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9" y="229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3" y="228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7" y="2270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3" y="2255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57" y="2241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1" y="22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07" y="22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9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31" y="2198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0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5" y="2191"/>
                      <a:ext cx="1" cy="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1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63" y="2483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2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9" y="2498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3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3" y="25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4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89" y="25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5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5" y="2541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6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39" y="25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7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5" y="256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8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91" y="2584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9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65" y="2598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0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1" y="26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1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7" y="26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2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93" y="2641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3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7" y="26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4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2242" y="2669"/>
                      <a:ext cx="13" cy="7"/>
                    </a:xfrm>
                    <a:custGeom>
                      <a:avLst/>
                      <a:gdLst>
                        <a:gd name="T0" fmla="*/ 13 w 13"/>
                        <a:gd name="T1" fmla="*/ 0 h 7"/>
                        <a:gd name="T2" fmla="*/ 0 w 13"/>
                        <a:gd name="T3" fmla="*/ 7 h 7"/>
                        <a:gd name="T4" fmla="*/ 0 w 13"/>
                        <a:gd name="T5" fmla="*/ 7 h 7"/>
                        <a:gd name="T6" fmla="*/ 0 60000 65536"/>
                        <a:gd name="T7" fmla="*/ 0 60000 65536"/>
                        <a:gd name="T8" fmla="*/ 0 60000 65536"/>
                        <a:gd name="T9" fmla="*/ 0 w 13"/>
                        <a:gd name="T10" fmla="*/ 0 h 7"/>
                        <a:gd name="T11" fmla="*/ 13 w 13"/>
                        <a:gd name="T12" fmla="*/ 7 h 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" h="7">
                          <a:moveTo>
                            <a:pt x="13" y="0"/>
                          </a:moveTo>
                          <a:lnTo>
                            <a:pt x="0" y="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5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4" y="2686"/>
                      <a:ext cx="11" cy="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6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76" y="268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7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0" y="266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8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579" y="1962"/>
                      <a:ext cx="691" cy="429"/>
                    </a:xfrm>
                    <a:custGeom>
                      <a:avLst/>
                      <a:gdLst>
                        <a:gd name="T0" fmla="*/ 654 w 691"/>
                        <a:gd name="T1" fmla="*/ 0 h 429"/>
                        <a:gd name="T2" fmla="*/ 658 w 691"/>
                        <a:gd name="T3" fmla="*/ 0 h 429"/>
                        <a:gd name="T4" fmla="*/ 663 w 691"/>
                        <a:gd name="T5" fmla="*/ 0 h 429"/>
                        <a:gd name="T6" fmla="*/ 671 w 691"/>
                        <a:gd name="T7" fmla="*/ 2 h 429"/>
                        <a:gd name="T8" fmla="*/ 678 w 691"/>
                        <a:gd name="T9" fmla="*/ 6 h 429"/>
                        <a:gd name="T10" fmla="*/ 686 w 691"/>
                        <a:gd name="T11" fmla="*/ 13 h 429"/>
                        <a:gd name="T12" fmla="*/ 691 w 691"/>
                        <a:gd name="T13" fmla="*/ 28 h 429"/>
                        <a:gd name="T14" fmla="*/ 691 w 691"/>
                        <a:gd name="T15" fmla="*/ 47 h 429"/>
                        <a:gd name="T16" fmla="*/ 35 w 691"/>
                        <a:gd name="T17" fmla="*/ 429 h 429"/>
                        <a:gd name="T18" fmla="*/ 0 w 691"/>
                        <a:gd name="T19" fmla="*/ 381 h 429"/>
                        <a:gd name="T20" fmla="*/ 654 w 691"/>
                        <a:gd name="T21" fmla="*/ 0 h 42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91"/>
                        <a:gd name="T34" fmla="*/ 0 h 429"/>
                        <a:gd name="T35" fmla="*/ 691 w 691"/>
                        <a:gd name="T36" fmla="*/ 429 h 42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91" h="429">
                          <a:moveTo>
                            <a:pt x="654" y="0"/>
                          </a:moveTo>
                          <a:lnTo>
                            <a:pt x="658" y="0"/>
                          </a:lnTo>
                          <a:lnTo>
                            <a:pt x="663" y="0"/>
                          </a:lnTo>
                          <a:lnTo>
                            <a:pt x="671" y="2"/>
                          </a:lnTo>
                          <a:lnTo>
                            <a:pt x="678" y="6"/>
                          </a:lnTo>
                          <a:lnTo>
                            <a:pt x="686" y="13"/>
                          </a:lnTo>
                          <a:lnTo>
                            <a:pt x="691" y="28"/>
                          </a:lnTo>
                          <a:lnTo>
                            <a:pt x="691" y="47"/>
                          </a:lnTo>
                          <a:lnTo>
                            <a:pt x="35" y="429"/>
                          </a:lnTo>
                          <a:lnTo>
                            <a:pt x="0" y="381"/>
                          </a:lnTo>
                          <a:lnTo>
                            <a:pt x="654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9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584" y="1962"/>
                      <a:ext cx="686" cy="421"/>
                    </a:xfrm>
                    <a:custGeom>
                      <a:avLst/>
                      <a:gdLst>
                        <a:gd name="T0" fmla="*/ 653 w 686"/>
                        <a:gd name="T1" fmla="*/ 0 h 421"/>
                        <a:gd name="T2" fmla="*/ 657 w 686"/>
                        <a:gd name="T3" fmla="*/ 0 h 421"/>
                        <a:gd name="T4" fmla="*/ 662 w 686"/>
                        <a:gd name="T5" fmla="*/ 2 h 421"/>
                        <a:gd name="T6" fmla="*/ 671 w 686"/>
                        <a:gd name="T7" fmla="*/ 4 h 421"/>
                        <a:gd name="T8" fmla="*/ 679 w 686"/>
                        <a:gd name="T9" fmla="*/ 12 h 421"/>
                        <a:gd name="T10" fmla="*/ 684 w 686"/>
                        <a:gd name="T11" fmla="*/ 23 h 421"/>
                        <a:gd name="T12" fmla="*/ 686 w 686"/>
                        <a:gd name="T13" fmla="*/ 41 h 421"/>
                        <a:gd name="T14" fmla="*/ 32 w 686"/>
                        <a:gd name="T15" fmla="*/ 421 h 421"/>
                        <a:gd name="T16" fmla="*/ 0 w 686"/>
                        <a:gd name="T17" fmla="*/ 381 h 421"/>
                        <a:gd name="T18" fmla="*/ 653 w 686"/>
                        <a:gd name="T19" fmla="*/ 0 h 4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86"/>
                        <a:gd name="T31" fmla="*/ 0 h 421"/>
                        <a:gd name="T32" fmla="*/ 686 w 686"/>
                        <a:gd name="T33" fmla="*/ 421 h 4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86" h="421">
                          <a:moveTo>
                            <a:pt x="653" y="0"/>
                          </a:moveTo>
                          <a:lnTo>
                            <a:pt x="657" y="0"/>
                          </a:lnTo>
                          <a:lnTo>
                            <a:pt x="662" y="2"/>
                          </a:lnTo>
                          <a:lnTo>
                            <a:pt x="671" y="4"/>
                          </a:lnTo>
                          <a:lnTo>
                            <a:pt x="679" y="12"/>
                          </a:lnTo>
                          <a:lnTo>
                            <a:pt x="684" y="23"/>
                          </a:lnTo>
                          <a:lnTo>
                            <a:pt x="686" y="41"/>
                          </a:lnTo>
                          <a:lnTo>
                            <a:pt x="32" y="421"/>
                          </a:lnTo>
                          <a:lnTo>
                            <a:pt x="0" y="381"/>
                          </a:lnTo>
                          <a:lnTo>
                            <a:pt x="653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0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592" y="1964"/>
                      <a:ext cx="676" cy="414"/>
                    </a:xfrm>
                    <a:custGeom>
                      <a:avLst/>
                      <a:gdLst>
                        <a:gd name="T0" fmla="*/ 650 w 676"/>
                        <a:gd name="T1" fmla="*/ 0 h 414"/>
                        <a:gd name="T2" fmla="*/ 652 w 676"/>
                        <a:gd name="T3" fmla="*/ 0 h 414"/>
                        <a:gd name="T4" fmla="*/ 658 w 676"/>
                        <a:gd name="T5" fmla="*/ 2 h 414"/>
                        <a:gd name="T6" fmla="*/ 665 w 676"/>
                        <a:gd name="T7" fmla="*/ 4 h 414"/>
                        <a:gd name="T8" fmla="*/ 671 w 676"/>
                        <a:gd name="T9" fmla="*/ 11 h 414"/>
                        <a:gd name="T10" fmla="*/ 676 w 676"/>
                        <a:gd name="T11" fmla="*/ 21 h 414"/>
                        <a:gd name="T12" fmla="*/ 676 w 676"/>
                        <a:gd name="T13" fmla="*/ 34 h 414"/>
                        <a:gd name="T14" fmla="*/ 24 w 676"/>
                        <a:gd name="T15" fmla="*/ 414 h 414"/>
                        <a:gd name="T16" fmla="*/ 0 w 676"/>
                        <a:gd name="T17" fmla="*/ 379 h 414"/>
                        <a:gd name="T18" fmla="*/ 650 w 676"/>
                        <a:gd name="T19" fmla="*/ 0 h 4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76"/>
                        <a:gd name="T31" fmla="*/ 0 h 414"/>
                        <a:gd name="T32" fmla="*/ 676 w 676"/>
                        <a:gd name="T33" fmla="*/ 414 h 4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76" h="414">
                          <a:moveTo>
                            <a:pt x="650" y="0"/>
                          </a:moveTo>
                          <a:lnTo>
                            <a:pt x="652" y="0"/>
                          </a:lnTo>
                          <a:lnTo>
                            <a:pt x="658" y="2"/>
                          </a:lnTo>
                          <a:lnTo>
                            <a:pt x="665" y="4"/>
                          </a:lnTo>
                          <a:lnTo>
                            <a:pt x="671" y="11"/>
                          </a:lnTo>
                          <a:lnTo>
                            <a:pt x="676" y="21"/>
                          </a:lnTo>
                          <a:lnTo>
                            <a:pt x="676" y="34"/>
                          </a:lnTo>
                          <a:lnTo>
                            <a:pt x="24" y="414"/>
                          </a:lnTo>
                          <a:lnTo>
                            <a:pt x="0" y="379"/>
                          </a:lnTo>
                          <a:lnTo>
                            <a:pt x="650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1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597" y="1964"/>
                      <a:ext cx="671" cy="406"/>
                    </a:xfrm>
                    <a:custGeom>
                      <a:avLst/>
                      <a:gdLst>
                        <a:gd name="T0" fmla="*/ 649 w 671"/>
                        <a:gd name="T1" fmla="*/ 0 h 406"/>
                        <a:gd name="T2" fmla="*/ 649 w 671"/>
                        <a:gd name="T3" fmla="*/ 0 h 406"/>
                        <a:gd name="T4" fmla="*/ 651 w 671"/>
                        <a:gd name="T5" fmla="*/ 2 h 406"/>
                        <a:gd name="T6" fmla="*/ 655 w 671"/>
                        <a:gd name="T7" fmla="*/ 2 h 406"/>
                        <a:gd name="T8" fmla="*/ 658 w 671"/>
                        <a:gd name="T9" fmla="*/ 6 h 406"/>
                        <a:gd name="T10" fmla="*/ 662 w 671"/>
                        <a:gd name="T11" fmla="*/ 8 h 406"/>
                        <a:gd name="T12" fmla="*/ 666 w 671"/>
                        <a:gd name="T13" fmla="*/ 11 h 406"/>
                        <a:gd name="T14" fmla="*/ 670 w 671"/>
                        <a:gd name="T15" fmla="*/ 17 h 406"/>
                        <a:gd name="T16" fmla="*/ 671 w 671"/>
                        <a:gd name="T17" fmla="*/ 23 h 406"/>
                        <a:gd name="T18" fmla="*/ 671 w 671"/>
                        <a:gd name="T19" fmla="*/ 28 h 406"/>
                        <a:gd name="T20" fmla="*/ 19 w 671"/>
                        <a:gd name="T21" fmla="*/ 406 h 406"/>
                        <a:gd name="T22" fmla="*/ 0 w 671"/>
                        <a:gd name="T23" fmla="*/ 379 h 406"/>
                        <a:gd name="T24" fmla="*/ 649 w 671"/>
                        <a:gd name="T25" fmla="*/ 0 h 4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71"/>
                        <a:gd name="T40" fmla="*/ 0 h 406"/>
                        <a:gd name="T41" fmla="*/ 671 w 671"/>
                        <a:gd name="T42" fmla="*/ 406 h 40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71" h="406">
                          <a:moveTo>
                            <a:pt x="649" y="0"/>
                          </a:moveTo>
                          <a:lnTo>
                            <a:pt x="649" y="0"/>
                          </a:lnTo>
                          <a:lnTo>
                            <a:pt x="651" y="2"/>
                          </a:lnTo>
                          <a:lnTo>
                            <a:pt x="655" y="2"/>
                          </a:lnTo>
                          <a:lnTo>
                            <a:pt x="658" y="6"/>
                          </a:lnTo>
                          <a:lnTo>
                            <a:pt x="662" y="8"/>
                          </a:lnTo>
                          <a:lnTo>
                            <a:pt x="666" y="11"/>
                          </a:lnTo>
                          <a:lnTo>
                            <a:pt x="670" y="17"/>
                          </a:lnTo>
                          <a:lnTo>
                            <a:pt x="671" y="23"/>
                          </a:lnTo>
                          <a:lnTo>
                            <a:pt x="671" y="28"/>
                          </a:lnTo>
                          <a:lnTo>
                            <a:pt x="19" y="406"/>
                          </a:lnTo>
                          <a:lnTo>
                            <a:pt x="0" y="379"/>
                          </a:lnTo>
                          <a:lnTo>
                            <a:pt x="649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2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621" y="1966"/>
                      <a:ext cx="646" cy="386"/>
                    </a:xfrm>
                    <a:custGeom>
                      <a:avLst/>
                      <a:gdLst>
                        <a:gd name="T0" fmla="*/ 646 w 646"/>
                        <a:gd name="T1" fmla="*/ 15 h 386"/>
                        <a:gd name="T2" fmla="*/ 8 w 646"/>
                        <a:gd name="T3" fmla="*/ 386 h 386"/>
                        <a:gd name="T4" fmla="*/ 0 w 646"/>
                        <a:gd name="T5" fmla="*/ 371 h 386"/>
                        <a:gd name="T6" fmla="*/ 633 w 646"/>
                        <a:gd name="T7" fmla="*/ 0 h 386"/>
                        <a:gd name="T8" fmla="*/ 646 w 646"/>
                        <a:gd name="T9" fmla="*/ 15 h 3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6"/>
                        <a:gd name="T16" fmla="*/ 0 h 386"/>
                        <a:gd name="T17" fmla="*/ 646 w 646"/>
                        <a:gd name="T18" fmla="*/ 386 h 3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6" h="386">
                          <a:moveTo>
                            <a:pt x="646" y="15"/>
                          </a:moveTo>
                          <a:lnTo>
                            <a:pt x="8" y="386"/>
                          </a:lnTo>
                          <a:lnTo>
                            <a:pt x="0" y="371"/>
                          </a:lnTo>
                          <a:lnTo>
                            <a:pt x="633" y="0"/>
                          </a:lnTo>
                          <a:lnTo>
                            <a:pt x="646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3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4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5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2192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6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108" y="2576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4 h 117"/>
                        <a:gd name="T4" fmla="*/ 0 w 72"/>
                        <a:gd name="T5" fmla="*/ 0 h 117"/>
                        <a:gd name="T6" fmla="*/ 0 w 72"/>
                        <a:gd name="T7" fmla="*/ 84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4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B200"/>
                    </a:solidFill>
                    <a:ln w="0">
                      <a:solidFill>
                        <a:srgbClr val="00B2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7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180" y="2576"/>
                      <a:ext cx="70" cy="117"/>
                    </a:xfrm>
                    <a:custGeom>
                      <a:avLst/>
                      <a:gdLst>
                        <a:gd name="T0" fmla="*/ 0 w 70"/>
                        <a:gd name="T1" fmla="*/ 117 h 117"/>
                        <a:gd name="T2" fmla="*/ 0 w 70"/>
                        <a:gd name="T3" fmla="*/ 34 h 117"/>
                        <a:gd name="T4" fmla="*/ 70 w 70"/>
                        <a:gd name="T5" fmla="*/ 0 h 117"/>
                        <a:gd name="T6" fmla="*/ 70 w 70"/>
                        <a:gd name="T7" fmla="*/ 84 h 117"/>
                        <a:gd name="T8" fmla="*/ 0 w 70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117"/>
                        <a:gd name="T17" fmla="*/ 70 w 70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117">
                          <a:moveTo>
                            <a:pt x="0" y="117"/>
                          </a:moveTo>
                          <a:lnTo>
                            <a:pt x="0" y="34"/>
                          </a:lnTo>
                          <a:lnTo>
                            <a:pt x="70" y="0"/>
                          </a:lnTo>
                          <a:lnTo>
                            <a:pt x="70" y="84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8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50" y="2552"/>
                      <a:ext cx="43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9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271" y="2285"/>
                      <a:ext cx="1075" cy="471"/>
                    </a:xfrm>
                    <a:custGeom>
                      <a:avLst/>
                      <a:gdLst>
                        <a:gd name="T0" fmla="*/ 1075 w 1075"/>
                        <a:gd name="T1" fmla="*/ 402 h 471"/>
                        <a:gd name="T2" fmla="*/ 981 w 1075"/>
                        <a:gd name="T3" fmla="*/ 295 h 471"/>
                        <a:gd name="T4" fmla="*/ 977 w 1075"/>
                        <a:gd name="T5" fmla="*/ 297 h 471"/>
                        <a:gd name="T6" fmla="*/ 966 w 1075"/>
                        <a:gd name="T7" fmla="*/ 304 h 471"/>
                        <a:gd name="T8" fmla="*/ 949 w 1075"/>
                        <a:gd name="T9" fmla="*/ 315 h 471"/>
                        <a:gd name="T10" fmla="*/ 925 w 1075"/>
                        <a:gd name="T11" fmla="*/ 330 h 471"/>
                        <a:gd name="T12" fmla="*/ 897 w 1075"/>
                        <a:gd name="T13" fmla="*/ 347 h 471"/>
                        <a:gd name="T14" fmla="*/ 866 w 1075"/>
                        <a:gd name="T15" fmla="*/ 365 h 471"/>
                        <a:gd name="T16" fmla="*/ 829 w 1075"/>
                        <a:gd name="T17" fmla="*/ 384 h 471"/>
                        <a:gd name="T18" fmla="*/ 790 w 1075"/>
                        <a:gd name="T19" fmla="*/ 402 h 471"/>
                        <a:gd name="T20" fmla="*/ 749 w 1075"/>
                        <a:gd name="T21" fmla="*/ 419 h 471"/>
                        <a:gd name="T22" fmla="*/ 708 w 1075"/>
                        <a:gd name="T23" fmla="*/ 436 h 471"/>
                        <a:gd name="T24" fmla="*/ 665 w 1075"/>
                        <a:gd name="T25" fmla="*/ 449 h 471"/>
                        <a:gd name="T26" fmla="*/ 662 w 1075"/>
                        <a:gd name="T27" fmla="*/ 451 h 471"/>
                        <a:gd name="T28" fmla="*/ 653 w 1075"/>
                        <a:gd name="T29" fmla="*/ 453 h 471"/>
                        <a:gd name="T30" fmla="*/ 638 w 1075"/>
                        <a:gd name="T31" fmla="*/ 456 h 471"/>
                        <a:gd name="T32" fmla="*/ 615 w 1075"/>
                        <a:gd name="T33" fmla="*/ 462 h 471"/>
                        <a:gd name="T34" fmla="*/ 586 w 1075"/>
                        <a:gd name="T35" fmla="*/ 466 h 471"/>
                        <a:gd name="T36" fmla="*/ 549 w 1075"/>
                        <a:gd name="T37" fmla="*/ 469 h 471"/>
                        <a:gd name="T38" fmla="*/ 502 w 1075"/>
                        <a:gd name="T39" fmla="*/ 471 h 471"/>
                        <a:gd name="T40" fmla="*/ 447 w 1075"/>
                        <a:gd name="T41" fmla="*/ 471 h 471"/>
                        <a:gd name="T42" fmla="*/ 380 w 1075"/>
                        <a:gd name="T43" fmla="*/ 469 h 471"/>
                        <a:gd name="T44" fmla="*/ 304 w 1075"/>
                        <a:gd name="T45" fmla="*/ 464 h 471"/>
                        <a:gd name="T46" fmla="*/ 298 w 1075"/>
                        <a:gd name="T47" fmla="*/ 462 h 471"/>
                        <a:gd name="T48" fmla="*/ 280 w 1075"/>
                        <a:gd name="T49" fmla="*/ 460 h 471"/>
                        <a:gd name="T50" fmla="*/ 254 w 1075"/>
                        <a:gd name="T51" fmla="*/ 454 h 471"/>
                        <a:gd name="T52" fmla="*/ 222 w 1075"/>
                        <a:gd name="T53" fmla="*/ 445 h 471"/>
                        <a:gd name="T54" fmla="*/ 185 w 1075"/>
                        <a:gd name="T55" fmla="*/ 434 h 471"/>
                        <a:gd name="T56" fmla="*/ 146 w 1075"/>
                        <a:gd name="T57" fmla="*/ 417 h 471"/>
                        <a:gd name="T58" fmla="*/ 107 w 1075"/>
                        <a:gd name="T59" fmla="*/ 395 h 471"/>
                        <a:gd name="T60" fmla="*/ 70 w 1075"/>
                        <a:gd name="T61" fmla="*/ 367 h 471"/>
                        <a:gd name="T62" fmla="*/ 39 w 1075"/>
                        <a:gd name="T63" fmla="*/ 332 h 471"/>
                        <a:gd name="T64" fmla="*/ 37 w 1075"/>
                        <a:gd name="T65" fmla="*/ 330 h 471"/>
                        <a:gd name="T66" fmla="*/ 31 w 1075"/>
                        <a:gd name="T67" fmla="*/ 321 h 471"/>
                        <a:gd name="T68" fmla="*/ 22 w 1075"/>
                        <a:gd name="T69" fmla="*/ 308 h 471"/>
                        <a:gd name="T70" fmla="*/ 15 w 1075"/>
                        <a:gd name="T71" fmla="*/ 291 h 471"/>
                        <a:gd name="T72" fmla="*/ 5 w 1075"/>
                        <a:gd name="T73" fmla="*/ 269 h 471"/>
                        <a:gd name="T74" fmla="*/ 2 w 1075"/>
                        <a:gd name="T75" fmla="*/ 243 h 471"/>
                        <a:gd name="T76" fmla="*/ 0 w 1075"/>
                        <a:gd name="T77" fmla="*/ 215 h 471"/>
                        <a:gd name="T78" fmla="*/ 4 w 1075"/>
                        <a:gd name="T79" fmla="*/ 186 h 471"/>
                        <a:gd name="T80" fmla="*/ 16 w 1075"/>
                        <a:gd name="T81" fmla="*/ 152 h 471"/>
                        <a:gd name="T82" fmla="*/ 37 w 1075"/>
                        <a:gd name="T83" fmla="*/ 119 h 471"/>
                        <a:gd name="T84" fmla="*/ 68 w 1075"/>
                        <a:gd name="T85" fmla="*/ 84 h 471"/>
                        <a:gd name="T86" fmla="*/ 70 w 1075"/>
                        <a:gd name="T87" fmla="*/ 82 h 471"/>
                        <a:gd name="T88" fmla="*/ 80 w 1075"/>
                        <a:gd name="T89" fmla="*/ 72 h 471"/>
                        <a:gd name="T90" fmla="*/ 93 w 1075"/>
                        <a:gd name="T91" fmla="*/ 59 h 471"/>
                        <a:gd name="T92" fmla="*/ 115 w 1075"/>
                        <a:gd name="T93" fmla="*/ 43 h 471"/>
                        <a:gd name="T94" fmla="*/ 144 w 1075"/>
                        <a:gd name="T95" fmla="*/ 22 h 471"/>
                        <a:gd name="T96" fmla="*/ 182 w 1075"/>
                        <a:gd name="T97" fmla="*/ 0 h 471"/>
                        <a:gd name="T98" fmla="*/ 322 w 1075"/>
                        <a:gd name="T99" fmla="*/ 85 h 471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71"/>
                        <a:gd name="T152" fmla="*/ 1075 w 1075"/>
                        <a:gd name="T153" fmla="*/ 471 h 471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71">
                          <a:moveTo>
                            <a:pt x="1075" y="402"/>
                          </a:moveTo>
                          <a:lnTo>
                            <a:pt x="981" y="295"/>
                          </a:lnTo>
                          <a:lnTo>
                            <a:pt x="977" y="297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7"/>
                          </a:lnTo>
                          <a:lnTo>
                            <a:pt x="866" y="365"/>
                          </a:lnTo>
                          <a:lnTo>
                            <a:pt x="829" y="384"/>
                          </a:lnTo>
                          <a:lnTo>
                            <a:pt x="790" y="402"/>
                          </a:lnTo>
                          <a:lnTo>
                            <a:pt x="749" y="419"/>
                          </a:lnTo>
                          <a:lnTo>
                            <a:pt x="708" y="436"/>
                          </a:lnTo>
                          <a:lnTo>
                            <a:pt x="665" y="449"/>
                          </a:lnTo>
                          <a:lnTo>
                            <a:pt x="662" y="451"/>
                          </a:lnTo>
                          <a:lnTo>
                            <a:pt x="653" y="453"/>
                          </a:lnTo>
                          <a:lnTo>
                            <a:pt x="638" y="456"/>
                          </a:lnTo>
                          <a:lnTo>
                            <a:pt x="615" y="462"/>
                          </a:lnTo>
                          <a:lnTo>
                            <a:pt x="586" y="466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4"/>
                          </a:lnTo>
                          <a:lnTo>
                            <a:pt x="298" y="462"/>
                          </a:lnTo>
                          <a:lnTo>
                            <a:pt x="280" y="460"/>
                          </a:lnTo>
                          <a:lnTo>
                            <a:pt x="254" y="454"/>
                          </a:lnTo>
                          <a:lnTo>
                            <a:pt x="222" y="445"/>
                          </a:lnTo>
                          <a:lnTo>
                            <a:pt x="185" y="434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2"/>
                          </a:lnTo>
                          <a:lnTo>
                            <a:pt x="37" y="330"/>
                          </a:lnTo>
                          <a:lnTo>
                            <a:pt x="31" y="321"/>
                          </a:lnTo>
                          <a:lnTo>
                            <a:pt x="22" y="308"/>
                          </a:lnTo>
                          <a:lnTo>
                            <a:pt x="15" y="291"/>
                          </a:lnTo>
                          <a:lnTo>
                            <a:pt x="5" y="269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6"/>
                          </a:lnTo>
                          <a:lnTo>
                            <a:pt x="16" y="152"/>
                          </a:lnTo>
                          <a:lnTo>
                            <a:pt x="37" y="119"/>
                          </a:lnTo>
                          <a:lnTo>
                            <a:pt x="68" y="84"/>
                          </a:lnTo>
                          <a:lnTo>
                            <a:pt x="70" y="82"/>
                          </a:lnTo>
                          <a:lnTo>
                            <a:pt x="80" y="72"/>
                          </a:lnTo>
                          <a:lnTo>
                            <a:pt x="93" y="59"/>
                          </a:lnTo>
                          <a:lnTo>
                            <a:pt x="115" y="43"/>
                          </a:lnTo>
                          <a:lnTo>
                            <a:pt x="144" y="22"/>
                          </a:lnTo>
                          <a:lnTo>
                            <a:pt x="182" y="0"/>
                          </a:lnTo>
                          <a:lnTo>
                            <a:pt x="322" y="8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0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276" y="2349"/>
                      <a:ext cx="1075" cy="469"/>
                    </a:xfrm>
                    <a:custGeom>
                      <a:avLst/>
                      <a:gdLst>
                        <a:gd name="T0" fmla="*/ 1075 w 1075"/>
                        <a:gd name="T1" fmla="*/ 354 h 469"/>
                        <a:gd name="T2" fmla="*/ 981 w 1075"/>
                        <a:gd name="T3" fmla="*/ 293 h 469"/>
                        <a:gd name="T4" fmla="*/ 977 w 1075"/>
                        <a:gd name="T5" fmla="*/ 295 h 469"/>
                        <a:gd name="T6" fmla="*/ 966 w 1075"/>
                        <a:gd name="T7" fmla="*/ 303 h 469"/>
                        <a:gd name="T8" fmla="*/ 949 w 1075"/>
                        <a:gd name="T9" fmla="*/ 314 h 469"/>
                        <a:gd name="T10" fmla="*/ 925 w 1075"/>
                        <a:gd name="T11" fmla="*/ 328 h 469"/>
                        <a:gd name="T12" fmla="*/ 897 w 1075"/>
                        <a:gd name="T13" fmla="*/ 345 h 469"/>
                        <a:gd name="T14" fmla="*/ 866 w 1075"/>
                        <a:gd name="T15" fmla="*/ 364 h 469"/>
                        <a:gd name="T16" fmla="*/ 829 w 1075"/>
                        <a:gd name="T17" fmla="*/ 382 h 469"/>
                        <a:gd name="T18" fmla="*/ 790 w 1075"/>
                        <a:gd name="T19" fmla="*/ 401 h 469"/>
                        <a:gd name="T20" fmla="*/ 749 w 1075"/>
                        <a:gd name="T21" fmla="*/ 419 h 469"/>
                        <a:gd name="T22" fmla="*/ 708 w 1075"/>
                        <a:gd name="T23" fmla="*/ 434 h 469"/>
                        <a:gd name="T24" fmla="*/ 665 w 1075"/>
                        <a:gd name="T25" fmla="*/ 447 h 469"/>
                        <a:gd name="T26" fmla="*/ 662 w 1075"/>
                        <a:gd name="T27" fmla="*/ 449 h 469"/>
                        <a:gd name="T28" fmla="*/ 653 w 1075"/>
                        <a:gd name="T29" fmla="*/ 451 h 469"/>
                        <a:gd name="T30" fmla="*/ 638 w 1075"/>
                        <a:gd name="T31" fmla="*/ 456 h 469"/>
                        <a:gd name="T32" fmla="*/ 615 w 1075"/>
                        <a:gd name="T33" fmla="*/ 460 h 469"/>
                        <a:gd name="T34" fmla="*/ 586 w 1075"/>
                        <a:gd name="T35" fmla="*/ 464 h 469"/>
                        <a:gd name="T36" fmla="*/ 549 w 1075"/>
                        <a:gd name="T37" fmla="*/ 468 h 469"/>
                        <a:gd name="T38" fmla="*/ 502 w 1075"/>
                        <a:gd name="T39" fmla="*/ 469 h 469"/>
                        <a:gd name="T40" fmla="*/ 447 w 1075"/>
                        <a:gd name="T41" fmla="*/ 469 h 469"/>
                        <a:gd name="T42" fmla="*/ 380 w 1075"/>
                        <a:gd name="T43" fmla="*/ 468 h 469"/>
                        <a:gd name="T44" fmla="*/ 304 w 1075"/>
                        <a:gd name="T45" fmla="*/ 462 h 469"/>
                        <a:gd name="T46" fmla="*/ 298 w 1075"/>
                        <a:gd name="T47" fmla="*/ 462 h 469"/>
                        <a:gd name="T48" fmla="*/ 280 w 1075"/>
                        <a:gd name="T49" fmla="*/ 458 h 469"/>
                        <a:gd name="T50" fmla="*/ 254 w 1075"/>
                        <a:gd name="T51" fmla="*/ 453 h 469"/>
                        <a:gd name="T52" fmla="*/ 222 w 1075"/>
                        <a:gd name="T53" fmla="*/ 445 h 469"/>
                        <a:gd name="T54" fmla="*/ 185 w 1075"/>
                        <a:gd name="T55" fmla="*/ 432 h 469"/>
                        <a:gd name="T56" fmla="*/ 146 w 1075"/>
                        <a:gd name="T57" fmla="*/ 416 h 469"/>
                        <a:gd name="T58" fmla="*/ 107 w 1075"/>
                        <a:gd name="T59" fmla="*/ 393 h 469"/>
                        <a:gd name="T60" fmla="*/ 70 w 1075"/>
                        <a:gd name="T61" fmla="*/ 366 h 469"/>
                        <a:gd name="T62" fmla="*/ 39 w 1075"/>
                        <a:gd name="T63" fmla="*/ 332 h 469"/>
                        <a:gd name="T64" fmla="*/ 37 w 1075"/>
                        <a:gd name="T65" fmla="*/ 328 h 469"/>
                        <a:gd name="T66" fmla="*/ 31 w 1075"/>
                        <a:gd name="T67" fmla="*/ 321 h 469"/>
                        <a:gd name="T68" fmla="*/ 22 w 1075"/>
                        <a:gd name="T69" fmla="*/ 306 h 469"/>
                        <a:gd name="T70" fmla="*/ 15 w 1075"/>
                        <a:gd name="T71" fmla="*/ 290 h 469"/>
                        <a:gd name="T72" fmla="*/ 5 w 1075"/>
                        <a:gd name="T73" fmla="*/ 267 h 469"/>
                        <a:gd name="T74" fmla="*/ 2 w 1075"/>
                        <a:gd name="T75" fmla="*/ 243 h 469"/>
                        <a:gd name="T76" fmla="*/ 0 w 1075"/>
                        <a:gd name="T77" fmla="*/ 215 h 469"/>
                        <a:gd name="T78" fmla="*/ 4 w 1075"/>
                        <a:gd name="T79" fmla="*/ 184 h 469"/>
                        <a:gd name="T80" fmla="*/ 16 w 1075"/>
                        <a:gd name="T81" fmla="*/ 152 h 469"/>
                        <a:gd name="T82" fmla="*/ 37 w 1075"/>
                        <a:gd name="T83" fmla="*/ 117 h 469"/>
                        <a:gd name="T84" fmla="*/ 68 w 1075"/>
                        <a:gd name="T85" fmla="*/ 84 h 469"/>
                        <a:gd name="T86" fmla="*/ 70 w 1075"/>
                        <a:gd name="T87" fmla="*/ 80 h 469"/>
                        <a:gd name="T88" fmla="*/ 80 w 1075"/>
                        <a:gd name="T89" fmla="*/ 73 h 469"/>
                        <a:gd name="T90" fmla="*/ 93 w 1075"/>
                        <a:gd name="T91" fmla="*/ 60 h 469"/>
                        <a:gd name="T92" fmla="*/ 115 w 1075"/>
                        <a:gd name="T93" fmla="*/ 41 h 469"/>
                        <a:gd name="T94" fmla="*/ 144 w 1075"/>
                        <a:gd name="T95" fmla="*/ 23 h 469"/>
                        <a:gd name="T96" fmla="*/ 182 w 1075"/>
                        <a:gd name="T97" fmla="*/ 0 h 469"/>
                        <a:gd name="T98" fmla="*/ 315 w 1075"/>
                        <a:gd name="T99" fmla="*/ 37 h 46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69"/>
                        <a:gd name="T152" fmla="*/ 1075 w 1075"/>
                        <a:gd name="T153" fmla="*/ 469 h 46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69">
                          <a:moveTo>
                            <a:pt x="1075" y="354"/>
                          </a:moveTo>
                          <a:lnTo>
                            <a:pt x="981" y="293"/>
                          </a:lnTo>
                          <a:lnTo>
                            <a:pt x="977" y="295"/>
                          </a:lnTo>
                          <a:lnTo>
                            <a:pt x="966" y="303"/>
                          </a:lnTo>
                          <a:lnTo>
                            <a:pt x="949" y="314"/>
                          </a:lnTo>
                          <a:lnTo>
                            <a:pt x="925" y="328"/>
                          </a:lnTo>
                          <a:lnTo>
                            <a:pt x="897" y="345"/>
                          </a:lnTo>
                          <a:lnTo>
                            <a:pt x="866" y="364"/>
                          </a:lnTo>
                          <a:lnTo>
                            <a:pt x="829" y="382"/>
                          </a:lnTo>
                          <a:lnTo>
                            <a:pt x="790" y="401"/>
                          </a:lnTo>
                          <a:lnTo>
                            <a:pt x="749" y="419"/>
                          </a:lnTo>
                          <a:lnTo>
                            <a:pt x="708" y="434"/>
                          </a:lnTo>
                          <a:lnTo>
                            <a:pt x="665" y="447"/>
                          </a:lnTo>
                          <a:lnTo>
                            <a:pt x="662" y="449"/>
                          </a:lnTo>
                          <a:lnTo>
                            <a:pt x="653" y="451"/>
                          </a:lnTo>
                          <a:lnTo>
                            <a:pt x="638" y="456"/>
                          </a:lnTo>
                          <a:lnTo>
                            <a:pt x="615" y="460"/>
                          </a:lnTo>
                          <a:lnTo>
                            <a:pt x="586" y="464"/>
                          </a:lnTo>
                          <a:lnTo>
                            <a:pt x="549" y="468"/>
                          </a:lnTo>
                          <a:lnTo>
                            <a:pt x="502" y="469"/>
                          </a:lnTo>
                          <a:lnTo>
                            <a:pt x="447" y="469"/>
                          </a:lnTo>
                          <a:lnTo>
                            <a:pt x="380" y="468"/>
                          </a:lnTo>
                          <a:lnTo>
                            <a:pt x="304" y="462"/>
                          </a:lnTo>
                          <a:lnTo>
                            <a:pt x="298" y="462"/>
                          </a:lnTo>
                          <a:lnTo>
                            <a:pt x="280" y="458"/>
                          </a:lnTo>
                          <a:lnTo>
                            <a:pt x="254" y="453"/>
                          </a:lnTo>
                          <a:lnTo>
                            <a:pt x="222" y="445"/>
                          </a:lnTo>
                          <a:lnTo>
                            <a:pt x="185" y="432"/>
                          </a:lnTo>
                          <a:lnTo>
                            <a:pt x="146" y="416"/>
                          </a:lnTo>
                          <a:lnTo>
                            <a:pt x="107" y="393"/>
                          </a:lnTo>
                          <a:lnTo>
                            <a:pt x="70" y="366"/>
                          </a:lnTo>
                          <a:lnTo>
                            <a:pt x="39" y="332"/>
                          </a:lnTo>
                          <a:lnTo>
                            <a:pt x="37" y="328"/>
                          </a:lnTo>
                          <a:lnTo>
                            <a:pt x="31" y="321"/>
                          </a:lnTo>
                          <a:lnTo>
                            <a:pt x="22" y="306"/>
                          </a:lnTo>
                          <a:lnTo>
                            <a:pt x="15" y="290"/>
                          </a:lnTo>
                          <a:lnTo>
                            <a:pt x="5" y="267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4"/>
                          </a:lnTo>
                          <a:lnTo>
                            <a:pt x="16" y="152"/>
                          </a:lnTo>
                          <a:lnTo>
                            <a:pt x="37" y="117"/>
                          </a:lnTo>
                          <a:lnTo>
                            <a:pt x="68" y="84"/>
                          </a:lnTo>
                          <a:lnTo>
                            <a:pt x="70" y="80"/>
                          </a:lnTo>
                          <a:lnTo>
                            <a:pt x="80" y="73"/>
                          </a:lnTo>
                          <a:lnTo>
                            <a:pt x="93" y="60"/>
                          </a:lnTo>
                          <a:lnTo>
                            <a:pt x="115" y="41"/>
                          </a:lnTo>
                          <a:lnTo>
                            <a:pt x="144" y="23"/>
                          </a:lnTo>
                          <a:lnTo>
                            <a:pt x="182" y="0"/>
                          </a:lnTo>
                          <a:lnTo>
                            <a:pt x="315" y="3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1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2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3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4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5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6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7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8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9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0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43" y="2168"/>
                      <a:ext cx="667" cy="406"/>
                    </a:xfrm>
                    <a:custGeom>
                      <a:avLst/>
                      <a:gdLst>
                        <a:gd name="T0" fmla="*/ 630 w 667"/>
                        <a:gd name="T1" fmla="*/ 0 h 406"/>
                        <a:gd name="T2" fmla="*/ 632 w 667"/>
                        <a:gd name="T3" fmla="*/ 0 h 406"/>
                        <a:gd name="T4" fmla="*/ 638 w 667"/>
                        <a:gd name="T5" fmla="*/ 0 h 406"/>
                        <a:gd name="T6" fmla="*/ 645 w 667"/>
                        <a:gd name="T7" fmla="*/ 2 h 406"/>
                        <a:gd name="T8" fmla="*/ 654 w 667"/>
                        <a:gd name="T9" fmla="*/ 6 h 406"/>
                        <a:gd name="T10" fmla="*/ 662 w 667"/>
                        <a:gd name="T11" fmla="*/ 15 h 406"/>
                        <a:gd name="T12" fmla="*/ 666 w 667"/>
                        <a:gd name="T13" fmla="*/ 28 h 406"/>
                        <a:gd name="T14" fmla="*/ 667 w 667"/>
                        <a:gd name="T15" fmla="*/ 47 h 406"/>
                        <a:gd name="T16" fmla="*/ 35 w 667"/>
                        <a:gd name="T17" fmla="*/ 406 h 406"/>
                        <a:gd name="T18" fmla="*/ 0 w 667"/>
                        <a:gd name="T19" fmla="*/ 360 h 406"/>
                        <a:gd name="T20" fmla="*/ 630 w 667"/>
                        <a:gd name="T21" fmla="*/ 0 h 40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7"/>
                        <a:gd name="T34" fmla="*/ 0 h 406"/>
                        <a:gd name="T35" fmla="*/ 667 w 667"/>
                        <a:gd name="T36" fmla="*/ 406 h 40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7" h="406">
                          <a:moveTo>
                            <a:pt x="630" y="0"/>
                          </a:moveTo>
                          <a:lnTo>
                            <a:pt x="632" y="0"/>
                          </a:lnTo>
                          <a:lnTo>
                            <a:pt x="638" y="0"/>
                          </a:lnTo>
                          <a:lnTo>
                            <a:pt x="645" y="2"/>
                          </a:lnTo>
                          <a:lnTo>
                            <a:pt x="654" y="6"/>
                          </a:lnTo>
                          <a:lnTo>
                            <a:pt x="662" y="15"/>
                          </a:lnTo>
                          <a:lnTo>
                            <a:pt x="666" y="28"/>
                          </a:lnTo>
                          <a:lnTo>
                            <a:pt x="667" y="47"/>
                          </a:lnTo>
                          <a:lnTo>
                            <a:pt x="35" y="406"/>
                          </a:lnTo>
                          <a:lnTo>
                            <a:pt x="0" y="360"/>
                          </a:lnTo>
                          <a:lnTo>
                            <a:pt x="630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8" y="2170"/>
                      <a:ext cx="661" cy="397"/>
                    </a:xfrm>
                    <a:custGeom>
                      <a:avLst/>
                      <a:gdLst>
                        <a:gd name="T0" fmla="*/ 629 w 661"/>
                        <a:gd name="T1" fmla="*/ 0 h 397"/>
                        <a:gd name="T2" fmla="*/ 631 w 661"/>
                        <a:gd name="T3" fmla="*/ 0 h 397"/>
                        <a:gd name="T4" fmla="*/ 638 w 661"/>
                        <a:gd name="T5" fmla="*/ 0 h 397"/>
                        <a:gd name="T6" fmla="*/ 646 w 661"/>
                        <a:gd name="T7" fmla="*/ 4 h 397"/>
                        <a:gd name="T8" fmla="*/ 655 w 661"/>
                        <a:gd name="T9" fmla="*/ 11 h 397"/>
                        <a:gd name="T10" fmla="*/ 661 w 661"/>
                        <a:gd name="T11" fmla="*/ 22 h 397"/>
                        <a:gd name="T12" fmla="*/ 661 w 661"/>
                        <a:gd name="T13" fmla="*/ 39 h 397"/>
                        <a:gd name="T14" fmla="*/ 32 w 661"/>
                        <a:gd name="T15" fmla="*/ 397 h 397"/>
                        <a:gd name="T16" fmla="*/ 0 w 661"/>
                        <a:gd name="T17" fmla="*/ 358 h 397"/>
                        <a:gd name="T18" fmla="*/ 629 w 661"/>
                        <a:gd name="T19" fmla="*/ 0 h 39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61"/>
                        <a:gd name="T31" fmla="*/ 0 h 397"/>
                        <a:gd name="T32" fmla="*/ 661 w 661"/>
                        <a:gd name="T33" fmla="*/ 397 h 39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61" h="397">
                          <a:moveTo>
                            <a:pt x="629" y="0"/>
                          </a:moveTo>
                          <a:lnTo>
                            <a:pt x="631" y="0"/>
                          </a:lnTo>
                          <a:lnTo>
                            <a:pt x="638" y="0"/>
                          </a:lnTo>
                          <a:lnTo>
                            <a:pt x="646" y="4"/>
                          </a:lnTo>
                          <a:lnTo>
                            <a:pt x="655" y="11"/>
                          </a:lnTo>
                          <a:lnTo>
                            <a:pt x="661" y="22"/>
                          </a:lnTo>
                          <a:lnTo>
                            <a:pt x="661" y="39"/>
                          </a:lnTo>
                          <a:lnTo>
                            <a:pt x="32" y="397"/>
                          </a:lnTo>
                          <a:lnTo>
                            <a:pt x="0" y="358"/>
                          </a:lnTo>
                          <a:lnTo>
                            <a:pt x="629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56" y="2170"/>
                      <a:ext cx="653" cy="391"/>
                    </a:xfrm>
                    <a:custGeom>
                      <a:avLst/>
                      <a:gdLst>
                        <a:gd name="T0" fmla="*/ 625 w 653"/>
                        <a:gd name="T1" fmla="*/ 0 h 391"/>
                        <a:gd name="T2" fmla="*/ 627 w 653"/>
                        <a:gd name="T3" fmla="*/ 0 h 391"/>
                        <a:gd name="T4" fmla="*/ 632 w 653"/>
                        <a:gd name="T5" fmla="*/ 2 h 391"/>
                        <a:gd name="T6" fmla="*/ 640 w 653"/>
                        <a:gd name="T7" fmla="*/ 6 h 391"/>
                        <a:gd name="T8" fmla="*/ 647 w 653"/>
                        <a:gd name="T9" fmla="*/ 11 h 391"/>
                        <a:gd name="T10" fmla="*/ 651 w 653"/>
                        <a:gd name="T11" fmla="*/ 21 h 391"/>
                        <a:gd name="T12" fmla="*/ 653 w 653"/>
                        <a:gd name="T13" fmla="*/ 33 h 391"/>
                        <a:gd name="T14" fmla="*/ 24 w 653"/>
                        <a:gd name="T15" fmla="*/ 391 h 391"/>
                        <a:gd name="T16" fmla="*/ 0 w 653"/>
                        <a:gd name="T17" fmla="*/ 358 h 391"/>
                        <a:gd name="T18" fmla="*/ 625 w 653"/>
                        <a:gd name="T19" fmla="*/ 0 h 39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53"/>
                        <a:gd name="T31" fmla="*/ 0 h 391"/>
                        <a:gd name="T32" fmla="*/ 653 w 653"/>
                        <a:gd name="T33" fmla="*/ 391 h 39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53" h="391">
                          <a:moveTo>
                            <a:pt x="625" y="0"/>
                          </a:moveTo>
                          <a:lnTo>
                            <a:pt x="627" y="0"/>
                          </a:lnTo>
                          <a:lnTo>
                            <a:pt x="632" y="2"/>
                          </a:lnTo>
                          <a:lnTo>
                            <a:pt x="640" y="6"/>
                          </a:lnTo>
                          <a:lnTo>
                            <a:pt x="647" y="11"/>
                          </a:lnTo>
                          <a:lnTo>
                            <a:pt x="651" y="21"/>
                          </a:lnTo>
                          <a:lnTo>
                            <a:pt x="653" y="33"/>
                          </a:lnTo>
                          <a:lnTo>
                            <a:pt x="24" y="391"/>
                          </a:lnTo>
                          <a:lnTo>
                            <a:pt x="0" y="358"/>
                          </a:lnTo>
                          <a:lnTo>
                            <a:pt x="625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561" y="2170"/>
                      <a:ext cx="646" cy="384"/>
                    </a:xfrm>
                    <a:custGeom>
                      <a:avLst/>
                      <a:gdLst>
                        <a:gd name="T0" fmla="*/ 623 w 646"/>
                        <a:gd name="T1" fmla="*/ 0 h 384"/>
                        <a:gd name="T2" fmla="*/ 625 w 646"/>
                        <a:gd name="T3" fmla="*/ 2 h 384"/>
                        <a:gd name="T4" fmla="*/ 627 w 646"/>
                        <a:gd name="T5" fmla="*/ 2 h 384"/>
                        <a:gd name="T6" fmla="*/ 631 w 646"/>
                        <a:gd name="T7" fmla="*/ 4 h 384"/>
                        <a:gd name="T8" fmla="*/ 635 w 646"/>
                        <a:gd name="T9" fmla="*/ 6 h 384"/>
                        <a:gd name="T10" fmla="*/ 638 w 646"/>
                        <a:gd name="T11" fmla="*/ 9 h 384"/>
                        <a:gd name="T12" fmla="*/ 642 w 646"/>
                        <a:gd name="T13" fmla="*/ 13 h 384"/>
                        <a:gd name="T14" fmla="*/ 644 w 646"/>
                        <a:gd name="T15" fmla="*/ 17 h 384"/>
                        <a:gd name="T16" fmla="*/ 646 w 646"/>
                        <a:gd name="T17" fmla="*/ 22 h 384"/>
                        <a:gd name="T18" fmla="*/ 646 w 646"/>
                        <a:gd name="T19" fmla="*/ 30 h 384"/>
                        <a:gd name="T20" fmla="*/ 19 w 646"/>
                        <a:gd name="T21" fmla="*/ 384 h 384"/>
                        <a:gd name="T22" fmla="*/ 0 w 646"/>
                        <a:gd name="T23" fmla="*/ 358 h 384"/>
                        <a:gd name="T24" fmla="*/ 623 w 646"/>
                        <a:gd name="T25" fmla="*/ 0 h 38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46"/>
                        <a:gd name="T40" fmla="*/ 0 h 384"/>
                        <a:gd name="T41" fmla="*/ 646 w 646"/>
                        <a:gd name="T42" fmla="*/ 384 h 38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46" h="384">
                          <a:moveTo>
                            <a:pt x="623" y="0"/>
                          </a:moveTo>
                          <a:lnTo>
                            <a:pt x="625" y="2"/>
                          </a:lnTo>
                          <a:lnTo>
                            <a:pt x="627" y="2"/>
                          </a:lnTo>
                          <a:lnTo>
                            <a:pt x="631" y="4"/>
                          </a:lnTo>
                          <a:lnTo>
                            <a:pt x="635" y="6"/>
                          </a:lnTo>
                          <a:lnTo>
                            <a:pt x="638" y="9"/>
                          </a:lnTo>
                          <a:lnTo>
                            <a:pt x="642" y="13"/>
                          </a:lnTo>
                          <a:lnTo>
                            <a:pt x="644" y="17"/>
                          </a:lnTo>
                          <a:lnTo>
                            <a:pt x="646" y="22"/>
                          </a:lnTo>
                          <a:lnTo>
                            <a:pt x="646" y="30"/>
                          </a:lnTo>
                          <a:lnTo>
                            <a:pt x="19" y="384"/>
                          </a:lnTo>
                          <a:lnTo>
                            <a:pt x="0" y="358"/>
                          </a:lnTo>
                          <a:lnTo>
                            <a:pt x="623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569" y="2172"/>
                      <a:ext cx="638" cy="376"/>
                    </a:xfrm>
                    <a:custGeom>
                      <a:avLst/>
                      <a:gdLst>
                        <a:gd name="T0" fmla="*/ 619 w 638"/>
                        <a:gd name="T1" fmla="*/ 0 h 376"/>
                        <a:gd name="T2" fmla="*/ 621 w 638"/>
                        <a:gd name="T3" fmla="*/ 0 h 376"/>
                        <a:gd name="T4" fmla="*/ 623 w 638"/>
                        <a:gd name="T5" fmla="*/ 2 h 376"/>
                        <a:gd name="T6" fmla="*/ 627 w 638"/>
                        <a:gd name="T7" fmla="*/ 6 h 376"/>
                        <a:gd name="T8" fmla="*/ 632 w 638"/>
                        <a:gd name="T9" fmla="*/ 9 h 376"/>
                        <a:gd name="T10" fmla="*/ 634 w 638"/>
                        <a:gd name="T11" fmla="*/ 13 h 376"/>
                        <a:gd name="T12" fmla="*/ 638 w 638"/>
                        <a:gd name="T13" fmla="*/ 17 h 376"/>
                        <a:gd name="T14" fmla="*/ 638 w 638"/>
                        <a:gd name="T15" fmla="*/ 22 h 376"/>
                        <a:gd name="T16" fmla="*/ 13 w 638"/>
                        <a:gd name="T17" fmla="*/ 376 h 376"/>
                        <a:gd name="T18" fmla="*/ 0 w 638"/>
                        <a:gd name="T19" fmla="*/ 356 h 376"/>
                        <a:gd name="T20" fmla="*/ 619 w 638"/>
                        <a:gd name="T21" fmla="*/ 0 h 37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38"/>
                        <a:gd name="T34" fmla="*/ 0 h 376"/>
                        <a:gd name="T35" fmla="*/ 638 w 638"/>
                        <a:gd name="T36" fmla="*/ 376 h 37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38" h="376">
                          <a:moveTo>
                            <a:pt x="619" y="0"/>
                          </a:moveTo>
                          <a:lnTo>
                            <a:pt x="621" y="0"/>
                          </a:lnTo>
                          <a:lnTo>
                            <a:pt x="623" y="2"/>
                          </a:lnTo>
                          <a:lnTo>
                            <a:pt x="627" y="6"/>
                          </a:lnTo>
                          <a:lnTo>
                            <a:pt x="632" y="9"/>
                          </a:lnTo>
                          <a:lnTo>
                            <a:pt x="634" y="13"/>
                          </a:lnTo>
                          <a:lnTo>
                            <a:pt x="638" y="17"/>
                          </a:lnTo>
                          <a:lnTo>
                            <a:pt x="638" y="22"/>
                          </a:lnTo>
                          <a:lnTo>
                            <a:pt x="13" y="376"/>
                          </a:lnTo>
                          <a:lnTo>
                            <a:pt x="0" y="356"/>
                          </a:lnTo>
                          <a:lnTo>
                            <a:pt x="619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2574" y="2172"/>
                      <a:ext cx="633" cy="371"/>
                    </a:xfrm>
                    <a:custGeom>
                      <a:avLst/>
                      <a:gdLst>
                        <a:gd name="T0" fmla="*/ 633 w 633"/>
                        <a:gd name="T1" fmla="*/ 17 h 371"/>
                        <a:gd name="T2" fmla="*/ 8 w 633"/>
                        <a:gd name="T3" fmla="*/ 371 h 371"/>
                        <a:gd name="T4" fmla="*/ 0 w 633"/>
                        <a:gd name="T5" fmla="*/ 356 h 371"/>
                        <a:gd name="T6" fmla="*/ 620 w 633"/>
                        <a:gd name="T7" fmla="*/ 0 h 371"/>
                        <a:gd name="T8" fmla="*/ 633 w 633"/>
                        <a:gd name="T9" fmla="*/ 17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3"/>
                        <a:gd name="T16" fmla="*/ 0 h 371"/>
                        <a:gd name="T17" fmla="*/ 633 w 633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3" h="371">
                          <a:moveTo>
                            <a:pt x="633" y="17"/>
                          </a:moveTo>
                          <a:lnTo>
                            <a:pt x="8" y="371"/>
                          </a:lnTo>
                          <a:lnTo>
                            <a:pt x="0" y="356"/>
                          </a:lnTo>
                          <a:lnTo>
                            <a:pt x="620" y="0"/>
                          </a:lnTo>
                          <a:lnTo>
                            <a:pt x="633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109" y="2545"/>
                      <a:ext cx="141" cy="63"/>
                    </a:xfrm>
                    <a:custGeom>
                      <a:avLst/>
                      <a:gdLst>
                        <a:gd name="T0" fmla="*/ 0 w 141"/>
                        <a:gd name="T1" fmla="*/ 31 h 63"/>
                        <a:gd name="T2" fmla="*/ 75 w 141"/>
                        <a:gd name="T3" fmla="*/ 0 h 63"/>
                        <a:gd name="T4" fmla="*/ 141 w 141"/>
                        <a:gd name="T5" fmla="*/ 29 h 63"/>
                        <a:gd name="T6" fmla="*/ 71 w 141"/>
                        <a:gd name="T7" fmla="*/ 63 h 63"/>
                        <a:gd name="T8" fmla="*/ 0 w 141"/>
                        <a:gd name="T9" fmla="*/ 31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63"/>
                        <a:gd name="T17" fmla="*/ 141 w 141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63">
                          <a:moveTo>
                            <a:pt x="0" y="31"/>
                          </a:moveTo>
                          <a:lnTo>
                            <a:pt x="75" y="0"/>
                          </a:lnTo>
                          <a:lnTo>
                            <a:pt x="141" y="29"/>
                          </a:lnTo>
                          <a:lnTo>
                            <a:pt x="71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80FF80"/>
                    </a:solidFill>
                    <a:ln w="0">
                      <a:solidFill>
                        <a:srgbClr val="80FF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71" y="2228"/>
                      <a:ext cx="1073" cy="471"/>
                    </a:xfrm>
                    <a:custGeom>
                      <a:avLst/>
                      <a:gdLst>
                        <a:gd name="T0" fmla="*/ 1073 w 1073"/>
                        <a:gd name="T1" fmla="*/ 456 h 471"/>
                        <a:gd name="T2" fmla="*/ 981 w 1073"/>
                        <a:gd name="T3" fmla="*/ 294 h 471"/>
                        <a:gd name="T4" fmla="*/ 977 w 1073"/>
                        <a:gd name="T5" fmla="*/ 296 h 471"/>
                        <a:gd name="T6" fmla="*/ 966 w 1073"/>
                        <a:gd name="T7" fmla="*/ 304 h 471"/>
                        <a:gd name="T8" fmla="*/ 949 w 1073"/>
                        <a:gd name="T9" fmla="*/ 315 h 471"/>
                        <a:gd name="T10" fmla="*/ 925 w 1073"/>
                        <a:gd name="T11" fmla="*/ 330 h 471"/>
                        <a:gd name="T12" fmla="*/ 897 w 1073"/>
                        <a:gd name="T13" fmla="*/ 346 h 471"/>
                        <a:gd name="T14" fmla="*/ 866 w 1073"/>
                        <a:gd name="T15" fmla="*/ 365 h 471"/>
                        <a:gd name="T16" fmla="*/ 829 w 1073"/>
                        <a:gd name="T17" fmla="*/ 383 h 471"/>
                        <a:gd name="T18" fmla="*/ 790 w 1073"/>
                        <a:gd name="T19" fmla="*/ 402 h 471"/>
                        <a:gd name="T20" fmla="*/ 749 w 1073"/>
                        <a:gd name="T21" fmla="*/ 421 h 471"/>
                        <a:gd name="T22" fmla="*/ 708 w 1073"/>
                        <a:gd name="T23" fmla="*/ 435 h 471"/>
                        <a:gd name="T24" fmla="*/ 665 w 1073"/>
                        <a:gd name="T25" fmla="*/ 448 h 471"/>
                        <a:gd name="T26" fmla="*/ 662 w 1073"/>
                        <a:gd name="T27" fmla="*/ 450 h 471"/>
                        <a:gd name="T28" fmla="*/ 653 w 1073"/>
                        <a:gd name="T29" fmla="*/ 452 h 471"/>
                        <a:gd name="T30" fmla="*/ 638 w 1073"/>
                        <a:gd name="T31" fmla="*/ 456 h 471"/>
                        <a:gd name="T32" fmla="*/ 615 w 1073"/>
                        <a:gd name="T33" fmla="*/ 461 h 471"/>
                        <a:gd name="T34" fmla="*/ 586 w 1073"/>
                        <a:gd name="T35" fmla="*/ 465 h 471"/>
                        <a:gd name="T36" fmla="*/ 549 w 1073"/>
                        <a:gd name="T37" fmla="*/ 469 h 471"/>
                        <a:gd name="T38" fmla="*/ 502 w 1073"/>
                        <a:gd name="T39" fmla="*/ 471 h 471"/>
                        <a:gd name="T40" fmla="*/ 447 w 1073"/>
                        <a:gd name="T41" fmla="*/ 471 h 471"/>
                        <a:gd name="T42" fmla="*/ 380 w 1073"/>
                        <a:gd name="T43" fmla="*/ 469 h 471"/>
                        <a:gd name="T44" fmla="*/ 304 w 1073"/>
                        <a:gd name="T45" fmla="*/ 463 h 471"/>
                        <a:gd name="T46" fmla="*/ 298 w 1073"/>
                        <a:gd name="T47" fmla="*/ 463 h 471"/>
                        <a:gd name="T48" fmla="*/ 280 w 1073"/>
                        <a:gd name="T49" fmla="*/ 459 h 471"/>
                        <a:gd name="T50" fmla="*/ 254 w 1073"/>
                        <a:gd name="T51" fmla="*/ 454 h 471"/>
                        <a:gd name="T52" fmla="*/ 222 w 1073"/>
                        <a:gd name="T53" fmla="*/ 446 h 471"/>
                        <a:gd name="T54" fmla="*/ 185 w 1073"/>
                        <a:gd name="T55" fmla="*/ 433 h 471"/>
                        <a:gd name="T56" fmla="*/ 146 w 1073"/>
                        <a:gd name="T57" fmla="*/ 417 h 471"/>
                        <a:gd name="T58" fmla="*/ 107 w 1073"/>
                        <a:gd name="T59" fmla="*/ 395 h 471"/>
                        <a:gd name="T60" fmla="*/ 70 w 1073"/>
                        <a:gd name="T61" fmla="*/ 367 h 471"/>
                        <a:gd name="T62" fmla="*/ 39 w 1073"/>
                        <a:gd name="T63" fmla="*/ 333 h 471"/>
                        <a:gd name="T64" fmla="*/ 37 w 1073"/>
                        <a:gd name="T65" fmla="*/ 330 h 471"/>
                        <a:gd name="T66" fmla="*/ 31 w 1073"/>
                        <a:gd name="T67" fmla="*/ 322 h 471"/>
                        <a:gd name="T68" fmla="*/ 22 w 1073"/>
                        <a:gd name="T69" fmla="*/ 307 h 471"/>
                        <a:gd name="T70" fmla="*/ 15 w 1073"/>
                        <a:gd name="T71" fmla="*/ 291 h 471"/>
                        <a:gd name="T72" fmla="*/ 5 w 1073"/>
                        <a:gd name="T73" fmla="*/ 268 h 471"/>
                        <a:gd name="T74" fmla="*/ 2 w 1073"/>
                        <a:gd name="T75" fmla="*/ 244 h 471"/>
                        <a:gd name="T76" fmla="*/ 0 w 1073"/>
                        <a:gd name="T77" fmla="*/ 215 h 471"/>
                        <a:gd name="T78" fmla="*/ 4 w 1073"/>
                        <a:gd name="T79" fmla="*/ 185 h 471"/>
                        <a:gd name="T80" fmla="*/ 16 w 1073"/>
                        <a:gd name="T81" fmla="*/ 154 h 471"/>
                        <a:gd name="T82" fmla="*/ 37 w 1073"/>
                        <a:gd name="T83" fmla="*/ 118 h 471"/>
                        <a:gd name="T84" fmla="*/ 68 w 1073"/>
                        <a:gd name="T85" fmla="*/ 85 h 471"/>
                        <a:gd name="T86" fmla="*/ 70 w 1073"/>
                        <a:gd name="T87" fmla="*/ 81 h 471"/>
                        <a:gd name="T88" fmla="*/ 80 w 1073"/>
                        <a:gd name="T89" fmla="*/ 72 h 471"/>
                        <a:gd name="T90" fmla="*/ 93 w 1073"/>
                        <a:gd name="T91" fmla="*/ 61 h 471"/>
                        <a:gd name="T92" fmla="*/ 115 w 1073"/>
                        <a:gd name="T93" fmla="*/ 42 h 471"/>
                        <a:gd name="T94" fmla="*/ 144 w 1073"/>
                        <a:gd name="T95" fmla="*/ 24 h 471"/>
                        <a:gd name="T96" fmla="*/ 182 w 1073"/>
                        <a:gd name="T97" fmla="*/ 0 h 471"/>
                        <a:gd name="T98" fmla="*/ 328 w 1073"/>
                        <a:gd name="T99" fmla="*/ 141 h 471"/>
                        <a:gd name="T100" fmla="*/ 137 w 1073"/>
                        <a:gd name="T101" fmla="*/ 259 h 471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073"/>
                        <a:gd name="T154" fmla="*/ 0 h 471"/>
                        <a:gd name="T155" fmla="*/ 1073 w 1073"/>
                        <a:gd name="T156" fmla="*/ 471 h 471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073" h="471">
                          <a:moveTo>
                            <a:pt x="1073" y="456"/>
                          </a:moveTo>
                          <a:lnTo>
                            <a:pt x="981" y="294"/>
                          </a:lnTo>
                          <a:lnTo>
                            <a:pt x="977" y="296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6"/>
                          </a:lnTo>
                          <a:lnTo>
                            <a:pt x="866" y="365"/>
                          </a:lnTo>
                          <a:lnTo>
                            <a:pt x="829" y="383"/>
                          </a:lnTo>
                          <a:lnTo>
                            <a:pt x="790" y="402"/>
                          </a:lnTo>
                          <a:lnTo>
                            <a:pt x="749" y="421"/>
                          </a:lnTo>
                          <a:lnTo>
                            <a:pt x="708" y="435"/>
                          </a:lnTo>
                          <a:lnTo>
                            <a:pt x="665" y="448"/>
                          </a:lnTo>
                          <a:lnTo>
                            <a:pt x="662" y="450"/>
                          </a:lnTo>
                          <a:lnTo>
                            <a:pt x="653" y="452"/>
                          </a:lnTo>
                          <a:lnTo>
                            <a:pt x="638" y="456"/>
                          </a:lnTo>
                          <a:lnTo>
                            <a:pt x="615" y="461"/>
                          </a:lnTo>
                          <a:lnTo>
                            <a:pt x="586" y="465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3"/>
                          </a:lnTo>
                          <a:lnTo>
                            <a:pt x="298" y="463"/>
                          </a:lnTo>
                          <a:lnTo>
                            <a:pt x="280" y="459"/>
                          </a:lnTo>
                          <a:lnTo>
                            <a:pt x="254" y="454"/>
                          </a:lnTo>
                          <a:lnTo>
                            <a:pt x="222" y="446"/>
                          </a:lnTo>
                          <a:lnTo>
                            <a:pt x="185" y="433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3"/>
                          </a:lnTo>
                          <a:lnTo>
                            <a:pt x="37" y="330"/>
                          </a:lnTo>
                          <a:lnTo>
                            <a:pt x="31" y="322"/>
                          </a:lnTo>
                          <a:lnTo>
                            <a:pt x="22" y="307"/>
                          </a:lnTo>
                          <a:lnTo>
                            <a:pt x="15" y="291"/>
                          </a:lnTo>
                          <a:lnTo>
                            <a:pt x="5" y="268"/>
                          </a:lnTo>
                          <a:lnTo>
                            <a:pt x="2" y="244"/>
                          </a:lnTo>
                          <a:lnTo>
                            <a:pt x="0" y="215"/>
                          </a:lnTo>
                          <a:lnTo>
                            <a:pt x="4" y="185"/>
                          </a:lnTo>
                          <a:lnTo>
                            <a:pt x="16" y="154"/>
                          </a:lnTo>
                          <a:lnTo>
                            <a:pt x="37" y="118"/>
                          </a:lnTo>
                          <a:lnTo>
                            <a:pt x="68" y="85"/>
                          </a:lnTo>
                          <a:lnTo>
                            <a:pt x="70" y="81"/>
                          </a:lnTo>
                          <a:lnTo>
                            <a:pt x="80" y="72"/>
                          </a:lnTo>
                          <a:lnTo>
                            <a:pt x="93" y="61"/>
                          </a:lnTo>
                          <a:lnTo>
                            <a:pt x="115" y="42"/>
                          </a:lnTo>
                          <a:lnTo>
                            <a:pt x="144" y="24"/>
                          </a:lnTo>
                          <a:lnTo>
                            <a:pt x="182" y="0"/>
                          </a:lnTo>
                          <a:lnTo>
                            <a:pt x="328" y="141"/>
                          </a:lnTo>
                          <a:lnTo>
                            <a:pt x="137" y="25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2450" y="1440"/>
                      <a:ext cx="1040" cy="732"/>
                    </a:xfrm>
                    <a:custGeom>
                      <a:avLst/>
                      <a:gdLst>
                        <a:gd name="T0" fmla="*/ 0 w 1040"/>
                        <a:gd name="T1" fmla="*/ 420 h 732"/>
                        <a:gd name="T2" fmla="*/ 72 w 1040"/>
                        <a:gd name="T3" fmla="*/ 166 h 732"/>
                        <a:gd name="T4" fmla="*/ 78 w 1040"/>
                        <a:gd name="T5" fmla="*/ 165 h 732"/>
                        <a:gd name="T6" fmla="*/ 89 w 1040"/>
                        <a:gd name="T7" fmla="*/ 155 h 732"/>
                        <a:gd name="T8" fmla="*/ 110 w 1040"/>
                        <a:gd name="T9" fmla="*/ 144 h 732"/>
                        <a:gd name="T10" fmla="*/ 136 w 1040"/>
                        <a:gd name="T11" fmla="*/ 129 h 732"/>
                        <a:gd name="T12" fmla="*/ 167 w 1040"/>
                        <a:gd name="T13" fmla="*/ 113 h 732"/>
                        <a:gd name="T14" fmla="*/ 206 w 1040"/>
                        <a:gd name="T15" fmla="*/ 92 h 732"/>
                        <a:gd name="T16" fmla="*/ 247 w 1040"/>
                        <a:gd name="T17" fmla="*/ 74 h 732"/>
                        <a:gd name="T18" fmla="*/ 295 w 1040"/>
                        <a:gd name="T19" fmla="*/ 55 h 732"/>
                        <a:gd name="T20" fmla="*/ 345 w 1040"/>
                        <a:gd name="T21" fmla="*/ 37 h 732"/>
                        <a:gd name="T22" fmla="*/ 397 w 1040"/>
                        <a:gd name="T23" fmla="*/ 22 h 732"/>
                        <a:gd name="T24" fmla="*/ 453 w 1040"/>
                        <a:gd name="T25" fmla="*/ 11 h 732"/>
                        <a:gd name="T26" fmla="*/ 510 w 1040"/>
                        <a:gd name="T27" fmla="*/ 3 h 732"/>
                        <a:gd name="T28" fmla="*/ 568 w 1040"/>
                        <a:gd name="T29" fmla="*/ 0 h 732"/>
                        <a:gd name="T30" fmla="*/ 575 w 1040"/>
                        <a:gd name="T31" fmla="*/ 0 h 732"/>
                        <a:gd name="T32" fmla="*/ 592 w 1040"/>
                        <a:gd name="T33" fmla="*/ 0 h 732"/>
                        <a:gd name="T34" fmla="*/ 619 w 1040"/>
                        <a:gd name="T35" fmla="*/ 1 h 732"/>
                        <a:gd name="T36" fmla="*/ 655 w 1040"/>
                        <a:gd name="T37" fmla="*/ 3 h 732"/>
                        <a:gd name="T38" fmla="*/ 696 w 1040"/>
                        <a:gd name="T39" fmla="*/ 7 h 732"/>
                        <a:gd name="T40" fmla="*/ 740 w 1040"/>
                        <a:gd name="T41" fmla="*/ 14 h 732"/>
                        <a:gd name="T42" fmla="*/ 788 w 1040"/>
                        <a:gd name="T43" fmla="*/ 22 h 732"/>
                        <a:gd name="T44" fmla="*/ 836 w 1040"/>
                        <a:gd name="T45" fmla="*/ 35 h 732"/>
                        <a:gd name="T46" fmla="*/ 883 w 1040"/>
                        <a:gd name="T47" fmla="*/ 51 h 732"/>
                        <a:gd name="T48" fmla="*/ 927 w 1040"/>
                        <a:gd name="T49" fmla="*/ 72 h 732"/>
                        <a:gd name="T50" fmla="*/ 966 w 1040"/>
                        <a:gd name="T51" fmla="*/ 98 h 732"/>
                        <a:gd name="T52" fmla="*/ 998 w 1040"/>
                        <a:gd name="T53" fmla="*/ 127 h 732"/>
                        <a:gd name="T54" fmla="*/ 1001 w 1040"/>
                        <a:gd name="T55" fmla="*/ 131 h 732"/>
                        <a:gd name="T56" fmla="*/ 1009 w 1040"/>
                        <a:gd name="T57" fmla="*/ 142 h 732"/>
                        <a:gd name="T58" fmla="*/ 1018 w 1040"/>
                        <a:gd name="T59" fmla="*/ 159 h 732"/>
                        <a:gd name="T60" fmla="*/ 1027 w 1040"/>
                        <a:gd name="T61" fmla="*/ 179 h 732"/>
                        <a:gd name="T62" fmla="*/ 1037 w 1040"/>
                        <a:gd name="T63" fmla="*/ 207 h 732"/>
                        <a:gd name="T64" fmla="*/ 1040 w 1040"/>
                        <a:gd name="T65" fmla="*/ 239 h 732"/>
                        <a:gd name="T66" fmla="*/ 1040 w 1040"/>
                        <a:gd name="T67" fmla="*/ 274 h 732"/>
                        <a:gd name="T68" fmla="*/ 1031 w 1040"/>
                        <a:gd name="T69" fmla="*/ 311 h 732"/>
                        <a:gd name="T70" fmla="*/ 1013 w 1040"/>
                        <a:gd name="T71" fmla="*/ 352 h 732"/>
                        <a:gd name="T72" fmla="*/ 1011 w 1040"/>
                        <a:gd name="T73" fmla="*/ 356 h 732"/>
                        <a:gd name="T74" fmla="*/ 1003 w 1040"/>
                        <a:gd name="T75" fmla="*/ 365 h 732"/>
                        <a:gd name="T76" fmla="*/ 990 w 1040"/>
                        <a:gd name="T77" fmla="*/ 378 h 732"/>
                        <a:gd name="T78" fmla="*/ 976 w 1040"/>
                        <a:gd name="T79" fmla="*/ 394 h 732"/>
                        <a:gd name="T80" fmla="*/ 955 w 1040"/>
                        <a:gd name="T81" fmla="*/ 413 h 732"/>
                        <a:gd name="T82" fmla="*/ 933 w 1040"/>
                        <a:gd name="T83" fmla="*/ 430 h 732"/>
                        <a:gd name="T84" fmla="*/ 907 w 1040"/>
                        <a:gd name="T85" fmla="*/ 448 h 732"/>
                        <a:gd name="T86" fmla="*/ 877 w 1040"/>
                        <a:gd name="T87" fmla="*/ 463 h 732"/>
                        <a:gd name="T88" fmla="*/ 759 w 1040"/>
                        <a:gd name="T89" fmla="*/ 732 h 7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0"/>
                        <a:gd name="T136" fmla="*/ 0 h 732"/>
                        <a:gd name="T137" fmla="*/ 1040 w 1040"/>
                        <a:gd name="T138" fmla="*/ 732 h 7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0" h="732">
                          <a:moveTo>
                            <a:pt x="0" y="420"/>
                          </a:moveTo>
                          <a:lnTo>
                            <a:pt x="72" y="166"/>
                          </a:lnTo>
                          <a:lnTo>
                            <a:pt x="78" y="165"/>
                          </a:lnTo>
                          <a:lnTo>
                            <a:pt x="89" y="155"/>
                          </a:lnTo>
                          <a:lnTo>
                            <a:pt x="110" y="144"/>
                          </a:lnTo>
                          <a:lnTo>
                            <a:pt x="136" y="129"/>
                          </a:lnTo>
                          <a:lnTo>
                            <a:pt x="167" y="113"/>
                          </a:lnTo>
                          <a:lnTo>
                            <a:pt x="206" y="92"/>
                          </a:lnTo>
                          <a:lnTo>
                            <a:pt x="247" y="74"/>
                          </a:lnTo>
                          <a:lnTo>
                            <a:pt x="295" y="55"/>
                          </a:lnTo>
                          <a:lnTo>
                            <a:pt x="345" y="37"/>
                          </a:lnTo>
                          <a:lnTo>
                            <a:pt x="397" y="22"/>
                          </a:lnTo>
                          <a:lnTo>
                            <a:pt x="453" y="11"/>
                          </a:lnTo>
                          <a:lnTo>
                            <a:pt x="510" y="3"/>
                          </a:lnTo>
                          <a:lnTo>
                            <a:pt x="568" y="0"/>
                          </a:lnTo>
                          <a:lnTo>
                            <a:pt x="575" y="0"/>
                          </a:lnTo>
                          <a:lnTo>
                            <a:pt x="592" y="0"/>
                          </a:lnTo>
                          <a:lnTo>
                            <a:pt x="619" y="1"/>
                          </a:lnTo>
                          <a:lnTo>
                            <a:pt x="655" y="3"/>
                          </a:lnTo>
                          <a:lnTo>
                            <a:pt x="696" y="7"/>
                          </a:lnTo>
                          <a:lnTo>
                            <a:pt x="740" y="14"/>
                          </a:lnTo>
                          <a:lnTo>
                            <a:pt x="788" y="22"/>
                          </a:lnTo>
                          <a:lnTo>
                            <a:pt x="836" y="35"/>
                          </a:lnTo>
                          <a:lnTo>
                            <a:pt x="883" y="51"/>
                          </a:lnTo>
                          <a:lnTo>
                            <a:pt x="927" y="72"/>
                          </a:lnTo>
                          <a:lnTo>
                            <a:pt x="966" y="98"/>
                          </a:lnTo>
                          <a:lnTo>
                            <a:pt x="998" y="127"/>
                          </a:lnTo>
                          <a:lnTo>
                            <a:pt x="1001" y="131"/>
                          </a:lnTo>
                          <a:lnTo>
                            <a:pt x="1009" y="142"/>
                          </a:lnTo>
                          <a:lnTo>
                            <a:pt x="1018" y="159"/>
                          </a:lnTo>
                          <a:lnTo>
                            <a:pt x="1027" y="179"/>
                          </a:lnTo>
                          <a:lnTo>
                            <a:pt x="1037" y="207"/>
                          </a:lnTo>
                          <a:lnTo>
                            <a:pt x="1040" y="239"/>
                          </a:lnTo>
                          <a:lnTo>
                            <a:pt x="1040" y="274"/>
                          </a:lnTo>
                          <a:lnTo>
                            <a:pt x="1031" y="311"/>
                          </a:lnTo>
                          <a:lnTo>
                            <a:pt x="1013" y="352"/>
                          </a:lnTo>
                          <a:lnTo>
                            <a:pt x="1011" y="356"/>
                          </a:lnTo>
                          <a:lnTo>
                            <a:pt x="1003" y="365"/>
                          </a:lnTo>
                          <a:lnTo>
                            <a:pt x="990" y="378"/>
                          </a:lnTo>
                          <a:lnTo>
                            <a:pt x="976" y="394"/>
                          </a:lnTo>
                          <a:lnTo>
                            <a:pt x="955" y="413"/>
                          </a:lnTo>
                          <a:lnTo>
                            <a:pt x="933" y="430"/>
                          </a:lnTo>
                          <a:lnTo>
                            <a:pt x="907" y="448"/>
                          </a:lnTo>
                          <a:lnTo>
                            <a:pt x="877" y="463"/>
                          </a:lnTo>
                          <a:lnTo>
                            <a:pt x="759" y="7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448" y="1497"/>
                      <a:ext cx="1042" cy="677"/>
                    </a:xfrm>
                    <a:custGeom>
                      <a:avLst/>
                      <a:gdLst>
                        <a:gd name="T0" fmla="*/ 0 w 1042"/>
                        <a:gd name="T1" fmla="*/ 369 h 677"/>
                        <a:gd name="T2" fmla="*/ 74 w 1042"/>
                        <a:gd name="T3" fmla="*/ 167 h 677"/>
                        <a:gd name="T4" fmla="*/ 80 w 1042"/>
                        <a:gd name="T5" fmla="*/ 165 h 677"/>
                        <a:gd name="T6" fmla="*/ 91 w 1042"/>
                        <a:gd name="T7" fmla="*/ 156 h 677"/>
                        <a:gd name="T8" fmla="*/ 112 w 1042"/>
                        <a:gd name="T9" fmla="*/ 145 h 677"/>
                        <a:gd name="T10" fmla="*/ 138 w 1042"/>
                        <a:gd name="T11" fmla="*/ 130 h 677"/>
                        <a:gd name="T12" fmla="*/ 169 w 1042"/>
                        <a:gd name="T13" fmla="*/ 111 h 677"/>
                        <a:gd name="T14" fmla="*/ 208 w 1042"/>
                        <a:gd name="T15" fmla="*/ 93 h 677"/>
                        <a:gd name="T16" fmla="*/ 249 w 1042"/>
                        <a:gd name="T17" fmla="*/ 74 h 677"/>
                        <a:gd name="T18" fmla="*/ 297 w 1042"/>
                        <a:gd name="T19" fmla="*/ 56 h 677"/>
                        <a:gd name="T20" fmla="*/ 347 w 1042"/>
                        <a:gd name="T21" fmla="*/ 37 h 677"/>
                        <a:gd name="T22" fmla="*/ 399 w 1042"/>
                        <a:gd name="T23" fmla="*/ 22 h 677"/>
                        <a:gd name="T24" fmla="*/ 455 w 1042"/>
                        <a:gd name="T25" fmla="*/ 11 h 677"/>
                        <a:gd name="T26" fmla="*/ 512 w 1042"/>
                        <a:gd name="T27" fmla="*/ 2 h 677"/>
                        <a:gd name="T28" fmla="*/ 570 w 1042"/>
                        <a:gd name="T29" fmla="*/ 0 h 677"/>
                        <a:gd name="T30" fmla="*/ 577 w 1042"/>
                        <a:gd name="T31" fmla="*/ 0 h 677"/>
                        <a:gd name="T32" fmla="*/ 594 w 1042"/>
                        <a:gd name="T33" fmla="*/ 0 h 677"/>
                        <a:gd name="T34" fmla="*/ 621 w 1042"/>
                        <a:gd name="T35" fmla="*/ 2 h 677"/>
                        <a:gd name="T36" fmla="*/ 657 w 1042"/>
                        <a:gd name="T37" fmla="*/ 4 h 677"/>
                        <a:gd name="T38" fmla="*/ 698 w 1042"/>
                        <a:gd name="T39" fmla="*/ 7 h 677"/>
                        <a:gd name="T40" fmla="*/ 742 w 1042"/>
                        <a:gd name="T41" fmla="*/ 13 h 677"/>
                        <a:gd name="T42" fmla="*/ 790 w 1042"/>
                        <a:gd name="T43" fmla="*/ 22 h 677"/>
                        <a:gd name="T44" fmla="*/ 838 w 1042"/>
                        <a:gd name="T45" fmla="*/ 35 h 677"/>
                        <a:gd name="T46" fmla="*/ 885 w 1042"/>
                        <a:gd name="T47" fmla="*/ 52 h 677"/>
                        <a:gd name="T48" fmla="*/ 929 w 1042"/>
                        <a:gd name="T49" fmla="*/ 72 h 677"/>
                        <a:gd name="T50" fmla="*/ 968 w 1042"/>
                        <a:gd name="T51" fmla="*/ 98 h 677"/>
                        <a:gd name="T52" fmla="*/ 1000 w 1042"/>
                        <a:gd name="T53" fmla="*/ 128 h 677"/>
                        <a:gd name="T54" fmla="*/ 1003 w 1042"/>
                        <a:gd name="T55" fmla="*/ 132 h 677"/>
                        <a:gd name="T56" fmla="*/ 1011 w 1042"/>
                        <a:gd name="T57" fmla="*/ 143 h 677"/>
                        <a:gd name="T58" fmla="*/ 1020 w 1042"/>
                        <a:gd name="T59" fmla="*/ 158 h 677"/>
                        <a:gd name="T60" fmla="*/ 1029 w 1042"/>
                        <a:gd name="T61" fmla="*/ 180 h 677"/>
                        <a:gd name="T62" fmla="*/ 1039 w 1042"/>
                        <a:gd name="T63" fmla="*/ 208 h 677"/>
                        <a:gd name="T64" fmla="*/ 1042 w 1042"/>
                        <a:gd name="T65" fmla="*/ 237 h 677"/>
                        <a:gd name="T66" fmla="*/ 1042 w 1042"/>
                        <a:gd name="T67" fmla="*/ 273 h 677"/>
                        <a:gd name="T68" fmla="*/ 1033 w 1042"/>
                        <a:gd name="T69" fmla="*/ 312 h 677"/>
                        <a:gd name="T70" fmla="*/ 1015 w 1042"/>
                        <a:gd name="T71" fmla="*/ 352 h 677"/>
                        <a:gd name="T72" fmla="*/ 1013 w 1042"/>
                        <a:gd name="T73" fmla="*/ 356 h 677"/>
                        <a:gd name="T74" fmla="*/ 1005 w 1042"/>
                        <a:gd name="T75" fmla="*/ 365 h 677"/>
                        <a:gd name="T76" fmla="*/ 992 w 1042"/>
                        <a:gd name="T77" fmla="*/ 378 h 677"/>
                        <a:gd name="T78" fmla="*/ 978 w 1042"/>
                        <a:gd name="T79" fmla="*/ 395 h 677"/>
                        <a:gd name="T80" fmla="*/ 957 w 1042"/>
                        <a:gd name="T81" fmla="*/ 412 h 677"/>
                        <a:gd name="T82" fmla="*/ 935 w 1042"/>
                        <a:gd name="T83" fmla="*/ 430 h 677"/>
                        <a:gd name="T84" fmla="*/ 909 w 1042"/>
                        <a:gd name="T85" fmla="*/ 447 h 677"/>
                        <a:gd name="T86" fmla="*/ 879 w 1042"/>
                        <a:gd name="T87" fmla="*/ 462 h 677"/>
                        <a:gd name="T88" fmla="*/ 766 w 1042"/>
                        <a:gd name="T89" fmla="*/ 677 h 67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2"/>
                        <a:gd name="T136" fmla="*/ 0 h 677"/>
                        <a:gd name="T137" fmla="*/ 1042 w 1042"/>
                        <a:gd name="T138" fmla="*/ 677 h 67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2" h="677">
                          <a:moveTo>
                            <a:pt x="0" y="369"/>
                          </a:moveTo>
                          <a:lnTo>
                            <a:pt x="74" y="167"/>
                          </a:lnTo>
                          <a:lnTo>
                            <a:pt x="80" y="165"/>
                          </a:lnTo>
                          <a:lnTo>
                            <a:pt x="91" y="156"/>
                          </a:lnTo>
                          <a:lnTo>
                            <a:pt x="112" y="145"/>
                          </a:lnTo>
                          <a:lnTo>
                            <a:pt x="138" y="130"/>
                          </a:lnTo>
                          <a:lnTo>
                            <a:pt x="169" y="111"/>
                          </a:lnTo>
                          <a:lnTo>
                            <a:pt x="208" y="93"/>
                          </a:lnTo>
                          <a:lnTo>
                            <a:pt x="249" y="74"/>
                          </a:lnTo>
                          <a:lnTo>
                            <a:pt x="297" y="56"/>
                          </a:lnTo>
                          <a:lnTo>
                            <a:pt x="347" y="37"/>
                          </a:lnTo>
                          <a:lnTo>
                            <a:pt x="399" y="22"/>
                          </a:lnTo>
                          <a:lnTo>
                            <a:pt x="455" y="11"/>
                          </a:lnTo>
                          <a:lnTo>
                            <a:pt x="512" y="2"/>
                          </a:lnTo>
                          <a:lnTo>
                            <a:pt x="570" y="0"/>
                          </a:lnTo>
                          <a:lnTo>
                            <a:pt x="577" y="0"/>
                          </a:lnTo>
                          <a:lnTo>
                            <a:pt x="594" y="0"/>
                          </a:lnTo>
                          <a:lnTo>
                            <a:pt x="621" y="2"/>
                          </a:lnTo>
                          <a:lnTo>
                            <a:pt x="657" y="4"/>
                          </a:lnTo>
                          <a:lnTo>
                            <a:pt x="698" y="7"/>
                          </a:lnTo>
                          <a:lnTo>
                            <a:pt x="742" y="13"/>
                          </a:lnTo>
                          <a:lnTo>
                            <a:pt x="790" y="22"/>
                          </a:lnTo>
                          <a:lnTo>
                            <a:pt x="838" y="35"/>
                          </a:lnTo>
                          <a:lnTo>
                            <a:pt x="885" y="52"/>
                          </a:lnTo>
                          <a:lnTo>
                            <a:pt x="929" y="72"/>
                          </a:lnTo>
                          <a:lnTo>
                            <a:pt x="968" y="98"/>
                          </a:lnTo>
                          <a:lnTo>
                            <a:pt x="1000" y="128"/>
                          </a:lnTo>
                          <a:lnTo>
                            <a:pt x="1003" y="132"/>
                          </a:lnTo>
                          <a:lnTo>
                            <a:pt x="1011" y="143"/>
                          </a:lnTo>
                          <a:lnTo>
                            <a:pt x="1020" y="158"/>
                          </a:lnTo>
                          <a:lnTo>
                            <a:pt x="1029" y="180"/>
                          </a:lnTo>
                          <a:lnTo>
                            <a:pt x="1039" y="208"/>
                          </a:lnTo>
                          <a:lnTo>
                            <a:pt x="1042" y="237"/>
                          </a:lnTo>
                          <a:lnTo>
                            <a:pt x="1042" y="273"/>
                          </a:lnTo>
                          <a:lnTo>
                            <a:pt x="1033" y="312"/>
                          </a:lnTo>
                          <a:lnTo>
                            <a:pt x="1015" y="352"/>
                          </a:lnTo>
                          <a:lnTo>
                            <a:pt x="1013" y="356"/>
                          </a:lnTo>
                          <a:lnTo>
                            <a:pt x="1005" y="365"/>
                          </a:lnTo>
                          <a:lnTo>
                            <a:pt x="992" y="378"/>
                          </a:lnTo>
                          <a:lnTo>
                            <a:pt x="978" y="395"/>
                          </a:lnTo>
                          <a:lnTo>
                            <a:pt x="957" y="412"/>
                          </a:lnTo>
                          <a:lnTo>
                            <a:pt x="935" y="430"/>
                          </a:lnTo>
                          <a:lnTo>
                            <a:pt x="909" y="447"/>
                          </a:lnTo>
                          <a:lnTo>
                            <a:pt x="879" y="462"/>
                          </a:lnTo>
                          <a:lnTo>
                            <a:pt x="766" y="67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2442" y="1574"/>
                      <a:ext cx="1034" cy="632"/>
                    </a:xfrm>
                    <a:custGeom>
                      <a:avLst/>
                      <a:gdLst>
                        <a:gd name="T0" fmla="*/ 0 w 1034"/>
                        <a:gd name="T1" fmla="*/ 311 h 632"/>
                        <a:gd name="T2" fmla="*/ 66 w 1034"/>
                        <a:gd name="T3" fmla="*/ 167 h 632"/>
                        <a:gd name="T4" fmla="*/ 72 w 1034"/>
                        <a:gd name="T5" fmla="*/ 163 h 632"/>
                        <a:gd name="T6" fmla="*/ 83 w 1034"/>
                        <a:gd name="T7" fmla="*/ 155 h 632"/>
                        <a:gd name="T8" fmla="*/ 104 w 1034"/>
                        <a:gd name="T9" fmla="*/ 144 h 632"/>
                        <a:gd name="T10" fmla="*/ 130 w 1034"/>
                        <a:gd name="T11" fmla="*/ 128 h 632"/>
                        <a:gd name="T12" fmla="*/ 161 w 1034"/>
                        <a:gd name="T13" fmla="*/ 111 h 632"/>
                        <a:gd name="T14" fmla="*/ 200 w 1034"/>
                        <a:gd name="T15" fmla="*/ 92 h 632"/>
                        <a:gd name="T16" fmla="*/ 241 w 1034"/>
                        <a:gd name="T17" fmla="*/ 72 h 632"/>
                        <a:gd name="T18" fmla="*/ 289 w 1034"/>
                        <a:gd name="T19" fmla="*/ 53 h 632"/>
                        <a:gd name="T20" fmla="*/ 339 w 1034"/>
                        <a:gd name="T21" fmla="*/ 37 h 632"/>
                        <a:gd name="T22" fmla="*/ 391 w 1034"/>
                        <a:gd name="T23" fmla="*/ 22 h 632"/>
                        <a:gd name="T24" fmla="*/ 447 w 1034"/>
                        <a:gd name="T25" fmla="*/ 9 h 632"/>
                        <a:gd name="T26" fmla="*/ 504 w 1034"/>
                        <a:gd name="T27" fmla="*/ 1 h 632"/>
                        <a:gd name="T28" fmla="*/ 562 w 1034"/>
                        <a:gd name="T29" fmla="*/ 0 h 632"/>
                        <a:gd name="T30" fmla="*/ 569 w 1034"/>
                        <a:gd name="T31" fmla="*/ 0 h 632"/>
                        <a:gd name="T32" fmla="*/ 586 w 1034"/>
                        <a:gd name="T33" fmla="*/ 0 h 632"/>
                        <a:gd name="T34" fmla="*/ 613 w 1034"/>
                        <a:gd name="T35" fmla="*/ 0 h 632"/>
                        <a:gd name="T36" fmla="*/ 649 w 1034"/>
                        <a:gd name="T37" fmla="*/ 1 h 632"/>
                        <a:gd name="T38" fmla="*/ 690 w 1034"/>
                        <a:gd name="T39" fmla="*/ 7 h 632"/>
                        <a:gd name="T40" fmla="*/ 734 w 1034"/>
                        <a:gd name="T41" fmla="*/ 13 h 632"/>
                        <a:gd name="T42" fmla="*/ 782 w 1034"/>
                        <a:gd name="T43" fmla="*/ 22 h 632"/>
                        <a:gd name="T44" fmla="*/ 830 w 1034"/>
                        <a:gd name="T45" fmla="*/ 35 h 632"/>
                        <a:gd name="T46" fmla="*/ 877 w 1034"/>
                        <a:gd name="T47" fmla="*/ 50 h 632"/>
                        <a:gd name="T48" fmla="*/ 921 w 1034"/>
                        <a:gd name="T49" fmla="*/ 70 h 632"/>
                        <a:gd name="T50" fmla="*/ 960 w 1034"/>
                        <a:gd name="T51" fmla="*/ 96 h 632"/>
                        <a:gd name="T52" fmla="*/ 992 w 1034"/>
                        <a:gd name="T53" fmla="*/ 128 h 632"/>
                        <a:gd name="T54" fmla="*/ 995 w 1034"/>
                        <a:gd name="T55" fmla="*/ 131 h 632"/>
                        <a:gd name="T56" fmla="*/ 1003 w 1034"/>
                        <a:gd name="T57" fmla="*/ 141 h 632"/>
                        <a:gd name="T58" fmla="*/ 1012 w 1034"/>
                        <a:gd name="T59" fmla="*/ 157 h 632"/>
                        <a:gd name="T60" fmla="*/ 1021 w 1034"/>
                        <a:gd name="T61" fmla="*/ 180 h 632"/>
                        <a:gd name="T62" fmla="*/ 1031 w 1034"/>
                        <a:gd name="T63" fmla="*/ 205 h 632"/>
                        <a:gd name="T64" fmla="*/ 1034 w 1034"/>
                        <a:gd name="T65" fmla="*/ 237 h 632"/>
                        <a:gd name="T66" fmla="*/ 1034 w 1034"/>
                        <a:gd name="T67" fmla="*/ 272 h 632"/>
                        <a:gd name="T68" fmla="*/ 1025 w 1034"/>
                        <a:gd name="T69" fmla="*/ 311 h 632"/>
                        <a:gd name="T70" fmla="*/ 1007 w 1034"/>
                        <a:gd name="T71" fmla="*/ 352 h 632"/>
                        <a:gd name="T72" fmla="*/ 1005 w 1034"/>
                        <a:gd name="T73" fmla="*/ 356 h 632"/>
                        <a:gd name="T74" fmla="*/ 997 w 1034"/>
                        <a:gd name="T75" fmla="*/ 363 h 632"/>
                        <a:gd name="T76" fmla="*/ 984 w 1034"/>
                        <a:gd name="T77" fmla="*/ 378 h 632"/>
                        <a:gd name="T78" fmla="*/ 970 w 1034"/>
                        <a:gd name="T79" fmla="*/ 393 h 632"/>
                        <a:gd name="T80" fmla="*/ 949 w 1034"/>
                        <a:gd name="T81" fmla="*/ 411 h 632"/>
                        <a:gd name="T82" fmla="*/ 927 w 1034"/>
                        <a:gd name="T83" fmla="*/ 430 h 632"/>
                        <a:gd name="T84" fmla="*/ 901 w 1034"/>
                        <a:gd name="T85" fmla="*/ 447 h 632"/>
                        <a:gd name="T86" fmla="*/ 871 w 1034"/>
                        <a:gd name="T87" fmla="*/ 461 h 632"/>
                        <a:gd name="T88" fmla="*/ 758 w 1034"/>
                        <a:gd name="T89" fmla="*/ 632 h 6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632"/>
                        <a:gd name="T137" fmla="*/ 1034 w 1034"/>
                        <a:gd name="T138" fmla="*/ 632 h 6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632">
                          <a:moveTo>
                            <a:pt x="0" y="311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5"/>
                          </a:lnTo>
                          <a:lnTo>
                            <a:pt x="104" y="144"/>
                          </a:lnTo>
                          <a:lnTo>
                            <a:pt x="130" y="128"/>
                          </a:lnTo>
                          <a:lnTo>
                            <a:pt x="161" y="111"/>
                          </a:lnTo>
                          <a:lnTo>
                            <a:pt x="200" y="92"/>
                          </a:lnTo>
                          <a:lnTo>
                            <a:pt x="241" y="72"/>
                          </a:lnTo>
                          <a:lnTo>
                            <a:pt x="289" y="53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9"/>
                          </a:lnTo>
                          <a:lnTo>
                            <a:pt x="504" y="1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1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0"/>
                          </a:lnTo>
                          <a:lnTo>
                            <a:pt x="921" y="70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1"/>
                          </a:lnTo>
                          <a:lnTo>
                            <a:pt x="1003" y="141"/>
                          </a:lnTo>
                          <a:lnTo>
                            <a:pt x="1012" y="157"/>
                          </a:lnTo>
                          <a:lnTo>
                            <a:pt x="1021" y="180"/>
                          </a:lnTo>
                          <a:lnTo>
                            <a:pt x="1031" y="205"/>
                          </a:lnTo>
                          <a:lnTo>
                            <a:pt x="1034" y="237"/>
                          </a:lnTo>
                          <a:lnTo>
                            <a:pt x="1034" y="272"/>
                          </a:lnTo>
                          <a:lnTo>
                            <a:pt x="1025" y="311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3"/>
                          </a:lnTo>
                          <a:lnTo>
                            <a:pt x="984" y="378"/>
                          </a:lnTo>
                          <a:lnTo>
                            <a:pt x="970" y="393"/>
                          </a:lnTo>
                          <a:lnTo>
                            <a:pt x="949" y="411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1"/>
                          </a:lnTo>
                          <a:lnTo>
                            <a:pt x="758" y="6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56" y="1599"/>
                      <a:ext cx="1034" cy="586"/>
                    </a:xfrm>
                    <a:custGeom>
                      <a:avLst/>
                      <a:gdLst>
                        <a:gd name="T0" fmla="*/ 0 w 1034"/>
                        <a:gd name="T1" fmla="*/ 276 h 586"/>
                        <a:gd name="T2" fmla="*/ 66 w 1034"/>
                        <a:gd name="T3" fmla="*/ 167 h 586"/>
                        <a:gd name="T4" fmla="*/ 72 w 1034"/>
                        <a:gd name="T5" fmla="*/ 163 h 586"/>
                        <a:gd name="T6" fmla="*/ 83 w 1034"/>
                        <a:gd name="T7" fmla="*/ 156 h 586"/>
                        <a:gd name="T8" fmla="*/ 104 w 1034"/>
                        <a:gd name="T9" fmla="*/ 145 h 586"/>
                        <a:gd name="T10" fmla="*/ 130 w 1034"/>
                        <a:gd name="T11" fmla="*/ 130 h 586"/>
                        <a:gd name="T12" fmla="*/ 161 w 1034"/>
                        <a:gd name="T13" fmla="*/ 111 h 586"/>
                        <a:gd name="T14" fmla="*/ 200 w 1034"/>
                        <a:gd name="T15" fmla="*/ 93 h 586"/>
                        <a:gd name="T16" fmla="*/ 241 w 1034"/>
                        <a:gd name="T17" fmla="*/ 74 h 586"/>
                        <a:gd name="T18" fmla="*/ 289 w 1034"/>
                        <a:gd name="T19" fmla="*/ 56 h 586"/>
                        <a:gd name="T20" fmla="*/ 339 w 1034"/>
                        <a:gd name="T21" fmla="*/ 37 h 586"/>
                        <a:gd name="T22" fmla="*/ 391 w 1034"/>
                        <a:gd name="T23" fmla="*/ 22 h 586"/>
                        <a:gd name="T24" fmla="*/ 447 w 1034"/>
                        <a:gd name="T25" fmla="*/ 11 h 586"/>
                        <a:gd name="T26" fmla="*/ 504 w 1034"/>
                        <a:gd name="T27" fmla="*/ 2 h 586"/>
                        <a:gd name="T28" fmla="*/ 562 w 1034"/>
                        <a:gd name="T29" fmla="*/ 0 h 586"/>
                        <a:gd name="T30" fmla="*/ 569 w 1034"/>
                        <a:gd name="T31" fmla="*/ 0 h 586"/>
                        <a:gd name="T32" fmla="*/ 586 w 1034"/>
                        <a:gd name="T33" fmla="*/ 0 h 586"/>
                        <a:gd name="T34" fmla="*/ 613 w 1034"/>
                        <a:gd name="T35" fmla="*/ 0 h 586"/>
                        <a:gd name="T36" fmla="*/ 649 w 1034"/>
                        <a:gd name="T37" fmla="*/ 4 h 586"/>
                        <a:gd name="T38" fmla="*/ 690 w 1034"/>
                        <a:gd name="T39" fmla="*/ 7 h 586"/>
                        <a:gd name="T40" fmla="*/ 734 w 1034"/>
                        <a:gd name="T41" fmla="*/ 13 h 586"/>
                        <a:gd name="T42" fmla="*/ 782 w 1034"/>
                        <a:gd name="T43" fmla="*/ 22 h 586"/>
                        <a:gd name="T44" fmla="*/ 830 w 1034"/>
                        <a:gd name="T45" fmla="*/ 35 h 586"/>
                        <a:gd name="T46" fmla="*/ 877 w 1034"/>
                        <a:gd name="T47" fmla="*/ 52 h 586"/>
                        <a:gd name="T48" fmla="*/ 921 w 1034"/>
                        <a:gd name="T49" fmla="*/ 72 h 586"/>
                        <a:gd name="T50" fmla="*/ 960 w 1034"/>
                        <a:gd name="T51" fmla="*/ 96 h 586"/>
                        <a:gd name="T52" fmla="*/ 992 w 1034"/>
                        <a:gd name="T53" fmla="*/ 128 h 586"/>
                        <a:gd name="T54" fmla="*/ 995 w 1034"/>
                        <a:gd name="T55" fmla="*/ 132 h 586"/>
                        <a:gd name="T56" fmla="*/ 1003 w 1034"/>
                        <a:gd name="T57" fmla="*/ 143 h 586"/>
                        <a:gd name="T58" fmla="*/ 1012 w 1034"/>
                        <a:gd name="T59" fmla="*/ 158 h 586"/>
                        <a:gd name="T60" fmla="*/ 1021 w 1034"/>
                        <a:gd name="T61" fmla="*/ 180 h 586"/>
                        <a:gd name="T62" fmla="*/ 1031 w 1034"/>
                        <a:gd name="T63" fmla="*/ 208 h 586"/>
                        <a:gd name="T64" fmla="*/ 1034 w 1034"/>
                        <a:gd name="T65" fmla="*/ 237 h 586"/>
                        <a:gd name="T66" fmla="*/ 1034 w 1034"/>
                        <a:gd name="T67" fmla="*/ 273 h 586"/>
                        <a:gd name="T68" fmla="*/ 1025 w 1034"/>
                        <a:gd name="T69" fmla="*/ 312 h 586"/>
                        <a:gd name="T70" fmla="*/ 1007 w 1034"/>
                        <a:gd name="T71" fmla="*/ 352 h 586"/>
                        <a:gd name="T72" fmla="*/ 1005 w 1034"/>
                        <a:gd name="T73" fmla="*/ 356 h 586"/>
                        <a:gd name="T74" fmla="*/ 997 w 1034"/>
                        <a:gd name="T75" fmla="*/ 365 h 586"/>
                        <a:gd name="T76" fmla="*/ 984 w 1034"/>
                        <a:gd name="T77" fmla="*/ 378 h 586"/>
                        <a:gd name="T78" fmla="*/ 970 w 1034"/>
                        <a:gd name="T79" fmla="*/ 395 h 586"/>
                        <a:gd name="T80" fmla="*/ 949 w 1034"/>
                        <a:gd name="T81" fmla="*/ 412 h 586"/>
                        <a:gd name="T82" fmla="*/ 927 w 1034"/>
                        <a:gd name="T83" fmla="*/ 430 h 586"/>
                        <a:gd name="T84" fmla="*/ 901 w 1034"/>
                        <a:gd name="T85" fmla="*/ 447 h 586"/>
                        <a:gd name="T86" fmla="*/ 871 w 1034"/>
                        <a:gd name="T87" fmla="*/ 462 h 586"/>
                        <a:gd name="T88" fmla="*/ 758 w 1034"/>
                        <a:gd name="T89" fmla="*/ 586 h 58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586"/>
                        <a:gd name="T137" fmla="*/ 1034 w 1034"/>
                        <a:gd name="T138" fmla="*/ 586 h 58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586">
                          <a:moveTo>
                            <a:pt x="0" y="276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6"/>
                          </a:lnTo>
                          <a:lnTo>
                            <a:pt x="104" y="145"/>
                          </a:lnTo>
                          <a:lnTo>
                            <a:pt x="130" y="130"/>
                          </a:lnTo>
                          <a:lnTo>
                            <a:pt x="161" y="111"/>
                          </a:lnTo>
                          <a:lnTo>
                            <a:pt x="200" y="93"/>
                          </a:lnTo>
                          <a:lnTo>
                            <a:pt x="241" y="74"/>
                          </a:lnTo>
                          <a:lnTo>
                            <a:pt x="289" y="56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11"/>
                          </a:lnTo>
                          <a:lnTo>
                            <a:pt x="504" y="2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4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2"/>
                          </a:lnTo>
                          <a:lnTo>
                            <a:pt x="921" y="72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2"/>
                          </a:lnTo>
                          <a:lnTo>
                            <a:pt x="1003" y="143"/>
                          </a:lnTo>
                          <a:lnTo>
                            <a:pt x="1012" y="158"/>
                          </a:lnTo>
                          <a:lnTo>
                            <a:pt x="1021" y="180"/>
                          </a:lnTo>
                          <a:lnTo>
                            <a:pt x="1031" y="208"/>
                          </a:lnTo>
                          <a:lnTo>
                            <a:pt x="1034" y="237"/>
                          </a:lnTo>
                          <a:lnTo>
                            <a:pt x="1034" y="273"/>
                          </a:lnTo>
                          <a:lnTo>
                            <a:pt x="1025" y="312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5"/>
                          </a:lnTo>
                          <a:lnTo>
                            <a:pt x="984" y="378"/>
                          </a:lnTo>
                          <a:lnTo>
                            <a:pt x="970" y="395"/>
                          </a:lnTo>
                          <a:lnTo>
                            <a:pt x="949" y="412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2"/>
                          </a:lnTo>
                          <a:lnTo>
                            <a:pt x="758" y="58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3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463" y="1651"/>
                      <a:ext cx="1027" cy="534"/>
                    </a:xfrm>
                    <a:custGeom>
                      <a:avLst/>
                      <a:gdLst>
                        <a:gd name="T0" fmla="*/ 0 w 1027"/>
                        <a:gd name="T1" fmla="*/ 221 h 534"/>
                        <a:gd name="T2" fmla="*/ 59 w 1027"/>
                        <a:gd name="T3" fmla="*/ 169 h 534"/>
                        <a:gd name="T4" fmla="*/ 65 w 1027"/>
                        <a:gd name="T5" fmla="*/ 165 h 534"/>
                        <a:gd name="T6" fmla="*/ 76 w 1027"/>
                        <a:gd name="T7" fmla="*/ 158 h 534"/>
                        <a:gd name="T8" fmla="*/ 97 w 1027"/>
                        <a:gd name="T9" fmla="*/ 145 h 534"/>
                        <a:gd name="T10" fmla="*/ 123 w 1027"/>
                        <a:gd name="T11" fmla="*/ 130 h 534"/>
                        <a:gd name="T12" fmla="*/ 154 w 1027"/>
                        <a:gd name="T13" fmla="*/ 113 h 534"/>
                        <a:gd name="T14" fmla="*/ 193 w 1027"/>
                        <a:gd name="T15" fmla="*/ 94 h 534"/>
                        <a:gd name="T16" fmla="*/ 234 w 1027"/>
                        <a:gd name="T17" fmla="*/ 74 h 534"/>
                        <a:gd name="T18" fmla="*/ 282 w 1027"/>
                        <a:gd name="T19" fmla="*/ 56 h 534"/>
                        <a:gd name="T20" fmla="*/ 332 w 1027"/>
                        <a:gd name="T21" fmla="*/ 39 h 534"/>
                        <a:gd name="T22" fmla="*/ 384 w 1027"/>
                        <a:gd name="T23" fmla="*/ 24 h 534"/>
                        <a:gd name="T24" fmla="*/ 440 w 1027"/>
                        <a:gd name="T25" fmla="*/ 11 h 534"/>
                        <a:gd name="T26" fmla="*/ 497 w 1027"/>
                        <a:gd name="T27" fmla="*/ 4 h 534"/>
                        <a:gd name="T28" fmla="*/ 555 w 1027"/>
                        <a:gd name="T29" fmla="*/ 0 h 534"/>
                        <a:gd name="T30" fmla="*/ 562 w 1027"/>
                        <a:gd name="T31" fmla="*/ 0 h 534"/>
                        <a:gd name="T32" fmla="*/ 579 w 1027"/>
                        <a:gd name="T33" fmla="*/ 2 h 534"/>
                        <a:gd name="T34" fmla="*/ 606 w 1027"/>
                        <a:gd name="T35" fmla="*/ 2 h 534"/>
                        <a:gd name="T36" fmla="*/ 642 w 1027"/>
                        <a:gd name="T37" fmla="*/ 4 h 534"/>
                        <a:gd name="T38" fmla="*/ 683 w 1027"/>
                        <a:gd name="T39" fmla="*/ 7 h 534"/>
                        <a:gd name="T40" fmla="*/ 727 w 1027"/>
                        <a:gd name="T41" fmla="*/ 15 h 534"/>
                        <a:gd name="T42" fmla="*/ 775 w 1027"/>
                        <a:gd name="T43" fmla="*/ 24 h 534"/>
                        <a:gd name="T44" fmla="*/ 823 w 1027"/>
                        <a:gd name="T45" fmla="*/ 35 h 534"/>
                        <a:gd name="T46" fmla="*/ 870 w 1027"/>
                        <a:gd name="T47" fmla="*/ 52 h 534"/>
                        <a:gd name="T48" fmla="*/ 914 w 1027"/>
                        <a:gd name="T49" fmla="*/ 72 h 534"/>
                        <a:gd name="T50" fmla="*/ 953 w 1027"/>
                        <a:gd name="T51" fmla="*/ 98 h 534"/>
                        <a:gd name="T52" fmla="*/ 985 w 1027"/>
                        <a:gd name="T53" fmla="*/ 130 h 534"/>
                        <a:gd name="T54" fmla="*/ 988 w 1027"/>
                        <a:gd name="T55" fmla="*/ 133 h 534"/>
                        <a:gd name="T56" fmla="*/ 996 w 1027"/>
                        <a:gd name="T57" fmla="*/ 143 h 534"/>
                        <a:gd name="T58" fmla="*/ 1005 w 1027"/>
                        <a:gd name="T59" fmla="*/ 159 h 534"/>
                        <a:gd name="T60" fmla="*/ 1014 w 1027"/>
                        <a:gd name="T61" fmla="*/ 182 h 534"/>
                        <a:gd name="T62" fmla="*/ 1024 w 1027"/>
                        <a:gd name="T63" fmla="*/ 208 h 534"/>
                        <a:gd name="T64" fmla="*/ 1027 w 1027"/>
                        <a:gd name="T65" fmla="*/ 239 h 534"/>
                        <a:gd name="T66" fmla="*/ 1027 w 1027"/>
                        <a:gd name="T67" fmla="*/ 274 h 534"/>
                        <a:gd name="T68" fmla="*/ 1018 w 1027"/>
                        <a:gd name="T69" fmla="*/ 311 h 534"/>
                        <a:gd name="T70" fmla="*/ 1000 w 1027"/>
                        <a:gd name="T71" fmla="*/ 354 h 534"/>
                        <a:gd name="T72" fmla="*/ 998 w 1027"/>
                        <a:gd name="T73" fmla="*/ 356 h 534"/>
                        <a:gd name="T74" fmla="*/ 990 w 1027"/>
                        <a:gd name="T75" fmla="*/ 365 h 534"/>
                        <a:gd name="T76" fmla="*/ 977 w 1027"/>
                        <a:gd name="T77" fmla="*/ 378 h 534"/>
                        <a:gd name="T78" fmla="*/ 963 w 1027"/>
                        <a:gd name="T79" fmla="*/ 395 h 534"/>
                        <a:gd name="T80" fmla="*/ 942 w 1027"/>
                        <a:gd name="T81" fmla="*/ 413 h 534"/>
                        <a:gd name="T82" fmla="*/ 920 w 1027"/>
                        <a:gd name="T83" fmla="*/ 432 h 534"/>
                        <a:gd name="T84" fmla="*/ 894 w 1027"/>
                        <a:gd name="T85" fmla="*/ 449 h 534"/>
                        <a:gd name="T86" fmla="*/ 864 w 1027"/>
                        <a:gd name="T87" fmla="*/ 463 h 534"/>
                        <a:gd name="T88" fmla="*/ 751 w 1027"/>
                        <a:gd name="T89" fmla="*/ 534 h 53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27"/>
                        <a:gd name="T136" fmla="*/ 0 h 534"/>
                        <a:gd name="T137" fmla="*/ 1027 w 1027"/>
                        <a:gd name="T138" fmla="*/ 534 h 534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27" h="534">
                          <a:moveTo>
                            <a:pt x="0" y="221"/>
                          </a:moveTo>
                          <a:lnTo>
                            <a:pt x="59" y="169"/>
                          </a:lnTo>
                          <a:lnTo>
                            <a:pt x="65" y="165"/>
                          </a:lnTo>
                          <a:lnTo>
                            <a:pt x="76" y="158"/>
                          </a:lnTo>
                          <a:lnTo>
                            <a:pt x="97" y="145"/>
                          </a:lnTo>
                          <a:lnTo>
                            <a:pt x="123" y="130"/>
                          </a:lnTo>
                          <a:lnTo>
                            <a:pt x="154" y="113"/>
                          </a:lnTo>
                          <a:lnTo>
                            <a:pt x="193" y="94"/>
                          </a:lnTo>
                          <a:lnTo>
                            <a:pt x="234" y="74"/>
                          </a:lnTo>
                          <a:lnTo>
                            <a:pt x="282" y="56"/>
                          </a:lnTo>
                          <a:lnTo>
                            <a:pt x="332" y="39"/>
                          </a:lnTo>
                          <a:lnTo>
                            <a:pt x="384" y="24"/>
                          </a:lnTo>
                          <a:lnTo>
                            <a:pt x="440" y="11"/>
                          </a:lnTo>
                          <a:lnTo>
                            <a:pt x="497" y="4"/>
                          </a:lnTo>
                          <a:lnTo>
                            <a:pt x="555" y="0"/>
                          </a:lnTo>
                          <a:lnTo>
                            <a:pt x="562" y="0"/>
                          </a:lnTo>
                          <a:lnTo>
                            <a:pt x="579" y="2"/>
                          </a:lnTo>
                          <a:lnTo>
                            <a:pt x="606" y="2"/>
                          </a:lnTo>
                          <a:lnTo>
                            <a:pt x="642" y="4"/>
                          </a:lnTo>
                          <a:lnTo>
                            <a:pt x="683" y="7"/>
                          </a:lnTo>
                          <a:lnTo>
                            <a:pt x="727" y="15"/>
                          </a:lnTo>
                          <a:lnTo>
                            <a:pt x="775" y="24"/>
                          </a:lnTo>
                          <a:lnTo>
                            <a:pt x="823" y="35"/>
                          </a:lnTo>
                          <a:lnTo>
                            <a:pt x="870" y="52"/>
                          </a:lnTo>
                          <a:lnTo>
                            <a:pt x="914" y="72"/>
                          </a:lnTo>
                          <a:lnTo>
                            <a:pt x="953" y="98"/>
                          </a:lnTo>
                          <a:lnTo>
                            <a:pt x="985" y="130"/>
                          </a:lnTo>
                          <a:lnTo>
                            <a:pt x="988" y="133"/>
                          </a:lnTo>
                          <a:lnTo>
                            <a:pt x="996" y="143"/>
                          </a:lnTo>
                          <a:lnTo>
                            <a:pt x="1005" y="159"/>
                          </a:lnTo>
                          <a:lnTo>
                            <a:pt x="1014" y="182"/>
                          </a:lnTo>
                          <a:lnTo>
                            <a:pt x="1024" y="208"/>
                          </a:lnTo>
                          <a:lnTo>
                            <a:pt x="1027" y="239"/>
                          </a:lnTo>
                          <a:lnTo>
                            <a:pt x="1027" y="274"/>
                          </a:lnTo>
                          <a:lnTo>
                            <a:pt x="1018" y="311"/>
                          </a:lnTo>
                          <a:lnTo>
                            <a:pt x="1000" y="354"/>
                          </a:lnTo>
                          <a:lnTo>
                            <a:pt x="998" y="356"/>
                          </a:lnTo>
                          <a:lnTo>
                            <a:pt x="990" y="365"/>
                          </a:lnTo>
                          <a:lnTo>
                            <a:pt x="977" y="378"/>
                          </a:lnTo>
                          <a:lnTo>
                            <a:pt x="963" y="395"/>
                          </a:lnTo>
                          <a:lnTo>
                            <a:pt x="942" y="413"/>
                          </a:lnTo>
                          <a:lnTo>
                            <a:pt x="920" y="432"/>
                          </a:lnTo>
                          <a:lnTo>
                            <a:pt x="894" y="449"/>
                          </a:lnTo>
                          <a:lnTo>
                            <a:pt x="864" y="463"/>
                          </a:lnTo>
                          <a:lnTo>
                            <a:pt x="751" y="53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4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  <a:close/>
                        </a:path>
                      </a:pathLst>
                    </a:custGeom>
                    <a:solidFill>
                      <a:srgbClr val="D90000"/>
                    </a:solidFill>
                    <a:ln w="0">
                      <a:solidFill>
                        <a:srgbClr val="D9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6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0" y="2569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7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8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9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2348" y="2532"/>
                      <a:ext cx="228" cy="165"/>
                    </a:xfrm>
                    <a:custGeom>
                      <a:avLst/>
                      <a:gdLst>
                        <a:gd name="T0" fmla="*/ 191 w 228"/>
                        <a:gd name="T1" fmla="*/ 0 h 165"/>
                        <a:gd name="T2" fmla="*/ 193 w 228"/>
                        <a:gd name="T3" fmla="*/ 0 h 165"/>
                        <a:gd name="T4" fmla="*/ 200 w 228"/>
                        <a:gd name="T5" fmla="*/ 0 h 165"/>
                        <a:gd name="T6" fmla="*/ 208 w 228"/>
                        <a:gd name="T7" fmla="*/ 2 h 165"/>
                        <a:gd name="T8" fmla="*/ 215 w 228"/>
                        <a:gd name="T9" fmla="*/ 5 h 165"/>
                        <a:gd name="T10" fmla="*/ 223 w 228"/>
                        <a:gd name="T11" fmla="*/ 15 h 165"/>
                        <a:gd name="T12" fmla="*/ 228 w 228"/>
                        <a:gd name="T13" fmla="*/ 28 h 165"/>
                        <a:gd name="T14" fmla="*/ 228 w 228"/>
                        <a:gd name="T15" fmla="*/ 48 h 165"/>
                        <a:gd name="T16" fmla="*/ 35 w 228"/>
                        <a:gd name="T17" fmla="*/ 165 h 165"/>
                        <a:gd name="T18" fmla="*/ 39 w 228"/>
                        <a:gd name="T19" fmla="*/ 142 h 165"/>
                        <a:gd name="T20" fmla="*/ 37 w 228"/>
                        <a:gd name="T21" fmla="*/ 128 h 165"/>
                        <a:gd name="T22" fmla="*/ 34 w 228"/>
                        <a:gd name="T23" fmla="*/ 118 h 165"/>
                        <a:gd name="T24" fmla="*/ 28 w 228"/>
                        <a:gd name="T25" fmla="*/ 113 h 165"/>
                        <a:gd name="T26" fmla="*/ 21 w 228"/>
                        <a:gd name="T27" fmla="*/ 111 h 165"/>
                        <a:gd name="T28" fmla="*/ 13 w 228"/>
                        <a:gd name="T29" fmla="*/ 111 h 165"/>
                        <a:gd name="T30" fmla="*/ 6 w 228"/>
                        <a:gd name="T31" fmla="*/ 113 h 165"/>
                        <a:gd name="T32" fmla="*/ 2 w 228"/>
                        <a:gd name="T33" fmla="*/ 115 h 165"/>
                        <a:gd name="T34" fmla="*/ 0 w 228"/>
                        <a:gd name="T35" fmla="*/ 115 h 165"/>
                        <a:gd name="T36" fmla="*/ 191 w 228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28"/>
                        <a:gd name="T58" fmla="*/ 0 h 165"/>
                        <a:gd name="T59" fmla="*/ 228 w 228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28" h="165">
                          <a:moveTo>
                            <a:pt x="191" y="0"/>
                          </a:moveTo>
                          <a:lnTo>
                            <a:pt x="193" y="0"/>
                          </a:lnTo>
                          <a:lnTo>
                            <a:pt x="200" y="0"/>
                          </a:lnTo>
                          <a:lnTo>
                            <a:pt x="208" y="2"/>
                          </a:lnTo>
                          <a:lnTo>
                            <a:pt x="215" y="5"/>
                          </a:lnTo>
                          <a:lnTo>
                            <a:pt x="223" y="15"/>
                          </a:lnTo>
                          <a:lnTo>
                            <a:pt x="228" y="28"/>
                          </a:lnTo>
                          <a:lnTo>
                            <a:pt x="228" y="48"/>
                          </a:lnTo>
                          <a:lnTo>
                            <a:pt x="35" y="165"/>
                          </a:lnTo>
                          <a:lnTo>
                            <a:pt x="39" y="142"/>
                          </a:lnTo>
                          <a:lnTo>
                            <a:pt x="37" y="128"/>
                          </a:lnTo>
                          <a:lnTo>
                            <a:pt x="34" y="118"/>
                          </a:lnTo>
                          <a:lnTo>
                            <a:pt x="28" y="113"/>
                          </a:lnTo>
                          <a:lnTo>
                            <a:pt x="21" y="111"/>
                          </a:lnTo>
                          <a:lnTo>
                            <a:pt x="13" y="111"/>
                          </a:lnTo>
                          <a:lnTo>
                            <a:pt x="6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0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2354" y="2532"/>
                      <a:ext cx="220" cy="159"/>
                    </a:xfrm>
                    <a:custGeom>
                      <a:avLst/>
                      <a:gdLst>
                        <a:gd name="T0" fmla="*/ 187 w 220"/>
                        <a:gd name="T1" fmla="*/ 0 h 159"/>
                        <a:gd name="T2" fmla="*/ 189 w 220"/>
                        <a:gd name="T3" fmla="*/ 0 h 159"/>
                        <a:gd name="T4" fmla="*/ 194 w 220"/>
                        <a:gd name="T5" fmla="*/ 0 h 159"/>
                        <a:gd name="T6" fmla="*/ 202 w 220"/>
                        <a:gd name="T7" fmla="*/ 2 h 159"/>
                        <a:gd name="T8" fmla="*/ 209 w 220"/>
                        <a:gd name="T9" fmla="*/ 7 h 159"/>
                        <a:gd name="T10" fmla="*/ 217 w 220"/>
                        <a:gd name="T11" fmla="*/ 15 h 159"/>
                        <a:gd name="T12" fmla="*/ 220 w 220"/>
                        <a:gd name="T13" fmla="*/ 26 h 159"/>
                        <a:gd name="T14" fmla="*/ 220 w 220"/>
                        <a:gd name="T15" fmla="*/ 44 h 159"/>
                        <a:gd name="T16" fmla="*/ 31 w 220"/>
                        <a:gd name="T17" fmla="*/ 159 h 159"/>
                        <a:gd name="T18" fmla="*/ 33 w 220"/>
                        <a:gd name="T19" fmla="*/ 139 h 159"/>
                        <a:gd name="T20" fmla="*/ 31 w 220"/>
                        <a:gd name="T21" fmla="*/ 126 h 159"/>
                        <a:gd name="T22" fmla="*/ 28 w 220"/>
                        <a:gd name="T23" fmla="*/ 117 h 159"/>
                        <a:gd name="T24" fmla="*/ 20 w 220"/>
                        <a:gd name="T25" fmla="*/ 113 h 159"/>
                        <a:gd name="T26" fmla="*/ 13 w 220"/>
                        <a:gd name="T27" fmla="*/ 111 h 159"/>
                        <a:gd name="T28" fmla="*/ 5 w 220"/>
                        <a:gd name="T29" fmla="*/ 113 h 159"/>
                        <a:gd name="T30" fmla="*/ 2 w 220"/>
                        <a:gd name="T31" fmla="*/ 115 h 159"/>
                        <a:gd name="T32" fmla="*/ 0 w 220"/>
                        <a:gd name="T33" fmla="*/ 115 h 159"/>
                        <a:gd name="T34" fmla="*/ 187 w 220"/>
                        <a:gd name="T35" fmla="*/ 0 h 15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0"/>
                        <a:gd name="T55" fmla="*/ 0 h 159"/>
                        <a:gd name="T56" fmla="*/ 220 w 220"/>
                        <a:gd name="T57" fmla="*/ 159 h 15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0" h="159">
                          <a:moveTo>
                            <a:pt x="187" y="0"/>
                          </a:moveTo>
                          <a:lnTo>
                            <a:pt x="189" y="0"/>
                          </a:lnTo>
                          <a:lnTo>
                            <a:pt x="194" y="0"/>
                          </a:lnTo>
                          <a:lnTo>
                            <a:pt x="202" y="2"/>
                          </a:lnTo>
                          <a:lnTo>
                            <a:pt x="209" y="7"/>
                          </a:lnTo>
                          <a:lnTo>
                            <a:pt x="217" y="15"/>
                          </a:lnTo>
                          <a:lnTo>
                            <a:pt x="220" y="26"/>
                          </a:lnTo>
                          <a:lnTo>
                            <a:pt x="220" y="44"/>
                          </a:lnTo>
                          <a:lnTo>
                            <a:pt x="31" y="159"/>
                          </a:lnTo>
                          <a:lnTo>
                            <a:pt x="33" y="139"/>
                          </a:lnTo>
                          <a:lnTo>
                            <a:pt x="31" y="126"/>
                          </a:lnTo>
                          <a:lnTo>
                            <a:pt x="28" y="117"/>
                          </a:lnTo>
                          <a:lnTo>
                            <a:pt x="20" y="113"/>
                          </a:lnTo>
                          <a:lnTo>
                            <a:pt x="13" y="111"/>
                          </a:lnTo>
                          <a:lnTo>
                            <a:pt x="5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1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2359" y="2532"/>
                      <a:ext cx="215" cy="154"/>
                    </a:xfrm>
                    <a:custGeom>
                      <a:avLst/>
                      <a:gdLst>
                        <a:gd name="T0" fmla="*/ 184 w 215"/>
                        <a:gd name="T1" fmla="*/ 0 h 154"/>
                        <a:gd name="T2" fmla="*/ 188 w 215"/>
                        <a:gd name="T3" fmla="*/ 0 h 154"/>
                        <a:gd name="T4" fmla="*/ 193 w 215"/>
                        <a:gd name="T5" fmla="*/ 2 h 154"/>
                        <a:gd name="T6" fmla="*/ 201 w 215"/>
                        <a:gd name="T7" fmla="*/ 5 h 154"/>
                        <a:gd name="T8" fmla="*/ 210 w 215"/>
                        <a:gd name="T9" fmla="*/ 11 h 154"/>
                        <a:gd name="T10" fmla="*/ 214 w 215"/>
                        <a:gd name="T11" fmla="*/ 24 h 154"/>
                        <a:gd name="T12" fmla="*/ 215 w 215"/>
                        <a:gd name="T13" fmla="*/ 40 h 154"/>
                        <a:gd name="T14" fmla="*/ 28 w 215"/>
                        <a:gd name="T15" fmla="*/ 154 h 154"/>
                        <a:gd name="T16" fmla="*/ 30 w 215"/>
                        <a:gd name="T17" fmla="*/ 135 h 154"/>
                        <a:gd name="T18" fmla="*/ 26 w 215"/>
                        <a:gd name="T19" fmla="*/ 124 h 154"/>
                        <a:gd name="T20" fmla="*/ 21 w 215"/>
                        <a:gd name="T21" fmla="*/ 117 h 154"/>
                        <a:gd name="T22" fmla="*/ 13 w 215"/>
                        <a:gd name="T23" fmla="*/ 113 h 154"/>
                        <a:gd name="T24" fmla="*/ 8 w 215"/>
                        <a:gd name="T25" fmla="*/ 113 h 154"/>
                        <a:gd name="T26" fmla="*/ 2 w 215"/>
                        <a:gd name="T27" fmla="*/ 113 h 154"/>
                        <a:gd name="T28" fmla="*/ 0 w 215"/>
                        <a:gd name="T29" fmla="*/ 113 h 154"/>
                        <a:gd name="T30" fmla="*/ 184 w 215"/>
                        <a:gd name="T31" fmla="*/ 0 h 1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5"/>
                        <a:gd name="T49" fmla="*/ 0 h 154"/>
                        <a:gd name="T50" fmla="*/ 215 w 215"/>
                        <a:gd name="T51" fmla="*/ 154 h 1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5" h="154">
                          <a:moveTo>
                            <a:pt x="184" y="0"/>
                          </a:moveTo>
                          <a:lnTo>
                            <a:pt x="188" y="0"/>
                          </a:lnTo>
                          <a:lnTo>
                            <a:pt x="193" y="2"/>
                          </a:lnTo>
                          <a:lnTo>
                            <a:pt x="201" y="5"/>
                          </a:lnTo>
                          <a:lnTo>
                            <a:pt x="210" y="11"/>
                          </a:lnTo>
                          <a:lnTo>
                            <a:pt x="214" y="24"/>
                          </a:lnTo>
                          <a:lnTo>
                            <a:pt x="215" y="40"/>
                          </a:lnTo>
                          <a:lnTo>
                            <a:pt x="28" y="154"/>
                          </a:lnTo>
                          <a:lnTo>
                            <a:pt x="30" y="135"/>
                          </a:lnTo>
                          <a:lnTo>
                            <a:pt x="26" y="124"/>
                          </a:lnTo>
                          <a:lnTo>
                            <a:pt x="21" y="117"/>
                          </a:lnTo>
                          <a:lnTo>
                            <a:pt x="13" y="113"/>
                          </a:lnTo>
                          <a:lnTo>
                            <a:pt x="8" y="113"/>
                          </a:lnTo>
                          <a:lnTo>
                            <a:pt x="2" y="113"/>
                          </a:lnTo>
                          <a:lnTo>
                            <a:pt x="0" y="113"/>
                          </a:lnTo>
                          <a:lnTo>
                            <a:pt x="184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2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2365" y="2534"/>
                      <a:ext cx="208" cy="146"/>
                    </a:xfrm>
                    <a:custGeom>
                      <a:avLst/>
                      <a:gdLst>
                        <a:gd name="T0" fmla="*/ 182 w 208"/>
                        <a:gd name="T1" fmla="*/ 0 h 146"/>
                        <a:gd name="T2" fmla="*/ 183 w 208"/>
                        <a:gd name="T3" fmla="*/ 0 h 146"/>
                        <a:gd name="T4" fmla="*/ 189 w 208"/>
                        <a:gd name="T5" fmla="*/ 1 h 146"/>
                        <a:gd name="T6" fmla="*/ 196 w 208"/>
                        <a:gd name="T7" fmla="*/ 3 h 146"/>
                        <a:gd name="T8" fmla="*/ 202 w 208"/>
                        <a:gd name="T9" fmla="*/ 11 h 146"/>
                        <a:gd name="T10" fmla="*/ 208 w 208"/>
                        <a:gd name="T11" fmla="*/ 20 h 146"/>
                        <a:gd name="T12" fmla="*/ 208 w 208"/>
                        <a:gd name="T13" fmla="*/ 35 h 146"/>
                        <a:gd name="T14" fmla="*/ 24 w 208"/>
                        <a:gd name="T15" fmla="*/ 146 h 146"/>
                        <a:gd name="T16" fmla="*/ 24 w 208"/>
                        <a:gd name="T17" fmla="*/ 129 h 146"/>
                        <a:gd name="T18" fmla="*/ 20 w 208"/>
                        <a:gd name="T19" fmla="*/ 120 h 146"/>
                        <a:gd name="T20" fmla="*/ 15 w 208"/>
                        <a:gd name="T21" fmla="*/ 115 h 146"/>
                        <a:gd name="T22" fmla="*/ 7 w 208"/>
                        <a:gd name="T23" fmla="*/ 111 h 146"/>
                        <a:gd name="T24" fmla="*/ 2 w 208"/>
                        <a:gd name="T25" fmla="*/ 111 h 146"/>
                        <a:gd name="T26" fmla="*/ 0 w 208"/>
                        <a:gd name="T27" fmla="*/ 111 h 146"/>
                        <a:gd name="T28" fmla="*/ 182 w 208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08"/>
                        <a:gd name="T46" fmla="*/ 0 h 146"/>
                        <a:gd name="T47" fmla="*/ 208 w 208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08" h="146">
                          <a:moveTo>
                            <a:pt x="182" y="0"/>
                          </a:moveTo>
                          <a:lnTo>
                            <a:pt x="183" y="0"/>
                          </a:lnTo>
                          <a:lnTo>
                            <a:pt x="189" y="1"/>
                          </a:lnTo>
                          <a:lnTo>
                            <a:pt x="196" y="3"/>
                          </a:lnTo>
                          <a:lnTo>
                            <a:pt x="202" y="11"/>
                          </a:lnTo>
                          <a:lnTo>
                            <a:pt x="208" y="20"/>
                          </a:lnTo>
                          <a:lnTo>
                            <a:pt x="208" y="35"/>
                          </a:lnTo>
                          <a:lnTo>
                            <a:pt x="24" y="146"/>
                          </a:lnTo>
                          <a:lnTo>
                            <a:pt x="24" y="129"/>
                          </a:lnTo>
                          <a:lnTo>
                            <a:pt x="20" y="120"/>
                          </a:lnTo>
                          <a:lnTo>
                            <a:pt x="15" y="115"/>
                          </a:lnTo>
                          <a:lnTo>
                            <a:pt x="7" y="111"/>
                          </a:lnTo>
                          <a:lnTo>
                            <a:pt x="2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3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2370" y="2534"/>
                      <a:ext cx="203" cy="140"/>
                    </a:xfrm>
                    <a:custGeom>
                      <a:avLst/>
                      <a:gdLst>
                        <a:gd name="T0" fmla="*/ 178 w 203"/>
                        <a:gd name="T1" fmla="*/ 0 h 140"/>
                        <a:gd name="T2" fmla="*/ 180 w 203"/>
                        <a:gd name="T3" fmla="*/ 0 h 140"/>
                        <a:gd name="T4" fmla="*/ 188 w 203"/>
                        <a:gd name="T5" fmla="*/ 3 h 140"/>
                        <a:gd name="T6" fmla="*/ 195 w 203"/>
                        <a:gd name="T7" fmla="*/ 9 h 140"/>
                        <a:gd name="T8" fmla="*/ 201 w 203"/>
                        <a:gd name="T9" fmla="*/ 18 h 140"/>
                        <a:gd name="T10" fmla="*/ 203 w 203"/>
                        <a:gd name="T11" fmla="*/ 31 h 140"/>
                        <a:gd name="T12" fmla="*/ 21 w 203"/>
                        <a:gd name="T13" fmla="*/ 140 h 140"/>
                        <a:gd name="T14" fmla="*/ 21 w 203"/>
                        <a:gd name="T15" fmla="*/ 127 h 140"/>
                        <a:gd name="T16" fmla="*/ 15 w 203"/>
                        <a:gd name="T17" fmla="*/ 118 h 140"/>
                        <a:gd name="T18" fmla="*/ 8 w 203"/>
                        <a:gd name="T19" fmla="*/ 113 h 140"/>
                        <a:gd name="T20" fmla="*/ 2 w 203"/>
                        <a:gd name="T21" fmla="*/ 111 h 140"/>
                        <a:gd name="T22" fmla="*/ 0 w 203"/>
                        <a:gd name="T23" fmla="*/ 109 h 140"/>
                        <a:gd name="T24" fmla="*/ 178 w 203"/>
                        <a:gd name="T25" fmla="*/ 0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3"/>
                        <a:gd name="T40" fmla="*/ 0 h 140"/>
                        <a:gd name="T41" fmla="*/ 203 w 203"/>
                        <a:gd name="T42" fmla="*/ 140 h 14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3" h="140">
                          <a:moveTo>
                            <a:pt x="178" y="0"/>
                          </a:moveTo>
                          <a:lnTo>
                            <a:pt x="180" y="0"/>
                          </a:lnTo>
                          <a:lnTo>
                            <a:pt x="188" y="3"/>
                          </a:lnTo>
                          <a:lnTo>
                            <a:pt x="195" y="9"/>
                          </a:lnTo>
                          <a:lnTo>
                            <a:pt x="201" y="18"/>
                          </a:lnTo>
                          <a:lnTo>
                            <a:pt x="203" y="31"/>
                          </a:lnTo>
                          <a:lnTo>
                            <a:pt x="21" y="140"/>
                          </a:lnTo>
                          <a:lnTo>
                            <a:pt x="21" y="127"/>
                          </a:lnTo>
                          <a:lnTo>
                            <a:pt x="15" y="118"/>
                          </a:lnTo>
                          <a:lnTo>
                            <a:pt x="8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4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376" y="2534"/>
                      <a:ext cx="195" cy="135"/>
                    </a:xfrm>
                    <a:custGeom>
                      <a:avLst/>
                      <a:gdLst>
                        <a:gd name="T0" fmla="*/ 174 w 195"/>
                        <a:gd name="T1" fmla="*/ 0 h 135"/>
                        <a:gd name="T2" fmla="*/ 174 w 195"/>
                        <a:gd name="T3" fmla="*/ 0 h 135"/>
                        <a:gd name="T4" fmla="*/ 178 w 195"/>
                        <a:gd name="T5" fmla="*/ 1 h 135"/>
                        <a:gd name="T6" fmla="*/ 182 w 195"/>
                        <a:gd name="T7" fmla="*/ 3 h 135"/>
                        <a:gd name="T8" fmla="*/ 185 w 195"/>
                        <a:gd name="T9" fmla="*/ 7 h 135"/>
                        <a:gd name="T10" fmla="*/ 189 w 195"/>
                        <a:gd name="T11" fmla="*/ 11 h 135"/>
                        <a:gd name="T12" fmla="*/ 193 w 195"/>
                        <a:gd name="T13" fmla="*/ 14 h 135"/>
                        <a:gd name="T14" fmla="*/ 195 w 195"/>
                        <a:gd name="T15" fmla="*/ 20 h 135"/>
                        <a:gd name="T16" fmla="*/ 195 w 195"/>
                        <a:gd name="T17" fmla="*/ 26 h 135"/>
                        <a:gd name="T18" fmla="*/ 17 w 195"/>
                        <a:gd name="T19" fmla="*/ 135 h 135"/>
                        <a:gd name="T20" fmla="*/ 17 w 195"/>
                        <a:gd name="T21" fmla="*/ 129 h 135"/>
                        <a:gd name="T22" fmla="*/ 15 w 195"/>
                        <a:gd name="T23" fmla="*/ 126 h 135"/>
                        <a:gd name="T24" fmla="*/ 11 w 195"/>
                        <a:gd name="T25" fmla="*/ 120 h 135"/>
                        <a:gd name="T26" fmla="*/ 9 w 195"/>
                        <a:gd name="T27" fmla="*/ 116 h 135"/>
                        <a:gd name="T28" fmla="*/ 6 w 195"/>
                        <a:gd name="T29" fmla="*/ 113 h 135"/>
                        <a:gd name="T30" fmla="*/ 2 w 195"/>
                        <a:gd name="T31" fmla="*/ 111 h 135"/>
                        <a:gd name="T32" fmla="*/ 0 w 195"/>
                        <a:gd name="T33" fmla="*/ 109 h 135"/>
                        <a:gd name="T34" fmla="*/ 0 w 195"/>
                        <a:gd name="T35" fmla="*/ 109 h 135"/>
                        <a:gd name="T36" fmla="*/ 174 w 195"/>
                        <a:gd name="T37" fmla="*/ 0 h 13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5"/>
                        <a:gd name="T58" fmla="*/ 0 h 135"/>
                        <a:gd name="T59" fmla="*/ 195 w 195"/>
                        <a:gd name="T60" fmla="*/ 135 h 13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5" h="135">
                          <a:moveTo>
                            <a:pt x="174" y="0"/>
                          </a:moveTo>
                          <a:lnTo>
                            <a:pt x="174" y="0"/>
                          </a:lnTo>
                          <a:lnTo>
                            <a:pt x="178" y="1"/>
                          </a:lnTo>
                          <a:lnTo>
                            <a:pt x="182" y="3"/>
                          </a:lnTo>
                          <a:lnTo>
                            <a:pt x="185" y="7"/>
                          </a:lnTo>
                          <a:lnTo>
                            <a:pt x="189" y="11"/>
                          </a:lnTo>
                          <a:lnTo>
                            <a:pt x="193" y="14"/>
                          </a:lnTo>
                          <a:lnTo>
                            <a:pt x="195" y="20"/>
                          </a:lnTo>
                          <a:lnTo>
                            <a:pt x="195" y="26"/>
                          </a:lnTo>
                          <a:lnTo>
                            <a:pt x="17" y="135"/>
                          </a:lnTo>
                          <a:lnTo>
                            <a:pt x="17" y="129"/>
                          </a:lnTo>
                          <a:lnTo>
                            <a:pt x="15" y="126"/>
                          </a:lnTo>
                          <a:lnTo>
                            <a:pt x="11" y="120"/>
                          </a:lnTo>
                          <a:lnTo>
                            <a:pt x="9" y="116"/>
                          </a:lnTo>
                          <a:lnTo>
                            <a:pt x="6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4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5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2382" y="2535"/>
                      <a:ext cx="189" cy="128"/>
                    </a:xfrm>
                    <a:custGeom>
                      <a:avLst/>
                      <a:gdLst>
                        <a:gd name="T0" fmla="*/ 170 w 189"/>
                        <a:gd name="T1" fmla="*/ 0 h 128"/>
                        <a:gd name="T2" fmla="*/ 172 w 189"/>
                        <a:gd name="T3" fmla="*/ 0 h 128"/>
                        <a:gd name="T4" fmla="*/ 174 w 189"/>
                        <a:gd name="T5" fmla="*/ 2 h 128"/>
                        <a:gd name="T6" fmla="*/ 178 w 189"/>
                        <a:gd name="T7" fmla="*/ 4 h 128"/>
                        <a:gd name="T8" fmla="*/ 181 w 189"/>
                        <a:gd name="T9" fmla="*/ 8 h 128"/>
                        <a:gd name="T10" fmla="*/ 185 w 189"/>
                        <a:gd name="T11" fmla="*/ 12 h 128"/>
                        <a:gd name="T12" fmla="*/ 187 w 189"/>
                        <a:gd name="T13" fmla="*/ 17 h 128"/>
                        <a:gd name="T14" fmla="*/ 189 w 189"/>
                        <a:gd name="T15" fmla="*/ 21 h 128"/>
                        <a:gd name="T16" fmla="*/ 13 w 189"/>
                        <a:gd name="T17" fmla="*/ 128 h 128"/>
                        <a:gd name="T18" fmla="*/ 0 w 189"/>
                        <a:gd name="T19" fmla="*/ 106 h 128"/>
                        <a:gd name="T20" fmla="*/ 170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0" y="0"/>
                          </a:moveTo>
                          <a:lnTo>
                            <a:pt x="172" y="0"/>
                          </a:lnTo>
                          <a:lnTo>
                            <a:pt x="174" y="2"/>
                          </a:lnTo>
                          <a:lnTo>
                            <a:pt x="178" y="4"/>
                          </a:lnTo>
                          <a:lnTo>
                            <a:pt x="181" y="8"/>
                          </a:lnTo>
                          <a:lnTo>
                            <a:pt x="185" y="12"/>
                          </a:lnTo>
                          <a:lnTo>
                            <a:pt x="187" y="17"/>
                          </a:lnTo>
                          <a:lnTo>
                            <a:pt x="189" y="21"/>
                          </a:lnTo>
                          <a:lnTo>
                            <a:pt x="13" y="128"/>
                          </a:lnTo>
                          <a:lnTo>
                            <a:pt x="0" y="106"/>
                          </a:lnTo>
                          <a:lnTo>
                            <a:pt x="17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6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7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8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535" y="2530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4 h 54"/>
                        <a:gd name="T2" fmla="*/ 2 w 43"/>
                        <a:gd name="T3" fmla="*/ 4 h 54"/>
                        <a:gd name="T4" fmla="*/ 8 w 43"/>
                        <a:gd name="T5" fmla="*/ 2 h 54"/>
                        <a:gd name="T6" fmla="*/ 13 w 43"/>
                        <a:gd name="T7" fmla="*/ 0 h 54"/>
                        <a:gd name="T8" fmla="*/ 21 w 43"/>
                        <a:gd name="T9" fmla="*/ 0 h 54"/>
                        <a:gd name="T10" fmla="*/ 28 w 43"/>
                        <a:gd name="T11" fmla="*/ 4 h 54"/>
                        <a:gd name="T12" fmla="*/ 36 w 43"/>
                        <a:gd name="T13" fmla="*/ 15 h 54"/>
                        <a:gd name="T14" fmla="*/ 39 w 43"/>
                        <a:gd name="T15" fmla="*/ 30 h 54"/>
                        <a:gd name="T16" fmla="*/ 43 w 43"/>
                        <a:gd name="T17" fmla="*/ 54 h 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"/>
                        <a:gd name="T28" fmla="*/ 0 h 54"/>
                        <a:gd name="T29" fmla="*/ 43 w 43"/>
                        <a:gd name="T30" fmla="*/ 54 h 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" h="54">
                          <a:moveTo>
                            <a:pt x="0" y="4"/>
                          </a:moveTo>
                          <a:lnTo>
                            <a:pt x="2" y="4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21" y="0"/>
                          </a:lnTo>
                          <a:lnTo>
                            <a:pt x="28" y="4"/>
                          </a:lnTo>
                          <a:lnTo>
                            <a:pt x="36" y="15"/>
                          </a:lnTo>
                          <a:lnTo>
                            <a:pt x="39" y="30"/>
                          </a:lnTo>
                          <a:lnTo>
                            <a:pt x="43" y="5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9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3" y="215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0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3" y="21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1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7" y="21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2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1" y="20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3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7" y="207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4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1" y="206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5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5" y="205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6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9" y="203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7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20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8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9" y="20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9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83" y="19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0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7" y="197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1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33" y="1964"/>
                      <a:ext cx="12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2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58" y="194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3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82" y="1936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4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08" y="19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5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2" y="190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6" name="Line 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25" y="1862"/>
                      <a:ext cx="124" cy="4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47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7" y="2137"/>
                      <a:ext cx="616" cy="339"/>
                      <a:chOff x="2582" y="2147"/>
                      <a:chExt cx="616" cy="339"/>
                    </a:xfrm>
                  </p:grpSpPr>
                  <p:sp>
                    <p:nvSpPr>
                      <p:cNvPr id="262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6" y="2419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3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73" y="2432"/>
                        <a:ext cx="2" cy="2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4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6" y="2466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5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82" y="2479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6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5" y="245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7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12" y="244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8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38" y="2425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9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62" y="2429"/>
                        <a:ext cx="8" cy="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0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87" y="2169"/>
                        <a:ext cx="11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1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79" y="2152"/>
                        <a:ext cx="12" cy="10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2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53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3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29" y="216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4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5" y="21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5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81" y="2189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6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55" y="22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7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1" y="2217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8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7" y="2232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9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83" y="2247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0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57" y="2262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1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2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2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09" y="22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3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3" y="23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4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59" y="2319"/>
                        <a:ext cx="13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5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332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6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" y="2347"/>
                        <a:ext cx="12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7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2362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8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60" y="23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9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36" y="23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0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2" y="2404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48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2192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9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9" y="217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0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0" y="216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1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1870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2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3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4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239" y="1844"/>
                      <a:ext cx="230" cy="165"/>
                    </a:xfrm>
                    <a:custGeom>
                      <a:avLst/>
                      <a:gdLst>
                        <a:gd name="T0" fmla="*/ 193 w 230"/>
                        <a:gd name="T1" fmla="*/ 0 h 165"/>
                        <a:gd name="T2" fmla="*/ 194 w 230"/>
                        <a:gd name="T3" fmla="*/ 0 h 165"/>
                        <a:gd name="T4" fmla="*/ 200 w 230"/>
                        <a:gd name="T5" fmla="*/ 0 h 165"/>
                        <a:gd name="T6" fmla="*/ 209 w 230"/>
                        <a:gd name="T7" fmla="*/ 2 h 165"/>
                        <a:gd name="T8" fmla="*/ 217 w 230"/>
                        <a:gd name="T9" fmla="*/ 7 h 165"/>
                        <a:gd name="T10" fmla="*/ 224 w 230"/>
                        <a:gd name="T11" fmla="*/ 15 h 165"/>
                        <a:gd name="T12" fmla="*/ 230 w 230"/>
                        <a:gd name="T13" fmla="*/ 29 h 165"/>
                        <a:gd name="T14" fmla="*/ 230 w 230"/>
                        <a:gd name="T15" fmla="*/ 50 h 165"/>
                        <a:gd name="T16" fmla="*/ 37 w 230"/>
                        <a:gd name="T17" fmla="*/ 165 h 165"/>
                        <a:gd name="T18" fmla="*/ 41 w 230"/>
                        <a:gd name="T19" fmla="*/ 144 h 165"/>
                        <a:gd name="T20" fmla="*/ 39 w 230"/>
                        <a:gd name="T21" fmla="*/ 128 h 165"/>
                        <a:gd name="T22" fmla="*/ 35 w 230"/>
                        <a:gd name="T23" fmla="*/ 118 h 165"/>
                        <a:gd name="T24" fmla="*/ 28 w 230"/>
                        <a:gd name="T25" fmla="*/ 113 h 165"/>
                        <a:gd name="T26" fmla="*/ 20 w 230"/>
                        <a:gd name="T27" fmla="*/ 111 h 165"/>
                        <a:gd name="T28" fmla="*/ 13 w 230"/>
                        <a:gd name="T29" fmla="*/ 113 h 165"/>
                        <a:gd name="T30" fmla="*/ 7 w 230"/>
                        <a:gd name="T31" fmla="*/ 115 h 165"/>
                        <a:gd name="T32" fmla="*/ 2 w 230"/>
                        <a:gd name="T33" fmla="*/ 115 h 165"/>
                        <a:gd name="T34" fmla="*/ 0 w 230"/>
                        <a:gd name="T35" fmla="*/ 117 h 165"/>
                        <a:gd name="T36" fmla="*/ 193 w 230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0"/>
                        <a:gd name="T58" fmla="*/ 0 h 165"/>
                        <a:gd name="T59" fmla="*/ 230 w 230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0" h="165">
                          <a:moveTo>
                            <a:pt x="193" y="0"/>
                          </a:moveTo>
                          <a:lnTo>
                            <a:pt x="194" y="0"/>
                          </a:lnTo>
                          <a:lnTo>
                            <a:pt x="200" y="0"/>
                          </a:lnTo>
                          <a:lnTo>
                            <a:pt x="209" y="2"/>
                          </a:lnTo>
                          <a:lnTo>
                            <a:pt x="217" y="7"/>
                          </a:lnTo>
                          <a:lnTo>
                            <a:pt x="224" y="15"/>
                          </a:lnTo>
                          <a:lnTo>
                            <a:pt x="230" y="29"/>
                          </a:lnTo>
                          <a:lnTo>
                            <a:pt x="230" y="50"/>
                          </a:lnTo>
                          <a:lnTo>
                            <a:pt x="37" y="165"/>
                          </a:lnTo>
                          <a:lnTo>
                            <a:pt x="41" y="144"/>
                          </a:lnTo>
                          <a:lnTo>
                            <a:pt x="39" y="128"/>
                          </a:lnTo>
                          <a:lnTo>
                            <a:pt x="35" y="118"/>
                          </a:lnTo>
                          <a:lnTo>
                            <a:pt x="28" y="113"/>
                          </a:lnTo>
                          <a:lnTo>
                            <a:pt x="20" y="111"/>
                          </a:lnTo>
                          <a:lnTo>
                            <a:pt x="13" y="113"/>
                          </a:lnTo>
                          <a:lnTo>
                            <a:pt x="7" y="115"/>
                          </a:lnTo>
                          <a:lnTo>
                            <a:pt x="2" y="115"/>
                          </a:lnTo>
                          <a:lnTo>
                            <a:pt x="0" y="117"/>
                          </a:lnTo>
                          <a:lnTo>
                            <a:pt x="193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5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244" y="1846"/>
                      <a:ext cx="223" cy="157"/>
                    </a:xfrm>
                    <a:custGeom>
                      <a:avLst/>
                      <a:gdLst>
                        <a:gd name="T0" fmla="*/ 189 w 223"/>
                        <a:gd name="T1" fmla="*/ 0 h 157"/>
                        <a:gd name="T2" fmla="*/ 191 w 223"/>
                        <a:gd name="T3" fmla="*/ 0 h 157"/>
                        <a:gd name="T4" fmla="*/ 197 w 223"/>
                        <a:gd name="T5" fmla="*/ 0 h 157"/>
                        <a:gd name="T6" fmla="*/ 204 w 223"/>
                        <a:gd name="T7" fmla="*/ 1 h 157"/>
                        <a:gd name="T8" fmla="*/ 212 w 223"/>
                        <a:gd name="T9" fmla="*/ 5 h 157"/>
                        <a:gd name="T10" fmla="*/ 219 w 223"/>
                        <a:gd name="T11" fmla="*/ 13 h 157"/>
                        <a:gd name="T12" fmla="*/ 223 w 223"/>
                        <a:gd name="T13" fmla="*/ 26 h 157"/>
                        <a:gd name="T14" fmla="*/ 223 w 223"/>
                        <a:gd name="T15" fmla="*/ 44 h 157"/>
                        <a:gd name="T16" fmla="*/ 34 w 223"/>
                        <a:gd name="T17" fmla="*/ 157 h 157"/>
                        <a:gd name="T18" fmla="*/ 36 w 223"/>
                        <a:gd name="T19" fmla="*/ 137 h 157"/>
                        <a:gd name="T20" fmla="*/ 34 w 223"/>
                        <a:gd name="T21" fmla="*/ 124 h 157"/>
                        <a:gd name="T22" fmla="*/ 28 w 223"/>
                        <a:gd name="T23" fmla="*/ 116 h 157"/>
                        <a:gd name="T24" fmla="*/ 23 w 223"/>
                        <a:gd name="T25" fmla="*/ 113 h 157"/>
                        <a:gd name="T26" fmla="*/ 15 w 223"/>
                        <a:gd name="T27" fmla="*/ 111 h 157"/>
                        <a:gd name="T28" fmla="*/ 8 w 223"/>
                        <a:gd name="T29" fmla="*/ 111 h 157"/>
                        <a:gd name="T30" fmla="*/ 4 w 223"/>
                        <a:gd name="T31" fmla="*/ 113 h 157"/>
                        <a:gd name="T32" fmla="*/ 0 w 223"/>
                        <a:gd name="T33" fmla="*/ 113 h 157"/>
                        <a:gd name="T34" fmla="*/ 189 w 223"/>
                        <a:gd name="T35" fmla="*/ 0 h 15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3"/>
                        <a:gd name="T55" fmla="*/ 0 h 157"/>
                        <a:gd name="T56" fmla="*/ 223 w 223"/>
                        <a:gd name="T57" fmla="*/ 157 h 15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3" h="157">
                          <a:moveTo>
                            <a:pt x="189" y="0"/>
                          </a:move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4" y="1"/>
                          </a:lnTo>
                          <a:lnTo>
                            <a:pt x="212" y="5"/>
                          </a:lnTo>
                          <a:lnTo>
                            <a:pt x="219" y="13"/>
                          </a:lnTo>
                          <a:lnTo>
                            <a:pt x="223" y="26"/>
                          </a:lnTo>
                          <a:lnTo>
                            <a:pt x="223" y="44"/>
                          </a:lnTo>
                          <a:lnTo>
                            <a:pt x="34" y="157"/>
                          </a:lnTo>
                          <a:lnTo>
                            <a:pt x="36" y="137"/>
                          </a:lnTo>
                          <a:lnTo>
                            <a:pt x="34" y="124"/>
                          </a:lnTo>
                          <a:lnTo>
                            <a:pt x="28" y="116"/>
                          </a:lnTo>
                          <a:lnTo>
                            <a:pt x="23" y="113"/>
                          </a:lnTo>
                          <a:lnTo>
                            <a:pt x="15" y="111"/>
                          </a:lnTo>
                          <a:lnTo>
                            <a:pt x="8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6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2250" y="1846"/>
                      <a:ext cx="217" cy="152"/>
                    </a:xfrm>
                    <a:custGeom>
                      <a:avLst/>
                      <a:gdLst>
                        <a:gd name="T0" fmla="*/ 185 w 217"/>
                        <a:gd name="T1" fmla="*/ 0 h 152"/>
                        <a:gd name="T2" fmla="*/ 187 w 217"/>
                        <a:gd name="T3" fmla="*/ 0 h 152"/>
                        <a:gd name="T4" fmla="*/ 195 w 217"/>
                        <a:gd name="T5" fmla="*/ 1 h 152"/>
                        <a:gd name="T6" fmla="*/ 202 w 217"/>
                        <a:gd name="T7" fmla="*/ 3 h 152"/>
                        <a:gd name="T8" fmla="*/ 209 w 217"/>
                        <a:gd name="T9" fmla="*/ 11 h 152"/>
                        <a:gd name="T10" fmla="*/ 215 w 217"/>
                        <a:gd name="T11" fmla="*/ 22 h 152"/>
                        <a:gd name="T12" fmla="*/ 217 w 217"/>
                        <a:gd name="T13" fmla="*/ 39 h 152"/>
                        <a:gd name="T14" fmla="*/ 30 w 217"/>
                        <a:gd name="T15" fmla="*/ 152 h 152"/>
                        <a:gd name="T16" fmla="*/ 31 w 217"/>
                        <a:gd name="T17" fmla="*/ 133 h 152"/>
                        <a:gd name="T18" fmla="*/ 28 w 217"/>
                        <a:gd name="T19" fmla="*/ 122 h 152"/>
                        <a:gd name="T20" fmla="*/ 22 w 217"/>
                        <a:gd name="T21" fmla="*/ 115 h 152"/>
                        <a:gd name="T22" fmla="*/ 15 w 217"/>
                        <a:gd name="T23" fmla="*/ 113 h 152"/>
                        <a:gd name="T24" fmla="*/ 7 w 217"/>
                        <a:gd name="T25" fmla="*/ 111 h 152"/>
                        <a:gd name="T26" fmla="*/ 4 w 217"/>
                        <a:gd name="T27" fmla="*/ 113 h 152"/>
                        <a:gd name="T28" fmla="*/ 0 w 217"/>
                        <a:gd name="T29" fmla="*/ 113 h 152"/>
                        <a:gd name="T30" fmla="*/ 185 w 217"/>
                        <a:gd name="T31" fmla="*/ 0 h 1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7"/>
                        <a:gd name="T49" fmla="*/ 0 h 152"/>
                        <a:gd name="T50" fmla="*/ 217 w 217"/>
                        <a:gd name="T51" fmla="*/ 152 h 1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7" h="152">
                          <a:moveTo>
                            <a:pt x="185" y="0"/>
                          </a:moveTo>
                          <a:lnTo>
                            <a:pt x="187" y="0"/>
                          </a:lnTo>
                          <a:lnTo>
                            <a:pt x="195" y="1"/>
                          </a:lnTo>
                          <a:lnTo>
                            <a:pt x="202" y="3"/>
                          </a:lnTo>
                          <a:lnTo>
                            <a:pt x="209" y="11"/>
                          </a:lnTo>
                          <a:lnTo>
                            <a:pt x="215" y="22"/>
                          </a:lnTo>
                          <a:lnTo>
                            <a:pt x="217" y="39"/>
                          </a:lnTo>
                          <a:lnTo>
                            <a:pt x="30" y="152"/>
                          </a:lnTo>
                          <a:lnTo>
                            <a:pt x="31" y="133"/>
                          </a:lnTo>
                          <a:lnTo>
                            <a:pt x="28" y="122"/>
                          </a:lnTo>
                          <a:lnTo>
                            <a:pt x="22" y="115"/>
                          </a:lnTo>
                          <a:lnTo>
                            <a:pt x="15" y="113"/>
                          </a:lnTo>
                          <a:lnTo>
                            <a:pt x="7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5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7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255" y="1846"/>
                      <a:ext cx="210" cy="146"/>
                    </a:xfrm>
                    <a:custGeom>
                      <a:avLst/>
                      <a:gdLst>
                        <a:gd name="T0" fmla="*/ 182 w 210"/>
                        <a:gd name="T1" fmla="*/ 0 h 146"/>
                        <a:gd name="T2" fmla="*/ 186 w 210"/>
                        <a:gd name="T3" fmla="*/ 0 h 146"/>
                        <a:gd name="T4" fmla="*/ 190 w 210"/>
                        <a:gd name="T5" fmla="*/ 1 h 146"/>
                        <a:gd name="T6" fmla="*/ 197 w 210"/>
                        <a:gd name="T7" fmla="*/ 5 h 146"/>
                        <a:gd name="T8" fmla="*/ 204 w 210"/>
                        <a:gd name="T9" fmla="*/ 11 h 146"/>
                        <a:gd name="T10" fmla="*/ 210 w 210"/>
                        <a:gd name="T11" fmla="*/ 22 h 146"/>
                        <a:gd name="T12" fmla="*/ 210 w 210"/>
                        <a:gd name="T13" fmla="*/ 35 h 146"/>
                        <a:gd name="T14" fmla="*/ 26 w 210"/>
                        <a:gd name="T15" fmla="*/ 146 h 146"/>
                        <a:gd name="T16" fmla="*/ 26 w 210"/>
                        <a:gd name="T17" fmla="*/ 131 h 146"/>
                        <a:gd name="T18" fmla="*/ 23 w 210"/>
                        <a:gd name="T19" fmla="*/ 120 h 146"/>
                        <a:gd name="T20" fmla="*/ 17 w 210"/>
                        <a:gd name="T21" fmla="*/ 115 h 146"/>
                        <a:gd name="T22" fmla="*/ 10 w 210"/>
                        <a:gd name="T23" fmla="*/ 113 h 146"/>
                        <a:gd name="T24" fmla="*/ 4 w 210"/>
                        <a:gd name="T25" fmla="*/ 111 h 146"/>
                        <a:gd name="T26" fmla="*/ 0 w 210"/>
                        <a:gd name="T27" fmla="*/ 111 h 146"/>
                        <a:gd name="T28" fmla="*/ 182 w 210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10"/>
                        <a:gd name="T46" fmla="*/ 0 h 146"/>
                        <a:gd name="T47" fmla="*/ 210 w 210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10" h="146">
                          <a:moveTo>
                            <a:pt x="182" y="0"/>
                          </a:moveTo>
                          <a:lnTo>
                            <a:pt x="186" y="0"/>
                          </a:lnTo>
                          <a:lnTo>
                            <a:pt x="190" y="1"/>
                          </a:lnTo>
                          <a:lnTo>
                            <a:pt x="197" y="5"/>
                          </a:lnTo>
                          <a:lnTo>
                            <a:pt x="204" y="11"/>
                          </a:lnTo>
                          <a:lnTo>
                            <a:pt x="210" y="22"/>
                          </a:lnTo>
                          <a:lnTo>
                            <a:pt x="210" y="35"/>
                          </a:lnTo>
                          <a:lnTo>
                            <a:pt x="26" y="146"/>
                          </a:lnTo>
                          <a:lnTo>
                            <a:pt x="26" y="131"/>
                          </a:lnTo>
                          <a:lnTo>
                            <a:pt x="23" y="120"/>
                          </a:lnTo>
                          <a:lnTo>
                            <a:pt x="17" y="115"/>
                          </a:lnTo>
                          <a:lnTo>
                            <a:pt x="10" y="113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8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2261" y="1846"/>
                      <a:ext cx="202" cy="141"/>
                    </a:xfrm>
                    <a:custGeom>
                      <a:avLst/>
                      <a:gdLst>
                        <a:gd name="T0" fmla="*/ 178 w 202"/>
                        <a:gd name="T1" fmla="*/ 0 h 141"/>
                        <a:gd name="T2" fmla="*/ 182 w 202"/>
                        <a:gd name="T3" fmla="*/ 1 h 141"/>
                        <a:gd name="T4" fmla="*/ 187 w 202"/>
                        <a:gd name="T5" fmla="*/ 3 h 141"/>
                        <a:gd name="T6" fmla="*/ 195 w 202"/>
                        <a:gd name="T7" fmla="*/ 9 h 141"/>
                        <a:gd name="T8" fmla="*/ 202 w 202"/>
                        <a:gd name="T9" fmla="*/ 18 h 141"/>
                        <a:gd name="T10" fmla="*/ 202 w 202"/>
                        <a:gd name="T11" fmla="*/ 31 h 141"/>
                        <a:gd name="T12" fmla="*/ 22 w 202"/>
                        <a:gd name="T13" fmla="*/ 141 h 141"/>
                        <a:gd name="T14" fmla="*/ 20 w 202"/>
                        <a:gd name="T15" fmla="*/ 128 h 141"/>
                        <a:gd name="T16" fmla="*/ 17 w 202"/>
                        <a:gd name="T17" fmla="*/ 120 h 141"/>
                        <a:gd name="T18" fmla="*/ 9 w 202"/>
                        <a:gd name="T19" fmla="*/ 115 h 141"/>
                        <a:gd name="T20" fmla="*/ 4 w 202"/>
                        <a:gd name="T21" fmla="*/ 111 h 141"/>
                        <a:gd name="T22" fmla="*/ 0 w 202"/>
                        <a:gd name="T23" fmla="*/ 111 h 141"/>
                        <a:gd name="T24" fmla="*/ 178 w 202"/>
                        <a:gd name="T25" fmla="*/ 0 h 1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"/>
                        <a:gd name="T40" fmla="*/ 0 h 141"/>
                        <a:gd name="T41" fmla="*/ 202 w 202"/>
                        <a:gd name="T42" fmla="*/ 141 h 1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" h="141">
                          <a:moveTo>
                            <a:pt x="178" y="0"/>
                          </a:moveTo>
                          <a:lnTo>
                            <a:pt x="182" y="1"/>
                          </a:lnTo>
                          <a:lnTo>
                            <a:pt x="187" y="3"/>
                          </a:lnTo>
                          <a:lnTo>
                            <a:pt x="195" y="9"/>
                          </a:lnTo>
                          <a:lnTo>
                            <a:pt x="202" y="18"/>
                          </a:lnTo>
                          <a:lnTo>
                            <a:pt x="202" y="31"/>
                          </a:lnTo>
                          <a:lnTo>
                            <a:pt x="22" y="141"/>
                          </a:lnTo>
                          <a:lnTo>
                            <a:pt x="20" y="128"/>
                          </a:lnTo>
                          <a:lnTo>
                            <a:pt x="17" y="120"/>
                          </a:lnTo>
                          <a:lnTo>
                            <a:pt x="9" y="115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9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2267" y="1847"/>
                      <a:ext cx="196" cy="134"/>
                    </a:xfrm>
                    <a:custGeom>
                      <a:avLst/>
                      <a:gdLst>
                        <a:gd name="T0" fmla="*/ 176 w 196"/>
                        <a:gd name="T1" fmla="*/ 0 h 134"/>
                        <a:gd name="T2" fmla="*/ 176 w 196"/>
                        <a:gd name="T3" fmla="*/ 0 h 134"/>
                        <a:gd name="T4" fmla="*/ 179 w 196"/>
                        <a:gd name="T5" fmla="*/ 2 h 134"/>
                        <a:gd name="T6" fmla="*/ 181 w 196"/>
                        <a:gd name="T7" fmla="*/ 4 h 134"/>
                        <a:gd name="T8" fmla="*/ 187 w 196"/>
                        <a:gd name="T9" fmla="*/ 6 h 134"/>
                        <a:gd name="T10" fmla="*/ 191 w 196"/>
                        <a:gd name="T11" fmla="*/ 10 h 134"/>
                        <a:gd name="T12" fmla="*/ 192 w 196"/>
                        <a:gd name="T13" fmla="*/ 15 h 134"/>
                        <a:gd name="T14" fmla="*/ 196 w 196"/>
                        <a:gd name="T15" fmla="*/ 21 h 134"/>
                        <a:gd name="T16" fmla="*/ 196 w 196"/>
                        <a:gd name="T17" fmla="*/ 26 h 134"/>
                        <a:gd name="T18" fmla="*/ 16 w 196"/>
                        <a:gd name="T19" fmla="*/ 134 h 134"/>
                        <a:gd name="T20" fmla="*/ 16 w 196"/>
                        <a:gd name="T21" fmla="*/ 130 h 134"/>
                        <a:gd name="T22" fmla="*/ 16 w 196"/>
                        <a:gd name="T23" fmla="*/ 125 h 134"/>
                        <a:gd name="T24" fmla="*/ 13 w 196"/>
                        <a:gd name="T25" fmla="*/ 121 h 134"/>
                        <a:gd name="T26" fmla="*/ 9 w 196"/>
                        <a:gd name="T27" fmla="*/ 117 h 134"/>
                        <a:gd name="T28" fmla="*/ 7 w 196"/>
                        <a:gd name="T29" fmla="*/ 114 h 134"/>
                        <a:gd name="T30" fmla="*/ 3 w 196"/>
                        <a:gd name="T31" fmla="*/ 112 h 134"/>
                        <a:gd name="T32" fmla="*/ 1 w 196"/>
                        <a:gd name="T33" fmla="*/ 110 h 134"/>
                        <a:gd name="T34" fmla="*/ 0 w 196"/>
                        <a:gd name="T35" fmla="*/ 108 h 134"/>
                        <a:gd name="T36" fmla="*/ 176 w 196"/>
                        <a:gd name="T37" fmla="*/ 0 h 1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6"/>
                        <a:gd name="T58" fmla="*/ 0 h 134"/>
                        <a:gd name="T59" fmla="*/ 196 w 196"/>
                        <a:gd name="T60" fmla="*/ 134 h 1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6" h="134">
                          <a:moveTo>
                            <a:pt x="176" y="0"/>
                          </a:moveTo>
                          <a:lnTo>
                            <a:pt x="176" y="0"/>
                          </a:lnTo>
                          <a:lnTo>
                            <a:pt x="179" y="2"/>
                          </a:lnTo>
                          <a:lnTo>
                            <a:pt x="181" y="4"/>
                          </a:lnTo>
                          <a:lnTo>
                            <a:pt x="187" y="6"/>
                          </a:lnTo>
                          <a:lnTo>
                            <a:pt x="191" y="10"/>
                          </a:lnTo>
                          <a:lnTo>
                            <a:pt x="192" y="15"/>
                          </a:lnTo>
                          <a:lnTo>
                            <a:pt x="196" y="21"/>
                          </a:lnTo>
                          <a:lnTo>
                            <a:pt x="196" y="26"/>
                          </a:lnTo>
                          <a:lnTo>
                            <a:pt x="16" y="134"/>
                          </a:lnTo>
                          <a:lnTo>
                            <a:pt x="16" y="130"/>
                          </a:lnTo>
                          <a:lnTo>
                            <a:pt x="16" y="125"/>
                          </a:lnTo>
                          <a:lnTo>
                            <a:pt x="13" y="121"/>
                          </a:lnTo>
                          <a:lnTo>
                            <a:pt x="9" y="117"/>
                          </a:lnTo>
                          <a:lnTo>
                            <a:pt x="7" y="114"/>
                          </a:lnTo>
                          <a:lnTo>
                            <a:pt x="3" y="112"/>
                          </a:lnTo>
                          <a:lnTo>
                            <a:pt x="1" y="110"/>
                          </a:lnTo>
                          <a:lnTo>
                            <a:pt x="0" y="108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0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2272" y="1847"/>
                      <a:ext cx="189" cy="128"/>
                    </a:xfrm>
                    <a:custGeom>
                      <a:avLst/>
                      <a:gdLst>
                        <a:gd name="T0" fmla="*/ 173 w 189"/>
                        <a:gd name="T1" fmla="*/ 0 h 128"/>
                        <a:gd name="T2" fmla="*/ 173 w 189"/>
                        <a:gd name="T3" fmla="*/ 0 h 128"/>
                        <a:gd name="T4" fmla="*/ 176 w 189"/>
                        <a:gd name="T5" fmla="*/ 2 h 128"/>
                        <a:gd name="T6" fmla="*/ 180 w 189"/>
                        <a:gd name="T7" fmla="*/ 6 h 128"/>
                        <a:gd name="T8" fmla="*/ 184 w 189"/>
                        <a:gd name="T9" fmla="*/ 10 h 128"/>
                        <a:gd name="T10" fmla="*/ 187 w 189"/>
                        <a:gd name="T11" fmla="*/ 13 h 128"/>
                        <a:gd name="T12" fmla="*/ 189 w 189"/>
                        <a:gd name="T13" fmla="*/ 17 h 128"/>
                        <a:gd name="T14" fmla="*/ 189 w 189"/>
                        <a:gd name="T15" fmla="*/ 23 h 128"/>
                        <a:gd name="T16" fmla="*/ 13 w 189"/>
                        <a:gd name="T17" fmla="*/ 128 h 128"/>
                        <a:gd name="T18" fmla="*/ 0 w 189"/>
                        <a:gd name="T19" fmla="*/ 108 h 128"/>
                        <a:gd name="T20" fmla="*/ 173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3" y="0"/>
                          </a:moveTo>
                          <a:lnTo>
                            <a:pt x="173" y="0"/>
                          </a:lnTo>
                          <a:lnTo>
                            <a:pt x="176" y="2"/>
                          </a:lnTo>
                          <a:lnTo>
                            <a:pt x="180" y="6"/>
                          </a:lnTo>
                          <a:lnTo>
                            <a:pt x="184" y="10"/>
                          </a:lnTo>
                          <a:lnTo>
                            <a:pt x="187" y="13"/>
                          </a:lnTo>
                          <a:lnTo>
                            <a:pt x="189" y="17"/>
                          </a:lnTo>
                          <a:lnTo>
                            <a:pt x="189" y="23"/>
                          </a:lnTo>
                          <a:lnTo>
                            <a:pt x="13" y="128"/>
                          </a:lnTo>
                          <a:lnTo>
                            <a:pt x="0" y="108"/>
                          </a:lnTo>
                          <a:lnTo>
                            <a:pt x="17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1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231" y="1953"/>
                      <a:ext cx="45" cy="61"/>
                    </a:xfrm>
                    <a:custGeom>
                      <a:avLst/>
                      <a:gdLst>
                        <a:gd name="T0" fmla="*/ 0 w 45"/>
                        <a:gd name="T1" fmla="*/ 8 h 61"/>
                        <a:gd name="T2" fmla="*/ 2 w 45"/>
                        <a:gd name="T3" fmla="*/ 8 h 61"/>
                        <a:gd name="T4" fmla="*/ 6 w 45"/>
                        <a:gd name="T5" fmla="*/ 4 h 61"/>
                        <a:gd name="T6" fmla="*/ 13 w 45"/>
                        <a:gd name="T7" fmla="*/ 2 h 61"/>
                        <a:gd name="T8" fmla="*/ 19 w 45"/>
                        <a:gd name="T9" fmla="*/ 0 h 61"/>
                        <a:gd name="T10" fmla="*/ 28 w 45"/>
                        <a:gd name="T11" fmla="*/ 0 h 61"/>
                        <a:gd name="T12" fmla="*/ 34 w 45"/>
                        <a:gd name="T13" fmla="*/ 2 h 61"/>
                        <a:gd name="T14" fmla="*/ 41 w 45"/>
                        <a:gd name="T15" fmla="*/ 9 h 61"/>
                        <a:gd name="T16" fmla="*/ 45 w 45"/>
                        <a:gd name="T17" fmla="*/ 21 h 61"/>
                        <a:gd name="T18" fmla="*/ 45 w 45"/>
                        <a:gd name="T19" fmla="*/ 37 h 61"/>
                        <a:gd name="T20" fmla="*/ 43 w 45"/>
                        <a:gd name="T21" fmla="*/ 61 h 6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"/>
                        <a:gd name="T34" fmla="*/ 0 h 61"/>
                        <a:gd name="T35" fmla="*/ 45 w 45"/>
                        <a:gd name="T36" fmla="*/ 61 h 6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" h="61">
                          <a:moveTo>
                            <a:pt x="0" y="8"/>
                          </a:moveTo>
                          <a:lnTo>
                            <a:pt x="2" y="8"/>
                          </a:lnTo>
                          <a:lnTo>
                            <a:pt x="6" y="4"/>
                          </a:lnTo>
                          <a:lnTo>
                            <a:pt x="13" y="2"/>
                          </a:lnTo>
                          <a:lnTo>
                            <a:pt x="19" y="0"/>
                          </a:lnTo>
                          <a:lnTo>
                            <a:pt x="28" y="0"/>
                          </a:lnTo>
                          <a:lnTo>
                            <a:pt x="34" y="2"/>
                          </a:lnTo>
                          <a:lnTo>
                            <a:pt x="41" y="9"/>
                          </a:lnTo>
                          <a:lnTo>
                            <a:pt x="45" y="21"/>
                          </a:lnTo>
                          <a:lnTo>
                            <a:pt x="45" y="37"/>
                          </a:lnTo>
                          <a:lnTo>
                            <a:pt x="43" y="61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" name="Group 432"/>
                <p:cNvGrpSpPr>
                  <a:grpSpLocks/>
                </p:cNvGrpSpPr>
                <p:nvPr/>
              </p:nvGrpSpPr>
              <p:grpSpPr bwMode="auto">
                <a:xfrm>
                  <a:off x="873129" y="3451228"/>
                  <a:ext cx="3359153" cy="2665416"/>
                  <a:chOff x="550" y="2174"/>
                  <a:chExt cx="2116" cy="1679"/>
                </a:xfrm>
              </p:grpSpPr>
              <p:grpSp>
                <p:nvGrpSpPr>
                  <p:cNvPr id="30" name="Group 413"/>
                  <p:cNvGrpSpPr>
                    <a:grpSpLocks/>
                  </p:cNvGrpSpPr>
                  <p:nvPr/>
                </p:nvGrpSpPr>
                <p:grpSpPr bwMode="auto">
                  <a:xfrm>
                    <a:off x="2093" y="2174"/>
                    <a:ext cx="573" cy="258"/>
                    <a:chOff x="2132" y="2126"/>
                    <a:chExt cx="573" cy="258"/>
                  </a:xfrm>
                </p:grpSpPr>
                <p:sp>
                  <p:nvSpPr>
                    <p:cNvPr id="104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5" y="2126"/>
                      <a:ext cx="199" cy="97"/>
                    </a:xfrm>
                    <a:prstGeom prst="line">
                      <a:avLst/>
                    </a:prstGeom>
                    <a:noFill/>
                    <a:ln w="238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05" name="Group 3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32" y="2147"/>
                      <a:ext cx="573" cy="237"/>
                      <a:chOff x="2132" y="2147"/>
                      <a:chExt cx="573" cy="237"/>
                    </a:xfrm>
                  </p:grpSpPr>
                  <p:sp>
                    <p:nvSpPr>
                      <p:cNvPr id="10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6" y="2265"/>
                        <a:ext cx="249" cy="119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7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32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1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550" y="2742"/>
                    <a:ext cx="1240" cy="1111"/>
                    <a:chOff x="550" y="2742"/>
                    <a:chExt cx="1240" cy="1111"/>
                  </a:xfrm>
                </p:grpSpPr>
                <p:sp>
                  <p:nvSpPr>
                    <p:cNvPr id="32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20" y="3035"/>
                      <a:ext cx="870" cy="38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369" y="3037"/>
                      <a:ext cx="416" cy="725"/>
                    </a:xfrm>
                    <a:custGeom>
                      <a:avLst/>
                      <a:gdLst>
                        <a:gd name="T0" fmla="*/ 0 w 416"/>
                        <a:gd name="T1" fmla="*/ 725 h 725"/>
                        <a:gd name="T2" fmla="*/ 356 w 416"/>
                        <a:gd name="T3" fmla="*/ 48 h 725"/>
                        <a:gd name="T4" fmla="*/ 358 w 416"/>
                        <a:gd name="T5" fmla="*/ 47 h 725"/>
                        <a:gd name="T6" fmla="*/ 362 w 416"/>
                        <a:gd name="T7" fmla="*/ 39 h 725"/>
                        <a:gd name="T8" fmla="*/ 373 w 416"/>
                        <a:gd name="T9" fmla="*/ 28 h 725"/>
                        <a:gd name="T10" fmla="*/ 390 w 416"/>
                        <a:gd name="T11" fmla="*/ 13 h 725"/>
                        <a:gd name="T12" fmla="*/ 416 w 416"/>
                        <a:gd name="T13" fmla="*/ 0 h 7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6"/>
                        <a:gd name="T22" fmla="*/ 0 h 725"/>
                        <a:gd name="T23" fmla="*/ 416 w 416"/>
                        <a:gd name="T24" fmla="*/ 725 h 7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6" h="725">
                          <a:moveTo>
                            <a:pt x="0" y="725"/>
                          </a:moveTo>
                          <a:lnTo>
                            <a:pt x="356" y="48"/>
                          </a:lnTo>
                          <a:lnTo>
                            <a:pt x="358" y="47"/>
                          </a:lnTo>
                          <a:lnTo>
                            <a:pt x="362" y="39"/>
                          </a:lnTo>
                          <a:lnTo>
                            <a:pt x="373" y="28"/>
                          </a:lnTo>
                          <a:lnTo>
                            <a:pt x="390" y="13"/>
                          </a:lnTo>
                          <a:lnTo>
                            <a:pt x="416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550" y="3015"/>
                      <a:ext cx="210" cy="54"/>
                    </a:xfrm>
                    <a:custGeom>
                      <a:avLst/>
                      <a:gdLst>
                        <a:gd name="T0" fmla="*/ 210 w 210"/>
                        <a:gd name="T1" fmla="*/ 0 h 54"/>
                        <a:gd name="T2" fmla="*/ 56 w 210"/>
                        <a:gd name="T3" fmla="*/ 0 h 54"/>
                        <a:gd name="T4" fmla="*/ 0 w 210"/>
                        <a:gd name="T5" fmla="*/ 54 h 54"/>
                        <a:gd name="T6" fmla="*/ 172 w 210"/>
                        <a:gd name="T7" fmla="*/ 54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0"/>
                        <a:gd name="T13" fmla="*/ 0 h 54"/>
                        <a:gd name="T14" fmla="*/ 210 w 210"/>
                        <a:gd name="T15" fmla="*/ 54 h 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0" h="54">
                          <a:moveTo>
                            <a:pt x="210" y="0"/>
                          </a:moveTo>
                          <a:lnTo>
                            <a:pt x="56" y="0"/>
                          </a:lnTo>
                          <a:lnTo>
                            <a:pt x="0" y="54"/>
                          </a:lnTo>
                          <a:lnTo>
                            <a:pt x="172" y="54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814" y="3366"/>
                      <a:ext cx="196" cy="104"/>
                    </a:xfrm>
                    <a:custGeom>
                      <a:avLst/>
                      <a:gdLst>
                        <a:gd name="T0" fmla="*/ 144 w 196"/>
                        <a:gd name="T1" fmla="*/ 0 h 104"/>
                        <a:gd name="T2" fmla="*/ 0 w 196"/>
                        <a:gd name="T3" fmla="*/ 61 h 104"/>
                        <a:gd name="T4" fmla="*/ 46 w 196"/>
                        <a:gd name="T5" fmla="*/ 104 h 104"/>
                        <a:gd name="T6" fmla="*/ 196 w 196"/>
                        <a:gd name="T7" fmla="*/ 39 h 10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6"/>
                        <a:gd name="T13" fmla="*/ 0 h 104"/>
                        <a:gd name="T14" fmla="*/ 196 w 196"/>
                        <a:gd name="T15" fmla="*/ 104 h 10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6" h="104">
                          <a:moveTo>
                            <a:pt x="144" y="0"/>
                          </a:moveTo>
                          <a:lnTo>
                            <a:pt x="0" y="61"/>
                          </a:lnTo>
                          <a:lnTo>
                            <a:pt x="46" y="104"/>
                          </a:lnTo>
                          <a:lnTo>
                            <a:pt x="196" y="39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81" y="3684"/>
                      <a:ext cx="171" cy="169"/>
                    </a:xfrm>
                    <a:custGeom>
                      <a:avLst/>
                      <a:gdLst>
                        <a:gd name="T0" fmla="*/ 78 w 171"/>
                        <a:gd name="T1" fmla="*/ 0 h 169"/>
                        <a:gd name="T2" fmla="*/ 0 w 171"/>
                        <a:gd name="T3" fmla="*/ 141 h 169"/>
                        <a:gd name="T4" fmla="*/ 97 w 171"/>
                        <a:gd name="T5" fmla="*/ 169 h 169"/>
                        <a:gd name="T6" fmla="*/ 171 w 171"/>
                        <a:gd name="T7" fmla="*/ 20 h 16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169"/>
                        <a:gd name="T14" fmla="*/ 171 w 171"/>
                        <a:gd name="T15" fmla="*/ 169 h 16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169">
                          <a:moveTo>
                            <a:pt x="78" y="0"/>
                          </a:moveTo>
                          <a:lnTo>
                            <a:pt x="0" y="141"/>
                          </a:lnTo>
                          <a:lnTo>
                            <a:pt x="97" y="169"/>
                          </a:lnTo>
                          <a:lnTo>
                            <a:pt x="171" y="2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507" y="3233"/>
                      <a:ext cx="41" cy="302"/>
                    </a:xfrm>
                    <a:custGeom>
                      <a:avLst/>
                      <a:gdLst>
                        <a:gd name="T0" fmla="*/ 41 w 41"/>
                        <a:gd name="T1" fmla="*/ 0 h 302"/>
                        <a:gd name="T2" fmla="*/ 41 w 41"/>
                        <a:gd name="T3" fmla="*/ 299 h 302"/>
                        <a:gd name="T4" fmla="*/ 18 w 41"/>
                        <a:gd name="T5" fmla="*/ 302 h 302"/>
                        <a:gd name="T6" fmla="*/ 4 w 41"/>
                        <a:gd name="T7" fmla="*/ 302 h 302"/>
                        <a:gd name="T8" fmla="*/ 0 w 41"/>
                        <a:gd name="T9" fmla="*/ 302 h 302"/>
                        <a:gd name="T10" fmla="*/ 0 w 41"/>
                        <a:gd name="T11" fmla="*/ 2 h 302"/>
                        <a:gd name="T12" fmla="*/ 41 w 41"/>
                        <a:gd name="T13" fmla="*/ 0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"/>
                        <a:gd name="T22" fmla="*/ 0 h 302"/>
                        <a:gd name="T23" fmla="*/ 41 w 41"/>
                        <a:gd name="T24" fmla="*/ 302 h 3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" h="302">
                          <a:moveTo>
                            <a:pt x="41" y="0"/>
                          </a:moveTo>
                          <a:lnTo>
                            <a:pt x="41" y="299"/>
                          </a:lnTo>
                          <a:lnTo>
                            <a:pt x="18" y="302"/>
                          </a:lnTo>
                          <a:lnTo>
                            <a:pt x="4" y="302"/>
                          </a:lnTo>
                          <a:lnTo>
                            <a:pt x="0" y="302"/>
                          </a:lnTo>
                          <a:lnTo>
                            <a:pt x="0" y="2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836" y="2864"/>
                      <a:ext cx="343" cy="352"/>
                    </a:xfrm>
                    <a:custGeom>
                      <a:avLst/>
                      <a:gdLst>
                        <a:gd name="T0" fmla="*/ 153 w 343"/>
                        <a:gd name="T1" fmla="*/ 352 h 352"/>
                        <a:gd name="T2" fmla="*/ 116 w 343"/>
                        <a:gd name="T3" fmla="*/ 349 h 352"/>
                        <a:gd name="T4" fmla="*/ 87 w 343"/>
                        <a:gd name="T5" fmla="*/ 339 h 352"/>
                        <a:gd name="T6" fmla="*/ 61 w 343"/>
                        <a:gd name="T7" fmla="*/ 328 h 352"/>
                        <a:gd name="T8" fmla="*/ 42 w 343"/>
                        <a:gd name="T9" fmla="*/ 315 h 352"/>
                        <a:gd name="T10" fmla="*/ 27 w 343"/>
                        <a:gd name="T11" fmla="*/ 301 h 352"/>
                        <a:gd name="T12" fmla="*/ 16 w 343"/>
                        <a:gd name="T13" fmla="*/ 288 h 352"/>
                        <a:gd name="T14" fmla="*/ 9 w 343"/>
                        <a:gd name="T15" fmla="*/ 275 h 352"/>
                        <a:gd name="T16" fmla="*/ 3 w 343"/>
                        <a:gd name="T17" fmla="*/ 263 h 352"/>
                        <a:gd name="T18" fmla="*/ 1 w 343"/>
                        <a:gd name="T19" fmla="*/ 256 h 352"/>
                        <a:gd name="T20" fmla="*/ 0 w 343"/>
                        <a:gd name="T21" fmla="*/ 254 h 352"/>
                        <a:gd name="T22" fmla="*/ 0 w 343"/>
                        <a:gd name="T23" fmla="*/ 0 h 352"/>
                        <a:gd name="T24" fmla="*/ 343 w 343"/>
                        <a:gd name="T25" fmla="*/ 2 h 352"/>
                        <a:gd name="T26" fmla="*/ 343 w 343"/>
                        <a:gd name="T27" fmla="*/ 226 h 352"/>
                        <a:gd name="T28" fmla="*/ 335 w 343"/>
                        <a:gd name="T29" fmla="*/ 243 h 352"/>
                        <a:gd name="T30" fmla="*/ 328 w 343"/>
                        <a:gd name="T31" fmla="*/ 260 h 352"/>
                        <a:gd name="T32" fmla="*/ 320 w 343"/>
                        <a:gd name="T33" fmla="*/ 273 h 352"/>
                        <a:gd name="T34" fmla="*/ 315 w 343"/>
                        <a:gd name="T35" fmla="*/ 282 h 352"/>
                        <a:gd name="T36" fmla="*/ 313 w 343"/>
                        <a:gd name="T37" fmla="*/ 286 h 352"/>
                        <a:gd name="T38" fmla="*/ 296 w 343"/>
                        <a:gd name="T39" fmla="*/ 302 h 352"/>
                        <a:gd name="T40" fmla="*/ 272 w 343"/>
                        <a:gd name="T41" fmla="*/ 315 h 352"/>
                        <a:gd name="T42" fmla="*/ 246 w 343"/>
                        <a:gd name="T43" fmla="*/ 326 h 352"/>
                        <a:gd name="T44" fmla="*/ 220 w 343"/>
                        <a:gd name="T45" fmla="*/ 336 h 352"/>
                        <a:gd name="T46" fmla="*/ 194 w 343"/>
                        <a:gd name="T47" fmla="*/ 343 h 352"/>
                        <a:gd name="T48" fmla="*/ 174 w 343"/>
                        <a:gd name="T49" fmla="*/ 349 h 352"/>
                        <a:gd name="T50" fmla="*/ 159 w 343"/>
                        <a:gd name="T51" fmla="*/ 351 h 352"/>
                        <a:gd name="T52" fmla="*/ 153 w 343"/>
                        <a:gd name="T53" fmla="*/ 352 h 35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43"/>
                        <a:gd name="T82" fmla="*/ 0 h 352"/>
                        <a:gd name="T83" fmla="*/ 343 w 343"/>
                        <a:gd name="T84" fmla="*/ 352 h 35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43" h="352">
                          <a:moveTo>
                            <a:pt x="153" y="352"/>
                          </a:moveTo>
                          <a:lnTo>
                            <a:pt x="116" y="349"/>
                          </a:lnTo>
                          <a:lnTo>
                            <a:pt x="87" y="339"/>
                          </a:lnTo>
                          <a:lnTo>
                            <a:pt x="61" y="328"/>
                          </a:lnTo>
                          <a:lnTo>
                            <a:pt x="42" y="315"/>
                          </a:lnTo>
                          <a:lnTo>
                            <a:pt x="27" y="301"/>
                          </a:lnTo>
                          <a:lnTo>
                            <a:pt x="16" y="288"/>
                          </a:lnTo>
                          <a:lnTo>
                            <a:pt x="9" y="275"/>
                          </a:lnTo>
                          <a:lnTo>
                            <a:pt x="3" y="263"/>
                          </a:lnTo>
                          <a:lnTo>
                            <a:pt x="1" y="256"/>
                          </a:lnTo>
                          <a:lnTo>
                            <a:pt x="0" y="254"/>
                          </a:lnTo>
                          <a:lnTo>
                            <a:pt x="0" y="0"/>
                          </a:lnTo>
                          <a:lnTo>
                            <a:pt x="343" y="2"/>
                          </a:lnTo>
                          <a:lnTo>
                            <a:pt x="343" y="226"/>
                          </a:lnTo>
                          <a:lnTo>
                            <a:pt x="335" y="243"/>
                          </a:lnTo>
                          <a:lnTo>
                            <a:pt x="328" y="260"/>
                          </a:lnTo>
                          <a:lnTo>
                            <a:pt x="320" y="273"/>
                          </a:lnTo>
                          <a:lnTo>
                            <a:pt x="315" y="282"/>
                          </a:lnTo>
                          <a:lnTo>
                            <a:pt x="313" y="286"/>
                          </a:lnTo>
                          <a:lnTo>
                            <a:pt x="296" y="302"/>
                          </a:lnTo>
                          <a:lnTo>
                            <a:pt x="272" y="315"/>
                          </a:lnTo>
                          <a:lnTo>
                            <a:pt x="246" y="326"/>
                          </a:lnTo>
                          <a:lnTo>
                            <a:pt x="220" y="336"/>
                          </a:lnTo>
                          <a:lnTo>
                            <a:pt x="194" y="343"/>
                          </a:lnTo>
                          <a:lnTo>
                            <a:pt x="174" y="349"/>
                          </a:lnTo>
                          <a:lnTo>
                            <a:pt x="159" y="351"/>
                          </a:lnTo>
                          <a:lnTo>
                            <a:pt x="153" y="35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 w="0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858" y="2866"/>
                      <a:ext cx="300" cy="349"/>
                    </a:xfrm>
                    <a:custGeom>
                      <a:avLst/>
                      <a:gdLst>
                        <a:gd name="T0" fmla="*/ 139 w 300"/>
                        <a:gd name="T1" fmla="*/ 349 h 349"/>
                        <a:gd name="T2" fmla="*/ 102 w 300"/>
                        <a:gd name="T3" fmla="*/ 345 h 349"/>
                        <a:gd name="T4" fmla="*/ 74 w 300"/>
                        <a:gd name="T5" fmla="*/ 337 h 349"/>
                        <a:gd name="T6" fmla="*/ 50 w 300"/>
                        <a:gd name="T7" fmla="*/ 326 h 349"/>
                        <a:gd name="T8" fmla="*/ 31 w 300"/>
                        <a:gd name="T9" fmla="*/ 313 h 349"/>
                        <a:gd name="T10" fmla="*/ 18 w 300"/>
                        <a:gd name="T11" fmla="*/ 299 h 349"/>
                        <a:gd name="T12" fmla="*/ 9 w 300"/>
                        <a:gd name="T13" fmla="*/ 286 h 349"/>
                        <a:gd name="T14" fmla="*/ 4 w 300"/>
                        <a:gd name="T15" fmla="*/ 276 h 349"/>
                        <a:gd name="T16" fmla="*/ 0 w 300"/>
                        <a:gd name="T17" fmla="*/ 269 h 349"/>
                        <a:gd name="T18" fmla="*/ 0 w 300"/>
                        <a:gd name="T19" fmla="*/ 265 h 349"/>
                        <a:gd name="T20" fmla="*/ 0 w 300"/>
                        <a:gd name="T21" fmla="*/ 0 h 349"/>
                        <a:gd name="T22" fmla="*/ 300 w 300"/>
                        <a:gd name="T23" fmla="*/ 0 h 349"/>
                        <a:gd name="T24" fmla="*/ 300 w 300"/>
                        <a:gd name="T25" fmla="*/ 213 h 349"/>
                        <a:gd name="T26" fmla="*/ 295 w 300"/>
                        <a:gd name="T27" fmla="*/ 228 h 349"/>
                        <a:gd name="T28" fmla="*/ 287 w 300"/>
                        <a:gd name="T29" fmla="*/ 245 h 349"/>
                        <a:gd name="T30" fmla="*/ 282 w 300"/>
                        <a:gd name="T31" fmla="*/ 258 h 349"/>
                        <a:gd name="T32" fmla="*/ 276 w 300"/>
                        <a:gd name="T33" fmla="*/ 267 h 349"/>
                        <a:gd name="T34" fmla="*/ 274 w 300"/>
                        <a:gd name="T35" fmla="*/ 271 h 349"/>
                        <a:gd name="T36" fmla="*/ 259 w 300"/>
                        <a:gd name="T37" fmla="*/ 286 h 349"/>
                        <a:gd name="T38" fmla="*/ 241 w 300"/>
                        <a:gd name="T39" fmla="*/ 299 h 349"/>
                        <a:gd name="T40" fmla="*/ 219 w 300"/>
                        <a:gd name="T41" fmla="*/ 312 h 349"/>
                        <a:gd name="T42" fmla="*/ 194 w 300"/>
                        <a:gd name="T43" fmla="*/ 324 h 349"/>
                        <a:gd name="T44" fmla="*/ 174 w 300"/>
                        <a:gd name="T45" fmla="*/ 334 h 349"/>
                        <a:gd name="T46" fmla="*/ 156 w 300"/>
                        <a:gd name="T47" fmla="*/ 341 h 349"/>
                        <a:gd name="T48" fmla="*/ 143 w 300"/>
                        <a:gd name="T49" fmla="*/ 347 h 349"/>
                        <a:gd name="T50" fmla="*/ 139 w 300"/>
                        <a:gd name="T51" fmla="*/ 349 h 3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0"/>
                        <a:gd name="T79" fmla="*/ 0 h 349"/>
                        <a:gd name="T80" fmla="*/ 300 w 300"/>
                        <a:gd name="T81" fmla="*/ 349 h 3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0" h="349">
                          <a:moveTo>
                            <a:pt x="139" y="349"/>
                          </a:moveTo>
                          <a:lnTo>
                            <a:pt x="102" y="345"/>
                          </a:lnTo>
                          <a:lnTo>
                            <a:pt x="74" y="337"/>
                          </a:lnTo>
                          <a:lnTo>
                            <a:pt x="50" y="326"/>
                          </a:lnTo>
                          <a:lnTo>
                            <a:pt x="31" y="313"/>
                          </a:lnTo>
                          <a:lnTo>
                            <a:pt x="18" y="299"/>
                          </a:lnTo>
                          <a:lnTo>
                            <a:pt x="9" y="286"/>
                          </a:lnTo>
                          <a:lnTo>
                            <a:pt x="4" y="276"/>
                          </a:lnTo>
                          <a:lnTo>
                            <a:pt x="0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300" y="0"/>
                          </a:lnTo>
                          <a:lnTo>
                            <a:pt x="300" y="213"/>
                          </a:lnTo>
                          <a:lnTo>
                            <a:pt x="295" y="228"/>
                          </a:lnTo>
                          <a:lnTo>
                            <a:pt x="287" y="245"/>
                          </a:lnTo>
                          <a:lnTo>
                            <a:pt x="282" y="258"/>
                          </a:lnTo>
                          <a:lnTo>
                            <a:pt x="276" y="267"/>
                          </a:lnTo>
                          <a:lnTo>
                            <a:pt x="274" y="271"/>
                          </a:lnTo>
                          <a:lnTo>
                            <a:pt x="259" y="286"/>
                          </a:lnTo>
                          <a:lnTo>
                            <a:pt x="241" y="299"/>
                          </a:lnTo>
                          <a:lnTo>
                            <a:pt x="219" y="312"/>
                          </a:lnTo>
                          <a:lnTo>
                            <a:pt x="194" y="324"/>
                          </a:lnTo>
                          <a:lnTo>
                            <a:pt x="174" y="334"/>
                          </a:lnTo>
                          <a:lnTo>
                            <a:pt x="156" y="341"/>
                          </a:lnTo>
                          <a:lnTo>
                            <a:pt x="143" y="347"/>
                          </a:lnTo>
                          <a:lnTo>
                            <a:pt x="139" y="349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880" y="2866"/>
                      <a:ext cx="258" cy="347"/>
                    </a:xfrm>
                    <a:custGeom>
                      <a:avLst/>
                      <a:gdLst>
                        <a:gd name="T0" fmla="*/ 122 w 258"/>
                        <a:gd name="T1" fmla="*/ 347 h 347"/>
                        <a:gd name="T2" fmla="*/ 87 w 258"/>
                        <a:gd name="T3" fmla="*/ 343 h 347"/>
                        <a:gd name="T4" fmla="*/ 59 w 258"/>
                        <a:gd name="T5" fmla="*/ 336 h 347"/>
                        <a:gd name="T6" fmla="*/ 39 w 258"/>
                        <a:gd name="T7" fmla="*/ 324 h 347"/>
                        <a:gd name="T8" fmla="*/ 22 w 258"/>
                        <a:gd name="T9" fmla="*/ 313 h 347"/>
                        <a:gd name="T10" fmla="*/ 11 w 258"/>
                        <a:gd name="T11" fmla="*/ 300 h 347"/>
                        <a:gd name="T12" fmla="*/ 4 w 258"/>
                        <a:gd name="T13" fmla="*/ 289 h 347"/>
                        <a:gd name="T14" fmla="*/ 0 w 258"/>
                        <a:gd name="T15" fmla="*/ 282 h 347"/>
                        <a:gd name="T16" fmla="*/ 0 w 258"/>
                        <a:gd name="T17" fmla="*/ 280 h 347"/>
                        <a:gd name="T18" fmla="*/ 0 w 258"/>
                        <a:gd name="T19" fmla="*/ 0 h 347"/>
                        <a:gd name="T20" fmla="*/ 258 w 258"/>
                        <a:gd name="T21" fmla="*/ 0 h 347"/>
                        <a:gd name="T22" fmla="*/ 258 w 258"/>
                        <a:gd name="T23" fmla="*/ 204 h 347"/>
                        <a:gd name="T24" fmla="*/ 252 w 258"/>
                        <a:gd name="T25" fmla="*/ 217 h 347"/>
                        <a:gd name="T26" fmla="*/ 247 w 258"/>
                        <a:gd name="T27" fmla="*/ 232 h 347"/>
                        <a:gd name="T28" fmla="*/ 241 w 258"/>
                        <a:gd name="T29" fmla="*/ 243 h 347"/>
                        <a:gd name="T30" fmla="*/ 237 w 258"/>
                        <a:gd name="T31" fmla="*/ 252 h 347"/>
                        <a:gd name="T32" fmla="*/ 237 w 258"/>
                        <a:gd name="T33" fmla="*/ 256 h 347"/>
                        <a:gd name="T34" fmla="*/ 224 w 258"/>
                        <a:gd name="T35" fmla="*/ 271 h 347"/>
                        <a:gd name="T36" fmla="*/ 208 w 258"/>
                        <a:gd name="T37" fmla="*/ 284 h 347"/>
                        <a:gd name="T38" fmla="*/ 189 w 258"/>
                        <a:gd name="T39" fmla="*/ 300 h 347"/>
                        <a:gd name="T40" fmla="*/ 171 w 258"/>
                        <a:gd name="T41" fmla="*/ 315 h 347"/>
                        <a:gd name="T42" fmla="*/ 152 w 258"/>
                        <a:gd name="T43" fmla="*/ 328 h 347"/>
                        <a:gd name="T44" fmla="*/ 137 w 258"/>
                        <a:gd name="T45" fmla="*/ 337 h 347"/>
                        <a:gd name="T46" fmla="*/ 126 w 258"/>
                        <a:gd name="T47" fmla="*/ 345 h 347"/>
                        <a:gd name="T48" fmla="*/ 122 w 258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8"/>
                        <a:gd name="T76" fmla="*/ 0 h 347"/>
                        <a:gd name="T77" fmla="*/ 258 w 258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8" h="347">
                          <a:moveTo>
                            <a:pt x="122" y="347"/>
                          </a:moveTo>
                          <a:lnTo>
                            <a:pt x="87" y="343"/>
                          </a:lnTo>
                          <a:lnTo>
                            <a:pt x="59" y="336"/>
                          </a:lnTo>
                          <a:lnTo>
                            <a:pt x="39" y="324"/>
                          </a:lnTo>
                          <a:lnTo>
                            <a:pt x="22" y="313"/>
                          </a:lnTo>
                          <a:lnTo>
                            <a:pt x="11" y="300"/>
                          </a:lnTo>
                          <a:lnTo>
                            <a:pt x="4" y="289"/>
                          </a:lnTo>
                          <a:lnTo>
                            <a:pt x="0" y="282"/>
                          </a:lnTo>
                          <a:lnTo>
                            <a:pt x="0" y="280"/>
                          </a:lnTo>
                          <a:lnTo>
                            <a:pt x="0" y="0"/>
                          </a:lnTo>
                          <a:lnTo>
                            <a:pt x="258" y="0"/>
                          </a:lnTo>
                          <a:lnTo>
                            <a:pt x="258" y="204"/>
                          </a:lnTo>
                          <a:lnTo>
                            <a:pt x="252" y="217"/>
                          </a:lnTo>
                          <a:lnTo>
                            <a:pt x="247" y="232"/>
                          </a:lnTo>
                          <a:lnTo>
                            <a:pt x="241" y="243"/>
                          </a:lnTo>
                          <a:lnTo>
                            <a:pt x="237" y="252"/>
                          </a:lnTo>
                          <a:lnTo>
                            <a:pt x="237" y="256"/>
                          </a:lnTo>
                          <a:lnTo>
                            <a:pt x="224" y="271"/>
                          </a:lnTo>
                          <a:lnTo>
                            <a:pt x="208" y="284"/>
                          </a:lnTo>
                          <a:lnTo>
                            <a:pt x="189" y="300"/>
                          </a:lnTo>
                          <a:lnTo>
                            <a:pt x="171" y="315"/>
                          </a:lnTo>
                          <a:lnTo>
                            <a:pt x="152" y="328"/>
                          </a:lnTo>
                          <a:lnTo>
                            <a:pt x="137" y="337"/>
                          </a:lnTo>
                          <a:lnTo>
                            <a:pt x="126" y="345"/>
                          </a:lnTo>
                          <a:lnTo>
                            <a:pt x="122" y="347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902" y="2866"/>
                      <a:ext cx="215" cy="347"/>
                    </a:xfrm>
                    <a:custGeom>
                      <a:avLst/>
                      <a:gdLst>
                        <a:gd name="T0" fmla="*/ 108 w 215"/>
                        <a:gd name="T1" fmla="*/ 347 h 347"/>
                        <a:gd name="T2" fmla="*/ 78 w 215"/>
                        <a:gd name="T3" fmla="*/ 343 h 347"/>
                        <a:gd name="T4" fmla="*/ 54 w 215"/>
                        <a:gd name="T5" fmla="*/ 337 h 347"/>
                        <a:gd name="T6" fmla="*/ 34 w 215"/>
                        <a:gd name="T7" fmla="*/ 328 h 347"/>
                        <a:gd name="T8" fmla="*/ 21 w 215"/>
                        <a:gd name="T9" fmla="*/ 319 h 347"/>
                        <a:gd name="T10" fmla="*/ 10 w 215"/>
                        <a:gd name="T11" fmla="*/ 310 h 347"/>
                        <a:gd name="T12" fmla="*/ 4 w 215"/>
                        <a:gd name="T13" fmla="*/ 300 h 347"/>
                        <a:gd name="T14" fmla="*/ 0 w 215"/>
                        <a:gd name="T15" fmla="*/ 295 h 347"/>
                        <a:gd name="T16" fmla="*/ 0 w 215"/>
                        <a:gd name="T17" fmla="*/ 293 h 347"/>
                        <a:gd name="T18" fmla="*/ 0 w 215"/>
                        <a:gd name="T19" fmla="*/ 0 h 347"/>
                        <a:gd name="T20" fmla="*/ 215 w 215"/>
                        <a:gd name="T21" fmla="*/ 0 h 347"/>
                        <a:gd name="T22" fmla="*/ 215 w 215"/>
                        <a:gd name="T23" fmla="*/ 193 h 347"/>
                        <a:gd name="T24" fmla="*/ 212 w 215"/>
                        <a:gd name="T25" fmla="*/ 206 h 347"/>
                        <a:gd name="T26" fmla="*/ 206 w 215"/>
                        <a:gd name="T27" fmla="*/ 217 h 347"/>
                        <a:gd name="T28" fmla="*/ 202 w 215"/>
                        <a:gd name="T29" fmla="*/ 230 h 347"/>
                        <a:gd name="T30" fmla="*/ 199 w 215"/>
                        <a:gd name="T31" fmla="*/ 239 h 347"/>
                        <a:gd name="T32" fmla="*/ 199 w 215"/>
                        <a:gd name="T33" fmla="*/ 243 h 347"/>
                        <a:gd name="T34" fmla="*/ 188 w 215"/>
                        <a:gd name="T35" fmla="*/ 254 h 347"/>
                        <a:gd name="T36" fmla="*/ 175 w 215"/>
                        <a:gd name="T37" fmla="*/ 271 h 347"/>
                        <a:gd name="T38" fmla="*/ 160 w 215"/>
                        <a:gd name="T39" fmla="*/ 287 h 347"/>
                        <a:gd name="T40" fmla="*/ 145 w 215"/>
                        <a:gd name="T41" fmla="*/ 304 h 347"/>
                        <a:gd name="T42" fmla="*/ 130 w 215"/>
                        <a:gd name="T43" fmla="*/ 321 h 347"/>
                        <a:gd name="T44" fmla="*/ 119 w 215"/>
                        <a:gd name="T45" fmla="*/ 334 h 347"/>
                        <a:gd name="T46" fmla="*/ 110 w 215"/>
                        <a:gd name="T47" fmla="*/ 343 h 347"/>
                        <a:gd name="T48" fmla="*/ 108 w 215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5"/>
                        <a:gd name="T76" fmla="*/ 0 h 347"/>
                        <a:gd name="T77" fmla="*/ 215 w 215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5" h="347">
                          <a:moveTo>
                            <a:pt x="108" y="347"/>
                          </a:moveTo>
                          <a:lnTo>
                            <a:pt x="78" y="343"/>
                          </a:lnTo>
                          <a:lnTo>
                            <a:pt x="54" y="337"/>
                          </a:lnTo>
                          <a:lnTo>
                            <a:pt x="34" y="328"/>
                          </a:lnTo>
                          <a:lnTo>
                            <a:pt x="21" y="319"/>
                          </a:lnTo>
                          <a:lnTo>
                            <a:pt x="10" y="310"/>
                          </a:lnTo>
                          <a:lnTo>
                            <a:pt x="4" y="300"/>
                          </a:lnTo>
                          <a:lnTo>
                            <a:pt x="0" y="295"/>
                          </a:lnTo>
                          <a:lnTo>
                            <a:pt x="0" y="293"/>
                          </a:lnTo>
                          <a:lnTo>
                            <a:pt x="0" y="0"/>
                          </a:lnTo>
                          <a:lnTo>
                            <a:pt x="215" y="0"/>
                          </a:lnTo>
                          <a:lnTo>
                            <a:pt x="215" y="193"/>
                          </a:lnTo>
                          <a:lnTo>
                            <a:pt x="212" y="206"/>
                          </a:lnTo>
                          <a:lnTo>
                            <a:pt x="206" y="217"/>
                          </a:lnTo>
                          <a:lnTo>
                            <a:pt x="202" y="230"/>
                          </a:lnTo>
                          <a:lnTo>
                            <a:pt x="199" y="239"/>
                          </a:lnTo>
                          <a:lnTo>
                            <a:pt x="199" y="243"/>
                          </a:lnTo>
                          <a:lnTo>
                            <a:pt x="188" y="254"/>
                          </a:lnTo>
                          <a:lnTo>
                            <a:pt x="175" y="271"/>
                          </a:lnTo>
                          <a:lnTo>
                            <a:pt x="160" y="287"/>
                          </a:lnTo>
                          <a:lnTo>
                            <a:pt x="145" y="304"/>
                          </a:lnTo>
                          <a:lnTo>
                            <a:pt x="130" y="321"/>
                          </a:lnTo>
                          <a:lnTo>
                            <a:pt x="119" y="334"/>
                          </a:lnTo>
                          <a:lnTo>
                            <a:pt x="110" y="343"/>
                          </a:lnTo>
                          <a:lnTo>
                            <a:pt x="108" y="34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923" y="2866"/>
                      <a:ext cx="174" cy="345"/>
                    </a:xfrm>
                    <a:custGeom>
                      <a:avLst/>
                      <a:gdLst>
                        <a:gd name="T0" fmla="*/ 92 w 174"/>
                        <a:gd name="T1" fmla="*/ 345 h 345"/>
                        <a:gd name="T2" fmla="*/ 65 w 174"/>
                        <a:gd name="T3" fmla="*/ 343 h 345"/>
                        <a:gd name="T4" fmla="*/ 42 w 174"/>
                        <a:gd name="T5" fmla="*/ 337 h 345"/>
                        <a:gd name="T6" fmla="*/ 26 w 174"/>
                        <a:gd name="T7" fmla="*/ 330 h 345"/>
                        <a:gd name="T8" fmla="*/ 15 w 174"/>
                        <a:gd name="T9" fmla="*/ 323 h 345"/>
                        <a:gd name="T10" fmla="*/ 5 w 174"/>
                        <a:gd name="T11" fmla="*/ 313 h 345"/>
                        <a:gd name="T12" fmla="*/ 2 w 174"/>
                        <a:gd name="T13" fmla="*/ 308 h 345"/>
                        <a:gd name="T14" fmla="*/ 0 w 174"/>
                        <a:gd name="T15" fmla="*/ 306 h 345"/>
                        <a:gd name="T16" fmla="*/ 0 w 174"/>
                        <a:gd name="T17" fmla="*/ 2 h 345"/>
                        <a:gd name="T18" fmla="*/ 174 w 174"/>
                        <a:gd name="T19" fmla="*/ 0 h 345"/>
                        <a:gd name="T20" fmla="*/ 174 w 174"/>
                        <a:gd name="T21" fmla="*/ 184 h 345"/>
                        <a:gd name="T22" fmla="*/ 170 w 174"/>
                        <a:gd name="T23" fmla="*/ 193 h 345"/>
                        <a:gd name="T24" fmla="*/ 167 w 174"/>
                        <a:gd name="T25" fmla="*/ 204 h 345"/>
                        <a:gd name="T26" fmla="*/ 165 w 174"/>
                        <a:gd name="T27" fmla="*/ 217 h 345"/>
                        <a:gd name="T28" fmla="*/ 163 w 174"/>
                        <a:gd name="T29" fmla="*/ 226 h 345"/>
                        <a:gd name="T30" fmla="*/ 161 w 174"/>
                        <a:gd name="T31" fmla="*/ 228 h 345"/>
                        <a:gd name="T32" fmla="*/ 154 w 174"/>
                        <a:gd name="T33" fmla="*/ 239 h 345"/>
                        <a:gd name="T34" fmla="*/ 144 w 174"/>
                        <a:gd name="T35" fmla="*/ 256 h 345"/>
                        <a:gd name="T36" fmla="*/ 133 w 174"/>
                        <a:gd name="T37" fmla="*/ 274 h 345"/>
                        <a:gd name="T38" fmla="*/ 120 w 174"/>
                        <a:gd name="T39" fmla="*/ 295 h 345"/>
                        <a:gd name="T40" fmla="*/ 111 w 174"/>
                        <a:gd name="T41" fmla="*/ 313 h 345"/>
                        <a:gd name="T42" fmla="*/ 102 w 174"/>
                        <a:gd name="T43" fmla="*/ 330 h 345"/>
                        <a:gd name="T44" fmla="*/ 96 w 174"/>
                        <a:gd name="T45" fmla="*/ 341 h 345"/>
                        <a:gd name="T46" fmla="*/ 92 w 174"/>
                        <a:gd name="T47" fmla="*/ 345 h 34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74"/>
                        <a:gd name="T73" fmla="*/ 0 h 345"/>
                        <a:gd name="T74" fmla="*/ 174 w 174"/>
                        <a:gd name="T75" fmla="*/ 345 h 34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74" h="345">
                          <a:moveTo>
                            <a:pt x="92" y="345"/>
                          </a:moveTo>
                          <a:lnTo>
                            <a:pt x="65" y="343"/>
                          </a:lnTo>
                          <a:lnTo>
                            <a:pt x="42" y="337"/>
                          </a:lnTo>
                          <a:lnTo>
                            <a:pt x="26" y="330"/>
                          </a:lnTo>
                          <a:lnTo>
                            <a:pt x="15" y="323"/>
                          </a:lnTo>
                          <a:lnTo>
                            <a:pt x="5" y="313"/>
                          </a:lnTo>
                          <a:lnTo>
                            <a:pt x="2" y="308"/>
                          </a:lnTo>
                          <a:lnTo>
                            <a:pt x="0" y="306"/>
                          </a:lnTo>
                          <a:lnTo>
                            <a:pt x="0" y="2"/>
                          </a:lnTo>
                          <a:lnTo>
                            <a:pt x="174" y="0"/>
                          </a:lnTo>
                          <a:lnTo>
                            <a:pt x="174" y="184"/>
                          </a:lnTo>
                          <a:lnTo>
                            <a:pt x="170" y="193"/>
                          </a:lnTo>
                          <a:lnTo>
                            <a:pt x="167" y="204"/>
                          </a:lnTo>
                          <a:lnTo>
                            <a:pt x="165" y="217"/>
                          </a:lnTo>
                          <a:lnTo>
                            <a:pt x="163" y="226"/>
                          </a:lnTo>
                          <a:lnTo>
                            <a:pt x="161" y="228"/>
                          </a:lnTo>
                          <a:lnTo>
                            <a:pt x="154" y="239"/>
                          </a:lnTo>
                          <a:lnTo>
                            <a:pt x="144" y="256"/>
                          </a:lnTo>
                          <a:lnTo>
                            <a:pt x="133" y="274"/>
                          </a:lnTo>
                          <a:lnTo>
                            <a:pt x="120" y="295"/>
                          </a:lnTo>
                          <a:lnTo>
                            <a:pt x="111" y="313"/>
                          </a:lnTo>
                          <a:lnTo>
                            <a:pt x="102" y="330"/>
                          </a:lnTo>
                          <a:lnTo>
                            <a:pt x="96" y="341"/>
                          </a:lnTo>
                          <a:lnTo>
                            <a:pt x="92" y="34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945" y="2866"/>
                      <a:ext cx="132" cy="343"/>
                    </a:xfrm>
                    <a:custGeom>
                      <a:avLst/>
                      <a:gdLst>
                        <a:gd name="T0" fmla="*/ 78 w 132"/>
                        <a:gd name="T1" fmla="*/ 343 h 343"/>
                        <a:gd name="T2" fmla="*/ 52 w 132"/>
                        <a:gd name="T3" fmla="*/ 343 h 343"/>
                        <a:gd name="T4" fmla="*/ 31 w 132"/>
                        <a:gd name="T5" fmla="*/ 339 h 343"/>
                        <a:gd name="T6" fmla="*/ 17 w 132"/>
                        <a:gd name="T7" fmla="*/ 332 h 343"/>
                        <a:gd name="T8" fmla="*/ 7 w 132"/>
                        <a:gd name="T9" fmla="*/ 326 h 343"/>
                        <a:gd name="T10" fmla="*/ 2 w 132"/>
                        <a:gd name="T11" fmla="*/ 321 h 343"/>
                        <a:gd name="T12" fmla="*/ 0 w 132"/>
                        <a:gd name="T13" fmla="*/ 319 h 343"/>
                        <a:gd name="T14" fmla="*/ 0 w 132"/>
                        <a:gd name="T15" fmla="*/ 2 h 343"/>
                        <a:gd name="T16" fmla="*/ 132 w 132"/>
                        <a:gd name="T17" fmla="*/ 0 h 343"/>
                        <a:gd name="T18" fmla="*/ 132 w 132"/>
                        <a:gd name="T19" fmla="*/ 174 h 343"/>
                        <a:gd name="T20" fmla="*/ 128 w 132"/>
                        <a:gd name="T21" fmla="*/ 184 h 343"/>
                        <a:gd name="T22" fmla="*/ 126 w 132"/>
                        <a:gd name="T23" fmla="*/ 198 h 343"/>
                        <a:gd name="T24" fmla="*/ 124 w 132"/>
                        <a:gd name="T25" fmla="*/ 210 h 343"/>
                        <a:gd name="T26" fmla="*/ 122 w 132"/>
                        <a:gd name="T27" fmla="*/ 215 h 343"/>
                        <a:gd name="T28" fmla="*/ 119 w 132"/>
                        <a:gd name="T29" fmla="*/ 224 h 343"/>
                        <a:gd name="T30" fmla="*/ 111 w 132"/>
                        <a:gd name="T31" fmla="*/ 241 h 343"/>
                        <a:gd name="T32" fmla="*/ 104 w 132"/>
                        <a:gd name="T33" fmla="*/ 261 h 343"/>
                        <a:gd name="T34" fmla="*/ 96 w 132"/>
                        <a:gd name="T35" fmla="*/ 284 h 343"/>
                        <a:gd name="T36" fmla="*/ 89 w 132"/>
                        <a:gd name="T37" fmla="*/ 306 h 343"/>
                        <a:gd name="T38" fmla="*/ 83 w 132"/>
                        <a:gd name="T39" fmla="*/ 324 h 343"/>
                        <a:gd name="T40" fmla="*/ 80 w 132"/>
                        <a:gd name="T41" fmla="*/ 337 h 343"/>
                        <a:gd name="T42" fmla="*/ 78 w 132"/>
                        <a:gd name="T43" fmla="*/ 343 h 3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2"/>
                        <a:gd name="T67" fmla="*/ 0 h 343"/>
                        <a:gd name="T68" fmla="*/ 132 w 132"/>
                        <a:gd name="T69" fmla="*/ 343 h 3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2" h="343">
                          <a:moveTo>
                            <a:pt x="78" y="343"/>
                          </a:moveTo>
                          <a:lnTo>
                            <a:pt x="52" y="343"/>
                          </a:lnTo>
                          <a:lnTo>
                            <a:pt x="31" y="339"/>
                          </a:lnTo>
                          <a:lnTo>
                            <a:pt x="17" y="332"/>
                          </a:lnTo>
                          <a:lnTo>
                            <a:pt x="7" y="326"/>
                          </a:lnTo>
                          <a:lnTo>
                            <a:pt x="2" y="321"/>
                          </a:lnTo>
                          <a:lnTo>
                            <a:pt x="0" y="319"/>
                          </a:lnTo>
                          <a:lnTo>
                            <a:pt x="0" y="2"/>
                          </a:lnTo>
                          <a:lnTo>
                            <a:pt x="132" y="0"/>
                          </a:lnTo>
                          <a:lnTo>
                            <a:pt x="132" y="174"/>
                          </a:lnTo>
                          <a:lnTo>
                            <a:pt x="128" y="184"/>
                          </a:lnTo>
                          <a:lnTo>
                            <a:pt x="126" y="198"/>
                          </a:lnTo>
                          <a:lnTo>
                            <a:pt x="124" y="210"/>
                          </a:lnTo>
                          <a:lnTo>
                            <a:pt x="122" y="215"/>
                          </a:lnTo>
                          <a:lnTo>
                            <a:pt x="119" y="224"/>
                          </a:lnTo>
                          <a:lnTo>
                            <a:pt x="111" y="241"/>
                          </a:lnTo>
                          <a:lnTo>
                            <a:pt x="104" y="261"/>
                          </a:lnTo>
                          <a:lnTo>
                            <a:pt x="96" y="284"/>
                          </a:lnTo>
                          <a:lnTo>
                            <a:pt x="89" y="306"/>
                          </a:lnTo>
                          <a:lnTo>
                            <a:pt x="83" y="324"/>
                          </a:lnTo>
                          <a:lnTo>
                            <a:pt x="80" y="337"/>
                          </a:lnTo>
                          <a:lnTo>
                            <a:pt x="78" y="343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967" y="2866"/>
                      <a:ext cx="89" cy="343"/>
                    </a:xfrm>
                    <a:custGeom>
                      <a:avLst/>
                      <a:gdLst>
                        <a:gd name="T0" fmla="*/ 61 w 89"/>
                        <a:gd name="T1" fmla="*/ 341 h 343"/>
                        <a:gd name="T2" fmla="*/ 39 w 89"/>
                        <a:gd name="T3" fmla="*/ 343 h 343"/>
                        <a:gd name="T4" fmla="*/ 22 w 89"/>
                        <a:gd name="T5" fmla="*/ 341 h 343"/>
                        <a:gd name="T6" fmla="*/ 9 w 89"/>
                        <a:gd name="T7" fmla="*/ 337 h 343"/>
                        <a:gd name="T8" fmla="*/ 2 w 89"/>
                        <a:gd name="T9" fmla="*/ 334 h 343"/>
                        <a:gd name="T10" fmla="*/ 0 w 89"/>
                        <a:gd name="T11" fmla="*/ 334 h 343"/>
                        <a:gd name="T12" fmla="*/ 0 w 89"/>
                        <a:gd name="T13" fmla="*/ 2 h 343"/>
                        <a:gd name="T14" fmla="*/ 89 w 89"/>
                        <a:gd name="T15" fmla="*/ 0 h 343"/>
                        <a:gd name="T16" fmla="*/ 89 w 89"/>
                        <a:gd name="T17" fmla="*/ 163 h 343"/>
                        <a:gd name="T18" fmla="*/ 87 w 89"/>
                        <a:gd name="T19" fmla="*/ 171 h 343"/>
                        <a:gd name="T20" fmla="*/ 85 w 89"/>
                        <a:gd name="T21" fmla="*/ 184 h 343"/>
                        <a:gd name="T22" fmla="*/ 85 w 89"/>
                        <a:gd name="T23" fmla="*/ 197 h 343"/>
                        <a:gd name="T24" fmla="*/ 84 w 89"/>
                        <a:gd name="T25" fmla="*/ 202 h 343"/>
                        <a:gd name="T26" fmla="*/ 82 w 89"/>
                        <a:gd name="T27" fmla="*/ 210 h 343"/>
                        <a:gd name="T28" fmla="*/ 78 w 89"/>
                        <a:gd name="T29" fmla="*/ 226 h 343"/>
                        <a:gd name="T30" fmla="*/ 74 w 89"/>
                        <a:gd name="T31" fmla="*/ 248 h 343"/>
                        <a:gd name="T32" fmla="*/ 71 w 89"/>
                        <a:gd name="T33" fmla="*/ 274 h 343"/>
                        <a:gd name="T34" fmla="*/ 67 w 89"/>
                        <a:gd name="T35" fmla="*/ 299 h 343"/>
                        <a:gd name="T36" fmla="*/ 65 w 89"/>
                        <a:gd name="T37" fmla="*/ 321 h 343"/>
                        <a:gd name="T38" fmla="*/ 63 w 89"/>
                        <a:gd name="T39" fmla="*/ 336 h 343"/>
                        <a:gd name="T40" fmla="*/ 61 w 89"/>
                        <a:gd name="T41" fmla="*/ 341 h 34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343"/>
                        <a:gd name="T65" fmla="*/ 89 w 89"/>
                        <a:gd name="T66" fmla="*/ 343 h 34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343">
                          <a:moveTo>
                            <a:pt x="61" y="341"/>
                          </a:moveTo>
                          <a:lnTo>
                            <a:pt x="39" y="343"/>
                          </a:lnTo>
                          <a:lnTo>
                            <a:pt x="22" y="341"/>
                          </a:lnTo>
                          <a:lnTo>
                            <a:pt x="9" y="337"/>
                          </a:lnTo>
                          <a:lnTo>
                            <a:pt x="2" y="334"/>
                          </a:lnTo>
                          <a:lnTo>
                            <a:pt x="0" y="334"/>
                          </a:lnTo>
                          <a:lnTo>
                            <a:pt x="0" y="2"/>
                          </a:lnTo>
                          <a:lnTo>
                            <a:pt x="89" y="0"/>
                          </a:lnTo>
                          <a:lnTo>
                            <a:pt x="89" y="163"/>
                          </a:lnTo>
                          <a:lnTo>
                            <a:pt x="87" y="171"/>
                          </a:lnTo>
                          <a:lnTo>
                            <a:pt x="85" y="184"/>
                          </a:lnTo>
                          <a:lnTo>
                            <a:pt x="85" y="197"/>
                          </a:lnTo>
                          <a:lnTo>
                            <a:pt x="84" y="202"/>
                          </a:lnTo>
                          <a:lnTo>
                            <a:pt x="82" y="210"/>
                          </a:lnTo>
                          <a:lnTo>
                            <a:pt x="78" y="226"/>
                          </a:lnTo>
                          <a:lnTo>
                            <a:pt x="74" y="248"/>
                          </a:lnTo>
                          <a:lnTo>
                            <a:pt x="71" y="274"/>
                          </a:lnTo>
                          <a:lnTo>
                            <a:pt x="67" y="299"/>
                          </a:lnTo>
                          <a:lnTo>
                            <a:pt x="65" y="321"/>
                          </a:lnTo>
                          <a:lnTo>
                            <a:pt x="63" y="336"/>
                          </a:lnTo>
                          <a:lnTo>
                            <a:pt x="61" y="341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0">
                      <a:solidFill>
                        <a:srgbClr val="DFDFD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989" y="2866"/>
                      <a:ext cx="47" cy="347"/>
                    </a:xfrm>
                    <a:custGeom>
                      <a:avLst/>
                      <a:gdLst>
                        <a:gd name="T0" fmla="*/ 47 w 47"/>
                        <a:gd name="T1" fmla="*/ 0 h 347"/>
                        <a:gd name="T2" fmla="*/ 47 w 47"/>
                        <a:gd name="T3" fmla="*/ 341 h 347"/>
                        <a:gd name="T4" fmla="*/ 23 w 47"/>
                        <a:gd name="T5" fmla="*/ 345 h 347"/>
                        <a:gd name="T6" fmla="*/ 6 w 47"/>
                        <a:gd name="T7" fmla="*/ 347 h 347"/>
                        <a:gd name="T8" fmla="*/ 0 w 47"/>
                        <a:gd name="T9" fmla="*/ 347 h 347"/>
                        <a:gd name="T10" fmla="*/ 0 w 47"/>
                        <a:gd name="T11" fmla="*/ 4 h 347"/>
                        <a:gd name="T12" fmla="*/ 47 w 47"/>
                        <a:gd name="T13" fmla="*/ 0 h 3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"/>
                        <a:gd name="T22" fmla="*/ 0 h 347"/>
                        <a:gd name="T23" fmla="*/ 47 w 47"/>
                        <a:gd name="T24" fmla="*/ 347 h 3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" h="347">
                          <a:moveTo>
                            <a:pt x="47" y="0"/>
                          </a:moveTo>
                          <a:lnTo>
                            <a:pt x="47" y="341"/>
                          </a:lnTo>
                          <a:lnTo>
                            <a:pt x="23" y="345"/>
                          </a:lnTo>
                          <a:lnTo>
                            <a:pt x="6" y="347"/>
                          </a:lnTo>
                          <a:lnTo>
                            <a:pt x="0" y="347"/>
                          </a:lnTo>
                          <a:lnTo>
                            <a:pt x="0" y="4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" name="Freeform 19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26" y="2998"/>
                      <a:ext cx="102" cy="107"/>
                    </a:xfrm>
                    <a:custGeom>
                      <a:avLst/>
                      <a:gdLst>
                        <a:gd name="T0" fmla="*/ 52 w 102"/>
                        <a:gd name="T1" fmla="*/ 24 h 107"/>
                        <a:gd name="T2" fmla="*/ 65 w 102"/>
                        <a:gd name="T3" fmla="*/ 66 h 107"/>
                        <a:gd name="T4" fmla="*/ 37 w 102"/>
                        <a:gd name="T5" fmla="*/ 66 h 107"/>
                        <a:gd name="T6" fmla="*/ 52 w 102"/>
                        <a:gd name="T7" fmla="*/ 24 h 107"/>
                        <a:gd name="T8" fmla="*/ 0 w 102"/>
                        <a:gd name="T9" fmla="*/ 107 h 107"/>
                        <a:gd name="T10" fmla="*/ 24 w 102"/>
                        <a:gd name="T11" fmla="*/ 107 h 107"/>
                        <a:gd name="T12" fmla="*/ 32 w 102"/>
                        <a:gd name="T13" fmla="*/ 85 h 107"/>
                        <a:gd name="T14" fmla="*/ 71 w 102"/>
                        <a:gd name="T15" fmla="*/ 85 h 107"/>
                        <a:gd name="T16" fmla="*/ 78 w 102"/>
                        <a:gd name="T17" fmla="*/ 107 h 107"/>
                        <a:gd name="T18" fmla="*/ 102 w 102"/>
                        <a:gd name="T19" fmla="*/ 107 h 107"/>
                        <a:gd name="T20" fmla="*/ 65 w 102"/>
                        <a:gd name="T21" fmla="*/ 0 h 107"/>
                        <a:gd name="T22" fmla="*/ 39 w 102"/>
                        <a:gd name="T23" fmla="*/ 0 h 107"/>
                        <a:gd name="T24" fmla="*/ 0 w 102"/>
                        <a:gd name="T25" fmla="*/ 107 h 10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2"/>
                        <a:gd name="T40" fmla="*/ 0 h 107"/>
                        <a:gd name="T41" fmla="*/ 102 w 102"/>
                        <a:gd name="T42" fmla="*/ 107 h 10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2" h="107">
                          <a:moveTo>
                            <a:pt x="52" y="24"/>
                          </a:moveTo>
                          <a:lnTo>
                            <a:pt x="65" y="66"/>
                          </a:lnTo>
                          <a:lnTo>
                            <a:pt x="37" y="66"/>
                          </a:lnTo>
                          <a:lnTo>
                            <a:pt x="52" y="24"/>
                          </a:lnTo>
                          <a:close/>
                          <a:moveTo>
                            <a:pt x="0" y="107"/>
                          </a:moveTo>
                          <a:lnTo>
                            <a:pt x="24" y="107"/>
                          </a:lnTo>
                          <a:lnTo>
                            <a:pt x="32" y="85"/>
                          </a:lnTo>
                          <a:lnTo>
                            <a:pt x="71" y="85"/>
                          </a:lnTo>
                          <a:lnTo>
                            <a:pt x="78" y="107"/>
                          </a:lnTo>
                          <a:lnTo>
                            <a:pt x="102" y="107"/>
                          </a:lnTo>
                          <a:lnTo>
                            <a:pt x="65" y="0"/>
                          </a:lnTo>
                          <a:lnTo>
                            <a:pt x="39" y="0"/>
                          </a:lnTo>
                          <a:lnTo>
                            <a:pt x="0" y="10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849" y="2742"/>
                      <a:ext cx="313" cy="191"/>
                    </a:xfrm>
                    <a:custGeom>
                      <a:avLst/>
                      <a:gdLst>
                        <a:gd name="T0" fmla="*/ 157 w 313"/>
                        <a:gd name="T1" fmla="*/ 191 h 191"/>
                        <a:gd name="T2" fmla="*/ 198 w 313"/>
                        <a:gd name="T3" fmla="*/ 187 h 191"/>
                        <a:gd name="T4" fmla="*/ 235 w 313"/>
                        <a:gd name="T5" fmla="*/ 180 h 191"/>
                        <a:gd name="T6" fmla="*/ 268 w 313"/>
                        <a:gd name="T7" fmla="*/ 167 h 191"/>
                        <a:gd name="T8" fmla="*/ 293 w 313"/>
                        <a:gd name="T9" fmla="*/ 150 h 191"/>
                        <a:gd name="T10" fmla="*/ 307 w 313"/>
                        <a:gd name="T11" fmla="*/ 130 h 191"/>
                        <a:gd name="T12" fmla="*/ 313 w 313"/>
                        <a:gd name="T13" fmla="*/ 107 h 191"/>
                        <a:gd name="T14" fmla="*/ 307 w 313"/>
                        <a:gd name="T15" fmla="*/ 85 h 191"/>
                        <a:gd name="T16" fmla="*/ 293 w 313"/>
                        <a:gd name="T17" fmla="*/ 59 h 191"/>
                        <a:gd name="T18" fmla="*/ 268 w 313"/>
                        <a:gd name="T19" fmla="*/ 37 h 191"/>
                        <a:gd name="T20" fmla="*/ 235 w 313"/>
                        <a:gd name="T21" fmla="*/ 18 h 191"/>
                        <a:gd name="T22" fmla="*/ 198 w 313"/>
                        <a:gd name="T23" fmla="*/ 5 h 191"/>
                        <a:gd name="T24" fmla="*/ 157 w 313"/>
                        <a:gd name="T25" fmla="*/ 0 h 191"/>
                        <a:gd name="T26" fmla="*/ 114 w 313"/>
                        <a:gd name="T27" fmla="*/ 5 h 191"/>
                        <a:gd name="T28" fmla="*/ 77 w 313"/>
                        <a:gd name="T29" fmla="*/ 18 h 191"/>
                        <a:gd name="T30" fmla="*/ 46 w 313"/>
                        <a:gd name="T31" fmla="*/ 37 h 191"/>
                        <a:gd name="T32" fmla="*/ 22 w 313"/>
                        <a:gd name="T33" fmla="*/ 59 h 191"/>
                        <a:gd name="T34" fmla="*/ 5 w 313"/>
                        <a:gd name="T35" fmla="*/ 85 h 191"/>
                        <a:gd name="T36" fmla="*/ 0 w 313"/>
                        <a:gd name="T37" fmla="*/ 107 h 191"/>
                        <a:gd name="T38" fmla="*/ 5 w 313"/>
                        <a:gd name="T39" fmla="*/ 130 h 191"/>
                        <a:gd name="T40" fmla="*/ 22 w 313"/>
                        <a:gd name="T41" fmla="*/ 150 h 191"/>
                        <a:gd name="T42" fmla="*/ 46 w 313"/>
                        <a:gd name="T43" fmla="*/ 167 h 191"/>
                        <a:gd name="T44" fmla="*/ 77 w 313"/>
                        <a:gd name="T45" fmla="*/ 180 h 191"/>
                        <a:gd name="T46" fmla="*/ 114 w 313"/>
                        <a:gd name="T47" fmla="*/ 187 h 191"/>
                        <a:gd name="T48" fmla="*/ 157 w 313"/>
                        <a:gd name="T49" fmla="*/ 191 h 19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13"/>
                        <a:gd name="T76" fmla="*/ 0 h 191"/>
                        <a:gd name="T77" fmla="*/ 313 w 313"/>
                        <a:gd name="T78" fmla="*/ 191 h 19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13" h="191">
                          <a:moveTo>
                            <a:pt x="157" y="191"/>
                          </a:moveTo>
                          <a:lnTo>
                            <a:pt x="198" y="187"/>
                          </a:lnTo>
                          <a:lnTo>
                            <a:pt x="235" y="180"/>
                          </a:lnTo>
                          <a:lnTo>
                            <a:pt x="268" y="167"/>
                          </a:lnTo>
                          <a:lnTo>
                            <a:pt x="293" y="150"/>
                          </a:lnTo>
                          <a:lnTo>
                            <a:pt x="307" y="130"/>
                          </a:lnTo>
                          <a:lnTo>
                            <a:pt x="313" y="107"/>
                          </a:lnTo>
                          <a:lnTo>
                            <a:pt x="307" y="85"/>
                          </a:lnTo>
                          <a:lnTo>
                            <a:pt x="293" y="59"/>
                          </a:lnTo>
                          <a:lnTo>
                            <a:pt x="268" y="37"/>
                          </a:lnTo>
                          <a:lnTo>
                            <a:pt x="235" y="18"/>
                          </a:lnTo>
                          <a:lnTo>
                            <a:pt x="198" y="5"/>
                          </a:lnTo>
                          <a:lnTo>
                            <a:pt x="157" y="0"/>
                          </a:lnTo>
                          <a:lnTo>
                            <a:pt x="114" y="5"/>
                          </a:lnTo>
                          <a:lnTo>
                            <a:pt x="77" y="18"/>
                          </a:lnTo>
                          <a:lnTo>
                            <a:pt x="46" y="37"/>
                          </a:lnTo>
                          <a:lnTo>
                            <a:pt x="22" y="59"/>
                          </a:lnTo>
                          <a:lnTo>
                            <a:pt x="5" y="85"/>
                          </a:lnTo>
                          <a:lnTo>
                            <a:pt x="0" y="107"/>
                          </a:lnTo>
                          <a:lnTo>
                            <a:pt x="5" y="130"/>
                          </a:lnTo>
                          <a:lnTo>
                            <a:pt x="22" y="150"/>
                          </a:lnTo>
                          <a:lnTo>
                            <a:pt x="46" y="167"/>
                          </a:lnTo>
                          <a:lnTo>
                            <a:pt x="77" y="180"/>
                          </a:lnTo>
                          <a:lnTo>
                            <a:pt x="114" y="187"/>
                          </a:lnTo>
                          <a:lnTo>
                            <a:pt x="157" y="191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863" y="2744"/>
                      <a:ext cx="284" cy="170"/>
                    </a:xfrm>
                    <a:custGeom>
                      <a:avLst/>
                      <a:gdLst>
                        <a:gd name="T0" fmla="*/ 143 w 284"/>
                        <a:gd name="T1" fmla="*/ 170 h 170"/>
                        <a:gd name="T2" fmla="*/ 180 w 284"/>
                        <a:gd name="T3" fmla="*/ 168 h 170"/>
                        <a:gd name="T4" fmla="*/ 214 w 284"/>
                        <a:gd name="T5" fmla="*/ 161 h 170"/>
                        <a:gd name="T6" fmla="*/ 243 w 284"/>
                        <a:gd name="T7" fmla="*/ 150 h 170"/>
                        <a:gd name="T8" fmla="*/ 266 w 284"/>
                        <a:gd name="T9" fmla="*/ 135 h 170"/>
                        <a:gd name="T10" fmla="*/ 280 w 284"/>
                        <a:gd name="T11" fmla="*/ 116 h 170"/>
                        <a:gd name="T12" fmla="*/ 284 w 284"/>
                        <a:gd name="T13" fmla="*/ 96 h 170"/>
                        <a:gd name="T14" fmla="*/ 280 w 284"/>
                        <a:gd name="T15" fmla="*/ 76 h 170"/>
                        <a:gd name="T16" fmla="*/ 266 w 284"/>
                        <a:gd name="T17" fmla="*/ 53 h 170"/>
                        <a:gd name="T18" fmla="*/ 243 w 284"/>
                        <a:gd name="T19" fmla="*/ 33 h 170"/>
                        <a:gd name="T20" fmla="*/ 214 w 284"/>
                        <a:gd name="T21" fmla="*/ 16 h 170"/>
                        <a:gd name="T22" fmla="*/ 180 w 284"/>
                        <a:gd name="T23" fmla="*/ 3 h 170"/>
                        <a:gd name="T24" fmla="*/ 143 w 284"/>
                        <a:gd name="T25" fmla="*/ 0 h 170"/>
                        <a:gd name="T26" fmla="*/ 106 w 284"/>
                        <a:gd name="T27" fmla="*/ 3 h 170"/>
                        <a:gd name="T28" fmla="*/ 71 w 284"/>
                        <a:gd name="T29" fmla="*/ 16 h 170"/>
                        <a:gd name="T30" fmla="*/ 43 w 284"/>
                        <a:gd name="T31" fmla="*/ 33 h 170"/>
                        <a:gd name="T32" fmla="*/ 21 w 284"/>
                        <a:gd name="T33" fmla="*/ 53 h 170"/>
                        <a:gd name="T34" fmla="*/ 6 w 284"/>
                        <a:gd name="T35" fmla="*/ 76 h 170"/>
                        <a:gd name="T36" fmla="*/ 0 w 284"/>
                        <a:gd name="T37" fmla="*/ 96 h 170"/>
                        <a:gd name="T38" fmla="*/ 6 w 284"/>
                        <a:gd name="T39" fmla="*/ 116 h 170"/>
                        <a:gd name="T40" fmla="*/ 21 w 284"/>
                        <a:gd name="T41" fmla="*/ 135 h 170"/>
                        <a:gd name="T42" fmla="*/ 43 w 284"/>
                        <a:gd name="T43" fmla="*/ 150 h 170"/>
                        <a:gd name="T44" fmla="*/ 71 w 284"/>
                        <a:gd name="T45" fmla="*/ 161 h 170"/>
                        <a:gd name="T46" fmla="*/ 106 w 284"/>
                        <a:gd name="T47" fmla="*/ 168 h 170"/>
                        <a:gd name="T48" fmla="*/ 143 w 284"/>
                        <a:gd name="T49" fmla="*/ 170 h 17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4"/>
                        <a:gd name="T76" fmla="*/ 0 h 170"/>
                        <a:gd name="T77" fmla="*/ 284 w 284"/>
                        <a:gd name="T78" fmla="*/ 170 h 17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4" h="170">
                          <a:moveTo>
                            <a:pt x="143" y="170"/>
                          </a:moveTo>
                          <a:lnTo>
                            <a:pt x="180" y="168"/>
                          </a:lnTo>
                          <a:lnTo>
                            <a:pt x="214" y="161"/>
                          </a:lnTo>
                          <a:lnTo>
                            <a:pt x="243" y="150"/>
                          </a:lnTo>
                          <a:lnTo>
                            <a:pt x="266" y="135"/>
                          </a:lnTo>
                          <a:lnTo>
                            <a:pt x="280" y="116"/>
                          </a:lnTo>
                          <a:lnTo>
                            <a:pt x="284" y="96"/>
                          </a:lnTo>
                          <a:lnTo>
                            <a:pt x="280" y="76"/>
                          </a:lnTo>
                          <a:lnTo>
                            <a:pt x="266" y="53"/>
                          </a:lnTo>
                          <a:lnTo>
                            <a:pt x="243" y="33"/>
                          </a:lnTo>
                          <a:lnTo>
                            <a:pt x="214" y="16"/>
                          </a:lnTo>
                          <a:lnTo>
                            <a:pt x="180" y="3"/>
                          </a:lnTo>
                          <a:lnTo>
                            <a:pt x="143" y="0"/>
                          </a:lnTo>
                          <a:lnTo>
                            <a:pt x="106" y="3"/>
                          </a:lnTo>
                          <a:lnTo>
                            <a:pt x="71" y="16"/>
                          </a:lnTo>
                          <a:lnTo>
                            <a:pt x="43" y="33"/>
                          </a:lnTo>
                          <a:lnTo>
                            <a:pt x="21" y="53"/>
                          </a:lnTo>
                          <a:lnTo>
                            <a:pt x="6" y="76"/>
                          </a:lnTo>
                          <a:lnTo>
                            <a:pt x="0" y="96"/>
                          </a:lnTo>
                          <a:lnTo>
                            <a:pt x="6" y="116"/>
                          </a:lnTo>
                          <a:lnTo>
                            <a:pt x="21" y="135"/>
                          </a:lnTo>
                          <a:lnTo>
                            <a:pt x="43" y="150"/>
                          </a:lnTo>
                          <a:lnTo>
                            <a:pt x="71" y="161"/>
                          </a:lnTo>
                          <a:lnTo>
                            <a:pt x="106" y="168"/>
                          </a:lnTo>
                          <a:lnTo>
                            <a:pt x="143" y="170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880" y="2745"/>
                      <a:ext cx="252" cy="153"/>
                    </a:xfrm>
                    <a:custGeom>
                      <a:avLst/>
                      <a:gdLst>
                        <a:gd name="T0" fmla="*/ 126 w 252"/>
                        <a:gd name="T1" fmla="*/ 153 h 153"/>
                        <a:gd name="T2" fmla="*/ 160 w 252"/>
                        <a:gd name="T3" fmla="*/ 151 h 153"/>
                        <a:gd name="T4" fmla="*/ 189 w 252"/>
                        <a:gd name="T5" fmla="*/ 143 h 153"/>
                        <a:gd name="T6" fmla="*/ 215 w 252"/>
                        <a:gd name="T7" fmla="*/ 134 h 153"/>
                        <a:gd name="T8" fmla="*/ 236 w 252"/>
                        <a:gd name="T9" fmla="*/ 119 h 153"/>
                        <a:gd name="T10" fmla="*/ 249 w 252"/>
                        <a:gd name="T11" fmla="*/ 104 h 153"/>
                        <a:gd name="T12" fmla="*/ 252 w 252"/>
                        <a:gd name="T13" fmla="*/ 86 h 153"/>
                        <a:gd name="T14" fmla="*/ 249 w 252"/>
                        <a:gd name="T15" fmla="*/ 67 h 153"/>
                        <a:gd name="T16" fmla="*/ 236 w 252"/>
                        <a:gd name="T17" fmla="*/ 49 h 153"/>
                        <a:gd name="T18" fmla="*/ 215 w 252"/>
                        <a:gd name="T19" fmla="*/ 30 h 153"/>
                        <a:gd name="T20" fmla="*/ 189 w 252"/>
                        <a:gd name="T21" fmla="*/ 13 h 153"/>
                        <a:gd name="T22" fmla="*/ 160 w 252"/>
                        <a:gd name="T23" fmla="*/ 4 h 153"/>
                        <a:gd name="T24" fmla="*/ 126 w 252"/>
                        <a:gd name="T25" fmla="*/ 0 h 153"/>
                        <a:gd name="T26" fmla="*/ 93 w 252"/>
                        <a:gd name="T27" fmla="*/ 4 h 153"/>
                        <a:gd name="T28" fmla="*/ 63 w 252"/>
                        <a:gd name="T29" fmla="*/ 13 h 153"/>
                        <a:gd name="T30" fmla="*/ 37 w 252"/>
                        <a:gd name="T31" fmla="*/ 30 h 153"/>
                        <a:gd name="T32" fmla="*/ 17 w 252"/>
                        <a:gd name="T33" fmla="*/ 49 h 153"/>
                        <a:gd name="T34" fmla="*/ 4 w 252"/>
                        <a:gd name="T35" fmla="*/ 67 h 153"/>
                        <a:gd name="T36" fmla="*/ 0 w 252"/>
                        <a:gd name="T37" fmla="*/ 86 h 153"/>
                        <a:gd name="T38" fmla="*/ 4 w 252"/>
                        <a:gd name="T39" fmla="*/ 104 h 153"/>
                        <a:gd name="T40" fmla="*/ 17 w 252"/>
                        <a:gd name="T41" fmla="*/ 119 h 153"/>
                        <a:gd name="T42" fmla="*/ 37 w 252"/>
                        <a:gd name="T43" fmla="*/ 134 h 153"/>
                        <a:gd name="T44" fmla="*/ 63 w 252"/>
                        <a:gd name="T45" fmla="*/ 143 h 153"/>
                        <a:gd name="T46" fmla="*/ 93 w 252"/>
                        <a:gd name="T47" fmla="*/ 151 h 153"/>
                        <a:gd name="T48" fmla="*/ 126 w 252"/>
                        <a:gd name="T49" fmla="*/ 153 h 15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2"/>
                        <a:gd name="T76" fmla="*/ 0 h 153"/>
                        <a:gd name="T77" fmla="*/ 252 w 252"/>
                        <a:gd name="T78" fmla="*/ 153 h 15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2" h="153">
                          <a:moveTo>
                            <a:pt x="126" y="153"/>
                          </a:moveTo>
                          <a:lnTo>
                            <a:pt x="160" y="151"/>
                          </a:lnTo>
                          <a:lnTo>
                            <a:pt x="189" y="143"/>
                          </a:lnTo>
                          <a:lnTo>
                            <a:pt x="215" y="134"/>
                          </a:lnTo>
                          <a:lnTo>
                            <a:pt x="236" y="119"/>
                          </a:lnTo>
                          <a:lnTo>
                            <a:pt x="249" y="104"/>
                          </a:lnTo>
                          <a:lnTo>
                            <a:pt x="252" y="86"/>
                          </a:lnTo>
                          <a:lnTo>
                            <a:pt x="249" y="67"/>
                          </a:lnTo>
                          <a:lnTo>
                            <a:pt x="236" y="49"/>
                          </a:lnTo>
                          <a:lnTo>
                            <a:pt x="215" y="30"/>
                          </a:lnTo>
                          <a:lnTo>
                            <a:pt x="189" y="13"/>
                          </a:lnTo>
                          <a:lnTo>
                            <a:pt x="160" y="4"/>
                          </a:lnTo>
                          <a:lnTo>
                            <a:pt x="126" y="0"/>
                          </a:lnTo>
                          <a:lnTo>
                            <a:pt x="93" y="4"/>
                          </a:lnTo>
                          <a:lnTo>
                            <a:pt x="63" y="13"/>
                          </a:lnTo>
                          <a:lnTo>
                            <a:pt x="37" y="30"/>
                          </a:lnTo>
                          <a:lnTo>
                            <a:pt x="17" y="49"/>
                          </a:lnTo>
                          <a:lnTo>
                            <a:pt x="4" y="67"/>
                          </a:lnTo>
                          <a:lnTo>
                            <a:pt x="0" y="86"/>
                          </a:lnTo>
                          <a:lnTo>
                            <a:pt x="4" y="104"/>
                          </a:lnTo>
                          <a:lnTo>
                            <a:pt x="17" y="119"/>
                          </a:lnTo>
                          <a:lnTo>
                            <a:pt x="37" y="134"/>
                          </a:lnTo>
                          <a:lnTo>
                            <a:pt x="63" y="143"/>
                          </a:lnTo>
                          <a:lnTo>
                            <a:pt x="93" y="151"/>
                          </a:lnTo>
                          <a:lnTo>
                            <a:pt x="126" y="153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895" y="2745"/>
                      <a:ext cx="222" cy="136"/>
                    </a:xfrm>
                    <a:custGeom>
                      <a:avLst/>
                      <a:gdLst>
                        <a:gd name="T0" fmla="*/ 111 w 222"/>
                        <a:gd name="T1" fmla="*/ 136 h 136"/>
                        <a:gd name="T2" fmla="*/ 146 w 222"/>
                        <a:gd name="T3" fmla="*/ 132 h 136"/>
                        <a:gd name="T4" fmla="*/ 176 w 222"/>
                        <a:gd name="T5" fmla="*/ 125 h 136"/>
                        <a:gd name="T6" fmla="*/ 200 w 222"/>
                        <a:gd name="T7" fmla="*/ 112 h 136"/>
                        <a:gd name="T8" fmla="*/ 217 w 222"/>
                        <a:gd name="T9" fmla="*/ 95 h 136"/>
                        <a:gd name="T10" fmla="*/ 222 w 222"/>
                        <a:gd name="T11" fmla="*/ 78 h 136"/>
                        <a:gd name="T12" fmla="*/ 219 w 222"/>
                        <a:gd name="T13" fmla="*/ 62 h 136"/>
                        <a:gd name="T14" fmla="*/ 208 w 222"/>
                        <a:gd name="T15" fmla="*/ 43 h 136"/>
                        <a:gd name="T16" fmla="*/ 189 w 222"/>
                        <a:gd name="T17" fmla="*/ 26 h 136"/>
                        <a:gd name="T18" fmla="*/ 167 w 222"/>
                        <a:gd name="T19" fmla="*/ 13 h 136"/>
                        <a:gd name="T20" fmla="*/ 141 w 222"/>
                        <a:gd name="T21" fmla="*/ 4 h 136"/>
                        <a:gd name="T22" fmla="*/ 111 w 222"/>
                        <a:gd name="T23" fmla="*/ 0 h 136"/>
                        <a:gd name="T24" fmla="*/ 81 w 222"/>
                        <a:gd name="T25" fmla="*/ 4 h 136"/>
                        <a:gd name="T26" fmla="*/ 56 w 222"/>
                        <a:gd name="T27" fmla="*/ 13 h 136"/>
                        <a:gd name="T28" fmla="*/ 33 w 222"/>
                        <a:gd name="T29" fmla="*/ 26 h 136"/>
                        <a:gd name="T30" fmla="*/ 15 w 222"/>
                        <a:gd name="T31" fmla="*/ 43 h 136"/>
                        <a:gd name="T32" fmla="*/ 4 w 222"/>
                        <a:gd name="T33" fmla="*/ 62 h 136"/>
                        <a:gd name="T34" fmla="*/ 0 w 222"/>
                        <a:gd name="T35" fmla="*/ 78 h 136"/>
                        <a:gd name="T36" fmla="*/ 5 w 222"/>
                        <a:gd name="T37" fmla="*/ 95 h 136"/>
                        <a:gd name="T38" fmla="*/ 22 w 222"/>
                        <a:gd name="T39" fmla="*/ 112 h 136"/>
                        <a:gd name="T40" fmla="*/ 46 w 222"/>
                        <a:gd name="T41" fmla="*/ 125 h 136"/>
                        <a:gd name="T42" fmla="*/ 76 w 222"/>
                        <a:gd name="T43" fmla="*/ 132 h 136"/>
                        <a:gd name="T44" fmla="*/ 111 w 222"/>
                        <a:gd name="T45" fmla="*/ 136 h 1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22"/>
                        <a:gd name="T70" fmla="*/ 0 h 136"/>
                        <a:gd name="T71" fmla="*/ 222 w 222"/>
                        <a:gd name="T72" fmla="*/ 136 h 1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22" h="136">
                          <a:moveTo>
                            <a:pt x="111" y="136"/>
                          </a:moveTo>
                          <a:lnTo>
                            <a:pt x="146" y="132"/>
                          </a:lnTo>
                          <a:lnTo>
                            <a:pt x="176" y="125"/>
                          </a:lnTo>
                          <a:lnTo>
                            <a:pt x="200" y="112"/>
                          </a:lnTo>
                          <a:lnTo>
                            <a:pt x="217" y="95"/>
                          </a:lnTo>
                          <a:lnTo>
                            <a:pt x="222" y="78"/>
                          </a:lnTo>
                          <a:lnTo>
                            <a:pt x="219" y="62"/>
                          </a:lnTo>
                          <a:lnTo>
                            <a:pt x="208" y="43"/>
                          </a:lnTo>
                          <a:lnTo>
                            <a:pt x="189" y="26"/>
                          </a:lnTo>
                          <a:lnTo>
                            <a:pt x="167" y="13"/>
                          </a:lnTo>
                          <a:lnTo>
                            <a:pt x="141" y="4"/>
                          </a:lnTo>
                          <a:lnTo>
                            <a:pt x="111" y="0"/>
                          </a:lnTo>
                          <a:lnTo>
                            <a:pt x="81" y="4"/>
                          </a:lnTo>
                          <a:lnTo>
                            <a:pt x="56" y="13"/>
                          </a:lnTo>
                          <a:lnTo>
                            <a:pt x="33" y="26"/>
                          </a:lnTo>
                          <a:lnTo>
                            <a:pt x="15" y="43"/>
                          </a:lnTo>
                          <a:lnTo>
                            <a:pt x="4" y="62"/>
                          </a:lnTo>
                          <a:lnTo>
                            <a:pt x="0" y="78"/>
                          </a:lnTo>
                          <a:lnTo>
                            <a:pt x="5" y="95"/>
                          </a:lnTo>
                          <a:lnTo>
                            <a:pt x="22" y="112"/>
                          </a:lnTo>
                          <a:lnTo>
                            <a:pt x="46" y="125"/>
                          </a:lnTo>
                          <a:lnTo>
                            <a:pt x="76" y="132"/>
                          </a:lnTo>
                          <a:lnTo>
                            <a:pt x="111" y="136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910" y="2747"/>
                      <a:ext cx="193" cy="117"/>
                    </a:xfrm>
                    <a:custGeom>
                      <a:avLst/>
                      <a:gdLst>
                        <a:gd name="T0" fmla="*/ 96 w 193"/>
                        <a:gd name="T1" fmla="*/ 117 h 117"/>
                        <a:gd name="T2" fmla="*/ 126 w 193"/>
                        <a:gd name="T3" fmla="*/ 113 h 117"/>
                        <a:gd name="T4" fmla="*/ 154 w 193"/>
                        <a:gd name="T5" fmla="*/ 106 h 117"/>
                        <a:gd name="T6" fmla="*/ 174 w 193"/>
                        <a:gd name="T7" fmla="*/ 97 h 117"/>
                        <a:gd name="T8" fmla="*/ 187 w 193"/>
                        <a:gd name="T9" fmla="*/ 82 h 117"/>
                        <a:gd name="T10" fmla="*/ 193 w 193"/>
                        <a:gd name="T11" fmla="*/ 67 h 117"/>
                        <a:gd name="T12" fmla="*/ 187 w 193"/>
                        <a:gd name="T13" fmla="*/ 49 h 117"/>
                        <a:gd name="T14" fmla="*/ 174 w 193"/>
                        <a:gd name="T15" fmla="*/ 32 h 117"/>
                        <a:gd name="T16" fmla="*/ 154 w 193"/>
                        <a:gd name="T17" fmla="*/ 15 h 117"/>
                        <a:gd name="T18" fmla="*/ 126 w 193"/>
                        <a:gd name="T19" fmla="*/ 4 h 117"/>
                        <a:gd name="T20" fmla="*/ 96 w 193"/>
                        <a:gd name="T21" fmla="*/ 0 h 117"/>
                        <a:gd name="T22" fmla="*/ 66 w 193"/>
                        <a:gd name="T23" fmla="*/ 4 h 117"/>
                        <a:gd name="T24" fmla="*/ 41 w 193"/>
                        <a:gd name="T25" fmla="*/ 15 h 117"/>
                        <a:gd name="T26" fmla="*/ 18 w 193"/>
                        <a:gd name="T27" fmla="*/ 32 h 117"/>
                        <a:gd name="T28" fmla="*/ 5 w 193"/>
                        <a:gd name="T29" fmla="*/ 49 h 117"/>
                        <a:gd name="T30" fmla="*/ 0 w 193"/>
                        <a:gd name="T31" fmla="*/ 67 h 117"/>
                        <a:gd name="T32" fmla="*/ 5 w 193"/>
                        <a:gd name="T33" fmla="*/ 82 h 117"/>
                        <a:gd name="T34" fmla="*/ 18 w 193"/>
                        <a:gd name="T35" fmla="*/ 97 h 117"/>
                        <a:gd name="T36" fmla="*/ 41 w 193"/>
                        <a:gd name="T37" fmla="*/ 106 h 117"/>
                        <a:gd name="T38" fmla="*/ 66 w 193"/>
                        <a:gd name="T39" fmla="*/ 113 h 117"/>
                        <a:gd name="T40" fmla="*/ 96 w 193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3"/>
                        <a:gd name="T64" fmla="*/ 0 h 117"/>
                        <a:gd name="T65" fmla="*/ 193 w 193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3" h="117">
                          <a:moveTo>
                            <a:pt x="96" y="117"/>
                          </a:moveTo>
                          <a:lnTo>
                            <a:pt x="126" y="113"/>
                          </a:lnTo>
                          <a:lnTo>
                            <a:pt x="154" y="106"/>
                          </a:lnTo>
                          <a:lnTo>
                            <a:pt x="174" y="97"/>
                          </a:lnTo>
                          <a:lnTo>
                            <a:pt x="187" y="82"/>
                          </a:lnTo>
                          <a:lnTo>
                            <a:pt x="193" y="67"/>
                          </a:lnTo>
                          <a:lnTo>
                            <a:pt x="187" y="49"/>
                          </a:lnTo>
                          <a:lnTo>
                            <a:pt x="174" y="32"/>
                          </a:lnTo>
                          <a:lnTo>
                            <a:pt x="154" y="15"/>
                          </a:lnTo>
                          <a:lnTo>
                            <a:pt x="126" y="4"/>
                          </a:lnTo>
                          <a:lnTo>
                            <a:pt x="96" y="0"/>
                          </a:lnTo>
                          <a:lnTo>
                            <a:pt x="66" y="4"/>
                          </a:lnTo>
                          <a:lnTo>
                            <a:pt x="41" y="15"/>
                          </a:lnTo>
                          <a:lnTo>
                            <a:pt x="18" y="32"/>
                          </a:lnTo>
                          <a:lnTo>
                            <a:pt x="5" y="49"/>
                          </a:lnTo>
                          <a:lnTo>
                            <a:pt x="0" y="67"/>
                          </a:lnTo>
                          <a:lnTo>
                            <a:pt x="5" y="82"/>
                          </a:lnTo>
                          <a:lnTo>
                            <a:pt x="18" y="97"/>
                          </a:lnTo>
                          <a:lnTo>
                            <a:pt x="41" y="106"/>
                          </a:lnTo>
                          <a:lnTo>
                            <a:pt x="66" y="113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6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26" y="2749"/>
                      <a:ext cx="162" cy="97"/>
                    </a:xfrm>
                    <a:custGeom>
                      <a:avLst/>
                      <a:gdLst>
                        <a:gd name="T0" fmla="*/ 80 w 162"/>
                        <a:gd name="T1" fmla="*/ 97 h 97"/>
                        <a:gd name="T2" fmla="*/ 106 w 162"/>
                        <a:gd name="T3" fmla="*/ 95 h 97"/>
                        <a:gd name="T4" fmla="*/ 128 w 162"/>
                        <a:gd name="T5" fmla="*/ 89 h 97"/>
                        <a:gd name="T6" fmla="*/ 145 w 162"/>
                        <a:gd name="T7" fmla="*/ 80 h 97"/>
                        <a:gd name="T8" fmla="*/ 158 w 162"/>
                        <a:gd name="T9" fmla="*/ 69 h 97"/>
                        <a:gd name="T10" fmla="*/ 162 w 162"/>
                        <a:gd name="T11" fmla="*/ 56 h 97"/>
                        <a:gd name="T12" fmla="*/ 158 w 162"/>
                        <a:gd name="T13" fmla="*/ 41 h 97"/>
                        <a:gd name="T14" fmla="*/ 145 w 162"/>
                        <a:gd name="T15" fmla="*/ 26 h 97"/>
                        <a:gd name="T16" fmla="*/ 128 w 162"/>
                        <a:gd name="T17" fmla="*/ 13 h 97"/>
                        <a:gd name="T18" fmla="*/ 106 w 162"/>
                        <a:gd name="T19" fmla="*/ 4 h 97"/>
                        <a:gd name="T20" fmla="*/ 80 w 162"/>
                        <a:gd name="T21" fmla="*/ 0 h 97"/>
                        <a:gd name="T22" fmla="*/ 54 w 162"/>
                        <a:gd name="T23" fmla="*/ 4 h 97"/>
                        <a:gd name="T24" fmla="*/ 34 w 162"/>
                        <a:gd name="T25" fmla="*/ 13 h 97"/>
                        <a:gd name="T26" fmla="*/ 15 w 162"/>
                        <a:gd name="T27" fmla="*/ 26 h 97"/>
                        <a:gd name="T28" fmla="*/ 4 w 162"/>
                        <a:gd name="T29" fmla="*/ 41 h 97"/>
                        <a:gd name="T30" fmla="*/ 0 w 162"/>
                        <a:gd name="T31" fmla="*/ 56 h 97"/>
                        <a:gd name="T32" fmla="*/ 4 w 162"/>
                        <a:gd name="T33" fmla="*/ 69 h 97"/>
                        <a:gd name="T34" fmla="*/ 15 w 162"/>
                        <a:gd name="T35" fmla="*/ 80 h 97"/>
                        <a:gd name="T36" fmla="*/ 34 w 162"/>
                        <a:gd name="T37" fmla="*/ 89 h 97"/>
                        <a:gd name="T38" fmla="*/ 54 w 162"/>
                        <a:gd name="T39" fmla="*/ 95 h 97"/>
                        <a:gd name="T40" fmla="*/ 80 w 162"/>
                        <a:gd name="T41" fmla="*/ 97 h 9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2"/>
                        <a:gd name="T64" fmla="*/ 0 h 97"/>
                        <a:gd name="T65" fmla="*/ 162 w 162"/>
                        <a:gd name="T66" fmla="*/ 97 h 9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2" h="97">
                          <a:moveTo>
                            <a:pt x="80" y="97"/>
                          </a:moveTo>
                          <a:lnTo>
                            <a:pt x="106" y="95"/>
                          </a:lnTo>
                          <a:lnTo>
                            <a:pt x="128" y="89"/>
                          </a:lnTo>
                          <a:lnTo>
                            <a:pt x="145" y="80"/>
                          </a:lnTo>
                          <a:lnTo>
                            <a:pt x="158" y="69"/>
                          </a:lnTo>
                          <a:lnTo>
                            <a:pt x="162" y="56"/>
                          </a:lnTo>
                          <a:lnTo>
                            <a:pt x="158" y="41"/>
                          </a:lnTo>
                          <a:lnTo>
                            <a:pt x="145" y="26"/>
                          </a:lnTo>
                          <a:lnTo>
                            <a:pt x="128" y="13"/>
                          </a:lnTo>
                          <a:lnTo>
                            <a:pt x="106" y="4"/>
                          </a:lnTo>
                          <a:lnTo>
                            <a:pt x="80" y="0"/>
                          </a:lnTo>
                          <a:lnTo>
                            <a:pt x="54" y="4"/>
                          </a:lnTo>
                          <a:lnTo>
                            <a:pt x="34" y="13"/>
                          </a:lnTo>
                          <a:lnTo>
                            <a:pt x="15" y="26"/>
                          </a:lnTo>
                          <a:lnTo>
                            <a:pt x="4" y="41"/>
                          </a:lnTo>
                          <a:lnTo>
                            <a:pt x="0" y="56"/>
                          </a:lnTo>
                          <a:lnTo>
                            <a:pt x="4" y="69"/>
                          </a:lnTo>
                          <a:lnTo>
                            <a:pt x="15" y="80"/>
                          </a:lnTo>
                          <a:lnTo>
                            <a:pt x="34" y="89"/>
                          </a:lnTo>
                          <a:lnTo>
                            <a:pt x="54" y="95"/>
                          </a:lnTo>
                          <a:lnTo>
                            <a:pt x="80" y="97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7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941" y="2751"/>
                      <a:ext cx="132" cy="78"/>
                    </a:xfrm>
                    <a:custGeom>
                      <a:avLst/>
                      <a:gdLst>
                        <a:gd name="T0" fmla="*/ 65 w 132"/>
                        <a:gd name="T1" fmla="*/ 78 h 78"/>
                        <a:gd name="T2" fmla="*/ 91 w 132"/>
                        <a:gd name="T3" fmla="*/ 76 h 78"/>
                        <a:gd name="T4" fmla="*/ 111 w 132"/>
                        <a:gd name="T5" fmla="*/ 69 h 78"/>
                        <a:gd name="T6" fmla="*/ 126 w 132"/>
                        <a:gd name="T7" fmla="*/ 58 h 78"/>
                        <a:gd name="T8" fmla="*/ 132 w 132"/>
                        <a:gd name="T9" fmla="*/ 45 h 78"/>
                        <a:gd name="T10" fmla="*/ 126 w 132"/>
                        <a:gd name="T11" fmla="*/ 30 h 78"/>
                        <a:gd name="T12" fmla="*/ 111 w 132"/>
                        <a:gd name="T13" fmla="*/ 15 h 78"/>
                        <a:gd name="T14" fmla="*/ 91 w 132"/>
                        <a:gd name="T15" fmla="*/ 4 h 78"/>
                        <a:gd name="T16" fmla="*/ 65 w 132"/>
                        <a:gd name="T17" fmla="*/ 0 h 78"/>
                        <a:gd name="T18" fmla="*/ 41 w 132"/>
                        <a:gd name="T19" fmla="*/ 4 h 78"/>
                        <a:gd name="T20" fmla="*/ 19 w 132"/>
                        <a:gd name="T21" fmla="*/ 15 h 78"/>
                        <a:gd name="T22" fmla="*/ 6 w 132"/>
                        <a:gd name="T23" fmla="*/ 30 h 78"/>
                        <a:gd name="T24" fmla="*/ 0 w 132"/>
                        <a:gd name="T25" fmla="*/ 45 h 78"/>
                        <a:gd name="T26" fmla="*/ 6 w 132"/>
                        <a:gd name="T27" fmla="*/ 58 h 78"/>
                        <a:gd name="T28" fmla="*/ 19 w 132"/>
                        <a:gd name="T29" fmla="*/ 69 h 78"/>
                        <a:gd name="T30" fmla="*/ 41 w 132"/>
                        <a:gd name="T31" fmla="*/ 76 h 78"/>
                        <a:gd name="T32" fmla="*/ 65 w 132"/>
                        <a:gd name="T33" fmla="*/ 78 h 7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2"/>
                        <a:gd name="T52" fmla="*/ 0 h 78"/>
                        <a:gd name="T53" fmla="*/ 132 w 132"/>
                        <a:gd name="T54" fmla="*/ 78 h 7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2" h="78">
                          <a:moveTo>
                            <a:pt x="65" y="78"/>
                          </a:moveTo>
                          <a:lnTo>
                            <a:pt x="91" y="76"/>
                          </a:lnTo>
                          <a:lnTo>
                            <a:pt x="111" y="69"/>
                          </a:lnTo>
                          <a:lnTo>
                            <a:pt x="126" y="58"/>
                          </a:lnTo>
                          <a:lnTo>
                            <a:pt x="132" y="45"/>
                          </a:lnTo>
                          <a:lnTo>
                            <a:pt x="126" y="30"/>
                          </a:lnTo>
                          <a:lnTo>
                            <a:pt x="111" y="15"/>
                          </a:lnTo>
                          <a:lnTo>
                            <a:pt x="91" y="4"/>
                          </a:lnTo>
                          <a:lnTo>
                            <a:pt x="65" y="0"/>
                          </a:lnTo>
                          <a:lnTo>
                            <a:pt x="41" y="4"/>
                          </a:lnTo>
                          <a:lnTo>
                            <a:pt x="19" y="15"/>
                          </a:lnTo>
                          <a:lnTo>
                            <a:pt x="6" y="30"/>
                          </a:lnTo>
                          <a:lnTo>
                            <a:pt x="0" y="45"/>
                          </a:lnTo>
                          <a:lnTo>
                            <a:pt x="6" y="58"/>
                          </a:lnTo>
                          <a:lnTo>
                            <a:pt x="19" y="69"/>
                          </a:lnTo>
                          <a:lnTo>
                            <a:pt x="41" y="76"/>
                          </a:lnTo>
                          <a:lnTo>
                            <a:pt x="65" y="7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8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956" y="2751"/>
                      <a:ext cx="100" cy="61"/>
                    </a:xfrm>
                    <a:custGeom>
                      <a:avLst/>
                      <a:gdLst>
                        <a:gd name="T0" fmla="*/ 50 w 100"/>
                        <a:gd name="T1" fmla="*/ 61 h 61"/>
                        <a:gd name="T2" fmla="*/ 71 w 100"/>
                        <a:gd name="T3" fmla="*/ 59 h 61"/>
                        <a:gd name="T4" fmla="*/ 87 w 100"/>
                        <a:gd name="T5" fmla="*/ 54 h 61"/>
                        <a:gd name="T6" fmla="*/ 96 w 100"/>
                        <a:gd name="T7" fmla="*/ 45 h 61"/>
                        <a:gd name="T8" fmla="*/ 100 w 100"/>
                        <a:gd name="T9" fmla="*/ 35 h 61"/>
                        <a:gd name="T10" fmla="*/ 96 w 100"/>
                        <a:gd name="T11" fmla="*/ 24 h 61"/>
                        <a:gd name="T12" fmla="*/ 87 w 100"/>
                        <a:gd name="T13" fmla="*/ 13 h 61"/>
                        <a:gd name="T14" fmla="*/ 71 w 100"/>
                        <a:gd name="T15" fmla="*/ 4 h 61"/>
                        <a:gd name="T16" fmla="*/ 50 w 100"/>
                        <a:gd name="T17" fmla="*/ 0 h 61"/>
                        <a:gd name="T18" fmla="*/ 32 w 100"/>
                        <a:gd name="T19" fmla="*/ 4 h 61"/>
                        <a:gd name="T20" fmla="*/ 15 w 100"/>
                        <a:gd name="T21" fmla="*/ 13 h 61"/>
                        <a:gd name="T22" fmla="*/ 6 w 100"/>
                        <a:gd name="T23" fmla="*/ 24 h 61"/>
                        <a:gd name="T24" fmla="*/ 0 w 100"/>
                        <a:gd name="T25" fmla="*/ 35 h 61"/>
                        <a:gd name="T26" fmla="*/ 6 w 100"/>
                        <a:gd name="T27" fmla="*/ 45 h 61"/>
                        <a:gd name="T28" fmla="*/ 15 w 100"/>
                        <a:gd name="T29" fmla="*/ 54 h 61"/>
                        <a:gd name="T30" fmla="*/ 32 w 100"/>
                        <a:gd name="T31" fmla="*/ 59 h 61"/>
                        <a:gd name="T32" fmla="*/ 50 w 100"/>
                        <a:gd name="T33" fmla="*/ 61 h 6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0"/>
                        <a:gd name="T52" fmla="*/ 0 h 61"/>
                        <a:gd name="T53" fmla="*/ 100 w 100"/>
                        <a:gd name="T54" fmla="*/ 61 h 6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0" h="61">
                          <a:moveTo>
                            <a:pt x="50" y="61"/>
                          </a:moveTo>
                          <a:lnTo>
                            <a:pt x="71" y="59"/>
                          </a:lnTo>
                          <a:lnTo>
                            <a:pt x="87" y="54"/>
                          </a:lnTo>
                          <a:lnTo>
                            <a:pt x="96" y="45"/>
                          </a:lnTo>
                          <a:lnTo>
                            <a:pt x="100" y="35"/>
                          </a:lnTo>
                          <a:lnTo>
                            <a:pt x="96" y="24"/>
                          </a:lnTo>
                          <a:lnTo>
                            <a:pt x="87" y="13"/>
                          </a:lnTo>
                          <a:lnTo>
                            <a:pt x="71" y="4"/>
                          </a:lnTo>
                          <a:lnTo>
                            <a:pt x="50" y="0"/>
                          </a:lnTo>
                          <a:lnTo>
                            <a:pt x="32" y="4"/>
                          </a:lnTo>
                          <a:lnTo>
                            <a:pt x="15" y="13"/>
                          </a:lnTo>
                          <a:lnTo>
                            <a:pt x="6" y="24"/>
                          </a:lnTo>
                          <a:lnTo>
                            <a:pt x="0" y="35"/>
                          </a:lnTo>
                          <a:lnTo>
                            <a:pt x="6" y="45"/>
                          </a:lnTo>
                          <a:lnTo>
                            <a:pt x="15" y="54"/>
                          </a:lnTo>
                          <a:lnTo>
                            <a:pt x="32" y="59"/>
                          </a:lnTo>
                          <a:lnTo>
                            <a:pt x="50" y="61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9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167" y="3025"/>
                      <a:ext cx="219" cy="134"/>
                    </a:xfrm>
                    <a:custGeom>
                      <a:avLst/>
                      <a:gdLst>
                        <a:gd name="T0" fmla="*/ 110 w 219"/>
                        <a:gd name="T1" fmla="*/ 134 h 134"/>
                        <a:gd name="T2" fmla="*/ 145 w 219"/>
                        <a:gd name="T3" fmla="*/ 130 h 134"/>
                        <a:gd name="T4" fmla="*/ 175 w 219"/>
                        <a:gd name="T5" fmla="*/ 123 h 134"/>
                        <a:gd name="T6" fmla="*/ 199 w 219"/>
                        <a:gd name="T7" fmla="*/ 110 h 134"/>
                        <a:gd name="T8" fmla="*/ 214 w 219"/>
                        <a:gd name="T9" fmla="*/ 95 h 134"/>
                        <a:gd name="T10" fmla="*/ 219 w 219"/>
                        <a:gd name="T11" fmla="*/ 76 h 134"/>
                        <a:gd name="T12" fmla="*/ 214 w 219"/>
                        <a:gd name="T13" fmla="*/ 56 h 134"/>
                        <a:gd name="T14" fmla="*/ 199 w 219"/>
                        <a:gd name="T15" fmla="*/ 36 h 134"/>
                        <a:gd name="T16" fmla="*/ 175 w 219"/>
                        <a:gd name="T17" fmla="*/ 19 h 134"/>
                        <a:gd name="T18" fmla="*/ 145 w 219"/>
                        <a:gd name="T19" fmla="*/ 6 h 134"/>
                        <a:gd name="T20" fmla="*/ 110 w 219"/>
                        <a:gd name="T21" fmla="*/ 0 h 134"/>
                        <a:gd name="T22" fmla="*/ 75 w 219"/>
                        <a:gd name="T23" fmla="*/ 6 h 134"/>
                        <a:gd name="T24" fmla="*/ 45 w 219"/>
                        <a:gd name="T25" fmla="*/ 19 h 134"/>
                        <a:gd name="T26" fmla="*/ 21 w 219"/>
                        <a:gd name="T27" fmla="*/ 36 h 134"/>
                        <a:gd name="T28" fmla="*/ 6 w 219"/>
                        <a:gd name="T29" fmla="*/ 56 h 134"/>
                        <a:gd name="T30" fmla="*/ 0 w 219"/>
                        <a:gd name="T31" fmla="*/ 76 h 134"/>
                        <a:gd name="T32" fmla="*/ 6 w 219"/>
                        <a:gd name="T33" fmla="*/ 95 h 134"/>
                        <a:gd name="T34" fmla="*/ 21 w 219"/>
                        <a:gd name="T35" fmla="*/ 110 h 134"/>
                        <a:gd name="T36" fmla="*/ 45 w 219"/>
                        <a:gd name="T37" fmla="*/ 123 h 134"/>
                        <a:gd name="T38" fmla="*/ 75 w 219"/>
                        <a:gd name="T39" fmla="*/ 130 h 134"/>
                        <a:gd name="T40" fmla="*/ 110 w 219"/>
                        <a:gd name="T41" fmla="*/ 134 h 13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9"/>
                        <a:gd name="T64" fmla="*/ 0 h 134"/>
                        <a:gd name="T65" fmla="*/ 219 w 219"/>
                        <a:gd name="T66" fmla="*/ 134 h 13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9" h="134">
                          <a:moveTo>
                            <a:pt x="110" y="134"/>
                          </a:moveTo>
                          <a:lnTo>
                            <a:pt x="145" y="130"/>
                          </a:lnTo>
                          <a:lnTo>
                            <a:pt x="175" y="123"/>
                          </a:lnTo>
                          <a:lnTo>
                            <a:pt x="199" y="110"/>
                          </a:lnTo>
                          <a:lnTo>
                            <a:pt x="214" y="95"/>
                          </a:lnTo>
                          <a:lnTo>
                            <a:pt x="219" y="76"/>
                          </a:lnTo>
                          <a:lnTo>
                            <a:pt x="214" y="56"/>
                          </a:lnTo>
                          <a:lnTo>
                            <a:pt x="199" y="36"/>
                          </a:lnTo>
                          <a:lnTo>
                            <a:pt x="175" y="19"/>
                          </a:lnTo>
                          <a:lnTo>
                            <a:pt x="145" y="6"/>
                          </a:lnTo>
                          <a:lnTo>
                            <a:pt x="110" y="0"/>
                          </a:lnTo>
                          <a:lnTo>
                            <a:pt x="75" y="6"/>
                          </a:lnTo>
                          <a:lnTo>
                            <a:pt x="45" y="19"/>
                          </a:lnTo>
                          <a:lnTo>
                            <a:pt x="21" y="36"/>
                          </a:lnTo>
                          <a:lnTo>
                            <a:pt x="6" y="56"/>
                          </a:lnTo>
                          <a:lnTo>
                            <a:pt x="0" y="76"/>
                          </a:lnTo>
                          <a:lnTo>
                            <a:pt x="6" y="95"/>
                          </a:lnTo>
                          <a:lnTo>
                            <a:pt x="21" y="110"/>
                          </a:lnTo>
                          <a:lnTo>
                            <a:pt x="45" y="123"/>
                          </a:lnTo>
                          <a:lnTo>
                            <a:pt x="75" y="130"/>
                          </a:lnTo>
                          <a:lnTo>
                            <a:pt x="110" y="13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0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1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2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132" y="3114"/>
                      <a:ext cx="243" cy="247"/>
                    </a:xfrm>
                    <a:custGeom>
                      <a:avLst/>
                      <a:gdLst>
                        <a:gd name="T0" fmla="*/ 110 w 243"/>
                        <a:gd name="T1" fmla="*/ 247 h 247"/>
                        <a:gd name="T2" fmla="*/ 78 w 243"/>
                        <a:gd name="T3" fmla="*/ 242 h 247"/>
                        <a:gd name="T4" fmla="*/ 52 w 243"/>
                        <a:gd name="T5" fmla="*/ 234 h 247"/>
                        <a:gd name="T6" fmla="*/ 34 w 243"/>
                        <a:gd name="T7" fmla="*/ 223 h 247"/>
                        <a:gd name="T8" fmla="*/ 19 w 243"/>
                        <a:gd name="T9" fmla="*/ 210 h 247"/>
                        <a:gd name="T10" fmla="*/ 10 w 243"/>
                        <a:gd name="T11" fmla="*/ 197 h 247"/>
                        <a:gd name="T12" fmla="*/ 4 w 243"/>
                        <a:gd name="T13" fmla="*/ 188 h 247"/>
                        <a:gd name="T14" fmla="*/ 2 w 243"/>
                        <a:gd name="T15" fmla="*/ 180 h 247"/>
                        <a:gd name="T16" fmla="*/ 0 w 243"/>
                        <a:gd name="T17" fmla="*/ 177 h 247"/>
                        <a:gd name="T18" fmla="*/ 0 w 243"/>
                        <a:gd name="T19" fmla="*/ 0 h 247"/>
                        <a:gd name="T20" fmla="*/ 243 w 243"/>
                        <a:gd name="T21" fmla="*/ 2 h 247"/>
                        <a:gd name="T22" fmla="*/ 243 w 243"/>
                        <a:gd name="T23" fmla="*/ 158 h 247"/>
                        <a:gd name="T24" fmla="*/ 238 w 243"/>
                        <a:gd name="T25" fmla="*/ 173 h 247"/>
                        <a:gd name="T26" fmla="*/ 230 w 243"/>
                        <a:gd name="T27" fmla="*/ 188 h 247"/>
                        <a:gd name="T28" fmla="*/ 225 w 243"/>
                        <a:gd name="T29" fmla="*/ 197 h 247"/>
                        <a:gd name="T30" fmla="*/ 223 w 243"/>
                        <a:gd name="T31" fmla="*/ 201 h 247"/>
                        <a:gd name="T32" fmla="*/ 208 w 243"/>
                        <a:gd name="T33" fmla="*/ 214 h 247"/>
                        <a:gd name="T34" fmla="*/ 189 w 243"/>
                        <a:gd name="T35" fmla="*/ 225 h 247"/>
                        <a:gd name="T36" fmla="*/ 167 w 243"/>
                        <a:gd name="T37" fmla="*/ 232 h 247"/>
                        <a:gd name="T38" fmla="*/ 147 w 243"/>
                        <a:gd name="T39" fmla="*/ 240 h 247"/>
                        <a:gd name="T40" fmla="*/ 128 w 243"/>
                        <a:gd name="T41" fmla="*/ 243 h 247"/>
                        <a:gd name="T42" fmla="*/ 115 w 243"/>
                        <a:gd name="T43" fmla="*/ 245 h 247"/>
                        <a:gd name="T44" fmla="*/ 110 w 243"/>
                        <a:gd name="T45" fmla="*/ 247 h 2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3"/>
                        <a:gd name="T70" fmla="*/ 0 h 247"/>
                        <a:gd name="T71" fmla="*/ 243 w 243"/>
                        <a:gd name="T72" fmla="*/ 247 h 24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3" h="247">
                          <a:moveTo>
                            <a:pt x="110" y="247"/>
                          </a:moveTo>
                          <a:lnTo>
                            <a:pt x="78" y="242"/>
                          </a:lnTo>
                          <a:lnTo>
                            <a:pt x="52" y="234"/>
                          </a:lnTo>
                          <a:lnTo>
                            <a:pt x="34" y="223"/>
                          </a:lnTo>
                          <a:lnTo>
                            <a:pt x="19" y="210"/>
                          </a:lnTo>
                          <a:lnTo>
                            <a:pt x="10" y="197"/>
                          </a:lnTo>
                          <a:lnTo>
                            <a:pt x="4" y="188"/>
                          </a:lnTo>
                          <a:lnTo>
                            <a:pt x="2" y="180"/>
                          </a:lnTo>
                          <a:lnTo>
                            <a:pt x="0" y="177"/>
                          </a:lnTo>
                          <a:lnTo>
                            <a:pt x="0" y="0"/>
                          </a:lnTo>
                          <a:lnTo>
                            <a:pt x="243" y="2"/>
                          </a:lnTo>
                          <a:lnTo>
                            <a:pt x="243" y="158"/>
                          </a:lnTo>
                          <a:lnTo>
                            <a:pt x="238" y="173"/>
                          </a:lnTo>
                          <a:lnTo>
                            <a:pt x="230" y="188"/>
                          </a:lnTo>
                          <a:lnTo>
                            <a:pt x="225" y="197"/>
                          </a:lnTo>
                          <a:lnTo>
                            <a:pt x="223" y="201"/>
                          </a:lnTo>
                          <a:lnTo>
                            <a:pt x="208" y="214"/>
                          </a:lnTo>
                          <a:lnTo>
                            <a:pt x="189" y="225"/>
                          </a:lnTo>
                          <a:lnTo>
                            <a:pt x="167" y="232"/>
                          </a:lnTo>
                          <a:lnTo>
                            <a:pt x="147" y="240"/>
                          </a:lnTo>
                          <a:lnTo>
                            <a:pt x="128" y="243"/>
                          </a:lnTo>
                          <a:lnTo>
                            <a:pt x="115" y="245"/>
                          </a:lnTo>
                          <a:lnTo>
                            <a:pt x="110" y="24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0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3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147" y="3114"/>
                      <a:ext cx="219" cy="245"/>
                    </a:xfrm>
                    <a:custGeom>
                      <a:avLst/>
                      <a:gdLst>
                        <a:gd name="T0" fmla="*/ 100 w 219"/>
                        <a:gd name="T1" fmla="*/ 245 h 245"/>
                        <a:gd name="T2" fmla="*/ 72 w 219"/>
                        <a:gd name="T3" fmla="*/ 242 h 245"/>
                        <a:gd name="T4" fmla="*/ 48 w 219"/>
                        <a:gd name="T5" fmla="*/ 234 h 245"/>
                        <a:gd name="T6" fmla="*/ 32 w 219"/>
                        <a:gd name="T7" fmla="*/ 225 h 245"/>
                        <a:gd name="T8" fmla="*/ 19 w 219"/>
                        <a:gd name="T9" fmla="*/ 214 h 245"/>
                        <a:gd name="T10" fmla="*/ 9 w 219"/>
                        <a:gd name="T11" fmla="*/ 203 h 245"/>
                        <a:gd name="T12" fmla="*/ 4 w 219"/>
                        <a:gd name="T13" fmla="*/ 193 h 245"/>
                        <a:gd name="T14" fmla="*/ 2 w 219"/>
                        <a:gd name="T15" fmla="*/ 188 h 245"/>
                        <a:gd name="T16" fmla="*/ 0 w 219"/>
                        <a:gd name="T17" fmla="*/ 186 h 245"/>
                        <a:gd name="T18" fmla="*/ 0 w 219"/>
                        <a:gd name="T19" fmla="*/ 0 h 245"/>
                        <a:gd name="T20" fmla="*/ 219 w 219"/>
                        <a:gd name="T21" fmla="*/ 2 h 245"/>
                        <a:gd name="T22" fmla="*/ 219 w 219"/>
                        <a:gd name="T23" fmla="*/ 153 h 245"/>
                        <a:gd name="T24" fmla="*/ 211 w 219"/>
                        <a:gd name="T25" fmla="*/ 165 h 245"/>
                        <a:gd name="T26" fmla="*/ 206 w 219"/>
                        <a:gd name="T27" fmla="*/ 178 h 245"/>
                        <a:gd name="T28" fmla="*/ 202 w 219"/>
                        <a:gd name="T29" fmla="*/ 188 h 245"/>
                        <a:gd name="T30" fmla="*/ 198 w 219"/>
                        <a:gd name="T31" fmla="*/ 193 h 245"/>
                        <a:gd name="T32" fmla="*/ 187 w 219"/>
                        <a:gd name="T33" fmla="*/ 204 h 245"/>
                        <a:gd name="T34" fmla="*/ 171 w 219"/>
                        <a:gd name="T35" fmla="*/ 216 h 245"/>
                        <a:gd name="T36" fmla="*/ 150 w 219"/>
                        <a:gd name="T37" fmla="*/ 225 h 245"/>
                        <a:gd name="T38" fmla="*/ 132 w 219"/>
                        <a:gd name="T39" fmla="*/ 234 h 245"/>
                        <a:gd name="T40" fmla="*/ 117 w 219"/>
                        <a:gd name="T41" fmla="*/ 240 h 245"/>
                        <a:gd name="T42" fmla="*/ 104 w 219"/>
                        <a:gd name="T43" fmla="*/ 243 h 245"/>
                        <a:gd name="T44" fmla="*/ 100 w 219"/>
                        <a:gd name="T45" fmla="*/ 245 h 24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9"/>
                        <a:gd name="T70" fmla="*/ 0 h 245"/>
                        <a:gd name="T71" fmla="*/ 219 w 219"/>
                        <a:gd name="T72" fmla="*/ 245 h 24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9" h="245">
                          <a:moveTo>
                            <a:pt x="100" y="245"/>
                          </a:moveTo>
                          <a:lnTo>
                            <a:pt x="72" y="242"/>
                          </a:lnTo>
                          <a:lnTo>
                            <a:pt x="48" y="234"/>
                          </a:lnTo>
                          <a:lnTo>
                            <a:pt x="32" y="225"/>
                          </a:lnTo>
                          <a:lnTo>
                            <a:pt x="19" y="214"/>
                          </a:lnTo>
                          <a:lnTo>
                            <a:pt x="9" y="203"/>
                          </a:lnTo>
                          <a:lnTo>
                            <a:pt x="4" y="193"/>
                          </a:lnTo>
                          <a:lnTo>
                            <a:pt x="2" y="188"/>
                          </a:lnTo>
                          <a:lnTo>
                            <a:pt x="0" y="186"/>
                          </a:lnTo>
                          <a:lnTo>
                            <a:pt x="0" y="0"/>
                          </a:lnTo>
                          <a:lnTo>
                            <a:pt x="219" y="2"/>
                          </a:lnTo>
                          <a:lnTo>
                            <a:pt x="219" y="153"/>
                          </a:lnTo>
                          <a:lnTo>
                            <a:pt x="211" y="165"/>
                          </a:lnTo>
                          <a:lnTo>
                            <a:pt x="206" y="178"/>
                          </a:lnTo>
                          <a:lnTo>
                            <a:pt x="202" y="188"/>
                          </a:lnTo>
                          <a:lnTo>
                            <a:pt x="198" y="193"/>
                          </a:lnTo>
                          <a:lnTo>
                            <a:pt x="187" y="204"/>
                          </a:lnTo>
                          <a:lnTo>
                            <a:pt x="171" y="216"/>
                          </a:lnTo>
                          <a:lnTo>
                            <a:pt x="150" y="225"/>
                          </a:lnTo>
                          <a:lnTo>
                            <a:pt x="132" y="234"/>
                          </a:lnTo>
                          <a:lnTo>
                            <a:pt x="117" y="240"/>
                          </a:lnTo>
                          <a:lnTo>
                            <a:pt x="104" y="243"/>
                          </a:lnTo>
                          <a:lnTo>
                            <a:pt x="100" y="245"/>
                          </a:lnTo>
                          <a:close/>
                        </a:path>
                      </a:pathLst>
                    </a:custGeom>
                    <a:solidFill>
                      <a:srgbClr val="393939"/>
                    </a:solidFill>
                    <a:ln w="0">
                      <a:solidFill>
                        <a:srgbClr val="39393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4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164" y="3114"/>
                      <a:ext cx="191" cy="245"/>
                    </a:xfrm>
                    <a:custGeom>
                      <a:avLst/>
                      <a:gdLst>
                        <a:gd name="T0" fmla="*/ 89 w 191"/>
                        <a:gd name="T1" fmla="*/ 245 h 245"/>
                        <a:gd name="T2" fmla="*/ 61 w 191"/>
                        <a:gd name="T3" fmla="*/ 242 h 245"/>
                        <a:gd name="T4" fmla="*/ 39 w 191"/>
                        <a:gd name="T5" fmla="*/ 234 h 245"/>
                        <a:gd name="T6" fmla="*/ 22 w 191"/>
                        <a:gd name="T7" fmla="*/ 223 h 245"/>
                        <a:gd name="T8" fmla="*/ 11 w 191"/>
                        <a:gd name="T9" fmla="*/ 214 h 245"/>
                        <a:gd name="T10" fmla="*/ 3 w 191"/>
                        <a:gd name="T11" fmla="*/ 203 h 245"/>
                        <a:gd name="T12" fmla="*/ 0 w 191"/>
                        <a:gd name="T13" fmla="*/ 197 h 245"/>
                        <a:gd name="T14" fmla="*/ 0 w 191"/>
                        <a:gd name="T15" fmla="*/ 193 h 245"/>
                        <a:gd name="T16" fmla="*/ 0 w 191"/>
                        <a:gd name="T17" fmla="*/ 0 h 245"/>
                        <a:gd name="T18" fmla="*/ 191 w 191"/>
                        <a:gd name="T19" fmla="*/ 2 h 245"/>
                        <a:gd name="T20" fmla="*/ 191 w 191"/>
                        <a:gd name="T21" fmla="*/ 147 h 245"/>
                        <a:gd name="T22" fmla="*/ 185 w 191"/>
                        <a:gd name="T23" fmla="*/ 158 h 245"/>
                        <a:gd name="T24" fmla="*/ 180 w 191"/>
                        <a:gd name="T25" fmla="*/ 171 h 245"/>
                        <a:gd name="T26" fmla="*/ 176 w 191"/>
                        <a:gd name="T27" fmla="*/ 180 h 245"/>
                        <a:gd name="T28" fmla="*/ 174 w 191"/>
                        <a:gd name="T29" fmla="*/ 184 h 245"/>
                        <a:gd name="T30" fmla="*/ 163 w 191"/>
                        <a:gd name="T31" fmla="*/ 195 h 245"/>
                        <a:gd name="T32" fmla="*/ 148 w 191"/>
                        <a:gd name="T33" fmla="*/ 206 h 245"/>
                        <a:gd name="T34" fmla="*/ 133 w 191"/>
                        <a:gd name="T35" fmla="*/ 217 h 245"/>
                        <a:gd name="T36" fmla="*/ 117 w 191"/>
                        <a:gd name="T37" fmla="*/ 229 h 245"/>
                        <a:gd name="T38" fmla="*/ 104 w 191"/>
                        <a:gd name="T39" fmla="*/ 238 h 245"/>
                        <a:gd name="T40" fmla="*/ 92 w 191"/>
                        <a:gd name="T41" fmla="*/ 243 h 245"/>
                        <a:gd name="T42" fmla="*/ 89 w 191"/>
                        <a:gd name="T43" fmla="*/ 245 h 24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91"/>
                        <a:gd name="T67" fmla="*/ 0 h 245"/>
                        <a:gd name="T68" fmla="*/ 191 w 191"/>
                        <a:gd name="T69" fmla="*/ 245 h 24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91" h="245">
                          <a:moveTo>
                            <a:pt x="89" y="245"/>
                          </a:moveTo>
                          <a:lnTo>
                            <a:pt x="61" y="242"/>
                          </a:lnTo>
                          <a:lnTo>
                            <a:pt x="39" y="234"/>
                          </a:lnTo>
                          <a:lnTo>
                            <a:pt x="22" y="223"/>
                          </a:lnTo>
                          <a:lnTo>
                            <a:pt x="11" y="214"/>
                          </a:lnTo>
                          <a:lnTo>
                            <a:pt x="3" y="203"/>
                          </a:lnTo>
                          <a:lnTo>
                            <a:pt x="0" y="197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  <a:lnTo>
                            <a:pt x="191" y="2"/>
                          </a:lnTo>
                          <a:lnTo>
                            <a:pt x="191" y="147"/>
                          </a:lnTo>
                          <a:lnTo>
                            <a:pt x="185" y="158"/>
                          </a:lnTo>
                          <a:lnTo>
                            <a:pt x="180" y="171"/>
                          </a:lnTo>
                          <a:lnTo>
                            <a:pt x="176" y="180"/>
                          </a:lnTo>
                          <a:lnTo>
                            <a:pt x="174" y="184"/>
                          </a:lnTo>
                          <a:lnTo>
                            <a:pt x="163" y="195"/>
                          </a:lnTo>
                          <a:lnTo>
                            <a:pt x="148" y="206"/>
                          </a:lnTo>
                          <a:lnTo>
                            <a:pt x="133" y="217"/>
                          </a:lnTo>
                          <a:lnTo>
                            <a:pt x="117" y="229"/>
                          </a:lnTo>
                          <a:lnTo>
                            <a:pt x="104" y="238"/>
                          </a:lnTo>
                          <a:lnTo>
                            <a:pt x="92" y="243"/>
                          </a:lnTo>
                          <a:lnTo>
                            <a:pt x="89" y="245"/>
                          </a:lnTo>
                          <a:close/>
                        </a:path>
                      </a:pathLst>
                    </a:custGeom>
                    <a:solidFill>
                      <a:srgbClr val="555555"/>
                    </a:solidFill>
                    <a:ln w="0">
                      <a:solidFill>
                        <a:srgbClr val="55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5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179" y="3114"/>
                      <a:ext cx="165" cy="243"/>
                    </a:xfrm>
                    <a:custGeom>
                      <a:avLst/>
                      <a:gdLst>
                        <a:gd name="T0" fmla="*/ 79 w 165"/>
                        <a:gd name="T1" fmla="*/ 243 h 243"/>
                        <a:gd name="T2" fmla="*/ 55 w 165"/>
                        <a:gd name="T3" fmla="*/ 242 h 243"/>
                        <a:gd name="T4" fmla="*/ 35 w 165"/>
                        <a:gd name="T5" fmla="*/ 236 h 243"/>
                        <a:gd name="T6" fmla="*/ 20 w 165"/>
                        <a:gd name="T7" fmla="*/ 227 h 243"/>
                        <a:gd name="T8" fmla="*/ 11 w 165"/>
                        <a:gd name="T9" fmla="*/ 217 h 243"/>
                        <a:gd name="T10" fmla="*/ 3 w 165"/>
                        <a:gd name="T11" fmla="*/ 210 h 243"/>
                        <a:gd name="T12" fmla="*/ 1 w 165"/>
                        <a:gd name="T13" fmla="*/ 204 h 243"/>
                        <a:gd name="T14" fmla="*/ 0 w 165"/>
                        <a:gd name="T15" fmla="*/ 203 h 243"/>
                        <a:gd name="T16" fmla="*/ 0 w 165"/>
                        <a:gd name="T17" fmla="*/ 0 h 243"/>
                        <a:gd name="T18" fmla="*/ 165 w 165"/>
                        <a:gd name="T19" fmla="*/ 2 h 243"/>
                        <a:gd name="T20" fmla="*/ 165 w 165"/>
                        <a:gd name="T21" fmla="*/ 140 h 243"/>
                        <a:gd name="T22" fmla="*/ 161 w 165"/>
                        <a:gd name="T23" fmla="*/ 151 h 243"/>
                        <a:gd name="T24" fmla="*/ 155 w 165"/>
                        <a:gd name="T25" fmla="*/ 162 h 243"/>
                        <a:gd name="T26" fmla="*/ 152 w 165"/>
                        <a:gd name="T27" fmla="*/ 171 h 243"/>
                        <a:gd name="T28" fmla="*/ 152 w 165"/>
                        <a:gd name="T29" fmla="*/ 175 h 243"/>
                        <a:gd name="T30" fmla="*/ 142 w 165"/>
                        <a:gd name="T31" fmla="*/ 186 h 243"/>
                        <a:gd name="T32" fmla="*/ 129 w 165"/>
                        <a:gd name="T33" fmla="*/ 197 h 243"/>
                        <a:gd name="T34" fmla="*/ 116 w 165"/>
                        <a:gd name="T35" fmla="*/ 210 h 243"/>
                        <a:gd name="T36" fmla="*/ 103 w 165"/>
                        <a:gd name="T37" fmla="*/ 223 h 243"/>
                        <a:gd name="T38" fmla="*/ 92 w 165"/>
                        <a:gd name="T39" fmla="*/ 234 h 243"/>
                        <a:gd name="T40" fmla="*/ 83 w 165"/>
                        <a:gd name="T41" fmla="*/ 242 h 243"/>
                        <a:gd name="T42" fmla="*/ 79 w 165"/>
                        <a:gd name="T43" fmla="*/ 243 h 2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5"/>
                        <a:gd name="T67" fmla="*/ 0 h 243"/>
                        <a:gd name="T68" fmla="*/ 165 w 165"/>
                        <a:gd name="T69" fmla="*/ 243 h 2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5" h="243">
                          <a:moveTo>
                            <a:pt x="79" y="243"/>
                          </a:moveTo>
                          <a:lnTo>
                            <a:pt x="55" y="242"/>
                          </a:lnTo>
                          <a:lnTo>
                            <a:pt x="35" y="236"/>
                          </a:lnTo>
                          <a:lnTo>
                            <a:pt x="20" y="227"/>
                          </a:lnTo>
                          <a:lnTo>
                            <a:pt x="11" y="217"/>
                          </a:lnTo>
                          <a:lnTo>
                            <a:pt x="3" y="210"/>
                          </a:lnTo>
                          <a:lnTo>
                            <a:pt x="1" y="204"/>
                          </a:lnTo>
                          <a:lnTo>
                            <a:pt x="0" y="203"/>
                          </a:lnTo>
                          <a:lnTo>
                            <a:pt x="0" y="0"/>
                          </a:lnTo>
                          <a:lnTo>
                            <a:pt x="165" y="2"/>
                          </a:lnTo>
                          <a:lnTo>
                            <a:pt x="165" y="140"/>
                          </a:lnTo>
                          <a:lnTo>
                            <a:pt x="161" y="151"/>
                          </a:lnTo>
                          <a:lnTo>
                            <a:pt x="155" y="162"/>
                          </a:lnTo>
                          <a:lnTo>
                            <a:pt x="152" y="171"/>
                          </a:lnTo>
                          <a:lnTo>
                            <a:pt x="152" y="175"/>
                          </a:lnTo>
                          <a:lnTo>
                            <a:pt x="142" y="186"/>
                          </a:lnTo>
                          <a:lnTo>
                            <a:pt x="129" y="197"/>
                          </a:lnTo>
                          <a:lnTo>
                            <a:pt x="116" y="210"/>
                          </a:lnTo>
                          <a:lnTo>
                            <a:pt x="103" y="223"/>
                          </a:lnTo>
                          <a:lnTo>
                            <a:pt x="92" y="234"/>
                          </a:lnTo>
                          <a:lnTo>
                            <a:pt x="83" y="242"/>
                          </a:lnTo>
                          <a:lnTo>
                            <a:pt x="79" y="243"/>
                          </a:lnTo>
                          <a:close/>
                        </a:path>
                      </a:pathLst>
                    </a:custGeom>
                    <a:solidFill>
                      <a:srgbClr val="717171"/>
                    </a:solidFill>
                    <a:ln w="0">
                      <a:solidFill>
                        <a:srgbClr val="71717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6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193" y="3116"/>
                      <a:ext cx="139" cy="241"/>
                    </a:xfrm>
                    <a:custGeom>
                      <a:avLst/>
                      <a:gdLst>
                        <a:gd name="T0" fmla="*/ 73 w 139"/>
                        <a:gd name="T1" fmla="*/ 241 h 241"/>
                        <a:gd name="T2" fmla="*/ 47 w 139"/>
                        <a:gd name="T3" fmla="*/ 240 h 241"/>
                        <a:gd name="T4" fmla="*/ 28 w 139"/>
                        <a:gd name="T5" fmla="*/ 232 h 241"/>
                        <a:gd name="T6" fmla="*/ 15 w 139"/>
                        <a:gd name="T7" fmla="*/ 225 h 241"/>
                        <a:gd name="T8" fmla="*/ 8 w 139"/>
                        <a:gd name="T9" fmla="*/ 217 h 241"/>
                        <a:gd name="T10" fmla="*/ 2 w 139"/>
                        <a:gd name="T11" fmla="*/ 210 h 241"/>
                        <a:gd name="T12" fmla="*/ 0 w 139"/>
                        <a:gd name="T13" fmla="*/ 208 h 241"/>
                        <a:gd name="T14" fmla="*/ 0 w 139"/>
                        <a:gd name="T15" fmla="*/ 0 h 241"/>
                        <a:gd name="T16" fmla="*/ 139 w 139"/>
                        <a:gd name="T17" fmla="*/ 0 h 241"/>
                        <a:gd name="T18" fmla="*/ 139 w 139"/>
                        <a:gd name="T19" fmla="*/ 132 h 241"/>
                        <a:gd name="T20" fmla="*/ 136 w 139"/>
                        <a:gd name="T21" fmla="*/ 141 h 241"/>
                        <a:gd name="T22" fmla="*/ 132 w 139"/>
                        <a:gd name="T23" fmla="*/ 152 h 241"/>
                        <a:gd name="T24" fmla="*/ 130 w 139"/>
                        <a:gd name="T25" fmla="*/ 162 h 241"/>
                        <a:gd name="T26" fmla="*/ 128 w 139"/>
                        <a:gd name="T27" fmla="*/ 165 h 241"/>
                        <a:gd name="T28" fmla="*/ 121 w 139"/>
                        <a:gd name="T29" fmla="*/ 175 h 241"/>
                        <a:gd name="T30" fmla="*/ 112 w 139"/>
                        <a:gd name="T31" fmla="*/ 188 h 241"/>
                        <a:gd name="T32" fmla="*/ 101 w 139"/>
                        <a:gd name="T33" fmla="*/ 202 h 241"/>
                        <a:gd name="T34" fmla="*/ 89 w 139"/>
                        <a:gd name="T35" fmla="*/ 215 h 241"/>
                        <a:gd name="T36" fmla="*/ 82 w 139"/>
                        <a:gd name="T37" fmla="*/ 228 h 241"/>
                        <a:gd name="T38" fmla="*/ 75 w 139"/>
                        <a:gd name="T39" fmla="*/ 238 h 241"/>
                        <a:gd name="T40" fmla="*/ 73 w 139"/>
                        <a:gd name="T41" fmla="*/ 241 h 24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39"/>
                        <a:gd name="T64" fmla="*/ 0 h 241"/>
                        <a:gd name="T65" fmla="*/ 139 w 139"/>
                        <a:gd name="T66" fmla="*/ 241 h 24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39" h="241">
                          <a:moveTo>
                            <a:pt x="73" y="241"/>
                          </a:moveTo>
                          <a:lnTo>
                            <a:pt x="47" y="240"/>
                          </a:lnTo>
                          <a:lnTo>
                            <a:pt x="28" y="232"/>
                          </a:lnTo>
                          <a:lnTo>
                            <a:pt x="15" y="225"/>
                          </a:lnTo>
                          <a:lnTo>
                            <a:pt x="8" y="217"/>
                          </a:lnTo>
                          <a:lnTo>
                            <a:pt x="2" y="210"/>
                          </a:lnTo>
                          <a:lnTo>
                            <a:pt x="0" y="208"/>
                          </a:lnTo>
                          <a:lnTo>
                            <a:pt x="0" y="0"/>
                          </a:lnTo>
                          <a:lnTo>
                            <a:pt x="139" y="0"/>
                          </a:lnTo>
                          <a:lnTo>
                            <a:pt x="139" y="132"/>
                          </a:lnTo>
                          <a:lnTo>
                            <a:pt x="136" y="141"/>
                          </a:lnTo>
                          <a:lnTo>
                            <a:pt x="132" y="152"/>
                          </a:lnTo>
                          <a:lnTo>
                            <a:pt x="130" y="162"/>
                          </a:lnTo>
                          <a:lnTo>
                            <a:pt x="128" y="165"/>
                          </a:lnTo>
                          <a:lnTo>
                            <a:pt x="121" y="175"/>
                          </a:lnTo>
                          <a:lnTo>
                            <a:pt x="112" y="188"/>
                          </a:lnTo>
                          <a:lnTo>
                            <a:pt x="101" y="202"/>
                          </a:lnTo>
                          <a:lnTo>
                            <a:pt x="89" y="215"/>
                          </a:lnTo>
                          <a:lnTo>
                            <a:pt x="82" y="228"/>
                          </a:lnTo>
                          <a:lnTo>
                            <a:pt x="75" y="238"/>
                          </a:lnTo>
                          <a:lnTo>
                            <a:pt x="73" y="241"/>
                          </a:lnTo>
                          <a:close/>
                        </a:path>
                      </a:pathLst>
                    </a:custGeom>
                    <a:solidFill>
                      <a:srgbClr val="8E8E8E"/>
                    </a:solidFill>
                    <a:ln w="0">
                      <a:solidFill>
                        <a:srgbClr val="8E8E8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7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210" y="3116"/>
                      <a:ext cx="111" cy="240"/>
                    </a:xfrm>
                    <a:custGeom>
                      <a:avLst/>
                      <a:gdLst>
                        <a:gd name="T0" fmla="*/ 61 w 111"/>
                        <a:gd name="T1" fmla="*/ 240 h 240"/>
                        <a:gd name="T2" fmla="*/ 37 w 111"/>
                        <a:gd name="T3" fmla="*/ 238 h 240"/>
                        <a:gd name="T4" fmla="*/ 19 w 111"/>
                        <a:gd name="T5" fmla="*/ 232 h 240"/>
                        <a:gd name="T6" fmla="*/ 8 w 111"/>
                        <a:gd name="T7" fmla="*/ 225 h 240"/>
                        <a:gd name="T8" fmla="*/ 2 w 111"/>
                        <a:gd name="T9" fmla="*/ 219 h 240"/>
                        <a:gd name="T10" fmla="*/ 0 w 111"/>
                        <a:gd name="T11" fmla="*/ 217 h 240"/>
                        <a:gd name="T12" fmla="*/ 0 w 111"/>
                        <a:gd name="T13" fmla="*/ 0 h 240"/>
                        <a:gd name="T14" fmla="*/ 111 w 111"/>
                        <a:gd name="T15" fmla="*/ 0 h 240"/>
                        <a:gd name="T16" fmla="*/ 111 w 111"/>
                        <a:gd name="T17" fmla="*/ 125 h 240"/>
                        <a:gd name="T18" fmla="*/ 110 w 111"/>
                        <a:gd name="T19" fmla="*/ 134 h 240"/>
                        <a:gd name="T20" fmla="*/ 106 w 111"/>
                        <a:gd name="T21" fmla="*/ 143 h 240"/>
                        <a:gd name="T22" fmla="*/ 104 w 111"/>
                        <a:gd name="T23" fmla="*/ 152 h 240"/>
                        <a:gd name="T24" fmla="*/ 104 w 111"/>
                        <a:gd name="T25" fmla="*/ 156 h 240"/>
                        <a:gd name="T26" fmla="*/ 98 w 111"/>
                        <a:gd name="T27" fmla="*/ 165 h 240"/>
                        <a:gd name="T28" fmla="*/ 91 w 111"/>
                        <a:gd name="T29" fmla="*/ 178 h 240"/>
                        <a:gd name="T30" fmla="*/ 84 w 111"/>
                        <a:gd name="T31" fmla="*/ 195 h 240"/>
                        <a:gd name="T32" fmla="*/ 74 w 111"/>
                        <a:gd name="T33" fmla="*/ 212 h 240"/>
                        <a:gd name="T34" fmla="*/ 67 w 111"/>
                        <a:gd name="T35" fmla="*/ 227 h 240"/>
                        <a:gd name="T36" fmla="*/ 63 w 111"/>
                        <a:gd name="T37" fmla="*/ 236 h 240"/>
                        <a:gd name="T38" fmla="*/ 61 w 111"/>
                        <a:gd name="T39" fmla="*/ 240 h 24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11"/>
                        <a:gd name="T61" fmla="*/ 0 h 240"/>
                        <a:gd name="T62" fmla="*/ 111 w 111"/>
                        <a:gd name="T63" fmla="*/ 240 h 24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11" h="240">
                          <a:moveTo>
                            <a:pt x="61" y="240"/>
                          </a:moveTo>
                          <a:lnTo>
                            <a:pt x="37" y="238"/>
                          </a:lnTo>
                          <a:lnTo>
                            <a:pt x="19" y="232"/>
                          </a:lnTo>
                          <a:lnTo>
                            <a:pt x="8" y="225"/>
                          </a:lnTo>
                          <a:lnTo>
                            <a:pt x="2" y="219"/>
                          </a:ln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111" y="0"/>
                          </a:lnTo>
                          <a:lnTo>
                            <a:pt x="111" y="125"/>
                          </a:lnTo>
                          <a:lnTo>
                            <a:pt x="110" y="134"/>
                          </a:lnTo>
                          <a:lnTo>
                            <a:pt x="106" y="143"/>
                          </a:lnTo>
                          <a:lnTo>
                            <a:pt x="104" y="152"/>
                          </a:lnTo>
                          <a:lnTo>
                            <a:pt x="104" y="156"/>
                          </a:lnTo>
                          <a:lnTo>
                            <a:pt x="98" y="165"/>
                          </a:lnTo>
                          <a:lnTo>
                            <a:pt x="91" y="178"/>
                          </a:lnTo>
                          <a:lnTo>
                            <a:pt x="84" y="195"/>
                          </a:lnTo>
                          <a:lnTo>
                            <a:pt x="74" y="212"/>
                          </a:lnTo>
                          <a:lnTo>
                            <a:pt x="67" y="227"/>
                          </a:lnTo>
                          <a:lnTo>
                            <a:pt x="63" y="236"/>
                          </a:lnTo>
                          <a:lnTo>
                            <a:pt x="61" y="240"/>
                          </a:lnTo>
                          <a:close/>
                        </a:path>
                      </a:pathLst>
                    </a:custGeom>
                    <a:solidFill>
                      <a:srgbClr val="AAAAAA"/>
                    </a:solidFill>
                    <a:ln w="0">
                      <a:solidFill>
                        <a:srgbClr val="AA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225" y="3116"/>
                      <a:ext cx="85" cy="240"/>
                    </a:xfrm>
                    <a:custGeom>
                      <a:avLst/>
                      <a:gdLst>
                        <a:gd name="T0" fmla="*/ 52 w 85"/>
                        <a:gd name="T1" fmla="*/ 240 h 240"/>
                        <a:gd name="T2" fmla="*/ 31 w 85"/>
                        <a:gd name="T3" fmla="*/ 240 h 240"/>
                        <a:gd name="T4" fmla="*/ 17 w 85"/>
                        <a:gd name="T5" fmla="*/ 236 h 240"/>
                        <a:gd name="T6" fmla="*/ 7 w 85"/>
                        <a:gd name="T7" fmla="*/ 230 h 240"/>
                        <a:gd name="T8" fmla="*/ 2 w 85"/>
                        <a:gd name="T9" fmla="*/ 227 h 240"/>
                        <a:gd name="T10" fmla="*/ 0 w 85"/>
                        <a:gd name="T11" fmla="*/ 225 h 240"/>
                        <a:gd name="T12" fmla="*/ 0 w 85"/>
                        <a:gd name="T13" fmla="*/ 0 h 240"/>
                        <a:gd name="T14" fmla="*/ 85 w 85"/>
                        <a:gd name="T15" fmla="*/ 0 h 240"/>
                        <a:gd name="T16" fmla="*/ 85 w 85"/>
                        <a:gd name="T17" fmla="*/ 119 h 240"/>
                        <a:gd name="T18" fmla="*/ 85 w 85"/>
                        <a:gd name="T19" fmla="*/ 123 h 240"/>
                        <a:gd name="T20" fmla="*/ 83 w 85"/>
                        <a:gd name="T21" fmla="*/ 126 h 240"/>
                        <a:gd name="T22" fmla="*/ 83 w 85"/>
                        <a:gd name="T23" fmla="*/ 132 h 240"/>
                        <a:gd name="T24" fmla="*/ 82 w 85"/>
                        <a:gd name="T25" fmla="*/ 138 h 240"/>
                        <a:gd name="T26" fmla="*/ 82 w 85"/>
                        <a:gd name="T27" fmla="*/ 143 h 240"/>
                        <a:gd name="T28" fmla="*/ 80 w 85"/>
                        <a:gd name="T29" fmla="*/ 147 h 240"/>
                        <a:gd name="T30" fmla="*/ 80 w 85"/>
                        <a:gd name="T31" fmla="*/ 147 h 240"/>
                        <a:gd name="T32" fmla="*/ 76 w 85"/>
                        <a:gd name="T33" fmla="*/ 156 h 240"/>
                        <a:gd name="T34" fmla="*/ 72 w 85"/>
                        <a:gd name="T35" fmla="*/ 169 h 240"/>
                        <a:gd name="T36" fmla="*/ 67 w 85"/>
                        <a:gd name="T37" fmla="*/ 188 h 240"/>
                        <a:gd name="T38" fmla="*/ 61 w 85"/>
                        <a:gd name="T39" fmla="*/ 206 h 240"/>
                        <a:gd name="T40" fmla="*/ 56 w 85"/>
                        <a:gd name="T41" fmla="*/ 223 h 240"/>
                        <a:gd name="T42" fmla="*/ 54 w 85"/>
                        <a:gd name="T43" fmla="*/ 234 h 240"/>
                        <a:gd name="T44" fmla="*/ 52 w 85"/>
                        <a:gd name="T45" fmla="*/ 240 h 24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85"/>
                        <a:gd name="T70" fmla="*/ 0 h 240"/>
                        <a:gd name="T71" fmla="*/ 85 w 85"/>
                        <a:gd name="T72" fmla="*/ 240 h 24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85" h="240">
                          <a:moveTo>
                            <a:pt x="52" y="240"/>
                          </a:moveTo>
                          <a:lnTo>
                            <a:pt x="31" y="240"/>
                          </a:lnTo>
                          <a:lnTo>
                            <a:pt x="17" y="236"/>
                          </a:lnTo>
                          <a:lnTo>
                            <a:pt x="7" y="230"/>
                          </a:lnTo>
                          <a:lnTo>
                            <a:pt x="2" y="227"/>
                          </a:lnTo>
                          <a:lnTo>
                            <a:pt x="0" y="225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lnTo>
                            <a:pt x="85" y="119"/>
                          </a:lnTo>
                          <a:lnTo>
                            <a:pt x="85" y="123"/>
                          </a:lnTo>
                          <a:lnTo>
                            <a:pt x="83" y="126"/>
                          </a:lnTo>
                          <a:lnTo>
                            <a:pt x="83" y="132"/>
                          </a:lnTo>
                          <a:lnTo>
                            <a:pt x="82" y="138"/>
                          </a:lnTo>
                          <a:lnTo>
                            <a:pt x="82" y="143"/>
                          </a:lnTo>
                          <a:lnTo>
                            <a:pt x="80" y="147"/>
                          </a:lnTo>
                          <a:lnTo>
                            <a:pt x="76" y="156"/>
                          </a:lnTo>
                          <a:lnTo>
                            <a:pt x="72" y="169"/>
                          </a:lnTo>
                          <a:lnTo>
                            <a:pt x="67" y="188"/>
                          </a:lnTo>
                          <a:lnTo>
                            <a:pt x="61" y="206"/>
                          </a:lnTo>
                          <a:lnTo>
                            <a:pt x="56" y="223"/>
                          </a:lnTo>
                          <a:lnTo>
                            <a:pt x="54" y="234"/>
                          </a:lnTo>
                          <a:lnTo>
                            <a:pt x="52" y="24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 w="0">
                      <a:solidFill>
                        <a:srgbClr val="C6C6C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9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240" y="3116"/>
                      <a:ext cx="59" cy="240"/>
                    </a:xfrm>
                    <a:custGeom>
                      <a:avLst/>
                      <a:gdLst>
                        <a:gd name="T0" fmla="*/ 42 w 59"/>
                        <a:gd name="T1" fmla="*/ 238 h 240"/>
                        <a:gd name="T2" fmla="*/ 24 w 59"/>
                        <a:gd name="T3" fmla="*/ 240 h 240"/>
                        <a:gd name="T4" fmla="*/ 11 w 59"/>
                        <a:gd name="T5" fmla="*/ 238 h 240"/>
                        <a:gd name="T6" fmla="*/ 3 w 59"/>
                        <a:gd name="T7" fmla="*/ 234 h 240"/>
                        <a:gd name="T8" fmla="*/ 0 w 59"/>
                        <a:gd name="T9" fmla="*/ 234 h 240"/>
                        <a:gd name="T10" fmla="*/ 0 w 59"/>
                        <a:gd name="T11" fmla="*/ 0 h 240"/>
                        <a:gd name="T12" fmla="*/ 59 w 59"/>
                        <a:gd name="T13" fmla="*/ 0 h 240"/>
                        <a:gd name="T14" fmla="*/ 59 w 59"/>
                        <a:gd name="T15" fmla="*/ 113 h 240"/>
                        <a:gd name="T16" fmla="*/ 59 w 59"/>
                        <a:gd name="T17" fmla="*/ 115 h 240"/>
                        <a:gd name="T18" fmla="*/ 59 w 59"/>
                        <a:gd name="T19" fmla="*/ 119 h 240"/>
                        <a:gd name="T20" fmla="*/ 59 w 59"/>
                        <a:gd name="T21" fmla="*/ 125 h 240"/>
                        <a:gd name="T22" fmla="*/ 57 w 59"/>
                        <a:gd name="T23" fmla="*/ 130 h 240"/>
                        <a:gd name="T24" fmla="*/ 57 w 59"/>
                        <a:gd name="T25" fmla="*/ 134 h 240"/>
                        <a:gd name="T26" fmla="*/ 57 w 59"/>
                        <a:gd name="T27" fmla="*/ 138 h 240"/>
                        <a:gd name="T28" fmla="*/ 57 w 59"/>
                        <a:gd name="T29" fmla="*/ 139 h 240"/>
                        <a:gd name="T30" fmla="*/ 55 w 59"/>
                        <a:gd name="T31" fmla="*/ 147 h 240"/>
                        <a:gd name="T32" fmla="*/ 54 w 59"/>
                        <a:gd name="T33" fmla="*/ 160 h 240"/>
                        <a:gd name="T34" fmla="*/ 50 w 59"/>
                        <a:gd name="T35" fmla="*/ 180 h 240"/>
                        <a:gd name="T36" fmla="*/ 48 w 59"/>
                        <a:gd name="T37" fmla="*/ 201 h 240"/>
                        <a:gd name="T38" fmla="*/ 44 w 59"/>
                        <a:gd name="T39" fmla="*/ 219 h 240"/>
                        <a:gd name="T40" fmla="*/ 44 w 59"/>
                        <a:gd name="T41" fmla="*/ 234 h 240"/>
                        <a:gd name="T42" fmla="*/ 42 w 59"/>
                        <a:gd name="T43" fmla="*/ 238 h 24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59"/>
                        <a:gd name="T67" fmla="*/ 0 h 240"/>
                        <a:gd name="T68" fmla="*/ 59 w 59"/>
                        <a:gd name="T69" fmla="*/ 240 h 24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59" h="240">
                          <a:moveTo>
                            <a:pt x="42" y="238"/>
                          </a:moveTo>
                          <a:lnTo>
                            <a:pt x="24" y="240"/>
                          </a:lnTo>
                          <a:lnTo>
                            <a:pt x="11" y="238"/>
                          </a:lnTo>
                          <a:lnTo>
                            <a:pt x="3" y="234"/>
                          </a:lnTo>
                          <a:lnTo>
                            <a:pt x="0" y="23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59" y="113"/>
                          </a:lnTo>
                          <a:lnTo>
                            <a:pt x="59" y="115"/>
                          </a:lnTo>
                          <a:lnTo>
                            <a:pt x="59" y="119"/>
                          </a:lnTo>
                          <a:lnTo>
                            <a:pt x="59" y="125"/>
                          </a:lnTo>
                          <a:lnTo>
                            <a:pt x="57" y="130"/>
                          </a:lnTo>
                          <a:lnTo>
                            <a:pt x="57" y="134"/>
                          </a:lnTo>
                          <a:lnTo>
                            <a:pt x="57" y="138"/>
                          </a:lnTo>
                          <a:lnTo>
                            <a:pt x="57" y="139"/>
                          </a:lnTo>
                          <a:lnTo>
                            <a:pt x="55" y="147"/>
                          </a:lnTo>
                          <a:lnTo>
                            <a:pt x="54" y="160"/>
                          </a:lnTo>
                          <a:lnTo>
                            <a:pt x="50" y="180"/>
                          </a:lnTo>
                          <a:lnTo>
                            <a:pt x="48" y="201"/>
                          </a:lnTo>
                          <a:lnTo>
                            <a:pt x="44" y="219"/>
                          </a:lnTo>
                          <a:lnTo>
                            <a:pt x="44" y="234"/>
                          </a:lnTo>
                          <a:lnTo>
                            <a:pt x="42" y="238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0">
                      <a:solidFill>
                        <a:srgbClr val="E3E3E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256" y="3116"/>
                      <a:ext cx="32" cy="241"/>
                    </a:xfrm>
                    <a:custGeom>
                      <a:avLst/>
                      <a:gdLst>
                        <a:gd name="T0" fmla="*/ 32 w 32"/>
                        <a:gd name="T1" fmla="*/ 0 h 241"/>
                        <a:gd name="T2" fmla="*/ 32 w 32"/>
                        <a:gd name="T3" fmla="*/ 238 h 241"/>
                        <a:gd name="T4" fmla="*/ 15 w 32"/>
                        <a:gd name="T5" fmla="*/ 241 h 241"/>
                        <a:gd name="T6" fmla="*/ 4 w 32"/>
                        <a:gd name="T7" fmla="*/ 241 h 241"/>
                        <a:gd name="T8" fmla="*/ 0 w 32"/>
                        <a:gd name="T9" fmla="*/ 241 h 241"/>
                        <a:gd name="T10" fmla="*/ 0 w 32"/>
                        <a:gd name="T11" fmla="*/ 0 h 241"/>
                        <a:gd name="T12" fmla="*/ 32 w 32"/>
                        <a:gd name="T13" fmla="*/ 0 h 2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241"/>
                        <a:gd name="T23" fmla="*/ 32 w 32"/>
                        <a:gd name="T24" fmla="*/ 241 h 2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241">
                          <a:moveTo>
                            <a:pt x="32" y="0"/>
                          </a:moveTo>
                          <a:lnTo>
                            <a:pt x="32" y="238"/>
                          </a:lnTo>
                          <a:lnTo>
                            <a:pt x="15" y="241"/>
                          </a:lnTo>
                          <a:lnTo>
                            <a:pt x="4" y="241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42" y="3200"/>
                      <a:ext cx="70" cy="83"/>
                    </a:xfrm>
                    <a:custGeom>
                      <a:avLst/>
                      <a:gdLst>
                        <a:gd name="T0" fmla="*/ 35 w 70"/>
                        <a:gd name="T1" fmla="*/ 15 h 83"/>
                        <a:gd name="T2" fmla="*/ 40 w 70"/>
                        <a:gd name="T3" fmla="*/ 15 h 83"/>
                        <a:gd name="T4" fmla="*/ 46 w 70"/>
                        <a:gd name="T5" fmla="*/ 15 h 83"/>
                        <a:gd name="T6" fmla="*/ 48 w 70"/>
                        <a:gd name="T7" fmla="*/ 16 h 83"/>
                        <a:gd name="T8" fmla="*/ 50 w 70"/>
                        <a:gd name="T9" fmla="*/ 20 h 83"/>
                        <a:gd name="T10" fmla="*/ 50 w 70"/>
                        <a:gd name="T11" fmla="*/ 24 h 83"/>
                        <a:gd name="T12" fmla="*/ 50 w 70"/>
                        <a:gd name="T13" fmla="*/ 28 h 83"/>
                        <a:gd name="T14" fmla="*/ 46 w 70"/>
                        <a:gd name="T15" fmla="*/ 31 h 83"/>
                        <a:gd name="T16" fmla="*/ 42 w 70"/>
                        <a:gd name="T17" fmla="*/ 33 h 83"/>
                        <a:gd name="T18" fmla="*/ 38 w 70"/>
                        <a:gd name="T19" fmla="*/ 33 h 83"/>
                        <a:gd name="T20" fmla="*/ 18 w 70"/>
                        <a:gd name="T21" fmla="*/ 33 h 83"/>
                        <a:gd name="T22" fmla="*/ 18 w 70"/>
                        <a:gd name="T23" fmla="*/ 15 h 83"/>
                        <a:gd name="T24" fmla="*/ 35 w 70"/>
                        <a:gd name="T25" fmla="*/ 15 h 83"/>
                        <a:gd name="T26" fmla="*/ 38 w 70"/>
                        <a:gd name="T27" fmla="*/ 46 h 83"/>
                        <a:gd name="T28" fmla="*/ 42 w 70"/>
                        <a:gd name="T29" fmla="*/ 48 h 83"/>
                        <a:gd name="T30" fmla="*/ 46 w 70"/>
                        <a:gd name="T31" fmla="*/ 48 h 83"/>
                        <a:gd name="T32" fmla="*/ 50 w 70"/>
                        <a:gd name="T33" fmla="*/ 50 h 83"/>
                        <a:gd name="T34" fmla="*/ 51 w 70"/>
                        <a:gd name="T35" fmla="*/ 54 h 83"/>
                        <a:gd name="T36" fmla="*/ 51 w 70"/>
                        <a:gd name="T37" fmla="*/ 57 h 83"/>
                        <a:gd name="T38" fmla="*/ 51 w 70"/>
                        <a:gd name="T39" fmla="*/ 63 h 83"/>
                        <a:gd name="T40" fmla="*/ 50 w 70"/>
                        <a:gd name="T41" fmla="*/ 67 h 83"/>
                        <a:gd name="T42" fmla="*/ 46 w 70"/>
                        <a:gd name="T43" fmla="*/ 68 h 83"/>
                        <a:gd name="T44" fmla="*/ 42 w 70"/>
                        <a:gd name="T45" fmla="*/ 68 h 83"/>
                        <a:gd name="T46" fmla="*/ 38 w 70"/>
                        <a:gd name="T47" fmla="*/ 70 h 83"/>
                        <a:gd name="T48" fmla="*/ 18 w 70"/>
                        <a:gd name="T49" fmla="*/ 70 h 83"/>
                        <a:gd name="T50" fmla="*/ 18 w 70"/>
                        <a:gd name="T51" fmla="*/ 46 h 83"/>
                        <a:gd name="T52" fmla="*/ 38 w 70"/>
                        <a:gd name="T53" fmla="*/ 46 h 83"/>
                        <a:gd name="T54" fmla="*/ 40 w 70"/>
                        <a:gd name="T55" fmla="*/ 0 h 83"/>
                        <a:gd name="T56" fmla="*/ 0 w 70"/>
                        <a:gd name="T57" fmla="*/ 0 h 83"/>
                        <a:gd name="T58" fmla="*/ 0 w 70"/>
                        <a:gd name="T59" fmla="*/ 83 h 83"/>
                        <a:gd name="T60" fmla="*/ 38 w 70"/>
                        <a:gd name="T61" fmla="*/ 83 h 83"/>
                        <a:gd name="T62" fmla="*/ 44 w 70"/>
                        <a:gd name="T63" fmla="*/ 83 h 83"/>
                        <a:gd name="T64" fmla="*/ 50 w 70"/>
                        <a:gd name="T65" fmla="*/ 83 h 83"/>
                        <a:gd name="T66" fmla="*/ 55 w 70"/>
                        <a:gd name="T67" fmla="*/ 81 h 83"/>
                        <a:gd name="T68" fmla="*/ 59 w 70"/>
                        <a:gd name="T69" fmla="*/ 79 h 83"/>
                        <a:gd name="T70" fmla="*/ 63 w 70"/>
                        <a:gd name="T71" fmla="*/ 76 h 83"/>
                        <a:gd name="T72" fmla="*/ 66 w 70"/>
                        <a:gd name="T73" fmla="*/ 72 h 83"/>
                        <a:gd name="T74" fmla="*/ 68 w 70"/>
                        <a:gd name="T75" fmla="*/ 67 h 83"/>
                        <a:gd name="T76" fmla="*/ 70 w 70"/>
                        <a:gd name="T77" fmla="*/ 59 h 83"/>
                        <a:gd name="T78" fmla="*/ 68 w 70"/>
                        <a:gd name="T79" fmla="*/ 52 h 83"/>
                        <a:gd name="T80" fmla="*/ 66 w 70"/>
                        <a:gd name="T81" fmla="*/ 46 h 83"/>
                        <a:gd name="T82" fmla="*/ 63 w 70"/>
                        <a:gd name="T83" fmla="*/ 42 h 83"/>
                        <a:gd name="T84" fmla="*/ 57 w 70"/>
                        <a:gd name="T85" fmla="*/ 39 h 83"/>
                        <a:gd name="T86" fmla="*/ 61 w 70"/>
                        <a:gd name="T87" fmla="*/ 37 h 83"/>
                        <a:gd name="T88" fmla="*/ 63 w 70"/>
                        <a:gd name="T89" fmla="*/ 33 h 83"/>
                        <a:gd name="T90" fmla="*/ 66 w 70"/>
                        <a:gd name="T91" fmla="*/ 28 h 83"/>
                        <a:gd name="T92" fmla="*/ 66 w 70"/>
                        <a:gd name="T93" fmla="*/ 22 h 83"/>
                        <a:gd name="T94" fmla="*/ 66 w 70"/>
                        <a:gd name="T95" fmla="*/ 15 h 83"/>
                        <a:gd name="T96" fmla="*/ 63 w 70"/>
                        <a:gd name="T97" fmla="*/ 9 h 83"/>
                        <a:gd name="T98" fmla="*/ 59 w 70"/>
                        <a:gd name="T99" fmla="*/ 5 h 83"/>
                        <a:gd name="T100" fmla="*/ 53 w 70"/>
                        <a:gd name="T101" fmla="*/ 2 h 83"/>
                        <a:gd name="T102" fmla="*/ 48 w 70"/>
                        <a:gd name="T103" fmla="*/ 0 h 83"/>
                        <a:gd name="T104" fmla="*/ 40 w 70"/>
                        <a:gd name="T105" fmla="*/ 0 h 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70"/>
                        <a:gd name="T160" fmla="*/ 0 h 83"/>
                        <a:gd name="T161" fmla="*/ 70 w 70"/>
                        <a:gd name="T162" fmla="*/ 83 h 8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70" h="83">
                          <a:moveTo>
                            <a:pt x="35" y="15"/>
                          </a:moveTo>
                          <a:lnTo>
                            <a:pt x="40" y="15"/>
                          </a:lnTo>
                          <a:lnTo>
                            <a:pt x="46" y="15"/>
                          </a:lnTo>
                          <a:lnTo>
                            <a:pt x="48" y="16"/>
                          </a:lnTo>
                          <a:lnTo>
                            <a:pt x="50" y="20"/>
                          </a:lnTo>
                          <a:lnTo>
                            <a:pt x="50" y="24"/>
                          </a:lnTo>
                          <a:lnTo>
                            <a:pt x="50" y="28"/>
                          </a:lnTo>
                          <a:lnTo>
                            <a:pt x="46" y="31"/>
                          </a:lnTo>
                          <a:lnTo>
                            <a:pt x="42" y="33"/>
                          </a:lnTo>
                          <a:lnTo>
                            <a:pt x="38" y="33"/>
                          </a:lnTo>
                          <a:lnTo>
                            <a:pt x="18" y="33"/>
                          </a:lnTo>
                          <a:lnTo>
                            <a:pt x="18" y="15"/>
                          </a:lnTo>
                          <a:lnTo>
                            <a:pt x="35" y="15"/>
                          </a:lnTo>
                          <a:close/>
                          <a:moveTo>
                            <a:pt x="38" y="46"/>
                          </a:moveTo>
                          <a:lnTo>
                            <a:pt x="42" y="48"/>
                          </a:lnTo>
                          <a:lnTo>
                            <a:pt x="46" y="48"/>
                          </a:lnTo>
                          <a:lnTo>
                            <a:pt x="50" y="50"/>
                          </a:lnTo>
                          <a:lnTo>
                            <a:pt x="51" y="54"/>
                          </a:lnTo>
                          <a:lnTo>
                            <a:pt x="51" y="57"/>
                          </a:lnTo>
                          <a:lnTo>
                            <a:pt x="51" y="63"/>
                          </a:lnTo>
                          <a:lnTo>
                            <a:pt x="50" y="67"/>
                          </a:lnTo>
                          <a:lnTo>
                            <a:pt x="46" y="68"/>
                          </a:lnTo>
                          <a:lnTo>
                            <a:pt x="42" y="68"/>
                          </a:lnTo>
                          <a:lnTo>
                            <a:pt x="38" y="70"/>
                          </a:lnTo>
                          <a:lnTo>
                            <a:pt x="18" y="70"/>
                          </a:lnTo>
                          <a:lnTo>
                            <a:pt x="18" y="46"/>
                          </a:lnTo>
                          <a:lnTo>
                            <a:pt x="38" y="46"/>
                          </a:lnTo>
                          <a:close/>
                          <a:moveTo>
                            <a:pt x="40" y="0"/>
                          </a:move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38" y="83"/>
                          </a:lnTo>
                          <a:lnTo>
                            <a:pt x="44" y="83"/>
                          </a:lnTo>
                          <a:lnTo>
                            <a:pt x="50" y="83"/>
                          </a:lnTo>
                          <a:lnTo>
                            <a:pt x="55" y="81"/>
                          </a:lnTo>
                          <a:lnTo>
                            <a:pt x="59" y="79"/>
                          </a:lnTo>
                          <a:lnTo>
                            <a:pt x="63" y="76"/>
                          </a:lnTo>
                          <a:lnTo>
                            <a:pt x="66" y="72"/>
                          </a:lnTo>
                          <a:lnTo>
                            <a:pt x="68" y="67"/>
                          </a:lnTo>
                          <a:lnTo>
                            <a:pt x="70" y="59"/>
                          </a:lnTo>
                          <a:lnTo>
                            <a:pt x="68" y="52"/>
                          </a:lnTo>
                          <a:lnTo>
                            <a:pt x="66" y="46"/>
                          </a:lnTo>
                          <a:lnTo>
                            <a:pt x="63" y="42"/>
                          </a:lnTo>
                          <a:lnTo>
                            <a:pt x="57" y="39"/>
                          </a:lnTo>
                          <a:lnTo>
                            <a:pt x="61" y="37"/>
                          </a:lnTo>
                          <a:lnTo>
                            <a:pt x="63" y="33"/>
                          </a:lnTo>
                          <a:lnTo>
                            <a:pt x="66" y="28"/>
                          </a:lnTo>
                          <a:lnTo>
                            <a:pt x="66" y="22"/>
                          </a:lnTo>
                          <a:lnTo>
                            <a:pt x="66" y="15"/>
                          </a:lnTo>
                          <a:lnTo>
                            <a:pt x="63" y="9"/>
                          </a:lnTo>
                          <a:lnTo>
                            <a:pt x="59" y="5"/>
                          </a:lnTo>
                          <a:lnTo>
                            <a:pt x="53" y="2"/>
                          </a:lnTo>
                          <a:lnTo>
                            <a:pt x="48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3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154" y="3018"/>
                      <a:ext cx="195" cy="119"/>
                    </a:xfrm>
                    <a:custGeom>
                      <a:avLst/>
                      <a:gdLst>
                        <a:gd name="T0" fmla="*/ 99 w 195"/>
                        <a:gd name="T1" fmla="*/ 119 h 119"/>
                        <a:gd name="T2" fmla="*/ 128 w 195"/>
                        <a:gd name="T3" fmla="*/ 117 h 119"/>
                        <a:gd name="T4" fmla="*/ 156 w 195"/>
                        <a:gd name="T5" fmla="*/ 109 h 119"/>
                        <a:gd name="T6" fmla="*/ 177 w 195"/>
                        <a:gd name="T7" fmla="*/ 98 h 119"/>
                        <a:gd name="T8" fmla="*/ 191 w 195"/>
                        <a:gd name="T9" fmla="*/ 83 h 119"/>
                        <a:gd name="T10" fmla="*/ 195 w 195"/>
                        <a:gd name="T11" fmla="*/ 69 h 119"/>
                        <a:gd name="T12" fmla="*/ 191 w 195"/>
                        <a:gd name="T13" fmla="*/ 50 h 119"/>
                        <a:gd name="T14" fmla="*/ 177 w 195"/>
                        <a:gd name="T15" fmla="*/ 32 h 119"/>
                        <a:gd name="T16" fmla="*/ 156 w 195"/>
                        <a:gd name="T17" fmla="*/ 17 h 119"/>
                        <a:gd name="T18" fmla="*/ 128 w 195"/>
                        <a:gd name="T19" fmla="*/ 6 h 119"/>
                        <a:gd name="T20" fmla="*/ 99 w 195"/>
                        <a:gd name="T21" fmla="*/ 0 h 119"/>
                        <a:gd name="T22" fmla="*/ 67 w 195"/>
                        <a:gd name="T23" fmla="*/ 6 h 119"/>
                        <a:gd name="T24" fmla="*/ 41 w 195"/>
                        <a:gd name="T25" fmla="*/ 17 h 119"/>
                        <a:gd name="T26" fmla="*/ 19 w 195"/>
                        <a:gd name="T27" fmla="*/ 32 h 119"/>
                        <a:gd name="T28" fmla="*/ 6 w 195"/>
                        <a:gd name="T29" fmla="*/ 50 h 119"/>
                        <a:gd name="T30" fmla="*/ 0 w 195"/>
                        <a:gd name="T31" fmla="*/ 69 h 119"/>
                        <a:gd name="T32" fmla="*/ 6 w 195"/>
                        <a:gd name="T33" fmla="*/ 83 h 119"/>
                        <a:gd name="T34" fmla="*/ 19 w 195"/>
                        <a:gd name="T35" fmla="*/ 98 h 119"/>
                        <a:gd name="T36" fmla="*/ 41 w 195"/>
                        <a:gd name="T37" fmla="*/ 109 h 119"/>
                        <a:gd name="T38" fmla="*/ 67 w 195"/>
                        <a:gd name="T39" fmla="*/ 117 h 119"/>
                        <a:gd name="T40" fmla="*/ 99 w 195"/>
                        <a:gd name="T41" fmla="*/ 119 h 11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5"/>
                        <a:gd name="T64" fmla="*/ 0 h 119"/>
                        <a:gd name="T65" fmla="*/ 195 w 195"/>
                        <a:gd name="T66" fmla="*/ 119 h 11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5" h="119">
                          <a:moveTo>
                            <a:pt x="99" y="119"/>
                          </a:moveTo>
                          <a:lnTo>
                            <a:pt x="128" y="117"/>
                          </a:lnTo>
                          <a:lnTo>
                            <a:pt x="156" y="109"/>
                          </a:lnTo>
                          <a:lnTo>
                            <a:pt x="177" y="98"/>
                          </a:lnTo>
                          <a:lnTo>
                            <a:pt x="191" y="83"/>
                          </a:lnTo>
                          <a:lnTo>
                            <a:pt x="195" y="69"/>
                          </a:lnTo>
                          <a:lnTo>
                            <a:pt x="191" y="50"/>
                          </a:lnTo>
                          <a:lnTo>
                            <a:pt x="177" y="32"/>
                          </a:lnTo>
                          <a:lnTo>
                            <a:pt x="156" y="17"/>
                          </a:lnTo>
                          <a:lnTo>
                            <a:pt x="128" y="6"/>
                          </a:lnTo>
                          <a:lnTo>
                            <a:pt x="99" y="0"/>
                          </a:lnTo>
                          <a:lnTo>
                            <a:pt x="67" y="6"/>
                          </a:lnTo>
                          <a:lnTo>
                            <a:pt x="41" y="17"/>
                          </a:lnTo>
                          <a:lnTo>
                            <a:pt x="19" y="32"/>
                          </a:lnTo>
                          <a:lnTo>
                            <a:pt x="6" y="50"/>
                          </a:lnTo>
                          <a:lnTo>
                            <a:pt x="0" y="69"/>
                          </a:lnTo>
                          <a:lnTo>
                            <a:pt x="6" y="83"/>
                          </a:lnTo>
                          <a:lnTo>
                            <a:pt x="19" y="98"/>
                          </a:lnTo>
                          <a:lnTo>
                            <a:pt x="41" y="109"/>
                          </a:lnTo>
                          <a:lnTo>
                            <a:pt x="67" y="117"/>
                          </a:lnTo>
                          <a:lnTo>
                            <a:pt x="99" y="119"/>
                          </a:lnTo>
                          <a:close/>
                        </a:path>
                      </a:pathLst>
                    </a:custGeom>
                    <a:solidFill>
                      <a:srgbClr val="5B5B5B"/>
                    </a:solidFill>
                    <a:ln w="0">
                      <a:solidFill>
                        <a:srgbClr val="5B5B5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5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167" y="3020"/>
                      <a:ext cx="171" cy="104"/>
                    </a:xfrm>
                    <a:custGeom>
                      <a:avLst/>
                      <a:gdLst>
                        <a:gd name="T0" fmla="*/ 86 w 171"/>
                        <a:gd name="T1" fmla="*/ 104 h 104"/>
                        <a:gd name="T2" fmla="*/ 112 w 171"/>
                        <a:gd name="T3" fmla="*/ 100 h 104"/>
                        <a:gd name="T4" fmla="*/ 136 w 171"/>
                        <a:gd name="T5" fmla="*/ 94 h 104"/>
                        <a:gd name="T6" fmla="*/ 154 w 171"/>
                        <a:gd name="T7" fmla="*/ 85 h 104"/>
                        <a:gd name="T8" fmla="*/ 165 w 171"/>
                        <a:gd name="T9" fmla="*/ 72 h 104"/>
                        <a:gd name="T10" fmla="*/ 171 w 171"/>
                        <a:gd name="T11" fmla="*/ 59 h 104"/>
                        <a:gd name="T12" fmla="*/ 165 w 171"/>
                        <a:gd name="T13" fmla="*/ 43 h 104"/>
                        <a:gd name="T14" fmla="*/ 154 w 171"/>
                        <a:gd name="T15" fmla="*/ 28 h 104"/>
                        <a:gd name="T16" fmla="*/ 136 w 171"/>
                        <a:gd name="T17" fmla="*/ 13 h 104"/>
                        <a:gd name="T18" fmla="*/ 112 w 171"/>
                        <a:gd name="T19" fmla="*/ 4 h 104"/>
                        <a:gd name="T20" fmla="*/ 86 w 171"/>
                        <a:gd name="T21" fmla="*/ 0 h 104"/>
                        <a:gd name="T22" fmla="*/ 58 w 171"/>
                        <a:gd name="T23" fmla="*/ 4 h 104"/>
                        <a:gd name="T24" fmla="*/ 34 w 171"/>
                        <a:gd name="T25" fmla="*/ 13 h 104"/>
                        <a:gd name="T26" fmla="*/ 17 w 171"/>
                        <a:gd name="T27" fmla="*/ 28 h 104"/>
                        <a:gd name="T28" fmla="*/ 4 w 171"/>
                        <a:gd name="T29" fmla="*/ 43 h 104"/>
                        <a:gd name="T30" fmla="*/ 0 w 171"/>
                        <a:gd name="T31" fmla="*/ 59 h 104"/>
                        <a:gd name="T32" fmla="*/ 4 w 171"/>
                        <a:gd name="T33" fmla="*/ 72 h 104"/>
                        <a:gd name="T34" fmla="*/ 17 w 171"/>
                        <a:gd name="T35" fmla="*/ 85 h 104"/>
                        <a:gd name="T36" fmla="*/ 34 w 171"/>
                        <a:gd name="T37" fmla="*/ 94 h 104"/>
                        <a:gd name="T38" fmla="*/ 58 w 171"/>
                        <a:gd name="T39" fmla="*/ 100 h 104"/>
                        <a:gd name="T40" fmla="*/ 86 w 171"/>
                        <a:gd name="T41" fmla="*/ 104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1"/>
                        <a:gd name="T64" fmla="*/ 0 h 104"/>
                        <a:gd name="T65" fmla="*/ 171 w 171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1" h="104">
                          <a:moveTo>
                            <a:pt x="86" y="104"/>
                          </a:moveTo>
                          <a:lnTo>
                            <a:pt x="112" y="100"/>
                          </a:lnTo>
                          <a:lnTo>
                            <a:pt x="136" y="94"/>
                          </a:lnTo>
                          <a:lnTo>
                            <a:pt x="154" y="85"/>
                          </a:lnTo>
                          <a:lnTo>
                            <a:pt x="165" y="72"/>
                          </a:lnTo>
                          <a:lnTo>
                            <a:pt x="171" y="59"/>
                          </a:lnTo>
                          <a:lnTo>
                            <a:pt x="165" y="43"/>
                          </a:lnTo>
                          <a:lnTo>
                            <a:pt x="154" y="28"/>
                          </a:lnTo>
                          <a:lnTo>
                            <a:pt x="136" y="13"/>
                          </a:lnTo>
                          <a:lnTo>
                            <a:pt x="112" y="4"/>
                          </a:lnTo>
                          <a:lnTo>
                            <a:pt x="86" y="0"/>
                          </a:lnTo>
                          <a:lnTo>
                            <a:pt x="58" y="4"/>
                          </a:lnTo>
                          <a:lnTo>
                            <a:pt x="34" y="13"/>
                          </a:lnTo>
                          <a:lnTo>
                            <a:pt x="17" y="28"/>
                          </a:lnTo>
                          <a:lnTo>
                            <a:pt x="4" y="43"/>
                          </a:lnTo>
                          <a:lnTo>
                            <a:pt x="0" y="59"/>
                          </a:lnTo>
                          <a:lnTo>
                            <a:pt x="4" y="72"/>
                          </a:lnTo>
                          <a:lnTo>
                            <a:pt x="17" y="85"/>
                          </a:lnTo>
                          <a:lnTo>
                            <a:pt x="34" y="94"/>
                          </a:lnTo>
                          <a:lnTo>
                            <a:pt x="58" y="100"/>
                          </a:lnTo>
                          <a:lnTo>
                            <a:pt x="86" y="104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0">
                      <a:solidFill>
                        <a:srgbClr val="76767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179" y="3022"/>
                      <a:ext cx="146" cy="87"/>
                    </a:xfrm>
                    <a:custGeom>
                      <a:avLst/>
                      <a:gdLst>
                        <a:gd name="T0" fmla="*/ 74 w 146"/>
                        <a:gd name="T1" fmla="*/ 87 h 87"/>
                        <a:gd name="T2" fmla="*/ 102 w 146"/>
                        <a:gd name="T3" fmla="*/ 85 h 87"/>
                        <a:gd name="T4" fmla="*/ 126 w 146"/>
                        <a:gd name="T5" fmla="*/ 76 h 87"/>
                        <a:gd name="T6" fmla="*/ 141 w 146"/>
                        <a:gd name="T7" fmla="*/ 65 h 87"/>
                        <a:gd name="T8" fmla="*/ 146 w 146"/>
                        <a:gd name="T9" fmla="*/ 50 h 87"/>
                        <a:gd name="T10" fmla="*/ 142 w 146"/>
                        <a:gd name="T11" fmla="*/ 35 h 87"/>
                        <a:gd name="T12" fmla="*/ 133 w 146"/>
                        <a:gd name="T13" fmla="*/ 22 h 87"/>
                        <a:gd name="T14" fmla="*/ 116 w 146"/>
                        <a:gd name="T15" fmla="*/ 11 h 87"/>
                        <a:gd name="T16" fmla="*/ 96 w 146"/>
                        <a:gd name="T17" fmla="*/ 2 h 87"/>
                        <a:gd name="T18" fmla="*/ 74 w 146"/>
                        <a:gd name="T19" fmla="*/ 0 h 87"/>
                        <a:gd name="T20" fmla="*/ 50 w 146"/>
                        <a:gd name="T21" fmla="*/ 2 h 87"/>
                        <a:gd name="T22" fmla="*/ 29 w 146"/>
                        <a:gd name="T23" fmla="*/ 11 h 87"/>
                        <a:gd name="T24" fmla="*/ 14 w 146"/>
                        <a:gd name="T25" fmla="*/ 22 h 87"/>
                        <a:gd name="T26" fmla="*/ 3 w 146"/>
                        <a:gd name="T27" fmla="*/ 35 h 87"/>
                        <a:gd name="T28" fmla="*/ 0 w 146"/>
                        <a:gd name="T29" fmla="*/ 50 h 87"/>
                        <a:gd name="T30" fmla="*/ 5 w 146"/>
                        <a:gd name="T31" fmla="*/ 65 h 87"/>
                        <a:gd name="T32" fmla="*/ 22 w 146"/>
                        <a:gd name="T33" fmla="*/ 76 h 87"/>
                        <a:gd name="T34" fmla="*/ 44 w 146"/>
                        <a:gd name="T35" fmla="*/ 85 h 87"/>
                        <a:gd name="T36" fmla="*/ 74 w 146"/>
                        <a:gd name="T37" fmla="*/ 87 h 8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6"/>
                        <a:gd name="T58" fmla="*/ 0 h 87"/>
                        <a:gd name="T59" fmla="*/ 146 w 146"/>
                        <a:gd name="T60" fmla="*/ 87 h 8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6" h="87">
                          <a:moveTo>
                            <a:pt x="74" y="87"/>
                          </a:moveTo>
                          <a:lnTo>
                            <a:pt x="102" y="85"/>
                          </a:lnTo>
                          <a:lnTo>
                            <a:pt x="126" y="76"/>
                          </a:lnTo>
                          <a:lnTo>
                            <a:pt x="141" y="65"/>
                          </a:lnTo>
                          <a:lnTo>
                            <a:pt x="146" y="50"/>
                          </a:lnTo>
                          <a:lnTo>
                            <a:pt x="142" y="35"/>
                          </a:lnTo>
                          <a:lnTo>
                            <a:pt x="133" y="22"/>
                          </a:lnTo>
                          <a:lnTo>
                            <a:pt x="116" y="11"/>
                          </a:lnTo>
                          <a:lnTo>
                            <a:pt x="96" y="2"/>
                          </a:lnTo>
                          <a:lnTo>
                            <a:pt x="74" y="0"/>
                          </a:lnTo>
                          <a:lnTo>
                            <a:pt x="50" y="2"/>
                          </a:lnTo>
                          <a:lnTo>
                            <a:pt x="29" y="11"/>
                          </a:lnTo>
                          <a:lnTo>
                            <a:pt x="14" y="22"/>
                          </a:lnTo>
                          <a:lnTo>
                            <a:pt x="3" y="35"/>
                          </a:lnTo>
                          <a:lnTo>
                            <a:pt x="0" y="50"/>
                          </a:lnTo>
                          <a:lnTo>
                            <a:pt x="5" y="65"/>
                          </a:lnTo>
                          <a:lnTo>
                            <a:pt x="22" y="76"/>
                          </a:lnTo>
                          <a:lnTo>
                            <a:pt x="44" y="85"/>
                          </a:lnTo>
                          <a:lnTo>
                            <a:pt x="74" y="87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 w="0">
                      <a:solidFill>
                        <a:srgbClr val="92929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192" y="3022"/>
                      <a:ext cx="122" cy="74"/>
                    </a:xfrm>
                    <a:custGeom>
                      <a:avLst/>
                      <a:gdLst>
                        <a:gd name="T0" fmla="*/ 61 w 122"/>
                        <a:gd name="T1" fmla="*/ 74 h 74"/>
                        <a:gd name="T2" fmla="*/ 85 w 122"/>
                        <a:gd name="T3" fmla="*/ 72 h 74"/>
                        <a:gd name="T4" fmla="*/ 103 w 122"/>
                        <a:gd name="T5" fmla="*/ 65 h 74"/>
                        <a:gd name="T6" fmla="*/ 116 w 122"/>
                        <a:gd name="T7" fmla="*/ 54 h 74"/>
                        <a:gd name="T8" fmla="*/ 122 w 122"/>
                        <a:gd name="T9" fmla="*/ 42 h 74"/>
                        <a:gd name="T10" fmla="*/ 116 w 122"/>
                        <a:gd name="T11" fmla="*/ 28 h 74"/>
                        <a:gd name="T12" fmla="*/ 103 w 122"/>
                        <a:gd name="T13" fmla="*/ 15 h 74"/>
                        <a:gd name="T14" fmla="*/ 85 w 122"/>
                        <a:gd name="T15" fmla="*/ 3 h 74"/>
                        <a:gd name="T16" fmla="*/ 61 w 122"/>
                        <a:gd name="T17" fmla="*/ 0 h 74"/>
                        <a:gd name="T18" fmla="*/ 37 w 122"/>
                        <a:gd name="T19" fmla="*/ 3 h 74"/>
                        <a:gd name="T20" fmla="*/ 18 w 122"/>
                        <a:gd name="T21" fmla="*/ 15 h 74"/>
                        <a:gd name="T22" fmla="*/ 5 w 122"/>
                        <a:gd name="T23" fmla="*/ 28 h 74"/>
                        <a:gd name="T24" fmla="*/ 0 w 122"/>
                        <a:gd name="T25" fmla="*/ 42 h 74"/>
                        <a:gd name="T26" fmla="*/ 5 w 122"/>
                        <a:gd name="T27" fmla="*/ 54 h 74"/>
                        <a:gd name="T28" fmla="*/ 18 w 122"/>
                        <a:gd name="T29" fmla="*/ 65 h 74"/>
                        <a:gd name="T30" fmla="*/ 37 w 122"/>
                        <a:gd name="T31" fmla="*/ 72 h 74"/>
                        <a:gd name="T32" fmla="*/ 61 w 122"/>
                        <a:gd name="T33" fmla="*/ 74 h 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22"/>
                        <a:gd name="T52" fmla="*/ 0 h 74"/>
                        <a:gd name="T53" fmla="*/ 122 w 122"/>
                        <a:gd name="T54" fmla="*/ 74 h 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22" h="74">
                          <a:moveTo>
                            <a:pt x="61" y="74"/>
                          </a:moveTo>
                          <a:lnTo>
                            <a:pt x="85" y="72"/>
                          </a:lnTo>
                          <a:lnTo>
                            <a:pt x="103" y="65"/>
                          </a:lnTo>
                          <a:lnTo>
                            <a:pt x="116" y="54"/>
                          </a:lnTo>
                          <a:lnTo>
                            <a:pt x="122" y="42"/>
                          </a:lnTo>
                          <a:lnTo>
                            <a:pt x="116" y="28"/>
                          </a:lnTo>
                          <a:lnTo>
                            <a:pt x="103" y="15"/>
                          </a:lnTo>
                          <a:lnTo>
                            <a:pt x="85" y="3"/>
                          </a:lnTo>
                          <a:lnTo>
                            <a:pt x="61" y="0"/>
                          </a:lnTo>
                          <a:lnTo>
                            <a:pt x="37" y="3"/>
                          </a:lnTo>
                          <a:lnTo>
                            <a:pt x="18" y="15"/>
                          </a:lnTo>
                          <a:lnTo>
                            <a:pt x="5" y="28"/>
                          </a:lnTo>
                          <a:lnTo>
                            <a:pt x="0" y="42"/>
                          </a:lnTo>
                          <a:lnTo>
                            <a:pt x="5" y="54"/>
                          </a:lnTo>
                          <a:lnTo>
                            <a:pt x="18" y="65"/>
                          </a:lnTo>
                          <a:lnTo>
                            <a:pt x="37" y="72"/>
                          </a:lnTo>
                          <a:lnTo>
                            <a:pt x="61" y="74"/>
                          </a:lnTo>
                          <a:close/>
                        </a:path>
                      </a:pathLst>
                    </a:custGeom>
                    <a:solidFill>
                      <a:srgbClr val="ADADAD"/>
                    </a:solidFill>
                    <a:ln w="0">
                      <a:solidFill>
                        <a:srgbClr val="ADADA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205" y="3024"/>
                      <a:ext cx="96" cy="59"/>
                    </a:xfrm>
                    <a:custGeom>
                      <a:avLst/>
                      <a:gdLst>
                        <a:gd name="T0" fmla="*/ 48 w 96"/>
                        <a:gd name="T1" fmla="*/ 59 h 59"/>
                        <a:gd name="T2" fmla="*/ 66 w 96"/>
                        <a:gd name="T3" fmla="*/ 55 h 59"/>
                        <a:gd name="T4" fmla="*/ 83 w 96"/>
                        <a:gd name="T5" fmla="*/ 50 h 59"/>
                        <a:gd name="T6" fmla="*/ 92 w 96"/>
                        <a:gd name="T7" fmla="*/ 42 h 59"/>
                        <a:gd name="T8" fmla="*/ 96 w 96"/>
                        <a:gd name="T9" fmla="*/ 33 h 59"/>
                        <a:gd name="T10" fmla="*/ 92 w 96"/>
                        <a:gd name="T11" fmla="*/ 22 h 59"/>
                        <a:gd name="T12" fmla="*/ 83 w 96"/>
                        <a:gd name="T13" fmla="*/ 11 h 59"/>
                        <a:gd name="T14" fmla="*/ 66 w 96"/>
                        <a:gd name="T15" fmla="*/ 1 h 59"/>
                        <a:gd name="T16" fmla="*/ 48 w 96"/>
                        <a:gd name="T17" fmla="*/ 0 h 59"/>
                        <a:gd name="T18" fmla="*/ 29 w 96"/>
                        <a:gd name="T19" fmla="*/ 1 h 59"/>
                        <a:gd name="T20" fmla="*/ 13 w 96"/>
                        <a:gd name="T21" fmla="*/ 11 h 59"/>
                        <a:gd name="T22" fmla="*/ 3 w 96"/>
                        <a:gd name="T23" fmla="*/ 22 h 59"/>
                        <a:gd name="T24" fmla="*/ 0 w 96"/>
                        <a:gd name="T25" fmla="*/ 33 h 59"/>
                        <a:gd name="T26" fmla="*/ 3 w 96"/>
                        <a:gd name="T27" fmla="*/ 42 h 59"/>
                        <a:gd name="T28" fmla="*/ 13 w 96"/>
                        <a:gd name="T29" fmla="*/ 50 h 59"/>
                        <a:gd name="T30" fmla="*/ 29 w 96"/>
                        <a:gd name="T31" fmla="*/ 55 h 59"/>
                        <a:gd name="T32" fmla="*/ 48 w 96"/>
                        <a:gd name="T33" fmla="*/ 59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6"/>
                        <a:gd name="T52" fmla="*/ 0 h 59"/>
                        <a:gd name="T53" fmla="*/ 96 w 96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6" h="59">
                          <a:moveTo>
                            <a:pt x="48" y="59"/>
                          </a:moveTo>
                          <a:lnTo>
                            <a:pt x="66" y="55"/>
                          </a:lnTo>
                          <a:lnTo>
                            <a:pt x="83" y="50"/>
                          </a:lnTo>
                          <a:lnTo>
                            <a:pt x="92" y="42"/>
                          </a:lnTo>
                          <a:lnTo>
                            <a:pt x="96" y="33"/>
                          </a:lnTo>
                          <a:lnTo>
                            <a:pt x="92" y="22"/>
                          </a:lnTo>
                          <a:lnTo>
                            <a:pt x="83" y="11"/>
                          </a:lnTo>
                          <a:lnTo>
                            <a:pt x="66" y="1"/>
                          </a:lnTo>
                          <a:lnTo>
                            <a:pt x="48" y="0"/>
                          </a:lnTo>
                          <a:lnTo>
                            <a:pt x="29" y="1"/>
                          </a:lnTo>
                          <a:lnTo>
                            <a:pt x="13" y="11"/>
                          </a:lnTo>
                          <a:lnTo>
                            <a:pt x="3" y="22"/>
                          </a:lnTo>
                          <a:lnTo>
                            <a:pt x="0" y="33"/>
                          </a:lnTo>
                          <a:lnTo>
                            <a:pt x="3" y="42"/>
                          </a:lnTo>
                          <a:lnTo>
                            <a:pt x="13" y="50"/>
                          </a:lnTo>
                          <a:lnTo>
                            <a:pt x="29" y="55"/>
                          </a:lnTo>
                          <a:lnTo>
                            <a:pt x="48" y="59"/>
                          </a:ln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C8C8C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216" y="3024"/>
                      <a:ext cx="74" cy="44"/>
                    </a:xfrm>
                    <a:custGeom>
                      <a:avLst/>
                      <a:gdLst>
                        <a:gd name="T0" fmla="*/ 37 w 74"/>
                        <a:gd name="T1" fmla="*/ 44 h 44"/>
                        <a:gd name="T2" fmla="*/ 55 w 74"/>
                        <a:gd name="T3" fmla="*/ 42 h 44"/>
                        <a:gd name="T4" fmla="*/ 68 w 74"/>
                        <a:gd name="T5" fmla="*/ 35 h 44"/>
                        <a:gd name="T6" fmla="*/ 74 w 74"/>
                        <a:gd name="T7" fmla="*/ 26 h 44"/>
                        <a:gd name="T8" fmla="*/ 68 w 74"/>
                        <a:gd name="T9" fmla="*/ 14 h 44"/>
                        <a:gd name="T10" fmla="*/ 55 w 74"/>
                        <a:gd name="T11" fmla="*/ 5 h 44"/>
                        <a:gd name="T12" fmla="*/ 37 w 74"/>
                        <a:gd name="T13" fmla="*/ 0 h 44"/>
                        <a:gd name="T14" fmla="*/ 18 w 74"/>
                        <a:gd name="T15" fmla="*/ 5 h 44"/>
                        <a:gd name="T16" fmla="*/ 5 w 74"/>
                        <a:gd name="T17" fmla="*/ 14 h 44"/>
                        <a:gd name="T18" fmla="*/ 0 w 74"/>
                        <a:gd name="T19" fmla="*/ 26 h 44"/>
                        <a:gd name="T20" fmla="*/ 5 w 74"/>
                        <a:gd name="T21" fmla="*/ 35 h 44"/>
                        <a:gd name="T22" fmla="*/ 18 w 74"/>
                        <a:gd name="T23" fmla="*/ 42 h 44"/>
                        <a:gd name="T24" fmla="*/ 37 w 74"/>
                        <a:gd name="T25" fmla="*/ 44 h 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4"/>
                        <a:gd name="T40" fmla="*/ 0 h 44"/>
                        <a:gd name="T41" fmla="*/ 74 w 74"/>
                        <a:gd name="T42" fmla="*/ 44 h 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4" h="44">
                          <a:moveTo>
                            <a:pt x="37" y="44"/>
                          </a:moveTo>
                          <a:lnTo>
                            <a:pt x="55" y="42"/>
                          </a:lnTo>
                          <a:lnTo>
                            <a:pt x="68" y="35"/>
                          </a:lnTo>
                          <a:lnTo>
                            <a:pt x="74" y="26"/>
                          </a:lnTo>
                          <a:lnTo>
                            <a:pt x="68" y="14"/>
                          </a:lnTo>
                          <a:lnTo>
                            <a:pt x="55" y="5"/>
                          </a:lnTo>
                          <a:lnTo>
                            <a:pt x="37" y="0"/>
                          </a:lnTo>
                          <a:lnTo>
                            <a:pt x="18" y="5"/>
                          </a:lnTo>
                          <a:lnTo>
                            <a:pt x="5" y="14"/>
                          </a:lnTo>
                          <a:lnTo>
                            <a:pt x="0" y="26"/>
                          </a:lnTo>
                          <a:lnTo>
                            <a:pt x="5" y="35"/>
                          </a:lnTo>
                          <a:lnTo>
                            <a:pt x="18" y="42"/>
                          </a:lnTo>
                          <a:lnTo>
                            <a:pt x="37" y="44"/>
                          </a:lnTo>
                          <a:close/>
                        </a:path>
                      </a:pathLst>
                    </a:custGeom>
                    <a:solidFill>
                      <a:srgbClr val="E4E4E4"/>
                    </a:solidFill>
                    <a:ln w="0">
                      <a:solidFill>
                        <a:srgbClr val="E4E4E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0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236" y="3033"/>
                      <a:ext cx="50" cy="30"/>
                    </a:xfrm>
                    <a:custGeom>
                      <a:avLst/>
                      <a:gdLst>
                        <a:gd name="T0" fmla="*/ 26 w 50"/>
                        <a:gd name="T1" fmla="*/ 30 h 30"/>
                        <a:gd name="T2" fmla="*/ 33 w 50"/>
                        <a:gd name="T3" fmla="*/ 30 h 30"/>
                        <a:gd name="T4" fmla="*/ 39 w 50"/>
                        <a:gd name="T5" fmla="*/ 28 h 30"/>
                        <a:gd name="T6" fmla="*/ 45 w 50"/>
                        <a:gd name="T7" fmla="*/ 24 h 30"/>
                        <a:gd name="T8" fmla="*/ 48 w 50"/>
                        <a:gd name="T9" fmla="*/ 22 h 30"/>
                        <a:gd name="T10" fmla="*/ 50 w 50"/>
                        <a:gd name="T11" fmla="*/ 17 h 30"/>
                        <a:gd name="T12" fmla="*/ 48 w 50"/>
                        <a:gd name="T13" fmla="*/ 13 h 30"/>
                        <a:gd name="T14" fmla="*/ 45 w 50"/>
                        <a:gd name="T15" fmla="*/ 9 h 30"/>
                        <a:gd name="T16" fmla="*/ 39 w 50"/>
                        <a:gd name="T17" fmla="*/ 4 h 30"/>
                        <a:gd name="T18" fmla="*/ 33 w 50"/>
                        <a:gd name="T19" fmla="*/ 2 h 30"/>
                        <a:gd name="T20" fmla="*/ 26 w 50"/>
                        <a:gd name="T21" fmla="*/ 0 h 30"/>
                        <a:gd name="T22" fmla="*/ 17 w 50"/>
                        <a:gd name="T23" fmla="*/ 2 h 30"/>
                        <a:gd name="T24" fmla="*/ 11 w 50"/>
                        <a:gd name="T25" fmla="*/ 4 h 30"/>
                        <a:gd name="T26" fmla="*/ 6 w 50"/>
                        <a:gd name="T27" fmla="*/ 9 h 30"/>
                        <a:gd name="T28" fmla="*/ 2 w 50"/>
                        <a:gd name="T29" fmla="*/ 13 h 30"/>
                        <a:gd name="T30" fmla="*/ 0 w 50"/>
                        <a:gd name="T31" fmla="*/ 17 h 30"/>
                        <a:gd name="T32" fmla="*/ 2 w 50"/>
                        <a:gd name="T33" fmla="*/ 22 h 30"/>
                        <a:gd name="T34" fmla="*/ 6 w 50"/>
                        <a:gd name="T35" fmla="*/ 24 h 30"/>
                        <a:gd name="T36" fmla="*/ 11 w 50"/>
                        <a:gd name="T37" fmla="*/ 28 h 30"/>
                        <a:gd name="T38" fmla="*/ 17 w 50"/>
                        <a:gd name="T39" fmla="*/ 30 h 30"/>
                        <a:gd name="T40" fmla="*/ 26 w 50"/>
                        <a:gd name="T41" fmla="*/ 30 h 3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50"/>
                        <a:gd name="T64" fmla="*/ 0 h 30"/>
                        <a:gd name="T65" fmla="*/ 50 w 50"/>
                        <a:gd name="T66" fmla="*/ 30 h 3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50" h="30">
                          <a:moveTo>
                            <a:pt x="26" y="30"/>
                          </a:moveTo>
                          <a:lnTo>
                            <a:pt x="33" y="30"/>
                          </a:lnTo>
                          <a:lnTo>
                            <a:pt x="39" y="28"/>
                          </a:lnTo>
                          <a:lnTo>
                            <a:pt x="45" y="24"/>
                          </a:lnTo>
                          <a:lnTo>
                            <a:pt x="48" y="22"/>
                          </a:lnTo>
                          <a:lnTo>
                            <a:pt x="50" y="17"/>
                          </a:lnTo>
                          <a:lnTo>
                            <a:pt x="48" y="13"/>
                          </a:lnTo>
                          <a:lnTo>
                            <a:pt x="45" y="9"/>
                          </a:lnTo>
                          <a:lnTo>
                            <a:pt x="39" y="4"/>
                          </a:lnTo>
                          <a:lnTo>
                            <a:pt x="33" y="2"/>
                          </a:lnTo>
                          <a:lnTo>
                            <a:pt x="26" y="0"/>
                          </a:lnTo>
                          <a:lnTo>
                            <a:pt x="17" y="2"/>
                          </a:lnTo>
                          <a:lnTo>
                            <a:pt x="11" y="4"/>
                          </a:lnTo>
                          <a:lnTo>
                            <a:pt x="6" y="9"/>
                          </a:lnTo>
                          <a:lnTo>
                            <a:pt x="2" y="13"/>
                          </a:lnTo>
                          <a:lnTo>
                            <a:pt x="0" y="17"/>
                          </a:lnTo>
                          <a:lnTo>
                            <a:pt x="2" y="22"/>
                          </a:lnTo>
                          <a:lnTo>
                            <a:pt x="6" y="24"/>
                          </a:lnTo>
                          <a:lnTo>
                            <a:pt x="11" y="28"/>
                          </a:lnTo>
                          <a:lnTo>
                            <a:pt x="17" y="30"/>
                          </a:lnTo>
                          <a:lnTo>
                            <a:pt x="26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1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303" y="3331"/>
                      <a:ext cx="308" cy="308"/>
                    </a:xfrm>
                    <a:custGeom>
                      <a:avLst/>
                      <a:gdLst>
                        <a:gd name="T0" fmla="*/ 137 w 308"/>
                        <a:gd name="T1" fmla="*/ 308 h 308"/>
                        <a:gd name="T2" fmla="*/ 102 w 308"/>
                        <a:gd name="T3" fmla="*/ 305 h 308"/>
                        <a:gd name="T4" fmla="*/ 72 w 308"/>
                        <a:gd name="T5" fmla="*/ 295 h 308"/>
                        <a:gd name="T6" fmla="*/ 48 w 308"/>
                        <a:gd name="T7" fmla="*/ 282 h 308"/>
                        <a:gd name="T8" fmla="*/ 31 w 308"/>
                        <a:gd name="T9" fmla="*/ 269 h 308"/>
                        <a:gd name="T10" fmla="*/ 18 w 308"/>
                        <a:gd name="T11" fmla="*/ 254 h 308"/>
                        <a:gd name="T12" fmla="*/ 9 w 308"/>
                        <a:gd name="T13" fmla="*/ 241 h 308"/>
                        <a:gd name="T14" fmla="*/ 4 w 308"/>
                        <a:gd name="T15" fmla="*/ 230 h 308"/>
                        <a:gd name="T16" fmla="*/ 0 w 308"/>
                        <a:gd name="T17" fmla="*/ 223 h 308"/>
                        <a:gd name="T18" fmla="*/ 0 w 308"/>
                        <a:gd name="T19" fmla="*/ 219 h 308"/>
                        <a:gd name="T20" fmla="*/ 0 w 308"/>
                        <a:gd name="T21" fmla="*/ 0 h 308"/>
                        <a:gd name="T22" fmla="*/ 308 w 308"/>
                        <a:gd name="T23" fmla="*/ 2 h 308"/>
                        <a:gd name="T24" fmla="*/ 308 w 308"/>
                        <a:gd name="T25" fmla="*/ 199 h 308"/>
                        <a:gd name="T26" fmla="*/ 300 w 308"/>
                        <a:gd name="T27" fmla="*/ 214 h 308"/>
                        <a:gd name="T28" fmla="*/ 295 w 308"/>
                        <a:gd name="T29" fmla="*/ 228 h 308"/>
                        <a:gd name="T30" fmla="*/ 287 w 308"/>
                        <a:gd name="T31" fmla="*/ 241 h 308"/>
                        <a:gd name="T32" fmla="*/ 282 w 308"/>
                        <a:gd name="T33" fmla="*/ 249 h 308"/>
                        <a:gd name="T34" fmla="*/ 280 w 308"/>
                        <a:gd name="T35" fmla="*/ 253 h 308"/>
                        <a:gd name="T36" fmla="*/ 265 w 308"/>
                        <a:gd name="T37" fmla="*/ 267 h 308"/>
                        <a:gd name="T38" fmla="*/ 245 w 308"/>
                        <a:gd name="T39" fmla="*/ 279 h 308"/>
                        <a:gd name="T40" fmla="*/ 220 w 308"/>
                        <a:gd name="T41" fmla="*/ 288 h 308"/>
                        <a:gd name="T42" fmla="*/ 196 w 308"/>
                        <a:gd name="T43" fmla="*/ 295 h 308"/>
                        <a:gd name="T44" fmla="*/ 174 w 308"/>
                        <a:gd name="T45" fmla="*/ 301 h 308"/>
                        <a:gd name="T46" fmla="*/ 156 w 308"/>
                        <a:gd name="T47" fmla="*/ 305 h 308"/>
                        <a:gd name="T48" fmla="*/ 143 w 308"/>
                        <a:gd name="T49" fmla="*/ 308 h 308"/>
                        <a:gd name="T50" fmla="*/ 137 w 308"/>
                        <a:gd name="T51" fmla="*/ 308 h 308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8"/>
                        <a:gd name="T79" fmla="*/ 0 h 308"/>
                        <a:gd name="T80" fmla="*/ 308 w 308"/>
                        <a:gd name="T81" fmla="*/ 308 h 308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8" h="308">
                          <a:moveTo>
                            <a:pt x="137" y="308"/>
                          </a:moveTo>
                          <a:lnTo>
                            <a:pt x="102" y="305"/>
                          </a:lnTo>
                          <a:lnTo>
                            <a:pt x="72" y="295"/>
                          </a:lnTo>
                          <a:lnTo>
                            <a:pt x="48" y="282"/>
                          </a:lnTo>
                          <a:lnTo>
                            <a:pt x="31" y="269"/>
                          </a:lnTo>
                          <a:lnTo>
                            <a:pt x="18" y="254"/>
                          </a:lnTo>
                          <a:lnTo>
                            <a:pt x="9" y="241"/>
                          </a:lnTo>
                          <a:lnTo>
                            <a:pt x="4" y="230"/>
                          </a:lnTo>
                          <a:lnTo>
                            <a:pt x="0" y="223"/>
                          </a:lnTo>
                          <a:lnTo>
                            <a:pt x="0" y="219"/>
                          </a:lnTo>
                          <a:lnTo>
                            <a:pt x="0" y="0"/>
                          </a:lnTo>
                          <a:lnTo>
                            <a:pt x="308" y="2"/>
                          </a:lnTo>
                          <a:lnTo>
                            <a:pt x="308" y="199"/>
                          </a:lnTo>
                          <a:lnTo>
                            <a:pt x="300" y="214"/>
                          </a:lnTo>
                          <a:lnTo>
                            <a:pt x="295" y="228"/>
                          </a:lnTo>
                          <a:lnTo>
                            <a:pt x="287" y="241"/>
                          </a:lnTo>
                          <a:lnTo>
                            <a:pt x="282" y="249"/>
                          </a:lnTo>
                          <a:lnTo>
                            <a:pt x="280" y="253"/>
                          </a:lnTo>
                          <a:lnTo>
                            <a:pt x="265" y="267"/>
                          </a:lnTo>
                          <a:lnTo>
                            <a:pt x="245" y="279"/>
                          </a:lnTo>
                          <a:lnTo>
                            <a:pt x="220" y="288"/>
                          </a:lnTo>
                          <a:lnTo>
                            <a:pt x="196" y="295"/>
                          </a:lnTo>
                          <a:lnTo>
                            <a:pt x="174" y="301"/>
                          </a:lnTo>
                          <a:lnTo>
                            <a:pt x="156" y="305"/>
                          </a:lnTo>
                          <a:lnTo>
                            <a:pt x="143" y="308"/>
                          </a:lnTo>
                          <a:lnTo>
                            <a:pt x="137" y="308"/>
                          </a:lnTo>
                          <a:close/>
                        </a:path>
                      </a:pathLst>
                    </a:custGeom>
                    <a:solidFill>
                      <a:srgbClr val="1A1A1A"/>
                    </a:solidFill>
                    <a:ln w="0">
                      <a:solidFill>
                        <a:srgbClr val="1A1A1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320" y="3331"/>
                      <a:ext cx="278" cy="306"/>
                    </a:xfrm>
                    <a:custGeom>
                      <a:avLst/>
                      <a:gdLst>
                        <a:gd name="T0" fmla="*/ 127 w 278"/>
                        <a:gd name="T1" fmla="*/ 306 h 306"/>
                        <a:gd name="T2" fmla="*/ 94 w 278"/>
                        <a:gd name="T3" fmla="*/ 303 h 306"/>
                        <a:gd name="T4" fmla="*/ 66 w 278"/>
                        <a:gd name="T5" fmla="*/ 295 h 306"/>
                        <a:gd name="T6" fmla="*/ 46 w 278"/>
                        <a:gd name="T7" fmla="*/ 286 h 306"/>
                        <a:gd name="T8" fmla="*/ 29 w 278"/>
                        <a:gd name="T9" fmla="*/ 273 h 306"/>
                        <a:gd name="T10" fmla="*/ 16 w 278"/>
                        <a:gd name="T11" fmla="*/ 260 h 306"/>
                        <a:gd name="T12" fmla="*/ 9 w 278"/>
                        <a:gd name="T13" fmla="*/ 249 h 306"/>
                        <a:gd name="T14" fmla="*/ 3 w 278"/>
                        <a:gd name="T15" fmla="*/ 238 h 306"/>
                        <a:gd name="T16" fmla="*/ 1 w 278"/>
                        <a:gd name="T17" fmla="*/ 232 h 306"/>
                        <a:gd name="T18" fmla="*/ 0 w 278"/>
                        <a:gd name="T19" fmla="*/ 228 h 306"/>
                        <a:gd name="T20" fmla="*/ 0 w 278"/>
                        <a:gd name="T21" fmla="*/ 0 h 306"/>
                        <a:gd name="T22" fmla="*/ 278 w 278"/>
                        <a:gd name="T23" fmla="*/ 2 h 306"/>
                        <a:gd name="T24" fmla="*/ 278 w 278"/>
                        <a:gd name="T25" fmla="*/ 191 h 306"/>
                        <a:gd name="T26" fmla="*/ 272 w 278"/>
                        <a:gd name="T27" fmla="*/ 206 h 306"/>
                        <a:gd name="T28" fmla="*/ 267 w 278"/>
                        <a:gd name="T29" fmla="*/ 219 h 306"/>
                        <a:gd name="T30" fmla="*/ 261 w 278"/>
                        <a:gd name="T31" fmla="*/ 232 h 306"/>
                        <a:gd name="T32" fmla="*/ 255 w 278"/>
                        <a:gd name="T33" fmla="*/ 240 h 306"/>
                        <a:gd name="T34" fmla="*/ 254 w 278"/>
                        <a:gd name="T35" fmla="*/ 243 h 306"/>
                        <a:gd name="T36" fmla="*/ 241 w 278"/>
                        <a:gd name="T37" fmla="*/ 256 h 306"/>
                        <a:gd name="T38" fmla="*/ 222 w 278"/>
                        <a:gd name="T39" fmla="*/ 269 h 306"/>
                        <a:gd name="T40" fmla="*/ 202 w 278"/>
                        <a:gd name="T41" fmla="*/ 280 h 306"/>
                        <a:gd name="T42" fmla="*/ 179 w 278"/>
                        <a:gd name="T43" fmla="*/ 290 h 306"/>
                        <a:gd name="T44" fmla="*/ 159 w 278"/>
                        <a:gd name="T45" fmla="*/ 297 h 306"/>
                        <a:gd name="T46" fmla="*/ 142 w 278"/>
                        <a:gd name="T47" fmla="*/ 303 h 306"/>
                        <a:gd name="T48" fmla="*/ 131 w 278"/>
                        <a:gd name="T49" fmla="*/ 306 h 306"/>
                        <a:gd name="T50" fmla="*/ 127 w 278"/>
                        <a:gd name="T51" fmla="*/ 306 h 30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78"/>
                        <a:gd name="T79" fmla="*/ 0 h 306"/>
                        <a:gd name="T80" fmla="*/ 278 w 278"/>
                        <a:gd name="T81" fmla="*/ 306 h 30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78" h="306">
                          <a:moveTo>
                            <a:pt x="127" y="306"/>
                          </a:moveTo>
                          <a:lnTo>
                            <a:pt x="94" y="303"/>
                          </a:lnTo>
                          <a:lnTo>
                            <a:pt x="66" y="295"/>
                          </a:lnTo>
                          <a:lnTo>
                            <a:pt x="46" y="286"/>
                          </a:lnTo>
                          <a:lnTo>
                            <a:pt x="29" y="273"/>
                          </a:lnTo>
                          <a:lnTo>
                            <a:pt x="16" y="260"/>
                          </a:lnTo>
                          <a:lnTo>
                            <a:pt x="9" y="249"/>
                          </a:lnTo>
                          <a:lnTo>
                            <a:pt x="3" y="238"/>
                          </a:lnTo>
                          <a:lnTo>
                            <a:pt x="1" y="232"/>
                          </a:lnTo>
                          <a:lnTo>
                            <a:pt x="0" y="228"/>
                          </a:lnTo>
                          <a:lnTo>
                            <a:pt x="0" y="0"/>
                          </a:lnTo>
                          <a:lnTo>
                            <a:pt x="278" y="2"/>
                          </a:lnTo>
                          <a:lnTo>
                            <a:pt x="278" y="191"/>
                          </a:lnTo>
                          <a:lnTo>
                            <a:pt x="272" y="206"/>
                          </a:lnTo>
                          <a:lnTo>
                            <a:pt x="267" y="219"/>
                          </a:lnTo>
                          <a:lnTo>
                            <a:pt x="261" y="232"/>
                          </a:lnTo>
                          <a:lnTo>
                            <a:pt x="255" y="240"/>
                          </a:lnTo>
                          <a:lnTo>
                            <a:pt x="254" y="243"/>
                          </a:lnTo>
                          <a:lnTo>
                            <a:pt x="241" y="256"/>
                          </a:lnTo>
                          <a:lnTo>
                            <a:pt x="222" y="269"/>
                          </a:lnTo>
                          <a:lnTo>
                            <a:pt x="202" y="280"/>
                          </a:lnTo>
                          <a:lnTo>
                            <a:pt x="179" y="290"/>
                          </a:lnTo>
                          <a:lnTo>
                            <a:pt x="159" y="297"/>
                          </a:lnTo>
                          <a:lnTo>
                            <a:pt x="142" y="303"/>
                          </a:lnTo>
                          <a:lnTo>
                            <a:pt x="131" y="306"/>
                          </a:lnTo>
                          <a:lnTo>
                            <a:pt x="127" y="3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0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5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338" y="3331"/>
                      <a:ext cx="249" cy="306"/>
                    </a:xfrm>
                    <a:custGeom>
                      <a:avLst/>
                      <a:gdLst>
                        <a:gd name="T0" fmla="*/ 115 w 249"/>
                        <a:gd name="T1" fmla="*/ 306 h 306"/>
                        <a:gd name="T2" fmla="*/ 82 w 249"/>
                        <a:gd name="T3" fmla="*/ 303 h 306"/>
                        <a:gd name="T4" fmla="*/ 56 w 249"/>
                        <a:gd name="T5" fmla="*/ 295 h 306"/>
                        <a:gd name="T6" fmla="*/ 35 w 249"/>
                        <a:gd name="T7" fmla="*/ 284 h 306"/>
                        <a:gd name="T8" fmla="*/ 20 w 249"/>
                        <a:gd name="T9" fmla="*/ 271 h 306"/>
                        <a:gd name="T10" fmla="*/ 11 w 249"/>
                        <a:gd name="T11" fmla="*/ 260 h 306"/>
                        <a:gd name="T12" fmla="*/ 4 w 249"/>
                        <a:gd name="T13" fmla="*/ 249 h 306"/>
                        <a:gd name="T14" fmla="*/ 0 w 249"/>
                        <a:gd name="T15" fmla="*/ 241 h 306"/>
                        <a:gd name="T16" fmla="*/ 0 w 249"/>
                        <a:gd name="T17" fmla="*/ 240 h 306"/>
                        <a:gd name="T18" fmla="*/ 0 w 249"/>
                        <a:gd name="T19" fmla="*/ 0 h 306"/>
                        <a:gd name="T20" fmla="*/ 249 w 249"/>
                        <a:gd name="T21" fmla="*/ 2 h 306"/>
                        <a:gd name="T22" fmla="*/ 249 w 249"/>
                        <a:gd name="T23" fmla="*/ 186 h 306"/>
                        <a:gd name="T24" fmla="*/ 243 w 249"/>
                        <a:gd name="T25" fmla="*/ 197 h 306"/>
                        <a:gd name="T26" fmla="*/ 237 w 249"/>
                        <a:gd name="T27" fmla="*/ 210 h 306"/>
                        <a:gd name="T28" fmla="*/ 232 w 249"/>
                        <a:gd name="T29" fmla="*/ 223 h 306"/>
                        <a:gd name="T30" fmla="*/ 228 w 249"/>
                        <a:gd name="T31" fmla="*/ 230 h 306"/>
                        <a:gd name="T32" fmla="*/ 226 w 249"/>
                        <a:gd name="T33" fmla="*/ 234 h 306"/>
                        <a:gd name="T34" fmla="*/ 215 w 249"/>
                        <a:gd name="T35" fmla="*/ 245 h 306"/>
                        <a:gd name="T36" fmla="*/ 198 w 249"/>
                        <a:gd name="T37" fmla="*/ 258 h 306"/>
                        <a:gd name="T38" fmla="*/ 180 w 249"/>
                        <a:gd name="T39" fmla="*/ 271 h 306"/>
                        <a:gd name="T40" fmla="*/ 161 w 249"/>
                        <a:gd name="T41" fmla="*/ 282 h 306"/>
                        <a:gd name="T42" fmla="*/ 145 w 249"/>
                        <a:gd name="T43" fmla="*/ 292 h 306"/>
                        <a:gd name="T44" fmla="*/ 130 w 249"/>
                        <a:gd name="T45" fmla="*/ 299 h 306"/>
                        <a:gd name="T46" fmla="*/ 119 w 249"/>
                        <a:gd name="T47" fmla="*/ 305 h 306"/>
                        <a:gd name="T48" fmla="*/ 115 w 249"/>
                        <a:gd name="T49" fmla="*/ 306 h 30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49"/>
                        <a:gd name="T76" fmla="*/ 0 h 306"/>
                        <a:gd name="T77" fmla="*/ 249 w 249"/>
                        <a:gd name="T78" fmla="*/ 306 h 30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49" h="306">
                          <a:moveTo>
                            <a:pt x="115" y="306"/>
                          </a:moveTo>
                          <a:lnTo>
                            <a:pt x="82" y="303"/>
                          </a:lnTo>
                          <a:lnTo>
                            <a:pt x="56" y="295"/>
                          </a:lnTo>
                          <a:lnTo>
                            <a:pt x="35" y="284"/>
                          </a:lnTo>
                          <a:lnTo>
                            <a:pt x="20" y="271"/>
                          </a:lnTo>
                          <a:lnTo>
                            <a:pt x="11" y="260"/>
                          </a:lnTo>
                          <a:lnTo>
                            <a:pt x="4" y="249"/>
                          </a:lnTo>
                          <a:lnTo>
                            <a:pt x="0" y="241"/>
                          </a:lnTo>
                          <a:lnTo>
                            <a:pt x="0" y="240"/>
                          </a:lnTo>
                          <a:lnTo>
                            <a:pt x="0" y="0"/>
                          </a:lnTo>
                          <a:lnTo>
                            <a:pt x="249" y="2"/>
                          </a:lnTo>
                          <a:lnTo>
                            <a:pt x="249" y="186"/>
                          </a:lnTo>
                          <a:lnTo>
                            <a:pt x="243" y="197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8" y="230"/>
                          </a:lnTo>
                          <a:lnTo>
                            <a:pt x="226" y="234"/>
                          </a:lnTo>
                          <a:lnTo>
                            <a:pt x="215" y="245"/>
                          </a:lnTo>
                          <a:lnTo>
                            <a:pt x="198" y="258"/>
                          </a:lnTo>
                          <a:lnTo>
                            <a:pt x="180" y="271"/>
                          </a:lnTo>
                          <a:lnTo>
                            <a:pt x="161" y="282"/>
                          </a:lnTo>
                          <a:lnTo>
                            <a:pt x="145" y="292"/>
                          </a:lnTo>
                          <a:lnTo>
                            <a:pt x="130" y="299"/>
                          </a:lnTo>
                          <a:lnTo>
                            <a:pt x="119" y="305"/>
                          </a:lnTo>
                          <a:lnTo>
                            <a:pt x="115" y="306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355" y="3333"/>
                      <a:ext cx="219" cy="303"/>
                    </a:xfrm>
                    <a:custGeom>
                      <a:avLst/>
                      <a:gdLst>
                        <a:gd name="T0" fmla="*/ 105 w 219"/>
                        <a:gd name="T1" fmla="*/ 303 h 303"/>
                        <a:gd name="T2" fmla="*/ 76 w 219"/>
                        <a:gd name="T3" fmla="*/ 301 h 303"/>
                        <a:gd name="T4" fmla="*/ 52 w 219"/>
                        <a:gd name="T5" fmla="*/ 293 h 303"/>
                        <a:gd name="T6" fmla="*/ 33 w 219"/>
                        <a:gd name="T7" fmla="*/ 284 h 303"/>
                        <a:gd name="T8" fmla="*/ 20 w 219"/>
                        <a:gd name="T9" fmla="*/ 275 h 303"/>
                        <a:gd name="T10" fmla="*/ 11 w 219"/>
                        <a:gd name="T11" fmla="*/ 264 h 303"/>
                        <a:gd name="T12" fmla="*/ 3 w 219"/>
                        <a:gd name="T13" fmla="*/ 254 h 303"/>
                        <a:gd name="T14" fmla="*/ 2 w 219"/>
                        <a:gd name="T15" fmla="*/ 249 h 303"/>
                        <a:gd name="T16" fmla="*/ 0 w 219"/>
                        <a:gd name="T17" fmla="*/ 247 h 303"/>
                        <a:gd name="T18" fmla="*/ 0 w 219"/>
                        <a:gd name="T19" fmla="*/ 0 h 303"/>
                        <a:gd name="T20" fmla="*/ 219 w 219"/>
                        <a:gd name="T21" fmla="*/ 0 h 303"/>
                        <a:gd name="T22" fmla="*/ 219 w 219"/>
                        <a:gd name="T23" fmla="*/ 176 h 303"/>
                        <a:gd name="T24" fmla="*/ 215 w 219"/>
                        <a:gd name="T25" fmla="*/ 188 h 303"/>
                        <a:gd name="T26" fmla="*/ 209 w 219"/>
                        <a:gd name="T27" fmla="*/ 201 h 303"/>
                        <a:gd name="T28" fmla="*/ 206 w 219"/>
                        <a:gd name="T29" fmla="*/ 210 h 303"/>
                        <a:gd name="T30" fmla="*/ 202 w 219"/>
                        <a:gd name="T31" fmla="*/ 219 h 303"/>
                        <a:gd name="T32" fmla="*/ 200 w 219"/>
                        <a:gd name="T33" fmla="*/ 223 h 303"/>
                        <a:gd name="T34" fmla="*/ 191 w 219"/>
                        <a:gd name="T35" fmla="*/ 234 h 303"/>
                        <a:gd name="T36" fmla="*/ 176 w 219"/>
                        <a:gd name="T37" fmla="*/ 247 h 303"/>
                        <a:gd name="T38" fmla="*/ 161 w 219"/>
                        <a:gd name="T39" fmla="*/ 260 h 303"/>
                        <a:gd name="T40" fmla="*/ 144 w 219"/>
                        <a:gd name="T41" fmla="*/ 273 h 303"/>
                        <a:gd name="T42" fmla="*/ 130 w 219"/>
                        <a:gd name="T43" fmla="*/ 284 h 303"/>
                        <a:gd name="T44" fmla="*/ 117 w 219"/>
                        <a:gd name="T45" fmla="*/ 295 h 303"/>
                        <a:gd name="T46" fmla="*/ 109 w 219"/>
                        <a:gd name="T47" fmla="*/ 301 h 303"/>
                        <a:gd name="T48" fmla="*/ 105 w 219"/>
                        <a:gd name="T49" fmla="*/ 303 h 30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9"/>
                        <a:gd name="T76" fmla="*/ 0 h 303"/>
                        <a:gd name="T77" fmla="*/ 219 w 219"/>
                        <a:gd name="T78" fmla="*/ 303 h 30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9" h="303">
                          <a:moveTo>
                            <a:pt x="105" y="303"/>
                          </a:moveTo>
                          <a:lnTo>
                            <a:pt x="76" y="301"/>
                          </a:lnTo>
                          <a:lnTo>
                            <a:pt x="52" y="293"/>
                          </a:lnTo>
                          <a:lnTo>
                            <a:pt x="33" y="284"/>
                          </a:lnTo>
                          <a:lnTo>
                            <a:pt x="20" y="275"/>
                          </a:lnTo>
                          <a:lnTo>
                            <a:pt x="11" y="264"/>
                          </a:lnTo>
                          <a:lnTo>
                            <a:pt x="3" y="254"/>
                          </a:lnTo>
                          <a:lnTo>
                            <a:pt x="2" y="249"/>
                          </a:lnTo>
                          <a:lnTo>
                            <a:pt x="0" y="247"/>
                          </a:lnTo>
                          <a:lnTo>
                            <a:pt x="0" y="0"/>
                          </a:lnTo>
                          <a:lnTo>
                            <a:pt x="219" y="0"/>
                          </a:lnTo>
                          <a:lnTo>
                            <a:pt x="219" y="176"/>
                          </a:lnTo>
                          <a:lnTo>
                            <a:pt x="215" y="188"/>
                          </a:lnTo>
                          <a:lnTo>
                            <a:pt x="209" y="201"/>
                          </a:lnTo>
                          <a:lnTo>
                            <a:pt x="206" y="210"/>
                          </a:lnTo>
                          <a:lnTo>
                            <a:pt x="202" y="219"/>
                          </a:lnTo>
                          <a:lnTo>
                            <a:pt x="200" y="223"/>
                          </a:lnTo>
                          <a:lnTo>
                            <a:pt x="191" y="234"/>
                          </a:lnTo>
                          <a:lnTo>
                            <a:pt x="176" y="247"/>
                          </a:lnTo>
                          <a:lnTo>
                            <a:pt x="161" y="260"/>
                          </a:lnTo>
                          <a:lnTo>
                            <a:pt x="144" y="273"/>
                          </a:lnTo>
                          <a:lnTo>
                            <a:pt x="130" y="284"/>
                          </a:lnTo>
                          <a:lnTo>
                            <a:pt x="117" y="295"/>
                          </a:lnTo>
                          <a:lnTo>
                            <a:pt x="109" y="301"/>
                          </a:lnTo>
                          <a:lnTo>
                            <a:pt x="105" y="303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0">
                      <a:solidFill>
                        <a:srgbClr val="6666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7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373" y="3333"/>
                      <a:ext cx="189" cy="303"/>
                    </a:xfrm>
                    <a:custGeom>
                      <a:avLst/>
                      <a:gdLst>
                        <a:gd name="T0" fmla="*/ 95 w 189"/>
                        <a:gd name="T1" fmla="*/ 303 h 303"/>
                        <a:gd name="T2" fmla="*/ 65 w 189"/>
                        <a:gd name="T3" fmla="*/ 299 h 303"/>
                        <a:gd name="T4" fmla="*/ 41 w 189"/>
                        <a:gd name="T5" fmla="*/ 293 h 303"/>
                        <a:gd name="T6" fmla="*/ 24 w 189"/>
                        <a:gd name="T7" fmla="*/ 284 h 303"/>
                        <a:gd name="T8" fmla="*/ 11 w 189"/>
                        <a:gd name="T9" fmla="*/ 275 h 303"/>
                        <a:gd name="T10" fmla="*/ 4 w 189"/>
                        <a:gd name="T11" fmla="*/ 265 h 303"/>
                        <a:gd name="T12" fmla="*/ 0 w 189"/>
                        <a:gd name="T13" fmla="*/ 258 h 303"/>
                        <a:gd name="T14" fmla="*/ 0 w 189"/>
                        <a:gd name="T15" fmla="*/ 256 h 303"/>
                        <a:gd name="T16" fmla="*/ 0 w 189"/>
                        <a:gd name="T17" fmla="*/ 0 h 303"/>
                        <a:gd name="T18" fmla="*/ 189 w 189"/>
                        <a:gd name="T19" fmla="*/ 0 h 303"/>
                        <a:gd name="T20" fmla="*/ 189 w 189"/>
                        <a:gd name="T21" fmla="*/ 169 h 303"/>
                        <a:gd name="T22" fmla="*/ 184 w 189"/>
                        <a:gd name="T23" fmla="*/ 182 h 303"/>
                        <a:gd name="T24" fmla="*/ 178 w 189"/>
                        <a:gd name="T25" fmla="*/ 197 h 303"/>
                        <a:gd name="T26" fmla="*/ 175 w 189"/>
                        <a:gd name="T27" fmla="*/ 208 h 303"/>
                        <a:gd name="T28" fmla="*/ 173 w 189"/>
                        <a:gd name="T29" fmla="*/ 212 h 303"/>
                        <a:gd name="T30" fmla="*/ 165 w 189"/>
                        <a:gd name="T31" fmla="*/ 223 h 303"/>
                        <a:gd name="T32" fmla="*/ 154 w 189"/>
                        <a:gd name="T33" fmla="*/ 236 h 303"/>
                        <a:gd name="T34" fmla="*/ 141 w 189"/>
                        <a:gd name="T35" fmla="*/ 251 h 303"/>
                        <a:gd name="T36" fmla="*/ 126 w 189"/>
                        <a:gd name="T37" fmla="*/ 265 h 303"/>
                        <a:gd name="T38" fmla="*/ 115 w 189"/>
                        <a:gd name="T39" fmla="*/ 280 h 303"/>
                        <a:gd name="T40" fmla="*/ 104 w 189"/>
                        <a:gd name="T41" fmla="*/ 291 h 303"/>
                        <a:gd name="T42" fmla="*/ 97 w 189"/>
                        <a:gd name="T43" fmla="*/ 299 h 303"/>
                        <a:gd name="T44" fmla="*/ 95 w 189"/>
                        <a:gd name="T45" fmla="*/ 303 h 303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9"/>
                        <a:gd name="T70" fmla="*/ 0 h 303"/>
                        <a:gd name="T71" fmla="*/ 189 w 189"/>
                        <a:gd name="T72" fmla="*/ 303 h 303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9" h="303">
                          <a:moveTo>
                            <a:pt x="95" y="303"/>
                          </a:moveTo>
                          <a:lnTo>
                            <a:pt x="65" y="299"/>
                          </a:lnTo>
                          <a:lnTo>
                            <a:pt x="41" y="293"/>
                          </a:lnTo>
                          <a:lnTo>
                            <a:pt x="24" y="284"/>
                          </a:lnTo>
                          <a:lnTo>
                            <a:pt x="11" y="275"/>
                          </a:lnTo>
                          <a:lnTo>
                            <a:pt x="4" y="265"/>
                          </a:lnTo>
                          <a:lnTo>
                            <a:pt x="0" y="258"/>
                          </a:lnTo>
                          <a:lnTo>
                            <a:pt x="0" y="256"/>
                          </a:lnTo>
                          <a:lnTo>
                            <a:pt x="0" y="0"/>
                          </a:lnTo>
                          <a:lnTo>
                            <a:pt x="189" y="0"/>
                          </a:lnTo>
                          <a:lnTo>
                            <a:pt x="189" y="169"/>
                          </a:lnTo>
                          <a:lnTo>
                            <a:pt x="184" y="182"/>
                          </a:lnTo>
                          <a:lnTo>
                            <a:pt x="178" y="197"/>
                          </a:lnTo>
                          <a:lnTo>
                            <a:pt x="175" y="208"/>
                          </a:lnTo>
                          <a:lnTo>
                            <a:pt x="173" y="212"/>
                          </a:lnTo>
                          <a:lnTo>
                            <a:pt x="165" y="223"/>
                          </a:lnTo>
                          <a:lnTo>
                            <a:pt x="154" y="236"/>
                          </a:lnTo>
                          <a:lnTo>
                            <a:pt x="141" y="251"/>
                          </a:lnTo>
                          <a:lnTo>
                            <a:pt x="126" y="265"/>
                          </a:lnTo>
                          <a:lnTo>
                            <a:pt x="115" y="280"/>
                          </a:lnTo>
                          <a:lnTo>
                            <a:pt x="104" y="291"/>
                          </a:lnTo>
                          <a:lnTo>
                            <a:pt x="97" y="299"/>
                          </a:lnTo>
                          <a:lnTo>
                            <a:pt x="95" y="30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8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390" y="3333"/>
                      <a:ext cx="159" cy="301"/>
                    </a:xfrm>
                    <a:custGeom>
                      <a:avLst/>
                      <a:gdLst>
                        <a:gd name="T0" fmla="*/ 83 w 159"/>
                        <a:gd name="T1" fmla="*/ 301 h 301"/>
                        <a:gd name="T2" fmla="*/ 54 w 159"/>
                        <a:gd name="T3" fmla="*/ 299 h 301"/>
                        <a:gd name="T4" fmla="*/ 32 w 159"/>
                        <a:gd name="T5" fmla="*/ 293 h 301"/>
                        <a:gd name="T6" fmla="*/ 17 w 159"/>
                        <a:gd name="T7" fmla="*/ 284 h 301"/>
                        <a:gd name="T8" fmla="*/ 7 w 159"/>
                        <a:gd name="T9" fmla="*/ 275 h 301"/>
                        <a:gd name="T10" fmla="*/ 2 w 159"/>
                        <a:gd name="T11" fmla="*/ 267 h 301"/>
                        <a:gd name="T12" fmla="*/ 0 w 159"/>
                        <a:gd name="T13" fmla="*/ 265 h 301"/>
                        <a:gd name="T14" fmla="*/ 0 w 159"/>
                        <a:gd name="T15" fmla="*/ 0 h 301"/>
                        <a:gd name="T16" fmla="*/ 159 w 159"/>
                        <a:gd name="T17" fmla="*/ 0 h 301"/>
                        <a:gd name="T18" fmla="*/ 159 w 159"/>
                        <a:gd name="T19" fmla="*/ 162 h 301"/>
                        <a:gd name="T20" fmla="*/ 156 w 159"/>
                        <a:gd name="T21" fmla="*/ 173 h 301"/>
                        <a:gd name="T22" fmla="*/ 152 w 159"/>
                        <a:gd name="T23" fmla="*/ 188 h 301"/>
                        <a:gd name="T24" fmla="*/ 148 w 159"/>
                        <a:gd name="T25" fmla="*/ 199 h 301"/>
                        <a:gd name="T26" fmla="*/ 146 w 159"/>
                        <a:gd name="T27" fmla="*/ 202 h 301"/>
                        <a:gd name="T28" fmla="*/ 141 w 159"/>
                        <a:gd name="T29" fmla="*/ 212 h 301"/>
                        <a:gd name="T30" fmla="*/ 132 w 159"/>
                        <a:gd name="T31" fmla="*/ 226 h 301"/>
                        <a:gd name="T32" fmla="*/ 121 w 159"/>
                        <a:gd name="T33" fmla="*/ 241 h 301"/>
                        <a:gd name="T34" fmla="*/ 109 w 159"/>
                        <a:gd name="T35" fmla="*/ 260 h 301"/>
                        <a:gd name="T36" fmla="*/ 100 w 159"/>
                        <a:gd name="T37" fmla="*/ 275 h 301"/>
                        <a:gd name="T38" fmla="*/ 91 w 159"/>
                        <a:gd name="T39" fmla="*/ 290 h 301"/>
                        <a:gd name="T40" fmla="*/ 85 w 159"/>
                        <a:gd name="T41" fmla="*/ 299 h 301"/>
                        <a:gd name="T42" fmla="*/ 83 w 15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59"/>
                        <a:gd name="T67" fmla="*/ 0 h 301"/>
                        <a:gd name="T68" fmla="*/ 159 w 15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59" h="301">
                          <a:moveTo>
                            <a:pt x="83" y="301"/>
                          </a:moveTo>
                          <a:lnTo>
                            <a:pt x="54" y="299"/>
                          </a:lnTo>
                          <a:lnTo>
                            <a:pt x="32" y="293"/>
                          </a:lnTo>
                          <a:lnTo>
                            <a:pt x="17" y="284"/>
                          </a:lnTo>
                          <a:lnTo>
                            <a:pt x="7" y="275"/>
                          </a:lnTo>
                          <a:lnTo>
                            <a:pt x="2" y="267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159" y="0"/>
                          </a:lnTo>
                          <a:lnTo>
                            <a:pt x="159" y="162"/>
                          </a:lnTo>
                          <a:lnTo>
                            <a:pt x="156" y="173"/>
                          </a:lnTo>
                          <a:lnTo>
                            <a:pt x="152" y="188"/>
                          </a:lnTo>
                          <a:lnTo>
                            <a:pt x="148" y="199"/>
                          </a:lnTo>
                          <a:lnTo>
                            <a:pt x="146" y="202"/>
                          </a:lnTo>
                          <a:lnTo>
                            <a:pt x="141" y="212"/>
                          </a:lnTo>
                          <a:lnTo>
                            <a:pt x="132" y="226"/>
                          </a:lnTo>
                          <a:lnTo>
                            <a:pt x="121" y="241"/>
                          </a:lnTo>
                          <a:lnTo>
                            <a:pt x="109" y="260"/>
                          </a:lnTo>
                          <a:lnTo>
                            <a:pt x="100" y="275"/>
                          </a:lnTo>
                          <a:lnTo>
                            <a:pt x="91" y="290"/>
                          </a:lnTo>
                          <a:lnTo>
                            <a:pt x="85" y="299"/>
                          </a:lnTo>
                          <a:lnTo>
                            <a:pt x="83" y="301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0">
                      <a:solidFill>
                        <a:srgbClr val="9999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9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07" y="3333"/>
                      <a:ext cx="129" cy="301"/>
                    </a:xfrm>
                    <a:custGeom>
                      <a:avLst/>
                      <a:gdLst>
                        <a:gd name="T0" fmla="*/ 74 w 129"/>
                        <a:gd name="T1" fmla="*/ 301 h 301"/>
                        <a:gd name="T2" fmla="*/ 48 w 129"/>
                        <a:gd name="T3" fmla="*/ 299 h 301"/>
                        <a:gd name="T4" fmla="*/ 29 w 129"/>
                        <a:gd name="T5" fmla="*/ 295 h 301"/>
                        <a:gd name="T6" fmla="*/ 16 w 129"/>
                        <a:gd name="T7" fmla="*/ 288 h 301"/>
                        <a:gd name="T8" fmla="*/ 7 w 129"/>
                        <a:gd name="T9" fmla="*/ 282 h 301"/>
                        <a:gd name="T10" fmla="*/ 2 w 129"/>
                        <a:gd name="T11" fmla="*/ 277 h 301"/>
                        <a:gd name="T12" fmla="*/ 0 w 129"/>
                        <a:gd name="T13" fmla="*/ 275 h 301"/>
                        <a:gd name="T14" fmla="*/ 0 w 129"/>
                        <a:gd name="T15" fmla="*/ 0 h 301"/>
                        <a:gd name="T16" fmla="*/ 129 w 129"/>
                        <a:gd name="T17" fmla="*/ 0 h 301"/>
                        <a:gd name="T18" fmla="*/ 129 w 129"/>
                        <a:gd name="T19" fmla="*/ 156 h 301"/>
                        <a:gd name="T20" fmla="*/ 128 w 129"/>
                        <a:gd name="T21" fmla="*/ 165 h 301"/>
                        <a:gd name="T22" fmla="*/ 124 w 129"/>
                        <a:gd name="T23" fmla="*/ 178 h 301"/>
                        <a:gd name="T24" fmla="*/ 122 w 129"/>
                        <a:gd name="T25" fmla="*/ 189 h 301"/>
                        <a:gd name="T26" fmla="*/ 120 w 129"/>
                        <a:gd name="T27" fmla="*/ 193 h 301"/>
                        <a:gd name="T28" fmla="*/ 116 w 129"/>
                        <a:gd name="T29" fmla="*/ 202 h 301"/>
                        <a:gd name="T30" fmla="*/ 109 w 129"/>
                        <a:gd name="T31" fmla="*/ 215 h 301"/>
                        <a:gd name="T32" fmla="*/ 102 w 129"/>
                        <a:gd name="T33" fmla="*/ 234 h 301"/>
                        <a:gd name="T34" fmla="*/ 92 w 129"/>
                        <a:gd name="T35" fmla="*/ 252 h 301"/>
                        <a:gd name="T36" fmla="*/ 85 w 129"/>
                        <a:gd name="T37" fmla="*/ 271 h 301"/>
                        <a:gd name="T38" fmla="*/ 79 w 129"/>
                        <a:gd name="T39" fmla="*/ 286 h 301"/>
                        <a:gd name="T40" fmla="*/ 76 w 129"/>
                        <a:gd name="T41" fmla="*/ 297 h 301"/>
                        <a:gd name="T42" fmla="*/ 74 w 12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9"/>
                        <a:gd name="T67" fmla="*/ 0 h 301"/>
                        <a:gd name="T68" fmla="*/ 129 w 12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9" h="301">
                          <a:moveTo>
                            <a:pt x="74" y="301"/>
                          </a:moveTo>
                          <a:lnTo>
                            <a:pt x="48" y="299"/>
                          </a:lnTo>
                          <a:lnTo>
                            <a:pt x="29" y="295"/>
                          </a:lnTo>
                          <a:lnTo>
                            <a:pt x="16" y="288"/>
                          </a:lnTo>
                          <a:lnTo>
                            <a:pt x="7" y="282"/>
                          </a:lnTo>
                          <a:lnTo>
                            <a:pt x="2" y="277"/>
                          </a:lnTo>
                          <a:lnTo>
                            <a:pt x="0" y="275"/>
                          </a:lnTo>
                          <a:lnTo>
                            <a:pt x="0" y="0"/>
                          </a:lnTo>
                          <a:lnTo>
                            <a:pt x="129" y="0"/>
                          </a:lnTo>
                          <a:lnTo>
                            <a:pt x="129" y="156"/>
                          </a:lnTo>
                          <a:lnTo>
                            <a:pt x="128" y="165"/>
                          </a:lnTo>
                          <a:lnTo>
                            <a:pt x="124" y="178"/>
                          </a:lnTo>
                          <a:lnTo>
                            <a:pt x="122" y="189"/>
                          </a:lnTo>
                          <a:lnTo>
                            <a:pt x="120" y="193"/>
                          </a:lnTo>
                          <a:lnTo>
                            <a:pt x="116" y="202"/>
                          </a:lnTo>
                          <a:lnTo>
                            <a:pt x="109" y="215"/>
                          </a:lnTo>
                          <a:lnTo>
                            <a:pt x="102" y="234"/>
                          </a:lnTo>
                          <a:lnTo>
                            <a:pt x="92" y="252"/>
                          </a:lnTo>
                          <a:lnTo>
                            <a:pt x="85" y="271"/>
                          </a:lnTo>
                          <a:lnTo>
                            <a:pt x="79" y="286"/>
                          </a:lnTo>
                          <a:lnTo>
                            <a:pt x="76" y="297"/>
                          </a:lnTo>
                          <a:lnTo>
                            <a:pt x="74" y="30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0">
                      <a:solidFill>
                        <a:srgbClr val="B2B2B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25" y="3333"/>
                      <a:ext cx="100" cy="299"/>
                    </a:xfrm>
                    <a:custGeom>
                      <a:avLst/>
                      <a:gdLst>
                        <a:gd name="T0" fmla="*/ 61 w 100"/>
                        <a:gd name="T1" fmla="*/ 299 h 299"/>
                        <a:gd name="T2" fmla="*/ 37 w 100"/>
                        <a:gd name="T3" fmla="*/ 299 h 299"/>
                        <a:gd name="T4" fmla="*/ 21 w 100"/>
                        <a:gd name="T5" fmla="*/ 295 h 299"/>
                        <a:gd name="T6" fmla="*/ 9 w 100"/>
                        <a:gd name="T7" fmla="*/ 290 h 299"/>
                        <a:gd name="T8" fmla="*/ 2 w 100"/>
                        <a:gd name="T9" fmla="*/ 286 h 299"/>
                        <a:gd name="T10" fmla="*/ 0 w 100"/>
                        <a:gd name="T11" fmla="*/ 284 h 299"/>
                        <a:gd name="T12" fmla="*/ 0 w 100"/>
                        <a:gd name="T13" fmla="*/ 2 h 299"/>
                        <a:gd name="T14" fmla="*/ 100 w 100"/>
                        <a:gd name="T15" fmla="*/ 0 h 299"/>
                        <a:gd name="T16" fmla="*/ 100 w 100"/>
                        <a:gd name="T17" fmla="*/ 149 h 299"/>
                        <a:gd name="T18" fmla="*/ 98 w 100"/>
                        <a:gd name="T19" fmla="*/ 156 h 299"/>
                        <a:gd name="T20" fmla="*/ 97 w 100"/>
                        <a:gd name="T21" fmla="*/ 169 h 299"/>
                        <a:gd name="T22" fmla="*/ 95 w 100"/>
                        <a:gd name="T23" fmla="*/ 178 h 299"/>
                        <a:gd name="T24" fmla="*/ 93 w 100"/>
                        <a:gd name="T25" fmla="*/ 184 h 299"/>
                        <a:gd name="T26" fmla="*/ 91 w 100"/>
                        <a:gd name="T27" fmla="*/ 191 h 299"/>
                        <a:gd name="T28" fmla="*/ 86 w 100"/>
                        <a:gd name="T29" fmla="*/ 206 h 299"/>
                        <a:gd name="T30" fmla="*/ 80 w 100"/>
                        <a:gd name="T31" fmla="*/ 225 h 299"/>
                        <a:gd name="T32" fmla="*/ 74 w 100"/>
                        <a:gd name="T33" fmla="*/ 245 h 299"/>
                        <a:gd name="T34" fmla="*/ 71 w 100"/>
                        <a:gd name="T35" fmla="*/ 265 h 299"/>
                        <a:gd name="T36" fmla="*/ 65 w 100"/>
                        <a:gd name="T37" fmla="*/ 282 h 299"/>
                        <a:gd name="T38" fmla="*/ 63 w 100"/>
                        <a:gd name="T39" fmla="*/ 295 h 299"/>
                        <a:gd name="T40" fmla="*/ 61 w 100"/>
                        <a:gd name="T41" fmla="*/ 299 h 29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0"/>
                        <a:gd name="T64" fmla="*/ 0 h 299"/>
                        <a:gd name="T65" fmla="*/ 100 w 100"/>
                        <a:gd name="T66" fmla="*/ 299 h 29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0" h="299">
                          <a:moveTo>
                            <a:pt x="61" y="299"/>
                          </a:moveTo>
                          <a:lnTo>
                            <a:pt x="37" y="299"/>
                          </a:lnTo>
                          <a:lnTo>
                            <a:pt x="21" y="295"/>
                          </a:lnTo>
                          <a:lnTo>
                            <a:pt x="9" y="290"/>
                          </a:lnTo>
                          <a:lnTo>
                            <a:pt x="2" y="286"/>
                          </a:lnTo>
                          <a:lnTo>
                            <a:pt x="0" y="284"/>
                          </a:lnTo>
                          <a:lnTo>
                            <a:pt x="0" y="2"/>
                          </a:lnTo>
                          <a:lnTo>
                            <a:pt x="100" y="0"/>
                          </a:lnTo>
                          <a:lnTo>
                            <a:pt x="100" y="149"/>
                          </a:lnTo>
                          <a:lnTo>
                            <a:pt x="98" y="156"/>
                          </a:lnTo>
                          <a:lnTo>
                            <a:pt x="97" y="169"/>
                          </a:lnTo>
                          <a:lnTo>
                            <a:pt x="95" y="178"/>
                          </a:lnTo>
                          <a:lnTo>
                            <a:pt x="93" y="184"/>
                          </a:lnTo>
                          <a:lnTo>
                            <a:pt x="91" y="191"/>
                          </a:lnTo>
                          <a:lnTo>
                            <a:pt x="86" y="206"/>
                          </a:lnTo>
                          <a:lnTo>
                            <a:pt x="80" y="225"/>
                          </a:lnTo>
                          <a:lnTo>
                            <a:pt x="74" y="245"/>
                          </a:lnTo>
                          <a:lnTo>
                            <a:pt x="71" y="265"/>
                          </a:lnTo>
                          <a:lnTo>
                            <a:pt x="65" y="282"/>
                          </a:lnTo>
                          <a:lnTo>
                            <a:pt x="63" y="295"/>
                          </a:lnTo>
                          <a:lnTo>
                            <a:pt x="61" y="299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1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42" y="3333"/>
                      <a:ext cx="70" cy="299"/>
                    </a:xfrm>
                    <a:custGeom>
                      <a:avLst/>
                      <a:gdLst>
                        <a:gd name="T0" fmla="*/ 52 w 70"/>
                        <a:gd name="T1" fmla="*/ 299 h 299"/>
                        <a:gd name="T2" fmla="*/ 30 w 70"/>
                        <a:gd name="T3" fmla="*/ 299 h 299"/>
                        <a:gd name="T4" fmla="*/ 13 w 70"/>
                        <a:gd name="T5" fmla="*/ 297 h 299"/>
                        <a:gd name="T6" fmla="*/ 4 w 70"/>
                        <a:gd name="T7" fmla="*/ 295 h 299"/>
                        <a:gd name="T8" fmla="*/ 0 w 70"/>
                        <a:gd name="T9" fmla="*/ 293 h 299"/>
                        <a:gd name="T10" fmla="*/ 0 w 70"/>
                        <a:gd name="T11" fmla="*/ 2 h 299"/>
                        <a:gd name="T12" fmla="*/ 70 w 70"/>
                        <a:gd name="T13" fmla="*/ 0 h 299"/>
                        <a:gd name="T14" fmla="*/ 70 w 70"/>
                        <a:gd name="T15" fmla="*/ 141 h 299"/>
                        <a:gd name="T16" fmla="*/ 70 w 70"/>
                        <a:gd name="T17" fmla="*/ 149 h 299"/>
                        <a:gd name="T18" fmla="*/ 69 w 70"/>
                        <a:gd name="T19" fmla="*/ 160 h 299"/>
                        <a:gd name="T20" fmla="*/ 69 w 70"/>
                        <a:gd name="T21" fmla="*/ 169 h 299"/>
                        <a:gd name="T22" fmla="*/ 67 w 70"/>
                        <a:gd name="T23" fmla="*/ 175 h 299"/>
                        <a:gd name="T24" fmla="*/ 67 w 70"/>
                        <a:gd name="T25" fmla="*/ 180 h 299"/>
                        <a:gd name="T26" fmla="*/ 63 w 70"/>
                        <a:gd name="T27" fmla="*/ 195 h 299"/>
                        <a:gd name="T28" fmla="*/ 61 w 70"/>
                        <a:gd name="T29" fmla="*/ 215 h 299"/>
                        <a:gd name="T30" fmla="*/ 57 w 70"/>
                        <a:gd name="T31" fmla="*/ 238 h 299"/>
                        <a:gd name="T32" fmla="*/ 56 w 70"/>
                        <a:gd name="T33" fmla="*/ 260 h 299"/>
                        <a:gd name="T34" fmla="*/ 54 w 70"/>
                        <a:gd name="T35" fmla="*/ 280 h 299"/>
                        <a:gd name="T36" fmla="*/ 52 w 70"/>
                        <a:gd name="T37" fmla="*/ 293 h 299"/>
                        <a:gd name="T38" fmla="*/ 52 w 70"/>
                        <a:gd name="T39" fmla="*/ 299 h 299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70"/>
                        <a:gd name="T61" fmla="*/ 0 h 299"/>
                        <a:gd name="T62" fmla="*/ 70 w 70"/>
                        <a:gd name="T63" fmla="*/ 299 h 299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70" h="299">
                          <a:moveTo>
                            <a:pt x="52" y="299"/>
                          </a:moveTo>
                          <a:lnTo>
                            <a:pt x="30" y="299"/>
                          </a:lnTo>
                          <a:lnTo>
                            <a:pt x="13" y="297"/>
                          </a:lnTo>
                          <a:lnTo>
                            <a:pt x="4" y="295"/>
                          </a:lnTo>
                          <a:lnTo>
                            <a:pt x="0" y="293"/>
                          </a:lnTo>
                          <a:lnTo>
                            <a:pt x="0" y="2"/>
                          </a:lnTo>
                          <a:lnTo>
                            <a:pt x="70" y="0"/>
                          </a:lnTo>
                          <a:lnTo>
                            <a:pt x="70" y="141"/>
                          </a:lnTo>
                          <a:lnTo>
                            <a:pt x="70" y="149"/>
                          </a:lnTo>
                          <a:lnTo>
                            <a:pt x="69" y="160"/>
                          </a:lnTo>
                          <a:lnTo>
                            <a:pt x="69" y="169"/>
                          </a:lnTo>
                          <a:lnTo>
                            <a:pt x="67" y="175"/>
                          </a:lnTo>
                          <a:lnTo>
                            <a:pt x="67" y="180"/>
                          </a:lnTo>
                          <a:lnTo>
                            <a:pt x="63" y="195"/>
                          </a:lnTo>
                          <a:lnTo>
                            <a:pt x="61" y="215"/>
                          </a:lnTo>
                          <a:lnTo>
                            <a:pt x="57" y="238"/>
                          </a:lnTo>
                          <a:lnTo>
                            <a:pt x="56" y="260"/>
                          </a:lnTo>
                          <a:lnTo>
                            <a:pt x="54" y="280"/>
                          </a:lnTo>
                          <a:lnTo>
                            <a:pt x="52" y="293"/>
                          </a:lnTo>
                          <a:lnTo>
                            <a:pt x="52" y="299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0">
                      <a:solidFill>
                        <a:srgbClr val="E5E5E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299" y="3452"/>
                      <a:ext cx="93" cy="113"/>
                    </a:xfrm>
                    <a:custGeom>
                      <a:avLst/>
                      <a:gdLst>
                        <a:gd name="T0" fmla="*/ 0 w 93"/>
                        <a:gd name="T1" fmla="*/ 57 h 113"/>
                        <a:gd name="T2" fmla="*/ 2 w 93"/>
                        <a:gd name="T3" fmla="*/ 80 h 113"/>
                        <a:gd name="T4" fmla="*/ 13 w 93"/>
                        <a:gd name="T5" fmla="*/ 98 h 113"/>
                        <a:gd name="T6" fmla="*/ 28 w 93"/>
                        <a:gd name="T7" fmla="*/ 109 h 113"/>
                        <a:gd name="T8" fmla="*/ 48 w 93"/>
                        <a:gd name="T9" fmla="*/ 113 h 113"/>
                        <a:gd name="T10" fmla="*/ 65 w 93"/>
                        <a:gd name="T11" fmla="*/ 109 h 113"/>
                        <a:gd name="T12" fmla="*/ 78 w 93"/>
                        <a:gd name="T13" fmla="*/ 102 h 113"/>
                        <a:gd name="T14" fmla="*/ 85 w 93"/>
                        <a:gd name="T15" fmla="*/ 95 h 113"/>
                        <a:gd name="T16" fmla="*/ 91 w 93"/>
                        <a:gd name="T17" fmla="*/ 83 h 113"/>
                        <a:gd name="T18" fmla="*/ 93 w 93"/>
                        <a:gd name="T19" fmla="*/ 74 h 113"/>
                        <a:gd name="T20" fmla="*/ 71 w 93"/>
                        <a:gd name="T21" fmla="*/ 74 h 113"/>
                        <a:gd name="T22" fmla="*/ 69 w 93"/>
                        <a:gd name="T23" fmla="*/ 80 h 113"/>
                        <a:gd name="T24" fmla="*/ 65 w 93"/>
                        <a:gd name="T25" fmla="*/ 85 h 113"/>
                        <a:gd name="T26" fmla="*/ 61 w 93"/>
                        <a:gd name="T27" fmla="*/ 91 h 113"/>
                        <a:gd name="T28" fmla="*/ 56 w 93"/>
                        <a:gd name="T29" fmla="*/ 93 h 113"/>
                        <a:gd name="T30" fmla="*/ 48 w 93"/>
                        <a:gd name="T31" fmla="*/ 93 h 113"/>
                        <a:gd name="T32" fmla="*/ 41 w 93"/>
                        <a:gd name="T33" fmla="*/ 93 h 113"/>
                        <a:gd name="T34" fmla="*/ 35 w 93"/>
                        <a:gd name="T35" fmla="*/ 89 h 113"/>
                        <a:gd name="T36" fmla="*/ 30 w 93"/>
                        <a:gd name="T37" fmla="*/ 85 h 113"/>
                        <a:gd name="T38" fmla="*/ 26 w 93"/>
                        <a:gd name="T39" fmla="*/ 80 h 113"/>
                        <a:gd name="T40" fmla="*/ 24 w 93"/>
                        <a:gd name="T41" fmla="*/ 72 h 113"/>
                        <a:gd name="T42" fmla="*/ 22 w 93"/>
                        <a:gd name="T43" fmla="*/ 67 h 113"/>
                        <a:gd name="T44" fmla="*/ 22 w 93"/>
                        <a:gd name="T45" fmla="*/ 57 h 113"/>
                        <a:gd name="T46" fmla="*/ 22 w 93"/>
                        <a:gd name="T47" fmla="*/ 46 h 113"/>
                        <a:gd name="T48" fmla="*/ 26 w 93"/>
                        <a:gd name="T49" fmla="*/ 37 h 113"/>
                        <a:gd name="T50" fmla="*/ 30 w 93"/>
                        <a:gd name="T51" fmla="*/ 30 h 113"/>
                        <a:gd name="T52" fmla="*/ 33 w 93"/>
                        <a:gd name="T53" fmla="*/ 24 h 113"/>
                        <a:gd name="T54" fmla="*/ 41 w 93"/>
                        <a:gd name="T55" fmla="*/ 20 h 113"/>
                        <a:gd name="T56" fmla="*/ 48 w 93"/>
                        <a:gd name="T57" fmla="*/ 20 h 113"/>
                        <a:gd name="T58" fmla="*/ 56 w 93"/>
                        <a:gd name="T59" fmla="*/ 20 h 113"/>
                        <a:gd name="T60" fmla="*/ 61 w 93"/>
                        <a:gd name="T61" fmla="*/ 22 h 113"/>
                        <a:gd name="T62" fmla="*/ 65 w 93"/>
                        <a:gd name="T63" fmla="*/ 26 h 113"/>
                        <a:gd name="T64" fmla="*/ 69 w 93"/>
                        <a:gd name="T65" fmla="*/ 31 h 113"/>
                        <a:gd name="T66" fmla="*/ 71 w 93"/>
                        <a:gd name="T67" fmla="*/ 39 h 113"/>
                        <a:gd name="T68" fmla="*/ 93 w 93"/>
                        <a:gd name="T69" fmla="*/ 39 h 113"/>
                        <a:gd name="T70" fmla="*/ 91 w 93"/>
                        <a:gd name="T71" fmla="*/ 28 h 113"/>
                        <a:gd name="T72" fmla="*/ 85 w 93"/>
                        <a:gd name="T73" fmla="*/ 18 h 113"/>
                        <a:gd name="T74" fmla="*/ 76 w 93"/>
                        <a:gd name="T75" fmla="*/ 9 h 113"/>
                        <a:gd name="T76" fmla="*/ 63 w 93"/>
                        <a:gd name="T77" fmla="*/ 2 h 113"/>
                        <a:gd name="T78" fmla="*/ 46 w 93"/>
                        <a:gd name="T79" fmla="*/ 0 h 113"/>
                        <a:gd name="T80" fmla="*/ 30 w 93"/>
                        <a:gd name="T81" fmla="*/ 4 h 113"/>
                        <a:gd name="T82" fmla="*/ 15 w 93"/>
                        <a:gd name="T83" fmla="*/ 13 h 113"/>
                        <a:gd name="T84" fmla="*/ 4 w 93"/>
                        <a:gd name="T85" fmla="*/ 31 h 113"/>
                        <a:gd name="T86" fmla="*/ 0 w 93"/>
                        <a:gd name="T87" fmla="*/ 57 h 113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3"/>
                        <a:gd name="T133" fmla="*/ 0 h 113"/>
                        <a:gd name="T134" fmla="*/ 93 w 93"/>
                        <a:gd name="T135" fmla="*/ 113 h 113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3" h="113">
                          <a:moveTo>
                            <a:pt x="0" y="57"/>
                          </a:moveTo>
                          <a:lnTo>
                            <a:pt x="2" y="80"/>
                          </a:lnTo>
                          <a:lnTo>
                            <a:pt x="13" y="98"/>
                          </a:lnTo>
                          <a:lnTo>
                            <a:pt x="28" y="109"/>
                          </a:lnTo>
                          <a:lnTo>
                            <a:pt x="48" y="113"/>
                          </a:lnTo>
                          <a:lnTo>
                            <a:pt x="65" y="109"/>
                          </a:lnTo>
                          <a:lnTo>
                            <a:pt x="78" y="102"/>
                          </a:lnTo>
                          <a:lnTo>
                            <a:pt x="85" y="95"/>
                          </a:lnTo>
                          <a:lnTo>
                            <a:pt x="91" y="83"/>
                          </a:lnTo>
                          <a:lnTo>
                            <a:pt x="93" y="74"/>
                          </a:lnTo>
                          <a:lnTo>
                            <a:pt x="71" y="74"/>
                          </a:lnTo>
                          <a:lnTo>
                            <a:pt x="69" y="80"/>
                          </a:lnTo>
                          <a:lnTo>
                            <a:pt x="65" y="85"/>
                          </a:lnTo>
                          <a:lnTo>
                            <a:pt x="61" y="91"/>
                          </a:lnTo>
                          <a:lnTo>
                            <a:pt x="56" y="93"/>
                          </a:lnTo>
                          <a:lnTo>
                            <a:pt x="48" y="93"/>
                          </a:lnTo>
                          <a:lnTo>
                            <a:pt x="41" y="93"/>
                          </a:lnTo>
                          <a:lnTo>
                            <a:pt x="35" y="89"/>
                          </a:lnTo>
                          <a:lnTo>
                            <a:pt x="30" y="85"/>
                          </a:lnTo>
                          <a:lnTo>
                            <a:pt x="26" y="80"/>
                          </a:lnTo>
                          <a:lnTo>
                            <a:pt x="24" y="72"/>
                          </a:lnTo>
                          <a:lnTo>
                            <a:pt x="22" y="67"/>
                          </a:lnTo>
                          <a:lnTo>
                            <a:pt x="22" y="57"/>
                          </a:lnTo>
                          <a:lnTo>
                            <a:pt x="22" y="46"/>
                          </a:lnTo>
                          <a:lnTo>
                            <a:pt x="26" y="37"/>
                          </a:lnTo>
                          <a:lnTo>
                            <a:pt x="30" y="30"/>
                          </a:lnTo>
                          <a:lnTo>
                            <a:pt x="33" y="24"/>
                          </a:lnTo>
                          <a:lnTo>
                            <a:pt x="41" y="20"/>
                          </a:lnTo>
                          <a:lnTo>
                            <a:pt x="48" y="20"/>
                          </a:lnTo>
                          <a:lnTo>
                            <a:pt x="56" y="20"/>
                          </a:lnTo>
                          <a:lnTo>
                            <a:pt x="61" y="22"/>
                          </a:lnTo>
                          <a:lnTo>
                            <a:pt x="65" y="26"/>
                          </a:lnTo>
                          <a:lnTo>
                            <a:pt x="69" y="31"/>
                          </a:lnTo>
                          <a:lnTo>
                            <a:pt x="71" y="39"/>
                          </a:lnTo>
                          <a:lnTo>
                            <a:pt x="93" y="39"/>
                          </a:lnTo>
                          <a:lnTo>
                            <a:pt x="91" y="28"/>
                          </a:lnTo>
                          <a:lnTo>
                            <a:pt x="85" y="18"/>
                          </a:lnTo>
                          <a:lnTo>
                            <a:pt x="76" y="9"/>
                          </a:lnTo>
                          <a:lnTo>
                            <a:pt x="63" y="2"/>
                          </a:lnTo>
                          <a:lnTo>
                            <a:pt x="46" y="0"/>
                          </a:lnTo>
                          <a:lnTo>
                            <a:pt x="30" y="4"/>
                          </a:lnTo>
                          <a:lnTo>
                            <a:pt x="15" y="13"/>
                          </a:lnTo>
                          <a:lnTo>
                            <a:pt x="4" y="31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3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4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5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327" y="3218"/>
                      <a:ext cx="273" cy="163"/>
                    </a:xfrm>
                    <a:custGeom>
                      <a:avLst/>
                      <a:gdLst>
                        <a:gd name="T0" fmla="*/ 135 w 273"/>
                        <a:gd name="T1" fmla="*/ 163 h 163"/>
                        <a:gd name="T2" fmla="*/ 172 w 273"/>
                        <a:gd name="T3" fmla="*/ 162 h 163"/>
                        <a:gd name="T4" fmla="*/ 204 w 273"/>
                        <a:gd name="T5" fmla="*/ 154 h 163"/>
                        <a:gd name="T6" fmla="*/ 232 w 273"/>
                        <a:gd name="T7" fmla="*/ 143 h 163"/>
                        <a:gd name="T8" fmla="*/ 254 w 273"/>
                        <a:gd name="T9" fmla="*/ 128 h 163"/>
                        <a:gd name="T10" fmla="*/ 267 w 273"/>
                        <a:gd name="T11" fmla="*/ 112 h 163"/>
                        <a:gd name="T12" fmla="*/ 273 w 273"/>
                        <a:gd name="T13" fmla="*/ 93 h 163"/>
                        <a:gd name="T14" fmla="*/ 267 w 273"/>
                        <a:gd name="T15" fmla="*/ 73 h 163"/>
                        <a:gd name="T16" fmla="*/ 254 w 273"/>
                        <a:gd name="T17" fmla="*/ 50 h 163"/>
                        <a:gd name="T18" fmla="*/ 232 w 273"/>
                        <a:gd name="T19" fmla="*/ 32 h 163"/>
                        <a:gd name="T20" fmla="*/ 204 w 273"/>
                        <a:gd name="T21" fmla="*/ 15 h 163"/>
                        <a:gd name="T22" fmla="*/ 172 w 273"/>
                        <a:gd name="T23" fmla="*/ 4 h 163"/>
                        <a:gd name="T24" fmla="*/ 135 w 273"/>
                        <a:gd name="T25" fmla="*/ 0 h 163"/>
                        <a:gd name="T26" fmla="*/ 100 w 273"/>
                        <a:gd name="T27" fmla="*/ 4 h 163"/>
                        <a:gd name="T28" fmla="*/ 67 w 273"/>
                        <a:gd name="T29" fmla="*/ 15 h 163"/>
                        <a:gd name="T30" fmla="*/ 41 w 273"/>
                        <a:gd name="T31" fmla="*/ 32 h 163"/>
                        <a:gd name="T32" fmla="*/ 18 w 273"/>
                        <a:gd name="T33" fmla="*/ 50 h 163"/>
                        <a:gd name="T34" fmla="*/ 5 w 273"/>
                        <a:gd name="T35" fmla="*/ 73 h 163"/>
                        <a:gd name="T36" fmla="*/ 0 w 273"/>
                        <a:gd name="T37" fmla="*/ 93 h 163"/>
                        <a:gd name="T38" fmla="*/ 5 w 273"/>
                        <a:gd name="T39" fmla="*/ 112 h 163"/>
                        <a:gd name="T40" fmla="*/ 18 w 273"/>
                        <a:gd name="T41" fmla="*/ 128 h 163"/>
                        <a:gd name="T42" fmla="*/ 41 w 273"/>
                        <a:gd name="T43" fmla="*/ 143 h 163"/>
                        <a:gd name="T44" fmla="*/ 67 w 273"/>
                        <a:gd name="T45" fmla="*/ 154 h 163"/>
                        <a:gd name="T46" fmla="*/ 100 w 273"/>
                        <a:gd name="T47" fmla="*/ 162 h 163"/>
                        <a:gd name="T48" fmla="*/ 135 w 273"/>
                        <a:gd name="T49" fmla="*/ 163 h 16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3"/>
                        <a:gd name="T76" fmla="*/ 0 h 163"/>
                        <a:gd name="T77" fmla="*/ 273 w 273"/>
                        <a:gd name="T78" fmla="*/ 163 h 16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3" h="163">
                          <a:moveTo>
                            <a:pt x="135" y="163"/>
                          </a:moveTo>
                          <a:lnTo>
                            <a:pt x="172" y="162"/>
                          </a:lnTo>
                          <a:lnTo>
                            <a:pt x="204" y="154"/>
                          </a:lnTo>
                          <a:lnTo>
                            <a:pt x="232" y="143"/>
                          </a:lnTo>
                          <a:lnTo>
                            <a:pt x="254" y="128"/>
                          </a:lnTo>
                          <a:lnTo>
                            <a:pt x="267" y="112"/>
                          </a:lnTo>
                          <a:lnTo>
                            <a:pt x="273" y="93"/>
                          </a:lnTo>
                          <a:lnTo>
                            <a:pt x="267" y="73"/>
                          </a:lnTo>
                          <a:lnTo>
                            <a:pt x="254" y="50"/>
                          </a:lnTo>
                          <a:lnTo>
                            <a:pt x="232" y="32"/>
                          </a:lnTo>
                          <a:lnTo>
                            <a:pt x="204" y="15"/>
                          </a:lnTo>
                          <a:lnTo>
                            <a:pt x="172" y="4"/>
                          </a:lnTo>
                          <a:lnTo>
                            <a:pt x="135" y="0"/>
                          </a:lnTo>
                          <a:lnTo>
                            <a:pt x="100" y="4"/>
                          </a:lnTo>
                          <a:lnTo>
                            <a:pt x="67" y="15"/>
                          </a:lnTo>
                          <a:lnTo>
                            <a:pt x="41" y="32"/>
                          </a:lnTo>
                          <a:lnTo>
                            <a:pt x="18" y="50"/>
                          </a:lnTo>
                          <a:lnTo>
                            <a:pt x="5" y="73"/>
                          </a:lnTo>
                          <a:lnTo>
                            <a:pt x="0" y="93"/>
                          </a:lnTo>
                          <a:lnTo>
                            <a:pt x="5" y="112"/>
                          </a:lnTo>
                          <a:lnTo>
                            <a:pt x="18" y="128"/>
                          </a:lnTo>
                          <a:lnTo>
                            <a:pt x="41" y="143"/>
                          </a:lnTo>
                          <a:lnTo>
                            <a:pt x="67" y="154"/>
                          </a:lnTo>
                          <a:lnTo>
                            <a:pt x="100" y="162"/>
                          </a:lnTo>
                          <a:lnTo>
                            <a:pt x="135" y="1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6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340" y="3218"/>
                      <a:ext cx="247" cy="149"/>
                    </a:xfrm>
                    <a:custGeom>
                      <a:avLst/>
                      <a:gdLst>
                        <a:gd name="T0" fmla="*/ 122 w 247"/>
                        <a:gd name="T1" fmla="*/ 149 h 149"/>
                        <a:gd name="T2" fmla="*/ 161 w 247"/>
                        <a:gd name="T3" fmla="*/ 145 h 149"/>
                        <a:gd name="T4" fmla="*/ 195 w 247"/>
                        <a:gd name="T5" fmla="*/ 136 h 149"/>
                        <a:gd name="T6" fmla="*/ 222 w 247"/>
                        <a:gd name="T7" fmla="*/ 123 h 149"/>
                        <a:gd name="T8" fmla="*/ 239 w 247"/>
                        <a:gd name="T9" fmla="*/ 104 h 149"/>
                        <a:gd name="T10" fmla="*/ 247 w 247"/>
                        <a:gd name="T11" fmla="*/ 86 h 149"/>
                        <a:gd name="T12" fmla="*/ 241 w 247"/>
                        <a:gd name="T13" fmla="*/ 67 h 149"/>
                        <a:gd name="T14" fmla="*/ 228 w 247"/>
                        <a:gd name="T15" fmla="*/ 47 h 149"/>
                        <a:gd name="T16" fmla="*/ 209 w 247"/>
                        <a:gd name="T17" fmla="*/ 30 h 149"/>
                        <a:gd name="T18" fmla="*/ 185 w 247"/>
                        <a:gd name="T19" fmla="*/ 15 h 149"/>
                        <a:gd name="T20" fmla="*/ 156 w 247"/>
                        <a:gd name="T21" fmla="*/ 4 h 149"/>
                        <a:gd name="T22" fmla="*/ 122 w 247"/>
                        <a:gd name="T23" fmla="*/ 0 h 149"/>
                        <a:gd name="T24" fmla="*/ 91 w 247"/>
                        <a:gd name="T25" fmla="*/ 4 h 149"/>
                        <a:gd name="T26" fmla="*/ 61 w 247"/>
                        <a:gd name="T27" fmla="*/ 15 h 149"/>
                        <a:gd name="T28" fmla="*/ 37 w 247"/>
                        <a:gd name="T29" fmla="*/ 30 h 149"/>
                        <a:gd name="T30" fmla="*/ 17 w 247"/>
                        <a:gd name="T31" fmla="*/ 47 h 149"/>
                        <a:gd name="T32" fmla="*/ 5 w 247"/>
                        <a:gd name="T33" fmla="*/ 67 h 149"/>
                        <a:gd name="T34" fmla="*/ 0 w 247"/>
                        <a:gd name="T35" fmla="*/ 86 h 149"/>
                        <a:gd name="T36" fmla="*/ 7 w 247"/>
                        <a:gd name="T37" fmla="*/ 104 h 149"/>
                        <a:gd name="T38" fmla="*/ 24 w 247"/>
                        <a:gd name="T39" fmla="*/ 123 h 149"/>
                        <a:gd name="T40" fmla="*/ 50 w 247"/>
                        <a:gd name="T41" fmla="*/ 136 h 149"/>
                        <a:gd name="T42" fmla="*/ 85 w 247"/>
                        <a:gd name="T43" fmla="*/ 145 h 149"/>
                        <a:gd name="T44" fmla="*/ 122 w 247"/>
                        <a:gd name="T45" fmla="*/ 149 h 14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7"/>
                        <a:gd name="T70" fmla="*/ 0 h 149"/>
                        <a:gd name="T71" fmla="*/ 247 w 247"/>
                        <a:gd name="T72" fmla="*/ 149 h 14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7" h="149">
                          <a:moveTo>
                            <a:pt x="122" y="149"/>
                          </a:moveTo>
                          <a:lnTo>
                            <a:pt x="161" y="145"/>
                          </a:lnTo>
                          <a:lnTo>
                            <a:pt x="195" y="136"/>
                          </a:lnTo>
                          <a:lnTo>
                            <a:pt x="222" y="123"/>
                          </a:lnTo>
                          <a:lnTo>
                            <a:pt x="239" y="104"/>
                          </a:lnTo>
                          <a:lnTo>
                            <a:pt x="247" y="86"/>
                          </a:lnTo>
                          <a:lnTo>
                            <a:pt x="241" y="67"/>
                          </a:lnTo>
                          <a:lnTo>
                            <a:pt x="228" y="47"/>
                          </a:lnTo>
                          <a:lnTo>
                            <a:pt x="209" y="30"/>
                          </a:lnTo>
                          <a:lnTo>
                            <a:pt x="185" y="15"/>
                          </a:lnTo>
                          <a:lnTo>
                            <a:pt x="156" y="4"/>
                          </a:lnTo>
                          <a:lnTo>
                            <a:pt x="122" y="0"/>
                          </a:lnTo>
                          <a:lnTo>
                            <a:pt x="91" y="4"/>
                          </a:lnTo>
                          <a:lnTo>
                            <a:pt x="61" y="15"/>
                          </a:lnTo>
                          <a:lnTo>
                            <a:pt x="37" y="30"/>
                          </a:lnTo>
                          <a:lnTo>
                            <a:pt x="17" y="47"/>
                          </a:lnTo>
                          <a:lnTo>
                            <a:pt x="5" y="67"/>
                          </a:lnTo>
                          <a:lnTo>
                            <a:pt x="0" y="86"/>
                          </a:lnTo>
                          <a:lnTo>
                            <a:pt x="7" y="104"/>
                          </a:lnTo>
                          <a:lnTo>
                            <a:pt x="24" y="123"/>
                          </a:lnTo>
                          <a:lnTo>
                            <a:pt x="50" y="136"/>
                          </a:lnTo>
                          <a:lnTo>
                            <a:pt x="85" y="145"/>
                          </a:lnTo>
                          <a:lnTo>
                            <a:pt x="122" y="149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7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355" y="3220"/>
                      <a:ext cx="217" cy="132"/>
                    </a:xfrm>
                    <a:custGeom>
                      <a:avLst/>
                      <a:gdLst>
                        <a:gd name="T0" fmla="*/ 109 w 217"/>
                        <a:gd name="T1" fmla="*/ 132 h 132"/>
                        <a:gd name="T2" fmla="*/ 143 w 217"/>
                        <a:gd name="T3" fmla="*/ 128 h 132"/>
                        <a:gd name="T4" fmla="*/ 172 w 217"/>
                        <a:gd name="T5" fmla="*/ 121 h 132"/>
                        <a:gd name="T6" fmla="*/ 196 w 217"/>
                        <a:gd name="T7" fmla="*/ 108 h 132"/>
                        <a:gd name="T8" fmla="*/ 211 w 217"/>
                        <a:gd name="T9" fmla="*/ 93 h 132"/>
                        <a:gd name="T10" fmla="*/ 217 w 217"/>
                        <a:gd name="T11" fmla="*/ 74 h 132"/>
                        <a:gd name="T12" fmla="*/ 211 w 217"/>
                        <a:gd name="T13" fmla="*/ 56 h 132"/>
                        <a:gd name="T14" fmla="*/ 196 w 217"/>
                        <a:gd name="T15" fmla="*/ 35 h 132"/>
                        <a:gd name="T16" fmla="*/ 172 w 217"/>
                        <a:gd name="T17" fmla="*/ 17 h 132"/>
                        <a:gd name="T18" fmla="*/ 143 w 217"/>
                        <a:gd name="T19" fmla="*/ 4 h 132"/>
                        <a:gd name="T20" fmla="*/ 109 w 217"/>
                        <a:gd name="T21" fmla="*/ 0 h 132"/>
                        <a:gd name="T22" fmla="*/ 74 w 217"/>
                        <a:gd name="T23" fmla="*/ 4 h 132"/>
                        <a:gd name="T24" fmla="*/ 44 w 217"/>
                        <a:gd name="T25" fmla="*/ 17 h 132"/>
                        <a:gd name="T26" fmla="*/ 20 w 217"/>
                        <a:gd name="T27" fmla="*/ 35 h 132"/>
                        <a:gd name="T28" fmla="*/ 5 w 217"/>
                        <a:gd name="T29" fmla="*/ 56 h 132"/>
                        <a:gd name="T30" fmla="*/ 0 w 217"/>
                        <a:gd name="T31" fmla="*/ 74 h 132"/>
                        <a:gd name="T32" fmla="*/ 5 w 217"/>
                        <a:gd name="T33" fmla="*/ 93 h 132"/>
                        <a:gd name="T34" fmla="*/ 20 w 217"/>
                        <a:gd name="T35" fmla="*/ 108 h 132"/>
                        <a:gd name="T36" fmla="*/ 44 w 217"/>
                        <a:gd name="T37" fmla="*/ 121 h 132"/>
                        <a:gd name="T38" fmla="*/ 74 w 217"/>
                        <a:gd name="T39" fmla="*/ 128 h 132"/>
                        <a:gd name="T40" fmla="*/ 109 w 217"/>
                        <a:gd name="T41" fmla="*/ 132 h 13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7"/>
                        <a:gd name="T64" fmla="*/ 0 h 132"/>
                        <a:gd name="T65" fmla="*/ 217 w 217"/>
                        <a:gd name="T66" fmla="*/ 132 h 13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7" h="132">
                          <a:moveTo>
                            <a:pt x="109" y="132"/>
                          </a:moveTo>
                          <a:lnTo>
                            <a:pt x="143" y="128"/>
                          </a:lnTo>
                          <a:lnTo>
                            <a:pt x="172" y="121"/>
                          </a:lnTo>
                          <a:lnTo>
                            <a:pt x="196" y="108"/>
                          </a:lnTo>
                          <a:lnTo>
                            <a:pt x="211" y="93"/>
                          </a:lnTo>
                          <a:lnTo>
                            <a:pt x="217" y="74"/>
                          </a:lnTo>
                          <a:lnTo>
                            <a:pt x="211" y="56"/>
                          </a:lnTo>
                          <a:lnTo>
                            <a:pt x="196" y="35"/>
                          </a:lnTo>
                          <a:lnTo>
                            <a:pt x="172" y="17"/>
                          </a:lnTo>
                          <a:lnTo>
                            <a:pt x="143" y="4"/>
                          </a:lnTo>
                          <a:lnTo>
                            <a:pt x="109" y="0"/>
                          </a:lnTo>
                          <a:lnTo>
                            <a:pt x="74" y="4"/>
                          </a:lnTo>
                          <a:lnTo>
                            <a:pt x="44" y="17"/>
                          </a:lnTo>
                          <a:lnTo>
                            <a:pt x="20" y="35"/>
                          </a:lnTo>
                          <a:lnTo>
                            <a:pt x="5" y="56"/>
                          </a:lnTo>
                          <a:lnTo>
                            <a:pt x="0" y="74"/>
                          </a:lnTo>
                          <a:lnTo>
                            <a:pt x="5" y="93"/>
                          </a:lnTo>
                          <a:lnTo>
                            <a:pt x="20" y="108"/>
                          </a:lnTo>
                          <a:lnTo>
                            <a:pt x="44" y="121"/>
                          </a:lnTo>
                          <a:lnTo>
                            <a:pt x="74" y="128"/>
                          </a:lnTo>
                          <a:lnTo>
                            <a:pt x="109" y="132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8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368" y="3220"/>
                      <a:ext cx="191" cy="117"/>
                    </a:xfrm>
                    <a:custGeom>
                      <a:avLst/>
                      <a:gdLst>
                        <a:gd name="T0" fmla="*/ 96 w 191"/>
                        <a:gd name="T1" fmla="*/ 117 h 117"/>
                        <a:gd name="T2" fmla="*/ 126 w 191"/>
                        <a:gd name="T3" fmla="*/ 115 h 117"/>
                        <a:gd name="T4" fmla="*/ 152 w 191"/>
                        <a:gd name="T5" fmla="*/ 108 h 117"/>
                        <a:gd name="T6" fmla="*/ 172 w 191"/>
                        <a:gd name="T7" fmla="*/ 97 h 117"/>
                        <a:gd name="T8" fmla="*/ 187 w 191"/>
                        <a:gd name="T9" fmla="*/ 84 h 117"/>
                        <a:gd name="T10" fmla="*/ 191 w 191"/>
                        <a:gd name="T11" fmla="*/ 67 h 117"/>
                        <a:gd name="T12" fmla="*/ 187 w 191"/>
                        <a:gd name="T13" fmla="*/ 50 h 117"/>
                        <a:gd name="T14" fmla="*/ 172 w 191"/>
                        <a:gd name="T15" fmla="*/ 32 h 117"/>
                        <a:gd name="T16" fmla="*/ 152 w 191"/>
                        <a:gd name="T17" fmla="*/ 17 h 117"/>
                        <a:gd name="T18" fmla="*/ 126 w 191"/>
                        <a:gd name="T19" fmla="*/ 6 h 117"/>
                        <a:gd name="T20" fmla="*/ 96 w 191"/>
                        <a:gd name="T21" fmla="*/ 0 h 117"/>
                        <a:gd name="T22" fmla="*/ 65 w 191"/>
                        <a:gd name="T23" fmla="*/ 6 h 117"/>
                        <a:gd name="T24" fmla="*/ 39 w 191"/>
                        <a:gd name="T25" fmla="*/ 17 h 117"/>
                        <a:gd name="T26" fmla="*/ 18 w 191"/>
                        <a:gd name="T27" fmla="*/ 32 h 117"/>
                        <a:gd name="T28" fmla="*/ 3 w 191"/>
                        <a:gd name="T29" fmla="*/ 50 h 117"/>
                        <a:gd name="T30" fmla="*/ 0 w 191"/>
                        <a:gd name="T31" fmla="*/ 67 h 117"/>
                        <a:gd name="T32" fmla="*/ 3 w 191"/>
                        <a:gd name="T33" fmla="*/ 84 h 117"/>
                        <a:gd name="T34" fmla="*/ 18 w 191"/>
                        <a:gd name="T35" fmla="*/ 97 h 117"/>
                        <a:gd name="T36" fmla="*/ 39 w 191"/>
                        <a:gd name="T37" fmla="*/ 108 h 117"/>
                        <a:gd name="T38" fmla="*/ 65 w 191"/>
                        <a:gd name="T39" fmla="*/ 115 h 117"/>
                        <a:gd name="T40" fmla="*/ 96 w 191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1"/>
                        <a:gd name="T64" fmla="*/ 0 h 117"/>
                        <a:gd name="T65" fmla="*/ 191 w 191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1" h="117">
                          <a:moveTo>
                            <a:pt x="96" y="117"/>
                          </a:moveTo>
                          <a:lnTo>
                            <a:pt x="126" y="115"/>
                          </a:lnTo>
                          <a:lnTo>
                            <a:pt x="152" y="108"/>
                          </a:lnTo>
                          <a:lnTo>
                            <a:pt x="172" y="97"/>
                          </a:lnTo>
                          <a:lnTo>
                            <a:pt x="187" y="84"/>
                          </a:lnTo>
                          <a:lnTo>
                            <a:pt x="191" y="67"/>
                          </a:lnTo>
                          <a:lnTo>
                            <a:pt x="187" y="50"/>
                          </a:lnTo>
                          <a:lnTo>
                            <a:pt x="172" y="32"/>
                          </a:lnTo>
                          <a:lnTo>
                            <a:pt x="152" y="17"/>
                          </a:lnTo>
                          <a:lnTo>
                            <a:pt x="126" y="6"/>
                          </a:lnTo>
                          <a:lnTo>
                            <a:pt x="96" y="0"/>
                          </a:lnTo>
                          <a:lnTo>
                            <a:pt x="65" y="6"/>
                          </a:lnTo>
                          <a:lnTo>
                            <a:pt x="39" y="17"/>
                          </a:lnTo>
                          <a:lnTo>
                            <a:pt x="18" y="32"/>
                          </a:lnTo>
                          <a:lnTo>
                            <a:pt x="3" y="50"/>
                          </a:lnTo>
                          <a:lnTo>
                            <a:pt x="0" y="67"/>
                          </a:lnTo>
                          <a:lnTo>
                            <a:pt x="3" y="84"/>
                          </a:lnTo>
                          <a:lnTo>
                            <a:pt x="18" y="97"/>
                          </a:lnTo>
                          <a:lnTo>
                            <a:pt x="39" y="108"/>
                          </a:lnTo>
                          <a:lnTo>
                            <a:pt x="65" y="115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9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381" y="3222"/>
                      <a:ext cx="165" cy="100"/>
                    </a:xfrm>
                    <a:custGeom>
                      <a:avLst/>
                      <a:gdLst>
                        <a:gd name="T0" fmla="*/ 83 w 165"/>
                        <a:gd name="T1" fmla="*/ 100 h 100"/>
                        <a:gd name="T2" fmla="*/ 109 w 165"/>
                        <a:gd name="T3" fmla="*/ 98 h 100"/>
                        <a:gd name="T4" fmla="*/ 131 w 165"/>
                        <a:gd name="T5" fmla="*/ 93 h 100"/>
                        <a:gd name="T6" fmla="*/ 150 w 165"/>
                        <a:gd name="T7" fmla="*/ 83 h 100"/>
                        <a:gd name="T8" fmla="*/ 161 w 165"/>
                        <a:gd name="T9" fmla="*/ 70 h 100"/>
                        <a:gd name="T10" fmla="*/ 165 w 165"/>
                        <a:gd name="T11" fmla="*/ 57 h 100"/>
                        <a:gd name="T12" fmla="*/ 161 w 165"/>
                        <a:gd name="T13" fmla="*/ 43 h 100"/>
                        <a:gd name="T14" fmla="*/ 150 w 165"/>
                        <a:gd name="T15" fmla="*/ 26 h 100"/>
                        <a:gd name="T16" fmla="*/ 131 w 165"/>
                        <a:gd name="T17" fmla="*/ 13 h 100"/>
                        <a:gd name="T18" fmla="*/ 109 w 165"/>
                        <a:gd name="T19" fmla="*/ 4 h 100"/>
                        <a:gd name="T20" fmla="*/ 83 w 165"/>
                        <a:gd name="T21" fmla="*/ 0 h 100"/>
                        <a:gd name="T22" fmla="*/ 57 w 165"/>
                        <a:gd name="T23" fmla="*/ 4 h 100"/>
                        <a:gd name="T24" fmla="*/ 33 w 165"/>
                        <a:gd name="T25" fmla="*/ 13 h 100"/>
                        <a:gd name="T26" fmla="*/ 16 w 165"/>
                        <a:gd name="T27" fmla="*/ 26 h 100"/>
                        <a:gd name="T28" fmla="*/ 3 w 165"/>
                        <a:gd name="T29" fmla="*/ 43 h 100"/>
                        <a:gd name="T30" fmla="*/ 0 w 165"/>
                        <a:gd name="T31" fmla="*/ 57 h 100"/>
                        <a:gd name="T32" fmla="*/ 3 w 165"/>
                        <a:gd name="T33" fmla="*/ 70 h 100"/>
                        <a:gd name="T34" fmla="*/ 16 w 165"/>
                        <a:gd name="T35" fmla="*/ 83 h 100"/>
                        <a:gd name="T36" fmla="*/ 33 w 165"/>
                        <a:gd name="T37" fmla="*/ 93 h 100"/>
                        <a:gd name="T38" fmla="*/ 57 w 165"/>
                        <a:gd name="T39" fmla="*/ 98 h 100"/>
                        <a:gd name="T40" fmla="*/ 83 w 165"/>
                        <a:gd name="T41" fmla="*/ 100 h 1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5"/>
                        <a:gd name="T64" fmla="*/ 0 h 100"/>
                        <a:gd name="T65" fmla="*/ 165 w 165"/>
                        <a:gd name="T66" fmla="*/ 100 h 1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5" h="100">
                          <a:moveTo>
                            <a:pt x="83" y="100"/>
                          </a:moveTo>
                          <a:lnTo>
                            <a:pt x="109" y="98"/>
                          </a:lnTo>
                          <a:lnTo>
                            <a:pt x="131" y="93"/>
                          </a:lnTo>
                          <a:lnTo>
                            <a:pt x="150" y="83"/>
                          </a:lnTo>
                          <a:lnTo>
                            <a:pt x="161" y="70"/>
                          </a:lnTo>
                          <a:lnTo>
                            <a:pt x="165" y="57"/>
                          </a:lnTo>
                          <a:lnTo>
                            <a:pt x="161" y="43"/>
                          </a:lnTo>
                          <a:lnTo>
                            <a:pt x="150" y="26"/>
                          </a:lnTo>
                          <a:lnTo>
                            <a:pt x="131" y="13"/>
                          </a:lnTo>
                          <a:lnTo>
                            <a:pt x="109" y="4"/>
                          </a:lnTo>
                          <a:lnTo>
                            <a:pt x="83" y="0"/>
                          </a:lnTo>
                          <a:lnTo>
                            <a:pt x="57" y="4"/>
                          </a:lnTo>
                          <a:lnTo>
                            <a:pt x="33" y="13"/>
                          </a:lnTo>
                          <a:lnTo>
                            <a:pt x="16" y="26"/>
                          </a:lnTo>
                          <a:lnTo>
                            <a:pt x="3" y="43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16" y="83"/>
                          </a:lnTo>
                          <a:lnTo>
                            <a:pt x="33" y="93"/>
                          </a:lnTo>
                          <a:lnTo>
                            <a:pt x="57" y="98"/>
                          </a:lnTo>
                          <a:lnTo>
                            <a:pt x="83" y="10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0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394" y="3224"/>
                      <a:ext cx="139" cy="83"/>
                    </a:xfrm>
                    <a:custGeom>
                      <a:avLst/>
                      <a:gdLst>
                        <a:gd name="T0" fmla="*/ 70 w 139"/>
                        <a:gd name="T1" fmla="*/ 83 h 83"/>
                        <a:gd name="T2" fmla="*/ 96 w 139"/>
                        <a:gd name="T3" fmla="*/ 81 h 83"/>
                        <a:gd name="T4" fmla="*/ 118 w 139"/>
                        <a:gd name="T5" fmla="*/ 72 h 83"/>
                        <a:gd name="T6" fmla="*/ 133 w 139"/>
                        <a:gd name="T7" fmla="*/ 61 h 83"/>
                        <a:gd name="T8" fmla="*/ 139 w 139"/>
                        <a:gd name="T9" fmla="*/ 46 h 83"/>
                        <a:gd name="T10" fmla="*/ 133 w 139"/>
                        <a:gd name="T11" fmla="*/ 31 h 83"/>
                        <a:gd name="T12" fmla="*/ 118 w 139"/>
                        <a:gd name="T13" fmla="*/ 17 h 83"/>
                        <a:gd name="T14" fmla="*/ 96 w 139"/>
                        <a:gd name="T15" fmla="*/ 4 h 83"/>
                        <a:gd name="T16" fmla="*/ 70 w 139"/>
                        <a:gd name="T17" fmla="*/ 0 h 83"/>
                        <a:gd name="T18" fmla="*/ 42 w 139"/>
                        <a:gd name="T19" fmla="*/ 4 h 83"/>
                        <a:gd name="T20" fmla="*/ 20 w 139"/>
                        <a:gd name="T21" fmla="*/ 17 h 83"/>
                        <a:gd name="T22" fmla="*/ 5 w 139"/>
                        <a:gd name="T23" fmla="*/ 31 h 83"/>
                        <a:gd name="T24" fmla="*/ 0 w 139"/>
                        <a:gd name="T25" fmla="*/ 46 h 83"/>
                        <a:gd name="T26" fmla="*/ 5 w 139"/>
                        <a:gd name="T27" fmla="*/ 61 h 83"/>
                        <a:gd name="T28" fmla="*/ 20 w 139"/>
                        <a:gd name="T29" fmla="*/ 72 h 83"/>
                        <a:gd name="T30" fmla="*/ 42 w 139"/>
                        <a:gd name="T31" fmla="*/ 81 h 83"/>
                        <a:gd name="T32" fmla="*/ 70 w 139"/>
                        <a:gd name="T33" fmla="*/ 83 h 8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9"/>
                        <a:gd name="T52" fmla="*/ 0 h 83"/>
                        <a:gd name="T53" fmla="*/ 139 w 139"/>
                        <a:gd name="T54" fmla="*/ 83 h 8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9" h="83">
                          <a:moveTo>
                            <a:pt x="70" y="83"/>
                          </a:moveTo>
                          <a:lnTo>
                            <a:pt x="96" y="81"/>
                          </a:lnTo>
                          <a:lnTo>
                            <a:pt x="118" y="72"/>
                          </a:lnTo>
                          <a:lnTo>
                            <a:pt x="133" y="61"/>
                          </a:lnTo>
                          <a:lnTo>
                            <a:pt x="139" y="46"/>
                          </a:lnTo>
                          <a:lnTo>
                            <a:pt x="133" y="31"/>
                          </a:lnTo>
                          <a:lnTo>
                            <a:pt x="118" y="17"/>
                          </a:lnTo>
                          <a:lnTo>
                            <a:pt x="96" y="4"/>
                          </a:lnTo>
                          <a:lnTo>
                            <a:pt x="70" y="0"/>
                          </a:lnTo>
                          <a:lnTo>
                            <a:pt x="42" y="4"/>
                          </a:lnTo>
                          <a:lnTo>
                            <a:pt x="20" y="17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1"/>
                          </a:lnTo>
                          <a:lnTo>
                            <a:pt x="20" y="72"/>
                          </a:lnTo>
                          <a:lnTo>
                            <a:pt x="42" y="81"/>
                          </a:lnTo>
                          <a:lnTo>
                            <a:pt x="70" y="83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1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07" y="3224"/>
                      <a:ext cx="113" cy="68"/>
                    </a:xfrm>
                    <a:custGeom>
                      <a:avLst/>
                      <a:gdLst>
                        <a:gd name="T0" fmla="*/ 57 w 113"/>
                        <a:gd name="T1" fmla="*/ 68 h 68"/>
                        <a:gd name="T2" fmla="*/ 79 w 113"/>
                        <a:gd name="T3" fmla="*/ 67 h 68"/>
                        <a:gd name="T4" fmla="*/ 96 w 113"/>
                        <a:gd name="T5" fmla="*/ 61 h 68"/>
                        <a:gd name="T6" fmla="*/ 109 w 113"/>
                        <a:gd name="T7" fmla="*/ 50 h 68"/>
                        <a:gd name="T8" fmla="*/ 113 w 113"/>
                        <a:gd name="T9" fmla="*/ 39 h 68"/>
                        <a:gd name="T10" fmla="*/ 109 w 113"/>
                        <a:gd name="T11" fmla="*/ 26 h 68"/>
                        <a:gd name="T12" fmla="*/ 96 w 113"/>
                        <a:gd name="T13" fmla="*/ 13 h 68"/>
                        <a:gd name="T14" fmla="*/ 79 w 113"/>
                        <a:gd name="T15" fmla="*/ 4 h 68"/>
                        <a:gd name="T16" fmla="*/ 57 w 113"/>
                        <a:gd name="T17" fmla="*/ 0 h 68"/>
                        <a:gd name="T18" fmla="*/ 35 w 113"/>
                        <a:gd name="T19" fmla="*/ 4 h 68"/>
                        <a:gd name="T20" fmla="*/ 16 w 113"/>
                        <a:gd name="T21" fmla="*/ 13 h 68"/>
                        <a:gd name="T22" fmla="*/ 5 w 113"/>
                        <a:gd name="T23" fmla="*/ 26 h 68"/>
                        <a:gd name="T24" fmla="*/ 0 w 113"/>
                        <a:gd name="T25" fmla="*/ 39 h 68"/>
                        <a:gd name="T26" fmla="*/ 5 w 113"/>
                        <a:gd name="T27" fmla="*/ 50 h 68"/>
                        <a:gd name="T28" fmla="*/ 16 w 113"/>
                        <a:gd name="T29" fmla="*/ 61 h 68"/>
                        <a:gd name="T30" fmla="*/ 35 w 113"/>
                        <a:gd name="T31" fmla="*/ 67 h 68"/>
                        <a:gd name="T32" fmla="*/ 57 w 113"/>
                        <a:gd name="T33" fmla="*/ 68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3"/>
                        <a:gd name="T52" fmla="*/ 0 h 68"/>
                        <a:gd name="T53" fmla="*/ 113 w 113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3" h="68">
                          <a:moveTo>
                            <a:pt x="57" y="68"/>
                          </a:moveTo>
                          <a:lnTo>
                            <a:pt x="79" y="67"/>
                          </a:lnTo>
                          <a:lnTo>
                            <a:pt x="96" y="61"/>
                          </a:lnTo>
                          <a:lnTo>
                            <a:pt x="109" y="50"/>
                          </a:lnTo>
                          <a:lnTo>
                            <a:pt x="113" y="39"/>
                          </a:lnTo>
                          <a:lnTo>
                            <a:pt x="109" y="26"/>
                          </a:lnTo>
                          <a:lnTo>
                            <a:pt x="96" y="13"/>
                          </a:lnTo>
                          <a:lnTo>
                            <a:pt x="79" y="4"/>
                          </a:lnTo>
                          <a:lnTo>
                            <a:pt x="57" y="0"/>
                          </a:lnTo>
                          <a:lnTo>
                            <a:pt x="35" y="4"/>
                          </a:lnTo>
                          <a:lnTo>
                            <a:pt x="16" y="13"/>
                          </a:lnTo>
                          <a:lnTo>
                            <a:pt x="5" y="26"/>
                          </a:lnTo>
                          <a:lnTo>
                            <a:pt x="0" y="39"/>
                          </a:lnTo>
                          <a:lnTo>
                            <a:pt x="5" y="50"/>
                          </a:lnTo>
                          <a:lnTo>
                            <a:pt x="16" y="61"/>
                          </a:lnTo>
                          <a:lnTo>
                            <a:pt x="35" y="67"/>
                          </a:lnTo>
                          <a:lnTo>
                            <a:pt x="57" y="6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22" y="3226"/>
                      <a:ext cx="85" cy="52"/>
                    </a:xfrm>
                    <a:custGeom>
                      <a:avLst/>
                      <a:gdLst>
                        <a:gd name="T0" fmla="*/ 42 w 85"/>
                        <a:gd name="T1" fmla="*/ 52 h 52"/>
                        <a:gd name="T2" fmla="*/ 64 w 85"/>
                        <a:gd name="T3" fmla="*/ 50 h 52"/>
                        <a:gd name="T4" fmla="*/ 79 w 85"/>
                        <a:gd name="T5" fmla="*/ 41 h 52"/>
                        <a:gd name="T6" fmla="*/ 85 w 85"/>
                        <a:gd name="T7" fmla="*/ 29 h 52"/>
                        <a:gd name="T8" fmla="*/ 83 w 85"/>
                        <a:gd name="T9" fmla="*/ 20 h 52"/>
                        <a:gd name="T10" fmla="*/ 72 w 85"/>
                        <a:gd name="T11" fmla="*/ 9 h 52"/>
                        <a:gd name="T12" fmla="*/ 59 w 85"/>
                        <a:gd name="T13" fmla="*/ 3 h 52"/>
                        <a:gd name="T14" fmla="*/ 42 w 85"/>
                        <a:gd name="T15" fmla="*/ 0 h 52"/>
                        <a:gd name="T16" fmla="*/ 25 w 85"/>
                        <a:gd name="T17" fmla="*/ 3 h 52"/>
                        <a:gd name="T18" fmla="*/ 11 w 85"/>
                        <a:gd name="T19" fmla="*/ 9 h 52"/>
                        <a:gd name="T20" fmla="*/ 1 w 85"/>
                        <a:gd name="T21" fmla="*/ 20 h 52"/>
                        <a:gd name="T22" fmla="*/ 0 w 85"/>
                        <a:gd name="T23" fmla="*/ 29 h 52"/>
                        <a:gd name="T24" fmla="*/ 5 w 85"/>
                        <a:gd name="T25" fmla="*/ 41 h 52"/>
                        <a:gd name="T26" fmla="*/ 20 w 85"/>
                        <a:gd name="T27" fmla="*/ 50 h 52"/>
                        <a:gd name="T28" fmla="*/ 42 w 85"/>
                        <a:gd name="T29" fmla="*/ 52 h 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5"/>
                        <a:gd name="T46" fmla="*/ 0 h 52"/>
                        <a:gd name="T47" fmla="*/ 85 w 85"/>
                        <a:gd name="T48" fmla="*/ 52 h 5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5" h="52">
                          <a:moveTo>
                            <a:pt x="42" y="52"/>
                          </a:moveTo>
                          <a:lnTo>
                            <a:pt x="64" y="50"/>
                          </a:lnTo>
                          <a:lnTo>
                            <a:pt x="79" y="41"/>
                          </a:lnTo>
                          <a:lnTo>
                            <a:pt x="85" y="29"/>
                          </a:lnTo>
                          <a:lnTo>
                            <a:pt x="83" y="20"/>
                          </a:lnTo>
                          <a:lnTo>
                            <a:pt x="72" y="9"/>
                          </a:lnTo>
                          <a:lnTo>
                            <a:pt x="59" y="3"/>
                          </a:lnTo>
                          <a:lnTo>
                            <a:pt x="42" y="0"/>
                          </a:lnTo>
                          <a:lnTo>
                            <a:pt x="25" y="3"/>
                          </a:lnTo>
                          <a:lnTo>
                            <a:pt x="11" y="9"/>
                          </a:lnTo>
                          <a:lnTo>
                            <a:pt x="1" y="20"/>
                          </a:lnTo>
                          <a:lnTo>
                            <a:pt x="0" y="29"/>
                          </a:lnTo>
                          <a:lnTo>
                            <a:pt x="5" y="41"/>
                          </a:lnTo>
                          <a:lnTo>
                            <a:pt x="20" y="50"/>
                          </a:lnTo>
                          <a:lnTo>
                            <a:pt x="42" y="52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3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34" y="3228"/>
                      <a:ext cx="60" cy="35"/>
                    </a:xfrm>
                    <a:custGeom>
                      <a:avLst/>
                      <a:gdLst>
                        <a:gd name="T0" fmla="*/ 30 w 60"/>
                        <a:gd name="T1" fmla="*/ 35 h 35"/>
                        <a:gd name="T2" fmla="*/ 45 w 60"/>
                        <a:gd name="T3" fmla="*/ 33 h 35"/>
                        <a:gd name="T4" fmla="*/ 56 w 60"/>
                        <a:gd name="T5" fmla="*/ 27 h 35"/>
                        <a:gd name="T6" fmla="*/ 60 w 60"/>
                        <a:gd name="T7" fmla="*/ 20 h 35"/>
                        <a:gd name="T8" fmla="*/ 56 w 60"/>
                        <a:gd name="T9" fmla="*/ 11 h 35"/>
                        <a:gd name="T10" fmla="*/ 45 w 60"/>
                        <a:gd name="T11" fmla="*/ 1 h 35"/>
                        <a:gd name="T12" fmla="*/ 30 w 60"/>
                        <a:gd name="T13" fmla="*/ 0 h 35"/>
                        <a:gd name="T14" fmla="*/ 15 w 60"/>
                        <a:gd name="T15" fmla="*/ 1 h 35"/>
                        <a:gd name="T16" fmla="*/ 4 w 60"/>
                        <a:gd name="T17" fmla="*/ 11 h 35"/>
                        <a:gd name="T18" fmla="*/ 0 w 60"/>
                        <a:gd name="T19" fmla="*/ 20 h 35"/>
                        <a:gd name="T20" fmla="*/ 4 w 60"/>
                        <a:gd name="T21" fmla="*/ 27 h 35"/>
                        <a:gd name="T22" fmla="*/ 15 w 60"/>
                        <a:gd name="T23" fmla="*/ 33 h 35"/>
                        <a:gd name="T24" fmla="*/ 30 w 60"/>
                        <a:gd name="T25" fmla="*/ 35 h 3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0"/>
                        <a:gd name="T40" fmla="*/ 0 h 35"/>
                        <a:gd name="T41" fmla="*/ 60 w 60"/>
                        <a:gd name="T42" fmla="*/ 35 h 3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0" h="35">
                          <a:moveTo>
                            <a:pt x="30" y="35"/>
                          </a:moveTo>
                          <a:lnTo>
                            <a:pt x="45" y="33"/>
                          </a:lnTo>
                          <a:lnTo>
                            <a:pt x="56" y="27"/>
                          </a:lnTo>
                          <a:lnTo>
                            <a:pt x="60" y="20"/>
                          </a:lnTo>
                          <a:lnTo>
                            <a:pt x="56" y="11"/>
                          </a:lnTo>
                          <a:lnTo>
                            <a:pt x="45" y="1"/>
                          </a:lnTo>
                          <a:lnTo>
                            <a:pt x="30" y="0"/>
                          </a:lnTo>
                          <a:lnTo>
                            <a:pt x="15" y="1"/>
                          </a:lnTo>
                          <a:lnTo>
                            <a:pt x="4" y="11"/>
                          </a:lnTo>
                          <a:lnTo>
                            <a:pt x="0" y="20"/>
                          </a:lnTo>
                          <a:lnTo>
                            <a:pt x="4" y="27"/>
                          </a:lnTo>
                          <a:lnTo>
                            <a:pt x="15" y="33"/>
                          </a:lnTo>
                          <a:lnTo>
                            <a:pt x="30" y="3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343"/>
              <p:cNvGrpSpPr/>
              <p:nvPr/>
            </p:nvGrpSpPr>
            <p:grpSpPr>
              <a:xfrm>
                <a:off x="1862778" y="3550629"/>
                <a:ext cx="844708" cy="257028"/>
                <a:chOff x="5563489" y="3481924"/>
                <a:chExt cx="844708" cy="257028"/>
              </a:xfrm>
            </p:grpSpPr>
            <p:sp>
              <p:nvSpPr>
                <p:cNvPr id="17" name="Freeform 281"/>
                <p:cNvSpPr>
                  <a:spLocks/>
                </p:cNvSpPr>
                <p:nvPr/>
              </p:nvSpPr>
              <p:spPr bwMode="auto">
                <a:xfrm>
                  <a:off x="5563489" y="3581185"/>
                  <a:ext cx="571965" cy="157767"/>
                </a:xfrm>
                <a:custGeom>
                  <a:avLst/>
                  <a:gdLst>
                    <a:gd name="T0" fmla="*/ 0 w 432"/>
                    <a:gd name="T1" fmla="*/ 124 h 124"/>
                    <a:gd name="T2" fmla="*/ 432 w 432"/>
                    <a:gd name="T3" fmla="*/ 80 h 124"/>
                    <a:gd name="T4" fmla="*/ 352 w 432"/>
                    <a:gd name="T5" fmla="*/ 0 h 124"/>
                    <a:gd name="T6" fmla="*/ 0 w 432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124"/>
                    <a:gd name="T14" fmla="*/ 432 w 432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124">
                      <a:moveTo>
                        <a:pt x="0" y="124"/>
                      </a:moveTo>
                      <a:lnTo>
                        <a:pt x="432" y="80"/>
                      </a:lnTo>
                      <a:lnTo>
                        <a:pt x="352" y="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Freeform 283"/>
                <p:cNvSpPr>
                  <a:spLocks/>
                </p:cNvSpPr>
                <p:nvPr/>
              </p:nvSpPr>
              <p:spPr bwMode="auto">
                <a:xfrm>
                  <a:off x="6245345" y="3539199"/>
                  <a:ext cx="67524" cy="143771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Freeform 284"/>
                <p:cNvSpPr>
                  <a:spLocks/>
                </p:cNvSpPr>
                <p:nvPr/>
              </p:nvSpPr>
              <p:spPr bwMode="auto">
                <a:xfrm>
                  <a:off x="6312869" y="3536654"/>
                  <a:ext cx="95328" cy="148861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Freeform 286"/>
                <p:cNvSpPr>
                  <a:spLocks/>
                </p:cNvSpPr>
                <p:nvPr/>
              </p:nvSpPr>
              <p:spPr bwMode="auto">
                <a:xfrm>
                  <a:off x="6059986" y="3484489"/>
                  <a:ext cx="348210" cy="94151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Freeform 287"/>
                <p:cNvSpPr>
                  <a:spLocks/>
                </p:cNvSpPr>
                <p:nvPr/>
              </p:nvSpPr>
              <p:spPr bwMode="auto">
                <a:xfrm>
                  <a:off x="5885219" y="3536654"/>
                  <a:ext cx="95328" cy="148861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Freeform 291"/>
                <p:cNvSpPr>
                  <a:spLocks/>
                </p:cNvSpPr>
                <p:nvPr/>
              </p:nvSpPr>
              <p:spPr bwMode="auto">
                <a:xfrm>
                  <a:off x="6063958" y="3543016"/>
                  <a:ext cx="96652" cy="148861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Freeform 290"/>
                <p:cNvSpPr>
                  <a:spLocks/>
                </p:cNvSpPr>
                <p:nvPr/>
              </p:nvSpPr>
              <p:spPr bwMode="auto">
                <a:xfrm>
                  <a:off x="5885219" y="3481924"/>
                  <a:ext cx="348210" cy="94151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Freeform 282"/>
                <p:cNvSpPr>
                  <a:spLocks/>
                </p:cNvSpPr>
                <p:nvPr/>
              </p:nvSpPr>
              <p:spPr bwMode="auto">
                <a:xfrm>
                  <a:off x="6159285" y="3535383"/>
                  <a:ext cx="95327" cy="148861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Freeform 290"/>
                <p:cNvSpPr>
                  <a:spLocks/>
                </p:cNvSpPr>
                <p:nvPr/>
              </p:nvSpPr>
              <p:spPr bwMode="auto">
                <a:xfrm>
                  <a:off x="5897135" y="3483218"/>
                  <a:ext cx="348210" cy="94151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Freeform 288"/>
                <p:cNvSpPr>
                  <a:spLocks/>
                </p:cNvSpPr>
                <p:nvPr/>
              </p:nvSpPr>
              <p:spPr bwMode="auto">
                <a:xfrm>
                  <a:off x="5981384" y="3547469"/>
                  <a:ext cx="94004" cy="148861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" name="Freeform 289"/>
              <p:cNvSpPr>
                <a:spLocks/>
              </p:cNvSpPr>
              <p:nvPr/>
            </p:nvSpPr>
            <p:spPr bwMode="auto">
              <a:xfrm>
                <a:off x="2184508" y="3550629"/>
                <a:ext cx="348210" cy="94151"/>
              </a:xfrm>
              <a:custGeom>
                <a:avLst/>
                <a:gdLst>
                  <a:gd name="T0" fmla="*/ 74 w 263"/>
                  <a:gd name="T1" fmla="*/ 6 h 74"/>
                  <a:gd name="T2" fmla="*/ 0 w 263"/>
                  <a:gd name="T3" fmla="*/ 39 h 74"/>
                  <a:gd name="T4" fmla="*/ 68 w 263"/>
                  <a:gd name="T5" fmla="*/ 72 h 74"/>
                  <a:gd name="T6" fmla="*/ 139 w 263"/>
                  <a:gd name="T7" fmla="*/ 39 h 74"/>
                  <a:gd name="T8" fmla="*/ 193 w 263"/>
                  <a:gd name="T9" fmla="*/ 74 h 74"/>
                  <a:gd name="T10" fmla="*/ 263 w 263"/>
                  <a:gd name="T11" fmla="*/ 39 h 74"/>
                  <a:gd name="T12" fmla="*/ 194 w 263"/>
                  <a:gd name="T13" fmla="*/ 0 h 74"/>
                  <a:gd name="T14" fmla="*/ 128 w 263"/>
                  <a:gd name="T15" fmla="*/ 32 h 74"/>
                  <a:gd name="T16" fmla="*/ 74 w 263"/>
                  <a:gd name="T17" fmla="*/ 6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3"/>
                  <a:gd name="T28" fmla="*/ 0 h 74"/>
                  <a:gd name="T29" fmla="*/ 263 w 26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3" h="74">
                    <a:moveTo>
                      <a:pt x="74" y="6"/>
                    </a:moveTo>
                    <a:lnTo>
                      <a:pt x="0" y="39"/>
                    </a:lnTo>
                    <a:lnTo>
                      <a:pt x="68" y="72"/>
                    </a:lnTo>
                    <a:lnTo>
                      <a:pt x="139" y="39"/>
                    </a:lnTo>
                    <a:lnTo>
                      <a:pt x="193" y="74"/>
                    </a:lnTo>
                    <a:lnTo>
                      <a:pt x="263" y="39"/>
                    </a:lnTo>
                    <a:lnTo>
                      <a:pt x="194" y="0"/>
                    </a:lnTo>
                    <a:lnTo>
                      <a:pt x="128" y="32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289"/>
              <p:cNvSpPr>
                <a:spLocks/>
              </p:cNvSpPr>
              <p:nvPr/>
            </p:nvSpPr>
            <p:spPr bwMode="auto">
              <a:xfrm>
                <a:off x="2359276" y="3562100"/>
                <a:ext cx="348210" cy="94151"/>
              </a:xfrm>
              <a:custGeom>
                <a:avLst/>
                <a:gdLst>
                  <a:gd name="T0" fmla="*/ 74 w 263"/>
                  <a:gd name="T1" fmla="*/ 6 h 74"/>
                  <a:gd name="T2" fmla="*/ 0 w 263"/>
                  <a:gd name="T3" fmla="*/ 39 h 74"/>
                  <a:gd name="T4" fmla="*/ 68 w 263"/>
                  <a:gd name="T5" fmla="*/ 72 h 74"/>
                  <a:gd name="T6" fmla="*/ 139 w 263"/>
                  <a:gd name="T7" fmla="*/ 39 h 74"/>
                  <a:gd name="T8" fmla="*/ 193 w 263"/>
                  <a:gd name="T9" fmla="*/ 74 h 74"/>
                  <a:gd name="T10" fmla="*/ 263 w 263"/>
                  <a:gd name="T11" fmla="*/ 39 h 74"/>
                  <a:gd name="T12" fmla="*/ 194 w 263"/>
                  <a:gd name="T13" fmla="*/ 0 h 74"/>
                  <a:gd name="T14" fmla="*/ 128 w 263"/>
                  <a:gd name="T15" fmla="*/ 32 h 74"/>
                  <a:gd name="T16" fmla="*/ 74 w 263"/>
                  <a:gd name="T17" fmla="*/ 6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3"/>
                  <a:gd name="T28" fmla="*/ 0 h 74"/>
                  <a:gd name="T29" fmla="*/ 263 w 26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3" h="74">
                    <a:moveTo>
                      <a:pt x="74" y="6"/>
                    </a:moveTo>
                    <a:lnTo>
                      <a:pt x="0" y="39"/>
                    </a:lnTo>
                    <a:lnTo>
                      <a:pt x="68" y="72"/>
                    </a:lnTo>
                    <a:lnTo>
                      <a:pt x="139" y="39"/>
                    </a:lnTo>
                    <a:lnTo>
                      <a:pt x="193" y="74"/>
                    </a:lnTo>
                    <a:lnTo>
                      <a:pt x="263" y="39"/>
                    </a:lnTo>
                    <a:lnTo>
                      <a:pt x="194" y="0"/>
                    </a:lnTo>
                    <a:lnTo>
                      <a:pt x="128" y="32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Freeform 174"/>
            <p:cNvSpPr>
              <a:spLocks/>
            </p:cNvSpPr>
            <p:nvPr/>
          </p:nvSpPr>
          <p:spPr bwMode="auto">
            <a:xfrm>
              <a:off x="6710710" y="4694399"/>
              <a:ext cx="84057" cy="106531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73"/>
            <p:cNvSpPr>
              <a:spLocks/>
            </p:cNvSpPr>
            <p:nvPr/>
          </p:nvSpPr>
          <p:spPr bwMode="auto">
            <a:xfrm>
              <a:off x="6712445" y="4699438"/>
              <a:ext cx="84057" cy="106531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87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73085"/>
            <a:ext cx="9288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to the  question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”Discuss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accelerator breakout: Status of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polarimeters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polarized targets; what are the plans for development of polarized targets to meet the needs of the Day 1 and future experimental physics program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9050" y="2920273"/>
            <a:ext cx="9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 1: we don’t have any experiments requiring polarized target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44541" y="3621342"/>
            <a:ext cx="92885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Hall A  high-luminosity polarized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target: FY19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(maybe FY18)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Hall B Longitudinally NH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/ND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polarized target: FY19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Hall C polarized target: polarized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target FY19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Hall D polarized target: not in the program so far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21402"/>
            <a:ext cx="8587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Earliest Experimental program that needs polarized targets: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25373"/>
            <a:ext cx="9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Status 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polarimeters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polarized targets – next slides</a:t>
            </a:r>
          </a:p>
        </p:txBody>
      </p:sp>
    </p:spTree>
    <p:extLst>
      <p:ext uri="{BB962C8B-B14F-4D97-AF65-F5344CB8AC3E}">
        <p14:creationId xmlns:p14="http://schemas.microsoft.com/office/powerpoint/2010/main" val="37132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809625"/>
            <a:ext cx="7420927" cy="52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122598"/>
            <a:ext cx="9144000" cy="365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Hall C – Polarimetry during </a:t>
            </a:r>
            <a:r>
              <a:rPr lang="en-US" dirty="0" err="1" smtClean="0"/>
              <a:t>Qweak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9525" y="6048375"/>
            <a:ext cx="916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Compton polarimetry uncertainty: 0.59%, Moller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polarimeter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uncertainty: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0.85%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22598"/>
            <a:ext cx="9144000" cy="365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Hall C – Polarimetry @ 12 GeV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748" y="959665"/>
            <a:ext cx="88773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Compton polarimetry uncertainty as determined during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Qweak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experiment: 0.59%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 due to data acquisition and background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we believe we can reach well below 0.5% and aim for 0.4% (see next slide)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Moller uncertainty dominated by current extrapolation (Moller measurements only possible at low beam currents) -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also some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Levchuk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effect, beam position, target polarization.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extrapolation remains main issue: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during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Qweak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was a direct comparison of Compton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Moller at low currents.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was limited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Compton statistics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%. With more time investment we can improve.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 status: bad Moller (quadrupole) magnet coil has been replaced and two Moller magnets refurbished.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Expectation is that with Halls A and C having similar polarimetry, and by comparing systems with each other, we can reach the required polarimetry needs of MOLLER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with the Compton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8991600" cy="898525"/>
          </a:xfrm>
        </p:spPr>
        <p:txBody>
          <a:bodyPr lIns="0" tIns="0" rIns="0" bIns="0"/>
          <a:lstStyle/>
          <a:p>
            <a:pPr eaLnBrk="1" hangingPunct="1"/>
            <a:r>
              <a:rPr lang="en-US" altLang="en-US" sz="2400" b="0" dirty="0" smtClean="0">
                <a:solidFill>
                  <a:srgbClr val="3366FF"/>
                </a:solidFill>
                <a:latin typeface="Helvetica" charset="0"/>
              </a:rPr>
              <a:t>Precision </a:t>
            </a:r>
            <a:r>
              <a:rPr lang="en-US" altLang="en-US" sz="2400" b="0" dirty="0" err="1" smtClean="0">
                <a:solidFill>
                  <a:srgbClr val="3366FF"/>
                </a:solidFill>
                <a:latin typeface="Helvetica" charset="0"/>
              </a:rPr>
              <a:t>Polarimetry</a:t>
            </a:r>
            <a:r>
              <a:rPr lang="en-US" altLang="en-US" sz="2400" b="0" dirty="0" smtClean="0">
                <a:solidFill>
                  <a:srgbClr val="3366FF"/>
                </a:solidFill>
                <a:latin typeface="Helvetica" charset="0"/>
              </a:rPr>
              <a:t> in Hall A - </a:t>
            </a:r>
            <a:r>
              <a:rPr lang="en-US" altLang="en-US" sz="1800" b="0" dirty="0" smtClean="0">
                <a:latin typeface="Arial Bold" charset="0"/>
                <a:sym typeface="Arial Bold" charset="0"/>
              </a:rPr>
              <a:t>MOLLER, SOLID require </a:t>
            </a:r>
            <a:r>
              <a:rPr lang="en-US" altLang="en-US" sz="1800" b="0" dirty="0" smtClean="0">
                <a:solidFill>
                  <a:schemeClr val="tx1"/>
                </a:solidFill>
                <a:latin typeface="Arial Bold" charset="0"/>
                <a:sym typeface="Arial Bold" charset="0"/>
              </a:rPr>
              <a:t>precision </a:t>
            </a:r>
            <a:r>
              <a:rPr lang="en-US" altLang="en-US" sz="1800" b="0" dirty="0" smtClean="0">
                <a:solidFill>
                  <a:schemeClr val="tx1"/>
                </a:solidFill>
              </a:rPr>
              <a:t>≤</a:t>
            </a:r>
            <a:r>
              <a:rPr lang="en-US" altLang="en-US" sz="1800" b="0" dirty="0" smtClean="0">
                <a:solidFill>
                  <a:schemeClr val="tx1"/>
                </a:solidFill>
                <a:latin typeface="Arial Bold" charset="0"/>
                <a:sym typeface="Arial Bold" charset="0"/>
              </a:rPr>
              <a:t> 0.5%</a:t>
            </a:r>
            <a:r>
              <a:rPr lang="en-US" altLang="en-US" sz="3600" b="0" dirty="0" smtClean="0">
                <a:latin typeface="Arial Bold" charset="0"/>
                <a:sym typeface="Arial Bold" charset="0"/>
              </a:rPr>
              <a:t/>
            </a:r>
            <a:br>
              <a:rPr lang="en-US" altLang="en-US" sz="3600" b="0" dirty="0" smtClean="0">
                <a:latin typeface="Arial Bold" charset="0"/>
                <a:sym typeface="Arial Bold" charset="0"/>
              </a:rPr>
            </a:br>
            <a:endParaRPr lang="en-US" altLang="en-US" sz="3600" b="0" dirty="0" smtClean="0">
              <a:solidFill>
                <a:srgbClr val="CC0099"/>
              </a:solidFill>
              <a:latin typeface="Helvetica" charset="0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93763"/>
            <a:ext cx="33528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5143500"/>
            <a:ext cx="500525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7"/>
          <p:cNvSpPr>
            <a:spLocks/>
          </p:cNvSpPr>
          <p:nvPr/>
        </p:nvSpPr>
        <p:spPr bwMode="auto">
          <a:xfrm>
            <a:off x="257176" y="1039813"/>
            <a:ext cx="72009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A249"/>
                </a:solidFill>
              </a:rPr>
              <a:t>Qweak</a:t>
            </a:r>
            <a:r>
              <a:rPr lang="en-US" altLang="en-US" sz="1800" b="1" dirty="0">
                <a:solidFill>
                  <a:srgbClr val="00A249"/>
                </a:solidFill>
              </a:rPr>
              <a:t> achieved design goal of </a:t>
            </a:r>
            <a:r>
              <a:rPr lang="el-GR" altLang="en-US" sz="1800" b="1" dirty="0">
                <a:solidFill>
                  <a:srgbClr val="00A249"/>
                </a:solidFill>
              </a:rPr>
              <a:t>Δ</a:t>
            </a:r>
            <a:r>
              <a:rPr lang="en-US" altLang="en-US" sz="1800" b="1" dirty="0">
                <a:solidFill>
                  <a:srgbClr val="00A249"/>
                </a:solidFill>
              </a:rPr>
              <a:t>P/P ≤ 1%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  <a:sym typeface="Wingdings" pitchFamily="2" charset="2"/>
              </a:rPr>
              <a:t>Larger analyzing power at higher energy, </a:t>
            </a:r>
            <a:r>
              <a:rPr lang="en-US" altLang="en-US" sz="1600" dirty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altLang="en-US" sz="1600" dirty="0">
                <a:solidFill>
                  <a:srgbClr val="0000FF"/>
                </a:solidFill>
                <a:sym typeface="Wingdings" pitchFamily="2" charset="2"/>
              </a:rPr>
              <a:t>P/P &lt; 0.5% within reach at 11 </a:t>
            </a:r>
            <a:r>
              <a:rPr lang="en-US" altLang="en-US" sz="1600" dirty="0" err="1">
                <a:solidFill>
                  <a:srgbClr val="0000FF"/>
                </a:solidFill>
                <a:sym typeface="Wingdings" pitchFamily="2" charset="2"/>
              </a:rPr>
              <a:t>GeV</a:t>
            </a:r>
            <a:endParaRPr lang="en-US" altLang="en-US" sz="1600" u="sng" dirty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rgbClr val="000000"/>
                </a:solidFill>
              </a:rPr>
              <a:t>Strategy: use 2 independent </a:t>
            </a:r>
            <a:r>
              <a:rPr lang="en-US" altLang="en-US" sz="1600" i="1" dirty="0" err="1">
                <a:solidFill>
                  <a:srgbClr val="000000"/>
                </a:solidFill>
              </a:rPr>
              <a:t>polarimeters</a:t>
            </a:r>
            <a:endParaRPr lang="en-US" altLang="en-US" sz="16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A249"/>
              </a:solidFill>
            </a:endParaRPr>
          </a:p>
        </p:txBody>
      </p:sp>
      <p:sp>
        <p:nvSpPr>
          <p:cNvPr id="24586" name="Rectangle 8"/>
          <p:cNvSpPr>
            <a:spLocks/>
          </p:cNvSpPr>
          <p:nvPr/>
        </p:nvSpPr>
        <p:spPr bwMode="auto">
          <a:xfrm>
            <a:off x="177800" y="3200400"/>
            <a:ext cx="4991100" cy="1981200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defTabSz="457200" eaLnBrk="1" hangingPunct="1">
              <a:buSzPct val="125000"/>
              <a:defRPr/>
            </a:pPr>
            <a:r>
              <a:rPr lang="en-US" sz="1400" dirty="0">
                <a:solidFill>
                  <a:srgbClr val="FF0000"/>
                </a:solidFill>
                <a:latin typeface="Helvetica" charset="0"/>
                <a:cs typeface="Gill Sans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Helvetica" charset="0"/>
                <a:cs typeface="Gill Sans" charset="0"/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latin typeface="Helvetica"/>
                <a:cs typeface="Helvetica"/>
              </a:rPr>
              <a:t>Compton </a:t>
            </a:r>
            <a:r>
              <a:rPr lang="en-US" sz="1400" dirty="0" err="1">
                <a:solidFill>
                  <a:srgbClr val="FF0000"/>
                </a:solidFill>
                <a:latin typeface="Helvetica"/>
                <a:cs typeface="Helvetica"/>
              </a:rPr>
              <a:t>polarimetry</a:t>
            </a:r>
            <a:r>
              <a:rPr lang="en-US" sz="1400" dirty="0">
                <a:solidFill>
                  <a:srgbClr val="FF0000"/>
                </a:solidFill>
                <a:latin typeface="Helvetica"/>
                <a:cs typeface="Helvetica"/>
              </a:rPr>
              <a:t>, new developments and recent      	running:</a:t>
            </a:r>
          </a:p>
          <a:p>
            <a:pPr defTabSz="457200" eaLnBrk="1" hangingPunct="1">
              <a:lnSpc>
                <a:spcPct val="70000"/>
              </a:lnSpc>
              <a:buSzPct val="125000"/>
              <a:defRPr/>
            </a:pPr>
            <a:endParaRPr lang="en-US" sz="14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defTabSz="457200" eaLnBrk="1" hangingPunct="1">
              <a:lnSpc>
                <a:spcPct val="60000"/>
              </a:lnSpc>
              <a:buSzPct val="125000"/>
              <a:defRPr/>
            </a:pP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</a:rPr>
              <a:t>   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- Continuous</a:t>
            </a: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</a:rPr>
              <a:t>, non-invasive.</a:t>
            </a:r>
          </a:p>
          <a:p>
            <a:pPr defTabSz="457200" eaLnBrk="1" hangingPunct="1">
              <a:lnSpc>
                <a:spcPct val="60000"/>
              </a:lnSpc>
              <a:buSzPct val="125000"/>
              <a:defRPr/>
            </a:pPr>
            <a:endParaRPr lang="en-US" sz="14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defTabSz="457200" eaLnBrk="1" hangingPunct="1">
              <a:lnSpc>
                <a:spcPct val="80000"/>
              </a:lnSpc>
              <a:buSzPct val="80000"/>
              <a:defRPr/>
            </a:pP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  <a:sym typeface="Arial Bold" charset="0"/>
              </a:rPr>
              <a:t>   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  <a:sym typeface="Arial Bold" charset="0"/>
              </a:rPr>
              <a:t>- New </a:t>
            </a: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  <a:sym typeface="Arial Bold" charset="0"/>
              </a:rPr>
              <a:t>high-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  <a:sym typeface="Arial Bold" charset="0"/>
              </a:rPr>
              <a:t>gain</a:t>
            </a: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  <a:sym typeface="Arial Bold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  <a:sym typeface="Arial Bold" charset="0"/>
              </a:rPr>
              <a:t>optical </a:t>
            </a: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  <a:sym typeface="Arial Bold" charset="0"/>
              </a:rPr>
              <a:t>cavity</a:t>
            </a: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  <a:sym typeface="Arial" charset="0"/>
              </a:rPr>
              <a:t> for improved 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  <a:sym typeface="Arial" charset="0"/>
              </a:rPr>
              <a:t>resolution and 	analyzing </a:t>
            </a: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  <a:sym typeface="Arial" charset="0"/>
              </a:rPr>
              <a:t>power</a:t>
            </a:r>
          </a:p>
          <a:p>
            <a:pPr defTabSz="457200" eaLnBrk="1" hangingPunct="1">
              <a:lnSpc>
                <a:spcPct val="60000"/>
              </a:lnSpc>
              <a:buSzPct val="125000"/>
              <a:defRPr/>
            </a:pPr>
            <a:endParaRPr lang="en-US" sz="14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defTabSz="457200" eaLnBrk="1" hangingPunct="1">
              <a:lnSpc>
                <a:spcPct val="60000"/>
              </a:lnSpc>
              <a:buSzPct val="125000"/>
              <a:defRPr/>
            </a:pP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</a:rPr>
              <a:t>   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- Diamond </a:t>
            </a:r>
            <a:r>
              <a:rPr lang="en-US" sz="1400" dirty="0" err="1">
                <a:solidFill>
                  <a:srgbClr val="0000FF"/>
                </a:solidFill>
                <a:latin typeface="Helvetica"/>
                <a:cs typeface="Helvetica"/>
              </a:rPr>
              <a:t>microstrip</a:t>
            </a: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</a:rPr>
              <a:t> detectors (</a:t>
            </a:r>
            <a:r>
              <a:rPr lang="en-US" sz="1400" dirty="0" err="1">
                <a:solidFill>
                  <a:srgbClr val="0000FF"/>
                </a:solidFill>
                <a:latin typeface="Helvetica"/>
                <a:cs typeface="Helvetica"/>
              </a:rPr>
              <a:t>Qweak</a:t>
            </a: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</a:rPr>
              <a:t>)</a:t>
            </a:r>
          </a:p>
          <a:p>
            <a:pPr defTabSz="457200" eaLnBrk="1" hangingPunct="1">
              <a:lnSpc>
                <a:spcPct val="60000"/>
              </a:lnSpc>
              <a:buSzPct val="125000"/>
              <a:defRPr/>
            </a:pPr>
            <a:endParaRPr lang="en-US" sz="14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defTabSz="457200" eaLnBrk="1" hangingPunct="1">
              <a:lnSpc>
                <a:spcPct val="60000"/>
              </a:lnSpc>
              <a:buSzPct val="125000"/>
              <a:defRPr/>
            </a:pP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</a:rPr>
              <a:t>   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- Integrating </a:t>
            </a:r>
            <a:r>
              <a:rPr lang="en-US" sz="1400" dirty="0">
                <a:solidFill>
                  <a:srgbClr val="0000FF"/>
                </a:solidFill>
                <a:latin typeface="Helvetica"/>
                <a:cs typeface="Helvetica"/>
              </a:rPr>
              <a:t>photon analysis (PREX)</a:t>
            </a:r>
          </a:p>
        </p:txBody>
      </p:sp>
      <p:sp>
        <p:nvSpPr>
          <p:cNvPr id="24587" name="Rectangle 9"/>
          <p:cNvSpPr>
            <a:spLocks/>
          </p:cNvSpPr>
          <p:nvPr/>
        </p:nvSpPr>
        <p:spPr bwMode="auto">
          <a:xfrm>
            <a:off x="177800" y="1711325"/>
            <a:ext cx="5003800" cy="1412875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buSzPct val="125000"/>
              <a:defRPr/>
            </a:pPr>
            <a:r>
              <a:rPr lang="en-US" altLang="en-US" sz="1400" dirty="0" smtClean="0">
                <a:solidFill>
                  <a:srgbClr val="3366FF"/>
                </a:solidFill>
                <a:latin typeface="Helvetica" charset="0"/>
              </a:rPr>
              <a:t>   </a:t>
            </a:r>
            <a:r>
              <a:rPr lang="en-US" altLang="en-US" sz="1400" dirty="0">
                <a:solidFill>
                  <a:srgbClr val="FF0000"/>
                </a:solidFill>
                <a:latin typeface="Helvetica" charset="0"/>
              </a:rPr>
              <a:t>E</a:t>
            </a:r>
            <a:r>
              <a:rPr lang="en-US" altLang="en-US" sz="1400" dirty="0" smtClean="0">
                <a:solidFill>
                  <a:srgbClr val="FF0000"/>
                </a:solidFill>
                <a:latin typeface="Helvetica" charset="0"/>
              </a:rPr>
              <a:t>xisting &lt; 1% Hall C </a:t>
            </a:r>
            <a:r>
              <a:rPr lang="en-US" altLang="en-US" sz="1400" dirty="0" err="1" smtClean="0">
                <a:solidFill>
                  <a:srgbClr val="FF0000"/>
                </a:solidFill>
                <a:latin typeface="Helvetica" charset="0"/>
              </a:rPr>
              <a:t>Møller</a:t>
            </a:r>
            <a:r>
              <a:rPr lang="en-US" altLang="en-US" sz="1400" dirty="0" smtClean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Helvetica" charset="0"/>
              </a:rPr>
              <a:t>polarimeter</a:t>
            </a:r>
            <a:r>
              <a:rPr lang="en-US" altLang="en-US" sz="1400" dirty="0" smtClean="0">
                <a:solidFill>
                  <a:srgbClr val="FF0000"/>
                </a:solidFill>
                <a:latin typeface="Helvetica" charset="0"/>
              </a:rPr>
              <a:t>: </a:t>
            </a:r>
          </a:p>
          <a:p>
            <a:pPr eaLnBrk="1" hangingPunct="1">
              <a:lnSpc>
                <a:spcPct val="70000"/>
              </a:lnSpc>
              <a:buSzPct val="125000"/>
              <a:defRPr/>
            </a:pPr>
            <a:endParaRPr lang="en-US" altLang="en-US" sz="1400" dirty="0" smtClean="0">
              <a:solidFill>
                <a:srgbClr val="FF0000"/>
              </a:solidFill>
              <a:latin typeface="Helvetica" charset="0"/>
            </a:endParaRPr>
          </a:p>
          <a:p>
            <a:pPr eaLnBrk="1" hangingPunct="1">
              <a:lnSpc>
                <a:spcPct val="60000"/>
              </a:lnSpc>
              <a:buSzPct val="125000"/>
              <a:defRPr/>
            </a:pPr>
            <a:r>
              <a:rPr lang="en-US" altLang="en-US" sz="1400" dirty="0" smtClean="0">
                <a:solidFill>
                  <a:srgbClr val="FF0000"/>
                </a:solidFill>
                <a:latin typeface="Helvetica" charset="0"/>
              </a:rPr>
              <a:t>  </a:t>
            </a:r>
            <a:r>
              <a:rPr lang="en-US" altLang="en-US" sz="1400" dirty="0" smtClean="0">
                <a:solidFill>
                  <a:srgbClr val="0000FF"/>
                </a:solidFill>
                <a:latin typeface="Helvetica" charset="0"/>
              </a:rPr>
              <a:t> - Low </a:t>
            </a:r>
            <a:r>
              <a:rPr lang="en-US" altLang="en-US" sz="1400" dirty="0" smtClean="0">
                <a:solidFill>
                  <a:srgbClr val="3366FF"/>
                </a:solidFill>
                <a:latin typeface="Helvetica" charset="0"/>
              </a:rPr>
              <a:t>beam currents, invasive.</a:t>
            </a:r>
          </a:p>
          <a:p>
            <a:pPr eaLnBrk="1" hangingPunct="1">
              <a:lnSpc>
                <a:spcPct val="60000"/>
              </a:lnSpc>
              <a:buSzPct val="125000"/>
              <a:defRPr/>
            </a:pPr>
            <a:endParaRPr lang="en-US" altLang="en-US" sz="1400" dirty="0" smtClean="0">
              <a:solidFill>
                <a:srgbClr val="3366FF"/>
              </a:solidFill>
              <a:latin typeface="Helvetica" charset="0"/>
            </a:endParaRPr>
          </a:p>
          <a:p>
            <a:pPr eaLnBrk="1" hangingPunct="1">
              <a:lnSpc>
                <a:spcPct val="60000"/>
              </a:lnSpc>
              <a:buSzPct val="125000"/>
              <a:defRPr/>
            </a:pPr>
            <a:r>
              <a:rPr lang="en-US" altLang="en-US" sz="1400" dirty="0" smtClean="0">
                <a:solidFill>
                  <a:srgbClr val="3366FF"/>
                </a:solidFill>
                <a:latin typeface="Helvetica" charset="0"/>
              </a:rPr>
              <a:t>   - Known analyzing power provided by Fe foil in a 3.5 T field</a:t>
            </a:r>
            <a:endParaRPr lang="en-US" altLang="en-US" sz="1400" dirty="0">
              <a:solidFill>
                <a:srgbClr val="3366FF"/>
              </a:solidFill>
              <a:latin typeface="Helvetica" charset="0"/>
            </a:endParaRPr>
          </a:p>
          <a:p>
            <a:pPr eaLnBrk="1" hangingPunct="1">
              <a:lnSpc>
                <a:spcPct val="70000"/>
              </a:lnSpc>
              <a:buSzPct val="125000"/>
              <a:defRPr/>
            </a:pPr>
            <a:endParaRPr lang="en-US" altLang="en-US" sz="1400" dirty="0" smtClean="0">
              <a:solidFill>
                <a:srgbClr val="3366FF"/>
              </a:solidFill>
              <a:latin typeface="Helvetica" charset="0"/>
            </a:endParaRPr>
          </a:p>
          <a:p>
            <a:pPr eaLnBrk="1" hangingPunct="1">
              <a:lnSpc>
                <a:spcPct val="70000"/>
              </a:lnSpc>
              <a:buSzPct val="125000"/>
              <a:defRPr/>
            </a:pPr>
            <a:r>
              <a:rPr lang="en-US" altLang="en-US" sz="1400" dirty="0">
                <a:solidFill>
                  <a:srgbClr val="3366FF"/>
                </a:solidFill>
                <a:latin typeface="Helvetica" charset="0"/>
              </a:rPr>
              <a:t> </a:t>
            </a:r>
            <a:r>
              <a:rPr lang="en-US" altLang="en-US" sz="1400" dirty="0" smtClean="0">
                <a:solidFill>
                  <a:srgbClr val="3366FF"/>
                </a:solidFill>
                <a:latin typeface="Helvetica" charset="0"/>
              </a:rPr>
              <a:t>  - Create duplicate capability in Hall A (Temple, </a:t>
            </a:r>
            <a:r>
              <a:rPr lang="en-US" altLang="en-US" sz="1400" dirty="0" err="1" smtClean="0">
                <a:solidFill>
                  <a:srgbClr val="3366FF"/>
                </a:solidFill>
                <a:latin typeface="Helvetica" charset="0"/>
              </a:rPr>
              <a:t>Kharkhov</a:t>
            </a:r>
            <a:r>
              <a:rPr lang="en-US" altLang="en-US" sz="1400" dirty="0" smtClean="0">
                <a:solidFill>
                  <a:srgbClr val="3366FF"/>
                </a:solidFill>
                <a:latin typeface="Helvetica" charset="0"/>
              </a:rPr>
              <a:t>), 	new magnet at </a:t>
            </a:r>
            <a:r>
              <a:rPr lang="en-US" altLang="en-US" sz="1400" dirty="0" err="1" smtClean="0">
                <a:solidFill>
                  <a:srgbClr val="3366FF"/>
                </a:solidFill>
                <a:latin typeface="Helvetica" charset="0"/>
              </a:rPr>
              <a:t>JLab</a:t>
            </a:r>
            <a:endParaRPr lang="en-US" altLang="en-US" sz="1400" dirty="0" smtClean="0">
              <a:solidFill>
                <a:srgbClr val="3366FF"/>
              </a:solidFill>
              <a:latin typeface="Helvetica" charset="0"/>
            </a:endParaRPr>
          </a:p>
        </p:txBody>
      </p:sp>
      <p:sp>
        <p:nvSpPr>
          <p:cNvPr id="57353" name="Footer Placeholder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57357" name="Picture 1" descr="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4798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127500" y="2882900"/>
            <a:ext cx="1524000" cy="736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342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52500"/>
            <a:ext cx="2674938" cy="2462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Hall A/C: Polarized </a:t>
            </a:r>
            <a:r>
              <a:rPr lang="en-US" baseline="30000" dirty="0" smtClean="0">
                <a:latin typeface="Arial" charset="0"/>
              </a:rPr>
              <a:t>3</a:t>
            </a:r>
            <a:r>
              <a:rPr lang="en-US" dirty="0" smtClean="0">
                <a:latin typeface="Arial" charset="0"/>
              </a:rPr>
              <a:t>He </a:t>
            </a:r>
            <a:r>
              <a:rPr lang="en-US" dirty="0">
                <a:latin typeface="Arial" charset="0"/>
              </a:rPr>
              <a:t>Target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95300" y="1085850"/>
            <a:ext cx="673100" cy="2667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800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662" y="5859618"/>
            <a:ext cx="3081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UVA convection gas cell successfully tested</a:t>
            </a:r>
            <a:endParaRPr lang="en-US" dirty="0"/>
          </a:p>
        </p:txBody>
      </p:sp>
      <p:pic>
        <p:nvPicPr>
          <p:cNvPr id="10" name="Picture 9" descr="Screen Shot 2014-07-16 at 14.51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657600"/>
            <a:ext cx="2967038" cy="220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75712"/>
              </p:ext>
            </p:extLst>
          </p:nvPr>
        </p:nvGraphicFramePr>
        <p:xfrm>
          <a:off x="3175000" y="808892"/>
          <a:ext cx="5867399" cy="36861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36700"/>
                <a:gridCol w="1892300"/>
                <a:gridCol w="2438399"/>
              </a:tblGrid>
              <a:tr h="342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II</a:t>
                      </a:r>
                      <a:endParaRPr lang="en-US" dirty="0"/>
                    </a:p>
                  </a:txBody>
                  <a:tcPr/>
                </a:tc>
              </a:tr>
              <a:tr h="28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Current 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30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on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60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on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60 cm</a:t>
                      </a:r>
                    </a:p>
                  </a:txBody>
                  <a:tcPr/>
                </a:tc>
              </a:tr>
              <a:tr h="26194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Luminosity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L ~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2.2x10</a:t>
                      </a:r>
                      <a:r>
                        <a:rPr lang="en-US" sz="1400" b="0" baseline="30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36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cm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-2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-1 </a:t>
                      </a:r>
                      <a:endParaRPr lang="en-US" sz="1400" b="0" dirty="0" smtClean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L ~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6.6x10</a:t>
                      </a:r>
                      <a:r>
                        <a:rPr lang="en-US" sz="1400" b="0" baseline="30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36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cm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-2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-1 </a:t>
                      </a:r>
                      <a:endParaRPr lang="en-US" sz="1400" b="0" dirty="0" smtClean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594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Polarization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~60%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~60%</a:t>
                      </a:r>
                    </a:p>
                  </a:txBody>
                  <a:tcPr/>
                </a:tc>
              </a:tr>
              <a:tr h="29527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Cell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Glass cell</a:t>
                      </a:r>
                      <a:endParaRPr lang="en-US" sz="1400" b="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Glass cell metal window </a:t>
                      </a:r>
                      <a:endParaRPr lang="en-US" sz="1400" b="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4018">
                <a:tc>
                  <a:txBody>
                    <a:bodyPr/>
                    <a:lstStyle/>
                    <a:p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convection gas flow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pumping chamber 3.5”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convection gas flow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pumping chamber 4.4” </a:t>
                      </a:r>
                    </a:p>
                  </a:txBody>
                  <a:tcPr/>
                </a:tc>
              </a:tr>
              <a:tr h="3333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Polarimetry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~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Pulse NMR/AFP NMR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Pulse NMR/AFP NMR   </a:t>
                      </a:r>
                    </a:p>
                  </a:txBody>
                  <a:tcPr/>
                </a:tc>
              </a:tr>
              <a:tr h="4578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Hall A/C compatibility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Significant engineering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needed to fit into Hall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Large gradient from SBS fringe field 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 Magnet shield box </a:t>
                      </a:r>
                    </a:p>
                  </a:txBody>
                  <a:tcPr/>
                </a:tc>
              </a:tr>
              <a:tr h="4264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0" baseline="-25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1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Hall A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d</a:t>
                      </a:r>
                      <a:r>
                        <a:rPr lang="en-US" sz="1400" b="0" baseline="-25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Hall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0" baseline="-25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1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Hall C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b="0" dirty="0" err="1" smtClean="0">
                          <a:solidFill>
                            <a:srgbClr val="000090"/>
                          </a:solidFill>
                          <a:latin typeface="+mn-lt"/>
                        </a:rPr>
                        <a:t>G</a:t>
                      </a:r>
                      <a:r>
                        <a:rPr lang="en-US" sz="1400" b="0" baseline="-25000" dirty="0" err="1" smtClean="0">
                          <a:solidFill>
                            <a:srgbClr val="000090"/>
                          </a:solidFill>
                          <a:latin typeface="+mn-lt"/>
                        </a:rPr>
                        <a:t>E</a:t>
                      </a:r>
                      <a:r>
                        <a:rPr lang="en-US" sz="1400" b="0" baseline="30000" dirty="0" err="1" smtClean="0">
                          <a:solidFill>
                            <a:srgbClr val="000090"/>
                          </a:solidFill>
                          <a:latin typeface="+mn-lt"/>
                        </a:rPr>
                        <a:t>n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Hall 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273402" y="4489928"/>
            <a:ext cx="5870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 smtClean="0">
                <a:solidFill>
                  <a:srgbClr val="0000C4"/>
                </a:solidFill>
              </a:rPr>
              <a:t>JLab</a:t>
            </a:r>
            <a:r>
              <a:rPr lang="en-US" u="sng" dirty="0" smtClean="0">
                <a:solidFill>
                  <a:srgbClr val="0000C4"/>
                </a:solidFill>
              </a:rPr>
              <a:t> CE projects </a:t>
            </a:r>
            <a:r>
              <a:rPr lang="en-US" dirty="0" smtClean="0">
                <a:solidFill>
                  <a:srgbClr val="0000C4"/>
                </a:solidFill>
              </a:rPr>
              <a:t>includes</a:t>
            </a:r>
            <a:r>
              <a:rPr lang="en-US" dirty="0">
                <a:solidFill>
                  <a:srgbClr val="0000C4"/>
                </a:solidFill>
              </a:rPr>
              <a:t>: </a:t>
            </a:r>
            <a:r>
              <a:rPr lang="en-US" dirty="0" smtClean="0">
                <a:solidFill>
                  <a:srgbClr val="0000C4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Stage I) Lasers, optical fibers from laser house to </a:t>
            </a:r>
            <a:r>
              <a:rPr lang="en-US" dirty="0">
                <a:solidFill>
                  <a:srgbClr val="0000C4"/>
                </a:solidFill>
              </a:rPr>
              <a:t>Hall C, NMR for polarization </a:t>
            </a:r>
            <a:r>
              <a:rPr lang="en-US" dirty="0" smtClean="0">
                <a:solidFill>
                  <a:srgbClr val="0000C4"/>
                </a:solidFill>
              </a:rPr>
              <a:t>measurements</a:t>
            </a:r>
            <a:endParaRPr lang="en-US" dirty="0" smtClean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Stage II) </a:t>
            </a:r>
            <a:r>
              <a:rPr lang="en-US" dirty="0" smtClean="0">
                <a:solidFill>
                  <a:srgbClr val="0000C4"/>
                </a:solidFill>
              </a:rPr>
              <a:t>mechanical </a:t>
            </a:r>
            <a:r>
              <a:rPr lang="en-US" dirty="0">
                <a:solidFill>
                  <a:srgbClr val="0000C4"/>
                </a:solidFill>
              </a:rPr>
              <a:t>work to modify for a higher-FOM </a:t>
            </a:r>
            <a:r>
              <a:rPr lang="en-US" dirty="0" smtClean="0">
                <a:solidFill>
                  <a:srgbClr val="0000C4"/>
                </a:solidFill>
              </a:rPr>
              <a:t>target</a:t>
            </a:r>
            <a:endParaRPr lang="en-US" dirty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491399" y="3987799"/>
            <a:ext cx="551000" cy="480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4046" y="3803133"/>
            <a:ext cx="171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400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High Impact” </a:t>
            </a:r>
            <a:r>
              <a:rPr lang="en-US" sz="1400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Exp.” 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273402" y="5707218"/>
            <a:ext cx="572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000C4"/>
                </a:solidFill>
              </a:rPr>
              <a:t>UVA/W&amp;M </a:t>
            </a:r>
            <a:r>
              <a:rPr lang="en-US" dirty="0" smtClean="0">
                <a:solidFill>
                  <a:srgbClr val="0000C4"/>
                </a:solidFill>
              </a:rPr>
              <a:t>:  developing target cell, filling target cell, contribution to precision </a:t>
            </a:r>
            <a:r>
              <a:rPr lang="en-US" dirty="0" err="1" smtClean="0">
                <a:solidFill>
                  <a:srgbClr val="0000C4"/>
                </a:solidFill>
              </a:rPr>
              <a:t>polarimetry</a:t>
            </a:r>
            <a:endParaRPr lang="en-US" dirty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1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948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Hall B – Long. Polarized Target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1020777"/>
            <a:ext cx="3213100" cy="213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5-07-20 at 17.34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05" y="4186044"/>
            <a:ext cx="3831595" cy="21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588000" y="1020777"/>
            <a:ext cx="2070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buFont typeface="Arial"/>
              <a:buChar char="•"/>
            </a:pPr>
            <a:r>
              <a:rPr lang="en-US" sz="1400" dirty="0">
                <a:solidFill>
                  <a:srgbClr val="FF6600"/>
                </a:solidFill>
              </a:rPr>
              <a:t>Expected polarization: </a:t>
            </a:r>
            <a:endParaRPr lang="en-US" sz="1400" dirty="0" smtClean="0">
              <a:solidFill>
                <a:srgbClr val="FF6600"/>
              </a:solidFill>
            </a:endParaRPr>
          </a:p>
          <a:p>
            <a:r>
              <a:rPr lang="en-US" sz="1400" dirty="0">
                <a:solidFill>
                  <a:srgbClr val="FF6600"/>
                </a:solidFill>
              </a:rPr>
              <a:t> </a:t>
            </a:r>
            <a:r>
              <a:rPr lang="en-US" sz="1400" dirty="0" smtClean="0">
                <a:solidFill>
                  <a:srgbClr val="FF6600"/>
                </a:solidFill>
              </a:rPr>
              <a:t>  ≥ </a:t>
            </a:r>
            <a:r>
              <a:rPr lang="en-US" sz="1400" dirty="0">
                <a:solidFill>
                  <a:srgbClr val="FF6600"/>
                </a:solidFill>
              </a:rPr>
              <a:t>90% (p); ≥ 40% </a:t>
            </a:r>
            <a:r>
              <a:rPr lang="en-US" sz="1400" dirty="0" smtClean="0">
                <a:solidFill>
                  <a:srgbClr val="FF6600"/>
                </a:solidFill>
              </a:rPr>
              <a:t>(d) </a:t>
            </a:r>
            <a:endParaRPr lang="en-US" sz="1400" dirty="0">
              <a:solidFill>
                <a:srgbClr val="FF6600"/>
              </a:solidFill>
            </a:endParaRPr>
          </a:p>
          <a:p>
            <a:pPr marL="144000" indent="-144000">
              <a:buFont typeface="Arial"/>
              <a:buChar char="•"/>
            </a:pPr>
            <a:r>
              <a:rPr lang="en-US" sz="1400" dirty="0">
                <a:solidFill>
                  <a:srgbClr val="FF6600"/>
                </a:solidFill>
                <a:latin typeface="Calibri" charset="0"/>
                <a:ea typeface="ＭＳ Ｐゴシック" charset="0"/>
                <a:cs typeface="ＭＳ Ｐゴシック" charset="0"/>
              </a:rPr>
              <a:t>Electron beam current operation up to 30 </a:t>
            </a:r>
            <a:r>
              <a:rPr lang="en-US" sz="1400" dirty="0" err="1">
                <a:solidFill>
                  <a:srgbClr val="FF6600"/>
                </a:solidFill>
                <a:latin typeface="Calibri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400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140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600" y="849973"/>
            <a:ext cx="530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DNP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polarized NH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/ND</a:t>
            </a:r>
            <a:r>
              <a:rPr lang="en-US" baseline="-25000" dirty="0" smtClean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using the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5T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magnetic field of the CLAS12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solenoid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a holding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field</a:t>
            </a: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base target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components are developed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with an NSF/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MRI grant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by ODU/CNU/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UVA</a:t>
            </a: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It will serve </a:t>
            </a:r>
            <a:r>
              <a:rPr lang="en-US" dirty="0" smtClean="0"/>
              <a:t>5 approved experiments (240 </a:t>
            </a:r>
            <a:r>
              <a:rPr lang="en-US" dirty="0"/>
              <a:t>PAC </a:t>
            </a:r>
            <a:r>
              <a:rPr lang="en-US" dirty="0" smtClean="0"/>
              <a:t>days)</a:t>
            </a: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/>
              <a:t>arget design</a:t>
            </a:r>
            <a:r>
              <a:rPr lang="en-US" dirty="0"/>
              <a:t> </a:t>
            </a:r>
            <a:r>
              <a:rPr lang="en-US" dirty="0" smtClean="0"/>
              <a:t>highly modular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either single or double cells (with opposite pol.) can</a:t>
            </a:r>
            <a:r>
              <a:rPr lang="en-US" dirty="0"/>
              <a:t> </a:t>
            </a:r>
            <a:r>
              <a:rPr lang="en-US" dirty="0" smtClean="0"/>
              <a:t>be</a:t>
            </a:r>
            <a:r>
              <a:rPr lang="en-US" dirty="0"/>
              <a:t> </a:t>
            </a:r>
            <a:r>
              <a:rPr lang="en-US" dirty="0" smtClean="0"/>
              <a:t>utilized with</a:t>
            </a:r>
            <a:r>
              <a:rPr lang="en-US" dirty="0"/>
              <a:t> </a:t>
            </a:r>
            <a:r>
              <a:rPr lang="en-US" dirty="0" smtClean="0"/>
              <a:t>little or no modification</a:t>
            </a:r>
            <a:r>
              <a:rPr lang="en-US" dirty="0"/>
              <a:t> </a:t>
            </a:r>
            <a:r>
              <a:rPr lang="en-US" dirty="0" smtClean="0"/>
              <a:t>to the rest of the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9400" y="4467605"/>
            <a:ext cx="322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" y="4867715"/>
            <a:ext cx="530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buFont typeface="Arial"/>
              <a:buChar char="•"/>
            </a:pPr>
            <a:r>
              <a:rPr lang="en-US" dirty="0" smtClean="0"/>
              <a:t>Procurement </a:t>
            </a:r>
            <a:r>
              <a:rPr lang="en-US" dirty="0"/>
              <a:t>of microwave, NMR, and </a:t>
            </a:r>
            <a:r>
              <a:rPr lang="en-US" dirty="0" smtClean="0"/>
              <a:t>pumping systems is complete (NSF/MRI)</a:t>
            </a:r>
            <a:endParaRPr lang="en-US" dirty="0"/>
          </a:p>
          <a:p>
            <a:pPr marL="144000" indent="-144000">
              <a:buFont typeface="Arial"/>
              <a:buChar char="•"/>
            </a:pPr>
            <a:r>
              <a:rPr lang="en-US" dirty="0" smtClean="0"/>
              <a:t>Construction </a:t>
            </a:r>
            <a:r>
              <a:rPr lang="en-US" dirty="0"/>
              <a:t>of outer vacuum chamber is </a:t>
            </a:r>
            <a:r>
              <a:rPr lang="en-US" dirty="0" smtClean="0"/>
              <a:t>complete</a:t>
            </a:r>
            <a:endParaRPr lang="en-US" dirty="0"/>
          </a:p>
          <a:p>
            <a:pPr marL="144000" indent="-144000">
              <a:buFont typeface="Arial"/>
              <a:buChar char="•"/>
            </a:pPr>
            <a:r>
              <a:rPr lang="en-US" dirty="0" smtClean="0"/>
              <a:t>Design </a:t>
            </a:r>
            <a:r>
              <a:rPr lang="en-US" dirty="0"/>
              <a:t>of refrigerator is 75% </a:t>
            </a:r>
            <a:r>
              <a:rPr lang="en-US" dirty="0" smtClean="0"/>
              <a:t>complete</a:t>
            </a:r>
            <a:endParaRPr lang="en-US" dirty="0"/>
          </a:p>
          <a:p>
            <a:pPr marL="144000" indent="-144000">
              <a:buFont typeface="Arial"/>
              <a:buChar char="•"/>
            </a:pPr>
            <a:r>
              <a:rPr lang="en-US" dirty="0"/>
              <a:t>Estimated completion </a:t>
            </a:r>
            <a:r>
              <a:rPr lang="en-US" dirty="0" smtClean="0"/>
              <a:t>date </a:t>
            </a:r>
            <a:r>
              <a:rPr lang="en-US" dirty="0"/>
              <a:t>Spring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500" y="3670433"/>
            <a:ext cx="873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sz="2000" u="sng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CE project</a:t>
            </a:r>
            <a:r>
              <a:rPr lang="en-US" sz="2000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: infrastructure to integrate </a:t>
            </a:r>
            <a:r>
              <a:rPr lang="en-US" sz="2000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the target into CLAS12 </a:t>
            </a:r>
            <a:r>
              <a:rPr lang="en-US" sz="2000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+ design and engineering of the cryogenic system</a:t>
            </a:r>
          </a:p>
        </p:txBody>
      </p:sp>
    </p:spTree>
    <p:extLst>
      <p:ext uri="{BB962C8B-B14F-4D97-AF65-F5344CB8AC3E}">
        <p14:creationId xmlns:p14="http://schemas.microsoft.com/office/powerpoint/2010/main" val="18716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54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Hall B – </a:t>
            </a:r>
            <a:r>
              <a:rPr lang="en-US" sz="3200" dirty="0" err="1" smtClean="0"/>
              <a:t>HD</a:t>
            </a:r>
            <a:r>
              <a:rPr lang="en-US" sz="3200" dirty="0" err="1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Target for </a:t>
            </a:r>
            <a:r>
              <a:rPr lang="en-US" sz="3200" dirty="0"/>
              <a:t>transverse </a:t>
            </a:r>
            <a:r>
              <a:rPr lang="en-US" sz="3200" dirty="0" err="1" smtClean="0"/>
              <a:t>config</a:t>
            </a:r>
            <a:r>
              <a:rPr lang="en-US" sz="3200" dirty="0" smtClean="0"/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2" y="919402"/>
            <a:ext cx="3306008" cy="158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0500" y="2502096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Zapf Dingbats"/>
              </a:rPr>
              <a:t>It will serve </a:t>
            </a:r>
            <a:r>
              <a:rPr lang="en-US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Zapf Dingbats"/>
              </a:rPr>
              <a:t>three C1 approved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“High Impact” </a:t>
            </a:r>
            <a:r>
              <a:rPr lang="en-US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Experiments </a:t>
            </a:r>
            <a:endParaRPr lang="en-US" i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5200" y="919402"/>
            <a:ext cx="5278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lvl="0" indent="-142875" defTabSz="7302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Solid HD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material placed into a frozen spin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state</a:t>
            </a:r>
          </a:p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 - requires only modest (~1 T)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short (~15 cm) field </a:t>
            </a:r>
          </a:p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    to hold spin in-beam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minimizes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sheet of flame</a:t>
            </a: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2875" lvl="0" indent="-142875" defTabSz="7302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9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2875" lvl="0" indent="-142875" defTabSz="7302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perating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performance with electrons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beams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requires further beam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tests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plan to use upgrade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of the injector test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facility: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en-US" baseline="-250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=5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– 10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MeV (~10 MeV beam will test the HD performance at 11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!)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3145200" y="2389781"/>
            <a:ext cx="720000" cy="720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700" y="3266613"/>
            <a:ext cx="450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err="1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u="sng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CE </a:t>
            </a:r>
            <a:r>
              <a:rPr lang="en-US" u="sng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: modifications required to operate the target in transverse polarization mode in the CLAS12 Solenoid, whose strong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long.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magnetic field must be locally repelled</a:t>
            </a:r>
            <a:r>
              <a:rPr lang="en-US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pic>
        <p:nvPicPr>
          <p:cNvPr id="5" name="Picture 4" descr="Screen Shot 2015-07-21 at 16.35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45" y="3418479"/>
            <a:ext cx="4373700" cy="272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34934" y="4419726"/>
            <a:ext cx="322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 of ongoing work: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756336"/>
            <a:ext cx="4855300" cy="203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lvl="0" indent="-142875" defTabSz="7302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Transport design for 10 MeV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rastered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ITF beam</a:t>
            </a:r>
          </a:p>
          <a:p>
            <a:pPr marL="142875" lvl="0" indent="-142875" defTabSz="730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R&amp;D for a new “passive” SC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diamagnetic shield</a:t>
            </a:r>
          </a:p>
          <a:p>
            <a:pPr lvl="0" defTabSz="7302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to hold spin transverse to beam within solenoid</a:t>
            </a:r>
            <a:endParaRPr lang="en-US" sz="8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2875" lvl="0" indent="-142875" defTabSz="730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Improving NMR system for target polarization</a:t>
            </a:r>
          </a:p>
          <a:p>
            <a:pPr lvl="0" defTabSz="7302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 measurement</a:t>
            </a:r>
          </a:p>
          <a:p>
            <a:pPr defTabSz="730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•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Design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and build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new HD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gas purification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factory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877</Words>
  <Application>Microsoft Office PowerPoint</Application>
  <PresentationFormat>On-screen Show (4:3)</PresentationFormat>
  <Paragraphs>116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JLabPowerpointMain</vt:lpstr>
      <vt:lpstr>1_JLabPowerpointMain</vt:lpstr>
      <vt:lpstr>PowerPoint Presentation</vt:lpstr>
      <vt:lpstr>PowerPoint Presentation</vt:lpstr>
      <vt:lpstr>PowerPoint Presentation</vt:lpstr>
      <vt:lpstr>PowerPoint Presentation</vt:lpstr>
      <vt:lpstr>Precision Polarimetry in Hall A - MOLLER, SOLID require precision ≤ 0.5% </vt:lpstr>
      <vt:lpstr>Hall A/C: Polarized 3He Target</vt:lpstr>
      <vt:lpstr>Hall B – Long. Polarized Target</vt:lpstr>
      <vt:lpstr>Hall B – HDice Target for transverse config.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Rolf Ent</cp:lastModifiedBy>
  <cp:revision>66</cp:revision>
  <dcterms:created xsi:type="dcterms:W3CDTF">2013-08-22T19:51:08Z</dcterms:created>
  <dcterms:modified xsi:type="dcterms:W3CDTF">2015-07-29T12:45:14Z</dcterms:modified>
</cp:coreProperties>
</file>